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Default Extension="ppt" ContentType="application/vnd.ms-powerpoi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Default Extension="doc" ContentType="application/msword"/>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50" r:id="rId3"/>
    <p:sldMasterId id="2147483658" r:id="rId4"/>
  </p:sldMasterIdLst>
  <p:notesMasterIdLst>
    <p:notesMasterId r:id="rId33"/>
  </p:notesMasterIdLst>
  <p:sldIdLst>
    <p:sldId id="256" r:id="rId5"/>
    <p:sldId id="270" r:id="rId6"/>
    <p:sldId id="272" r:id="rId7"/>
    <p:sldId id="377" r:id="rId8"/>
    <p:sldId id="379" r:id="rId9"/>
    <p:sldId id="376" r:id="rId10"/>
    <p:sldId id="392" r:id="rId11"/>
    <p:sldId id="394" r:id="rId12"/>
    <p:sldId id="393" r:id="rId13"/>
    <p:sldId id="397" r:id="rId14"/>
    <p:sldId id="395" r:id="rId15"/>
    <p:sldId id="398" r:id="rId16"/>
    <p:sldId id="399" r:id="rId17"/>
    <p:sldId id="400" r:id="rId18"/>
    <p:sldId id="391" r:id="rId19"/>
    <p:sldId id="380" r:id="rId20"/>
    <p:sldId id="381" r:id="rId21"/>
    <p:sldId id="378" r:id="rId22"/>
    <p:sldId id="385" r:id="rId23"/>
    <p:sldId id="382" r:id="rId24"/>
    <p:sldId id="383" r:id="rId25"/>
    <p:sldId id="384" r:id="rId26"/>
    <p:sldId id="386" r:id="rId27"/>
    <p:sldId id="387" r:id="rId28"/>
    <p:sldId id="396" r:id="rId29"/>
    <p:sldId id="388" r:id="rId30"/>
    <p:sldId id="389" r:id="rId31"/>
    <p:sldId id="390" r:id="rId32"/>
  </p:sldIdLst>
  <p:sldSz cx="9144000" cy="6858000" type="screen4x3"/>
  <p:notesSz cx="7010400" cy="9296400"/>
  <p:defaultTextStyle>
    <a:defPPr>
      <a:defRPr lang="en-US"/>
    </a:defPPr>
    <a:lvl1pPr algn="l" rtl="0" fontAlgn="base">
      <a:spcBef>
        <a:spcPct val="0"/>
      </a:spcBef>
      <a:spcAft>
        <a:spcPct val="0"/>
      </a:spcAft>
      <a:defRPr sz="2400" kern="1200">
        <a:solidFill>
          <a:schemeClr val="bg1"/>
        </a:solidFill>
        <a:latin typeface="Arial" pitchFamily="34" charset="0"/>
        <a:ea typeface="+mn-ea"/>
        <a:cs typeface="+mn-cs"/>
      </a:defRPr>
    </a:lvl1pPr>
    <a:lvl2pPr marL="457200" algn="l" rtl="0" fontAlgn="base">
      <a:spcBef>
        <a:spcPct val="0"/>
      </a:spcBef>
      <a:spcAft>
        <a:spcPct val="0"/>
      </a:spcAft>
      <a:defRPr sz="2400" kern="1200">
        <a:solidFill>
          <a:schemeClr val="bg1"/>
        </a:solidFill>
        <a:latin typeface="Arial" pitchFamily="34" charset="0"/>
        <a:ea typeface="+mn-ea"/>
        <a:cs typeface="+mn-cs"/>
      </a:defRPr>
    </a:lvl2pPr>
    <a:lvl3pPr marL="914400" algn="l" rtl="0" fontAlgn="base">
      <a:spcBef>
        <a:spcPct val="0"/>
      </a:spcBef>
      <a:spcAft>
        <a:spcPct val="0"/>
      </a:spcAft>
      <a:defRPr sz="2400" kern="1200">
        <a:solidFill>
          <a:schemeClr val="bg1"/>
        </a:solidFill>
        <a:latin typeface="Arial" pitchFamily="34" charset="0"/>
        <a:ea typeface="+mn-ea"/>
        <a:cs typeface="+mn-cs"/>
      </a:defRPr>
    </a:lvl3pPr>
    <a:lvl4pPr marL="1371600" algn="l" rtl="0" fontAlgn="base">
      <a:spcBef>
        <a:spcPct val="0"/>
      </a:spcBef>
      <a:spcAft>
        <a:spcPct val="0"/>
      </a:spcAft>
      <a:defRPr sz="2400" kern="1200">
        <a:solidFill>
          <a:schemeClr val="bg1"/>
        </a:solidFill>
        <a:latin typeface="Arial" pitchFamily="34" charset="0"/>
        <a:ea typeface="+mn-ea"/>
        <a:cs typeface="+mn-cs"/>
      </a:defRPr>
    </a:lvl4pPr>
    <a:lvl5pPr marL="1828800" algn="l" rtl="0" fontAlgn="base">
      <a:spcBef>
        <a:spcPct val="0"/>
      </a:spcBef>
      <a:spcAft>
        <a:spcPct val="0"/>
      </a:spcAft>
      <a:defRPr sz="2400" kern="1200">
        <a:solidFill>
          <a:schemeClr val="bg1"/>
        </a:solidFill>
        <a:latin typeface="Arial" pitchFamily="34" charset="0"/>
        <a:ea typeface="+mn-ea"/>
        <a:cs typeface="+mn-cs"/>
      </a:defRPr>
    </a:lvl5pPr>
    <a:lvl6pPr marL="2286000" algn="l" defTabSz="914400" rtl="0" eaLnBrk="1" latinLnBrk="0" hangingPunct="1">
      <a:defRPr sz="2400" kern="1200">
        <a:solidFill>
          <a:schemeClr val="bg1"/>
        </a:solidFill>
        <a:latin typeface="Arial" pitchFamily="34" charset="0"/>
        <a:ea typeface="+mn-ea"/>
        <a:cs typeface="+mn-cs"/>
      </a:defRPr>
    </a:lvl6pPr>
    <a:lvl7pPr marL="2743200" algn="l" defTabSz="914400" rtl="0" eaLnBrk="1" latinLnBrk="0" hangingPunct="1">
      <a:defRPr sz="2400" kern="1200">
        <a:solidFill>
          <a:schemeClr val="bg1"/>
        </a:solidFill>
        <a:latin typeface="Arial" pitchFamily="34" charset="0"/>
        <a:ea typeface="+mn-ea"/>
        <a:cs typeface="+mn-cs"/>
      </a:defRPr>
    </a:lvl7pPr>
    <a:lvl8pPr marL="3200400" algn="l" defTabSz="914400" rtl="0" eaLnBrk="1" latinLnBrk="0" hangingPunct="1">
      <a:defRPr sz="2400" kern="1200">
        <a:solidFill>
          <a:schemeClr val="bg1"/>
        </a:solidFill>
        <a:latin typeface="Arial" pitchFamily="34" charset="0"/>
        <a:ea typeface="+mn-ea"/>
        <a:cs typeface="+mn-cs"/>
      </a:defRPr>
    </a:lvl8pPr>
    <a:lvl9pPr marL="3657600" algn="l" defTabSz="914400" rtl="0" eaLnBrk="1" latinLnBrk="0" hangingPunct="1">
      <a:defRPr sz="2400" kern="1200">
        <a:solidFill>
          <a:schemeClr val="bg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00CC"/>
    <a:srgbClr val="660066"/>
    <a:srgbClr val="99CCFF"/>
    <a:srgbClr val="FF0000"/>
    <a:srgbClr val="A6EEF8"/>
    <a:srgbClr val="FFFF00"/>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579" autoAdjust="0"/>
    <p:restoredTop sz="90327" autoAdjust="0"/>
  </p:normalViewPr>
  <p:slideViewPr>
    <p:cSldViewPr snapToGrid="0">
      <p:cViewPr varScale="1">
        <p:scale>
          <a:sx n="78" d="100"/>
          <a:sy n="78" d="100"/>
        </p:scale>
        <p:origin x="-162" y="-10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312"/>
    </p:cViewPr>
  </p:sorterViewPr>
  <p:notesViewPr>
    <p:cSldViewPr snapToGrid="0">
      <p:cViewPr varScale="1">
        <p:scale>
          <a:sx n="84" d="100"/>
          <a:sy n="84" d="100"/>
        </p:scale>
        <p:origin x="-1668"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slide" Target="slides/slide4.xml"/><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solidFill>
                  <a:schemeClr val="tx1"/>
                </a:solidFill>
              </a:defRPr>
            </a:lvl1pPr>
          </a:lstStyle>
          <a:p>
            <a:endParaRPr lang="en-US"/>
          </a:p>
        </p:txBody>
      </p:sp>
      <p:sp>
        <p:nvSpPr>
          <p:cNvPr id="2662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solidFill>
                  <a:schemeClr val="tx1"/>
                </a:solidFill>
              </a:defRPr>
            </a:lvl1pPr>
          </a:lstStyle>
          <a:p>
            <a:endParaRPr lang="en-US"/>
          </a:p>
        </p:txBody>
      </p:sp>
      <p:sp>
        <p:nvSpPr>
          <p:cNvPr id="2662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3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solidFill>
                  <a:schemeClr val="tx1"/>
                </a:solidFill>
              </a:defRPr>
            </a:lvl1pPr>
          </a:lstStyle>
          <a:p>
            <a:endParaRPr lang="en-US"/>
          </a:p>
        </p:txBody>
      </p:sp>
      <p:sp>
        <p:nvSpPr>
          <p:cNvPr id="2663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solidFill>
                  <a:schemeClr val="tx1"/>
                </a:solidFill>
              </a:defRPr>
            </a:lvl1pPr>
          </a:lstStyle>
          <a:p>
            <a:fld id="{8101BFCF-7034-4B2F-8CFA-39E37274622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101BFCF-7034-4B2F-8CFA-39E37274622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8D03E8-1B8F-410D-B9CA-FD27FF5DE614}" type="slidenum">
              <a:rPr lang="en-US"/>
              <a:pPr/>
              <a:t>3</a:t>
            </a:fld>
            <a:endParaRPr lang="en-US"/>
          </a:p>
        </p:txBody>
      </p:sp>
      <p:sp>
        <p:nvSpPr>
          <p:cNvPr id="36866" name="Rectangle 2"/>
          <p:cNvSpPr>
            <a:spLocks noGrp="1" noRot="1" noChangeAspect="1" noChangeArrowheads="1" noTextEdit="1"/>
          </p:cNvSpPr>
          <p:nvPr>
            <p:ph type="sldImg"/>
          </p:nvPr>
        </p:nvSpPr>
        <p:spPr>
          <a:xfrm>
            <a:off x="1192213" y="701675"/>
            <a:ext cx="4635500" cy="3476625"/>
          </a:xfrm>
          <a:ln/>
        </p:spPr>
      </p:sp>
      <p:sp>
        <p:nvSpPr>
          <p:cNvPr id="36867" name="Rectangle 3"/>
          <p:cNvSpPr>
            <a:spLocks noGrp="1" noChangeArrowheads="1"/>
          </p:cNvSpPr>
          <p:nvPr>
            <p:ph type="body" idx="1"/>
          </p:nvPr>
        </p:nvSpPr>
        <p:spPr>
          <a:xfrm>
            <a:off x="935038" y="4416425"/>
            <a:ext cx="5140325" cy="4181475"/>
          </a:xfrm>
        </p:spPr>
        <p:txBody>
          <a:bodyPr/>
          <a:lstStyle/>
          <a:p>
            <a:r>
              <a:rPr lang="en-US"/>
              <a:t>Be brief</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5636F8-9ADD-4665-B8D7-F15CD84DA988}" type="slidenum">
              <a:rPr lang="en-US"/>
              <a:pPr/>
              <a:t>4</a:t>
            </a:fld>
            <a:endParaRPr lang="en-US"/>
          </a:p>
        </p:txBody>
      </p:sp>
      <p:sp>
        <p:nvSpPr>
          <p:cNvPr id="278530" name="Rectangle 2"/>
          <p:cNvSpPr>
            <a:spLocks noGrp="1" noRot="1" noChangeAspect="1" noChangeArrowheads="1" noTextEdit="1"/>
          </p:cNvSpPr>
          <p:nvPr>
            <p:ph type="sldImg"/>
          </p:nvPr>
        </p:nvSpPr>
        <p:spPr>
          <a:xfrm>
            <a:off x="1173163" y="688975"/>
            <a:ext cx="4678362" cy="3508375"/>
          </a:xfrm>
          <a:ln/>
        </p:spPr>
      </p:sp>
      <p:sp>
        <p:nvSpPr>
          <p:cNvPr id="278531" name="Rectangle 3"/>
          <p:cNvSpPr>
            <a:spLocks noGrp="1" noChangeArrowheads="1"/>
          </p:cNvSpPr>
          <p:nvPr>
            <p:ph type="body" idx="1"/>
          </p:nvPr>
        </p:nvSpPr>
        <p:spPr>
          <a:xfrm>
            <a:off x="919163" y="4427538"/>
            <a:ext cx="5189537" cy="4192587"/>
          </a:xfrm>
        </p:spPr>
        <p:txBody>
          <a:bodyPr/>
          <a:lstStyle/>
          <a:p>
            <a:r>
              <a:rPr lang="en-US"/>
              <a:t>help me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82" name="Rectangle 2"/>
          <p:cNvSpPr>
            <a:spLocks noGrp="1" noRot="1" noChangeAspect="1" noChangeArrowheads="1" noTextEdit="1"/>
          </p:cNvSpPr>
          <p:nvPr>
            <p:ph type="sldImg"/>
          </p:nvPr>
        </p:nvSpPr>
        <p:spPr>
          <a:ln/>
        </p:spPr>
      </p:sp>
      <p:sp>
        <p:nvSpPr>
          <p:cNvPr id="10444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A57514-B68D-4536-BFE5-1EE45223BDB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D0A35F-9023-4D4F-97B5-AB1A76A7D69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B5019CE-5EAD-4FEA-8EA8-29C791AA2B26}"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7F5C7B-1E27-427C-A366-23250290DD80}"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29288B-8320-4C54-A6E1-04726F095043}"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C1FA851-5371-44DC-ABC5-A53C41240E4C}"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5562E73-F827-4A2D-9CE3-C6B0D797AC9E}"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13F7972-978A-491F-B2D6-D82A926E8E4B}"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123D2BD-C019-4E11-BB78-2B3514930515}"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F1764C2-5AC9-4C46-ADD5-9D5A81AD65F2}"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DD05332-4B34-4DD9-8266-4A30D982F36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C331176-F7D2-4A89-8ADA-C8E105BEE13A}"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498D1E9-DDAA-41CE-B9D9-E796AEA2EE27}"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30107EB-DE1B-4447-B52C-998A1D724F94}"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57ACDE-F554-4F57-8EBE-122E4CD3A7CF}"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2E8D81B3-D0E3-40BD-AC84-440725499016}"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337EBF7-4463-4E0C-AB32-304EA17163E4}"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A6E1EFA-89A5-4A33-A8B0-2B22E812FCBA}"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A45918A-66AD-4A6F-B157-88F952E0A7C8}"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C2F9D4A-75F9-465F-B469-9B5C100B1A0A}" type="slidenum">
              <a:rPr lang="en-US"/>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F5D60FB-C8EC-4D2D-B8A2-85C43D00EDDC}" type="slidenum">
              <a:rPr lang="en-US"/>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EDBDFC2-BB27-4C7F-A280-54C418D8CA2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9C9436C-71F8-4393-986D-14AA2DDAB8A9}"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C57DD6F-6541-4C21-9494-DBCEAF01E167}" type="slidenum">
              <a:rPr lang="en-US"/>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AD317CD-7F93-4620-90ED-E00448C7C001}" type="slidenum">
              <a:rPr lang="en-US"/>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E0ACBFF-C695-4CDF-9964-320DCA7D24E5}" type="slidenum">
              <a:rPr lang="en-US"/>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42DD7E-D5F3-4464-92AB-97F792ADB387}" type="slidenum">
              <a:rPr lang="en-US"/>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F5C444D-28F0-4E45-8B84-E198DDBF21E0}" type="slidenum">
              <a:rPr lang="en-US"/>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0668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948837-8E2D-472C-BB8F-4868862C0B5F}" type="slidenum">
              <a:rPr lang="en-US"/>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
            <a:ext cx="56769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25D7BA4-2B61-4755-BFFD-03A6D120242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642E8AE-A677-4C4B-A13D-432F58CDC1B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E6DD0C2-FFF8-47EA-A63C-64425D0B847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45884F8-B9D3-4766-9238-314F9AB0D20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03B49D7-A527-43C5-B379-2521648DEA0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99">
                <a:gamma/>
                <a:shade val="46275"/>
                <a:invGamma/>
              </a:srgbClr>
            </a:gs>
            <a:gs pos="100000">
              <a:srgbClr val="000099"/>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020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fld id="{DE7A407B-7CBD-4EE8-91B8-5C667BA6ECD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ftr="0" dt="0"/>
  <p:txStyles>
    <p:titleStyle>
      <a:lvl1pPr algn="ctr" rtl="0" fontAlgn="base">
        <a:spcBef>
          <a:spcPct val="0"/>
        </a:spcBef>
        <a:spcAft>
          <a:spcPct val="0"/>
        </a:spcAft>
        <a:defRPr sz="4000">
          <a:solidFill>
            <a:schemeClr val="bg1"/>
          </a:solidFill>
          <a:latin typeface="+mj-lt"/>
          <a:ea typeface="+mj-ea"/>
          <a:cs typeface="+mj-cs"/>
        </a:defRPr>
      </a:lvl1pPr>
      <a:lvl2pPr algn="ctr" rtl="0" fontAlgn="base">
        <a:spcBef>
          <a:spcPct val="0"/>
        </a:spcBef>
        <a:spcAft>
          <a:spcPct val="0"/>
        </a:spcAft>
        <a:defRPr sz="4000">
          <a:solidFill>
            <a:schemeClr val="bg1"/>
          </a:solidFill>
          <a:latin typeface="Times New Roman" pitchFamily="18" charset="0"/>
        </a:defRPr>
      </a:lvl2pPr>
      <a:lvl3pPr algn="ctr" rtl="0" fontAlgn="base">
        <a:spcBef>
          <a:spcPct val="0"/>
        </a:spcBef>
        <a:spcAft>
          <a:spcPct val="0"/>
        </a:spcAft>
        <a:defRPr sz="4000">
          <a:solidFill>
            <a:schemeClr val="bg1"/>
          </a:solidFill>
          <a:latin typeface="Times New Roman" pitchFamily="18" charset="0"/>
        </a:defRPr>
      </a:lvl3pPr>
      <a:lvl4pPr algn="ctr" rtl="0" fontAlgn="base">
        <a:spcBef>
          <a:spcPct val="0"/>
        </a:spcBef>
        <a:spcAft>
          <a:spcPct val="0"/>
        </a:spcAft>
        <a:defRPr sz="4000">
          <a:solidFill>
            <a:schemeClr val="bg1"/>
          </a:solidFill>
          <a:latin typeface="Times New Roman" pitchFamily="18" charset="0"/>
        </a:defRPr>
      </a:lvl4pPr>
      <a:lvl5pPr algn="ctr" rtl="0" fontAlgn="base">
        <a:spcBef>
          <a:spcPct val="0"/>
        </a:spcBef>
        <a:spcAft>
          <a:spcPct val="0"/>
        </a:spcAft>
        <a:defRPr sz="4000">
          <a:solidFill>
            <a:schemeClr val="bg1"/>
          </a:solidFill>
          <a:latin typeface="Times New Roman" pitchFamily="18" charset="0"/>
        </a:defRPr>
      </a:lvl5pPr>
      <a:lvl6pPr marL="457200" algn="ctr" rtl="0" fontAlgn="base">
        <a:spcBef>
          <a:spcPct val="0"/>
        </a:spcBef>
        <a:spcAft>
          <a:spcPct val="0"/>
        </a:spcAft>
        <a:defRPr sz="4000">
          <a:solidFill>
            <a:schemeClr val="bg1"/>
          </a:solidFill>
          <a:latin typeface="Times New Roman" pitchFamily="18" charset="0"/>
        </a:defRPr>
      </a:lvl6pPr>
      <a:lvl7pPr marL="914400" algn="ctr" rtl="0" fontAlgn="base">
        <a:spcBef>
          <a:spcPct val="0"/>
        </a:spcBef>
        <a:spcAft>
          <a:spcPct val="0"/>
        </a:spcAft>
        <a:defRPr sz="4000">
          <a:solidFill>
            <a:schemeClr val="bg1"/>
          </a:solidFill>
          <a:latin typeface="Times New Roman" pitchFamily="18" charset="0"/>
        </a:defRPr>
      </a:lvl7pPr>
      <a:lvl8pPr marL="1371600" algn="ctr" rtl="0" fontAlgn="base">
        <a:spcBef>
          <a:spcPct val="0"/>
        </a:spcBef>
        <a:spcAft>
          <a:spcPct val="0"/>
        </a:spcAft>
        <a:defRPr sz="4000">
          <a:solidFill>
            <a:schemeClr val="bg1"/>
          </a:solidFill>
          <a:latin typeface="Times New Roman" pitchFamily="18" charset="0"/>
        </a:defRPr>
      </a:lvl8pPr>
      <a:lvl9pPr marL="1828800" algn="ctr" rtl="0" fontAlgn="base">
        <a:spcBef>
          <a:spcPct val="0"/>
        </a:spcBef>
        <a:spcAft>
          <a:spcPct val="0"/>
        </a:spcAft>
        <a:defRPr sz="4000">
          <a:solidFill>
            <a:schemeClr val="bg1"/>
          </a:solidFill>
          <a:latin typeface="Times New Roman" pitchFamily="18" charset="0"/>
        </a:defRPr>
      </a:lvl9pPr>
    </p:titleStyle>
    <p:bodyStyle>
      <a:lvl1pPr marL="342900" indent="-342900" algn="l" rtl="0" fontAlgn="base">
        <a:spcBef>
          <a:spcPct val="20000"/>
        </a:spcBef>
        <a:spcAft>
          <a:spcPct val="0"/>
        </a:spcAft>
        <a:buChar char="•"/>
        <a:defRPr sz="2800">
          <a:solidFill>
            <a:schemeClr val="bg1"/>
          </a:solidFill>
          <a:latin typeface="+mn-lt"/>
          <a:ea typeface="+mn-ea"/>
          <a:cs typeface="+mn-cs"/>
        </a:defRPr>
      </a:lvl1pPr>
      <a:lvl2pPr marL="742950" indent="-285750" algn="l" rtl="0" fontAlgn="base">
        <a:spcBef>
          <a:spcPct val="20000"/>
        </a:spcBef>
        <a:spcAft>
          <a:spcPct val="0"/>
        </a:spcAft>
        <a:buChar char="–"/>
        <a:defRPr sz="2400">
          <a:solidFill>
            <a:schemeClr val="bg1"/>
          </a:solidFill>
          <a:latin typeface="+mn-lt"/>
        </a:defRPr>
      </a:lvl2pPr>
      <a:lvl3pPr marL="1143000" indent="-228600" algn="l" rtl="0" fontAlgn="base">
        <a:spcBef>
          <a:spcPct val="20000"/>
        </a:spcBef>
        <a:spcAft>
          <a:spcPct val="0"/>
        </a:spcAft>
        <a:buChar char="•"/>
        <a:defRPr sz="2000">
          <a:solidFill>
            <a:schemeClr val="bg1"/>
          </a:solidFill>
          <a:latin typeface="+mn-lt"/>
        </a:defRPr>
      </a:lvl3pPr>
      <a:lvl4pPr marL="1600200" indent="-228600" algn="l" rtl="0" fontAlgn="base">
        <a:spcBef>
          <a:spcPct val="20000"/>
        </a:spcBef>
        <a:spcAft>
          <a:spcPct val="0"/>
        </a:spcAft>
        <a:buChar char="–"/>
        <a:defRPr>
          <a:solidFill>
            <a:schemeClr val="bg1"/>
          </a:solidFill>
          <a:latin typeface="+mn-lt"/>
        </a:defRPr>
      </a:lvl4pPr>
      <a:lvl5pPr marL="2057400" indent="-228600" algn="l" rtl="0" fontAlgn="base">
        <a:spcBef>
          <a:spcPct val="20000"/>
        </a:spcBef>
        <a:spcAft>
          <a:spcPct val="0"/>
        </a:spcAft>
        <a:buChar char="»"/>
        <a:defRPr>
          <a:solidFill>
            <a:schemeClr val="bg1"/>
          </a:solidFill>
          <a:latin typeface="+mn-lt"/>
        </a:defRPr>
      </a:lvl5pPr>
      <a:lvl6pPr marL="2514600" indent="-228600" algn="l" rtl="0" fontAlgn="base">
        <a:spcBef>
          <a:spcPct val="20000"/>
        </a:spcBef>
        <a:spcAft>
          <a:spcPct val="0"/>
        </a:spcAft>
        <a:buChar char="»"/>
        <a:defRPr>
          <a:solidFill>
            <a:schemeClr val="bg1"/>
          </a:solidFill>
          <a:latin typeface="+mn-lt"/>
        </a:defRPr>
      </a:lvl6pPr>
      <a:lvl7pPr marL="2971800" indent="-228600" algn="l" rtl="0" fontAlgn="base">
        <a:spcBef>
          <a:spcPct val="20000"/>
        </a:spcBef>
        <a:spcAft>
          <a:spcPct val="0"/>
        </a:spcAft>
        <a:buChar char="»"/>
        <a:defRPr>
          <a:solidFill>
            <a:schemeClr val="bg1"/>
          </a:solidFill>
          <a:latin typeface="+mn-lt"/>
        </a:defRPr>
      </a:lvl7pPr>
      <a:lvl8pPr marL="3429000" indent="-228600" algn="l" rtl="0" fontAlgn="base">
        <a:spcBef>
          <a:spcPct val="20000"/>
        </a:spcBef>
        <a:spcAft>
          <a:spcPct val="0"/>
        </a:spcAft>
        <a:buChar char="»"/>
        <a:defRPr>
          <a:solidFill>
            <a:schemeClr val="bg1"/>
          </a:solidFill>
          <a:latin typeface="+mn-lt"/>
        </a:defRPr>
      </a:lvl8pPr>
      <a:lvl9pPr marL="3886200" indent="-228600" algn="l" rtl="0" fontAlgn="base">
        <a:spcBef>
          <a:spcPct val="20000"/>
        </a:spcBef>
        <a:spcAft>
          <a:spcPct val="0"/>
        </a:spcAft>
        <a:buChar char="»"/>
        <a:defRPr>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3300">
                <a:gamma/>
                <a:shade val="46275"/>
                <a:invGamma/>
              </a:srgbClr>
            </a:gs>
            <a:gs pos="100000">
              <a:srgbClr val="003300"/>
            </a:gs>
          </a:gsLst>
          <a:lin ang="5400000" scaled="1"/>
        </a:grad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defRPr>
            </a:lvl1pPr>
          </a:lstStyle>
          <a:p>
            <a:endParaRPr lang="en-US"/>
          </a:p>
        </p:txBody>
      </p:sp>
      <p:sp>
        <p:nvSpPr>
          <p:cNvPr id="30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defRPr>
            </a:lvl1pPr>
          </a:lstStyle>
          <a:p>
            <a:endParaRPr lang="en-US"/>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fld id="{CC43EB13-9408-4CF4-BFCC-F7519647A1B2}" type="slidenum">
              <a:rPr lang="en-US"/>
              <a:pPr/>
              <a:t>‹#›</a:t>
            </a:fld>
            <a:endParaRPr lang="en-US"/>
          </a:p>
        </p:txBody>
      </p:sp>
      <p:sp>
        <p:nvSpPr>
          <p:cNvPr id="3079" name="Rectangle 7"/>
          <p:cNvSpPr>
            <a:spLocks noGrp="1" noChangeArrowheads="1"/>
          </p:cNvSpPr>
          <p:nvPr>
            <p:ph type="title"/>
          </p:nvPr>
        </p:nvSpPr>
        <p:spPr bwMode="auto">
          <a:xfrm>
            <a:off x="457200" y="274638"/>
            <a:ext cx="8229600" cy="1020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80" name="Rectangle 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703" r:id="rId12"/>
  </p:sldLayoutIdLst>
  <p:hf hdr="0" ftr="0" dt="0"/>
  <p:txStyles>
    <p:titleStyle>
      <a:lvl1pPr algn="ctr" rtl="0" fontAlgn="base">
        <a:spcBef>
          <a:spcPct val="0"/>
        </a:spcBef>
        <a:spcAft>
          <a:spcPct val="0"/>
        </a:spcAft>
        <a:defRPr sz="4000">
          <a:solidFill>
            <a:schemeClr val="bg1"/>
          </a:solidFill>
          <a:latin typeface="+mj-lt"/>
          <a:ea typeface="+mj-ea"/>
          <a:cs typeface="+mj-cs"/>
        </a:defRPr>
      </a:lvl1pPr>
      <a:lvl2pPr algn="ctr" rtl="0" fontAlgn="base">
        <a:spcBef>
          <a:spcPct val="0"/>
        </a:spcBef>
        <a:spcAft>
          <a:spcPct val="0"/>
        </a:spcAft>
        <a:defRPr sz="4000">
          <a:solidFill>
            <a:schemeClr val="bg1"/>
          </a:solidFill>
          <a:latin typeface="Times New Roman" pitchFamily="18" charset="0"/>
        </a:defRPr>
      </a:lvl2pPr>
      <a:lvl3pPr algn="ctr" rtl="0" fontAlgn="base">
        <a:spcBef>
          <a:spcPct val="0"/>
        </a:spcBef>
        <a:spcAft>
          <a:spcPct val="0"/>
        </a:spcAft>
        <a:defRPr sz="4000">
          <a:solidFill>
            <a:schemeClr val="bg1"/>
          </a:solidFill>
          <a:latin typeface="Times New Roman" pitchFamily="18" charset="0"/>
        </a:defRPr>
      </a:lvl3pPr>
      <a:lvl4pPr algn="ctr" rtl="0" fontAlgn="base">
        <a:spcBef>
          <a:spcPct val="0"/>
        </a:spcBef>
        <a:spcAft>
          <a:spcPct val="0"/>
        </a:spcAft>
        <a:defRPr sz="4000">
          <a:solidFill>
            <a:schemeClr val="bg1"/>
          </a:solidFill>
          <a:latin typeface="Times New Roman" pitchFamily="18" charset="0"/>
        </a:defRPr>
      </a:lvl4pPr>
      <a:lvl5pPr algn="ctr" rtl="0" fontAlgn="base">
        <a:spcBef>
          <a:spcPct val="0"/>
        </a:spcBef>
        <a:spcAft>
          <a:spcPct val="0"/>
        </a:spcAft>
        <a:defRPr sz="4000">
          <a:solidFill>
            <a:schemeClr val="bg1"/>
          </a:solidFill>
          <a:latin typeface="Times New Roman" pitchFamily="18" charset="0"/>
        </a:defRPr>
      </a:lvl5pPr>
      <a:lvl6pPr marL="457200" algn="ctr" rtl="0" fontAlgn="base">
        <a:spcBef>
          <a:spcPct val="0"/>
        </a:spcBef>
        <a:spcAft>
          <a:spcPct val="0"/>
        </a:spcAft>
        <a:defRPr sz="4000">
          <a:solidFill>
            <a:schemeClr val="bg1"/>
          </a:solidFill>
          <a:latin typeface="Times New Roman" pitchFamily="18" charset="0"/>
        </a:defRPr>
      </a:lvl6pPr>
      <a:lvl7pPr marL="914400" algn="ctr" rtl="0" fontAlgn="base">
        <a:spcBef>
          <a:spcPct val="0"/>
        </a:spcBef>
        <a:spcAft>
          <a:spcPct val="0"/>
        </a:spcAft>
        <a:defRPr sz="4000">
          <a:solidFill>
            <a:schemeClr val="bg1"/>
          </a:solidFill>
          <a:latin typeface="Times New Roman" pitchFamily="18" charset="0"/>
        </a:defRPr>
      </a:lvl7pPr>
      <a:lvl8pPr marL="1371600" algn="ctr" rtl="0" fontAlgn="base">
        <a:spcBef>
          <a:spcPct val="0"/>
        </a:spcBef>
        <a:spcAft>
          <a:spcPct val="0"/>
        </a:spcAft>
        <a:defRPr sz="4000">
          <a:solidFill>
            <a:schemeClr val="bg1"/>
          </a:solidFill>
          <a:latin typeface="Times New Roman" pitchFamily="18" charset="0"/>
        </a:defRPr>
      </a:lvl8pPr>
      <a:lvl9pPr marL="1828800" algn="ctr" rtl="0" fontAlgn="base">
        <a:spcBef>
          <a:spcPct val="0"/>
        </a:spcBef>
        <a:spcAft>
          <a:spcPct val="0"/>
        </a:spcAft>
        <a:defRPr sz="4000">
          <a:solidFill>
            <a:schemeClr val="bg1"/>
          </a:solidFill>
          <a:latin typeface="Times New Roman" pitchFamily="18" charset="0"/>
        </a:defRPr>
      </a:lvl9pPr>
    </p:titleStyle>
    <p:bodyStyle>
      <a:lvl1pPr marL="342900" indent="-342900" algn="l" rtl="0" fontAlgn="base">
        <a:spcBef>
          <a:spcPct val="20000"/>
        </a:spcBef>
        <a:spcAft>
          <a:spcPct val="0"/>
        </a:spcAft>
        <a:buChar char="•"/>
        <a:defRPr sz="2800">
          <a:solidFill>
            <a:schemeClr val="bg1"/>
          </a:solidFill>
          <a:latin typeface="+mn-lt"/>
          <a:ea typeface="+mn-ea"/>
          <a:cs typeface="+mn-cs"/>
        </a:defRPr>
      </a:lvl1pPr>
      <a:lvl2pPr marL="742950" indent="-285750" algn="l" rtl="0" fontAlgn="base">
        <a:spcBef>
          <a:spcPct val="20000"/>
        </a:spcBef>
        <a:spcAft>
          <a:spcPct val="0"/>
        </a:spcAft>
        <a:buChar char="–"/>
        <a:defRPr sz="2400">
          <a:solidFill>
            <a:schemeClr val="bg1"/>
          </a:solidFill>
          <a:latin typeface="+mn-lt"/>
        </a:defRPr>
      </a:lvl2pPr>
      <a:lvl3pPr marL="1143000" indent="-228600" algn="l" rtl="0" fontAlgn="base">
        <a:spcBef>
          <a:spcPct val="20000"/>
        </a:spcBef>
        <a:spcAft>
          <a:spcPct val="0"/>
        </a:spcAft>
        <a:buChar char="•"/>
        <a:defRPr sz="2000">
          <a:solidFill>
            <a:schemeClr val="bg1"/>
          </a:solidFill>
          <a:latin typeface="+mn-lt"/>
        </a:defRPr>
      </a:lvl3pPr>
      <a:lvl4pPr marL="1600200" indent="-228600" algn="l" rtl="0" fontAlgn="base">
        <a:spcBef>
          <a:spcPct val="20000"/>
        </a:spcBef>
        <a:spcAft>
          <a:spcPct val="0"/>
        </a:spcAft>
        <a:buChar char="–"/>
        <a:defRPr>
          <a:solidFill>
            <a:schemeClr val="bg1"/>
          </a:solidFill>
          <a:latin typeface="+mn-lt"/>
        </a:defRPr>
      </a:lvl4pPr>
      <a:lvl5pPr marL="2057400" indent="-228600" algn="l" rtl="0" fontAlgn="base">
        <a:spcBef>
          <a:spcPct val="20000"/>
        </a:spcBef>
        <a:spcAft>
          <a:spcPct val="0"/>
        </a:spcAft>
        <a:buChar char="»"/>
        <a:defRPr>
          <a:solidFill>
            <a:schemeClr val="bg1"/>
          </a:solidFill>
          <a:latin typeface="+mn-lt"/>
        </a:defRPr>
      </a:lvl5pPr>
      <a:lvl6pPr marL="2514600" indent="-228600" algn="l" rtl="0" fontAlgn="base">
        <a:spcBef>
          <a:spcPct val="20000"/>
        </a:spcBef>
        <a:spcAft>
          <a:spcPct val="0"/>
        </a:spcAft>
        <a:buChar char="»"/>
        <a:defRPr>
          <a:solidFill>
            <a:schemeClr val="bg1"/>
          </a:solidFill>
          <a:latin typeface="+mn-lt"/>
        </a:defRPr>
      </a:lvl6pPr>
      <a:lvl7pPr marL="2971800" indent="-228600" algn="l" rtl="0" fontAlgn="base">
        <a:spcBef>
          <a:spcPct val="20000"/>
        </a:spcBef>
        <a:spcAft>
          <a:spcPct val="0"/>
        </a:spcAft>
        <a:buChar char="»"/>
        <a:defRPr>
          <a:solidFill>
            <a:schemeClr val="bg1"/>
          </a:solidFill>
          <a:latin typeface="+mn-lt"/>
        </a:defRPr>
      </a:lvl7pPr>
      <a:lvl8pPr marL="3429000" indent="-228600" algn="l" rtl="0" fontAlgn="base">
        <a:spcBef>
          <a:spcPct val="20000"/>
        </a:spcBef>
        <a:spcAft>
          <a:spcPct val="0"/>
        </a:spcAft>
        <a:buChar char="»"/>
        <a:defRPr>
          <a:solidFill>
            <a:schemeClr val="bg1"/>
          </a:solidFill>
          <a:latin typeface="+mn-lt"/>
        </a:defRPr>
      </a:lvl8pPr>
      <a:lvl9pPr marL="3886200" indent="-228600" algn="l" rtl="0" fontAlgn="base">
        <a:spcBef>
          <a:spcPct val="20000"/>
        </a:spcBef>
        <a:spcAft>
          <a:spcPct val="0"/>
        </a:spcAft>
        <a:buChar char="»"/>
        <a:defRPr>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99">
                <a:gamma/>
                <a:shade val="46275"/>
                <a:invGamma/>
              </a:srgbClr>
            </a:gs>
            <a:gs pos="50000">
              <a:srgbClr val="000099"/>
            </a:gs>
            <a:gs pos="100000">
              <a:srgbClr val="000099">
                <a:gamma/>
                <a:shade val="46275"/>
                <a:invGamma/>
              </a:srgbClr>
            </a:gs>
          </a:gsLst>
          <a:lin ang="5400000" scaled="1"/>
        </a:gradFill>
        <a:effectLst/>
      </p:bgPr>
    </p:bg>
    <p:spTree>
      <p:nvGrpSpPr>
        <p:cNvPr id="1" name=""/>
        <p:cNvGrpSpPr/>
        <p:nvPr/>
      </p:nvGrpSpPr>
      <p:grpSpPr>
        <a:xfrm>
          <a:off x="0" y="0"/>
          <a:ext cx="0" cy="0"/>
          <a:chOff x="0" y="0"/>
          <a:chExt cx="0" cy="0"/>
        </a:xfrm>
      </p:grpSpPr>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defRPr>
            </a:lvl1pPr>
          </a:lstStyle>
          <a:p>
            <a:endParaRPr lang="en-US"/>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defRPr>
            </a:lvl1pPr>
          </a:lstStyle>
          <a:p>
            <a:endParaRPr lang="en-US"/>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fld id="{33805EF0-014F-4560-9FCA-84A1560B4B39}" type="slidenum">
              <a:rPr lang="en-US"/>
              <a:pPr/>
              <a:t>‹#›</a:t>
            </a:fld>
            <a:endParaRPr lang="en-US"/>
          </a:p>
        </p:txBody>
      </p:sp>
      <p:sp>
        <p:nvSpPr>
          <p:cNvPr id="4103" name="Rectangle 7"/>
          <p:cNvSpPr>
            <a:spLocks noGrp="1" noChangeArrowheads="1"/>
          </p:cNvSpPr>
          <p:nvPr>
            <p:ph type="title"/>
          </p:nvPr>
        </p:nvSpPr>
        <p:spPr bwMode="auto">
          <a:xfrm>
            <a:off x="457200" y="274638"/>
            <a:ext cx="8229600" cy="1020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4" name="Rectangle 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hdr="0" ftr="0" dt="0"/>
  <p:txStyles>
    <p:titleStyle>
      <a:lvl1pPr algn="ctr" rtl="0" fontAlgn="base">
        <a:spcBef>
          <a:spcPct val="0"/>
        </a:spcBef>
        <a:spcAft>
          <a:spcPct val="0"/>
        </a:spcAft>
        <a:defRPr sz="4000">
          <a:solidFill>
            <a:schemeClr val="bg1"/>
          </a:solidFill>
          <a:latin typeface="+mj-lt"/>
          <a:ea typeface="+mj-ea"/>
          <a:cs typeface="+mj-cs"/>
        </a:defRPr>
      </a:lvl1pPr>
      <a:lvl2pPr algn="ctr" rtl="0" fontAlgn="base">
        <a:spcBef>
          <a:spcPct val="0"/>
        </a:spcBef>
        <a:spcAft>
          <a:spcPct val="0"/>
        </a:spcAft>
        <a:defRPr sz="4000">
          <a:solidFill>
            <a:schemeClr val="bg1"/>
          </a:solidFill>
          <a:latin typeface="Times New Roman" pitchFamily="18" charset="0"/>
        </a:defRPr>
      </a:lvl2pPr>
      <a:lvl3pPr algn="ctr" rtl="0" fontAlgn="base">
        <a:spcBef>
          <a:spcPct val="0"/>
        </a:spcBef>
        <a:spcAft>
          <a:spcPct val="0"/>
        </a:spcAft>
        <a:defRPr sz="4000">
          <a:solidFill>
            <a:schemeClr val="bg1"/>
          </a:solidFill>
          <a:latin typeface="Times New Roman" pitchFamily="18" charset="0"/>
        </a:defRPr>
      </a:lvl3pPr>
      <a:lvl4pPr algn="ctr" rtl="0" fontAlgn="base">
        <a:spcBef>
          <a:spcPct val="0"/>
        </a:spcBef>
        <a:spcAft>
          <a:spcPct val="0"/>
        </a:spcAft>
        <a:defRPr sz="4000">
          <a:solidFill>
            <a:schemeClr val="bg1"/>
          </a:solidFill>
          <a:latin typeface="Times New Roman" pitchFamily="18" charset="0"/>
        </a:defRPr>
      </a:lvl4pPr>
      <a:lvl5pPr algn="ctr" rtl="0" fontAlgn="base">
        <a:spcBef>
          <a:spcPct val="0"/>
        </a:spcBef>
        <a:spcAft>
          <a:spcPct val="0"/>
        </a:spcAft>
        <a:defRPr sz="4000">
          <a:solidFill>
            <a:schemeClr val="bg1"/>
          </a:solidFill>
          <a:latin typeface="Times New Roman" pitchFamily="18" charset="0"/>
        </a:defRPr>
      </a:lvl5pPr>
      <a:lvl6pPr marL="457200" algn="ctr" rtl="0" fontAlgn="base">
        <a:spcBef>
          <a:spcPct val="0"/>
        </a:spcBef>
        <a:spcAft>
          <a:spcPct val="0"/>
        </a:spcAft>
        <a:defRPr sz="4000">
          <a:solidFill>
            <a:schemeClr val="bg1"/>
          </a:solidFill>
          <a:latin typeface="Times New Roman" pitchFamily="18" charset="0"/>
        </a:defRPr>
      </a:lvl6pPr>
      <a:lvl7pPr marL="914400" algn="ctr" rtl="0" fontAlgn="base">
        <a:spcBef>
          <a:spcPct val="0"/>
        </a:spcBef>
        <a:spcAft>
          <a:spcPct val="0"/>
        </a:spcAft>
        <a:defRPr sz="4000">
          <a:solidFill>
            <a:schemeClr val="bg1"/>
          </a:solidFill>
          <a:latin typeface="Times New Roman" pitchFamily="18" charset="0"/>
        </a:defRPr>
      </a:lvl7pPr>
      <a:lvl8pPr marL="1371600" algn="ctr" rtl="0" fontAlgn="base">
        <a:spcBef>
          <a:spcPct val="0"/>
        </a:spcBef>
        <a:spcAft>
          <a:spcPct val="0"/>
        </a:spcAft>
        <a:defRPr sz="4000">
          <a:solidFill>
            <a:schemeClr val="bg1"/>
          </a:solidFill>
          <a:latin typeface="Times New Roman" pitchFamily="18" charset="0"/>
        </a:defRPr>
      </a:lvl8pPr>
      <a:lvl9pPr marL="1828800" algn="ctr" rtl="0" fontAlgn="base">
        <a:spcBef>
          <a:spcPct val="0"/>
        </a:spcBef>
        <a:spcAft>
          <a:spcPct val="0"/>
        </a:spcAft>
        <a:defRPr sz="4000">
          <a:solidFill>
            <a:schemeClr val="bg1"/>
          </a:solidFill>
          <a:latin typeface="Times New Roman" pitchFamily="18" charset="0"/>
        </a:defRPr>
      </a:lvl9pPr>
    </p:titleStyle>
    <p:bodyStyle>
      <a:lvl1pPr marL="342900" indent="-342900" algn="l" rtl="0" fontAlgn="base">
        <a:spcBef>
          <a:spcPct val="20000"/>
        </a:spcBef>
        <a:spcAft>
          <a:spcPct val="0"/>
        </a:spcAft>
        <a:buChar char="•"/>
        <a:defRPr sz="2800">
          <a:solidFill>
            <a:schemeClr val="bg1"/>
          </a:solidFill>
          <a:latin typeface="+mn-lt"/>
          <a:ea typeface="+mn-ea"/>
          <a:cs typeface="+mn-cs"/>
        </a:defRPr>
      </a:lvl1pPr>
      <a:lvl2pPr marL="742950" indent="-285750" algn="l" rtl="0" fontAlgn="base">
        <a:spcBef>
          <a:spcPct val="20000"/>
        </a:spcBef>
        <a:spcAft>
          <a:spcPct val="0"/>
        </a:spcAft>
        <a:buChar char="–"/>
        <a:defRPr sz="2400">
          <a:solidFill>
            <a:schemeClr val="bg1"/>
          </a:solidFill>
          <a:latin typeface="+mn-lt"/>
        </a:defRPr>
      </a:lvl2pPr>
      <a:lvl3pPr marL="1143000" indent="-228600" algn="l" rtl="0" fontAlgn="base">
        <a:spcBef>
          <a:spcPct val="20000"/>
        </a:spcBef>
        <a:spcAft>
          <a:spcPct val="0"/>
        </a:spcAft>
        <a:buChar char="•"/>
        <a:defRPr sz="2000">
          <a:solidFill>
            <a:schemeClr val="bg1"/>
          </a:solidFill>
          <a:latin typeface="+mn-lt"/>
        </a:defRPr>
      </a:lvl3pPr>
      <a:lvl4pPr marL="1600200" indent="-228600" algn="l" rtl="0" fontAlgn="base">
        <a:spcBef>
          <a:spcPct val="20000"/>
        </a:spcBef>
        <a:spcAft>
          <a:spcPct val="0"/>
        </a:spcAft>
        <a:buChar char="–"/>
        <a:defRPr>
          <a:solidFill>
            <a:schemeClr val="bg1"/>
          </a:solidFill>
          <a:latin typeface="+mn-lt"/>
        </a:defRPr>
      </a:lvl4pPr>
      <a:lvl5pPr marL="2057400" indent="-228600" algn="l" rtl="0" fontAlgn="base">
        <a:spcBef>
          <a:spcPct val="20000"/>
        </a:spcBef>
        <a:spcAft>
          <a:spcPct val="0"/>
        </a:spcAft>
        <a:buChar char="»"/>
        <a:defRPr>
          <a:solidFill>
            <a:schemeClr val="bg1"/>
          </a:solidFill>
          <a:latin typeface="+mn-lt"/>
        </a:defRPr>
      </a:lvl5pPr>
      <a:lvl6pPr marL="2514600" indent="-228600" algn="l" rtl="0" fontAlgn="base">
        <a:spcBef>
          <a:spcPct val="20000"/>
        </a:spcBef>
        <a:spcAft>
          <a:spcPct val="0"/>
        </a:spcAft>
        <a:buChar char="»"/>
        <a:defRPr>
          <a:solidFill>
            <a:schemeClr val="bg1"/>
          </a:solidFill>
          <a:latin typeface="+mn-lt"/>
        </a:defRPr>
      </a:lvl6pPr>
      <a:lvl7pPr marL="2971800" indent="-228600" algn="l" rtl="0" fontAlgn="base">
        <a:spcBef>
          <a:spcPct val="20000"/>
        </a:spcBef>
        <a:spcAft>
          <a:spcPct val="0"/>
        </a:spcAft>
        <a:buChar char="»"/>
        <a:defRPr>
          <a:solidFill>
            <a:schemeClr val="bg1"/>
          </a:solidFill>
          <a:latin typeface="+mn-lt"/>
        </a:defRPr>
      </a:lvl7pPr>
      <a:lvl8pPr marL="3429000" indent="-228600" algn="l" rtl="0" fontAlgn="base">
        <a:spcBef>
          <a:spcPct val="20000"/>
        </a:spcBef>
        <a:spcAft>
          <a:spcPct val="0"/>
        </a:spcAft>
        <a:buChar char="»"/>
        <a:defRPr>
          <a:solidFill>
            <a:schemeClr val="bg1"/>
          </a:solidFill>
          <a:latin typeface="+mn-lt"/>
        </a:defRPr>
      </a:lvl8pPr>
      <a:lvl9pPr marL="3886200" indent="-228600" algn="l" rtl="0" fontAlgn="base">
        <a:spcBef>
          <a:spcPct val="20000"/>
        </a:spcBef>
        <a:spcAft>
          <a:spcPct val="0"/>
        </a:spcAft>
        <a:buChar char="»"/>
        <a:defRPr>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bwMode="auto">
          <a:xfrm>
            <a:off x="685800" y="76200"/>
            <a:ext cx="77724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9075" name="Rectangle 3"/>
          <p:cNvSpPr>
            <a:spLocks noGrp="1" noChangeArrowheads="1"/>
          </p:cNvSpPr>
          <p:nvPr>
            <p:ph type="body" idx="1"/>
          </p:nvPr>
        </p:nvSpPr>
        <p:spPr bwMode="auto">
          <a:xfrm>
            <a:off x="685800" y="1066800"/>
            <a:ext cx="7772400" cy="5181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hdr="0" ftr="0" dt="0"/>
  <p:txStyles>
    <p:titleStyle>
      <a:lvl1pPr algn="ctr" rtl="0" fontAlgn="base">
        <a:spcBef>
          <a:spcPct val="0"/>
        </a:spcBef>
        <a:spcAft>
          <a:spcPct val="0"/>
        </a:spcAft>
        <a:defRPr sz="3600" b="1">
          <a:solidFill>
            <a:schemeClr val="tx2"/>
          </a:solidFill>
          <a:latin typeface="+mj-lt"/>
          <a:ea typeface="+mj-ea"/>
          <a:cs typeface="+mj-cs"/>
        </a:defRPr>
      </a:lvl1pPr>
      <a:lvl2pPr algn="ctr" rtl="0" fontAlgn="base">
        <a:spcBef>
          <a:spcPct val="0"/>
        </a:spcBef>
        <a:spcAft>
          <a:spcPct val="0"/>
        </a:spcAft>
        <a:defRPr sz="3600" b="1">
          <a:solidFill>
            <a:schemeClr val="tx2"/>
          </a:solidFill>
          <a:latin typeface="Times" charset="0"/>
        </a:defRPr>
      </a:lvl2pPr>
      <a:lvl3pPr algn="ctr" rtl="0" fontAlgn="base">
        <a:spcBef>
          <a:spcPct val="0"/>
        </a:spcBef>
        <a:spcAft>
          <a:spcPct val="0"/>
        </a:spcAft>
        <a:defRPr sz="3600" b="1">
          <a:solidFill>
            <a:schemeClr val="tx2"/>
          </a:solidFill>
          <a:latin typeface="Times" charset="0"/>
        </a:defRPr>
      </a:lvl3pPr>
      <a:lvl4pPr algn="ctr" rtl="0" fontAlgn="base">
        <a:spcBef>
          <a:spcPct val="0"/>
        </a:spcBef>
        <a:spcAft>
          <a:spcPct val="0"/>
        </a:spcAft>
        <a:defRPr sz="3600" b="1">
          <a:solidFill>
            <a:schemeClr val="tx2"/>
          </a:solidFill>
          <a:latin typeface="Times" charset="0"/>
        </a:defRPr>
      </a:lvl4pPr>
      <a:lvl5pPr algn="ctr" rtl="0" fontAlgn="base">
        <a:spcBef>
          <a:spcPct val="0"/>
        </a:spcBef>
        <a:spcAft>
          <a:spcPct val="0"/>
        </a:spcAft>
        <a:defRPr sz="3600" b="1">
          <a:solidFill>
            <a:schemeClr val="tx2"/>
          </a:solidFill>
          <a:latin typeface="Times" charset="0"/>
        </a:defRPr>
      </a:lvl5pPr>
      <a:lvl6pPr marL="457200" algn="ctr" rtl="0" fontAlgn="base">
        <a:spcBef>
          <a:spcPct val="0"/>
        </a:spcBef>
        <a:spcAft>
          <a:spcPct val="0"/>
        </a:spcAft>
        <a:defRPr sz="3600" b="1">
          <a:solidFill>
            <a:schemeClr val="tx2"/>
          </a:solidFill>
          <a:latin typeface="Times" charset="0"/>
        </a:defRPr>
      </a:lvl6pPr>
      <a:lvl7pPr marL="914400" algn="ctr" rtl="0" fontAlgn="base">
        <a:spcBef>
          <a:spcPct val="0"/>
        </a:spcBef>
        <a:spcAft>
          <a:spcPct val="0"/>
        </a:spcAft>
        <a:defRPr sz="3600" b="1">
          <a:solidFill>
            <a:schemeClr val="tx2"/>
          </a:solidFill>
          <a:latin typeface="Times" charset="0"/>
        </a:defRPr>
      </a:lvl7pPr>
      <a:lvl8pPr marL="1371600" algn="ctr" rtl="0" fontAlgn="base">
        <a:spcBef>
          <a:spcPct val="0"/>
        </a:spcBef>
        <a:spcAft>
          <a:spcPct val="0"/>
        </a:spcAft>
        <a:defRPr sz="3600" b="1">
          <a:solidFill>
            <a:schemeClr val="tx2"/>
          </a:solidFill>
          <a:latin typeface="Times" charset="0"/>
        </a:defRPr>
      </a:lvl8pPr>
      <a:lvl9pPr marL="1828800" algn="ctr" rtl="0" fontAlgn="base">
        <a:spcBef>
          <a:spcPct val="0"/>
        </a:spcBef>
        <a:spcAft>
          <a:spcPct val="0"/>
        </a:spcAft>
        <a:defRPr sz="3600" b="1">
          <a:solidFill>
            <a:schemeClr val="tx2"/>
          </a:solidFill>
          <a:latin typeface="Times"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400">
          <a:solidFill>
            <a:schemeClr val="tx1"/>
          </a:solidFill>
          <a:latin typeface="+mn-lt"/>
        </a:defRPr>
      </a:lvl4pPr>
      <a:lvl5pPr marL="2057400" indent="-228600" algn="l" rtl="0" fontAlgn="base">
        <a:spcBef>
          <a:spcPct val="20000"/>
        </a:spcBef>
        <a:spcAft>
          <a:spcPct val="0"/>
        </a:spcAft>
        <a:buChar char="»"/>
        <a:defRPr sz="2400">
          <a:solidFill>
            <a:schemeClr val="tx1"/>
          </a:solidFill>
          <a:latin typeface="+mn-lt"/>
        </a:defRPr>
      </a:lvl5pPr>
      <a:lvl6pPr marL="2514600" indent="-228600" algn="l" rtl="0" fontAlgn="base">
        <a:spcBef>
          <a:spcPct val="20000"/>
        </a:spcBef>
        <a:spcAft>
          <a:spcPct val="0"/>
        </a:spcAft>
        <a:buChar char="»"/>
        <a:defRPr sz="2400">
          <a:solidFill>
            <a:schemeClr val="tx1"/>
          </a:solidFill>
          <a:latin typeface="+mn-lt"/>
        </a:defRPr>
      </a:lvl6pPr>
      <a:lvl7pPr marL="2971800" indent="-228600" algn="l" rtl="0" fontAlgn="base">
        <a:spcBef>
          <a:spcPct val="20000"/>
        </a:spcBef>
        <a:spcAft>
          <a:spcPct val="0"/>
        </a:spcAft>
        <a:buChar char="»"/>
        <a:defRPr sz="2400">
          <a:solidFill>
            <a:schemeClr val="tx1"/>
          </a:solidFill>
          <a:latin typeface="+mn-lt"/>
        </a:defRPr>
      </a:lvl7pPr>
      <a:lvl8pPr marL="3429000" indent="-228600" algn="l" rtl="0" fontAlgn="base">
        <a:spcBef>
          <a:spcPct val="20000"/>
        </a:spcBef>
        <a:spcAft>
          <a:spcPct val="0"/>
        </a:spcAft>
        <a:buChar char="»"/>
        <a:defRPr sz="2400">
          <a:solidFill>
            <a:schemeClr val="tx1"/>
          </a:solidFill>
          <a:latin typeface="+mn-lt"/>
        </a:defRPr>
      </a:lvl8pPr>
      <a:lvl9pPr marL="3886200" indent="-228600" algn="l" rtl="0" fontAlgn="base">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1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Office_PowerPoint_97-2003_Presentation3.ppt"/><Relationship Id="rId2" Type="http://schemas.openxmlformats.org/officeDocument/2006/relationships/slideLayout" Target="../slideLayouts/slideLayout30.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19Aerialpcdashedoutline.jpg%20%20%20%20%20%20%20%20%20%20%20%20%20%20%20%20%20%20%20%20%20%20%20%20%20%20%20%20%20%20%20%20%20%20%20%20%20%2000001B05%09MB's%20WORK%20%20%20%20%20%20%20%20%20%20%20%20%20%20%20%20%20%20%20%20%20%20BB0686BA:" TargetMode="External"/><Relationship Id="rId2" Type="http://schemas.openxmlformats.org/officeDocument/2006/relationships/image" Target="../media/image6.jpeg"/><Relationship Id="rId1" Type="http://schemas.openxmlformats.org/officeDocument/2006/relationships/slideLayout" Target="../slideLayouts/slideLayout23.xml"/><Relationship Id="rId5" Type="http://schemas.openxmlformats.org/officeDocument/2006/relationships/image" Target="../media/image8.jpe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Microsoft_Office_PowerPoint_97-2003_Presentation4.ppt"/><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Microsoft_Office_PowerPoint_97-2003_Presentation5.ppt"/><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36.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25.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40.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1000" y="1057275"/>
            <a:ext cx="8458200" cy="1470025"/>
          </a:xfrm>
        </p:spPr>
        <p:txBody>
          <a:bodyPr/>
          <a:lstStyle/>
          <a:p>
            <a:r>
              <a:rPr lang="en-US" sz="3600" dirty="0" smtClean="0">
                <a:latin typeface="Arial" pitchFamily="34" charset="0"/>
              </a:rPr>
              <a:t>12 </a:t>
            </a:r>
            <a:r>
              <a:rPr lang="en-US" sz="3600" dirty="0" err="1" smtClean="0">
                <a:latin typeface="Arial" pitchFamily="34" charset="0"/>
              </a:rPr>
              <a:t>GeV</a:t>
            </a:r>
            <a:r>
              <a:rPr lang="en-US" sz="3600" dirty="0" smtClean="0">
                <a:latin typeface="Arial" pitchFamily="34" charset="0"/>
              </a:rPr>
              <a:t> Upgrade of Cryogenics at</a:t>
            </a:r>
            <a:br>
              <a:rPr lang="en-US" sz="3600" dirty="0" smtClean="0">
                <a:latin typeface="Arial" pitchFamily="34" charset="0"/>
              </a:rPr>
            </a:br>
            <a:r>
              <a:rPr lang="en-US" sz="3600" dirty="0" smtClean="0">
                <a:latin typeface="Arial" pitchFamily="34" charset="0"/>
              </a:rPr>
              <a:t>Jefferson Laboratory (</a:t>
            </a:r>
            <a:r>
              <a:rPr lang="en-US" sz="3600" dirty="0" err="1" smtClean="0">
                <a:latin typeface="Arial" pitchFamily="34" charset="0"/>
              </a:rPr>
              <a:t>Jlab</a:t>
            </a:r>
            <a:r>
              <a:rPr lang="en-US" sz="3600" dirty="0" smtClean="0">
                <a:latin typeface="Arial" pitchFamily="34" charset="0"/>
              </a:rPr>
              <a:t>)</a:t>
            </a:r>
            <a:endParaRPr lang="en-US" sz="3600" dirty="0">
              <a:latin typeface="Arial" pitchFamily="34" charset="0"/>
            </a:endParaRPr>
          </a:p>
        </p:txBody>
      </p:sp>
      <p:sp>
        <p:nvSpPr>
          <p:cNvPr id="2051" name="Rectangle 3"/>
          <p:cNvSpPr>
            <a:spLocks noGrp="1" noChangeArrowheads="1"/>
          </p:cNvSpPr>
          <p:nvPr>
            <p:ph type="subTitle" idx="1"/>
          </p:nvPr>
        </p:nvSpPr>
        <p:spPr>
          <a:xfrm>
            <a:off x="1981200" y="2951163"/>
            <a:ext cx="5632450" cy="1439862"/>
          </a:xfrm>
        </p:spPr>
        <p:txBody>
          <a:bodyPr/>
          <a:lstStyle/>
          <a:p>
            <a:r>
              <a:rPr lang="en-US" sz="2400" dirty="0" smtClean="0"/>
              <a:t>Dana Arenius</a:t>
            </a:r>
          </a:p>
          <a:p>
            <a:r>
              <a:rPr lang="en-US" sz="2400" dirty="0" smtClean="0"/>
              <a:t>Engineering Division</a:t>
            </a:r>
          </a:p>
          <a:p>
            <a:r>
              <a:rPr lang="en-US" sz="2400" dirty="0" smtClean="0"/>
              <a:t>Cryogenic Systems</a:t>
            </a:r>
            <a:endParaRPr lang="en-US" sz="2400" dirty="0"/>
          </a:p>
          <a:p>
            <a:endParaRPr lang="en-US" sz="2400" dirty="0"/>
          </a:p>
          <a:p>
            <a:endParaRPr lang="en-US" sz="2400" dirty="0"/>
          </a:p>
          <a:p>
            <a:pPr algn="r"/>
            <a:endParaRPr lang="en-US" dirty="0"/>
          </a:p>
        </p:txBody>
      </p:sp>
      <p:grpSp>
        <p:nvGrpSpPr>
          <p:cNvPr id="2059" name="Group 11"/>
          <p:cNvGrpSpPr>
            <a:grpSpLocks/>
          </p:cNvGrpSpPr>
          <p:nvPr/>
        </p:nvGrpSpPr>
        <p:grpSpPr bwMode="auto">
          <a:xfrm>
            <a:off x="0" y="6132513"/>
            <a:ext cx="9131300" cy="725487"/>
            <a:chOff x="0" y="3863"/>
            <a:chExt cx="5752" cy="457"/>
          </a:xfrm>
        </p:grpSpPr>
        <p:pic>
          <p:nvPicPr>
            <p:cNvPr id="2052" name="Picture 4"/>
            <p:cNvPicPr>
              <a:picLocks noChangeAspect="1" noChangeArrowheads="1"/>
            </p:cNvPicPr>
            <p:nvPr/>
          </p:nvPicPr>
          <p:blipFill>
            <a:blip r:embed="rId3" cstate="print"/>
            <a:srcRect/>
            <a:stretch>
              <a:fillRect/>
            </a:stretch>
          </p:blipFill>
          <p:spPr bwMode="auto">
            <a:xfrm>
              <a:off x="0" y="3900"/>
              <a:ext cx="1301" cy="390"/>
            </a:xfrm>
            <a:prstGeom prst="rect">
              <a:avLst/>
            </a:prstGeom>
            <a:noFill/>
            <a:ln w="9525">
              <a:noFill/>
              <a:miter lim="800000"/>
              <a:headEnd/>
              <a:tailEnd/>
            </a:ln>
            <a:effectLst/>
          </p:spPr>
        </p:pic>
        <p:pic>
          <p:nvPicPr>
            <p:cNvPr id="2055" name="Picture 7"/>
            <p:cNvPicPr>
              <a:picLocks noChangeAspect="1" noChangeArrowheads="1"/>
            </p:cNvPicPr>
            <p:nvPr/>
          </p:nvPicPr>
          <p:blipFill>
            <a:blip r:embed="rId4"/>
            <a:srcRect/>
            <a:stretch>
              <a:fillRect/>
            </a:stretch>
          </p:blipFill>
          <p:spPr bwMode="auto">
            <a:xfrm>
              <a:off x="4018" y="3890"/>
              <a:ext cx="1734" cy="395"/>
            </a:xfrm>
            <a:prstGeom prst="rect">
              <a:avLst/>
            </a:prstGeom>
            <a:noFill/>
            <a:ln w="9525">
              <a:noFill/>
              <a:miter lim="800000"/>
              <a:headEnd/>
              <a:tailEnd/>
            </a:ln>
            <a:effectLst/>
          </p:spPr>
        </p:pic>
        <p:grpSp>
          <p:nvGrpSpPr>
            <p:cNvPr id="2058" name="Group 10"/>
            <p:cNvGrpSpPr>
              <a:grpSpLocks/>
            </p:cNvGrpSpPr>
            <p:nvPr/>
          </p:nvGrpSpPr>
          <p:grpSpPr bwMode="auto">
            <a:xfrm>
              <a:off x="1410" y="3863"/>
              <a:ext cx="2475" cy="457"/>
              <a:chOff x="1440" y="3863"/>
              <a:chExt cx="2475" cy="457"/>
            </a:xfrm>
          </p:grpSpPr>
          <p:pic>
            <p:nvPicPr>
              <p:cNvPr id="2054" name="Picture 6"/>
              <p:cNvPicPr>
                <a:picLocks noChangeAspect="1" noChangeArrowheads="1"/>
              </p:cNvPicPr>
              <p:nvPr/>
            </p:nvPicPr>
            <p:blipFill>
              <a:blip r:embed="rId5"/>
              <a:srcRect/>
              <a:stretch>
                <a:fillRect/>
              </a:stretch>
            </p:blipFill>
            <p:spPr bwMode="auto">
              <a:xfrm>
                <a:off x="1440" y="3898"/>
                <a:ext cx="1395" cy="382"/>
              </a:xfrm>
              <a:prstGeom prst="rect">
                <a:avLst/>
              </a:prstGeom>
              <a:noFill/>
              <a:ln w="9525">
                <a:noFill/>
                <a:miter lim="800000"/>
                <a:headEnd/>
                <a:tailEnd/>
              </a:ln>
              <a:effectLst/>
            </p:spPr>
          </p:pic>
          <p:pic>
            <p:nvPicPr>
              <p:cNvPr id="2057" name="Picture 9" descr="NP-logo-Nl copy"/>
              <p:cNvPicPr>
                <a:picLocks noChangeAspect="1" noChangeArrowheads="1"/>
              </p:cNvPicPr>
              <p:nvPr/>
            </p:nvPicPr>
            <p:blipFill>
              <a:blip r:embed="rId6" cstate="print"/>
              <a:srcRect/>
              <a:stretch>
                <a:fillRect/>
              </a:stretch>
            </p:blipFill>
            <p:spPr bwMode="auto">
              <a:xfrm>
                <a:off x="2822" y="3863"/>
                <a:ext cx="1093" cy="457"/>
              </a:xfrm>
              <a:prstGeom prst="rect">
                <a:avLst/>
              </a:prstGeom>
              <a:noFill/>
            </p:spPr>
          </p:pic>
        </p:grpSp>
      </p:grpSp>
      <p:sp>
        <p:nvSpPr>
          <p:cNvPr id="2060" name="Text Box 12"/>
          <p:cNvSpPr txBox="1">
            <a:spLocks noChangeArrowheads="1"/>
          </p:cNvSpPr>
          <p:nvPr/>
        </p:nvSpPr>
        <p:spPr bwMode="auto">
          <a:xfrm>
            <a:off x="7192963" y="4754563"/>
            <a:ext cx="1792287" cy="457200"/>
          </a:xfrm>
          <a:prstGeom prst="rect">
            <a:avLst/>
          </a:prstGeom>
          <a:noFill/>
          <a:ln w="9525" algn="ctr">
            <a:noFill/>
            <a:miter lim="800000"/>
            <a:headEnd/>
            <a:tailEnd/>
          </a:ln>
          <a:effectLst/>
        </p:spPr>
        <p:txBody>
          <a:bodyPr>
            <a:spAutoFit/>
          </a:bodyPr>
          <a:lstStyle/>
          <a:p>
            <a:pPr>
              <a:spcBef>
                <a:spcPct val="50000"/>
              </a:spcBef>
            </a:pPr>
            <a:endParaRPr lang="en-US">
              <a:solidFill>
                <a:schemeClr val="tx1"/>
              </a:solidFill>
              <a:latin typeface="Comic Sans MS" pitchFamily="66" charset="0"/>
            </a:endParaRPr>
          </a:p>
        </p:txBody>
      </p:sp>
      <p:sp>
        <p:nvSpPr>
          <p:cNvPr id="2061" name="Text Box 13"/>
          <p:cNvSpPr txBox="1">
            <a:spLocks noChangeArrowheads="1"/>
          </p:cNvSpPr>
          <p:nvPr/>
        </p:nvSpPr>
        <p:spPr bwMode="auto">
          <a:xfrm>
            <a:off x="6278563" y="4743450"/>
            <a:ext cx="2865437" cy="1384995"/>
          </a:xfrm>
          <a:prstGeom prst="rect">
            <a:avLst/>
          </a:prstGeom>
          <a:noFill/>
          <a:ln w="9525" algn="ctr">
            <a:noFill/>
            <a:miter lim="800000"/>
            <a:headEnd/>
            <a:tailEnd/>
          </a:ln>
          <a:effectLst/>
        </p:spPr>
        <p:txBody>
          <a:bodyPr>
            <a:spAutoFit/>
          </a:bodyPr>
          <a:lstStyle/>
          <a:p>
            <a:r>
              <a:rPr lang="en-US" dirty="0" smtClean="0"/>
              <a:t>ILC08</a:t>
            </a:r>
          </a:p>
          <a:p>
            <a:r>
              <a:rPr lang="en-US" dirty="0" smtClean="0"/>
              <a:t>Nov 16-21 2008</a:t>
            </a:r>
            <a:endParaRPr lang="en-US" dirty="0"/>
          </a:p>
          <a:p>
            <a:pPr>
              <a:spcBef>
                <a:spcPct val="50000"/>
              </a:spcBef>
            </a:pPr>
            <a:endParaRPr lang="en-US" dirty="0">
              <a:solidFill>
                <a:schemeClr val="tx1"/>
              </a:solidFill>
            </a:endParaRPr>
          </a:p>
        </p:txBody>
      </p:sp>
      <p:sp>
        <p:nvSpPr>
          <p:cNvPr id="2062" name="Rectangle 14"/>
          <p:cNvSpPr>
            <a:spLocks noChangeArrowheads="1"/>
          </p:cNvSpPr>
          <p:nvPr/>
        </p:nvSpPr>
        <p:spPr bwMode="auto">
          <a:xfrm>
            <a:off x="0" y="5883275"/>
            <a:ext cx="9144000" cy="274638"/>
          </a:xfrm>
          <a:prstGeom prst="rect">
            <a:avLst/>
          </a:prstGeom>
          <a:noFill/>
          <a:ln w="9525">
            <a:noFill/>
            <a:miter lim="800000"/>
            <a:headEnd/>
            <a:tailEnd/>
          </a:ln>
          <a:effectLst/>
        </p:spPr>
        <p:txBody>
          <a:bodyPr>
            <a:spAutoFit/>
          </a:bodyPr>
          <a:lstStyle/>
          <a:p>
            <a:r>
              <a:rPr lang="en-US" sz="1200">
                <a:cs typeface="Times New Roman" pitchFamily="18" charset="0"/>
              </a:rPr>
              <a:t>This work is supported by the United States Department of Energy (DOE) contract #DE-AC05-060R-23177</a:t>
            </a:r>
            <a:r>
              <a:rPr lang="en-US" sz="1000"/>
              <a:t> </a:t>
            </a:r>
            <a:endParaRPr lang="en-US" sz="1800"/>
          </a:p>
        </p:txBody>
      </p:sp>
      <p:sp>
        <p:nvSpPr>
          <p:cNvPr id="15" name="Slide Number Placeholder 14"/>
          <p:cNvSpPr>
            <a:spLocks noGrp="1"/>
          </p:cNvSpPr>
          <p:nvPr>
            <p:ph type="sldNum" sz="quarter" idx="12"/>
          </p:nvPr>
        </p:nvSpPr>
        <p:spPr>
          <a:xfrm>
            <a:off x="7010400" y="5639435"/>
            <a:ext cx="2133600" cy="476250"/>
          </a:xfrm>
        </p:spPr>
        <p:txBody>
          <a:bodyPr/>
          <a:lstStyle/>
          <a:p>
            <a:fld id="{D8A57514-B68D-4536-BFE5-1EE45223BDBD}" type="slidenum">
              <a:rPr lang="en-US" b="1" smtClean="0">
                <a:solidFill>
                  <a:srgbClr val="00CC00"/>
                </a:solidFill>
              </a:rPr>
              <a:pPr/>
              <a:t>1</a:t>
            </a:fld>
            <a:endParaRPr lang="en-US" b="1" dirty="0">
              <a:solidFill>
                <a:srgbClr val="00CC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0"/>
            <a:ext cx="9144000" cy="914400"/>
          </a:xfrm>
        </p:spPr>
        <p:txBody>
          <a:bodyPr/>
          <a:lstStyle/>
          <a:p>
            <a:r>
              <a:rPr lang="en-US" sz="3200" dirty="0" smtClean="0"/>
              <a:t>12 </a:t>
            </a:r>
            <a:r>
              <a:rPr lang="en-US" sz="3200" dirty="0" err="1" smtClean="0"/>
              <a:t>GeV</a:t>
            </a:r>
            <a:r>
              <a:rPr lang="en-US" sz="3200" dirty="0" smtClean="0"/>
              <a:t> “Split” 4.5K Cold Box Design</a:t>
            </a:r>
          </a:p>
        </p:txBody>
      </p:sp>
      <p:pic>
        <p:nvPicPr>
          <p:cNvPr id="10243" name="Picture 3" descr="F:\Cold Box 12 GeV -14MAR08-Color.jpg"/>
          <p:cNvPicPr>
            <a:picLocks noChangeAspect="1" noChangeArrowheads="1"/>
          </p:cNvPicPr>
          <p:nvPr/>
        </p:nvPicPr>
        <p:blipFill>
          <a:blip r:embed="rId2" cstate="print"/>
          <a:srcRect/>
          <a:stretch>
            <a:fillRect/>
          </a:stretch>
        </p:blipFill>
        <p:spPr bwMode="auto">
          <a:xfrm>
            <a:off x="2502408" y="4230623"/>
            <a:ext cx="3756773" cy="2429653"/>
          </a:xfrm>
          <a:prstGeom prst="rect">
            <a:avLst/>
          </a:prstGeom>
          <a:noFill/>
          <a:ln w="9525">
            <a:noFill/>
            <a:miter lim="800000"/>
            <a:headEnd/>
            <a:tailEnd/>
          </a:ln>
        </p:spPr>
      </p:pic>
      <p:sp>
        <p:nvSpPr>
          <p:cNvPr id="59396" name="Text Box 4"/>
          <p:cNvSpPr txBox="1">
            <a:spLocks noChangeArrowheads="1"/>
          </p:cNvSpPr>
          <p:nvPr/>
        </p:nvSpPr>
        <p:spPr bwMode="auto">
          <a:xfrm>
            <a:off x="1594104" y="1466088"/>
            <a:ext cx="6781800" cy="2446338"/>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gn="l">
              <a:spcBef>
                <a:spcPct val="50000"/>
              </a:spcBef>
              <a:buFontTx/>
              <a:buChar char="•"/>
              <a:defRPr/>
            </a:pPr>
            <a:r>
              <a:rPr lang="en-US" sz="1800" dirty="0"/>
              <a:t>Moves large upper temperature section (&gt;80K) out-of-doors for smaller indoor system foot print and easier field construction for facility cost reduction, eliminates special building feature requirements such as large building access doors and cold box insulating vacuum floor pits, enables use of existing building without modifications</a:t>
            </a:r>
          </a:p>
          <a:p>
            <a:pPr algn="l">
              <a:spcBef>
                <a:spcPct val="50000"/>
              </a:spcBef>
              <a:buFontTx/>
              <a:buChar char="•"/>
              <a:defRPr/>
            </a:pPr>
            <a:r>
              <a:rPr lang="en-US" sz="1800" dirty="0"/>
              <a:t>Has lower temperature (&lt;80K) section indoors which contains turbines, valves, etc. which require personnel access and controlled work environment</a:t>
            </a:r>
          </a:p>
        </p:txBody>
      </p:sp>
      <p:sp>
        <p:nvSpPr>
          <p:cNvPr id="59397" name="Text Box 5"/>
          <p:cNvSpPr txBox="1">
            <a:spLocks noChangeArrowheads="1"/>
          </p:cNvSpPr>
          <p:nvPr/>
        </p:nvSpPr>
        <p:spPr bwMode="auto">
          <a:xfrm>
            <a:off x="451104" y="1066800"/>
            <a:ext cx="8449056" cy="461665"/>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a:spAutoFit/>
          </a:bodyPr>
          <a:lstStyle/>
          <a:p>
            <a:pPr>
              <a:spcBef>
                <a:spcPct val="50000"/>
              </a:spcBef>
              <a:defRPr/>
            </a:pPr>
            <a:r>
              <a:rPr lang="en-US" dirty="0"/>
              <a:t>Uses </a:t>
            </a:r>
            <a:r>
              <a:rPr lang="en-US" dirty="0" err="1"/>
              <a:t>JLab</a:t>
            </a:r>
            <a:r>
              <a:rPr lang="en-US" dirty="0"/>
              <a:t> </a:t>
            </a:r>
            <a:r>
              <a:rPr lang="en-US" dirty="0" err="1"/>
              <a:t>Ganni</a:t>
            </a:r>
            <a:r>
              <a:rPr lang="en-US" dirty="0"/>
              <a:t> Helium Cycle In “Split Cold Box Design”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9221" name="Rectangle 5"/>
          <p:cNvSpPr>
            <a:spLocks noGrp="1" noChangeArrowheads="1"/>
          </p:cNvSpPr>
          <p:nvPr>
            <p:ph type="title"/>
          </p:nvPr>
        </p:nvSpPr>
        <p:spPr>
          <a:xfrm>
            <a:off x="457200" y="274638"/>
            <a:ext cx="8229600" cy="1237170"/>
          </a:xfrm>
        </p:spPr>
        <p:txBody>
          <a:bodyPr/>
          <a:lstStyle/>
          <a:p>
            <a:r>
              <a:rPr lang="en-US" sz="3200" dirty="0" smtClean="0"/>
              <a:t>New Process Example</a:t>
            </a:r>
            <a:br>
              <a:rPr lang="en-US" sz="3200" dirty="0" smtClean="0"/>
            </a:br>
            <a:r>
              <a:rPr lang="en-US" sz="3200" dirty="0" smtClean="0"/>
              <a:t>NASA-JSC </a:t>
            </a:r>
            <a:r>
              <a:rPr lang="en-US" sz="3200" dirty="0"/>
              <a:t>“</a:t>
            </a:r>
            <a:r>
              <a:rPr lang="en-US" sz="3200" dirty="0" err="1"/>
              <a:t>Ganni</a:t>
            </a:r>
            <a:r>
              <a:rPr lang="en-US" sz="3200" dirty="0"/>
              <a:t>” Efficiency vs. </a:t>
            </a:r>
            <a:r>
              <a:rPr lang="en-US" sz="3200" dirty="0" smtClean="0"/>
              <a:t>Load</a:t>
            </a:r>
            <a:br>
              <a:rPr lang="en-US" sz="3200" dirty="0" smtClean="0"/>
            </a:br>
            <a:r>
              <a:rPr lang="en-US" sz="3200" dirty="0" smtClean="0"/>
              <a:t>(</a:t>
            </a:r>
            <a:r>
              <a:rPr lang="en-US" sz="3200" dirty="0" err="1" smtClean="0"/>
              <a:t>Jlab</a:t>
            </a:r>
            <a:r>
              <a:rPr lang="en-US" sz="3200" dirty="0" smtClean="0"/>
              <a:t>/NASA JSC Collaboration)</a:t>
            </a:r>
            <a:br>
              <a:rPr lang="en-US" sz="3200" dirty="0" smtClean="0"/>
            </a:br>
            <a:endParaRPr lang="en-US" sz="3200" dirty="0"/>
          </a:p>
        </p:txBody>
      </p:sp>
      <p:graphicFrame>
        <p:nvGraphicFramePr>
          <p:cNvPr id="9229" name="Object 13"/>
          <p:cNvGraphicFramePr>
            <a:graphicFrameLocks noChangeAspect="1"/>
          </p:cNvGraphicFramePr>
          <p:nvPr>
            <p:ph sz="half" idx="2"/>
          </p:nvPr>
        </p:nvGraphicFramePr>
        <p:xfrm>
          <a:off x="836238" y="1594004"/>
          <a:ext cx="7696765" cy="5263996"/>
        </p:xfrm>
        <a:graphic>
          <a:graphicData uri="http://schemas.openxmlformats.org/presentationml/2006/ole">
            <p:oleObj spid="_x0000_s410626" name="Worksheet" r:id="rId3" imgW="9848748" imgH="7362884" progId="Excel.Sheet.8">
              <p:embed/>
            </p:oleObj>
          </a:graphicData>
        </a:graphic>
      </p:graphicFrame>
      <p:sp>
        <p:nvSpPr>
          <p:cNvPr id="9232" name="Text Box 16"/>
          <p:cNvSpPr txBox="1">
            <a:spLocks noChangeArrowheads="1"/>
          </p:cNvSpPr>
          <p:nvPr/>
        </p:nvSpPr>
        <p:spPr bwMode="auto">
          <a:xfrm>
            <a:off x="5507528" y="1968006"/>
            <a:ext cx="2648920" cy="584775"/>
          </a:xfrm>
          <a:prstGeom prst="rect">
            <a:avLst/>
          </a:prstGeom>
          <a:solidFill>
            <a:schemeClr val="bg1"/>
          </a:solidFill>
          <a:ln w="9525" algn="ctr">
            <a:noFill/>
            <a:miter lim="800000"/>
            <a:headEnd/>
            <a:tailEnd/>
          </a:ln>
          <a:effectLst/>
        </p:spPr>
        <p:txBody>
          <a:bodyPr wrap="square">
            <a:spAutoFit/>
          </a:bodyPr>
          <a:lstStyle/>
          <a:p>
            <a:pPr>
              <a:spcBef>
                <a:spcPct val="50000"/>
              </a:spcBef>
            </a:pPr>
            <a:r>
              <a:rPr lang="en-US" sz="1600" b="1" dirty="0" err="1">
                <a:solidFill>
                  <a:schemeClr val="tx1"/>
                </a:solidFill>
              </a:rPr>
              <a:t>JLab</a:t>
            </a:r>
            <a:r>
              <a:rPr lang="en-US" sz="1600" b="1" dirty="0">
                <a:solidFill>
                  <a:schemeClr val="tx1"/>
                </a:solidFill>
              </a:rPr>
              <a:t> Design 12.5kW </a:t>
            </a:r>
            <a:r>
              <a:rPr lang="en-US" sz="1600" b="1" dirty="0" smtClean="0">
                <a:solidFill>
                  <a:schemeClr val="tx1"/>
                </a:solidFill>
              </a:rPr>
              <a:t>Plan </a:t>
            </a:r>
            <a:r>
              <a:rPr lang="en-US" sz="1600" b="1" dirty="0">
                <a:solidFill>
                  <a:schemeClr val="tx1"/>
                </a:solidFill>
              </a:rPr>
              <a:t>Existing 3.5kW Plant</a:t>
            </a:r>
          </a:p>
        </p:txBody>
      </p:sp>
      <p:sp>
        <p:nvSpPr>
          <p:cNvPr id="9233" name="Line 17"/>
          <p:cNvSpPr>
            <a:spLocks noChangeShapeType="1"/>
          </p:cNvSpPr>
          <p:nvPr/>
        </p:nvSpPr>
        <p:spPr bwMode="auto">
          <a:xfrm>
            <a:off x="4949952" y="2145792"/>
            <a:ext cx="457200" cy="0"/>
          </a:xfrm>
          <a:prstGeom prst="line">
            <a:avLst/>
          </a:prstGeom>
          <a:noFill/>
          <a:ln w="38100">
            <a:solidFill>
              <a:srgbClr val="3399FF"/>
            </a:solidFill>
            <a:round/>
            <a:headEnd/>
            <a:tailEnd/>
          </a:ln>
          <a:effectLst/>
        </p:spPr>
        <p:txBody>
          <a:bodyPr wrap="none" anchor="ctr"/>
          <a:lstStyle/>
          <a:p>
            <a:endParaRPr lang="en-US"/>
          </a:p>
        </p:txBody>
      </p:sp>
      <p:sp>
        <p:nvSpPr>
          <p:cNvPr id="9234" name="Line 18"/>
          <p:cNvSpPr>
            <a:spLocks noChangeShapeType="1"/>
          </p:cNvSpPr>
          <p:nvPr/>
        </p:nvSpPr>
        <p:spPr bwMode="auto">
          <a:xfrm>
            <a:off x="4962144" y="2465832"/>
            <a:ext cx="457200" cy="0"/>
          </a:xfrm>
          <a:prstGeom prst="line">
            <a:avLst/>
          </a:prstGeom>
          <a:noFill/>
          <a:ln w="38100">
            <a:solidFill>
              <a:srgbClr val="FF3300"/>
            </a:solidFill>
            <a:round/>
            <a:headEnd/>
            <a:tailEnd/>
          </a:ln>
          <a:effectLst/>
        </p:spPr>
        <p:txBody>
          <a:bodyPr wrap="none" anchor="ctr"/>
          <a:lstStyle/>
          <a:p>
            <a:endParaRPr lang="en-US"/>
          </a:p>
        </p:txBody>
      </p:sp>
      <p:sp>
        <p:nvSpPr>
          <p:cNvPr id="9235" name="Text Box 19"/>
          <p:cNvSpPr txBox="1">
            <a:spLocks noChangeArrowheads="1"/>
          </p:cNvSpPr>
          <p:nvPr/>
        </p:nvSpPr>
        <p:spPr bwMode="auto">
          <a:xfrm>
            <a:off x="1539240" y="5763768"/>
            <a:ext cx="6740464" cy="457200"/>
          </a:xfrm>
          <a:prstGeom prst="rect">
            <a:avLst/>
          </a:prstGeom>
          <a:solidFill>
            <a:schemeClr val="bg1"/>
          </a:solidFill>
          <a:ln w="9525" algn="ctr">
            <a:noFill/>
            <a:miter lim="800000"/>
            <a:headEnd/>
            <a:tailEnd/>
          </a:ln>
          <a:effectLst/>
        </p:spPr>
        <p:txBody>
          <a:bodyPr wrap="square">
            <a:spAutoFit/>
          </a:bodyPr>
          <a:lstStyle/>
          <a:p>
            <a:pPr>
              <a:spcBef>
                <a:spcPct val="50000"/>
              </a:spcBef>
            </a:pPr>
            <a:r>
              <a:rPr lang="en-US" dirty="0" err="1">
                <a:solidFill>
                  <a:srgbClr val="FF3300"/>
                </a:solidFill>
              </a:rPr>
              <a:t>Ganni</a:t>
            </a:r>
            <a:r>
              <a:rPr lang="en-US" dirty="0">
                <a:solidFill>
                  <a:srgbClr val="FF3300"/>
                </a:solidFill>
              </a:rPr>
              <a:t> Cycle High Efficiency, 3 to 1 Turn Down</a:t>
            </a:r>
            <a:endParaRPr lang="en-US" dirty="0"/>
          </a:p>
        </p:txBody>
      </p:sp>
      <p:sp>
        <p:nvSpPr>
          <p:cNvPr id="9237" name="Line 21"/>
          <p:cNvSpPr>
            <a:spLocks noChangeShapeType="1"/>
          </p:cNvSpPr>
          <p:nvPr/>
        </p:nvSpPr>
        <p:spPr bwMode="auto">
          <a:xfrm flipV="1">
            <a:off x="2874264" y="5108448"/>
            <a:ext cx="381000" cy="457200"/>
          </a:xfrm>
          <a:prstGeom prst="line">
            <a:avLst/>
          </a:prstGeom>
          <a:noFill/>
          <a:ln w="38100">
            <a:solidFill>
              <a:schemeClr val="tx1"/>
            </a:solidFill>
            <a:round/>
            <a:headEnd/>
            <a:tailEnd type="triangle" w="med" len="med"/>
          </a:ln>
          <a:effectLst/>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37"/>
                                        </p:tgtEl>
                                        <p:attrNameLst>
                                          <p:attrName>style.visibility</p:attrName>
                                        </p:attrNameLst>
                                      </p:cBhvr>
                                      <p:to>
                                        <p:strVal val="visible"/>
                                      </p:to>
                                    </p:set>
                                    <p:anim calcmode="lin" valueType="num">
                                      <p:cBhvr additive="base">
                                        <p:cTn id="7" dur="500" fill="hold"/>
                                        <p:tgtEl>
                                          <p:spTgt spid="9237"/>
                                        </p:tgtEl>
                                        <p:attrNameLst>
                                          <p:attrName>ppt_x</p:attrName>
                                        </p:attrNameLst>
                                      </p:cBhvr>
                                      <p:tavLst>
                                        <p:tav tm="0">
                                          <p:val>
                                            <p:strVal val="#ppt_x"/>
                                          </p:val>
                                        </p:tav>
                                        <p:tav tm="100000">
                                          <p:val>
                                            <p:strVal val="#ppt_x"/>
                                          </p:val>
                                        </p:tav>
                                      </p:tavLst>
                                    </p:anim>
                                    <p:anim calcmode="lin" valueType="num">
                                      <p:cBhvr additive="base">
                                        <p:cTn id="8" dur="500" fill="hold"/>
                                        <p:tgtEl>
                                          <p:spTgt spid="92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235"/>
                                        </p:tgtEl>
                                        <p:attrNameLst>
                                          <p:attrName>style.visibility</p:attrName>
                                        </p:attrNameLst>
                                      </p:cBhvr>
                                      <p:to>
                                        <p:strVal val="visible"/>
                                      </p:to>
                                    </p:set>
                                    <p:anim calcmode="lin" valueType="num">
                                      <p:cBhvr additive="base">
                                        <p:cTn id="11" dur="500" fill="hold"/>
                                        <p:tgtEl>
                                          <p:spTgt spid="9235"/>
                                        </p:tgtEl>
                                        <p:attrNameLst>
                                          <p:attrName>ppt_x</p:attrName>
                                        </p:attrNameLst>
                                      </p:cBhvr>
                                      <p:tavLst>
                                        <p:tav tm="0">
                                          <p:val>
                                            <p:strVal val="#ppt_x"/>
                                          </p:val>
                                        </p:tav>
                                        <p:tav tm="100000">
                                          <p:val>
                                            <p:strVal val="#ppt_x"/>
                                          </p:val>
                                        </p:tav>
                                      </p:tavLst>
                                    </p:anim>
                                    <p:anim calcmode="lin" valueType="num">
                                      <p:cBhvr additive="base">
                                        <p:cTn id="12" dur="500" fill="hold"/>
                                        <p:tgtEl>
                                          <p:spTgt spid="92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5" grpId="0" animBg="1"/>
      <p:bldP spid="923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12 GeV Compressor Design Model</a:t>
            </a:r>
          </a:p>
        </p:txBody>
      </p:sp>
      <p:pic>
        <p:nvPicPr>
          <p:cNvPr id="11267" name="Picture 3" descr="F:\2nd-Stage-Comp-B-16MAY08-1.jpg"/>
          <p:cNvPicPr>
            <a:picLocks noChangeAspect="1" noChangeArrowheads="1"/>
          </p:cNvPicPr>
          <p:nvPr/>
        </p:nvPicPr>
        <p:blipFill>
          <a:blip r:embed="rId2" cstate="print"/>
          <a:srcRect/>
          <a:stretch>
            <a:fillRect/>
          </a:stretch>
        </p:blipFill>
        <p:spPr bwMode="auto">
          <a:xfrm>
            <a:off x="316992" y="2340864"/>
            <a:ext cx="4292809" cy="3338386"/>
          </a:xfrm>
          <a:prstGeom prst="rect">
            <a:avLst/>
          </a:prstGeom>
          <a:noFill/>
          <a:ln w="9525">
            <a:noFill/>
            <a:miter lim="800000"/>
            <a:headEnd/>
            <a:tailEnd/>
          </a:ln>
        </p:spPr>
      </p:pic>
      <p:sp>
        <p:nvSpPr>
          <p:cNvPr id="60420" name="Text Box 4"/>
          <p:cNvSpPr txBox="1">
            <a:spLocks noChangeArrowheads="1"/>
          </p:cNvSpPr>
          <p:nvPr/>
        </p:nvSpPr>
        <p:spPr bwMode="auto">
          <a:xfrm>
            <a:off x="4788408" y="1551432"/>
            <a:ext cx="4114800" cy="5232202"/>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gn="l">
              <a:spcBef>
                <a:spcPct val="50000"/>
              </a:spcBef>
              <a:defRPr/>
            </a:pPr>
            <a:r>
              <a:rPr lang="en-US" b="1" u="sng" dirty="0"/>
              <a:t>Design Goals</a:t>
            </a:r>
          </a:p>
          <a:p>
            <a:pPr algn="l">
              <a:spcBef>
                <a:spcPct val="50000"/>
              </a:spcBef>
              <a:buFontTx/>
              <a:buChar char="•"/>
              <a:defRPr/>
            </a:pPr>
            <a:r>
              <a:rPr lang="en-US" sz="2000" dirty="0"/>
              <a:t>Improved Efficiency     </a:t>
            </a:r>
            <a:r>
              <a:rPr lang="en-US" sz="2000" dirty="0" smtClean="0"/>
              <a:t>        (</a:t>
            </a:r>
            <a:r>
              <a:rPr lang="en-US" sz="2000" dirty="0"/>
              <a:t>highest current system losses)</a:t>
            </a:r>
          </a:p>
          <a:p>
            <a:pPr algn="l">
              <a:spcBef>
                <a:spcPct val="50000"/>
              </a:spcBef>
              <a:buFontTx/>
              <a:buChar char="•"/>
              <a:defRPr/>
            </a:pPr>
            <a:r>
              <a:rPr lang="en-US" sz="2000" dirty="0"/>
              <a:t>Development outlined in FY07 </a:t>
            </a:r>
            <a:r>
              <a:rPr lang="en-US" sz="2000" dirty="0" err="1" smtClean="0"/>
              <a:t>JLab</a:t>
            </a:r>
            <a:r>
              <a:rPr lang="en-US" sz="2000" dirty="0" smtClean="0"/>
              <a:t> </a:t>
            </a:r>
            <a:r>
              <a:rPr lang="en-US" sz="2000" dirty="0"/>
              <a:t>S+T </a:t>
            </a:r>
            <a:r>
              <a:rPr lang="en-US" sz="2000" dirty="0" smtClean="0"/>
              <a:t>R&amp;D Review </a:t>
            </a:r>
            <a:r>
              <a:rPr lang="en-US" sz="2000" dirty="0"/>
              <a:t>Goals</a:t>
            </a:r>
          </a:p>
          <a:p>
            <a:pPr algn="l">
              <a:spcBef>
                <a:spcPct val="50000"/>
              </a:spcBef>
              <a:buFontTx/>
              <a:buChar char="•"/>
              <a:defRPr/>
            </a:pPr>
            <a:r>
              <a:rPr lang="en-US" sz="2000" dirty="0"/>
              <a:t>Lower Equipment Cost</a:t>
            </a:r>
          </a:p>
          <a:p>
            <a:pPr algn="l">
              <a:spcBef>
                <a:spcPct val="50000"/>
              </a:spcBef>
              <a:buFontTx/>
              <a:buChar char="•"/>
              <a:defRPr/>
            </a:pPr>
            <a:r>
              <a:rPr lang="en-US" sz="2000" dirty="0"/>
              <a:t>Solves current common reoccurring industrial design problems (ex: oil removal, maintenance requirements, etc.) using “lessons learned”</a:t>
            </a:r>
          </a:p>
          <a:p>
            <a:pPr algn="l">
              <a:spcBef>
                <a:spcPct val="50000"/>
              </a:spcBef>
              <a:buFontTx/>
              <a:buChar char="•"/>
              <a:defRPr/>
            </a:pPr>
            <a:r>
              <a:rPr lang="en-US" sz="2000" dirty="0"/>
              <a:t>Provides new design model using newly vendor developed internal oil injection system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52400" y="0"/>
            <a:ext cx="8991600" cy="914400"/>
          </a:xfrm>
        </p:spPr>
        <p:txBody>
          <a:bodyPr/>
          <a:lstStyle/>
          <a:p>
            <a:pPr eaLnBrk="1" hangingPunct="1"/>
            <a:r>
              <a:rPr lang="en-US" smtClean="0"/>
              <a:t>12 GeV Refrigerator System Impacts</a:t>
            </a:r>
          </a:p>
        </p:txBody>
      </p:sp>
      <p:sp>
        <p:nvSpPr>
          <p:cNvPr id="12291" name="Rectangle 3"/>
          <p:cNvSpPr>
            <a:spLocks noGrp="1" noChangeArrowheads="1"/>
          </p:cNvSpPr>
          <p:nvPr>
            <p:ph type="body" idx="1"/>
          </p:nvPr>
        </p:nvSpPr>
        <p:spPr>
          <a:xfrm>
            <a:off x="0" y="1752600"/>
            <a:ext cx="9144000" cy="4562856"/>
          </a:xfrm>
        </p:spPr>
        <p:txBody>
          <a:bodyPr/>
          <a:lstStyle/>
          <a:p>
            <a:pPr eaLnBrk="1" hangingPunct="1">
              <a:lnSpc>
                <a:spcPct val="90000"/>
              </a:lnSpc>
              <a:buFontTx/>
              <a:buNone/>
            </a:pPr>
            <a:r>
              <a:rPr lang="en-US" sz="1800" dirty="0" smtClean="0"/>
              <a:t> </a:t>
            </a:r>
            <a:r>
              <a:rPr lang="en-US" dirty="0" smtClean="0"/>
              <a:t>Uses the </a:t>
            </a:r>
            <a:r>
              <a:rPr lang="en-US" dirty="0" err="1" smtClean="0"/>
              <a:t>Jlab</a:t>
            </a:r>
            <a:r>
              <a:rPr lang="en-US" dirty="0" smtClean="0"/>
              <a:t> patent “</a:t>
            </a:r>
            <a:r>
              <a:rPr lang="en-US" dirty="0" err="1" smtClean="0"/>
              <a:t>Ganni</a:t>
            </a:r>
            <a:r>
              <a:rPr lang="en-US" dirty="0" smtClean="0"/>
              <a:t> Process Cycle” as baseline</a:t>
            </a:r>
          </a:p>
          <a:p>
            <a:pPr eaLnBrk="1" hangingPunct="1">
              <a:lnSpc>
                <a:spcPct val="90000"/>
              </a:lnSpc>
              <a:buFontTx/>
              <a:buNone/>
            </a:pPr>
            <a:endParaRPr lang="en-US" dirty="0" smtClean="0"/>
          </a:p>
          <a:p>
            <a:pPr lvl="2" eaLnBrk="1" hangingPunct="1">
              <a:lnSpc>
                <a:spcPct val="90000"/>
              </a:lnSpc>
            </a:pPr>
            <a:r>
              <a:rPr lang="en-US" dirty="0" smtClean="0"/>
              <a:t>Same 4600W @ 2.1K CHL capacity as existing CHL-1 facility</a:t>
            </a:r>
          </a:p>
          <a:p>
            <a:pPr lvl="2" eaLnBrk="1" hangingPunct="1">
              <a:lnSpc>
                <a:spcPct val="90000"/>
              </a:lnSpc>
            </a:pPr>
            <a:endParaRPr lang="en-US" dirty="0" smtClean="0"/>
          </a:p>
          <a:p>
            <a:pPr lvl="2" eaLnBrk="1" hangingPunct="1">
              <a:lnSpc>
                <a:spcPct val="90000"/>
              </a:lnSpc>
            </a:pPr>
            <a:r>
              <a:rPr lang="en-US" dirty="0" smtClean="0"/>
              <a:t>High system efficiency (28% Carnot) and stability for wide operating refrigeration operating domain</a:t>
            </a:r>
          </a:p>
          <a:p>
            <a:pPr lvl="2" eaLnBrk="1" hangingPunct="1">
              <a:lnSpc>
                <a:spcPct val="90000"/>
              </a:lnSpc>
            </a:pPr>
            <a:endParaRPr lang="en-US" dirty="0" smtClean="0"/>
          </a:p>
          <a:p>
            <a:pPr lvl="2" eaLnBrk="1" hangingPunct="1">
              <a:lnSpc>
                <a:spcPct val="90000"/>
              </a:lnSpc>
            </a:pPr>
            <a:r>
              <a:rPr lang="en-US" dirty="0" smtClean="0"/>
              <a:t>5.5 MW utility  reduction to &lt;4 MW power reduction based on vendor feedback</a:t>
            </a:r>
          </a:p>
          <a:p>
            <a:pPr lvl="2" eaLnBrk="1" hangingPunct="1">
              <a:lnSpc>
                <a:spcPct val="90000"/>
              </a:lnSpc>
            </a:pPr>
            <a:endParaRPr lang="en-US" dirty="0" smtClean="0">
              <a:solidFill>
                <a:schemeClr val="accent2"/>
              </a:solidFill>
            </a:endParaRPr>
          </a:p>
          <a:p>
            <a:pPr lvl="2" eaLnBrk="1" hangingPunct="1">
              <a:lnSpc>
                <a:spcPct val="90000"/>
              </a:lnSpc>
            </a:pPr>
            <a:r>
              <a:rPr lang="en-US" dirty="0" smtClean="0"/>
              <a:t>Vendors unable to suggest lower cost system during RFI</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ChangeArrowheads="1"/>
          </p:cNvSpPr>
          <p:nvPr/>
        </p:nvSpPr>
        <p:spPr bwMode="auto">
          <a:xfrm>
            <a:off x="0" y="1295400"/>
            <a:ext cx="8915400" cy="4607415"/>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a:spAutoFit/>
          </a:bodyPr>
          <a:lstStyle/>
          <a:p>
            <a:pPr eaLnBrk="1" hangingPunct="1">
              <a:lnSpc>
                <a:spcPct val="90000"/>
              </a:lnSpc>
              <a:spcBef>
                <a:spcPct val="50000"/>
              </a:spcBef>
              <a:defRPr/>
            </a:pPr>
            <a:r>
              <a:rPr lang="en-US" b="1" dirty="0">
                <a:latin typeface="Arial" charset="0"/>
              </a:rPr>
              <a:t>Uses Newly developed </a:t>
            </a:r>
            <a:r>
              <a:rPr lang="en-US" b="1" dirty="0" err="1">
                <a:latin typeface="Arial" charset="0"/>
              </a:rPr>
              <a:t>JLab</a:t>
            </a:r>
            <a:r>
              <a:rPr lang="en-US" b="1" dirty="0">
                <a:latin typeface="Arial" charset="0"/>
              </a:rPr>
              <a:t> Compressor R+D Design Model</a:t>
            </a:r>
          </a:p>
          <a:p>
            <a:pPr lvl="2" algn="l" eaLnBrk="1" hangingPunct="1">
              <a:lnSpc>
                <a:spcPct val="90000"/>
              </a:lnSpc>
              <a:spcBef>
                <a:spcPct val="50000"/>
              </a:spcBef>
              <a:buFontTx/>
              <a:buChar char="•"/>
              <a:defRPr/>
            </a:pPr>
            <a:r>
              <a:rPr lang="en-US" sz="1800" b="1" dirty="0">
                <a:latin typeface="Arial" charset="0"/>
              </a:rPr>
              <a:t>Design fully funded by NASA-JSC for James Webb Telescope test facility compressor development to correct operational problems experienced by JSC since late 1990s</a:t>
            </a:r>
          </a:p>
          <a:p>
            <a:pPr lvl="2" algn="l" eaLnBrk="1" hangingPunct="1">
              <a:lnSpc>
                <a:spcPct val="90000"/>
              </a:lnSpc>
              <a:spcBef>
                <a:spcPct val="50000"/>
              </a:spcBef>
              <a:buFontTx/>
              <a:buChar char="•"/>
              <a:defRPr/>
            </a:pPr>
            <a:r>
              <a:rPr lang="en-US" sz="1800" b="1" dirty="0">
                <a:latin typeface="Arial" charset="0"/>
              </a:rPr>
              <a:t>identical to </a:t>
            </a:r>
            <a:r>
              <a:rPr lang="en-US" sz="1800" b="1" dirty="0" err="1">
                <a:latin typeface="Arial" charset="0"/>
              </a:rPr>
              <a:t>JLab</a:t>
            </a:r>
            <a:r>
              <a:rPr lang="en-US" sz="1800" b="1" dirty="0">
                <a:latin typeface="Arial" charset="0"/>
              </a:rPr>
              <a:t> 12 </a:t>
            </a:r>
            <a:r>
              <a:rPr lang="en-US" sz="1800" b="1" dirty="0" err="1">
                <a:latin typeface="Arial" charset="0"/>
              </a:rPr>
              <a:t>GeV</a:t>
            </a:r>
            <a:r>
              <a:rPr lang="en-US" sz="1800" b="1" dirty="0">
                <a:latin typeface="Arial" charset="0"/>
              </a:rPr>
              <a:t> project compressor requirements saving 12 </a:t>
            </a:r>
            <a:r>
              <a:rPr lang="en-US" sz="1800" b="1" dirty="0" err="1">
                <a:latin typeface="Arial" charset="0"/>
              </a:rPr>
              <a:t>GeV</a:t>
            </a:r>
            <a:r>
              <a:rPr lang="en-US" sz="1800" b="1" dirty="0">
                <a:latin typeface="Arial" charset="0"/>
              </a:rPr>
              <a:t> project engineering or DOE development costs (~$200K)</a:t>
            </a:r>
          </a:p>
          <a:p>
            <a:pPr lvl="2" algn="l" eaLnBrk="1" hangingPunct="1">
              <a:lnSpc>
                <a:spcPct val="90000"/>
              </a:lnSpc>
              <a:spcBef>
                <a:spcPct val="50000"/>
              </a:spcBef>
              <a:buFontTx/>
              <a:buChar char="•"/>
              <a:defRPr/>
            </a:pPr>
            <a:r>
              <a:rPr lang="en-US" sz="1800" b="1" dirty="0">
                <a:latin typeface="Arial" charset="0"/>
              </a:rPr>
              <a:t>Curbs current rapidly rising carbon steel prices by substantially reducing compressor skid vessel sizing (Ex: 48”        24” diameter) and eliminating costly high pressure flange ratings (carbon steel costs up 52% since Jan 08)</a:t>
            </a:r>
          </a:p>
          <a:p>
            <a:pPr lvl="2" algn="l" eaLnBrk="1" hangingPunct="1">
              <a:lnSpc>
                <a:spcPct val="90000"/>
              </a:lnSpc>
              <a:spcBef>
                <a:spcPct val="50000"/>
              </a:spcBef>
              <a:buFontTx/>
              <a:buChar char="•"/>
              <a:defRPr/>
            </a:pPr>
            <a:r>
              <a:rPr lang="en-US" sz="1800" b="1" dirty="0">
                <a:latin typeface="Arial" charset="0"/>
              </a:rPr>
              <a:t>Uses </a:t>
            </a:r>
            <a:r>
              <a:rPr lang="en-US" sz="1800" b="1" dirty="0" err="1">
                <a:latin typeface="Arial" charset="0"/>
              </a:rPr>
              <a:t>JLab</a:t>
            </a:r>
            <a:r>
              <a:rPr lang="en-US" sz="1800" b="1" dirty="0">
                <a:latin typeface="Arial" charset="0"/>
              </a:rPr>
              <a:t> oil removal process technology to eliminate current industrial system oil carry over problem plaguing many current helium refrigeration systems </a:t>
            </a:r>
          </a:p>
          <a:p>
            <a:pPr lvl="2" algn="l" eaLnBrk="1" hangingPunct="1">
              <a:lnSpc>
                <a:spcPct val="90000"/>
              </a:lnSpc>
              <a:spcBef>
                <a:spcPct val="50000"/>
              </a:spcBef>
              <a:buFontTx/>
              <a:buChar char="•"/>
              <a:defRPr/>
            </a:pPr>
            <a:r>
              <a:rPr lang="en-US" sz="1800" b="1" dirty="0">
                <a:latin typeface="Arial" charset="0"/>
              </a:rPr>
              <a:t>Utilizes compressor built-in volume adjustment control and lower pressure loss to increase overall compressor skid efficiency to 55%</a:t>
            </a:r>
          </a:p>
        </p:txBody>
      </p:sp>
      <p:sp>
        <p:nvSpPr>
          <p:cNvPr id="61444" name="AutoShape 4"/>
          <p:cNvSpPr>
            <a:spLocks noChangeArrowheads="1"/>
          </p:cNvSpPr>
          <p:nvPr/>
        </p:nvSpPr>
        <p:spPr bwMode="auto">
          <a:xfrm>
            <a:off x="6385560" y="3584448"/>
            <a:ext cx="304800" cy="176784"/>
          </a:xfrm>
          <a:prstGeom prst="rightArrow">
            <a:avLst>
              <a:gd name="adj1" fmla="val 50000"/>
              <a:gd name="adj2" fmla="val 50000"/>
            </a:avLst>
          </a:prstGeom>
          <a:solidFill>
            <a:srgbClr val="FF0000"/>
          </a:solidFill>
          <a:ln w="9525">
            <a:solidFill>
              <a:schemeClr val="tx1"/>
            </a:solidFill>
            <a:miter lim="800000"/>
            <a:headEnd/>
            <a:tailEnd/>
          </a:ln>
          <a:effectLst>
            <a:prstShdw prst="shdw17" dist="17961" dir="2700000">
              <a:schemeClr val="tx1">
                <a:gamma/>
                <a:shade val="60000"/>
                <a:invGamma/>
              </a:schemeClr>
            </a:prstShdw>
          </a:effectLst>
        </p:spPr>
        <p:txBody>
          <a:bodyPr wrap="none" anchor="ctr"/>
          <a:lstStyle/>
          <a:p>
            <a:pPr>
              <a:defRPr/>
            </a:pPr>
            <a:endParaRPr lang="en-US"/>
          </a:p>
        </p:txBody>
      </p:sp>
      <p:sp>
        <p:nvSpPr>
          <p:cNvPr id="13316" name="Rectangle 2"/>
          <p:cNvSpPr>
            <a:spLocks noGrp="1" noChangeArrowheads="1"/>
          </p:cNvSpPr>
          <p:nvPr>
            <p:ph type="title"/>
          </p:nvPr>
        </p:nvSpPr>
        <p:spPr>
          <a:xfrm>
            <a:off x="152400" y="0"/>
            <a:ext cx="8763000" cy="914400"/>
          </a:xfrm>
        </p:spPr>
        <p:txBody>
          <a:bodyPr/>
          <a:lstStyle/>
          <a:p>
            <a:pPr eaLnBrk="1" hangingPunct="1"/>
            <a:r>
              <a:rPr lang="en-US" smtClean="0"/>
              <a:t>12 GeV Refrigerator System Impacts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770" y="137478"/>
            <a:ext cx="8229600" cy="1020762"/>
          </a:xfrm>
        </p:spPr>
        <p:txBody>
          <a:bodyPr/>
          <a:lstStyle/>
          <a:p>
            <a:r>
              <a:rPr lang="en-US" dirty="0" smtClean="0"/>
              <a:t>Key 12 </a:t>
            </a:r>
            <a:r>
              <a:rPr lang="en-US" dirty="0" err="1" smtClean="0"/>
              <a:t>GeV</a:t>
            </a:r>
            <a:r>
              <a:rPr lang="en-US" dirty="0" smtClean="0"/>
              <a:t> Cost Advantages</a:t>
            </a:r>
            <a:endParaRPr lang="en-US" dirty="0"/>
          </a:p>
        </p:txBody>
      </p:sp>
      <p:sp>
        <p:nvSpPr>
          <p:cNvPr id="3" name="Content Placeholder 2"/>
          <p:cNvSpPr>
            <a:spLocks noGrp="1"/>
          </p:cNvSpPr>
          <p:nvPr>
            <p:ph idx="1"/>
          </p:nvPr>
        </p:nvSpPr>
        <p:spPr>
          <a:xfrm>
            <a:off x="297942" y="1844040"/>
            <a:ext cx="8641080" cy="4525963"/>
          </a:xfrm>
        </p:spPr>
        <p:txBody>
          <a:bodyPr/>
          <a:lstStyle/>
          <a:p>
            <a:r>
              <a:rPr lang="en-US" dirty="0" smtClean="0"/>
              <a:t>Half of needed CHL buildings exist</a:t>
            </a:r>
          </a:p>
          <a:p>
            <a:r>
              <a:rPr lang="en-US" dirty="0" smtClean="0"/>
              <a:t>Original </a:t>
            </a:r>
            <a:r>
              <a:rPr lang="en-US" dirty="0" err="1" smtClean="0"/>
              <a:t>Linac</a:t>
            </a:r>
            <a:r>
              <a:rPr lang="en-US" dirty="0" smtClean="0"/>
              <a:t> transfer lines can support twice the flow </a:t>
            </a:r>
          </a:p>
          <a:p>
            <a:r>
              <a:rPr lang="en-US" dirty="0" err="1" smtClean="0"/>
              <a:t>Linac</a:t>
            </a:r>
            <a:r>
              <a:rPr lang="en-US" dirty="0" smtClean="0"/>
              <a:t> liquid inventory in </a:t>
            </a:r>
            <a:r>
              <a:rPr lang="en-US" dirty="0" err="1" smtClean="0"/>
              <a:t>linacs</a:t>
            </a:r>
            <a:r>
              <a:rPr lang="en-US" dirty="0" smtClean="0"/>
              <a:t> changes only 5%</a:t>
            </a:r>
          </a:p>
          <a:p>
            <a:r>
              <a:rPr lang="en-US" dirty="0" smtClean="0"/>
              <a:t> The 2K cold compressor system already installed</a:t>
            </a:r>
          </a:p>
          <a:p>
            <a:r>
              <a:rPr lang="en-US" dirty="0" smtClean="0"/>
              <a:t>480V Power source for new CHL building exists </a:t>
            </a:r>
          </a:p>
          <a:p>
            <a:r>
              <a:rPr lang="en-US" dirty="0" smtClean="0"/>
              <a:t>Some shared equipment design cost with NASA </a:t>
            </a:r>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AA6E1EFA-89A5-4A33-A8B0-2B22E812FCBA}"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1026"/>
          <p:cNvSpPr>
            <a:spLocks noGrp="1" noChangeArrowheads="1"/>
          </p:cNvSpPr>
          <p:nvPr>
            <p:ph type="title"/>
          </p:nvPr>
        </p:nvSpPr>
        <p:spPr/>
        <p:txBody>
          <a:bodyPr/>
          <a:lstStyle/>
          <a:p>
            <a:r>
              <a:rPr lang="en-US" u="sng" dirty="0"/>
              <a:t>Existing </a:t>
            </a:r>
            <a:r>
              <a:rPr lang="en-US" u="sng" dirty="0" smtClean="0"/>
              <a:t>6 </a:t>
            </a:r>
            <a:r>
              <a:rPr lang="en-US" u="sng" dirty="0" err="1" smtClean="0"/>
              <a:t>GeV</a:t>
            </a:r>
            <a:r>
              <a:rPr lang="en-US" u="sng" dirty="0" smtClean="0"/>
              <a:t> CHL </a:t>
            </a:r>
            <a:r>
              <a:rPr lang="en-US" u="sng" dirty="0"/>
              <a:t>Systems</a:t>
            </a:r>
          </a:p>
        </p:txBody>
      </p:sp>
      <p:sp>
        <p:nvSpPr>
          <p:cNvPr id="306179" name="Rectangle 1027"/>
          <p:cNvSpPr>
            <a:spLocks noGrp="1" noChangeArrowheads="1"/>
          </p:cNvSpPr>
          <p:nvPr>
            <p:ph type="body" idx="1"/>
          </p:nvPr>
        </p:nvSpPr>
        <p:spPr>
          <a:xfrm>
            <a:off x="269875" y="1600200"/>
            <a:ext cx="8874125" cy="4525963"/>
          </a:xfrm>
        </p:spPr>
        <p:txBody>
          <a:bodyPr/>
          <a:lstStyle/>
          <a:p>
            <a:pPr>
              <a:buFont typeface="Wingdings" pitchFamily="2" charset="2"/>
              <a:buChar char="ü"/>
            </a:pPr>
            <a:r>
              <a:rPr lang="en-US" dirty="0"/>
              <a:t>Gaseous Helium Storage</a:t>
            </a:r>
          </a:p>
          <a:p>
            <a:pPr>
              <a:buFont typeface="Wingdings" pitchFamily="2" charset="2"/>
              <a:buChar char="ü"/>
            </a:pPr>
            <a:r>
              <a:rPr lang="en-US" dirty="0"/>
              <a:t>LN</a:t>
            </a:r>
            <a:r>
              <a:rPr lang="en-US" baseline="-25000" dirty="0"/>
              <a:t>2 </a:t>
            </a:r>
            <a:r>
              <a:rPr lang="en-US" dirty="0"/>
              <a:t> Storage </a:t>
            </a:r>
            <a:r>
              <a:rPr lang="en-US" dirty="0" err="1"/>
              <a:t>Dewars</a:t>
            </a:r>
            <a:r>
              <a:rPr lang="en-US" dirty="0"/>
              <a:t> (twin 80,000 liter)</a:t>
            </a:r>
          </a:p>
          <a:p>
            <a:pPr>
              <a:buFont typeface="Wingdings" pitchFamily="2" charset="2"/>
              <a:buChar char="ü"/>
            </a:pPr>
            <a:r>
              <a:rPr lang="en-US" dirty="0"/>
              <a:t>Cold Compressor Sets (twin 245 g/s)</a:t>
            </a:r>
          </a:p>
          <a:p>
            <a:pPr>
              <a:buFont typeface="Wingdings" pitchFamily="2" charset="2"/>
              <a:buChar char="ü"/>
            </a:pPr>
            <a:r>
              <a:rPr lang="en-US" dirty="0"/>
              <a:t>Helium Gas Purification and Contamination Monitors</a:t>
            </a:r>
          </a:p>
          <a:p>
            <a:pPr>
              <a:buFont typeface="Wingdings" pitchFamily="2" charset="2"/>
              <a:buChar char="ü"/>
            </a:pPr>
            <a:r>
              <a:rPr lang="en-US" dirty="0"/>
              <a:t>Guard Vacuum Subsystem (2.1K operations)</a:t>
            </a:r>
          </a:p>
          <a:p>
            <a:pPr>
              <a:buFont typeface="Wingdings" pitchFamily="2" charset="2"/>
              <a:buChar char="ü"/>
            </a:pPr>
            <a:r>
              <a:rPr lang="en-US" dirty="0"/>
              <a:t>Building for lower 80-4.5 K Cold Box</a:t>
            </a:r>
          </a:p>
          <a:p>
            <a:pPr>
              <a:buFont typeface="Wingdings" pitchFamily="2" charset="2"/>
              <a:buChar char="ü"/>
            </a:pPr>
            <a:r>
              <a:rPr lang="en-US" dirty="0"/>
              <a:t>Outdoor Foundation for upper 300-80 K Cold Box</a:t>
            </a:r>
          </a:p>
          <a:p>
            <a:pPr>
              <a:buFont typeface="Wingdings" pitchFamily="2" charset="2"/>
              <a:buChar char="ü"/>
            </a:pPr>
            <a:r>
              <a:rPr lang="en-US" dirty="0" err="1"/>
              <a:t>Linac</a:t>
            </a:r>
            <a:r>
              <a:rPr lang="en-US" dirty="0"/>
              <a:t> Cryogen Distribution Piping  (ok for double flow)</a:t>
            </a:r>
          </a:p>
          <a:p>
            <a:endParaRPr lang="en-US" dirty="0"/>
          </a:p>
        </p:txBody>
      </p:sp>
      <p:sp>
        <p:nvSpPr>
          <p:cNvPr id="6" name="Slide Number Placeholder 5"/>
          <p:cNvSpPr>
            <a:spLocks noGrp="1"/>
          </p:cNvSpPr>
          <p:nvPr>
            <p:ph type="sldNum" sz="quarter" idx="12"/>
          </p:nvPr>
        </p:nvSpPr>
        <p:spPr/>
        <p:txBody>
          <a:bodyPr/>
          <a:lstStyle/>
          <a:p>
            <a:fld id="{5C331176-F7D2-4A89-8ADA-C8E105BEE13A}"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p:txBody>
          <a:bodyPr/>
          <a:lstStyle/>
          <a:p>
            <a:r>
              <a:rPr lang="en-US"/>
              <a:t>New Equipment for CHL#2</a:t>
            </a:r>
          </a:p>
        </p:txBody>
      </p:sp>
      <p:sp>
        <p:nvSpPr>
          <p:cNvPr id="307203" name="Rectangle 3"/>
          <p:cNvSpPr>
            <a:spLocks noGrp="1" noChangeArrowheads="1"/>
          </p:cNvSpPr>
          <p:nvPr>
            <p:ph type="body" idx="1"/>
          </p:nvPr>
        </p:nvSpPr>
        <p:spPr>
          <a:xfrm>
            <a:off x="844550" y="1600200"/>
            <a:ext cx="8099425" cy="4525963"/>
          </a:xfrm>
        </p:spPr>
        <p:txBody>
          <a:bodyPr/>
          <a:lstStyle/>
          <a:p>
            <a:pPr>
              <a:lnSpc>
                <a:spcPct val="90000"/>
              </a:lnSpc>
            </a:pPr>
            <a:r>
              <a:rPr lang="en-US"/>
              <a:t>4.5 K cold box and warm helium compressors</a:t>
            </a:r>
          </a:p>
          <a:p>
            <a:pPr lvl="1">
              <a:lnSpc>
                <a:spcPct val="90000"/>
              </a:lnSpc>
            </a:pPr>
            <a:r>
              <a:rPr lang="en-US"/>
              <a:t>Two sectional 4.5K cold box, (300-80K, 80K-4.5K)</a:t>
            </a:r>
          </a:p>
          <a:p>
            <a:pPr lvl="1">
              <a:lnSpc>
                <a:spcPct val="90000"/>
              </a:lnSpc>
            </a:pPr>
            <a:r>
              <a:rPr lang="en-US"/>
              <a:t>Design baseline is JLab’s Ganni Helium Process Cycle</a:t>
            </a:r>
          </a:p>
          <a:p>
            <a:pPr lvl="1">
              <a:lnSpc>
                <a:spcPct val="90000"/>
              </a:lnSpc>
            </a:pPr>
            <a:r>
              <a:rPr lang="en-US"/>
              <a:t>Supports 4600 W @ 2.1 K and 12 kW at 35 K</a:t>
            </a:r>
          </a:p>
          <a:p>
            <a:pPr>
              <a:lnSpc>
                <a:spcPct val="90000"/>
              </a:lnSpc>
            </a:pPr>
            <a:r>
              <a:rPr lang="en-US"/>
              <a:t>Compressor oil removal system</a:t>
            </a:r>
          </a:p>
          <a:p>
            <a:pPr>
              <a:lnSpc>
                <a:spcPct val="90000"/>
              </a:lnSpc>
            </a:pPr>
            <a:r>
              <a:rPr lang="en-US"/>
              <a:t>Computer distributive control system</a:t>
            </a:r>
          </a:p>
          <a:p>
            <a:pPr>
              <a:lnSpc>
                <a:spcPct val="90000"/>
              </a:lnSpc>
            </a:pPr>
            <a:r>
              <a:rPr lang="en-US"/>
              <a:t>Cooling Water System (twin 15,200 l/min)</a:t>
            </a:r>
          </a:p>
          <a:p>
            <a:pPr>
              <a:lnSpc>
                <a:spcPct val="90000"/>
              </a:lnSpc>
            </a:pPr>
            <a:r>
              <a:rPr lang="en-US"/>
              <a:t>Electrical Power (twin 5 MW, 4160V)</a:t>
            </a:r>
          </a:p>
          <a:p>
            <a:pPr>
              <a:lnSpc>
                <a:spcPct val="90000"/>
              </a:lnSpc>
            </a:pPr>
            <a:r>
              <a:rPr lang="en-US"/>
              <a:t>Helium Dewar, 10,000 l</a:t>
            </a:r>
          </a:p>
          <a:p>
            <a:pPr>
              <a:lnSpc>
                <a:spcPct val="90000"/>
              </a:lnSpc>
            </a:pPr>
            <a:r>
              <a:rPr lang="en-US"/>
              <a:t>4800 ft</a:t>
            </a:r>
            <a:r>
              <a:rPr lang="en-US" baseline="30000"/>
              <a:t>2 </a:t>
            </a:r>
            <a:r>
              <a:rPr lang="en-US"/>
              <a:t> compressor building</a:t>
            </a:r>
          </a:p>
          <a:p>
            <a:pPr>
              <a:lnSpc>
                <a:spcPct val="90000"/>
              </a:lnSpc>
            </a:pPr>
            <a:endParaRPr lang="en-US"/>
          </a:p>
        </p:txBody>
      </p:sp>
      <p:sp>
        <p:nvSpPr>
          <p:cNvPr id="6" name="Slide Number Placeholder 5"/>
          <p:cNvSpPr>
            <a:spLocks noGrp="1"/>
          </p:cNvSpPr>
          <p:nvPr>
            <p:ph type="sldNum" sz="quarter" idx="12"/>
          </p:nvPr>
        </p:nvSpPr>
        <p:spPr/>
        <p:txBody>
          <a:bodyPr/>
          <a:lstStyle/>
          <a:p>
            <a:fld id="{5C331176-F7D2-4A89-8ADA-C8E105BEE13A}"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9559" name="Rectangle 7"/>
          <p:cNvSpPr>
            <a:spLocks noChangeArrowheads="1"/>
          </p:cNvSpPr>
          <p:nvPr/>
        </p:nvSpPr>
        <p:spPr bwMode="auto">
          <a:xfrm>
            <a:off x="2286000" y="1719263"/>
            <a:ext cx="9144000" cy="0"/>
          </a:xfrm>
          <a:prstGeom prst="rect">
            <a:avLst/>
          </a:prstGeom>
          <a:noFill/>
          <a:ln w="9525">
            <a:noFill/>
            <a:miter lim="800000"/>
            <a:headEnd/>
            <a:tailEnd/>
          </a:ln>
          <a:effectLst/>
        </p:spPr>
        <p:txBody>
          <a:bodyPr>
            <a:spAutoFit/>
          </a:bodyPr>
          <a:lstStyle/>
          <a:p>
            <a:endParaRPr lang="en-US"/>
          </a:p>
        </p:txBody>
      </p:sp>
      <p:graphicFrame>
        <p:nvGraphicFramePr>
          <p:cNvPr id="279558" name="Object 6"/>
          <p:cNvGraphicFramePr>
            <a:graphicFrameLocks noChangeAspect="1"/>
          </p:cNvGraphicFramePr>
          <p:nvPr/>
        </p:nvGraphicFramePr>
        <p:xfrm>
          <a:off x="228600" y="201613"/>
          <a:ext cx="8662988" cy="6483350"/>
        </p:xfrm>
        <a:graphic>
          <a:graphicData uri="http://schemas.openxmlformats.org/presentationml/2006/ole">
            <p:oleObj spid="_x0000_s279558" r:id="rId3" imgW="4572180" imgH="3429001" progId="PowerPoint.Show.8">
              <p:embed/>
            </p:oleObj>
          </a:graphicData>
        </a:graphic>
      </p:graphicFrame>
      <p:sp>
        <p:nvSpPr>
          <p:cNvPr id="6" name="Slide Number Placeholder 5"/>
          <p:cNvSpPr>
            <a:spLocks noGrp="1"/>
          </p:cNvSpPr>
          <p:nvPr>
            <p:ph type="sldNum" sz="quarter" idx="12"/>
          </p:nvPr>
        </p:nvSpPr>
        <p:spPr/>
        <p:txBody>
          <a:bodyPr/>
          <a:lstStyle/>
          <a:p>
            <a:fld id="{AC57DD6F-6541-4C21-9494-DBCEAF01E167}"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r>
              <a:rPr lang="en-US"/>
              <a:t>Hall D Rendering</a:t>
            </a:r>
          </a:p>
        </p:txBody>
      </p:sp>
      <p:pic>
        <p:nvPicPr>
          <p:cNvPr id="317443" name="Picture 3" descr="Rendering 1"/>
          <p:cNvPicPr>
            <a:picLocks noChangeAspect="1" noChangeArrowheads="1"/>
          </p:cNvPicPr>
          <p:nvPr/>
        </p:nvPicPr>
        <p:blipFill>
          <a:blip r:embed="rId2" cstate="print"/>
          <a:srcRect/>
          <a:stretch>
            <a:fillRect/>
          </a:stretch>
        </p:blipFill>
        <p:spPr bwMode="auto">
          <a:xfrm>
            <a:off x="520700" y="1490663"/>
            <a:ext cx="8229600" cy="5019675"/>
          </a:xfrm>
          <a:prstGeom prst="rect">
            <a:avLst/>
          </a:prstGeom>
          <a:noFill/>
          <a:ln w="9525">
            <a:noFill/>
            <a:miter lim="800000"/>
            <a:headEnd/>
            <a:tailEnd/>
          </a:ln>
        </p:spPr>
      </p:pic>
      <p:sp>
        <p:nvSpPr>
          <p:cNvPr id="317444" name="Text Box 4"/>
          <p:cNvSpPr txBox="1">
            <a:spLocks noChangeArrowheads="1"/>
          </p:cNvSpPr>
          <p:nvPr/>
        </p:nvSpPr>
        <p:spPr bwMode="auto">
          <a:xfrm>
            <a:off x="914400" y="5029200"/>
            <a:ext cx="1219200" cy="579438"/>
          </a:xfrm>
          <a:prstGeom prst="rect">
            <a:avLst/>
          </a:prstGeom>
          <a:solidFill>
            <a:schemeClr val="bg1"/>
          </a:solidFill>
          <a:ln w="9525">
            <a:noFill/>
            <a:miter lim="800000"/>
            <a:headEnd/>
            <a:tailEnd/>
          </a:ln>
          <a:effectLst/>
        </p:spPr>
        <p:txBody>
          <a:bodyPr>
            <a:spAutoFit/>
          </a:bodyPr>
          <a:lstStyle/>
          <a:p>
            <a:pPr algn="ctr" eaLnBrk="0" hangingPunct="0"/>
            <a:r>
              <a:rPr lang="en-US" sz="3200" b="1">
                <a:solidFill>
                  <a:srgbClr val="008000"/>
                </a:solidFill>
                <a:latin typeface="Arial Unicode MS" pitchFamily="34" charset="-128"/>
              </a:rPr>
              <a:t>N</a:t>
            </a:r>
          </a:p>
        </p:txBody>
      </p:sp>
      <p:sp>
        <p:nvSpPr>
          <p:cNvPr id="317445" name="Text Box 5"/>
          <p:cNvSpPr txBox="1">
            <a:spLocks noChangeArrowheads="1"/>
          </p:cNvSpPr>
          <p:nvPr/>
        </p:nvSpPr>
        <p:spPr bwMode="auto">
          <a:xfrm>
            <a:off x="5176838" y="2686050"/>
            <a:ext cx="1066800" cy="517525"/>
          </a:xfrm>
          <a:prstGeom prst="rect">
            <a:avLst/>
          </a:prstGeom>
          <a:noFill/>
          <a:ln w="9525">
            <a:noFill/>
            <a:miter lim="800000"/>
            <a:headEnd/>
            <a:tailEnd/>
          </a:ln>
          <a:effectLst/>
        </p:spPr>
        <p:txBody>
          <a:bodyPr>
            <a:spAutoFit/>
          </a:bodyPr>
          <a:lstStyle/>
          <a:p>
            <a:pPr algn="ctr" eaLnBrk="0" hangingPunct="0">
              <a:spcBef>
                <a:spcPct val="50000"/>
              </a:spcBef>
            </a:pPr>
            <a:r>
              <a:rPr lang="en-US" sz="1400" b="1">
                <a:solidFill>
                  <a:srgbClr val="CC3300"/>
                </a:solidFill>
              </a:rPr>
              <a:t>Counting House</a:t>
            </a:r>
          </a:p>
        </p:txBody>
      </p:sp>
      <p:sp>
        <p:nvSpPr>
          <p:cNvPr id="317446" name="Text Box 6"/>
          <p:cNvSpPr txBox="1">
            <a:spLocks noChangeArrowheads="1"/>
          </p:cNvSpPr>
          <p:nvPr/>
        </p:nvSpPr>
        <p:spPr bwMode="auto">
          <a:xfrm>
            <a:off x="7467600" y="2936875"/>
            <a:ext cx="914400" cy="274638"/>
          </a:xfrm>
          <a:prstGeom prst="rect">
            <a:avLst/>
          </a:prstGeom>
          <a:solidFill>
            <a:srgbClr val="DDDDDD"/>
          </a:solidFill>
          <a:ln w="9525">
            <a:noFill/>
            <a:miter lim="800000"/>
            <a:headEnd/>
            <a:tailEnd/>
          </a:ln>
          <a:effectLst/>
        </p:spPr>
        <p:txBody>
          <a:bodyPr>
            <a:spAutoFit/>
          </a:bodyPr>
          <a:lstStyle/>
          <a:p>
            <a:pPr algn="ctr" eaLnBrk="0" hangingPunct="0">
              <a:spcBef>
                <a:spcPct val="50000"/>
              </a:spcBef>
            </a:pPr>
            <a:r>
              <a:rPr lang="en-US" sz="1200" b="1">
                <a:solidFill>
                  <a:srgbClr val="CC3300"/>
                </a:solidFill>
              </a:rPr>
              <a:t>Cryo Bldg</a:t>
            </a:r>
          </a:p>
        </p:txBody>
      </p:sp>
      <p:sp>
        <p:nvSpPr>
          <p:cNvPr id="317447" name="Text Box 7"/>
          <p:cNvSpPr txBox="1">
            <a:spLocks noChangeArrowheads="1"/>
          </p:cNvSpPr>
          <p:nvPr/>
        </p:nvSpPr>
        <p:spPr bwMode="auto">
          <a:xfrm>
            <a:off x="3592513" y="2279650"/>
            <a:ext cx="1066800" cy="336550"/>
          </a:xfrm>
          <a:prstGeom prst="rect">
            <a:avLst/>
          </a:prstGeom>
          <a:noFill/>
          <a:ln w="9525">
            <a:noFill/>
            <a:miter lim="800000"/>
            <a:headEnd/>
            <a:tailEnd/>
          </a:ln>
          <a:effectLst/>
        </p:spPr>
        <p:txBody>
          <a:bodyPr>
            <a:spAutoFit/>
          </a:bodyPr>
          <a:lstStyle/>
          <a:p>
            <a:pPr algn="ctr" eaLnBrk="0" hangingPunct="0">
              <a:spcBef>
                <a:spcPct val="50000"/>
              </a:spcBef>
            </a:pPr>
            <a:r>
              <a:rPr lang="en-US" sz="1600" b="1">
                <a:solidFill>
                  <a:srgbClr val="CC3300"/>
                </a:solidFill>
              </a:rPr>
              <a:t>Hall D</a:t>
            </a:r>
          </a:p>
        </p:txBody>
      </p:sp>
      <p:sp>
        <p:nvSpPr>
          <p:cNvPr id="317448" name="Line 8"/>
          <p:cNvSpPr>
            <a:spLocks noChangeShapeType="1"/>
          </p:cNvSpPr>
          <p:nvPr/>
        </p:nvSpPr>
        <p:spPr bwMode="auto">
          <a:xfrm>
            <a:off x="1143000" y="5105400"/>
            <a:ext cx="762000" cy="381000"/>
          </a:xfrm>
          <a:prstGeom prst="line">
            <a:avLst/>
          </a:prstGeom>
          <a:noFill/>
          <a:ln w="28575">
            <a:solidFill>
              <a:srgbClr val="008000"/>
            </a:solidFill>
            <a:round/>
            <a:headEnd/>
            <a:tailEnd type="triangle" w="med" len="med"/>
          </a:ln>
          <a:effectLst/>
        </p:spPr>
        <p:txBody>
          <a:bodyPr/>
          <a:lstStyle/>
          <a:p>
            <a:endParaRPr lang="en-US"/>
          </a:p>
        </p:txBody>
      </p:sp>
      <p:sp>
        <p:nvSpPr>
          <p:cNvPr id="11" name="Slide Number Placeholder 10"/>
          <p:cNvSpPr>
            <a:spLocks noGrp="1"/>
          </p:cNvSpPr>
          <p:nvPr>
            <p:ph type="sldNum" sz="quarter" idx="12"/>
          </p:nvPr>
        </p:nvSpPr>
        <p:spPr/>
        <p:txBody>
          <a:bodyPr/>
          <a:lstStyle/>
          <a:p>
            <a:fld id="{7EDBDFC2-BB27-4C7F-A280-54C418D8CA2A}"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46038"/>
            <a:ext cx="8229600" cy="1020762"/>
          </a:xfrm>
        </p:spPr>
        <p:txBody>
          <a:bodyPr/>
          <a:lstStyle/>
          <a:p>
            <a:r>
              <a:rPr lang="en-US"/>
              <a:t>Jefferson Lab Today</a:t>
            </a:r>
          </a:p>
        </p:txBody>
      </p:sp>
      <p:sp>
        <p:nvSpPr>
          <p:cNvPr id="23555" name="Rectangle 3"/>
          <p:cNvSpPr>
            <a:spLocks noGrp="1" noChangeArrowheads="1"/>
          </p:cNvSpPr>
          <p:nvPr>
            <p:ph type="body" sz="half" idx="1"/>
          </p:nvPr>
        </p:nvSpPr>
        <p:spPr>
          <a:xfrm>
            <a:off x="152400" y="990600"/>
            <a:ext cx="4419600" cy="914400"/>
          </a:xfrm>
          <a:noFill/>
          <a:ln/>
        </p:spPr>
        <p:txBody>
          <a:bodyPr/>
          <a:lstStyle/>
          <a:p>
            <a:pPr marL="0" indent="0">
              <a:lnSpc>
                <a:spcPct val="90000"/>
              </a:lnSpc>
              <a:buFontTx/>
              <a:buNone/>
            </a:pPr>
            <a:r>
              <a:rPr lang="en-US" sz="2000"/>
              <a:t>2000 member international user community engaged in exploring quark-gluon structure of matter</a:t>
            </a:r>
          </a:p>
        </p:txBody>
      </p:sp>
      <p:pic>
        <p:nvPicPr>
          <p:cNvPr id="23556" name="Picture 4" descr="Aerialpcdashedoutline.jpg                                      00001B05 MB's WORK                      BB0686BA:"/>
          <p:cNvPicPr>
            <a:picLocks noChangeAspect="1" noChangeArrowheads="1"/>
          </p:cNvPicPr>
          <p:nvPr/>
        </p:nvPicPr>
        <p:blipFill>
          <a:blip r:embed="rId2" r:link="rId3"/>
          <a:srcRect/>
          <a:stretch>
            <a:fillRect/>
          </a:stretch>
        </p:blipFill>
        <p:spPr bwMode="auto">
          <a:xfrm>
            <a:off x="4705350" y="1190625"/>
            <a:ext cx="4343400" cy="3609975"/>
          </a:xfrm>
          <a:prstGeom prst="rect">
            <a:avLst/>
          </a:prstGeom>
          <a:noFill/>
        </p:spPr>
      </p:pic>
      <p:sp>
        <p:nvSpPr>
          <p:cNvPr id="23557" name="Text Box 5"/>
          <p:cNvSpPr txBox="1">
            <a:spLocks noChangeArrowheads="1"/>
          </p:cNvSpPr>
          <p:nvPr/>
        </p:nvSpPr>
        <p:spPr bwMode="auto">
          <a:xfrm>
            <a:off x="7010400" y="3684588"/>
            <a:ext cx="304800" cy="366712"/>
          </a:xfrm>
          <a:prstGeom prst="rect">
            <a:avLst/>
          </a:prstGeom>
          <a:noFill/>
          <a:ln w="12700">
            <a:noFill/>
            <a:miter lim="800000"/>
            <a:headEnd/>
            <a:tailEnd/>
          </a:ln>
          <a:effectLst/>
        </p:spPr>
        <p:txBody>
          <a:bodyPr>
            <a:spAutoFit/>
          </a:bodyPr>
          <a:lstStyle/>
          <a:p>
            <a:pPr eaLnBrk="0" hangingPunct="0"/>
            <a:r>
              <a:rPr lang="en-US" sz="1800" b="1"/>
              <a:t>A</a:t>
            </a:r>
          </a:p>
        </p:txBody>
      </p:sp>
      <p:sp>
        <p:nvSpPr>
          <p:cNvPr id="23558" name="Text Box 6"/>
          <p:cNvSpPr txBox="1">
            <a:spLocks noChangeArrowheads="1"/>
          </p:cNvSpPr>
          <p:nvPr/>
        </p:nvSpPr>
        <p:spPr bwMode="auto">
          <a:xfrm>
            <a:off x="8255000" y="3621088"/>
            <a:ext cx="349250" cy="366712"/>
          </a:xfrm>
          <a:prstGeom prst="rect">
            <a:avLst/>
          </a:prstGeom>
          <a:noFill/>
          <a:ln w="12700">
            <a:noFill/>
            <a:miter lim="800000"/>
            <a:headEnd/>
            <a:tailEnd/>
          </a:ln>
          <a:effectLst/>
        </p:spPr>
        <p:txBody>
          <a:bodyPr wrap="none">
            <a:spAutoFit/>
          </a:bodyPr>
          <a:lstStyle/>
          <a:p>
            <a:pPr eaLnBrk="0" hangingPunct="0"/>
            <a:r>
              <a:rPr lang="en-US" sz="1800" b="1"/>
              <a:t>C</a:t>
            </a:r>
          </a:p>
        </p:txBody>
      </p:sp>
      <p:pic>
        <p:nvPicPr>
          <p:cNvPr id="23559" name="Picture 7"/>
          <p:cNvPicPr>
            <a:picLocks noChangeAspect="1" noChangeArrowheads="1"/>
          </p:cNvPicPr>
          <p:nvPr/>
        </p:nvPicPr>
        <p:blipFill>
          <a:blip r:embed="rId4" cstate="print"/>
          <a:srcRect l="1372" b="1868"/>
          <a:stretch>
            <a:fillRect/>
          </a:stretch>
        </p:blipFill>
        <p:spPr bwMode="auto">
          <a:xfrm>
            <a:off x="76200" y="2498725"/>
            <a:ext cx="2362200" cy="1463675"/>
          </a:xfrm>
          <a:prstGeom prst="rect">
            <a:avLst/>
          </a:prstGeom>
          <a:noFill/>
          <a:ln w="12700">
            <a:noFill/>
            <a:miter lim="800000"/>
            <a:headEnd/>
            <a:tailEnd/>
          </a:ln>
          <a:effectLst/>
        </p:spPr>
      </p:pic>
      <p:sp>
        <p:nvSpPr>
          <p:cNvPr id="23562" name="Text Box 10"/>
          <p:cNvSpPr txBox="1">
            <a:spLocks noChangeArrowheads="1"/>
          </p:cNvSpPr>
          <p:nvPr/>
        </p:nvSpPr>
        <p:spPr bwMode="auto">
          <a:xfrm>
            <a:off x="2438400" y="2133600"/>
            <a:ext cx="2362200" cy="2014538"/>
          </a:xfrm>
          <a:prstGeom prst="rect">
            <a:avLst/>
          </a:prstGeom>
          <a:noFill/>
          <a:ln w="9525">
            <a:noFill/>
            <a:miter lim="800000"/>
            <a:headEnd/>
            <a:tailEnd/>
          </a:ln>
          <a:effectLst/>
        </p:spPr>
        <p:txBody>
          <a:bodyPr>
            <a:spAutoFit/>
          </a:bodyPr>
          <a:lstStyle/>
          <a:p>
            <a:pPr eaLnBrk="0" hangingPunct="0">
              <a:lnSpc>
                <a:spcPct val="90000"/>
              </a:lnSpc>
            </a:pPr>
            <a:r>
              <a:rPr lang="en-US" sz="2000">
                <a:latin typeface="Times New Roman" pitchFamily="18" charset="0"/>
              </a:rPr>
              <a:t>Superconducting accelerator provides 100% duty factor beams of unprecedented quality, with energies up to 6 GeV</a:t>
            </a:r>
          </a:p>
        </p:txBody>
      </p:sp>
      <p:sp>
        <p:nvSpPr>
          <p:cNvPr id="23565" name="Text Box 13"/>
          <p:cNvSpPr txBox="1">
            <a:spLocks noChangeArrowheads="1"/>
          </p:cNvSpPr>
          <p:nvPr/>
        </p:nvSpPr>
        <p:spPr bwMode="auto">
          <a:xfrm>
            <a:off x="1143000" y="4479925"/>
            <a:ext cx="5105400" cy="1006475"/>
          </a:xfrm>
          <a:prstGeom prst="rect">
            <a:avLst/>
          </a:prstGeom>
          <a:noFill/>
          <a:ln w="9525">
            <a:noFill/>
            <a:miter lim="800000"/>
            <a:headEnd/>
            <a:tailEnd/>
          </a:ln>
          <a:effectLst/>
        </p:spPr>
        <p:txBody>
          <a:bodyPr>
            <a:spAutoFit/>
          </a:bodyPr>
          <a:lstStyle/>
          <a:p>
            <a:pPr eaLnBrk="0" hangingPunct="0"/>
            <a:r>
              <a:rPr lang="en-US" sz="2000">
                <a:latin typeface="Times New Roman" pitchFamily="18" charset="0"/>
              </a:rPr>
              <a:t>CEBAF’s innovative design </a:t>
            </a:r>
          </a:p>
          <a:p>
            <a:pPr eaLnBrk="0" hangingPunct="0"/>
            <a:r>
              <a:rPr lang="en-US" sz="2000">
                <a:latin typeface="Times New Roman" pitchFamily="18" charset="0"/>
              </a:rPr>
              <a:t>allows delivery of beam with unique properties to three experimental halls simultaneously</a:t>
            </a:r>
          </a:p>
        </p:txBody>
      </p:sp>
      <p:sp>
        <p:nvSpPr>
          <p:cNvPr id="23566" name="Text Box 14"/>
          <p:cNvSpPr txBox="1">
            <a:spLocks noChangeArrowheads="1"/>
          </p:cNvSpPr>
          <p:nvPr/>
        </p:nvSpPr>
        <p:spPr bwMode="auto">
          <a:xfrm>
            <a:off x="0" y="5851525"/>
            <a:ext cx="6096000" cy="1006475"/>
          </a:xfrm>
          <a:prstGeom prst="rect">
            <a:avLst/>
          </a:prstGeom>
          <a:noFill/>
          <a:ln w="9525">
            <a:noFill/>
            <a:miter lim="800000"/>
            <a:headEnd/>
            <a:tailEnd/>
          </a:ln>
          <a:effectLst/>
        </p:spPr>
        <p:txBody>
          <a:bodyPr>
            <a:spAutoFit/>
          </a:bodyPr>
          <a:lstStyle/>
          <a:p>
            <a:pPr algn="r" eaLnBrk="0" hangingPunct="0"/>
            <a:r>
              <a:rPr lang="en-US" sz="2000">
                <a:latin typeface="Times New Roman" pitchFamily="18" charset="0"/>
              </a:rPr>
              <a:t>Each of the three halls offers complementary experimental capabilities and allows for large equipment installations to extend scientific reach</a:t>
            </a:r>
          </a:p>
        </p:txBody>
      </p:sp>
      <p:sp>
        <p:nvSpPr>
          <p:cNvPr id="23567" name="Text Box 15"/>
          <p:cNvSpPr txBox="1">
            <a:spLocks noChangeArrowheads="1"/>
          </p:cNvSpPr>
          <p:nvPr/>
        </p:nvSpPr>
        <p:spPr bwMode="auto">
          <a:xfrm>
            <a:off x="7670800" y="3659188"/>
            <a:ext cx="349250" cy="366712"/>
          </a:xfrm>
          <a:prstGeom prst="rect">
            <a:avLst/>
          </a:prstGeom>
          <a:noFill/>
          <a:ln w="12700">
            <a:noFill/>
            <a:miter lim="800000"/>
            <a:headEnd/>
            <a:tailEnd/>
          </a:ln>
          <a:effectLst/>
        </p:spPr>
        <p:txBody>
          <a:bodyPr>
            <a:spAutoFit/>
          </a:bodyPr>
          <a:lstStyle/>
          <a:p>
            <a:pPr eaLnBrk="0" hangingPunct="0"/>
            <a:r>
              <a:rPr lang="en-US" sz="1800" b="1"/>
              <a:t>B</a:t>
            </a:r>
          </a:p>
        </p:txBody>
      </p:sp>
      <p:pic>
        <p:nvPicPr>
          <p:cNvPr id="23568" name="Picture 16" descr="Hall C Panoramic copy"/>
          <p:cNvPicPr>
            <a:picLocks noGrp="1" noChangeAspect="1" noChangeArrowheads="1"/>
          </p:cNvPicPr>
          <p:nvPr>
            <p:ph sz="half" idx="2"/>
          </p:nvPr>
        </p:nvPicPr>
        <p:blipFill>
          <a:blip r:embed="rId5"/>
          <a:srcRect/>
          <a:stretch>
            <a:fillRect/>
          </a:stretch>
        </p:blipFill>
        <p:spPr>
          <a:xfrm>
            <a:off x="6172200" y="4876800"/>
            <a:ext cx="2895600" cy="1955800"/>
          </a:xfrm>
          <a:noFill/>
          <a:ln/>
        </p:spPr>
      </p:pic>
      <p:sp>
        <p:nvSpPr>
          <p:cNvPr id="23569" name="Oval 17"/>
          <p:cNvSpPr>
            <a:spLocks noChangeArrowheads="1"/>
          </p:cNvSpPr>
          <p:nvPr/>
        </p:nvSpPr>
        <p:spPr bwMode="auto">
          <a:xfrm>
            <a:off x="5803900" y="2097088"/>
            <a:ext cx="792163" cy="596900"/>
          </a:xfrm>
          <a:prstGeom prst="ellipse">
            <a:avLst/>
          </a:prstGeom>
          <a:noFill/>
          <a:ln w="38100" algn="ctr">
            <a:solidFill>
              <a:srgbClr val="CC0066"/>
            </a:solidFill>
            <a:round/>
            <a:headEnd/>
            <a:tailEnd/>
          </a:ln>
          <a:effectLst/>
        </p:spPr>
        <p:txBody>
          <a:bodyPr wrap="none" anchor="ctr"/>
          <a:lstStyle/>
          <a:p>
            <a:endParaRPr lang="en-US"/>
          </a:p>
        </p:txBody>
      </p:sp>
      <p:sp>
        <p:nvSpPr>
          <p:cNvPr id="23571" name="Text Box 19"/>
          <p:cNvSpPr txBox="1">
            <a:spLocks noChangeArrowheads="1"/>
          </p:cNvSpPr>
          <p:nvPr/>
        </p:nvSpPr>
        <p:spPr bwMode="auto">
          <a:xfrm>
            <a:off x="5851525" y="2230438"/>
            <a:ext cx="1025525" cy="366712"/>
          </a:xfrm>
          <a:prstGeom prst="rect">
            <a:avLst/>
          </a:prstGeom>
          <a:noFill/>
          <a:ln w="9525" algn="ctr">
            <a:noFill/>
            <a:miter lim="800000"/>
            <a:headEnd/>
            <a:tailEnd/>
          </a:ln>
          <a:effectLst/>
        </p:spPr>
        <p:txBody>
          <a:bodyPr>
            <a:spAutoFit/>
          </a:bodyPr>
          <a:lstStyle/>
          <a:p>
            <a:pPr>
              <a:spcBef>
                <a:spcPct val="50000"/>
              </a:spcBef>
            </a:pPr>
            <a:r>
              <a:rPr lang="en-US" sz="1800" b="1"/>
              <a:t>CHL</a:t>
            </a:r>
          </a:p>
        </p:txBody>
      </p:sp>
      <p:sp>
        <p:nvSpPr>
          <p:cNvPr id="17" name="Slide Number Placeholder 16"/>
          <p:cNvSpPr>
            <a:spLocks noGrp="1"/>
          </p:cNvSpPr>
          <p:nvPr>
            <p:ph type="sldNum" sz="quarter" idx="12"/>
          </p:nvPr>
        </p:nvSpPr>
        <p:spPr/>
        <p:txBody>
          <a:bodyPr/>
          <a:lstStyle/>
          <a:p>
            <a:fld id="{2E8D81B3-D0E3-40BD-AC84-440725499016}"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xfrm>
            <a:off x="0" y="274638"/>
            <a:ext cx="9421813" cy="1020762"/>
          </a:xfrm>
        </p:spPr>
        <p:txBody>
          <a:bodyPr/>
          <a:lstStyle/>
          <a:p>
            <a:r>
              <a:rPr lang="en-US"/>
              <a:t>Hall D Refrigerator Equipment “On Hand”</a:t>
            </a:r>
          </a:p>
        </p:txBody>
      </p:sp>
      <p:sp>
        <p:nvSpPr>
          <p:cNvPr id="308227" name="Rectangle 3"/>
          <p:cNvSpPr>
            <a:spLocks noGrp="1" noChangeArrowheads="1"/>
          </p:cNvSpPr>
          <p:nvPr>
            <p:ph type="body" idx="1"/>
          </p:nvPr>
        </p:nvSpPr>
        <p:spPr/>
        <p:txBody>
          <a:bodyPr/>
          <a:lstStyle/>
          <a:p>
            <a:pPr lvl="2">
              <a:buFont typeface="Wingdings" pitchFamily="2" charset="2"/>
              <a:buChar char="ü"/>
            </a:pPr>
            <a:r>
              <a:rPr lang="en-US" sz="2800"/>
              <a:t>Two CTI Cryogenics Helium RS Compressors </a:t>
            </a:r>
          </a:p>
          <a:p>
            <a:pPr lvl="2">
              <a:buFont typeface="Wingdings" pitchFamily="2" charset="2"/>
              <a:buChar char="ü"/>
            </a:pPr>
            <a:r>
              <a:rPr lang="en-US" sz="2800"/>
              <a:t>CTI M2800 200W 4.5 K Helium Refrigerator</a:t>
            </a:r>
          </a:p>
          <a:p>
            <a:pPr lvl="2">
              <a:buFont typeface="Wingdings" pitchFamily="2" charset="2"/>
              <a:buChar char="ü"/>
            </a:pPr>
            <a:r>
              <a:rPr lang="en-US" sz="2800"/>
              <a:t>LHe Subcooler Dewar</a:t>
            </a:r>
          </a:p>
          <a:p>
            <a:pPr lvl="2">
              <a:buFont typeface="Wingdings" pitchFamily="2" charset="2"/>
              <a:buChar char="ü"/>
            </a:pPr>
            <a:r>
              <a:rPr lang="en-US" sz="2800"/>
              <a:t>Motor Starters, 480V</a:t>
            </a:r>
          </a:p>
          <a:p>
            <a:pPr lvl="2">
              <a:buFont typeface="Wingdings" pitchFamily="2" charset="2"/>
              <a:buChar char="ü"/>
            </a:pPr>
            <a:endParaRPr lang="en-US" sz="2800"/>
          </a:p>
        </p:txBody>
      </p:sp>
      <p:pic>
        <p:nvPicPr>
          <p:cNvPr id="308228" name="Picture 4" descr="M2800"/>
          <p:cNvPicPr>
            <a:picLocks noChangeAspect="1" noChangeArrowheads="1"/>
          </p:cNvPicPr>
          <p:nvPr/>
        </p:nvPicPr>
        <p:blipFill>
          <a:blip r:embed="rId2" cstate="print"/>
          <a:srcRect/>
          <a:stretch>
            <a:fillRect/>
          </a:stretch>
        </p:blipFill>
        <p:spPr bwMode="auto">
          <a:xfrm>
            <a:off x="2078038" y="3836988"/>
            <a:ext cx="1743075" cy="2516187"/>
          </a:xfrm>
          <a:prstGeom prst="rect">
            <a:avLst/>
          </a:prstGeom>
          <a:noFill/>
          <a:ln w="9525">
            <a:noFill/>
            <a:miter lim="800000"/>
            <a:headEnd/>
            <a:tailEnd/>
          </a:ln>
          <a:effectLst/>
        </p:spPr>
      </p:pic>
      <p:pic>
        <p:nvPicPr>
          <p:cNvPr id="308229" name="Picture 5"/>
          <p:cNvPicPr>
            <a:picLocks noChangeAspect="1" noChangeArrowheads="1"/>
          </p:cNvPicPr>
          <p:nvPr/>
        </p:nvPicPr>
        <p:blipFill>
          <a:blip r:embed="rId3"/>
          <a:srcRect/>
          <a:stretch>
            <a:fillRect/>
          </a:stretch>
        </p:blipFill>
        <p:spPr bwMode="auto">
          <a:xfrm>
            <a:off x="5110163" y="3813175"/>
            <a:ext cx="1816100" cy="2492375"/>
          </a:xfrm>
          <a:prstGeom prst="rect">
            <a:avLst/>
          </a:prstGeom>
          <a:noFill/>
          <a:ln w="9525">
            <a:noFill/>
            <a:miter lim="800000"/>
            <a:headEnd/>
            <a:tailEnd/>
          </a:ln>
          <a:effectLst/>
        </p:spPr>
      </p:pic>
      <p:sp>
        <p:nvSpPr>
          <p:cNvPr id="8" name="Slide Number Placeholder 7"/>
          <p:cNvSpPr>
            <a:spLocks noGrp="1"/>
          </p:cNvSpPr>
          <p:nvPr>
            <p:ph type="sldNum" sz="quarter" idx="12"/>
          </p:nvPr>
        </p:nvSpPr>
        <p:spPr/>
        <p:txBody>
          <a:bodyPr/>
          <a:lstStyle/>
          <a:p>
            <a:fld id="{AA6E1EFA-89A5-4A33-A8B0-2B22E812FCBA}"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a:xfrm>
            <a:off x="0" y="274638"/>
            <a:ext cx="9144000" cy="1020762"/>
          </a:xfrm>
        </p:spPr>
        <p:txBody>
          <a:bodyPr/>
          <a:lstStyle/>
          <a:p>
            <a:r>
              <a:rPr lang="en-US" sz="3600">
                <a:latin typeface="Arial" pitchFamily="34" charset="0"/>
              </a:rPr>
              <a:t>Hall D Cryogenic Equipment Requirements</a:t>
            </a:r>
          </a:p>
        </p:txBody>
      </p:sp>
      <p:sp>
        <p:nvSpPr>
          <p:cNvPr id="315395" name="Rectangle 3"/>
          <p:cNvSpPr>
            <a:spLocks noGrp="1" noChangeArrowheads="1"/>
          </p:cNvSpPr>
          <p:nvPr>
            <p:ph type="body" idx="1"/>
          </p:nvPr>
        </p:nvSpPr>
        <p:spPr>
          <a:xfrm>
            <a:off x="292100" y="1136650"/>
            <a:ext cx="8394700" cy="5721350"/>
          </a:xfrm>
        </p:spPr>
        <p:txBody>
          <a:bodyPr/>
          <a:lstStyle/>
          <a:p>
            <a:pPr algn="ctr">
              <a:buFont typeface="Wingdings" pitchFamily="2" charset="2"/>
              <a:buNone/>
            </a:pPr>
            <a:endParaRPr lang="en-US" sz="3200">
              <a:latin typeface="Arial" pitchFamily="34" charset="0"/>
            </a:endParaRPr>
          </a:p>
          <a:p>
            <a:pPr lvl="2"/>
            <a:r>
              <a:rPr lang="en-US" sz="2400">
                <a:latin typeface="Arial" pitchFamily="34" charset="0"/>
              </a:rPr>
              <a:t>Gas Management Valve Control Rack </a:t>
            </a:r>
          </a:p>
          <a:p>
            <a:pPr lvl="2"/>
            <a:r>
              <a:rPr lang="en-US" sz="2400">
                <a:latin typeface="Arial" pitchFamily="34" charset="0"/>
              </a:rPr>
              <a:t>LN2 storage, 10,000 liter dewar</a:t>
            </a:r>
          </a:p>
          <a:p>
            <a:pPr lvl="2"/>
            <a:r>
              <a:rPr lang="en-US" sz="2400">
                <a:latin typeface="Arial" pitchFamily="34" charset="0"/>
              </a:rPr>
              <a:t>One 4000 cf Helium Gas Storage Vessel</a:t>
            </a:r>
          </a:p>
          <a:p>
            <a:pPr lvl="2"/>
            <a:r>
              <a:rPr lang="en-US" sz="2400">
                <a:latin typeface="Arial" pitchFamily="34" charset="0"/>
              </a:rPr>
              <a:t>Integrated Refrigerator Computer Controls</a:t>
            </a:r>
          </a:p>
          <a:p>
            <a:pPr lvl="2"/>
            <a:r>
              <a:rPr lang="en-US" sz="2400">
                <a:latin typeface="Arial" pitchFamily="34" charset="0"/>
              </a:rPr>
              <a:t>Instrument Air System, 15 scfm</a:t>
            </a:r>
          </a:p>
          <a:p>
            <a:pPr lvl="2"/>
            <a:r>
              <a:rPr lang="en-US" sz="2400">
                <a:latin typeface="Arial" pitchFamily="34" charset="0"/>
              </a:rPr>
              <a:t>Purification Loop Piping to the CHL via N. Linac</a:t>
            </a:r>
          </a:p>
          <a:p>
            <a:pPr lvl="2"/>
            <a:r>
              <a:rPr lang="en-US" sz="2400">
                <a:latin typeface="Arial" pitchFamily="34" charset="0"/>
              </a:rPr>
              <a:t>640 ft</a:t>
            </a:r>
            <a:r>
              <a:rPr lang="en-US" sz="2400" b="1" baseline="30000">
                <a:latin typeface="Arial" pitchFamily="34" charset="0"/>
              </a:rPr>
              <a:t>2</a:t>
            </a:r>
            <a:r>
              <a:rPr lang="en-US" sz="2400">
                <a:latin typeface="Arial" pitchFamily="34" charset="0"/>
              </a:rPr>
              <a:t> building</a:t>
            </a:r>
          </a:p>
          <a:p>
            <a:pPr lvl="2"/>
            <a:r>
              <a:rPr lang="en-US" sz="2400">
                <a:latin typeface="Arial" pitchFamily="34" charset="0"/>
              </a:rPr>
              <a:t>Compressor/Turbine Cooling Water</a:t>
            </a:r>
          </a:p>
          <a:p>
            <a:pPr lvl="2"/>
            <a:r>
              <a:rPr lang="en-US" sz="2400">
                <a:latin typeface="Arial" pitchFamily="34" charset="0"/>
              </a:rPr>
              <a:t>480V, 200 kW compressor power</a:t>
            </a:r>
            <a:endParaRPr lang="en-US">
              <a:latin typeface="Arial" pitchFamily="34" charset="0"/>
            </a:endParaRPr>
          </a:p>
          <a:p>
            <a:endParaRPr lang="en-US">
              <a:latin typeface="Arial" pitchFamily="34" charset="0"/>
            </a:endParaRPr>
          </a:p>
        </p:txBody>
      </p:sp>
      <p:sp>
        <p:nvSpPr>
          <p:cNvPr id="6" name="Slide Number Placeholder 5"/>
          <p:cNvSpPr>
            <a:spLocks noGrp="1"/>
          </p:cNvSpPr>
          <p:nvPr>
            <p:ph type="sldNum" sz="quarter" idx="12"/>
          </p:nvPr>
        </p:nvSpPr>
        <p:spPr/>
        <p:txBody>
          <a:bodyPr/>
          <a:lstStyle/>
          <a:p>
            <a:fld id="{AA6E1EFA-89A5-4A33-A8B0-2B22E812FCBA}"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p:txBody>
          <a:bodyPr/>
          <a:lstStyle/>
          <a:p>
            <a:r>
              <a:rPr lang="en-US" dirty="0"/>
              <a:t>12 </a:t>
            </a:r>
            <a:r>
              <a:rPr lang="en-US" dirty="0" err="1"/>
              <a:t>GeV</a:t>
            </a:r>
            <a:r>
              <a:rPr lang="en-US" dirty="0"/>
              <a:t> Cryogenic Schedule</a:t>
            </a:r>
          </a:p>
        </p:txBody>
      </p:sp>
      <p:sp>
        <p:nvSpPr>
          <p:cNvPr id="316419" name="Rectangle 3"/>
          <p:cNvSpPr>
            <a:spLocks noGrp="1" noChangeArrowheads="1"/>
          </p:cNvSpPr>
          <p:nvPr>
            <p:ph type="body" idx="1"/>
          </p:nvPr>
        </p:nvSpPr>
        <p:spPr>
          <a:xfrm>
            <a:off x="446088" y="1600200"/>
            <a:ext cx="8697912" cy="4525963"/>
          </a:xfrm>
        </p:spPr>
        <p:txBody>
          <a:bodyPr/>
          <a:lstStyle/>
          <a:p>
            <a:pPr algn="just">
              <a:buFont typeface="Wingdings" pitchFamily="2" charset="2"/>
              <a:buChar char="ü"/>
            </a:pPr>
            <a:r>
              <a:rPr lang="en-US" sz="2000" dirty="0">
                <a:cs typeface="Times New Roman" pitchFamily="18" charset="0"/>
              </a:rPr>
              <a:t>October 2006 – October 2008	CD-2, Project Engineering and Design Status</a:t>
            </a:r>
          </a:p>
          <a:p>
            <a:pPr algn="just">
              <a:buFont typeface="Wingdings" pitchFamily="2" charset="2"/>
              <a:buChar char="ü"/>
            </a:pPr>
            <a:r>
              <a:rPr lang="en-US" sz="2000" dirty="0">
                <a:cs typeface="Times New Roman" pitchFamily="18" charset="0"/>
              </a:rPr>
              <a:t>October </a:t>
            </a:r>
            <a:r>
              <a:rPr lang="en-US" sz="2000" dirty="0" smtClean="0">
                <a:cs typeface="Times New Roman" pitchFamily="18" charset="0"/>
              </a:rPr>
              <a:t>2008  </a:t>
            </a:r>
            <a:r>
              <a:rPr lang="en-US" sz="2000" dirty="0">
                <a:cs typeface="Times New Roman" pitchFamily="18" charset="0"/>
              </a:rPr>
              <a:t>			CD-3, Project Construction Status</a:t>
            </a:r>
          </a:p>
          <a:p>
            <a:pPr algn="just">
              <a:buFontTx/>
              <a:buNone/>
            </a:pPr>
            <a:r>
              <a:rPr lang="en-US" sz="2000" dirty="0">
                <a:cs typeface="Times New Roman" pitchFamily="18" charset="0"/>
              </a:rPr>
              <a:t>January-April 2009		CHL#2 Major Component Purchase</a:t>
            </a:r>
          </a:p>
          <a:p>
            <a:pPr algn="just">
              <a:buFontTx/>
              <a:buNone/>
            </a:pPr>
            <a:r>
              <a:rPr lang="en-US" sz="2000" dirty="0">
                <a:cs typeface="Times New Roman" pitchFamily="18" charset="0"/>
              </a:rPr>
              <a:t>October 2009			CHL#2 Building Construction Complete</a:t>
            </a:r>
          </a:p>
          <a:p>
            <a:pPr algn="just">
              <a:buFontTx/>
              <a:buNone/>
            </a:pPr>
            <a:r>
              <a:rPr lang="en-US" sz="2000" dirty="0">
                <a:cs typeface="Times New Roman" pitchFamily="18" charset="0"/>
              </a:rPr>
              <a:t>October 2010			CHL#2 Utilities Construction Complete</a:t>
            </a:r>
          </a:p>
          <a:p>
            <a:pPr algn="just">
              <a:buFontTx/>
              <a:buNone/>
            </a:pPr>
            <a:r>
              <a:rPr lang="en-US" sz="2000" dirty="0">
                <a:cs typeface="Times New Roman" pitchFamily="18" charset="0"/>
              </a:rPr>
              <a:t>February 2011			CHL#2 Major Equip Delivery/Installation</a:t>
            </a:r>
          </a:p>
          <a:p>
            <a:pPr algn="just">
              <a:buFontTx/>
              <a:buNone/>
            </a:pPr>
            <a:r>
              <a:rPr lang="en-US" sz="2000" dirty="0">
                <a:cs typeface="Times New Roman" pitchFamily="18" charset="0"/>
              </a:rPr>
              <a:t>					Hall D Refrigerator Building BOD</a:t>
            </a:r>
          </a:p>
          <a:p>
            <a:pPr algn="just">
              <a:buFontTx/>
              <a:buNone/>
            </a:pPr>
            <a:r>
              <a:rPr lang="en-US" sz="2000" dirty="0">
                <a:cs typeface="Times New Roman" pitchFamily="18" charset="0"/>
              </a:rPr>
              <a:t>May-November 2011		Hall D Refrigerator Installation</a:t>
            </a:r>
          </a:p>
          <a:p>
            <a:pPr algn="just">
              <a:buFontTx/>
              <a:buNone/>
            </a:pPr>
            <a:r>
              <a:rPr lang="en-US" sz="2000" dirty="0">
                <a:cs typeface="Times New Roman" pitchFamily="18" charset="0"/>
              </a:rPr>
              <a:t>October 2011-April 2012		CHL#2 Commissioning</a:t>
            </a:r>
          </a:p>
          <a:p>
            <a:pPr algn="just">
              <a:buFontTx/>
              <a:buNone/>
            </a:pPr>
            <a:r>
              <a:rPr lang="en-US" sz="2000" dirty="0">
                <a:cs typeface="Times New Roman" pitchFamily="18" charset="0"/>
              </a:rPr>
              <a:t>February 2012			Hall D Refrigerator Commissioning</a:t>
            </a:r>
          </a:p>
          <a:p>
            <a:pPr>
              <a:buFontTx/>
              <a:buNone/>
            </a:pPr>
            <a:endParaRPr lang="en-US" dirty="0"/>
          </a:p>
        </p:txBody>
      </p:sp>
      <p:sp>
        <p:nvSpPr>
          <p:cNvPr id="6" name="Slide Number Placeholder 5"/>
          <p:cNvSpPr>
            <a:spLocks noGrp="1"/>
          </p:cNvSpPr>
          <p:nvPr>
            <p:ph type="sldNum" sz="quarter" idx="12"/>
          </p:nvPr>
        </p:nvSpPr>
        <p:spPr/>
        <p:txBody>
          <a:bodyPr/>
          <a:lstStyle/>
          <a:p>
            <a:fld id="{AA6E1EFA-89A5-4A33-A8B0-2B22E812FCBA}" type="slidenum">
              <a:rPr lang="en-US" smtClean="0"/>
              <a:pPr/>
              <a:t>22</a:t>
            </a:fld>
            <a:endParaRPr lang="en-US"/>
          </a:p>
        </p:txBody>
      </p:sp>
      <p:sp>
        <p:nvSpPr>
          <p:cNvPr id="5" name="5-Point Star 4"/>
          <p:cNvSpPr/>
          <p:nvPr/>
        </p:nvSpPr>
        <p:spPr bwMode="auto">
          <a:xfrm>
            <a:off x="2609088" y="2328672"/>
            <a:ext cx="438912" cy="390144"/>
          </a:xfrm>
          <a:prstGeom prst="star5">
            <a:avLst/>
          </a:prstGeom>
          <a:solidFill>
            <a:schemeClr val="accent1"/>
          </a:solidFill>
          <a:ln w="9525" cap="flat" cmpd="sng" algn="ctr">
            <a:solidFill>
              <a:srgbClr val="CC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bg1"/>
              </a:solidFill>
              <a:effectLst/>
              <a:latin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p:txBody>
          <a:bodyPr/>
          <a:lstStyle/>
          <a:p>
            <a:r>
              <a:rPr lang="en-US"/>
              <a:t>Current Cryogenic Status</a:t>
            </a:r>
          </a:p>
        </p:txBody>
      </p:sp>
      <p:sp>
        <p:nvSpPr>
          <p:cNvPr id="324611" name="Rectangle 3"/>
          <p:cNvSpPr>
            <a:spLocks noGrp="1" noChangeArrowheads="1"/>
          </p:cNvSpPr>
          <p:nvPr>
            <p:ph type="body" idx="1"/>
          </p:nvPr>
        </p:nvSpPr>
        <p:spPr>
          <a:xfrm>
            <a:off x="1312863" y="1576388"/>
            <a:ext cx="8229600" cy="4525962"/>
          </a:xfrm>
        </p:spPr>
        <p:txBody>
          <a:bodyPr/>
          <a:lstStyle/>
          <a:p>
            <a:r>
              <a:rPr lang="en-US" sz="2400" dirty="0" smtClean="0"/>
              <a:t>Construction Phase Approved (CD-3)</a:t>
            </a:r>
          </a:p>
          <a:p>
            <a:r>
              <a:rPr lang="en-US" sz="2400" dirty="0" smtClean="0"/>
              <a:t>Currently evaluating 4.5K Refrigerator Bid Proposals</a:t>
            </a:r>
            <a:endParaRPr lang="en-US" sz="2400" dirty="0"/>
          </a:p>
          <a:p>
            <a:r>
              <a:rPr lang="en-US" sz="2400" dirty="0"/>
              <a:t>CHL Civil Design ~100% </a:t>
            </a:r>
            <a:r>
              <a:rPr lang="en-US" sz="2400" dirty="0" smtClean="0"/>
              <a:t>Complete and Bids Received</a:t>
            </a:r>
            <a:endParaRPr lang="en-US" sz="2400" dirty="0"/>
          </a:p>
          <a:p>
            <a:r>
              <a:rPr lang="en-US" sz="2400" dirty="0"/>
              <a:t>Hall D Civil Design </a:t>
            </a:r>
            <a:r>
              <a:rPr lang="en-US" sz="2400" dirty="0" smtClean="0"/>
              <a:t>~100% </a:t>
            </a:r>
            <a:r>
              <a:rPr lang="en-US" sz="2400" dirty="0"/>
              <a:t>Complete</a:t>
            </a:r>
          </a:p>
          <a:p>
            <a:r>
              <a:rPr lang="en-US" sz="2400" dirty="0"/>
              <a:t>Major Cryogenic Specifications Developed</a:t>
            </a:r>
          </a:p>
          <a:p>
            <a:r>
              <a:rPr lang="en-US" sz="2400" dirty="0"/>
              <a:t>System P&amp;IDs </a:t>
            </a:r>
            <a:r>
              <a:rPr lang="en-US" sz="2400" dirty="0" smtClean="0"/>
              <a:t>and system drawings generated (~120)</a:t>
            </a:r>
            <a:endParaRPr lang="en-US" sz="2400" dirty="0"/>
          </a:p>
          <a:p>
            <a:r>
              <a:rPr lang="en-US" sz="2400" dirty="0"/>
              <a:t>Detailed Process Cycle Analysis Complete</a:t>
            </a:r>
          </a:p>
          <a:p>
            <a:r>
              <a:rPr lang="en-US" sz="2400" dirty="0"/>
              <a:t>Equipment Cost Baseline Established</a:t>
            </a:r>
          </a:p>
          <a:p>
            <a:r>
              <a:rPr lang="en-US" sz="2400" dirty="0" smtClean="0"/>
              <a:t>Equipment Installation Design FY09</a:t>
            </a:r>
            <a:endParaRPr lang="en-US" sz="2400" dirty="0"/>
          </a:p>
          <a:p>
            <a:r>
              <a:rPr lang="en-US" sz="2400" dirty="0"/>
              <a:t>Have completed </a:t>
            </a:r>
            <a:r>
              <a:rPr lang="en-US" sz="2400" dirty="0" smtClean="0"/>
              <a:t>8 </a:t>
            </a:r>
            <a:r>
              <a:rPr lang="en-US" sz="2400" dirty="0"/>
              <a:t>Major Reviews Successfully</a:t>
            </a:r>
          </a:p>
          <a:p>
            <a:r>
              <a:rPr lang="en-US" sz="2400" dirty="0" smtClean="0"/>
              <a:t>Ahead of Schedule </a:t>
            </a:r>
            <a:r>
              <a:rPr lang="en-US" sz="2400" dirty="0"/>
              <a:t>and Budget</a:t>
            </a:r>
          </a:p>
          <a:p>
            <a:endParaRPr lang="en-US" sz="2400" dirty="0"/>
          </a:p>
        </p:txBody>
      </p:sp>
      <p:sp>
        <p:nvSpPr>
          <p:cNvPr id="6" name="Slide Number Placeholder 5"/>
          <p:cNvSpPr>
            <a:spLocks noGrp="1"/>
          </p:cNvSpPr>
          <p:nvPr>
            <p:ph type="sldNum" sz="quarter" idx="12"/>
          </p:nvPr>
        </p:nvSpPr>
        <p:spPr/>
        <p:txBody>
          <a:bodyPr/>
          <a:lstStyle/>
          <a:p>
            <a:fld id="{5C331176-F7D2-4A89-8ADA-C8E105BEE13A}"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xfrm>
            <a:off x="188913" y="989013"/>
            <a:ext cx="3248025" cy="4138612"/>
          </a:xfrm>
        </p:spPr>
        <p:txBody>
          <a:bodyPr/>
          <a:lstStyle/>
          <a:p>
            <a:r>
              <a:rPr lang="en-US"/>
              <a:t>Thank You for Your </a:t>
            </a:r>
            <a:br>
              <a:rPr lang="en-US"/>
            </a:br>
            <a:r>
              <a:rPr lang="en-US"/>
              <a:t>Kind</a:t>
            </a:r>
            <a:br>
              <a:rPr lang="en-US"/>
            </a:br>
            <a:r>
              <a:rPr lang="en-US"/>
              <a:t>Attention</a:t>
            </a:r>
            <a:br>
              <a:rPr lang="en-US"/>
            </a:br>
            <a:r>
              <a:rPr lang="en-US"/>
              <a:t/>
            </a:r>
            <a:br>
              <a:rPr lang="en-US"/>
            </a:br>
            <a:r>
              <a:rPr lang="en-US"/>
              <a:t/>
            </a:r>
            <a:br>
              <a:rPr lang="en-US"/>
            </a:br>
            <a:r>
              <a:rPr lang="en-US"/>
              <a:t>May We Answer Your Questions ?</a:t>
            </a:r>
          </a:p>
        </p:txBody>
      </p:sp>
      <p:pic>
        <p:nvPicPr>
          <p:cNvPr id="325636" name="Picture 4" descr="Jlab4KB2"/>
          <p:cNvPicPr>
            <a:picLocks noChangeAspect="1" noChangeArrowheads="1"/>
          </p:cNvPicPr>
          <p:nvPr/>
        </p:nvPicPr>
        <p:blipFill>
          <a:blip r:embed="rId2" cstate="print"/>
          <a:srcRect/>
          <a:stretch>
            <a:fillRect/>
          </a:stretch>
        </p:blipFill>
        <p:spPr bwMode="auto">
          <a:xfrm>
            <a:off x="3657600" y="0"/>
            <a:ext cx="5486400" cy="5056188"/>
          </a:xfrm>
          <a:prstGeom prst="rect">
            <a:avLst/>
          </a:prstGeom>
          <a:noFill/>
        </p:spPr>
      </p:pic>
      <p:sp>
        <p:nvSpPr>
          <p:cNvPr id="6" name="Slide Number Placeholder 5"/>
          <p:cNvSpPr>
            <a:spLocks noGrp="1"/>
          </p:cNvSpPr>
          <p:nvPr>
            <p:ph type="sldNum" sz="quarter" idx="12"/>
          </p:nvPr>
        </p:nvSpPr>
        <p:spPr/>
        <p:txBody>
          <a:bodyPr/>
          <a:lstStyle/>
          <a:p>
            <a:fld id="{6642E8AE-A677-4C4B-A13D-432F58CDC1BD}"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642E8AE-A677-4C4B-A13D-432F58CDC1BD}"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p:txBody>
          <a:bodyPr/>
          <a:lstStyle/>
          <a:p>
            <a:r>
              <a:rPr lang="en-US"/>
              <a:t>Compressor Characteristics</a:t>
            </a:r>
          </a:p>
        </p:txBody>
      </p:sp>
      <p:pic>
        <p:nvPicPr>
          <p:cNvPr id="333827" name="Picture 3" descr="SSCL - 1st Iso Eff"/>
          <p:cNvPicPr>
            <a:picLocks noChangeAspect="1" noChangeArrowheads="1"/>
          </p:cNvPicPr>
          <p:nvPr/>
        </p:nvPicPr>
        <p:blipFill>
          <a:blip r:embed="rId2"/>
          <a:srcRect l="28273" t="24367" r="28546" b="24367"/>
          <a:stretch>
            <a:fillRect/>
          </a:stretch>
        </p:blipFill>
        <p:spPr bwMode="auto">
          <a:xfrm>
            <a:off x="381000" y="1676400"/>
            <a:ext cx="4114800" cy="3773488"/>
          </a:xfrm>
          <a:prstGeom prst="rect">
            <a:avLst/>
          </a:prstGeom>
          <a:noFill/>
        </p:spPr>
      </p:pic>
      <p:pic>
        <p:nvPicPr>
          <p:cNvPr id="333828" name="Picture 4" descr="SSCL - 2nd Iso Eff"/>
          <p:cNvPicPr>
            <a:picLocks noChangeAspect="1" noChangeArrowheads="1"/>
          </p:cNvPicPr>
          <p:nvPr/>
        </p:nvPicPr>
        <p:blipFill>
          <a:blip r:embed="rId3"/>
          <a:srcRect l="28909" t="23425" r="28818" b="23897"/>
          <a:stretch>
            <a:fillRect/>
          </a:stretch>
        </p:blipFill>
        <p:spPr bwMode="auto">
          <a:xfrm>
            <a:off x="4800600" y="1676400"/>
            <a:ext cx="3924300" cy="3756025"/>
          </a:xfrm>
          <a:prstGeom prst="rect">
            <a:avLst/>
          </a:prstGeom>
          <a:noFill/>
        </p:spPr>
      </p:pic>
      <p:sp>
        <p:nvSpPr>
          <p:cNvPr id="333829" name="Text Box 5"/>
          <p:cNvSpPr txBox="1">
            <a:spLocks noChangeArrowheads="1"/>
          </p:cNvSpPr>
          <p:nvPr/>
        </p:nvSpPr>
        <p:spPr bwMode="auto">
          <a:xfrm>
            <a:off x="457200" y="5410200"/>
            <a:ext cx="2819400" cy="304800"/>
          </a:xfrm>
          <a:prstGeom prst="rect">
            <a:avLst/>
          </a:prstGeom>
          <a:noFill/>
          <a:ln w="9525">
            <a:noFill/>
            <a:miter lim="800000"/>
            <a:headEnd/>
            <a:tailEnd/>
          </a:ln>
          <a:effectLst/>
        </p:spPr>
        <p:txBody>
          <a:bodyPr>
            <a:spAutoFit/>
          </a:bodyPr>
          <a:lstStyle/>
          <a:p>
            <a:pPr eaLnBrk="0" hangingPunct="0">
              <a:spcBef>
                <a:spcPct val="50000"/>
              </a:spcBef>
            </a:pPr>
            <a:r>
              <a:rPr lang="en-US" sz="1400" b="1">
                <a:latin typeface="Times New Roman" pitchFamily="18" charset="0"/>
              </a:rPr>
              <a:t>FIGURE 1.3   BRV=2.2  1</a:t>
            </a:r>
            <a:r>
              <a:rPr lang="en-US" sz="1400" b="1" baseline="30000">
                <a:latin typeface="Times New Roman" pitchFamily="18" charset="0"/>
              </a:rPr>
              <a:t>st</a:t>
            </a:r>
            <a:r>
              <a:rPr lang="en-US" sz="1400" b="1">
                <a:latin typeface="Times New Roman" pitchFamily="18" charset="0"/>
              </a:rPr>
              <a:t> Stage</a:t>
            </a:r>
          </a:p>
        </p:txBody>
      </p:sp>
      <p:sp>
        <p:nvSpPr>
          <p:cNvPr id="333830" name="Text Box 6"/>
          <p:cNvSpPr txBox="1">
            <a:spLocks noChangeArrowheads="1"/>
          </p:cNvSpPr>
          <p:nvPr/>
        </p:nvSpPr>
        <p:spPr bwMode="auto">
          <a:xfrm>
            <a:off x="4800600" y="5410200"/>
            <a:ext cx="2819400" cy="304800"/>
          </a:xfrm>
          <a:prstGeom prst="rect">
            <a:avLst/>
          </a:prstGeom>
          <a:noFill/>
          <a:ln w="9525">
            <a:noFill/>
            <a:miter lim="800000"/>
            <a:headEnd/>
            <a:tailEnd/>
          </a:ln>
          <a:effectLst/>
        </p:spPr>
        <p:txBody>
          <a:bodyPr>
            <a:spAutoFit/>
          </a:bodyPr>
          <a:lstStyle/>
          <a:p>
            <a:pPr eaLnBrk="0" hangingPunct="0">
              <a:spcBef>
                <a:spcPct val="50000"/>
              </a:spcBef>
            </a:pPr>
            <a:r>
              <a:rPr lang="en-US" sz="1400" b="1">
                <a:latin typeface="Times New Roman" pitchFamily="18" charset="0"/>
              </a:rPr>
              <a:t>FIGURE 1.4   BRV=2.6  2nd Stage</a:t>
            </a:r>
          </a:p>
        </p:txBody>
      </p:sp>
      <p:sp>
        <p:nvSpPr>
          <p:cNvPr id="9" name="Slide Number Placeholder 8"/>
          <p:cNvSpPr>
            <a:spLocks noGrp="1"/>
          </p:cNvSpPr>
          <p:nvPr>
            <p:ph type="sldNum" sz="quarter" idx="12"/>
          </p:nvPr>
        </p:nvSpPr>
        <p:spPr/>
        <p:txBody>
          <a:bodyPr/>
          <a:lstStyle/>
          <a:p>
            <a:fld id="{5C331176-F7D2-4A89-8ADA-C8E105BEE13A}" type="slidenum">
              <a:rPr lang="en-US" smtClean="0"/>
              <a:pPr/>
              <a:t>26</a:t>
            </a:fld>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p:txBody>
          <a:bodyPr/>
          <a:lstStyle/>
          <a:p>
            <a:r>
              <a:rPr lang="en-US"/>
              <a:t>Standard Cycle</a:t>
            </a:r>
          </a:p>
        </p:txBody>
      </p:sp>
      <p:sp>
        <p:nvSpPr>
          <p:cNvPr id="334851" name="Rectangle 3"/>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graphicFrame>
        <p:nvGraphicFramePr>
          <p:cNvPr id="334852" name="Object 4"/>
          <p:cNvGraphicFramePr>
            <a:graphicFrameLocks noChangeAspect="1"/>
          </p:cNvGraphicFramePr>
          <p:nvPr/>
        </p:nvGraphicFramePr>
        <p:xfrm>
          <a:off x="0" y="1262063"/>
          <a:ext cx="9144000" cy="5233987"/>
        </p:xfrm>
        <a:graphic>
          <a:graphicData uri="http://schemas.openxmlformats.org/presentationml/2006/ole">
            <p:oleObj spid="_x0000_s334852" name="Presentation" r:id="rId3" imgW="3931874" imgH="2788965" progId="PowerPoint.Show.8">
              <p:embed/>
            </p:oleObj>
          </a:graphicData>
        </a:graphic>
      </p:graphicFrame>
      <p:sp>
        <p:nvSpPr>
          <p:cNvPr id="334853" name="Rectangle 5"/>
          <p:cNvSpPr>
            <a:spLocks noChangeArrowheads="1"/>
          </p:cNvSpPr>
          <p:nvPr/>
        </p:nvSpPr>
        <p:spPr bwMode="auto">
          <a:xfrm>
            <a:off x="0" y="2352675"/>
            <a:ext cx="9144000" cy="0"/>
          </a:xfrm>
          <a:prstGeom prst="rect">
            <a:avLst/>
          </a:prstGeom>
          <a:noFill/>
          <a:ln w="9525" algn="ctr">
            <a:noFill/>
            <a:miter lim="800000"/>
            <a:headEnd/>
            <a:tailEnd/>
          </a:ln>
          <a:effectLst/>
        </p:spPr>
        <p:txBody>
          <a:bodyPr wrap="none" anchor="ctr">
            <a:spAutoFit/>
          </a:bodyPr>
          <a:lstStyle/>
          <a:p>
            <a:endParaRPr lang="en-US"/>
          </a:p>
        </p:txBody>
      </p:sp>
      <p:sp>
        <p:nvSpPr>
          <p:cNvPr id="8" name="Slide Number Placeholder 7"/>
          <p:cNvSpPr>
            <a:spLocks noGrp="1"/>
          </p:cNvSpPr>
          <p:nvPr>
            <p:ph type="sldNum" sz="quarter" idx="12"/>
          </p:nvPr>
        </p:nvSpPr>
        <p:spPr/>
        <p:txBody>
          <a:bodyPr/>
          <a:lstStyle/>
          <a:p>
            <a:fld id="{5C331176-F7D2-4A89-8ADA-C8E105BEE13A}" type="slidenum">
              <a:rPr lang="en-US" smtClean="0"/>
              <a:pPr/>
              <a:t>27</a:t>
            </a:fld>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r>
              <a:rPr lang="en-US"/>
              <a:t>Ganni Cycle</a:t>
            </a:r>
          </a:p>
        </p:txBody>
      </p:sp>
      <p:graphicFrame>
        <p:nvGraphicFramePr>
          <p:cNvPr id="335875" name="Object 3"/>
          <p:cNvGraphicFramePr>
            <a:graphicFrameLocks noChangeAspect="1"/>
          </p:cNvGraphicFramePr>
          <p:nvPr>
            <p:ph idx="1"/>
          </p:nvPr>
        </p:nvGraphicFramePr>
        <p:xfrm>
          <a:off x="539750" y="1157288"/>
          <a:ext cx="8223250" cy="5700712"/>
        </p:xfrm>
        <a:graphic>
          <a:graphicData uri="http://schemas.openxmlformats.org/presentationml/2006/ole">
            <p:oleObj spid="_x0000_s335875" name="Presentation" r:id="rId3" imgW="3931874" imgH="2788965" progId="PowerPoint.Show.8">
              <p:embed/>
            </p:oleObj>
          </a:graphicData>
        </a:graphic>
      </p:graphicFrame>
      <p:sp>
        <p:nvSpPr>
          <p:cNvPr id="6" name="Slide Number Placeholder 5"/>
          <p:cNvSpPr>
            <a:spLocks noGrp="1"/>
          </p:cNvSpPr>
          <p:nvPr>
            <p:ph type="sldNum" sz="quarter" idx="12"/>
          </p:nvPr>
        </p:nvSpPr>
        <p:spPr/>
        <p:txBody>
          <a:bodyPr/>
          <a:lstStyle/>
          <a:p>
            <a:fld id="{5C331176-F7D2-4A89-8ADA-C8E105BEE13A}" type="slidenum">
              <a:rPr lang="en-US" smtClean="0"/>
              <a:pPr/>
              <a:t>28</a:t>
            </a:fld>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ACC_183"/>
          <p:cNvPicPr>
            <a:picLocks noChangeAspect="1" noChangeArrowheads="1"/>
          </p:cNvPicPr>
          <p:nvPr/>
        </p:nvPicPr>
        <p:blipFill>
          <a:blip r:embed="rId3"/>
          <a:srcRect l="648" t="4388" r="-7048" b="15326"/>
          <a:stretch>
            <a:fillRect/>
          </a:stretch>
        </p:blipFill>
        <p:spPr bwMode="auto">
          <a:xfrm>
            <a:off x="0" y="0"/>
            <a:ext cx="9858375" cy="7013575"/>
          </a:xfrm>
          <a:prstGeom prst="rect">
            <a:avLst/>
          </a:prstGeom>
          <a:noFill/>
        </p:spPr>
      </p:pic>
      <p:grpSp>
        <p:nvGrpSpPr>
          <p:cNvPr id="35847" name="Group 7"/>
          <p:cNvGrpSpPr>
            <a:grpSpLocks/>
          </p:cNvGrpSpPr>
          <p:nvPr/>
        </p:nvGrpSpPr>
        <p:grpSpPr bwMode="auto">
          <a:xfrm>
            <a:off x="3594100" y="5683250"/>
            <a:ext cx="4078288" cy="746125"/>
            <a:chOff x="2264" y="3580"/>
            <a:chExt cx="2569" cy="470"/>
          </a:xfrm>
        </p:grpSpPr>
        <p:sp>
          <p:nvSpPr>
            <p:cNvPr id="35848" name="Text Box 8"/>
            <p:cNvSpPr txBox="1">
              <a:spLocks noChangeArrowheads="1"/>
            </p:cNvSpPr>
            <p:nvPr/>
          </p:nvSpPr>
          <p:spPr bwMode="auto">
            <a:xfrm>
              <a:off x="2514" y="3580"/>
              <a:ext cx="301" cy="365"/>
            </a:xfrm>
            <a:prstGeom prst="rect">
              <a:avLst/>
            </a:prstGeom>
            <a:noFill/>
            <a:ln w="9525">
              <a:noFill/>
              <a:miter lim="800000"/>
              <a:headEnd/>
              <a:tailEnd/>
            </a:ln>
            <a:effectLst/>
          </p:spPr>
          <p:txBody>
            <a:bodyPr wrap="none">
              <a:spAutoFit/>
            </a:bodyPr>
            <a:lstStyle/>
            <a:p>
              <a:pPr algn="ctr" eaLnBrk="0" hangingPunct="0"/>
              <a:r>
                <a:rPr lang="en-US" sz="3200" b="1">
                  <a:latin typeface="Times New Roman" pitchFamily="18" charset="0"/>
                </a:rPr>
                <a:t>A</a:t>
              </a:r>
            </a:p>
          </p:txBody>
        </p:sp>
        <p:sp>
          <p:nvSpPr>
            <p:cNvPr id="35849" name="Text Box 9"/>
            <p:cNvSpPr txBox="1">
              <a:spLocks noChangeArrowheads="1"/>
            </p:cNvSpPr>
            <p:nvPr/>
          </p:nvSpPr>
          <p:spPr bwMode="auto">
            <a:xfrm>
              <a:off x="3442" y="3685"/>
              <a:ext cx="287" cy="365"/>
            </a:xfrm>
            <a:prstGeom prst="rect">
              <a:avLst/>
            </a:prstGeom>
            <a:noFill/>
            <a:ln w="9525">
              <a:noFill/>
              <a:miter lim="800000"/>
              <a:headEnd/>
              <a:tailEnd/>
            </a:ln>
            <a:effectLst/>
          </p:spPr>
          <p:txBody>
            <a:bodyPr wrap="none">
              <a:spAutoFit/>
            </a:bodyPr>
            <a:lstStyle/>
            <a:p>
              <a:pPr algn="ctr" eaLnBrk="0" hangingPunct="0"/>
              <a:r>
                <a:rPr lang="en-US" sz="3200" b="1">
                  <a:latin typeface="Times New Roman" pitchFamily="18" charset="0"/>
                </a:rPr>
                <a:t>B</a:t>
              </a:r>
            </a:p>
          </p:txBody>
        </p:sp>
        <p:sp>
          <p:nvSpPr>
            <p:cNvPr id="35850" name="Text Box 10"/>
            <p:cNvSpPr txBox="1">
              <a:spLocks noChangeArrowheads="1"/>
            </p:cNvSpPr>
            <p:nvPr/>
          </p:nvSpPr>
          <p:spPr bwMode="auto">
            <a:xfrm>
              <a:off x="4244" y="3646"/>
              <a:ext cx="301" cy="365"/>
            </a:xfrm>
            <a:prstGeom prst="rect">
              <a:avLst/>
            </a:prstGeom>
            <a:noFill/>
            <a:ln w="9525">
              <a:noFill/>
              <a:miter lim="800000"/>
              <a:headEnd/>
              <a:tailEnd/>
            </a:ln>
            <a:effectLst/>
          </p:spPr>
          <p:txBody>
            <a:bodyPr wrap="none">
              <a:spAutoFit/>
            </a:bodyPr>
            <a:lstStyle/>
            <a:p>
              <a:pPr algn="ctr" eaLnBrk="0" hangingPunct="0"/>
              <a:r>
                <a:rPr lang="en-US" sz="3200" b="1">
                  <a:latin typeface="Times New Roman" pitchFamily="18" charset="0"/>
                </a:rPr>
                <a:t>C</a:t>
              </a:r>
            </a:p>
          </p:txBody>
        </p:sp>
        <p:sp>
          <p:nvSpPr>
            <p:cNvPr id="35851" name="Oval 11"/>
            <p:cNvSpPr>
              <a:spLocks noChangeArrowheads="1"/>
            </p:cNvSpPr>
            <p:nvPr/>
          </p:nvSpPr>
          <p:spPr bwMode="auto">
            <a:xfrm>
              <a:off x="2264" y="3600"/>
              <a:ext cx="808" cy="376"/>
            </a:xfrm>
            <a:prstGeom prst="ellipse">
              <a:avLst/>
            </a:prstGeom>
            <a:noFill/>
            <a:ln w="9525">
              <a:solidFill>
                <a:schemeClr val="bg1"/>
              </a:solidFill>
              <a:round/>
              <a:headEnd/>
              <a:tailEnd/>
            </a:ln>
            <a:effectLst/>
          </p:spPr>
          <p:txBody>
            <a:bodyPr wrap="none" anchor="ctr"/>
            <a:lstStyle/>
            <a:p>
              <a:endParaRPr lang="en-US"/>
            </a:p>
          </p:txBody>
        </p:sp>
        <p:sp>
          <p:nvSpPr>
            <p:cNvPr id="35852" name="Oval 12"/>
            <p:cNvSpPr>
              <a:spLocks noChangeArrowheads="1"/>
            </p:cNvSpPr>
            <p:nvPr/>
          </p:nvSpPr>
          <p:spPr bwMode="auto">
            <a:xfrm>
              <a:off x="4025" y="3649"/>
              <a:ext cx="808" cy="376"/>
            </a:xfrm>
            <a:prstGeom prst="ellipse">
              <a:avLst/>
            </a:prstGeom>
            <a:noFill/>
            <a:ln w="9525">
              <a:solidFill>
                <a:schemeClr val="bg1"/>
              </a:solidFill>
              <a:round/>
              <a:headEnd/>
              <a:tailEnd/>
            </a:ln>
            <a:effectLst/>
          </p:spPr>
          <p:txBody>
            <a:bodyPr wrap="none" anchor="ctr"/>
            <a:lstStyle/>
            <a:p>
              <a:endParaRPr lang="en-US"/>
            </a:p>
          </p:txBody>
        </p:sp>
        <p:sp>
          <p:nvSpPr>
            <p:cNvPr id="35853" name="Oval 13"/>
            <p:cNvSpPr>
              <a:spLocks noChangeArrowheads="1"/>
            </p:cNvSpPr>
            <p:nvPr/>
          </p:nvSpPr>
          <p:spPr bwMode="auto">
            <a:xfrm>
              <a:off x="3313" y="3745"/>
              <a:ext cx="552" cy="256"/>
            </a:xfrm>
            <a:prstGeom prst="ellipse">
              <a:avLst/>
            </a:prstGeom>
            <a:noFill/>
            <a:ln w="9525">
              <a:solidFill>
                <a:schemeClr val="bg1"/>
              </a:solidFill>
              <a:round/>
              <a:headEnd/>
              <a:tailEnd/>
            </a:ln>
            <a:effectLst/>
          </p:spPr>
          <p:txBody>
            <a:bodyPr wrap="none" anchor="ctr"/>
            <a:lstStyle/>
            <a:p>
              <a:endParaRPr lang="en-US"/>
            </a:p>
          </p:txBody>
        </p:sp>
      </p:grpSp>
      <p:sp>
        <p:nvSpPr>
          <p:cNvPr id="35855" name="Text Box 15"/>
          <p:cNvSpPr txBox="1">
            <a:spLocks noChangeArrowheads="1"/>
          </p:cNvSpPr>
          <p:nvPr/>
        </p:nvSpPr>
        <p:spPr bwMode="auto">
          <a:xfrm>
            <a:off x="4541838" y="0"/>
            <a:ext cx="4441825" cy="641350"/>
          </a:xfrm>
          <a:prstGeom prst="rect">
            <a:avLst/>
          </a:prstGeom>
          <a:solidFill>
            <a:schemeClr val="bg1"/>
          </a:solidFill>
          <a:ln w="9525">
            <a:noFill/>
            <a:miter lim="800000"/>
            <a:headEnd/>
            <a:tailEnd/>
          </a:ln>
          <a:effectLst/>
        </p:spPr>
        <p:txBody>
          <a:bodyPr>
            <a:spAutoFit/>
          </a:bodyPr>
          <a:lstStyle/>
          <a:p>
            <a:pPr algn="ctr" eaLnBrk="0" hangingPunct="0"/>
            <a:r>
              <a:rPr lang="en-US" sz="3600" b="1">
                <a:solidFill>
                  <a:srgbClr val="333399"/>
                </a:solidFill>
                <a:latin typeface="Times New Roman" pitchFamily="18" charset="0"/>
              </a:rPr>
              <a:t>Jefferson Lab Today</a:t>
            </a:r>
          </a:p>
        </p:txBody>
      </p:sp>
      <p:sp>
        <p:nvSpPr>
          <p:cNvPr id="35862" name="Oval 22"/>
          <p:cNvSpPr>
            <a:spLocks noChangeArrowheads="1"/>
          </p:cNvSpPr>
          <p:nvPr/>
        </p:nvSpPr>
        <p:spPr bwMode="auto">
          <a:xfrm>
            <a:off x="2779713" y="1573213"/>
            <a:ext cx="1390650" cy="1341437"/>
          </a:xfrm>
          <a:prstGeom prst="ellipse">
            <a:avLst/>
          </a:prstGeom>
          <a:noFill/>
          <a:ln w="38100" algn="ctr">
            <a:solidFill>
              <a:schemeClr val="bg1"/>
            </a:solidFill>
            <a:round/>
            <a:headEnd/>
            <a:tailEnd/>
          </a:ln>
          <a:effectLst/>
        </p:spPr>
        <p:txBody>
          <a:bodyPr wrap="none" anchor="ctr"/>
          <a:lstStyle/>
          <a:p>
            <a:pPr algn="ctr"/>
            <a:endParaRPr lang="en-US">
              <a:latin typeface="Comic Sans MS" pitchFamily="66" charset="0"/>
            </a:endParaRPr>
          </a:p>
        </p:txBody>
      </p:sp>
      <p:sp>
        <p:nvSpPr>
          <p:cNvPr id="35864" name="Line 24"/>
          <p:cNvSpPr>
            <a:spLocks noChangeShapeType="1"/>
          </p:cNvSpPr>
          <p:nvPr/>
        </p:nvSpPr>
        <p:spPr bwMode="auto">
          <a:xfrm flipH="1">
            <a:off x="4181475" y="2254250"/>
            <a:ext cx="1244600" cy="12700"/>
          </a:xfrm>
          <a:prstGeom prst="line">
            <a:avLst/>
          </a:prstGeom>
          <a:noFill/>
          <a:ln w="38100">
            <a:solidFill>
              <a:schemeClr val="bg1"/>
            </a:solidFill>
            <a:round/>
            <a:headEnd/>
            <a:tailEnd type="triangle" w="med" len="med"/>
          </a:ln>
          <a:effectLst/>
        </p:spPr>
        <p:txBody>
          <a:bodyPr/>
          <a:lstStyle/>
          <a:p>
            <a:endParaRPr lang="en-US"/>
          </a:p>
        </p:txBody>
      </p:sp>
      <p:sp>
        <p:nvSpPr>
          <p:cNvPr id="35866" name="Text Box 26"/>
          <p:cNvSpPr txBox="1">
            <a:spLocks noChangeArrowheads="1"/>
          </p:cNvSpPr>
          <p:nvPr/>
        </p:nvSpPr>
        <p:spPr bwMode="auto">
          <a:xfrm>
            <a:off x="4779963" y="6510338"/>
            <a:ext cx="2011362" cy="457200"/>
          </a:xfrm>
          <a:prstGeom prst="rect">
            <a:avLst/>
          </a:prstGeom>
          <a:noFill/>
          <a:ln w="9525" algn="ctr">
            <a:noFill/>
            <a:miter lim="800000"/>
            <a:headEnd/>
            <a:tailEnd/>
          </a:ln>
          <a:effectLst/>
        </p:spPr>
        <p:txBody>
          <a:bodyPr>
            <a:spAutoFit/>
          </a:bodyPr>
          <a:lstStyle/>
          <a:p>
            <a:pPr algn="ctr">
              <a:spcBef>
                <a:spcPct val="50000"/>
              </a:spcBef>
            </a:pPr>
            <a:r>
              <a:rPr lang="en-US"/>
              <a:t>HALLS</a:t>
            </a:r>
          </a:p>
        </p:txBody>
      </p:sp>
      <p:pic>
        <p:nvPicPr>
          <p:cNvPr id="35867" name="Picture 27" descr="Arcs"/>
          <p:cNvPicPr>
            <a:picLocks noChangeAspect="1" noChangeArrowheads="1"/>
          </p:cNvPicPr>
          <p:nvPr/>
        </p:nvPicPr>
        <p:blipFill>
          <a:blip r:embed="rId4"/>
          <a:srcRect/>
          <a:stretch>
            <a:fillRect/>
          </a:stretch>
        </p:blipFill>
        <p:spPr bwMode="auto">
          <a:xfrm>
            <a:off x="0" y="0"/>
            <a:ext cx="2378075" cy="2443163"/>
          </a:xfrm>
          <a:prstGeom prst="rect">
            <a:avLst/>
          </a:prstGeom>
          <a:noFill/>
        </p:spPr>
      </p:pic>
      <p:sp>
        <p:nvSpPr>
          <p:cNvPr id="35868" name="Oval 28"/>
          <p:cNvSpPr>
            <a:spLocks noChangeArrowheads="1"/>
          </p:cNvSpPr>
          <p:nvPr/>
        </p:nvSpPr>
        <p:spPr bwMode="auto">
          <a:xfrm>
            <a:off x="3081338" y="369888"/>
            <a:ext cx="762000" cy="708025"/>
          </a:xfrm>
          <a:prstGeom prst="ellipse">
            <a:avLst/>
          </a:prstGeom>
          <a:noFill/>
          <a:ln w="38100">
            <a:solidFill>
              <a:schemeClr val="bg1"/>
            </a:solidFill>
            <a:round/>
            <a:headEnd/>
            <a:tailEnd/>
          </a:ln>
          <a:effectLst/>
        </p:spPr>
        <p:txBody>
          <a:bodyPr wrap="none" anchor="ctr"/>
          <a:lstStyle/>
          <a:p>
            <a:endParaRPr lang="en-US"/>
          </a:p>
        </p:txBody>
      </p:sp>
      <p:sp>
        <p:nvSpPr>
          <p:cNvPr id="35869" name="Line 29"/>
          <p:cNvSpPr>
            <a:spLocks noChangeShapeType="1"/>
          </p:cNvSpPr>
          <p:nvPr/>
        </p:nvSpPr>
        <p:spPr bwMode="auto">
          <a:xfrm>
            <a:off x="2438400" y="728663"/>
            <a:ext cx="522288" cy="1587"/>
          </a:xfrm>
          <a:prstGeom prst="line">
            <a:avLst/>
          </a:prstGeom>
          <a:noFill/>
          <a:ln w="38100">
            <a:solidFill>
              <a:schemeClr val="bg1"/>
            </a:solidFill>
            <a:round/>
            <a:headEnd/>
            <a:tailEnd type="triangle" w="med" len="med"/>
          </a:ln>
          <a:effectLst/>
        </p:spPr>
        <p:txBody>
          <a:bodyPr/>
          <a:lstStyle/>
          <a:p>
            <a:endParaRPr lang="en-US"/>
          </a:p>
        </p:txBody>
      </p:sp>
      <p:sp>
        <p:nvSpPr>
          <p:cNvPr id="35870" name="Text Box 30"/>
          <p:cNvSpPr txBox="1">
            <a:spLocks noChangeArrowheads="1"/>
          </p:cNvSpPr>
          <p:nvPr/>
        </p:nvSpPr>
        <p:spPr bwMode="auto">
          <a:xfrm>
            <a:off x="1252538" y="1938338"/>
            <a:ext cx="858837" cy="457200"/>
          </a:xfrm>
          <a:prstGeom prst="rect">
            <a:avLst/>
          </a:prstGeom>
          <a:noFill/>
          <a:ln w="9525">
            <a:noFill/>
            <a:miter lim="800000"/>
            <a:headEnd/>
            <a:tailEnd/>
          </a:ln>
          <a:effectLst/>
        </p:spPr>
        <p:txBody>
          <a:bodyPr>
            <a:spAutoFit/>
          </a:bodyPr>
          <a:lstStyle/>
          <a:p>
            <a:pPr>
              <a:spcBef>
                <a:spcPct val="50000"/>
              </a:spcBef>
            </a:pPr>
            <a:r>
              <a:rPr lang="en-US"/>
              <a:t>ARC</a:t>
            </a:r>
          </a:p>
        </p:txBody>
      </p:sp>
      <p:pic>
        <p:nvPicPr>
          <p:cNvPr id="35871" name="Picture 31" descr="F:\PICs\CRYO_CHL_Site.jpg"/>
          <p:cNvPicPr>
            <a:picLocks noChangeAspect="1" noChangeArrowheads="1"/>
          </p:cNvPicPr>
          <p:nvPr/>
        </p:nvPicPr>
        <p:blipFill>
          <a:blip r:embed="rId5"/>
          <a:srcRect/>
          <a:stretch>
            <a:fillRect/>
          </a:stretch>
        </p:blipFill>
        <p:spPr bwMode="auto">
          <a:xfrm>
            <a:off x="5392738" y="1100138"/>
            <a:ext cx="3751262" cy="2551112"/>
          </a:xfrm>
          <a:prstGeom prst="rect">
            <a:avLst/>
          </a:prstGeom>
          <a:noFill/>
        </p:spPr>
      </p:pic>
      <p:sp>
        <p:nvSpPr>
          <p:cNvPr id="35865" name="Text Box 25"/>
          <p:cNvSpPr txBox="1">
            <a:spLocks noChangeArrowheads="1"/>
          </p:cNvSpPr>
          <p:nvPr/>
        </p:nvSpPr>
        <p:spPr bwMode="auto">
          <a:xfrm>
            <a:off x="7948613" y="3089275"/>
            <a:ext cx="1195387" cy="457200"/>
          </a:xfrm>
          <a:prstGeom prst="rect">
            <a:avLst/>
          </a:prstGeom>
          <a:noFill/>
          <a:ln w="9525" algn="ctr">
            <a:noFill/>
            <a:miter lim="800000"/>
            <a:headEnd/>
            <a:tailEnd/>
          </a:ln>
          <a:effectLst/>
        </p:spPr>
        <p:txBody>
          <a:bodyPr>
            <a:spAutoFit/>
          </a:bodyPr>
          <a:lstStyle/>
          <a:p>
            <a:pPr algn="ctr">
              <a:spcBef>
                <a:spcPct val="50000"/>
              </a:spcBef>
            </a:pPr>
            <a:r>
              <a:rPr lang="en-US"/>
              <a:t>CHL</a:t>
            </a:r>
          </a:p>
        </p:txBody>
      </p:sp>
      <p:pic>
        <p:nvPicPr>
          <p:cNvPr id="35872" name="Picture 32" descr="H:\CEC2007\Linac.jpg"/>
          <p:cNvPicPr>
            <a:picLocks noChangeAspect="1" noChangeArrowheads="1"/>
          </p:cNvPicPr>
          <p:nvPr/>
        </p:nvPicPr>
        <p:blipFill>
          <a:blip r:embed="rId6"/>
          <a:srcRect/>
          <a:stretch>
            <a:fillRect/>
          </a:stretch>
        </p:blipFill>
        <p:spPr bwMode="auto">
          <a:xfrm>
            <a:off x="0" y="4543425"/>
            <a:ext cx="3124200" cy="2459038"/>
          </a:xfrm>
          <a:prstGeom prst="rect">
            <a:avLst/>
          </a:prstGeom>
          <a:noFill/>
        </p:spPr>
      </p:pic>
      <p:sp>
        <p:nvSpPr>
          <p:cNvPr id="35873" name="Oval 33"/>
          <p:cNvSpPr>
            <a:spLocks noChangeArrowheads="1"/>
          </p:cNvSpPr>
          <p:nvPr/>
        </p:nvSpPr>
        <p:spPr bwMode="auto">
          <a:xfrm>
            <a:off x="1019175" y="2555875"/>
            <a:ext cx="949325" cy="950913"/>
          </a:xfrm>
          <a:prstGeom prst="ellipse">
            <a:avLst/>
          </a:prstGeom>
          <a:noFill/>
          <a:ln w="38100">
            <a:solidFill>
              <a:schemeClr val="bg1"/>
            </a:solidFill>
            <a:round/>
            <a:headEnd/>
            <a:tailEnd/>
          </a:ln>
          <a:effectLst/>
        </p:spPr>
        <p:txBody>
          <a:bodyPr wrap="none" anchor="ctr"/>
          <a:lstStyle/>
          <a:p>
            <a:pPr algn="ctr"/>
            <a:endParaRPr lang="en-US"/>
          </a:p>
        </p:txBody>
      </p:sp>
      <p:sp>
        <p:nvSpPr>
          <p:cNvPr id="35874" name="Line 34"/>
          <p:cNvSpPr>
            <a:spLocks noChangeShapeType="1"/>
          </p:cNvSpPr>
          <p:nvPr/>
        </p:nvSpPr>
        <p:spPr bwMode="auto">
          <a:xfrm flipV="1">
            <a:off x="774700" y="3565525"/>
            <a:ext cx="550863" cy="1017588"/>
          </a:xfrm>
          <a:prstGeom prst="line">
            <a:avLst/>
          </a:prstGeom>
          <a:noFill/>
          <a:ln w="38100">
            <a:solidFill>
              <a:schemeClr val="bg1"/>
            </a:solidFill>
            <a:round/>
            <a:headEnd/>
            <a:tailEnd type="triangle" w="med" len="med"/>
          </a:ln>
          <a:effectLst/>
        </p:spPr>
        <p:txBody>
          <a:bodyPr/>
          <a:lstStyle/>
          <a:p>
            <a:endParaRPr lang="en-US"/>
          </a:p>
        </p:txBody>
      </p:sp>
      <p:sp>
        <p:nvSpPr>
          <p:cNvPr id="35875" name="Text Box 35"/>
          <p:cNvSpPr txBox="1">
            <a:spLocks noChangeArrowheads="1"/>
          </p:cNvSpPr>
          <p:nvPr/>
        </p:nvSpPr>
        <p:spPr bwMode="auto">
          <a:xfrm>
            <a:off x="2074863" y="6400800"/>
            <a:ext cx="1208087" cy="457200"/>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LINAC</a:t>
            </a:r>
          </a:p>
        </p:txBody>
      </p:sp>
      <p:sp>
        <p:nvSpPr>
          <p:cNvPr id="26" name="Slide Number Placeholder 25"/>
          <p:cNvSpPr>
            <a:spLocks noGrp="1"/>
          </p:cNvSpPr>
          <p:nvPr>
            <p:ph type="sldNum" sz="quarter" idx="12"/>
          </p:nvPr>
        </p:nvSpPr>
        <p:spPr/>
        <p:txBody>
          <a:bodyPr/>
          <a:lstStyle/>
          <a:p>
            <a:fld id="{AA6E1EFA-89A5-4A33-A8B0-2B22E812FCBA}" type="slidenum">
              <a:rPr lang="en-US" smtClean="0"/>
              <a:pPr/>
              <a:t>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Line 2"/>
          <p:cNvSpPr>
            <a:spLocks noChangeShapeType="1"/>
          </p:cNvSpPr>
          <p:nvPr/>
        </p:nvSpPr>
        <p:spPr bwMode="auto">
          <a:xfrm>
            <a:off x="1246188" y="990600"/>
            <a:ext cx="2009775" cy="3429000"/>
          </a:xfrm>
          <a:prstGeom prst="line">
            <a:avLst/>
          </a:prstGeom>
          <a:noFill/>
          <a:ln w="38100">
            <a:solidFill>
              <a:srgbClr val="CC0066"/>
            </a:solidFill>
            <a:round/>
            <a:headEnd/>
            <a:tailEnd type="triangle" w="med" len="med"/>
          </a:ln>
          <a:effectLst/>
        </p:spPr>
        <p:txBody>
          <a:bodyPr wrap="none" anchor="ctr">
            <a:spAutoFit/>
          </a:bodyPr>
          <a:lstStyle/>
          <a:p>
            <a:endParaRPr lang="en-US"/>
          </a:p>
        </p:txBody>
      </p:sp>
      <p:sp>
        <p:nvSpPr>
          <p:cNvPr id="277507" name="Rectangle 3"/>
          <p:cNvSpPr>
            <a:spLocks noChangeArrowheads="1"/>
          </p:cNvSpPr>
          <p:nvPr/>
        </p:nvSpPr>
        <p:spPr bwMode="auto">
          <a:xfrm>
            <a:off x="1031875" y="990600"/>
            <a:ext cx="2563813" cy="3505200"/>
          </a:xfrm>
          <a:prstGeom prst="rect">
            <a:avLst/>
          </a:prstGeom>
          <a:solidFill>
            <a:schemeClr val="bg1"/>
          </a:solidFill>
          <a:ln w="12700">
            <a:noFill/>
            <a:miter lim="800000"/>
            <a:headEnd/>
            <a:tailEnd/>
          </a:ln>
          <a:effectLst/>
        </p:spPr>
        <p:txBody>
          <a:bodyPr wrap="none" anchor="ctr">
            <a:spAutoFit/>
          </a:bodyPr>
          <a:lstStyle/>
          <a:p>
            <a:endParaRPr lang="en-US"/>
          </a:p>
        </p:txBody>
      </p:sp>
      <p:sp>
        <p:nvSpPr>
          <p:cNvPr id="277508" name="Line 4"/>
          <p:cNvSpPr>
            <a:spLocks noChangeShapeType="1"/>
          </p:cNvSpPr>
          <p:nvPr/>
        </p:nvSpPr>
        <p:spPr bwMode="auto">
          <a:xfrm>
            <a:off x="1385888" y="1066800"/>
            <a:ext cx="3186112" cy="990600"/>
          </a:xfrm>
          <a:prstGeom prst="line">
            <a:avLst/>
          </a:prstGeom>
          <a:noFill/>
          <a:ln w="38100">
            <a:solidFill>
              <a:srgbClr val="FF0000"/>
            </a:solidFill>
            <a:round/>
            <a:headEnd/>
            <a:tailEnd type="triangle" w="med" len="med"/>
          </a:ln>
          <a:effectLst/>
        </p:spPr>
        <p:txBody>
          <a:bodyPr anchor="ctr">
            <a:spAutoFit/>
          </a:bodyPr>
          <a:lstStyle/>
          <a:p>
            <a:endParaRPr lang="en-US"/>
          </a:p>
        </p:txBody>
      </p:sp>
      <p:sp>
        <p:nvSpPr>
          <p:cNvPr id="277509" name="Rectangle 5"/>
          <p:cNvSpPr>
            <a:spLocks noChangeArrowheads="1"/>
          </p:cNvSpPr>
          <p:nvPr/>
        </p:nvSpPr>
        <p:spPr bwMode="auto">
          <a:xfrm>
            <a:off x="1219200" y="1047750"/>
            <a:ext cx="3414713" cy="1447800"/>
          </a:xfrm>
          <a:prstGeom prst="rect">
            <a:avLst/>
          </a:prstGeom>
          <a:solidFill>
            <a:schemeClr val="bg1"/>
          </a:solidFill>
          <a:ln w="12700">
            <a:noFill/>
            <a:miter lim="800000"/>
            <a:headEnd/>
            <a:tailEnd/>
          </a:ln>
          <a:effectLst/>
        </p:spPr>
        <p:txBody>
          <a:bodyPr anchor="ctr">
            <a:spAutoFit/>
          </a:bodyPr>
          <a:lstStyle/>
          <a:p>
            <a:endParaRPr lang="en-US"/>
          </a:p>
        </p:txBody>
      </p:sp>
      <p:sp>
        <p:nvSpPr>
          <p:cNvPr id="277510" name="Text Box 6"/>
          <p:cNvSpPr txBox="1">
            <a:spLocks noChangeArrowheads="1"/>
          </p:cNvSpPr>
          <p:nvPr/>
        </p:nvSpPr>
        <p:spPr bwMode="auto">
          <a:xfrm>
            <a:off x="1143000" y="304800"/>
            <a:ext cx="2971800" cy="579438"/>
          </a:xfrm>
          <a:prstGeom prst="rect">
            <a:avLst/>
          </a:prstGeom>
          <a:solidFill>
            <a:schemeClr val="bg1"/>
          </a:solidFill>
          <a:ln w="19050">
            <a:noFill/>
            <a:miter lim="800000"/>
            <a:headEnd/>
            <a:tailEnd/>
          </a:ln>
          <a:effectLst/>
        </p:spPr>
        <p:txBody>
          <a:bodyPr>
            <a:spAutoFit/>
          </a:bodyPr>
          <a:lstStyle/>
          <a:p>
            <a:pPr eaLnBrk="0" hangingPunct="0">
              <a:spcBef>
                <a:spcPct val="50000"/>
              </a:spcBef>
            </a:pPr>
            <a:r>
              <a:rPr lang="en-US" sz="3200" b="1">
                <a:solidFill>
                  <a:schemeClr val="tx1"/>
                </a:solidFill>
              </a:rPr>
              <a:t>6 GeV CEBAF</a:t>
            </a:r>
          </a:p>
        </p:txBody>
      </p:sp>
      <p:pic>
        <p:nvPicPr>
          <p:cNvPr id="277511" name="Picture 7" descr="12_GeV_mods_Arc-10_overlay"/>
          <p:cNvPicPr>
            <a:picLocks noChangeAspect="1" noChangeArrowheads="1"/>
          </p:cNvPicPr>
          <p:nvPr/>
        </p:nvPicPr>
        <p:blipFill>
          <a:blip r:embed="rId3"/>
          <a:srcRect/>
          <a:stretch>
            <a:fillRect/>
          </a:stretch>
        </p:blipFill>
        <p:spPr bwMode="auto">
          <a:xfrm>
            <a:off x="1263650" y="2798763"/>
            <a:ext cx="3079750" cy="1876425"/>
          </a:xfrm>
          <a:prstGeom prst="rect">
            <a:avLst/>
          </a:prstGeom>
          <a:noFill/>
        </p:spPr>
      </p:pic>
      <p:pic>
        <p:nvPicPr>
          <p:cNvPr id="277512" name="Picture 8" descr="12_GeV_mods_HallD-beamline_overlay"/>
          <p:cNvPicPr>
            <a:picLocks noChangeAspect="1" noChangeArrowheads="1"/>
          </p:cNvPicPr>
          <p:nvPr/>
        </p:nvPicPr>
        <p:blipFill>
          <a:blip r:embed="rId4"/>
          <a:srcRect/>
          <a:stretch>
            <a:fillRect/>
          </a:stretch>
        </p:blipFill>
        <p:spPr bwMode="auto">
          <a:xfrm>
            <a:off x="4624388" y="863600"/>
            <a:ext cx="879475" cy="1338263"/>
          </a:xfrm>
          <a:prstGeom prst="rect">
            <a:avLst/>
          </a:prstGeom>
          <a:noFill/>
        </p:spPr>
      </p:pic>
      <p:grpSp>
        <p:nvGrpSpPr>
          <p:cNvPr id="277513" name="Group 9"/>
          <p:cNvGrpSpPr>
            <a:grpSpLocks/>
          </p:cNvGrpSpPr>
          <p:nvPr/>
        </p:nvGrpSpPr>
        <p:grpSpPr bwMode="auto">
          <a:xfrm>
            <a:off x="1246188" y="1295400"/>
            <a:ext cx="6096000" cy="4691063"/>
            <a:chOff x="864" y="820"/>
            <a:chExt cx="4224" cy="2955"/>
          </a:xfrm>
        </p:grpSpPr>
        <p:pic>
          <p:nvPicPr>
            <p:cNvPr id="277514" name="Picture 10" descr="6_GeV_Racetrack"/>
            <p:cNvPicPr>
              <a:picLocks noChangeAspect="1" noChangeArrowheads="1"/>
            </p:cNvPicPr>
            <p:nvPr/>
          </p:nvPicPr>
          <p:blipFill>
            <a:blip r:embed="rId5"/>
            <a:srcRect/>
            <a:stretch>
              <a:fillRect/>
            </a:stretch>
          </p:blipFill>
          <p:spPr bwMode="auto">
            <a:xfrm>
              <a:off x="864" y="820"/>
              <a:ext cx="4224" cy="2955"/>
            </a:xfrm>
            <a:prstGeom prst="rect">
              <a:avLst/>
            </a:prstGeom>
            <a:noFill/>
          </p:spPr>
        </p:pic>
        <p:sp>
          <p:nvSpPr>
            <p:cNvPr id="277515" name="AutoShape 11"/>
            <p:cNvSpPr>
              <a:spLocks noChangeArrowheads="1"/>
            </p:cNvSpPr>
            <p:nvPr/>
          </p:nvSpPr>
          <p:spPr bwMode="auto">
            <a:xfrm rot="5400000">
              <a:off x="3120" y="1746"/>
              <a:ext cx="336" cy="240"/>
            </a:xfrm>
            <a:prstGeom prst="parallelogram">
              <a:avLst>
                <a:gd name="adj" fmla="val 47911"/>
              </a:avLst>
            </a:prstGeom>
            <a:solidFill>
              <a:schemeClr val="bg1"/>
            </a:solidFill>
            <a:ln w="19050">
              <a:noFill/>
              <a:miter lim="800000"/>
              <a:headEnd/>
              <a:tailEnd/>
            </a:ln>
            <a:effectLst/>
          </p:spPr>
          <p:txBody>
            <a:bodyPr anchor="ctr">
              <a:spAutoFit/>
            </a:bodyPr>
            <a:lstStyle/>
            <a:p>
              <a:endParaRPr lang="en-US"/>
            </a:p>
          </p:txBody>
        </p:sp>
      </p:grpSp>
      <p:sp>
        <p:nvSpPr>
          <p:cNvPr id="277516" name="Text Box 12"/>
          <p:cNvSpPr txBox="1">
            <a:spLocks noChangeArrowheads="1"/>
          </p:cNvSpPr>
          <p:nvPr/>
        </p:nvSpPr>
        <p:spPr bwMode="auto">
          <a:xfrm>
            <a:off x="900113" y="350838"/>
            <a:ext cx="547687" cy="487362"/>
          </a:xfrm>
          <a:prstGeom prst="rect">
            <a:avLst/>
          </a:prstGeom>
          <a:solidFill>
            <a:schemeClr val="bg1"/>
          </a:solidFill>
          <a:ln w="19050">
            <a:noFill/>
            <a:miter lim="800000"/>
            <a:headEnd/>
            <a:tailEnd/>
          </a:ln>
          <a:effectLst/>
        </p:spPr>
        <p:txBody>
          <a:bodyPr lIns="0" tIns="0" rIns="0" bIns="0">
            <a:spAutoFit/>
          </a:bodyPr>
          <a:lstStyle/>
          <a:p>
            <a:pPr eaLnBrk="0" hangingPunct="0">
              <a:spcBef>
                <a:spcPct val="50000"/>
              </a:spcBef>
            </a:pPr>
            <a:r>
              <a:rPr lang="en-US" sz="3200" b="1" u="sng">
                <a:solidFill>
                  <a:srgbClr val="CC0099"/>
                </a:solidFill>
              </a:rPr>
              <a:t>11</a:t>
            </a:r>
          </a:p>
        </p:txBody>
      </p:sp>
      <p:grpSp>
        <p:nvGrpSpPr>
          <p:cNvPr id="277517" name="Group 13"/>
          <p:cNvGrpSpPr>
            <a:grpSpLocks/>
          </p:cNvGrpSpPr>
          <p:nvPr/>
        </p:nvGrpSpPr>
        <p:grpSpPr bwMode="auto">
          <a:xfrm>
            <a:off x="5475288" y="128588"/>
            <a:ext cx="1363662" cy="962025"/>
            <a:chOff x="3792" y="74"/>
            <a:chExt cx="945" cy="606"/>
          </a:xfrm>
        </p:grpSpPr>
        <p:pic>
          <p:nvPicPr>
            <p:cNvPr id="277518" name="Picture 14" descr="12_GeV_mods_Hall-D_overlay"/>
            <p:cNvPicPr>
              <a:picLocks noChangeAspect="1" noChangeArrowheads="1"/>
            </p:cNvPicPr>
            <p:nvPr/>
          </p:nvPicPr>
          <p:blipFill>
            <a:blip r:embed="rId6"/>
            <a:srcRect/>
            <a:stretch>
              <a:fillRect/>
            </a:stretch>
          </p:blipFill>
          <p:spPr bwMode="auto">
            <a:xfrm>
              <a:off x="3792" y="74"/>
              <a:ext cx="945" cy="606"/>
            </a:xfrm>
            <a:prstGeom prst="rect">
              <a:avLst/>
            </a:prstGeom>
            <a:noFill/>
          </p:spPr>
        </p:pic>
        <p:sp>
          <p:nvSpPr>
            <p:cNvPr id="277519" name="AutoShape 15"/>
            <p:cNvSpPr>
              <a:spLocks noChangeArrowheads="1"/>
            </p:cNvSpPr>
            <p:nvPr/>
          </p:nvSpPr>
          <p:spPr bwMode="auto">
            <a:xfrm rot="5400000" flipV="1">
              <a:off x="4084" y="324"/>
              <a:ext cx="192" cy="240"/>
            </a:xfrm>
            <a:prstGeom prst="parallelogram">
              <a:avLst>
                <a:gd name="adj" fmla="val 59023"/>
              </a:avLst>
            </a:prstGeom>
            <a:solidFill>
              <a:schemeClr val="bg1"/>
            </a:solidFill>
            <a:ln w="19050">
              <a:noFill/>
              <a:miter lim="800000"/>
              <a:headEnd/>
              <a:tailEnd/>
            </a:ln>
            <a:effectLst/>
          </p:spPr>
          <p:txBody>
            <a:bodyPr anchor="ctr">
              <a:spAutoFit/>
            </a:bodyPr>
            <a:lstStyle/>
            <a:p>
              <a:endParaRPr lang="en-US"/>
            </a:p>
          </p:txBody>
        </p:sp>
      </p:grpSp>
      <p:sp>
        <p:nvSpPr>
          <p:cNvPr id="277520" name="Freeform 16"/>
          <p:cNvSpPr>
            <a:spLocks/>
          </p:cNvSpPr>
          <p:nvPr/>
        </p:nvSpPr>
        <p:spPr bwMode="auto">
          <a:xfrm>
            <a:off x="5864225" y="573088"/>
            <a:ext cx="438150" cy="206375"/>
          </a:xfrm>
          <a:custGeom>
            <a:avLst/>
            <a:gdLst/>
            <a:ahLst/>
            <a:cxnLst>
              <a:cxn ang="0">
                <a:pos x="0" y="130"/>
              </a:cxn>
              <a:cxn ang="0">
                <a:pos x="14" y="108"/>
              </a:cxn>
              <a:cxn ang="0">
                <a:pos x="28" y="122"/>
              </a:cxn>
              <a:cxn ang="0">
                <a:pos x="44" y="128"/>
              </a:cxn>
              <a:cxn ang="0">
                <a:pos x="53" y="107"/>
              </a:cxn>
              <a:cxn ang="0">
                <a:pos x="72" y="99"/>
              </a:cxn>
              <a:cxn ang="0">
                <a:pos x="88" y="106"/>
              </a:cxn>
              <a:cxn ang="0">
                <a:pos x="94" y="88"/>
              </a:cxn>
              <a:cxn ang="0">
                <a:pos x="96" y="82"/>
              </a:cxn>
              <a:cxn ang="0">
                <a:pos x="112" y="84"/>
              </a:cxn>
              <a:cxn ang="0">
                <a:pos x="128" y="88"/>
              </a:cxn>
              <a:cxn ang="0">
                <a:pos x="146" y="60"/>
              </a:cxn>
              <a:cxn ang="0">
                <a:pos x="152" y="62"/>
              </a:cxn>
              <a:cxn ang="0">
                <a:pos x="158" y="66"/>
              </a:cxn>
              <a:cxn ang="0">
                <a:pos x="170" y="70"/>
              </a:cxn>
              <a:cxn ang="0">
                <a:pos x="192" y="38"/>
              </a:cxn>
              <a:cxn ang="0">
                <a:pos x="214" y="54"/>
              </a:cxn>
              <a:cxn ang="0">
                <a:pos x="236" y="24"/>
              </a:cxn>
              <a:cxn ang="0">
                <a:pos x="254" y="34"/>
              </a:cxn>
              <a:cxn ang="0">
                <a:pos x="266" y="38"/>
              </a:cxn>
              <a:cxn ang="0">
                <a:pos x="286" y="10"/>
              </a:cxn>
              <a:cxn ang="0">
                <a:pos x="304" y="0"/>
              </a:cxn>
            </a:cxnLst>
            <a:rect l="0" t="0" r="r" b="b"/>
            <a:pathLst>
              <a:path w="304" h="130">
                <a:moveTo>
                  <a:pt x="0" y="130"/>
                </a:moveTo>
                <a:cubicBezTo>
                  <a:pt x="16" y="119"/>
                  <a:pt x="11" y="127"/>
                  <a:pt x="14" y="108"/>
                </a:cubicBezTo>
                <a:cubicBezTo>
                  <a:pt x="25" y="112"/>
                  <a:pt x="19" y="108"/>
                  <a:pt x="28" y="122"/>
                </a:cubicBezTo>
                <a:cubicBezTo>
                  <a:pt x="29" y="124"/>
                  <a:pt x="44" y="128"/>
                  <a:pt x="44" y="128"/>
                </a:cubicBezTo>
                <a:cubicBezTo>
                  <a:pt x="53" y="119"/>
                  <a:pt x="40" y="111"/>
                  <a:pt x="53" y="107"/>
                </a:cubicBezTo>
                <a:cubicBezTo>
                  <a:pt x="64" y="92"/>
                  <a:pt x="61" y="88"/>
                  <a:pt x="72" y="99"/>
                </a:cubicBezTo>
                <a:cubicBezTo>
                  <a:pt x="73" y="103"/>
                  <a:pt x="82" y="116"/>
                  <a:pt x="88" y="106"/>
                </a:cubicBezTo>
                <a:cubicBezTo>
                  <a:pt x="88" y="106"/>
                  <a:pt x="93" y="91"/>
                  <a:pt x="94" y="88"/>
                </a:cubicBezTo>
                <a:cubicBezTo>
                  <a:pt x="95" y="86"/>
                  <a:pt x="96" y="82"/>
                  <a:pt x="96" y="82"/>
                </a:cubicBezTo>
                <a:cubicBezTo>
                  <a:pt x="101" y="83"/>
                  <a:pt x="107" y="83"/>
                  <a:pt x="112" y="84"/>
                </a:cubicBezTo>
                <a:cubicBezTo>
                  <a:pt x="117" y="85"/>
                  <a:pt x="128" y="88"/>
                  <a:pt x="128" y="88"/>
                </a:cubicBezTo>
                <a:cubicBezTo>
                  <a:pt x="141" y="85"/>
                  <a:pt x="139" y="71"/>
                  <a:pt x="146" y="60"/>
                </a:cubicBezTo>
                <a:cubicBezTo>
                  <a:pt x="148" y="61"/>
                  <a:pt x="150" y="61"/>
                  <a:pt x="152" y="62"/>
                </a:cubicBezTo>
                <a:cubicBezTo>
                  <a:pt x="154" y="63"/>
                  <a:pt x="156" y="65"/>
                  <a:pt x="158" y="66"/>
                </a:cubicBezTo>
                <a:cubicBezTo>
                  <a:pt x="162" y="68"/>
                  <a:pt x="170" y="70"/>
                  <a:pt x="170" y="70"/>
                </a:cubicBezTo>
                <a:cubicBezTo>
                  <a:pt x="177" y="60"/>
                  <a:pt x="180" y="42"/>
                  <a:pt x="192" y="38"/>
                </a:cubicBezTo>
                <a:cubicBezTo>
                  <a:pt x="201" y="44"/>
                  <a:pt x="204" y="51"/>
                  <a:pt x="214" y="54"/>
                </a:cubicBezTo>
                <a:cubicBezTo>
                  <a:pt x="227" y="50"/>
                  <a:pt x="232" y="36"/>
                  <a:pt x="236" y="24"/>
                </a:cubicBezTo>
                <a:cubicBezTo>
                  <a:pt x="242" y="26"/>
                  <a:pt x="249" y="32"/>
                  <a:pt x="254" y="34"/>
                </a:cubicBezTo>
                <a:cubicBezTo>
                  <a:pt x="258" y="35"/>
                  <a:pt x="266" y="38"/>
                  <a:pt x="266" y="38"/>
                </a:cubicBezTo>
                <a:cubicBezTo>
                  <a:pt x="276" y="20"/>
                  <a:pt x="280" y="19"/>
                  <a:pt x="286" y="10"/>
                </a:cubicBezTo>
                <a:cubicBezTo>
                  <a:pt x="286" y="8"/>
                  <a:pt x="300" y="2"/>
                  <a:pt x="304" y="0"/>
                </a:cubicBezTo>
              </a:path>
            </a:pathLst>
          </a:custGeom>
          <a:noFill/>
          <a:ln w="19050" cap="flat" cmpd="sng">
            <a:solidFill>
              <a:srgbClr val="FFB623"/>
            </a:solidFill>
            <a:prstDash val="solid"/>
            <a:round/>
            <a:headEnd type="none" w="med" len="med"/>
            <a:tailEnd type="none" w="med" len="med"/>
          </a:ln>
          <a:effectLst/>
        </p:spPr>
        <p:txBody>
          <a:bodyPr wrap="none" anchor="ctr">
            <a:spAutoFit/>
          </a:bodyPr>
          <a:lstStyle/>
          <a:p>
            <a:endParaRPr lang="en-US"/>
          </a:p>
        </p:txBody>
      </p:sp>
      <p:sp>
        <p:nvSpPr>
          <p:cNvPr id="277521" name="Text Box 17"/>
          <p:cNvSpPr txBox="1">
            <a:spLocks noChangeArrowheads="1"/>
          </p:cNvSpPr>
          <p:nvPr/>
        </p:nvSpPr>
        <p:spPr bwMode="auto">
          <a:xfrm>
            <a:off x="900113" y="304800"/>
            <a:ext cx="623887" cy="549275"/>
          </a:xfrm>
          <a:prstGeom prst="rect">
            <a:avLst/>
          </a:prstGeom>
          <a:solidFill>
            <a:schemeClr val="bg1"/>
          </a:solidFill>
          <a:ln w="19050">
            <a:noFill/>
            <a:miter lim="800000"/>
            <a:headEnd/>
            <a:tailEnd/>
          </a:ln>
          <a:effectLst/>
        </p:spPr>
        <p:txBody>
          <a:bodyPr lIns="0" tIns="0" rIns="0" bIns="0">
            <a:spAutoFit/>
          </a:bodyPr>
          <a:lstStyle/>
          <a:p>
            <a:pPr eaLnBrk="0" hangingPunct="0">
              <a:spcBef>
                <a:spcPct val="50000"/>
              </a:spcBef>
            </a:pPr>
            <a:r>
              <a:rPr lang="en-US" sz="3600" b="1" u="sng">
                <a:solidFill>
                  <a:srgbClr val="FF0000"/>
                </a:solidFill>
              </a:rPr>
              <a:t>12</a:t>
            </a:r>
          </a:p>
        </p:txBody>
      </p:sp>
      <p:sp>
        <p:nvSpPr>
          <p:cNvPr id="277522" name="Text Box 18"/>
          <p:cNvSpPr txBox="1">
            <a:spLocks noChangeArrowheads="1"/>
          </p:cNvSpPr>
          <p:nvPr/>
        </p:nvSpPr>
        <p:spPr bwMode="auto">
          <a:xfrm>
            <a:off x="6511925" y="4343400"/>
            <a:ext cx="2503488" cy="457200"/>
          </a:xfrm>
          <a:prstGeom prst="rect">
            <a:avLst/>
          </a:prstGeom>
          <a:noFill/>
          <a:ln w="12700">
            <a:noFill/>
            <a:miter lim="800000"/>
            <a:headEnd/>
            <a:tailEnd/>
          </a:ln>
          <a:effectLst/>
        </p:spPr>
        <p:txBody>
          <a:bodyPr wrap="none">
            <a:spAutoFit/>
          </a:bodyPr>
          <a:lstStyle/>
          <a:p>
            <a:pPr eaLnBrk="0" hangingPunct="0"/>
            <a:r>
              <a:rPr lang="en-US" b="1" i="1">
                <a:solidFill>
                  <a:schemeClr val="accent2"/>
                </a:solidFill>
                <a:latin typeface="Times New Roman" pitchFamily="18" charset="0"/>
              </a:rPr>
              <a:t>Two 0.6 GV linacs</a:t>
            </a:r>
          </a:p>
        </p:txBody>
      </p:sp>
      <p:sp>
        <p:nvSpPr>
          <p:cNvPr id="277523" name="Text Box 19"/>
          <p:cNvSpPr txBox="1">
            <a:spLocks noChangeArrowheads="1"/>
          </p:cNvSpPr>
          <p:nvPr/>
        </p:nvSpPr>
        <p:spPr bwMode="auto">
          <a:xfrm>
            <a:off x="7135813" y="4343400"/>
            <a:ext cx="469900" cy="457200"/>
          </a:xfrm>
          <a:prstGeom prst="rect">
            <a:avLst/>
          </a:prstGeom>
          <a:solidFill>
            <a:schemeClr val="bg1"/>
          </a:solidFill>
          <a:ln w="12700">
            <a:noFill/>
            <a:miter lim="800000"/>
            <a:headEnd/>
            <a:tailEnd/>
          </a:ln>
          <a:effectLst/>
        </p:spPr>
        <p:txBody>
          <a:bodyPr wrap="none" lIns="45720" rIns="0">
            <a:spAutoFit/>
          </a:bodyPr>
          <a:lstStyle/>
          <a:p>
            <a:pPr eaLnBrk="0" hangingPunct="0">
              <a:spcBef>
                <a:spcPct val="50000"/>
              </a:spcBef>
            </a:pPr>
            <a:r>
              <a:rPr lang="en-US" b="1" i="1">
                <a:solidFill>
                  <a:srgbClr val="FF0000"/>
                </a:solidFill>
              </a:rPr>
              <a:t>1.1</a:t>
            </a:r>
          </a:p>
        </p:txBody>
      </p:sp>
      <p:grpSp>
        <p:nvGrpSpPr>
          <p:cNvPr id="277524" name="Group 20"/>
          <p:cNvGrpSpPr>
            <a:grpSpLocks/>
          </p:cNvGrpSpPr>
          <p:nvPr/>
        </p:nvGrpSpPr>
        <p:grpSpPr bwMode="auto">
          <a:xfrm>
            <a:off x="3394075" y="838200"/>
            <a:ext cx="5265738" cy="3825875"/>
            <a:chOff x="2138" y="528"/>
            <a:chExt cx="3317" cy="2410"/>
          </a:xfrm>
        </p:grpSpPr>
        <p:pic>
          <p:nvPicPr>
            <p:cNvPr id="277525" name="Picture 21" descr="12_GeV_mods_SL-cryomodules_overlay"/>
            <p:cNvPicPr>
              <a:picLocks noChangeAspect="1" noChangeArrowheads="1"/>
            </p:cNvPicPr>
            <p:nvPr/>
          </p:nvPicPr>
          <p:blipFill>
            <a:blip r:embed="rId7"/>
            <a:srcRect/>
            <a:stretch>
              <a:fillRect/>
            </a:stretch>
          </p:blipFill>
          <p:spPr bwMode="auto">
            <a:xfrm>
              <a:off x="2737" y="2079"/>
              <a:ext cx="1068" cy="859"/>
            </a:xfrm>
            <a:prstGeom prst="rect">
              <a:avLst/>
            </a:prstGeom>
            <a:noFill/>
          </p:spPr>
        </p:pic>
        <p:grpSp>
          <p:nvGrpSpPr>
            <p:cNvPr id="277526" name="Group 22"/>
            <p:cNvGrpSpPr>
              <a:grpSpLocks/>
            </p:cNvGrpSpPr>
            <p:nvPr/>
          </p:nvGrpSpPr>
          <p:grpSpPr bwMode="auto">
            <a:xfrm>
              <a:off x="2864" y="1437"/>
              <a:ext cx="574" cy="534"/>
              <a:chOff x="3146" y="1440"/>
              <a:chExt cx="632" cy="534"/>
            </a:xfrm>
          </p:grpSpPr>
          <p:sp>
            <p:nvSpPr>
              <p:cNvPr id="277527" name="Text Box 23"/>
              <p:cNvSpPr txBox="1">
                <a:spLocks noChangeArrowheads="1"/>
              </p:cNvSpPr>
              <p:nvPr/>
            </p:nvSpPr>
            <p:spPr bwMode="auto">
              <a:xfrm>
                <a:off x="3360" y="1440"/>
                <a:ext cx="418" cy="154"/>
              </a:xfrm>
              <a:prstGeom prst="rect">
                <a:avLst/>
              </a:prstGeom>
              <a:noFill/>
              <a:ln w="19050">
                <a:noFill/>
                <a:miter lim="800000"/>
                <a:headEnd/>
                <a:tailEnd/>
              </a:ln>
              <a:effectLst/>
            </p:spPr>
            <p:txBody>
              <a:bodyPr lIns="0" tIns="0" rIns="0" bIns="0">
                <a:spAutoFit/>
              </a:bodyPr>
              <a:lstStyle/>
              <a:p>
                <a:pPr eaLnBrk="0" hangingPunct="0">
                  <a:spcBef>
                    <a:spcPct val="50000"/>
                  </a:spcBef>
                </a:pPr>
                <a:r>
                  <a:rPr lang="en-US" sz="1600" b="1" i="1">
                    <a:solidFill>
                      <a:schemeClr val="tx1"/>
                    </a:solidFill>
                    <a:effectLst>
                      <a:outerShdw blurRad="38100" dist="38100" dir="2700000" algn="tl">
                        <a:srgbClr val="C0C0C0"/>
                      </a:outerShdw>
                    </a:effectLst>
                    <a:latin typeface="Times New Roman" pitchFamily="18" charset="0"/>
                  </a:rPr>
                  <a:t>CHL-2</a:t>
                </a:r>
              </a:p>
            </p:txBody>
          </p:sp>
          <p:grpSp>
            <p:nvGrpSpPr>
              <p:cNvPr id="277528" name="Group 24"/>
              <p:cNvGrpSpPr>
                <a:grpSpLocks/>
              </p:cNvGrpSpPr>
              <p:nvPr/>
            </p:nvGrpSpPr>
            <p:grpSpPr bwMode="auto">
              <a:xfrm>
                <a:off x="3146" y="1536"/>
                <a:ext cx="406" cy="438"/>
                <a:chOff x="3146" y="1536"/>
                <a:chExt cx="406" cy="438"/>
              </a:xfrm>
            </p:grpSpPr>
            <p:pic>
              <p:nvPicPr>
                <p:cNvPr id="277529" name="Picture 25" descr="12_GeV_mods_CHL_overlay"/>
                <p:cNvPicPr>
                  <a:picLocks noChangeAspect="1" noChangeArrowheads="1"/>
                </p:cNvPicPr>
                <p:nvPr/>
              </p:nvPicPr>
              <p:blipFill>
                <a:blip r:embed="rId8"/>
                <a:srcRect/>
                <a:stretch>
                  <a:fillRect/>
                </a:stretch>
              </p:blipFill>
              <p:spPr bwMode="auto">
                <a:xfrm>
                  <a:off x="3146" y="1707"/>
                  <a:ext cx="184" cy="267"/>
                </a:xfrm>
                <a:prstGeom prst="rect">
                  <a:avLst/>
                </a:prstGeom>
                <a:noFill/>
              </p:spPr>
            </p:pic>
            <p:pic>
              <p:nvPicPr>
                <p:cNvPr id="277530" name="Picture 26" descr="12_GeV_mods_arrow_overlay"/>
                <p:cNvPicPr>
                  <a:picLocks noChangeAspect="1" noChangeArrowheads="1"/>
                </p:cNvPicPr>
                <p:nvPr/>
              </p:nvPicPr>
              <p:blipFill>
                <a:blip r:embed="rId9"/>
                <a:srcRect/>
                <a:stretch>
                  <a:fillRect/>
                </a:stretch>
              </p:blipFill>
              <p:spPr bwMode="auto">
                <a:xfrm>
                  <a:off x="3329" y="1536"/>
                  <a:ext cx="223" cy="288"/>
                </a:xfrm>
                <a:prstGeom prst="rect">
                  <a:avLst/>
                </a:prstGeom>
                <a:noFill/>
              </p:spPr>
            </p:pic>
          </p:grpSp>
        </p:grpSp>
        <p:grpSp>
          <p:nvGrpSpPr>
            <p:cNvPr id="277531" name="Group 27"/>
            <p:cNvGrpSpPr>
              <a:grpSpLocks/>
            </p:cNvGrpSpPr>
            <p:nvPr/>
          </p:nvGrpSpPr>
          <p:grpSpPr bwMode="auto">
            <a:xfrm>
              <a:off x="4145" y="528"/>
              <a:ext cx="1310" cy="732"/>
              <a:chOff x="4560" y="528"/>
              <a:chExt cx="1440" cy="732"/>
            </a:xfrm>
          </p:grpSpPr>
          <p:sp>
            <p:nvSpPr>
              <p:cNvPr id="277532" name="Text Box 28"/>
              <p:cNvSpPr txBox="1">
                <a:spLocks noChangeArrowheads="1"/>
              </p:cNvSpPr>
              <p:nvPr/>
            </p:nvSpPr>
            <p:spPr bwMode="auto">
              <a:xfrm>
                <a:off x="4704" y="528"/>
                <a:ext cx="1296" cy="577"/>
              </a:xfrm>
              <a:prstGeom prst="rect">
                <a:avLst/>
              </a:prstGeom>
              <a:noFill/>
              <a:ln w="19050">
                <a:noFill/>
                <a:miter lim="800000"/>
                <a:headEnd/>
                <a:tailEnd/>
              </a:ln>
              <a:effectLst/>
            </p:spPr>
            <p:txBody>
              <a:bodyPr>
                <a:spAutoFit/>
              </a:bodyPr>
              <a:lstStyle/>
              <a:p>
                <a:pPr algn="ctr" eaLnBrk="0" hangingPunct="0">
                  <a:spcBef>
                    <a:spcPct val="50000"/>
                  </a:spcBef>
                </a:pPr>
                <a:r>
                  <a:rPr lang="en-US" sz="1800" b="1" i="1">
                    <a:solidFill>
                      <a:schemeClr val="tx1"/>
                    </a:solidFill>
                    <a:effectLst>
                      <a:outerShdw blurRad="38100" dist="38100" dir="2700000" algn="tl">
                        <a:srgbClr val="C0C0C0"/>
                      </a:outerShdw>
                    </a:effectLst>
                    <a:latin typeface="Times New Roman" pitchFamily="18" charset="0"/>
                  </a:rPr>
                  <a:t>Upgrade magnets and power supplies</a:t>
                </a:r>
              </a:p>
            </p:txBody>
          </p:sp>
          <p:pic>
            <p:nvPicPr>
              <p:cNvPr id="277533" name="Picture 29" descr="12_GeV_mods_arrow_overlay"/>
              <p:cNvPicPr>
                <a:picLocks noChangeAspect="1" noChangeArrowheads="1"/>
              </p:cNvPicPr>
              <p:nvPr/>
            </p:nvPicPr>
            <p:blipFill>
              <a:blip r:embed="rId9"/>
              <a:srcRect/>
              <a:stretch>
                <a:fillRect/>
              </a:stretch>
            </p:blipFill>
            <p:spPr bwMode="auto">
              <a:xfrm>
                <a:off x="4560" y="864"/>
                <a:ext cx="306" cy="396"/>
              </a:xfrm>
              <a:prstGeom prst="rect">
                <a:avLst/>
              </a:prstGeom>
              <a:noFill/>
            </p:spPr>
          </p:pic>
        </p:grpSp>
        <p:pic>
          <p:nvPicPr>
            <p:cNvPr id="277534" name="Picture 30" descr="12_GeV_mods_NL-cryomodules_overlay"/>
            <p:cNvPicPr>
              <a:picLocks noChangeAspect="1" noChangeArrowheads="1"/>
            </p:cNvPicPr>
            <p:nvPr/>
          </p:nvPicPr>
          <p:blipFill>
            <a:blip r:embed="rId10"/>
            <a:srcRect/>
            <a:stretch>
              <a:fillRect/>
            </a:stretch>
          </p:blipFill>
          <p:spPr bwMode="auto">
            <a:xfrm>
              <a:off x="2138" y="816"/>
              <a:ext cx="786" cy="774"/>
            </a:xfrm>
            <a:prstGeom prst="rect">
              <a:avLst/>
            </a:prstGeom>
            <a:noFill/>
          </p:spPr>
        </p:pic>
      </p:grpSp>
      <p:grpSp>
        <p:nvGrpSpPr>
          <p:cNvPr id="277535" name="Group 31"/>
          <p:cNvGrpSpPr>
            <a:grpSpLocks/>
          </p:cNvGrpSpPr>
          <p:nvPr/>
        </p:nvGrpSpPr>
        <p:grpSpPr bwMode="auto">
          <a:xfrm>
            <a:off x="190500" y="4522788"/>
            <a:ext cx="7151688" cy="1368425"/>
            <a:chOff x="120" y="2849"/>
            <a:chExt cx="4505" cy="862"/>
          </a:xfrm>
        </p:grpSpPr>
        <p:sp>
          <p:nvSpPr>
            <p:cNvPr id="277536" name="Text Box 32"/>
            <p:cNvSpPr txBox="1">
              <a:spLocks noChangeArrowheads="1"/>
            </p:cNvSpPr>
            <p:nvPr/>
          </p:nvSpPr>
          <p:spPr bwMode="auto">
            <a:xfrm>
              <a:off x="120" y="3297"/>
              <a:ext cx="1468" cy="404"/>
            </a:xfrm>
            <a:prstGeom prst="rect">
              <a:avLst/>
            </a:prstGeom>
            <a:noFill/>
            <a:ln w="12700">
              <a:noFill/>
              <a:miter lim="800000"/>
              <a:headEnd/>
              <a:tailEnd/>
            </a:ln>
            <a:effectLst/>
          </p:spPr>
          <p:txBody>
            <a:bodyPr wrap="none">
              <a:spAutoFit/>
            </a:bodyPr>
            <a:lstStyle/>
            <a:p>
              <a:pPr algn="ctr" eaLnBrk="0" hangingPunct="0"/>
              <a:r>
                <a:rPr lang="en-US" sz="1800" b="1" i="1">
                  <a:solidFill>
                    <a:schemeClr val="accent2"/>
                  </a:solidFill>
                  <a:latin typeface="Times New Roman" pitchFamily="18" charset="0"/>
                </a:rPr>
                <a:t>Enhanced capabilities </a:t>
              </a:r>
            </a:p>
            <a:p>
              <a:pPr algn="ctr" eaLnBrk="0" hangingPunct="0"/>
              <a:r>
                <a:rPr lang="en-US" sz="1800" b="1" i="1">
                  <a:solidFill>
                    <a:schemeClr val="accent2"/>
                  </a:solidFill>
                  <a:latin typeface="Times New Roman" pitchFamily="18" charset="0"/>
                </a:rPr>
                <a:t>in existing Halls</a:t>
              </a:r>
            </a:p>
          </p:txBody>
        </p:sp>
        <p:grpSp>
          <p:nvGrpSpPr>
            <p:cNvPr id="277537" name="Group 33"/>
            <p:cNvGrpSpPr>
              <a:grpSpLocks/>
            </p:cNvGrpSpPr>
            <p:nvPr/>
          </p:nvGrpSpPr>
          <p:grpSpPr bwMode="auto">
            <a:xfrm>
              <a:off x="2095" y="2849"/>
              <a:ext cx="2530" cy="862"/>
              <a:chOff x="2095" y="2849"/>
              <a:chExt cx="2530" cy="862"/>
            </a:xfrm>
          </p:grpSpPr>
          <p:sp>
            <p:nvSpPr>
              <p:cNvPr id="277538" name="Text Box 34"/>
              <p:cNvSpPr txBox="1">
                <a:spLocks noChangeArrowheads="1"/>
              </p:cNvSpPr>
              <p:nvPr/>
            </p:nvSpPr>
            <p:spPr bwMode="auto">
              <a:xfrm>
                <a:off x="2917" y="3307"/>
                <a:ext cx="1708" cy="404"/>
              </a:xfrm>
              <a:prstGeom prst="rect">
                <a:avLst/>
              </a:prstGeom>
              <a:noFill/>
              <a:ln w="9525">
                <a:noFill/>
                <a:miter lim="800000"/>
                <a:headEnd/>
                <a:tailEnd/>
              </a:ln>
              <a:effectLst/>
            </p:spPr>
            <p:txBody>
              <a:bodyPr wrap="none">
                <a:spAutoFit/>
              </a:bodyPr>
              <a:lstStyle/>
              <a:p>
                <a:pPr algn="ctr"/>
                <a:r>
                  <a:rPr lang="en-US" sz="1800" b="1" i="1">
                    <a:solidFill>
                      <a:schemeClr val="accent2"/>
                    </a:solidFill>
                    <a:latin typeface="Times New Roman" pitchFamily="18" charset="0"/>
                  </a:rPr>
                  <a:t>Lower pass beam energies </a:t>
                </a:r>
              </a:p>
              <a:p>
                <a:pPr algn="ctr"/>
                <a:r>
                  <a:rPr lang="en-US" sz="1800" b="1" i="1">
                    <a:solidFill>
                      <a:schemeClr val="accent2"/>
                    </a:solidFill>
                    <a:latin typeface="Times New Roman" pitchFamily="18" charset="0"/>
                  </a:rPr>
                  <a:t>still available</a:t>
                </a:r>
              </a:p>
            </p:txBody>
          </p:sp>
          <p:sp>
            <p:nvSpPr>
              <p:cNvPr id="277539" name="Line 35"/>
              <p:cNvSpPr>
                <a:spLocks noChangeShapeType="1"/>
              </p:cNvSpPr>
              <p:nvPr/>
            </p:nvSpPr>
            <p:spPr bwMode="auto">
              <a:xfrm flipH="1" flipV="1">
                <a:off x="2095" y="2849"/>
                <a:ext cx="827" cy="503"/>
              </a:xfrm>
              <a:prstGeom prst="line">
                <a:avLst/>
              </a:prstGeom>
              <a:noFill/>
              <a:ln w="19050">
                <a:solidFill>
                  <a:srgbClr val="FF0000"/>
                </a:solidFill>
                <a:round/>
                <a:headEnd/>
                <a:tailEnd type="triangle" w="med" len="med"/>
              </a:ln>
              <a:effectLst/>
            </p:spPr>
            <p:txBody>
              <a:bodyPr/>
              <a:lstStyle/>
              <a:p>
                <a:endParaRPr lang="en-US"/>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7524"/>
                                        </p:tgtEl>
                                        <p:attrNameLst>
                                          <p:attrName>style.visibility</p:attrName>
                                        </p:attrNameLst>
                                      </p:cBhvr>
                                      <p:to>
                                        <p:strVal val="visible"/>
                                      </p:to>
                                    </p:set>
                                    <p:animEffect transition="in" filter="dissolve">
                                      <p:cBhvr>
                                        <p:cTn id="7" dur="500"/>
                                        <p:tgtEl>
                                          <p:spTgt spid="27752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277517"/>
                                        </p:tgtEl>
                                        <p:attrNameLst>
                                          <p:attrName>style.visibility</p:attrName>
                                        </p:attrNameLst>
                                      </p:cBhvr>
                                      <p:to>
                                        <p:strVal val="visible"/>
                                      </p:to>
                                    </p:set>
                                    <p:anim calcmode="lin" valueType="num">
                                      <p:cBhvr additive="base">
                                        <p:cTn id="12" dur="500" fill="hold"/>
                                        <p:tgtEl>
                                          <p:spTgt spid="277517"/>
                                        </p:tgtEl>
                                        <p:attrNameLst>
                                          <p:attrName>ppt_x</p:attrName>
                                        </p:attrNameLst>
                                      </p:cBhvr>
                                      <p:tavLst>
                                        <p:tav tm="0">
                                          <p:val>
                                            <p:strVal val="#ppt_x"/>
                                          </p:val>
                                        </p:tav>
                                        <p:tav tm="100000">
                                          <p:val>
                                            <p:strVal val="#ppt_x"/>
                                          </p:val>
                                        </p:tav>
                                      </p:tavLst>
                                    </p:anim>
                                    <p:anim calcmode="lin" valueType="num">
                                      <p:cBhvr additive="base">
                                        <p:cTn id="13" dur="500" fill="hold"/>
                                        <p:tgtEl>
                                          <p:spTgt spid="27751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1000"/>
                                  </p:stCondLst>
                                  <p:childTnLst>
                                    <p:set>
                                      <p:cBhvr>
                                        <p:cTn id="16" dur="1" fill="hold">
                                          <p:stCondLst>
                                            <p:cond delay="0"/>
                                          </p:stCondLst>
                                        </p:cTn>
                                        <p:tgtEl>
                                          <p:spTgt spid="277523"/>
                                        </p:tgtEl>
                                        <p:attrNameLst>
                                          <p:attrName>style.visibility</p:attrName>
                                        </p:attrNameLst>
                                      </p:cBhvr>
                                      <p:to>
                                        <p:strVal val="visible"/>
                                      </p:to>
                                    </p:set>
                                    <p:anim calcmode="lin" valueType="num">
                                      <p:cBhvr additive="base">
                                        <p:cTn id="17" dur="500" fill="hold"/>
                                        <p:tgtEl>
                                          <p:spTgt spid="277523"/>
                                        </p:tgtEl>
                                        <p:attrNameLst>
                                          <p:attrName>ppt_x</p:attrName>
                                        </p:attrNameLst>
                                      </p:cBhvr>
                                      <p:tavLst>
                                        <p:tav tm="0">
                                          <p:val>
                                            <p:strVal val="#ppt_x"/>
                                          </p:val>
                                        </p:tav>
                                        <p:tav tm="100000">
                                          <p:val>
                                            <p:strVal val="#ppt_x"/>
                                          </p:val>
                                        </p:tav>
                                      </p:tavLst>
                                    </p:anim>
                                    <p:anim calcmode="lin" valueType="num">
                                      <p:cBhvr additive="base">
                                        <p:cTn id="18" dur="500" fill="hold"/>
                                        <p:tgtEl>
                                          <p:spTgt spid="27752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77535"/>
                                        </p:tgtEl>
                                        <p:attrNameLst>
                                          <p:attrName>style.visibility</p:attrName>
                                        </p:attrNameLst>
                                      </p:cBhvr>
                                      <p:to>
                                        <p:strVal val="visible"/>
                                      </p:to>
                                    </p:set>
                                    <p:anim calcmode="lin" valueType="num">
                                      <p:cBhvr additive="base">
                                        <p:cTn id="23" dur="500" fill="hold"/>
                                        <p:tgtEl>
                                          <p:spTgt spid="277535"/>
                                        </p:tgtEl>
                                        <p:attrNameLst>
                                          <p:attrName>ppt_x</p:attrName>
                                        </p:attrNameLst>
                                      </p:cBhvr>
                                      <p:tavLst>
                                        <p:tav tm="0">
                                          <p:val>
                                            <p:strVal val="#ppt_x"/>
                                          </p:val>
                                        </p:tav>
                                        <p:tav tm="100000">
                                          <p:val>
                                            <p:strVal val="#ppt_x"/>
                                          </p:val>
                                        </p:tav>
                                      </p:tavLst>
                                    </p:anim>
                                    <p:anim calcmode="lin" valueType="num">
                                      <p:cBhvr additive="base">
                                        <p:cTn id="24" dur="500" fill="hold"/>
                                        <p:tgtEl>
                                          <p:spTgt spid="277535"/>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277516"/>
                                        </p:tgtEl>
                                        <p:attrNameLst>
                                          <p:attrName>style.visibility</p:attrName>
                                        </p:attrNameLst>
                                      </p:cBhvr>
                                      <p:to>
                                        <p:strVal val="visible"/>
                                      </p:to>
                                    </p:set>
                                    <p:animEffect transition="in" filter="wipe(up)">
                                      <p:cBhvr>
                                        <p:cTn id="28" dur="500"/>
                                        <p:tgtEl>
                                          <p:spTgt spid="277516"/>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277506"/>
                                        </p:tgtEl>
                                        <p:attrNameLst>
                                          <p:attrName>style.visibility</p:attrName>
                                        </p:attrNameLst>
                                      </p:cBhvr>
                                      <p:to>
                                        <p:strVal val="visible"/>
                                      </p:to>
                                    </p:set>
                                    <p:animEffect transition="in" filter="strips(downLeft)">
                                      <p:cBhvr>
                                        <p:cTn id="31" dur="500"/>
                                        <p:tgtEl>
                                          <p:spTgt spid="277506"/>
                                        </p:tgtEl>
                                      </p:cBhvr>
                                    </p:animEffect>
                                  </p:childTnLst>
                                  <p:subTnLst>
                                    <p:set>
                                      <p:cBhvr override="childStyle">
                                        <p:cTn dur="1" fill="hold" display="0" masterRel="nextClick" afterEffect="1"/>
                                        <p:tgtEl>
                                          <p:spTgt spid="277506"/>
                                        </p:tgtEl>
                                        <p:attrNameLst>
                                          <p:attrName>style.visibility</p:attrName>
                                        </p:attrNameLst>
                                      </p:cBhvr>
                                      <p:to>
                                        <p:strVal val="hidden"/>
                                      </p:to>
                                    </p:set>
                                  </p:sub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277506"/>
                                        </p:tgtEl>
                                        <p:attrNameLst>
                                          <p:attrName>style.visibility</p:attrName>
                                        </p:attrNameLst>
                                      </p:cBhvr>
                                      <p:to>
                                        <p:strVal val="hidden"/>
                                      </p:to>
                                    </p:set>
                                  </p:childTnLst>
                                </p:cTn>
                              </p:par>
                            </p:childTnLst>
                          </p:cTn>
                        </p:par>
                        <p:par>
                          <p:cTn id="36" fill="hold">
                            <p:stCondLst>
                              <p:cond delay="0"/>
                            </p:stCondLst>
                            <p:childTnLst>
                              <p:par>
                                <p:cTn id="37" presetID="2" presetClass="entr" presetSubtype="8" fill="hold" nodeType="afterEffect">
                                  <p:stCondLst>
                                    <p:cond delay="0"/>
                                  </p:stCondLst>
                                  <p:childTnLst>
                                    <p:set>
                                      <p:cBhvr>
                                        <p:cTn id="38" dur="1" fill="hold">
                                          <p:stCondLst>
                                            <p:cond delay="0"/>
                                          </p:stCondLst>
                                        </p:cTn>
                                        <p:tgtEl>
                                          <p:spTgt spid="277511"/>
                                        </p:tgtEl>
                                        <p:attrNameLst>
                                          <p:attrName>style.visibility</p:attrName>
                                        </p:attrNameLst>
                                      </p:cBhvr>
                                      <p:to>
                                        <p:strVal val="visible"/>
                                      </p:to>
                                    </p:set>
                                    <p:anim calcmode="lin" valueType="num">
                                      <p:cBhvr additive="base">
                                        <p:cTn id="39" dur="500" fill="hold"/>
                                        <p:tgtEl>
                                          <p:spTgt spid="277511"/>
                                        </p:tgtEl>
                                        <p:attrNameLst>
                                          <p:attrName>ppt_x</p:attrName>
                                        </p:attrNameLst>
                                      </p:cBhvr>
                                      <p:tavLst>
                                        <p:tav tm="0">
                                          <p:val>
                                            <p:strVal val="0-#ppt_w/2"/>
                                          </p:val>
                                        </p:tav>
                                        <p:tav tm="100000">
                                          <p:val>
                                            <p:strVal val="#ppt_x"/>
                                          </p:val>
                                        </p:tav>
                                      </p:tavLst>
                                    </p:anim>
                                    <p:anim calcmode="lin" valueType="num">
                                      <p:cBhvr additive="base">
                                        <p:cTn id="40" dur="500" fill="hold"/>
                                        <p:tgtEl>
                                          <p:spTgt spid="277511"/>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2" presetClass="entr" presetSubtype="1" fill="hold" grpId="0" nodeType="afterEffect">
                                  <p:stCondLst>
                                    <p:cond delay="1000"/>
                                  </p:stCondLst>
                                  <p:childTnLst>
                                    <p:set>
                                      <p:cBhvr>
                                        <p:cTn id="43" dur="1" fill="hold">
                                          <p:stCondLst>
                                            <p:cond delay="0"/>
                                          </p:stCondLst>
                                        </p:cTn>
                                        <p:tgtEl>
                                          <p:spTgt spid="277521"/>
                                        </p:tgtEl>
                                        <p:attrNameLst>
                                          <p:attrName>style.visibility</p:attrName>
                                        </p:attrNameLst>
                                      </p:cBhvr>
                                      <p:to>
                                        <p:strVal val="visible"/>
                                      </p:to>
                                    </p:set>
                                    <p:animEffect transition="in" filter="wipe(up)">
                                      <p:cBhvr>
                                        <p:cTn id="44" dur="500"/>
                                        <p:tgtEl>
                                          <p:spTgt spid="277521"/>
                                        </p:tgtEl>
                                      </p:cBhvr>
                                    </p:animEffect>
                                  </p:childTnLst>
                                </p:cTn>
                              </p:par>
                              <p:par>
                                <p:cTn id="45" presetID="18" presetClass="entr" presetSubtype="6" fill="hold" grpId="0" nodeType="withEffect">
                                  <p:stCondLst>
                                    <p:cond delay="1000"/>
                                  </p:stCondLst>
                                  <p:childTnLst>
                                    <p:set>
                                      <p:cBhvr>
                                        <p:cTn id="46" dur="1" fill="hold">
                                          <p:stCondLst>
                                            <p:cond delay="0"/>
                                          </p:stCondLst>
                                        </p:cTn>
                                        <p:tgtEl>
                                          <p:spTgt spid="277508"/>
                                        </p:tgtEl>
                                        <p:attrNameLst>
                                          <p:attrName>style.visibility</p:attrName>
                                        </p:attrNameLst>
                                      </p:cBhvr>
                                      <p:to>
                                        <p:strVal val="visible"/>
                                      </p:to>
                                    </p:set>
                                    <p:animEffect transition="in" filter="strips(downRight)">
                                      <p:cBhvr>
                                        <p:cTn id="47" dur="500"/>
                                        <p:tgtEl>
                                          <p:spTgt spid="277508"/>
                                        </p:tgtEl>
                                      </p:cBhvr>
                                    </p:animEffect>
                                  </p:childTnLst>
                                  <p:subTnLst>
                                    <p:set>
                                      <p:cBhvr override="childStyle">
                                        <p:cTn dur="1" fill="hold" display="0" masterRel="nextClick" afterEffect="1"/>
                                        <p:tgtEl>
                                          <p:spTgt spid="277508"/>
                                        </p:tgtEl>
                                        <p:attrNameLst>
                                          <p:attrName>style.visibility</p:attrName>
                                        </p:attrNameLst>
                                      </p:cBhvr>
                                      <p:to>
                                        <p:strVal val="hidden"/>
                                      </p:to>
                                    </p:set>
                                  </p:sub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499"/>
                                          </p:stCondLst>
                                        </p:cTn>
                                        <p:tgtEl>
                                          <p:spTgt spid="277509"/>
                                        </p:tgtEl>
                                        <p:attrNameLst>
                                          <p:attrName>style.visibility</p:attrName>
                                        </p:attrNameLst>
                                      </p:cBhvr>
                                      <p:to>
                                        <p:strVal val="visible"/>
                                      </p:to>
                                    </p:set>
                                  </p:childTnLst>
                                </p:cTn>
                              </p:par>
                            </p:childTnLst>
                          </p:cTn>
                        </p:par>
                        <p:par>
                          <p:cTn id="52" fill="hold">
                            <p:stCondLst>
                              <p:cond delay="500"/>
                            </p:stCondLst>
                            <p:childTnLst>
                              <p:par>
                                <p:cTn id="53" presetID="2" presetClass="entr" presetSubtype="1" fill="hold" nodeType="afterEffect">
                                  <p:stCondLst>
                                    <p:cond delay="0"/>
                                  </p:stCondLst>
                                  <p:childTnLst>
                                    <p:set>
                                      <p:cBhvr>
                                        <p:cTn id="54" dur="1" fill="hold">
                                          <p:stCondLst>
                                            <p:cond delay="0"/>
                                          </p:stCondLst>
                                        </p:cTn>
                                        <p:tgtEl>
                                          <p:spTgt spid="277512"/>
                                        </p:tgtEl>
                                        <p:attrNameLst>
                                          <p:attrName>style.visibility</p:attrName>
                                        </p:attrNameLst>
                                      </p:cBhvr>
                                      <p:to>
                                        <p:strVal val="visible"/>
                                      </p:to>
                                    </p:set>
                                    <p:anim calcmode="lin" valueType="num">
                                      <p:cBhvr additive="base">
                                        <p:cTn id="55" dur="500" fill="hold"/>
                                        <p:tgtEl>
                                          <p:spTgt spid="277512"/>
                                        </p:tgtEl>
                                        <p:attrNameLst>
                                          <p:attrName>ppt_x</p:attrName>
                                        </p:attrNameLst>
                                      </p:cBhvr>
                                      <p:tavLst>
                                        <p:tav tm="0">
                                          <p:val>
                                            <p:strVal val="#ppt_x"/>
                                          </p:val>
                                        </p:tav>
                                        <p:tav tm="100000">
                                          <p:val>
                                            <p:strVal val="#ppt_x"/>
                                          </p:val>
                                        </p:tav>
                                      </p:tavLst>
                                    </p:anim>
                                    <p:anim calcmode="lin" valueType="num">
                                      <p:cBhvr additive="base">
                                        <p:cTn id="56" dur="500" fill="hold"/>
                                        <p:tgtEl>
                                          <p:spTgt spid="277512"/>
                                        </p:tgtEl>
                                        <p:attrNameLst>
                                          <p:attrName>ppt_y</p:attrName>
                                        </p:attrNameLst>
                                      </p:cBhvr>
                                      <p:tavLst>
                                        <p:tav tm="0">
                                          <p:val>
                                            <p:strVal val="0-#ppt_h/2"/>
                                          </p:val>
                                        </p:tav>
                                        <p:tav tm="100000">
                                          <p:val>
                                            <p:strVal val="#ppt_y"/>
                                          </p:val>
                                        </p:tav>
                                      </p:tavLst>
                                    </p:anim>
                                  </p:childTnLst>
                                </p:cTn>
                              </p:par>
                            </p:childTnLst>
                          </p:cTn>
                        </p:par>
                        <p:par>
                          <p:cTn id="57" fill="hold">
                            <p:stCondLst>
                              <p:cond delay="1000"/>
                            </p:stCondLst>
                            <p:childTnLst>
                              <p:par>
                                <p:cTn id="58" presetID="18" presetClass="entr" presetSubtype="3" fill="hold" grpId="0" nodeType="afterEffect">
                                  <p:stCondLst>
                                    <p:cond delay="1000"/>
                                  </p:stCondLst>
                                  <p:childTnLst>
                                    <p:set>
                                      <p:cBhvr>
                                        <p:cTn id="59" dur="1" fill="hold">
                                          <p:stCondLst>
                                            <p:cond delay="0"/>
                                          </p:stCondLst>
                                        </p:cTn>
                                        <p:tgtEl>
                                          <p:spTgt spid="277520"/>
                                        </p:tgtEl>
                                        <p:attrNameLst>
                                          <p:attrName>style.visibility</p:attrName>
                                        </p:attrNameLst>
                                      </p:cBhvr>
                                      <p:to>
                                        <p:strVal val="visible"/>
                                      </p:to>
                                    </p:set>
                                    <p:animEffect transition="in" filter="strips(upRight)">
                                      <p:cBhvr>
                                        <p:cTn id="60" dur="500"/>
                                        <p:tgtEl>
                                          <p:spTgt spid="277520"/>
                                        </p:tgtEl>
                                      </p:cBhvr>
                                    </p:animEffect>
                                  </p:childTnLst>
                                </p:cTn>
                              </p:par>
                              <p:par>
                                <p:cTn id="61" presetID="1" presetClass="entr" presetSubtype="0" fill="hold" grpId="0" nodeType="withEffect">
                                  <p:stCondLst>
                                    <p:cond delay="1000"/>
                                  </p:stCondLst>
                                  <p:childTnLst>
                                    <p:set>
                                      <p:cBhvr>
                                        <p:cTn id="62" dur="1" fill="hold">
                                          <p:stCondLst>
                                            <p:cond delay="499"/>
                                          </p:stCondLst>
                                        </p:cTn>
                                        <p:tgtEl>
                                          <p:spTgt spid="2775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6" grpId="0" animBg="1"/>
      <p:bldP spid="277506" grpId="1" animBg="1"/>
      <p:bldP spid="277507" grpId="0" animBg="1"/>
      <p:bldP spid="277508" grpId="0" animBg="1"/>
      <p:bldP spid="277509" grpId="0" animBg="1"/>
      <p:bldP spid="277520" grpId="0" animBg="1"/>
      <p:bldP spid="277521" grpId="0" animBg="1" autoUpdateAnimBg="0"/>
      <p:bldP spid="277523"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n-US" u="sng"/>
              <a:t>Additional Loads of 12 GeV</a:t>
            </a:r>
            <a:r>
              <a:rPr lang="en-US"/>
              <a:t> </a:t>
            </a:r>
          </a:p>
        </p:txBody>
      </p:sp>
      <p:sp>
        <p:nvSpPr>
          <p:cNvPr id="299011" name="Rectangle 3"/>
          <p:cNvSpPr>
            <a:spLocks noGrp="1" noChangeArrowheads="1"/>
          </p:cNvSpPr>
          <p:nvPr>
            <p:ph type="body" idx="1"/>
          </p:nvPr>
        </p:nvSpPr>
        <p:spPr>
          <a:xfrm>
            <a:off x="744538" y="1631950"/>
            <a:ext cx="8229600" cy="4525963"/>
          </a:xfrm>
        </p:spPr>
        <p:txBody>
          <a:bodyPr/>
          <a:lstStyle/>
          <a:p>
            <a:r>
              <a:rPr lang="en-US"/>
              <a:t>CEBAF Accelerator (Each new cryomodule)</a:t>
            </a:r>
          </a:p>
          <a:p>
            <a:pPr lvl="1"/>
            <a:r>
              <a:rPr lang="en-US" u="sng"/>
              <a:t>Up</a:t>
            </a:r>
            <a:r>
              <a:rPr lang="en-US"/>
              <a:t> to 300 W at 2.1K,  Primary Load</a:t>
            </a:r>
          </a:p>
          <a:p>
            <a:pPr lvl="1"/>
            <a:r>
              <a:rPr lang="en-US" u="sng"/>
              <a:t>Up</a:t>
            </a:r>
            <a:r>
              <a:rPr lang="en-US"/>
              <a:t> to 300 W at 35 K,  Shield Load</a:t>
            </a:r>
          </a:p>
          <a:p>
            <a:pPr lvl="1"/>
            <a:endParaRPr lang="en-US"/>
          </a:p>
          <a:p>
            <a:r>
              <a:rPr lang="en-US"/>
              <a:t>Hall D (inclusive of cryogen distribution system)</a:t>
            </a:r>
          </a:p>
          <a:p>
            <a:pPr lvl="1"/>
            <a:r>
              <a:rPr lang="en-US"/>
              <a:t>100 W at 4.5K refrigeration</a:t>
            </a:r>
          </a:p>
          <a:p>
            <a:pPr lvl="1"/>
            <a:r>
              <a:rPr lang="en-US"/>
              <a:t>0.7 g/s of  liquefaction (lead cooling)</a:t>
            </a:r>
          </a:p>
        </p:txBody>
      </p:sp>
      <p:sp>
        <p:nvSpPr>
          <p:cNvPr id="6" name="Slide Number Placeholder 5"/>
          <p:cNvSpPr>
            <a:spLocks noGrp="1"/>
          </p:cNvSpPr>
          <p:nvPr>
            <p:ph type="sldNum" sz="quarter" idx="12"/>
          </p:nvPr>
        </p:nvSpPr>
        <p:spPr/>
        <p:txBody>
          <a:bodyPr/>
          <a:lstStyle/>
          <a:p>
            <a:fld id="{AA6E1EFA-89A5-4A33-A8B0-2B22E812FCBA}"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p:txBody>
          <a:bodyPr/>
          <a:lstStyle/>
          <a:p>
            <a:r>
              <a:rPr lang="en-US" u="sng">
                <a:latin typeface="Arial" pitchFamily="34" charset="0"/>
              </a:rPr>
              <a:t>CHL Max Capacity</a:t>
            </a:r>
            <a:br>
              <a:rPr lang="en-US" u="sng">
                <a:latin typeface="Arial" pitchFamily="34" charset="0"/>
              </a:rPr>
            </a:br>
            <a:r>
              <a:rPr lang="en-US" u="sng">
                <a:latin typeface="Arial" pitchFamily="34" charset="0"/>
              </a:rPr>
              <a:t> Current vs. New</a:t>
            </a:r>
          </a:p>
        </p:txBody>
      </p:sp>
      <p:sp>
        <p:nvSpPr>
          <p:cNvPr id="274435" name="Rectangle 3"/>
          <p:cNvSpPr>
            <a:spLocks noGrp="1" noChangeArrowheads="1"/>
          </p:cNvSpPr>
          <p:nvPr>
            <p:ph type="body" idx="1"/>
          </p:nvPr>
        </p:nvSpPr>
        <p:spPr>
          <a:xfrm>
            <a:off x="434975" y="1600200"/>
            <a:ext cx="8251825" cy="5257800"/>
          </a:xfrm>
        </p:spPr>
        <p:txBody>
          <a:bodyPr/>
          <a:lstStyle/>
          <a:p>
            <a:r>
              <a:rPr lang="en-US" b="1" dirty="0">
                <a:latin typeface="Arial" pitchFamily="34" charset="0"/>
              </a:rPr>
              <a:t>Current 6 </a:t>
            </a:r>
            <a:r>
              <a:rPr lang="en-US" b="1" dirty="0" err="1">
                <a:latin typeface="Arial" pitchFamily="34" charset="0"/>
              </a:rPr>
              <a:t>GeV</a:t>
            </a:r>
            <a:r>
              <a:rPr lang="en-US" b="1" dirty="0">
                <a:latin typeface="Arial" pitchFamily="34" charset="0"/>
              </a:rPr>
              <a:t> (CHL #1)</a:t>
            </a:r>
          </a:p>
          <a:p>
            <a:pPr lvl="1"/>
            <a:r>
              <a:rPr lang="en-US" sz="2800" dirty="0">
                <a:latin typeface="Arial" pitchFamily="34" charset="0"/>
              </a:rPr>
              <a:t>Load: 4.25 kW @ 2.1K,  11.65 kW @ 35K</a:t>
            </a:r>
          </a:p>
          <a:p>
            <a:pPr lvl="1"/>
            <a:r>
              <a:rPr lang="en-US" sz="2800" dirty="0">
                <a:latin typeface="Arial" pitchFamily="34" charset="0"/>
              </a:rPr>
              <a:t>Capacity: 4.6 kW @2.1K, 12 kW @ 35K</a:t>
            </a:r>
          </a:p>
          <a:p>
            <a:pPr lvl="1"/>
            <a:r>
              <a:rPr lang="en-US" sz="2800" dirty="0">
                <a:latin typeface="Arial" pitchFamily="34" charset="0"/>
              </a:rPr>
              <a:t>10 g/s liquefaction</a:t>
            </a:r>
          </a:p>
          <a:p>
            <a:pPr lvl="1"/>
            <a:endParaRPr lang="en-US" sz="2800" b="1" dirty="0">
              <a:latin typeface="Arial" pitchFamily="34" charset="0"/>
            </a:endParaRPr>
          </a:p>
          <a:p>
            <a:r>
              <a:rPr lang="en-US" b="1" dirty="0">
                <a:latin typeface="Arial" pitchFamily="34" charset="0"/>
              </a:rPr>
              <a:t>New 12 </a:t>
            </a:r>
            <a:r>
              <a:rPr lang="en-US" b="1" dirty="0" err="1">
                <a:latin typeface="Arial" pitchFamily="34" charset="0"/>
              </a:rPr>
              <a:t>GeV</a:t>
            </a:r>
            <a:r>
              <a:rPr lang="en-US" b="1" dirty="0">
                <a:latin typeface="Arial" pitchFamily="34" charset="0"/>
              </a:rPr>
              <a:t> (CHL #1 + new CHL#2)</a:t>
            </a:r>
          </a:p>
          <a:p>
            <a:pPr lvl="1"/>
            <a:r>
              <a:rPr lang="en-US" sz="2800" dirty="0">
                <a:latin typeface="Arial" pitchFamily="34" charset="0"/>
              </a:rPr>
              <a:t>Load: 7.25 kW @ 2.1K,  14.65 kW @ 35K</a:t>
            </a:r>
          </a:p>
          <a:p>
            <a:pPr lvl="1"/>
            <a:r>
              <a:rPr lang="en-US" sz="2800" dirty="0">
                <a:latin typeface="Arial" pitchFamily="34" charset="0"/>
              </a:rPr>
              <a:t>Capacity: 9.2 kW @ 2.1K,  24 kW @ 35K</a:t>
            </a:r>
          </a:p>
          <a:p>
            <a:pPr lvl="1"/>
            <a:r>
              <a:rPr lang="en-US" sz="2800" dirty="0">
                <a:latin typeface="Arial" pitchFamily="34" charset="0"/>
              </a:rPr>
              <a:t>25 g/s </a:t>
            </a:r>
            <a:r>
              <a:rPr lang="en-US" sz="2800" dirty="0" smtClean="0">
                <a:latin typeface="Arial" pitchFamily="34" charset="0"/>
              </a:rPr>
              <a:t>liquefaction</a:t>
            </a:r>
            <a:endParaRPr lang="en-US" sz="2800" dirty="0">
              <a:latin typeface="Arial" pitchFamily="34" charset="0"/>
            </a:endParaRPr>
          </a:p>
        </p:txBody>
      </p:sp>
      <p:sp>
        <p:nvSpPr>
          <p:cNvPr id="6" name="Slide Number Placeholder 5"/>
          <p:cNvSpPr>
            <a:spLocks noGrp="1"/>
          </p:cNvSpPr>
          <p:nvPr>
            <p:ph type="sldNum" sz="quarter" idx="12"/>
          </p:nvPr>
        </p:nvSpPr>
        <p:spPr/>
        <p:txBody>
          <a:bodyPr/>
          <a:lstStyle/>
          <a:p>
            <a:fld id="{AA6E1EFA-89A5-4A33-A8B0-2B22E812FCBA}"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8600" y="0"/>
            <a:ext cx="9144000" cy="762000"/>
          </a:xfrm>
        </p:spPr>
        <p:txBody>
          <a:bodyPr/>
          <a:lstStyle/>
          <a:p>
            <a:r>
              <a:rPr lang="en-US" dirty="0">
                <a:solidFill>
                  <a:schemeClr val="tx2"/>
                </a:solidFill>
              </a:rPr>
              <a:t>Loads/Capacities: </a:t>
            </a:r>
            <a:r>
              <a:rPr lang="en-US" dirty="0" smtClean="0">
                <a:solidFill>
                  <a:schemeClr val="tx2"/>
                </a:solidFill>
              </a:rPr>
              <a:t>CHL 6GeV vs.12GeV</a:t>
            </a:r>
            <a:endParaRPr lang="en-US" dirty="0">
              <a:solidFill>
                <a:schemeClr val="tx2"/>
              </a:solidFill>
            </a:endParaRPr>
          </a:p>
        </p:txBody>
      </p:sp>
      <p:sp>
        <p:nvSpPr>
          <p:cNvPr id="8195" name="Text Box 3"/>
          <p:cNvSpPr txBox="1">
            <a:spLocks noChangeArrowheads="1"/>
          </p:cNvSpPr>
          <p:nvPr/>
        </p:nvSpPr>
        <p:spPr bwMode="auto">
          <a:xfrm>
            <a:off x="0" y="1066800"/>
            <a:ext cx="9144000" cy="579438"/>
          </a:xfrm>
          <a:prstGeom prst="rect">
            <a:avLst/>
          </a:prstGeom>
          <a:noFill/>
          <a:ln w="9525" algn="ctr">
            <a:noFill/>
            <a:miter lim="800000"/>
            <a:headEnd/>
            <a:tailEnd/>
          </a:ln>
          <a:effectLst/>
        </p:spPr>
        <p:txBody>
          <a:bodyPr>
            <a:spAutoFit/>
          </a:bodyPr>
          <a:lstStyle/>
          <a:p>
            <a:pPr algn="ctr">
              <a:spcBef>
                <a:spcPct val="50000"/>
              </a:spcBef>
            </a:pPr>
            <a:endParaRPr lang="en-US" sz="3200" b="1">
              <a:latin typeface="Times New Roman" pitchFamily="18" charset="0"/>
            </a:endParaRPr>
          </a:p>
        </p:txBody>
      </p:sp>
      <p:graphicFrame>
        <p:nvGraphicFramePr>
          <p:cNvPr id="8196" name="Object 4"/>
          <p:cNvGraphicFramePr>
            <a:graphicFrameLocks noGrp="1" noChangeAspect="1"/>
          </p:cNvGraphicFramePr>
          <p:nvPr>
            <p:ph idx="1"/>
          </p:nvPr>
        </p:nvGraphicFramePr>
        <p:xfrm>
          <a:off x="1147763" y="793750"/>
          <a:ext cx="7092950" cy="6153150"/>
        </p:xfrm>
        <a:graphic>
          <a:graphicData uri="http://schemas.openxmlformats.org/presentationml/2006/ole">
            <p:oleObj spid="_x0000_s336898" name="Document" r:id="rId3" imgW="7353478" imgH="6378605" progId="Word.Document.8">
              <p:embed/>
            </p:oleObj>
          </a:graphicData>
        </a:graphic>
      </p:graphicFrame>
      <p:sp>
        <p:nvSpPr>
          <p:cNvPr id="5" name="TextBox 4"/>
          <p:cNvSpPr txBox="1"/>
          <p:nvPr/>
        </p:nvSpPr>
        <p:spPr>
          <a:xfrm>
            <a:off x="0" y="2895600"/>
            <a:ext cx="1580882" cy="1323439"/>
          </a:xfrm>
          <a:prstGeom prst="rect">
            <a:avLst/>
          </a:prstGeom>
          <a:noFill/>
        </p:spPr>
        <p:txBody>
          <a:bodyPr wrap="none" rtlCol="0">
            <a:spAutoFit/>
          </a:bodyPr>
          <a:lstStyle/>
          <a:p>
            <a:r>
              <a:rPr lang="en-US" sz="2000" u="sng" dirty="0" smtClean="0">
                <a:solidFill>
                  <a:schemeClr val="tx2"/>
                </a:solidFill>
                <a:latin typeface="Arial" pitchFamily="34" charset="0"/>
                <a:cs typeface="Arial" pitchFamily="34" charset="0"/>
              </a:rPr>
              <a:t>Color key</a:t>
            </a:r>
          </a:p>
          <a:p>
            <a:r>
              <a:rPr lang="en-US" sz="2000" dirty="0" smtClean="0">
                <a:solidFill>
                  <a:srgbClr val="0070C0"/>
                </a:solidFill>
                <a:latin typeface="Arial" pitchFamily="34" charset="0"/>
                <a:cs typeface="Arial" pitchFamily="34" charset="0"/>
              </a:rPr>
              <a:t>6 GeV ops</a:t>
            </a:r>
          </a:p>
          <a:p>
            <a:r>
              <a:rPr lang="en-US" sz="2000" dirty="0" smtClean="0">
                <a:solidFill>
                  <a:srgbClr val="C00000"/>
                </a:solidFill>
                <a:latin typeface="Arial" pitchFamily="34" charset="0"/>
                <a:cs typeface="Arial" pitchFamily="34" charset="0"/>
              </a:rPr>
              <a:t>12 GeV ops</a:t>
            </a:r>
          </a:p>
          <a:p>
            <a:r>
              <a:rPr lang="en-US" sz="2000" dirty="0" smtClean="0">
                <a:solidFill>
                  <a:srgbClr val="7030A0"/>
                </a:solidFill>
                <a:latin typeface="Arial" pitchFamily="34" charset="0"/>
                <a:cs typeface="Arial" pitchFamily="34" charset="0"/>
              </a:rPr>
              <a:t>Both</a:t>
            </a:r>
            <a:endParaRPr lang="en-US" sz="2000" dirty="0">
              <a:solidFill>
                <a:srgbClr val="7030A0"/>
              </a:solidFill>
              <a:latin typeface="Arial" pitchFamily="34" charset="0"/>
              <a:cs typeface="Arial" pitchFamily="34" charset="0"/>
            </a:endParaRPr>
          </a:p>
        </p:txBody>
      </p:sp>
      <p:sp>
        <p:nvSpPr>
          <p:cNvPr id="6" name="Oval 5"/>
          <p:cNvSpPr/>
          <p:nvPr/>
        </p:nvSpPr>
        <p:spPr bwMode="auto">
          <a:xfrm>
            <a:off x="3977640" y="4789170"/>
            <a:ext cx="1234440" cy="811530"/>
          </a:xfrm>
          <a:prstGeom prst="ellipse">
            <a:avLst/>
          </a:prstGeom>
          <a:noFill/>
          <a:ln w="158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bg1"/>
              </a:solidFill>
              <a:effectLst/>
              <a:latin typeface="Arial" pitchFamily="34" charset="0"/>
            </a:endParaRPr>
          </a:p>
        </p:txBody>
      </p:sp>
      <p:sp>
        <p:nvSpPr>
          <p:cNvPr id="7" name="Oval 6"/>
          <p:cNvSpPr/>
          <p:nvPr/>
        </p:nvSpPr>
        <p:spPr bwMode="auto">
          <a:xfrm>
            <a:off x="5269230" y="4583430"/>
            <a:ext cx="2583180" cy="1920240"/>
          </a:xfrm>
          <a:prstGeom prst="ellipse">
            <a:avLst/>
          </a:prstGeom>
          <a:noFill/>
          <a:ln w="15875" cap="flat" cmpd="sng" algn="ctr">
            <a:solidFill>
              <a:srgbClr val="CC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bg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1043458" name="Rectangle 2"/>
          <p:cNvSpPr>
            <a:spLocks noChangeArrowheads="1"/>
          </p:cNvSpPr>
          <p:nvPr/>
        </p:nvSpPr>
        <p:spPr bwMode="auto">
          <a:xfrm>
            <a:off x="166688" y="17463"/>
            <a:ext cx="8748712" cy="736600"/>
          </a:xfrm>
          <a:prstGeom prst="rect">
            <a:avLst/>
          </a:prstGeom>
          <a:noFill/>
          <a:ln w="12699">
            <a:noFill/>
            <a:miter lim="800000"/>
            <a:headEnd/>
            <a:tailEnd/>
          </a:ln>
          <a:effectLst/>
        </p:spPr>
        <p:txBody>
          <a:bodyPr lIns="90488" tIns="44450" rIns="90488" bIns="44450" anchor="ctr"/>
          <a:lstStyle/>
          <a:p>
            <a:pPr algn="ctr">
              <a:lnSpc>
                <a:spcPct val="85000"/>
              </a:lnSpc>
            </a:pPr>
            <a:r>
              <a:rPr lang="en-US" sz="2800" dirty="0" smtClean="0">
                <a:solidFill>
                  <a:schemeClr val="tx1"/>
                </a:solidFill>
                <a:latin typeface="Arial" pitchFamily="34" charset="0"/>
              </a:rPr>
              <a:t>Existing 6 </a:t>
            </a:r>
            <a:r>
              <a:rPr lang="en-US" sz="2800" dirty="0" err="1" smtClean="0">
                <a:solidFill>
                  <a:schemeClr val="tx1"/>
                </a:solidFill>
                <a:latin typeface="Arial" pitchFamily="34" charset="0"/>
              </a:rPr>
              <a:t>GeV</a:t>
            </a:r>
            <a:r>
              <a:rPr lang="en-US" sz="2800" dirty="0" smtClean="0">
                <a:solidFill>
                  <a:schemeClr val="tx1"/>
                </a:solidFill>
                <a:latin typeface="Arial" pitchFamily="34" charset="0"/>
              </a:rPr>
              <a:t> 4600W </a:t>
            </a:r>
            <a:r>
              <a:rPr lang="en-US" sz="2800" dirty="0">
                <a:solidFill>
                  <a:schemeClr val="tx1"/>
                </a:solidFill>
                <a:latin typeface="Arial" pitchFamily="34" charset="0"/>
              </a:rPr>
              <a:t>2.1K CHL Helium Plant</a:t>
            </a:r>
          </a:p>
        </p:txBody>
      </p:sp>
      <p:sp>
        <p:nvSpPr>
          <p:cNvPr id="1043464" name="Text Box 8"/>
          <p:cNvSpPr txBox="1">
            <a:spLocks noChangeArrowheads="1"/>
          </p:cNvSpPr>
          <p:nvPr/>
        </p:nvSpPr>
        <p:spPr bwMode="auto">
          <a:xfrm>
            <a:off x="1511808" y="3678936"/>
            <a:ext cx="3048000" cy="366713"/>
          </a:xfrm>
          <a:prstGeom prst="rect">
            <a:avLst/>
          </a:prstGeom>
          <a:noFill/>
          <a:ln w="9525">
            <a:noFill/>
            <a:miter lim="800000"/>
            <a:headEnd/>
            <a:tailEnd/>
          </a:ln>
          <a:effectLst/>
        </p:spPr>
        <p:txBody>
          <a:bodyPr>
            <a:spAutoFit/>
          </a:bodyPr>
          <a:lstStyle/>
          <a:p>
            <a:pPr>
              <a:spcBef>
                <a:spcPct val="50000"/>
              </a:spcBef>
            </a:pPr>
            <a:r>
              <a:rPr lang="en-US" sz="1800" dirty="0">
                <a:solidFill>
                  <a:schemeClr val="tx1"/>
                </a:solidFill>
              </a:rPr>
              <a:t>4K Cold Box Internals</a:t>
            </a:r>
          </a:p>
        </p:txBody>
      </p:sp>
      <p:pic>
        <p:nvPicPr>
          <p:cNvPr id="1043471" name="Picture 15" descr="CHLCompr"/>
          <p:cNvPicPr>
            <a:picLocks noChangeAspect="1" noChangeArrowheads="1"/>
          </p:cNvPicPr>
          <p:nvPr/>
        </p:nvPicPr>
        <p:blipFill>
          <a:blip r:embed="rId3"/>
          <a:srcRect/>
          <a:stretch>
            <a:fillRect/>
          </a:stretch>
        </p:blipFill>
        <p:spPr bwMode="auto">
          <a:xfrm>
            <a:off x="533400" y="1371600"/>
            <a:ext cx="2819400" cy="2120900"/>
          </a:xfrm>
          <a:prstGeom prst="rect">
            <a:avLst/>
          </a:prstGeom>
          <a:noFill/>
        </p:spPr>
      </p:pic>
      <p:pic>
        <p:nvPicPr>
          <p:cNvPr id="1043472" name="Picture 16" descr="JLab4Kand2K"/>
          <p:cNvPicPr>
            <a:picLocks noChangeAspect="1" noChangeArrowheads="1"/>
          </p:cNvPicPr>
          <p:nvPr/>
        </p:nvPicPr>
        <p:blipFill>
          <a:blip r:embed="rId4" cstate="print"/>
          <a:srcRect/>
          <a:stretch>
            <a:fillRect/>
          </a:stretch>
        </p:blipFill>
        <p:spPr bwMode="auto">
          <a:xfrm>
            <a:off x="3733800" y="1371600"/>
            <a:ext cx="2286000" cy="2108200"/>
          </a:xfrm>
          <a:prstGeom prst="rect">
            <a:avLst/>
          </a:prstGeom>
          <a:noFill/>
        </p:spPr>
      </p:pic>
      <p:pic>
        <p:nvPicPr>
          <p:cNvPr id="1043473" name="Picture 17" descr="2K Box"/>
          <p:cNvPicPr>
            <a:picLocks noChangeAspect="1" noChangeArrowheads="1"/>
          </p:cNvPicPr>
          <p:nvPr/>
        </p:nvPicPr>
        <p:blipFill>
          <a:blip r:embed="rId5"/>
          <a:srcRect/>
          <a:stretch>
            <a:fillRect/>
          </a:stretch>
        </p:blipFill>
        <p:spPr bwMode="auto">
          <a:xfrm>
            <a:off x="6553200" y="1371600"/>
            <a:ext cx="1874838" cy="2133600"/>
          </a:xfrm>
          <a:prstGeom prst="rect">
            <a:avLst/>
          </a:prstGeom>
          <a:noFill/>
        </p:spPr>
      </p:pic>
      <p:pic>
        <p:nvPicPr>
          <p:cNvPr id="1043474" name="Picture 18" descr="Jlab2kCB"/>
          <p:cNvPicPr>
            <a:picLocks noChangeAspect="1" noChangeArrowheads="1"/>
          </p:cNvPicPr>
          <p:nvPr/>
        </p:nvPicPr>
        <p:blipFill>
          <a:blip r:embed="rId6"/>
          <a:srcRect/>
          <a:stretch>
            <a:fillRect/>
          </a:stretch>
        </p:blipFill>
        <p:spPr bwMode="auto">
          <a:xfrm>
            <a:off x="5553456" y="4072128"/>
            <a:ext cx="1956816" cy="2609088"/>
          </a:xfrm>
          <a:prstGeom prst="rect">
            <a:avLst/>
          </a:prstGeom>
          <a:noFill/>
        </p:spPr>
      </p:pic>
      <p:pic>
        <p:nvPicPr>
          <p:cNvPr id="1043475" name="Picture 19" descr="CHL4K_internals"/>
          <p:cNvPicPr>
            <a:picLocks noChangeAspect="1" noChangeArrowheads="1"/>
          </p:cNvPicPr>
          <p:nvPr/>
        </p:nvPicPr>
        <p:blipFill>
          <a:blip r:embed="rId7" cstate="print"/>
          <a:srcRect/>
          <a:stretch>
            <a:fillRect/>
          </a:stretch>
        </p:blipFill>
        <p:spPr bwMode="auto">
          <a:xfrm>
            <a:off x="865632" y="4023360"/>
            <a:ext cx="4082098" cy="2647002"/>
          </a:xfrm>
          <a:prstGeom prst="rect">
            <a:avLst/>
          </a:prstGeom>
          <a:noFill/>
        </p:spPr>
      </p:pic>
      <p:sp>
        <p:nvSpPr>
          <p:cNvPr id="13" name="Text Box 3"/>
          <p:cNvSpPr txBox="1">
            <a:spLocks noChangeArrowheads="1"/>
          </p:cNvSpPr>
          <p:nvPr/>
        </p:nvSpPr>
        <p:spPr bwMode="auto">
          <a:xfrm>
            <a:off x="749808" y="957072"/>
            <a:ext cx="3276600" cy="366713"/>
          </a:xfrm>
          <a:prstGeom prst="rect">
            <a:avLst/>
          </a:prstGeom>
          <a:noFill/>
          <a:ln w="9525">
            <a:noFill/>
            <a:miter lim="800000"/>
            <a:headEnd/>
            <a:tailEnd/>
          </a:ln>
          <a:effectLst/>
        </p:spPr>
        <p:txBody>
          <a:bodyPr>
            <a:spAutoFit/>
          </a:bodyPr>
          <a:lstStyle/>
          <a:p>
            <a:pPr>
              <a:spcBef>
                <a:spcPct val="50000"/>
              </a:spcBef>
            </a:pPr>
            <a:r>
              <a:rPr lang="en-US" sz="1800" dirty="0">
                <a:solidFill>
                  <a:schemeClr val="tx1"/>
                </a:solidFill>
              </a:rPr>
              <a:t>Helium Compressors</a:t>
            </a:r>
          </a:p>
        </p:txBody>
      </p:sp>
      <p:sp>
        <p:nvSpPr>
          <p:cNvPr id="14" name="Text Box 5"/>
          <p:cNvSpPr txBox="1">
            <a:spLocks noChangeArrowheads="1"/>
          </p:cNvSpPr>
          <p:nvPr/>
        </p:nvSpPr>
        <p:spPr bwMode="auto">
          <a:xfrm>
            <a:off x="3505200" y="957072"/>
            <a:ext cx="2819400" cy="366713"/>
          </a:xfrm>
          <a:prstGeom prst="rect">
            <a:avLst/>
          </a:prstGeom>
          <a:noFill/>
          <a:ln w="9525">
            <a:noFill/>
            <a:miter lim="800000"/>
            <a:headEnd/>
            <a:tailEnd/>
          </a:ln>
          <a:effectLst/>
        </p:spPr>
        <p:txBody>
          <a:bodyPr>
            <a:spAutoFit/>
          </a:bodyPr>
          <a:lstStyle/>
          <a:p>
            <a:pPr>
              <a:spcBef>
                <a:spcPct val="50000"/>
              </a:spcBef>
            </a:pPr>
            <a:r>
              <a:rPr lang="en-US" sz="1800" dirty="0">
                <a:solidFill>
                  <a:schemeClr val="tx1"/>
                </a:solidFill>
              </a:rPr>
              <a:t>4K and 1</a:t>
            </a:r>
            <a:r>
              <a:rPr lang="en-US" sz="1800" baseline="30000" dirty="0">
                <a:solidFill>
                  <a:schemeClr val="tx1"/>
                </a:solidFill>
              </a:rPr>
              <a:t>st</a:t>
            </a:r>
            <a:r>
              <a:rPr lang="en-US" sz="1800" dirty="0">
                <a:solidFill>
                  <a:schemeClr val="tx1"/>
                </a:solidFill>
              </a:rPr>
              <a:t> 2K Cold Box</a:t>
            </a:r>
          </a:p>
        </p:txBody>
      </p:sp>
      <p:sp>
        <p:nvSpPr>
          <p:cNvPr id="16" name="Text Box 10"/>
          <p:cNvSpPr txBox="1">
            <a:spLocks noChangeArrowheads="1"/>
          </p:cNvSpPr>
          <p:nvPr/>
        </p:nvSpPr>
        <p:spPr bwMode="auto">
          <a:xfrm>
            <a:off x="5221224" y="3709416"/>
            <a:ext cx="2819400" cy="366713"/>
          </a:xfrm>
          <a:prstGeom prst="rect">
            <a:avLst/>
          </a:prstGeom>
          <a:noFill/>
          <a:ln w="9525">
            <a:noFill/>
            <a:miter lim="800000"/>
            <a:headEnd/>
            <a:tailEnd/>
          </a:ln>
          <a:effectLst/>
        </p:spPr>
        <p:txBody>
          <a:bodyPr>
            <a:spAutoFit/>
          </a:bodyPr>
          <a:lstStyle/>
          <a:p>
            <a:pPr>
              <a:spcBef>
                <a:spcPct val="50000"/>
              </a:spcBef>
            </a:pPr>
            <a:r>
              <a:rPr lang="en-US" sz="1800" dirty="0" smtClean="0">
                <a:solidFill>
                  <a:schemeClr val="tx1"/>
                </a:solidFill>
              </a:rPr>
              <a:t>2K  </a:t>
            </a:r>
            <a:r>
              <a:rPr lang="en-US" sz="1800" dirty="0">
                <a:solidFill>
                  <a:schemeClr val="tx1"/>
                </a:solidFill>
              </a:rPr>
              <a:t>Cold Box Internals</a:t>
            </a:r>
          </a:p>
        </p:txBody>
      </p:sp>
      <p:sp>
        <p:nvSpPr>
          <p:cNvPr id="17" name="Text Box 12"/>
          <p:cNvSpPr txBox="1">
            <a:spLocks noChangeArrowheads="1"/>
          </p:cNvSpPr>
          <p:nvPr/>
        </p:nvSpPr>
        <p:spPr bwMode="auto">
          <a:xfrm>
            <a:off x="6400800" y="957072"/>
            <a:ext cx="2743200" cy="366713"/>
          </a:xfrm>
          <a:prstGeom prst="rect">
            <a:avLst/>
          </a:prstGeom>
          <a:noFill/>
          <a:ln w="9525">
            <a:noFill/>
            <a:miter lim="800000"/>
            <a:headEnd/>
            <a:tailEnd/>
          </a:ln>
          <a:effectLst/>
        </p:spPr>
        <p:txBody>
          <a:bodyPr>
            <a:spAutoFit/>
          </a:bodyPr>
          <a:lstStyle/>
          <a:p>
            <a:pPr>
              <a:spcBef>
                <a:spcPct val="50000"/>
              </a:spcBef>
            </a:pPr>
            <a:r>
              <a:rPr lang="en-US" sz="1800" dirty="0" err="1">
                <a:solidFill>
                  <a:schemeClr val="tx1"/>
                </a:solidFill>
              </a:rPr>
              <a:t>JLab</a:t>
            </a:r>
            <a:r>
              <a:rPr lang="en-US" sz="1800" dirty="0">
                <a:solidFill>
                  <a:schemeClr val="tx1"/>
                </a:solidFill>
              </a:rPr>
              <a:t> 2</a:t>
            </a:r>
            <a:r>
              <a:rPr lang="en-US" sz="1800" baseline="30000" dirty="0">
                <a:solidFill>
                  <a:schemeClr val="tx1"/>
                </a:solidFill>
              </a:rPr>
              <a:t>nd</a:t>
            </a:r>
            <a:r>
              <a:rPr lang="en-US" sz="1800" dirty="0">
                <a:solidFill>
                  <a:schemeClr val="tx1"/>
                </a:solidFill>
              </a:rPr>
              <a:t> 2K Cold Box</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2K Cold Compressors </a:t>
            </a:r>
            <a:endParaRPr lang="en-US" dirty="0"/>
          </a:p>
        </p:txBody>
      </p:sp>
      <p:sp>
        <p:nvSpPr>
          <p:cNvPr id="4" name="Slide Number Placeholder 3"/>
          <p:cNvSpPr>
            <a:spLocks noGrp="1"/>
          </p:cNvSpPr>
          <p:nvPr>
            <p:ph type="sldNum" sz="quarter" idx="12"/>
          </p:nvPr>
        </p:nvSpPr>
        <p:spPr/>
        <p:txBody>
          <a:bodyPr/>
          <a:lstStyle/>
          <a:p>
            <a:fld id="{AA6E1EFA-89A5-4A33-A8B0-2B22E812FCBA}" type="slidenum">
              <a:rPr lang="en-US" smtClean="0"/>
              <a:pPr/>
              <a:t>9</a:t>
            </a:fld>
            <a:endParaRPr lang="en-US"/>
          </a:p>
        </p:txBody>
      </p:sp>
      <p:pic>
        <p:nvPicPr>
          <p:cNvPr id="5" name="Picture 3" descr="CCs"/>
          <p:cNvPicPr>
            <a:picLocks noGrp="1" noChangeAspect="1" noChangeArrowheads="1"/>
          </p:cNvPicPr>
          <p:nvPr>
            <p:ph idx="1"/>
          </p:nvPr>
        </p:nvPicPr>
        <p:blipFill>
          <a:blip r:embed="rId2"/>
          <a:srcRect/>
          <a:stretch>
            <a:fillRect/>
          </a:stretch>
        </p:blipFill>
        <p:spPr bwMode="auto">
          <a:xfrm>
            <a:off x="2997411" y="1609345"/>
            <a:ext cx="5957824" cy="4468368"/>
          </a:xfrm>
          <a:prstGeom prst="rect">
            <a:avLst/>
          </a:prstGeom>
          <a:noFill/>
        </p:spPr>
      </p:pic>
      <p:pic>
        <p:nvPicPr>
          <p:cNvPr id="7" name="Picture 6" descr="Cold Compressor Wheel.JPG"/>
          <p:cNvPicPr>
            <a:picLocks noChangeAspect="1"/>
          </p:cNvPicPr>
          <p:nvPr/>
        </p:nvPicPr>
        <p:blipFill>
          <a:blip r:embed="rId3" cstate="print"/>
          <a:stretch>
            <a:fillRect/>
          </a:stretch>
        </p:blipFill>
        <p:spPr>
          <a:xfrm>
            <a:off x="170688" y="2670048"/>
            <a:ext cx="2852928" cy="2139696"/>
          </a:xfrm>
          <a:prstGeom prst="rect">
            <a:avLst/>
          </a:prstGeom>
        </p:spPr>
      </p:pic>
      <p:cxnSp>
        <p:nvCxnSpPr>
          <p:cNvPr id="9" name="Straight Arrow Connector 8"/>
          <p:cNvCxnSpPr/>
          <p:nvPr/>
        </p:nvCxnSpPr>
        <p:spPr bwMode="auto">
          <a:xfrm>
            <a:off x="2718816" y="4108704"/>
            <a:ext cx="1804416" cy="682752"/>
          </a:xfrm>
          <a:prstGeom prst="straightConnector1">
            <a:avLst/>
          </a:prstGeom>
          <a:solidFill>
            <a:schemeClr val="accent1"/>
          </a:solidFill>
          <a:ln w="38100" cap="flat" cmpd="sng" algn="ctr">
            <a:solidFill>
              <a:srgbClr val="C00000"/>
            </a:solidFill>
            <a:prstDash val="solid"/>
            <a:round/>
            <a:headEnd type="none" w="med" len="med"/>
            <a:tailEnd type="arrow"/>
          </a:ln>
          <a:effectLst/>
        </p:spPr>
      </p:cxn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CC00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CC00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CC00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CC00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CC00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CC00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tyle1">
  <a:themeElements>
    <a:clrScheme name="Styl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yle1">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CC00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CC00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Styl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yl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yl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yl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yl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yl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yle1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yl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yl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yl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yl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yl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13150</TotalTime>
  <Words>1102</Words>
  <Application>Microsoft Office PowerPoint</Application>
  <PresentationFormat>On-screen Show (4:3)</PresentationFormat>
  <Paragraphs>200</Paragraphs>
  <Slides>28</Slides>
  <Notes>4</Notes>
  <HiddenSlides>1</HiddenSlides>
  <MMClips>0</MMClips>
  <ScaleCrop>false</ScaleCrop>
  <HeadingPairs>
    <vt:vector size="6" baseType="variant">
      <vt:variant>
        <vt:lpstr>Theme</vt:lpstr>
      </vt:variant>
      <vt:variant>
        <vt:i4>4</vt:i4>
      </vt:variant>
      <vt:variant>
        <vt:lpstr>Embedded OLE Servers</vt:lpstr>
      </vt:variant>
      <vt:variant>
        <vt:i4>4</vt:i4>
      </vt:variant>
      <vt:variant>
        <vt:lpstr>Slide Titles</vt:lpstr>
      </vt:variant>
      <vt:variant>
        <vt:i4>28</vt:i4>
      </vt:variant>
    </vt:vector>
  </HeadingPairs>
  <TitlesOfParts>
    <vt:vector size="36" baseType="lpstr">
      <vt:lpstr>Default Design</vt:lpstr>
      <vt:lpstr>Custom Design</vt:lpstr>
      <vt:lpstr>1_Custom Design</vt:lpstr>
      <vt:lpstr>Style1</vt:lpstr>
      <vt:lpstr>Document</vt:lpstr>
      <vt:lpstr>Worksheet</vt:lpstr>
      <vt:lpstr>Microsoft Office PowerPoint 97-2003 Presentation</vt:lpstr>
      <vt:lpstr>Presentation</vt:lpstr>
      <vt:lpstr>12 GeV Upgrade of Cryogenics at Jefferson Laboratory (Jlab)</vt:lpstr>
      <vt:lpstr>Jefferson Lab Today</vt:lpstr>
      <vt:lpstr>Slide 3</vt:lpstr>
      <vt:lpstr>Slide 4</vt:lpstr>
      <vt:lpstr>Additional Loads of 12 GeV </vt:lpstr>
      <vt:lpstr>CHL Max Capacity  Current vs. New</vt:lpstr>
      <vt:lpstr>Loads/Capacities: CHL 6GeV vs.12GeV</vt:lpstr>
      <vt:lpstr>Slide 8</vt:lpstr>
      <vt:lpstr>2K Cold Compressors </vt:lpstr>
      <vt:lpstr>12 GeV “Split” 4.5K Cold Box Design</vt:lpstr>
      <vt:lpstr>New Process Example NASA-JSC “Ganni” Efficiency vs. Load (Jlab/NASA JSC Collaboration) </vt:lpstr>
      <vt:lpstr>12 GeV Compressor Design Model</vt:lpstr>
      <vt:lpstr>12 GeV Refrigerator System Impacts</vt:lpstr>
      <vt:lpstr>12 GeV Refrigerator System Impacts</vt:lpstr>
      <vt:lpstr>Key 12 GeV Cost Advantages</vt:lpstr>
      <vt:lpstr>Existing 6 GeV CHL Systems</vt:lpstr>
      <vt:lpstr>New Equipment for CHL#2</vt:lpstr>
      <vt:lpstr>Slide 18</vt:lpstr>
      <vt:lpstr>Hall D Rendering</vt:lpstr>
      <vt:lpstr>Hall D Refrigerator Equipment “On Hand”</vt:lpstr>
      <vt:lpstr>Hall D Cryogenic Equipment Requirements</vt:lpstr>
      <vt:lpstr>12 GeV Cryogenic Schedule</vt:lpstr>
      <vt:lpstr>Current Cryogenic Status</vt:lpstr>
      <vt:lpstr>Thank You for Your  Kind Attention   May We Answer Your Questions ?</vt:lpstr>
      <vt:lpstr>Slide 25</vt:lpstr>
      <vt:lpstr>Compressor Characteristics</vt:lpstr>
      <vt:lpstr>Standard Cycle</vt:lpstr>
      <vt:lpstr>Ganni Cycle</vt:lpstr>
    </vt:vector>
  </TitlesOfParts>
  <Company>Jefferson 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CHL and Hall D</dc:title>
  <dc:subject>JLab 12GeV Cryogenics Upgrade</dc:subject>
  <dc:creator>Dana M. Arenius</dc:creator>
  <cp:lastModifiedBy>Dana M. Arenius</cp:lastModifiedBy>
  <cp:revision>179</cp:revision>
  <dcterms:created xsi:type="dcterms:W3CDTF">2006-11-02T15:09:37Z</dcterms:created>
  <dcterms:modified xsi:type="dcterms:W3CDTF">2008-11-15T15:51:04Z</dcterms:modified>
</cp:coreProperties>
</file>