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2" r:id="rId4"/>
    <p:sldId id="261" r:id="rId5"/>
    <p:sldId id="259" r:id="rId6"/>
    <p:sldId id="260" r:id="rId7"/>
    <p:sldId id="264" r:id="rId8"/>
    <p:sldId id="258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Kneisel%20Working%20files\Reproducibility_Large_Grain\Tokyo_Denkai_Large_Grain\Tests\Tokyo_Denkai_T1_Test%233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G:\Tokyo_Denkai_TD4_Test%231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Tokyo_Denkai Large Grain Cavity TD1</a:t>
            </a:r>
          </a:p>
        </c:rich>
      </c:tx>
      <c:layout>
        <c:manualLayout>
          <c:xMode val="edge"/>
          <c:yMode val="edge"/>
          <c:x val="0.33554817275747589"/>
          <c:y val="1.963993453355155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520487264673321"/>
          <c:y val="0.12111292962356793"/>
          <c:w val="0.75083056478405319"/>
          <c:h val="0.77250409165302858"/>
        </c:manualLayout>
      </c:layout>
      <c:scatterChart>
        <c:scatterStyle val="lineMarker"/>
        <c:ser>
          <c:idx val="0"/>
          <c:order val="0"/>
          <c:tx>
            <c:v>Test #3, baked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'test#3'!$AD$86:$AD$143</c:f>
              <c:numCache>
                <c:formatCode>General</c:formatCode>
                <c:ptCount val="58"/>
                <c:pt idx="0">
                  <c:v>1.2904870383777844</c:v>
                </c:pt>
                <c:pt idx="1">
                  <c:v>0.99891109870799466</c:v>
                </c:pt>
                <c:pt idx="2">
                  <c:v>0.7932775751947837</c:v>
                </c:pt>
                <c:pt idx="3">
                  <c:v>2.3437669918234008</c:v>
                </c:pt>
                <c:pt idx="4">
                  <c:v>2.5903863604211752</c:v>
                </c:pt>
                <c:pt idx="5">
                  <c:v>2.9775288651366152</c:v>
                </c:pt>
                <c:pt idx="6">
                  <c:v>3.2617194501161619</c:v>
                </c:pt>
                <c:pt idx="7">
                  <c:v>3.7292018055114942</c:v>
                </c:pt>
                <c:pt idx="8">
                  <c:v>4.2437595605274385</c:v>
                </c:pt>
                <c:pt idx="9">
                  <c:v>4.9367927899769519</c:v>
                </c:pt>
                <c:pt idx="10">
                  <c:v>5.6309712414648985</c:v>
                </c:pt>
                <c:pt idx="11">
                  <c:v>6.4321974989916795</c:v>
                </c:pt>
                <c:pt idx="12">
                  <c:v>7.2695526137221584</c:v>
                </c:pt>
                <c:pt idx="13">
                  <c:v>8.4423396516860052</c:v>
                </c:pt>
                <c:pt idx="14">
                  <c:v>9.2293035978160187</c:v>
                </c:pt>
                <c:pt idx="15">
                  <c:v>10.348115046614629</c:v>
                </c:pt>
                <c:pt idx="16">
                  <c:v>11.12527843900765</c:v>
                </c:pt>
                <c:pt idx="17">
                  <c:v>12.069600675364574</c:v>
                </c:pt>
                <c:pt idx="18">
                  <c:v>12.958640909938406</c:v>
                </c:pt>
                <c:pt idx="19">
                  <c:v>13.701962357053358</c:v>
                </c:pt>
                <c:pt idx="20">
                  <c:v>14.658182607037475</c:v>
                </c:pt>
                <c:pt idx="21">
                  <c:v>15.454830939693368</c:v>
                </c:pt>
                <c:pt idx="22">
                  <c:v>16.446583285478347</c:v>
                </c:pt>
                <c:pt idx="23">
                  <c:v>17.311692250882349</c:v>
                </c:pt>
                <c:pt idx="24">
                  <c:v>17.923461023304537</c:v>
                </c:pt>
                <c:pt idx="25">
                  <c:v>18.420898050638481</c:v>
                </c:pt>
                <c:pt idx="26">
                  <c:v>19.106473648701929</c:v>
                </c:pt>
                <c:pt idx="27">
                  <c:v>26.697022080080313</c:v>
                </c:pt>
                <c:pt idx="28">
                  <c:v>28.644542591348522</c:v>
                </c:pt>
                <c:pt idx="29">
                  <c:v>31.089109900140183</c:v>
                </c:pt>
                <c:pt idx="30">
                  <c:v>31.643326621083496</c:v>
                </c:pt>
                <c:pt idx="31">
                  <c:v>32.403308951716255</c:v>
                </c:pt>
                <c:pt idx="32">
                  <c:v>32.882595088578356</c:v>
                </c:pt>
                <c:pt idx="33">
                  <c:v>33.250597219377852</c:v>
                </c:pt>
                <c:pt idx="34">
                  <c:v>33.872157500873605</c:v>
                </c:pt>
                <c:pt idx="35">
                  <c:v>34.833619504274594</c:v>
                </c:pt>
                <c:pt idx="36">
                  <c:v>35.131772897591262</c:v>
                </c:pt>
                <c:pt idx="37">
                  <c:v>35.329143961241925</c:v>
                </c:pt>
                <c:pt idx="38">
                  <c:v>35.525418493529244</c:v>
                </c:pt>
                <c:pt idx="39">
                  <c:v>30.007911629741965</c:v>
                </c:pt>
                <c:pt idx="40">
                  <c:v>28.031097998508805</c:v>
                </c:pt>
                <c:pt idx="41">
                  <c:v>27.53050240714003</c:v>
                </c:pt>
                <c:pt idx="42">
                  <c:v>27.084892599078927</c:v>
                </c:pt>
                <c:pt idx="43">
                  <c:v>26.566473512515344</c:v>
                </c:pt>
                <c:pt idx="44">
                  <c:v>26.303432642621924</c:v>
                </c:pt>
                <c:pt idx="45">
                  <c:v>25.90386360421174</c:v>
                </c:pt>
                <c:pt idx="46">
                  <c:v>25.223853479594087</c:v>
                </c:pt>
                <c:pt idx="47">
                  <c:v>24.595775157961803</c:v>
                </c:pt>
                <c:pt idx="48">
                  <c:v>23.951232262286513</c:v>
                </c:pt>
                <c:pt idx="49">
                  <c:v>23.288857811042956</c:v>
                </c:pt>
                <c:pt idx="50">
                  <c:v>22.530058430403631</c:v>
                </c:pt>
                <c:pt idx="51">
                  <c:v>21.503626625110289</c:v>
                </c:pt>
                <c:pt idx="52">
                  <c:v>20.679424381896567</c:v>
                </c:pt>
                <c:pt idx="53">
                  <c:v>19.820979478850234</c:v>
                </c:pt>
                <c:pt idx="54">
                  <c:v>30.238745120864927</c:v>
                </c:pt>
                <c:pt idx="55">
                  <c:v>36.011424914962191</c:v>
                </c:pt>
                <c:pt idx="56">
                  <c:v>37.292018055114944</c:v>
                </c:pt>
                <c:pt idx="57">
                  <c:v>36.586111609798778</c:v>
                </c:pt>
              </c:numCache>
            </c:numRef>
          </c:xVal>
          <c:yVal>
            <c:numRef>
              <c:f>'test#3'!$AE$86:$AE$143</c:f>
              <c:numCache>
                <c:formatCode>General</c:formatCode>
                <c:ptCount val="58"/>
                <c:pt idx="0">
                  <c:v>20830728999.564835</c:v>
                </c:pt>
                <c:pt idx="1">
                  <c:v>21098622774.336498</c:v>
                </c:pt>
                <c:pt idx="2">
                  <c:v>20692254465.186214</c:v>
                </c:pt>
                <c:pt idx="3">
                  <c:v>22326552010.291321</c:v>
                </c:pt>
                <c:pt idx="4">
                  <c:v>22441641136.99704</c:v>
                </c:pt>
                <c:pt idx="5">
                  <c:v>22456002738.467575</c:v>
                </c:pt>
                <c:pt idx="6">
                  <c:v>22418170631.209415</c:v>
                </c:pt>
                <c:pt idx="7">
                  <c:v>22467583481.101364</c:v>
                </c:pt>
                <c:pt idx="8">
                  <c:v>22389338129.089775</c:v>
                </c:pt>
                <c:pt idx="9">
                  <c:v>21935185215.896656</c:v>
                </c:pt>
                <c:pt idx="10">
                  <c:v>21692261840.882565</c:v>
                </c:pt>
                <c:pt idx="11">
                  <c:v>21224667011.05864</c:v>
                </c:pt>
                <c:pt idx="12">
                  <c:v>20945686822.68417</c:v>
                </c:pt>
                <c:pt idx="13">
                  <c:v>20303338480.851166</c:v>
                </c:pt>
                <c:pt idx="14">
                  <c:v>19877733975.485138</c:v>
                </c:pt>
                <c:pt idx="15">
                  <c:v>19234855321.183167</c:v>
                </c:pt>
                <c:pt idx="16">
                  <c:v>18881443864.238853</c:v>
                </c:pt>
                <c:pt idx="17">
                  <c:v>18384860053.666977</c:v>
                </c:pt>
                <c:pt idx="18">
                  <c:v>17975074131.061871</c:v>
                </c:pt>
                <c:pt idx="19">
                  <c:v>17673205271.508957</c:v>
                </c:pt>
                <c:pt idx="20">
                  <c:v>17278146939.571323</c:v>
                </c:pt>
                <c:pt idx="21">
                  <c:v>17039709753.622143</c:v>
                </c:pt>
                <c:pt idx="22">
                  <c:v>16367601629.475534</c:v>
                </c:pt>
                <c:pt idx="23">
                  <c:v>14698428583.887239</c:v>
                </c:pt>
                <c:pt idx="24">
                  <c:v>14524745887.71958</c:v>
                </c:pt>
                <c:pt idx="25">
                  <c:v>14315532900.525423</c:v>
                </c:pt>
                <c:pt idx="26">
                  <c:v>13770837584.84758</c:v>
                </c:pt>
                <c:pt idx="27">
                  <c:v>11193339674.458813</c:v>
                </c:pt>
                <c:pt idx="28">
                  <c:v>10340204200.293995</c:v>
                </c:pt>
                <c:pt idx="29">
                  <c:v>9987680071.9510174</c:v>
                </c:pt>
                <c:pt idx="30">
                  <c:v>9691661354.0910339</c:v>
                </c:pt>
                <c:pt idx="31">
                  <c:v>9352225350.490303</c:v>
                </c:pt>
                <c:pt idx="32">
                  <c:v>9057424833.8401165</c:v>
                </c:pt>
                <c:pt idx="33">
                  <c:v>8784138811.57897</c:v>
                </c:pt>
                <c:pt idx="34">
                  <c:v>8277089422.4049873</c:v>
                </c:pt>
                <c:pt idx="35">
                  <c:v>7764881406.5385733</c:v>
                </c:pt>
                <c:pt idx="36">
                  <c:v>7580865087.5574446</c:v>
                </c:pt>
                <c:pt idx="37">
                  <c:v>7313265028.1911879</c:v>
                </c:pt>
                <c:pt idx="38">
                  <c:v>7169046276.0463037</c:v>
                </c:pt>
                <c:pt idx="39">
                  <c:v>9694326289.4225101</c:v>
                </c:pt>
                <c:pt idx="40">
                  <c:v>11343438925.953478</c:v>
                </c:pt>
                <c:pt idx="41">
                  <c:v>11259812461.233862</c:v>
                </c:pt>
                <c:pt idx="42">
                  <c:v>11388072088.824652</c:v>
                </c:pt>
                <c:pt idx="43">
                  <c:v>11478960580.651934</c:v>
                </c:pt>
                <c:pt idx="44">
                  <c:v>11564050344.530254</c:v>
                </c:pt>
                <c:pt idx="45">
                  <c:v>11696807499.067183</c:v>
                </c:pt>
                <c:pt idx="46">
                  <c:v>11873775940.195837</c:v>
                </c:pt>
                <c:pt idx="47">
                  <c:v>12048128975.210327</c:v>
                </c:pt>
                <c:pt idx="48">
                  <c:v>12287532914.036486</c:v>
                </c:pt>
                <c:pt idx="49">
                  <c:v>12382126324.221613</c:v>
                </c:pt>
                <c:pt idx="50">
                  <c:v>12710976650.313932</c:v>
                </c:pt>
                <c:pt idx="51">
                  <c:v>12881252939.556097</c:v>
                </c:pt>
                <c:pt idx="52">
                  <c:v>13236659006.936914</c:v>
                </c:pt>
                <c:pt idx="53">
                  <c:v>13468868614.914391</c:v>
                </c:pt>
                <c:pt idx="54">
                  <c:v>10138147678.108337</c:v>
                </c:pt>
                <c:pt idx="55">
                  <c:v>6944163416.9528894</c:v>
                </c:pt>
                <c:pt idx="56">
                  <c:v>5781331120.4664593</c:v>
                </c:pt>
                <c:pt idx="57">
                  <c:v>6031755353.3743525</c:v>
                </c:pt>
              </c:numCache>
            </c:numRef>
          </c:yVal>
        </c:ser>
        <c:ser>
          <c:idx val="1"/>
          <c:order val="1"/>
          <c:tx>
            <c:v>Test #3, before baking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0000FF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'test#3'!$AA$86:$AA$127</c:f>
              <c:numCache>
                <c:formatCode>General</c:formatCode>
                <c:ptCount val="42"/>
                <c:pt idx="0">
                  <c:v>1.2062526665747639</c:v>
                </c:pt>
                <c:pt idx="1">
                  <c:v>1.5245470559796535</c:v>
                </c:pt>
                <c:pt idx="2">
                  <c:v>1.8971882004981691</c:v>
                </c:pt>
                <c:pt idx="3">
                  <c:v>2.3805502092427213</c:v>
                </c:pt>
                <c:pt idx="4">
                  <c:v>3.0691212179684944</c:v>
                </c:pt>
                <c:pt idx="5">
                  <c:v>3.8445024361822524</c:v>
                </c:pt>
                <c:pt idx="6">
                  <c:v>4.3094054583674755</c:v>
                </c:pt>
                <c:pt idx="7">
                  <c:v>5.7551220978181412</c:v>
                </c:pt>
                <c:pt idx="8">
                  <c:v>6.3104910882456915</c:v>
                </c:pt>
                <c:pt idx="9">
                  <c:v>7.0824274742427633</c:v>
                </c:pt>
                <c:pt idx="10">
                  <c:v>7.6290117200558134</c:v>
                </c:pt>
                <c:pt idx="11">
                  <c:v>8.3250293931358694</c:v>
                </c:pt>
                <c:pt idx="12">
                  <c:v>8.9885102034640187</c:v>
                </c:pt>
                <c:pt idx="13">
                  <c:v>9.7447864996925659</c:v>
                </c:pt>
                <c:pt idx="14">
                  <c:v>10.646144183436148</c:v>
                </c:pt>
                <c:pt idx="15">
                  <c:v>11.460235657047328</c:v>
                </c:pt>
                <c:pt idx="16">
                  <c:v>12.786757403752516</c:v>
                </c:pt>
                <c:pt idx="17">
                  <c:v>13.739468975221023</c:v>
                </c:pt>
                <c:pt idx="18">
                  <c:v>14.695556610301269</c:v>
                </c:pt>
                <c:pt idx="19">
                  <c:v>15.482234982964076</c:v>
                </c:pt>
                <c:pt idx="20">
                  <c:v>16.406810070500107</c:v>
                </c:pt>
                <c:pt idx="21">
                  <c:v>17.092624703417123</c:v>
                </c:pt>
                <c:pt idx="22">
                  <c:v>18.104368070263781</c:v>
                </c:pt>
                <c:pt idx="23">
                  <c:v>18.870697912828096</c:v>
                </c:pt>
                <c:pt idx="24">
                  <c:v>19.52882696261749</c:v>
                </c:pt>
                <c:pt idx="25">
                  <c:v>20.05123549415389</c:v>
                </c:pt>
                <c:pt idx="26">
                  <c:v>20.801071645275517</c:v>
                </c:pt>
                <c:pt idx="27">
                  <c:v>21.70196425509037</c:v>
                </c:pt>
                <c:pt idx="28">
                  <c:v>28.957998783196931</c:v>
                </c:pt>
                <c:pt idx="29">
                  <c:v>29.35200327217947</c:v>
                </c:pt>
                <c:pt idx="30">
                  <c:v>29.869258993820104</c:v>
                </c:pt>
                <c:pt idx="31">
                  <c:v>30.124556448433193</c:v>
                </c:pt>
                <c:pt idx="32">
                  <c:v>30.314618626927132</c:v>
                </c:pt>
                <c:pt idx="33">
                  <c:v>30.377708432167324</c:v>
                </c:pt>
                <c:pt idx="34">
                  <c:v>27.880111549774991</c:v>
                </c:pt>
                <c:pt idx="35">
                  <c:v>28.289132588156505</c:v>
                </c:pt>
                <c:pt idx="36">
                  <c:v>27.043517058679626</c:v>
                </c:pt>
                <c:pt idx="37">
                  <c:v>25.886033713247013</c:v>
                </c:pt>
                <c:pt idx="38">
                  <c:v>24.829011299105144</c:v>
                </c:pt>
                <c:pt idx="39">
                  <c:v>24.204281962934239</c:v>
                </c:pt>
                <c:pt idx="40">
                  <c:v>23.317965762693753</c:v>
                </c:pt>
                <c:pt idx="41">
                  <c:v>22.481922879789863</c:v>
                </c:pt>
              </c:numCache>
            </c:numRef>
          </c:xVal>
          <c:yVal>
            <c:numRef>
              <c:f>'test#3'!$AB$86:$AB$127</c:f>
              <c:numCache>
                <c:formatCode>General</c:formatCode>
                <c:ptCount val="42"/>
                <c:pt idx="0">
                  <c:v>15589657389.150282</c:v>
                </c:pt>
                <c:pt idx="1">
                  <c:v>15626465371.660519</c:v>
                </c:pt>
                <c:pt idx="2">
                  <c:v>15932157764.344915</c:v>
                </c:pt>
                <c:pt idx="3">
                  <c:v>16007774369.251091</c:v>
                </c:pt>
                <c:pt idx="4">
                  <c:v>15991324516.84177</c:v>
                </c:pt>
                <c:pt idx="5">
                  <c:v>15999891409.569424</c:v>
                </c:pt>
                <c:pt idx="6">
                  <c:v>15092831942.326612</c:v>
                </c:pt>
                <c:pt idx="7">
                  <c:v>15471337127.864538</c:v>
                </c:pt>
                <c:pt idx="8">
                  <c:v>15565827930.065645</c:v>
                </c:pt>
                <c:pt idx="9">
                  <c:v>15335627913.199942</c:v>
                </c:pt>
                <c:pt idx="10">
                  <c:v>15323017663.703785</c:v>
                </c:pt>
                <c:pt idx="11">
                  <c:v>15269723986.159821</c:v>
                </c:pt>
                <c:pt idx="12">
                  <c:v>15192859710.63022</c:v>
                </c:pt>
                <c:pt idx="13">
                  <c:v>15077782247.634062</c:v>
                </c:pt>
                <c:pt idx="14">
                  <c:v>15006755658.247561</c:v>
                </c:pt>
                <c:pt idx="15">
                  <c:v>15007839232.491385</c:v>
                </c:pt>
                <c:pt idx="16">
                  <c:v>14880258548.567209</c:v>
                </c:pt>
                <c:pt idx="17">
                  <c:v>14901972555.972157</c:v>
                </c:pt>
                <c:pt idx="18">
                  <c:v>14740477390.317179</c:v>
                </c:pt>
                <c:pt idx="19">
                  <c:v>14731648241.891417</c:v>
                </c:pt>
                <c:pt idx="20">
                  <c:v>14755750065.766565</c:v>
                </c:pt>
                <c:pt idx="21">
                  <c:v>14732560249.025763</c:v>
                </c:pt>
                <c:pt idx="22">
                  <c:v>14729918871.240456</c:v>
                </c:pt>
                <c:pt idx="23">
                  <c:v>14598312925.254141</c:v>
                </c:pt>
                <c:pt idx="24">
                  <c:v>14055188529.385956</c:v>
                </c:pt>
                <c:pt idx="25">
                  <c:v>13903721926.614986</c:v>
                </c:pt>
                <c:pt idx="26">
                  <c:v>13730980754.674744</c:v>
                </c:pt>
                <c:pt idx="27">
                  <c:v>13662109124.245115</c:v>
                </c:pt>
                <c:pt idx="28">
                  <c:v>9873254105.1629829</c:v>
                </c:pt>
                <c:pt idx="29">
                  <c:v>8623688524.7881489</c:v>
                </c:pt>
                <c:pt idx="30">
                  <c:v>7266386361.5103388</c:v>
                </c:pt>
                <c:pt idx="31">
                  <c:v>6740076051.8590097</c:v>
                </c:pt>
                <c:pt idx="32">
                  <c:v>6202032054.5538073</c:v>
                </c:pt>
                <c:pt idx="33">
                  <c:v>5981146001.6263084</c:v>
                </c:pt>
                <c:pt idx="34">
                  <c:v>12218863325.296753</c:v>
                </c:pt>
                <c:pt idx="35">
                  <c:v>11465696732.970617</c:v>
                </c:pt>
                <c:pt idx="36">
                  <c:v>12685958640.324804</c:v>
                </c:pt>
                <c:pt idx="37">
                  <c:v>13109713787.437859</c:v>
                </c:pt>
                <c:pt idx="38">
                  <c:v>13272618668.051188</c:v>
                </c:pt>
                <c:pt idx="39">
                  <c:v>13470435176.040266</c:v>
                </c:pt>
                <c:pt idx="40">
                  <c:v>13586286379.72666</c:v>
                </c:pt>
                <c:pt idx="41">
                  <c:v>13584333499.105787</c:v>
                </c:pt>
              </c:numCache>
            </c:numRef>
          </c:yVal>
        </c:ser>
        <c:axId val="40096512"/>
        <c:axId val="40284160"/>
      </c:scatterChart>
      <c:valAx>
        <c:axId val="400965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Eacc [MV/m]</a:t>
                </a:r>
              </a:p>
            </c:rich>
          </c:tx>
          <c:layout>
            <c:manualLayout>
              <c:xMode val="edge"/>
              <c:yMode val="edge"/>
              <c:x val="0.43521594684385423"/>
              <c:y val="0.9443535188216035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284160"/>
        <c:crosses val="autoZero"/>
        <c:crossBetween val="midCat"/>
      </c:valAx>
      <c:valAx>
        <c:axId val="40284160"/>
        <c:scaling>
          <c:logBase val="10"/>
          <c:orientation val="minMax"/>
          <c:max val="100000000000"/>
          <c:min val="10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Q0</a:t>
                </a:r>
              </a:p>
            </c:rich>
          </c:tx>
          <c:layout>
            <c:manualLayout>
              <c:xMode val="edge"/>
              <c:yMode val="edge"/>
              <c:x val="1.2181616832779614E-2"/>
              <c:y val="0.49099836333878955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096512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6777408637873936"/>
          <c:y val="0.13911620294599039"/>
          <c:w val="0.16389811738648954"/>
          <c:h val="7.0376432078559772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FF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Large Grain TESLA Cavity Shape TD4</a:t>
            </a:r>
          </a:p>
        </c:rich>
      </c:tx>
      <c:layout>
        <c:manualLayout>
          <c:xMode val="edge"/>
          <c:yMode val="edge"/>
          <c:x val="0.29678848283499504"/>
          <c:y val="3.1096563011456631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9.9667774086378738E-2"/>
          <c:y val="0.17512274959083471"/>
          <c:w val="0.75968992248062106"/>
          <c:h val="0.68576104746317657"/>
        </c:manualLayout>
      </c:layout>
      <c:scatterChart>
        <c:scatterStyle val="lineMarker"/>
        <c:ser>
          <c:idx val="0"/>
          <c:order val="0"/>
          <c:tx>
            <c:v>Baked at120C, 20 hrs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x"/>
            <c:errBarType val="both"/>
            <c:errValType val="percentage"/>
            <c:val val="5"/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errBars>
            <c:errDir val="y"/>
            <c:errBarType val="both"/>
            <c:errValType val="percentage"/>
            <c:val val="5"/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'test#1d'!$F$86:$F$140</c:f>
              <c:numCache>
                <c:formatCode>0.00</c:formatCode>
                <c:ptCount val="55"/>
                <c:pt idx="0">
                  <c:v>3.602643699549994</c:v>
                </c:pt>
                <c:pt idx="1">
                  <c:v>2.4261915620504202</c:v>
                </c:pt>
                <c:pt idx="2">
                  <c:v>1.4735043745711778</c:v>
                </c:pt>
                <c:pt idx="3">
                  <c:v>4.9605549025599078</c:v>
                </c:pt>
                <c:pt idx="4">
                  <c:v>6.2900210498533653</c:v>
                </c:pt>
                <c:pt idx="5">
                  <c:v>7.2186677029164894</c:v>
                </c:pt>
                <c:pt idx="6">
                  <c:v>8.07071584535176</c:v>
                </c:pt>
                <c:pt idx="7">
                  <c:v>8.8682713851937027</c:v>
                </c:pt>
                <c:pt idx="8">
                  <c:v>9.3965995145302372</c:v>
                </c:pt>
                <c:pt idx="9">
                  <c:v>8.2188147275119814</c:v>
                </c:pt>
                <c:pt idx="10">
                  <c:v>9.9937928999203596</c:v>
                </c:pt>
                <c:pt idx="11">
                  <c:v>10.894636039023769</c:v>
                </c:pt>
                <c:pt idx="12">
                  <c:v>12.130957810252085</c:v>
                </c:pt>
                <c:pt idx="13">
                  <c:v>13.01363827170063</c:v>
                </c:pt>
                <c:pt idx="14">
                  <c:v>15.297344314270099</c:v>
                </c:pt>
                <c:pt idx="15">
                  <c:v>14.167454872365024</c:v>
                </c:pt>
                <c:pt idx="16">
                  <c:v>16.437629455023966</c:v>
                </c:pt>
                <c:pt idx="17">
                  <c:v>17.014562946215221</c:v>
                </c:pt>
                <c:pt idx="18">
                  <c:v>18.66438874456826</c:v>
                </c:pt>
                <c:pt idx="19">
                  <c:v>21.182960038403888</c:v>
                </c:pt>
                <c:pt idx="20">
                  <c:v>19.987585799840698</c:v>
                </c:pt>
                <c:pt idx="21">
                  <c:v>23.555595764358838</c:v>
                </c:pt>
                <c:pt idx="22">
                  <c:v>22.292757150333273</c:v>
                </c:pt>
                <c:pt idx="23">
                  <c:v>24.754093848574289</c:v>
                </c:pt>
                <c:pt idx="24">
                  <c:v>27.957779795200906</c:v>
                </c:pt>
                <c:pt idx="25">
                  <c:v>26.175159986649632</c:v>
                </c:pt>
                <c:pt idx="26">
                  <c:v>31.296314081932</c:v>
                </c:pt>
                <c:pt idx="27">
                  <c:v>27.610464699582604</c:v>
                </c:pt>
                <c:pt idx="28">
                  <c:v>29.55183546397199</c:v>
                </c:pt>
                <c:pt idx="29">
                  <c:v>33.240145322941217</c:v>
                </c:pt>
                <c:pt idx="30">
                  <c:v>34.869477762837533</c:v>
                </c:pt>
                <c:pt idx="31">
                  <c:v>40.502761174444359</c:v>
                </c:pt>
                <c:pt idx="32">
                  <c:v>38.736945015917712</c:v>
                </c:pt>
                <c:pt idx="33">
                  <c:v>36.093338514582463</c:v>
                </c:pt>
                <c:pt idx="34">
                  <c:v>38.861301499579966</c:v>
                </c:pt>
                <c:pt idx="35">
                  <c:v>40.443154429601144</c:v>
                </c:pt>
                <c:pt idx="36">
                  <c:v>38.487026632570405</c:v>
                </c:pt>
                <c:pt idx="37">
                  <c:v>39.660115320418782</c:v>
                </c:pt>
                <c:pt idx="38">
                  <c:v>36.093338514582463</c:v>
                </c:pt>
                <c:pt idx="39">
                  <c:v>38.109076134053872</c:v>
                </c:pt>
                <c:pt idx="40" formatCode="General">
                  <c:v>37.341700729090597</c:v>
                </c:pt>
              </c:numCache>
            </c:numRef>
          </c:xVal>
          <c:yVal>
            <c:numRef>
              <c:f>'test#1d'!$G$86:$G$140</c:f>
              <c:numCache>
                <c:formatCode>0.00E+00</c:formatCode>
                <c:ptCount val="55"/>
                <c:pt idx="0">
                  <c:v>26526164841.5886</c:v>
                </c:pt>
                <c:pt idx="1">
                  <c:v>25568512631.643063</c:v>
                </c:pt>
                <c:pt idx="2">
                  <c:v>23694805795.44405</c:v>
                </c:pt>
                <c:pt idx="3">
                  <c:v>27115368940.150391</c:v>
                </c:pt>
                <c:pt idx="4">
                  <c:v>27066149943.808502</c:v>
                </c:pt>
                <c:pt idx="5">
                  <c:v>26828024386.141415</c:v>
                </c:pt>
                <c:pt idx="6">
                  <c:v>25997914859.852737</c:v>
                </c:pt>
                <c:pt idx="7">
                  <c:v>25393764122.181847</c:v>
                </c:pt>
                <c:pt idx="8">
                  <c:v>25449123712.507877</c:v>
                </c:pt>
                <c:pt idx="9">
                  <c:v>26633652537.42952</c:v>
                </c:pt>
                <c:pt idx="10">
                  <c:v>25732791172.105347</c:v>
                </c:pt>
                <c:pt idx="11">
                  <c:v>25046010823.551136</c:v>
                </c:pt>
                <c:pt idx="12">
                  <c:v>26363326403.785595</c:v>
                </c:pt>
                <c:pt idx="13">
                  <c:v>26439620386.311733</c:v>
                </c:pt>
                <c:pt idx="14">
                  <c:v>27692501985.543598</c:v>
                </c:pt>
                <c:pt idx="15">
                  <c:v>28286671179.661728</c:v>
                </c:pt>
                <c:pt idx="16">
                  <c:v>26103224596.199665</c:v>
                </c:pt>
                <c:pt idx="17">
                  <c:v>26015244594.871567</c:v>
                </c:pt>
                <c:pt idx="18">
                  <c:v>25291675925.136517</c:v>
                </c:pt>
                <c:pt idx="19">
                  <c:v>24146559302.074871</c:v>
                </c:pt>
                <c:pt idx="20">
                  <c:v>24869490072.772739</c:v>
                </c:pt>
                <c:pt idx="21">
                  <c:v>23187595191.864941</c:v>
                </c:pt>
                <c:pt idx="22">
                  <c:v>23605080817.884914</c:v>
                </c:pt>
                <c:pt idx="23">
                  <c:v>22702811185.361465</c:v>
                </c:pt>
                <c:pt idx="24">
                  <c:v>22179359525.842903</c:v>
                </c:pt>
                <c:pt idx="25">
                  <c:v>23175204873.703136</c:v>
                </c:pt>
                <c:pt idx="26">
                  <c:v>22105930772.353031</c:v>
                </c:pt>
                <c:pt idx="27">
                  <c:v>22890847403.667114</c:v>
                </c:pt>
                <c:pt idx="28">
                  <c:v>22338042237.442928</c:v>
                </c:pt>
                <c:pt idx="29">
                  <c:v>21595542073.705009</c:v>
                </c:pt>
                <c:pt idx="30">
                  <c:v>22032140096.596779</c:v>
                </c:pt>
                <c:pt idx="31">
                  <c:v>17097009927.291946</c:v>
                </c:pt>
                <c:pt idx="32">
                  <c:v>19593636891.764843</c:v>
                </c:pt>
                <c:pt idx="33">
                  <c:v>18084833729.825947</c:v>
                </c:pt>
                <c:pt idx="34">
                  <c:v>17173375312.349792</c:v>
                </c:pt>
                <c:pt idx="35">
                  <c:v>16268706040.393137</c:v>
                </c:pt>
                <c:pt idx="36">
                  <c:v>17869646396.45042</c:v>
                </c:pt>
                <c:pt idx="37">
                  <c:v>17341327054.704346</c:v>
                </c:pt>
                <c:pt idx="38">
                  <c:v>18890473008.757603</c:v>
                </c:pt>
                <c:pt idx="39">
                  <c:v>17159127449.006086</c:v>
                </c:pt>
                <c:pt idx="40">
                  <c:v>17784645097.277672</c:v>
                </c:pt>
              </c:numCache>
            </c:numRef>
          </c:yVal>
        </c:ser>
        <c:ser>
          <c:idx val="1"/>
          <c:order val="1"/>
          <c:tx>
            <c:strRef>
              <c:f>'[1]test#2'!$F$89</c:f>
              <c:strCache>
                <c:ptCount val="1"/>
                <c:pt idx="0">
                  <c:v>2.622236684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'test#1d'!$F$86:$F$119</c:f>
              <c:numCache>
                <c:formatCode>0.00</c:formatCode>
                <c:ptCount val="34"/>
                <c:pt idx="0">
                  <c:v>3.602643699549994</c:v>
                </c:pt>
                <c:pt idx="1">
                  <c:v>2.4261915620504202</c:v>
                </c:pt>
                <c:pt idx="2">
                  <c:v>1.4735043745711778</c:v>
                </c:pt>
                <c:pt idx="3">
                  <c:v>4.9605549025599078</c:v>
                </c:pt>
                <c:pt idx="4">
                  <c:v>6.2900210498533653</c:v>
                </c:pt>
                <c:pt idx="5">
                  <c:v>7.2186677029164894</c:v>
                </c:pt>
                <c:pt idx="6">
                  <c:v>8.07071584535176</c:v>
                </c:pt>
                <c:pt idx="7">
                  <c:v>8.8682713851937027</c:v>
                </c:pt>
                <c:pt idx="8">
                  <c:v>9.3965995145302372</c:v>
                </c:pt>
                <c:pt idx="9">
                  <c:v>8.2188147275119814</c:v>
                </c:pt>
                <c:pt idx="10">
                  <c:v>9.9937928999203596</c:v>
                </c:pt>
                <c:pt idx="11">
                  <c:v>10.894636039023769</c:v>
                </c:pt>
                <c:pt idx="12">
                  <c:v>12.130957810252085</c:v>
                </c:pt>
                <c:pt idx="13">
                  <c:v>13.01363827170063</c:v>
                </c:pt>
                <c:pt idx="14">
                  <c:v>15.297344314270099</c:v>
                </c:pt>
                <c:pt idx="15">
                  <c:v>14.167454872365024</c:v>
                </c:pt>
                <c:pt idx="16">
                  <c:v>16.437629455023966</c:v>
                </c:pt>
                <c:pt idx="17">
                  <c:v>17.014562946215221</c:v>
                </c:pt>
                <c:pt idx="18">
                  <c:v>18.66438874456826</c:v>
                </c:pt>
                <c:pt idx="19">
                  <c:v>21.182960038403888</c:v>
                </c:pt>
                <c:pt idx="20">
                  <c:v>19.987585799840698</c:v>
                </c:pt>
                <c:pt idx="21">
                  <c:v>23.555595764358838</c:v>
                </c:pt>
                <c:pt idx="22">
                  <c:v>22.292757150333273</c:v>
                </c:pt>
                <c:pt idx="23">
                  <c:v>24.754093848574289</c:v>
                </c:pt>
                <c:pt idx="24">
                  <c:v>27.957779795200906</c:v>
                </c:pt>
                <c:pt idx="25">
                  <c:v>26.175159986649632</c:v>
                </c:pt>
                <c:pt idx="26">
                  <c:v>31.296314081932</c:v>
                </c:pt>
                <c:pt idx="27">
                  <c:v>27.610464699582604</c:v>
                </c:pt>
                <c:pt idx="28">
                  <c:v>29.55183546397199</c:v>
                </c:pt>
                <c:pt idx="29">
                  <c:v>33.240145322941217</c:v>
                </c:pt>
                <c:pt idx="30">
                  <c:v>34.869477762837533</c:v>
                </c:pt>
                <c:pt idx="31">
                  <c:v>40.502761174444359</c:v>
                </c:pt>
                <c:pt idx="32">
                  <c:v>38.736945015917712</c:v>
                </c:pt>
                <c:pt idx="33">
                  <c:v>36.093338514582463</c:v>
                </c:pt>
              </c:numCache>
            </c:numRef>
          </c:xVal>
          <c:yVal>
            <c:numRef>
              <c:f>'[1]test#2'!$F$90:$F$114</c:f>
              <c:numCache>
                <c:formatCode>General</c:formatCode>
                <c:ptCount val="25"/>
                <c:pt idx="0">
                  <c:v>1.4143292891283605</c:v>
                </c:pt>
                <c:pt idx="1">
                  <c:v>0.80739853321016264</c:v>
                </c:pt>
                <c:pt idx="2">
                  <c:v>3.2939322704886496</c:v>
                </c:pt>
                <c:pt idx="3">
                  <c:v>4.2261170734644784</c:v>
                </c:pt>
                <c:pt idx="4">
                  <c:v>5.5545713771118121</c:v>
                </c:pt>
                <c:pt idx="5">
                  <c:v>6.5912524890238178</c:v>
                </c:pt>
                <c:pt idx="6">
                  <c:v>7.849664071746421</c:v>
                </c:pt>
                <c:pt idx="7">
                  <c:v>8.9649481222049463</c:v>
                </c:pt>
                <c:pt idx="8">
                  <c:v>10.501709602608896</c:v>
                </c:pt>
                <c:pt idx="9">
                  <c:v>11.688862272159092</c:v>
                </c:pt>
                <c:pt idx="10">
                  <c:v>13.246703126458298</c:v>
                </c:pt>
                <c:pt idx="11">
                  <c:v>14.670166648660382</c:v>
                </c:pt>
                <c:pt idx="12">
                  <c:v>16.28563701399564</c:v>
                </c:pt>
                <c:pt idx="13">
                  <c:v>17.552382464962783</c:v>
                </c:pt>
                <c:pt idx="14">
                  <c:v>18.887954064286461</c:v>
                </c:pt>
                <c:pt idx="15">
                  <c:v>20.12403999287643</c:v>
                </c:pt>
                <c:pt idx="16">
                  <c:v>21.130585367322425</c:v>
                </c:pt>
                <c:pt idx="17">
                  <c:v>22.856222706734993</c:v>
                </c:pt>
                <c:pt idx="18">
                  <c:v>24.460420987260964</c:v>
                </c:pt>
                <c:pt idx="19">
                  <c:v>25.356702440786886</c:v>
                </c:pt>
                <c:pt idx="20">
                  <c:v>26.222366835722063</c:v>
                </c:pt>
                <c:pt idx="21">
                  <c:v>26.811707090835842</c:v>
                </c:pt>
                <c:pt idx="22">
                  <c:v>27.142728356659447</c:v>
                </c:pt>
                <c:pt idx="23">
                  <c:v>27.550912589997626</c:v>
                </c:pt>
                <c:pt idx="24">
                  <c:v>27.873156442360774</c:v>
                </c:pt>
              </c:numCache>
            </c:numRef>
          </c:yVal>
        </c:ser>
        <c:ser>
          <c:idx val="2"/>
          <c:order val="2"/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00FF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'[1]test#1b'!$F$86:$F$123</c:f>
              <c:numCache>
                <c:formatCode>General</c:formatCode>
                <c:ptCount val="38"/>
                <c:pt idx="0">
                  <c:v>1.5873556202579431</c:v>
                </c:pt>
                <c:pt idx="1">
                  <c:v>2.0684875629217601</c:v>
                </c:pt>
                <c:pt idx="2">
                  <c:v>1.2491094616865761</c:v>
                </c:pt>
                <c:pt idx="3">
                  <c:v>2.411366289295096</c:v>
                </c:pt>
                <c:pt idx="4">
                  <c:v>3.2126422305540183</c:v>
                </c:pt>
                <c:pt idx="5">
                  <c:v>3.9866626195110491</c:v>
                </c:pt>
                <c:pt idx="6">
                  <c:v>5.0915434373368944</c:v>
                </c:pt>
                <c:pt idx="7">
                  <c:v>6.618457393631914</c:v>
                </c:pt>
                <c:pt idx="8">
                  <c:v>8.265747197228972</c:v>
                </c:pt>
                <c:pt idx="9">
                  <c:v>10.039318433368823</c:v>
                </c:pt>
                <c:pt idx="10">
                  <c:v>9.2610279597863645</c:v>
                </c:pt>
                <c:pt idx="11">
                  <c:v>10.873452843969385</c:v>
                </c:pt>
                <c:pt idx="12">
                  <c:v>11.689531789468592</c:v>
                </c:pt>
                <c:pt idx="13">
                  <c:v>12.510475690766327</c:v>
                </c:pt>
                <c:pt idx="14">
                  <c:v>13.225928274273468</c:v>
                </c:pt>
                <c:pt idx="15">
                  <c:v>14.043319183059841</c:v>
                </c:pt>
                <c:pt idx="16">
                  <c:v>14.634695710501827</c:v>
                </c:pt>
                <c:pt idx="17">
                  <c:v>15.455961306527117</c:v>
                </c:pt>
                <c:pt idx="18">
                  <c:v>15.720184912997173</c:v>
                </c:pt>
                <c:pt idx="19">
                  <c:v>16.53149439445793</c:v>
                </c:pt>
                <c:pt idx="20">
                  <c:v>17.485869860892659</c:v>
                </c:pt>
                <c:pt idx="21">
                  <c:v>18.285090221709474</c:v>
                </c:pt>
                <c:pt idx="22">
                  <c:v>19.101613365553369</c:v>
                </c:pt>
                <c:pt idx="23">
                  <c:v>19.67641400581309</c:v>
                </c:pt>
                <c:pt idx="24">
                  <c:v>20.318533511588974</c:v>
                </c:pt>
                <c:pt idx="25">
                  <c:v>21.04484154206995</c:v>
                </c:pt>
                <c:pt idx="26">
                  <c:v>21.646405971066887</c:v>
                </c:pt>
                <c:pt idx="27">
                  <c:v>22.663422483555816</c:v>
                </c:pt>
                <c:pt idx="28">
                  <c:v>23.70836238217187</c:v>
                </c:pt>
                <c:pt idx="29">
                  <c:v>25.001577819679621</c:v>
                </c:pt>
                <c:pt idx="30">
                  <c:v>25.670954466027645</c:v>
                </c:pt>
                <c:pt idx="31">
                  <c:v>26.598000514570696</c:v>
                </c:pt>
                <c:pt idx="32">
                  <c:v>28.103885305642589</c:v>
                </c:pt>
                <c:pt idx="33">
                  <c:v>28.953136228204222</c:v>
                </c:pt>
                <c:pt idx="34">
                  <c:v>29.696704409876325</c:v>
                </c:pt>
                <c:pt idx="35">
                  <c:v>30.182241297049348</c:v>
                </c:pt>
                <c:pt idx="36">
                  <c:v>30.501638988484007</c:v>
                </c:pt>
                <c:pt idx="37">
                  <c:v>30.896243219393632</c:v>
                </c:pt>
              </c:numCache>
            </c:numRef>
          </c:xVal>
          <c:yVal>
            <c:numRef>
              <c:f>'[1]test#1b'!$G$86:$G$123</c:f>
              <c:numCache>
                <c:formatCode>General</c:formatCode>
                <c:ptCount val="38"/>
                <c:pt idx="0">
                  <c:v>16352780211.471292</c:v>
                </c:pt>
                <c:pt idx="1">
                  <c:v>16440165156.216452</c:v>
                </c:pt>
                <c:pt idx="2">
                  <c:v>15981777137.888004</c:v>
                </c:pt>
                <c:pt idx="3">
                  <c:v>16790569555.7563</c:v>
                </c:pt>
                <c:pt idx="4">
                  <c:v>16499814858.202085</c:v>
                </c:pt>
                <c:pt idx="5">
                  <c:v>16287616327.944878</c:v>
                </c:pt>
                <c:pt idx="6">
                  <c:v>16100455056.41905</c:v>
                </c:pt>
                <c:pt idx="7">
                  <c:v>15892926484.749813</c:v>
                </c:pt>
                <c:pt idx="8">
                  <c:v>15554144029.032309</c:v>
                </c:pt>
                <c:pt idx="9">
                  <c:v>15577405256.805962</c:v>
                </c:pt>
                <c:pt idx="10">
                  <c:v>15688775165.023016</c:v>
                </c:pt>
                <c:pt idx="11">
                  <c:v>15582050229.574549</c:v>
                </c:pt>
                <c:pt idx="12">
                  <c:v>15464164242.758883</c:v>
                </c:pt>
                <c:pt idx="13">
                  <c:v>15422548461.167809</c:v>
                </c:pt>
                <c:pt idx="14">
                  <c:v>15258263761.532326</c:v>
                </c:pt>
                <c:pt idx="15">
                  <c:v>15220623680.03117</c:v>
                </c:pt>
                <c:pt idx="16">
                  <c:v>15095507736.637178</c:v>
                </c:pt>
                <c:pt idx="17">
                  <c:v>16791196271.261019</c:v>
                </c:pt>
                <c:pt idx="18">
                  <c:v>17178111202.939018</c:v>
                </c:pt>
                <c:pt idx="19">
                  <c:v>17349129841.036068</c:v>
                </c:pt>
                <c:pt idx="20">
                  <c:v>17811393186.086269</c:v>
                </c:pt>
                <c:pt idx="21">
                  <c:v>17738074895.778233</c:v>
                </c:pt>
                <c:pt idx="22">
                  <c:v>17713397415.52021</c:v>
                </c:pt>
                <c:pt idx="23">
                  <c:v>17422483926.321552</c:v>
                </c:pt>
                <c:pt idx="24">
                  <c:v>17356287047.285522</c:v>
                </c:pt>
                <c:pt idx="25">
                  <c:v>17175417918.266994</c:v>
                </c:pt>
                <c:pt idx="26">
                  <c:v>17089274645.960522</c:v>
                </c:pt>
                <c:pt idx="27">
                  <c:v>16858391771.099306</c:v>
                </c:pt>
                <c:pt idx="28">
                  <c:v>16706024934.078449</c:v>
                </c:pt>
                <c:pt idx="29">
                  <c:v>16945939357.376953</c:v>
                </c:pt>
                <c:pt idx="30">
                  <c:v>16870785014.119989</c:v>
                </c:pt>
                <c:pt idx="31">
                  <c:v>15913679479.273151</c:v>
                </c:pt>
                <c:pt idx="32">
                  <c:v>15124993009.587084</c:v>
                </c:pt>
                <c:pt idx="33">
                  <c:v>13509861487.410284</c:v>
                </c:pt>
                <c:pt idx="34">
                  <c:v>11352870288.600574</c:v>
                </c:pt>
                <c:pt idx="35">
                  <c:v>9316846779.5141907</c:v>
                </c:pt>
                <c:pt idx="36">
                  <c:v>8039735126.6779222</c:v>
                </c:pt>
                <c:pt idx="37">
                  <c:v>6718204268.07477</c:v>
                </c:pt>
              </c:numCache>
            </c:numRef>
          </c:yVal>
        </c:ser>
        <c:ser>
          <c:idx val="3"/>
          <c:order val="3"/>
          <c:tx>
            <c:v>"Baked at 95C,12 hrs"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FF00FF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'[1]test#1c'!$F$86:$F$126</c:f>
              <c:numCache>
                <c:formatCode>General</c:formatCode>
                <c:ptCount val="41"/>
                <c:pt idx="0">
                  <c:v>3.6662943463322759</c:v>
                </c:pt>
                <c:pt idx="1">
                  <c:v>2.6999157444023716</c:v>
                </c:pt>
                <c:pt idx="2">
                  <c:v>1.8513878928135885</c:v>
                </c:pt>
                <c:pt idx="3">
                  <c:v>1.1660536409894444</c:v>
                </c:pt>
                <c:pt idx="4">
                  <c:v>4.5360955190692795</c:v>
                </c:pt>
                <c:pt idx="5">
                  <c:v>5.814729674582404</c:v>
                </c:pt>
                <c:pt idx="6">
                  <c:v>6.6872676990178128</c:v>
                </c:pt>
                <c:pt idx="7">
                  <c:v>7.4722695997791808</c:v>
                </c:pt>
                <c:pt idx="8">
                  <c:v>8.3232522012571497</c:v>
                </c:pt>
                <c:pt idx="9">
                  <c:v>8.9227970606582776</c:v>
                </c:pt>
                <c:pt idx="10">
                  <c:v>9.592916324123971</c:v>
                </c:pt>
                <c:pt idx="11">
                  <c:v>8.1980833839221159</c:v>
                </c:pt>
                <c:pt idx="12">
                  <c:v>10.394744002647787</c:v>
                </c:pt>
                <c:pt idx="13">
                  <c:v>11.638346977018513</c:v>
                </c:pt>
                <c:pt idx="14">
                  <c:v>13.120874208540144</c:v>
                </c:pt>
                <c:pt idx="15">
                  <c:v>14.144778064085198</c:v>
                </c:pt>
                <c:pt idx="16">
                  <c:v>15.201779074243451</c:v>
                </c:pt>
                <c:pt idx="17">
                  <c:v>16.285434032164222</c:v>
                </c:pt>
                <c:pt idx="18">
                  <c:v>19.009874204991533</c:v>
                </c:pt>
                <c:pt idx="19">
                  <c:v>30.674419250840916</c:v>
                </c:pt>
                <c:pt idx="20">
                  <c:v>28.850516537607763</c:v>
                </c:pt>
                <c:pt idx="21">
                  <c:v>27.09472998162482</c:v>
                </c:pt>
                <c:pt idx="22">
                  <c:v>27.661231594363965</c:v>
                </c:pt>
                <c:pt idx="23">
                  <c:v>26.418462524289712</c:v>
                </c:pt>
                <c:pt idx="24">
                  <c:v>25.319288519970698</c:v>
                </c:pt>
                <c:pt idx="25">
                  <c:v>24.062994204332913</c:v>
                </c:pt>
                <c:pt idx="26">
                  <c:v>23.187681414016378</c:v>
                </c:pt>
                <c:pt idx="27">
                  <c:v>22.301197874914166</c:v>
                </c:pt>
                <c:pt idx="28">
                  <c:v>21.390074169184889</c:v>
                </c:pt>
                <c:pt idx="29">
                  <c:v>20.016655114515274</c:v>
                </c:pt>
                <c:pt idx="30">
                  <c:v>19.118347976788829</c:v>
                </c:pt>
                <c:pt idx="31">
                  <c:v>18.047245653249696</c:v>
                </c:pt>
                <c:pt idx="32">
                  <c:v>34.257335716974005</c:v>
                </c:pt>
                <c:pt idx="33">
                  <c:v>32.949611817073048</c:v>
                </c:pt>
                <c:pt idx="34">
                  <c:v>33.339561624977911</c:v>
                </c:pt>
                <c:pt idx="35">
                  <c:v>31.669522848570324</c:v>
                </c:pt>
                <c:pt idx="36">
                  <c:v>31.175941636400328</c:v>
                </c:pt>
                <c:pt idx="37">
                  <c:v>30.505412899949388</c:v>
                </c:pt>
                <c:pt idx="38">
                  <c:v>29.99268036799177</c:v>
                </c:pt>
                <c:pt idx="39">
                  <c:v>35.151155478948624</c:v>
                </c:pt>
                <c:pt idx="40">
                  <c:v>36.237440346345103</c:v>
                </c:pt>
              </c:numCache>
            </c:numRef>
          </c:xVal>
          <c:yVal>
            <c:numRef>
              <c:f>'[1]test#1c'!$G$86:$G$126</c:f>
              <c:numCache>
                <c:formatCode>General</c:formatCode>
                <c:ptCount val="41"/>
                <c:pt idx="0">
                  <c:v>18756108338.951115</c:v>
                </c:pt>
                <c:pt idx="1">
                  <c:v>18693983377.276855</c:v>
                </c:pt>
                <c:pt idx="2">
                  <c:v>18264287332.268871</c:v>
                </c:pt>
                <c:pt idx="3">
                  <c:v>17563008566.029789</c:v>
                </c:pt>
                <c:pt idx="4">
                  <c:v>18886720880.088978</c:v>
                </c:pt>
                <c:pt idx="5">
                  <c:v>18685967322.99017</c:v>
                </c:pt>
                <c:pt idx="6">
                  <c:v>18584185350.088322</c:v>
                </c:pt>
                <c:pt idx="7">
                  <c:v>18399620543.660583</c:v>
                </c:pt>
                <c:pt idx="8">
                  <c:v>18200108827.408958</c:v>
                </c:pt>
                <c:pt idx="9">
                  <c:v>18038708582.633602</c:v>
                </c:pt>
                <c:pt idx="10">
                  <c:v>17919947063.510269</c:v>
                </c:pt>
                <c:pt idx="11">
                  <c:v>18533309535.495975</c:v>
                </c:pt>
                <c:pt idx="12">
                  <c:v>18123099287.51432</c:v>
                </c:pt>
                <c:pt idx="13">
                  <c:v>19240377397.893124</c:v>
                </c:pt>
                <c:pt idx="14">
                  <c:v>18914763483.708847</c:v>
                </c:pt>
                <c:pt idx="15">
                  <c:v>18692562019.28722</c:v>
                </c:pt>
                <c:pt idx="16">
                  <c:v>20816146738.40657</c:v>
                </c:pt>
                <c:pt idx="17">
                  <c:v>20637301195.815498</c:v>
                </c:pt>
                <c:pt idx="18">
                  <c:v>20085495488.693367</c:v>
                </c:pt>
                <c:pt idx="19">
                  <c:v>17806601366.165955</c:v>
                </c:pt>
                <c:pt idx="20">
                  <c:v>18102680722.311069</c:v>
                </c:pt>
                <c:pt idx="21">
                  <c:v>18741111363.331467</c:v>
                </c:pt>
                <c:pt idx="22">
                  <c:v>18604049025.963078</c:v>
                </c:pt>
                <c:pt idx="23">
                  <c:v>18694225048.722942</c:v>
                </c:pt>
                <c:pt idx="24">
                  <c:v>19032283449.436378</c:v>
                </c:pt>
                <c:pt idx="25">
                  <c:v>19307377904.210243</c:v>
                </c:pt>
                <c:pt idx="26">
                  <c:v>19374679651.460808</c:v>
                </c:pt>
                <c:pt idx="27">
                  <c:v>19734978376.807297</c:v>
                </c:pt>
                <c:pt idx="28">
                  <c:v>19841932055.528198</c:v>
                </c:pt>
                <c:pt idx="29">
                  <c:v>19785585173.203598</c:v>
                </c:pt>
                <c:pt idx="30">
                  <c:v>20212358990.46104</c:v>
                </c:pt>
                <c:pt idx="31">
                  <c:v>20906562616.539536</c:v>
                </c:pt>
                <c:pt idx="32">
                  <c:v>11812700640.739624</c:v>
                </c:pt>
                <c:pt idx="33">
                  <c:v>14381171601.157763</c:v>
                </c:pt>
                <c:pt idx="34">
                  <c:v>13813599938.331387</c:v>
                </c:pt>
                <c:pt idx="35">
                  <c:v>15479717435.513216</c:v>
                </c:pt>
                <c:pt idx="36">
                  <c:v>15844648867.052319</c:v>
                </c:pt>
                <c:pt idx="37">
                  <c:v>16183143915.15745</c:v>
                </c:pt>
                <c:pt idx="38">
                  <c:v>16425732159.881495</c:v>
                </c:pt>
                <c:pt idx="39">
                  <c:v>8781471236.7300129</c:v>
                </c:pt>
                <c:pt idx="40">
                  <c:v>5763430208.4092093</c:v>
                </c:pt>
              </c:numCache>
            </c:numRef>
          </c:yVal>
        </c:ser>
        <c:axId val="120962048"/>
        <c:axId val="168953344"/>
      </c:scatterChart>
      <c:valAx>
        <c:axId val="120962048"/>
        <c:scaling>
          <c:orientation val="minMax"/>
          <c:max val="45"/>
        </c:scaling>
        <c:axPos val="b"/>
        <c:title>
          <c:tx>
            <c:rich>
              <a:bodyPr/>
              <a:lstStyle/>
              <a:p>
                <a:pPr>
                  <a:defRPr sz="13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375" b="1" i="0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E</a:t>
                </a:r>
                <a:r>
                  <a:rPr lang="en-US" sz="1375" b="1" i="0" strike="noStrike" baseline="-25000">
                    <a:solidFill>
                      <a:srgbClr val="000000"/>
                    </a:solidFill>
                    <a:latin typeface="Arial"/>
                    <a:cs typeface="Arial"/>
                  </a:rPr>
                  <a:t>acc</a:t>
                </a:r>
                <a:r>
                  <a:rPr lang="en-US" sz="1375" b="1" i="0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 [MV/m]</a:t>
                </a:r>
              </a:p>
            </c:rich>
          </c:tx>
          <c:layout>
            <c:manualLayout>
              <c:xMode val="edge"/>
              <c:yMode val="edge"/>
              <c:x val="0.42081949058693247"/>
              <c:y val="0.9198036006546646"/>
            </c:manualLayout>
          </c:layout>
          <c:spPr>
            <a:noFill/>
            <a:ln w="25400">
              <a:noFill/>
            </a:ln>
          </c:spPr>
        </c:title>
        <c:numFmt formatCode="0" sourceLinked="0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68953344"/>
        <c:crosses val="autoZero"/>
        <c:crossBetween val="midCat"/>
        <c:majorUnit val="5"/>
        <c:minorUnit val="1"/>
      </c:valAx>
      <c:valAx>
        <c:axId val="168953344"/>
        <c:scaling>
          <c:logBase val="10"/>
          <c:orientation val="minMax"/>
          <c:max val="100000000000"/>
          <c:min val="10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3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375" b="1" i="0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Q</a:t>
                </a:r>
                <a:r>
                  <a:rPr lang="en-US" sz="1375" b="1" i="0" strike="noStrike" baseline="-2500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1.1074197120708748E-3"/>
              <c:y val="0.56301145662847973"/>
            </c:manualLayout>
          </c:layout>
          <c:spPr>
            <a:noFill/>
            <a:ln w="25400">
              <a:noFill/>
            </a:ln>
          </c:spPr>
        </c:title>
        <c:numFmt formatCode="0.00E+0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0962048"/>
        <c:crosses val="autoZero"/>
        <c:crossBetween val="midCat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21151716500553724"/>
          <c:y val="9.6563011456628475E-2"/>
          <c:w val="0.59246954595791601"/>
          <c:h val="3.9279869067103165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0.672</cdr:x>
      <cdr:y>0.62075</cdr:y>
    </cdr:from>
    <cdr:to>
      <cdr:x>0.67275</cdr:x>
      <cdr:y>0.69575</cdr:y>
    </cdr:to>
    <cdr:sp macro="" textlink="">
      <cdr:nvSpPr>
        <cdr:cNvPr id="130049" name="Line 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5779922" y="3612625"/>
          <a:ext cx="6451" cy="43648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FF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0.63225</cdr:x>
      <cdr:y>0.7035</cdr:y>
    </cdr:from>
    <cdr:to>
      <cdr:x>0.7095</cdr:x>
      <cdr:y>0.7615</cdr:y>
    </cdr:to>
    <cdr:sp macro="" textlink="">
      <cdr:nvSpPr>
        <cdr:cNvPr id="13005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38030" y="4094212"/>
          <a:ext cx="664433" cy="33754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>
              <a:solidFill>
                <a:srgbClr val="0000FF"/>
              </a:solidFill>
              <a:latin typeface="Arial"/>
              <a:cs typeface="Arial"/>
            </a:rPr>
            <a:t>Q - drop</a:t>
          </a:r>
        </a:p>
      </cdr:txBody>
    </cdr:sp>
  </cdr:relSizeAnchor>
  <cdr:relSizeAnchor xmlns:cdr="http://schemas.openxmlformats.org/drawingml/2006/chartDrawing">
    <cdr:from>
      <cdr:x>0.8065</cdr:x>
      <cdr:y>0.62075</cdr:y>
    </cdr:from>
    <cdr:to>
      <cdr:x>0.8065</cdr:x>
      <cdr:y>0.72825</cdr:y>
    </cdr:to>
    <cdr:sp macro="" textlink="">
      <cdr:nvSpPr>
        <cdr:cNvPr id="130051" name="Line 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6936767" y="3612625"/>
          <a:ext cx="0" cy="62562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FF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0.72525</cdr:x>
      <cdr:y>0.74525</cdr:y>
    </cdr:from>
    <cdr:to>
      <cdr:x>0.8895</cdr:x>
      <cdr:y>0.78075</cdr:y>
    </cdr:to>
    <cdr:sp macro="" textlink="">
      <cdr:nvSpPr>
        <cdr:cNvPr id="130052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37930" y="4337187"/>
          <a:ext cx="1412726" cy="2066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>
              <a:solidFill>
                <a:srgbClr val="FF0000"/>
              </a:solidFill>
              <a:latin typeface="Arial"/>
              <a:cs typeface="Arial"/>
            </a:rPr>
            <a:t>Quench @ 37.3 MV/m</a:t>
          </a:r>
        </a:p>
      </cdr:txBody>
    </cdr:sp>
  </cdr:relSizeAnchor>
  <cdr:relSizeAnchor xmlns:cdr="http://schemas.openxmlformats.org/drawingml/2006/chartDrawing">
    <cdr:from>
      <cdr:x>0.14563</cdr:x>
      <cdr:y>0.52619</cdr:y>
    </cdr:from>
    <cdr:to>
      <cdr:x>0.38979</cdr:x>
      <cdr:y>0.84095</cdr:y>
    </cdr:to>
    <cdr:pic>
      <cdr:nvPicPr>
        <cdr:cNvPr id="6" name="Picture 5" descr="TD_Large_Grain1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252538" y="3062288"/>
          <a:ext cx="2100072" cy="183184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0.618</cdr:x>
      <cdr:y>0.721</cdr:y>
    </cdr:from>
    <cdr:to>
      <cdr:x>0.71675</cdr:x>
      <cdr:y>0.7745</cdr:y>
    </cdr:to>
    <cdr:sp macro="" textlink="">
      <cdr:nvSpPr>
        <cdr:cNvPr id="6963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15464" y="4196058"/>
          <a:ext cx="849357" cy="3113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</cdr:sp>
  </cdr:relSizeAnchor>
  <cdr:relSizeAnchor xmlns:cdr="http://schemas.openxmlformats.org/drawingml/2006/chartDrawing">
    <cdr:from>
      <cdr:x>0.78425</cdr:x>
      <cdr:y>0.47275</cdr:y>
    </cdr:from>
    <cdr:to>
      <cdr:x>0.78425</cdr:x>
      <cdr:y>0.56475</cdr:y>
    </cdr:to>
    <cdr:sp macro="" textlink="">
      <cdr:nvSpPr>
        <cdr:cNvPr id="69650" name="Line 1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6745393" y="2751299"/>
          <a:ext cx="0" cy="53541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0.75625</cdr:x>
      <cdr:y>0.595</cdr:y>
    </cdr:from>
    <cdr:to>
      <cdr:x>0.84725</cdr:x>
      <cdr:y>0.64575</cdr:y>
    </cdr:to>
    <cdr:sp macro="" textlink="">
      <cdr:nvSpPr>
        <cdr:cNvPr id="69651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04563" y="3462766"/>
          <a:ext cx="782698" cy="2953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1" i="0" strike="noStrike">
              <a:solidFill>
                <a:srgbClr val="FF0000"/>
              </a:solidFill>
              <a:latin typeface="Arial"/>
              <a:cs typeface="Arial"/>
            </a:rPr>
            <a:t>Quench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3993-E737-4588-9E95-1481F9E8DCAC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6C643-8699-4BEC-98F3-5404605BD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0F6DF-B836-46C6-81AA-EF473E4E1403}" type="slidenum">
              <a:rPr lang="en-US"/>
              <a:pPr/>
              <a:t>8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B095C-B98F-45D9-ADBA-6B575259AE00}" type="datetimeFigureOut">
              <a:rPr lang="en-US" smtClean="0"/>
              <a:pPr/>
              <a:t>4/14/2009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87CB9-FF7F-4EDE-9AD3-F0E8D75A5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Update on Large </a:t>
            </a:r>
            <a:r>
              <a:rPr lang="en-US" sz="3600" dirty="0" smtClean="0"/>
              <a:t>Grain/Single </a:t>
            </a:r>
            <a:r>
              <a:rPr lang="en-US" sz="3600" dirty="0" smtClean="0"/>
              <a:t>Crystal Activities at </a:t>
            </a:r>
            <a:r>
              <a:rPr lang="en-US" sz="3600" dirty="0" err="1" smtClean="0"/>
              <a:t>JLab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Peter </a:t>
            </a:r>
            <a:r>
              <a:rPr lang="en-US" sz="2400" dirty="0" err="1" smtClean="0"/>
              <a:t>Kneisel</a:t>
            </a:r>
            <a:endParaRPr lang="en-US" sz="2400" dirty="0" smtClean="0"/>
          </a:p>
          <a:p>
            <a:endParaRPr lang="en-US" sz="2000" dirty="0"/>
          </a:p>
          <a:p>
            <a:r>
              <a:rPr lang="en-US" sz="2000" dirty="0" smtClean="0"/>
              <a:t>April 15, 2009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Final Remark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It has been shown in the past that single cell cavities made from large grain niobium and treated by </a:t>
            </a:r>
            <a:r>
              <a:rPr lang="en-US" sz="2400" dirty="0" err="1" smtClean="0"/>
              <a:t>bcp</a:t>
            </a:r>
            <a:r>
              <a:rPr lang="en-US" sz="2400" dirty="0" smtClean="0"/>
              <a:t> only are comparable in performance with cavities made from fine grain niobium and </a:t>
            </a:r>
            <a:r>
              <a:rPr lang="en-US" sz="2400" dirty="0" err="1" smtClean="0"/>
              <a:t>electropolished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proof/ extension to multi-cell cavities is still missing</a:t>
            </a:r>
          </a:p>
          <a:p>
            <a:r>
              <a:rPr lang="en-US" sz="2400" dirty="0" smtClean="0"/>
              <a:t>Several ( 8 in total) cavities have been made by ACCEL for DESY. Two of them performed quite nice, the 6 new one’s need testing</a:t>
            </a:r>
          </a:p>
          <a:p>
            <a:r>
              <a:rPr lang="en-US" sz="2400" dirty="0" smtClean="0"/>
              <a:t>At KEK, </a:t>
            </a:r>
            <a:r>
              <a:rPr lang="en-US" sz="2400" dirty="0" err="1" smtClean="0"/>
              <a:t>K.Saito</a:t>
            </a:r>
            <a:r>
              <a:rPr lang="en-US" sz="2400" dirty="0" smtClean="0"/>
              <a:t> has several Ichiro-type cavities in the “Pipeline”; also </a:t>
            </a:r>
            <a:r>
              <a:rPr lang="en-US" sz="2400" dirty="0" err="1" smtClean="0"/>
              <a:t>Jlab</a:t>
            </a:r>
            <a:r>
              <a:rPr lang="en-US" sz="2400" dirty="0" smtClean="0"/>
              <a:t> is fabricating two Ichiro cavities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The cost advantages of cavities made from large grain material have been discussed at several occasions; with the inexpensive slicing method developed by </a:t>
            </a:r>
            <a:r>
              <a:rPr lang="en-US" sz="2400" dirty="0" err="1" smtClean="0">
                <a:solidFill>
                  <a:srgbClr val="FF0000"/>
                </a:solidFill>
              </a:rPr>
              <a:t>K.Saito</a:t>
            </a:r>
            <a:r>
              <a:rPr lang="en-US" sz="2400" dirty="0" smtClean="0">
                <a:solidFill>
                  <a:srgbClr val="FF0000"/>
                </a:solidFill>
              </a:rPr>
              <a:t> a cost reduction in material and streamlined procedures by a significant amount is not out of the question.</a:t>
            </a:r>
          </a:p>
          <a:p>
            <a:r>
              <a:rPr lang="en-US" sz="2400" dirty="0" smtClean="0">
                <a:solidFill>
                  <a:srgbClr val="0066FF"/>
                </a:solidFill>
              </a:rPr>
              <a:t>Therefore it seems “puzzling” </a:t>
            </a:r>
            <a:r>
              <a:rPr lang="en-US" sz="2400" smtClean="0">
                <a:solidFill>
                  <a:srgbClr val="0066FF"/>
                </a:solidFill>
              </a:rPr>
              <a:t>, that </a:t>
            </a:r>
            <a:r>
              <a:rPr lang="en-US" sz="2400" dirty="0" smtClean="0">
                <a:solidFill>
                  <a:srgbClr val="0066FF"/>
                </a:solidFill>
              </a:rPr>
              <a:t>the GDE and/or the regional organization or not pursuing this option with some more support.</a:t>
            </a:r>
            <a:endParaRPr lang="en-US" sz="24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Single Cells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Reproducibility tests with single cell cavities made from large grain niobium of different suppliers ( </a:t>
            </a:r>
            <a:r>
              <a:rPr lang="en-US" sz="2400" dirty="0" err="1" smtClean="0"/>
              <a:t>W.C.Heraeus</a:t>
            </a:r>
            <a:r>
              <a:rPr lang="en-US" sz="2400" dirty="0" smtClean="0"/>
              <a:t>, CBMM, Ningxia and </a:t>
            </a:r>
            <a:r>
              <a:rPr lang="en-US" sz="2400" dirty="0" smtClean="0">
                <a:solidFill>
                  <a:srgbClr val="FF0000"/>
                </a:solidFill>
              </a:rPr>
              <a:t>Tokyo </a:t>
            </a:r>
            <a:r>
              <a:rPr lang="en-US" sz="2400" dirty="0" err="1" smtClean="0">
                <a:solidFill>
                  <a:srgbClr val="FF0000"/>
                </a:solidFill>
              </a:rPr>
              <a:t>Denkai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) continues with slow progress</a:t>
            </a:r>
          </a:p>
          <a:p>
            <a:r>
              <a:rPr lang="en-US" sz="2400" dirty="0" smtClean="0"/>
              <a:t>Six cavities have been fabricated </a:t>
            </a:r>
            <a:r>
              <a:rPr lang="en-US" sz="2400" dirty="0" smtClean="0"/>
              <a:t>from Tokyo </a:t>
            </a:r>
            <a:r>
              <a:rPr lang="en-US" sz="2400" dirty="0" err="1" smtClean="0"/>
              <a:t>Denkai</a:t>
            </a:r>
            <a:r>
              <a:rPr lang="en-US" sz="2400" dirty="0" smtClean="0"/>
              <a:t> material and </a:t>
            </a:r>
            <a:r>
              <a:rPr lang="en-US" sz="2400" dirty="0" smtClean="0"/>
              <a:t>all have been treated with the same procedure.</a:t>
            </a:r>
          </a:p>
          <a:p>
            <a:r>
              <a:rPr lang="en-US" sz="2400" dirty="0" smtClean="0"/>
              <a:t>Two have been tested before and after baking</a:t>
            </a:r>
          </a:p>
          <a:p>
            <a:r>
              <a:rPr lang="en-US" sz="2400" dirty="0" smtClean="0"/>
              <a:t>Two have been tested before baking ( one was limited by FE and needs to be re- rinsed)</a:t>
            </a:r>
          </a:p>
          <a:p>
            <a:r>
              <a:rPr lang="en-US" sz="2400" dirty="0" smtClean="0"/>
              <a:t>The plan is to post-purify all cavities after </a:t>
            </a:r>
            <a:r>
              <a:rPr lang="en-US" sz="2400" dirty="0" smtClean="0">
                <a:solidFill>
                  <a:srgbClr val="FF0000"/>
                </a:solidFill>
              </a:rPr>
              <a:t>their initial tests as outlined above </a:t>
            </a:r>
            <a:r>
              <a:rPr lang="en-US" sz="2400" dirty="0" smtClean="0"/>
              <a:t>and retest them before and after baking.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Sept. 11-12, 2008</a:t>
            </a:r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ILC_VIP_Visit</a:t>
            </a:r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71462" y="519112"/>
          <a:ext cx="8601075" cy="581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TD #4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28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Tokyo-</a:t>
            </a:r>
            <a:r>
              <a:rPr lang="en-US" sz="3600" dirty="0" err="1" smtClean="0"/>
              <a:t>Denkai</a:t>
            </a:r>
            <a:r>
              <a:rPr lang="en-US" sz="3600" dirty="0" smtClean="0"/>
              <a:t> #2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4817" y="914400"/>
            <a:ext cx="7694365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Single Crystal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thick sheet of a large crystal from a large grain ingot provided by CBMM has been enlarged at DESY ( </a:t>
            </a:r>
            <a:r>
              <a:rPr lang="en-US" sz="2400" dirty="0" err="1" smtClean="0"/>
              <a:t>X.Singer</a:t>
            </a:r>
            <a:r>
              <a:rPr lang="en-US" sz="2400" dirty="0" smtClean="0"/>
              <a:t>, </a:t>
            </a:r>
            <a:r>
              <a:rPr lang="en-US" sz="2400" dirty="0" err="1" smtClean="0"/>
              <a:t>W.Singer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Six sheets could be prepared, large enough to deep draw half cells for TESLA/ILC – type single half cells</a:t>
            </a:r>
          </a:p>
          <a:p>
            <a:r>
              <a:rPr lang="en-US" sz="2400" dirty="0" smtClean="0"/>
              <a:t>We are in the process of fabricating 3 single cell cavities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962400"/>
            <a:ext cx="76866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Multi-cell Cavity Manufacturing/Procedure</a:t>
            </a:r>
            <a:endParaRPr lang="en-US" sz="3600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r>
              <a:rPr lang="en-US" sz="2000" smtClean="0"/>
              <a:t>Based on Jlab’s experience over the past years, we want to apply the following steps to the manufacturing and testing of our next cavities ( two 7-cell LL cavities for the Jlab FEL and two 9-cell Ichiro/LL cavities):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Deep drawing of half cells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Cleaning ,bcp ~ 30 micron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Stress relieving at 600C for 10 hrs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Re-stamping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Trimming for EBW with a butt weld joint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Bcp 10 micron , welding of dumbbells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Mechanical grinding to remove blemishes and grain boundary steps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10 micron bcp for welding of equators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Bulk bcp ~ 60 micron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Hydrogen degassing at 600C, 10 hrs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Tuning</a:t>
            </a:r>
          </a:p>
          <a:p>
            <a:pPr lvl="1"/>
            <a:r>
              <a:rPr lang="en-US" sz="1600" smtClean="0">
                <a:solidFill>
                  <a:srgbClr val="FF0000"/>
                </a:solidFill>
              </a:rPr>
              <a:t>Final bcp , ~ 50 micron, HPR, drying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October 20-24, 2008</a:t>
            </a:r>
          </a:p>
        </p:txBody>
      </p:sp>
      <p:sp>
        <p:nvSpPr>
          <p:cNvPr id="1843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TTC Meeting New Delhi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35CFFB-4003-4F14-8283-265EF9E24508}" type="slidenum">
              <a:rPr lang="en-US"/>
              <a:pPr/>
              <a:t>8</a:t>
            </a:fld>
            <a:endParaRPr lang="en-US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598488" y="163513"/>
            <a:ext cx="65643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dirty="0" smtClean="0">
                <a:solidFill>
                  <a:srgbClr val="0000FF"/>
                </a:solidFill>
              </a:rPr>
              <a:t>Multi-cell Cavities for ILC</a:t>
            </a:r>
            <a:endParaRPr lang="en-US" sz="3200" baseline="30000" dirty="0">
              <a:solidFill>
                <a:srgbClr val="0000FF"/>
              </a:solidFill>
            </a:endParaRP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274638" y="762001"/>
            <a:ext cx="848836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   The fabrication of two LL/Ichiro-type 9-cell cavities has </a:t>
            </a:r>
            <a:r>
              <a:rPr lang="en-US" dirty="0"/>
              <a:t>started; </a:t>
            </a:r>
            <a:r>
              <a:rPr lang="en-US" dirty="0" smtClean="0"/>
              <a:t>niobium from CBMM and Tokyo-</a:t>
            </a:r>
            <a:r>
              <a:rPr lang="en-US" dirty="0" err="1" smtClean="0"/>
              <a:t>Denkai</a:t>
            </a:r>
            <a:r>
              <a:rPr lang="en-US" dirty="0" smtClean="0"/>
              <a:t>  </a:t>
            </a:r>
            <a:r>
              <a:rPr lang="en-US" dirty="0"/>
              <a:t>will be used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dirty="0"/>
              <a:t> The 20 sheets of TD material were sliced simultaneously by multi-wires – </a:t>
            </a:r>
            <a:r>
              <a:rPr lang="en-US" dirty="0">
                <a:solidFill>
                  <a:srgbClr val="FF0000"/>
                </a:solidFill>
              </a:rPr>
              <a:t>development done by </a:t>
            </a:r>
            <a:r>
              <a:rPr lang="en-US" dirty="0" err="1">
                <a:solidFill>
                  <a:srgbClr val="FF0000"/>
                </a:solidFill>
              </a:rPr>
              <a:t>K.Saito</a:t>
            </a:r>
            <a:r>
              <a:rPr lang="en-US" dirty="0">
                <a:solidFill>
                  <a:srgbClr val="FF0000"/>
                </a:solidFill>
              </a:rPr>
              <a:t> with Japanese Industry – </a:t>
            </a:r>
            <a:r>
              <a:rPr lang="en-US" dirty="0"/>
              <a:t>with very good tolerances and surface quality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  The sheet slicing produced very smooth surface finishes and small deviations in thickness. App. 60 sheets were slice simultaneously in only 40 hrs.</a:t>
            </a:r>
            <a:endParaRPr lang="en-US" dirty="0"/>
          </a:p>
          <a:p>
            <a:pPr eaLnBrk="1" hangingPunct="1">
              <a:spcBef>
                <a:spcPct val="50000"/>
              </a:spcBef>
            </a:pPr>
            <a:r>
              <a:rPr lang="en-US" u="sng" dirty="0" smtClean="0">
                <a:solidFill>
                  <a:srgbClr val="FF0000"/>
                </a:solidFill>
              </a:rPr>
              <a:t>Graphs courtesy of H. </a:t>
            </a:r>
            <a:r>
              <a:rPr lang="en-US" u="sng" dirty="0" err="1" smtClean="0">
                <a:solidFill>
                  <a:srgbClr val="FF0000"/>
                </a:solidFill>
              </a:rPr>
              <a:t>Umezawa</a:t>
            </a:r>
            <a:r>
              <a:rPr lang="en-US" u="sng" dirty="0" smtClean="0">
                <a:solidFill>
                  <a:srgbClr val="FF0000"/>
                </a:solidFill>
              </a:rPr>
              <a:t>, Tokyo-</a:t>
            </a:r>
            <a:r>
              <a:rPr lang="en-US" u="sng" dirty="0" err="1" smtClean="0">
                <a:solidFill>
                  <a:srgbClr val="FF0000"/>
                </a:solidFill>
              </a:rPr>
              <a:t>Denkai</a:t>
            </a:r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1843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505200"/>
            <a:ext cx="3582988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352800"/>
            <a:ext cx="11525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4800600" y="32004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Surface Roughness</a:t>
            </a:r>
          </a:p>
        </p:txBody>
      </p:sp>
      <p:pic>
        <p:nvPicPr>
          <p:cNvPr id="18442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3962400"/>
            <a:ext cx="427831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Other Cavities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Fabrication of two 7-cell  upgrade cavities for the FEL</a:t>
            </a:r>
          </a:p>
          <a:p>
            <a:r>
              <a:rPr lang="en-US" sz="2400" dirty="0" smtClean="0"/>
              <a:t>Fabrication of one (of two) 3.5 cell photo-injector cavities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( CRADA with FZD)</a:t>
            </a:r>
          </a:p>
          <a:p>
            <a:r>
              <a:rPr lang="en-US" sz="2400" dirty="0" smtClean="0"/>
              <a:t>Fabrication of a 2-cell CRAB cavity</a:t>
            </a:r>
          </a:p>
          <a:p>
            <a:r>
              <a:rPr lang="en-US" sz="2400" dirty="0" smtClean="0"/>
              <a:t>Fabrication of a 1050 MHz, beta = 0.47 single cell cavity</a:t>
            </a:r>
          </a:p>
          <a:p>
            <a:r>
              <a:rPr lang="en-US" sz="2400" dirty="0" smtClean="0"/>
              <a:t>Fabrication of a 2.45 GHz cavity for studies with a magnetron</a:t>
            </a:r>
          </a:p>
          <a:p>
            <a:r>
              <a:rPr lang="en-US" sz="2400" dirty="0" smtClean="0"/>
              <a:t>Fabrication of two R&amp;D cavities for investigation of the influence of surface roughness on performance</a:t>
            </a:r>
          </a:p>
          <a:p>
            <a:r>
              <a:rPr lang="en-US" sz="2400" dirty="0" smtClean="0"/>
              <a:t>Half cell cavity for laser heating/flux trapping/flux moving to study effect on Q-drop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All </a:t>
            </a:r>
            <a:r>
              <a:rPr lang="en-US" sz="2400" dirty="0" smtClean="0">
                <a:solidFill>
                  <a:srgbClr val="FF0000"/>
                </a:solidFill>
              </a:rPr>
              <a:t>these various </a:t>
            </a:r>
            <a:r>
              <a:rPr lang="en-US" sz="2400" dirty="0" smtClean="0">
                <a:solidFill>
                  <a:srgbClr val="FF0000"/>
                </a:solidFill>
              </a:rPr>
              <a:t>projects are </a:t>
            </a:r>
            <a:r>
              <a:rPr lang="en-US" sz="2400" dirty="0" smtClean="0">
                <a:solidFill>
                  <a:srgbClr val="FF0000"/>
                </a:solidFill>
              </a:rPr>
              <a:t>intended </a:t>
            </a:r>
            <a:r>
              <a:rPr lang="en-US" sz="2400" dirty="0" smtClean="0">
                <a:solidFill>
                  <a:srgbClr val="FF0000"/>
                </a:solidFill>
              </a:rPr>
              <a:t>to demonstrate the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usefulness/reproducibility of large grain material and </a:t>
            </a:r>
            <a:r>
              <a:rPr lang="en-US" sz="2400" dirty="0" err="1" smtClean="0">
                <a:solidFill>
                  <a:srgbClr val="FF0000"/>
                </a:solidFill>
              </a:rPr>
              <a:t>bcp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treatment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611</Words>
  <Application>Microsoft Office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Update on Large Grain/Single Crystal Activities at JLab</vt:lpstr>
      <vt:lpstr>Single Cells</vt:lpstr>
      <vt:lpstr>Slide 3</vt:lpstr>
      <vt:lpstr>TD #4</vt:lpstr>
      <vt:lpstr>Tokyo-Denkai #2</vt:lpstr>
      <vt:lpstr>Single Crystal</vt:lpstr>
      <vt:lpstr>Multi-cell Cavity Manufacturing/Procedure</vt:lpstr>
      <vt:lpstr>Slide 8</vt:lpstr>
      <vt:lpstr>Other Cavities</vt:lpstr>
      <vt:lpstr>Final Remark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Kneisel</dc:creator>
  <cp:lastModifiedBy>Kneisel</cp:lastModifiedBy>
  <cp:revision>14</cp:revision>
  <dcterms:created xsi:type="dcterms:W3CDTF">2009-04-14T19:55:07Z</dcterms:created>
  <dcterms:modified xsi:type="dcterms:W3CDTF">2009-04-14T21:27:16Z</dcterms:modified>
</cp:coreProperties>
</file>