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6" r:id="rId9"/>
    <p:sldId id="276" r:id="rId10"/>
    <p:sldId id="280" r:id="rId11"/>
    <p:sldId id="267" r:id="rId12"/>
    <p:sldId id="279" r:id="rId13"/>
    <p:sldId id="281" r:id="rId14"/>
    <p:sldId id="262" r:id="rId15"/>
    <p:sldId id="275" r:id="rId16"/>
    <p:sldId id="263" r:id="rId17"/>
    <p:sldId id="269" r:id="rId18"/>
    <p:sldId id="277" r:id="rId19"/>
    <p:sldId id="273" r:id="rId20"/>
    <p:sldId id="270" r:id="rId21"/>
    <p:sldId id="274" r:id="rId22"/>
    <p:sldId id="278" r:id="rId23"/>
    <p:sldId id="264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325" y="-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878FD87-9B19-4F2C-8E21-D90A5A6F982E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CDBAFD0-B6C3-446E-9EC5-287A8FCCD1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6A6E7D-7580-42BA-904E-3637F614460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27C854-6F0A-4626-8D25-7B88F97A23E9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07332D-B411-494F-8987-A4250AC9709F}" type="slidenum">
              <a:rPr lang="en-US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3B7A9-AD35-4FF4-802F-A6395040F18F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B782-40B9-4550-A106-B4EEFCC830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80B2E-FA38-4020-A259-D98EDCA77339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EF4B9-33D1-459B-AD9F-41F37D3474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C8678-5B51-49F9-8270-8045A0FF17AF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40692-3AEE-4F9A-A3B0-D1D15C7323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44DD-2656-45BD-8FEF-77D4B9BD57AB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DC1F9-94CF-40B3-B1C6-50AF4FCE0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63C0F-5050-465B-91DF-B23C90BB4B01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C3080-1836-484D-8AB7-AD1B28C742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F49E8-E289-4529-8671-74A4F945AEC4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1E687-D057-43FB-9D50-20ADE96D2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B07B2-3404-4277-A981-5CBFA68C722A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BDFED-2616-4F6F-B546-1CD53C431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01EFD-D078-4E11-9E54-3C95564951C0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1F464-59D6-4AA4-ABBF-F54E3780D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A4A1-2FD7-489D-B328-32303F47D04F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EA48-C20D-4A1A-9764-66FF28D381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C2B47-0D4F-4AF8-8938-36FE28E7D765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A8B6C-8EE7-4564-B98E-1577783AC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42305-0679-49C1-A407-6E2B067A3AAD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C7288-93CB-4A74-9BDD-901C62555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D4F3CA-5C27-47D9-BA87-3EC526951764}" type="datetimeFigureOut">
              <a:rPr lang="en-US"/>
              <a:pPr>
                <a:defRPr/>
              </a:pPr>
              <a:t>3/27/2010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033640-756F-436E-A131-DB6BF59A6A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epp.cornell.edu/ilc/pub/Public/DampingRings/WebHome/DampingRingsFillPatterns.x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epp.cornell.edu/ilc/pub/Public/DampingRings/WebHome/DampingRingsFillPatterns.xl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Ecloud in quadrupole &amp; Sextupole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Lanfa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00B0F0"/>
                </a:solidFill>
                <a:latin typeface="Arial" pitchFamily="34" charset="0"/>
              </a:rPr>
              <a:t>3km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7030A0"/>
                </a:solidFill>
                <a:latin typeface="Arial" pitchFamily="34" charset="0"/>
              </a:rPr>
              <a:t>Quadrupole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98%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1066800" y="5867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6627" name="TextBox 5"/>
          <p:cNvSpPr txBox="1">
            <a:spLocks noChangeArrowheads="1"/>
          </p:cNvSpPr>
          <p:nvPr/>
        </p:nvSpPr>
        <p:spPr bwMode="auto">
          <a:xfrm>
            <a:off x="5029200" y="5943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362200"/>
            <a:ext cx="4010025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Box 8"/>
          <p:cNvSpPr txBox="1">
            <a:spLocks noChangeArrowheads="1"/>
          </p:cNvSpPr>
          <p:nvPr/>
        </p:nvSpPr>
        <p:spPr bwMode="auto">
          <a:xfrm>
            <a:off x="1143000" y="16002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Note: ecloud is not saturated for large SEY</a:t>
            </a:r>
          </a:p>
        </p:txBody>
      </p:sp>
      <p:pic>
        <p:nvPicPr>
          <p:cNvPr id="2663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2286000"/>
            <a:ext cx="410051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9138"/>
            <a:ext cx="3673475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752600"/>
            <a:ext cx="43053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81000" y="457200"/>
            <a:ext cx="8229600" cy="114300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000" dirty="0">
                <a:latin typeface="Arial" pitchFamily="34" charset="0"/>
                <a:ea typeface="+mj-ea"/>
                <a:cs typeface="+mj-cs"/>
              </a:rPr>
              <a:t>SEY effect  (6km Ring)</a:t>
            </a:r>
            <a:r>
              <a:rPr lang="it-IT" sz="2000" dirty="0">
                <a:latin typeface="Arial" pitchFamily="34" charset="0"/>
                <a:ea typeface="+mj-ea"/>
                <a:cs typeface="+mj-cs"/>
              </a:rPr>
              <a:t/>
            </a:r>
            <a:br>
              <a:rPr lang="it-IT" sz="2000" dirty="0">
                <a:latin typeface="Arial" pitchFamily="34" charset="0"/>
                <a:ea typeface="+mj-ea"/>
                <a:cs typeface="+mj-cs"/>
              </a:rPr>
            </a:br>
            <a:r>
              <a:rPr lang="it-IT" sz="2000" dirty="0">
                <a:latin typeface="Arial" pitchFamily="34" charset="0"/>
                <a:ea typeface="+mj-ea"/>
                <a:cs typeface="+mj-cs"/>
              </a:rPr>
              <a:t>Quadrupole: Photon Reflectivity =20%</a:t>
            </a:r>
            <a:r>
              <a:rPr lang="en-US" sz="2000" dirty="0">
                <a:latin typeface="Arial" pitchFamily="34" charset="0"/>
                <a:ea typeface="+mj-ea"/>
                <a:cs typeface="+mj-cs"/>
              </a:rPr>
              <a:t/>
            </a:r>
            <a:br>
              <a:rPr lang="en-US" sz="2000" dirty="0">
                <a:latin typeface="Arial" pitchFamily="34" charset="0"/>
                <a:ea typeface="+mj-ea"/>
                <a:cs typeface="+mj-cs"/>
              </a:rPr>
            </a:br>
            <a:r>
              <a:rPr lang="it-IT" sz="2000" dirty="0">
                <a:latin typeface="Arial" pitchFamily="34" charset="0"/>
                <a:ea typeface="+mj-ea"/>
                <a:cs typeface="+mj-cs"/>
              </a:rPr>
              <a:t>Antechamber protection =0</a:t>
            </a:r>
            <a:endParaRPr lang="en-US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27652" name="TextBox 7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7653" name="TextBox 8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00B0F0"/>
                </a:solidFill>
                <a:latin typeface="Arial" pitchFamily="34" charset="0"/>
              </a:rPr>
              <a:t>6km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7030A0"/>
                </a:solidFill>
                <a:latin typeface="Arial" pitchFamily="34" charset="0"/>
              </a:rPr>
              <a:t>Quadrupole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90%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8674" name="TextBox 4"/>
          <p:cNvSpPr txBox="1">
            <a:spLocks noChangeArrowheads="1"/>
          </p:cNvSpPr>
          <p:nvPr/>
        </p:nvSpPr>
        <p:spPr bwMode="auto">
          <a:xfrm>
            <a:off x="1066800" y="5867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8675" name="TextBox 5"/>
          <p:cNvSpPr txBox="1">
            <a:spLocks noChangeArrowheads="1"/>
          </p:cNvSpPr>
          <p:nvPr/>
        </p:nvSpPr>
        <p:spPr bwMode="auto">
          <a:xfrm>
            <a:off x="5029200" y="5943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1143000" y="16002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Note: ecloud is not saturated for large SEY</a:t>
            </a:r>
          </a:p>
        </p:txBody>
      </p:sp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981200"/>
            <a:ext cx="4483100" cy="40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2209800"/>
            <a:ext cx="4038600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00B0F0"/>
                </a:solidFill>
                <a:latin typeface="Arial" pitchFamily="34" charset="0"/>
              </a:rPr>
              <a:t>6km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7030A0"/>
                </a:solidFill>
                <a:latin typeface="Arial" pitchFamily="34" charset="0"/>
              </a:rPr>
              <a:t>Quadrupole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98%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066800" y="5867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5029200" y="5943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sp>
        <p:nvSpPr>
          <p:cNvPr id="29700" name="TextBox 8"/>
          <p:cNvSpPr txBox="1">
            <a:spLocks noChangeArrowheads="1"/>
          </p:cNvSpPr>
          <p:nvPr/>
        </p:nvSpPr>
        <p:spPr bwMode="auto">
          <a:xfrm>
            <a:off x="1143000" y="1600200"/>
            <a:ext cx="7162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Note: ecloud is not saturated for large SEY</a:t>
            </a:r>
          </a:p>
        </p:txBody>
      </p:sp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057400"/>
            <a:ext cx="4219575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981200"/>
            <a:ext cx="41814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7921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dirty="0" smtClean="0">
                <a:latin typeface="Arial" pitchFamily="34" charset="0"/>
              </a:rPr>
              <a:t>Quadrupole: </a:t>
            </a:r>
            <a:r>
              <a:rPr lang="it-IT" sz="2700" dirty="0" smtClean="0">
                <a:latin typeface="Arial" pitchFamily="34" charset="0"/>
              </a:rPr>
              <a:t>Photon Reflectivity =20%</a:t>
            </a:r>
            <a:r>
              <a:rPr lang="en-US" sz="2700" dirty="0" smtClean="0">
                <a:latin typeface="Arial" pitchFamily="34" charset="0"/>
              </a:rPr>
              <a:t/>
            </a:r>
            <a:br>
              <a:rPr lang="en-US" sz="2700" dirty="0" smtClean="0">
                <a:latin typeface="Arial" pitchFamily="34" charset="0"/>
              </a:rPr>
            </a:br>
            <a:r>
              <a:rPr lang="it-IT" sz="2700" dirty="0" smtClean="0">
                <a:latin typeface="Arial" pitchFamily="34" charset="0"/>
              </a:rPr>
              <a:t>Antechamber protection =90</a:t>
            </a:r>
            <a:r>
              <a:rPr lang="it-IT" dirty="0" smtClean="0">
                <a:latin typeface="Arial" pitchFamily="34" charset="0"/>
              </a:rPr>
              <a:t/>
            </a:r>
            <a:br>
              <a:rPr lang="it-IT" dirty="0" smtClean="0">
                <a:latin typeface="Arial" pitchFamily="34" charset="0"/>
              </a:rPr>
            </a:br>
            <a:endParaRPr lang="en-US" dirty="0"/>
          </a:p>
        </p:txBody>
      </p:sp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304800" y="6324600"/>
            <a:ext cx="670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Data:ilc_6km_45b_quadr20atn90 &amp;  </a:t>
            </a:r>
            <a:r>
              <a:rPr lang="en-US" b="1">
                <a:latin typeface="Calibri" pitchFamily="34" charset="0"/>
              </a:rPr>
              <a:t>ilc_3km_45b_quadr20atn90</a:t>
            </a: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5410200" y="57912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Ecloud density near the beam</a:t>
            </a:r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762000" y="57912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Average  density</a:t>
            </a:r>
          </a:p>
        </p:txBody>
      </p:sp>
      <p:pic>
        <p:nvPicPr>
          <p:cNvPr id="3072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3779838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362200"/>
            <a:ext cx="4016375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Ecloud</a:t>
            </a:r>
            <a:r>
              <a:rPr lang="en-US" dirty="0" smtClean="0"/>
              <a:t>  in </a:t>
            </a:r>
            <a:r>
              <a:rPr lang="en-US" dirty="0" err="1" smtClean="0"/>
              <a:t>Sextupole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Sextupole </a:t>
            </a:r>
            <a:r>
              <a:rPr lang="en-US" sz="2200" smtClean="0"/>
              <a:t>: </a:t>
            </a:r>
            <a:r>
              <a:rPr lang="it-IT" sz="2200" smtClean="0">
                <a:latin typeface="Arial" charset="0"/>
              </a:rPr>
              <a:t>Photon Reflectivity =20%</a:t>
            </a:r>
            <a:r>
              <a:rPr lang="en-US" sz="2200" smtClean="0">
                <a:latin typeface="Arial" charset="0"/>
              </a:rPr>
              <a:t/>
            </a:r>
            <a:br>
              <a:rPr lang="en-US" sz="2200" smtClean="0">
                <a:latin typeface="Arial" charset="0"/>
              </a:rPr>
            </a:br>
            <a:r>
              <a:rPr lang="it-IT" sz="2200" smtClean="0">
                <a:latin typeface="Arial" charset="0"/>
              </a:rPr>
              <a:t>Antechamber protection =0</a:t>
            </a:r>
            <a:endParaRPr lang="en-US" sz="2200" smtClean="0"/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81200"/>
            <a:ext cx="4495800" cy="355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981200"/>
            <a:ext cx="43529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5410200" y="57912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Ecloud density near the beam</a:t>
            </a:r>
          </a:p>
        </p:txBody>
      </p:sp>
      <p:sp>
        <p:nvSpPr>
          <p:cNvPr id="32773" name="TextBox 7"/>
          <p:cNvSpPr txBox="1">
            <a:spLocks noChangeArrowheads="1"/>
          </p:cNvSpPr>
          <p:nvPr/>
        </p:nvSpPr>
        <p:spPr bwMode="auto">
          <a:xfrm>
            <a:off x="1143000" y="5715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Average density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(3km Ring)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Sextupole: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=0</a:t>
            </a:r>
            <a:endParaRPr lang="en-US" sz="2000" dirty="0"/>
          </a:p>
        </p:txBody>
      </p:sp>
      <p:sp>
        <p:nvSpPr>
          <p:cNvPr id="33794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3795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28800"/>
            <a:ext cx="3757613" cy="343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676400"/>
            <a:ext cx="417512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7030A0"/>
                </a:solidFill>
                <a:latin typeface="Arial" pitchFamily="34" charset="0"/>
              </a:rPr>
              <a:t>3km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00B0F0"/>
                </a:solidFill>
                <a:latin typeface="Arial" pitchFamily="34" charset="0"/>
              </a:rPr>
              <a:t>Sextupole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Antechamber protection =90%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4818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4819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676400"/>
            <a:ext cx="41862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600200"/>
            <a:ext cx="4419600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7030A0"/>
                </a:solidFill>
                <a:latin typeface="Arial" pitchFamily="34" charset="0"/>
              </a:rPr>
              <a:t>3km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00B0F0"/>
                </a:solidFill>
                <a:latin typeface="Arial" pitchFamily="34" charset="0"/>
              </a:rPr>
              <a:t>Sextupole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Antechamber protection =98%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5842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828800"/>
            <a:ext cx="409733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752600"/>
            <a:ext cx="417195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parameters</a:t>
            </a: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762000" y="2590800"/>
            <a:ext cx="3505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Field:  7.5T/m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Length:0.3m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Pipe radius: 25mm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SEY: 0.9~1.4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Beam Size: (270,5) </a:t>
            </a:r>
            <a:r>
              <a:rPr lang="en-US">
                <a:latin typeface="Calibri" pitchFamily="34" charset="0"/>
                <a:sym typeface="Symbol" pitchFamily="18" charset="2"/>
              </a:rPr>
              <a:t>m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4648200" y="2590800"/>
            <a:ext cx="35052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Field:  12T/m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Length:0.3m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Pipe radius: 25mm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SEY: 0.9~1.4</a:t>
            </a:r>
          </a:p>
          <a:p>
            <a:pPr>
              <a:buFont typeface="Wingdings" pitchFamily="2" charset="2"/>
              <a:buChar char="Ø"/>
            </a:pPr>
            <a:r>
              <a:rPr lang="en-US">
                <a:latin typeface="Calibri" pitchFamily="34" charset="0"/>
              </a:rPr>
              <a:t>Beam Size: (360,6) </a:t>
            </a:r>
            <a:r>
              <a:rPr lang="en-US">
                <a:latin typeface="Calibri" pitchFamily="34" charset="0"/>
                <a:sym typeface="Symbol" pitchFamily="18" charset="2"/>
              </a:rPr>
              <a:t>m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762000" y="2057400"/>
            <a:ext cx="1085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3.2km DR</a:t>
            </a: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4495800" y="2133600"/>
            <a:ext cx="1085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6.4km DR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81000" y="457200"/>
            <a:ext cx="8229600" cy="114300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4000" dirty="0">
                <a:latin typeface="Arial" pitchFamily="34" charset="0"/>
                <a:ea typeface="+mj-ea"/>
                <a:cs typeface="+mj-cs"/>
              </a:rPr>
              <a:t>SEY effect  (6km Ring)</a:t>
            </a:r>
            <a:r>
              <a:rPr lang="it-IT" sz="2000" dirty="0">
                <a:latin typeface="Arial" pitchFamily="34" charset="0"/>
                <a:ea typeface="+mj-ea"/>
                <a:cs typeface="+mj-cs"/>
              </a:rPr>
              <a:t/>
            </a:r>
            <a:br>
              <a:rPr lang="it-IT" sz="2000" dirty="0">
                <a:latin typeface="Arial" pitchFamily="34" charset="0"/>
                <a:ea typeface="+mj-ea"/>
                <a:cs typeface="+mj-cs"/>
              </a:rPr>
            </a:br>
            <a:r>
              <a:rPr lang="it-IT" sz="2000" dirty="0">
                <a:latin typeface="Arial" pitchFamily="34" charset="0"/>
                <a:ea typeface="+mj-ea"/>
                <a:cs typeface="+mj-cs"/>
              </a:rPr>
              <a:t>Sextupole: Photon Reflectivity =20%</a:t>
            </a:r>
            <a:r>
              <a:rPr lang="en-US" sz="2000" dirty="0">
                <a:latin typeface="Arial" pitchFamily="34" charset="0"/>
                <a:ea typeface="+mj-ea"/>
                <a:cs typeface="+mj-cs"/>
              </a:rPr>
              <a:t/>
            </a:r>
            <a:br>
              <a:rPr lang="en-US" sz="2000" dirty="0">
                <a:latin typeface="Arial" pitchFamily="34" charset="0"/>
                <a:ea typeface="+mj-ea"/>
                <a:cs typeface="+mj-cs"/>
              </a:rPr>
            </a:br>
            <a:r>
              <a:rPr lang="it-IT" sz="2000" dirty="0">
                <a:latin typeface="Arial" pitchFamily="34" charset="0"/>
                <a:ea typeface="+mj-ea"/>
                <a:cs typeface="+mj-cs"/>
              </a:rPr>
              <a:t>Antechamber protection =0</a:t>
            </a:r>
            <a:endParaRPr lang="en-US" sz="2000" dirty="0">
              <a:latin typeface="+mj-lt"/>
              <a:ea typeface="+mj-ea"/>
              <a:cs typeface="+mj-cs"/>
            </a:endParaRPr>
          </a:p>
        </p:txBody>
      </p:sp>
      <p:sp>
        <p:nvSpPr>
          <p:cNvPr id="36866" name="TextBox 7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6867" name="TextBox 8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905000"/>
            <a:ext cx="38481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1752600"/>
            <a:ext cx="4295775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7030A0"/>
                </a:solidFill>
                <a:latin typeface="Arial" pitchFamily="34" charset="0"/>
              </a:rPr>
              <a:t>6km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00B0F0"/>
                </a:solidFill>
                <a:latin typeface="Arial" pitchFamily="34" charset="0"/>
              </a:rPr>
              <a:t>Sextupole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Antechamber protection =90%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7891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4191000" cy="389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676400"/>
            <a:ext cx="4110038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7030A0"/>
                </a:solidFill>
                <a:latin typeface="Arial" pitchFamily="34" charset="0"/>
              </a:rPr>
              <a:t>6km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00B0F0"/>
                </a:solidFill>
                <a:latin typeface="Arial" pitchFamily="34" charset="0"/>
              </a:rPr>
              <a:t>Sextupole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Antechamber protection =98%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38915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4938" y="1676400"/>
            <a:ext cx="4133850" cy="371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1676400"/>
            <a:ext cx="4252913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Sextupole </a:t>
            </a:r>
            <a:r>
              <a:rPr lang="en-US" sz="2200" smtClean="0"/>
              <a:t>: </a:t>
            </a:r>
            <a:r>
              <a:rPr lang="it-IT" sz="2200" smtClean="0">
                <a:latin typeface="Arial" charset="0"/>
              </a:rPr>
              <a:t>Photon Reflectivity =20%</a:t>
            </a:r>
            <a:r>
              <a:rPr lang="en-US" sz="2200" smtClean="0">
                <a:latin typeface="Arial" charset="0"/>
              </a:rPr>
              <a:t/>
            </a:r>
            <a:br>
              <a:rPr lang="en-US" sz="2200" smtClean="0">
                <a:latin typeface="Arial" charset="0"/>
              </a:rPr>
            </a:br>
            <a:r>
              <a:rPr lang="it-IT" sz="2200" smtClean="0">
                <a:latin typeface="Arial" charset="0"/>
              </a:rPr>
              <a:t>Antechamber protection =90</a:t>
            </a:r>
            <a:endParaRPr lang="en-US" sz="2200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1188" y="2209800"/>
            <a:ext cx="4722812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209800"/>
            <a:ext cx="4322763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5410200" y="6096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Ecloud density near the beam</a:t>
            </a:r>
          </a:p>
        </p:txBody>
      </p:sp>
      <p:sp>
        <p:nvSpPr>
          <p:cNvPr id="39941" name="TextBox 7"/>
          <p:cNvSpPr txBox="1">
            <a:spLocks noChangeArrowheads="1"/>
          </p:cNvSpPr>
          <p:nvPr/>
        </p:nvSpPr>
        <p:spPr bwMode="auto">
          <a:xfrm>
            <a:off x="1143000" y="60198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Average Ecloud density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Estimation of impedance of grooves and SEY to define ILC DR needs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Low integrated impedance for triangular grooves (in magnets). Larger impedance overall for rectangular grooves (in straights).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2mm triangular grooves SEY &lt;&lt; 1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1mm triangular grooves work very good with r=50um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10-15% SEY of grooves with magnetic field within ILC DR dipole/wiggler field variation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Trapping in quadrupole and sextupole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Very long e- trapping in CesrTA &gt;&gt; 1 turn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Estimation in ICL DR qad &amp; sext to compare with beam instability thresholds (see Pivi presentation next) for 6 km and 3 km rings: 3km lower cloud density.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305800" cy="914400"/>
          </a:xfrm>
        </p:spPr>
        <p:txBody>
          <a:bodyPr/>
          <a:lstStyle/>
          <a:p>
            <a:r>
              <a:rPr lang="en-US" sz="3400" smtClean="0"/>
              <a:t>Photon parameters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sz="2400" dirty="0" smtClean="0">
              <a:solidFill>
                <a:srgbClr val="3333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333FF"/>
                </a:solidFill>
              </a:rPr>
              <a:t>Average number of photons emitted per unit length per beam particle in the ARCS are: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333FF"/>
                </a:solidFill>
              </a:rPr>
              <a:t>0.33 photons/meter/e+ </a:t>
            </a:r>
            <a:r>
              <a:rPr lang="en-US" sz="2000" dirty="0" smtClean="0">
                <a:solidFill>
                  <a:srgbClr val="FF0000"/>
                </a:solidFill>
              </a:rPr>
              <a:t>in the ARCS</a:t>
            </a:r>
            <a:r>
              <a:rPr lang="en-US" sz="2000" dirty="0" smtClean="0">
                <a:solidFill>
                  <a:srgbClr val="3333FF"/>
                </a:solidFill>
              </a:rPr>
              <a:t> of 6.4 km ring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000" dirty="0" smtClean="0">
                <a:solidFill>
                  <a:srgbClr val="3333FF"/>
                </a:solidFill>
              </a:rPr>
              <a:t>0.47 photons/meter/e+ </a:t>
            </a:r>
            <a:r>
              <a:rPr lang="en-US" sz="2000" dirty="0" smtClean="0">
                <a:solidFill>
                  <a:srgbClr val="FF0000"/>
                </a:solidFill>
              </a:rPr>
              <a:t>in the ARCS </a:t>
            </a:r>
            <a:r>
              <a:rPr lang="en-US" sz="2000" dirty="0" smtClean="0">
                <a:solidFill>
                  <a:srgbClr val="3333FF"/>
                </a:solidFill>
              </a:rPr>
              <a:t>of 3.2 km ring</a:t>
            </a:r>
          </a:p>
          <a:p>
            <a:pPr lvl="1" fontAlgn="auto">
              <a:spcAft>
                <a:spcPts val="0"/>
              </a:spcAft>
              <a:buFontTx/>
              <a:buNone/>
              <a:defRPr/>
            </a:pPr>
            <a:r>
              <a:rPr lang="en-US" sz="2000" dirty="0" smtClean="0">
                <a:solidFill>
                  <a:srgbClr val="3333FF"/>
                </a:solidFill>
              </a:rPr>
              <a:t>(Considering an average of 0.204 photons/meter/e+ around each ring and a fractional arc/circumference=4000m/6476m and 1400m/3238m)</a:t>
            </a:r>
            <a:endParaRPr lang="en-US" dirty="0" smtClean="0">
              <a:solidFill>
                <a:srgbClr val="3333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rgbClr val="3333FF"/>
                </a:solidFill>
              </a:rPr>
              <a:t>Photoelectric yield: 0.1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sz="2400" dirty="0" smtClean="0">
              <a:solidFill>
                <a:srgbClr val="3333FF"/>
              </a:solidFill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sz="2400" dirty="0" smtClean="0">
                <a:solidFill>
                  <a:srgbClr val="3333FF"/>
                </a:solidFill>
              </a:rPr>
              <a:t>Need an improved estimation of the photon distribution in the ring (Cornell code)</a:t>
            </a:r>
            <a:endParaRPr lang="en-US" sz="2400" dirty="0" smtClean="0"/>
          </a:p>
        </p:txBody>
      </p:sp>
      <p:sp>
        <p:nvSpPr>
          <p:cNvPr id="37892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ja-JP" altLang="en-US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2"/>
          <p:cNvSpPr txBox="1">
            <a:spLocks noChangeArrowheads="1"/>
          </p:cNvSpPr>
          <p:nvPr/>
        </p:nvSpPr>
        <p:spPr bwMode="auto">
          <a:xfrm>
            <a:off x="349250" y="100013"/>
            <a:ext cx="8424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600">
                <a:solidFill>
                  <a:srgbClr val="A50021"/>
                </a:solidFill>
                <a:latin typeface="Calibri" pitchFamily="34" charset="0"/>
              </a:rPr>
              <a:t>Build Up Input Parameters for CLOUDLAND </a:t>
            </a:r>
          </a:p>
        </p:txBody>
      </p:sp>
      <p:graphicFrame>
        <p:nvGraphicFramePr>
          <p:cNvPr id="16482" name="Group 98"/>
          <p:cNvGraphicFramePr>
            <a:graphicFrameLocks noGrp="1"/>
          </p:cNvGraphicFramePr>
          <p:nvPr/>
        </p:nvGraphicFramePr>
        <p:xfrm>
          <a:off x="1042988" y="1057275"/>
          <a:ext cx="7226300" cy="4833938"/>
        </p:xfrm>
        <a:graphic>
          <a:graphicData uri="http://schemas.openxmlformats.org/drawingml/2006/table">
            <a:tbl>
              <a:tblPr/>
              <a:tblGrid>
                <a:gridCol w="3721100"/>
                <a:gridCol w="1439862"/>
                <a:gridCol w="2065338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population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2.1x10</a:t>
                      </a:r>
                      <a:r>
                        <a:rPr kumimoji="0" lang="it-IT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Number of bunches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23 x 6 trains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gap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Ngap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spacing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sep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[m]</a:t>
                      </a:r>
                      <a:endParaRPr kumimoji="0" lang="it-IT" sz="1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horizontal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0.26</a:t>
                      </a: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vertical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0.006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Photoelectron Yield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it-IT" sz="1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Photon rate (e</a:t>
                      </a:r>
                      <a:r>
                        <a:rPr kumimoji="0" lang="it-IT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it-IT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+</a:t>
                      </a: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</a:rPr>
                        <a:t>dn</a:t>
                      </a:r>
                      <a:r>
                        <a:rPr kumimoji="1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MS PGothic" pitchFamily="34" charset="-128"/>
                          <a:sym typeface="Symbol" pitchFamily="18" charset="2"/>
                        </a:rPr>
                        <a:t> </a:t>
                      </a: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sym typeface="Symbol" pitchFamily="18" charset="2"/>
                        </a:rPr>
                        <a:t>/ds</a:t>
                      </a:r>
                      <a:endParaRPr kumimoji="1" lang="it-IT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0. 33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Antechamber protection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PGothic" pitchFamily="34" charset="-128"/>
                          <a:sym typeface="Symbol" pitchFamily="18" charset="2"/>
                        </a:rPr>
                        <a:t></a:t>
                      </a:r>
                      <a:endParaRPr kumimoji="1" lang="en-U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Photon Reflectivity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Max. Secondary Emission Yeld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δ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 at Max. SEY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Ε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[eV]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SEY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Cimino-Collins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(0)=0.5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95" name="Text Box 75"/>
          <p:cNvSpPr txBox="1">
            <a:spLocks noChangeArrowheads="1"/>
          </p:cNvSpPr>
          <p:nvPr/>
        </p:nvSpPr>
        <p:spPr bwMode="auto">
          <a:xfrm>
            <a:off x="50800" y="6731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ilc-DR 6.4 Km, 6 ns bunch spacing*. </a:t>
            </a:r>
          </a:p>
        </p:txBody>
      </p:sp>
      <p:sp>
        <p:nvSpPr>
          <p:cNvPr id="18496" name="Rectangle 99"/>
          <p:cNvSpPr>
            <a:spLocks noChangeArrowheads="1"/>
          </p:cNvSpPr>
          <p:nvPr/>
        </p:nvSpPr>
        <p:spPr bwMode="auto">
          <a:xfrm>
            <a:off x="38100" y="5984875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solidFill>
                  <a:schemeClr val="tx2"/>
                </a:solidFill>
                <a:latin typeface="Calibri" pitchFamily="34" charset="0"/>
              </a:rPr>
              <a:t>*</a:t>
            </a:r>
            <a:r>
              <a:rPr lang="en-US" sz="1600" u="sng">
                <a:solidFill>
                  <a:schemeClr val="tx2"/>
                </a:solidFill>
                <a:latin typeface="Calibri" pitchFamily="34" charset="0"/>
                <a:hlinkClick r:id="rId3"/>
              </a:rPr>
              <a:t>https://wiki.lepp.cornell.edu/ilc/pub/Public/DampingRings/WebHome/DampingRingsFillPatterns.xls</a:t>
            </a:r>
            <a:endParaRPr lang="en-US" sz="1600" u="sng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295400"/>
            <a:ext cx="8229600" cy="7921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dirty="0" smtClean="0">
                <a:latin typeface="Arial" pitchFamily="34" charset="0"/>
              </a:rPr>
              <a:t>Photon Reflectivity =50%</a:t>
            </a:r>
            <a:r>
              <a:rPr lang="en-US" sz="3600" dirty="0" smtClean="0">
                <a:latin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</a:rPr>
            </a:br>
            <a:r>
              <a:rPr lang="it-IT" sz="3600" dirty="0" smtClean="0">
                <a:latin typeface="Arial" pitchFamily="34" charset="0"/>
              </a:rPr>
              <a:t>Antechamber protection =0</a:t>
            </a:r>
            <a:r>
              <a:rPr lang="it-IT" dirty="0" smtClean="0">
                <a:latin typeface="Arial" pitchFamily="34" charset="0"/>
              </a:rPr>
              <a:t/>
            </a:r>
            <a:br>
              <a:rPr lang="it-IT" dirty="0" smtClean="0">
                <a:latin typeface="Arial" pitchFamily="34" charset="0"/>
              </a:rPr>
            </a:b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09800"/>
            <a:ext cx="45799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2975" y="2209800"/>
            <a:ext cx="439102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914400" y="6172200"/>
            <a:ext cx="449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Data: ilc_6km_quadsp &amp; ilc_3km_quadsp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349250" y="100013"/>
            <a:ext cx="84248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600">
                <a:solidFill>
                  <a:srgbClr val="A50021"/>
                </a:solidFill>
                <a:latin typeface="Calibri" pitchFamily="34" charset="0"/>
              </a:rPr>
              <a:t>Build Up Input Parameters for CLOUDLAND </a:t>
            </a:r>
          </a:p>
        </p:txBody>
      </p:sp>
      <p:graphicFrame>
        <p:nvGraphicFramePr>
          <p:cNvPr id="21570" name="Group 66"/>
          <p:cNvGraphicFramePr>
            <a:graphicFrameLocks noGrp="1"/>
          </p:cNvGraphicFramePr>
          <p:nvPr/>
        </p:nvGraphicFramePr>
        <p:xfrm>
          <a:off x="1042988" y="1057275"/>
          <a:ext cx="7226300" cy="4830763"/>
        </p:xfrm>
        <a:graphic>
          <a:graphicData uri="http://schemas.openxmlformats.org/drawingml/2006/table">
            <a:tbl>
              <a:tblPr/>
              <a:tblGrid>
                <a:gridCol w="3721100"/>
                <a:gridCol w="1255712"/>
                <a:gridCol w="2249488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population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2.1x10</a:t>
                      </a:r>
                      <a:r>
                        <a:rPr kumimoji="0" lang="it-IT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bunches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45 x 6 trains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gap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Ngap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15 bunches (60 buckets)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spacing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sep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[m]</a:t>
                      </a:r>
                      <a:endParaRPr kumimoji="0" lang="it-IT" sz="1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length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horizontal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x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0.26</a:t>
                      </a: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Bunch vertical size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σ</a:t>
                      </a:r>
                      <a:r>
                        <a:rPr kumimoji="0" lang="el-GR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[mm]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0.006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Photoelectron Yield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Y</a:t>
                      </a:r>
                      <a:endParaRPr kumimoji="0" lang="it-IT" sz="1400" b="0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Photon rate (e</a:t>
                      </a:r>
                      <a:r>
                        <a:rPr kumimoji="0" lang="it-IT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/e</a:t>
                      </a:r>
                      <a:r>
                        <a:rPr kumimoji="0" lang="it-IT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</a:rPr>
                        <a:t>dn</a:t>
                      </a:r>
                      <a:r>
                        <a:rPr kumimoji="1" lang="en-US" altLang="ja-JP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/>
                          <a:cs typeface="ＭＳ Ｐゴシック"/>
                          <a:sym typeface="Symbol" pitchFamily="18" charset="2"/>
                        </a:rPr>
                        <a:t> </a:t>
                      </a: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  <a:sym typeface="Symbol" pitchFamily="18" charset="2"/>
                        </a:rPr>
                        <a:t>/ds</a:t>
                      </a:r>
                      <a:endParaRPr kumimoji="1" lang="it-IT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0. 33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Antechamber protection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/>
                          <a:cs typeface="ＭＳ Ｐゴシック"/>
                          <a:sym typeface="Symbol" pitchFamily="18" charset="2"/>
                        </a:rPr>
                        <a:t></a:t>
                      </a:r>
                      <a:endParaRPr kumimoji="1" lang="en-U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/>
                        <a:cs typeface="ＭＳ Ｐゴシック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0%, 90%, 98%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Photon Reflectivity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Max. Secondary Emission Yeld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δ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max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 at Max. SEY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Ε</a:t>
                      </a:r>
                      <a:r>
                        <a:rPr kumimoji="0" lang="it-IT" sz="14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[eV]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SEY model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Cimino-Collins 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sym typeface="Symbol" pitchFamily="18" charset="2"/>
                        </a:rPr>
                        <a:t>(0)=0.5</a:t>
                      </a:r>
                      <a:r>
                        <a:rPr kumimoji="0" lang="it-IT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567" name="Text Box 75"/>
          <p:cNvSpPr txBox="1">
            <a:spLocks noChangeArrowheads="1"/>
          </p:cNvSpPr>
          <p:nvPr/>
        </p:nvSpPr>
        <p:spPr bwMode="auto">
          <a:xfrm>
            <a:off x="50800" y="6731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Calibri" pitchFamily="34" charset="0"/>
              </a:rPr>
              <a:t>ilc-DR 6.4 Km, 6 ns bunch spacing*. </a:t>
            </a:r>
          </a:p>
        </p:txBody>
      </p:sp>
      <p:sp>
        <p:nvSpPr>
          <p:cNvPr id="21568" name="Rectangle 99"/>
          <p:cNvSpPr>
            <a:spLocks noChangeArrowheads="1"/>
          </p:cNvSpPr>
          <p:nvPr/>
        </p:nvSpPr>
        <p:spPr bwMode="auto">
          <a:xfrm>
            <a:off x="38100" y="5984875"/>
            <a:ext cx="914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solidFill>
                  <a:schemeClr val="tx2"/>
                </a:solidFill>
                <a:latin typeface="Calibri" pitchFamily="34" charset="0"/>
              </a:rPr>
              <a:t>*</a:t>
            </a:r>
            <a:r>
              <a:rPr lang="en-US" sz="1600" u="sng">
                <a:solidFill>
                  <a:schemeClr val="tx2"/>
                </a:solidFill>
                <a:latin typeface="Calibri" pitchFamily="34" charset="0"/>
                <a:hlinkClick r:id="rId3"/>
              </a:rPr>
              <a:t>https://wiki.lepp.cornell.edu/ilc/pub/Public/DampingRings/WebHome/DampingRingsFillPatterns.xls</a:t>
            </a:r>
            <a:endParaRPr lang="en-US" sz="1600" u="sng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14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3600" dirty="0" smtClean="0">
                <a:latin typeface="Arial" pitchFamily="34" charset="0"/>
              </a:rPr>
              <a:t>Quadrupole: </a:t>
            </a:r>
            <a:r>
              <a:rPr lang="it-IT" sz="2700" dirty="0" smtClean="0">
                <a:latin typeface="Arial" pitchFamily="34" charset="0"/>
              </a:rPr>
              <a:t>Photon Reflectivity =20%</a:t>
            </a:r>
            <a:r>
              <a:rPr lang="en-US" sz="2700" dirty="0" smtClean="0">
                <a:latin typeface="Arial" pitchFamily="34" charset="0"/>
              </a:rPr>
              <a:t/>
            </a:r>
            <a:br>
              <a:rPr lang="en-US" sz="2700" dirty="0" smtClean="0">
                <a:latin typeface="Arial" pitchFamily="34" charset="0"/>
              </a:rPr>
            </a:br>
            <a:r>
              <a:rPr lang="it-IT" sz="2700" dirty="0" smtClean="0">
                <a:latin typeface="Arial" pitchFamily="34" charset="0"/>
              </a:rPr>
              <a:t>Antechamber protection =0</a:t>
            </a:r>
            <a:r>
              <a:rPr lang="it-IT" dirty="0" smtClean="0">
                <a:latin typeface="Arial" pitchFamily="34" charset="0"/>
              </a:rPr>
              <a:t/>
            </a:r>
            <a:br>
              <a:rPr lang="it-IT" dirty="0" smtClean="0">
                <a:latin typeface="Arial" pitchFamily="34" charset="0"/>
              </a:rPr>
            </a:br>
            <a:endParaRPr lang="en-US" dirty="0"/>
          </a:p>
        </p:txBody>
      </p:sp>
      <p:sp>
        <p:nvSpPr>
          <p:cNvPr id="23554" name="TextBox 5"/>
          <p:cNvSpPr txBox="1">
            <a:spLocks noChangeArrowheads="1"/>
          </p:cNvSpPr>
          <p:nvPr/>
        </p:nvSpPr>
        <p:spPr bwMode="auto">
          <a:xfrm>
            <a:off x="304800" y="6324600"/>
            <a:ext cx="670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Data: ilc_6km_quadspr20atn0 &amp; ilc_3km_quadspr20atn0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3900" y="1905000"/>
            <a:ext cx="4610100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981200"/>
            <a:ext cx="4297363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914400" y="5715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Average density</a:t>
            </a:r>
          </a:p>
        </p:txBody>
      </p:sp>
      <p:sp>
        <p:nvSpPr>
          <p:cNvPr id="23558" name="TextBox 7"/>
          <p:cNvSpPr txBox="1">
            <a:spLocks noChangeArrowheads="1"/>
          </p:cNvSpPr>
          <p:nvPr/>
        </p:nvSpPr>
        <p:spPr bwMode="auto">
          <a:xfrm>
            <a:off x="5410200" y="57912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Ecloud density near the beam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(3km Ring)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Quadrupole: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=0</a:t>
            </a:r>
            <a:endParaRPr lang="en-US" sz="20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752600"/>
            <a:ext cx="42767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752600"/>
            <a:ext cx="4191000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9144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4876800" y="57150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4000" dirty="0" smtClean="0">
                <a:latin typeface="Arial" pitchFamily="34" charset="0"/>
              </a:rPr>
              <a:t>SEY effect (</a:t>
            </a:r>
            <a:r>
              <a:rPr lang="it-IT" sz="4000" dirty="0" smtClean="0">
                <a:solidFill>
                  <a:srgbClr val="00B0F0"/>
                </a:solidFill>
                <a:latin typeface="Arial" pitchFamily="34" charset="0"/>
              </a:rPr>
              <a:t>3km Ring</a:t>
            </a:r>
            <a:r>
              <a:rPr lang="it-IT" sz="4000" dirty="0" smtClean="0">
                <a:latin typeface="Arial" pitchFamily="34" charset="0"/>
              </a:rPr>
              <a:t>)</a:t>
            </a:r>
            <a:r>
              <a:rPr lang="it-IT" sz="2000" dirty="0" smtClean="0">
                <a:latin typeface="Arial" pitchFamily="34" charset="0"/>
              </a:rPr>
              <a:t/>
            </a:r>
            <a:br>
              <a:rPr lang="it-IT" sz="2000" dirty="0" smtClean="0">
                <a:latin typeface="Arial" pitchFamily="34" charset="0"/>
              </a:rPr>
            </a:br>
            <a:r>
              <a:rPr lang="it-IT" sz="2000" dirty="0" smtClean="0">
                <a:solidFill>
                  <a:srgbClr val="7030A0"/>
                </a:solidFill>
                <a:latin typeface="Arial" pitchFamily="34" charset="0"/>
              </a:rPr>
              <a:t>Quadrupole</a:t>
            </a:r>
            <a:r>
              <a:rPr lang="it-IT" sz="2000" dirty="0" smtClean="0">
                <a:latin typeface="Arial" pitchFamily="34" charset="0"/>
              </a:rPr>
              <a:t>: Photon Reflectivity =20%</a:t>
            </a:r>
            <a:r>
              <a:rPr lang="en-US" sz="2000" dirty="0" smtClean="0">
                <a:latin typeface="Arial" pitchFamily="34" charset="0"/>
              </a:rPr>
              <a:t/>
            </a:r>
            <a:br>
              <a:rPr lang="en-US" sz="2000" dirty="0" smtClean="0">
                <a:latin typeface="Arial" pitchFamily="34" charset="0"/>
              </a:rPr>
            </a:br>
            <a:r>
              <a:rPr lang="it-IT" sz="2000" dirty="0" smtClean="0">
                <a:latin typeface="Arial" pitchFamily="34" charset="0"/>
              </a:rPr>
              <a:t>Antechamber protection =</a:t>
            </a:r>
            <a:r>
              <a:rPr lang="it-IT" sz="2000" dirty="0" smtClean="0">
                <a:solidFill>
                  <a:srgbClr val="FF0000"/>
                </a:solidFill>
                <a:latin typeface="Arial" pitchFamily="34" charset="0"/>
              </a:rPr>
              <a:t>90%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1066800" y="58674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Average density build-up</a:t>
            </a:r>
          </a:p>
        </p:txBody>
      </p:sp>
      <p:sp>
        <p:nvSpPr>
          <p:cNvPr id="25603" name="TextBox 5"/>
          <p:cNvSpPr txBox="1">
            <a:spLocks noChangeArrowheads="1"/>
          </p:cNvSpPr>
          <p:nvPr/>
        </p:nvSpPr>
        <p:spPr bwMode="auto">
          <a:xfrm>
            <a:off x="5029200" y="5943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Central density build-up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981200"/>
            <a:ext cx="4267200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865313"/>
            <a:ext cx="44196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689</Words>
  <Application>Microsoft Office PowerPoint</Application>
  <PresentationFormat>On-screen Show (4:3)</PresentationFormat>
  <Paragraphs>182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Calibri</vt:lpstr>
      <vt:lpstr>Arial</vt:lpstr>
      <vt:lpstr>Symbol</vt:lpstr>
      <vt:lpstr>Wingdings</vt:lpstr>
      <vt:lpstr>ＭＳ Ｐゴシック</vt:lpstr>
      <vt:lpstr>Times New Roman</vt:lpstr>
      <vt:lpstr>Office Theme</vt:lpstr>
      <vt:lpstr>Ecloud in quadrupole &amp; Sextupole</vt:lpstr>
      <vt:lpstr>parameters</vt:lpstr>
      <vt:lpstr>Photon parameters</vt:lpstr>
      <vt:lpstr>Slide 4</vt:lpstr>
      <vt:lpstr>Photon Reflectivity =50% Antechamber protection =0 </vt:lpstr>
      <vt:lpstr>Slide 6</vt:lpstr>
      <vt:lpstr>Quadrupole: Photon Reflectivity =20% Antechamber protection =0 </vt:lpstr>
      <vt:lpstr>SEY effect (3km Ring) Quadrupole: Photon Reflectivity =20% Antechamber protection =0</vt:lpstr>
      <vt:lpstr>SEY effect (3km Ring) Quadrupole: Photon Reflectivity =20% Antechamber protection =90%</vt:lpstr>
      <vt:lpstr>SEY effect (3km Ring) Quadrupole: Photon Reflectivity =20% Antechamber protection =98%</vt:lpstr>
      <vt:lpstr>Slide 11</vt:lpstr>
      <vt:lpstr>SEY effect (6km Ring) Quadrupole: Photon Reflectivity =20% Antechamber protection =90%</vt:lpstr>
      <vt:lpstr>SEY effect (6km Ring) Quadrupole: Photon Reflectivity =20% Antechamber protection =98%</vt:lpstr>
      <vt:lpstr>Quadrupole: Photon Reflectivity =20% Antechamber protection =90 </vt:lpstr>
      <vt:lpstr>ECLOUD  IN SEXTUPOLE</vt:lpstr>
      <vt:lpstr>Sextupole : Photon Reflectivity =20% Antechamber protection =0</vt:lpstr>
      <vt:lpstr>SEY effect (3km Ring) Sextupole: Photon Reflectivity =20% Antechamber protection =0</vt:lpstr>
      <vt:lpstr>SEY effect (3km Ring) Sextupole: Photon Reflectivity =20% Antechamber protection =90%</vt:lpstr>
      <vt:lpstr>SEY effect (3km Ring) Sextupole: Photon Reflectivity =20% Antechamber protection =98%</vt:lpstr>
      <vt:lpstr>Slide 20</vt:lpstr>
      <vt:lpstr>SEY effect (6km Ring) Sextupole: Photon Reflectivity =20% Antechamber protection =90%</vt:lpstr>
      <vt:lpstr>SEY effect (6km Ring) Sextupole: Photon Reflectivity =20% Antechamber protection =98%</vt:lpstr>
      <vt:lpstr>Sextupole : Photon Reflectivity =20% Antechamber protection =90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Ecloud in quadrupole</dc:title>
  <dc:creator/>
  <cp:lastModifiedBy>Mauro Pivi</cp:lastModifiedBy>
  <cp:revision>204</cp:revision>
  <dcterms:created xsi:type="dcterms:W3CDTF">2006-08-16T00:00:00Z</dcterms:created>
  <dcterms:modified xsi:type="dcterms:W3CDTF">2010-03-28T01:38:23Z</dcterms:modified>
</cp:coreProperties>
</file>