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Default Extension="tiff" ContentType="image/tiff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notesSlides/notesSlide3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  <p:sldMasterId id="2147483731" r:id="rId2"/>
    <p:sldMasterId id="2147483734" r:id="rId3"/>
    <p:sldMasterId id="2147483750" r:id="rId4"/>
    <p:sldMasterId id="2147483762" r:id="rId5"/>
    <p:sldMasterId id="2147483774" r:id="rId6"/>
    <p:sldMasterId id="2147483792" r:id="rId7"/>
    <p:sldMasterId id="2147483804" r:id="rId8"/>
    <p:sldMasterId id="2147483809" r:id="rId9"/>
  </p:sldMasterIdLst>
  <p:notesMasterIdLst>
    <p:notesMasterId r:id="rId51"/>
  </p:notesMasterIdLst>
  <p:handoutMasterIdLst>
    <p:handoutMasterId r:id="rId52"/>
  </p:handoutMasterIdLst>
  <p:sldIdLst>
    <p:sldId id="322" r:id="rId10"/>
    <p:sldId id="339" r:id="rId11"/>
    <p:sldId id="366" r:id="rId12"/>
    <p:sldId id="323" r:id="rId13"/>
    <p:sldId id="341" r:id="rId14"/>
    <p:sldId id="335" r:id="rId15"/>
    <p:sldId id="333" r:id="rId16"/>
    <p:sldId id="336" r:id="rId17"/>
    <p:sldId id="337" r:id="rId18"/>
    <p:sldId id="374" r:id="rId19"/>
    <p:sldId id="348" r:id="rId20"/>
    <p:sldId id="349" r:id="rId21"/>
    <p:sldId id="350" r:id="rId22"/>
    <p:sldId id="338" r:id="rId23"/>
    <p:sldId id="359" r:id="rId24"/>
    <p:sldId id="369" r:id="rId25"/>
    <p:sldId id="358" r:id="rId26"/>
    <p:sldId id="355" r:id="rId27"/>
    <p:sldId id="356" r:id="rId28"/>
    <p:sldId id="357" r:id="rId29"/>
    <p:sldId id="324" r:id="rId30"/>
    <p:sldId id="361" r:id="rId31"/>
    <p:sldId id="362" r:id="rId32"/>
    <p:sldId id="360" r:id="rId33"/>
    <p:sldId id="328" r:id="rId34"/>
    <p:sldId id="334" r:id="rId35"/>
    <p:sldId id="329" r:id="rId36"/>
    <p:sldId id="330" r:id="rId37"/>
    <p:sldId id="331" r:id="rId38"/>
    <p:sldId id="332" r:id="rId39"/>
    <p:sldId id="325" r:id="rId40"/>
    <p:sldId id="372" r:id="rId41"/>
    <p:sldId id="373" r:id="rId42"/>
    <p:sldId id="363" r:id="rId43"/>
    <p:sldId id="368" r:id="rId44"/>
    <p:sldId id="351" r:id="rId45"/>
    <p:sldId id="352" r:id="rId46"/>
    <p:sldId id="375" r:id="rId47"/>
    <p:sldId id="326" r:id="rId48"/>
    <p:sldId id="370" r:id="rId49"/>
    <p:sldId id="371" r:id="rId50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75CA"/>
    <a:srgbClr val="FFFFFF"/>
    <a:srgbClr val="000000"/>
    <a:srgbClr val="0070C0"/>
    <a:srgbClr val="CC6600"/>
    <a:srgbClr val="FFCC00"/>
    <a:srgbClr val="8C040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4589" autoAdjust="0"/>
    <p:restoredTop sz="86477" autoAdjust="0"/>
  </p:normalViewPr>
  <p:slideViewPr>
    <p:cSldViewPr snapToGrid="0">
      <p:cViewPr>
        <p:scale>
          <a:sx n="50" d="100"/>
          <a:sy n="50" d="100"/>
        </p:scale>
        <p:origin x="-1242" y="-648"/>
      </p:cViewPr>
      <p:guideLst>
        <p:guide orient="horz" pos="2160"/>
        <p:guide pos="2926"/>
      </p:guideLst>
    </p:cSldViewPr>
  </p:slideViewPr>
  <p:outlineViewPr>
    <p:cViewPr>
      <p:scale>
        <a:sx n="33" d="100"/>
        <a:sy n="33" d="100"/>
      </p:scale>
      <p:origin x="0" y="20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998"/>
    </p:cViewPr>
  </p:sorterViewPr>
  <p:notesViewPr>
    <p:cSldViewPr snapToGrid="0">
      <p:cViewPr>
        <p:scale>
          <a:sx n="100" d="100"/>
          <a:sy n="100" d="100"/>
        </p:scale>
        <p:origin x="-2004" y="1650"/>
      </p:cViewPr>
      <p:guideLst>
        <p:guide orient="horz" pos="2908"/>
        <p:guide pos="21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fld id="{7673867F-5715-4436-92E3-58C1BF6558DC}" type="datetime1">
              <a:rPr lang="en-US" altLang="ja-JP"/>
              <a:pPr/>
              <a:t>3/25/2010</a:t>
            </a:fld>
            <a:endParaRPr lang="en-US" altLang="ja-JP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fld id="{39068C46-5764-4D57-B057-D3874B55DAD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fld id="{B763A8B9-AD59-4536-8ABA-FB4A69A3E74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4ACCD6-4CB1-44BD-92E6-05AE845E67CF}" type="slidenum">
              <a:rPr lang="en-GB">
                <a:solidFill>
                  <a:prstClr val="black"/>
                </a:solidFill>
                <a:latin typeface="Arial" pitchFamily="34" charset="0"/>
                <a:ea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>
              <a:solidFill>
                <a:prstClr val="black"/>
              </a:solidFill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mtClean="0">
              <a:ea typeface="ＭＳ Ｐゴシック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61909"/>
            <a:fld id="{85807A80-D5A4-4DC1-B092-8DF4C2C2C52C}" type="slidenum">
              <a:rPr kumimoji="1" lang="ja-JP" altLang="en-US">
                <a:solidFill>
                  <a:prstClr val="black"/>
                </a:solidFill>
                <a:ea typeface="ＭＳ Ｐゴシック" charset="-128"/>
                <a:cs typeface="+mn-cs"/>
              </a:rPr>
              <a:pPr defTabSz="461909"/>
              <a:t>10</a:t>
            </a:fld>
            <a:endParaRPr kumimoji="1" lang="ja-JP" altLang="en-US">
              <a:solidFill>
                <a:prstClr val="black"/>
              </a:solidFill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40E08-3463-4BA4-8216-D4FF027FE233}" type="slidenum">
              <a:rPr lang="en-US" altLang="ja-JP" smtClean="0"/>
              <a:pPr/>
              <a:t>14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Average gradient: 29.7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2EDA96-532F-D24F-BB16-C8875BCED4EE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2EDA96-532F-D24F-BB16-C8875BCED4EE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2EDA96-532F-D24F-BB16-C8875BCED4EE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fld id="{4E31449A-6DE5-4985-8A5E-D3924BC6FBE9}" type="slidenum">
              <a:rPr lang="en-US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t>2</a:t>
            </a:fld>
            <a:endParaRPr lang="en-US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929694" y="8771413"/>
            <a:ext cx="3004506" cy="46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63" tIns="46182" rIns="92363" bIns="46182" anchor="b"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fld id="{0C0D79B6-0F80-4CBB-9AD4-41522D61F10F}" type="slidenum">
              <a:rPr lang="en-US" sz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t>2</a:t>
            </a:fld>
            <a:endParaRPr lang="en-US" sz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7892" name="Rectangle 7"/>
          <p:cNvSpPr txBox="1">
            <a:spLocks noGrp="1" noChangeArrowheads="1"/>
          </p:cNvSpPr>
          <p:nvPr/>
        </p:nvSpPr>
        <p:spPr bwMode="auto">
          <a:xfrm>
            <a:off x="3928126" y="8769837"/>
            <a:ext cx="3004506" cy="46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1" tIns="46170" rIns="92341" bIns="46170" anchor="b"/>
          <a:lstStyle/>
          <a:p>
            <a:pPr algn="r" defTabSz="918014" fontAlgn="base">
              <a:spcBef>
                <a:spcPct val="20000"/>
              </a:spcBef>
              <a:buClr>
                <a:srgbClr val="FFFF00"/>
              </a:buClr>
              <a:buSzPct val="80000"/>
            </a:pPr>
            <a:fld id="{7BB6F2D3-D369-4466-A100-756D8F496AE7}" type="slidenum">
              <a:rPr lang="en-US" sz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defTabSz="918014" fontAlgn="base">
                <a:spcBef>
                  <a:spcPct val="20000"/>
                </a:spcBef>
                <a:buClr>
                  <a:srgbClr val="FFFF00"/>
                </a:buClr>
                <a:buSzPct val="80000"/>
              </a:pPr>
              <a:t>2</a:t>
            </a:fld>
            <a:endParaRPr lang="en-US" sz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693738"/>
            <a:ext cx="4613275" cy="3460750"/>
          </a:xfrm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107" y="4384919"/>
            <a:ext cx="5547987" cy="4154963"/>
          </a:xfrm>
          <a:noFill/>
          <a:ln/>
        </p:spPr>
        <p:txBody>
          <a:bodyPr lIns="92341" tIns="46170" rIns="92341" bIns="46170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2EDA96-532F-D24F-BB16-C8875BCED4EE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4ACCD6-4CB1-44BD-92E6-05AE845E67CF}" type="slidenum">
              <a:rPr lang="en-GB">
                <a:solidFill>
                  <a:prstClr val="black"/>
                </a:solidFill>
                <a:latin typeface="Arial" pitchFamily="34" charset="0"/>
                <a:ea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 dirty="0">
              <a:solidFill>
                <a:prstClr val="black"/>
              </a:solidFill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DE4BE8-C9C8-4B17-BCB8-850D0A3A5F85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DE4BE8-C9C8-4B17-BCB8-850D0A3A5F85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B6B63-92CA-4964-91D9-C549B293259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F36-6C82-49F0-A1B4-44D102E0BA90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D24DAD6-1A78-4914-B588-849387B15A55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sz="12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F36-6C82-49F0-A1B4-44D102E0BA90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F36-6C82-49F0-A1B4-44D102E0BA90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F36-6C82-49F0-A1B4-44D102E0BA90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Primary paths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F36-6C82-49F0-A1B4-44D102E0BA90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4ACCD6-4CB1-44BD-92E6-05AE845E67CF}" type="slidenum">
              <a:rPr lang="en-GB">
                <a:solidFill>
                  <a:prstClr val="black"/>
                </a:solidFill>
                <a:latin typeface="Arial" pitchFamily="34" charset="0"/>
                <a:ea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GB" dirty="0">
              <a:solidFill>
                <a:prstClr val="black"/>
              </a:solidFill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E91AAE7-0ADA-4EB0-BC79-B6818274B516}" type="slidenum">
              <a:rPr lang="en-US">
                <a:solidFill>
                  <a:prstClr val="black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dirty="0">
              <a:solidFill>
                <a:prstClr val="black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2FF36CB-D6B9-4A5E-91AB-C97E269F968C}" type="slidenum">
              <a:rPr lang="en-US">
                <a:solidFill>
                  <a:prstClr val="black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dirty="0">
              <a:solidFill>
                <a:prstClr val="black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B259163-79E6-44F2-B613-69E6C71F3CC0}" type="slidenum">
              <a:rPr lang="en-US">
                <a:solidFill>
                  <a:prstClr val="black"/>
                </a:solidFill>
                <a:ea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 dirty="0">
              <a:solidFill>
                <a:prstClr val="black"/>
              </a:solidFill>
              <a:ea typeface="Arial Unicode MS" pitchFamily="34" charset="-128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4ACCD6-4CB1-44BD-92E6-05AE845E67CF}" type="slidenum">
              <a:rPr lang="en-GB">
                <a:solidFill>
                  <a:prstClr val="black"/>
                </a:solidFill>
                <a:latin typeface="Arial" pitchFamily="34" charset="0"/>
                <a:ea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GB" dirty="0">
              <a:solidFill>
                <a:prstClr val="black"/>
              </a:solidFill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36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37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1909"/>
            <a:fld id="{BEFFB688-9B34-4EF9-95AB-F7A6666C8204}" type="slidenum">
              <a:rPr kumimoji="1" lang="en-US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61909"/>
              <a:t>38</a:t>
            </a:fld>
            <a:endParaRPr kumimoji="1"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4ACCD6-4CB1-44BD-92E6-05AE845E67CF}" type="slidenum">
              <a:rPr lang="en-GB">
                <a:solidFill>
                  <a:prstClr val="black"/>
                </a:solidFill>
                <a:latin typeface="Arial" pitchFamily="34" charset="0"/>
                <a:ea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GB" dirty="0">
              <a:solidFill>
                <a:prstClr val="black"/>
              </a:solidFill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Denmark, France, Germany, Greece, Hungary, Italy, Poland, Russia, Slovakia, Spain, Sweden and Switzerland). China – XFEL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SCRF gradient – latest yield results from the database group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S1 Global – demonstration of global technical proficiency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FLASH – workshop results; full current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dE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/E; stability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XFEL cryomodule cost – TDR cost (published) and status of contract preparation (to be checked with Hans) 1.3 M</a:t>
            </a:r>
            <a:r>
              <a:rPr kumimoji="1" lang="en-US" sz="12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rPr>
              <a:t>€</a:t>
            </a:r>
            <a:r>
              <a:rPr kumimoji="1" lang="en-US" sz="1200" kern="1200" baseline="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rPr>
              <a:t> 2005 / 2.48 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M</a:t>
            </a:r>
            <a:r>
              <a:rPr kumimoji="1" lang="en-US" sz="12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rPr>
              <a:t>€</a:t>
            </a:r>
            <a:r>
              <a:rPr kumimoji="1" lang="en-US" sz="1200" kern="1200" baseline="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rPr>
              <a:t> 2005 ;</a:t>
            </a:r>
          </a:p>
          <a:p>
            <a:r>
              <a:rPr kumimoji="1" lang="en-US" sz="1200" kern="1200" baseline="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rPr>
              <a:t>M/S 24.31 97.54 CM / Cav. Total M/S for XFEL linac 199.69 = 2 M</a:t>
            </a:r>
            <a:r>
              <a:rPr kumimoji="1" lang="en-US" sz="12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rPr>
              <a:t>€ 2005/CM</a:t>
            </a:r>
          </a:p>
          <a:p>
            <a:r>
              <a:rPr kumimoji="1" lang="en-US" sz="1200" kern="1200" baseline="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rPr>
              <a:t>Actual factor 1.2 for CM</a:t>
            </a:r>
          </a:p>
          <a:p>
            <a:endParaRPr kumimoji="1" lang="en-US" sz="1200" kern="1200" baseline="0" dirty="0" smtClean="0">
              <a:solidFill>
                <a:schemeClr val="tx1"/>
              </a:solidFill>
              <a:latin typeface="Calibri"/>
              <a:ea typeface="ＭＳ Ｐゴシック" pitchFamily="34" charset="-128"/>
              <a:cs typeface="+mn-cs"/>
            </a:endParaRPr>
          </a:p>
          <a:p>
            <a:r>
              <a:rPr kumimoji="1" lang="en-US" sz="1200" kern="1200" baseline="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rPr>
              <a:t> main linac components 2750 MILCU / 1848 CM = 1.5 MILCU (1.2 conversion used for RDR 2006/7; 1.37 today) 1.6 factor difference – need 1.6 BILCU</a:t>
            </a:r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ILC industrialization plan – multi-vendor scheme (2 per region) and cost impact compared with probable XFEL and with RDR.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Cavity production in each region (see S0); industrial meeting in Kyoto IPAC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Re-evaluation of the specified design gradient in 2010 - dominant cost threats: S0 R&amp;D results, operational gradient including gradient spread, learning curve, availability.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SB2009 – an attempt to contain cost against the above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SB2009 Components and estimated impact (top level)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CFS highlights expected ILC2010 – Japanese design work; single tunnel safety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Beam test facility RD: CESR TA EC recommendation; 2010 completion milestone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Beam test facility RD: ATF2 optics and startup commissioning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Technical R &amp; D: Sources (SLAC, LLNL, UK)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Technical R &amp; D: Main linac HLRF (Marx, MBK and KCS, DRFS) and integration (SC quad)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2010 TDP1 completion – interim report and change control / review mechanics (bureaucracy)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2010 R &amp; D milestone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4ACCD6-4CB1-44BD-92E6-05AE845E67CF}" type="slidenum">
              <a:rPr lang="en-GB">
                <a:solidFill>
                  <a:prstClr val="black"/>
                </a:solidFill>
                <a:latin typeface="Arial" pitchFamily="34" charset="0"/>
                <a:ea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>
              <a:solidFill>
                <a:prstClr val="black"/>
              </a:solidFill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fld id="{4E31449A-6DE5-4985-8A5E-D3924BC6FBE9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t>40</a:t>
            </a:fld>
            <a:endParaRPr lang="en-US" sz="1200" kern="1200" dirty="0">
              <a:solidFill>
                <a:prstClr val="black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929694" y="8771413"/>
            <a:ext cx="3004506" cy="46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63" tIns="46182" rIns="92363" bIns="46182" anchor="b"/>
          <a:lstStyle/>
          <a:p>
            <a:pPr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fld id="{0C0D79B6-0F80-4CBB-9AD4-41522D61F10F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t>40</a:t>
            </a:fld>
            <a:endParaRPr lang="en-US" sz="1200" kern="1200" dirty="0">
              <a:solidFill>
                <a:prstClr val="black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892" name="Rectangle 7"/>
          <p:cNvSpPr txBox="1">
            <a:spLocks noGrp="1" noChangeArrowheads="1"/>
          </p:cNvSpPr>
          <p:nvPr/>
        </p:nvSpPr>
        <p:spPr bwMode="auto">
          <a:xfrm>
            <a:off x="3928126" y="8769837"/>
            <a:ext cx="3004506" cy="46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1" tIns="46170" rIns="92341" bIns="46170" anchor="b"/>
          <a:lstStyle/>
          <a:p>
            <a:pPr algn="r" defTabSz="91801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</a:pPr>
            <a:fld id="{7BB6F2D3-D369-4466-A100-756D8F496AE7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defTabSz="918014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</a:pPr>
              <a:t>40</a:t>
            </a:fld>
            <a:endParaRPr lang="en-US" sz="1200" kern="1200" dirty="0">
              <a:solidFill>
                <a:prstClr val="black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693738"/>
            <a:ext cx="4613275" cy="3460750"/>
          </a:xfrm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107" y="4384919"/>
            <a:ext cx="5547987" cy="4154963"/>
          </a:xfrm>
          <a:noFill/>
          <a:ln/>
        </p:spPr>
        <p:txBody>
          <a:bodyPr lIns="92341" tIns="46170" rIns="92341" bIns="46170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Primary paths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B763A8B9-AD59-4536-8ABA-FB4A69A3E741}" type="slidenum">
              <a:rPr lang="en-US" altLang="ja-JP" sz="1200" kern="1200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 altLang="ja-JP" sz="1200" kern="12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30BDE6-2F31-4DE2-86E6-332AC9502711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40E08-3463-4BA4-8216-D4FF027FE233}" type="slidenum">
              <a:rPr lang="en-US" altLang="ja-JP" smtClean="0"/>
              <a:pPr/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40E08-3463-4BA4-8216-D4FF027FE233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3920F59-1E6C-4BBC-AFF8-97B2A437484D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96F45C9-0B99-4D36-8F1E-83C4BD7C7A78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13B86BA-E669-407F-9D0C-DD6EC714570C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03-17-10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03-17-10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03-17-10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03-17-10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03-17-10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03/09/07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RDR and cost estimate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76F0D1A1-1C84-4750-85FC-4A5CB63143F1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03E57AF-BDAF-41BF-8A2F-F52A7A06275A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CE5A4891-2A66-4B85-B866-0471410B8301}" type="datetime1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3/25/2010</a:t>
            </a:fld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3DC257D-78E3-4145-B6DC-EFDF247FB379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2194560" y="6400800"/>
            <a:ext cx="47345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EAEAEA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5E617F70-4711-4A7D-B25A-D7350AD918D5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2F105A45-634A-46BE-9734-6C7040854E82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2404BA9B-2C68-4C0D-ADE2-4948842B8BD7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5DF3B284-CCD1-4E80-AB60-18E8DF5DA9D2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61D26BF9-9A2A-47D5-A39F-D469299868FA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04C2DC3B-D555-4371-84C4-BA17C878EA76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ACFF6B3A-EF6B-4BDB-91D4-1EFD67C3DE0A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A57389B4-4FCC-4E0D-947A-3764AA84C21D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D83C10AA-FB7E-481E-8123-8C0072E8FAD7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07CFD9E-5D4D-4F07-B6E5-919B37C7159F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7C0D8C6A-9A90-47AD-8B51-DE83E00212FE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3DDC928-6CF6-4001-812B-F3ADD410361B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E56295D-8334-422E-B49F-51395A21D73F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6DFE280-75BF-4CF5-95BE-C2C8FCB8D280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C74DD19-9084-44CE-AF51-F20E7CC54FBD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3F1EC93-590C-4F62-B4E1-0F17999CA395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E1CD3CA-2326-49C7-A124-1760CF416BA8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2FF69D-C213-43FF-B0F4-36912B80BF61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66CFB66-1F68-489C-B195-B7E637DABE78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F01CA7A-E88C-45A2-92D6-E60ADC340B41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D42AB1F-A27E-4077-8B1F-3DADD99D44DC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1739ECA-12D1-49C9-8017-642E984335E6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EAEAEA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5E617F70-4711-4A7D-B25A-D7350AD918D5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2F105A45-634A-46BE-9734-6C7040854E82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2404BA9B-2C68-4C0D-ADE2-4948842B8BD7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5DF3B284-CCD1-4E80-AB60-18E8DF5DA9D2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61D26BF9-9A2A-47D5-A39F-D469299868FA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04C2DC3B-D555-4371-84C4-BA17C878EA76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ACFF6B3A-EF6B-4BDB-91D4-1EFD67C3DE0A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0692721-6979-488A-866E-9C2B72E8420E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A57389B4-4FCC-4E0D-947A-3764AA84C21D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D83C10AA-FB7E-481E-8123-8C0072E8FAD7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>
                <a:solidFill>
                  <a:srgbClr val="FFFFFF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7C0D8C6A-9A90-47AD-8B51-DE83E00212FE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13920F59-1E6C-4BBC-AFF8-97B2A437484D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2194560" y="6400800"/>
            <a:ext cx="47345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07CFD9E-5D4D-4F07-B6E5-919B37C7159F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4F01CA7A-E88C-45A2-92D6-E60ADC340B41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0692721-6979-488A-866E-9C2B72E8420E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EF9F4BF-1F5D-4059-9E63-EB1C5839E1FF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4C1BFA38-9505-405D-9B36-0938ACA32381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EF9F4BF-1F5D-4059-9E63-EB1C5839E1FF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D75C913C-1B43-455A-B19B-05ADEB00D183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E789EB56-3CE6-4A67-AB88-ACD17E6FA4C8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96F45C9-0B99-4D36-8F1E-83C4BD7C7A78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13B86BA-E669-407F-9D0C-DD6EC714570C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 dirty="0">
              <a:solidFill>
                <a:srgbClr val="3333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kern="1200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03-17-10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D3DC257D-78E3-4145-B6DC-EFDF247FB379}" type="slidenum">
              <a:rPr lang="en-US" kern="1200" smtClean="0">
                <a:latin typeface="Arial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 dirty="0"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ILC CFS and Global Systems Meeting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 dirty="0">
              <a:solidFill>
                <a:srgbClr val="3333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kern="1200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03-17-10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D3DC257D-78E3-4145-B6DC-EFDF247FB379}" type="slidenum">
              <a:rPr lang="en-US" kern="1200" smtClean="0">
                <a:latin typeface="Arial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 dirty="0"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ILC CFS and Global Systems Meeting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 dirty="0">
              <a:solidFill>
                <a:srgbClr val="3333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kern="1200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03-17-10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D3DC257D-78E3-4145-B6DC-EFDF247FB379}" type="slidenum">
              <a:rPr lang="en-US" kern="1200" smtClean="0">
                <a:latin typeface="Arial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 dirty="0"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ILC CFS and Global Systems Meeting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 dirty="0">
              <a:solidFill>
                <a:srgbClr val="3333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kern="1200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03-17-10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D3DC257D-78E3-4145-B6DC-EFDF247FB379}" type="slidenum">
              <a:rPr lang="en-US" kern="1200" smtClean="0">
                <a:latin typeface="Arial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 dirty="0"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ILC CFS and Global Systems Meeting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kern="1200" dirty="0">
              <a:solidFill>
                <a:srgbClr val="3333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i="1" kern="1200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03-17-10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D3DC257D-78E3-4145-B6DC-EFDF247FB379}" type="slidenum">
              <a:rPr lang="en-US" kern="1200" smtClean="0">
                <a:latin typeface="Arial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 dirty="0"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i="1" kern="12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ILC CFS and Global Systems Meeting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03/09/07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RDR and cost estimate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76F0D1A1-1C84-4750-85FC-4A5CB63143F1}" type="slidenum">
              <a:rPr lang="en-US" sz="14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Times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C1BFA38-9505-405D-9B36-0938ACA32381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AC32613-C548-43C8-8C3D-08B7973BA2E3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5FB123D-75FC-4B8D-8E70-015254C98039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FD806C6-69D2-4E20-83EE-8ABCE3F786FF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6ED88A7-8A73-40E6-A449-FDF1E97743BD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B7A102F-3547-437D-8FEF-EC53B5CC5C96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2A91641-E753-42BF-9F1A-5A2133C97D5C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09FEFAF-4AA4-4987-AF53-2263E7C25201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35FABE6-E734-4C4C-B07F-C5BC9459B628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800B3BC-FA00-49B8-B8A8-31AD7BB9980B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75C913C-1B43-455A-B19B-05ADEB00D183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3BA5017-9FB1-4660-82A5-9B48E125C478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algn="l" defTabSz="457200" rtl="0" eaLnBrk="0" hangingPunct="0">
              <a:defRPr/>
            </a:pPr>
            <a:r>
              <a:rPr lang="en-US" altLang="ja-JP" sz="12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A, Yamamoto, 10-02-08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algn="ctr" defTabSz="457200" rtl="0" eaLnBrk="0" hangingPunct="0">
              <a:defRPr/>
            </a:pPr>
            <a:r>
              <a:rPr lang="en-US" altLang="ja-JP" sz="1600" b="1" kern="120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SCRF Cavity Gradient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301D0D7-8587-4711-9327-EF2E55795B34}" type="slidenum"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</a:defRPr>
            </a:lvl1pPr>
          </a:lstStyle>
          <a:p>
            <a:pPr algn="l" defTabSz="457200" rtl="0" eaLnBrk="0" hangingPunct="0">
              <a:defRPr/>
            </a:pPr>
            <a:r>
              <a:rPr lang="en-US" altLang="ja-JP" sz="12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A, Yamamoto, 10-02-08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algn="ctr" defTabSz="457200" rtl="0" eaLnBrk="0" hangingPunct="0">
              <a:defRPr/>
            </a:pPr>
            <a:r>
              <a:rPr lang="en-US" altLang="ja-JP" sz="1600" b="1" kern="120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SCRF Cavity Gradient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6EDB721-8578-4320-923E-31EF4984BDAD}" type="slidenum"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A, Yamamoto, 09-11--02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kern="120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ILC-PAC: SCRF Report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166DF96-EAC5-4A1F-B7BE-3E251726AE6A}" type="slidenum"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789EB56-3CE6-4A67-AB88-ACD17E6FA4C8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fld id="{A314D922-C522-8A4A-9F54-6D8E1812982A}" type="datetimeFigureOut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l" defTabSz="457200" rtl="0"/>
              <a:t>2010/3/25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339B9F77-46C8-A340-9463-314B971A4A9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2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1.jpeg"/><Relationship Id="rId5" Type="http://schemas.openxmlformats.org/officeDocument/2006/relationships/image" Target="../media/image12.pn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>
                <a:solidFill>
                  <a:srgbClr val="23346C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kern="120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2EF2BFE4-39F6-407D-A2BC-D72B25A1C9C3}" type="slidenum">
              <a:rPr lang="en-GB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46" r:id="rId1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35875161-3261-4C52-BC4F-6E9D7B378CC3}" type="slidenum"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Fermi_Blue_subpag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26745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 rtl="0" fontAlgn="base">
              <a:spcAft>
                <a:spcPct val="0"/>
              </a:spcAft>
              <a:defRPr/>
            </a:pPr>
            <a:r>
              <a:rPr lang="en-US" kern="1200">
                <a:ea typeface="+mn-ea"/>
                <a:cs typeface="+mn-cs"/>
              </a:rPr>
              <a:t>Welcome to </a:t>
            </a:r>
            <a:r>
              <a:rPr lang="en-US" kern="1200" err="1">
                <a:ea typeface="+mn-ea"/>
                <a:cs typeface="+mn-cs"/>
              </a:rPr>
              <a:t>Fermilab</a:t>
            </a:r>
            <a:r>
              <a:rPr lang="en-US" kern="1200">
                <a:ea typeface="+mn-ea"/>
                <a:cs typeface="+mn-cs"/>
              </a:rPr>
              <a:t>, Young-</a:t>
            </a:r>
            <a:r>
              <a:rPr lang="en-US" kern="1200" err="1">
                <a:ea typeface="+mn-ea"/>
                <a:cs typeface="+mn-cs"/>
              </a:rPr>
              <a:t>Kee</a:t>
            </a:r>
            <a:r>
              <a:rPr lang="en-US" kern="1200">
                <a:ea typeface="+mn-ea"/>
                <a:cs typeface="+mn-cs"/>
              </a:rPr>
              <a:t> Kim, October 19, 2009</a:t>
            </a:r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</a:lstStyle>
          <a:p>
            <a:pPr rtl="0" fontAlgn="base">
              <a:spcAft>
                <a:spcPct val="0"/>
              </a:spcAft>
            </a:pPr>
            <a:fld id="{1298C97C-CA80-4CAF-9C3A-9245A0CDE4F9}" type="slidenum">
              <a:rPr lang="en-US" kern="1200">
                <a:latin typeface="Arial" pitchFamily="34" charset="0"/>
                <a:ea typeface="+mn-ea"/>
                <a:cs typeface="+mn-cs"/>
              </a:rPr>
              <a:pPr rtl="0" fontAlgn="base">
                <a:spcAft>
                  <a:spcPct val="0"/>
                </a:spcAft>
              </a:pPr>
              <a:t>‹#›</a:t>
            </a:fld>
            <a:endParaRPr lang="en-US" kern="1200"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2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6096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981200"/>
            <a:ext cx="6858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Laksdjfalkjfds</a:t>
            </a:r>
          </a:p>
          <a:p>
            <a:pPr lvl="1"/>
            <a:r>
              <a:rPr lang="en-US" smtClean="0"/>
              <a:t>;slkjfda;slkjfd</a:t>
            </a:r>
          </a:p>
          <a:p>
            <a:pPr lvl="3"/>
            <a:r>
              <a:rPr lang="en-US" smtClean="0"/>
              <a:t>A;slkjfda;slkjfd</a:t>
            </a:r>
          </a:p>
          <a:p>
            <a:pPr lvl="3"/>
            <a:r>
              <a:rPr lang="en-US" smtClean="0"/>
              <a:t>	a;lksdjf;lsakjfd</a:t>
            </a:r>
          </a:p>
          <a:p>
            <a:pPr lvl="4"/>
            <a:r>
              <a:rPr lang="en-US" smtClean="0"/>
              <a:t>slkdflsdkjflsdkjflsdkjf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14FFC5E9-DBFA-48D9-AFDF-AF0689D9489B}" type="slidenum">
              <a:rPr lang="en-US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Fermi_Blue_subpag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26745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 rtl="0" eaLnBrk="0" fontAlgn="base" hangingPunct="0">
              <a:spcAft>
                <a:spcPct val="0"/>
              </a:spcAft>
              <a:defRPr/>
            </a:pPr>
            <a:r>
              <a:rPr lang="en-US" kern="1200">
                <a:ea typeface="Arial Unicode MS" pitchFamily="34" charset="-128"/>
                <a:cs typeface="Arial Unicode MS" pitchFamily="34" charset="-128"/>
              </a:rPr>
              <a:t>Welcome to </a:t>
            </a:r>
            <a:r>
              <a:rPr lang="en-US" kern="1200" err="1">
                <a:ea typeface="Arial Unicode MS" pitchFamily="34" charset="-128"/>
                <a:cs typeface="Arial Unicode MS" pitchFamily="34" charset="-128"/>
              </a:rPr>
              <a:t>Fermilab</a:t>
            </a:r>
            <a:r>
              <a:rPr lang="en-US" kern="1200">
                <a:ea typeface="Arial Unicode MS" pitchFamily="34" charset="-128"/>
                <a:cs typeface="Arial Unicode MS" pitchFamily="34" charset="-128"/>
              </a:rPr>
              <a:t>, Young-</a:t>
            </a:r>
            <a:r>
              <a:rPr lang="en-US" kern="1200" err="1">
                <a:ea typeface="Arial Unicode MS" pitchFamily="34" charset="-128"/>
                <a:cs typeface="Arial Unicode MS" pitchFamily="34" charset="-128"/>
              </a:rPr>
              <a:t>Kee</a:t>
            </a:r>
            <a:r>
              <a:rPr lang="en-US" kern="1200">
                <a:ea typeface="Arial Unicode MS" pitchFamily="34" charset="-128"/>
                <a:cs typeface="Arial Unicode MS" pitchFamily="34" charset="-128"/>
              </a:rPr>
              <a:t> Kim, October 19, 2009</a:t>
            </a:r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</a:lstStyle>
          <a:p>
            <a:pPr rtl="0" eaLnBrk="0" fontAlgn="base" hangingPunct="0">
              <a:spcAft>
                <a:spcPct val="0"/>
              </a:spcAft>
            </a:pPr>
            <a:fld id="{1298C97C-CA80-4CAF-9C3A-9245A0CDE4F9}" type="slidenum">
              <a:rPr lang="en-US" kern="120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rtl="0" eaLnBrk="0" fontAlgn="base" hangingPunct="0">
                <a:spcAft>
                  <a:spcPct val="0"/>
                </a:spcAft>
              </a:pPr>
              <a:t>‹#›</a:t>
            </a:fld>
            <a:endParaRPr lang="en-US" kern="120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6096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981200"/>
            <a:ext cx="6858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Laksdjfalkjfds</a:t>
            </a:r>
          </a:p>
          <a:p>
            <a:pPr lvl="1"/>
            <a:r>
              <a:rPr lang="en-US" smtClean="0"/>
              <a:t>;slkjfda;slkjfd</a:t>
            </a:r>
          </a:p>
          <a:p>
            <a:pPr lvl="3"/>
            <a:r>
              <a:rPr lang="en-US" smtClean="0"/>
              <a:t>A;slkjfda;slkjfd</a:t>
            </a:r>
          </a:p>
          <a:p>
            <a:pPr lvl="3"/>
            <a:r>
              <a:rPr lang="en-US" smtClean="0"/>
              <a:t>	a;lksdjf;lsakjfd</a:t>
            </a:r>
          </a:p>
          <a:p>
            <a:pPr lvl="4"/>
            <a:r>
              <a:rPr lang="en-US" smtClean="0"/>
              <a:t>slkdflsdkjflsdkjflsdkjf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>
                <a:solidFill>
                  <a:srgbClr val="23346C"/>
                </a:solidFill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kern="120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</a:pPr>
            <a:fld id="{2EF2BFE4-39F6-407D-A2BC-D72B25A1C9C3}" type="slidenum">
              <a:rPr lang="en-GB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704808DF-6227-48B0-9DCD-3FAE9EAE568E}" type="slidenum">
              <a:rPr lang="en-US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kern="1200"/>
              <a:t>A, Yamamoto, 10-02-08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457200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kern="1200"/>
              <a:t>SCRF Cavity Gradient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 smtClean="0">
                <a:solidFill>
                  <a:srgbClr val="000000"/>
                </a:solidFill>
              </a:defRPr>
            </a:lvl1pPr>
          </a:lstStyle>
          <a:p>
            <a:pPr defTabSz="457200" rtl="0" fontAlgn="base">
              <a:spcBef>
                <a:spcPct val="0"/>
              </a:spcBef>
              <a:spcAft>
                <a:spcPct val="0"/>
              </a:spcAft>
              <a:defRPr/>
            </a:pPr>
            <a:fld id="{AD5247E2-E65E-4C1F-B9FE-FFEC498FEBDE}" type="slidenum">
              <a:rPr lang="en-US" altLang="ja-JP" kern="1200">
                <a:latin typeface="Arial" charset="0"/>
                <a:ea typeface="ＭＳ Ｐゴシック" charset="-128"/>
                <a:cs typeface="Arial Unicode MS"/>
              </a:rPr>
              <a:pPr defTabSz="4572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kern="1200">
              <a:latin typeface="Arial" charset="0"/>
              <a:ea typeface="ＭＳ Ｐゴシック" charset="-128"/>
              <a:cs typeface="Arial Unicode MS"/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lang="ja-JP" altLang="en-US" sz="2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lang="ja-JP" altLang="en-US" sz="2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7" r:id="rId2"/>
    <p:sldLayoutId id="2147483808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fld id="{A314D922-C522-8A4A-9F54-6D8E1812982A}" type="datetimeFigureOut">
              <a:rPr kumimoji="1" lang="ja-JP" alt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defTabSz="457200" rtl="0"/>
              <a:t>2010/3/25</a:t>
            </a:fld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fld id="{339B9F77-46C8-A340-9463-314B971A4A9A}" type="slidenum">
              <a:rPr kumimoji="1" lang="ja-JP" alt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defTabSz="457200" rtl="0"/>
              <a:t>‹#›</a:t>
            </a:fld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r>
              <a:rPr lang="en-GB" smtClean="0"/>
              <a:t>Marc Ross</a:t>
            </a:r>
          </a:p>
          <a:p>
            <a:pPr algn="r" eaLnBrk="1" hangingPunct="1"/>
            <a:r>
              <a:rPr lang="en-GB" smtClean="0"/>
              <a:t>Nick Walker</a:t>
            </a:r>
          </a:p>
          <a:p>
            <a:pPr algn="r" eaLnBrk="1" hangingPunct="1"/>
            <a:r>
              <a:rPr lang="en-GB" smtClean="0"/>
              <a:t>Akira Yamamoto</a:t>
            </a:r>
          </a:p>
        </p:txBody>
      </p:sp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584200" y="2232025"/>
            <a:ext cx="7772400" cy="1143000"/>
          </a:xfrm>
        </p:spPr>
        <p:txBody>
          <a:bodyPr/>
          <a:lstStyle/>
          <a:p>
            <a:pPr algn="r" eaLnBrk="1" hangingPunct="1"/>
            <a:r>
              <a:rPr lang="en-GB" dirty="0" smtClean="0"/>
              <a:t>ILC Accelerator R&amp;D Status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ILC10 Opening Joint Plenary - PM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3920F59-1E6C-4BBC-AFF8-97B2A437484D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タイトル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696200" cy="762000"/>
          </a:xfrm>
        </p:spPr>
        <p:txBody>
          <a:bodyPr/>
          <a:lstStyle/>
          <a:p>
            <a:pPr eaLnBrk="1" hangingPunct="1"/>
            <a:r>
              <a:rPr kumimoji="0" lang="en-US" altLang="ja-JP" sz="4000" b="1" dirty="0" smtClean="0">
                <a:ea typeface="ＭＳ Ｐゴシック" charset="-128"/>
              </a:rPr>
              <a:t>‘Production Yield’ – 2009</a:t>
            </a:r>
            <a:endParaRPr kumimoji="0" lang="ja-JP" altLang="en-US" sz="2400" smtClean="0">
              <a:solidFill>
                <a:srgbClr val="000090"/>
              </a:solidFill>
              <a:ea typeface="ＭＳ Ｐゴシック" charset="-128"/>
            </a:endParaRPr>
          </a:p>
        </p:txBody>
      </p:sp>
      <p:sp>
        <p:nvSpPr>
          <p:cNvPr id="2355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algn="l" defTabSz="45720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 pitchFamily="-108" charset="0"/>
              </a:rPr>
              <a:t>A, Yamamoto, 10-02-08</a:t>
            </a:r>
          </a:p>
        </p:txBody>
      </p:sp>
      <p:sp>
        <p:nvSpPr>
          <p:cNvPr id="2355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algn="ctr" defTabSz="45720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kern="1200">
                <a:solidFill>
                  <a:srgbClr val="23346C"/>
                </a:solidFill>
                <a:latin typeface="Arial" charset="0"/>
                <a:ea typeface="ＭＳ Ｐゴシック" charset="-128"/>
                <a:cs typeface="Arial Unicode MS" pitchFamily="-108" charset="0"/>
              </a:rPr>
              <a:t>SCRF Cavity Gradient</a:t>
            </a:r>
          </a:p>
        </p:txBody>
      </p:sp>
      <p:sp>
        <p:nvSpPr>
          <p:cNvPr id="2355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defTabSz="457200" rtl="0" eaLnBrk="0" fontAlgn="base" hangingPunct="0">
              <a:spcBef>
                <a:spcPct val="0"/>
              </a:spcBef>
              <a:spcAft>
                <a:spcPct val="0"/>
              </a:spcAft>
            </a:pPr>
            <a:fld id="{E346636A-4EA8-44E2-B893-AA655BD3FA0F}" type="slidenum"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defTabSz="4572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pic>
        <p:nvPicPr>
          <p:cNvPr id="23561" name="Pictur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704" y="799578"/>
            <a:ext cx="6172200" cy="422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TextBox 14"/>
          <p:cNvSpPr txBox="1">
            <a:spLocks noChangeArrowheads="1"/>
          </p:cNvSpPr>
          <p:nvPr/>
        </p:nvSpPr>
        <p:spPr bwMode="auto">
          <a:xfrm>
            <a:off x="6500328" y="4984489"/>
            <a:ext cx="2643672" cy="1384995"/>
          </a:xfrm>
          <a:prstGeom prst="rect">
            <a:avLst/>
          </a:prstGeom>
          <a:solidFill>
            <a:srgbClr val="FFFF00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800" kern="12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&lt;</a:t>
            </a:r>
            <a:r>
              <a:rPr kumimoji="1" lang="en-US" altLang="ja-JP" sz="2800" kern="12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36.5MV/m</a:t>
            </a:r>
            <a:r>
              <a:rPr kumimoji="1" lang="en-US" altLang="ja-JP" sz="2800" kern="12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&gt;</a:t>
            </a:r>
          </a:p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800" kern="12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27.9-41.8MV/m</a:t>
            </a:r>
          </a:p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800" kern="12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 Unicode MS"/>
              </a:rPr>
              <a:t>64%</a:t>
            </a:r>
            <a:r>
              <a:rPr kumimoji="1" lang="en-US" altLang="ja-JP" sz="2800" kern="12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 yield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62700" y="1962411"/>
            <a:ext cx="3009899" cy="1815882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3366FF"/>
            </a:solidFill>
          </a:ln>
        </p:spPr>
        <p:txBody>
          <a:bodyPr wrap="square">
            <a:spAutoFit/>
          </a:bodyPr>
          <a:lstStyle/>
          <a:p>
            <a:pPr algn="l" defTabSz="457200" rtl="0">
              <a:defRPr/>
            </a:pPr>
            <a:r>
              <a:rPr kumimoji="1" lang="en-US" sz="2800" kern="1200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/>
              </a:rPr>
              <a:t>&gt;35MV/m</a:t>
            </a:r>
          </a:p>
          <a:p>
            <a:pPr algn="l" defTabSz="457200" rtl="0">
              <a:defRPr/>
            </a:pPr>
            <a:r>
              <a:rPr kumimoji="1" lang="en-US" sz="2800" kern="1200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/>
              </a:rPr>
              <a:t>35-41.8MV/m</a:t>
            </a:r>
          </a:p>
          <a:p>
            <a:pPr algn="l" defTabSz="457200" rtl="0">
              <a:defRPr/>
            </a:pPr>
            <a:r>
              <a:rPr kumimoji="1" lang="en-US" sz="2800" kern="1200" dirty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Arial Unicode MS"/>
              </a:rPr>
              <a:t>44%</a:t>
            </a:r>
            <a:r>
              <a:rPr kumimoji="1" lang="en-US" sz="2800" kern="1200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/>
              </a:rPr>
              <a:t> </a:t>
            </a:r>
            <a:r>
              <a:rPr kumimoji="1" lang="en-US" sz="2800" kern="1200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/>
              </a:rPr>
              <a:t>yield</a:t>
            </a:r>
          </a:p>
          <a:p>
            <a:pPr algn="l" defTabSz="457200" rtl="0">
              <a:defRPr/>
            </a:pPr>
            <a:r>
              <a:rPr kumimoji="1" lang="en-US" sz="2800" dirty="0" smtClean="0">
                <a:solidFill>
                  <a:srgbClr val="000000"/>
                </a:solidFill>
                <a:latin typeface="Arial" pitchFamily="34" charset="0"/>
                <a:cs typeface="Arial Unicode MS"/>
              </a:rPr>
              <a:t>(RDR definition)</a:t>
            </a:r>
            <a:endParaRPr kumimoji="1" lang="en-US" sz="2800" kern="1200" dirty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7150" y="4985879"/>
            <a:ext cx="6343649" cy="1384995"/>
          </a:xfrm>
          <a:solidFill>
            <a:srgbClr val="FFFF00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spcBef>
                <a:spcPct val="0"/>
              </a:spcBef>
            </a:pPr>
            <a:r>
              <a:rPr lang="en-US" altLang="ja-JP" kern="12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2009 proposal:  </a:t>
            </a:r>
            <a:r>
              <a:rPr lang="en-US" altLang="ja-JP" kern="12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high (&gt; 35 MV/m) </a:t>
            </a:r>
            <a:r>
              <a:rPr lang="en-US" altLang="ja-JP" kern="12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performance </a:t>
            </a:r>
            <a:r>
              <a:rPr lang="en-US" altLang="ja-JP" kern="12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retained in </a:t>
            </a:r>
            <a:r>
              <a:rPr lang="en-US" altLang="ja-JP" kern="12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system</a:t>
            </a:r>
          </a:p>
          <a:p>
            <a:pPr defTabSz="457200">
              <a:spcBef>
                <a:spcPct val="0"/>
              </a:spcBef>
            </a:pPr>
            <a:r>
              <a:rPr lang="en-US" altLang="ja-JP" kern="12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‘Gradient spread’ – to ~20%</a:t>
            </a:r>
            <a:endParaRPr lang="en-US" altLang="ja-JP" kern="1200" dirty="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5581650" y="5848350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rot="5400000">
            <a:off x="4772025" y="2581275"/>
            <a:ext cx="7810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rot="5400000">
            <a:off x="3705225" y="1876425"/>
            <a:ext cx="7810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ight Arrow 19"/>
          <p:cNvSpPr/>
          <p:nvPr/>
        </p:nvSpPr>
        <p:spPr bwMode="auto">
          <a:xfrm>
            <a:off x="4095750" y="1581150"/>
            <a:ext cx="2190750" cy="484632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5162550" y="2362200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ages from HiGrade_Meeting_2010_WP6_Aderhold_Page_3.tif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342730" y="0"/>
            <a:ext cx="10054928" cy="7543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ages from HiGrade_Meeting_2010_WP6_Aderhold_Page_4.tif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51000" contrast="40000"/>
          </a:blip>
          <a:stretch>
            <a:fillRect/>
          </a:stretch>
        </p:blipFill>
        <p:spPr>
          <a:xfrm>
            <a:off x="406753" y="256783"/>
            <a:ext cx="8321040" cy="62407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ages from SRF09-proceedings.tif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9677" y="-136662"/>
            <a:ext cx="8510860" cy="720680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z="3200" b="1" dirty="0" smtClean="0">
                <a:ea typeface="Arial Unicode MS" pitchFamily="34" charset="-128"/>
              </a:rPr>
              <a:t>Progress and Prospect of </a:t>
            </a:r>
            <a:br>
              <a:rPr kumimoji="0" lang="en-US" altLang="ja-JP" sz="3200" b="1" dirty="0" smtClean="0">
                <a:ea typeface="Arial Unicode MS" pitchFamily="34" charset="-128"/>
              </a:rPr>
            </a:br>
            <a:r>
              <a:rPr kumimoji="0" lang="en-US" altLang="ja-JP" sz="3200" b="1" dirty="0" smtClean="0">
                <a:ea typeface="Arial Unicode MS" pitchFamily="34" charset="-128"/>
              </a:rPr>
              <a:t>Cavity Gradient Yield Statistics</a:t>
            </a:r>
            <a:endParaRPr kumimoji="0" lang="ja-JP" altLang="en-US" sz="3200" b="1" smtClean="0">
              <a:ea typeface="Arial Unicode MS" pitchFamily="34" charset="-128"/>
            </a:endParaRPr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228600" y="990600"/>
          <a:ext cx="7775533" cy="4450080"/>
        </p:xfrm>
        <a:graphic>
          <a:graphicData uri="http://schemas.openxmlformats.org/drawingml/2006/table">
            <a:tbl>
              <a:tblPr/>
              <a:tblGrid>
                <a:gridCol w="1576606"/>
                <a:gridCol w="1834872"/>
                <a:gridCol w="1727163"/>
                <a:gridCol w="1344815"/>
                <a:gridCol w="129207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Initial qualified set: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Oct 2009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New cavities added: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Dec 2009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Coming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Prod/Test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Jun 2010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Research cavities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DESY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14 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(AC/ZA)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8 (large grain)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JLAB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FNAL/ANL/Cornell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7 (AC)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5 (AE)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 (AC)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12 (RI)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6 (AE)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 (AC)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6 (NW)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(including large-G)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KEK/IHEP/PKU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 (MH)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~5 (LL)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 (IHEP)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 (PKU)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Sum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~ 22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Total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31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58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</a:tbl>
          </a:graphicData>
        </a:graphic>
      </p:graphicFrame>
      <p:sp>
        <p:nvSpPr>
          <p:cNvPr id="43069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A8C069-DF15-4BDA-B189-BADD03D27198}" type="slidenum">
              <a:rPr lang="en-GB" altLang="ja-JP">
                <a:solidFill>
                  <a:srgbClr val="000000"/>
                </a:solidFill>
              </a:rPr>
              <a:pPr/>
              <a:t>14</a:t>
            </a:fld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43070" name="テキスト ボックス 6"/>
          <p:cNvSpPr txBox="1">
            <a:spLocks noChangeArrowheads="1"/>
          </p:cNvSpPr>
          <p:nvPr/>
        </p:nvSpPr>
        <p:spPr bwMode="auto">
          <a:xfrm>
            <a:off x="228600" y="5562600"/>
            <a:ext cx="8667750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/>
            <a:r>
              <a:rPr lang="en-US" altLang="ja-JP" sz="2000" dirty="0">
                <a:solidFill>
                  <a:srgbClr val="000000"/>
                </a:solidFill>
              </a:rPr>
              <a:t>Statistics for Production Yield in Progress to reach </a:t>
            </a:r>
            <a:r>
              <a:rPr lang="en-US" altLang="ja-JP" sz="2000" dirty="0">
                <a:solidFill>
                  <a:srgbClr val="FF6600"/>
                </a:solidFill>
              </a:rPr>
              <a:t>~ 60, </a:t>
            </a:r>
            <a:r>
              <a:rPr lang="en-US" altLang="ja-JP" sz="2000" dirty="0">
                <a:solidFill>
                  <a:srgbClr val="000000"/>
                </a:solidFill>
              </a:rPr>
              <a:t>within TDP-1. </a:t>
            </a:r>
          </a:p>
          <a:p>
            <a:pPr fontAlgn="base"/>
            <a:r>
              <a:rPr lang="en-US" altLang="ja-JP" sz="2000" dirty="0">
                <a:solidFill>
                  <a:srgbClr val="000000"/>
                </a:solidFill>
              </a:rPr>
              <a:t>We may need to have </a:t>
            </a:r>
            <a:r>
              <a:rPr lang="en-US" altLang="ja-JP" sz="2000" i="1" dirty="0">
                <a:solidFill>
                  <a:srgbClr val="000000"/>
                </a:solidFill>
              </a:rPr>
              <a:t>separate</a:t>
            </a:r>
            <a:r>
              <a:rPr lang="en-US" altLang="ja-JP" sz="2000" dirty="0">
                <a:solidFill>
                  <a:srgbClr val="000000"/>
                </a:solidFill>
              </a:rPr>
              <a:t> statistics for ‘production’ and for ‘research’,</a:t>
            </a:r>
            <a:endParaRPr lang="ja-JP" altLang="en-US"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ages from Visit-JLab-Rep-ay-100226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386404" y="-354163"/>
            <a:ext cx="9831030" cy="694910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84110" y="3106455"/>
            <a:ext cx="4759889" cy="1754326"/>
          </a:xfrm>
          <a:prstGeom prst="rect">
            <a:avLst/>
          </a:prstGeom>
          <a:solidFill>
            <a:schemeClr val="accent3">
              <a:lumMod val="95000"/>
            </a:schemeClr>
          </a:solidFill>
          <a:ln w="57150">
            <a:solidFill>
              <a:srgbClr val="5A75CA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Predicted average </a:t>
            </a:r>
            <a:r>
              <a:rPr lang="en-US" dirty="0" smtClean="0">
                <a:solidFill>
                  <a:srgbClr val="FF0000"/>
                </a:solidFill>
              </a:rPr>
              <a:t>(from low power test): </a:t>
            </a:r>
            <a:r>
              <a:rPr lang="en-US" i="1" dirty="0" smtClean="0">
                <a:solidFill>
                  <a:srgbClr val="FF0000"/>
                </a:solidFill>
              </a:rPr>
              <a:t>29.7 MV/m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obukazu\Desktop\20100308Di-0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838200"/>
            <a:ext cx="4038600" cy="269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2367" y="76200"/>
            <a:ext cx="6816245" cy="9144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3200" dirty="0" smtClean="0"/>
              <a:t>2010: Assembling the ‘S1’ </a:t>
            </a:r>
            <a:br>
              <a:rPr lang="en-US" sz="3200" dirty="0" smtClean="0"/>
            </a:br>
            <a:r>
              <a:rPr lang="en-US" sz="3200" b="1" i="1" dirty="0" smtClean="0">
                <a:solidFill>
                  <a:srgbClr val="FF0000"/>
                </a:solidFill>
              </a:rPr>
              <a:t>Global ILC Cryomodule </a:t>
            </a:r>
            <a:r>
              <a:rPr lang="en-US" sz="3200" dirty="0" smtClean="0"/>
              <a:t>(at KEK)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Picture 6" descr="20100119Di-07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2421699" cy="3632548"/>
          </a:xfrm>
          <a:prstGeom prst="rect">
            <a:avLst/>
          </a:prstGeom>
        </p:spPr>
      </p:pic>
      <p:pic>
        <p:nvPicPr>
          <p:cNvPr id="8" name="Picture 7" descr="20100319Di-01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47573" y="4248411"/>
            <a:ext cx="3914383" cy="2609589"/>
          </a:xfrm>
          <a:prstGeom prst="rect">
            <a:avLst/>
          </a:prstGeom>
        </p:spPr>
      </p:pic>
      <p:pic>
        <p:nvPicPr>
          <p:cNvPr id="9" name="Picture 8" descr="20100312Di-017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6" y="4276594"/>
            <a:ext cx="3801648" cy="2534432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>
          <a:xfrm>
            <a:off x="2217106" y="1371600"/>
            <a:ext cx="3118981" cy="4800600"/>
          </a:xfrm>
        </p:spPr>
        <p:txBody>
          <a:bodyPr/>
          <a:lstStyle/>
          <a:p>
            <a:r>
              <a:rPr lang="en-US" sz="2400" dirty="0" smtClean="0"/>
              <a:t>Two 4-cavity</a:t>
            </a:r>
            <a:r>
              <a:rPr lang="en-US" sz="2400" baseline="0" dirty="0" smtClean="0"/>
              <a:t> half-CM:</a:t>
            </a:r>
          </a:p>
          <a:p>
            <a:pPr lvl="1"/>
            <a:r>
              <a:rPr lang="en-US" sz="2000" dirty="0" smtClean="0"/>
              <a:t>INFN/DESY/FNAL half installed 19.03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KEK half now in</a:t>
            </a:r>
            <a:r>
              <a:rPr lang="en-US" sz="2000" baseline="0" dirty="0" smtClean="0"/>
              <a:t> assembly</a:t>
            </a:r>
            <a:endParaRPr lang="en-US" sz="2000" dirty="0"/>
          </a:p>
        </p:txBody>
      </p:sp>
      <p:sp>
        <p:nvSpPr>
          <p:cNvPr id="11" name="Down Arrow 10"/>
          <p:cNvSpPr/>
          <p:nvPr/>
        </p:nvSpPr>
        <p:spPr bwMode="auto">
          <a:xfrm rot="13733874">
            <a:off x="5298509" y="2705621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ight Arrow 11"/>
          <p:cNvSpPr/>
          <p:nvPr/>
        </p:nvSpPr>
        <p:spPr bwMode="auto">
          <a:xfrm rot="11169646">
            <a:off x="1728590" y="2442576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1402915" y="3757808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Down Arrow 13"/>
          <p:cNvSpPr/>
          <p:nvPr/>
        </p:nvSpPr>
        <p:spPr bwMode="auto">
          <a:xfrm rot="16200000">
            <a:off x="4085573" y="4624192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95400" y="76200"/>
            <a:ext cx="7673236" cy="9144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High Power SCRF Linac Operation</a:t>
            </a:r>
            <a:br>
              <a:rPr lang="en-US" dirty="0" smtClean="0"/>
            </a:br>
            <a:r>
              <a:rPr lang="en-US" i="1" u="sng" dirty="0" smtClean="0">
                <a:solidFill>
                  <a:srgbClr val="FF0000"/>
                </a:solidFill>
              </a:rPr>
              <a:t>DESY/FLASH 9mA – 36 kW </a:t>
            </a:r>
            <a:endParaRPr lang="en-US" i="1" u="sng" dirty="0">
              <a:solidFill>
                <a:srgbClr val="FF0000"/>
              </a:solidFill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0" y="1132750"/>
            <a:ext cx="9144000" cy="1910800"/>
            <a:chOff x="0" y="1132750"/>
            <a:chExt cx="9144000" cy="19108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132750"/>
              <a:ext cx="9144000" cy="191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 bwMode="auto">
            <a:xfrm>
              <a:off x="5340351" y="1302409"/>
              <a:ext cx="2514600" cy="748886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8166100" y="1822450"/>
              <a:ext cx="977900" cy="254000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207001" y="1346859"/>
              <a:ext cx="876299" cy="2787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aphicFrame>
        <p:nvGraphicFramePr>
          <p:cNvPr id="16" name="Group 221"/>
          <p:cNvGraphicFramePr>
            <a:graphicFrameLocks noGrp="1"/>
          </p:cNvGraphicFramePr>
          <p:nvPr/>
        </p:nvGraphicFramePr>
        <p:xfrm>
          <a:off x="231001" y="3553790"/>
          <a:ext cx="8716963" cy="2389823"/>
        </p:xfrm>
        <a:graphic>
          <a:graphicData uri="http://schemas.openxmlformats.org/drawingml/2006/table">
            <a:tbl>
              <a:tblPr/>
              <a:tblGrid>
                <a:gridCol w="2068513"/>
                <a:gridCol w="873125"/>
                <a:gridCol w="1171575"/>
                <a:gridCol w="1023937"/>
                <a:gridCol w="1377950"/>
                <a:gridCol w="2201863"/>
              </a:tblGrid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XFEL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ILC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FLASH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design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FLASH experiment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Bunch charge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nC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3.2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# bunches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3250</a:t>
                      </a: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*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2625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7200</a:t>
                      </a: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*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2400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Pulse length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Times New Roman" charset="0"/>
                          <a:cs typeface="Times New Roman" charset="0"/>
                        </a:rPr>
                        <a:t>m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650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970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800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800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Current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mA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18" name="Picture 222" descr="ilccol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2001" y="3574428"/>
            <a:ext cx="836613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23" descr="xfel-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64714" y="3603003"/>
            <a:ext cx="100012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927100" y="6007100"/>
            <a:ext cx="658866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DESY</a:t>
            </a:r>
            <a:r>
              <a:rPr lang="en-US" dirty="0" smtClean="0"/>
              <a:t>, ANL, FNAL, SLAC, KEK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 of pulse-to-pulse energy jitter </a:t>
            </a:r>
            <a:br>
              <a:rPr lang="en-US" sz="2800" dirty="0" smtClean="0"/>
            </a:br>
            <a:r>
              <a:rPr lang="en-US" sz="2800" dirty="0" smtClean="0"/>
              <a:t>(500us, ~3mA, 200 pulses overlaid)</a:t>
            </a:r>
            <a:endParaRPr lang="en-US" sz="2800" dirty="0"/>
          </a:p>
        </p:txBody>
      </p:sp>
      <p:pic>
        <p:nvPicPr>
          <p:cNvPr id="8" name="Picture 7" descr="2009-09-20T21-56-33-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989" y="1430727"/>
            <a:ext cx="5736171" cy="418199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rot="5400000">
            <a:off x="4984525" y="3367731"/>
            <a:ext cx="3087994" cy="1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8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6545578" y="3088609"/>
            <a:ext cx="100951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00"/>
                </a:solidFill>
              </a:rPr>
              <a:t>+/- 0.6%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714" y="3268710"/>
            <a:ext cx="9412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800000"/>
                </a:solidFill>
              </a:rPr>
              <a:t>796MeV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3714" y="5027026"/>
            <a:ext cx="9412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800000"/>
                </a:solidFill>
              </a:rPr>
              <a:t>790MeV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3714" y="1529616"/>
            <a:ext cx="9412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800000"/>
                </a:solidFill>
              </a:rPr>
              <a:t>802MeV</a:t>
            </a:r>
            <a:endParaRPr lang="en-US" sz="1600" dirty="0">
              <a:solidFill>
                <a:srgbClr val="8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>
            <a:off x="1256691" y="5637016"/>
            <a:ext cx="510540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800000"/>
            </a:solidFill>
            <a:prstDash val="solid"/>
            <a:round/>
            <a:headEnd type="triangle"/>
            <a:tailEnd type="non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3286340" y="5458600"/>
            <a:ext cx="10795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00"/>
                </a:solidFill>
              </a:rPr>
              <a:t>500us</a:t>
            </a:r>
            <a:endParaRPr lang="en-US" sz="1600" dirty="0">
              <a:solidFill>
                <a:srgbClr val="80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1253590" y="1828800"/>
            <a:ext cx="5666323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1257260" y="4898890"/>
            <a:ext cx="5666323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Oval 15"/>
          <p:cNvSpPr/>
          <p:nvPr/>
        </p:nvSpPr>
        <p:spPr bwMode="auto">
          <a:xfrm>
            <a:off x="6453578" y="2865902"/>
            <a:ext cx="1235792" cy="737927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1016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stability over 8hrs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(3mA, 800us bunch trains)</a:t>
            </a:r>
            <a:endParaRPr lang="en-US" dirty="0"/>
          </a:p>
        </p:txBody>
      </p:sp>
      <p:pic>
        <p:nvPicPr>
          <p:cNvPr id="5" name="Picture 4" descr="energy_drift.jpg"/>
          <p:cNvPicPr>
            <a:picLocks noChangeAspect="1"/>
          </p:cNvPicPr>
          <p:nvPr/>
        </p:nvPicPr>
        <p:blipFill>
          <a:blip r:embed="rId3"/>
          <a:srcRect l="7840" t="6923" r="9800" b="5538"/>
          <a:stretch>
            <a:fillRect/>
          </a:stretch>
        </p:blipFill>
        <p:spPr>
          <a:xfrm>
            <a:off x="1116071" y="1138742"/>
            <a:ext cx="6184995" cy="227095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Picture 5" descr="VS_drifts.jpg"/>
          <p:cNvPicPr>
            <a:picLocks noChangeAspect="1"/>
          </p:cNvPicPr>
          <p:nvPr/>
        </p:nvPicPr>
        <p:blipFill>
          <a:blip r:embed="rId4"/>
          <a:srcRect l="8190" t="5714" r="15636" b="7143"/>
          <a:stretch>
            <a:fillRect/>
          </a:stretch>
        </p:blipFill>
        <p:spPr>
          <a:xfrm>
            <a:off x="1091794" y="3679011"/>
            <a:ext cx="6236627" cy="227748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581148" y="953405"/>
            <a:ext cx="1365249" cy="307777"/>
          </a:xfrm>
          <a:prstGeom prst="rect">
            <a:avLst/>
          </a:prstGeom>
          <a:solidFill>
            <a:schemeClr val="accent1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Beam Energy</a:t>
            </a:r>
            <a:endParaRPr lang="en-US" sz="1200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95962" y="3565871"/>
            <a:ext cx="2722055" cy="307777"/>
          </a:xfrm>
          <a:prstGeom prst="rect">
            <a:avLst/>
          </a:prstGeom>
          <a:solidFill>
            <a:schemeClr val="accent1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RF Vector Sums (Normalized)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62103" y="2944944"/>
            <a:ext cx="1011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Time (hrs)</a:t>
            </a:r>
            <a:endParaRPr lang="en-US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7407272" y="1529261"/>
            <a:ext cx="835027" cy="52322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800000"/>
                </a:solidFill>
              </a:rPr>
              <a:t>6MeV</a:t>
            </a:r>
          </a:p>
          <a:p>
            <a:pPr algn="ctr"/>
            <a:r>
              <a:rPr lang="en-US" sz="1400" b="1" dirty="0" smtClean="0">
                <a:solidFill>
                  <a:srgbClr val="800000"/>
                </a:solidFill>
              </a:rPr>
              <a:t>(0.75%)</a:t>
            </a:r>
            <a:endParaRPr lang="en-US" sz="1400" b="1" dirty="0">
              <a:solidFill>
                <a:srgbClr val="8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84535" y="4505438"/>
            <a:ext cx="668865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800000"/>
                </a:solidFill>
              </a:rPr>
              <a:t>0.5%</a:t>
            </a:r>
            <a:endParaRPr lang="en-US" sz="1400" b="1" dirty="0">
              <a:solidFill>
                <a:srgbClr val="80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 rot="10800000">
            <a:off x="1470237" y="1548561"/>
            <a:ext cx="5885398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0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rot="10800000" flipV="1">
            <a:off x="1484835" y="2041929"/>
            <a:ext cx="5902332" cy="660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0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rot="5400000">
            <a:off x="7669074" y="2219907"/>
            <a:ext cx="299781" cy="15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rot="5400000">
            <a:off x="7666174" y="1383818"/>
            <a:ext cx="314049" cy="15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rot="16200000" flipH="1">
            <a:off x="7570257" y="5036722"/>
            <a:ext cx="476249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rot="16200000" flipH="1">
            <a:off x="7574490" y="4289538"/>
            <a:ext cx="476249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rot="10800000">
            <a:off x="1459435" y="4541961"/>
            <a:ext cx="5885398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0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rot="10800000" flipV="1">
            <a:off x="1400169" y="4772424"/>
            <a:ext cx="5902332" cy="660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0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65100" y="1910261"/>
            <a:ext cx="914400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800000"/>
                </a:solidFill>
              </a:rPr>
              <a:t>844 </a:t>
            </a:r>
            <a:r>
              <a:rPr lang="en-US" sz="1400" b="1" dirty="0" err="1" smtClean="0">
                <a:solidFill>
                  <a:srgbClr val="800000"/>
                </a:solidFill>
              </a:rPr>
              <a:t>MeV</a:t>
            </a:r>
            <a:endParaRPr lang="en-US" sz="1400" b="1" dirty="0">
              <a:solidFill>
                <a:srgbClr val="800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 bwMode="auto">
          <a:xfrm>
            <a:off x="1496707" y="6152272"/>
            <a:ext cx="560070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127000" y="4378572"/>
            <a:ext cx="914400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800000"/>
                </a:solidFill>
              </a:rPr>
              <a:t>1.0</a:t>
            </a:r>
            <a:endParaRPr lang="en-US" sz="1400" b="1" dirty="0">
              <a:solidFill>
                <a:srgbClr val="8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85176" y="6012644"/>
            <a:ext cx="668865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800000"/>
                </a:solidFill>
              </a:rPr>
              <a:t>8 hrs</a:t>
            </a:r>
            <a:endParaRPr lang="en-US" sz="1400" b="1" dirty="0">
              <a:solidFill>
                <a:srgbClr val="8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297717" y="5535420"/>
            <a:ext cx="1011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Time (hrs)</a:t>
            </a:r>
            <a:endParaRPr lang="en-US" sz="1050" dirty="0"/>
          </a:p>
        </p:txBody>
      </p:sp>
      <p:cxnSp>
        <p:nvCxnSpPr>
          <p:cNvPr id="27" name="Straight Connector 26"/>
          <p:cNvCxnSpPr/>
          <p:nvPr/>
        </p:nvCxnSpPr>
        <p:spPr bwMode="auto">
          <a:xfrm rot="5400000" flipH="1" flipV="1">
            <a:off x="2711429" y="1968035"/>
            <a:ext cx="457675" cy="434746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159457" y="2425687"/>
            <a:ext cx="860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800000"/>
                </a:solidFill>
              </a:rPr>
              <a:t>Tuning change</a:t>
            </a:r>
            <a:endParaRPr lang="en-US" sz="12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t>Welcome to Fermilab, Young-Kee Kim, October 19, 2009</a:t>
            </a:r>
          </a:p>
        </p:txBody>
      </p:sp>
      <p:sp>
        <p:nvSpPr>
          <p:cNvPr id="22531" name="Slide Number Placeholder 4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5443538" cy="942975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Lepton Colliders beyond LHC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350963" y="1671638"/>
            <a:ext cx="4819650" cy="2824162"/>
            <a:chOff x="1481138" y="1981200"/>
            <a:chExt cx="4819649" cy="2824163"/>
          </a:xfrm>
        </p:grpSpPr>
        <p:sp>
          <p:nvSpPr>
            <p:cNvPr id="22548" name="Text Box 6"/>
            <p:cNvSpPr txBox="1">
              <a:spLocks noChangeArrowheads="1"/>
            </p:cNvSpPr>
            <p:nvPr/>
          </p:nvSpPr>
          <p:spPr bwMode="auto">
            <a:xfrm>
              <a:off x="1481138" y="3182938"/>
              <a:ext cx="1957387" cy="46672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 fontAlgn="base">
                <a:spcBef>
                  <a:spcPct val="5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r>
                <a:rPr lang="en-US" sz="2400" kern="1200">
                  <a:solidFill>
                    <a:srgbClr val="EAEAEA"/>
                  </a:solidFill>
                  <a:latin typeface="Arial" pitchFamily="34" charset="0"/>
                  <a:ea typeface="+mn-ea"/>
                  <a:cs typeface="+mn-cs"/>
                </a:rPr>
                <a:t>LHC Results</a:t>
              </a:r>
            </a:p>
          </p:txBody>
        </p:sp>
        <p:sp>
          <p:nvSpPr>
            <p:cNvPr id="22549" name="Text Box 8"/>
            <p:cNvSpPr txBox="1">
              <a:spLocks noChangeArrowheads="1"/>
            </p:cNvSpPr>
            <p:nvPr/>
          </p:nvSpPr>
          <p:spPr bwMode="auto">
            <a:xfrm>
              <a:off x="4062413" y="1981200"/>
              <a:ext cx="1554162" cy="46166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 fontAlgn="base">
                <a:spcBef>
                  <a:spcPct val="5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r>
                <a:rPr lang="en-US" sz="2400" kern="1200">
                  <a:solidFill>
                    <a:srgbClr val="EAEAEA"/>
                  </a:solidFill>
                  <a:latin typeface="Arial" pitchFamily="34" charset="0"/>
                  <a:ea typeface="+mn-ea"/>
                  <a:cs typeface="+mn-cs"/>
                </a:rPr>
                <a:t>ILC</a:t>
              </a:r>
            </a:p>
          </p:txBody>
        </p:sp>
        <p:sp>
          <p:nvSpPr>
            <p:cNvPr id="22550" name="Line 10"/>
            <p:cNvSpPr>
              <a:spLocks noChangeShapeType="1"/>
            </p:cNvSpPr>
            <p:nvPr/>
          </p:nvSpPr>
          <p:spPr bwMode="auto">
            <a:xfrm flipV="1">
              <a:off x="3435349" y="2290762"/>
              <a:ext cx="581025" cy="111918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algn="r" rtl="0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endParaRPr lang="en-US" sz="2400" kern="1200">
                <a:solidFill>
                  <a:srgbClr val="EAEAEA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22551" name="Text Box 18"/>
            <p:cNvSpPr txBox="1">
              <a:spLocks noChangeArrowheads="1"/>
            </p:cNvSpPr>
            <p:nvPr/>
          </p:nvSpPr>
          <p:spPr bwMode="auto">
            <a:xfrm>
              <a:off x="5845175" y="4348163"/>
              <a:ext cx="45561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0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r>
                <a:rPr lang="en-US" sz="2400" kern="1200">
                  <a:solidFill>
                    <a:srgbClr val="EAEAEA"/>
                  </a:solidFill>
                  <a:latin typeface="Arial" pitchFamily="34" charset="0"/>
                  <a:ea typeface="+mn-ea"/>
                  <a:cs typeface="+mn-cs"/>
                </a:rPr>
                <a:t>or</a:t>
              </a:r>
            </a:p>
          </p:txBody>
        </p:sp>
      </p:grpSp>
      <p:sp>
        <p:nvSpPr>
          <p:cNvPr id="22534" name="TextBox 18"/>
          <p:cNvSpPr txBox="1">
            <a:spLocks noChangeArrowheads="1"/>
          </p:cNvSpPr>
          <p:nvPr/>
        </p:nvSpPr>
        <p:spPr bwMode="auto">
          <a:xfrm>
            <a:off x="5562600" y="1671638"/>
            <a:ext cx="303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400" kern="1200">
                <a:solidFill>
                  <a:srgbClr val="FFFF00"/>
                </a:solidFill>
                <a:latin typeface="Arial" pitchFamily="34" charset="0"/>
                <a:ea typeface="+mn-ea"/>
                <a:cs typeface="+mn-cs"/>
                <a:sym typeface="Wingdings" pitchFamily="2" charset="2"/>
              </a:rPr>
              <a:t> </a:t>
            </a:r>
            <a:r>
              <a:rPr lang="en-US" sz="2400" kern="1200">
                <a:solidFill>
                  <a:srgbClr val="FFFF00"/>
                </a:solidFill>
                <a:latin typeface="Arial" pitchFamily="34" charset="0"/>
                <a:ea typeface="+mn-ea"/>
                <a:cs typeface="+mn-cs"/>
              </a:rPr>
              <a:t>By far the easiest!</a:t>
            </a:r>
          </a:p>
        </p:txBody>
      </p:sp>
      <p:sp>
        <p:nvSpPr>
          <p:cNvPr id="22535" name="Line 10"/>
          <p:cNvSpPr>
            <a:spLocks noChangeShapeType="1"/>
          </p:cNvSpPr>
          <p:nvPr/>
        </p:nvSpPr>
        <p:spPr bwMode="auto">
          <a:xfrm flipV="1">
            <a:off x="5486400" y="3124200"/>
            <a:ext cx="581025" cy="11191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arrow" w="med" len="med"/>
          </a:ln>
        </p:spPr>
        <p:txBody>
          <a:bodyPr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2400" kern="1200">
              <a:solidFill>
                <a:srgbClr val="EAEAEA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2536" name="Text Box 12"/>
          <p:cNvSpPr txBox="1">
            <a:spLocks noChangeArrowheads="1"/>
          </p:cNvSpPr>
          <p:nvPr/>
        </p:nvSpPr>
        <p:spPr bwMode="auto">
          <a:xfrm>
            <a:off x="6096000" y="5100638"/>
            <a:ext cx="2286000" cy="4619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400" kern="1200">
                <a:solidFill>
                  <a:srgbClr val="EAEAEA"/>
                </a:solidFill>
                <a:latin typeface="Arial" pitchFamily="34" charset="0"/>
                <a:ea typeface="+mn-ea"/>
                <a:cs typeface="+mn-cs"/>
              </a:rPr>
              <a:t>Muon Collider</a:t>
            </a:r>
          </a:p>
        </p:txBody>
      </p:sp>
      <p:sp>
        <p:nvSpPr>
          <p:cNvPr id="22537" name="Text Box 12"/>
          <p:cNvSpPr txBox="1">
            <a:spLocks noChangeArrowheads="1"/>
          </p:cNvSpPr>
          <p:nvPr/>
        </p:nvSpPr>
        <p:spPr bwMode="auto">
          <a:xfrm>
            <a:off x="6096000" y="2895600"/>
            <a:ext cx="228600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400" kern="1200">
                <a:solidFill>
                  <a:srgbClr val="EAEAEA"/>
                </a:solidFill>
                <a:latin typeface="Arial" pitchFamily="34" charset="0"/>
                <a:ea typeface="+mn-ea"/>
                <a:cs typeface="+mn-cs"/>
              </a:rPr>
              <a:t>CLIC</a:t>
            </a: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5486400" y="4267200"/>
            <a:ext cx="581025" cy="11191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arrow" w="med" len="med"/>
          </a:ln>
        </p:spPr>
        <p:txBody>
          <a:bodyPr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2400" kern="1200">
              <a:solidFill>
                <a:srgbClr val="EAEAEA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2539" name="Text Box 8"/>
          <p:cNvSpPr txBox="1">
            <a:spLocks noChangeArrowheads="1"/>
          </p:cNvSpPr>
          <p:nvPr/>
        </p:nvSpPr>
        <p:spPr bwMode="auto">
          <a:xfrm>
            <a:off x="3581400" y="2419350"/>
            <a:ext cx="152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000" kern="1200">
                <a:solidFill>
                  <a:srgbClr val="EAEAEA"/>
                </a:solidFill>
                <a:latin typeface="Arial" pitchFamily="34" charset="0"/>
                <a:ea typeface="+mn-ea"/>
                <a:cs typeface="+mn-cs"/>
              </a:rPr>
              <a:t>E &lt; 1 TeV</a:t>
            </a:r>
          </a:p>
        </p:txBody>
      </p:sp>
      <p:sp>
        <p:nvSpPr>
          <p:cNvPr id="22540" name="Text Box 8"/>
          <p:cNvSpPr txBox="1">
            <a:spLocks noChangeArrowheads="1"/>
          </p:cNvSpPr>
          <p:nvPr/>
        </p:nvSpPr>
        <p:spPr bwMode="auto">
          <a:xfrm>
            <a:off x="3581400" y="3429000"/>
            <a:ext cx="152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000" kern="1200">
                <a:solidFill>
                  <a:srgbClr val="EAEAEA"/>
                </a:solidFill>
                <a:latin typeface="Arial" pitchFamily="34" charset="0"/>
                <a:ea typeface="+mn-ea"/>
                <a:cs typeface="+mn-cs"/>
              </a:rPr>
              <a:t>E &gt; 1 TeV</a:t>
            </a:r>
          </a:p>
        </p:txBody>
      </p:sp>
      <p:sp>
        <p:nvSpPr>
          <p:cNvPr id="22541" name="Text Box 8"/>
          <p:cNvSpPr txBox="1">
            <a:spLocks noChangeArrowheads="1"/>
          </p:cNvSpPr>
          <p:nvPr/>
        </p:nvSpPr>
        <p:spPr bwMode="auto">
          <a:xfrm>
            <a:off x="3932238" y="4038600"/>
            <a:ext cx="1554162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400" kern="1200">
                <a:solidFill>
                  <a:srgbClr val="EAEAEA"/>
                </a:solidFill>
                <a:latin typeface="Arial" pitchFamily="34" charset="0"/>
                <a:ea typeface="+mn-ea"/>
                <a:cs typeface="+mn-cs"/>
              </a:rPr>
              <a:t>Multi TeV </a:t>
            </a:r>
          </a:p>
        </p:txBody>
      </p:sp>
      <p:sp>
        <p:nvSpPr>
          <p:cNvPr id="22542" name="Line 10"/>
          <p:cNvSpPr>
            <a:spLocks noChangeShapeType="1"/>
          </p:cNvSpPr>
          <p:nvPr/>
        </p:nvSpPr>
        <p:spPr bwMode="auto">
          <a:xfrm>
            <a:off x="3305175" y="3071813"/>
            <a:ext cx="581025" cy="11191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arrow" w="med" len="med"/>
          </a:ln>
        </p:spPr>
        <p:txBody>
          <a:bodyPr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2400" kern="1200">
              <a:solidFill>
                <a:srgbClr val="EAEAEA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2543" name="Slide Number Placeholder 1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588FF7C1-37EF-4EAD-879F-EF78FE9B8D7D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52400"/>
            <a:ext cx="3048000" cy="685800"/>
            <a:chOff x="152400" y="152400"/>
            <a:chExt cx="3048000" cy="685800"/>
          </a:xfrm>
        </p:grpSpPr>
        <p:sp>
          <p:nvSpPr>
            <p:cNvPr id="22545" name="Rounded Rectangle 20"/>
            <p:cNvSpPr>
              <a:spLocks noChangeArrowheads="1"/>
            </p:cNvSpPr>
            <p:nvPr/>
          </p:nvSpPr>
          <p:spPr bwMode="auto">
            <a:xfrm>
              <a:off x="152400" y="152400"/>
              <a:ext cx="3048000" cy="6858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r" rtl="0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endParaRPr lang="en-US" sz="2400" kern="1200">
                <a:solidFill>
                  <a:srgbClr val="EAEAEA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22546" name="TextBox 21"/>
            <p:cNvSpPr txBox="1">
              <a:spLocks noChangeArrowheads="1"/>
            </p:cNvSpPr>
            <p:nvPr/>
          </p:nvSpPr>
          <p:spPr bwMode="auto">
            <a:xfrm>
              <a:off x="813305" y="228600"/>
              <a:ext cx="230704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0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r>
                <a:rPr lang="en-US" sz="2400" kern="1200">
                  <a:solidFill>
                    <a:srgbClr val="000000"/>
                  </a:solidFill>
                  <a:latin typeface="Arial" pitchFamily="34" charset="0"/>
                  <a:ea typeface="+mn-ea"/>
                  <a:cs typeface="+mn-cs"/>
                </a:rPr>
                <a:t>Energy Frontier</a:t>
              </a:r>
            </a:p>
          </p:txBody>
        </p:sp>
        <p:pic>
          <p:nvPicPr>
            <p:cNvPr id="2254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600" y="228600"/>
              <a:ext cx="57150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Cavity tilts with long bunch trains and heavy beam loading </a:t>
            </a:r>
            <a:r>
              <a:rPr lang="en-US" sz="2400" dirty="0" smtClean="0"/>
              <a:t>(3mA and 7.5mA, long bunch trains)</a:t>
            </a:r>
            <a:endParaRPr lang="en-US" sz="2800" dirty="0"/>
          </a:p>
        </p:txBody>
      </p:sp>
      <p:pic>
        <p:nvPicPr>
          <p:cNvPr id="5" name="Picture 4" descr="acc6_3mA_7mA.jpg"/>
          <p:cNvPicPr>
            <a:picLocks noChangeAspect="1"/>
          </p:cNvPicPr>
          <p:nvPr/>
        </p:nvPicPr>
        <p:blipFill>
          <a:blip r:embed="rId3"/>
          <a:srcRect l="7938" t="3450" r="7938" b="4601"/>
          <a:stretch>
            <a:fillRect/>
          </a:stretch>
        </p:blipFill>
        <p:spPr>
          <a:xfrm>
            <a:off x="12700" y="1177207"/>
            <a:ext cx="6906937" cy="53367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61476" y="4503389"/>
            <a:ext cx="2008054" cy="954107"/>
          </a:xfrm>
          <a:prstGeom prst="rect">
            <a:avLst/>
          </a:prstGeom>
          <a:solidFill>
            <a:schemeClr val="accent5">
              <a:lumMod val="90000"/>
              <a:alpha val="5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</a:rPr>
              <a:t>The RF power during flat-top is higher than the fill power for the 7.5mA case</a:t>
            </a:r>
            <a:endParaRPr lang="en-US" sz="1400" dirty="0">
              <a:solidFill>
                <a:srgbClr val="00009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V="1">
            <a:off x="762000" y="1613058"/>
            <a:ext cx="1782408" cy="30479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770351" y="2509608"/>
            <a:ext cx="1824684" cy="9623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4428067" y="1409857"/>
            <a:ext cx="1422400" cy="66886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4436535" y="2595195"/>
            <a:ext cx="1464733" cy="12699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4013200" y="1066960"/>
            <a:ext cx="2802466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</a:rPr>
              <a:t>ACC6 gradients (7.5mA, 550 us)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9458" y="1062727"/>
            <a:ext cx="2802466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</a:rPr>
              <a:t>ACC6 gradients (3mA, 800 us)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24300" y="3839794"/>
            <a:ext cx="2946400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</a:rPr>
              <a:t>ACC6 Fwd Power (7.5mA, 550 us)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3692" y="3822861"/>
            <a:ext cx="2802466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</a:rPr>
              <a:t>ACC6 Fwd Power (3mA, 800 us)</a:t>
            </a:r>
            <a:endParaRPr lang="en-US" sz="1400" dirty="0">
              <a:solidFill>
                <a:srgbClr val="000090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350365" y="4628749"/>
            <a:ext cx="1255452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1291069" y="5408916"/>
            <a:ext cx="1526402" cy="2200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3904166" y="5014736"/>
            <a:ext cx="1255452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4815672" y="4597766"/>
            <a:ext cx="1526402" cy="2200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937344" y="1469467"/>
            <a:ext cx="1986422" cy="1169551"/>
          </a:xfrm>
          <a:prstGeom prst="rect">
            <a:avLst/>
          </a:prstGeom>
          <a:solidFill>
            <a:schemeClr val="accent5">
              <a:lumMod val="90000"/>
              <a:alpha val="5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Gradient tilts are a consequence of using a single RF source to power cavities running at different gradients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86776" y="2880478"/>
            <a:ext cx="1959871" cy="1169551"/>
          </a:xfrm>
          <a:prstGeom prst="rect">
            <a:avLst/>
          </a:prstGeom>
          <a:solidFill>
            <a:schemeClr val="accent5">
              <a:lumMod val="90000"/>
              <a:alpha val="5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At 7.5mA, ACC6 cavities #1 and #2 approached their quench limits at the end of the pulse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ILC R &amp; D - 2010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85799" y="1371600"/>
            <a:ext cx="7982211" cy="48006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Superconducting RF</a:t>
            </a:r>
          </a:p>
          <a:p>
            <a:r>
              <a:rPr lang="en-GB" b="1" dirty="0" smtClean="0"/>
              <a:t>Conventional Facilities / </a:t>
            </a:r>
            <a:r>
              <a:rPr lang="en-GB" b="1" dirty="0" err="1" smtClean="0"/>
              <a:t>Siting</a:t>
            </a:r>
            <a:endParaRPr lang="en-GB" b="1" dirty="0" smtClean="0"/>
          </a:p>
          <a:p>
            <a:pPr lvl="1" eaLnBrk="1" hangingPunct="1"/>
            <a:r>
              <a:rPr lang="en-GB" sz="2000" b="0" dirty="0" smtClean="0"/>
              <a:t>Trade-offs: </a:t>
            </a:r>
            <a:r>
              <a:rPr lang="en-GB" sz="2000" b="0" dirty="0" smtClean="0">
                <a:solidFill>
                  <a:srgbClr val="FF0000"/>
                </a:solidFill>
              </a:rPr>
              <a:t>technology v/v civil design </a:t>
            </a:r>
            <a:r>
              <a:rPr lang="en-GB" sz="2000" b="0" dirty="0" smtClean="0"/>
              <a:t>– </a:t>
            </a:r>
            <a:r>
              <a:rPr lang="en-GB" sz="2000" b="0" i="1" dirty="0" smtClean="0"/>
              <a:t>in each region</a:t>
            </a:r>
          </a:p>
          <a:p>
            <a:pPr lvl="2" eaLnBrk="1" hangingPunct="1"/>
            <a:r>
              <a:rPr lang="en-GB" dirty="0" smtClean="0">
                <a:solidFill>
                  <a:srgbClr val="23346C"/>
                </a:solidFill>
              </a:rPr>
              <a:t>“Bringing the RDR to the surface”</a:t>
            </a:r>
          </a:p>
          <a:p>
            <a:pPr lvl="1" eaLnBrk="1" hangingPunct="1"/>
            <a:r>
              <a:rPr lang="en-GB" sz="2000" b="0" dirty="0" smtClean="0"/>
              <a:t>Design: 3D and layout – </a:t>
            </a:r>
            <a:r>
              <a:rPr lang="en-GB" sz="2000" b="0" i="1" dirty="0" smtClean="0"/>
              <a:t>in each region</a:t>
            </a:r>
          </a:p>
          <a:p>
            <a:pPr lvl="1" eaLnBrk="1" hangingPunct="1"/>
            <a:r>
              <a:rPr lang="en-GB" sz="2000" b="0" dirty="0" smtClean="0"/>
              <a:t>Interaction region design: 2010 effort – see parallel session</a:t>
            </a:r>
          </a:p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Beam Test Facilities: CESR TA / ATF2</a:t>
            </a:r>
            <a:endParaRPr lang="en-GB" dirty="0" smtClean="0"/>
          </a:p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Integrated Design: AD &amp; I</a:t>
            </a:r>
          </a:p>
          <a:p>
            <a:pPr eaLnBrk="1" hangingPunct="1"/>
            <a:endParaRPr lang="en-GB" dirty="0" smtClean="0">
              <a:solidFill>
                <a:srgbClr val="23346C">
                  <a:alpha val="46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Focus for Design Optimization: </a:t>
            </a:r>
            <a:br>
              <a:rPr lang="en-US" dirty="0" smtClean="0"/>
            </a:br>
            <a:r>
              <a:rPr lang="en-US" u="sng" dirty="0" smtClean="0"/>
              <a:t>Reduce CFS cost and ‘risk’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1620"/>
            <a:ext cx="7772400" cy="4800600"/>
          </a:xfrm>
        </p:spPr>
        <p:txBody>
          <a:bodyPr/>
          <a:lstStyle/>
          <a:p>
            <a:r>
              <a:rPr lang="en-US" b="1" dirty="0" smtClean="0"/>
              <a:t>(CFS ‘risk’ ≡ unknowns inherent in underground construction)</a:t>
            </a:r>
          </a:p>
          <a:p>
            <a:r>
              <a:rPr lang="en-US" i="1" u="sng" baseline="0" dirty="0" smtClean="0">
                <a:solidFill>
                  <a:srgbClr val="FF0000"/>
                </a:solidFill>
              </a:rPr>
              <a:t>consolidate and reduce underground construction</a:t>
            </a:r>
          </a:p>
          <a:p>
            <a:pPr lvl="1"/>
            <a:r>
              <a:rPr lang="en-US" sz="2000" b="0" dirty="0" smtClean="0"/>
              <a:t>Reference Design focused on technical / R &amp; D ‘risk’</a:t>
            </a:r>
          </a:p>
          <a:p>
            <a:pPr lvl="2"/>
            <a:r>
              <a:rPr lang="en-US" dirty="0" smtClean="0"/>
              <a:t>RDR technical design is fundamentally sound and technically conservative</a:t>
            </a:r>
            <a:endParaRPr lang="en-US" baseline="0" dirty="0" smtClean="0"/>
          </a:p>
          <a:p>
            <a:pPr lvl="1"/>
            <a:r>
              <a:rPr lang="en-US" sz="2000" b="0" dirty="0" smtClean="0"/>
              <a:t>2009 </a:t>
            </a:r>
            <a:r>
              <a:rPr lang="en-US" sz="2000" b="0" dirty="0" smtClean="0">
                <a:sym typeface="Wingdings" pitchFamily="2" charset="2"/>
              </a:rPr>
              <a:t></a:t>
            </a:r>
            <a:r>
              <a:rPr lang="en-US" sz="2000" b="0" dirty="0" smtClean="0"/>
              <a:t> Offset Civil construction through innovative accelerator / technical design </a:t>
            </a:r>
            <a:r>
              <a:rPr lang="en-US" sz="2000" b="0" dirty="0" smtClean="0">
                <a:sym typeface="Wingdings" pitchFamily="2" charset="2"/>
              </a:rPr>
              <a:t> </a:t>
            </a:r>
          </a:p>
          <a:p>
            <a:pPr lvl="1"/>
            <a:r>
              <a:rPr lang="en-US" sz="2000" b="0" dirty="0" smtClean="0"/>
              <a:t>Necessarily an </a:t>
            </a:r>
            <a:r>
              <a:rPr lang="en-US" i="1" u="sng" baseline="0" dirty="0" smtClean="0">
                <a:solidFill>
                  <a:srgbClr val="FF0000"/>
                </a:solidFill>
              </a:rPr>
              <a:t>‘integration’ </a:t>
            </a:r>
            <a:r>
              <a:rPr lang="en-US" sz="2000" b="0" dirty="0" smtClean="0"/>
              <a:t>effort…</a:t>
            </a:r>
          </a:p>
          <a:p>
            <a:pPr lvl="2"/>
            <a:r>
              <a:rPr lang="en-US" dirty="0" smtClean="0"/>
              <a:t>Because multiple ‘top-level’ groups are critically involved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01/06/2010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DD9992-3DCF-4894-8B45-CA6467703C80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</a:t>
            </a:r>
            <a:r>
              <a:rPr lang="en-US" baseline="0" dirty="0" smtClean="0"/>
              <a:t> a glance: ILC CFS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Comparison: RDR </a:t>
            </a:r>
            <a:r>
              <a:rPr lang="en-US" b="1" dirty="0" err="1" smtClean="0"/>
              <a:t>vs</a:t>
            </a:r>
            <a:r>
              <a:rPr lang="en-US" b="1" dirty="0" smtClean="0"/>
              <a:t> SB2009 </a:t>
            </a:r>
            <a:r>
              <a:rPr lang="en-US" b="1" dirty="0" smtClean="0">
                <a:sym typeface="Wingdings" pitchFamily="2" charset="2"/>
              </a:rPr>
              <a:t>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endParaRPr lang="en-US" baseline="0" dirty="0" smtClean="0">
              <a:sym typeface="Wingdings" pitchFamily="2" charset="2"/>
            </a:endParaRPr>
          </a:p>
          <a:p>
            <a:endParaRPr lang="en-US" baseline="0" dirty="0" smtClean="0">
              <a:sym typeface="Wingdings" pitchFamily="2" charset="2"/>
            </a:endParaRP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Tunnel (TBM) length approaching minimum </a:t>
            </a:r>
          </a:p>
          <a:p>
            <a:pPr lvl="1">
              <a:buNone/>
            </a:pPr>
            <a:r>
              <a:rPr lang="en-US" sz="2000" b="0" dirty="0" smtClean="0">
                <a:sym typeface="Wingdings" pitchFamily="2" charset="2"/>
              </a:rPr>
              <a:t>≈ set by beamline enclosure length</a:t>
            </a:r>
          </a:p>
          <a:p>
            <a:r>
              <a:rPr lang="en-US" b="1" dirty="0" smtClean="0">
                <a:sym typeface="Wingdings" pitchFamily="2" charset="2"/>
              </a:rPr>
              <a:t>To do: Analyze and consolidate Drill and Blast volume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01/06/2010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DD9992-3DCF-4894-8B45-CA6467703C80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" y="2020888"/>
            <a:ext cx="9072563" cy="183673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8677" name="Picture 5" descr="Barish_GDE_Beijing_POST_02-04-07[2]_Page_26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1113"/>
            <a:ext cx="9144000" cy="6845300"/>
          </a:xfrm>
          <a:noFill/>
          <a:ln/>
        </p:spPr>
      </p:pic>
      <p:sp>
        <p:nvSpPr>
          <p:cNvPr id="668678" name="Oval 6"/>
          <p:cNvSpPr>
            <a:spLocks noChangeArrowheads="1"/>
          </p:cNvSpPr>
          <p:nvPr/>
        </p:nvSpPr>
        <p:spPr bwMode="auto">
          <a:xfrm>
            <a:off x="1439863" y="3357563"/>
            <a:ext cx="611187" cy="332105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8679" name="Oval 7"/>
          <p:cNvSpPr>
            <a:spLocks noChangeArrowheads="1"/>
          </p:cNvSpPr>
          <p:nvPr/>
        </p:nvSpPr>
        <p:spPr bwMode="auto">
          <a:xfrm>
            <a:off x="4356100" y="4473575"/>
            <a:ext cx="611188" cy="2060575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8680" name="Oval 8"/>
          <p:cNvSpPr>
            <a:spLocks noChangeArrowheads="1"/>
          </p:cNvSpPr>
          <p:nvPr/>
        </p:nvSpPr>
        <p:spPr bwMode="auto">
          <a:xfrm>
            <a:off x="5797550" y="4473575"/>
            <a:ext cx="611188" cy="2060575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6198" y="375782"/>
            <a:ext cx="7979080" cy="4524315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Underground volume reduction of 40% considered in 2009</a:t>
            </a:r>
          </a:p>
          <a:p>
            <a:r>
              <a:rPr lang="en-US" dirty="0" smtClean="0"/>
              <a:t>	(Support tunnel and </a:t>
            </a:r>
          </a:p>
          <a:p>
            <a:r>
              <a:rPr lang="en-US" dirty="0" smtClean="0"/>
              <a:t>	Damping Ring circumference)</a:t>
            </a:r>
          </a:p>
          <a:p>
            <a:endParaRPr lang="en-US" dirty="0" smtClean="0"/>
          </a:p>
          <a:p>
            <a:r>
              <a:rPr lang="en-US" dirty="0" smtClean="0"/>
              <a:t>0.4* 900MILCU ~ 400M ‘savings’ (6%)</a:t>
            </a:r>
          </a:p>
          <a:p>
            <a:r>
              <a:rPr lang="en-US" dirty="0" smtClean="0"/>
              <a:t>	(offset by technical and surface 	cost increase)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" name="Picture 3" descr="Americas KCS 03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676400"/>
            <a:ext cx="4770650" cy="3352800"/>
          </a:xfrm>
          <a:prstGeom prst="rect">
            <a:avLst/>
          </a:prstGeom>
        </p:spPr>
      </p:pic>
      <p:pic>
        <p:nvPicPr>
          <p:cNvPr id="5" name="Picture 4" descr="European KCS 03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2057400"/>
            <a:ext cx="3668001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990600"/>
            <a:ext cx="6941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Current ML KCS Tunnel Cross Sections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5181600"/>
            <a:ext cx="3544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Americas Region 4.5 m Dia.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0" y="5181600"/>
            <a:ext cx="35750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European Region 5.2 m Dia.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Regional / RF Power differences:</a:t>
            </a:r>
            <a:br>
              <a:rPr lang="en-US" dirty="0" smtClean="0"/>
            </a:br>
            <a:r>
              <a:rPr lang="en-US" dirty="0" smtClean="0"/>
              <a:t>‘Klystron Cluster Scheme’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AD000278632-couleu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456948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-87553" y="6488668"/>
            <a:ext cx="9385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Cross section for Europe (CERN) 5.2m diameter for Kly Cluster</a:t>
            </a:r>
            <a:endParaRPr lang="en-GB" sz="2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990600"/>
            <a:ext cx="7160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Current ML DRFS Tunnel Cross Sections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5181600"/>
            <a:ext cx="3544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Americas Region 5.2 m Dia.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5181600"/>
            <a:ext cx="3089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Asian Region 5.2 m Dia.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9" name="Picture 8" descr="Americas DRFS 03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600199"/>
            <a:ext cx="2971800" cy="3550421"/>
          </a:xfrm>
          <a:prstGeom prst="rect">
            <a:avLst/>
          </a:prstGeom>
        </p:spPr>
      </p:pic>
      <p:pic>
        <p:nvPicPr>
          <p:cNvPr id="10" name="Picture 9" descr="Asian Tunnel Cross 11-24-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981200"/>
            <a:ext cx="3596640" cy="2997200"/>
          </a:xfrm>
          <a:prstGeom prst="rect">
            <a:avLst/>
          </a:prstGeom>
        </p:spPr>
      </p:pic>
      <p:sp>
        <p:nvSpPr>
          <p:cNvPr id="11" name="Title 8"/>
          <p:cNvSpPr txBox="1">
            <a:spLocks/>
          </p:cNvSpPr>
          <p:nvPr/>
        </p:nvSpPr>
        <p:spPr bwMode="auto">
          <a:xfrm>
            <a:off x="1295400" y="76200"/>
            <a:ext cx="7086600" cy="9144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Regional / RF Power differences:</a:t>
            </a:r>
            <a:b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‘Distributed RF Scheme’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752600"/>
            <a:ext cx="19672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3D Examples</a:t>
            </a:r>
          </a:p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Of Central</a:t>
            </a:r>
          </a:p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Region Layout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6" name="Picture 5" descr="3D 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1066800"/>
            <a:ext cx="6618514" cy="48768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Central Region Design</a:t>
            </a:r>
            <a:r>
              <a:rPr lang="en-US" baseline="0" dirty="0" smtClean="0"/>
              <a:t> – 3D (1)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828800"/>
            <a:ext cx="19672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3D Examples</a:t>
            </a:r>
          </a:p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Of Central</a:t>
            </a:r>
          </a:p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Region Layout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5" name="Picture 4" descr="3D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1066800"/>
            <a:ext cx="6677196" cy="4876800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 bwMode="auto">
          <a:xfrm>
            <a:off x="1295400" y="76200"/>
            <a:ext cx="7086600" cy="9144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Central Region Design – 3D (2)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RDR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i="1" u="sng" dirty="0" smtClean="0">
                <a:solidFill>
                  <a:srgbClr val="FF0000"/>
                </a:solidFill>
                <a:sym typeface="Wingdings" pitchFamily="2" charset="2"/>
              </a:rPr>
              <a:t>2012</a:t>
            </a:r>
            <a:r>
              <a:rPr lang="en-US" dirty="0" smtClean="0">
                <a:sym typeface="Wingdings" pitchFamily="2" charset="2"/>
              </a:rPr>
              <a:t> Technical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916" y="1196236"/>
            <a:ext cx="8458200" cy="4800600"/>
          </a:xfrm>
        </p:spPr>
        <p:txBody>
          <a:bodyPr/>
          <a:lstStyle/>
          <a:p>
            <a:r>
              <a:rPr lang="en-US" b="1" dirty="0" smtClean="0"/>
              <a:t>Strong Basis for SCRF technology in each ILC region</a:t>
            </a:r>
          </a:p>
          <a:p>
            <a:pPr lvl="1"/>
            <a:r>
              <a:rPr lang="en-US" sz="2000" b="0" dirty="0" smtClean="0"/>
              <a:t>Cavity fabrication and test: Each region</a:t>
            </a:r>
          </a:p>
          <a:p>
            <a:pPr lvl="1"/>
            <a:r>
              <a:rPr lang="en-US" sz="2000" b="0" dirty="0" smtClean="0"/>
              <a:t>Global Cryomodule: KEK +</a:t>
            </a:r>
          </a:p>
          <a:p>
            <a:r>
              <a:rPr lang="en-US" b="1" dirty="0" smtClean="0"/>
              <a:t>Large scale </a:t>
            </a:r>
            <a:r>
              <a:rPr lang="en-US" b="1" i="1" u="sng" dirty="0" err="1" smtClean="0">
                <a:solidFill>
                  <a:srgbClr val="FF0000"/>
                </a:solidFill>
              </a:rPr>
              <a:t>Costed</a:t>
            </a:r>
            <a:r>
              <a:rPr lang="en-US" b="1" dirty="0" smtClean="0"/>
              <a:t> technology demonstration</a:t>
            </a:r>
          </a:p>
          <a:p>
            <a:pPr lvl="1"/>
            <a:r>
              <a:rPr lang="en-US" sz="2000" b="0" dirty="0" smtClean="0"/>
              <a:t>EU XFEL (5% of ILC); first beam mid-2014</a:t>
            </a:r>
          </a:p>
          <a:p>
            <a:r>
              <a:rPr lang="en-US" b="1" dirty="0" err="1" smtClean="0"/>
              <a:t>Siting</a:t>
            </a:r>
            <a:r>
              <a:rPr lang="en-US" b="1" dirty="0" smtClean="0"/>
              <a:t>: </a:t>
            </a:r>
            <a:r>
              <a:rPr lang="en-US" b="1" dirty="0" smtClean="0">
                <a:solidFill>
                  <a:srgbClr val="FF0000"/>
                </a:solidFill>
              </a:rPr>
              <a:t>adaptation</a:t>
            </a:r>
            <a:r>
              <a:rPr lang="en-US" b="1" dirty="0" smtClean="0"/>
              <a:t> to best suit potential hosts</a:t>
            </a:r>
          </a:p>
          <a:p>
            <a:r>
              <a:rPr lang="en-US" b="1" dirty="0" smtClean="0"/>
              <a:t>Beam – based studies and demonstrations</a:t>
            </a:r>
            <a:endParaRPr lang="en-US" sz="2400" b="1" dirty="0" smtClean="0"/>
          </a:p>
          <a:p>
            <a:pPr lvl="1"/>
            <a:r>
              <a:rPr lang="en-US" sz="2000" b="0" dirty="0" smtClean="0"/>
              <a:t>High power SCRF linac operation: DESY +</a:t>
            </a:r>
          </a:p>
          <a:p>
            <a:pPr lvl="1"/>
            <a:r>
              <a:rPr lang="en-US" sz="2000" b="0" dirty="0" smtClean="0"/>
              <a:t>Electron-cloud beam dynamics: Cornell +</a:t>
            </a:r>
          </a:p>
          <a:p>
            <a:pPr lvl="1"/>
            <a:r>
              <a:rPr lang="en-US" sz="2000" b="0" dirty="0" smtClean="0"/>
              <a:t>Beam delivery technology: KEK +</a:t>
            </a:r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828800"/>
            <a:ext cx="19672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3D Examples</a:t>
            </a:r>
          </a:p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Of Central</a:t>
            </a:r>
          </a:p>
          <a:p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Region Layout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5" name="Picture 4" descr="3D 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990600"/>
            <a:ext cx="6704239" cy="4953000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 bwMode="auto">
          <a:xfrm>
            <a:off x="1295400" y="76200"/>
            <a:ext cx="7086600" cy="9144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Central Region Design – 3D (3)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ILC R &amp; D - 2010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Superconducting RF</a:t>
            </a:r>
          </a:p>
          <a:p>
            <a:pPr rtl="0" eaLnBrk="1" fontAlgn="base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Conventional Facilities / </a:t>
            </a:r>
            <a:r>
              <a:rPr lang="en-GB" dirty="0" err="1" smtClean="0">
                <a:solidFill>
                  <a:srgbClr val="23346C">
                    <a:alpha val="46000"/>
                  </a:srgbClr>
                </a:solidFill>
              </a:rPr>
              <a:t>Siting</a:t>
            </a:r>
            <a:endParaRPr lang="en-GB" dirty="0" smtClean="0">
              <a:solidFill>
                <a:srgbClr val="23346C">
                  <a:alpha val="46000"/>
                </a:srgbClr>
              </a:solidFill>
            </a:endParaRPr>
          </a:p>
          <a:p>
            <a:r>
              <a:rPr lang="en-GB" b="1" dirty="0" smtClean="0"/>
              <a:t>Beam Test Facilities: </a:t>
            </a:r>
            <a:r>
              <a:rPr lang="en-GB" b="1" i="1" u="sng" dirty="0" smtClean="0">
                <a:solidFill>
                  <a:srgbClr val="FF0000"/>
                </a:solidFill>
              </a:rPr>
              <a:t>CESR TA </a:t>
            </a:r>
            <a:r>
              <a:rPr lang="en-GB" b="1" dirty="0" smtClean="0"/>
              <a:t>/ ATF2</a:t>
            </a:r>
          </a:p>
          <a:p>
            <a:pPr lvl="1" eaLnBrk="1" hangingPunct="1"/>
            <a:r>
              <a:rPr lang="en-GB" sz="2000" b="0" dirty="0" smtClean="0"/>
              <a:t>Develop and prove Electron Cloud models</a:t>
            </a:r>
          </a:p>
          <a:p>
            <a:pPr lvl="1" eaLnBrk="1" hangingPunct="1"/>
            <a:r>
              <a:rPr lang="en-GB" sz="2000" b="0" dirty="0" smtClean="0"/>
              <a:t>Demonstrate vacuum chamber technology and related instrumentation</a:t>
            </a:r>
          </a:p>
          <a:p>
            <a:pPr lvl="1" eaLnBrk="1" hangingPunct="1"/>
            <a:r>
              <a:rPr lang="en-GB" sz="2000" b="0" dirty="0" smtClean="0"/>
              <a:t>Develop integrated ILC DR design</a:t>
            </a:r>
          </a:p>
          <a:p>
            <a:pPr eaLnBrk="1" hangingPunct="1"/>
            <a:endParaRPr lang="en-GB" dirty="0" smtClean="0">
              <a:solidFill>
                <a:srgbClr val="23346C">
                  <a:alpha val="46000"/>
                </a:srgbClr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Integrated Design: AD &amp; I</a:t>
            </a:r>
            <a:endParaRPr lang="en-US" dirty="0" smtClean="0">
              <a:solidFill>
                <a:srgbClr val="23346C">
                  <a:alpha val="46000"/>
                </a:srgbClr>
              </a:solidFill>
            </a:endParaRP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>
              <a:solidFill>
                <a:srgbClr val="23346C">
                  <a:alpha val="46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SCN1196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 l="6511" t="23042" r="12350" b="40500"/>
          <a:stretch>
            <a:fillRect/>
          </a:stretch>
        </p:blipFill>
        <p:spPr bwMode="auto">
          <a:xfrm>
            <a:off x="1981200" y="4959350"/>
            <a:ext cx="5181600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Isosceles Triangle 9"/>
          <p:cNvSpPr/>
          <p:nvPr/>
        </p:nvSpPr>
        <p:spPr>
          <a:xfrm rot="5705135">
            <a:off x="2614613" y="1836738"/>
            <a:ext cx="3525837" cy="5583237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FFFFFF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172" name="Title 1"/>
          <p:cNvSpPr>
            <a:spLocks noGrp="1"/>
          </p:cNvSpPr>
          <p:nvPr>
            <p:ph type="title"/>
          </p:nvPr>
        </p:nvSpPr>
        <p:spPr>
          <a:xfrm>
            <a:off x="3581400" y="0"/>
            <a:ext cx="5562600" cy="762000"/>
          </a:xfrm>
        </p:spPr>
        <p:txBody>
          <a:bodyPr/>
          <a:lstStyle/>
          <a:p>
            <a:r>
              <a:rPr lang="en-US" sz="2800" smtClean="0"/>
              <a:t>CESR Test Accelerator Status</a:t>
            </a:r>
          </a:p>
        </p:txBody>
      </p:sp>
      <p:sp>
        <p:nvSpPr>
          <p:cNvPr id="7173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717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717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4A598F7-CD1E-4895-B98D-6D1991C48A85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7088" y="4114800"/>
            <a:ext cx="1890712" cy="2492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1200" dirty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Contributing Institutes:</a:t>
            </a:r>
          </a:p>
          <a:p>
            <a:pPr marL="231775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ANL</a:t>
            </a:r>
          </a:p>
          <a:p>
            <a:pPr marL="231775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BNL</a:t>
            </a:r>
          </a:p>
          <a:p>
            <a:pPr marL="231775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Cal Poly  </a:t>
            </a:r>
          </a:p>
          <a:p>
            <a:pPr marL="231775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CERN</a:t>
            </a:r>
          </a:p>
          <a:p>
            <a:pPr marL="231775" lvl="1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</a:t>
            </a:r>
            <a:r>
              <a:rPr lang="en-US" sz="1200" kern="1200" dirty="0" err="1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Cockroft</a:t>
            </a: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Institute</a:t>
            </a:r>
          </a:p>
          <a:p>
            <a:pPr marL="231775" lvl="1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FNAL</a:t>
            </a:r>
          </a:p>
          <a:p>
            <a:pPr marL="231775" lvl="1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INFN-</a:t>
            </a:r>
            <a:r>
              <a:rPr lang="en-US" sz="1200" kern="1200" dirty="0" err="1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Frascati</a:t>
            </a:r>
            <a:endParaRPr lang="en-US" sz="1200" kern="1200" dirty="0">
              <a:solidFill>
                <a:srgbClr val="3333CC">
                  <a:lumMod val="75000"/>
                </a:srgbClr>
              </a:solidFill>
              <a:latin typeface="Arial"/>
              <a:ea typeface="+mn-ea"/>
              <a:cs typeface="Arial" charset="0"/>
            </a:endParaRPr>
          </a:p>
          <a:p>
            <a:pPr marL="231775" lvl="1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KEK</a:t>
            </a:r>
          </a:p>
          <a:p>
            <a:pPr marL="231775" lvl="1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LBNL</a:t>
            </a:r>
          </a:p>
          <a:p>
            <a:pPr marL="231775" lvl="1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Purdue</a:t>
            </a:r>
          </a:p>
          <a:p>
            <a:pPr marL="231775" lvl="1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SLAC</a:t>
            </a:r>
          </a:p>
          <a:p>
            <a:pPr marL="231775" lvl="1" indent="-115888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 </a:t>
            </a:r>
            <a:r>
              <a:rPr lang="en-US" sz="1200" kern="1200" dirty="0" err="1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Technion</a:t>
            </a: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-Haifa</a:t>
            </a:r>
          </a:p>
        </p:txBody>
      </p:sp>
      <p:sp>
        <p:nvSpPr>
          <p:cNvPr id="717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8325" lvl="1" indent="-336550"/>
            <a:r>
              <a:rPr lang="en-US" sz="1600" smtClean="0"/>
              <a:t>Reconfiguration as a damping ring completed in late 2008</a:t>
            </a:r>
          </a:p>
          <a:p>
            <a:pPr marL="914400" lvl="2" indent="-231775"/>
            <a:r>
              <a:rPr lang="en-US" sz="1400" smtClean="0"/>
              <a:t>Operation with bunch spacings as short as </a:t>
            </a:r>
            <a:r>
              <a:rPr lang="en-US" sz="1400" smtClean="0">
                <a:solidFill>
                  <a:srgbClr val="C00000"/>
                </a:solidFill>
              </a:rPr>
              <a:t>4ns</a:t>
            </a:r>
            <a:r>
              <a:rPr lang="en-US" sz="1400" smtClean="0"/>
              <a:t> and with both </a:t>
            </a:r>
            <a:r>
              <a:rPr lang="en-US" sz="1400" smtClean="0">
                <a:solidFill>
                  <a:srgbClr val="C00000"/>
                </a:solidFill>
              </a:rPr>
              <a:t>positrons</a:t>
            </a:r>
            <a:r>
              <a:rPr lang="en-US" sz="1400" smtClean="0"/>
              <a:t> and </a:t>
            </a:r>
            <a:r>
              <a:rPr lang="en-US" sz="1400" smtClean="0">
                <a:solidFill>
                  <a:srgbClr val="C00000"/>
                </a:solidFill>
              </a:rPr>
              <a:t>electrons</a:t>
            </a:r>
          </a:p>
          <a:p>
            <a:pPr marL="914400" lvl="2" indent="-231775"/>
            <a:r>
              <a:rPr lang="en-US" sz="1400" smtClean="0"/>
              <a:t>Key instrumentation:  upgraded turn-by-turn BPM system and high resolution x-ray beam size monitors for both beams – </a:t>
            </a:r>
            <a:r>
              <a:rPr lang="en-US" sz="1400" smtClean="0">
                <a:solidFill>
                  <a:srgbClr val="C00000"/>
                </a:solidFill>
              </a:rPr>
              <a:t>ring-wide digital BPM system and 2</a:t>
            </a:r>
            <a:r>
              <a:rPr lang="en-US" sz="1400" baseline="30000" smtClean="0">
                <a:solidFill>
                  <a:srgbClr val="C00000"/>
                </a:solidFill>
              </a:rPr>
              <a:t>nd</a:t>
            </a:r>
            <a:r>
              <a:rPr lang="en-US" sz="1400" smtClean="0">
                <a:solidFill>
                  <a:srgbClr val="C00000"/>
                </a:solidFill>
              </a:rPr>
              <a:t> x-ray monitor online at end of 2009</a:t>
            </a:r>
            <a:endParaRPr lang="en-US" sz="1400" smtClean="0"/>
          </a:p>
          <a:p>
            <a:pPr marL="914400" lvl="2" indent="-231775"/>
            <a:r>
              <a:rPr lang="en-US" sz="1400" smtClean="0"/>
              <a:t>Vertical Emittance target of 20pm by conclusion of program – </a:t>
            </a:r>
            <a:r>
              <a:rPr lang="en-US" sz="1400" smtClean="0">
                <a:solidFill>
                  <a:srgbClr val="C00000"/>
                </a:solidFill>
              </a:rPr>
              <a:t>measured vertical emittance at end of 2009.  Major effort aimed at taking full advantage of precision instrumentation in 2010.</a:t>
            </a:r>
            <a:endParaRPr lang="en-US" sz="1400" smtClean="0"/>
          </a:p>
          <a:p>
            <a:pPr marL="568325" lvl="1" indent="-336550"/>
            <a:r>
              <a:rPr lang="en-US" sz="1600" smtClean="0"/>
              <a:t>Installation of 4 planned electron cloud experimental regions completed in mid-2009</a:t>
            </a:r>
          </a:p>
          <a:p>
            <a:pPr marL="914400" lvl="2" indent="-231775"/>
            <a:r>
              <a:rPr lang="en-US" sz="1400" b="1" smtClean="0"/>
              <a:t>Test region1:  </a:t>
            </a:r>
            <a:r>
              <a:rPr lang="en-US" sz="1400" smtClean="0"/>
              <a:t>Wiggler straight with instrumented drifts and wigglers. Cu, TiN, and grooved surface mitigations tested to date - </a:t>
            </a:r>
            <a:r>
              <a:rPr lang="en-US" sz="1400" smtClean="0">
                <a:solidFill>
                  <a:srgbClr val="C00000"/>
                </a:solidFill>
              </a:rPr>
              <a:t>wiggler with clearing electrode presently being prepared for deployment</a:t>
            </a:r>
            <a:endParaRPr lang="en-US" sz="1400" smtClean="0"/>
          </a:p>
          <a:p>
            <a:pPr marL="914400" lvl="2" indent="-231775"/>
            <a:r>
              <a:rPr lang="en-US" sz="1400" b="1" smtClean="0"/>
              <a:t>Test regions 2&amp;3 :  </a:t>
            </a:r>
            <a:r>
              <a:rPr lang="en-US" sz="1400" smtClean="0"/>
              <a:t>Arc sections have instrumented versions of standard CESR chambers (dipole and drift; Al and Cu surfaces) as well as 2 dedicated locations for EC mitigation tests/comparisons - </a:t>
            </a:r>
            <a:r>
              <a:rPr lang="en-US" sz="1400" smtClean="0">
                <a:solidFill>
                  <a:srgbClr val="C00000"/>
                </a:solidFill>
              </a:rPr>
              <a:t>presently carrying out comparison tests of chambers with TiN and amorphous carbon coatings. </a:t>
            </a:r>
          </a:p>
          <a:p>
            <a:pPr marL="914400" lvl="2" indent="-231775"/>
            <a:r>
              <a:rPr lang="en-US" sz="1400" b="1" smtClean="0"/>
              <a:t>Test region 4:  </a:t>
            </a:r>
            <a:r>
              <a:rPr lang="en-US" sz="1400" smtClean="0"/>
              <a:t>PEP-II chicane, instrumented quadrupole chamber, and in situ SEY station. Al, TiN and grooved surfaces compared.  </a:t>
            </a:r>
            <a:r>
              <a:rPr lang="en-US" sz="1400" smtClean="0">
                <a:solidFill>
                  <a:srgbClr val="C00000"/>
                </a:solidFill>
              </a:rPr>
              <a:t>NEG test chamber presently being prepared </a:t>
            </a:r>
            <a:br>
              <a:rPr lang="en-US" sz="1400" smtClean="0">
                <a:solidFill>
                  <a:srgbClr val="C00000"/>
                </a:solidFill>
              </a:rPr>
            </a:br>
            <a:r>
              <a:rPr lang="en-US" sz="1400" smtClean="0">
                <a:solidFill>
                  <a:srgbClr val="C00000"/>
                </a:solidFill>
              </a:rPr>
              <a:t>for deployment in early April.</a:t>
            </a:r>
            <a:endParaRPr lang="en-US" sz="1400" smtClean="0"/>
          </a:p>
          <a:p>
            <a:pPr marL="568325" lvl="1" indent="-336550"/>
            <a:r>
              <a:rPr lang="en-US" sz="1600" smtClean="0"/>
              <a:t>Ring EC instrumentation includes </a:t>
            </a:r>
          </a:p>
          <a:p>
            <a:pPr marL="914400" lvl="2" indent="-231775"/>
            <a:r>
              <a:rPr lang="en-US" sz="1400" smtClean="0"/>
              <a:t>Segmented retarding field analyzers</a:t>
            </a:r>
          </a:p>
          <a:p>
            <a:pPr marL="914400" lvl="2" indent="-231775"/>
            <a:r>
              <a:rPr lang="en-US" sz="1400" smtClean="0"/>
              <a:t>Shielded pickups for time-resolved measurements</a:t>
            </a:r>
          </a:p>
          <a:p>
            <a:pPr marL="914400" lvl="2" indent="-231775"/>
            <a:r>
              <a:rPr lang="en-US" sz="1400" smtClean="0"/>
              <a:t>Microwave transmission experiments</a:t>
            </a:r>
          </a:p>
          <a:p>
            <a:pPr marL="914400" lvl="2" indent="-231775"/>
            <a:r>
              <a:rPr lang="en-US" sz="1400" smtClean="0"/>
              <a:t>In Situ SEY measurement station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95800" y="6257925"/>
            <a:ext cx="26606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Wiggler clearing electrode after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shipment from KEK to LBNL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0" y="3554413"/>
            <a:ext cx="3352800" cy="312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231775" indent="-231775" algn="ctr" rt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B31B1B"/>
                </a:solidFill>
                <a:latin typeface="Arial"/>
                <a:ea typeface="+mn-ea"/>
                <a:cs typeface="Arial" charset="0"/>
              </a:rPr>
              <a:t>EC Mitigations in Dipole Field</a:t>
            </a:r>
          </a:p>
          <a:p>
            <a:pPr marL="231775" indent="-231775" algn="ctr" rt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Al (÷20) </a:t>
            </a:r>
            <a:r>
              <a:rPr lang="en-US" dirty="0" err="1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vs</a:t>
            </a: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TiN</a:t>
            </a: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vs</a:t>
            </a: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TiN+Grooves</a:t>
            </a:r>
            <a:endParaRPr lang="en-US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pic>
        <p:nvPicPr>
          <p:cNvPr id="8195" name="Picture 4" descr="run1336_curscan.png"/>
          <p:cNvPicPr>
            <a:picLocks noChangeAspect="1"/>
          </p:cNvPicPr>
          <p:nvPr/>
        </p:nvPicPr>
        <p:blipFill>
          <a:blip r:embed="rId3"/>
          <a:srcRect l="3226" t="6354" r="6451" b="2675"/>
          <a:stretch>
            <a:fillRect/>
          </a:stretch>
        </p:blipFill>
        <p:spPr bwMode="auto">
          <a:xfrm>
            <a:off x="152400" y="4164013"/>
            <a:ext cx="31257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</a:t>
            </a:r>
            <a:r>
              <a:rPr lang="en-US" sz="2400" smtClean="0"/>
              <a:t>ESR</a:t>
            </a:r>
            <a:r>
              <a:rPr lang="en-US" smtClean="0"/>
              <a:t>TA Electron Cloud</a:t>
            </a:r>
          </a:p>
        </p:txBody>
      </p:sp>
      <p:sp>
        <p:nvSpPr>
          <p:cNvPr id="104" name="Content Placeholder 103"/>
          <p:cNvSpPr>
            <a:spLocks noGrp="1"/>
          </p:cNvSpPr>
          <p:nvPr>
            <p:ph idx="1"/>
          </p:nvPr>
        </p:nvSpPr>
        <p:spPr>
          <a:xfrm>
            <a:off x="0" y="838200"/>
            <a:ext cx="6858000" cy="2743200"/>
          </a:xfrm>
        </p:spPr>
        <p:txBody>
          <a:bodyPr/>
          <a:lstStyle/>
          <a:p>
            <a:pPr marL="231775" indent="-231775"/>
            <a:r>
              <a:rPr lang="en-US" sz="2000" smtClean="0"/>
              <a:t>Simulation effort – geared to detailed tests in </a:t>
            </a:r>
            <a:br>
              <a:rPr lang="en-US" sz="2000" smtClean="0"/>
            </a:br>
            <a:r>
              <a:rPr lang="en-US" sz="2000" smtClean="0"/>
              <a:t>C</a:t>
            </a:r>
            <a:r>
              <a:rPr lang="en-US" sz="1600" smtClean="0"/>
              <a:t>ESR</a:t>
            </a:r>
            <a:r>
              <a:rPr lang="en-US" sz="2000" smtClean="0"/>
              <a:t>TA followed by application to DR:</a:t>
            </a:r>
          </a:p>
          <a:p>
            <a:pPr marL="461963" lvl="1" indent="-230188"/>
            <a:r>
              <a:rPr lang="en-US" sz="1400" smtClean="0"/>
              <a:t>Detailed 3D photon reflectivity model</a:t>
            </a:r>
          </a:p>
          <a:p>
            <a:pPr marL="568325" lvl="2" indent="-222250"/>
            <a:r>
              <a:rPr lang="en-US" sz="1400" smtClean="0"/>
              <a:t>Important for both local and ring-wide measurements</a:t>
            </a:r>
          </a:p>
          <a:p>
            <a:pPr marL="568325" lvl="2" indent="-222250"/>
            <a:r>
              <a:rPr lang="en-US" sz="1400" smtClean="0"/>
              <a:t>Key item for ILC DR evaluations</a:t>
            </a:r>
          </a:p>
          <a:p>
            <a:pPr marL="461963" lvl="1" indent="-230188"/>
            <a:r>
              <a:rPr lang="en-US" sz="1400" smtClean="0"/>
              <a:t>RFA data-simulation comparisons to provide detailed model </a:t>
            </a:r>
            <a:br>
              <a:rPr lang="en-US" sz="1400" smtClean="0"/>
            </a:br>
            <a:r>
              <a:rPr lang="en-US" sz="1400" smtClean="0"/>
              <a:t>parameters (eg, PEY &amp; SEY values) </a:t>
            </a:r>
          </a:p>
          <a:p>
            <a:pPr marL="461963" lvl="1" indent="-230188"/>
            <a:r>
              <a:rPr lang="en-US" sz="1400" smtClean="0"/>
              <a:t>Ring-wide parameters via tune-shift data</a:t>
            </a:r>
          </a:p>
          <a:p>
            <a:pPr marL="461963" lvl="1" indent="-230188"/>
            <a:r>
              <a:rPr lang="en-US" sz="1400" smtClean="0"/>
              <a:t>Studies of instability thresholds and </a:t>
            </a:r>
            <a:r>
              <a:rPr lang="en-US" sz="1400" i="1" smtClean="0"/>
              <a:t>incoherent emittance </a:t>
            </a:r>
            <a:br>
              <a:rPr lang="en-US" sz="1400" i="1" smtClean="0"/>
            </a:br>
            <a:r>
              <a:rPr lang="en-US" sz="1400" i="1" smtClean="0"/>
              <a:t>growth</a:t>
            </a:r>
            <a:r>
              <a:rPr lang="en-US" sz="1400" smtClean="0"/>
              <a:t> issues</a:t>
            </a:r>
          </a:p>
          <a:p>
            <a:pPr marL="231775" indent="-231775"/>
            <a:endParaRPr lang="en-US" smtClean="0"/>
          </a:p>
        </p:txBody>
      </p:sp>
      <p:sp>
        <p:nvSpPr>
          <p:cNvPr id="81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March 26, 2010</a:t>
            </a:r>
          </a:p>
        </p:txBody>
      </p:sp>
      <p:sp>
        <p:nvSpPr>
          <p:cNvPr id="819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800" y="6629400"/>
            <a:ext cx="5486400" cy="228600"/>
          </a:xfrm>
          <a:noFill/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ILC2010</a:t>
            </a:r>
          </a:p>
        </p:txBody>
      </p:sp>
      <p:sp>
        <p:nvSpPr>
          <p:cNvPr id="82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F487D2D-FE21-44F1-B192-E57ADB308D3C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8201" name="Picture 6" descr="avcols_15EW_11_28_vs_3_22_norm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03600" y="4144963"/>
            <a:ext cx="33782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352800" y="3554413"/>
            <a:ext cx="3429000" cy="312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231775" indent="-231775" algn="ctr" rt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B31B1B"/>
                </a:solidFill>
                <a:latin typeface="Arial"/>
                <a:ea typeface="+mn-ea"/>
                <a:cs typeface="Arial" charset="0"/>
              </a:rPr>
              <a:t>EC Mitigations in Drift</a:t>
            </a:r>
          </a:p>
          <a:p>
            <a:pPr marL="231775" indent="-231775" algn="ctr" rt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Al (÷4) </a:t>
            </a:r>
            <a:r>
              <a:rPr lang="en-US" dirty="0" err="1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vs</a:t>
            </a: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TiN</a:t>
            </a: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vs</a:t>
            </a: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 Amorphous C</a:t>
            </a:r>
          </a:p>
        </p:txBody>
      </p:sp>
      <p:pic>
        <p:nvPicPr>
          <p:cNvPr id="8203" name="Picture 6" descr="avcols_15EW_11_28_vs_3_22_norm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1148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" name="TextBox 101"/>
          <p:cNvSpPr txBox="1"/>
          <p:nvPr/>
        </p:nvSpPr>
        <p:spPr>
          <a:xfrm>
            <a:off x="3876675" y="5154613"/>
            <a:ext cx="1685925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15E </a:t>
            </a:r>
            <a:r>
              <a:rPr lang="en-US" sz="1200" kern="1200" dirty="0" err="1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vs</a:t>
            </a: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15W response</a:t>
            </a:r>
            <a:b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</a:b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normalized using</a:t>
            </a:r>
            <a:b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</a:b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simulation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(different </a:t>
            </a: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Symbol" pitchFamily="18" charset="2"/>
                <a:ea typeface="+mn-ea"/>
                <a:cs typeface="Arial" charset="0"/>
              </a:rPr>
              <a:t>g</a:t>
            </a:r>
            <a:r>
              <a:rPr lang="en-US" sz="1200" kern="1200" dirty="0">
                <a:solidFill>
                  <a:srgbClr val="3333CC">
                    <a:lumMod val="75000"/>
                  </a:srgbClr>
                </a:solidFill>
                <a:latin typeface="Arial"/>
                <a:ea typeface="+mn-ea"/>
                <a:cs typeface="Arial" charset="0"/>
              </a:rPr>
              <a:t> flux)</a:t>
            </a:r>
          </a:p>
        </p:txBody>
      </p:sp>
      <p:pic>
        <p:nvPicPr>
          <p:cNvPr id="8205" name="Content Placeholder 13" descr="Sim_vs_data_long.pdf"/>
          <p:cNvPicPr>
            <a:picLocks noChangeAspect="1"/>
          </p:cNvPicPr>
          <p:nvPr/>
        </p:nvPicPr>
        <p:blipFill>
          <a:blip r:embed="rId5"/>
          <a:srcRect l="-703" t="12125" r="9731"/>
          <a:stretch>
            <a:fillRect/>
          </a:stretch>
        </p:blipFill>
        <p:spPr bwMode="auto">
          <a:xfrm>
            <a:off x="5257800" y="1143000"/>
            <a:ext cx="388620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6" name="TextBox 5"/>
          <p:cNvSpPr txBox="1">
            <a:spLocks noChangeArrowheads="1"/>
          </p:cNvSpPr>
          <p:nvPr/>
        </p:nvSpPr>
        <p:spPr bwMode="auto">
          <a:xfrm>
            <a:off x="5638800" y="914400"/>
            <a:ext cx="3505200" cy="55403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charset="0"/>
                <a:ea typeface="ＭＳ Ｐゴシック" pitchFamily="48" charset="-128"/>
                <a:cs typeface="Arial" charset="0"/>
              </a:rPr>
              <a:t>COHERENT TUNE SHIFTS</a:t>
            </a:r>
          </a:p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charset="0"/>
                <a:ea typeface="ＭＳ Ｐゴシック" pitchFamily="48" charset="-128"/>
                <a:cs typeface="Arial" charset="0"/>
              </a:rPr>
              <a:t>Positrons, 45 bunches with 1.2×10</a:t>
            </a:r>
            <a:r>
              <a:rPr lang="en-US" sz="1000" kern="1200" baseline="30000">
                <a:solidFill>
                  <a:srgbClr val="000000"/>
                </a:solidFill>
                <a:latin typeface="Arial" charset="0"/>
                <a:ea typeface="ＭＳ Ｐゴシック" pitchFamily="48" charset="-128"/>
                <a:cs typeface="Arial" charset="0"/>
              </a:rPr>
              <a:t>10 </a:t>
            </a:r>
            <a:r>
              <a:rPr lang="en-US" sz="1000" kern="1200">
                <a:solidFill>
                  <a:srgbClr val="000000"/>
                </a:solidFill>
                <a:latin typeface="Arial" charset="0"/>
                <a:ea typeface="ＭＳ Ｐゴシック" pitchFamily="48" charset="-128"/>
                <a:cs typeface="Arial" charset="0"/>
              </a:rPr>
              <a:t>particles/bunch</a:t>
            </a:r>
          </a:p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charset="0"/>
                <a:ea typeface="ＭＳ Ｐゴシック" pitchFamily="48" charset="-128"/>
                <a:cs typeface="Arial" charset="0"/>
              </a:rPr>
              <a:t>2.09 GeV, 2.6 nm horiz. emittance, 14 ns bunch spacing</a:t>
            </a:r>
          </a:p>
        </p:txBody>
      </p:sp>
      <p:sp>
        <p:nvSpPr>
          <p:cNvPr id="8207" name="TextBox 12"/>
          <p:cNvSpPr txBox="1">
            <a:spLocks noChangeArrowheads="1"/>
          </p:cNvSpPr>
          <p:nvPr/>
        </p:nvSpPr>
        <p:spPr bwMode="auto">
          <a:xfrm>
            <a:off x="6629400" y="2635250"/>
            <a:ext cx="2514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kern="1200">
                <a:solidFill>
                  <a:srgbClr val="000000"/>
                </a:solidFill>
                <a:latin typeface="Arial" charset="0"/>
                <a:ea typeface="ＭＳ Ｐゴシック" pitchFamily="48" charset="-128"/>
                <a:cs typeface="Arial" charset="0"/>
              </a:rPr>
              <a:t>Black:data; </a:t>
            </a:r>
            <a:r>
              <a:rPr lang="en-US" sz="1600" kern="1200">
                <a:solidFill>
                  <a:srgbClr val="FF0000"/>
                </a:solidFill>
                <a:latin typeface="Arial" charset="0"/>
                <a:ea typeface="ＭＳ Ｐゴシック" pitchFamily="48" charset="-128"/>
                <a:cs typeface="Arial" charset="0"/>
              </a:rPr>
              <a:t>red:POSINST</a:t>
            </a:r>
          </a:p>
        </p:txBody>
      </p:sp>
      <p:sp>
        <p:nvSpPr>
          <p:cNvPr id="113" name="Content Placeholder 103"/>
          <p:cNvSpPr txBox="1">
            <a:spLocks/>
          </p:cNvSpPr>
          <p:nvPr/>
        </p:nvSpPr>
        <p:spPr bwMode="auto">
          <a:xfrm>
            <a:off x="6721475" y="3352800"/>
            <a:ext cx="2392363" cy="3352800"/>
          </a:xfrm>
          <a:prstGeom prst="rect">
            <a:avLst/>
          </a:prstGeom>
          <a:solidFill>
            <a:srgbClr val="FFFF99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marL="231775" indent="-231775" algn="l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000" kern="1200">
                <a:solidFill>
                  <a:srgbClr val="B31B1B"/>
                </a:solidFill>
                <a:latin typeface="Arial" charset="0"/>
                <a:ea typeface="+mn-ea"/>
                <a:cs typeface="Arial" charset="0"/>
              </a:rPr>
              <a:t>Mitigations </a:t>
            </a:r>
          </a:p>
          <a:p>
            <a:pPr marL="168275" lvl="1" indent="-168275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Confirm that grooves are very effective in dipole and wiggler fields</a:t>
            </a:r>
          </a:p>
          <a:p>
            <a:pPr marL="168275" lvl="1" indent="-1682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200" kern="1200">
                <a:solidFill>
                  <a:srgbClr val="7878DE"/>
                </a:solidFill>
                <a:latin typeface="Arial" charset="0"/>
                <a:ea typeface="+mn-ea"/>
                <a:cs typeface="Arial" charset="0"/>
              </a:rPr>
              <a:t>Some challenges for manufacture</a:t>
            </a:r>
            <a:endParaRPr lang="en-US" sz="12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marL="168275" lvl="1" indent="-168275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Amorphous C and TiN coatings show </a:t>
            </a:r>
            <a:r>
              <a:rPr lang="en-US" sz="1400" i="1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similar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EC mitigation performance</a:t>
            </a:r>
          </a:p>
          <a:p>
            <a:pPr marL="168275" lvl="1" indent="-1682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200" kern="1200">
                <a:solidFill>
                  <a:srgbClr val="7878DE"/>
                </a:solidFill>
                <a:latin typeface="Arial" charset="0"/>
                <a:ea typeface="+mn-ea"/>
                <a:cs typeface="Arial" charset="0"/>
              </a:rPr>
              <a:t>Both coatings show somewhat poorer vacuum performance (dP/dI) than Al chambers </a:t>
            </a:r>
            <a:endParaRPr lang="en-US" sz="12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  <a:p>
            <a:pPr marL="168275" lvl="1" indent="-168275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Additional comparisons being prepared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05000" y="2590800"/>
            <a:ext cx="5257800" cy="2308225"/>
          </a:xfrm>
          <a:prstGeom prst="rect">
            <a:avLst/>
          </a:prstGeom>
          <a:solidFill>
            <a:srgbClr val="FFFF99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u="sng" kern="1200">
                <a:solidFill>
                  <a:srgbClr val="262699"/>
                </a:solidFill>
                <a:latin typeface="Arial" charset="0"/>
                <a:ea typeface="+mn-ea"/>
                <a:cs typeface="Arial" charset="0"/>
              </a:rPr>
              <a:t>Upcoming Operations Plans: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400" kern="1200">
                <a:solidFill>
                  <a:srgbClr val="262699"/>
                </a:solidFill>
                <a:latin typeface="Arial" charset="0"/>
                <a:ea typeface="+mn-ea"/>
                <a:cs typeface="Arial" charset="0"/>
              </a:rPr>
              <a:t>Next run begins at the end of April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400" kern="1200">
                <a:solidFill>
                  <a:srgbClr val="262699"/>
                </a:solidFill>
                <a:latin typeface="Arial" charset="0"/>
                <a:ea typeface="+mn-ea"/>
                <a:cs typeface="Arial" charset="0"/>
              </a:rPr>
              <a:t>Additional running time planned for</a:t>
            </a:r>
            <a:br>
              <a:rPr lang="en-US" sz="2400" kern="1200">
                <a:solidFill>
                  <a:srgbClr val="262699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2400" kern="1200">
                <a:solidFill>
                  <a:srgbClr val="262699"/>
                </a:solidFill>
                <a:latin typeface="Arial" charset="0"/>
                <a:ea typeface="+mn-ea"/>
                <a:cs typeface="Arial" charset="0"/>
              </a:rPr>
              <a:t>July, September and December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400" kern="1200">
                <a:solidFill>
                  <a:srgbClr val="262699"/>
                </a:solidFill>
                <a:latin typeface="Arial" charset="0"/>
                <a:ea typeface="+mn-ea"/>
                <a:cs typeface="Arial" charset="0"/>
              </a:rPr>
              <a:t>Review of results at ECLOUD10 –</a:t>
            </a:r>
            <a:br>
              <a:rPr lang="en-US" sz="2400" kern="1200">
                <a:solidFill>
                  <a:srgbClr val="262699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2400" kern="1200">
                <a:solidFill>
                  <a:srgbClr val="262699"/>
                </a:solidFill>
                <a:latin typeface="Arial" charset="0"/>
                <a:ea typeface="+mn-ea"/>
                <a:cs typeface="Arial" charset="0"/>
              </a:rPr>
              <a:t>October 8-12 at Cornell</a:t>
            </a:r>
          </a:p>
        </p:txBody>
      </p:sp>
      <p:cxnSp>
        <p:nvCxnSpPr>
          <p:cNvPr id="115" name="Straight Arrow Connector 114"/>
          <p:cNvCxnSpPr/>
          <p:nvPr/>
        </p:nvCxnSpPr>
        <p:spPr>
          <a:xfrm rot="16200000" flipV="1">
            <a:off x="5943600" y="5791200"/>
            <a:ext cx="304800" cy="152400"/>
          </a:xfrm>
          <a:prstGeom prst="straightConnector1">
            <a:avLst/>
          </a:prstGeom>
          <a:ln w="38100">
            <a:solidFill>
              <a:srgbClr val="FF85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5943600" y="5943600"/>
            <a:ext cx="51435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kern="1200" dirty="0">
                <a:solidFill>
                  <a:srgbClr val="FF85F0"/>
                </a:solidFill>
                <a:latin typeface="Arial"/>
                <a:ea typeface="+mn-ea"/>
                <a:cs typeface="Arial" charset="0"/>
              </a:rPr>
              <a:t>a-C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CESRTA – EC: Main Deliverables</a:t>
            </a:r>
          </a:p>
        </p:txBody>
      </p:sp>
      <p:sp>
        <p:nvSpPr>
          <p:cNvPr id="9114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7772400" cy="1371600"/>
          </a:xfrm>
          <a:ln>
            <a:solidFill>
              <a:srgbClr val="003366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Recommendation for the reduction of the ILC Positron Damping Ring Circumference</a:t>
            </a:r>
          </a:p>
          <a:p>
            <a:pPr eaLnBrk="1" hangingPunct="1"/>
            <a:endParaRPr lang="en-US" smtClean="0"/>
          </a:p>
        </p:txBody>
      </p:sp>
      <p:sp>
        <p:nvSpPr>
          <p:cNvPr id="91138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4343400" y="6324600"/>
            <a:ext cx="914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3366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3352800"/>
            <a:ext cx="7772400" cy="2057400"/>
          </a:xfrm>
          <a:prstGeom prst="rect">
            <a:avLst/>
          </a:prstGeom>
          <a:noFill/>
          <a:ln w="9525">
            <a:solidFill>
              <a:srgbClr val="003366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</a:pPr>
            <a:r>
              <a:rPr lang="en-US" sz="2800" kern="12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	Recommendation for the baseline and alternate solutions for the electron cloud mitigation in various regions of the ILC Positron Damping Ring.</a:t>
            </a:r>
          </a:p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2800" kern="1200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1142" name="TextBox 5"/>
          <p:cNvSpPr txBox="1">
            <a:spLocks noChangeArrowheads="1"/>
          </p:cNvSpPr>
          <p:nvPr/>
        </p:nvSpPr>
        <p:spPr bwMode="auto">
          <a:xfrm>
            <a:off x="6629400" y="2209800"/>
            <a:ext cx="17526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By March 2010</a:t>
            </a:r>
          </a:p>
        </p:txBody>
      </p:sp>
      <p:sp>
        <p:nvSpPr>
          <p:cNvPr id="91143" name="TextBox 6"/>
          <p:cNvSpPr txBox="1">
            <a:spLocks noChangeArrowheads="1"/>
          </p:cNvSpPr>
          <p:nvPr/>
        </p:nvSpPr>
        <p:spPr bwMode="auto">
          <a:xfrm>
            <a:off x="6705600" y="5029200"/>
            <a:ext cx="16764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By Late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ILC R &amp; D - 2010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Superconducting RF</a:t>
            </a:r>
          </a:p>
          <a:p>
            <a:pPr rtl="0" eaLnBrk="1" fontAlgn="base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Conventional Facilities / </a:t>
            </a:r>
            <a:r>
              <a:rPr lang="en-GB" dirty="0" err="1" smtClean="0">
                <a:solidFill>
                  <a:srgbClr val="23346C">
                    <a:alpha val="46000"/>
                  </a:srgbClr>
                </a:solidFill>
              </a:rPr>
              <a:t>Siting</a:t>
            </a:r>
            <a:endParaRPr lang="en-GB" dirty="0" smtClean="0">
              <a:solidFill>
                <a:srgbClr val="23346C">
                  <a:alpha val="46000"/>
                </a:srgbClr>
              </a:solidFill>
            </a:endParaRPr>
          </a:p>
          <a:p>
            <a:r>
              <a:rPr lang="en-GB" b="1" dirty="0" smtClean="0"/>
              <a:t>Beam Test Facilities: CESR TA / </a:t>
            </a:r>
            <a:r>
              <a:rPr lang="en-GB" b="1" i="1" u="sng" dirty="0" smtClean="0">
                <a:solidFill>
                  <a:srgbClr val="FF0000"/>
                </a:solidFill>
              </a:rPr>
              <a:t>ATF2</a:t>
            </a:r>
          </a:p>
          <a:p>
            <a:pPr lvl="1"/>
            <a:r>
              <a:rPr lang="en-US" sz="2000" b="0" dirty="0" smtClean="0"/>
              <a:t>Fast Kicker Studies: 30 bunch extraction successful</a:t>
            </a:r>
          </a:p>
          <a:p>
            <a:pPr lvl="2"/>
            <a:r>
              <a:rPr lang="en-US" dirty="0" smtClean="0">
                <a:solidFill>
                  <a:srgbClr val="23346C"/>
                </a:solidFill>
              </a:rPr>
              <a:t>jitter stability about 0.1% ILC goal</a:t>
            </a:r>
          </a:p>
          <a:p>
            <a:pPr lvl="2"/>
            <a:r>
              <a:rPr lang="en-US" dirty="0" smtClean="0">
                <a:solidFill>
                  <a:srgbClr val="23346C"/>
                </a:solidFill>
              </a:rPr>
              <a:t>Almost ready to deploy</a:t>
            </a:r>
          </a:p>
          <a:p>
            <a:pPr lvl="1"/>
            <a:r>
              <a:rPr lang="en-US" sz="2000" b="0" dirty="0" smtClean="0"/>
              <a:t>IP carbon wire scanner for initial optics tuning </a:t>
            </a:r>
          </a:p>
          <a:p>
            <a:pPr lvl="1"/>
            <a:r>
              <a:rPr lang="en-US" sz="2000" b="0" dirty="0" smtClean="0"/>
              <a:t>Recent results of ‘fringe monitor’ beam size measurements (see parallel session)</a:t>
            </a:r>
          </a:p>
          <a:p>
            <a:pPr lvl="1"/>
            <a:r>
              <a:rPr lang="en-US" sz="2000" b="0" dirty="0" smtClean="0"/>
              <a:t>Superconducting </a:t>
            </a:r>
            <a:r>
              <a:rPr lang="en-US" sz="2000" b="0" dirty="0" err="1" smtClean="0"/>
              <a:t>quadrupole</a:t>
            </a:r>
            <a:r>
              <a:rPr lang="en-US" sz="2000" b="0" dirty="0" smtClean="0"/>
              <a:t> final doublet studies</a:t>
            </a:r>
            <a:endParaRPr lang="en-GB" sz="2000" b="0" dirty="0" smtClean="0"/>
          </a:p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Integrated Design: AD &amp; I</a:t>
            </a:r>
            <a:endParaRPr lang="en-US" dirty="0" smtClean="0">
              <a:solidFill>
                <a:srgbClr val="23346C">
                  <a:alpha val="46000"/>
                </a:srgbClr>
              </a:solidFill>
            </a:endParaRP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>
              <a:solidFill>
                <a:srgbClr val="23346C">
                  <a:alpha val="46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ages from TUYPA03_TALK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87891" y="-119139"/>
            <a:ext cx="9519782" cy="735619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ages from 9-Slides-ATF2-status-2010review.t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827" y="-37577"/>
            <a:ext cx="9054346" cy="696760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05198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Final Focusing with SC </a:t>
            </a:r>
            <a:r>
              <a:rPr lang="en-US" altLang="ja-JP" dirty="0" err="1" smtClean="0"/>
              <a:t>Quadrupoles</a:t>
            </a:r>
            <a:r>
              <a:rPr lang="en-US" altLang="ja-JP" dirty="0" smtClean="0"/>
              <a:t> </a:t>
            </a:r>
            <a:br>
              <a:rPr lang="en-US" altLang="ja-JP" dirty="0" smtClean="0"/>
            </a:br>
            <a:r>
              <a:rPr lang="en-US" altLang="ja-JP" sz="4000" dirty="0" smtClean="0"/>
              <a:t>expected to be studied at ATF2</a:t>
            </a:r>
            <a:endParaRPr lang="ja-JP" altLang="en-US" sz="4000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1186003" y="5805887"/>
            <a:ext cx="7026730" cy="868040"/>
          </a:xfrm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Proposed as a BNL-KEK collaboration </a:t>
            </a:r>
            <a:r>
              <a:rPr lang="en-US" altLang="ja-JP" dirty="0" err="1" smtClean="0"/>
              <a:t>prgram</a:t>
            </a:r>
            <a:endParaRPr lang="en-US" altLang="ja-JP" dirty="0" smtClean="0"/>
          </a:p>
          <a:p>
            <a:r>
              <a:rPr lang="en-US" altLang="ja-JP" dirty="0" smtClean="0"/>
              <a:t>Focusing stability of &lt; 50 </a:t>
            </a:r>
            <a:r>
              <a:rPr lang="en-US" altLang="ja-JP" dirty="0" err="1" smtClean="0"/>
              <a:t>nano</a:t>
            </a:r>
            <a:r>
              <a:rPr lang="en-US" altLang="ja-JP" dirty="0"/>
              <a:t>-</a:t>
            </a:r>
            <a:r>
              <a:rPr lang="en-US" altLang="ja-JP" dirty="0" smtClean="0"/>
              <a:t>meters to be achieved</a:t>
            </a:r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3189576" y="1262516"/>
            <a:ext cx="5497224" cy="2245645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8957" y="1975419"/>
            <a:ext cx="3377492" cy="2077699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832" y="1361486"/>
            <a:ext cx="2309197" cy="2113133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930" y="3870466"/>
            <a:ext cx="3311182" cy="177716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0164" y="3870465"/>
            <a:ext cx="3732569" cy="1777164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3" name="直線矢印コネクタ 12"/>
          <p:cNvCxnSpPr/>
          <p:nvPr/>
        </p:nvCxnSpPr>
        <p:spPr>
          <a:xfrm rot="16200000" flipV="1">
            <a:off x="4181240" y="3257909"/>
            <a:ext cx="1402116" cy="1319540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ILC R &amp; D - 2010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Superconducting RF</a:t>
            </a:r>
          </a:p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Conventional Facilities / </a:t>
            </a:r>
            <a:r>
              <a:rPr lang="en-GB" dirty="0" err="1" smtClean="0">
                <a:solidFill>
                  <a:srgbClr val="23346C">
                    <a:alpha val="46000"/>
                  </a:srgbClr>
                </a:solidFill>
              </a:rPr>
              <a:t>Siting</a:t>
            </a:r>
            <a:endParaRPr lang="en-GB" dirty="0" smtClean="0">
              <a:solidFill>
                <a:srgbClr val="23346C">
                  <a:alpha val="46000"/>
                </a:srgbClr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Beam Test Facilities: CESR TA / ATF2</a:t>
            </a:r>
            <a:endParaRPr lang="en-GB" sz="2800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r>
              <a:rPr lang="en-GB" b="1" dirty="0" smtClean="0"/>
              <a:t>Integrated Design: AD &amp; I</a:t>
            </a:r>
            <a:endParaRPr lang="en-US" b="1" dirty="0" smtClean="0"/>
          </a:p>
          <a:p>
            <a:pPr lvl="1" eaLnBrk="1" hangingPunct="1"/>
            <a:r>
              <a:rPr lang="en-GB" dirty="0" smtClean="0"/>
              <a:t>EU XFEL will inform us: accurate SCRF production cost information </a:t>
            </a:r>
            <a:r>
              <a:rPr lang="en-GB" dirty="0" smtClean="0">
                <a:sym typeface="Wingdings" pitchFamily="2" charset="2"/>
              </a:rPr>
              <a:t> 04.2010</a:t>
            </a:r>
          </a:p>
          <a:p>
            <a:pPr lvl="1" eaLnBrk="1" hangingPunct="1"/>
            <a:r>
              <a:rPr lang="en-GB" dirty="0" smtClean="0">
                <a:sym typeface="Wingdings" pitchFamily="2" charset="2"/>
              </a:rPr>
              <a:t>‘Performance Scope / Cost’ study: SB2009 allows flexible response – while maintaining RDR cost-constraint</a:t>
            </a:r>
          </a:p>
          <a:p>
            <a:pPr lvl="2" eaLnBrk="1" hangingPunct="1"/>
            <a:r>
              <a:rPr lang="en-GB" dirty="0" smtClean="0">
                <a:sym typeface="Wingdings" pitchFamily="2" charset="2"/>
              </a:rPr>
              <a:t>This is an all-inclusive, cumbersome, task</a:t>
            </a:r>
          </a:p>
          <a:p>
            <a:pPr lvl="1" eaLnBrk="1" hangingPunct="1"/>
            <a:r>
              <a:rPr lang="en-GB" dirty="0" smtClean="0">
                <a:sym typeface="Wingdings" pitchFamily="2" charset="2"/>
              </a:rPr>
              <a:t>Detector/Accelerator community participation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ILC R &amp; D – 2010: 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GB" b="1" dirty="0" smtClean="0"/>
              <a:t>Superconducting RF</a:t>
            </a:r>
          </a:p>
          <a:p>
            <a:pPr lvl="1" eaLnBrk="1" hangingPunct="1"/>
            <a:r>
              <a:rPr lang="en-GB" sz="2000" b="0" dirty="0" smtClean="0"/>
              <a:t>Cavities</a:t>
            </a:r>
          </a:p>
          <a:p>
            <a:pPr lvl="1" eaLnBrk="1" hangingPunct="1"/>
            <a:r>
              <a:rPr lang="en-GB" sz="2000" b="0" dirty="0" smtClean="0"/>
              <a:t>Cryomodules</a:t>
            </a:r>
          </a:p>
          <a:p>
            <a:pPr lvl="1" eaLnBrk="1" hangingPunct="1"/>
            <a:r>
              <a:rPr lang="en-GB" sz="2000" b="0" dirty="0" smtClean="0"/>
              <a:t>Linac ‘system’: High power beam tests</a:t>
            </a:r>
          </a:p>
          <a:p>
            <a:pPr lvl="1" eaLnBrk="1" hangingPunct="1"/>
            <a:r>
              <a:rPr lang="en-GB" sz="2000" b="0" dirty="0" smtClean="0"/>
              <a:t>Construction of EU-XFEL (13 partners, including China)</a:t>
            </a:r>
          </a:p>
          <a:p>
            <a:pPr lvl="2" eaLnBrk="1" hangingPunct="1"/>
            <a:r>
              <a:rPr lang="en-GB" sz="1600" dirty="0" smtClean="0"/>
              <a:t>Critically useful guidance for ILC SCRF Industrialization</a:t>
            </a:r>
            <a:endParaRPr lang="en-GB" sz="1600" b="0" dirty="0" smtClean="0"/>
          </a:p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Conventional Facilities / </a:t>
            </a:r>
            <a:r>
              <a:rPr lang="en-GB" dirty="0" err="1" smtClean="0">
                <a:solidFill>
                  <a:srgbClr val="23346C">
                    <a:alpha val="46000"/>
                  </a:srgbClr>
                </a:solidFill>
              </a:rPr>
              <a:t>Siting</a:t>
            </a:r>
            <a:endParaRPr lang="en-GB" dirty="0" smtClean="0"/>
          </a:p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Beam Test Facilities: CESR TA / ATF2</a:t>
            </a:r>
            <a:endParaRPr lang="en-GB" dirty="0" smtClean="0"/>
          </a:p>
          <a:p>
            <a:pPr eaLnBrk="1" hangingPunct="1"/>
            <a:r>
              <a:rPr lang="en-GB" dirty="0" smtClean="0">
                <a:solidFill>
                  <a:srgbClr val="23346C">
                    <a:alpha val="46000"/>
                  </a:srgbClr>
                </a:solidFill>
              </a:rPr>
              <a:t>Integrated Design: AD &amp; 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Welcome to Fermilab, Young-Kee Kim, October 19, 2009</a:t>
            </a:r>
          </a:p>
        </p:txBody>
      </p:sp>
      <p:sp>
        <p:nvSpPr>
          <p:cNvPr id="22531" name="Slide Number Placeholder 4"/>
          <p:cNvSpPr txBox="1">
            <a:spLocks noGrp="1"/>
          </p:cNvSpPr>
          <p:nvPr/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5443538" cy="942975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Lepton Colliders beyond LHC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350963" y="1671638"/>
            <a:ext cx="4819650" cy="2824162"/>
            <a:chOff x="1481138" y="1981200"/>
            <a:chExt cx="4819649" cy="2824163"/>
          </a:xfrm>
        </p:grpSpPr>
        <p:sp>
          <p:nvSpPr>
            <p:cNvPr id="22548" name="Text Box 6"/>
            <p:cNvSpPr txBox="1">
              <a:spLocks noChangeArrowheads="1"/>
            </p:cNvSpPr>
            <p:nvPr/>
          </p:nvSpPr>
          <p:spPr bwMode="auto">
            <a:xfrm>
              <a:off x="1481138" y="3182938"/>
              <a:ext cx="1957387" cy="46672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r>
                <a:rPr lang="en-US" sz="2400" kern="1200">
                  <a:solidFill>
                    <a:srgbClr val="EAEAEA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LHC Results</a:t>
              </a:r>
            </a:p>
          </p:txBody>
        </p:sp>
        <p:sp>
          <p:nvSpPr>
            <p:cNvPr id="22549" name="Text Box 8"/>
            <p:cNvSpPr txBox="1">
              <a:spLocks noChangeArrowheads="1"/>
            </p:cNvSpPr>
            <p:nvPr/>
          </p:nvSpPr>
          <p:spPr bwMode="auto">
            <a:xfrm>
              <a:off x="4062413" y="1981200"/>
              <a:ext cx="1554162" cy="46166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r>
                <a:rPr lang="en-US" sz="2400" kern="1200">
                  <a:solidFill>
                    <a:srgbClr val="EAEAEA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ILC</a:t>
              </a:r>
            </a:p>
          </p:txBody>
        </p:sp>
        <p:sp>
          <p:nvSpPr>
            <p:cNvPr id="22550" name="Line 10"/>
            <p:cNvSpPr>
              <a:spLocks noChangeShapeType="1"/>
            </p:cNvSpPr>
            <p:nvPr/>
          </p:nvSpPr>
          <p:spPr bwMode="auto">
            <a:xfrm flipV="1">
              <a:off x="3435349" y="2290762"/>
              <a:ext cx="581025" cy="111918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algn="r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endParaRPr lang="en-US" sz="2400" kern="1200">
                <a:solidFill>
                  <a:srgbClr val="EAEAEA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2551" name="Text Box 18"/>
            <p:cNvSpPr txBox="1">
              <a:spLocks noChangeArrowheads="1"/>
            </p:cNvSpPr>
            <p:nvPr/>
          </p:nvSpPr>
          <p:spPr bwMode="auto">
            <a:xfrm>
              <a:off x="5845175" y="4348163"/>
              <a:ext cx="45561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r>
                <a:rPr lang="en-US" sz="2400" kern="1200">
                  <a:solidFill>
                    <a:srgbClr val="EAEAEA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or</a:t>
              </a:r>
            </a:p>
          </p:txBody>
        </p:sp>
      </p:grpSp>
      <p:sp>
        <p:nvSpPr>
          <p:cNvPr id="22534" name="TextBox 18"/>
          <p:cNvSpPr txBox="1">
            <a:spLocks noChangeArrowheads="1"/>
          </p:cNvSpPr>
          <p:nvPr/>
        </p:nvSpPr>
        <p:spPr bwMode="auto">
          <a:xfrm>
            <a:off x="5562600" y="1671638"/>
            <a:ext cx="303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400" kern="1200">
                <a:solidFill>
                  <a:srgbClr val="FFFF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</a:t>
            </a:r>
            <a:r>
              <a:rPr lang="en-US" sz="2400" kern="1200">
                <a:solidFill>
                  <a:srgbClr val="FFFF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By far the easiest!</a:t>
            </a:r>
          </a:p>
        </p:txBody>
      </p:sp>
      <p:sp>
        <p:nvSpPr>
          <p:cNvPr id="22535" name="Line 10"/>
          <p:cNvSpPr>
            <a:spLocks noChangeShapeType="1"/>
          </p:cNvSpPr>
          <p:nvPr/>
        </p:nvSpPr>
        <p:spPr bwMode="auto">
          <a:xfrm flipV="1">
            <a:off x="5486400" y="3124200"/>
            <a:ext cx="581025" cy="11191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arrow" w="med" len="med"/>
          </a:ln>
        </p:spPr>
        <p:txBody>
          <a:bodyPr/>
          <a:lstStyle/>
          <a:p>
            <a:pPr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2400" kern="1200">
              <a:solidFill>
                <a:srgbClr val="EAEAEA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36" name="Text Box 12"/>
          <p:cNvSpPr txBox="1">
            <a:spLocks noChangeArrowheads="1"/>
          </p:cNvSpPr>
          <p:nvPr/>
        </p:nvSpPr>
        <p:spPr bwMode="auto">
          <a:xfrm>
            <a:off x="6096000" y="5100638"/>
            <a:ext cx="2286000" cy="4619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400" kern="1200">
                <a:solidFill>
                  <a:srgbClr val="EAEAEA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Muon Collider</a:t>
            </a:r>
          </a:p>
        </p:txBody>
      </p:sp>
      <p:sp>
        <p:nvSpPr>
          <p:cNvPr id="22537" name="Text Box 12"/>
          <p:cNvSpPr txBox="1">
            <a:spLocks noChangeArrowheads="1"/>
          </p:cNvSpPr>
          <p:nvPr/>
        </p:nvSpPr>
        <p:spPr bwMode="auto">
          <a:xfrm>
            <a:off x="6096000" y="2895600"/>
            <a:ext cx="228600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400" kern="1200">
                <a:solidFill>
                  <a:srgbClr val="EAEAEA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CLIC</a:t>
            </a: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5486400" y="4267200"/>
            <a:ext cx="581025" cy="11191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arrow" w="med" len="med"/>
          </a:ln>
        </p:spPr>
        <p:txBody>
          <a:bodyPr/>
          <a:lstStyle/>
          <a:p>
            <a:pPr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2400" kern="1200">
              <a:solidFill>
                <a:srgbClr val="EAEAEA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39" name="Text Box 8"/>
          <p:cNvSpPr txBox="1">
            <a:spLocks noChangeArrowheads="1"/>
          </p:cNvSpPr>
          <p:nvPr/>
        </p:nvSpPr>
        <p:spPr bwMode="auto">
          <a:xfrm>
            <a:off x="3581400" y="2419350"/>
            <a:ext cx="152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000" kern="1200">
                <a:solidFill>
                  <a:srgbClr val="EAEAEA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E &lt; 1 TeV</a:t>
            </a:r>
          </a:p>
        </p:txBody>
      </p:sp>
      <p:sp>
        <p:nvSpPr>
          <p:cNvPr id="22540" name="Text Box 8"/>
          <p:cNvSpPr txBox="1">
            <a:spLocks noChangeArrowheads="1"/>
          </p:cNvSpPr>
          <p:nvPr/>
        </p:nvSpPr>
        <p:spPr bwMode="auto">
          <a:xfrm>
            <a:off x="3581400" y="3429000"/>
            <a:ext cx="152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000" kern="1200">
                <a:solidFill>
                  <a:srgbClr val="EAEAEA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E &gt; 1 TeV</a:t>
            </a:r>
          </a:p>
        </p:txBody>
      </p:sp>
      <p:sp>
        <p:nvSpPr>
          <p:cNvPr id="22541" name="Text Box 8"/>
          <p:cNvSpPr txBox="1">
            <a:spLocks noChangeArrowheads="1"/>
          </p:cNvSpPr>
          <p:nvPr/>
        </p:nvSpPr>
        <p:spPr bwMode="auto">
          <a:xfrm>
            <a:off x="3932238" y="4038600"/>
            <a:ext cx="1554162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400" kern="1200">
                <a:solidFill>
                  <a:srgbClr val="EAEAEA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Multi TeV </a:t>
            </a:r>
          </a:p>
        </p:txBody>
      </p:sp>
      <p:sp>
        <p:nvSpPr>
          <p:cNvPr id="22542" name="Line 10"/>
          <p:cNvSpPr>
            <a:spLocks noChangeShapeType="1"/>
          </p:cNvSpPr>
          <p:nvPr/>
        </p:nvSpPr>
        <p:spPr bwMode="auto">
          <a:xfrm>
            <a:off x="3305175" y="3071813"/>
            <a:ext cx="581025" cy="11191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arrow" w="med" len="med"/>
          </a:ln>
        </p:spPr>
        <p:txBody>
          <a:bodyPr/>
          <a:lstStyle/>
          <a:p>
            <a:pPr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2400" kern="1200">
              <a:solidFill>
                <a:srgbClr val="EAEAEA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43" name="Slide Number Placeholder 1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588FF7C1-37EF-4EAD-879F-EF78FE9B8D7D}" type="slidenum">
              <a:rPr lang="en-US" sz="1200" kern="1200">
                <a:solidFill>
                  <a:srgbClr val="FFFFFF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 sz="1200" kern="1200">
              <a:solidFill>
                <a:srgbClr val="FFFFFF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52400"/>
            <a:ext cx="3048000" cy="685800"/>
            <a:chOff x="152400" y="152400"/>
            <a:chExt cx="3048000" cy="685800"/>
          </a:xfrm>
        </p:grpSpPr>
        <p:sp>
          <p:nvSpPr>
            <p:cNvPr id="22545" name="Rounded Rectangle 20"/>
            <p:cNvSpPr>
              <a:spLocks noChangeArrowheads="1"/>
            </p:cNvSpPr>
            <p:nvPr/>
          </p:nvSpPr>
          <p:spPr bwMode="auto">
            <a:xfrm>
              <a:off x="152400" y="152400"/>
              <a:ext cx="3048000" cy="6858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r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endParaRPr lang="en-US" sz="2400" kern="1200">
                <a:solidFill>
                  <a:srgbClr val="EAEAEA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2546" name="TextBox 21"/>
            <p:cNvSpPr txBox="1">
              <a:spLocks noChangeArrowheads="1"/>
            </p:cNvSpPr>
            <p:nvPr/>
          </p:nvSpPr>
          <p:spPr bwMode="auto">
            <a:xfrm>
              <a:off x="813305" y="228600"/>
              <a:ext cx="230704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r>
                <a:rPr lang="en-US" sz="2400" kern="1200">
                  <a:solidFill>
                    <a:srgbClr val="000000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Energy Frontier</a:t>
              </a:r>
            </a:p>
          </p:txBody>
        </p:sp>
        <p:pic>
          <p:nvPicPr>
            <p:cNvPr id="2254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600" y="228600"/>
              <a:ext cx="57150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TextBox 23"/>
          <p:cNvSpPr txBox="1"/>
          <p:nvPr/>
        </p:nvSpPr>
        <p:spPr>
          <a:xfrm>
            <a:off x="200417" y="325676"/>
            <a:ext cx="8718116" cy="624786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i="1" u="sng" dirty="0" smtClean="0">
                <a:solidFill>
                  <a:srgbClr val="FFFF00"/>
                </a:solidFill>
              </a:rPr>
              <a:t>“By far the easiest”: </a:t>
            </a:r>
            <a:r>
              <a:rPr lang="en-US" sz="4000" i="1" u="sng" dirty="0" smtClean="0">
                <a:solidFill>
                  <a:srgbClr val="FFFFFF"/>
                </a:solidFill>
              </a:rPr>
              <a:t>WHY</a:t>
            </a:r>
            <a:r>
              <a:rPr lang="en-US" sz="4000" dirty="0" smtClean="0">
                <a:solidFill>
                  <a:srgbClr val="FFFFFF"/>
                </a:solidFill>
              </a:rPr>
              <a:t>? </a:t>
            </a:r>
            <a:r>
              <a:rPr lang="en-US" sz="4000" dirty="0" smtClean="0">
                <a:solidFill>
                  <a:srgbClr val="FFFFFF"/>
                </a:solidFill>
                <a:sym typeface="Wingdings" pitchFamily="2" charset="2"/>
              </a:rPr>
              <a:t></a:t>
            </a:r>
            <a:endParaRPr lang="en-US" sz="4000" dirty="0" smtClean="0">
              <a:solidFill>
                <a:srgbClr val="FFFF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C00000"/>
                </a:solidFill>
              </a:rPr>
              <a:t>Proven</a:t>
            </a:r>
            <a:r>
              <a:rPr lang="en-US" sz="4000" dirty="0" smtClean="0"/>
              <a:t> International Basis – </a:t>
            </a:r>
          </a:p>
          <a:p>
            <a:r>
              <a:rPr lang="en-US" sz="4000" dirty="0" smtClean="0"/>
              <a:t>	</a:t>
            </a:r>
            <a:r>
              <a:rPr lang="en-US" sz="4000" i="1" dirty="0" smtClean="0"/>
              <a:t>necessary to make it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Plug-compatibility / Industrial capability &amp; support in each region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C00000"/>
                </a:solidFill>
              </a:rPr>
              <a:t>Demonstrated full beam intensity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C00000"/>
                </a:solidFill>
              </a:rPr>
              <a:t>Scalable energy </a:t>
            </a:r>
            <a:r>
              <a:rPr lang="en-US" sz="4000" dirty="0" smtClean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en-US" sz="4000" dirty="0" smtClean="0">
                <a:solidFill>
                  <a:srgbClr val="FFFFFF"/>
                </a:solidFill>
                <a:sym typeface="Wingdings" pitchFamily="2" charset="2"/>
              </a:rPr>
              <a:t>technology</a:t>
            </a:r>
            <a:endParaRPr lang="en-US" sz="4000" dirty="0" smtClean="0">
              <a:solidFill>
                <a:srgbClr val="FFFF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Consistent Regional </a:t>
            </a:r>
            <a:r>
              <a:rPr lang="en-US" sz="4000" dirty="0" err="1" smtClean="0"/>
              <a:t>Siting</a:t>
            </a:r>
            <a:r>
              <a:rPr lang="en-US" sz="4000" dirty="0" smtClean="0"/>
              <a:t> schemes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Demonstrated key beam dynamics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err="1" smtClean="0">
                <a:solidFill>
                  <a:srgbClr val="C00000"/>
                </a:solidFill>
              </a:rPr>
              <a:t>Costed</a:t>
            </a:r>
            <a:r>
              <a:rPr lang="en-US" sz="4000" dirty="0" smtClean="0">
                <a:solidFill>
                  <a:srgbClr val="C00000"/>
                </a:solidFill>
              </a:rPr>
              <a:t> and </a:t>
            </a:r>
            <a:r>
              <a:rPr lang="en-US" sz="4000" i="1" u="sng" dirty="0" smtClean="0">
                <a:solidFill>
                  <a:srgbClr val="C00000"/>
                </a:solidFill>
              </a:rPr>
              <a:t>cost-contained</a:t>
            </a:r>
            <a:r>
              <a:rPr lang="en-US" sz="4000" dirty="0" smtClean="0">
                <a:solidFill>
                  <a:srgbClr val="C00000"/>
                </a:solidFill>
              </a:rPr>
              <a:t> design</a:t>
            </a:r>
            <a:endParaRPr lang="en-US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RDR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i="1" u="sng" dirty="0" smtClean="0">
                <a:solidFill>
                  <a:srgbClr val="FF0000"/>
                </a:solidFill>
                <a:sym typeface="Wingdings" pitchFamily="2" charset="2"/>
              </a:rPr>
              <a:t>2012</a:t>
            </a:r>
            <a:r>
              <a:rPr lang="en-US" dirty="0" smtClean="0">
                <a:sym typeface="Wingdings" pitchFamily="2" charset="2"/>
              </a:rPr>
              <a:t> Technical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916" y="1196236"/>
            <a:ext cx="8458200" cy="4800600"/>
          </a:xfrm>
        </p:spPr>
        <p:txBody>
          <a:bodyPr/>
          <a:lstStyle/>
          <a:p>
            <a:r>
              <a:rPr lang="en-US" b="1" dirty="0" smtClean="0"/>
              <a:t>Strong Basis for SCRF technology in each ILC region</a:t>
            </a:r>
          </a:p>
          <a:p>
            <a:pPr lvl="1"/>
            <a:r>
              <a:rPr lang="en-US" sz="2000" b="0" dirty="0" smtClean="0"/>
              <a:t>Cavity fabrication and test: Each region</a:t>
            </a:r>
          </a:p>
          <a:p>
            <a:pPr lvl="1"/>
            <a:r>
              <a:rPr lang="en-US" sz="2000" b="0" dirty="0" smtClean="0"/>
              <a:t>Global Cryomodule: KEK +</a:t>
            </a:r>
          </a:p>
          <a:p>
            <a:r>
              <a:rPr lang="en-US" b="1" dirty="0" smtClean="0"/>
              <a:t>Large scale </a:t>
            </a:r>
            <a:r>
              <a:rPr lang="en-US" b="1" i="1" u="sng" dirty="0" err="1" smtClean="0">
                <a:solidFill>
                  <a:srgbClr val="FF0000"/>
                </a:solidFill>
              </a:rPr>
              <a:t>Costed</a:t>
            </a:r>
            <a:r>
              <a:rPr lang="en-US" b="1" dirty="0" smtClean="0"/>
              <a:t> technology demonstration</a:t>
            </a:r>
          </a:p>
          <a:p>
            <a:pPr lvl="1"/>
            <a:r>
              <a:rPr lang="en-US" sz="2000" b="0" dirty="0" smtClean="0"/>
              <a:t>EU XFEL (5% of ILC); first beam mid-2014</a:t>
            </a:r>
          </a:p>
          <a:p>
            <a:r>
              <a:rPr lang="en-US" b="1" dirty="0" err="1" smtClean="0"/>
              <a:t>Siting</a:t>
            </a:r>
            <a:r>
              <a:rPr lang="en-US" b="1" dirty="0" smtClean="0"/>
              <a:t>: adaptation to best suit potential hosts</a:t>
            </a:r>
          </a:p>
          <a:p>
            <a:r>
              <a:rPr lang="en-US" b="1" dirty="0" smtClean="0"/>
              <a:t>Beam – based studies and demonstrations</a:t>
            </a:r>
            <a:endParaRPr lang="en-US" sz="2400" b="1" dirty="0" smtClean="0"/>
          </a:p>
          <a:p>
            <a:pPr lvl="1"/>
            <a:r>
              <a:rPr lang="en-US" sz="2000" b="0" dirty="0" smtClean="0"/>
              <a:t>High power SCRF linac operation: DESY +</a:t>
            </a:r>
          </a:p>
          <a:p>
            <a:pPr lvl="1"/>
            <a:r>
              <a:rPr lang="en-US" sz="2000" b="0" dirty="0" smtClean="0"/>
              <a:t>Electron-cloud beam dynamics: Cornell +</a:t>
            </a:r>
          </a:p>
          <a:p>
            <a:pPr lvl="1"/>
            <a:r>
              <a:rPr lang="en-US" sz="2000" b="0" dirty="0" smtClean="0"/>
              <a:t>Beam delivery technology: KEK +</a:t>
            </a:r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Cavities: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Full ILC gradient performance in each region</a:t>
            </a:r>
          </a:p>
          <a:p>
            <a:pPr lvl="1"/>
            <a:r>
              <a:rPr lang="en-US" sz="2000" b="0" dirty="0" smtClean="0"/>
              <a:t>2009 achievement </a:t>
            </a:r>
          </a:p>
          <a:p>
            <a:pPr lvl="1"/>
            <a:r>
              <a:rPr lang="en-US" sz="2000" b="0" dirty="0" smtClean="0"/>
              <a:t>Production yield assessment process defined</a:t>
            </a:r>
          </a:p>
          <a:p>
            <a:r>
              <a:rPr lang="en-US" b="1" dirty="0" smtClean="0"/>
              <a:t>Specified: </a:t>
            </a:r>
            <a:r>
              <a:rPr lang="en-US" b="1" u="sng" dirty="0" smtClean="0">
                <a:solidFill>
                  <a:srgbClr val="FF0000"/>
                </a:solidFill>
              </a:rPr>
              <a:t>&lt;</a:t>
            </a:r>
            <a:r>
              <a:rPr lang="en-US" b="1" u="sng" dirty="0" err="1" smtClean="0">
                <a:solidFill>
                  <a:srgbClr val="FF0000"/>
                </a:solidFill>
              </a:rPr>
              <a:t>Gradient_average</a:t>
            </a:r>
            <a:r>
              <a:rPr lang="en-US" b="1" u="sng" dirty="0" smtClean="0">
                <a:solidFill>
                  <a:srgbClr val="FF0000"/>
                </a:solidFill>
              </a:rPr>
              <a:t> &gt; </a:t>
            </a:r>
            <a:r>
              <a:rPr lang="en-US" b="1" dirty="0" smtClean="0"/>
              <a:t>35 MV/m in low power test</a:t>
            </a:r>
          </a:p>
          <a:p>
            <a:pPr lvl="1"/>
            <a:r>
              <a:rPr lang="en-US" sz="2000" i="1" dirty="0" smtClean="0">
                <a:solidFill>
                  <a:srgbClr val="FF0000"/>
                </a:solidFill>
              </a:rPr>
              <a:t>2009 Assessment:~ 44% production yield </a:t>
            </a:r>
          </a:p>
          <a:p>
            <a:pPr lvl="2"/>
            <a:r>
              <a:rPr lang="en-US" sz="1600" i="1" dirty="0" smtClean="0">
                <a:solidFill>
                  <a:srgbClr val="FF0000"/>
                </a:solidFill>
              </a:rPr>
              <a:t>(2010 R &amp; D Plan goal: 50%)</a:t>
            </a:r>
          </a:p>
          <a:p>
            <a:r>
              <a:rPr lang="en-US" b="1" dirty="0" smtClean="0"/>
              <a:t>Diagnostic: </a:t>
            </a:r>
            <a:r>
              <a:rPr lang="en-US" b="1" i="1" dirty="0" smtClean="0">
                <a:solidFill>
                  <a:srgbClr val="FF0000"/>
                </a:solidFill>
              </a:rPr>
              <a:t>imaging welds </a:t>
            </a:r>
            <a:r>
              <a:rPr lang="en-US" b="1" dirty="0" smtClean="0"/>
              <a:t>from the inside</a:t>
            </a:r>
          </a:p>
          <a:p>
            <a:pPr lvl="1"/>
            <a:r>
              <a:rPr lang="en-US" sz="2000" b="0" dirty="0" smtClean="0"/>
              <a:t>Precision imaging – Kyoto 2007</a:t>
            </a:r>
          </a:p>
          <a:p>
            <a:pPr lvl="1"/>
            <a:r>
              <a:rPr lang="en-US" sz="2000" b="0" dirty="0" smtClean="0"/>
              <a:t>Now deployed at each major 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Visit-JLab-Rep-ay-100226_Page_05.tif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764177" y="0"/>
            <a:ext cx="10672354" cy="7543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26 March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13775" y="1265130"/>
            <a:ext cx="4534422" cy="1415441"/>
          </a:xfrm>
          <a:prstGeom prst="ellips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図 10" descr="Q_vs_E_curv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" y="714375"/>
            <a:ext cx="494665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813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V.T. Results of MHI#8 – KEK 2010</a:t>
            </a:r>
            <a:endParaRPr lang="ja-JP" alt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ILC S0 Cavity Meeting by WebEx (16/Mar/2010)</a:t>
            </a:r>
            <a:endParaRPr lang="ja-JP" altLang="en-US" sz="1400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A4A084-864B-48ED-93C0-778497E85193}" type="slidenum">
              <a:rPr lang="ja-JP" altLang="en-US" sz="14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ja-JP" altLang="en-US" sz="1400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テキスト ボックス 7"/>
          <p:cNvSpPr txBox="1">
            <a:spLocks noChangeArrowheads="1"/>
          </p:cNvSpPr>
          <p:nvPr/>
        </p:nvSpPr>
        <p:spPr bwMode="auto">
          <a:xfrm>
            <a:off x="1285875" y="2357438"/>
            <a:ext cx="892175" cy="46196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i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9.1MV/m</a:t>
            </a:r>
          </a:p>
          <a:p>
            <a:r>
              <a:rPr lang="en-US" altLang="ja-JP" sz="1200" i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power limit</a:t>
            </a:r>
            <a:endParaRPr lang="ja-JP" altLang="en-US" sz="1200" i="1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テキスト ボックス 9"/>
          <p:cNvSpPr txBox="1">
            <a:spLocks noChangeArrowheads="1"/>
          </p:cNvSpPr>
          <p:nvPr/>
        </p:nvSpPr>
        <p:spPr bwMode="auto">
          <a:xfrm>
            <a:off x="2519363" y="2425700"/>
            <a:ext cx="1624012" cy="64611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32.2MV/m</a:t>
            </a:r>
          </a:p>
          <a:p>
            <a:r>
              <a:rPr lang="en-US" altLang="ja-JP" sz="1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test stop by power limit</a:t>
            </a:r>
          </a:p>
          <a:p>
            <a:r>
              <a:rPr lang="en-US" altLang="ja-JP" sz="1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&amp; helium pressure</a:t>
            </a:r>
          </a:p>
        </p:txBody>
      </p:sp>
      <p:sp>
        <p:nvSpPr>
          <p:cNvPr id="5128" name="テキスト ボックス 9"/>
          <p:cNvSpPr txBox="1">
            <a:spLocks noChangeArrowheads="1"/>
          </p:cNvSpPr>
          <p:nvPr/>
        </p:nvSpPr>
        <p:spPr bwMode="auto">
          <a:xfrm>
            <a:off x="4286250" y="2425700"/>
            <a:ext cx="1946275" cy="646113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37.8MV/m</a:t>
            </a:r>
          </a:p>
          <a:p>
            <a:r>
              <a:rPr lang="en-US" altLang="ja-JP" sz="1200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test stop by radiation limit &amp; helium pressure</a:t>
            </a:r>
          </a:p>
        </p:txBody>
      </p:sp>
      <p:pic>
        <p:nvPicPr>
          <p:cNvPr id="5129" name="図 9" descr="Comparison_of_Q_vs_E_curv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79913" y="3714750"/>
            <a:ext cx="47640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テキスト ボックス 9"/>
          <p:cNvSpPr txBox="1">
            <a:spLocks noChangeArrowheads="1"/>
          </p:cNvSpPr>
          <p:nvPr/>
        </p:nvSpPr>
        <p:spPr bwMode="auto">
          <a:xfrm>
            <a:off x="6697663" y="5686425"/>
            <a:ext cx="1517650" cy="600075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1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26.8MV/m@Cell#2</a:t>
            </a:r>
          </a:p>
          <a:p>
            <a:r>
              <a:rPr lang="en-US" altLang="ja-JP" sz="11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thermal quench by</a:t>
            </a:r>
          </a:p>
          <a:p>
            <a:r>
              <a:rPr lang="en-US" altLang="ja-JP" sz="11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defect or contamination</a:t>
            </a:r>
          </a:p>
        </p:txBody>
      </p:sp>
      <p:sp>
        <p:nvSpPr>
          <p:cNvPr id="5131" name="テキスト ボックス 9"/>
          <p:cNvSpPr txBox="1">
            <a:spLocks noChangeArrowheads="1"/>
          </p:cNvSpPr>
          <p:nvPr/>
        </p:nvSpPr>
        <p:spPr bwMode="auto">
          <a:xfrm>
            <a:off x="5000625" y="4000500"/>
            <a:ext cx="1517650" cy="60007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1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16.0MV/m@Cell#2</a:t>
            </a:r>
          </a:p>
          <a:p>
            <a:r>
              <a:rPr lang="en-US" altLang="ja-JP" sz="11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thermal quench by</a:t>
            </a:r>
          </a:p>
          <a:p>
            <a:r>
              <a:rPr lang="en-US" altLang="ja-JP" sz="11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defect or contamination</a:t>
            </a:r>
          </a:p>
        </p:txBody>
      </p:sp>
      <p:sp>
        <p:nvSpPr>
          <p:cNvPr id="5132" name="テキスト ボックス 9"/>
          <p:cNvSpPr txBox="1">
            <a:spLocks noChangeArrowheads="1"/>
          </p:cNvSpPr>
          <p:nvPr/>
        </p:nvSpPr>
        <p:spPr bwMode="auto">
          <a:xfrm>
            <a:off x="5054600" y="5614988"/>
            <a:ext cx="1517650" cy="600075"/>
          </a:xfrm>
          <a:prstGeom prst="rect">
            <a:avLst/>
          </a:prstGeom>
          <a:solidFill>
            <a:schemeClr val="bg1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1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17.5MV/m@Cell#2</a:t>
            </a:r>
          </a:p>
          <a:p>
            <a:r>
              <a:rPr lang="en-US" altLang="ja-JP" sz="11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thermal quench by</a:t>
            </a:r>
          </a:p>
          <a:p>
            <a:r>
              <a:rPr lang="en-US" altLang="ja-JP" sz="11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defect or contamination</a:t>
            </a:r>
          </a:p>
        </p:txBody>
      </p:sp>
      <p:sp>
        <p:nvSpPr>
          <p:cNvPr id="5133" name="テキスト ボックス 23"/>
          <p:cNvSpPr txBox="1">
            <a:spLocks noChangeArrowheads="1"/>
          </p:cNvSpPr>
          <p:nvPr/>
        </p:nvSpPr>
        <p:spPr bwMode="auto">
          <a:xfrm>
            <a:off x="4929188" y="1000125"/>
            <a:ext cx="426911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Times New Roman" pitchFamily="18" charset="0"/>
                <a:cs typeface="Times New Roman" pitchFamily="18" charset="0"/>
              </a:rPr>
              <a:t>MHI#8 did not have any quench in pi-mode</a:t>
            </a:r>
          </a:p>
          <a:p>
            <a:r>
              <a:rPr lang="en-US" altLang="ja-JP" sz="1800" dirty="0">
                <a:latin typeface="Times New Roman" pitchFamily="18" charset="0"/>
                <a:cs typeface="Times New Roman" pitchFamily="18" charset="0"/>
              </a:rPr>
              <a:t> at 2K.</a:t>
            </a:r>
          </a:p>
          <a:p>
            <a:r>
              <a:rPr lang="en-US" altLang="ja-JP" sz="1800" dirty="0">
                <a:latin typeface="Times New Roman" pitchFamily="18" charset="0"/>
                <a:cs typeface="Times New Roman" pitchFamily="18" charset="0"/>
              </a:rPr>
              <a:t>Limitation of RF test was the radiation level</a:t>
            </a:r>
          </a:p>
          <a:p>
            <a:r>
              <a:rPr lang="en-US" altLang="ja-JP" sz="1800" dirty="0">
                <a:latin typeface="Times New Roman" pitchFamily="18" charset="0"/>
                <a:cs typeface="Times New Roman" pitchFamily="18" charset="0"/>
              </a:rPr>
              <a:t> and helium pressure.</a:t>
            </a:r>
            <a:endParaRPr lang="ja-JP" altLang="en-US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4" name="テキスト ボックス 24"/>
          <p:cNvSpPr txBox="1">
            <a:spLocks noChangeArrowheads="1"/>
          </p:cNvSpPr>
          <p:nvPr/>
        </p:nvSpPr>
        <p:spPr bwMode="auto">
          <a:xfrm>
            <a:off x="0" y="4214813"/>
            <a:ext cx="47438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Times New Roman" pitchFamily="18" charset="0"/>
                <a:cs typeface="Times New Roman" pitchFamily="18" charset="0"/>
              </a:rPr>
              <a:t>After the first V.T., local grinding was carried out</a:t>
            </a:r>
          </a:p>
          <a:p>
            <a:r>
              <a:rPr lang="en-US" altLang="ja-JP" sz="1800" dirty="0">
                <a:latin typeface="Times New Roman" pitchFamily="18" charset="0"/>
                <a:cs typeface="Times New Roman" pitchFamily="18" charset="0"/>
              </a:rPr>
              <a:t> and the pit at heating location was removed.</a:t>
            </a:r>
          </a:p>
          <a:p>
            <a:r>
              <a:rPr lang="en-US" altLang="ja-JP" sz="1800" dirty="0">
                <a:latin typeface="Times New Roman" pitchFamily="18" charset="0"/>
                <a:cs typeface="Times New Roman" pitchFamily="18" charset="0"/>
              </a:rPr>
              <a:t>After the second V.T., no grinding was done.</a:t>
            </a:r>
            <a:endParaRPr lang="ja-JP" altLang="en-US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933173" y="1678488"/>
            <a:ext cx="2680569" cy="2179528"/>
          </a:xfrm>
          <a:prstGeom prst="ellips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71600"/>
            <a:ext cx="81915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04800"/>
            <a:ext cx="7086600" cy="914400"/>
          </a:xfrm>
        </p:spPr>
        <p:txBody>
          <a:bodyPr/>
          <a:lstStyle/>
          <a:p>
            <a:pPr eaLnBrk="1" hangingPunct="1"/>
            <a:r>
              <a:rPr kumimoji="0" lang="en-US" altLang="ja-JP" sz="3200" b="1" dirty="0" smtClean="0">
                <a:ea typeface="Arial Unicode MS" pitchFamily="34" charset="-128"/>
              </a:rPr>
              <a:t>The Next Battles (1):  Eliminate the Yield Drop near 20MV/m</a:t>
            </a:r>
          </a:p>
        </p:txBody>
      </p:sp>
      <p:sp>
        <p:nvSpPr>
          <p:cNvPr id="40963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7 January 2010  SCRF AAP Review</a:t>
            </a:r>
          </a:p>
        </p:txBody>
      </p:sp>
      <p:sp>
        <p:nvSpPr>
          <p:cNvPr id="4096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4FF983-DA23-499B-990D-47E83D1F1D10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4096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2895600" cy="457200"/>
          </a:xfrm>
          <a:noFill/>
        </p:spPr>
        <p:txBody>
          <a:bodyPr/>
          <a:lstStyle/>
          <a:p>
            <a:r>
              <a:rPr lang="en-US" altLang="ja-JP" smtClean="0"/>
              <a:t>Global Design Effort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724400" y="3200400"/>
            <a:ext cx="21336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8" name="TextBox 8"/>
          <p:cNvSpPr txBox="1">
            <a:spLocks noChangeArrowheads="1"/>
          </p:cNvSpPr>
          <p:nvPr/>
        </p:nvSpPr>
        <p:spPr bwMode="auto">
          <a:xfrm>
            <a:off x="4800600" y="2438400"/>
            <a:ext cx="2292350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>
                <a:solidFill>
                  <a:srgbClr val="FF0000"/>
                </a:solidFill>
              </a:rPr>
              <a:t>31.5+/-20%</a:t>
            </a:r>
          </a:p>
        </p:txBody>
      </p:sp>
      <p:sp>
        <p:nvSpPr>
          <p:cNvPr id="10" name="Up Arrow 9"/>
          <p:cNvSpPr/>
          <p:nvPr/>
        </p:nvSpPr>
        <p:spPr>
          <a:xfrm>
            <a:off x="3733800" y="2362200"/>
            <a:ext cx="1143000" cy="990600"/>
          </a:xfrm>
          <a:prstGeom prst="upArrow">
            <a:avLst>
              <a:gd name="adj1" fmla="val 50000"/>
              <a:gd name="adj2" fmla="val 4815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ea typeface="Arial Unicode MS" pitchFamily="30" charset="0"/>
            </a:endParaRPr>
          </a:p>
        </p:txBody>
      </p:sp>
      <p:sp>
        <p:nvSpPr>
          <p:cNvPr id="40970" name="TextBox 10"/>
          <p:cNvSpPr txBox="1">
            <a:spLocks noChangeArrowheads="1"/>
          </p:cNvSpPr>
          <p:nvPr/>
        </p:nvSpPr>
        <p:spPr bwMode="auto">
          <a:xfrm>
            <a:off x="228600" y="1295400"/>
            <a:ext cx="87630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>
                <a:solidFill>
                  <a:srgbClr val="0000FF"/>
                </a:solidFill>
              </a:rPr>
              <a:t>Despite increased acceptance thanks to more flexible HLRF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620000" cy="914400"/>
          </a:xfrm>
        </p:spPr>
        <p:txBody>
          <a:bodyPr/>
          <a:lstStyle/>
          <a:p>
            <a:pPr eaLnBrk="1" hangingPunct="1"/>
            <a:r>
              <a:rPr kumimoji="0" lang="en-US" altLang="ja-JP" sz="3200" b="1" dirty="0" smtClean="0">
                <a:ea typeface="Arial Unicode MS" pitchFamily="34" charset="-128"/>
              </a:rPr>
              <a:t>The Next Battle (2):  Further Reduce Field Emission up to 40 MV/m</a:t>
            </a:r>
          </a:p>
        </p:txBody>
      </p:sp>
      <p:sp>
        <p:nvSpPr>
          <p:cNvPr id="41986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7 January 2010  SCRF AAP Review</a:t>
            </a:r>
          </a:p>
        </p:txBody>
      </p:sp>
      <p:sp>
        <p:nvSpPr>
          <p:cNvPr id="419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A3BA0E-CF71-412A-B266-5B96113C8268}" type="slidenum">
              <a:rPr lang="en-US" altLang="ja-JP"/>
              <a:pPr/>
              <a:t>9</a:t>
            </a:fld>
            <a:endParaRPr lang="en-US" altLang="ja-JP"/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2895600" cy="457200"/>
          </a:xfrm>
          <a:noFill/>
        </p:spPr>
        <p:txBody>
          <a:bodyPr/>
          <a:lstStyle/>
          <a:p>
            <a:r>
              <a:rPr lang="en-US" altLang="ja-JP" smtClean="0"/>
              <a:t>Global Design Effort</a:t>
            </a:r>
          </a:p>
        </p:txBody>
      </p:sp>
      <p:pic>
        <p:nvPicPr>
          <p:cNvPr id="4199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71600"/>
            <a:ext cx="81915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4724400" y="3200400"/>
            <a:ext cx="21336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2" name="TextBox 9"/>
          <p:cNvSpPr txBox="1">
            <a:spLocks noChangeArrowheads="1"/>
          </p:cNvSpPr>
          <p:nvPr/>
        </p:nvSpPr>
        <p:spPr bwMode="auto">
          <a:xfrm>
            <a:off x="4800600" y="2438400"/>
            <a:ext cx="2032000" cy="523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31.5+/-20%</a:t>
            </a:r>
          </a:p>
        </p:txBody>
      </p:sp>
      <p:sp>
        <p:nvSpPr>
          <p:cNvPr id="41993" name="TextBox 10"/>
          <p:cNvSpPr txBox="1">
            <a:spLocks noChangeArrowheads="1"/>
          </p:cNvSpPr>
          <p:nvPr/>
        </p:nvSpPr>
        <p:spPr bwMode="auto">
          <a:xfrm>
            <a:off x="228600" y="1379538"/>
            <a:ext cx="8763000" cy="830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400">
                <a:solidFill>
                  <a:srgbClr val="0000FF"/>
                </a:solidFill>
              </a:rPr>
              <a:t>Flexible HLRF opens up possibility of </a:t>
            </a:r>
          </a:p>
          <a:p>
            <a:pPr algn="ctr"/>
            <a:r>
              <a:rPr lang="en-US" altLang="ja-JP" sz="2400">
                <a:solidFill>
                  <a:srgbClr val="0000FF"/>
                </a:solidFill>
              </a:rPr>
              <a:t>some individual cavity operations up to 38 MV/m   </a:t>
            </a:r>
          </a:p>
        </p:txBody>
      </p:sp>
      <p:sp>
        <p:nvSpPr>
          <p:cNvPr id="12" name="Oval 11"/>
          <p:cNvSpPr/>
          <p:nvPr/>
        </p:nvSpPr>
        <p:spPr>
          <a:xfrm>
            <a:off x="6172200" y="5105400"/>
            <a:ext cx="1371600" cy="685800"/>
          </a:xfrm>
          <a:prstGeom prst="ellipse">
            <a:avLst/>
          </a:prstGeom>
          <a:solidFill>
            <a:srgbClr val="FFFF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ea typeface="Arial Unicode MS" pitchFamily="30" charset="0"/>
            </a:endParaRPr>
          </a:p>
        </p:txBody>
      </p:sp>
      <p:sp>
        <p:nvSpPr>
          <p:cNvPr id="41995" name="TextBox 12"/>
          <p:cNvSpPr txBox="1">
            <a:spLocks noChangeArrowheads="1"/>
          </p:cNvSpPr>
          <p:nvPr/>
        </p:nvSpPr>
        <p:spPr bwMode="auto">
          <a:xfrm>
            <a:off x="5029200" y="3478213"/>
            <a:ext cx="4114800" cy="1169987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- Operation at &gt;35 MV/m significantly raises the bar for FE suppression.</a:t>
            </a:r>
          </a:p>
          <a:p>
            <a:r>
              <a:rPr lang="en-US" altLang="ja-JP" sz="1400"/>
              <a:t>- Recent R&amp;D has shown proof of existence of “FE-free” 40 MV/m in 9-cell vertical test – further R&amp;D is needed for reliable FE suppression  </a:t>
            </a:r>
            <a:endParaRPr lang="en-US" altLang="ja-JP"/>
          </a:p>
        </p:txBody>
      </p:sp>
      <p:sp>
        <p:nvSpPr>
          <p:cNvPr id="14" name="Rectangle 13"/>
          <p:cNvSpPr/>
          <p:nvPr/>
        </p:nvSpPr>
        <p:spPr>
          <a:xfrm>
            <a:off x="6096000" y="5257800"/>
            <a:ext cx="1536895" cy="33855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+mn-ea"/>
                <a:cs typeface="Arial Unicode MS" charset="0"/>
              </a:rPr>
              <a:t>FE suppression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LC 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ILC 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26004</TotalTime>
  <Words>2048</Words>
  <Application>Microsoft Office PowerPoint</Application>
  <PresentationFormat>On-screen Show (4:3)</PresentationFormat>
  <Paragraphs>524</Paragraphs>
  <Slides>41</Slides>
  <Notes>41</Notes>
  <HiddenSlides>3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ILC standard</vt:lpstr>
      <vt:lpstr>Default Design</vt:lpstr>
      <vt:lpstr>Factory</vt:lpstr>
      <vt:lpstr>1_CesrTA_Review</vt:lpstr>
      <vt:lpstr>1_Factory</vt:lpstr>
      <vt:lpstr>1_ILC standard</vt:lpstr>
      <vt:lpstr>2_CesrTA_Review</vt:lpstr>
      <vt:lpstr>Blank Presentation</vt:lpstr>
      <vt:lpstr>Office テーマ</vt:lpstr>
      <vt:lpstr>ILC Accelerator R&amp;D Status</vt:lpstr>
      <vt:lpstr>Lepton Colliders beyond LHC</vt:lpstr>
      <vt:lpstr>RDR  2012 Technical Design</vt:lpstr>
      <vt:lpstr>ILC R &amp; D – 2010: Outline</vt:lpstr>
      <vt:lpstr>Cavities: </vt:lpstr>
      <vt:lpstr>Slide 6</vt:lpstr>
      <vt:lpstr>V.T. Results of MHI#8 – KEK 2010</vt:lpstr>
      <vt:lpstr>The Next Battles (1):  Eliminate the Yield Drop near 20MV/m</vt:lpstr>
      <vt:lpstr>The Next Battle (2):  Further Reduce Field Emission up to 40 MV/m</vt:lpstr>
      <vt:lpstr>‘Production Yield’ – 2009</vt:lpstr>
      <vt:lpstr>Slide 11</vt:lpstr>
      <vt:lpstr>Slide 12</vt:lpstr>
      <vt:lpstr>Slide 13</vt:lpstr>
      <vt:lpstr>Progress and Prospect of  Cavity Gradient Yield Statistics</vt:lpstr>
      <vt:lpstr>Slide 15</vt:lpstr>
      <vt:lpstr>2010: Assembling the ‘S1’  Global ILC Cryomodule (at KEK)</vt:lpstr>
      <vt:lpstr>High Power SCRF Linac Operation DESY/FLASH 9mA – 36 kW </vt:lpstr>
      <vt:lpstr>Example of pulse-to-pulse energy jitter  (500us, ~3mA, 200 pulses overlaid)</vt:lpstr>
      <vt:lpstr>Energy stability over 8hrs (3mA, 800us bunch trains)</vt:lpstr>
      <vt:lpstr>Cavity tilts with long bunch trains and heavy beam loading (3mA and 7.5mA, long bunch trains)</vt:lpstr>
      <vt:lpstr>ILC R &amp; D - 2010</vt:lpstr>
      <vt:lpstr>Focus for Design Optimization:  Reduce CFS cost and ‘risk’ </vt:lpstr>
      <vt:lpstr>At a glance: ILC CFS 2009</vt:lpstr>
      <vt:lpstr>Slide 24</vt:lpstr>
      <vt:lpstr>Regional / RF Power differences: ‘Klystron Cluster Scheme’</vt:lpstr>
      <vt:lpstr>Slide 26</vt:lpstr>
      <vt:lpstr>Slide 27</vt:lpstr>
      <vt:lpstr>Central Region Design – 3D (1)</vt:lpstr>
      <vt:lpstr>Slide 29</vt:lpstr>
      <vt:lpstr>Slide 30</vt:lpstr>
      <vt:lpstr>ILC R &amp; D - 2010</vt:lpstr>
      <vt:lpstr>CESR Test Accelerator Status</vt:lpstr>
      <vt:lpstr>CESRTA Electron Cloud</vt:lpstr>
      <vt:lpstr>CESRTA – EC: Main Deliverables</vt:lpstr>
      <vt:lpstr>ILC R &amp; D - 2010</vt:lpstr>
      <vt:lpstr>Slide 36</vt:lpstr>
      <vt:lpstr>Slide 37</vt:lpstr>
      <vt:lpstr>Final Focusing with SC Quadrupoles  expected to be studied at ATF2</vt:lpstr>
      <vt:lpstr>ILC R &amp; D - 2010</vt:lpstr>
      <vt:lpstr>Lepton Colliders beyond LHC</vt:lpstr>
      <vt:lpstr>RDR  2012 Technical Design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</dc:title>
  <dc:creator>PM</dc:creator>
  <cp:lastModifiedBy>mcrec</cp:lastModifiedBy>
  <cp:revision>960</cp:revision>
  <dcterms:created xsi:type="dcterms:W3CDTF">2009-01-26T00:39:37Z</dcterms:created>
  <dcterms:modified xsi:type="dcterms:W3CDTF">2010-03-26T02:22:46Z</dcterms:modified>
</cp:coreProperties>
</file>