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77" r:id="rId4"/>
    <p:sldId id="269" r:id="rId5"/>
    <p:sldId id="258" r:id="rId6"/>
    <p:sldId id="267" r:id="rId7"/>
    <p:sldId id="264" r:id="rId8"/>
    <p:sldId id="261" r:id="rId9"/>
    <p:sldId id="259" r:id="rId10"/>
    <p:sldId id="266" r:id="rId11"/>
    <p:sldId id="276" r:id="rId12"/>
    <p:sldId id="275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FFFFC9"/>
    <a:srgbClr val="800000"/>
    <a:srgbClr val="FF0066"/>
    <a:srgbClr val="663300"/>
    <a:srgbClr val="003366"/>
    <a:srgbClr val="FFFFCC"/>
    <a:srgbClr val="FFFF99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6" autoAdjust="0"/>
    <p:restoredTop sz="94684" autoAdjust="0"/>
  </p:normalViewPr>
  <p:slideViewPr>
    <p:cSldViewPr snapToGrid="0">
      <p:cViewPr>
        <p:scale>
          <a:sx n="66" d="100"/>
          <a:sy n="66" d="100"/>
        </p:scale>
        <p:origin x="-293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base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/>
            </a:lvl1pPr>
          </a:lstStyle>
          <a:p>
            <a:pPr>
              <a:defRPr/>
            </a:pPr>
            <a:fld id="{D52CCB3C-E8C3-4472-9AAE-EF24B79521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6D755F-ADDD-49AA-A565-DAFAC1994C79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2C946-05A0-48DC-BCD2-0B321D9EFF8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68D4A2-2409-4CA3-9DAC-F8C919C23F0F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BD3C76-CA31-4C7D-AFF3-BE0667250D65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DCDBB6-D7F0-449F-8B4B-E7B7F1F30B69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D69CB1-E191-4D48-B10B-5E0F5F86E42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9A1799-62D8-4D67-BB58-AB3A9DE094D8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EAE43D-D0C6-4EDE-8D57-459C5219002C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172200"/>
            <a:ext cx="20574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731625" y="6172200"/>
            <a:ext cx="4201609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28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D8E6A-D7CA-4485-9CE1-698CFFE68A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AB954-2675-478C-9C11-F5C7C09140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BAFC4-F14D-448B-BCB7-52BD2E1144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24600"/>
            <a:ext cx="2057400" cy="457200"/>
          </a:xfrm>
        </p:spPr>
        <p:txBody>
          <a:bodyPr/>
          <a:lstStyle>
            <a:lvl1pPr algn="just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7924" y="6324600"/>
            <a:ext cx="4232476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2800" y="63246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00A1E-0443-40EA-AF4B-6DD7DF7C89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E67E7-B95D-4970-BC84-9E7C91C832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A5535-4FE8-4895-997B-EE848396A4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931D-F0EC-4F79-A312-03ECC07B7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FD7E-A889-4CBA-BFD8-B9FAE232EF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1DF7-0EB8-4D34-AC9D-E9430D637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C7D2-9182-4DDD-953E-E7F3D30D89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25CC-5730-4E18-AAE0-8498596CD9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4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3281" y="6324600"/>
            <a:ext cx="418231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35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759200"/>
            <a:ext cx="7986713" cy="23066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Brett Parker*</a:t>
            </a:r>
          </a:p>
          <a:p>
            <a:pPr eaLnBrk="1" hangingPunct="1">
              <a:defRPr/>
            </a:pPr>
            <a:r>
              <a:rPr lang="en-US" dirty="0" smtClean="0"/>
              <a:t>BNL-SMD</a:t>
            </a:r>
          </a:p>
          <a:p>
            <a:pPr algn="l" eaLnBrk="1" hangingPunct="1">
              <a:defRPr/>
            </a:pPr>
            <a:endParaRPr lang="en-US" sz="2200" dirty="0" smtClean="0"/>
          </a:p>
          <a:p>
            <a:pPr eaLnBrk="1" hangingPunct="1">
              <a:defRPr/>
            </a:pPr>
            <a:r>
              <a:rPr lang="en-US" sz="2400" spc="80" dirty="0" smtClean="0"/>
              <a:t>*For BNL Superconducting Magnet Division and the </a:t>
            </a:r>
            <a:r>
              <a:rPr lang="en-US" sz="2400" dirty="0" smtClean="0"/>
              <a:t>ATF2 Superconducting Magnet Upgrade Collaboration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038" y="1377950"/>
            <a:ext cx="8774112" cy="2430463"/>
          </a:xfrm>
        </p:spPr>
        <p:txBody>
          <a:bodyPr/>
          <a:lstStyle/>
          <a:p>
            <a:pPr eaLnBrk="1" hangingPunct="1"/>
            <a:r>
              <a:rPr lang="en-US" altLang="ja-JP" sz="4000" b="1" dirty="0" smtClean="0"/>
              <a:t>ILC Superconducting Final Doublet and the ATF2 Superconducting Magnet Upgrade </a:t>
            </a:r>
            <a:r>
              <a:rPr lang="en-US" altLang="ja-JP" sz="5200" b="1" baseline="10000" dirty="0" smtClean="0"/>
              <a:t>(</a:t>
            </a:r>
            <a:r>
              <a:rPr lang="en-US" altLang="ja-JP" sz="4000" b="1" dirty="0" smtClean="0"/>
              <a:t>Update</a:t>
            </a:r>
            <a:r>
              <a:rPr lang="en-US" altLang="ja-JP" sz="5200" b="1" baseline="10000" dirty="0" smtClean="0"/>
              <a:t>)</a:t>
            </a:r>
            <a:endParaRPr lang="en-US" sz="5200" b="1" baseline="10000" dirty="0" smtClean="0"/>
          </a:p>
        </p:txBody>
      </p:sp>
      <p:pic>
        <p:nvPicPr>
          <p:cNvPr id="13316" name="Picture 6" descr="banner_mo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ATF2 Upgrade Current Status</a:t>
            </a:r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16 December 2009 at the 9th ATF2 Project Meeting</a:t>
            </a:r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“Update on SC Magnets and Schedule,”</a:t>
            </a:r>
          </a:p>
          <a:p>
            <a:r>
              <a:rPr lang="en-US" smtClean="0"/>
              <a:t>  Brett Parker, BNL-SMD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EDCA1B-021F-421D-BC1D-88D62825E10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219921" y="810229"/>
            <a:ext cx="8704163" cy="5440484"/>
          </a:xfrm>
          <a:prstGeom prst="rect">
            <a:avLst/>
          </a:prstGeom>
          <a:solidFill>
            <a:srgbClr val="FFFFC9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fontAlgn="ctr" hangingPunct="0"/>
            <a:endParaRPr lang="en-US"/>
          </a:p>
        </p:txBody>
      </p:sp>
      <p:sp>
        <p:nvSpPr>
          <p:cNvPr id="22535" name="TextBox 10"/>
          <p:cNvSpPr txBox="1">
            <a:spLocks noChangeArrowheads="1"/>
          </p:cNvSpPr>
          <p:nvPr/>
        </p:nvSpPr>
        <p:spPr bwMode="auto">
          <a:xfrm>
            <a:off x="300942" y="810227"/>
            <a:ext cx="8565266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000" dirty="0" smtClean="0">
                <a:solidFill>
                  <a:srgbClr val="23346C"/>
                </a:solidFill>
              </a:rPr>
              <a:t> Recently </a:t>
            </a:r>
            <a:r>
              <a:rPr lang="en-US" sz="3000" dirty="0">
                <a:solidFill>
                  <a:srgbClr val="23346C"/>
                </a:solidFill>
              </a:rPr>
              <a:t>the ATF2 Superconducting Magnet Upgrade Collaboration has grown considerably</a:t>
            </a:r>
            <a:r>
              <a:rPr lang="en-US" sz="3000" dirty="0">
                <a:solidFill>
                  <a:srgbClr val="00B050"/>
                </a:solidFill>
              </a:rPr>
              <a:t>*</a:t>
            </a:r>
            <a:r>
              <a:rPr lang="en-US" sz="3000" dirty="0">
                <a:solidFill>
                  <a:srgbClr val="23346C"/>
                </a:solidFill>
              </a:rPr>
              <a:t> and </a:t>
            </a:r>
            <a:r>
              <a:rPr lang="en-US" sz="3000" dirty="0" smtClean="0">
                <a:solidFill>
                  <a:srgbClr val="23346C"/>
                </a:solidFill>
              </a:rPr>
              <a:t>significant progress </a:t>
            </a:r>
            <a:r>
              <a:rPr lang="en-US" sz="3000" dirty="0">
                <a:solidFill>
                  <a:srgbClr val="23346C"/>
                </a:solidFill>
              </a:rPr>
              <a:t>has been made </a:t>
            </a:r>
            <a:r>
              <a:rPr lang="en-US" sz="3000" dirty="0" smtClean="0">
                <a:solidFill>
                  <a:srgbClr val="23346C"/>
                </a:solidFill>
              </a:rPr>
              <a:t>(</a:t>
            </a:r>
            <a:r>
              <a:rPr lang="en-US" sz="3000" dirty="0">
                <a:solidFill>
                  <a:srgbClr val="23346C"/>
                </a:solidFill>
              </a:rPr>
              <a:t>esp. </a:t>
            </a:r>
            <a:r>
              <a:rPr lang="en-US" sz="3000" dirty="0" smtClean="0">
                <a:solidFill>
                  <a:srgbClr val="23346C"/>
                </a:solidFill>
              </a:rPr>
              <a:t>during </a:t>
            </a:r>
            <a:r>
              <a:rPr lang="en-US" sz="3000" dirty="0">
                <a:solidFill>
                  <a:srgbClr val="23346C"/>
                </a:solidFill>
              </a:rPr>
              <a:t>the </a:t>
            </a:r>
            <a:r>
              <a:rPr lang="en-US" sz="3000" dirty="0" smtClean="0">
                <a:solidFill>
                  <a:srgbClr val="23346C"/>
                </a:solidFill>
              </a:rPr>
              <a:t>2009 face-to-face </a:t>
            </a:r>
            <a:r>
              <a:rPr lang="en-US" sz="3000" dirty="0">
                <a:solidFill>
                  <a:srgbClr val="23346C"/>
                </a:solidFill>
              </a:rPr>
              <a:t>meeting</a:t>
            </a:r>
            <a:r>
              <a:rPr lang="en-US" sz="3000" dirty="0" smtClean="0">
                <a:solidFill>
                  <a:srgbClr val="23346C"/>
                </a:solidFill>
              </a:rPr>
              <a:t>).</a:t>
            </a:r>
          </a:p>
          <a:p>
            <a:pPr algn="just">
              <a:buFont typeface="Arial" pitchFamily="34" charset="0"/>
              <a:buChar char="•"/>
            </a:pPr>
            <a:r>
              <a:rPr lang="en-US" sz="3000" dirty="0">
                <a:solidFill>
                  <a:srgbClr val="23346C"/>
                </a:solidFill>
              </a:rPr>
              <a:t> </a:t>
            </a:r>
            <a:r>
              <a:rPr lang="en-US" sz="3000" dirty="0" smtClean="0">
                <a:solidFill>
                  <a:srgbClr val="23346C"/>
                </a:solidFill>
              </a:rPr>
              <a:t>Never-the-less BNL’s ATF2 effort is paused (waiting to wind corrector layers) so that we can </a:t>
            </a:r>
            <a:r>
              <a:rPr lang="en-US" sz="3000" spc="-30" dirty="0" smtClean="0">
                <a:solidFill>
                  <a:srgbClr val="23346C"/>
                </a:solidFill>
              </a:rPr>
              <a:t>concentrate more fully on the QD0 R&amp;D Prototype</a:t>
            </a:r>
            <a:r>
              <a:rPr lang="en-US" sz="3000" dirty="0" smtClean="0">
                <a:solidFill>
                  <a:srgbClr val="23346C"/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en-US" sz="3000" dirty="0">
                <a:solidFill>
                  <a:srgbClr val="23346C"/>
                </a:solidFill>
              </a:rPr>
              <a:t> </a:t>
            </a:r>
            <a:r>
              <a:rPr lang="en-US" sz="3000" dirty="0" smtClean="0">
                <a:solidFill>
                  <a:srgbClr val="23346C"/>
                </a:solidFill>
              </a:rPr>
              <a:t>The Service Cryostat design and production work supports both ATF2 and the R&amp;D prototype.</a:t>
            </a:r>
          </a:p>
          <a:p>
            <a:pPr algn="just">
              <a:buFont typeface="Arial" pitchFamily="34" charset="0"/>
              <a:buChar char="•"/>
            </a:pPr>
            <a:r>
              <a:rPr lang="en-US" sz="3000" dirty="0">
                <a:solidFill>
                  <a:srgbClr val="23346C"/>
                </a:solidFill>
              </a:rPr>
              <a:t> </a:t>
            </a:r>
            <a:r>
              <a:rPr lang="en-US" sz="3000" dirty="0" smtClean="0">
                <a:solidFill>
                  <a:srgbClr val="23346C"/>
                </a:solidFill>
              </a:rPr>
              <a:t>We do look for feedback re. Japanese funding projections for upgrade cryogenic infrastructure.</a:t>
            </a:r>
            <a:endParaRPr lang="en-US" sz="3000" dirty="0">
              <a:solidFill>
                <a:srgbClr val="23346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4089" y="2643238"/>
            <a:ext cx="8472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spc="20" dirty="0">
                <a:solidFill>
                  <a:srgbClr val="00B050"/>
                </a:solidFill>
              </a:rPr>
              <a:t>*</a:t>
            </a:r>
            <a:r>
              <a:rPr lang="en-US" sz="1500" b="1" spc="20" dirty="0">
                <a:solidFill>
                  <a:srgbClr val="00B050"/>
                </a:solidFill>
              </a:rPr>
              <a:t>Please contact me if you want to </a:t>
            </a:r>
            <a:r>
              <a:rPr lang="en-US" sz="1500" b="1" spc="20" dirty="0" smtClean="0">
                <a:solidFill>
                  <a:srgbClr val="00B050"/>
                </a:solidFill>
              </a:rPr>
              <a:t>join the collaboration </a:t>
            </a:r>
            <a:r>
              <a:rPr lang="en-US" sz="1500" b="1" spc="20" dirty="0">
                <a:solidFill>
                  <a:srgbClr val="00B050"/>
                </a:solidFill>
              </a:rPr>
              <a:t>(or possibly just the mailing list).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36915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ILC QD0 </a:t>
            </a:r>
            <a:r>
              <a:rPr lang="en-US" dirty="0" err="1" smtClean="0"/>
              <a:t>r&amp;D</a:t>
            </a:r>
            <a:r>
              <a:rPr lang="en-US" dirty="0" smtClean="0"/>
              <a:t> prototype (long coil) status update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90" y="203600"/>
            <a:ext cx="5405376" cy="11620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/>
              <a:t>	</a:t>
            </a:r>
            <a:r>
              <a:rPr lang="en-US" sz="2800" spc="50" dirty="0" smtClean="0"/>
              <a:t>ILC QD0 R&amp;D Prototype </a:t>
            </a:r>
            <a:r>
              <a:rPr lang="en-US" sz="2800" dirty="0" smtClean="0"/>
              <a:t>Long Coil Winding Challenges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875" y="1307940"/>
            <a:ext cx="5845215" cy="2303361"/>
          </a:xfrm>
        </p:spPr>
        <p:txBody>
          <a:bodyPr/>
          <a:lstStyle/>
          <a:p>
            <a:pPr algn="just">
              <a:lnSpc>
                <a:spcPts val="2400"/>
              </a:lnSpc>
              <a:buFont typeface="Arial" pitchFamily="34" charset="0"/>
              <a:buChar char="•"/>
            </a:pPr>
            <a:r>
              <a:rPr lang="en-US" sz="2200" dirty="0" smtClean="0"/>
              <a:t> We did not adequately control the coil support tube position (even with orthogonal machine-controlled rolling supports). Our first R&amp;D coils had substantial harmonic errors. </a:t>
            </a:r>
          </a:p>
          <a:p>
            <a:pPr algn="just">
              <a:lnSpc>
                <a:spcPts val="2400"/>
              </a:lnSpc>
              <a:buFont typeface="Arial" pitchFamily="34" charset="0"/>
              <a:buChar char="•"/>
            </a:pPr>
            <a:r>
              <a:rPr lang="en-US" sz="2200" dirty="0" smtClean="0"/>
              <a:t> We have therefore decided to go back to using a few fixed, rigid supports and have made modifications (shown here) to the ATF2</a:t>
            </a:r>
            <a:endParaRPr lang="en-US" sz="2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 March 2010, GDE:BDS Session, LCWS10, Beijing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EC7D2-9182-4DDD-953E-E7F3D30D891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" name="Picture 9" descr="las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285" y="3680749"/>
            <a:ext cx="2081738" cy="24454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2" name="Content Placeholder 11" descr="machine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970587" y="273050"/>
            <a:ext cx="3075454" cy="5853113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5" name="Text Placeholder 3"/>
          <p:cNvSpPr txBox="1">
            <a:spLocks/>
          </p:cNvSpPr>
          <p:nvPr/>
        </p:nvSpPr>
        <p:spPr bwMode="auto">
          <a:xfrm>
            <a:off x="2222338" y="3601657"/>
            <a:ext cx="3703899" cy="253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2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short coil winding machine. 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just" eaLnBrk="0" hangingPunct="0">
              <a:lnSpc>
                <a:spcPts val="24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extended the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&amp; </a:t>
            </a:r>
            <a:r>
              <a:rPr lang="en-US" sz="2200" kern="0" dirty="0" smtClean="0">
                <a:solidFill>
                  <a:srgbClr val="23346C"/>
                </a:solidFill>
              </a:rPr>
              <a:t>carefully positioned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fixed supports between the coils.</a:t>
            </a:r>
          </a:p>
          <a:p>
            <a:pPr lvl="0" algn="just" eaLnBrk="0" hangingPunct="0">
              <a:lnSpc>
                <a:spcPts val="24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kern="0" dirty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kern="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2.2 m long QD0 R&amp;D coil will be wound in two sections on a common tube.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2600" y="914396"/>
            <a:ext cx="5058135" cy="5234129"/>
            <a:chOff x="69450" y="1053296"/>
            <a:chExt cx="5058135" cy="5234129"/>
          </a:xfrm>
        </p:grpSpPr>
        <p:sp>
          <p:nvSpPr>
            <p:cNvPr id="20" name="Rectangle 19"/>
            <p:cNvSpPr/>
            <p:nvPr/>
          </p:nvSpPr>
          <p:spPr bwMode="auto">
            <a:xfrm>
              <a:off x="69450" y="1053296"/>
              <a:ext cx="5058135" cy="52201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14" name="Picture 20" descr="s_cryostat view1_mod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4626" y="2419109"/>
              <a:ext cx="1826138" cy="3868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3" descr="s_cryostat view2_mod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0725" y="1643605"/>
              <a:ext cx="2211162" cy="2769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4" descr="s_cryostat view3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30603" y="1643605"/>
              <a:ext cx="1978025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06099" y="1157471"/>
              <a:ext cx="4952036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800" b="1" spc="-20" dirty="0">
                  <a:solidFill>
                    <a:srgbClr val="23346C"/>
                  </a:solidFill>
                </a:rPr>
                <a:t>Service Cryostat Under Construction at BNL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1275" y="4402138"/>
              <a:ext cx="2438400" cy="17541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Develop option that allows for ILC-like 1.9K tests at BNL and 4.2K operation 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at </a:t>
              </a:r>
              <a:r>
                <a:rPr lang="en-US" sz="1800" b="1" spc="20" dirty="0">
                  <a:solidFill>
                    <a:srgbClr val="800000"/>
                  </a:solidFill>
                  <a:latin typeface="Comic Sans MS" pitchFamily="66" charset="0"/>
                </a:rPr>
                <a:t>ATF2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 </a:t>
              </a:r>
              <a:r>
                <a:rPr lang="en-US" sz="1800" b="1" spc="200" dirty="0">
                  <a:solidFill>
                    <a:srgbClr val="800000"/>
                  </a:solidFill>
                  <a:latin typeface="Comic Sans MS" pitchFamily="66" charset="0"/>
                </a:rPr>
                <a:t>(KEK) </a:t>
              </a:r>
              <a:r>
                <a:rPr lang="en-US" sz="1800" b="1" spc="-100" dirty="0">
                  <a:solidFill>
                    <a:srgbClr val="800000"/>
                  </a:solidFill>
                  <a:latin typeface="Comic Sans MS" pitchFamily="66" charset="0"/>
                </a:rPr>
                <a:t>with</a:t>
              </a: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  </a:t>
              </a:r>
              <a:r>
                <a:rPr lang="en-US" sz="1800" b="1" dirty="0" err="1">
                  <a:solidFill>
                    <a:srgbClr val="800000"/>
                  </a:solidFill>
                  <a:latin typeface="Comic Sans MS" pitchFamily="66" charset="0"/>
                </a:rPr>
                <a:t>cryo</a:t>
              </a:r>
              <a:r>
                <a:rPr lang="en-US" sz="1800" b="1" dirty="0">
                  <a:solidFill>
                    <a:srgbClr val="800000"/>
                  </a:solidFill>
                  <a:latin typeface="Comic Sans MS" pitchFamily="66" charset="0"/>
                </a:rPr>
                <a:t>-coolers.</a:t>
              </a:r>
              <a:endParaRPr lang="en-US" sz="1800" b="1" spc="200" dirty="0">
                <a:solidFill>
                  <a:srgbClr val="8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043" y="0"/>
            <a:ext cx="7974957" cy="914400"/>
          </a:xfrm>
        </p:spPr>
        <p:txBody>
          <a:bodyPr/>
          <a:lstStyle/>
          <a:p>
            <a:r>
              <a:rPr lang="en-US" sz="3000" dirty="0" smtClean="0"/>
              <a:t>Service Cryostat &amp; Other ILC Activities at BNL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08608" y="844946"/>
            <a:ext cx="3923817" cy="5391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SC design features for ATF2 mode nearly finished.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D</a:t>
            </a:r>
            <a:r>
              <a:rPr lang="en-US" sz="2400" dirty="0" smtClean="0">
                <a:solidFill>
                  <a:srgbClr val="23346C"/>
                </a:solidFill>
              </a:rPr>
              <a:t>etailed drawings for SC and QD0 now underway. 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SC and QD0 long lead time items are identified (initiate critical orders).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For MDI, look to restart work on QF1 cryostat and the cryogenic transfer lines.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Demonstrate ILC-like FF magnet system production and operation.</a:t>
            </a:r>
          </a:p>
          <a:p>
            <a:pPr algn="just">
              <a:spcAft>
                <a:spcPts val="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Common ILC/CLIC work. 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492475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Backup </a:t>
            </a: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555590" y="4236334"/>
            <a:ext cx="5359077" cy="1840371"/>
          </a:xfrm>
          <a:prstGeom prst="rect">
            <a:avLst/>
          </a:prstGeom>
          <a:gradFill flip="none" rotWithShape="1">
            <a:gsLst>
              <a:gs pos="83000">
                <a:schemeClr val="accent1">
                  <a:lumMod val="50000"/>
                  <a:alpha val="50000"/>
                </a:schemeClr>
              </a:gs>
              <a:gs pos="99000">
                <a:srgbClr val="FFFFFF">
                  <a:alpha val="50000"/>
                </a:srgbClr>
              </a:gs>
              <a:gs pos="31000">
                <a:srgbClr val="E6E6E6">
                  <a:alpha val="51000"/>
                </a:srgbClr>
              </a:gs>
              <a:gs pos="5000">
                <a:srgbClr val="7D8496">
                  <a:alpha val="51000"/>
                </a:srgbClr>
              </a:gs>
              <a:gs pos="7000">
                <a:srgbClr val="E6E6E6">
                  <a:alpha val="49000"/>
                </a:srgbClr>
              </a:gs>
              <a:gs pos="94000">
                <a:srgbClr val="7D8496">
                  <a:alpha val="51000"/>
                </a:srgb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4" name="Content Placeholder 13" descr="QH0LC5Wm_10mm_mo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31402" y="898000"/>
            <a:ext cx="2369500" cy="5334000"/>
          </a:xfrm>
          <a:effectLst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5" name="Picture 14" descr="10mm_box_cap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4207" y="4375227"/>
            <a:ext cx="5087122" cy="1533321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1250688" y="0"/>
            <a:ext cx="7847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-5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 of Integral Field Quality in ATF2 Magnet</a:t>
            </a:r>
            <a:endParaRPr kumimoji="0" lang="en-US" sz="2800" b="0" i="0" u="none" strike="noStrike" kern="0" cap="none" spc="-5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0945" y="949120"/>
            <a:ext cx="60072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Because field harmonics change rapidly with reference radius, we recalculated the measurements for 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ref</a:t>
            </a:r>
            <a:r>
              <a:rPr lang="en-US" sz="2400" baseline="-25000" dirty="0" smtClean="0"/>
              <a:t>  </a:t>
            </a:r>
            <a:r>
              <a:rPr lang="en-US" sz="2400" dirty="0" smtClean="0"/>
              <a:t>= 10 mm (for easy comparison to the present ATF2 magnets).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poorest quad harmonics (b3,a3), are now only </a:t>
            </a:r>
            <a:r>
              <a:rPr lang="en-US" sz="2400" b="1" dirty="0" smtClean="0"/>
              <a:t>49. parts per million</a:t>
            </a:r>
            <a:r>
              <a:rPr lang="en-US" sz="2400" dirty="0" smtClean="0"/>
              <a:t>. </a:t>
            </a:r>
          </a:p>
          <a:p>
            <a:pPr algn="just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areas highlighted in blue are all </a:t>
            </a:r>
            <a:r>
              <a:rPr lang="en-US" sz="2400" b="1" dirty="0" smtClean="0"/>
              <a:t>smaller than 200 parts per billion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283825" y="0"/>
            <a:ext cx="7848600" cy="685800"/>
          </a:xfrm>
        </p:spPr>
        <p:txBody>
          <a:bodyPr/>
          <a:lstStyle/>
          <a:p>
            <a:r>
              <a:rPr lang="en-US" sz="3200" dirty="0" smtClean="0"/>
              <a:t>ILC R&amp;D Prototype and ATF2 Comparison</a:t>
            </a: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16 December 2009 at the 9th ATF2 Project Meeting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“Update on SC Magnets and Schedule,”</a:t>
            </a:r>
          </a:p>
          <a:p>
            <a:r>
              <a:rPr lang="en-US" dirty="0" smtClean="0"/>
              <a:t>  Brett Parker, BNL-SMD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C56FFB-8068-4A36-A1A3-6937179F0539}" type="slidenum">
              <a:rPr lang="en-US" smtClean="0"/>
              <a:pPr/>
              <a:t>2</a:t>
            </a:fld>
            <a:endParaRPr lang="en-US" dirty="0" smtClean="0"/>
          </a:p>
        </p:txBody>
      </p:sp>
      <p:pic>
        <p:nvPicPr>
          <p:cNvPr id="21510" name="Picture 7" descr="qd0_cryostat_view2_mo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000">
            <a:off x="391113" y="3808430"/>
            <a:ext cx="835025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atf2_cryostat_view_mod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0000">
            <a:off x="125070" y="1037784"/>
            <a:ext cx="27432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Box 12"/>
          <p:cNvSpPr txBox="1">
            <a:spLocks noChangeArrowheads="1"/>
          </p:cNvSpPr>
          <p:nvPr/>
        </p:nvSpPr>
        <p:spPr bwMode="auto">
          <a:xfrm>
            <a:off x="0" y="2920585"/>
            <a:ext cx="29738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ATF2 Upgrade </a:t>
            </a:r>
            <a:r>
              <a:rPr lang="en-US" sz="2000" dirty="0" smtClean="0"/>
              <a:t>Magnet</a:t>
            </a:r>
          </a:p>
          <a:p>
            <a:r>
              <a:rPr lang="en-US" sz="2000" dirty="0" smtClean="0"/>
              <a:t>(concept test with beam)</a:t>
            </a:r>
            <a:endParaRPr lang="en-US" sz="2000" dirty="0"/>
          </a:p>
        </p:txBody>
      </p:sp>
      <p:sp>
        <p:nvSpPr>
          <p:cNvPr id="21513" name="TextBox 13"/>
          <p:cNvSpPr txBox="1">
            <a:spLocks noChangeArrowheads="1"/>
          </p:cNvSpPr>
          <p:nvPr/>
        </p:nvSpPr>
        <p:spPr bwMode="auto">
          <a:xfrm>
            <a:off x="1420793" y="5295658"/>
            <a:ext cx="62953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ILC QD0 Full-Length R&amp;D Prototype </a:t>
            </a:r>
            <a:r>
              <a:rPr lang="en-US" sz="2000" dirty="0" smtClean="0"/>
              <a:t>Magnet Program</a:t>
            </a:r>
          </a:p>
          <a:p>
            <a:r>
              <a:rPr lang="en-US" sz="2000" dirty="0" smtClean="0"/>
              <a:t>(a full-scale, instrumented, 1.9K ILC SC, systems test)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77928" y="960700"/>
            <a:ext cx="6435522" cy="2882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spc="50" dirty="0">
                <a:solidFill>
                  <a:srgbClr val="23346C"/>
                </a:solidFill>
              </a:rPr>
              <a:t>Both </a:t>
            </a:r>
            <a:r>
              <a:rPr lang="en-US" sz="2400" spc="50" dirty="0" smtClean="0">
                <a:solidFill>
                  <a:srgbClr val="23346C"/>
                </a:solidFill>
              </a:rPr>
              <a:t>are compatible with 1.9K testing via</a:t>
            </a:r>
          </a:p>
          <a:p>
            <a:pPr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 an </a:t>
            </a:r>
            <a:r>
              <a:rPr lang="en-US" sz="2400" dirty="0">
                <a:solidFill>
                  <a:srgbClr val="23346C"/>
                </a:solidFill>
              </a:rPr>
              <a:t>ILC-style Service Cryostat (</a:t>
            </a:r>
            <a:r>
              <a:rPr lang="en-US" sz="2400" dirty="0" smtClean="0">
                <a:solidFill>
                  <a:srgbClr val="23346C"/>
                </a:solidFill>
              </a:rPr>
              <a:t>SC) at BNL.</a:t>
            </a:r>
            <a:endParaRPr lang="en-US" sz="2400" dirty="0">
              <a:solidFill>
                <a:srgbClr val="23346C"/>
              </a:solidFill>
            </a:endParaRPr>
          </a:p>
          <a:p>
            <a:pPr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ATF2 </a:t>
            </a:r>
            <a:r>
              <a:rPr lang="en-US" sz="2400" dirty="0">
                <a:solidFill>
                  <a:srgbClr val="23346C"/>
                </a:solidFill>
              </a:rPr>
              <a:t>magnet </a:t>
            </a:r>
            <a:r>
              <a:rPr lang="en-US" sz="2400" dirty="0" smtClean="0">
                <a:solidFill>
                  <a:srgbClr val="23346C"/>
                </a:solidFill>
              </a:rPr>
              <a:t>should be </a:t>
            </a:r>
            <a:r>
              <a:rPr lang="en-US" sz="2400" dirty="0">
                <a:solidFill>
                  <a:srgbClr val="23346C"/>
                </a:solidFill>
              </a:rPr>
              <a:t>4.2K </a:t>
            </a:r>
            <a:r>
              <a:rPr lang="en-US" sz="2400" dirty="0" smtClean="0">
                <a:solidFill>
                  <a:srgbClr val="23346C"/>
                </a:solidFill>
              </a:rPr>
              <a:t>tested at BNL</a:t>
            </a:r>
            <a:endParaRPr lang="en-US" sz="2400" dirty="0">
              <a:solidFill>
                <a:srgbClr val="23346C"/>
              </a:solidFill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23346C"/>
                </a:solidFill>
              </a:rPr>
              <a:t>  with </a:t>
            </a:r>
            <a:r>
              <a:rPr lang="en-US" sz="2400" dirty="0">
                <a:solidFill>
                  <a:srgbClr val="23346C"/>
                </a:solidFill>
              </a:rPr>
              <a:t>SC and </a:t>
            </a:r>
            <a:r>
              <a:rPr lang="en-US" sz="2400" dirty="0" smtClean="0">
                <a:solidFill>
                  <a:srgbClr val="23346C"/>
                </a:solidFill>
              </a:rPr>
              <a:t>the ATF2 Cryogenic Box before</a:t>
            </a:r>
          </a:p>
          <a:p>
            <a:pPr>
              <a:defRPr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 </a:t>
            </a:r>
            <a:r>
              <a:rPr lang="en-US" sz="2400" dirty="0">
                <a:solidFill>
                  <a:srgbClr val="23346C"/>
                </a:solidFill>
              </a:rPr>
              <a:t>being shipped to KEK.</a:t>
            </a:r>
          </a:p>
          <a:p>
            <a:pPr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23346C"/>
                </a:solidFill>
              </a:rPr>
              <a:t> The ATF2 magnet can be tested with beam;</a:t>
            </a:r>
          </a:p>
          <a:p>
            <a:pPr>
              <a:defRPr/>
            </a:pPr>
            <a:r>
              <a:rPr lang="en-US" sz="2400" dirty="0">
                <a:solidFill>
                  <a:srgbClr val="23346C"/>
                </a:solidFill>
              </a:rPr>
              <a:t>  </a:t>
            </a:r>
            <a:r>
              <a:rPr lang="en-US" sz="2400" dirty="0" smtClean="0">
                <a:solidFill>
                  <a:srgbClr val="23346C"/>
                </a:solidFill>
              </a:rPr>
              <a:t>there is no way </a:t>
            </a:r>
            <a:r>
              <a:rPr lang="en-US" sz="2400" dirty="0">
                <a:solidFill>
                  <a:srgbClr val="23346C"/>
                </a:solidFill>
              </a:rPr>
              <a:t>to </a:t>
            </a:r>
            <a:r>
              <a:rPr lang="en-US" sz="2400" dirty="0" smtClean="0">
                <a:solidFill>
                  <a:srgbClr val="23346C"/>
                </a:solidFill>
              </a:rPr>
              <a:t>beam test </a:t>
            </a:r>
            <a:r>
              <a:rPr lang="en-US" sz="2400" dirty="0">
                <a:solidFill>
                  <a:srgbClr val="23346C"/>
                </a:solidFill>
              </a:rPr>
              <a:t>R&amp;D </a:t>
            </a:r>
            <a:r>
              <a:rPr lang="en-US" sz="2400" dirty="0" smtClean="0">
                <a:solidFill>
                  <a:srgbClr val="23346C"/>
                </a:solidFill>
              </a:rPr>
              <a:t>prototype.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4675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ATF2 Superconducting upgrade status update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67E7-B95D-4970-BC84-9E7C91C8328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491" y="0"/>
            <a:ext cx="7905509" cy="914400"/>
          </a:xfrm>
        </p:spPr>
        <p:txBody>
          <a:bodyPr/>
          <a:lstStyle/>
          <a:p>
            <a:r>
              <a:rPr lang="en-US" sz="3300" dirty="0" smtClean="0"/>
              <a:t>ATF2 Upgrade Production/Design Status</a:t>
            </a:r>
            <a:endParaRPr lang="en-US" sz="3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27 March 2010, GDE:BDS Session, LCWS10, Beijing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“ILC SC FD &amp; ATF2 SC Magnet Upgrade –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00A1E-0443-40EA-AF4B-6DD7DF7C894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 descr="atf2 mechanic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747" y="3588157"/>
            <a:ext cx="4242278" cy="24688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magnetic shielding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277" y="981279"/>
            <a:ext cx="4256747" cy="24688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375230" y="983847"/>
            <a:ext cx="476876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Main coil winding now complete.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Measured harmonics are small.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A first pass cryogenic interface made at ‘09 face-to-face meeting.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Magnetic shielding calculations (homework) done; results indicate we can make both Hor./Vert. laser penetrations (through the quad’s magnetic shield) at the center of each magnet coil without spoiling their good harmonics and still ensuring sufficiently low B-field at the external geophone locations.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ATF2 Coil Winding Overview</a:t>
            </a:r>
          </a:p>
        </p:txBody>
      </p:sp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16 December 2009 at the 9th ATF2 Project Meeting</a:t>
            </a: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“Update on SC Magnets and Schedule,”</a:t>
            </a:r>
          </a:p>
          <a:p>
            <a:r>
              <a:rPr lang="en-US" dirty="0" smtClean="0"/>
              <a:t>  Brett Parker, BNL-SMD</a:t>
            </a:r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220F26-A3B7-46FF-B7B7-0DC696338ECB}" type="slidenum">
              <a:rPr lang="en-US" smtClean="0"/>
              <a:pPr/>
              <a:t>5</a:t>
            </a:fld>
            <a:endParaRPr lang="en-US" dirty="0" smtClean="0"/>
          </a:p>
        </p:txBody>
      </p:sp>
      <p:pic>
        <p:nvPicPr>
          <p:cNvPr id="16390" name="Picture 8" descr="sextupole_winding_mo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514" y="840130"/>
            <a:ext cx="3081760" cy="192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949386" y="2839153"/>
            <a:ext cx="2974691" cy="3498320"/>
            <a:chOff x="4495800" y="1295401"/>
            <a:chExt cx="4419600" cy="5236401"/>
          </a:xfrm>
          <a:effectLst/>
        </p:grpSpPr>
        <p:pic>
          <p:nvPicPr>
            <p:cNvPr id="16392" name="Picture 12" descr="quadrupole_layers_mod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5800" y="1295401"/>
              <a:ext cx="4419600" cy="495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/>
          </p:spPr>
        </p:pic>
        <p:sp>
          <p:nvSpPr>
            <p:cNvPr id="16394" name="TextBox 14"/>
            <p:cNvSpPr txBox="1">
              <a:spLocks noChangeArrowheads="1"/>
            </p:cNvSpPr>
            <p:nvPr/>
          </p:nvSpPr>
          <p:spPr bwMode="auto">
            <a:xfrm>
              <a:off x="7223759" y="5287938"/>
              <a:ext cx="1676400" cy="1243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 wrap="square">
              <a:spAutoFit/>
            </a:bodyPr>
            <a:lstStyle/>
            <a:p>
              <a:pPr algn="ctr" eaLnBrk="0" fontAlgn="ctr" hangingPunct="0"/>
              <a:r>
                <a:rPr lang="en-US" sz="1600" b="1" dirty="0" smtClean="0">
                  <a:solidFill>
                    <a:srgbClr val="006600"/>
                  </a:solidFill>
                </a:rPr>
                <a:t>All 3 coil sets now complete</a:t>
              </a:r>
              <a:endParaRPr lang="en-US" sz="1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0471" y="833374"/>
            <a:ext cx="562529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Winding of the main quadrupole (six layers) and sextupole (four layers) coils now complete.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Production measurement results for field harmonics are consistent with our understanding of the requirements for future ATF2 “pushed </a:t>
            </a:r>
            <a:r>
              <a:rPr lang="el-GR" sz="2400" dirty="0" smtClean="0">
                <a:solidFill>
                  <a:srgbClr val="23346C"/>
                </a:solidFill>
              </a:rPr>
              <a:t>β</a:t>
            </a:r>
            <a:r>
              <a:rPr lang="en-US" sz="2400" dirty="0" smtClean="0">
                <a:solidFill>
                  <a:srgbClr val="23346C"/>
                </a:solidFill>
              </a:rPr>
              <a:t>* optics” studies.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In order to keep to a “2012 delivery schedule,” we do need to start winding corrector layers soon (have resource conflict with QD0 long-coil winding).</a:t>
            </a:r>
          </a:p>
          <a:p>
            <a:pPr algn="just">
              <a:spcAft>
                <a:spcPts val="4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Under the most aggressive delivery schedule, we would want to vertically cold test later this year (also resources).</a:t>
            </a:r>
            <a:endParaRPr lang="en-US" sz="2400" dirty="0">
              <a:solidFill>
                <a:srgbClr val="2334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254000" y="857250"/>
            <a:ext cx="7212013" cy="5346700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/>
          <a:lstStyle/>
          <a:p>
            <a:pPr eaLnBrk="0" fontAlgn="ctr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063" y="0"/>
            <a:ext cx="7847012" cy="914400"/>
          </a:xfrm>
        </p:spPr>
        <p:txBody>
          <a:bodyPr/>
          <a:lstStyle/>
          <a:p>
            <a:pPr>
              <a:defRPr/>
            </a:pPr>
            <a:r>
              <a:rPr lang="en-US" sz="2800" spc="-50" dirty="0" smtClean="0"/>
              <a:t>Summary of Integral Field Quality in ATF2 Magnet</a:t>
            </a:r>
            <a:endParaRPr lang="en-US" sz="2800" spc="-50" dirty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16 December 2009 at the 9th ATF2 Project Meeting</a:t>
            </a:r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“Update on SC Magnets and Schedule,”</a:t>
            </a:r>
          </a:p>
          <a:p>
            <a:r>
              <a:rPr lang="en-US" dirty="0" smtClean="0"/>
              <a:t>  Brett Parker, BNL-SMD</a:t>
            </a: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0C3A9F-A2F1-40FD-8B08-58F3EFFBBEC0}" type="slidenum">
              <a:rPr lang="en-US" smtClean="0"/>
              <a:pPr/>
              <a:t>6</a:t>
            </a:fld>
            <a:endParaRPr lang="en-US" dirty="0" smtClean="0"/>
          </a:p>
        </p:txBody>
      </p:sp>
      <p:pic>
        <p:nvPicPr>
          <p:cNvPr id="14343" name="Content Placeholder 19" descr="harmonic_summar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2588" y="960438"/>
            <a:ext cx="6943725" cy="3716337"/>
          </a:xfrm>
        </p:spPr>
      </p:pic>
      <p:sp>
        <p:nvSpPr>
          <p:cNvPr id="14344" name="TextBox 22"/>
          <p:cNvSpPr txBox="1">
            <a:spLocks noChangeArrowheads="1"/>
          </p:cNvSpPr>
          <p:nvPr/>
        </p:nvSpPr>
        <p:spPr bwMode="auto">
          <a:xfrm>
            <a:off x="288925" y="4699000"/>
            <a:ext cx="71532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800" b="1" dirty="0">
                <a:solidFill>
                  <a:srgbClr val="003366"/>
                </a:solidFill>
              </a:rPr>
              <a:t>Harmonics are in "Units" of 10</a:t>
            </a:r>
            <a:r>
              <a:rPr lang="en-US" sz="1800" b="1" baseline="30000" dirty="0">
                <a:solidFill>
                  <a:srgbClr val="003366"/>
                </a:solidFill>
              </a:rPr>
              <a:t>-4</a:t>
            </a:r>
            <a:r>
              <a:rPr lang="en-US" sz="1800" b="1" dirty="0">
                <a:solidFill>
                  <a:srgbClr val="003366"/>
                </a:solidFill>
              </a:rPr>
              <a:t> of the main field at 25 mm as seen from the lead ends of respective magnets (yielding opposite sign of field angle in the two magnets). I.T.F for Quadrupole is in T/kA; ITF for Sextupole is in T/m/kA  (Integral of B" in sextupole is two times the value reported for the I.T.F).</a:t>
            </a:r>
          </a:p>
        </p:txBody>
      </p:sp>
      <p:pic>
        <p:nvPicPr>
          <p:cNvPr id="28" name="Picture 27" descr="magnet_layou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9614" y="1666772"/>
            <a:ext cx="1323975" cy="41894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743463" y="972275"/>
            <a:ext cx="1064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ATF2 Coils</a:t>
            </a:r>
            <a:endParaRPr 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295399" y="0"/>
            <a:ext cx="7686555" cy="914400"/>
          </a:xfrm>
        </p:spPr>
        <p:txBody>
          <a:bodyPr/>
          <a:lstStyle/>
          <a:p>
            <a:r>
              <a:rPr lang="en-US" dirty="0" smtClean="0"/>
              <a:t>Laser View Port &amp; Geophone Status</a:t>
            </a:r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16 December 2009 at the 9th ATF2 Project Meeting</a:t>
            </a: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“Update on SC Magnets and Schedule,”</a:t>
            </a:r>
          </a:p>
          <a:p>
            <a:r>
              <a:rPr lang="en-US" dirty="0" smtClean="0"/>
              <a:t>  Brett Parker, BNL-SMD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ECBBC4-71CE-453C-B32A-272E11F223D8}" type="slidenum">
              <a:rPr lang="en-US" smtClean="0"/>
              <a:pPr/>
              <a:t>7</a:t>
            </a:fld>
            <a:endParaRPr lang="en-US" dirty="0" smtClean="0"/>
          </a:p>
        </p:txBody>
      </p:sp>
      <p:pic>
        <p:nvPicPr>
          <p:cNvPr id="11" name="Picture 10" descr="shielding_model_gr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8408" y="1030146"/>
            <a:ext cx="4240872" cy="3588161"/>
          </a:xfrm>
          <a:prstGeom prst="rect">
            <a:avLst/>
          </a:prstGeom>
        </p:spPr>
      </p:pic>
      <p:pic>
        <p:nvPicPr>
          <p:cNvPr id="15" name="Picture 14" descr="geophon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08070" y="914404"/>
            <a:ext cx="1938224" cy="1646107"/>
          </a:xfrm>
          <a:prstGeom prst="rect">
            <a:avLst/>
          </a:prstGeom>
        </p:spPr>
      </p:pic>
      <p:pic>
        <p:nvPicPr>
          <p:cNvPr id="17" name="Picture 16" descr="shielding_model_fu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1130040"/>
            <a:ext cx="4013992" cy="348826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7241" y="4861367"/>
            <a:ext cx="8512908" cy="1302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23346C"/>
                </a:solidFill>
              </a:rPr>
              <a:t> At </a:t>
            </a:r>
            <a:r>
              <a:rPr lang="en-US" sz="2400" dirty="0" err="1" smtClean="0">
                <a:solidFill>
                  <a:srgbClr val="23346C"/>
                </a:solidFill>
              </a:rPr>
              <a:t>R</a:t>
            </a:r>
            <a:r>
              <a:rPr lang="en-US" sz="2400" baseline="-25000" dirty="0" err="1" smtClean="0">
                <a:solidFill>
                  <a:srgbClr val="23346C"/>
                </a:solidFill>
              </a:rPr>
              <a:t>ref</a:t>
            </a:r>
            <a:r>
              <a:rPr lang="en-US" sz="2400" dirty="0" smtClean="0">
                <a:solidFill>
                  <a:srgbClr val="23346C"/>
                </a:solidFill>
              </a:rPr>
              <a:t> = 25mm, the harmonics change by less than 0.1 unit.</a:t>
            </a:r>
          </a:p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External field is low enough, even for our largest geophone.</a:t>
            </a:r>
          </a:p>
          <a:p>
            <a:pPr>
              <a:spcBef>
                <a:spcPts val="4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srgbClr val="23346C"/>
                </a:solidFill>
              </a:rPr>
              <a:t> </a:t>
            </a:r>
            <a:r>
              <a:rPr lang="en-US" sz="2400" dirty="0" smtClean="0">
                <a:solidFill>
                  <a:srgbClr val="23346C"/>
                </a:solidFill>
              </a:rPr>
              <a:t>Passive shielding still works even with 25 mm ID holes!</a:t>
            </a:r>
            <a:endParaRPr lang="en-US" sz="2400" dirty="0">
              <a:solidFill>
                <a:srgbClr val="23346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41856" y="2777914"/>
            <a:ext cx="2233914" cy="1477328"/>
          </a:xfrm>
          <a:prstGeom prst="rect">
            <a:avLst/>
          </a:prstGeom>
          <a:solidFill>
            <a:srgbClr val="FFFFC9">
              <a:alpha val="73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 smtClean="0">
                <a:latin typeface="Calibri" pitchFamily="34" charset="0"/>
              </a:rPr>
              <a:t>Only two holes are needed for the laser access but we make four holes to keep quad’ symmetry.</a:t>
            </a:r>
            <a:endParaRPr lang="en-US" sz="1800" b="1" dirty="0"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706325" y="3588151"/>
            <a:ext cx="462981" cy="1273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683175" y="3576576"/>
            <a:ext cx="1400537" cy="8218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292053" y="1032075"/>
            <a:ext cx="1840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Calibri" pitchFamily="34" charset="0"/>
              </a:rPr>
              <a:t>Our largest  and</a:t>
            </a:r>
          </a:p>
          <a:p>
            <a:pPr algn="ctr"/>
            <a:r>
              <a:rPr lang="en-US" sz="1800" b="1" dirty="0" smtClean="0">
                <a:latin typeface="Calibri" pitchFamily="34" charset="0"/>
              </a:rPr>
              <a:t>most sensitive geophones</a:t>
            </a:r>
            <a:endParaRPr lang="en-US" sz="1800" b="1" dirty="0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 flipV="1">
            <a:off x="7025836" y="1817224"/>
            <a:ext cx="590308" cy="347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4" idx="2"/>
          </p:cNvCxnSpPr>
          <p:nvPr/>
        </p:nvCxnSpPr>
        <p:spPr bwMode="auto">
          <a:xfrm rot="16200000" flipH="1">
            <a:off x="7641830" y="2525815"/>
            <a:ext cx="1308655" cy="167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2" descr="face2face.png"/>
          <p:cNvPicPr>
            <a:picLocks noChangeAspect="1"/>
          </p:cNvPicPr>
          <p:nvPr/>
        </p:nvPicPr>
        <p:blipFill>
          <a:blip r:embed="rId3" cstate="print"/>
          <a:srcRect l="1877"/>
          <a:stretch>
            <a:fillRect/>
          </a:stretch>
        </p:blipFill>
        <p:spPr bwMode="auto">
          <a:xfrm>
            <a:off x="4786124" y="921150"/>
            <a:ext cx="3950208" cy="415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Cryogenics Interface Update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16 December 2009 at the 9th ATF2 Project Meeting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“Update on SC Magnets and Schedule,”</a:t>
            </a:r>
          </a:p>
          <a:p>
            <a:r>
              <a:rPr lang="en-US" smtClean="0"/>
              <a:t>  Brett Parker, BNL-SMD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111F14-A930-49A3-9552-42A7C16AEBB3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787745" y="5150731"/>
            <a:ext cx="394696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800" b="1" dirty="0" smtClean="0">
                <a:solidFill>
                  <a:srgbClr val="23346C"/>
                </a:solidFill>
              </a:rPr>
              <a:t>Face-to-face meeting at BNL was very productive; do we need to schedule a new meeting? At KEK?</a:t>
            </a:r>
            <a:endParaRPr lang="en-US" sz="1800" b="1" dirty="0">
              <a:solidFill>
                <a:srgbClr val="23346C"/>
              </a:solidFill>
            </a:endParaRPr>
          </a:p>
        </p:txBody>
      </p:sp>
      <p:sp>
        <p:nvSpPr>
          <p:cNvPr id="18446" name="TextBox 15"/>
          <p:cNvSpPr txBox="1">
            <a:spLocks noChangeArrowheads="1"/>
          </p:cNvSpPr>
          <p:nvPr/>
        </p:nvSpPr>
        <p:spPr bwMode="auto">
          <a:xfrm>
            <a:off x="5567417" y="1585732"/>
            <a:ext cx="2917756" cy="3691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23346C"/>
                </a:solidFill>
              </a:rPr>
              <a:t>Our last meeting </a:t>
            </a:r>
            <a:r>
              <a:rPr lang="en-US" sz="1800" b="1" dirty="0">
                <a:solidFill>
                  <a:srgbClr val="23346C"/>
                </a:solidFill>
              </a:rPr>
              <a:t>at BNL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2095" y="953950"/>
            <a:ext cx="3733800" cy="5212080"/>
            <a:chOff x="5257800" y="838200"/>
            <a:chExt cx="3733800" cy="5410200"/>
          </a:xfrm>
        </p:grpSpPr>
        <p:pic>
          <p:nvPicPr>
            <p:cNvPr id="18" name="Picture 14" descr="c_option1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59413" y="838200"/>
              <a:ext cx="2719387" cy="272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5" descr="c_option2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59413" y="3557588"/>
              <a:ext cx="3151187" cy="258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7162800" y="1001713"/>
              <a:ext cx="1752600" cy="3698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006600"/>
                  </a:solidFill>
                </a:rPr>
                <a:t>ATF2 Option 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96200" y="4572000"/>
              <a:ext cx="1143000" cy="83026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b="1" spc="100" dirty="0">
                  <a:solidFill>
                    <a:srgbClr val="006600"/>
                  </a:solidFill>
                </a:rPr>
                <a:t>(now the </a:t>
              </a:r>
              <a:r>
                <a:rPr lang="en-US" sz="1600" b="1" dirty="0">
                  <a:solidFill>
                    <a:srgbClr val="006600"/>
                  </a:solidFill>
                </a:rPr>
                <a:t>preferred</a:t>
              </a:r>
            </a:p>
            <a:p>
              <a:pPr>
                <a:defRPr/>
              </a:pPr>
              <a:r>
                <a:rPr lang="en-US" sz="1600" b="1" spc="300" dirty="0">
                  <a:solidFill>
                    <a:srgbClr val="006600"/>
                  </a:solidFill>
                </a:rPr>
                <a:t>option)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2800" y="3821113"/>
              <a:ext cx="1752600" cy="36988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006600"/>
                  </a:solidFill>
                </a:rPr>
                <a:t>ATF2 Option 2</a:t>
              </a: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5257800" y="838200"/>
              <a:ext cx="3733800" cy="5410200"/>
            </a:xfrm>
            <a:prstGeom prst="roundRect">
              <a:avLst>
                <a:gd name="adj" fmla="val 7057"/>
              </a:avLst>
            </a:prstGeom>
            <a:noFill/>
            <a:ln w="2857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6600">
                  <a:alpha val="40000"/>
                </a:srgbClr>
              </a:outerShdw>
            </a:effectLst>
          </p:spPr>
          <p:txBody>
            <a:bodyPr/>
            <a:lstStyle/>
            <a:p>
              <a:pPr eaLnBrk="0" fontAlgn="ctr" hangingPunct="0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full cryostat_mod.png"/>
          <p:cNvPicPr>
            <a:picLocks noChangeAspect="1"/>
          </p:cNvPicPr>
          <p:nvPr/>
        </p:nvPicPr>
        <p:blipFill>
          <a:blip r:embed="rId3" cstate="print"/>
          <a:srcRect l="3323" r="3622"/>
          <a:stretch>
            <a:fillRect/>
          </a:stretch>
        </p:blipFill>
        <p:spPr bwMode="auto">
          <a:xfrm>
            <a:off x="304800" y="838200"/>
            <a:ext cx="85344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086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A Superconducting Magnet Upgrade of </a:t>
            </a:r>
            <a:br>
              <a:rPr lang="en-US" sz="2800" smtClean="0"/>
            </a:br>
            <a:r>
              <a:rPr lang="en-US" sz="2800" smtClean="0"/>
              <a:t>the ATF2 Final Focus: Collaboration List</a:t>
            </a:r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16 December 2009 at the 9th ATF2 Project Meeting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“Update on SC Magnets and Schedule,”</a:t>
            </a:r>
          </a:p>
          <a:p>
            <a:r>
              <a:rPr lang="en-US" smtClean="0"/>
              <a:t>  Brett Parker, BNL-SMD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107C48-923A-4EA5-B543-9CCB575B1F6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04800" y="798653"/>
            <a:ext cx="8534400" cy="5468597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82880" tIns="91440" rIns="182880">
            <a:spAutoFit/>
          </a:bodyPr>
          <a:lstStyle/>
          <a:p>
            <a:pPr algn="just" eaLnBrk="0" fontAlgn="ctr" hangingPunct="0">
              <a:spcBef>
                <a:spcPts val="1200"/>
              </a:spcBef>
              <a:defRPr/>
            </a:pPr>
            <a:r>
              <a:rPr lang="en-US" sz="2400" dirty="0">
                <a:solidFill>
                  <a:srgbClr val="002060"/>
                </a:solidFill>
              </a:rPr>
              <a:t>Michael Anerella, John Escallier, Ping He, Animesh Jain, Andrew Marone, Brett Parker, Peter Wanderer, and Kuo-Chen Wu (BNL), Rogelio Tomas Garcia, Claude </a:t>
            </a:r>
            <a:r>
              <a:rPr lang="en-US" sz="2400" dirty="0" err="1">
                <a:solidFill>
                  <a:srgbClr val="002060"/>
                </a:solidFill>
              </a:rPr>
              <a:t>Hauviller</a:t>
            </a:r>
            <a:r>
              <a:rPr lang="en-US" sz="2400" dirty="0">
                <a:solidFill>
                  <a:srgbClr val="002060"/>
                </a:solidFill>
              </a:rPr>
              <a:t>, Eduardo Marin Lacoma and Frank Zimmermann (CERN), </a:t>
            </a:r>
            <a:r>
              <a:rPr lang="en-US" sz="2400" dirty="0" err="1">
                <a:solidFill>
                  <a:srgbClr val="002060"/>
                </a:solidFill>
              </a:rPr>
              <a:t>Nobuhiro</a:t>
            </a:r>
            <a:r>
              <a:rPr lang="en-US" sz="2400" dirty="0">
                <a:solidFill>
                  <a:srgbClr val="002060"/>
                </a:solidFill>
              </a:rPr>
              <a:t> Kimura, Kiyoshi Kubo, Tatsuya Kume, Shigeru Kuroda, Toshiyuki Okugi, Junji Urakawa, Toshiaki </a:t>
            </a:r>
            <a:r>
              <a:rPr lang="en-US" sz="2400" dirty="0" err="1">
                <a:solidFill>
                  <a:srgbClr val="002060"/>
                </a:solidFill>
              </a:rPr>
              <a:t>Tauchi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Nobuhiro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Terunuma</a:t>
            </a:r>
            <a:r>
              <a:rPr lang="en-US" sz="2400" dirty="0">
                <a:solidFill>
                  <a:srgbClr val="002060"/>
                </a:solidFill>
              </a:rPr>
              <a:t>, Takayuki Tomaru, Kiyosumi Tsuchiya and Akira Yamamoto (KEK), Philip Bambade (LAL), Andrea Jeremie and Benoit </a:t>
            </a:r>
            <a:r>
              <a:rPr lang="en-US" sz="2400" dirty="0" err="1">
                <a:solidFill>
                  <a:srgbClr val="002060"/>
                </a:solidFill>
              </a:rPr>
              <a:t>Bolzon</a:t>
            </a:r>
            <a:r>
              <a:rPr lang="en-US" sz="2400" dirty="0">
                <a:solidFill>
                  <a:srgbClr val="002060"/>
                </a:solidFill>
              </a:rPr>
              <a:t> (LAPP), Paul Coe and David </a:t>
            </a:r>
            <a:r>
              <a:rPr lang="en-US" sz="2400" dirty="0" err="1">
                <a:solidFill>
                  <a:srgbClr val="002060"/>
                </a:solidFill>
              </a:rPr>
              <a:t>Urner</a:t>
            </a:r>
            <a:r>
              <a:rPr lang="en-US" sz="2400" dirty="0">
                <a:solidFill>
                  <a:srgbClr val="002060"/>
                </a:solidFill>
              </a:rPr>
              <a:t> (Oxford University), Andrei Seryi, Cherrill Spencer, and Glen White (SLAC)</a:t>
            </a:r>
          </a:p>
          <a:p>
            <a:pPr algn="just" eaLnBrk="0" fontAlgn="ctr" hangingPunct="0">
              <a:defRPr/>
            </a:pPr>
            <a:endParaRPr lang="en-US" sz="2400" dirty="0">
              <a:solidFill>
                <a:srgbClr val="002060"/>
              </a:solidFill>
            </a:endParaRPr>
          </a:p>
          <a:p>
            <a:pPr algn="ctr" eaLnBrk="0" fontAlgn="ctr" hangingPunct="0">
              <a:defRPr/>
            </a:pPr>
            <a:r>
              <a:rPr lang="en-US" sz="2400" dirty="0">
                <a:solidFill>
                  <a:srgbClr val="002060"/>
                </a:solidFill>
              </a:rPr>
              <a:t>Co-Spokesmen:  Brett Parker (BNL), Andrei Seryi (SLAC)</a:t>
            </a:r>
          </a:p>
          <a:p>
            <a:pPr algn="ctr" eaLnBrk="0" fontAlgn="ctr" hangingPunct="0">
              <a:defRPr/>
            </a:pPr>
            <a:r>
              <a:rPr lang="en-US" sz="2400" dirty="0">
                <a:solidFill>
                  <a:srgbClr val="002060"/>
                </a:solidFill>
              </a:rPr>
              <a:t>                 and Toshiaki </a:t>
            </a:r>
            <a:r>
              <a:rPr lang="en-US" sz="2400" dirty="0" err="1">
                <a:solidFill>
                  <a:srgbClr val="002060"/>
                </a:solidFill>
              </a:rPr>
              <a:t>Tauchi</a:t>
            </a:r>
            <a:r>
              <a:rPr lang="en-US" sz="2400" dirty="0">
                <a:solidFill>
                  <a:srgbClr val="002060"/>
                </a:solidFill>
              </a:rPr>
              <a:t> (KEK)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1398</Words>
  <Application>Microsoft Office PowerPoint</Application>
  <PresentationFormat>On-screen Show (4:3)</PresentationFormat>
  <Paragraphs>142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 Presentation</vt:lpstr>
      <vt:lpstr>ILC Superconducting Final Doublet and the ATF2 Superconducting Magnet Upgrade (Update)</vt:lpstr>
      <vt:lpstr>ILC R&amp;D Prototype and ATF2 Comparison</vt:lpstr>
      <vt:lpstr>ATF2 Superconducting upgrade status update</vt:lpstr>
      <vt:lpstr>ATF2 Upgrade Production/Design Status</vt:lpstr>
      <vt:lpstr>ATF2 Coil Winding Overview</vt:lpstr>
      <vt:lpstr>Summary of Integral Field Quality in ATF2 Magnet</vt:lpstr>
      <vt:lpstr>Laser View Port &amp; Geophone Status</vt:lpstr>
      <vt:lpstr>Cryogenics Interface Update</vt:lpstr>
      <vt:lpstr>A Superconducting Magnet Upgrade of  the ATF2 Final Focus: Collaboration List</vt:lpstr>
      <vt:lpstr>ATF2 Upgrade Current Status</vt:lpstr>
      <vt:lpstr>ILC QD0 r&amp;D prototype (long coil) status update</vt:lpstr>
      <vt:lpstr> ILC QD0 R&amp;D Prototype Long Coil Winding Challenges</vt:lpstr>
      <vt:lpstr>Service Cryostat &amp; Other ILC Activities at BNL</vt:lpstr>
      <vt:lpstr>Backup slide</vt:lpstr>
      <vt:lpstr>Slide 15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Brett Parker</dc:creator>
  <cp:lastModifiedBy>Parker, Brett</cp:lastModifiedBy>
  <cp:revision>235</cp:revision>
  <dcterms:created xsi:type="dcterms:W3CDTF">2005-11-21T04:08:26Z</dcterms:created>
  <dcterms:modified xsi:type="dcterms:W3CDTF">2010-03-27T00:26:45Z</dcterms:modified>
</cp:coreProperties>
</file>