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3" r:id="rId1"/>
  </p:sldMasterIdLst>
  <p:notesMasterIdLst>
    <p:notesMasterId r:id="rId33"/>
  </p:notesMasterIdLst>
  <p:handoutMasterIdLst>
    <p:handoutMasterId r:id="rId34"/>
  </p:handoutMasterIdLst>
  <p:sldIdLst>
    <p:sldId id="256" r:id="rId2"/>
    <p:sldId id="307" r:id="rId3"/>
    <p:sldId id="337" r:id="rId4"/>
    <p:sldId id="346" r:id="rId5"/>
    <p:sldId id="348" r:id="rId6"/>
    <p:sldId id="349" r:id="rId7"/>
    <p:sldId id="360" r:id="rId8"/>
    <p:sldId id="352" r:id="rId9"/>
    <p:sldId id="308" r:id="rId10"/>
    <p:sldId id="353" r:id="rId11"/>
    <p:sldId id="313" r:id="rId12"/>
    <p:sldId id="314" r:id="rId13"/>
    <p:sldId id="369" r:id="rId14"/>
    <p:sldId id="354" r:id="rId15"/>
    <p:sldId id="335" r:id="rId16"/>
    <p:sldId id="355" r:id="rId17"/>
    <p:sldId id="373" r:id="rId18"/>
    <p:sldId id="356" r:id="rId19"/>
    <p:sldId id="364" r:id="rId20"/>
    <p:sldId id="365" r:id="rId21"/>
    <p:sldId id="366" r:id="rId22"/>
    <p:sldId id="367" r:id="rId23"/>
    <p:sldId id="368" r:id="rId24"/>
    <p:sldId id="370" r:id="rId25"/>
    <p:sldId id="357" r:id="rId26"/>
    <p:sldId id="336" r:id="rId27"/>
    <p:sldId id="362" r:id="rId28"/>
    <p:sldId id="358" r:id="rId29"/>
    <p:sldId id="359" r:id="rId30"/>
    <p:sldId id="372" r:id="rId31"/>
    <p:sldId id="371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9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6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C57624-C071-4FD3-8BD8-7D2C4445ED21}" type="datetime1">
              <a:rPr lang="en-US"/>
              <a:pPr/>
              <a:t>3/27/2010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64AA52-003F-4CCF-BCF7-6D6CF0FB5D8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22FBD1-007F-44BD-9B10-DC9BBDF548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0C9B88-18E6-4AA2-9823-91CAD576FF6A}" type="slidenum">
              <a:rPr lang="en-US"/>
              <a:pPr/>
              <a:t>1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05C116-3EA9-4F30-86DC-C04232F2025C}" type="slidenum">
              <a:rPr lang="en-US"/>
              <a:pPr/>
              <a:t>4</a:t>
            </a:fld>
            <a:endParaRPr lang="en-US"/>
          </a:p>
        </p:txBody>
      </p:sp>
      <p:sp>
        <p:nvSpPr>
          <p:cNvPr id="112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38C140-2393-414A-9E6A-79A09CFD4F8C}" type="slidenum">
              <a:rPr lang="en-US"/>
              <a:pPr/>
              <a:t>5</a:t>
            </a:fld>
            <a:endParaRPr 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80" charset="-128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/>
              <a:t>March,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/>
              <a:t>LCWS 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  <a:latin typeface="Times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80" charset="-128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80" charset="-128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80" charset="-128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Fermi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-228600"/>
            <a:ext cx="9144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March, 2010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 10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11418-B91E-4E32-BFE9-78381BF4D105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800000"/>
                </a:solidFill>
                <a:latin typeface="Arial Rounded MT Bold" charset="0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March, 2010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800000"/>
                </a:solidFill>
                <a:latin typeface="Arial Rounded MT Bold" charset="0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LCWS 10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800000"/>
                </a:solidFill>
                <a:latin typeface="Arial Rounded MT Bold" charset="0"/>
              </a:defRPr>
            </a:lvl1pPr>
          </a:lstStyle>
          <a:p>
            <a:fld id="{A4E61D47-77B8-402D-AB47-C4EE88D116BE}" type="slidenum">
              <a:rPr lang="en-US"/>
              <a:pPr/>
              <a:t>‹#›</a:t>
            </a:fld>
            <a:endParaRPr lang="en-US">
              <a:latin typeface="Time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378614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smtClean="0">
                <a:latin typeface="Arial Black" charset="0"/>
              </a:rPr>
              <a:t>NML - RF Unit Test Facility </a:t>
            </a:r>
            <a:br>
              <a:rPr lang="en-US" b="0" smtClean="0">
                <a:latin typeface="Arial Black" charset="0"/>
              </a:rPr>
            </a:br>
            <a:r>
              <a:rPr lang="en-US" b="0" smtClean="0">
                <a:latin typeface="Arial Black" charset="0"/>
              </a:rPr>
              <a:t>at Fermilab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Bob Kephart</a:t>
            </a:r>
          </a:p>
          <a:p>
            <a:r>
              <a:rPr lang="en-US" dirty="0" smtClean="0"/>
              <a:t>March, 2010</a:t>
            </a:r>
          </a:p>
          <a:p>
            <a:endParaRPr lang="en-US" dirty="0" smtClean="0"/>
          </a:p>
          <a:p>
            <a:r>
              <a:rPr lang="en-US" sz="1600" dirty="0" smtClean="0"/>
              <a:t>(Acknowledgements: Jerry </a:t>
            </a:r>
            <a:r>
              <a:rPr lang="en-US" sz="1600" dirty="0" err="1" smtClean="0"/>
              <a:t>Leibfritz</a:t>
            </a:r>
            <a:r>
              <a:rPr lang="en-US" sz="1600" dirty="0" smtClean="0"/>
              <a:t> and Elvin Harms)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20484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Infrastructure (FY07-08)</a:t>
            </a:r>
          </a:p>
        </p:txBody>
      </p:sp>
      <p:sp>
        <p:nvSpPr>
          <p:cNvPr id="20485" name="Rectangle 1027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000" smtClean="0"/>
              <a:t>Completed Removal of Chicago Cyclotron Magnet</a:t>
            </a:r>
          </a:p>
          <a:p>
            <a:r>
              <a:rPr lang="en-US" sz="2000" smtClean="0"/>
              <a:t>Prepared Building Infrastructure </a:t>
            </a:r>
          </a:p>
          <a:p>
            <a:pPr lvl="1"/>
            <a:r>
              <a:rPr lang="en-US" sz="1600" smtClean="0"/>
              <a:t>AC power, network cabling, piping, cable tray, air ducts</a:t>
            </a:r>
          </a:p>
          <a:p>
            <a:pPr lvl="1"/>
            <a:r>
              <a:rPr lang="en-US" sz="1600" smtClean="0"/>
              <a:t>Cleaned out building, epoxy coated floor, alignment network</a:t>
            </a:r>
          </a:p>
          <a:p>
            <a:pPr lvl="1"/>
            <a:r>
              <a:rPr lang="en-US" sz="1600" smtClean="0"/>
              <a:t>Cave for Phase-1 (~3/4 of full cave), electrical racks</a:t>
            </a:r>
          </a:p>
          <a:p>
            <a:pPr lvl="1"/>
            <a:r>
              <a:rPr lang="en-US" sz="1600" smtClean="0"/>
              <a:t>Reused existing equipment (tray, racks, piping, shield blocks, gas storage tanks, cryo heat exchangers &amp; refrigerator components)</a:t>
            </a:r>
          </a:p>
        </p:txBody>
      </p:sp>
      <p:sp>
        <p:nvSpPr>
          <p:cNvPr id="20486" name="Text Box 1030"/>
          <p:cNvSpPr txBox="1">
            <a:spLocks noChangeArrowheads="1"/>
          </p:cNvSpPr>
          <p:nvPr/>
        </p:nvSpPr>
        <p:spPr bwMode="auto">
          <a:xfrm>
            <a:off x="304800" y="5791200"/>
            <a:ext cx="3886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NML During Removal of Chicago Cyclotron Magnet(CCM) (September, 2006)</a:t>
            </a:r>
          </a:p>
        </p:txBody>
      </p:sp>
      <p:sp>
        <p:nvSpPr>
          <p:cNvPr id="20487" name="Text Box 1031"/>
          <p:cNvSpPr txBox="1">
            <a:spLocks noChangeArrowheads="1"/>
          </p:cNvSpPr>
          <p:nvPr/>
        </p:nvSpPr>
        <p:spPr bwMode="auto">
          <a:xfrm>
            <a:off x="4648200" y="5791200"/>
            <a:ext cx="3352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NML Facility after CCM Removal and Floor Painting  (February, 2007)</a:t>
            </a:r>
          </a:p>
        </p:txBody>
      </p:sp>
      <p:pic>
        <p:nvPicPr>
          <p:cNvPr id="20488" name="Picture 1033" descr="06-0215-01D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352800"/>
            <a:ext cx="3581400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034" descr="IMG_1579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3528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Rounded MT Bold" charset="0"/>
              </a:rPr>
              <a:t>Recent Picture of NML Facility</a:t>
            </a:r>
          </a:p>
        </p:txBody>
      </p:sp>
      <p:sp>
        <p:nvSpPr>
          <p:cNvPr id="2253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pic>
        <p:nvPicPr>
          <p:cNvPr id="22533" name="Picture 5" descr="IMG_262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1430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View From North</a:t>
            </a:r>
          </a:p>
        </p:txBody>
      </p:sp>
      <p:sp>
        <p:nvSpPr>
          <p:cNvPr id="2458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pic>
        <p:nvPicPr>
          <p:cNvPr id="24581" name="Picture 5" descr="IMG_259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1430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NML Expansion Construction</a:t>
            </a:r>
          </a:p>
        </p:txBody>
      </p:sp>
      <p:pic>
        <p:nvPicPr>
          <p:cNvPr id="18435" name="Content Placeholder 5" descr="IMG_264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868" r="-12868"/>
          <a:stretch>
            <a:fillRect/>
          </a:stretch>
        </p:blipFill>
        <p:spPr>
          <a:xfrm>
            <a:off x="5715000" y="1143000"/>
            <a:ext cx="3576638" cy="2133600"/>
          </a:xfrm>
          <a:ln>
            <a:solidFill>
              <a:srgbClr val="006600">
                <a:alpha val="0"/>
              </a:srgbClr>
            </a:solidFill>
          </a:ln>
        </p:spPr>
      </p:pic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pic>
        <p:nvPicPr>
          <p:cNvPr id="18438" name="Picture 6" descr="IMG_271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143000"/>
            <a:ext cx="284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 descr="IMG_287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1430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IMG_287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7338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 Box 27"/>
          <p:cNvSpPr txBox="1">
            <a:spLocks noChangeArrowheads="1"/>
          </p:cNvSpPr>
          <p:nvPr/>
        </p:nvSpPr>
        <p:spPr bwMode="auto">
          <a:xfrm>
            <a:off x="6629400" y="3352800"/>
            <a:ext cx="19050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Cryo Pipe Installation</a:t>
            </a:r>
            <a:endParaRPr lang="en-US" sz="1400"/>
          </a:p>
        </p:txBody>
      </p:sp>
      <p:sp>
        <p:nvSpPr>
          <p:cNvPr id="18442" name="Text Box 27"/>
          <p:cNvSpPr txBox="1">
            <a:spLocks noChangeArrowheads="1"/>
          </p:cNvSpPr>
          <p:nvPr/>
        </p:nvSpPr>
        <p:spPr bwMode="auto">
          <a:xfrm>
            <a:off x="3505200" y="3352800"/>
            <a:ext cx="198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Erection of Laser Deck</a:t>
            </a:r>
            <a:endParaRPr lang="en-US" sz="1400"/>
          </a:p>
        </p:txBody>
      </p:sp>
      <p:sp>
        <p:nvSpPr>
          <p:cNvPr id="18443" name="Text Box 27"/>
          <p:cNvSpPr txBox="1">
            <a:spLocks noChangeArrowheads="1"/>
          </p:cNvSpPr>
          <p:nvPr/>
        </p:nvSpPr>
        <p:spPr bwMode="auto">
          <a:xfrm>
            <a:off x="381000" y="3352800"/>
            <a:ext cx="22860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Loading Dock Demolition</a:t>
            </a:r>
            <a:endParaRPr lang="en-US" sz="1400"/>
          </a:p>
        </p:txBody>
      </p:sp>
      <p:pic>
        <p:nvPicPr>
          <p:cNvPr id="18444" name="Picture 14" descr="IMG_2917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37338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17" descr="IMG_2904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37338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26628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Cryogenic System</a:t>
            </a:r>
          </a:p>
        </p:txBody>
      </p:sp>
      <p:sp>
        <p:nvSpPr>
          <p:cNvPr id="26629" name="Rectangle 6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NML Cryogenic System Plan</a:t>
            </a:r>
          </a:p>
          <a:p>
            <a:pPr lvl="1"/>
            <a:r>
              <a:rPr lang="en-US" dirty="0" smtClean="0"/>
              <a:t>Start with two </a:t>
            </a:r>
            <a:r>
              <a:rPr lang="en-US" dirty="0" smtClean="0"/>
              <a:t>625 </a:t>
            </a:r>
            <a:r>
              <a:rPr lang="en-US" dirty="0" smtClean="0"/>
              <a:t>W (4K) </a:t>
            </a:r>
            <a:r>
              <a:rPr lang="en-US" dirty="0" err="1" smtClean="0"/>
              <a:t>Tevatron</a:t>
            </a:r>
            <a:r>
              <a:rPr lang="en-US" dirty="0" smtClean="0"/>
              <a:t> satellite Refrigerators and large vacuum pump ( ~ </a:t>
            </a:r>
            <a:r>
              <a:rPr lang="en-US" dirty="0" smtClean="0"/>
              <a:t>100 </a:t>
            </a:r>
            <a:r>
              <a:rPr lang="en-US" dirty="0" smtClean="0"/>
              <a:t>W at 1.8 K)</a:t>
            </a:r>
          </a:p>
          <a:p>
            <a:pPr lvl="1"/>
            <a:r>
              <a:rPr lang="en-US" dirty="0" smtClean="0"/>
              <a:t>Move 1500 W (4 K) BABAR refrigerator from SLAC</a:t>
            </a:r>
          </a:p>
          <a:p>
            <a:pPr lvl="1"/>
            <a:r>
              <a:rPr lang="en-US" dirty="0" smtClean="0"/>
              <a:t>Add new 300 W (1.8 K) refrigerator</a:t>
            </a:r>
          </a:p>
          <a:p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Installed Refrigerator room &amp; helium storage tanks</a:t>
            </a:r>
          </a:p>
          <a:p>
            <a:pPr lvl="1"/>
            <a:r>
              <a:rPr lang="en-US" dirty="0" err="1" smtClean="0"/>
              <a:t>Tevatron</a:t>
            </a:r>
            <a:r>
              <a:rPr lang="en-US" dirty="0" smtClean="0"/>
              <a:t> Satellite Refrigerator #1 operational - 8/07</a:t>
            </a:r>
          </a:p>
          <a:p>
            <a:pPr lvl="1"/>
            <a:r>
              <a:rPr lang="en-US" dirty="0" err="1" smtClean="0"/>
              <a:t>Tevatron</a:t>
            </a:r>
            <a:r>
              <a:rPr lang="en-US" dirty="0" smtClean="0"/>
              <a:t> Satellite Refrigerator #2 installed – 7/09</a:t>
            </a:r>
          </a:p>
          <a:p>
            <a:pPr lvl="1"/>
            <a:r>
              <a:rPr lang="en-US" dirty="0" smtClean="0"/>
              <a:t>Distribution system</a:t>
            </a:r>
          </a:p>
          <a:p>
            <a:pPr lvl="2"/>
            <a:r>
              <a:rPr lang="en-US" sz="1800" dirty="0" smtClean="0"/>
              <a:t>Feedbox, Feed Cap &amp; End Cap installed</a:t>
            </a:r>
            <a:endParaRPr lang="en-US" dirty="0" smtClean="0"/>
          </a:p>
          <a:p>
            <a:pPr lvl="1"/>
            <a:r>
              <a:rPr lang="en-US" dirty="0" smtClean="0"/>
              <a:t>Vacuum pump and Frick compressor</a:t>
            </a:r>
          </a:p>
          <a:p>
            <a:pPr lvl="1"/>
            <a:r>
              <a:rPr lang="en-US" dirty="0" smtClean="0"/>
              <a:t>Capture Cavity-2 (CC2) Cooled to 2K – 10/09</a:t>
            </a:r>
          </a:p>
          <a:p>
            <a:pPr lvl="1"/>
            <a:r>
              <a:rPr lang="en-US" dirty="0" smtClean="0"/>
              <a:t>Cryomodule-1 (CM1) Cool down to 2K – Spring,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Cryogenic System</a:t>
            </a:r>
          </a:p>
        </p:txBody>
      </p:sp>
      <p:pic>
        <p:nvPicPr>
          <p:cNvPr id="28676" name="Picture 20" descr="IMG_229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105400" y="1219200"/>
            <a:ext cx="3352800" cy="2514600"/>
          </a:xfrm>
        </p:spPr>
      </p:pic>
      <p:pic>
        <p:nvPicPr>
          <p:cNvPr id="28677" name="Picture 26" descr="IMG_1831 copy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105400" y="3810000"/>
            <a:ext cx="3352800" cy="2514600"/>
          </a:xfrm>
        </p:spPr>
      </p:pic>
      <p:sp>
        <p:nvSpPr>
          <p:cNvPr id="28678" name="Text Box 28"/>
          <p:cNvSpPr txBox="1">
            <a:spLocks noChangeArrowheads="1"/>
          </p:cNvSpPr>
          <p:nvPr/>
        </p:nvSpPr>
        <p:spPr bwMode="auto">
          <a:xfrm>
            <a:off x="5867400" y="3352800"/>
            <a:ext cx="1676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Feedbox/Feedcap</a:t>
            </a:r>
            <a:endParaRPr lang="en-US" sz="1400"/>
          </a:p>
        </p:txBody>
      </p:sp>
      <p:sp>
        <p:nvSpPr>
          <p:cNvPr id="28679" name="Text Box 29"/>
          <p:cNvSpPr txBox="1">
            <a:spLocks noChangeArrowheads="1"/>
          </p:cNvSpPr>
          <p:nvPr/>
        </p:nvSpPr>
        <p:spPr bwMode="auto">
          <a:xfrm>
            <a:off x="5867400" y="5943600"/>
            <a:ext cx="1905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Cryo Vacuum Pump</a:t>
            </a:r>
            <a:endParaRPr lang="en-US" sz="1400"/>
          </a:p>
        </p:txBody>
      </p:sp>
      <p:sp>
        <p:nvSpPr>
          <p:cNvPr id="28680" name="Date Placeholder 1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pic>
        <p:nvPicPr>
          <p:cNvPr id="28681" name="Picture 12" descr="IMG_2440s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2192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3" descr="IMG_2362"/>
          <p:cNvPicPr>
            <a:picLocks noGrp="1"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038600"/>
            <a:ext cx="3505200" cy="2090738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28683" name="Text Box 28"/>
          <p:cNvSpPr txBox="1"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Refrigerator Room</a:t>
            </a:r>
            <a:endParaRPr lang="en-US" sz="1400"/>
          </a:p>
        </p:txBody>
      </p:sp>
      <p:sp>
        <p:nvSpPr>
          <p:cNvPr id="28684" name="Text Box 28"/>
          <p:cNvSpPr txBox="1">
            <a:spLocks noChangeArrowheads="1"/>
          </p:cNvSpPr>
          <p:nvPr/>
        </p:nvSpPr>
        <p:spPr bwMode="auto">
          <a:xfrm>
            <a:off x="1600200" y="5715000"/>
            <a:ext cx="20574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Satellite Refrigerators</a:t>
            </a:r>
            <a:endParaRPr lang="en-US" sz="1400"/>
          </a:p>
        </p:txBody>
      </p:sp>
      <p:cxnSp>
        <p:nvCxnSpPr>
          <p:cNvPr id="28685" name="Straight Arrow Connector 13"/>
          <p:cNvCxnSpPr>
            <a:cxnSpLocks noChangeShapeType="1"/>
          </p:cNvCxnSpPr>
          <p:nvPr/>
        </p:nvCxnSpPr>
        <p:spPr bwMode="auto">
          <a:xfrm rot="16200000" flipV="1">
            <a:off x="1752600" y="5181600"/>
            <a:ext cx="838200" cy="2286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8686" name="Straight Arrow Connector 15"/>
          <p:cNvCxnSpPr>
            <a:cxnSpLocks noChangeShapeType="1"/>
          </p:cNvCxnSpPr>
          <p:nvPr/>
        </p:nvCxnSpPr>
        <p:spPr bwMode="auto">
          <a:xfrm flipV="1">
            <a:off x="2362200" y="4953000"/>
            <a:ext cx="1143000" cy="7620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RF Systems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000" smtClean="0"/>
              <a:t>RF System</a:t>
            </a:r>
          </a:p>
          <a:p>
            <a:pPr lvl="1"/>
            <a:r>
              <a:rPr lang="en-US" sz="1800" smtClean="0"/>
              <a:t>5 MW for CM1</a:t>
            </a:r>
            <a:endParaRPr lang="en-US" smtClean="0"/>
          </a:p>
          <a:p>
            <a:pPr lvl="2"/>
            <a:r>
              <a:rPr lang="en-US" sz="1600" smtClean="0"/>
              <a:t>Commissioning underway</a:t>
            </a:r>
          </a:p>
          <a:p>
            <a:pPr lvl="1"/>
            <a:r>
              <a:rPr lang="en-US" sz="1800" smtClean="0"/>
              <a:t>300 KW for CC2</a:t>
            </a:r>
          </a:p>
          <a:p>
            <a:pPr lvl="2"/>
            <a:r>
              <a:rPr lang="en-US" sz="1600" smtClean="0"/>
              <a:t>Fully Operational</a:t>
            </a:r>
          </a:p>
          <a:p>
            <a:pPr lvl="1"/>
            <a:r>
              <a:rPr lang="en-US" sz="1800" smtClean="0"/>
              <a:t>Distribution</a:t>
            </a:r>
            <a:endParaRPr lang="en-US" sz="1400" smtClean="0"/>
          </a:p>
          <a:p>
            <a:pPr lvl="2"/>
            <a:r>
              <a:rPr lang="en-US" sz="1600" smtClean="0"/>
              <a:t>CM1 distribution from SLAC (in-house)</a:t>
            </a:r>
            <a:endParaRPr lang="en-US" sz="2000" smtClean="0"/>
          </a:p>
        </p:txBody>
      </p:sp>
      <p:pic>
        <p:nvPicPr>
          <p:cNvPr id="29702" name="Picture 14" descr="IMG_2082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7338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5" descr="IMG_2079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2192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7" descr="IMG_2089_1 cop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3505200"/>
            <a:ext cx="205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8" descr="IMG_2310s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3505200"/>
            <a:ext cx="205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6" name="Text Box 19"/>
          <p:cNvSpPr txBox="1">
            <a:spLocks noChangeArrowheads="1"/>
          </p:cNvSpPr>
          <p:nvPr/>
        </p:nvSpPr>
        <p:spPr bwMode="auto">
          <a:xfrm>
            <a:off x="5486400" y="3200400"/>
            <a:ext cx="8382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accent2"/>
                </a:solidFill>
              </a:rPr>
              <a:t>5 MW RF</a:t>
            </a:r>
            <a:endParaRPr lang="en-US" sz="1400"/>
          </a:p>
        </p:txBody>
      </p:sp>
      <p:sp>
        <p:nvSpPr>
          <p:cNvPr id="29707" name="Text Box 20"/>
          <p:cNvSpPr txBox="1">
            <a:spLocks noChangeArrowheads="1"/>
          </p:cNvSpPr>
          <p:nvPr/>
        </p:nvSpPr>
        <p:spPr bwMode="auto">
          <a:xfrm>
            <a:off x="5410200" y="5791200"/>
            <a:ext cx="1524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accent2"/>
                </a:solidFill>
              </a:rPr>
              <a:t>Waveguide (SLAC)</a:t>
            </a:r>
            <a:endParaRPr lang="en-US" sz="1400"/>
          </a:p>
        </p:txBody>
      </p:sp>
      <p:sp>
        <p:nvSpPr>
          <p:cNvPr id="29708" name="Text Box 21"/>
          <p:cNvSpPr txBox="1">
            <a:spLocks noChangeArrowheads="1"/>
          </p:cNvSpPr>
          <p:nvPr/>
        </p:nvSpPr>
        <p:spPr bwMode="auto">
          <a:xfrm>
            <a:off x="4038600" y="5943600"/>
            <a:ext cx="762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accent2"/>
                </a:solidFill>
              </a:rPr>
              <a:t>CC2 RF </a:t>
            </a:r>
            <a:endParaRPr lang="en-US" sz="1200"/>
          </a:p>
        </p:txBody>
      </p:sp>
      <p:sp>
        <p:nvSpPr>
          <p:cNvPr id="29709" name="Text Box 22"/>
          <p:cNvSpPr txBox="1">
            <a:spLocks noChangeArrowheads="1"/>
          </p:cNvSpPr>
          <p:nvPr/>
        </p:nvSpPr>
        <p:spPr bwMode="auto">
          <a:xfrm>
            <a:off x="1600200" y="5943600"/>
            <a:ext cx="9906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accent2"/>
                </a:solidFill>
              </a:rPr>
              <a:t>300 KW RF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CM1 moving to NML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 10</a:t>
            </a:r>
            <a:endParaRPr lang="en-US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88223"/>
            <a:ext cx="9087327" cy="382677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Accelerator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Injector</a:t>
            </a:r>
          </a:p>
          <a:p>
            <a:pPr lvl="1"/>
            <a:r>
              <a:rPr lang="en-US" smtClean="0"/>
              <a:t>Detailed Lattice designed</a:t>
            </a:r>
          </a:p>
          <a:p>
            <a:pPr lvl="1"/>
            <a:r>
              <a:rPr lang="en-US" smtClean="0"/>
              <a:t>New gun system being installed</a:t>
            </a:r>
          </a:p>
          <a:p>
            <a:pPr lvl="2"/>
            <a:r>
              <a:rPr lang="en-US" sz="1800" smtClean="0"/>
              <a:t>Collaboration with DESY, KEK &amp; INFN</a:t>
            </a:r>
          </a:p>
          <a:p>
            <a:pPr lvl="1"/>
            <a:r>
              <a:rPr lang="en-US" smtClean="0"/>
              <a:t>CC2 (single 9-cell cavity) operational - 10/09</a:t>
            </a:r>
          </a:p>
          <a:p>
            <a:r>
              <a:rPr lang="en-US" smtClean="0"/>
              <a:t>Accelerator</a:t>
            </a:r>
          </a:p>
          <a:p>
            <a:pPr lvl="1"/>
            <a:r>
              <a:rPr lang="en-US" smtClean="0"/>
              <a:t>CM1 installed, aligned, and under vacuum</a:t>
            </a:r>
          </a:p>
          <a:p>
            <a:r>
              <a:rPr lang="en-US" smtClean="0"/>
              <a:t>Test Beamline</a:t>
            </a:r>
          </a:p>
          <a:p>
            <a:pPr lvl="1"/>
            <a:r>
              <a:rPr lang="en-US" smtClean="0"/>
              <a:t>Beamline layout complete</a:t>
            </a:r>
          </a:p>
          <a:p>
            <a:pPr lvl="1"/>
            <a:r>
              <a:rPr lang="en-US" smtClean="0"/>
              <a:t>Beam Absorber analysis complete</a:t>
            </a:r>
          </a:p>
        </p:txBody>
      </p:sp>
      <p:pic>
        <p:nvPicPr>
          <p:cNvPr id="31750" name="Picture 7" descr="IMG_277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38100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CC2 Operation At NML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Moved from MDB to NML – 2/09</a:t>
            </a:r>
          </a:p>
          <a:p>
            <a:r>
              <a:rPr lang="en-US" dirty="0" smtClean="0"/>
              <a:t>Installation complete (vacuum, </a:t>
            </a:r>
            <a:r>
              <a:rPr lang="en-US" dirty="0" err="1" smtClean="0"/>
              <a:t>cryo</a:t>
            </a:r>
            <a:r>
              <a:rPr lang="en-US" dirty="0" smtClean="0"/>
              <a:t>., alignment) – 6/09</a:t>
            </a:r>
          </a:p>
          <a:p>
            <a:r>
              <a:rPr lang="en-US" dirty="0" smtClean="0"/>
              <a:t>First warm RF powering – 6/09</a:t>
            </a:r>
          </a:p>
          <a:p>
            <a:r>
              <a:rPr lang="en-US" dirty="0" smtClean="0"/>
              <a:t>Coupler conditioning complete – 7/09</a:t>
            </a:r>
          </a:p>
          <a:p>
            <a:r>
              <a:rPr lang="en-US" dirty="0" smtClean="0"/>
              <a:t>CC2 operated at 2 Kelvin – 10/09</a:t>
            </a:r>
          </a:p>
          <a:p>
            <a:r>
              <a:rPr lang="en-US" dirty="0" smtClean="0"/>
              <a:t>24 MV/m gradient </a:t>
            </a:r>
            <a:r>
              <a:rPr lang="en-US" sz="1800" dirty="0" smtClean="0"/>
              <a:t>(limited by Coupler PM Tube trips)</a:t>
            </a:r>
            <a:r>
              <a:rPr lang="en-US" dirty="0" smtClean="0"/>
              <a:t> – 2/10</a:t>
            </a:r>
          </a:p>
          <a:p>
            <a:pPr lvl="1"/>
            <a:r>
              <a:rPr lang="en-US" dirty="0" smtClean="0"/>
              <a:t>Similar to performance in MDB</a:t>
            </a:r>
          </a:p>
          <a:p>
            <a:r>
              <a:rPr lang="en-US" dirty="0" smtClean="0"/>
              <a:t>Current Plans</a:t>
            </a:r>
          </a:p>
          <a:p>
            <a:pPr lvl="1"/>
            <a:r>
              <a:rPr lang="en-US" dirty="0" smtClean="0"/>
              <a:t>Operate at 4.5 K until construction allows resumption of 2K ops</a:t>
            </a:r>
          </a:p>
          <a:p>
            <a:pPr lvl="2"/>
            <a:r>
              <a:rPr lang="en-US" sz="1600" dirty="0" smtClean="0"/>
              <a:t>Studies of Low Level RF system and tuner, </a:t>
            </a:r>
            <a:r>
              <a:rPr lang="en-US" sz="1600" dirty="0" err="1" smtClean="0"/>
              <a:t>microphonics</a:t>
            </a:r>
            <a:r>
              <a:rPr lang="en-US" sz="1600" dirty="0" smtClean="0"/>
              <a:t> and Lorentz Force Detuning Compensation</a:t>
            </a:r>
            <a:endParaRPr lang="en-US" dirty="0" smtClean="0"/>
          </a:p>
          <a:p>
            <a:pPr lvl="1"/>
            <a:r>
              <a:rPr lang="en-US" dirty="0" smtClean="0"/>
              <a:t>Resume 2K operation after construction, prior to CM1 </a:t>
            </a:r>
            <a:r>
              <a:rPr lang="en-US" dirty="0" err="1" smtClean="0"/>
              <a:t>cooldown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/>
          </a:p>
        </p:txBody>
      </p:sp>
      <p:sp>
        <p:nvSpPr>
          <p:cNvPr id="3379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Project Overview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Overall Goals</a:t>
            </a:r>
          </a:p>
          <a:p>
            <a:pPr lvl="1"/>
            <a:r>
              <a:rPr lang="en-US" dirty="0" smtClean="0"/>
              <a:t>Build an RF Unit Test Facility at the New </a:t>
            </a:r>
            <a:r>
              <a:rPr lang="en-US" dirty="0" err="1" smtClean="0"/>
              <a:t>Muon</a:t>
            </a:r>
            <a:r>
              <a:rPr lang="en-US" dirty="0" smtClean="0"/>
              <a:t> Lab (NML)</a:t>
            </a:r>
          </a:p>
          <a:p>
            <a:pPr lvl="2"/>
            <a:r>
              <a:rPr lang="en-US" sz="1800" dirty="0" smtClean="0"/>
              <a:t>ILC RF Unit = 3 cryomodules</a:t>
            </a:r>
          </a:p>
          <a:p>
            <a:pPr lvl="2"/>
            <a:r>
              <a:rPr lang="en-US" sz="1800" dirty="0" smtClean="0"/>
              <a:t>10-MW RF system</a:t>
            </a:r>
          </a:p>
          <a:p>
            <a:pPr lvl="2"/>
            <a:r>
              <a:rPr lang="en-US" sz="1800" dirty="0" smtClean="0"/>
              <a:t>Beam with ILC parameters </a:t>
            </a:r>
            <a:r>
              <a:rPr lang="en-US" sz="1400" dirty="0" smtClean="0"/>
              <a:t>(3.2 </a:t>
            </a:r>
            <a:r>
              <a:rPr lang="en-US" sz="1400" dirty="0" err="1" smtClean="0"/>
              <a:t>nC</a:t>
            </a:r>
            <a:r>
              <a:rPr lang="en-US" sz="1400" dirty="0" smtClean="0"/>
              <a:t>/bunch @3 MHz, Up to 3000 bunches @ 5Hz, 300-</a:t>
            </a:r>
            <a:r>
              <a:rPr lang="el-GR" sz="1400" dirty="0" smtClean="0"/>
              <a:t>μ</a:t>
            </a:r>
            <a:r>
              <a:rPr lang="en-US" sz="1400" dirty="0" smtClean="0"/>
              <a:t>m </a:t>
            </a:r>
            <a:r>
              <a:rPr lang="en-US" sz="1400" dirty="0" err="1" smtClean="0"/>
              <a:t>rms</a:t>
            </a:r>
            <a:r>
              <a:rPr lang="en-US" sz="1400" dirty="0" smtClean="0"/>
              <a:t> bunch length)</a:t>
            </a:r>
          </a:p>
          <a:p>
            <a:pPr lvl="1"/>
            <a:r>
              <a:rPr lang="en-US" dirty="0" smtClean="0"/>
              <a:t>Build Test facilities for Project-X cryomodules</a:t>
            </a:r>
          </a:p>
          <a:p>
            <a:pPr lvl="2">
              <a:buFontTx/>
              <a:buNone/>
            </a:pPr>
            <a:endParaRPr lang="en-US" sz="1400" dirty="0" smtClean="0"/>
          </a:p>
          <a:p>
            <a:r>
              <a:rPr lang="en-US" dirty="0" smtClean="0"/>
              <a:t>Phase-1 (FY07 – FY10)</a:t>
            </a:r>
          </a:p>
          <a:p>
            <a:pPr lvl="1"/>
            <a:r>
              <a:rPr lang="en-US" dirty="0" smtClean="0"/>
              <a:t>Prepare facility for testing first cryomodule (CM1) without beam</a:t>
            </a:r>
          </a:p>
          <a:p>
            <a:pPr lvl="2"/>
            <a:r>
              <a:rPr lang="en-US" sz="1800" dirty="0" smtClean="0"/>
              <a:t>Infrastructure, RF power, cryogenics (</a:t>
            </a:r>
            <a:r>
              <a:rPr lang="en-US" sz="1800" dirty="0" err="1" smtClean="0"/>
              <a:t>Tevatron</a:t>
            </a:r>
            <a:r>
              <a:rPr lang="en-US" sz="1800" dirty="0" smtClean="0"/>
              <a:t> satellite refrigerators #1 &amp; #2)</a:t>
            </a:r>
          </a:p>
          <a:p>
            <a:pPr lvl="2"/>
            <a:r>
              <a:rPr lang="en-US" sz="1800" dirty="0" smtClean="0"/>
              <a:t>Install first cryomodule (CM1) and Capture Cavity-2 (CC2), </a:t>
            </a:r>
            <a:r>
              <a:rPr lang="en-US" sz="1800" dirty="0" err="1" smtClean="0"/>
              <a:t>cooldown</a:t>
            </a:r>
            <a:r>
              <a:rPr lang="en-US" sz="1800" dirty="0" smtClean="0"/>
              <a:t>, and RF test</a:t>
            </a:r>
          </a:p>
        </p:txBody>
      </p:sp>
      <p:sp>
        <p:nvSpPr>
          <p:cNvPr id="819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1">
                <a:solidFill>
                  <a:srgbClr val="800000"/>
                </a:solidFill>
                <a:latin typeface="Arial Rounded MT Bold" charset="0"/>
              </a:rPr>
              <a:t>LCWS 10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Rounded MT Bold" charset="0"/>
              </a:rPr>
              <a:t>CC2 Operations at NML</a:t>
            </a:r>
          </a:p>
        </p:txBody>
      </p:sp>
      <p:sp>
        <p:nvSpPr>
          <p:cNvPr id="35844" name="Date Placeholder 4"/>
          <p:cNvSpPr txBox="1">
            <a:spLocks noGrp="1"/>
          </p:cNvSpPr>
          <p:nvPr/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000" b="1">
                <a:solidFill>
                  <a:srgbClr val="800000"/>
                </a:solidFill>
                <a:latin typeface="Arial Rounded MT Bold" charset="0"/>
              </a:rPr>
              <a:t>March, 2010</a:t>
            </a:r>
          </a:p>
        </p:txBody>
      </p:sp>
      <p:pic>
        <p:nvPicPr>
          <p:cNvPr id="35845" name="Picture 6" descr="CC2 with ESE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219200"/>
            <a:ext cx="58674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3"/>
          <p:cNvSpPr>
            <a:spLocks noChangeArrowheads="1"/>
          </p:cNvSpPr>
          <p:nvPr/>
        </p:nvSpPr>
        <p:spPr bwMode="auto">
          <a:xfrm>
            <a:off x="304800" y="1219200"/>
            <a:ext cx="2438400" cy="50292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Regulated operation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LLRF feedback and feedforward enabled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1.3 ms pulse width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5 Hz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20 MV/m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Limitation is Coupler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1">
                <a:solidFill>
                  <a:srgbClr val="800000"/>
                </a:solidFill>
                <a:latin typeface="Arial Rounded MT Bold" charset="0"/>
              </a:rPr>
              <a:t>LCWS 10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CC2 Performance at NML</a:t>
            </a:r>
          </a:p>
        </p:txBody>
      </p:sp>
      <p:sp>
        <p:nvSpPr>
          <p:cNvPr id="37892" name="Date Placeholder 4"/>
          <p:cNvSpPr txBox="1">
            <a:spLocks noGrp="1"/>
          </p:cNvSpPr>
          <p:nvPr/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000" b="1">
                <a:solidFill>
                  <a:srgbClr val="800000"/>
                </a:solidFill>
                <a:latin typeface="Arial Rounded MT Bold" charset="0"/>
              </a:rPr>
              <a:t>March, 2010</a:t>
            </a:r>
          </a:p>
        </p:txBody>
      </p:sp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304800" y="1219200"/>
            <a:ext cx="2438400" cy="50292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Peak gradient - 24 MV/m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Limited by Coupler activity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Q</a:t>
            </a:r>
            <a:r>
              <a:rPr lang="en-US" b="1" baseline="-25000"/>
              <a:t>L</a:t>
            </a:r>
            <a:r>
              <a:rPr lang="en-US" b="1"/>
              <a:t> = 2.92 X 10</a:t>
            </a:r>
            <a:r>
              <a:rPr lang="en-US" b="1" baseline="30000"/>
              <a:t>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Similar performance as at MDB previously</a:t>
            </a:r>
          </a:p>
        </p:txBody>
      </p:sp>
      <p:pic>
        <p:nvPicPr>
          <p:cNvPr id="37894" name="Picture 9" descr="Text_425_0_02151515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371600"/>
            <a:ext cx="6078538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1">
                <a:solidFill>
                  <a:srgbClr val="800000"/>
                </a:solidFill>
                <a:latin typeface="Arial Rounded MT Bold" charset="0"/>
              </a:rPr>
              <a:t>LCWS 10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CC2 Performance at NML</a:t>
            </a:r>
          </a:p>
        </p:txBody>
      </p:sp>
      <p:sp>
        <p:nvSpPr>
          <p:cNvPr id="39940" name="Date Placeholder 4"/>
          <p:cNvSpPr txBox="1">
            <a:spLocks noGrp="1"/>
          </p:cNvSpPr>
          <p:nvPr/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000" b="1">
                <a:solidFill>
                  <a:srgbClr val="800000"/>
                </a:solidFill>
                <a:latin typeface="Arial Rounded MT Bold" charset="0"/>
              </a:rPr>
              <a:t>March, 2010</a:t>
            </a:r>
          </a:p>
        </p:txBody>
      </p:sp>
      <p:sp>
        <p:nvSpPr>
          <p:cNvPr id="39941" name="Rectangle 3"/>
          <p:cNvSpPr>
            <a:spLocks noChangeArrowheads="1"/>
          </p:cNvSpPr>
          <p:nvPr/>
        </p:nvSpPr>
        <p:spPr bwMode="auto">
          <a:xfrm>
            <a:off x="304800" y="1600200"/>
            <a:ext cx="2438400" cy="39624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Onset of field emission ~16 MV/m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Similar threshold for dark current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Largest amplitude at Coupler end</a:t>
            </a:r>
          </a:p>
        </p:txBody>
      </p:sp>
      <p:pic>
        <p:nvPicPr>
          <p:cNvPr id="39942" name="Picture 8" descr="dark current and radiation pl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447800"/>
            <a:ext cx="612775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1">
                <a:solidFill>
                  <a:srgbClr val="800000"/>
                </a:solidFill>
                <a:latin typeface="Arial Rounded MT Bold" charset="0"/>
              </a:rPr>
              <a:t>LCWS 10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Rounded MT Bold" charset="0"/>
              </a:rPr>
              <a:t>CM1 Test Plan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Virtually identical to DESY run plan for XFEL modules </a:t>
            </a:r>
            <a:r>
              <a:rPr lang="en-US" sz="1800" i="1" dirty="0" smtClean="0"/>
              <a:t>(courtesy of Dennis </a:t>
            </a:r>
            <a:r>
              <a:rPr lang="en-US" sz="1800" i="1" dirty="0" err="1" smtClean="0"/>
              <a:t>Kostin</a:t>
            </a:r>
            <a:r>
              <a:rPr lang="en-US" sz="1800" i="1" dirty="0" smtClean="0"/>
              <a:t>) </a:t>
            </a:r>
            <a:r>
              <a:rPr lang="en-US" sz="2000" dirty="0" smtClean="0"/>
              <a:t>and </a:t>
            </a:r>
            <a:r>
              <a:rPr lang="en-US" sz="2000" dirty="0" err="1" smtClean="0"/>
              <a:t>Fermilab</a:t>
            </a:r>
            <a:r>
              <a:rPr lang="en-US" sz="2000" dirty="0" smtClean="0"/>
              <a:t> experience at HTS and CC2</a:t>
            </a: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TEST PROCEDURE: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1. RF Cable Calibration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2. Technical Interlock / Sensor checkout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3. RF source / Waveguides / LLRF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4. Warm Input RF Coupler Conditioning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5. </a:t>
            </a:r>
            <a:r>
              <a:rPr lang="en-US" sz="1800" dirty="0" err="1" smtClean="0"/>
              <a:t>Cooldown</a:t>
            </a:r>
            <a:r>
              <a:rPr lang="en-US" sz="1800" dirty="0" smtClean="0"/>
              <a:t> to 2K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6. Cavity Spectra measurements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7. Cavity Tuners Test and Tuning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8. Coupler 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load</a:t>
            </a:r>
            <a:r>
              <a:rPr lang="en-US" sz="1800" dirty="0" smtClean="0"/>
              <a:t> measurement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9. Set Cavities On Resonance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10. Cold Input RF Coupler and Cavity Conditioning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11. Module Performance Measurement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12. Single Cavity Measurements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13. </a:t>
            </a:r>
            <a:r>
              <a:rPr lang="en-US" sz="1800" dirty="0" err="1" smtClean="0"/>
              <a:t>Cryo</a:t>
            </a:r>
            <a:r>
              <a:rPr lang="en-US" sz="1800" dirty="0" smtClean="0"/>
              <a:t> system performance test (if needed).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Expect 2-3 weeks to complete run plan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41989" name="Date Placeholder 4"/>
          <p:cNvSpPr txBox="1">
            <a:spLocks noGrp="1"/>
          </p:cNvSpPr>
          <p:nvPr/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000" b="1">
                <a:solidFill>
                  <a:srgbClr val="800000"/>
                </a:solidFill>
                <a:latin typeface="Arial Rounded MT Bold" charset="0"/>
              </a:rPr>
              <a:t>March,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CM1 Test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r>
              <a:rPr lang="en-US" dirty="0" smtClean="0"/>
              <a:t>Our first goal is to understand the performance of cavities in CM1 compared to HTS tests at DESY</a:t>
            </a:r>
          </a:p>
          <a:p>
            <a:pPr lvl="1"/>
            <a:r>
              <a:rPr lang="en-US" dirty="0" smtClean="0"/>
              <a:t>We want to verify our assembly techniques in CAF</a:t>
            </a:r>
          </a:p>
          <a:p>
            <a:r>
              <a:rPr lang="en-US" dirty="0" smtClean="0"/>
              <a:t>Note that the dressed cavities provided by DESY for CM1 are NOT 35 MV/M cavities</a:t>
            </a:r>
          </a:p>
          <a:p>
            <a:pPr lvl="1"/>
            <a:r>
              <a:rPr lang="en-US" dirty="0" smtClean="0"/>
              <a:t>We do not expect to meet the S1 goal of 31.5 MV/M </a:t>
            </a:r>
          </a:p>
          <a:p>
            <a:pPr lvl="1"/>
            <a:r>
              <a:rPr lang="en-US" dirty="0" smtClean="0"/>
              <a:t>Average of </a:t>
            </a:r>
            <a:r>
              <a:rPr lang="en-US" dirty="0" err="1" smtClean="0"/>
              <a:t>Chechia</a:t>
            </a:r>
            <a:r>
              <a:rPr lang="en-US" dirty="0" smtClean="0"/>
              <a:t> tests is 23.5 MV/M </a:t>
            </a:r>
          </a:p>
          <a:p>
            <a:pPr lvl="1"/>
            <a:r>
              <a:rPr lang="en-US" dirty="0" smtClean="0"/>
              <a:t>Anything close to this number will be a great success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would be useful to understand what other tests might be useful for ILC with CM1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 10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495800"/>
            <a:ext cx="774170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Auxiliary Systems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000" smtClean="0"/>
              <a:t>•	</a:t>
            </a:r>
            <a:r>
              <a:rPr lang="en-US" smtClean="0"/>
              <a:t>Vacuum System</a:t>
            </a:r>
          </a:p>
          <a:p>
            <a:pPr lvl="1"/>
            <a:r>
              <a:rPr lang="en-US" smtClean="0"/>
              <a:t>Low-particulate vacuum cart built and tested</a:t>
            </a:r>
          </a:p>
          <a:p>
            <a:pPr lvl="2"/>
            <a:r>
              <a:rPr lang="en-US" sz="1800" smtClean="0"/>
              <a:t>Leak detectors, RGA’s, pumps, gauges, controls</a:t>
            </a:r>
          </a:p>
          <a:p>
            <a:pPr lvl="1"/>
            <a:r>
              <a:rPr lang="en-US" smtClean="0"/>
              <a:t>(4) portable cleanrooms built (capable of achieving Class-10)</a:t>
            </a:r>
          </a:p>
          <a:p>
            <a:pPr lvl="1"/>
            <a:r>
              <a:rPr lang="en-US" smtClean="0"/>
              <a:t>CM1 cavity string, and coupler systems under vacuum (10</a:t>
            </a:r>
            <a:r>
              <a:rPr lang="en-US" baseline="30000" smtClean="0"/>
              <a:t>-9</a:t>
            </a:r>
            <a:r>
              <a:rPr lang="en-US" smtClean="0"/>
              <a:t> Torr)</a:t>
            </a:r>
          </a:p>
          <a:p>
            <a:r>
              <a:rPr lang="en-US" smtClean="0"/>
              <a:t>Water Cooling System</a:t>
            </a:r>
            <a:endParaRPr lang="en-US" sz="2000" smtClean="0"/>
          </a:p>
          <a:p>
            <a:pPr lvl="1"/>
            <a:r>
              <a:rPr lang="en-US" smtClean="0"/>
              <a:t>System design complete</a:t>
            </a:r>
          </a:p>
          <a:p>
            <a:pPr lvl="1"/>
            <a:r>
              <a:rPr lang="en-US" smtClean="0"/>
              <a:t>New pumps and heat exchanger installed</a:t>
            </a:r>
          </a:p>
          <a:p>
            <a:pPr lvl="1"/>
            <a:r>
              <a:rPr lang="en-US" smtClean="0"/>
              <a:t>Temporary skid (for Phase-1) operational</a:t>
            </a:r>
            <a:endParaRPr lang="en-US" sz="1200" smtClean="0"/>
          </a:p>
          <a:p>
            <a:r>
              <a:rPr lang="en-US" smtClean="0"/>
              <a:t>Safety Systems</a:t>
            </a:r>
            <a:endParaRPr lang="en-US" sz="2000" smtClean="0"/>
          </a:p>
          <a:p>
            <a:pPr lvl="1"/>
            <a:r>
              <a:rPr lang="en-US" smtClean="0"/>
              <a:t>Radiation, ODH, Interlock, and Safety Assessment documentation being prepared</a:t>
            </a: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CM1 Vacuum Work</a:t>
            </a:r>
          </a:p>
        </p:txBody>
      </p:sp>
      <p:sp>
        <p:nvSpPr>
          <p:cNvPr id="46084" name="Date Placeholder 1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pic>
        <p:nvPicPr>
          <p:cNvPr id="46085" name="Picture 12" descr="IMG_26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954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13" descr="IMG_26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2954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14" descr="IMG_260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12954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15" descr="IMG_267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7338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16" descr="IMG_267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0400" y="37338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17" descr="IMG_2681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3810000"/>
            <a:ext cx="2794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Auxiliary Systems</a:t>
            </a:r>
          </a:p>
        </p:txBody>
      </p:sp>
      <p:pic>
        <p:nvPicPr>
          <p:cNvPr id="47108" name="Picture 27" descr="IMG_190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3810000"/>
            <a:ext cx="3352800" cy="2514600"/>
          </a:xfrm>
          <a:noFill/>
        </p:spPr>
      </p:pic>
      <p:sp>
        <p:nvSpPr>
          <p:cNvPr id="47109" name="Text Box 28"/>
          <p:cNvSpPr txBox="1">
            <a:spLocks noChangeArrowheads="1"/>
          </p:cNvSpPr>
          <p:nvPr/>
        </p:nvSpPr>
        <p:spPr bwMode="auto">
          <a:xfrm>
            <a:off x="6858000" y="59436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Water System</a:t>
            </a:r>
          </a:p>
        </p:txBody>
      </p:sp>
      <p:pic>
        <p:nvPicPr>
          <p:cNvPr id="47110" name="Picture 43" descr="IMG_230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143000"/>
            <a:ext cx="3352800" cy="2514600"/>
          </a:xfrm>
        </p:spPr>
      </p:pic>
      <p:pic>
        <p:nvPicPr>
          <p:cNvPr id="47111" name="Picture 44" descr="IMG_2232 copy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5029200" y="1143000"/>
            <a:ext cx="3352800" cy="2514600"/>
          </a:xfrm>
        </p:spPr>
      </p:pic>
      <p:pic>
        <p:nvPicPr>
          <p:cNvPr id="47112" name="Picture 45" descr="IMG_2227 copy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685800" y="3810000"/>
            <a:ext cx="3429000" cy="2571750"/>
          </a:xfrm>
        </p:spPr>
      </p:pic>
      <p:sp>
        <p:nvSpPr>
          <p:cNvPr id="47113" name="Text Box 46"/>
          <p:cNvSpPr txBox="1">
            <a:spLocks noChangeArrowheads="1"/>
          </p:cNvSpPr>
          <p:nvPr/>
        </p:nvSpPr>
        <p:spPr bwMode="auto">
          <a:xfrm>
            <a:off x="2590800" y="3276600"/>
            <a:ext cx="1295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CC2 Installed</a:t>
            </a:r>
          </a:p>
        </p:txBody>
      </p:sp>
      <p:sp>
        <p:nvSpPr>
          <p:cNvPr id="47114" name="Text Box 47"/>
          <p:cNvSpPr txBox="1">
            <a:spLocks noChangeArrowheads="1"/>
          </p:cNvSpPr>
          <p:nvPr/>
        </p:nvSpPr>
        <p:spPr bwMode="auto">
          <a:xfrm>
            <a:off x="5638800" y="32766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Cleanroom Work on CC2</a:t>
            </a:r>
          </a:p>
        </p:txBody>
      </p:sp>
      <p:sp>
        <p:nvSpPr>
          <p:cNvPr id="47115" name="Text Box 48"/>
          <p:cNvSpPr txBox="1">
            <a:spLocks noChangeArrowheads="1"/>
          </p:cNvSpPr>
          <p:nvPr/>
        </p:nvSpPr>
        <p:spPr bwMode="auto">
          <a:xfrm>
            <a:off x="1981200" y="5943600"/>
            <a:ext cx="1295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Vacuum Cart</a:t>
            </a:r>
          </a:p>
        </p:txBody>
      </p:sp>
      <p:sp>
        <p:nvSpPr>
          <p:cNvPr id="47116" name="Date Placeholder 1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001000" cy="685800"/>
          </a:xfrm>
        </p:spPr>
        <p:txBody>
          <a:bodyPr/>
          <a:lstStyle/>
          <a:p>
            <a:r>
              <a:rPr lang="en-US" smtClean="0">
                <a:latin typeface="Arial Rounded MT Bold" charset="0"/>
              </a:rPr>
              <a:t>NML Controls/Instrumentation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Controls</a:t>
            </a:r>
            <a:endParaRPr lang="en-US" sz="2000" smtClean="0"/>
          </a:p>
          <a:p>
            <a:pPr lvl="1"/>
            <a:r>
              <a:rPr lang="en-US" smtClean="0"/>
              <a:t>Control Room finished and operational</a:t>
            </a:r>
          </a:p>
          <a:p>
            <a:pPr lvl="1"/>
            <a:r>
              <a:rPr lang="en-US" smtClean="0"/>
              <a:t>Wireless network installed throughout building</a:t>
            </a:r>
            <a:endParaRPr lang="en-US" sz="1800" smtClean="0"/>
          </a:p>
          <a:p>
            <a:r>
              <a:rPr lang="en-US" smtClean="0"/>
              <a:t>Instrumentation</a:t>
            </a:r>
          </a:p>
          <a:p>
            <a:pPr lvl="1"/>
            <a:r>
              <a:rPr lang="en-US" smtClean="0"/>
              <a:t>Wire Position Monitors for CM1 tested and installed in Endcaps</a:t>
            </a:r>
          </a:p>
          <a:p>
            <a:pPr lvl="1"/>
            <a:r>
              <a:rPr lang="en-US" smtClean="0"/>
              <a:t>Faraday Cups assembled</a:t>
            </a:r>
          </a:p>
          <a:p>
            <a:pPr lvl="1"/>
            <a:r>
              <a:rPr lang="en-US" smtClean="0"/>
              <a:t>RF protection/interlock system complete </a:t>
            </a:r>
          </a:p>
        </p:txBody>
      </p:sp>
      <p:pic>
        <p:nvPicPr>
          <p:cNvPr id="48134" name="Picture 5" descr="IMG_16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67150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3429000" y="41910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Before</a:t>
            </a:r>
            <a:endParaRPr lang="en-US" sz="1200"/>
          </a:p>
        </p:txBody>
      </p:sp>
      <p:sp>
        <p:nvSpPr>
          <p:cNvPr id="48136" name="Text Box 7"/>
          <p:cNvSpPr txBox="1">
            <a:spLocks noChangeArrowheads="1"/>
          </p:cNvSpPr>
          <p:nvPr/>
        </p:nvSpPr>
        <p:spPr bwMode="auto">
          <a:xfrm>
            <a:off x="4267200" y="53340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After</a:t>
            </a:r>
            <a:endParaRPr lang="en-US"/>
          </a:p>
        </p:txBody>
      </p:sp>
      <p:pic>
        <p:nvPicPr>
          <p:cNvPr id="48137" name="Picture 8" descr="IMG_18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867150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Rounded MT Bold" charset="0"/>
              </a:rPr>
              <a:t>NML Schedule/Milestones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Phase-1 Cryogenic System Operational		(Aug. 2007)</a:t>
            </a:r>
          </a:p>
          <a:p>
            <a:pPr eaLnBrk="1" hangingPunct="1"/>
            <a:r>
              <a:rPr lang="en-US" sz="2000" dirty="0" smtClean="0"/>
              <a:t>Delivery of First Cryomodule to NML		(Aug. 2008)</a:t>
            </a:r>
          </a:p>
          <a:p>
            <a:pPr eaLnBrk="1" hangingPunct="1"/>
            <a:r>
              <a:rPr lang="en-US" sz="2000" dirty="0" smtClean="0"/>
              <a:t>Begin Civil Construction of NML Expansion	(March 2010)</a:t>
            </a:r>
          </a:p>
          <a:p>
            <a:pPr eaLnBrk="1" hangingPunct="1">
              <a:buFontTx/>
              <a:buNone/>
            </a:pPr>
            <a:endParaRPr lang="en-US" sz="2000" dirty="0" smtClean="0"/>
          </a:p>
          <a:p>
            <a:pPr eaLnBrk="1" hangingPunct="1"/>
            <a:r>
              <a:rPr lang="en-US" sz="2000" dirty="0" smtClean="0"/>
              <a:t>First Cryomodule Ready for </a:t>
            </a:r>
            <a:r>
              <a:rPr lang="en-US" sz="2000" dirty="0" err="1" smtClean="0"/>
              <a:t>Cooldown</a:t>
            </a:r>
            <a:r>
              <a:rPr lang="en-US" sz="2000" dirty="0" smtClean="0"/>
              <a:t>		(Spring 2010)</a:t>
            </a:r>
          </a:p>
          <a:p>
            <a:pPr eaLnBrk="1" hangingPunct="1"/>
            <a:r>
              <a:rPr lang="en-US" sz="2000" dirty="0" smtClean="0"/>
              <a:t>Cold RF Testing of First Cryomodule		(Summer 2010)</a:t>
            </a:r>
          </a:p>
          <a:p>
            <a:pPr eaLnBrk="1" hangingPunct="1"/>
            <a:r>
              <a:rPr lang="en-US" sz="2000" dirty="0" smtClean="0"/>
              <a:t>Start Construction of CMTF Building		(Fall 2010)</a:t>
            </a:r>
          </a:p>
          <a:p>
            <a:pPr eaLnBrk="1" hangingPunct="1"/>
            <a:r>
              <a:rPr lang="en-US" sz="2000" dirty="0" smtClean="0"/>
              <a:t>Delivery of 2nd Cryomodule to NML (S1)		(2010)</a:t>
            </a:r>
          </a:p>
          <a:p>
            <a:pPr eaLnBrk="1" hangingPunct="1"/>
            <a:r>
              <a:rPr lang="en-US" sz="2000" dirty="0" smtClean="0"/>
              <a:t>Install Injector &amp; Test Beam Lines			(2011)</a:t>
            </a:r>
          </a:p>
          <a:p>
            <a:pPr eaLnBrk="1" hangingPunct="1"/>
            <a:r>
              <a:rPr lang="en-US" sz="2000" dirty="0" smtClean="0"/>
              <a:t>First Beam						(2012)</a:t>
            </a:r>
          </a:p>
          <a:p>
            <a:pPr eaLnBrk="1" hangingPunct="1"/>
            <a:r>
              <a:rPr lang="en-US" sz="2000" dirty="0" smtClean="0"/>
              <a:t>New </a:t>
            </a:r>
            <a:r>
              <a:rPr lang="en-US" sz="2000" dirty="0" err="1" smtClean="0"/>
              <a:t>Cryoplant</a:t>
            </a:r>
            <a:r>
              <a:rPr lang="en-US" sz="2000" dirty="0" smtClean="0"/>
              <a:t>  Installation/Operation		(2013-14)</a:t>
            </a:r>
          </a:p>
          <a:p>
            <a:pPr eaLnBrk="1" hangingPunct="1"/>
            <a:r>
              <a:rPr lang="en-US" sz="2000" dirty="0" smtClean="0"/>
              <a:t>RF unit test with beam                                                 (2014)</a:t>
            </a:r>
          </a:p>
          <a:p>
            <a:pPr eaLnBrk="1" hangingPunct="1"/>
            <a:endParaRPr lang="en-US" sz="2000" dirty="0" smtClean="0"/>
          </a:p>
          <a:p>
            <a:pPr eaLnBrk="1" hangingPunct="1">
              <a:buFontTx/>
              <a:buNone/>
            </a:pPr>
            <a:endParaRPr lang="en-US" sz="2000" dirty="0" smtClean="0"/>
          </a:p>
          <a:p>
            <a:pPr eaLnBrk="1" hangingPunct="1"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</a:rPr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Project Overview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Phase-2 (FY10 - FY11)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Prepare for first beam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Civil construction to expand facility (capability for 2 RF units)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Move parts from FNPL photo-injector to NML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Install new gun, injector, test </a:t>
            </a:r>
            <a:r>
              <a:rPr lang="en-US" sz="1800" dirty="0" err="1" smtClean="0"/>
              <a:t>beamlines</a:t>
            </a:r>
            <a:r>
              <a:rPr lang="en-US" sz="1800" dirty="0" smtClean="0"/>
              <a:t>, beam dump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Install/test second cryomodule (CM2)</a:t>
            </a:r>
          </a:p>
          <a:p>
            <a:pPr lvl="2">
              <a:lnSpc>
                <a:spcPct val="90000"/>
              </a:lnSpc>
            </a:pP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Phase-3 (FY11 – FY14)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Complete RF Unit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Upgrade RF system to 10 MW, install third cryomodule (CM3)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Commission new Cryogenic Plant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Operate full RF Unit with beam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Begin installation of 2nd RF Unit</a:t>
            </a:r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924800" cy="762000"/>
          </a:xfrm>
        </p:spPr>
        <p:txBody>
          <a:bodyPr/>
          <a:lstStyle/>
          <a:p>
            <a:r>
              <a:rPr lang="en-US" dirty="0" smtClean="0"/>
              <a:t>Integrated SRF Plan </a:t>
            </a:r>
            <a:r>
              <a:rPr lang="en-US" sz="2800" dirty="0" smtClean="0"/>
              <a:t>(Cryomodules)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943600"/>
            <a:ext cx="55149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304" y="1447800"/>
            <a:ext cx="8769096" cy="442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30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Rounded MT Bold" charset="0"/>
              </a:rPr>
              <a:t>Conclusions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RF unit test facility at NML is a new large facility under construction at FNAL in support of ILC and Project X goals</a:t>
            </a:r>
          </a:p>
          <a:p>
            <a:pPr lvl="1" eaLnBrk="1" hangingPunct="1"/>
            <a:r>
              <a:rPr lang="en-US" dirty="0" smtClean="0"/>
              <a:t>Delayed by Omnibus bill more than a year</a:t>
            </a:r>
          </a:p>
          <a:p>
            <a:pPr lvl="1" eaLnBrk="1" hangingPunct="1"/>
            <a:r>
              <a:rPr lang="en-US" dirty="0" smtClean="0"/>
              <a:t>ILC/SRF funding has been restored</a:t>
            </a:r>
          </a:p>
          <a:p>
            <a:pPr lvl="1" eaLnBrk="1" hangingPunct="1"/>
            <a:r>
              <a:rPr lang="en-US" dirty="0" smtClean="0"/>
              <a:t>ARRA funds are a huge boost</a:t>
            </a:r>
          </a:p>
          <a:p>
            <a:pPr eaLnBrk="1" hangingPunct="1"/>
            <a:r>
              <a:rPr lang="en-US" dirty="0" smtClean="0"/>
              <a:t>NML Cryogenic and RF Operations have begun</a:t>
            </a:r>
          </a:p>
          <a:p>
            <a:pPr lvl="1" eaLnBrk="1" hangingPunct="1"/>
            <a:r>
              <a:rPr lang="en-US" dirty="0" smtClean="0"/>
              <a:t>Tests of CCII and CM1 this year</a:t>
            </a:r>
          </a:p>
          <a:p>
            <a:pPr eaLnBrk="1" hangingPunct="1"/>
            <a:r>
              <a:rPr lang="en-US" dirty="0" smtClean="0"/>
              <a:t>Several opportunities to meet ILC S1 goal over next couple of years</a:t>
            </a:r>
          </a:p>
          <a:p>
            <a:pPr eaLnBrk="1" hangingPunct="1"/>
            <a:r>
              <a:rPr lang="en-US" dirty="0" smtClean="0"/>
              <a:t>Full test of ILC RF unit (S2 goal) by 2014</a:t>
            </a:r>
          </a:p>
          <a:p>
            <a:pPr eaLnBrk="1" hangingPunct="1"/>
            <a:endParaRPr lang="en-US" sz="2000" dirty="0" smtClean="0"/>
          </a:p>
          <a:p>
            <a:pPr eaLnBrk="1" hangingPunct="1">
              <a:buFontTx/>
              <a:buNone/>
            </a:pPr>
            <a:endParaRPr lang="en-US" sz="2000" dirty="0" smtClean="0"/>
          </a:p>
          <a:p>
            <a:pPr eaLnBrk="1" hangingPunct="1"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</a:rPr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10244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000" b="1">
              <a:solidFill>
                <a:srgbClr val="800000"/>
              </a:solidFill>
              <a:latin typeface="Arial Rounded MT Bold" charset="0"/>
            </a:endParaRPr>
          </a:p>
        </p:txBody>
      </p:sp>
      <p:sp>
        <p:nvSpPr>
          <p:cNvPr id="10245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9145B43-4BFA-41F6-BFB6-1587AE20DB61}" type="slidenum">
              <a:rPr lang="en-US" sz="1000" b="1">
                <a:solidFill>
                  <a:srgbClr val="800000"/>
                </a:solidFill>
                <a:latin typeface="Arial Rounded MT Bold" charset="0"/>
              </a:rPr>
              <a:pPr algn="r"/>
              <a:t>4</a:t>
            </a:fld>
            <a:endParaRPr lang="en-US" sz="1000" b="1">
              <a:latin typeface="Times" charset="0"/>
            </a:endParaRPr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Phase-1 Layout of NML</a:t>
            </a:r>
            <a:endParaRPr lang="en-US" sz="2800" smtClean="0">
              <a:latin typeface="Arial Rounded MT Bold" charset="0"/>
            </a:endParaRPr>
          </a:p>
        </p:txBody>
      </p:sp>
      <p:sp>
        <p:nvSpPr>
          <p:cNvPr id="10247" name="Text Box 12"/>
          <p:cNvSpPr txBox="1">
            <a:spLocks noChangeArrowheads="1"/>
          </p:cNvSpPr>
          <p:nvPr/>
        </p:nvSpPr>
        <p:spPr bwMode="auto">
          <a:xfrm>
            <a:off x="4724400" y="1143000"/>
            <a:ext cx="1905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Cryomodule-1 (CM1) (Type III+)</a:t>
            </a:r>
          </a:p>
        </p:txBody>
      </p:sp>
      <p:sp>
        <p:nvSpPr>
          <p:cNvPr id="10248" name="Text Box 13"/>
          <p:cNvSpPr txBox="1">
            <a:spLocks noChangeArrowheads="1"/>
          </p:cNvSpPr>
          <p:nvPr/>
        </p:nvSpPr>
        <p:spPr bwMode="auto">
          <a:xfrm>
            <a:off x="1447800" y="1066800"/>
            <a:ext cx="1676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Capture Cavity 2 (CC2)</a:t>
            </a:r>
          </a:p>
        </p:txBody>
      </p:sp>
      <p:sp>
        <p:nvSpPr>
          <p:cNvPr id="10249" name="Text Box 14"/>
          <p:cNvSpPr txBox="1">
            <a:spLocks noChangeArrowheads="1"/>
          </p:cNvSpPr>
          <p:nvPr/>
        </p:nvSpPr>
        <p:spPr bwMode="auto">
          <a:xfrm>
            <a:off x="1447800" y="58674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CC2 RF System</a:t>
            </a:r>
          </a:p>
        </p:txBody>
      </p:sp>
      <p:sp>
        <p:nvSpPr>
          <p:cNvPr id="10250" name="Text Box 15"/>
          <p:cNvSpPr txBox="1">
            <a:spLocks noChangeArrowheads="1"/>
          </p:cNvSpPr>
          <p:nvPr/>
        </p:nvSpPr>
        <p:spPr bwMode="auto">
          <a:xfrm>
            <a:off x="4343400" y="5715000"/>
            <a:ext cx="1752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5 MW RF System for CM1</a:t>
            </a:r>
          </a:p>
        </p:txBody>
      </p:sp>
      <p:pic>
        <p:nvPicPr>
          <p:cNvPr id="10251" name="Picture 14" descr="NML-phase1_sm"/>
          <p:cNvPicPr>
            <a:picLocks noChangeAspect="1" noChangeArrowheads="1"/>
          </p:cNvPicPr>
          <p:nvPr/>
        </p:nvPicPr>
        <p:blipFill>
          <a:blip r:embed="rId3">
            <a:lum bright="-90000" contrast="90000"/>
            <a:grayscl/>
          </a:blip>
          <a:srcRect/>
          <a:stretch>
            <a:fillRect/>
          </a:stretch>
        </p:blipFill>
        <p:spPr bwMode="auto">
          <a:xfrm>
            <a:off x="152400" y="1371600"/>
            <a:ext cx="88392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Line 15"/>
          <p:cNvSpPr>
            <a:spLocks noChangeShapeType="1"/>
          </p:cNvSpPr>
          <p:nvPr/>
        </p:nvSpPr>
        <p:spPr bwMode="auto">
          <a:xfrm flipH="1">
            <a:off x="4343400" y="1676400"/>
            <a:ext cx="838200" cy="10668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Line 16"/>
          <p:cNvSpPr>
            <a:spLocks noChangeShapeType="1"/>
          </p:cNvSpPr>
          <p:nvPr/>
        </p:nvSpPr>
        <p:spPr bwMode="auto">
          <a:xfrm flipH="1">
            <a:off x="1676400" y="1371600"/>
            <a:ext cx="533400" cy="13716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Line 17"/>
          <p:cNvSpPr>
            <a:spLocks noChangeShapeType="1"/>
          </p:cNvSpPr>
          <p:nvPr/>
        </p:nvSpPr>
        <p:spPr bwMode="auto">
          <a:xfrm flipH="1" flipV="1">
            <a:off x="4648200" y="4114800"/>
            <a:ext cx="304800" cy="1600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Line 18"/>
          <p:cNvSpPr>
            <a:spLocks noChangeShapeType="1"/>
          </p:cNvSpPr>
          <p:nvPr/>
        </p:nvSpPr>
        <p:spPr bwMode="auto">
          <a:xfrm flipV="1">
            <a:off x="1981200" y="4191000"/>
            <a:ext cx="1066800" cy="15240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12292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000" b="1">
              <a:solidFill>
                <a:srgbClr val="800000"/>
              </a:solidFill>
              <a:latin typeface="Arial Rounded MT Bold" charset="0"/>
            </a:endParaRPr>
          </a:p>
        </p:txBody>
      </p:sp>
      <p:sp>
        <p:nvSpPr>
          <p:cNvPr id="12293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0C899E0-5431-4636-8C78-DA88A8B025CB}" type="slidenum">
              <a:rPr lang="en-US" sz="1000" b="1">
                <a:solidFill>
                  <a:srgbClr val="800000"/>
                </a:solidFill>
                <a:latin typeface="Arial Rounded MT Bold" charset="0"/>
              </a:rPr>
              <a:pPr algn="r"/>
              <a:t>5</a:t>
            </a:fld>
            <a:endParaRPr lang="en-US" sz="1000" b="1">
              <a:latin typeface="Times" charset="0"/>
            </a:endParaRPr>
          </a:p>
        </p:txBody>
      </p:sp>
      <p:sp>
        <p:nvSpPr>
          <p:cNvPr id="122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848600" cy="685800"/>
          </a:xfrm>
        </p:spPr>
        <p:txBody>
          <a:bodyPr/>
          <a:lstStyle/>
          <a:p>
            <a:r>
              <a:rPr lang="en-US" dirty="0" smtClean="0">
                <a:latin typeface="Arial Rounded MT Bold" charset="0"/>
              </a:rPr>
              <a:t>Phase 2/3 Layout of NML Building</a:t>
            </a:r>
          </a:p>
        </p:txBody>
      </p:sp>
      <p:sp>
        <p:nvSpPr>
          <p:cNvPr id="12295" name="Text Box 1033"/>
          <p:cNvSpPr txBox="1">
            <a:spLocks noChangeArrowheads="1"/>
          </p:cNvSpPr>
          <p:nvPr/>
        </p:nvSpPr>
        <p:spPr bwMode="auto">
          <a:xfrm>
            <a:off x="4953000" y="12192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Cryomodules</a:t>
            </a:r>
          </a:p>
        </p:txBody>
      </p:sp>
      <p:sp>
        <p:nvSpPr>
          <p:cNvPr id="12296" name="Text Box 1036"/>
          <p:cNvSpPr txBox="1">
            <a:spLocks noChangeArrowheads="1"/>
          </p:cNvSpPr>
          <p:nvPr/>
        </p:nvSpPr>
        <p:spPr bwMode="auto">
          <a:xfrm>
            <a:off x="304800" y="1219200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Capture Cavity 1 (CC1)</a:t>
            </a:r>
          </a:p>
        </p:txBody>
      </p:sp>
      <p:sp>
        <p:nvSpPr>
          <p:cNvPr id="12297" name="Text Box 1042"/>
          <p:cNvSpPr txBox="1">
            <a:spLocks noChangeArrowheads="1"/>
          </p:cNvSpPr>
          <p:nvPr/>
        </p:nvSpPr>
        <p:spPr bwMode="auto">
          <a:xfrm>
            <a:off x="3032125" y="5762625"/>
            <a:ext cx="131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298" name="Text Box 1043"/>
          <p:cNvSpPr txBox="1">
            <a:spLocks noChangeArrowheads="1"/>
          </p:cNvSpPr>
          <p:nvPr/>
        </p:nvSpPr>
        <p:spPr bwMode="auto">
          <a:xfrm>
            <a:off x="838200" y="5562600"/>
            <a:ext cx="1600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5MW RF System for Gun</a:t>
            </a:r>
          </a:p>
        </p:txBody>
      </p:sp>
      <p:sp>
        <p:nvSpPr>
          <p:cNvPr id="12299" name="Text Box 1044"/>
          <p:cNvSpPr txBox="1">
            <a:spLocks noChangeArrowheads="1"/>
          </p:cNvSpPr>
          <p:nvPr/>
        </p:nvSpPr>
        <p:spPr bwMode="auto">
          <a:xfrm>
            <a:off x="2743200" y="5562600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CC1 &amp; CC2 RF Systems</a:t>
            </a:r>
            <a:endParaRPr lang="en-US">
              <a:solidFill>
                <a:srgbClr val="F41908"/>
              </a:solidFill>
            </a:endParaRPr>
          </a:p>
        </p:txBody>
      </p:sp>
      <p:sp>
        <p:nvSpPr>
          <p:cNvPr id="12300" name="Text Box 1045"/>
          <p:cNvSpPr txBox="1">
            <a:spLocks noChangeArrowheads="1"/>
          </p:cNvSpPr>
          <p:nvPr/>
        </p:nvSpPr>
        <p:spPr bwMode="auto">
          <a:xfrm>
            <a:off x="457200" y="1828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RF Gun</a:t>
            </a:r>
          </a:p>
        </p:txBody>
      </p:sp>
      <p:sp>
        <p:nvSpPr>
          <p:cNvPr id="12301" name="Text Box 1050"/>
          <p:cNvSpPr txBox="1">
            <a:spLocks noChangeArrowheads="1"/>
          </p:cNvSpPr>
          <p:nvPr/>
        </p:nvSpPr>
        <p:spPr bwMode="auto">
          <a:xfrm>
            <a:off x="4343400" y="5562600"/>
            <a:ext cx="1676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5MW RF System for Cryomodules</a:t>
            </a:r>
          </a:p>
        </p:txBody>
      </p:sp>
      <p:sp>
        <p:nvSpPr>
          <p:cNvPr id="12302" name="Text Box 1052"/>
          <p:cNvSpPr txBox="1">
            <a:spLocks noChangeArrowheads="1"/>
          </p:cNvSpPr>
          <p:nvPr/>
        </p:nvSpPr>
        <p:spPr bwMode="auto">
          <a:xfrm>
            <a:off x="6629400" y="5562600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Future 10MW RF System</a:t>
            </a:r>
          </a:p>
        </p:txBody>
      </p:sp>
      <p:sp>
        <p:nvSpPr>
          <p:cNvPr id="12303" name="Text Box 1036"/>
          <p:cNvSpPr txBox="1">
            <a:spLocks noChangeArrowheads="1"/>
          </p:cNvSpPr>
          <p:nvPr/>
        </p:nvSpPr>
        <p:spPr bwMode="auto">
          <a:xfrm>
            <a:off x="1981200" y="1600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CC2</a:t>
            </a:r>
          </a:p>
        </p:txBody>
      </p:sp>
      <p:sp>
        <p:nvSpPr>
          <p:cNvPr id="12304" name="Text Box 1033"/>
          <p:cNvSpPr txBox="1">
            <a:spLocks noChangeArrowheads="1"/>
          </p:cNvSpPr>
          <p:nvPr/>
        </p:nvSpPr>
        <p:spPr bwMode="auto">
          <a:xfrm>
            <a:off x="2743200" y="12192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Future 3.9/Crab Cavity Test Beamlines</a:t>
            </a:r>
          </a:p>
        </p:txBody>
      </p:sp>
      <p:pic>
        <p:nvPicPr>
          <p:cNvPr id="12305" name="Picture 32" descr="NMLTA_EQPMT_LAYOUT_14APR2009sm"/>
          <p:cNvPicPr>
            <a:picLocks noChangeAspect="1" noChangeArrowheads="1"/>
          </p:cNvPicPr>
          <p:nvPr/>
        </p:nvPicPr>
        <p:blipFill>
          <a:blip r:embed="rId3">
            <a:lum bright="-90000" contrast="90000"/>
            <a:grayscl/>
          </a:blip>
          <a:srcRect/>
          <a:stretch>
            <a:fillRect/>
          </a:stretch>
        </p:blipFill>
        <p:spPr bwMode="auto">
          <a:xfrm>
            <a:off x="0" y="1905000"/>
            <a:ext cx="89916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6" name="Line 36"/>
          <p:cNvSpPr>
            <a:spLocks noChangeShapeType="1"/>
          </p:cNvSpPr>
          <p:nvPr/>
        </p:nvSpPr>
        <p:spPr bwMode="auto">
          <a:xfrm flipH="1">
            <a:off x="5334000" y="1524000"/>
            <a:ext cx="152400" cy="1219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7" name="Line 37"/>
          <p:cNvSpPr>
            <a:spLocks noChangeShapeType="1"/>
          </p:cNvSpPr>
          <p:nvPr/>
        </p:nvSpPr>
        <p:spPr bwMode="auto">
          <a:xfrm>
            <a:off x="5638800" y="1524000"/>
            <a:ext cx="1066800" cy="1219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8" name="Line 38"/>
          <p:cNvSpPr>
            <a:spLocks noChangeShapeType="1"/>
          </p:cNvSpPr>
          <p:nvPr/>
        </p:nvSpPr>
        <p:spPr bwMode="auto">
          <a:xfrm flipH="1">
            <a:off x="4191000" y="1524000"/>
            <a:ext cx="1219200" cy="1219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Line 39"/>
          <p:cNvSpPr>
            <a:spLocks noChangeShapeType="1"/>
          </p:cNvSpPr>
          <p:nvPr/>
        </p:nvSpPr>
        <p:spPr bwMode="auto">
          <a:xfrm>
            <a:off x="3505200" y="1676400"/>
            <a:ext cx="152400" cy="12954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0" name="Line 40"/>
          <p:cNvSpPr>
            <a:spLocks noChangeShapeType="1"/>
          </p:cNvSpPr>
          <p:nvPr/>
        </p:nvSpPr>
        <p:spPr bwMode="auto">
          <a:xfrm flipH="1">
            <a:off x="2971800" y="1676400"/>
            <a:ext cx="533400" cy="11430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1" name="Line 41"/>
          <p:cNvSpPr>
            <a:spLocks noChangeShapeType="1"/>
          </p:cNvSpPr>
          <p:nvPr/>
        </p:nvSpPr>
        <p:spPr bwMode="auto">
          <a:xfrm flipH="1">
            <a:off x="1524000" y="1828800"/>
            <a:ext cx="762000" cy="838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Line 42"/>
          <p:cNvSpPr>
            <a:spLocks noChangeShapeType="1"/>
          </p:cNvSpPr>
          <p:nvPr/>
        </p:nvSpPr>
        <p:spPr bwMode="auto">
          <a:xfrm flipH="1">
            <a:off x="1219200" y="1524000"/>
            <a:ext cx="228600" cy="11430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3" name="Line 43"/>
          <p:cNvSpPr>
            <a:spLocks noChangeShapeType="1"/>
          </p:cNvSpPr>
          <p:nvPr/>
        </p:nvSpPr>
        <p:spPr bwMode="auto">
          <a:xfrm>
            <a:off x="685800" y="2057400"/>
            <a:ext cx="228600" cy="6096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4" name="Line 44"/>
          <p:cNvSpPr>
            <a:spLocks noChangeShapeType="1"/>
          </p:cNvSpPr>
          <p:nvPr/>
        </p:nvSpPr>
        <p:spPr bwMode="auto">
          <a:xfrm flipV="1">
            <a:off x="1447800" y="4191000"/>
            <a:ext cx="762000" cy="13716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5" name="Line 45"/>
          <p:cNvSpPr>
            <a:spLocks noChangeShapeType="1"/>
          </p:cNvSpPr>
          <p:nvPr/>
        </p:nvSpPr>
        <p:spPr bwMode="auto">
          <a:xfrm flipH="1" flipV="1">
            <a:off x="2667000" y="3962400"/>
            <a:ext cx="457200" cy="16764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6" name="Line 46"/>
          <p:cNvSpPr>
            <a:spLocks noChangeShapeType="1"/>
          </p:cNvSpPr>
          <p:nvPr/>
        </p:nvSpPr>
        <p:spPr bwMode="auto">
          <a:xfrm flipV="1">
            <a:off x="3276600" y="4191000"/>
            <a:ext cx="533400" cy="14478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7" name="Line 47"/>
          <p:cNvSpPr>
            <a:spLocks noChangeShapeType="1"/>
          </p:cNvSpPr>
          <p:nvPr/>
        </p:nvSpPr>
        <p:spPr bwMode="auto">
          <a:xfrm flipH="1" flipV="1">
            <a:off x="4724400" y="4191000"/>
            <a:ext cx="152400" cy="14478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8" name="Line 48"/>
          <p:cNvSpPr>
            <a:spLocks noChangeShapeType="1"/>
          </p:cNvSpPr>
          <p:nvPr/>
        </p:nvSpPr>
        <p:spPr bwMode="auto">
          <a:xfrm flipH="1" flipV="1">
            <a:off x="6019800" y="3810000"/>
            <a:ext cx="1066800" cy="17526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0"/>
            <a:ext cx="7467600" cy="685800"/>
          </a:xfrm>
        </p:spPr>
        <p:txBody>
          <a:bodyPr/>
          <a:lstStyle/>
          <a:p>
            <a:r>
              <a:rPr lang="en-US" dirty="0" smtClean="0">
                <a:latin typeface="Arial Rounded MT Bold" charset="0"/>
              </a:rPr>
              <a:t>Expansion of NML Facility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304800" y="3886200"/>
            <a:ext cx="2133600" cy="31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CC0000"/>
                </a:solidFill>
              </a:rPr>
              <a:t>Existing NML Building</a:t>
            </a:r>
            <a:endParaRPr lang="en-US" sz="1200">
              <a:solidFill>
                <a:srgbClr val="CC0000"/>
              </a:solidFill>
            </a:endParaRPr>
          </a:p>
        </p:txBody>
      </p:sp>
      <p:sp>
        <p:nvSpPr>
          <p:cNvPr id="14341" name="Line 6"/>
          <p:cNvSpPr>
            <a:spLocks noChangeShapeType="1"/>
          </p:cNvSpPr>
          <p:nvPr/>
        </p:nvSpPr>
        <p:spPr bwMode="auto">
          <a:xfrm>
            <a:off x="1524000" y="4191000"/>
            <a:ext cx="152400" cy="1524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Text Box 12"/>
          <p:cNvSpPr txBox="1">
            <a:spLocks noChangeArrowheads="1"/>
          </p:cNvSpPr>
          <p:nvPr/>
        </p:nvSpPr>
        <p:spPr bwMode="auto">
          <a:xfrm>
            <a:off x="152400" y="1219200"/>
            <a:ext cx="3124200" cy="76993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DC701D"/>
                </a:solidFill>
              </a:rPr>
              <a:t>New Cryoplant &amp; CM Test Facility</a:t>
            </a:r>
            <a:endParaRPr lang="en-US" sz="1200" b="1">
              <a:solidFill>
                <a:srgbClr val="DC701D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rgbClr val="DC701D"/>
                </a:solidFill>
              </a:rPr>
              <a:t>(300 W Cryogenic Plant, Cryomodule Test Stands, 10 MW RF Test Area)</a:t>
            </a:r>
            <a:endParaRPr lang="en-US" sz="1200">
              <a:solidFill>
                <a:srgbClr val="008000"/>
              </a:solidFill>
            </a:endParaRPr>
          </a:p>
        </p:txBody>
      </p:sp>
      <p:sp>
        <p:nvSpPr>
          <p:cNvPr id="14343" name="Date Placeholder 1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pic>
        <p:nvPicPr>
          <p:cNvPr id="14344" name="Picture 15" descr="extension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343400"/>
            <a:ext cx="883920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6" descr="CMTF_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219200"/>
            <a:ext cx="487680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Rectangle 17"/>
          <p:cNvSpPr>
            <a:spLocks noChangeArrowheads="1"/>
          </p:cNvSpPr>
          <p:nvPr/>
        </p:nvSpPr>
        <p:spPr bwMode="auto">
          <a:xfrm>
            <a:off x="304800" y="4343400"/>
            <a:ext cx="4800600" cy="2057400"/>
          </a:xfrm>
          <a:prstGeom prst="rect">
            <a:avLst/>
          </a:prstGeom>
          <a:solidFill>
            <a:srgbClr val="F41908">
              <a:alpha val="0"/>
            </a:srgbClr>
          </a:solidFill>
          <a:ln w="28575">
            <a:solidFill>
              <a:srgbClr val="F41908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7" name="TextBox 18"/>
          <p:cNvSpPr txBox="1">
            <a:spLocks noChangeArrowheads="1"/>
          </p:cNvSpPr>
          <p:nvPr/>
        </p:nvSpPr>
        <p:spPr bwMode="auto">
          <a:xfrm>
            <a:off x="152400" y="2590800"/>
            <a:ext cx="3352800" cy="862013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8000"/>
                </a:solidFill>
              </a:rPr>
              <a:t>New Underground Tunnel Expansion</a:t>
            </a:r>
          </a:p>
          <a:p>
            <a:endParaRPr lang="en-US" sz="1200">
              <a:solidFill>
                <a:srgbClr val="008000"/>
              </a:solidFill>
            </a:endParaRPr>
          </a:p>
          <a:p>
            <a:r>
              <a:rPr lang="en-US" sz="1200">
                <a:solidFill>
                  <a:srgbClr val="008000"/>
                </a:solidFill>
              </a:rPr>
              <a:t>(Space for 6 Cryomodules (2 RF Units), AARD Test Beam Lines)</a:t>
            </a:r>
          </a:p>
        </p:txBody>
      </p:sp>
      <p:cxnSp>
        <p:nvCxnSpPr>
          <p:cNvPr id="14348" name="Straight Connector 20"/>
          <p:cNvCxnSpPr>
            <a:cxnSpLocks noChangeShapeType="1"/>
          </p:cNvCxnSpPr>
          <p:nvPr/>
        </p:nvCxnSpPr>
        <p:spPr bwMode="auto">
          <a:xfrm>
            <a:off x="3276600" y="3505200"/>
            <a:ext cx="2590800" cy="838200"/>
          </a:xfrm>
          <a:prstGeom prst="line">
            <a:avLst/>
          </a:prstGeom>
          <a:noFill/>
          <a:ln w="28575">
            <a:solidFill>
              <a:srgbClr val="008000"/>
            </a:solidFill>
            <a:prstDash val="sysDash"/>
            <a:round/>
            <a:headEnd/>
            <a:tailEnd/>
          </a:ln>
        </p:spPr>
      </p:cxnSp>
      <p:sp>
        <p:nvSpPr>
          <p:cNvPr id="14349" name="Oval 21"/>
          <p:cNvSpPr>
            <a:spLocks noChangeArrowheads="1"/>
          </p:cNvSpPr>
          <p:nvPr/>
        </p:nvSpPr>
        <p:spPr bwMode="auto">
          <a:xfrm>
            <a:off x="5105400" y="4114800"/>
            <a:ext cx="4038600" cy="1981200"/>
          </a:xfrm>
          <a:prstGeom prst="ellipse">
            <a:avLst/>
          </a:prstGeom>
          <a:solidFill>
            <a:srgbClr val="008000">
              <a:alpha val="0"/>
            </a:srgbClr>
          </a:solidFill>
          <a:ln w="28575">
            <a:solidFill>
              <a:srgbClr val="008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Rectangle 25"/>
          <p:cNvSpPr>
            <a:spLocks noChangeArrowheads="1"/>
          </p:cNvSpPr>
          <p:nvPr/>
        </p:nvSpPr>
        <p:spPr bwMode="auto">
          <a:xfrm>
            <a:off x="3429000" y="1219200"/>
            <a:ext cx="5181600" cy="2743200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4351" name="Straight Connector 27"/>
          <p:cNvCxnSpPr>
            <a:cxnSpLocks noChangeShapeType="1"/>
            <a:stCxn id="14342" idx="3"/>
          </p:cNvCxnSpPr>
          <p:nvPr/>
        </p:nvCxnSpPr>
        <p:spPr bwMode="auto">
          <a:xfrm>
            <a:off x="3276600" y="1603375"/>
            <a:ext cx="152400" cy="225425"/>
          </a:xfrm>
          <a:prstGeom prst="lin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/>
          </a:ln>
        </p:spPr>
      </p:cxnSp>
      <p:cxnSp>
        <p:nvCxnSpPr>
          <p:cNvPr id="17" name="Straight Connector 16"/>
          <p:cNvCxnSpPr/>
          <p:nvPr/>
        </p:nvCxnSpPr>
        <p:spPr bwMode="auto">
          <a:xfrm>
            <a:off x="5029200" y="4648200"/>
            <a:ext cx="1447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6781800" y="4646612"/>
            <a:ext cx="1828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5029200" y="5103812"/>
            <a:ext cx="20574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7086600" y="5562600"/>
            <a:ext cx="1066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8305800" y="5562600"/>
            <a:ext cx="381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610600" y="4572000"/>
            <a:ext cx="457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rot="5400000">
            <a:off x="6362700" y="4533900"/>
            <a:ext cx="228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rot="5400000">
            <a:off x="6858000" y="5334000"/>
            <a:ext cx="457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rot="5400000">
            <a:off x="8496300" y="5372100"/>
            <a:ext cx="381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rot="5400000">
            <a:off x="8762206" y="4876006"/>
            <a:ext cx="609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5400000">
            <a:off x="8573294" y="4609306"/>
            <a:ext cx="76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5400000">
            <a:off x="6666706" y="4533106"/>
            <a:ext cx="228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16200000" flipH="1">
            <a:off x="8153399" y="5714999"/>
            <a:ext cx="304800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rot="5400000">
            <a:off x="8077994" y="5638006"/>
            <a:ext cx="1524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7620000" y="5867400"/>
            <a:ext cx="685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rot="5400000">
            <a:off x="7506494" y="5752306"/>
            <a:ext cx="228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7620000" y="5638800"/>
            <a:ext cx="457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rot="5400000" flipH="1" flipV="1">
            <a:off x="8039100" y="5676900"/>
            <a:ext cx="76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8458200" y="5181600"/>
            <a:ext cx="609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6553200" y="3886200"/>
            <a:ext cx="1828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6553200" y="3275012"/>
            <a:ext cx="1828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rot="5400000">
            <a:off x="8077994" y="3580606"/>
            <a:ext cx="609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rot="5400000">
            <a:off x="6249194" y="3580606"/>
            <a:ext cx="609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rot="5400000">
            <a:off x="3163094" y="2475706"/>
            <a:ext cx="990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 rot="5400000">
            <a:off x="6438106" y="2475706"/>
            <a:ext cx="990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>
            <a:off x="3657600" y="2971800"/>
            <a:ext cx="3276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3657600" y="1981200"/>
            <a:ext cx="685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5867400" y="1981200"/>
            <a:ext cx="1066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 rot="5400000">
            <a:off x="5524500" y="1638300"/>
            <a:ext cx="685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4724400" y="1295400"/>
            <a:ext cx="1143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 rot="5400000">
            <a:off x="4572794" y="1447006"/>
            <a:ext cx="304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 rot="5400000">
            <a:off x="4152900" y="1790700"/>
            <a:ext cx="381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4343400" y="1600200"/>
            <a:ext cx="381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609600" y="1905000"/>
            <a:ext cx="2167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Funded by ARRA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NML Complex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pic>
        <p:nvPicPr>
          <p:cNvPr id="15365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8486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Expansion</a:t>
            </a:r>
          </a:p>
        </p:txBody>
      </p:sp>
      <p:pic>
        <p:nvPicPr>
          <p:cNvPr id="16389" name="Picture 25" descr="Expan_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447800"/>
            <a:ext cx="87852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6" descr="rack_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3505200"/>
            <a:ext cx="2362200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27"/>
          <p:cNvSpPr txBox="1">
            <a:spLocks noChangeArrowheads="1"/>
          </p:cNvSpPr>
          <p:nvPr/>
        </p:nvSpPr>
        <p:spPr bwMode="auto">
          <a:xfrm>
            <a:off x="381000" y="11430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Existing NML Building</a:t>
            </a:r>
          </a:p>
        </p:txBody>
      </p:sp>
      <p:cxnSp>
        <p:nvCxnSpPr>
          <p:cNvPr id="16392" name="Straight Arrow Connector 30"/>
          <p:cNvCxnSpPr>
            <a:cxnSpLocks noChangeShapeType="1"/>
            <a:stCxn id="16391" idx="2"/>
          </p:cNvCxnSpPr>
          <p:nvPr/>
        </p:nvCxnSpPr>
        <p:spPr bwMode="auto">
          <a:xfrm rot="5400000">
            <a:off x="785812" y="1471613"/>
            <a:ext cx="561975" cy="4572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6393" name="TextBox 32"/>
          <p:cNvSpPr txBox="1">
            <a:spLocks noChangeArrowheads="1"/>
          </p:cNvSpPr>
          <p:nvPr/>
        </p:nvSpPr>
        <p:spPr bwMode="auto">
          <a:xfrm>
            <a:off x="2286000" y="1143000"/>
            <a:ext cx="213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Alcove for Cryoplant Tie-in</a:t>
            </a:r>
          </a:p>
        </p:txBody>
      </p:sp>
      <p:sp>
        <p:nvSpPr>
          <p:cNvPr id="16394" name="TextBox 33"/>
          <p:cNvSpPr txBox="1">
            <a:spLocks noChangeArrowheads="1"/>
          </p:cNvSpPr>
          <p:nvPr/>
        </p:nvSpPr>
        <p:spPr bwMode="auto">
          <a:xfrm>
            <a:off x="2819400" y="24384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CM6</a:t>
            </a:r>
          </a:p>
        </p:txBody>
      </p:sp>
      <p:sp>
        <p:nvSpPr>
          <p:cNvPr id="16395" name="TextBox 34"/>
          <p:cNvSpPr txBox="1">
            <a:spLocks noChangeArrowheads="1"/>
          </p:cNvSpPr>
          <p:nvPr/>
        </p:nvSpPr>
        <p:spPr bwMode="auto">
          <a:xfrm>
            <a:off x="1371600" y="2438400"/>
            <a:ext cx="609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CM5</a:t>
            </a:r>
          </a:p>
        </p:txBody>
      </p:sp>
      <p:cxnSp>
        <p:nvCxnSpPr>
          <p:cNvPr id="16396" name="Straight Arrow Connector 36"/>
          <p:cNvCxnSpPr>
            <a:cxnSpLocks noChangeShapeType="1"/>
          </p:cNvCxnSpPr>
          <p:nvPr/>
        </p:nvCxnSpPr>
        <p:spPr bwMode="auto">
          <a:xfrm>
            <a:off x="2895600" y="1371600"/>
            <a:ext cx="685800" cy="3048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6397" name="TextBox 39"/>
          <p:cNvSpPr txBox="1">
            <a:spLocks noChangeArrowheads="1"/>
          </p:cNvSpPr>
          <p:nvPr/>
        </p:nvSpPr>
        <p:spPr bwMode="auto">
          <a:xfrm>
            <a:off x="4953000" y="50292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Rack Room/Laser Lab</a:t>
            </a:r>
          </a:p>
        </p:txBody>
      </p:sp>
      <p:sp>
        <p:nvSpPr>
          <p:cNvPr id="16398" name="TextBox 40"/>
          <p:cNvSpPr txBox="1">
            <a:spLocks noChangeArrowheads="1"/>
          </p:cNvSpPr>
          <p:nvPr/>
        </p:nvSpPr>
        <p:spPr bwMode="auto">
          <a:xfrm>
            <a:off x="7620000" y="14478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Beam Dump</a:t>
            </a:r>
          </a:p>
        </p:txBody>
      </p:sp>
      <p:sp>
        <p:nvSpPr>
          <p:cNvPr id="16399" name="TextBox 41"/>
          <p:cNvSpPr txBox="1">
            <a:spLocks noChangeArrowheads="1"/>
          </p:cNvSpPr>
          <p:nvPr/>
        </p:nvSpPr>
        <p:spPr bwMode="auto">
          <a:xfrm>
            <a:off x="4876800" y="11430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Test Beamlines/AARD Area</a:t>
            </a:r>
          </a:p>
        </p:txBody>
      </p:sp>
      <p:sp>
        <p:nvSpPr>
          <p:cNvPr id="16400" name="Oval 42"/>
          <p:cNvSpPr>
            <a:spLocks noChangeArrowheads="1"/>
          </p:cNvSpPr>
          <p:nvPr/>
        </p:nvSpPr>
        <p:spPr bwMode="auto">
          <a:xfrm>
            <a:off x="3886200" y="1676400"/>
            <a:ext cx="4267200" cy="22098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401" name="Straight Arrow Connector 44"/>
          <p:cNvCxnSpPr>
            <a:cxnSpLocks noChangeShapeType="1"/>
          </p:cNvCxnSpPr>
          <p:nvPr/>
        </p:nvCxnSpPr>
        <p:spPr bwMode="auto">
          <a:xfrm rot="16200000" flipH="1">
            <a:off x="5486400" y="1447800"/>
            <a:ext cx="304800" cy="1524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6402" name="Straight Arrow Connector 47"/>
          <p:cNvCxnSpPr>
            <a:cxnSpLocks noChangeShapeType="1"/>
          </p:cNvCxnSpPr>
          <p:nvPr/>
        </p:nvCxnSpPr>
        <p:spPr bwMode="auto">
          <a:xfrm rot="16200000" flipH="1">
            <a:off x="8153400" y="1828800"/>
            <a:ext cx="381000" cy="762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6403" name="Straight Arrow Connector 49"/>
          <p:cNvCxnSpPr>
            <a:cxnSpLocks noChangeShapeType="1"/>
          </p:cNvCxnSpPr>
          <p:nvPr/>
        </p:nvCxnSpPr>
        <p:spPr bwMode="auto">
          <a:xfrm rot="10800000" flipV="1">
            <a:off x="4572000" y="5334000"/>
            <a:ext cx="838200" cy="3810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6404" name="Straight Arrow Connector 51"/>
          <p:cNvCxnSpPr>
            <a:cxnSpLocks noChangeShapeType="1"/>
          </p:cNvCxnSpPr>
          <p:nvPr/>
        </p:nvCxnSpPr>
        <p:spPr bwMode="auto">
          <a:xfrm rot="5400000" flipH="1" flipV="1">
            <a:off x="5373688" y="4610100"/>
            <a:ext cx="760412" cy="230188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6405" name="TextBox 29"/>
          <p:cNvSpPr txBox="1">
            <a:spLocks noChangeArrowheads="1"/>
          </p:cNvSpPr>
          <p:nvPr/>
        </p:nvSpPr>
        <p:spPr bwMode="auto">
          <a:xfrm>
            <a:off x="5486400" y="5867400"/>
            <a:ext cx="3124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8000"/>
                </a:solidFill>
              </a:rPr>
              <a:t>- Construction Began 3/10</a:t>
            </a:r>
          </a:p>
        </p:txBody>
      </p:sp>
      <p:cxnSp>
        <p:nvCxnSpPr>
          <p:cNvPr id="16406" name="Straight Connector 23"/>
          <p:cNvCxnSpPr>
            <a:cxnSpLocks noChangeShapeType="1"/>
          </p:cNvCxnSpPr>
          <p:nvPr/>
        </p:nvCxnSpPr>
        <p:spPr bwMode="auto">
          <a:xfrm>
            <a:off x="0" y="1600200"/>
            <a:ext cx="838200" cy="158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16407" name="Straight Connector 26"/>
          <p:cNvCxnSpPr>
            <a:cxnSpLocks noChangeShapeType="1"/>
          </p:cNvCxnSpPr>
          <p:nvPr/>
        </p:nvCxnSpPr>
        <p:spPr bwMode="auto">
          <a:xfrm rot="5400000">
            <a:off x="-1181099" y="3619500"/>
            <a:ext cx="4038600" cy="3175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16408" name="Straight Connector 29"/>
          <p:cNvCxnSpPr>
            <a:cxnSpLocks noChangeShapeType="1"/>
          </p:cNvCxnSpPr>
          <p:nvPr/>
        </p:nvCxnSpPr>
        <p:spPr bwMode="auto">
          <a:xfrm rot="10800000">
            <a:off x="0" y="5638800"/>
            <a:ext cx="838200" cy="158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LCWS 10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Technical Progress</a:t>
            </a:r>
          </a:p>
        </p:txBody>
      </p:sp>
      <p:pic>
        <p:nvPicPr>
          <p:cNvPr id="19460" name="Picture 5" descr="IMG_1560 copy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17600" y="1143000"/>
            <a:ext cx="6908800" cy="5181600"/>
          </a:xfrm>
        </p:spPr>
      </p:pic>
      <p:sp>
        <p:nvSpPr>
          <p:cNvPr id="1946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ILC-Fermilab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ILC-Fermilab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lnDef>
  </a:objectDefaults>
  <a:extraClrSchemeLst>
    <a:extraClrScheme>
      <a:clrScheme name="ILC-Fermila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-Fermilab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2004:Templates:My Templates:ILC-Fermilab.pot</Template>
  <TotalTime>2677</TotalTime>
  <Words>1362</Words>
  <Application>Microsoft Office PowerPoint</Application>
  <PresentationFormat>On-screen Show (4:3)</PresentationFormat>
  <Paragraphs>301</Paragraphs>
  <Slides>31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3_ILC-Fermilab</vt:lpstr>
      <vt:lpstr>NML - RF Unit Test Facility  at Fermilab</vt:lpstr>
      <vt:lpstr>NML Project Overview</vt:lpstr>
      <vt:lpstr>NML Project Overview</vt:lpstr>
      <vt:lpstr>Phase-1 Layout of NML</vt:lpstr>
      <vt:lpstr>Phase 2/3 Layout of NML Building</vt:lpstr>
      <vt:lpstr>Expansion of NML Facility</vt:lpstr>
      <vt:lpstr>Future NML Complex</vt:lpstr>
      <vt:lpstr>NML Expansion</vt:lpstr>
      <vt:lpstr>NML Technical Progress</vt:lpstr>
      <vt:lpstr>NML Infrastructure (FY07-08)</vt:lpstr>
      <vt:lpstr>Recent Picture of NML Facility</vt:lpstr>
      <vt:lpstr>View From North</vt:lpstr>
      <vt:lpstr>NML Expansion Construction</vt:lpstr>
      <vt:lpstr>NML Cryogenic System</vt:lpstr>
      <vt:lpstr>NML Cryogenic System</vt:lpstr>
      <vt:lpstr>NML RF Systems</vt:lpstr>
      <vt:lpstr>CM1 moving to NML</vt:lpstr>
      <vt:lpstr>NML Accelerator</vt:lpstr>
      <vt:lpstr>CC2 Operation At NML</vt:lpstr>
      <vt:lpstr>CC2 Operations at NML</vt:lpstr>
      <vt:lpstr>CC2 Performance at NML</vt:lpstr>
      <vt:lpstr>CC2 Performance at NML</vt:lpstr>
      <vt:lpstr>CM1 Test Plan</vt:lpstr>
      <vt:lpstr>CM1 Test Plan</vt:lpstr>
      <vt:lpstr>NML Auxiliary Systems</vt:lpstr>
      <vt:lpstr>NML CM1 Vacuum Work</vt:lpstr>
      <vt:lpstr>NML Auxiliary Systems</vt:lpstr>
      <vt:lpstr>NML Controls/Instrumentation</vt:lpstr>
      <vt:lpstr>NML Schedule/Milestones</vt:lpstr>
      <vt:lpstr>Integrated SRF Plan (Cryomodules)</vt:lpstr>
      <vt:lpstr>Conclusions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Test Facility at New Muon Lab</dc:title>
  <dc:creator>Jerry Leibfritz</dc:creator>
  <cp:lastModifiedBy>kephart</cp:lastModifiedBy>
  <cp:revision>139</cp:revision>
  <cp:lastPrinted>2007-08-15T19:52:40Z</cp:lastPrinted>
  <dcterms:created xsi:type="dcterms:W3CDTF">2010-03-16T14:31:06Z</dcterms:created>
  <dcterms:modified xsi:type="dcterms:W3CDTF">2010-03-28T01:35:03Z</dcterms:modified>
</cp:coreProperties>
</file>