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Default Extension="doc" ContentType="application/msword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heme/themeOverride2.xml" ContentType="application/vnd.openxmlformats-officedocument.themeOverr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theme/themeOverride1.xml" ContentType="application/vnd.openxmlformats-officedocument.themeOverr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720" r:id="rId1"/>
  </p:sldMasterIdLst>
  <p:notesMasterIdLst>
    <p:notesMasterId r:id="rId25"/>
  </p:notesMasterIdLst>
  <p:sldIdLst>
    <p:sldId id="256" r:id="rId2"/>
    <p:sldId id="257" r:id="rId3"/>
    <p:sldId id="258" r:id="rId4"/>
    <p:sldId id="266" r:id="rId5"/>
    <p:sldId id="270" r:id="rId6"/>
    <p:sldId id="268" r:id="rId7"/>
    <p:sldId id="271" r:id="rId8"/>
    <p:sldId id="269" r:id="rId9"/>
    <p:sldId id="267" r:id="rId10"/>
    <p:sldId id="259" r:id="rId11"/>
    <p:sldId id="260" r:id="rId12"/>
    <p:sldId id="272" r:id="rId13"/>
    <p:sldId id="263" r:id="rId14"/>
    <p:sldId id="264" r:id="rId15"/>
    <p:sldId id="274" r:id="rId16"/>
    <p:sldId id="275" r:id="rId17"/>
    <p:sldId id="276" r:id="rId18"/>
    <p:sldId id="277" r:id="rId19"/>
    <p:sldId id="273" r:id="rId20"/>
    <p:sldId id="278" r:id="rId21"/>
    <p:sldId id="281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46672"/>
    <a:srgbClr val="E9A5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17" autoAdjust="0"/>
    <p:restoredTop sz="99544" autoAdjust="0"/>
  </p:normalViewPr>
  <p:slideViewPr>
    <p:cSldViewPr>
      <p:cViewPr>
        <p:scale>
          <a:sx n="110" d="100"/>
          <a:sy n="110" d="100"/>
        </p:scale>
        <p:origin x="-1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presProps" Target="pres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viewProps" Target="viewProps.xml"/><Relationship Id="rId26" Type="http://schemas.openxmlformats.org/officeDocument/2006/relationships/printerSettings" Target="printerSettings/printerSettings1.bin"/><Relationship Id="rId30" Type="http://schemas.openxmlformats.org/officeDocument/2006/relationships/tableStyles" Target="tableStyles.xml"/><Relationship Id="rId11" Type="http://schemas.openxmlformats.org/officeDocument/2006/relationships/slide" Target="slides/slide10.xml"/><Relationship Id="rId29" Type="http://schemas.openxmlformats.org/officeDocument/2006/relationships/theme" Target="theme/theme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AD6E4AC-ADF2-4252-8579-AF44B41F61DE}" type="datetimeFigureOut">
              <a:rPr lang="en-US"/>
              <a:pPr>
                <a:defRPr/>
              </a:pPr>
              <a:t>3/26/10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A16735D-3690-42B9-A7DC-3265D6D3FA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ＭＳ Ｐゴシック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986CD4F-03F1-414F-9AD9-0B716BCEAEAD}" type="slidenum">
              <a:rPr lang="en-US">
                <a:ea typeface="ＭＳ Ｐゴシック" pitchFamily="84" charset="-128"/>
                <a:cs typeface="ＭＳ Ｐゴシック" pitchFamily="8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D1274-2BFF-4028-A540-3E22806633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C904A-1E1C-49BD-AC6A-BE3C5F1989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4E81C-F30F-4424-8DFC-2C439F62DC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F2F82-3A76-4CC8-A390-E3C9554C62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48B32-2957-4FFD-800D-F8F98EEC46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2ECB3-87DA-4A9B-BEAD-AA17E4F946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7ECC1-9666-4ECE-AC73-A8E83B400A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D8C1CA-7279-46EC-9A93-F4C5B85A98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4721D-6AFB-4E47-B962-DA1778ACA9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D4F80-5B34-411E-8E33-73410FB5F92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7DB16-9054-434B-8C9C-48381E0B68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19460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946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8C01EEB-B00C-4A89-9E0C-671FB893E2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9465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dirty="0">
                <a:latin typeface="+mn-lt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27" r:id="rId7"/>
    <p:sldLayoutId id="2147483726" r:id="rId8"/>
    <p:sldLayoutId id="2147483734" r:id="rId9"/>
    <p:sldLayoutId id="2147483725" r:id="rId10"/>
    <p:sldLayoutId id="2147483724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84" charset="0"/>
          <a:ea typeface="ＭＳ Ｐゴシック" pitchFamily="84" charset="-128"/>
          <a:cs typeface="ＭＳ Ｐゴシック" pitchFamily="84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84" charset="2"/>
        <a:buChar char=""/>
        <a:defRPr sz="2600" kern="1200">
          <a:solidFill>
            <a:schemeClr val="tx1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84" charset="2"/>
        <a:buChar char=""/>
        <a:defRPr sz="24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84" charset="2"/>
        <a:buChar char=""/>
        <a:defRPr sz="21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84" charset="2"/>
        <a:buChar char=""/>
        <a:defRPr sz="20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84" charset="2"/>
        <a:buChar char=""/>
        <a:defRPr sz="2000" kern="1200">
          <a:solidFill>
            <a:schemeClr val="tx1"/>
          </a:solidFill>
          <a:latin typeface="+mn-lt"/>
          <a:ea typeface="ＭＳ Ｐゴシック" pitchFamily="84" charset="-128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3" Type="http://schemas.openxmlformats.org/officeDocument/2006/relationships/oleObject" Target="../embeddings/oleObject1.doc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Tunnel Electronics for Klystron Cluster System </a:t>
            </a:r>
            <a:endParaRPr lang="en-US" dirty="0"/>
          </a:p>
        </p:txBody>
      </p:sp>
      <p:sp>
        <p:nvSpPr>
          <p:cNvPr id="14338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Ray Larsen</a:t>
            </a:r>
          </a:p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Chris Adolphsen </a:t>
            </a:r>
          </a:p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Chris Nantista</a:t>
            </a:r>
          </a:p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ARD Division  SLAC National Accelerator Lab</a:t>
            </a:r>
          </a:p>
          <a:p>
            <a:pPr marR="0" eaLnBrk="1" hangingPunct="1">
              <a:lnSpc>
                <a:spcPct val="80000"/>
              </a:lnSpc>
            </a:pPr>
            <a:r>
              <a:rPr lang="en-US" sz="2200" smtClean="0"/>
              <a:t>ILC GDE Meeting Beijing March 25-28 2010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1- Tunnel Electronics Summary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 Cavity</a:t>
            </a:r>
          </a:p>
          <a:p>
            <a:pPr lvl="1" eaLnBrk="1" hangingPunct="1"/>
            <a:r>
              <a:rPr lang="en-US" smtClean="0"/>
              <a:t>Cavity voltage probe readout (1)</a:t>
            </a:r>
          </a:p>
          <a:p>
            <a:pPr lvl="1" eaLnBrk="1" hangingPunct="1"/>
            <a:r>
              <a:rPr lang="en-US" smtClean="0"/>
              <a:t>Piezoelectric tuner drivers &amp; readout(2)</a:t>
            </a:r>
          </a:p>
          <a:p>
            <a:pPr lvl="1" eaLnBrk="1" hangingPunct="1"/>
            <a:r>
              <a:rPr lang="en-US" smtClean="0"/>
              <a:t>Blade tuner driver motor &amp; readout(1)</a:t>
            </a:r>
          </a:p>
          <a:p>
            <a:pPr lvl="1" eaLnBrk="1" hangingPunct="1"/>
            <a:r>
              <a:rPr lang="en-US" smtClean="0"/>
              <a:t>Window arc detect PMT readout (2)</a:t>
            </a:r>
          </a:p>
          <a:p>
            <a:pPr lvl="1" eaLnBrk="1" hangingPunct="1"/>
            <a:r>
              <a:rPr lang="en-US" smtClean="0"/>
              <a:t>Directional coupler FE, RE readout (2)</a:t>
            </a:r>
          </a:p>
          <a:p>
            <a:pPr lvl="1" eaLnBrk="1" hangingPunct="1"/>
            <a:r>
              <a:rPr lang="en-US" smtClean="0"/>
              <a:t>Phase Shifter motor driver &amp; readout (1)</a:t>
            </a:r>
          </a:p>
          <a:p>
            <a:pPr lvl="1" eaLnBrk="1" hangingPunct="1"/>
            <a:r>
              <a:rPr lang="en-US" smtClean="0"/>
              <a:t>Power coupler (1)</a:t>
            </a:r>
          </a:p>
          <a:p>
            <a:pPr lvl="1" eaLnBrk="1" hangingPunct="1"/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764D5-A428-45BF-9BAC-FFF5DC3487F1}" type="slidenum">
              <a:rPr lang="en-US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1-Tunnel Electronics Summary 2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Per Cryomodule (CM) (8-9 cavities)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Above components (x8-9)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Probe down-conversion &amp; digitizing channels (8-9)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Vector sum controller per CM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Beam position monitor readout (1)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SC Quad power supply &amp; protection (1)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Vacuum pump power supplies (2) 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Helium monitoring &amp; control (1)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en-US" dirty="0" smtClean="0">
                <a:ea typeface="+mn-ea"/>
                <a:cs typeface="+mn-cs"/>
              </a:rPr>
              <a:t>Per Girder of 3 Cryomodules 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ea typeface="+mn-ea"/>
              </a:rPr>
              <a:t>Above x3		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FA7572-FA0D-4147-B178-04453422B0F3}" type="slidenum">
              <a:rPr lang="en-US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5" descr="Schroff_uTCA_AMC-RTM_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2800"/>
            <a:ext cx="4572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391400" cy="1162050"/>
          </a:xfrm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pitchFamily="84" charset="-128"/>
                <a:cs typeface="ＭＳ Ｐゴシック" pitchFamily="84" charset="-128"/>
              </a:rPr>
              <a:t>Proposed Platform: MicroTCA New Standard for Physics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18DF88-7B7B-498C-94D9-C3DCD700FB33}" type="slidenum">
              <a:rPr lang="en-US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05000"/>
            <a:ext cx="3352800" cy="1828800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Double Wide Advanced Mezzanine  Card (AMC)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Same size Rear Transition Module for IO signal conditioning, cable - connector interface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12 Payload slots with RTM’s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Supports Redundancy for High Availability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2765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905000"/>
            <a:ext cx="4841875" cy="2914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7772400" cy="704850"/>
          </a:xfrm>
        </p:spPr>
        <p:txBody>
          <a:bodyPr/>
          <a:lstStyle/>
          <a:p>
            <a:pPr eaLnBrk="1" hangingPunct="1"/>
            <a:r>
              <a:rPr lang="en-US" sz="4000" smtClean="0">
                <a:ea typeface="ＭＳ Ｐゴシック" pitchFamily="84" charset="-128"/>
                <a:cs typeface="ＭＳ Ｐゴシック" pitchFamily="84" charset="-128"/>
              </a:rPr>
              <a:t>Industry Demonstration Unit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2"/>
          </p:nvPr>
        </p:nvSpPr>
        <p:spPr>
          <a:xfrm>
            <a:off x="6172200" y="1676400"/>
            <a:ext cx="2743200" cy="4343400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  <a:cs typeface="+mn-cs"/>
              </a:rPr>
              <a:t>First 6-Slot Test Prototype Crate from Schroff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  <a:cs typeface="+mn-cs"/>
              </a:rPr>
              <a:t>Double-Wide Application Card with Rear Transition Module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  <a:cs typeface="+mn-cs"/>
              </a:rPr>
              <a:t>Production Unit will be 12-slot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  <a:cs typeface="+mn-cs"/>
              </a:rPr>
              <a:t>Supports redundancy, rear cable entry, managed platform, module hot swap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Arial" pitchFamily="34" charset="0"/>
              <a:buChar char="•"/>
              <a:defRPr/>
            </a:pPr>
            <a:r>
              <a:rPr lang="en-US" sz="2000" dirty="0" smtClean="0">
                <a:ea typeface="+mn-ea"/>
                <a:cs typeface="+mn-cs"/>
              </a:rPr>
              <a:t>Quotes received for 12-slot units.</a:t>
            </a:r>
            <a:endParaRPr lang="en-US" sz="2000" dirty="0"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1FBD8-246D-44A8-ACF3-46DF4DFC756B}" type="slidenum">
              <a:rPr lang="en-US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28678" name="Picture 5" descr="SchroffProt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905000"/>
            <a:ext cx="52482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TextBox 13"/>
          <p:cNvSpPr txBox="1">
            <a:spLocks noChangeArrowheads="1"/>
          </p:cNvSpPr>
          <p:nvPr/>
        </p:nvSpPr>
        <p:spPr bwMode="auto">
          <a:xfrm>
            <a:off x="6400800" y="6096000"/>
            <a:ext cx="19589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i="1">
                <a:latin typeface="Constantia" pitchFamily="84" charset="0"/>
              </a:rPr>
              <a:t>Courtesy Schroff, DESY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9906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MicroTCA Backplane w/ Vector Sum, Interlock Sum Support 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752600"/>
            <a:ext cx="6880225" cy="492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A4CBCE-362C-4D7F-B9A7-E991E30FCA05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µRTM Connection Concept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CDB6FF-9108-440C-8715-90263F0A3D9D}" type="slidenum">
              <a:rPr lang="en-US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7383463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1C04CC-B723-463C-B5D3-A00788F4161A}" type="slidenum">
              <a:rPr lang="en-US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317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8296275" cy="629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Air-Water Cooled Mini-Rack (e.g.)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8298BF-9086-42E0-B42C-49A77EE7F4A1}" type="slidenum">
              <a:rPr lang="en-US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3277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63613" y="1935163"/>
            <a:ext cx="7216775" cy="43894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9144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Generic ADC w/RF Down-Converter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84C0E6-C41A-4854-ADEB-553F3FE165F1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3379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169275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429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Overall Packaging Concept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400" smtClean="0"/>
              <a:t>ADC Conversion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Design applications to mate with </a:t>
            </a:r>
            <a:r>
              <a:rPr lang="en-US" sz="1300" i="1" smtClean="0"/>
              <a:t>generic</a:t>
            </a:r>
            <a:r>
              <a:rPr lang="en-US" sz="1300" smtClean="0"/>
              <a:t> ADC’s on 2-wide AMC via </a:t>
            </a:r>
            <a:r>
              <a:rPr lang="en-US" sz="1300" i="1" smtClean="0"/>
              <a:t>application-specific</a:t>
            </a:r>
            <a:r>
              <a:rPr lang="en-US" sz="1300" smtClean="0"/>
              <a:t> µRTM’s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100 MS/s, 10 MS/s, 1 MS/s, 100kS/s speed ranges, 16 bits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AMC’s have FPGA’s for all real-time operations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/>
              <a:t>DAC Outputs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Fast outputs for RF drive feedback (same card as fast ADC)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/>
              <a:t>Fast Digital Outputs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Needed for  klystron –modulator  interlocks for arc-detect located in tunnel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/>
              <a:t>Slow Monitoring and control (e.g. motors)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Commercial Industry Pack modules mounted on AMC cards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All IO routed via RTM’s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/>
              <a:t>Chassis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Redundant power, MCH (Controller Hub) options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Timing as needed via locally installed module in each crate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Local controller sets up, directs traffic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All external communications by Ethernet</a:t>
            </a:r>
          </a:p>
          <a:p>
            <a:pPr eaLnBrk="1" hangingPunct="1">
              <a:lnSpc>
                <a:spcPct val="80000"/>
              </a:lnSpc>
            </a:pPr>
            <a:r>
              <a:rPr lang="en-US" sz="1400" smtClean="0"/>
              <a:t>Rack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Install applications in µTCA 12-slot chassis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Mount chassis in short rack installed </a:t>
            </a:r>
            <a:r>
              <a:rPr lang="en-US" sz="1300" i="1" smtClean="0"/>
              <a:t>horizontally</a:t>
            </a:r>
            <a:r>
              <a:rPr lang="en-US" sz="1300" smtClean="0"/>
              <a:t> under each CM unit to minimize lengths, standardize cable runs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300" smtClean="0"/>
              <a:t>Racks are sealed, air-water cooled as in Baseline proposal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92488-ABC7-4ED9-BF3B-F6453003173D}" type="slidenum">
              <a:rPr lang="en-US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mtClean="0"/>
              <a:t>Outline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7145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Klystron Cluster Concept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Cryomodule Signal Summary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Proposed Hardware Solution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Chassis and Rack Space  Estimates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Conclusion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039BA6-4863-4C1C-9C30-736BA1B74693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6667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AMC-µRTM Boards per Cryomodule</a:t>
            </a:r>
            <a:endParaRPr lang="en-US" dirty="0">
              <a:ea typeface="+mj-ea"/>
              <a:cs typeface="+mj-cs"/>
            </a:endParaRPr>
          </a:p>
        </p:txBody>
      </p:sp>
      <p:graphicFrame>
        <p:nvGraphicFramePr>
          <p:cNvPr id="35959" name="Group 119"/>
          <p:cNvGraphicFramePr>
            <a:graphicFrameLocks noGrp="1"/>
          </p:cNvGraphicFramePr>
          <p:nvPr>
            <p:ph idx="1"/>
          </p:nvPr>
        </p:nvGraphicFramePr>
        <p:xfrm>
          <a:off x="152400" y="990600"/>
          <a:ext cx="8839200" cy="5634038"/>
        </p:xfrm>
        <a:graphic>
          <a:graphicData uri="http://schemas.openxmlformats.org/drawingml/2006/table">
            <a:tbl>
              <a:tblPr/>
              <a:tblGrid>
                <a:gridCol w="1169988"/>
                <a:gridCol w="954087"/>
                <a:gridCol w="1820863"/>
                <a:gridCol w="738187"/>
                <a:gridCol w="1814513"/>
                <a:gridCol w="1014412"/>
                <a:gridCol w="132715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Item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Chan.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Function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AMCRTM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Channels/Unit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Extend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Rack Ht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Probes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125 MS/s Vc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 @ 125 MS/s)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PMT’s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 MS/s Intlks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10@ 10 MS/s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BPM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125 MS/s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10@125 MS/s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Piezos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10MS/s DAC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Motors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Tuners, Couplrs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5 @ 3U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15U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FE/RE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 MS/s Intlks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10@ 10 MS/s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Intlk Sum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 per chassis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Quad Supply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 per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1@ 1U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Cntrlr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 per chassis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Timer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 per chassis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Chassis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 per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12 AMC cards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2@9U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18U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Rack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 per  CM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17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nstantia" pitchFamily="84" charset="0"/>
                        <a:ea typeface="ＭＳ Ｐゴシック" pitchFamily="84" charset="-128"/>
                        <a:cs typeface="ＭＳ Ｐゴシック" pitchFamily="84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48U (213 cm)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nstantia" pitchFamily="84" charset="0"/>
                          <a:ea typeface="ＭＳ Ｐゴシック" pitchFamily="84" charset="-128"/>
                          <a:cs typeface="ＭＳ Ｐゴシック" pitchFamily="84" charset="-128"/>
                        </a:rPr>
                        <a:t>34U Min. for Payload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44640-5D68-416A-8A20-8500647343D1}" type="slidenum">
              <a:rPr lang="en-US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199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Crymodule Horizontal Rack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7160BA-C2D6-4835-B2F0-3102D9880ECD}" type="slidenum">
              <a:rPr lang="en-US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36869" name="Rectangle 4"/>
          <p:cNvSpPr>
            <a:spLocks noChangeArrowheads="1"/>
          </p:cNvSpPr>
          <p:nvPr/>
        </p:nvSpPr>
        <p:spPr bwMode="auto">
          <a:xfrm>
            <a:off x="0" y="-182563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sz="1800">
              <a:latin typeface="Constantia" pitchFamily="84" charset="0"/>
            </a:endParaRPr>
          </a:p>
        </p:txBody>
      </p:sp>
      <p:pic>
        <p:nvPicPr>
          <p:cNvPr id="36870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0800"/>
            <a:ext cx="82296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381000" y="2743200"/>
            <a:ext cx="8229600" cy="3048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0" name="Rectangle 9"/>
          <p:cNvSpPr/>
          <p:nvPr/>
        </p:nvSpPr>
        <p:spPr>
          <a:xfrm>
            <a:off x="152400" y="2667000"/>
            <a:ext cx="8763000" cy="762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36873" name="TextBox 10"/>
          <p:cNvSpPr txBox="1">
            <a:spLocks noChangeArrowheads="1"/>
          </p:cNvSpPr>
          <p:nvPr/>
        </p:nvSpPr>
        <p:spPr bwMode="auto">
          <a:xfrm>
            <a:off x="5715000" y="2286000"/>
            <a:ext cx="268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nstantia" pitchFamily="84" charset="0"/>
              </a:rPr>
              <a:t>Lead-Concrete Shielding 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1295400" y="5867400"/>
            <a:ext cx="6858000" cy="76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5" name="TextBox 13"/>
          <p:cNvSpPr txBox="1">
            <a:spLocks noChangeArrowheads="1"/>
          </p:cNvSpPr>
          <p:nvPr/>
        </p:nvSpPr>
        <p:spPr bwMode="auto">
          <a:xfrm>
            <a:off x="4114800" y="59436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nstantia" pitchFamily="84" charset="0"/>
              </a:rPr>
              <a:t>213 cm (7.0 ft)</a:t>
            </a:r>
          </a:p>
        </p:txBody>
      </p:sp>
      <p:sp>
        <p:nvSpPr>
          <p:cNvPr id="36876" name="TextBox 14"/>
          <p:cNvSpPr txBox="1">
            <a:spLocks noChangeArrowheads="1"/>
          </p:cNvSpPr>
          <p:nvPr/>
        </p:nvSpPr>
        <p:spPr bwMode="auto">
          <a:xfrm>
            <a:off x="152400" y="3429000"/>
            <a:ext cx="8382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nstantia" pitchFamily="84" charset="0"/>
              </a:rPr>
              <a:t>Heat Xchgr</a:t>
            </a:r>
          </a:p>
          <a:p>
            <a:r>
              <a:rPr lang="en-US" sz="1400">
                <a:latin typeface="Constantia" pitchFamily="84" charset="0"/>
              </a:rPr>
              <a:t>&amp; Fans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38200" y="3886200"/>
            <a:ext cx="7620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78" name="TextBox 19"/>
          <p:cNvSpPr txBox="1">
            <a:spLocks noChangeArrowheads="1"/>
          </p:cNvSpPr>
          <p:nvPr/>
        </p:nvSpPr>
        <p:spPr bwMode="auto">
          <a:xfrm>
            <a:off x="5029200" y="5410200"/>
            <a:ext cx="1560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nstantia" pitchFamily="84" charset="0"/>
              </a:rPr>
              <a:t>Motor Drivers, PS</a:t>
            </a:r>
          </a:p>
        </p:txBody>
      </p:sp>
      <p:sp>
        <p:nvSpPr>
          <p:cNvPr id="36879" name="TextBox 20"/>
          <p:cNvSpPr txBox="1">
            <a:spLocks noChangeArrowheads="1"/>
          </p:cNvSpPr>
          <p:nvPr/>
        </p:nvSpPr>
        <p:spPr bwMode="auto">
          <a:xfrm>
            <a:off x="3124200" y="5410200"/>
            <a:ext cx="11604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nstantia" pitchFamily="84" charset="0"/>
              </a:rPr>
              <a:t>µTCA Crates</a:t>
            </a:r>
          </a:p>
        </p:txBody>
      </p:sp>
      <p:sp>
        <p:nvSpPr>
          <p:cNvPr id="22" name="Right Arrow 21"/>
          <p:cNvSpPr/>
          <p:nvPr/>
        </p:nvSpPr>
        <p:spPr>
          <a:xfrm>
            <a:off x="1981200" y="4038600"/>
            <a:ext cx="4572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3" name="Right Arrow 22"/>
          <p:cNvSpPr/>
          <p:nvPr/>
        </p:nvSpPr>
        <p:spPr>
          <a:xfrm>
            <a:off x="6934200" y="4038600"/>
            <a:ext cx="457200" cy="38100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4" name="U-Turn Arrow 23"/>
          <p:cNvSpPr/>
          <p:nvPr/>
        </p:nvSpPr>
        <p:spPr>
          <a:xfrm rot="5400000">
            <a:off x="7658100" y="4762500"/>
            <a:ext cx="609600" cy="381000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5" name="U-Turn Arrow 24"/>
          <p:cNvSpPr/>
          <p:nvPr/>
        </p:nvSpPr>
        <p:spPr>
          <a:xfrm rot="16200000" flipV="1">
            <a:off x="7658100" y="3314700"/>
            <a:ext cx="609600" cy="381000"/>
          </a:xfrm>
          <a:prstGeom prst="utur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6" name="U-Turn Arrow 25"/>
          <p:cNvSpPr/>
          <p:nvPr/>
        </p:nvSpPr>
        <p:spPr>
          <a:xfrm rot="16200000" flipH="1">
            <a:off x="1104900" y="3314700"/>
            <a:ext cx="609600" cy="3810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  <p:sp>
        <p:nvSpPr>
          <p:cNvPr id="28" name="U-Turn Arrow 27"/>
          <p:cNvSpPr/>
          <p:nvPr/>
        </p:nvSpPr>
        <p:spPr>
          <a:xfrm rot="5400000" flipH="1" flipV="1">
            <a:off x="1104900" y="4686300"/>
            <a:ext cx="609600" cy="381000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Concluding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 smtClean="0"/>
              <a:t>All estimates of numbers of cards, chassis and rack space are </a:t>
            </a:r>
            <a:r>
              <a:rPr lang="en-US" sz="2000" i="1" smtClean="0"/>
              <a:t>preliminary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Approximately 2 m of standard rack space is needed per Cryomodule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The height of the CM’s may have to be increased slightly to allow adequate room for cabling &amp; cooling channels 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The rack may have to be slightly longer (taller) to accommodate redundant heat exchangers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Prototype crates &amp; cards are on order from which better estimates can be made. In general the µTCA chassis and modules are more compact.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The estimates for motor drivers are based on a known catalog unit but the piezo and quad drivers are guesses.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For completeness a study should be done of the entire system concept to verify the assumptions of the architecture down to the card level.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smtClean="0"/>
              <a:t>Costs should be comparable with the Baseline since only slight changes in partition and function are assumed.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AE2E6-0D6F-43DA-B539-154DD43FAC35}" type="slidenum">
              <a:rPr lang="en-US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Acknowledgment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Brian Chase and John Carwardine provided very useful information from the cost analyses done for the Baseline Controls and LLRF Models.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4842A0-F212-4A6D-B970-D6E4D2271A64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Conceptual Design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935163"/>
            <a:ext cx="8382000" cy="4389437"/>
          </a:xfrm>
        </p:spPr>
        <p:txBody>
          <a:bodyPr/>
          <a:lstStyle/>
          <a:p>
            <a:pPr eaLnBrk="1" hangingPunct="1"/>
            <a:r>
              <a:rPr lang="en-US" smtClean="0"/>
              <a:t>Proposed by C. Adolphsen</a:t>
            </a:r>
          </a:p>
          <a:p>
            <a:pPr lvl="1" eaLnBrk="1" hangingPunct="1"/>
            <a:r>
              <a:rPr lang="en-US" smtClean="0"/>
              <a:t>All klystrons &amp; modulators located in surface building (Klystron Cluster System KCS)</a:t>
            </a:r>
          </a:p>
          <a:p>
            <a:pPr lvl="1" eaLnBrk="1" hangingPunct="1"/>
            <a:r>
              <a:rPr lang="en-US" smtClean="0"/>
              <a:t>All klystrons drive single large circular waveguide</a:t>
            </a:r>
          </a:p>
          <a:p>
            <a:pPr lvl="1" eaLnBrk="1" hangingPunct="1"/>
            <a:r>
              <a:rPr lang="en-US" smtClean="0"/>
              <a:t>Tap-offs every cavity</a:t>
            </a:r>
          </a:p>
          <a:p>
            <a:pPr lvl="1" eaLnBrk="1" hangingPunct="1"/>
            <a:r>
              <a:rPr lang="en-US" smtClean="0"/>
              <a:t>Cryomodules (CM) consist of 8 or 9 cavities (9-8-9 cavity CM’s per klystron)</a:t>
            </a:r>
          </a:p>
          <a:p>
            <a:pPr lvl="1" eaLnBrk="1" hangingPunct="1"/>
            <a:r>
              <a:rPr lang="en-US" smtClean="0"/>
              <a:t>Klystron Cluster drives  ~99 CM’s ~ 1-km waveguide w/ ~33 klystrons</a:t>
            </a:r>
          </a:p>
          <a:p>
            <a:pPr lvl="1" eaLnBrk="1" hangingPunct="1"/>
            <a:r>
              <a:rPr lang="en-US" smtClean="0"/>
              <a:t>In tunnel electronics shielded, LCW temp stabilized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570721-8183-44C9-9D0F-C90BCCC5F1EA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59300" y="2216150"/>
            <a:ext cx="4068763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73263"/>
            <a:ext cx="4397375" cy="325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7"/>
          <p:cNvSpPr txBox="1">
            <a:spLocks noChangeArrowheads="1"/>
          </p:cNvSpPr>
          <p:nvPr/>
        </p:nvSpPr>
        <p:spPr bwMode="auto">
          <a:xfrm>
            <a:off x="1130300" y="1385888"/>
            <a:ext cx="185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nstantia" pitchFamily="84" charset="0"/>
              </a:rPr>
              <a:t>Americas Region</a:t>
            </a:r>
          </a:p>
        </p:txBody>
      </p:sp>
      <p:sp>
        <p:nvSpPr>
          <p:cNvPr id="17412" name="TextBox 8"/>
          <p:cNvSpPr txBox="1">
            <a:spLocks noChangeArrowheads="1"/>
          </p:cNvSpPr>
          <p:nvPr/>
        </p:nvSpPr>
        <p:spPr bwMode="auto">
          <a:xfrm>
            <a:off x="5954713" y="1412875"/>
            <a:ext cx="1887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>
                <a:latin typeface="Constantia" pitchFamily="84" charset="0"/>
              </a:rPr>
              <a:t>European Region</a:t>
            </a:r>
          </a:p>
        </p:txBody>
      </p:sp>
      <p:sp>
        <p:nvSpPr>
          <p:cNvPr id="8" name="Oval 7"/>
          <p:cNvSpPr/>
          <p:nvPr/>
        </p:nvSpPr>
        <p:spPr>
          <a:xfrm>
            <a:off x="1879600" y="2711450"/>
            <a:ext cx="296863" cy="296863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9" name="Oval 8"/>
          <p:cNvSpPr/>
          <p:nvPr/>
        </p:nvSpPr>
        <p:spPr>
          <a:xfrm>
            <a:off x="6645275" y="2905125"/>
            <a:ext cx="296863" cy="29527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415" name="Text Box 5"/>
          <p:cNvSpPr txBox="1">
            <a:spLocks noChangeArrowheads="1"/>
          </p:cNvSpPr>
          <p:nvPr/>
        </p:nvSpPr>
        <p:spPr bwMode="auto">
          <a:xfrm>
            <a:off x="3838575" y="1311275"/>
            <a:ext cx="1622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Constantia" pitchFamily="84" charset="0"/>
              </a:rPr>
              <a:t>RF Waveguide</a:t>
            </a:r>
          </a:p>
        </p:txBody>
      </p:sp>
      <p:cxnSp>
        <p:nvCxnSpPr>
          <p:cNvPr id="11" name="Straight Arrow Connector 10"/>
          <p:cNvCxnSpPr>
            <a:stCxn id="17415" idx="1"/>
          </p:cNvCxnSpPr>
          <p:nvPr/>
        </p:nvCxnSpPr>
        <p:spPr>
          <a:xfrm rot="10800000" flipV="1">
            <a:off x="2154238" y="1495425"/>
            <a:ext cx="1684337" cy="10969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7415" idx="3"/>
          </p:cNvCxnSpPr>
          <p:nvPr/>
        </p:nvCxnSpPr>
        <p:spPr>
          <a:xfrm>
            <a:off x="5461000" y="1495425"/>
            <a:ext cx="1247775" cy="134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073275" y="3781425"/>
            <a:ext cx="542925" cy="171450"/>
          </a:xfrm>
          <a:prstGeom prst="rect">
            <a:avLst/>
          </a:prstGeom>
          <a:noFill/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73275" y="3713163"/>
            <a:ext cx="655638" cy="63500"/>
          </a:xfrm>
          <a:prstGeom prst="rect">
            <a:avLst/>
          </a:prstGeom>
          <a:solidFill>
            <a:srgbClr val="7030A0"/>
          </a:solidFill>
          <a:ln w="9525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1851818" y="4310857"/>
            <a:ext cx="1941513" cy="1054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7422" idx="1"/>
          </p:cNvCxnSpPr>
          <p:nvPr/>
        </p:nvCxnSpPr>
        <p:spPr>
          <a:xfrm rot="10800000">
            <a:off x="2508250" y="3736975"/>
            <a:ext cx="1389063" cy="167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22" name="TextBox 16"/>
          <p:cNvSpPr txBox="1">
            <a:spLocks noChangeArrowheads="1"/>
          </p:cNvSpPr>
          <p:nvPr/>
        </p:nvSpPr>
        <p:spPr bwMode="auto">
          <a:xfrm>
            <a:off x="3897313" y="5275263"/>
            <a:ext cx="31194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>
                <a:latin typeface="Constantia" pitchFamily="84" charset="0"/>
              </a:rPr>
              <a:t>10 cm Concrete + 2 cm Lead over Electronics</a:t>
            </a:r>
          </a:p>
        </p:txBody>
      </p:sp>
      <p:sp>
        <p:nvSpPr>
          <p:cNvPr id="17423" name="TextBox 17"/>
          <p:cNvSpPr txBox="1">
            <a:spLocks noChangeArrowheads="1"/>
          </p:cNvSpPr>
          <p:nvPr/>
        </p:nvSpPr>
        <p:spPr bwMode="auto">
          <a:xfrm>
            <a:off x="3276600" y="5627688"/>
            <a:ext cx="5715000" cy="103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onstantia" pitchFamily="84" charset="0"/>
              </a:rPr>
              <a:t>Area for Electronics</a:t>
            </a:r>
          </a:p>
          <a:p>
            <a:r>
              <a:rPr lang="en-US" sz="1200">
                <a:latin typeface="Constantia" pitchFamily="84" charset="0"/>
              </a:rPr>
              <a:t>Height = 0.58 m (although it looks like this can be increased by ~ 0.5 m if needed)</a:t>
            </a:r>
          </a:p>
          <a:p>
            <a:r>
              <a:rPr lang="en-US" sz="1200">
                <a:latin typeface="Constantia" pitchFamily="84" charset="0"/>
              </a:rPr>
              <a:t>Width = 1.5 m (although may need a shielding in the front as well)</a:t>
            </a:r>
          </a:p>
          <a:p>
            <a:r>
              <a:rPr lang="en-US" sz="1200">
                <a:latin typeface="Constantia" pitchFamily="84" charset="0"/>
              </a:rPr>
              <a:t>Length ~ 9 m between cryomodule floor supports – see next slide</a:t>
            </a:r>
          </a:p>
          <a:p>
            <a:r>
              <a:rPr lang="en-US" sz="1200">
                <a:latin typeface="Constantia" pitchFamily="84" charset="0"/>
              </a:rPr>
              <a:t>      Although this area would include supports for concrete/lead shielding</a:t>
            </a:r>
          </a:p>
        </p:txBody>
      </p:sp>
      <p:sp>
        <p:nvSpPr>
          <p:cNvPr id="19" name="Left Brace 18"/>
          <p:cNvSpPr/>
          <p:nvPr/>
        </p:nvSpPr>
        <p:spPr>
          <a:xfrm>
            <a:off x="2946400" y="5781675"/>
            <a:ext cx="277813" cy="83185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17425" name="TextBox 19"/>
          <p:cNvSpPr txBox="1">
            <a:spLocks noChangeArrowheads="1"/>
          </p:cNvSpPr>
          <p:nvPr/>
        </p:nvSpPr>
        <p:spPr bwMode="auto">
          <a:xfrm>
            <a:off x="406400" y="5810250"/>
            <a:ext cx="22606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onstantia" pitchFamily="84" charset="0"/>
              </a:rPr>
              <a:t>At minimum, under each CM, can have ~ 14, 18 inch high, 24 inch wide racks</a:t>
            </a:r>
          </a:p>
        </p:txBody>
      </p:sp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05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1-Tunnel Layout with KCS</a:t>
            </a:r>
            <a:endParaRPr lang="en-US" dirty="0"/>
          </a:p>
        </p:txBody>
      </p:sp>
      <p:sp>
        <p:nvSpPr>
          <p:cNvPr id="17427" name="TextBox 21"/>
          <p:cNvSpPr txBox="1">
            <a:spLocks noChangeArrowheads="1"/>
          </p:cNvSpPr>
          <p:nvPr/>
        </p:nvSpPr>
        <p:spPr bwMode="auto">
          <a:xfrm>
            <a:off x="7543800" y="838200"/>
            <a:ext cx="1295400" cy="527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i="1">
                <a:solidFill>
                  <a:srgbClr val="FF0000"/>
                </a:solidFill>
                <a:latin typeface="Constantia" pitchFamily="84" charset="0"/>
              </a:rPr>
              <a:t>C. Adolphsen et al</a:t>
            </a:r>
          </a:p>
        </p:txBody>
      </p:sp>
      <p:sp>
        <p:nvSpPr>
          <p:cNvPr id="23" name="Date Placeholder 2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2FBB2F-E2D0-42C4-B1B1-19EF1D96B59F}" type="slidenum">
              <a:rPr lang="en-US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05800" cy="1219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CM Instrumentation Block Diagram</a:t>
            </a:r>
            <a:endParaRPr lang="en-US" dirty="0"/>
          </a:p>
        </p:txBody>
      </p:sp>
      <p:sp>
        <p:nvSpPr>
          <p:cNvPr id="1029" name="TextBox 2"/>
          <p:cNvSpPr txBox="1">
            <a:spLocks noChangeArrowheads="1"/>
          </p:cNvSpPr>
          <p:nvPr/>
        </p:nvSpPr>
        <p:spPr bwMode="auto">
          <a:xfrm>
            <a:off x="7696200" y="2133600"/>
            <a:ext cx="1295400" cy="5270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i="1">
                <a:solidFill>
                  <a:srgbClr val="FF0000"/>
                </a:solidFill>
                <a:latin typeface="Constantia" pitchFamily="84" charset="0"/>
              </a:rPr>
              <a:t>R. Larsen, R. Downing 2005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838200" y="1600200"/>
          <a:ext cx="7543800" cy="4968875"/>
        </p:xfrm>
        <a:graphic>
          <a:graphicData uri="http://schemas.openxmlformats.org/presentationml/2006/ole">
            <p:oleObj spid="_x0000_s1026" name="Document" r:id="rId3" imgW="9720720" imgH="6400800" progId="Word.Document.8">
              <p:embed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EEA94D-FC07-4727-9925-E6D44947A362}" type="slidenum">
              <a:rPr lang="en-US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2-Tunnel RF Station w/ 3 CM’s</a:t>
            </a:r>
            <a:endParaRPr lang="en-US" dirty="0"/>
          </a:p>
        </p:txBody>
      </p:sp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95400"/>
            <a:ext cx="7010400" cy="534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5"/>
          <p:cNvSpPr txBox="1">
            <a:spLocks noChangeArrowheads="1"/>
          </p:cNvSpPr>
          <p:nvPr/>
        </p:nvSpPr>
        <p:spPr bwMode="auto">
          <a:xfrm>
            <a:off x="7848600" y="5410200"/>
            <a:ext cx="11430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B. Chase, </a:t>
            </a:r>
          </a:p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S. Michizono, S. Simrock 2007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8337BAB-06EA-4F00-87B5-0292DB48D1FC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2-Tunnel Signal Details</a:t>
            </a:r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057400"/>
            <a:ext cx="8001000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Box 3"/>
          <p:cNvSpPr txBox="1">
            <a:spLocks noChangeArrowheads="1"/>
          </p:cNvSpPr>
          <p:nvPr/>
        </p:nvSpPr>
        <p:spPr bwMode="auto">
          <a:xfrm>
            <a:off x="7772400" y="5562600"/>
            <a:ext cx="1143000" cy="83185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B. Chase, </a:t>
            </a:r>
          </a:p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S. Michizono, S. Simrock 2007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3BA743-9E37-42B8-B5CA-342FE3ADF61E}" type="slidenum">
              <a:rPr lang="en-US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762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2-Tunnel LLRF ATCA Crate Detail</a:t>
            </a:r>
            <a:endParaRPr lang="en-US" dirty="0"/>
          </a:p>
        </p:txBody>
      </p:sp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4775" y="1057275"/>
            <a:ext cx="6115050" cy="53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7848600" y="5410200"/>
            <a:ext cx="11430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B. Chase, </a:t>
            </a:r>
          </a:p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S. Michizono, S. Simrock 2007</a:t>
            </a: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1600200" y="3733800"/>
            <a:ext cx="5334000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267200" y="1066800"/>
            <a:ext cx="2895600" cy="158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267200" y="6400800"/>
            <a:ext cx="2895600" cy="1588"/>
          </a:xfrm>
          <a:prstGeom prst="straightConnector1">
            <a:avLst/>
          </a:prstGeom>
          <a:ln w="28575"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/>
          <p:cNvSpPr/>
          <p:nvPr/>
        </p:nvSpPr>
        <p:spPr>
          <a:xfrm>
            <a:off x="7239000" y="1066800"/>
            <a:ext cx="609600" cy="5334000"/>
          </a:xfrm>
          <a:prstGeom prst="rightBrac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7924800" y="3733800"/>
            <a:ext cx="685800" cy="1588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7" name="TextBox 19"/>
          <p:cNvSpPr txBox="1">
            <a:spLocks noChangeArrowheads="1"/>
          </p:cNvSpPr>
          <p:nvPr/>
        </p:nvSpPr>
        <p:spPr bwMode="auto">
          <a:xfrm>
            <a:off x="7848600" y="2743200"/>
            <a:ext cx="11271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Constantia" pitchFamily="84" charset="0"/>
              </a:rPr>
              <a:t>1-Tunnel Model:</a:t>
            </a:r>
          </a:p>
          <a:p>
            <a:r>
              <a:rPr lang="en-US" sz="1400">
                <a:solidFill>
                  <a:srgbClr val="FF0000"/>
                </a:solidFill>
                <a:latin typeface="Constantia" pitchFamily="84" charset="0"/>
              </a:rPr>
              <a:t>Fiber Optic </a:t>
            </a:r>
          </a:p>
          <a:p>
            <a:r>
              <a:rPr lang="en-US" sz="1400">
                <a:solidFill>
                  <a:srgbClr val="FF0000"/>
                </a:solidFill>
                <a:latin typeface="Constantia" pitchFamily="84" charset="0"/>
              </a:rPr>
              <a:t>Link to KCS</a:t>
            </a:r>
          </a:p>
        </p:txBody>
      </p:sp>
      <p:sp>
        <p:nvSpPr>
          <p:cNvPr id="22" name="Date Placeholder 2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779011-6E14-4788-9E36-74BEF6706E05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058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CM Instruments Summary- 2 Racks</a:t>
            </a:r>
            <a:endParaRPr lang="en-US" dirty="0"/>
          </a:p>
        </p:txBody>
      </p:sp>
      <p:pic>
        <p:nvPicPr>
          <p:cNvPr id="24578" name="Picture 2" descr="RF station co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600200"/>
            <a:ext cx="6724650" cy="504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7848600" y="5410200"/>
            <a:ext cx="1143000" cy="8318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B. Chase, </a:t>
            </a:r>
          </a:p>
          <a:p>
            <a:r>
              <a:rPr lang="en-US" sz="1200" i="1">
                <a:solidFill>
                  <a:srgbClr val="FF0000"/>
                </a:solidFill>
                <a:latin typeface="Constantia" pitchFamily="84" charset="0"/>
              </a:rPr>
              <a:t>S. Michizono, S. Simrock 2007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3/23/2010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0186AE-7C3F-4235-9D97-652C8488FF14}" type="slidenum">
              <a:rPr lang="en-US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1-Tunnel LLRF Model – GDE 03252010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810</TotalTime>
  <Words>1019</Words>
  <Application>Microsoft Office PowerPoint</Application>
  <PresentationFormat>On-screen Show (4:3)</PresentationFormat>
  <Paragraphs>244</Paragraphs>
  <Slides>23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ＭＳ Ｐゴシック</vt:lpstr>
      <vt:lpstr>Calibri</vt:lpstr>
      <vt:lpstr>Constantia</vt:lpstr>
      <vt:lpstr>Wingdings 2</vt:lpstr>
      <vt:lpstr>Flow</vt:lpstr>
      <vt:lpstr>Microsoft Word Document</vt:lpstr>
      <vt:lpstr>PowerPoint Presentation</vt:lpstr>
      <vt:lpstr>PowerPoint Presentation</vt:lpstr>
      <vt:lpstr>Conceptual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1- Tunnel Electronics Summary</vt:lpstr>
      <vt:lpstr>1-Tunnel Electronics Summary 2</vt:lpstr>
      <vt:lpstr>Proposed Platform: MicroTCA New Standard for Physics</vt:lpstr>
      <vt:lpstr>Industry Demonstration Unit</vt:lpstr>
      <vt:lpstr>MicroTCA Backplane w/ Vector Sum, Interlock Sum Support </vt:lpstr>
      <vt:lpstr>PowerPoint Presentation</vt:lpstr>
      <vt:lpstr>PowerPoint Presentation</vt:lpstr>
      <vt:lpstr>Air-Water Cooled Mini-Rack (e.g.)</vt:lpstr>
      <vt:lpstr>Generic ADC w/RF Down-Converter</vt:lpstr>
      <vt:lpstr>Overall Packaging Concept</vt:lpstr>
      <vt:lpstr>AMC-µRTM Boards per Cryomodule</vt:lpstr>
      <vt:lpstr>PowerPoint Presentation</vt:lpstr>
      <vt:lpstr>Concluding Remarks</vt:lpstr>
      <vt:lpstr>Acknowledgment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LLRF System for Klystron Cluster </dc:title>
  <dc:creator>Wong, Rodney</dc:creator>
  <cp:lastModifiedBy>Christopher Nantista</cp:lastModifiedBy>
  <cp:revision>70</cp:revision>
  <dcterms:created xsi:type="dcterms:W3CDTF">2010-03-23T04:08:09Z</dcterms:created>
  <dcterms:modified xsi:type="dcterms:W3CDTF">2010-03-27T01:24:11Z</dcterms:modified>
</cp:coreProperties>
</file>