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99315" autoAdjust="0"/>
  </p:normalViewPr>
  <p:slideViewPr>
    <p:cSldViewPr>
      <p:cViewPr varScale="1">
        <p:scale>
          <a:sx n="74" d="100"/>
          <a:sy n="74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13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emf"/><Relationship Id="rId4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C60C4-0A00-482B-91A1-42727ED91E97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7607A-217B-4589-87AA-66E4F8DBF7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5199D-595E-453E-8D29-F80D73AEB052}" type="datetimeFigureOut">
              <a:rPr lang="en-US" smtClean="0"/>
              <a:pPr/>
              <a:t>4/6/2010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B5F19-922E-471F-B936-9065A8E3D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B9C765-3296-44F6-93A7-E8B1B501FB41}" type="slidenum">
              <a:rPr lang="en-US"/>
              <a:pPr/>
              <a:t>2</a:t>
            </a:fld>
            <a:endParaRPr lang="en-US"/>
          </a:p>
        </p:txBody>
      </p:sp>
      <p:sp>
        <p:nvSpPr>
          <p:cNvPr id="3153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fontAlgn="base" hangingPunct="1"/>
            <a:fld id="{4DD39A73-AA78-49D7-A0BC-B6530E39A433}" type="slidenum">
              <a:rPr lang="en-US" sz="1200"/>
              <a:pPr algn="r" eaLnBrk="1" fontAlgn="base" hangingPunct="1"/>
              <a:t>2</a:t>
            </a:fld>
            <a:endParaRPr lang="en-US" sz="1200"/>
          </a:p>
        </p:txBody>
      </p:sp>
      <p:sp>
        <p:nvSpPr>
          <p:cNvPr id="315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5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03B306-3585-4725-AF37-8AEDD478F184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B0540B-FED9-4479-9B33-AF4FC0226A4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6781800" cy="63976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N.Solyak, RTML upgrade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416675"/>
            <a:ext cx="3352800" cy="365125"/>
          </a:xfrm>
        </p:spPr>
        <p:txBody>
          <a:bodyPr/>
          <a:lstStyle/>
          <a:p>
            <a:r>
              <a:rPr lang="en-US" smtClean="0"/>
              <a:t>LCWS2010 / ILC 10, March 26-30,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9A449-F73C-4C89-8106-E7DC7F1296B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ilccol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 userDrawn="1"/>
        </p:nvCxnSpPr>
        <p:spPr>
          <a:xfrm>
            <a:off x="533400" y="914400"/>
            <a:ext cx="84582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457200" y="6400800"/>
            <a:ext cx="84582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52400" y="6248400"/>
            <a:ext cx="8763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pPr>
              <a:defRPr/>
            </a:pPr>
            <a:r>
              <a:rPr lang="en-US"/>
              <a:t>March 26-30, 2010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pPr>
              <a:defRPr/>
            </a:pPr>
            <a:r>
              <a:rPr lang="en-US"/>
              <a:t>LCWS10 &amp; ILC10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BAB0D69-8B05-42A0-9E1A-01847DEC17EB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26-30,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LCWS10 &amp; ILC10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DFF1-45AC-4D53-9719-4457F6BCFA8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26-30,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LCWS10 &amp; ILC10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E7B07-EE4A-409D-A9E5-752817898D5D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67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2672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26-30,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LCWS10 &amp; ILC10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54E6A-99F3-49DB-AB19-F61455360126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26-30, 2010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LCWS10 &amp; ILC10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B6EDE-6F55-459B-9D19-F1BA56FF001A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26-30, 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LCWS10 &amp; ILC10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42B01-B236-480F-A5AB-B2ED2E3F9530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26-30,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LCWS10 &amp; ILC10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360F0-73B7-4597-8069-10AE64FB522D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ilccol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381000" y="990600"/>
            <a:ext cx="8534400" cy="45719"/>
          </a:xfrm>
          <a:prstGeom prst="rect">
            <a:avLst/>
          </a:prstGeom>
          <a:solidFill>
            <a:srgbClr val="0070C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152400" y="6248400"/>
            <a:ext cx="8763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C:\Documents and Settings\manfred\My Documents\FNAL\Misc\mark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0"/>
            <a:ext cx="685800" cy="782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26-30, 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LCWS10 &amp; ILC10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AD91F-C4C6-496B-9EF6-7AD997FFBB1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26-30, 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LCWS10 &amp; ILC10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205A2-F795-4BC3-9C3D-4CDAA8529584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26-30,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LCWS10 &amp; ILC10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E6739-44DC-4420-9280-BB7EA0FF2609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26-30,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LCWS10 &amp; ILC10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F8421-1F23-49DA-9DBC-B9E64C17370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tx1"/>
              </a:solidFill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ilccol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</p:spPr>
      </p:pic>
      <p:pic>
        <p:nvPicPr>
          <p:cNvPr id="8" name="Picture 7" descr="C:\Documents and Settings\manfred\My Documents\FNAL\Misc\mark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0"/>
            <a:ext cx="685800" cy="782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 userDrawn="1"/>
        </p:nvSpPr>
        <p:spPr>
          <a:xfrm>
            <a:off x="381000" y="990600"/>
            <a:ext cx="8534400" cy="45719"/>
          </a:xfrm>
          <a:prstGeom prst="rect">
            <a:avLst/>
          </a:prstGeom>
          <a:solidFill>
            <a:srgbClr val="0070C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52400" y="6248400"/>
            <a:ext cx="8763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ilccol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381000" y="990600"/>
            <a:ext cx="8534400" cy="45719"/>
          </a:xfrm>
          <a:prstGeom prst="rect">
            <a:avLst/>
          </a:prstGeom>
          <a:solidFill>
            <a:srgbClr val="0070C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52400" y="6248400"/>
            <a:ext cx="8763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:\Documents and Settings\manfred\My Documents\FNAL\Misc\mark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228600"/>
            <a:ext cx="53455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ilccol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65769" cy="762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>
          <a:xfrm>
            <a:off x="381000" y="990600"/>
            <a:ext cx="8534400" cy="45719"/>
          </a:xfrm>
          <a:prstGeom prst="rect">
            <a:avLst/>
          </a:prstGeom>
          <a:solidFill>
            <a:srgbClr val="0070C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:\Documents and Settings\manfred\My Documents\FNAL\Misc\mark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09446" y="152400"/>
            <a:ext cx="53455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56356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ilccol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 userDrawn="1"/>
        </p:nvSpPr>
        <p:spPr>
          <a:xfrm>
            <a:off x="381000" y="990600"/>
            <a:ext cx="8534400" cy="45719"/>
          </a:xfrm>
          <a:prstGeom prst="rect">
            <a:avLst/>
          </a:prstGeom>
          <a:solidFill>
            <a:srgbClr val="0070C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C:\Documents and Settings\manfred\My Documents\FNAL\Misc\mark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0"/>
            <a:ext cx="685800" cy="782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 userDrawn="1"/>
        </p:nvCxnSpPr>
        <p:spPr>
          <a:xfrm>
            <a:off x="152400" y="6248400"/>
            <a:ext cx="8763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381000" y="914400"/>
            <a:ext cx="8534400" cy="45719"/>
          </a:xfrm>
          <a:prstGeom prst="rect">
            <a:avLst/>
          </a:prstGeom>
          <a:solidFill>
            <a:srgbClr val="0070C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52400" y="6248400"/>
            <a:ext cx="8763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:\Documents and Settings\manfred\My Documents\FNAL\Misc\mark.t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152400"/>
            <a:ext cx="53455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ilccolo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65769" cy="762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52400" y="6324600"/>
            <a:ext cx="8763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C:\Documents and Settings\manfred\My Documents\FNAL\Misc\mark.t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7100" y="152400"/>
            <a:ext cx="534554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ilccolo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65769" cy="762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>
          <a:xfrm>
            <a:off x="381000" y="838200"/>
            <a:ext cx="8534400" cy="45719"/>
          </a:xfrm>
          <a:prstGeom prst="rect">
            <a:avLst/>
          </a:prstGeom>
          <a:solidFill>
            <a:srgbClr val="0070C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LCWS2010 &amp; ILC10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5EB6E-0DDE-47A7-A460-A0BA08304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46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868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March 26-30, 2010</a:t>
            </a:r>
            <a:endParaRPr lang="en-US" dirty="0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LCWS10 &amp; ILC10</a:t>
            </a:r>
            <a:endParaRPr lang="en-US" dirty="0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>
              <a:defRPr/>
            </a:pPr>
            <a:fld id="{23878148-EACF-432A-BE91-5C238EB3FE56}" type="slidenum">
              <a:rPr lang="en-US"/>
              <a:pPr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3082" name="Picture 10" descr="ilccolo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 descr="1024_greendot_divi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3" descr="C:\Documents and Settings\manfred\My Documents\FNAL\Misc\mark.t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08988" y="0"/>
            <a:ext cx="735012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37861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705600" cy="2286000"/>
          </a:xfrm>
        </p:spPr>
        <p:txBody>
          <a:bodyPr>
            <a:normAutofit fontScale="92500" lnSpcReduction="20000"/>
          </a:bodyPr>
          <a:lstStyle/>
          <a:p>
            <a:r>
              <a:rPr lang="en-US" sz="4200" dirty="0" smtClean="0">
                <a:solidFill>
                  <a:srgbClr val="0033CC"/>
                </a:solidFill>
              </a:rPr>
              <a:t>N. </a:t>
            </a:r>
            <a:r>
              <a:rPr lang="en-US" sz="4200" dirty="0" err="1" smtClean="0">
                <a:solidFill>
                  <a:srgbClr val="0033CC"/>
                </a:solidFill>
              </a:rPr>
              <a:t>Solyak</a:t>
            </a:r>
            <a:r>
              <a:rPr lang="en-US" sz="4200" dirty="0" smtClean="0">
                <a:solidFill>
                  <a:srgbClr val="0033CC"/>
                </a:solidFill>
              </a:rPr>
              <a:t>,</a:t>
            </a:r>
            <a:endParaRPr lang="en-US" dirty="0" smtClean="0">
              <a:solidFill>
                <a:srgbClr val="0033CC"/>
              </a:solidFill>
            </a:endParaRPr>
          </a:p>
          <a:p>
            <a:r>
              <a:rPr lang="en-US" sz="2600" dirty="0" err="1" smtClean="0">
                <a:solidFill>
                  <a:srgbClr val="002060"/>
                </a:solidFill>
              </a:rPr>
              <a:t>Fermilab</a:t>
            </a:r>
            <a:r>
              <a:rPr lang="en-US" sz="2600" dirty="0" smtClean="0">
                <a:solidFill>
                  <a:srgbClr val="002060"/>
                </a:solidFill>
              </a:rPr>
              <a:t>  </a:t>
            </a:r>
          </a:p>
          <a:p>
            <a:endParaRPr lang="en-US" sz="30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(on behalf of the team: N. </a:t>
            </a:r>
            <a:r>
              <a:rPr lang="en-US" sz="2800" dirty="0" err="1" smtClean="0">
                <a:solidFill>
                  <a:srgbClr val="002060"/>
                </a:solidFill>
              </a:rPr>
              <a:t>Solyak</a:t>
            </a: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A. </a:t>
            </a:r>
            <a:r>
              <a:rPr lang="en-US" sz="2800" dirty="0" err="1" smtClean="0">
                <a:solidFill>
                  <a:srgbClr val="002060"/>
                </a:solidFill>
              </a:rPr>
              <a:t>Lunin</a:t>
            </a:r>
            <a:r>
              <a:rPr lang="en-US" sz="2800" dirty="0" smtClean="0">
                <a:solidFill>
                  <a:srgbClr val="002060"/>
                </a:solidFill>
              </a:rPr>
              <a:t>, I. </a:t>
            </a:r>
            <a:r>
              <a:rPr lang="en-US" sz="2800" dirty="0" err="1" smtClean="0">
                <a:solidFill>
                  <a:srgbClr val="002060"/>
                </a:solidFill>
              </a:rPr>
              <a:t>Gonin</a:t>
            </a:r>
            <a:r>
              <a:rPr lang="en-US" sz="2800" dirty="0" smtClean="0">
                <a:solidFill>
                  <a:srgbClr val="002060"/>
                </a:solidFill>
              </a:rPr>
              <a:t>, and V. </a:t>
            </a:r>
            <a:r>
              <a:rPr lang="en-US" sz="2800" dirty="0" err="1" smtClean="0">
                <a:solidFill>
                  <a:srgbClr val="002060"/>
                </a:solidFill>
              </a:rPr>
              <a:t>Yakovlev</a:t>
            </a:r>
            <a:r>
              <a:rPr lang="en-US" sz="2800" dirty="0" smtClean="0">
                <a:solidFill>
                  <a:srgbClr val="002060"/>
                </a:solidFill>
              </a:rPr>
              <a:t>) </a:t>
            </a:r>
          </a:p>
          <a:p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470025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Coupler kick and wake simulations upgrade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TEMF_UpHOM_VY_conv.WMF"/>
          <p:cNvPicPr>
            <a:picLocks noChangeAspect="1"/>
          </p:cNvPicPr>
          <p:nvPr/>
        </p:nvPicPr>
        <p:blipFill>
          <a:blip r:embed="rId2" cstate="print"/>
          <a:srcRect l="9267" t="11647" r="11417" b="6572"/>
          <a:stretch>
            <a:fillRect/>
          </a:stretch>
        </p:blipFill>
        <p:spPr bwMode="auto">
          <a:xfrm>
            <a:off x="4648200" y="914400"/>
            <a:ext cx="4191000" cy="256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TEMF_UpHOM_VX_conv.WMF"/>
          <p:cNvPicPr>
            <a:picLocks noChangeAspect="1"/>
          </p:cNvPicPr>
          <p:nvPr/>
        </p:nvPicPr>
        <p:blipFill>
          <a:blip r:embed="rId3" cstate="print"/>
          <a:srcRect l="11060" t="9039" r="13995" b="10358"/>
          <a:stretch>
            <a:fillRect/>
          </a:stretch>
        </p:blipFill>
        <p:spPr bwMode="auto">
          <a:xfrm>
            <a:off x="228600" y="914400"/>
            <a:ext cx="4192107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TEMF_PHOM_VY_conv.WMF"/>
          <p:cNvPicPr>
            <a:picLocks noChangeAspect="1"/>
          </p:cNvPicPr>
          <p:nvPr/>
        </p:nvPicPr>
        <p:blipFill>
          <a:blip r:embed="rId4" cstate="print"/>
          <a:srcRect l="8252" t="21341" r="13216" b="4243"/>
          <a:stretch>
            <a:fillRect/>
          </a:stretch>
        </p:blipFill>
        <p:spPr bwMode="auto">
          <a:xfrm>
            <a:off x="4495800" y="3505201"/>
            <a:ext cx="427121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TEMF_PHOM_VX_conv.WMF"/>
          <p:cNvPicPr>
            <a:picLocks noChangeAspect="1"/>
          </p:cNvPicPr>
          <p:nvPr/>
        </p:nvPicPr>
        <p:blipFill>
          <a:blip r:embed="rId5" cstate="print"/>
          <a:srcRect l="6943" t="17978" r="16512" b="9464"/>
          <a:stretch>
            <a:fillRect/>
          </a:stretch>
        </p:blipFill>
        <p:spPr bwMode="auto">
          <a:xfrm>
            <a:off x="304800" y="3581399"/>
            <a:ext cx="4038600" cy="266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00400" y="152400"/>
            <a:ext cx="3498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+mj-lt"/>
              </a:rPr>
              <a:t>CST Convergence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66250" y="6530975"/>
            <a:ext cx="436563" cy="282575"/>
          </a:xfrm>
          <a:noFill/>
        </p:spPr>
        <p:txBody>
          <a:bodyPr/>
          <a:lstStyle/>
          <a:p>
            <a:fld id="{877FEA5C-52C2-4A60-A5D4-1E9B7F6724DE}" type="slidenum">
              <a:rPr lang="en-US" smtClean="0"/>
              <a:pPr/>
              <a:t>11</a:t>
            </a:fld>
            <a:endParaRPr lang="en-US" smtClean="0">
              <a:latin typeface="Times New Roman" pitchFamily="18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800600" y="914400"/>
          <a:ext cx="3886200" cy="2667000"/>
        </p:xfrm>
        <a:graphic>
          <a:graphicData uri="http://schemas.openxmlformats.org/presentationml/2006/ole">
            <p:oleObj spid="_x0000_s2050" name="SPW 11.0 Graph" r:id="rId3" imgW="6980760" imgH="5649480" progId="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28600" y="914401"/>
          <a:ext cx="4038600" cy="2667000"/>
        </p:xfrm>
        <a:graphic>
          <a:graphicData uri="http://schemas.openxmlformats.org/presentationml/2006/ole">
            <p:oleObj spid="_x0000_s2051" name="SPW 11.0 Graph" r:id="rId4" imgW="6980760" imgH="5649480" progId="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4803325" y="3581400"/>
          <a:ext cx="3959675" cy="2743200"/>
        </p:xfrm>
        <a:graphic>
          <a:graphicData uri="http://schemas.openxmlformats.org/presentationml/2006/ole">
            <p:oleObj spid="_x0000_s2052" name="SPW 11.0 Graph" r:id="rId5" imgW="6925680" imgH="5649480" progId="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28600" y="3581400"/>
          <a:ext cx="4114800" cy="2667000"/>
        </p:xfrm>
        <a:graphic>
          <a:graphicData uri="http://schemas.openxmlformats.org/presentationml/2006/ole">
            <p:oleObj spid="_x0000_s2053" name="SPW 11.0 Graph" r:id="rId6" imgW="6980760" imgH="5649480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48000" y="115669"/>
            <a:ext cx="3900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HFSS  Convergence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14400" y="5791200"/>
            <a:ext cx="6858000" cy="48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88925" algn="l">
              <a:lnSpc>
                <a:spcPts val="1500"/>
              </a:lnSpc>
            </a:pPr>
            <a:r>
              <a:rPr lang="en-US" dirty="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* The End Group effect is taken into account during </a:t>
            </a:r>
            <a:r>
              <a:rPr lang="en-US" dirty="0" err="1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V</a:t>
            </a:r>
            <a:r>
              <a:rPr lang="en-US" baseline="-30000" dirty="0" err="1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z</a:t>
            </a:r>
            <a:r>
              <a:rPr lang="en-US" dirty="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 calculation.</a:t>
            </a:r>
          </a:p>
          <a:p>
            <a:pPr indent="288925" algn="l">
              <a:lnSpc>
                <a:spcPts val="1500"/>
              </a:lnSpc>
            </a:pPr>
            <a:r>
              <a:rPr lang="en-US" dirty="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** A phase-lock mistake was found in a post processing.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762000"/>
          <a:ext cx="8534400" cy="261366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066800"/>
                <a:gridCol w="2077455"/>
                <a:gridCol w="1199145"/>
                <a:gridCol w="990600"/>
                <a:gridCol w="990600"/>
                <a:gridCol w="1161717"/>
                <a:gridCol w="1048083"/>
              </a:tblGrid>
              <a:tr h="647700">
                <a:tc row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7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NEW FNAL*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(HFSS &amp; CST MWS)</a:t>
                      </a:r>
                      <a:endParaRPr lang="en-US" sz="1700" b="1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OLD FNAL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(HFSS)</a:t>
                      </a:r>
                      <a:endParaRPr lang="en-US" sz="1700" b="1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SLAC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(Omega3P)</a:t>
                      </a:r>
                      <a:endParaRPr lang="en-US" sz="1700" b="1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DESY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(Mafia)</a:t>
                      </a:r>
                      <a:endParaRPr lang="en-US" sz="1700" b="1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/>
                </a:tc>
              </a:tr>
              <a:tr h="2159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Direct</a:t>
                      </a:r>
                      <a:endParaRPr lang="en-US" sz="1700" b="1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/>
                        <a:t>PW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Direct</a:t>
                      </a:r>
                      <a:endParaRPr lang="en-US" sz="1700" b="1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PW</a:t>
                      </a:r>
                      <a:endParaRPr lang="en-US" sz="1700" b="1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Direct</a:t>
                      </a:r>
                      <a:endParaRPr lang="en-US" sz="1700" b="1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Direct</a:t>
                      </a:r>
                      <a:endParaRPr lang="en-US" sz="1700" b="1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</a:tr>
              <a:tr h="711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 err="1"/>
                        <a:t>KickX</a:t>
                      </a:r>
                      <a:endParaRPr lang="en-US" sz="1700" b="1" dirty="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u="sng" dirty="0"/>
                        <a:t>10</a:t>
                      </a:r>
                      <a:r>
                        <a:rPr lang="en-US" sz="1700" b="1" u="sng" baseline="30000" dirty="0"/>
                        <a:t>6</a:t>
                      </a:r>
                      <a:r>
                        <a:rPr lang="en-US" sz="1700" b="1" u="sng" dirty="0"/>
                        <a:t> · </a:t>
                      </a:r>
                      <a:r>
                        <a:rPr lang="en-US" sz="1700" b="1" u="sng" dirty="0" err="1"/>
                        <a:t>V</a:t>
                      </a:r>
                      <a:r>
                        <a:rPr lang="en-US" sz="1700" b="1" dirty="0" err="1"/>
                        <a:t>x</a:t>
                      </a:r>
                      <a:endParaRPr lang="en-US" sz="1700" b="1" dirty="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 err="1"/>
                        <a:t>Vz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-64.5+19.5i (HFSS)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-64.8+19.6i (CST)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-64.9+18.6i (COMSOL)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-65.1+19.6i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-64.8+19.5i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-64.9+15.9i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/>
                        <a:t>-68.8+3.7i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/>
                        <a:t>-65.6+7.6i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-57.8+7.0i</a:t>
                      </a:r>
                      <a:endParaRPr lang="en-US" sz="1700" b="1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/>
                        <a:t>-57.1+6.6i</a:t>
                      </a:r>
                      <a:endParaRPr lang="en-US" sz="1700" b="1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</a:tr>
              <a:tr h="711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u="sng" dirty="0" err="1"/>
                        <a:t>KickY</a:t>
                      </a:r>
                      <a:endParaRPr lang="en-US" sz="1700" b="1" dirty="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u="sng" dirty="0"/>
                        <a:t>10</a:t>
                      </a:r>
                      <a:r>
                        <a:rPr lang="en-US" sz="1700" b="1" u="sng" baseline="30000" dirty="0"/>
                        <a:t>6</a:t>
                      </a:r>
                      <a:r>
                        <a:rPr lang="en-US" sz="1700" b="1" u="sng" dirty="0"/>
                        <a:t> · </a:t>
                      </a:r>
                      <a:r>
                        <a:rPr lang="en-US" sz="1700" b="1" u="sng" dirty="0" err="1"/>
                        <a:t>V</a:t>
                      </a:r>
                      <a:r>
                        <a:rPr lang="en-US" sz="1700" b="1" dirty="0" err="1"/>
                        <a:t>y</a:t>
                      </a:r>
                      <a:endParaRPr lang="en-US" sz="1700" b="1" dirty="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 err="1"/>
                        <a:t>Vz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-47.3+4.6i (HFSS)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-46.1+4.8i (CST)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-46.5+4.1i (COMSOL)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-46.4+4.8i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-46.2+4.9i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700" b="1" dirty="0"/>
                        <a:t>-46.4+2.7i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/>
                        <a:t>-48.3-3.4i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/>
                        <a:t>-53.1-2.1i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/>
                        <a:t>-40.9-3.5i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/>
                        <a:t>-41.4-3.5i</a:t>
                      </a:r>
                      <a:endParaRPr lang="en-US" sz="17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" y="3764280"/>
          <a:ext cx="8839201" cy="248412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860454"/>
                <a:gridCol w="2190244"/>
                <a:gridCol w="1140302"/>
                <a:gridCol w="1143000"/>
                <a:gridCol w="1143000"/>
                <a:gridCol w="1143000"/>
                <a:gridCol w="1219201"/>
              </a:tblGrid>
              <a:tr h="314501">
                <a:tc row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7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2060"/>
                          </a:solidFill>
                        </a:rPr>
                        <a:t>NEW FNAL*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2060"/>
                          </a:solidFill>
                        </a:rPr>
                        <a:t>(HFSS &amp; CST&amp;COMSOL)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2060"/>
                          </a:solidFill>
                        </a:rPr>
                        <a:t>OLD FNAL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2060"/>
                          </a:solidFill>
                        </a:rPr>
                        <a:t>(HFSS)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2060"/>
                          </a:solidFill>
                        </a:rPr>
                        <a:t>SLAC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2060"/>
                          </a:solidFill>
                        </a:rPr>
                        <a:t>(Omega3P)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2060"/>
                          </a:solidFill>
                        </a:rPr>
                        <a:t>DESY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2060"/>
                          </a:solidFill>
                        </a:rPr>
                        <a:t>(Mafia)</a:t>
                      </a:r>
                      <a:endParaRPr lang="en-US" sz="17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/>
                </a:tc>
              </a:tr>
              <a:tr h="1572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2060"/>
                          </a:solidFill>
                        </a:rPr>
                        <a:t>Direct</a:t>
                      </a:r>
                      <a:endParaRPr lang="en-US" sz="17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2060"/>
                          </a:solidFill>
                        </a:rPr>
                        <a:t>PW</a:t>
                      </a:r>
                      <a:endParaRPr lang="en-US" sz="17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2060"/>
                          </a:solidFill>
                        </a:rPr>
                        <a:t>Direct</a:t>
                      </a:r>
                      <a:endParaRPr lang="en-US" sz="17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2060"/>
                          </a:solidFill>
                        </a:rPr>
                        <a:t>PW</a:t>
                      </a:r>
                      <a:endParaRPr lang="en-US" sz="17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2060"/>
                          </a:solidFill>
                        </a:rPr>
                        <a:t>Direct</a:t>
                      </a:r>
                      <a:endParaRPr lang="en-US" sz="17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>
                          <a:solidFill>
                            <a:srgbClr val="002060"/>
                          </a:solidFill>
                        </a:rPr>
                        <a:t>Direct</a:t>
                      </a:r>
                      <a:endParaRPr lang="en-US" sz="17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</a:tr>
              <a:tr h="5180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 err="1">
                          <a:solidFill>
                            <a:srgbClr val="002060"/>
                          </a:solidFill>
                        </a:rPr>
                        <a:t>KickX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u="sng" dirty="0">
                          <a:solidFill>
                            <a:srgbClr val="002060"/>
                          </a:solidFill>
                        </a:rPr>
                        <a:t>10</a:t>
                      </a:r>
                      <a:r>
                        <a:rPr lang="en-US" sz="1700" b="1" u="sng" baseline="30000" dirty="0">
                          <a:solidFill>
                            <a:srgbClr val="002060"/>
                          </a:solidFill>
                        </a:rPr>
                        <a:t>6</a:t>
                      </a:r>
                      <a:r>
                        <a:rPr lang="en-US" sz="1700" b="1" u="sng" dirty="0">
                          <a:solidFill>
                            <a:srgbClr val="002060"/>
                          </a:solidFill>
                        </a:rPr>
                        <a:t> · </a:t>
                      </a:r>
                      <a:r>
                        <a:rPr lang="en-US" sz="1700" b="1" u="sng" dirty="0" err="1">
                          <a:solidFill>
                            <a:srgbClr val="002060"/>
                          </a:solidFill>
                        </a:rPr>
                        <a:t>V</a:t>
                      </a:r>
                      <a:r>
                        <a:rPr lang="en-US" sz="1700" b="1" dirty="0" err="1">
                          <a:solidFill>
                            <a:srgbClr val="002060"/>
                          </a:solidFill>
                        </a:rPr>
                        <a:t>x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 err="1">
                          <a:solidFill>
                            <a:srgbClr val="002060"/>
                          </a:solidFill>
                        </a:rPr>
                        <a:t>Vz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-34.0+65.7i (HFSS)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r>
                        <a:rPr lang="en-GB" sz="1700" b="1" dirty="0" smtClean="0">
                          <a:solidFill>
                            <a:srgbClr val="002060"/>
                          </a:solidFill>
                        </a:rPr>
                        <a:t>32.2+68.4i </a:t>
                      </a: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(CST)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r>
                        <a:rPr lang="en-GB" sz="1700" b="1" dirty="0" smtClean="0">
                          <a:solidFill>
                            <a:srgbClr val="002060"/>
                          </a:solidFill>
                        </a:rPr>
                        <a:t>35.1+68.7i </a:t>
                      </a: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(COMSOL)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-33.1+66.1i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r>
                        <a:rPr lang="en-GB" sz="1700" b="1" dirty="0" smtClean="0">
                          <a:solidFill>
                            <a:srgbClr val="002060"/>
                          </a:solidFill>
                        </a:rPr>
                        <a:t>32.2+68.4i 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r>
                        <a:rPr lang="en-GB" sz="1700" b="1" dirty="0" smtClean="0">
                          <a:solidFill>
                            <a:srgbClr val="002060"/>
                          </a:solidFill>
                        </a:rPr>
                        <a:t>35.5+65.2i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-36.5+66.1i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b="1">
                          <a:solidFill>
                            <a:srgbClr val="002060"/>
                          </a:solidFill>
                        </a:rPr>
                        <a:t>-27.3+67.2i</a:t>
                      </a:r>
                      <a:endParaRPr lang="en-US" sz="17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b="1">
                          <a:solidFill>
                            <a:srgbClr val="002060"/>
                          </a:solidFill>
                        </a:rPr>
                        <a:t>-25.1+51.4i</a:t>
                      </a:r>
                      <a:endParaRPr lang="en-US" sz="17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b="1">
                          <a:solidFill>
                            <a:srgbClr val="002060"/>
                          </a:solidFill>
                        </a:rPr>
                        <a:t>-25.0+51.5i</a:t>
                      </a:r>
                      <a:endParaRPr lang="en-US" sz="17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</a:tr>
              <a:tr h="5180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u="sng" dirty="0" err="1">
                          <a:solidFill>
                            <a:srgbClr val="002060"/>
                          </a:solidFill>
                        </a:rPr>
                        <a:t>KickY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u="sng" dirty="0">
                          <a:solidFill>
                            <a:srgbClr val="002060"/>
                          </a:solidFill>
                        </a:rPr>
                        <a:t>10</a:t>
                      </a:r>
                      <a:r>
                        <a:rPr lang="en-US" sz="1700" b="1" u="sng" baseline="30000" dirty="0">
                          <a:solidFill>
                            <a:srgbClr val="002060"/>
                          </a:solidFill>
                        </a:rPr>
                        <a:t>6</a:t>
                      </a:r>
                      <a:r>
                        <a:rPr lang="en-US" sz="1700" b="1" u="sng" dirty="0">
                          <a:solidFill>
                            <a:srgbClr val="002060"/>
                          </a:solidFill>
                        </a:rPr>
                        <a:t> · </a:t>
                      </a:r>
                      <a:r>
                        <a:rPr lang="en-US" sz="1700" b="1" u="sng" dirty="0" err="1">
                          <a:solidFill>
                            <a:srgbClr val="002060"/>
                          </a:solidFill>
                        </a:rPr>
                        <a:t>V</a:t>
                      </a:r>
                      <a:r>
                        <a:rPr lang="en-US" sz="1700" b="1" dirty="0" err="1">
                          <a:solidFill>
                            <a:srgbClr val="002060"/>
                          </a:solidFill>
                        </a:rPr>
                        <a:t>y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 err="1">
                          <a:solidFill>
                            <a:srgbClr val="002060"/>
                          </a:solidFill>
                        </a:rPr>
                        <a:t>Vz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39.4+14.9i (HFSS)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 smtClean="0">
                          <a:solidFill>
                            <a:srgbClr val="002060"/>
                          </a:solidFill>
                        </a:rPr>
                        <a:t>41.2+15.8i </a:t>
                      </a: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(CST)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 smtClean="0">
                          <a:solidFill>
                            <a:srgbClr val="002060"/>
                          </a:solidFill>
                        </a:rPr>
                        <a:t>41.7+14.7i </a:t>
                      </a: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(COMSOL)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39.8+12.4i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 smtClean="0">
                          <a:solidFill>
                            <a:srgbClr val="002060"/>
                          </a:solidFill>
                        </a:rPr>
                        <a:t>41.1+15.9i</a:t>
                      </a:r>
                      <a:endParaRPr lang="en-US" sz="17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700" b="1" dirty="0" smtClean="0">
                          <a:solidFill>
                            <a:srgbClr val="002060"/>
                          </a:solidFill>
                        </a:rPr>
                        <a:t>41.4+15.8i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41.0+14.5i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40.9+12.8i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36.5+8.9i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700" b="1" dirty="0">
                          <a:solidFill>
                            <a:srgbClr val="002060"/>
                          </a:solidFill>
                        </a:rPr>
                        <a:t>32.2+5.2i</a:t>
                      </a:r>
                      <a:endParaRPr lang="en-US" sz="17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2098" marR="62098" marT="0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429000" y="228600"/>
            <a:ext cx="2461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Upstream Coupler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3352800"/>
            <a:ext cx="2835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Downstream Coupler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66250" y="6530975"/>
            <a:ext cx="436563" cy="282575"/>
          </a:xfrm>
          <a:noFill/>
        </p:spPr>
        <p:txBody>
          <a:bodyPr/>
          <a:lstStyle/>
          <a:p>
            <a:fld id="{40F634D3-11D1-4A6C-9978-F1D7A2C7E34A}" type="slidenum">
              <a:rPr lang="en-US" smtClean="0"/>
              <a:pPr/>
              <a:t>13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85800" y="5257800"/>
            <a:ext cx="79121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00050" algn="just"/>
            <a:r>
              <a:rPr lang="en-US" b="1" i="1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* The </a:t>
            </a:r>
            <a:r>
              <a:rPr lang="en-US" b="1" i="1" dirty="0" smtClean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End-group </a:t>
            </a:r>
            <a:r>
              <a:rPr lang="en-US" b="1" i="1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effect is taken into account during </a:t>
            </a:r>
            <a:r>
              <a:rPr lang="en-US" b="1" i="1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V</a:t>
            </a:r>
            <a:r>
              <a:rPr lang="en-US" b="1" i="1" baseline="-3000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z</a:t>
            </a:r>
            <a:r>
              <a:rPr lang="en-US" b="1" i="1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 calculation</a:t>
            </a:r>
          </a:p>
          <a:p>
            <a:pPr indent="400050" algn="just"/>
            <a:r>
              <a:rPr lang="en-US" b="1" i="1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** A phase-lock mistake was found in a post processing.</a:t>
            </a:r>
            <a:endParaRPr lang="en-US" b="1" i="1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indent="400050" algn="just"/>
            <a:r>
              <a:rPr lang="en-US" b="1" i="1" dirty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*** For reference only, results were not checked for convergence </a:t>
            </a:r>
            <a:endParaRPr lang="en-US" b="1" i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599" y="1600200"/>
          <a:ext cx="8610600" cy="316992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013013"/>
                <a:gridCol w="2225161"/>
                <a:gridCol w="1562427"/>
                <a:gridCol w="1349827"/>
                <a:gridCol w="1230086"/>
                <a:gridCol w="1230086"/>
              </a:tblGrid>
              <a:tr h="514350">
                <a:tc rowSpan="2"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NEW FNAL*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(HFSS &amp; CST MWS &amp; COMSOL)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OLD FNAL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(HFSS)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SLAC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(Omega3P)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DESY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(Mafia)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/>
                </a:tc>
              </a:tr>
              <a:tr h="2571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Direct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Direct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Direct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Direct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</a:rPr>
                        <a:t>Direct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</a:tr>
              <a:tr h="257175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2060"/>
                          </a:solidFill>
                        </a:rPr>
                        <a:t>KickX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dirty="0">
                          <a:solidFill>
                            <a:srgbClr val="002060"/>
                          </a:solidFill>
                        </a:rPr>
                        <a:t>10</a:t>
                      </a:r>
                      <a:r>
                        <a:rPr lang="en-US" sz="1800" b="1" u="sng" baseline="30000" dirty="0">
                          <a:solidFill>
                            <a:srgbClr val="002060"/>
                          </a:solidFill>
                        </a:rPr>
                        <a:t>6</a:t>
                      </a:r>
                      <a:r>
                        <a:rPr lang="en-US" sz="1800" b="1" u="sng" dirty="0">
                          <a:solidFill>
                            <a:srgbClr val="002060"/>
                          </a:solidFill>
                        </a:rPr>
                        <a:t> · </a:t>
                      </a:r>
                      <a:r>
                        <a:rPr lang="en-US" sz="1800" b="1" u="sng" dirty="0" err="1">
                          <a:solidFill>
                            <a:srgbClr val="002060"/>
                          </a:solidFill>
                        </a:rPr>
                        <a:t>V</a:t>
                      </a:r>
                      <a:r>
                        <a:rPr lang="en-US" sz="1800" b="1" dirty="0" err="1">
                          <a:solidFill>
                            <a:srgbClr val="002060"/>
                          </a:solidFill>
                        </a:rPr>
                        <a:t>x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2060"/>
                          </a:solidFill>
                        </a:rPr>
                        <a:t>Vz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</a:rPr>
                        <a:t>Up &amp; Down Ends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</a:rPr>
                        <a:t>Full Structure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</a:rPr>
                        <a:t>-105.3+69.8i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002060"/>
                          </a:solidFill>
                        </a:rPr>
                        <a:t>-86.0+60.7i</a:t>
                      </a:r>
                      <a:endParaRPr lang="en-US" sz="1800" b="1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r>
                        <a:rPr lang="en-GB" sz="1800" b="1" dirty="0" smtClean="0">
                          <a:solidFill>
                            <a:srgbClr val="002060"/>
                          </a:solidFill>
                        </a:rPr>
                        <a:t>82.1+58.1i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</a:tr>
              <a:tr h="8429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-98.5+85.2i (HFSS)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r>
                        <a:rPr lang="en-GB" sz="1800" b="1" dirty="0" smtClean="0">
                          <a:solidFill>
                            <a:srgbClr val="002060"/>
                          </a:solidFill>
                        </a:rPr>
                        <a:t>97.0+88.0i </a:t>
                      </a: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(CST)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r>
                        <a:rPr lang="en-GB" sz="1800" b="1" dirty="0" smtClean="0">
                          <a:solidFill>
                            <a:srgbClr val="002060"/>
                          </a:solidFill>
                        </a:rPr>
                        <a:t>99.9+87.3i </a:t>
                      </a: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(COMSOL)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72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-104.3+80.0i**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175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dirty="0" err="1">
                          <a:solidFill>
                            <a:srgbClr val="002060"/>
                          </a:solidFill>
                        </a:rPr>
                        <a:t>KickY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dirty="0">
                          <a:solidFill>
                            <a:srgbClr val="002060"/>
                          </a:solidFill>
                        </a:rPr>
                        <a:t>10</a:t>
                      </a:r>
                      <a:r>
                        <a:rPr lang="en-US" sz="1800" b="1" u="sng" baseline="30000" dirty="0">
                          <a:solidFill>
                            <a:srgbClr val="002060"/>
                          </a:solidFill>
                        </a:rPr>
                        <a:t>6</a:t>
                      </a:r>
                      <a:r>
                        <a:rPr lang="en-US" sz="1800" b="1" u="sng" dirty="0">
                          <a:solidFill>
                            <a:srgbClr val="002060"/>
                          </a:solidFill>
                        </a:rPr>
                        <a:t> · </a:t>
                      </a:r>
                      <a:r>
                        <a:rPr lang="en-US" sz="1800" b="1" u="sng" dirty="0" err="1">
                          <a:solidFill>
                            <a:srgbClr val="002060"/>
                          </a:solidFill>
                        </a:rPr>
                        <a:t>V</a:t>
                      </a:r>
                      <a:r>
                        <a:rPr lang="en-US" sz="1800" b="1" dirty="0" err="1">
                          <a:solidFill>
                            <a:srgbClr val="002060"/>
                          </a:solidFill>
                        </a:rPr>
                        <a:t>y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2060"/>
                          </a:solidFill>
                        </a:rPr>
                        <a:t>Vz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Up &amp; Down Ends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Full Structure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-7.3+11.1i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-4.6+5.6i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r>
                        <a:rPr lang="en-GB" sz="1800" b="1" dirty="0" smtClean="0">
                          <a:solidFill>
                            <a:srgbClr val="002060"/>
                          </a:solidFill>
                        </a:rPr>
                        <a:t>9.2+1.8i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 anchor="ctr"/>
                </a:tc>
              </a:tr>
              <a:tr h="8429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-7.9+19.5i (HFSS)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 smtClean="0">
                          <a:solidFill>
                            <a:srgbClr val="002060"/>
                          </a:solidFill>
                        </a:rPr>
                        <a:t>-4.9+20.6i </a:t>
                      </a: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(CST)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rgbClr val="002060"/>
                          </a:solidFill>
                        </a:rPr>
                        <a:t>-4.8+18.8i </a:t>
                      </a: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(COMSOL)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0.1+21.2i**</a:t>
                      </a:r>
                      <a:endParaRPr lang="en-US" sz="1800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002060"/>
                          </a:solidFill>
                        </a:rPr>
                        <a:t>-8.3+17.1i**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1090" marR="6109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404096" y="959823"/>
            <a:ext cx="25339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90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Total  RF-kick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066800"/>
            <a:ext cx="8763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 smtClean="0">
              <a:solidFill>
                <a:srgbClr val="0070C0"/>
              </a:solidFill>
            </a:endParaRPr>
          </a:p>
          <a:p>
            <a:pPr marL="23177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Calculation convergence checked and achieved; 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RF kick calculation  results made by  three codes coincide very well;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Results for separate coupler calculations  and for the full structure are the same;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Normalization factor is checked and improved;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Phase lock mistake in upstream coupler calculation was found and fixed;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The RF kick results may be trusted.</a:t>
            </a:r>
          </a:p>
          <a:p>
            <a:endParaRPr lang="en-US" sz="1000" dirty="0"/>
          </a:p>
          <a:p>
            <a:r>
              <a:rPr lang="en-US" sz="2400" dirty="0" smtClean="0"/>
              <a:t>The result for </a:t>
            </a:r>
            <a:r>
              <a:rPr lang="en-US" sz="2400" dirty="0" err="1" smtClean="0"/>
              <a:t>Q</a:t>
            </a:r>
            <a:r>
              <a:rPr lang="en-US" sz="2400" baseline="-25000" dirty="0" err="1" smtClean="0"/>
              <a:t>ext</a:t>
            </a:r>
            <a:r>
              <a:rPr lang="en-US" sz="2400" dirty="0" smtClean="0"/>
              <a:t>=3×10</a:t>
            </a:r>
            <a:r>
              <a:rPr lang="en-US" sz="2400" baseline="30000" dirty="0" smtClean="0"/>
              <a:t>6 </a:t>
            </a:r>
            <a:r>
              <a:rPr lang="en-US" sz="2400" dirty="0" smtClean="0"/>
              <a:t>(averaged over results of different codes)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67000" y="5029200"/>
            <a:ext cx="3886200" cy="990600"/>
            <a:chOff x="1981200" y="5257800"/>
            <a:chExt cx="4191000" cy="990600"/>
          </a:xfrm>
        </p:grpSpPr>
        <p:sp>
          <p:nvSpPr>
            <p:cNvPr id="3" name="Rectangle 2"/>
            <p:cNvSpPr/>
            <p:nvPr/>
          </p:nvSpPr>
          <p:spPr>
            <a:xfrm>
              <a:off x="1981200" y="5257800"/>
              <a:ext cx="3657600" cy="990600"/>
            </a:xfrm>
            <a:prstGeom prst="rect">
              <a:avLst/>
            </a:prstGeom>
            <a:solidFill>
              <a:srgbClr val="00B0F0">
                <a:alpha val="31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981200" y="5257800"/>
              <a:ext cx="4191000" cy="9079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Aft>
                  <a:spcPts val="600"/>
                </a:spcAft>
              </a:pPr>
              <a:r>
                <a:rPr lang="en-US" sz="2400" b="1" dirty="0" err="1" smtClean="0">
                  <a:solidFill>
                    <a:srgbClr val="FF0000"/>
                  </a:solidFill>
                </a:rPr>
                <a:t>V</a:t>
              </a:r>
              <a:r>
                <a:rPr lang="en-US" sz="2400" b="1" baseline="-25000" dirty="0" err="1" smtClean="0">
                  <a:solidFill>
                    <a:srgbClr val="FF0000"/>
                  </a:solidFill>
                </a:rPr>
                <a:t>y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/</a:t>
              </a:r>
              <a:r>
                <a:rPr lang="en-US" sz="2400" b="1" dirty="0" err="1" smtClean="0">
                  <a:solidFill>
                    <a:srgbClr val="FF0000"/>
                  </a:solidFill>
                </a:rPr>
                <a:t>V</a:t>
              </a:r>
              <a:r>
                <a:rPr lang="en-US" sz="2400" b="1" baseline="-25000" dirty="0" err="1" smtClean="0">
                  <a:solidFill>
                    <a:srgbClr val="FF0000"/>
                  </a:solidFill>
                </a:rPr>
                <a:t>z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 = (-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5.9+19.6i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) ×10</a:t>
              </a:r>
              <a:r>
                <a:rPr lang="en-US" sz="2400" b="1" baseline="30000" dirty="0" smtClean="0">
                  <a:solidFill>
                    <a:srgbClr val="FF0000"/>
                  </a:solidFill>
                </a:rPr>
                <a:t>-6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;</a:t>
              </a:r>
            </a:p>
            <a:p>
              <a:pPr lvl="0">
                <a:spcAft>
                  <a:spcPts val="600"/>
                </a:spcAft>
              </a:pPr>
              <a:r>
                <a:rPr lang="en-US" sz="2400" b="1" dirty="0" err="1" smtClean="0">
                  <a:solidFill>
                    <a:srgbClr val="FF0000"/>
                  </a:solidFill>
                </a:rPr>
                <a:t>V</a:t>
              </a:r>
              <a:r>
                <a:rPr lang="en-US" sz="2400" b="1" baseline="-25000" dirty="0" err="1" smtClean="0">
                  <a:solidFill>
                    <a:srgbClr val="FF0000"/>
                  </a:solidFill>
                </a:rPr>
                <a:t>x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/</a:t>
              </a:r>
              <a:r>
                <a:rPr lang="en-US" sz="2400" b="1" dirty="0" err="1" smtClean="0">
                  <a:solidFill>
                    <a:srgbClr val="FF0000"/>
                  </a:solidFill>
                </a:rPr>
                <a:t>V</a:t>
              </a:r>
              <a:r>
                <a:rPr lang="en-US" sz="2400" b="1" baseline="-25000" dirty="0" err="1" smtClean="0">
                  <a:solidFill>
                    <a:srgbClr val="FF0000"/>
                  </a:solidFill>
                </a:rPr>
                <a:t>z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 ≈ (-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98.5+86.8i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)×10</a:t>
              </a:r>
              <a:r>
                <a:rPr lang="en-US" sz="2400" b="1" baseline="30000" dirty="0" smtClean="0">
                  <a:solidFill>
                    <a:srgbClr val="FF0000"/>
                  </a:solidFill>
                </a:rPr>
                <a:t>-6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endParaRPr lang="en-US" sz="2400" dirty="0">
                <a:solidFill>
                  <a:prstClr val="black"/>
                </a:solidFill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2667000" y="228600"/>
            <a:ext cx="37052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 smtClean="0">
                <a:solidFill>
                  <a:srgbClr val="7030A0"/>
                </a:solidFill>
              </a:rPr>
              <a:t>Conclusions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N.Solyak,  RTML</a:t>
            </a:r>
          </a:p>
        </p:txBody>
      </p:sp>
      <p:sp>
        <p:nvSpPr>
          <p:cNvPr id="2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AAP Review, Tsukuba April.17-21, 2009</a:t>
            </a:r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BB80E-F3F6-439F-B8BB-990833912BF5}" type="slidenum">
              <a:rPr lang="en-US"/>
              <a:pPr/>
              <a:t>2</a:t>
            </a:fld>
            <a:endParaRPr lang="en-US"/>
          </a:p>
        </p:txBody>
      </p:sp>
      <p:sp>
        <p:nvSpPr>
          <p:cNvPr id="314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152400"/>
            <a:ext cx="7848600" cy="762000"/>
          </a:xfrm>
        </p:spPr>
        <p:txBody>
          <a:bodyPr>
            <a:normAutofit/>
          </a:bodyPr>
          <a:lstStyle/>
          <a:p>
            <a:pPr>
              <a:lnSpc>
                <a:spcPts val="2400"/>
              </a:lnSpc>
            </a:pPr>
            <a:r>
              <a:rPr lang="en-US" sz="2800" dirty="0">
                <a:solidFill>
                  <a:schemeClr val="accent2"/>
                </a:solidFill>
                <a:latin typeface="Rockwell" pitchFamily="18" charset="0"/>
              </a:rPr>
              <a:t>Simulations of Coupler Kick and </a:t>
            </a:r>
            <a:r>
              <a:rPr lang="en-US" sz="2800" dirty="0" smtClean="0">
                <a:solidFill>
                  <a:schemeClr val="accent2"/>
                </a:solidFill>
                <a:latin typeface="Rockwell" pitchFamily="18" charset="0"/>
              </a:rPr>
              <a:t>Wakes </a:t>
            </a:r>
            <a:r>
              <a:rPr lang="en-US" sz="3200" dirty="0" smtClean="0">
                <a:solidFill>
                  <a:schemeClr val="accent2"/>
                </a:solidFill>
                <a:latin typeface="Rockwell" pitchFamily="18" charset="0"/>
              </a:rPr>
              <a:t/>
            </a:r>
            <a:br>
              <a:rPr lang="en-US" sz="3200" dirty="0" smtClean="0">
                <a:solidFill>
                  <a:schemeClr val="accent2"/>
                </a:solidFill>
                <a:latin typeface="Rockwell" pitchFamily="18" charset="0"/>
              </a:rPr>
            </a:br>
            <a:r>
              <a:rPr lang="en-US" sz="2400" dirty="0" smtClean="0">
                <a:solidFill>
                  <a:schemeClr val="accent2"/>
                </a:solidFill>
                <a:latin typeface="Rockwell" pitchFamily="18" charset="0"/>
              </a:rPr>
              <a:t>(2008)</a:t>
            </a:r>
            <a:endParaRPr lang="en-US" sz="2400" dirty="0">
              <a:solidFill>
                <a:schemeClr val="accent2"/>
              </a:solidFill>
              <a:latin typeface="Rockwell" pitchFamily="18" charset="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838200"/>
            <a:ext cx="4457700" cy="4033838"/>
            <a:chOff x="144" y="624"/>
            <a:chExt cx="3968" cy="3016"/>
          </a:xfrm>
        </p:grpSpPr>
        <p:pic>
          <p:nvPicPr>
            <p:cNvPr id="314371" name="Picture 4" descr="ILC_Cavity_general_view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0" y="864"/>
              <a:ext cx="3171" cy="2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4372" name="Text Box 5"/>
            <p:cNvSpPr txBox="1">
              <a:spLocks noChangeArrowheads="1"/>
            </p:cNvSpPr>
            <p:nvPr/>
          </p:nvSpPr>
          <p:spPr bwMode="auto">
            <a:xfrm>
              <a:off x="144" y="3023"/>
              <a:ext cx="1099" cy="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fontAlgn="base" hangingPunct="1"/>
              <a:r>
                <a:rPr lang="en-US" sz="1600"/>
                <a:t>Upstream </a:t>
              </a:r>
            </a:p>
            <a:p>
              <a:pPr eaLnBrk="1" fontAlgn="base" hangingPunct="1"/>
              <a:r>
                <a:rPr lang="en-US" sz="1600"/>
                <a:t>HOM coupler</a:t>
              </a:r>
            </a:p>
          </p:txBody>
        </p:sp>
        <p:sp>
          <p:nvSpPr>
            <p:cNvPr id="314373" name="Text Box 6"/>
            <p:cNvSpPr txBox="1">
              <a:spLocks noChangeArrowheads="1"/>
            </p:cNvSpPr>
            <p:nvPr/>
          </p:nvSpPr>
          <p:spPr bwMode="auto">
            <a:xfrm>
              <a:off x="1103" y="624"/>
              <a:ext cx="1363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fontAlgn="base" hangingPunct="1"/>
              <a:r>
                <a:rPr lang="en-US" sz="1800"/>
                <a:t>Downstream </a:t>
              </a:r>
            </a:p>
            <a:p>
              <a:pPr eaLnBrk="1" fontAlgn="base" hangingPunct="1"/>
              <a:r>
                <a:rPr lang="en-US" sz="1800"/>
                <a:t>HOM coupler</a:t>
              </a:r>
            </a:p>
          </p:txBody>
        </p:sp>
        <p:sp>
          <p:nvSpPr>
            <p:cNvPr id="314374" name="Text Box 7"/>
            <p:cNvSpPr txBox="1">
              <a:spLocks noChangeArrowheads="1"/>
            </p:cNvSpPr>
            <p:nvPr/>
          </p:nvSpPr>
          <p:spPr bwMode="auto">
            <a:xfrm>
              <a:off x="2784" y="624"/>
              <a:ext cx="1328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fontAlgn="base" hangingPunct="1"/>
              <a:r>
                <a:rPr lang="en-US" sz="1800"/>
                <a:t>Main coupler</a:t>
              </a:r>
            </a:p>
          </p:txBody>
        </p:sp>
        <p:sp>
          <p:nvSpPr>
            <p:cNvPr id="314375" name="Text Box 8"/>
            <p:cNvSpPr txBox="1">
              <a:spLocks noChangeArrowheads="1"/>
            </p:cNvSpPr>
            <p:nvPr/>
          </p:nvSpPr>
          <p:spPr bwMode="auto">
            <a:xfrm>
              <a:off x="288" y="1248"/>
              <a:ext cx="1012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fontAlgn="base" hangingPunct="1"/>
              <a:r>
                <a:rPr lang="en-US" sz="1800"/>
                <a:t>RF cavity</a:t>
              </a:r>
            </a:p>
          </p:txBody>
        </p:sp>
        <p:sp>
          <p:nvSpPr>
            <p:cNvPr id="314376" name="Line 9"/>
            <p:cNvSpPr>
              <a:spLocks noChangeShapeType="1"/>
            </p:cNvSpPr>
            <p:nvPr/>
          </p:nvSpPr>
          <p:spPr bwMode="auto">
            <a:xfrm flipV="1">
              <a:off x="576" y="2784"/>
              <a:ext cx="24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377" name="Line 10"/>
            <p:cNvSpPr>
              <a:spLocks noChangeShapeType="1"/>
            </p:cNvSpPr>
            <p:nvPr/>
          </p:nvSpPr>
          <p:spPr bwMode="auto">
            <a:xfrm>
              <a:off x="960" y="1440"/>
              <a:ext cx="33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378" name="Line 11"/>
            <p:cNvSpPr>
              <a:spLocks noChangeShapeType="1"/>
            </p:cNvSpPr>
            <p:nvPr/>
          </p:nvSpPr>
          <p:spPr bwMode="auto">
            <a:xfrm flipH="1">
              <a:off x="3264" y="864"/>
              <a:ext cx="4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4379" name="Line 12"/>
            <p:cNvSpPr>
              <a:spLocks noChangeShapeType="1"/>
            </p:cNvSpPr>
            <p:nvPr/>
          </p:nvSpPr>
          <p:spPr bwMode="auto">
            <a:xfrm>
              <a:off x="2064" y="816"/>
              <a:ext cx="72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14382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810000"/>
            <a:ext cx="1981200" cy="1684338"/>
          </a:xfrm>
          <a:prstGeom prst="rect">
            <a:avLst/>
          </a:prstGeom>
          <a:noFill/>
        </p:spPr>
      </p:pic>
      <p:sp>
        <p:nvSpPr>
          <p:cNvPr id="314405" name="Text Box 225"/>
          <p:cNvSpPr txBox="1">
            <a:spLocks noChangeArrowheads="1"/>
          </p:cNvSpPr>
          <p:nvPr/>
        </p:nvSpPr>
        <p:spPr bwMode="auto">
          <a:xfrm>
            <a:off x="5562600" y="1447800"/>
            <a:ext cx="2566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base" hangingPunct="1">
              <a:spcBef>
                <a:spcPct val="50000"/>
              </a:spcBef>
            </a:pPr>
            <a:r>
              <a:rPr lang="en-US" sz="1800" dirty="0">
                <a:solidFill>
                  <a:srgbClr val="CC0000"/>
                </a:solidFill>
                <a:latin typeface="Rockwell" pitchFamily="18" charset="0"/>
              </a:rPr>
              <a:t>Total RF </a:t>
            </a:r>
            <a:r>
              <a:rPr lang="en-US" sz="1800" dirty="0" smtClean="0">
                <a:solidFill>
                  <a:srgbClr val="CC0000"/>
                </a:solidFill>
                <a:latin typeface="Rockwell" pitchFamily="18" charset="0"/>
              </a:rPr>
              <a:t>KICK (FNAL):</a:t>
            </a:r>
            <a:endParaRPr lang="ru-RU" sz="1800" dirty="0">
              <a:solidFill>
                <a:srgbClr val="CC0000"/>
              </a:solidFill>
              <a:latin typeface="Rockwell" pitchFamily="18" charset="0"/>
            </a:endParaRPr>
          </a:p>
        </p:txBody>
      </p:sp>
      <p:sp>
        <p:nvSpPr>
          <p:cNvPr id="314413" name="Rectangle 45"/>
          <p:cNvSpPr>
            <a:spLocks noChangeArrowheads="1"/>
          </p:cNvSpPr>
          <p:nvPr/>
        </p:nvSpPr>
        <p:spPr bwMode="auto">
          <a:xfrm>
            <a:off x="6248400" y="5715000"/>
            <a:ext cx="2895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chemeClr val="accent2"/>
                </a:solidFill>
                <a:latin typeface="Rockwell" pitchFamily="18" charset="0"/>
              </a:rPr>
              <a:t>W</a:t>
            </a:r>
            <a:r>
              <a:rPr lang="en-US" sz="1600" baseline="-25000">
                <a:solidFill>
                  <a:schemeClr val="accent2"/>
                </a:solidFill>
                <a:latin typeface="Rockwell" pitchFamily="18" charset="0"/>
              </a:rPr>
              <a:t>x</a:t>
            </a:r>
            <a:r>
              <a:rPr lang="en-US" sz="1600">
                <a:solidFill>
                  <a:schemeClr val="accent2"/>
                </a:solidFill>
                <a:latin typeface="Rockwell" pitchFamily="18" charset="0"/>
              </a:rPr>
              <a:t>(s)-solid,,W</a:t>
            </a:r>
            <a:r>
              <a:rPr lang="en-US" sz="1600" baseline="-25000">
                <a:solidFill>
                  <a:schemeClr val="accent2"/>
                </a:solidFill>
                <a:latin typeface="Rockwell" pitchFamily="18" charset="0"/>
              </a:rPr>
              <a:t>y</a:t>
            </a:r>
            <a:r>
              <a:rPr lang="en-US" sz="1600">
                <a:solidFill>
                  <a:schemeClr val="accent2"/>
                </a:solidFill>
                <a:latin typeface="Rockwell" pitchFamily="18" charset="0"/>
              </a:rPr>
              <a:t>(s)-dashed</a:t>
            </a:r>
            <a:r>
              <a:rPr lang="en-US" sz="1600">
                <a:solidFill>
                  <a:schemeClr val="accent2"/>
                </a:solidFill>
              </a:rPr>
              <a:t> for σ</a:t>
            </a:r>
            <a:r>
              <a:rPr lang="en-US" sz="1600" baseline="-25000">
                <a:solidFill>
                  <a:schemeClr val="accent2"/>
                </a:solidFill>
              </a:rPr>
              <a:t>z </a:t>
            </a:r>
            <a:r>
              <a:rPr lang="en-US" sz="1600">
                <a:solidFill>
                  <a:schemeClr val="accent2"/>
                </a:solidFill>
              </a:rPr>
              <a:t>= 300 μm. </a:t>
            </a:r>
          </a:p>
        </p:txBody>
      </p:sp>
      <p:pic>
        <p:nvPicPr>
          <p:cNvPr id="314417" name="Picture 4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124200"/>
            <a:ext cx="3048000" cy="2667000"/>
          </a:xfrm>
          <a:prstGeom prst="rect">
            <a:avLst/>
          </a:prstGeom>
          <a:noFill/>
        </p:spPr>
      </p:pic>
      <p:pic>
        <p:nvPicPr>
          <p:cNvPr id="314418" name="Picture 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3038475"/>
            <a:ext cx="2914650" cy="2752725"/>
          </a:xfrm>
          <a:prstGeom prst="rect">
            <a:avLst/>
          </a:prstGeom>
          <a:noFill/>
        </p:spPr>
      </p:pic>
      <p:sp>
        <p:nvSpPr>
          <p:cNvPr id="314424" name="Text Box 225"/>
          <p:cNvSpPr txBox="1">
            <a:spLocks noChangeArrowheads="1"/>
          </p:cNvSpPr>
          <p:nvPr/>
        </p:nvSpPr>
        <p:spPr bwMode="auto">
          <a:xfrm>
            <a:off x="4419600" y="2743200"/>
            <a:ext cx="403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base" hangingPunct="1">
              <a:spcBef>
                <a:spcPct val="50000"/>
              </a:spcBef>
            </a:pPr>
            <a:r>
              <a:rPr lang="en-US" sz="1800">
                <a:solidFill>
                  <a:srgbClr val="CC0000"/>
                </a:solidFill>
                <a:latin typeface="Rockwell" pitchFamily="18" charset="0"/>
              </a:rPr>
              <a:t>Coupler Transverse Wakefield</a:t>
            </a:r>
            <a:endParaRPr lang="ru-RU" sz="1800">
              <a:solidFill>
                <a:srgbClr val="CC0000"/>
              </a:solidFill>
              <a:latin typeface="Rockwell" pitchFamily="18" charset="0"/>
            </a:endParaRPr>
          </a:p>
        </p:txBody>
      </p:sp>
      <p:sp>
        <p:nvSpPr>
          <p:cNvPr id="314425" name="Rectangle 57"/>
          <p:cNvSpPr>
            <a:spLocks noChangeArrowheads="1"/>
          </p:cNvSpPr>
          <p:nvPr/>
        </p:nvSpPr>
        <p:spPr bwMode="auto">
          <a:xfrm>
            <a:off x="3657600" y="5867400"/>
            <a:ext cx="2486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accent2"/>
                </a:solidFill>
                <a:latin typeface="Rockwell" pitchFamily="18" charset="0"/>
              </a:rPr>
              <a:t>On-axis kick factor vs. σ</a:t>
            </a:r>
            <a:r>
              <a:rPr lang="en-US" sz="1600" baseline="-25000">
                <a:solidFill>
                  <a:schemeClr val="accent2"/>
                </a:solidFill>
                <a:latin typeface="Rockwell" pitchFamily="18" charset="0"/>
              </a:rPr>
              <a:t>z</a:t>
            </a:r>
          </a:p>
        </p:txBody>
      </p:sp>
      <p:sp>
        <p:nvSpPr>
          <p:cNvPr id="314427" name="Rectangle 59"/>
          <p:cNvSpPr>
            <a:spLocks noChangeArrowheads="1"/>
          </p:cNvSpPr>
          <p:nvPr/>
        </p:nvSpPr>
        <p:spPr bwMode="auto">
          <a:xfrm>
            <a:off x="6477000" y="4343400"/>
            <a:ext cx="838200" cy="584200"/>
          </a:xfrm>
          <a:prstGeom prst="rect">
            <a:avLst/>
          </a:prstGeom>
          <a:noFill/>
          <a:ln w="31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18288" rIns="18288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bunch shape</a:t>
            </a:r>
          </a:p>
        </p:txBody>
      </p:sp>
      <p:sp>
        <p:nvSpPr>
          <p:cNvPr id="314428" name="Rectangle 60"/>
          <p:cNvSpPr>
            <a:spLocks noChangeArrowheads="1"/>
          </p:cNvSpPr>
          <p:nvPr/>
        </p:nvSpPr>
        <p:spPr bwMode="auto">
          <a:xfrm>
            <a:off x="5181600" y="1066800"/>
            <a:ext cx="3200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33CC"/>
                </a:solidFill>
                <a:latin typeface="Rockwell" pitchFamily="18" charset="0"/>
              </a:rPr>
              <a:t>. </a:t>
            </a:r>
            <a:r>
              <a:rPr lang="en-US" sz="1600" dirty="0">
                <a:solidFill>
                  <a:srgbClr val="0033CC"/>
                </a:solidFill>
                <a:latin typeface="Rockwell" pitchFamily="18" charset="0"/>
              </a:rPr>
              <a:t>Simulations: DESY/FNAL/SLAC</a:t>
            </a:r>
          </a:p>
        </p:txBody>
      </p:sp>
      <p:sp>
        <p:nvSpPr>
          <p:cNvPr id="314381" name="Rectangle 13"/>
          <p:cNvSpPr>
            <a:spLocks noChangeArrowheads="1"/>
          </p:cNvSpPr>
          <p:nvPr/>
        </p:nvSpPr>
        <p:spPr bwMode="auto">
          <a:xfrm>
            <a:off x="152400" y="5637213"/>
            <a:ext cx="32766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solidFill>
                  <a:schemeClr val="accent2"/>
                </a:solidFill>
                <a:latin typeface="Rockwell" pitchFamily="18" charset="0"/>
              </a:rPr>
              <a:t>The profiles of the 3 couplers, as seen from the downstream end.</a:t>
            </a:r>
            <a:r>
              <a:rPr lang="en-US" sz="180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314430" name="Picture 6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1905000"/>
            <a:ext cx="2495550" cy="655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457200" y="1752600"/>
            <a:ext cx="830580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0" bIns="0" anchor="ctr">
            <a:spAutoFit/>
          </a:bodyPr>
          <a:lstStyle/>
          <a:p>
            <a:pPr marL="280988" indent="-280988"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33CC"/>
                </a:solidFill>
                <a:cs typeface="Arial" pitchFamily="34" charset="0"/>
              </a:rPr>
              <a:t>The </a:t>
            </a:r>
            <a:r>
              <a:rPr lang="en-US" sz="2400" b="0" dirty="0">
                <a:solidFill>
                  <a:srgbClr val="0033CC"/>
                </a:solidFill>
                <a:cs typeface="Arial" pitchFamily="34" charset="0"/>
              </a:rPr>
              <a:t>couplers break the RF field symmetry and cause transverse RF </a:t>
            </a:r>
            <a:r>
              <a:rPr lang="en-US" sz="2400" dirty="0" smtClean="0">
                <a:solidFill>
                  <a:srgbClr val="0033CC"/>
                </a:solidFill>
                <a:cs typeface="Arial" pitchFamily="34" charset="0"/>
              </a:rPr>
              <a:t>kick and Wake fields. </a:t>
            </a:r>
            <a:r>
              <a:rPr lang="en-US" sz="2400" b="0" dirty="0" smtClean="0">
                <a:solidFill>
                  <a:srgbClr val="0033CC"/>
                </a:solidFill>
                <a:cs typeface="Arial" pitchFamily="34" charset="0"/>
              </a:rPr>
              <a:t>Both </a:t>
            </a:r>
            <a:r>
              <a:rPr lang="en-US" sz="2400" b="0" dirty="0">
                <a:solidFill>
                  <a:srgbClr val="0033CC"/>
                </a:solidFill>
                <a:cs typeface="Arial" pitchFamily="34" charset="0"/>
              </a:rPr>
              <a:t>RF kick and wake fields may be a reason of a beam </a:t>
            </a:r>
            <a:r>
              <a:rPr lang="en-US" sz="2400" b="0" dirty="0" err="1">
                <a:solidFill>
                  <a:srgbClr val="0033CC"/>
                </a:solidFill>
                <a:cs typeface="Arial" pitchFamily="34" charset="0"/>
              </a:rPr>
              <a:t>emittance</a:t>
            </a:r>
            <a:r>
              <a:rPr lang="en-US" sz="2400" b="0" dirty="0">
                <a:solidFill>
                  <a:srgbClr val="0033CC"/>
                </a:solidFill>
                <a:cs typeface="Arial" pitchFamily="34" charset="0"/>
              </a:rPr>
              <a:t> </a:t>
            </a:r>
            <a:r>
              <a:rPr lang="en-US" sz="2400" b="0" dirty="0" smtClean="0">
                <a:solidFill>
                  <a:srgbClr val="0033CC"/>
                </a:solidFill>
                <a:cs typeface="Arial" pitchFamily="34" charset="0"/>
              </a:rPr>
              <a:t>dilution in ILC BC and ML.</a:t>
            </a:r>
            <a:endParaRPr lang="en-US" sz="2400" b="0" dirty="0">
              <a:solidFill>
                <a:srgbClr val="0033CC"/>
              </a:solidFill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US" sz="1000" b="0" dirty="0" smtClean="0">
              <a:solidFill>
                <a:srgbClr val="0033CC"/>
              </a:solidFill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33CC"/>
                </a:solidFill>
                <a:cs typeface="Arial" pitchFamily="34" charset="0"/>
              </a:rPr>
              <a:t>DESY</a:t>
            </a:r>
            <a:r>
              <a:rPr lang="en-US" sz="2400" b="0" dirty="0">
                <a:solidFill>
                  <a:srgbClr val="0033CC"/>
                </a:solidFill>
                <a:cs typeface="Arial" pitchFamily="34" charset="0"/>
              </a:rPr>
              <a:t>* made the first calculations of the RF kick and </a:t>
            </a:r>
            <a:r>
              <a:rPr lang="en-US" sz="2400" dirty="0" smtClean="0">
                <a:solidFill>
                  <a:srgbClr val="0033CC"/>
                </a:solidFill>
                <a:cs typeface="Arial" pitchFamily="34" charset="0"/>
              </a:rPr>
              <a:t>W</a:t>
            </a:r>
            <a:r>
              <a:rPr lang="en-US" sz="2400" b="0" dirty="0" smtClean="0">
                <a:solidFill>
                  <a:srgbClr val="0033CC"/>
                </a:solidFill>
                <a:cs typeface="Arial" pitchFamily="34" charset="0"/>
              </a:rPr>
              <a:t>ake </a:t>
            </a:r>
            <a:r>
              <a:rPr lang="en-US" sz="2400" b="0" dirty="0">
                <a:solidFill>
                  <a:srgbClr val="0033CC"/>
                </a:solidFill>
                <a:cs typeface="Arial" pitchFamily="34" charset="0"/>
              </a:rPr>
              <a:t>fields. 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1000" b="0" dirty="0" smtClean="0">
              <a:solidFill>
                <a:srgbClr val="0033CC"/>
              </a:solidFill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33CC"/>
                </a:solidFill>
                <a:cs typeface="Arial" pitchFamily="34" charset="0"/>
              </a:rPr>
              <a:t>FNAL</a:t>
            </a:r>
            <a:r>
              <a:rPr lang="en-US" sz="2400" b="0" dirty="0">
                <a:solidFill>
                  <a:srgbClr val="0033CC"/>
                </a:solidFill>
                <a:cs typeface="Arial" pitchFamily="34" charset="0"/>
              </a:rPr>
              <a:t>, SLAC, DESY, and TEMPF completed the calculations</a:t>
            </a:r>
            <a:r>
              <a:rPr lang="en-US" sz="2400" b="0" dirty="0" smtClean="0">
                <a:solidFill>
                  <a:srgbClr val="0033CC"/>
                </a:solidFill>
                <a:cs typeface="Arial" pitchFamily="34" charset="0"/>
              </a:rPr>
              <a:t>**</a:t>
            </a:r>
            <a:endParaRPr lang="en-US" b="0" dirty="0">
              <a:solidFill>
                <a:srgbClr val="0033CC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5105400"/>
            <a:ext cx="746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/>
            <a:r>
              <a:rPr lang="en-US" sz="1600" dirty="0" smtClean="0">
                <a:solidFill>
                  <a:prstClr val="black"/>
                </a:solidFill>
              </a:rPr>
              <a:t>*</a:t>
            </a:r>
            <a:r>
              <a:rPr lang="en-US" sz="1600" i="1" dirty="0" smtClean="0">
                <a:solidFill>
                  <a:prstClr val="black"/>
                </a:solidFill>
              </a:rPr>
              <a:t>I. </a:t>
            </a:r>
            <a:r>
              <a:rPr lang="en-US" sz="1600" i="1" dirty="0" err="1" smtClean="0">
                <a:solidFill>
                  <a:prstClr val="black"/>
                </a:solidFill>
              </a:rPr>
              <a:t>Zagorodnov</a:t>
            </a:r>
            <a:r>
              <a:rPr lang="en-US" sz="1600" i="1" dirty="0" smtClean="0">
                <a:solidFill>
                  <a:prstClr val="black"/>
                </a:solidFill>
              </a:rPr>
              <a:t>, and M. </a:t>
            </a:r>
            <a:r>
              <a:rPr lang="en-US" sz="1600" i="1" dirty="0" err="1" smtClean="0">
                <a:solidFill>
                  <a:prstClr val="black"/>
                </a:solidFill>
              </a:rPr>
              <a:t>Dohlus</a:t>
            </a:r>
            <a:r>
              <a:rPr lang="en-US" sz="1600" i="1" dirty="0" smtClean="0">
                <a:solidFill>
                  <a:prstClr val="black"/>
                </a:solidFill>
              </a:rPr>
              <a:t>, ILC Workshop, DESY,31 May, 2007.</a:t>
            </a:r>
          </a:p>
          <a:p>
            <a:pPr marL="342900" lvl="0" indent="-342900" eaLnBrk="0" hangingPunct="0"/>
            <a:endParaRPr lang="en-US" sz="800" i="1" dirty="0" smtClean="0">
              <a:solidFill>
                <a:prstClr val="black"/>
              </a:solidFill>
            </a:endParaRPr>
          </a:p>
          <a:p>
            <a:pPr marL="342900" lvl="0" indent="-342900"/>
            <a:r>
              <a:rPr lang="en-US" sz="1600" i="1" dirty="0" smtClean="0">
                <a:solidFill>
                  <a:prstClr val="black"/>
                </a:solidFill>
              </a:rPr>
              <a:t>**K.L.F. Bane, C. </a:t>
            </a:r>
            <a:r>
              <a:rPr lang="en-US" sz="1600" i="1" dirty="0" err="1" smtClean="0">
                <a:solidFill>
                  <a:prstClr val="black"/>
                </a:solidFill>
              </a:rPr>
              <a:t>Adolphsen</a:t>
            </a:r>
            <a:r>
              <a:rPr lang="en-US" sz="1600" i="1" dirty="0" smtClean="0">
                <a:solidFill>
                  <a:prstClr val="black"/>
                </a:solidFill>
              </a:rPr>
              <a:t>, Z. Li, M. </a:t>
            </a:r>
            <a:r>
              <a:rPr lang="en-US" sz="1600" i="1" dirty="0" err="1" smtClean="0">
                <a:solidFill>
                  <a:prstClr val="black"/>
                </a:solidFill>
              </a:rPr>
              <a:t>Dohlus</a:t>
            </a:r>
            <a:r>
              <a:rPr lang="en-US" sz="1600" i="1" dirty="0" smtClean="0">
                <a:solidFill>
                  <a:prstClr val="black"/>
                </a:solidFill>
              </a:rPr>
              <a:t>, I. </a:t>
            </a:r>
            <a:r>
              <a:rPr lang="en-US" sz="1600" i="1" dirty="0" err="1" smtClean="0">
                <a:solidFill>
                  <a:prstClr val="black"/>
                </a:solidFill>
              </a:rPr>
              <a:t>Zagorodnov</a:t>
            </a:r>
            <a:r>
              <a:rPr lang="en-US" sz="1600" i="1" dirty="0" smtClean="0">
                <a:solidFill>
                  <a:prstClr val="black"/>
                </a:solidFill>
              </a:rPr>
              <a:t>, I. </a:t>
            </a:r>
            <a:r>
              <a:rPr lang="en-US" sz="1600" i="1" dirty="0" err="1" smtClean="0">
                <a:solidFill>
                  <a:prstClr val="black"/>
                </a:solidFill>
              </a:rPr>
              <a:t>Gonin</a:t>
            </a:r>
            <a:r>
              <a:rPr lang="en-US" sz="1600" i="1" dirty="0" smtClean="0">
                <a:solidFill>
                  <a:prstClr val="black"/>
                </a:solidFill>
              </a:rPr>
              <a:t>, A. </a:t>
            </a:r>
            <a:r>
              <a:rPr lang="en-US" sz="1600" i="1" dirty="0" err="1" smtClean="0">
                <a:solidFill>
                  <a:prstClr val="black"/>
                </a:solidFill>
              </a:rPr>
              <a:t>Lunin</a:t>
            </a:r>
            <a:r>
              <a:rPr lang="en-US" sz="1600" i="1" dirty="0" smtClean="0">
                <a:solidFill>
                  <a:prstClr val="black"/>
                </a:solidFill>
              </a:rPr>
              <a:t>, N. </a:t>
            </a:r>
            <a:r>
              <a:rPr lang="en-US" sz="1600" i="1" dirty="0" err="1" smtClean="0">
                <a:solidFill>
                  <a:prstClr val="black"/>
                </a:solidFill>
              </a:rPr>
              <a:t>Solyak</a:t>
            </a:r>
            <a:r>
              <a:rPr lang="en-US" sz="1600" i="1" dirty="0" smtClean="0">
                <a:solidFill>
                  <a:prstClr val="black"/>
                </a:solidFill>
              </a:rPr>
              <a:t>, V. </a:t>
            </a:r>
            <a:r>
              <a:rPr lang="en-US" sz="1600" i="1" dirty="0" err="1" smtClean="0">
                <a:solidFill>
                  <a:prstClr val="black"/>
                </a:solidFill>
              </a:rPr>
              <a:t>Yakovlev</a:t>
            </a:r>
            <a:r>
              <a:rPr lang="en-US" sz="1600" i="1" dirty="0" smtClean="0">
                <a:solidFill>
                  <a:prstClr val="black"/>
                </a:solidFill>
              </a:rPr>
              <a:t>, E. </a:t>
            </a:r>
            <a:r>
              <a:rPr lang="en-US" sz="1600" i="1" dirty="0" err="1" smtClean="0">
                <a:solidFill>
                  <a:prstClr val="black"/>
                </a:solidFill>
              </a:rPr>
              <a:t>Gjonaj</a:t>
            </a:r>
            <a:r>
              <a:rPr lang="en-US" sz="1600" i="1" dirty="0" smtClean="0">
                <a:solidFill>
                  <a:prstClr val="black"/>
                </a:solidFill>
              </a:rPr>
              <a:t>, T. </a:t>
            </a:r>
            <a:r>
              <a:rPr lang="en-US" sz="1600" i="1" dirty="0" err="1" smtClean="0">
                <a:solidFill>
                  <a:prstClr val="black"/>
                </a:solidFill>
              </a:rPr>
              <a:t>Weiland</a:t>
            </a:r>
            <a:r>
              <a:rPr lang="en-US" sz="1600" i="1" dirty="0" smtClean="0">
                <a:solidFill>
                  <a:prstClr val="black"/>
                </a:solidFill>
              </a:rPr>
              <a:t>, EPAC2008,    TUPP019.</a:t>
            </a:r>
            <a:endParaRPr lang="en-US" sz="1600" i="1" dirty="0">
              <a:solidFill>
                <a:prstClr val="black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43000" y="228600"/>
            <a:ext cx="7620000" cy="6397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Effect of asymmetry, caused by couplers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7315200" cy="6397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dirty="0" smtClean="0">
                <a:solidFill>
                  <a:srgbClr val="0033CC"/>
                </a:solidFill>
              </a:rPr>
              <a:t>Estimation of RF kick from the main coupler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4400" y="1143000"/>
            <a:ext cx="4191000" cy="609600"/>
          </a:xfrm>
        </p:spPr>
        <p:txBody>
          <a:bodyPr>
            <a:normAutofit fontScale="85000" lnSpcReduction="20000"/>
          </a:bodyPr>
          <a:lstStyle/>
          <a:p>
            <a:pPr marL="0" indent="0" algn="ctr" eaLnBrk="1" hangingPunct="1">
              <a:buFontTx/>
              <a:buNone/>
            </a:pPr>
            <a:r>
              <a:rPr lang="en-US" sz="2200" dirty="0" smtClean="0"/>
              <a:t>Simple estimations of the transverse fields caused by the main coupler:</a:t>
            </a:r>
            <a:r>
              <a:rPr lang="en-US" sz="2200" baseline="30000" dirty="0" smtClean="0"/>
              <a:t>   </a:t>
            </a:r>
            <a:r>
              <a:rPr lang="en-US" sz="2800" baseline="30000" dirty="0" smtClean="0"/>
              <a:t> </a:t>
            </a:r>
            <a:r>
              <a:rPr lang="en-US" sz="2800" baseline="30000" dirty="0" smtClean="0">
                <a:solidFill>
                  <a:srgbClr val="0033CC"/>
                </a:solidFill>
              </a:rPr>
              <a:t>                            </a:t>
            </a:r>
          </a:p>
        </p:txBody>
      </p:sp>
      <p:pic>
        <p:nvPicPr>
          <p:cNvPr id="2053" name="Picture 4" descr="Kick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143000"/>
            <a:ext cx="4253289" cy="359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4724400" y="1828800"/>
            <a:ext cx="44196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3038" indent="-173038">
              <a:buFont typeface="Wingdings" pitchFamily="2" charset="2"/>
              <a:buChar char="§"/>
            </a:pPr>
            <a:r>
              <a:rPr lang="en-US" sz="1800" b="0" dirty="0">
                <a:solidFill>
                  <a:srgbClr val="0033CC"/>
                </a:solidFill>
              </a:rPr>
              <a:t>RF voltage</a:t>
            </a:r>
            <a:r>
              <a:rPr lang="en-US" sz="1800" b="0" i="1" dirty="0" smtClean="0">
                <a:solidFill>
                  <a:srgbClr val="0033CC"/>
                </a:solidFill>
              </a:rPr>
              <a:t>: U</a:t>
            </a:r>
            <a:r>
              <a:rPr lang="en-US" sz="1800" b="0" i="1" dirty="0">
                <a:solidFill>
                  <a:srgbClr val="0033CC"/>
                </a:solidFill>
              </a:rPr>
              <a:t>=(2PZ)</a:t>
            </a:r>
            <a:r>
              <a:rPr lang="en-US" sz="1800" b="0" i="1" baseline="30000" dirty="0">
                <a:solidFill>
                  <a:srgbClr val="0033CC"/>
                </a:solidFill>
              </a:rPr>
              <a:t>1/2</a:t>
            </a:r>
            <a:r>
              <a:rPr lang="en-US" sz="1800" b="0" dirty="0">
                <a:solidFill>
                  <a:srgbClr val="0033CC"/>
                </a:solidFill>
              </a:rPr>
              <a:t>, </a:t>
            </a:r>
            <a:r>
              <a:rPr lang="en-US" sz="1800" b="0" i="1" dirty="0">
                <a:solidFill>
                  <a:srgbClr val="0033CC"/>
                </a:solidFill>
              </a:rPr>
              <a:t>Z</a:t>
            </a:r>
            <a:r>
              <a:rPr lang="en-US" sz="1800" b="0" dirty="0">
                <a:solidFill>
                  <a:srgbClr val="0033CC"/>
                </a:solidFill>
              </a:rPr>
              <a:t>–coax impedance</a:t>
            </a:r>
            <a:r>
              <a:rPr lang="en-US" sz="1800" b="0" dirty="0" smtClean="0">
                <a:solidFill>
                  <a:srgbClr val="0033CC"/>
                </a:solidFill>
              </a:rPr>
              <a:t>;</a:t>
            </a:r>
          </a:p>
          <a:p>
            <a:pPr marL="173038" indent="-173038"/>
            <a:r>
              <a:rPr lang="en-US" dirty="0" smtClean="0">
                <a:solidFill>
                  <a:srgbClr val="0033CC"/>
                </a:solidFill>
              </a:rPr>
              <a:t>    For </a:t>
            </a:r>
            <a:r>
              <a:rPr lang="en-US" i="1" dirty="0" smtClean="0">
                <a:solidFill>
                  <a:srgbClr val="0033CC"/>
                </a:solidFill>
              </a:rPr>
              <a:t>P</a:t>
            </a:r>
            <a:r>
              <a:rPr lang="en-US" dirty="0" smtClean="0">
                <a:solidFill>
                  <a:srgbClr val="0033CC"/>
                </a:solidFill>
              </a:rPr>
              <a:t>=300 kW and </a:t>
            </a:r>
            <a:r>
              <a:rPr lang="en-US" i="1" dirty="0" smtClean="0">
                <a:solidFill>
                  <a:srgbClr val="0033CC"/>
                </a:solidFill>
              </a:rPr>
              <a:t>Z</a:t>
            </a:r>
            <a:r>
              <a:rPr lang="en-US" dirty="0" smtClean="0">
                <a:solidFill>
                  <a:srgbClr val="0033CC"/>
                </a:solidFill>
              </a:rPr>
              <a:t>≈70 Ohms  </a:t>
            </a:r>
            <a:r>
              <a:rPr lang="en-US" dirty="0" smtClean="0">
                <a:solidFill>
                  <a:srgbClr val="0033CC"/>
                </a:solidFill>
                <a:sym typeface="Wingdings" pitchFamily="2" charset="2"/>
              </a:rPr>
              <a:t> </a:t>
            </a:r>
            <a:r>
              <a:rPr lang="en-US" i="1" dirty="0" smtClean="0">
                <a:solidFill>
                  <a:srgbClr val="0033CC"/>
                </a:solidFill>
              </a:rPr>
              <a:t>U</a:t>
            </a:r>
            <a:r>
              <a:rPr lang="en-US" dirty="0" smtClean="0">
                <a:solidFill>
                  <a:srgbClr val="0033CC"/>
                </a:solidFill>
              </a:rPr>
              <a:t> ≈ 6 kV</a:t>
            </a:r>
          </a:p>
          <a:p>
            <a:pPr marL="173038" indent="-173038">
              <a:buFont typeface="Wingdings" pitchFamily="2" charset="2"/>
              <a:buChar char="§"/>
            </a:pPr>
            <a:endParaRPr lang="en-US" sz="800" dirty="0" smtClean="0">
              <a:solidFill>
                <a:srgbClr val="0033CC"/>
              </a:solidFill>
            </a:endParaRPr>
          </a:p>
          <a:p>
            <a:pPr marL="173038" indent="-173038">
              <a:buFont typeface="Wingdings" pitchFamily="2" charset="2"/>
              <a:buChar char="§"/>
            </a:pPr>
            <a:r>
              <a:rPr lang="en-US" dirty="0" smtClean="0">
                <a:solidFill>
                  <a:srgbClr val="0033CC"/>
                </a:solidFill>
              </a:rPr>
              <a:t>Transverse kick:</a:t>
            </a:r>
          </a:p>
          <a:p>
            <a:pPr marL="173038" indent="-173038"/>
            <a:endParaRPr lang="en-US" sz="800" dirty="0" smtClean="0">
              <a:solidFill>
                <a:srgbClr val="0033CC"/>
              </a:solidFill>
            </a:endParaRPr>
          </a:p>
          <a:p>
            <a:r>
              <a:rPr lang="en-US" i="1" dirty="0" smtClean="0">
                <a:solidFill>
                  <a:srgbClr val="0033CC"/>
                </a:solidFill>
                <a:cs typeface="Arial" charset="0"/>
              </a:rPr>
              <a:t>     </a:t>
            </a:r>
            <a:r>
              <a:rPr lang="el-GR" i="1" dirty="0" smtClean="0">
                <a:solidFill>
                  <a:srgbClr val="0033CC"/>
                </a:solidFill>
                <a:cs typeface="Arial" charset="0"/>
              </a:rPr>
              <a:t>Δ</a:t>
            </a:r>
            <a:r>
              <a:rPr lang="en-US" i="1" dirty="0" err="1" smtClean="0">
                <a:solidFill>
                  <a:srgbClr val="0033CC"/>
                </a:solidFill>
                <a:cs typeface="Arial" charset="0"/>
              </a:rPr>
              <a:t>p</a:t>
            </a:r>
            <a:r>
              <a:rPr lang="en-US" i="1" baseline="-25000" dirty="0" err="1" smtClean="0">
                <a:solidFill>
                  <a:srgbClr val="0033CC"/>
                </a:solidFill>
                <a:cs typeface="Arial" charset="0"/>
              </a:rPr>
              <a:t>y</a:t>
            </a:r>
            <a:r>
              <a:rPr lang="en-US" i="1" dirty="0" err="1" smtClean="0">
                <a:solidFill>
                  <a:srgbClr val="0033CC"/>
                </a:solidFill>
                <a:cs typeface="Arial" charset="0"/>
              </a:rPr>
              <a:t>∙c</a:t>
            </a:r>
            <a:r>
              <a:rPr lang="en-US" dirty="0" smtClean="0">
                <a:solidFill>
                  <a:srgbClr val="0033CC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0033CC"/>
                </a:solidFill>
              </a:rPr>
              <a:t>≈</a:t>
            </a:r>
            <a:r>
              <a:rPr lang="en-US" dirty="0" smtClean="0"/>
              <a:t> </a:t>
            </a:r>
            <a:r>
              <a:rPr lang="en-US" i="1" dirty="0" err="1" smtClean="0">
                <a:solidFill>
                  <a:srgbClr val="0033CC"/>
                </a:solidFill>
                <a:cs typeface="Arial" charset="0"/>
              </a:rPr>
              <a:t>eE</a:t>
            </a:r>
            <a:r>
              <a:rPr lang="en-US" i="1" baseline="-25000" dirty="0" err="1" smtClean="0">
                <a:solidFill>
                  <a:srgbClr val="0033CC"/>
                </a:solidFill>
                <a:cs typeface="Arial" charset="0"/>
              </a:rPr>
              <a:t>y</a:t>
            </a:r>
            <a:r>
              <a:rPr lang="en-US" i="1" dirty="0" smtClean="0">
                <a:solidFill>
                  <a:srgbClr val="0033CC"/>
                </a:solidFill>
                <a:cs typeface="Arial" charset="0"/>
              </a:rPr>
              <a:t> </a:t>
            </a:r>
            <a:r>
              <a:rPr lang="el-GR" i="1" dirty="0" smtClean="0">
                <a:solidFill>
                  <a:srgbClr val="0033CC"/>
                </a:solidFill>
              </a:rPr>
              <a:t>Δ</a:t>
            </a:r>
            <a:r>
              <a:rPr lang="en-US" i="1" dirty="0" smtClean="0">
                <a:solidFill>
                  <a:srgbClr val="0033CC"/>
                </a:solidFill>
              </a:rPr>
              <a:t>Z ≈</a:t>
            </a:r>
            <a:r>
              <a:rPr lang="en-US" i="1" dirty="0" err="1" smtClean="0">
                <a:solidFill>
                  <a:srgbClr val="0033CC"/>
                </a:solidFill>
              </a:rPr>
              <a:t>eU</a:t>
            </a:r>
            <a:r>
              <a:rPr lang="en-US" i="1" dirty="0" smtClean="0">
                <a:solidFill>
                  <a:srgbClr val="0033CC"/>
                </a:solidFill>
              </a:rPr>
              <a:t>/D∙D/2=</a:t>
            </a:r>
            <a:r>
              <a:rPr lang="en-US" i="1" dirty="0" err="1" smtClean="0">
                <a:solidFill>
                  <a:srgbClr val="0033CC"/>
                </a:solidFill>
              </a:rPr>
              <a:t>eU</a:t>
            </a:r>
            <a:r>
              <a:rPr lang="en-US" i="1" dirty="0" smtClean="0">
                <a:solidFill>
                  <a:srgbClr val="0033CC"/>
                </a:solidFill>
              </a:rPr>
              <a:t>/2</a:t>
            </a:r>
            <a:r>
              <a:rPr lang="en-US" dirty="0" smtClean="0">
                <a:solidFill>
                  <a:srgbClr val="0033CC"/>
                </a:solidFill>
              </a:rPr>
              <a:t>.</a:t>
            </a:r>
          </a:p>
          <a:p>
            <a:endParaRPr lang="en-US" dirty="0" smtClean="0">
              <a:solidFill>
                <a:srgbClr val="0033CC"/>
              </a:solidFill>
            </a:endParaRPr>
          </a:p>
          <a:p>
            <a:endParaRPr lang="en-US" dirty="0" smtClean="0">
              <a:solidFill>
                <a:srgbClr val="0033CC"/>
              </a:solidFill>
            </a:endParaRPr>
          </a:p>
          <a:p>
            <a:endParaRPr lang="en-US" dirty="0" smtClean="0">
              <a:solidFill>
                <a:srgbClr val="0033CC"/>
              </a:solidFill>
            </a:endParaRPr>
          </a:p>
          <a:p>
            <a:endParaRPr lang="en-US" sz="800" dirty="0" smtClean="0">
              <a:solidFill>
                <a:srgbClr val="0033CC"/>
              </a:solidFill>
            </a:endParaRPr>
          </a:p>
          <a:p>
            <a:pPr marL="231775" indent="-231775">
              <a:buFont typeface="Wingdings" pitchFamily="2" charset="2"/>
              <a:buChar char="§"/>
            </a:pPr>
            <a:r>
              <a:rPr lang="en-US" dirty="0" smtClean="0">
                <a:solidFill>
                  <a:srgbClr val="FF3300"/>
                </a:solidFill>
              </a:rPr>
              <a:t>The RF field calculation precision should be better than 10</a:t>
            </a:r>
            <a:r>
              <a:rPr lang="en-US" baseline="30000" dirty="0" smtClean="0">
                <a:solidFill>
                  <a:srgbClr val="FF3300"/>
                </a:solidFill>
              </a:rPr>
              <a:t>-5  </a:t>
            </a:r>
            <a:r>
              <a:rPr lang="en-US" dirty="0" smtClean="0">
                <a:solidFill>
                  <a:srgbClr val="FF3300"/>
                </a:solidFill>
              </a:rPr>
              <a:t>!!! </a:t>
            </a:r>
            <a:endParaRPr lang="en-US" sz="1800" b="0" dirty="0">
              <a:solidFill>
                <a:srgbClr val="0033CC"/>
              </a:solidFill>
            </a:endParaRPr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0" y="3095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0" name="Object 9"/>
          <p:cNvGraphicFramePr>
            <a:graphicFrameLocks noChangeAspect="1"/>
          </p:cNvGraphicFramePr>
          <p:nvPr/>
        </p:nvGraphicFramePr>
        <p:xfrm>
          <a:off x="5029200" y="3352800"/>
          <a:ext cx="3657600" cy="666750"/>
        </p:xfrm>
        <a:graphic>
          <a:graphicData uri="http://schemas.openxmlformats.org/presentationml/2006/ole">
            <p:oleObj spid="_x0000_s1026" name="Equation" r:id="rId5" imgW="2501900" imgH="457200" progId="Equation.3">
              <p:embed/>
            </p:oleObj>
          </a:graphicData>
        </a:graphic>
      </p:graphicFrame>
      <p:sp>
        <p:nvSpPr>
          <p:cNvPr id="2058" name="Text Box 15"/>
          <p:cNvSpPr txBox="1">
            <a:spLocks noChangeArrowheads="1"/>
          </p:cNvSpPr>
          <p:nvPr/>
        </p:nvSpPr>
        <p:spPr bwMode="auto">
          <a:xfrm>
            <a:off x="304800" y="4876800"/>
            <a:ext cx="8534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31775" indent="-231775">
              <a:buFont typeface="Wingdings" pitchFamily="2" charset="2"/>
              <a:buChar char="§"/>
            </a:pPr>
            <a:r>
              <a:rPr lang="en-US" sz="2000" b="0" dirty="0">
                <a:solidFill>
                  <a:srgbClr val="002060"/>
                </a:solidFill>
              </a:rPr>
              <a:t>Transverse kick caused by the couplers acts on a bunch the same direction for all the RF cavities of the </a:t>
            </a:r>
            <a:r>
              <a:rPr lang="en-US" sz="2000" b="0" dirty="0" err="1">
                <a:solidFill>
                  <a:srgbClr val="002060"/>
                </a:solidFill>
              </a:rPr>
              <a:t>linac</a:t>
            </a:r>
            <a:r>
              <a:rPr lang="en-US" sz="2000" b="0" dirty="0">
                <a:solidFill>
                  <a:srgbClr val="002060"/>
                </a:solidFill>
              </a:rPr>
              <a:t>. </a:t>
            </a:r>
          </a:p>
          <a:p>
            <a:pPr marL="688975" lvl="1" indent="-231775"/>
            <a:r>
              <a:rPr lang="en-US" sz="2000" dirty="0" smtClean="0">
                <a:solidFill>
                  <a:srgbClr val="C00000"/>
                </a:solidFill>
              </a:rPr>
              <a:t>-  Real</a:t>
            </a:r>
            <a:r>
              <a:rPr lang="en-US" sz="2000" b="0" dirty="0" smtClean="0">
                <a:solidFill>
                  <a:srgbClr val="C00000"/>
                </a:solidFill>
              </a:rPr>
              <a:t> </a:t>
            </a:r>
            <a:r>
              <a:rPr lang="en-US" sz="2000" b="0" dirty="0">
                <a:solidFill>
                  <a:srgbClr val="C00000"/>
                </a:solidFill>
              </a:rPr>
              <a:t>part may be compensated by the </a:t>
            </a:r>
            <a:r>
              <a:rPr lang="en-US" sz="2000" b="0" dirty="0" err="1">
                <a:solidFill>
                  <a:srgbClr val="C00000"/>
                </a:solidFill>
              </a:rPr>
              <a:t>linac</a:t>
            </a:r>
            <a:r>
              <a:rPr lang="en-US" sz="2000" b="0" dirty="0">
                <a:solidFill>
                  <a:srgbClr val="C00000"/>
                </a:solidFill>
              </a:rPr>
              <a:t> feedback system; </a:t>
            </a:r>
          </a:p>
          <a:p>
            <a:pPr marL="688975" lvl="1" indent="-231775"/>
            <a:r>
              <a:rPr lang="en-US" sz="2000" dirty="0" smtClean="0">
                <a:solidFill>
                  <a:srgbClr val="C00000"/>
                </a:solidFill>
              </a:rPr>
              <a:t>-  Imaginary</a:t>
            </a:r>
            <a:r>
              <a:rPr lang="en-US" sz="2000" b="0" dirty="0" smtClean="0">
                <a:solidFill>
                  <a:srgbClr val="C00000"/>
                </a:solidFill>
              </a:rPr>
              <a:t> </a:t>
            </a:r>
            <a:r>
              <a:rPr lang="en-US" sz="2000" b="0" dirty="0">
                <a:solidFill>
                  <a:srgbClr val="C00000"/>
                </a:solidFill>
              </a:rPr>
              <a:t>part dives the beam </a:t>
            </a:r>
            <a:r>
              <a:rPr lang="en-US" sz="2000" b="0" dirty="0" err="1">
                <a:solidFill>
                  <a:srgbClr val="C00000"/>
                </a:solidFill>
              </a:rPr>
              <a:t>emittance</a:t>
            </a:r>
            <a:r>
              <a:rPr lang="en-US" sz="2000" b="0" dirty="0">
                <a:solidFill>
                  <a:srgbClr val="C00000"/>
                </a:solidFill>
              </a:rPr>
              <a:t> dilution.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33400" y="1143000"/>
            <a:ext cx="795655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 dirty="0" smtClean="0">
                <a:solidFill>
                  <a:schemeClr val="tx2"/>
                </a:solidFill>
              </a:rPr>
              <a:t>Three </a:t>
            </a:r>
            <a:r>
              <a:rPr lang="en-US" b="0" dirty="0">
                <a:solidFill>
                  <a:schemeClr val="tx2"/>
                </a:solidFill>
              </a:rPr>
              <a:t>groups made </a:t>
            </a:r>
            <a:r>
              <a:rPr lang="en-US" b="0" dirty="0" err="1">
                <a:solidFill>
                  <a:schemeClr val="tx2"/>
                </a:solidFill>
              </a:rPr>
              <a:t>rf</a:t>
            </a:r>
            <a:r>
              <a:rPr lang="en-US" b="0" dirty="0">
                <a:solidFill>
                  <a:schemeClr val="tx2"/>
                </a:solidFill>
              </a:rPr>
              <a:t> kick simulations: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1. FNAL: N. </a:t>
            </a:r>
            <a:r>
              <a:rPr lang="en-US" i="1" dirty="0" err="1">
                <a:solidFill>
                  <a:srgbClr val="FF0000"/>
                </a:solidFill>
              </a:rPr>
              <a:t>Solyak</a:t>
            </a:r>
            <a:r>
              <a:rPr lang="en-US" i="1" dirty="0">
                <a:solidFill>
                  <a:srgbClr val="FF0000"/>
                </a:solidFill>
              </a:rPr>
              <a:t>, et al, EPAC2008, MOPP042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2. DESY: I. </a:t>
            </a:r>
            <a:r>
              <a:rPr lang="en-US" i="1" dirty="0" err="1">
                <a:solidFill>
                  <a:srgbClr val="FF0000"/>
                </a:solidFill>
              </a:rPr>
              <a:t>Zagorodnov</a:t>
            </a:r>
            <a:r>
              <a:rPr lang="en-US" i="1" dirty="0">
                <a:solidFill>
                  <a:srgbClr val="FF0000"/>
                </a:solidFill>
              </a:rPr>
              <a:t>, and M. </a:t>
            </a:r>
            <a:r>
              <a:rPr lang="en-US" i="1" dirty="0" err="1">
                <a:solidFill>
                  <a:srgbClr val="FF0000"/>
                </a:solidFill>
              </a:rPr>
              <a:t>Dohlus</a:t>
            </a:r>
            <a:r>
              <a:rPr lang="en-US" i="1" dirty="0">
                <a:solidFill>
                  <a:srgbClr val="FF0000"/>
                </a:solidFill>
              </a:rPr>
              <a:t>, LCWS/ILC 2007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3. SLAC: K.L.F. Bane, et al, EPAC2008, TUPP019</a:t>
            </a:r>
          </a:p>
          <a:p>
            <a:endParaRPr lang="en-US" sz="1000" i="1" dirty="0">
              <a:solidFill>
                <a:srgbClr val="FF0000"/>
              </a:solidFill>
            </a:endParaRPr>
          </a:p>
          <a:p>
            <a:pPr algn="ctr"/>
            <a:r>
              <a:rPr lang="en-US" i="1" dirty="0">
                <a:solidFill>
                  <a:srgbClr val="0000FF"/>
                </a:solidFill>
              </a:rPr>
              <a:t>ALL the three groups have different results!</a:t>
            </a:r>
          </a:p>
        </p:txBody>
      </p:sp>
      <p:graphicFrame>
        <p:nvGraphicFramePr>
          <p:cNvPr id="12315" name="Group 27"/>
          <p:cNvGraphicFramePr>
            <a:graphicFrameLocks noGrp="1"/>
          </p:cNvGraphicFramePr>
          <p:nvPr/>
        </p:nvGraphicFramePr>
        <p:xfrm>
          <a:off x="609598" y="2819401"/>
          <a:ext cx="7467601" cy="2286000"/>
        </p:xfrm>
        <a:graphic>
          <a:graphicData uri="http://schemas.openxmlformats.org/drawingml/2006/table">
            <a:tbl>
              <a:tblPr/>
              <a:tblGrid>
                <a:gridCol w="1905002"/>
                <a:gridCol w="1752600"/>
                <a:gridCol w="1724507"/>
                <a:gridCol w="2085492"/>
              </a:tblGrid>
              <a:tr h="12249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FNAL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Q=3.5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  <a:sym typeface="Symbol" pitchFamily="18" charset="2"/>
                        </a:rPr>
                        <a:t>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  <a:sym typeface="Symbol" pitchFamily="18" charset="2"/>
                        </a:rPr>
                        <a:t>HFSS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DESY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Q=2.5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  <a:sym typeface="Symbol" pitchFamily="18" charset="2"/>
                        </a:rPr>
                        <a:t>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  <a:sym typeface="Symbol" pitchFamily="18" charset="2"/>
                        </a:rPr>
                        <a:t>MAFIA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SLAC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Q=3.5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  <a:sym typeface="Symbol" pitchFamily="18" charset="2"/>
                        </a:rPr>
                        <a:t>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  <a:sym typeface="Symbol" pitchFamily="18" charset="2"/>
                        </a:rPr>
                        <a:t>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  <a:sym typeface="Symbol" pitchFamily="18" charset="2"/>
                        </a:rPr>
                        <a:t>OMEGA3P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9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6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 · (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2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/ 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24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z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)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-105.3+69.8i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-82.1+58.1i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-86.0-60.7i*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1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2400" b="1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6</a:t>
                      </a: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· (</a:t>
                      </a:r>
                      <a:r>
                        <a:rPr kumimoji="0" lang="en-US" sz="2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2400" b="1" i="0" u="none" strike="noStrike" kern="1200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y</a:t>
                      </a:r>
                      <a:r>
                        <a:rPr kumimoji="0" lang="en-US" sz="2400" b="1" i="0" u="none" strike="noStrike" kern="1200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/ </a:t>
                      </a:r>
                      <a:r>
                        <a:rPr kumimoji="0" lang="en-US" sz="24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2400" b="1" i="0" u="none" strike="noStrike" kern="1200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z</a:t>
                      </a:r>
                      <a:r>
                        <a:rPr kumimoji="0" 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kumimoji="0" lang="en-US" sz="2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-7.3+11.1i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-9.2+1.8i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-4.6+5.6i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5943600" y="5181600"/>
            <a:ext cx="2060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0" dirty="0"/>
              <a:t>*Probably, typo in [3]</a:t>
            </a:r>
          </a:p>
        </p:txBody>
      </p:sp>
      <p:sp>
        <p:nvSpPr>
          <p:cNvPr id="5" name="Rectangle 4"/>
          <p:cNvSpPr/>
          <p:nvPr/>
        </p:nvSpPr>
        <p:spPr>
          <a:xfrm>
            <a:off x="1219200" y="228600"/>
            <a:ext cx="723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chemeClr val="tx2"/>
                </a:solidFill>
                <a:latin typeface="+mj-lt"/>
              </a:rPr>
              <a:t>First results of RF kick calculation (2008)</a:t>
            </a:r>
            <a:endParaRPr lang="en-US" sz="3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5562600"/>
            <a:ext cx="746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</a:rPr>
              <a:t>Big difference in calculated vertical imaginary part of coupler  kick !!!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28600" y="838200"/>
            <a:ext cx="86868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/>
            <a:r>
              <a:rPr lang="en-US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Main </a:t>
            </a:r>
            <a:r>
              <a:rPr lang="en-US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reasons for difference:</a:t>
            </a:r>
            <a:endParaRPr lang="en-US" sz="24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404813" indent="-288925">
              <a:buFont typeface="Wingdings" pitchFamily="2" charset="2"/>
              <a:buChar char="ü"/>
            </a:pPr>
            <a:r>
              <a:rPr lang="en-US" sz="2400" b="0" dirty="0">
                <a:solidFill>
                  <a:srgbClr val="0000FF"/>
                </a:solidFill>
                <a:cs typeface="Arial" pitchFamily="34" charset="0"/>
              </a:rPr>
              <a:t>Effect is </a:t>
            </a:r>
            <a:r>
              <a:rPr lang="en-US" sz="2400" b="0" u="sng" dirty="0">
                <a:solidFill>
                  <a:srgbClr val="0000FF"/>
                </a:solidFill>
                <a:cs typeface="Arial" pitchFamily="34" charset="0"/>
              </a:rPr>
              <a:t>extremely</a:t>
            </a:r>
            <a:r>
              <a:rPr lang="en-US" sz="2400" b="0" dirty="0">
                <a:solidFill>
                  <a:srgbClr val="0000FF"/>
                </a:solidFill>
                <a:cs typeface="Arial" pitchFamily="34" charset="0"/>
              </a:rPr>
              <a:t> small, about 5-6 orders of magnitude smaller than the   longitudinal fields;</a:t>
            </a:r>
          </a:p>
          <a:p>
            <a:pPr marL="404813" indent="-288925">
              <a:buFont typeface="Wingdings" pitchFamily="2" charset="2"/>
              <a:buChar char="ü"/>
            </a:pPr>
            <a:r>
              <a:rPr lang="en-US" sz="2400" b="0" dirty="0">
                <a:solidFill>
                  <a:srgbClr val="0000FF"/>
                </a:solidFill>
                <a:cs typeface="Arial" pitchFamily="34" charset="0"/>
              </a:rPr>
              <a:t>In additions,  cancelation takes place between upstream and downstream coupler</a:t>
            </a: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.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800" b="0" dirty="0">
              <a:solidFill>
                <a:srgbClr val="0000FF"/>
              </a:solidFill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2400" dirty="0">
                <a:solidFill>
                  <a:srgbClr val="FF0000"/>
                </a:solidFill>
                <a:latin typeface="+mj-lt"/>
                <a:cs typeface="Arial" pitchFamily="34" charset="0"/>
              </a:rPr>
              <a:t>It demands very high precision of the field simulations, better than 10</a:t>
            </a:r>
            <a:r>
              <a:rPr lang="en-US" sz="2400" baseline="30000" dirty="0">
                <a:solidFill>
                  <a:srgbClr val="FF0000"/>
                </a:solidFill>
                <a:latin typeface="+mj-lt"/>
                <a:cs typeface="Arial" pitchFamily="34" charset="0"/>
              </a:rPr>
              <a:t>-6</a:t>
            </a:r>
            <a:r>
              <a:rPr lang="en-US" sz="2400" dirty="0">
                <a:solidFill>
                  <a:srgbClr val="FF0000"/>
                </a:solidFill>
                <a:latin typeface="+mj-lt"/>
                <a:cs typeface="Arial" pitchFamily="34" charset="0"/>
              </a:rPr>
              <a:t>, that is a severe challenge for all numerical methods and codes.</a:t>
            </a:r>
          </a:p>
          <a:p>
            <a:pPr marL="285750" indent="-285750"/>
            <a:endParaRPr lang="en-US" sz="1200" b="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/>
            <a:r>
              <a:rPr lang="en-US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Possible other reasons:</a:t>
            </a:r>
          </a:p>
          <a:p>
            <a:pPr marL="460375" indent="-285750">
              <a:buFont typeface="Wingdings" pitchFamily="2" charset="2"/>
              <a:buChar char="ü"/>
            </a:pPr>
            <a:r>
              <a:rPr lang="en-US" sz="2400" b="0" dirty="0">
                <a:solidFill>
                  <a:srgbClr val="0000FF"/>
                </a:solidFill>
                <a:cs typeface="Arial" pitchFamily="34" charset="0"/>
              </a:rPr>
              <a:t>Different calculated geometries or numerical models;</a:t>
            </a:r>
          </a:p>
          <a:p>
            <a:pPr marL="460375" indent="-285750">
              <a:buFont typeface="Wingdings" pitchFamily="2" charset="2"/>
              <a:buChar char="ü"/>
            </a:pPr>
            <a:r>
              <a:rPr lang="en-US" sz="2400" b="0" dirty="0">
                <a:solidFill>
                  <a:srgbClr val="0000FF"/>
                </a:solidFill>
                <a:cs typeface="Arial" pitchFamily="34" charset="0"/>
              </a:rPr>
              <a:t>Different assumptions (loaded Q, etc);</a:t>
            </a:r>
          </a:p>
          <a:p>
            <a:pPr marL="460375" indent="-285750">
              <a:buFont typeface="Wingdings" pitchFamily="2" charset="2"/>
              <a:buChar char="ü"/>
            </a:pPr>
            <a:r>
              <a:rPr lang="en-US" sz="2400" b="0" dirty="0">
                <a:solidFill>
                  <a:srgbClr val="0000FF"/>
                </a:solidFill>
                <a:cs typeface="Arial" pitchFamily="34" charset="0"/>
              </a:rPr>
              <a:t>Different numerical approximation of the fields (in some codes E and H fields are calculated with different precision that should be taken into account);</a:t>
            </a:r>
          </a:p>
          <a:p>
            <a:pPr marL="460375" indent="-285750">
              <a:buFont typeface="Wingdings" pitchFamily="2" charset="2"/>
              <a:buChar char="ü"/>
            </a:pPr>
            <a:r>
              <a:rPr lang="en-US" sz="2400" b="0" dirty="0">
                <a:solidFill>
                  <a:srgbClr val="0000FF"/>
                </a:solidFill>
                <a:cs typeface="Arial" pitchFamily="34" charset="0"/>
              </a:rPr>
              <a:t>Different methodical convergence for the methods </a:t>
            </a: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used.</a:t>
            </a:r>
            <a:endParaRPr lang="en-US" sz="2000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2400" y="990600"/>
            <a:ext cx="8839200" cy="308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30188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tx2"/>
                </a:solidFill>
              </a:rPr>
              <a:t>DESY provided  </a:t>
            </a:r>
            <a:r>
              <a:rPr lang="en-US" sz="2400" b="0" dirty="0">
                <a:solidFill>
                  <a:schemeClr val="tx2"/>
                </a:solidFill>
              </a:rPr>
              <a:t>to FNAL the geometry used </a:t>
            </a:r>
            <a:r>
              <a:rPr lang="en-US" sz="2400" b="0" dirty="0" smtClean="0">
                <a:solidFill>
                  <a:schemeClr val="tx2"/>
                </a:solidFill>
              </a:rPr>
              <a:t>for</a:t>
            </a:r>
            <a:r>
              <a:rPr lang="en-US" sz="2400" dirty="0" smtClean="0">
                <a:solidFill>
                  <a:schemeClr val="tx2"/>
                </a:solidFill>
              </a:rPr>
              <a:t> wake simulations</a:t>
            </a:r>
            <a:r>
              <a:rPr lang="en-US" sz="2400" b="0" dirty="0">
                <a:solidFill>
                  <a:schemeClr val="tx2"/>
                </a:solidFill>
              </a:rPr>
              <a:t>. </a:t>
            </a:r>
            <a:r>
              <a:rPr lang="en-US" sz="2400" b="0" dirty="0" smtClean="0">
                <a:solidFill>
                  <a:schemeClr val="tx2"/>
                </a:solidFill>
              </a:rPr>
              <a:t>Geometry is different (no </a:t>
            </a:r>
            <a:r>
              <a:rPr lang="en-US" sz="2400" b="0" dirty="0">
                <a:solidFill>
                  <a:schemeClr val="tx2"/>
                </a:solidFill>
              </a:rPr>
              <a:t>rounding, simplified coupler geometry, etc). </a:t>
            </a:r>
            <a:r>
              <a:rPr lang="en-US" sz="2400" b="0" dirty="0" smtClean="0">
                <a:solidFill>
                  <a:schemeClr val="tx2"/>
                </a:solidFill>
              </a:rPr>
              <a:t>We </a:t>
            </a:r>
            <a:r>
              <a:rPr lang="en-US" sz="2400" b="0" dirty="0">
                <a:solidFill>
                  <a:schemeClr val="tx2"/>
                </a:solidFill>
              </a:rPr>
              <a:t>have no information whether it was used for </a:t>
            </a:r>
            <a:r>
              <a:rPr lang="en-US" sz="2400" b="0" dirty="0" err="1">
                <a:solidFill>
                  <a:schemeClr val="tx2"/>
                </a:solidFill>
              </a:rPr>
              <a:t>rf</a:t>
            </a:r>
            <a:r>
              <a:rPr lang="en-US" sz="2400" b="0" dirty="0">
                <a:solidFill>
                  <a:schemeClr val="tx2"/>
                </a:solidFill>
              </a:rPr>
              <a:t> kick</a:t>
            </a:r>
            <a:r>
              <a:rPr lang="en-US" sz="2000" b="0" dirty="0" smtClean="0">
                <a:solidFill>
                  <a:schemeClr val="tx2"/>
                </a:solidFill>
              </a:rPr>
              <a:t>.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</a:p>
          <a:p>
            <a:pPr marL="285750" indent="-230188">
              <a:lnSpc>
                <a:spcPct val="90000"/>
              </a:lnSpc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 marL="285750" indent="-230188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FNAL and SLAC used same geometries, but results for vertical </a:t>
            </a:r>
            <a:r>
              <a:rPr lang="en-US" sz="2400" dirty="0" err="1" smtClean="0">
                <a:solidFill>
                  <a:schemeClr val="tx2"/>
                </a:solidFill>
              </a:rPr>
              <a:t>rf</a:t>
            </a:r>
            <a:r>
              <a:rPr lang="en-US" sz="2400" dirty="0" smtClean="0">
                <a:solidFill>
                  <a:schemeClr val="tx2"/>
                </a:solidFill>
              </a:rPr>
              <a:t> kick is different</a:t>
            </a:r>
          </a:p>
          <a:p>
            <a:pPr marL="285750" indent="-230188">
              <a:lnSpc>
                <a:spcPct val="90000"/>
              </a:lnSpc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 marL="285750" indent="-230188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Acceptable vertical (most critical) </a:t>
            </a:r>
            <a:r>
              <a:rPr lang="en-US" sz="2400" dirty="0" err="1" smtClean="0">
                <a:solidFill>
                  <a:schemeClr val="tx2"/>
                </a:solidFill>
              </a:rPr>
              <a:t>emittance</a:t>
            </a:r>
            <a:r>
              <a:rPr lang="en-US" sz="2400" dirty="0" smtClean="0">
                <a:solidFill>
                  <a:schemeClr val="tx2"/>
                </a:solidFill>
              </a:rPr>
              <a:t> dilution in BC &lt; 5 nm</a:t>
            </a:r>
          </a:p>
          <a:p>
            <a:pPr marL="285750" indent="-230188">
              <a:lnSpc>
                <a:spcPct val="90000"/>
              </a:lnSpc>
              <a:buFont typeface="Arial" pitchFamily="34" charset="0"/>
              <a:buChar char="•"/>
            </a:pPr>
            <a:endParaRPr lang="en-US" sz="800" dirty="0" smtClean="0">
              <a:solidFill>
                <a:schemeClr val="tx2"/>
              </a:solidFill>
            </a:endParaRPr>
          </a:p>
          <a:p>
            <a:pPr marL="285750" indent="-230188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err="1" smtClean="0">
                <a:solidFill>
                  <a:srgbClr val="C00000"/>
                </a:solidFill>
              </a:rPr>
              <a:t>Emitannce</a:t>
            </a:r>
            <a:r>
              <a:rPr lang="en-US" sz="2400" dirty="0" smtClean="0">
                <a:solidFill>
                  <a:srgbClr val="C00000"/>
                </a:solidFill>
              </a:rPr>
              <a:t> dilution is proportional to the </a:t>
            </a:r>
            <a:r>
              <a:rPr lang="en-US" sz="2400" dirty="0" err="1" smtClean="0">
                <a:solidFill>
                  <a:srgbClr val="C00000"/>
                </a:solidFill>
              </a:rPr>
              <a:t>rf</a:t>
            </a:r>
            <a:r>
              <a:rPr lang="en-US" sz="2400" dirty="0" smtClean="0">
                <a:solidFill>
                  <a:srgbClr val="C00000"/>
                </a:solidFill>
              </a:rPr>
              <a:t> kick squared</a:t>
            </a:r>
            <a:r>
              <a:rPr lang="en-US" sz="2400" dirty="0" smtClean="0">
                <a:solidFill>
                  <a:schemeClr val="tx2"/>
                </a:solidFill>
              </a:rPr>
              <a:t>. Calculated vertical kick differs ~6 times </a:t>
            </a:r>
            <a:r>
              <a:rPr lang="en-US" sz="2400" dirty="0" smtClean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US" sz="2400" dirty="0" smtClean="0">
                <a:solidFill>
                  <a:schemeClr val="tx2"/>
                </a:solidFill>
              </a:rPr>
              <a:t> ~36 times in </a:t>
            </a:r>
            <a:r>
              <a:rPr lang="en-US" sz="2400" dirty="0" err="1" smtClean="0">
                <a:solidFill>
                  <a:schemeClr val="tx2"/>
                </a:solidFill>
              </a:rPr>
              <a:t>emittance</a:t>
            </a:r>
            <a:r>
              <a:rPr lang="en-US" sz="2400" dirty="0" smtClean="0">
                <a:solidFill>
                  <a:schemeClr val="tx2"/>
                </a:solidFill>
              </a:rPr>
              <a:t> growth !</a:t>
            </a:r>
          </a:p>
        </p:txBody>
      </p:sp>
      <p:pic>
        <p:nvPicPr>
          <p:cNvPr id="14340" name="Picture 4" descr="UpHOM_ZGV&amp;FNAL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191000"/>
            <a:ext cx="274320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UpHOM_SL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191000"/>
            <a:ext cx="27860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52400" y="4419600"/>
            <a:ext cx="1371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800" b="0" dirty="0"/>
              <a:t>DESY (</a:t>
            </a:r>
            <a:r>
              <a:rPr lang="en-US" sz="1800" b="0" dirty="0" smtClean="0"/>
              <a:t>red)</a:t>
            </a:r>
          </a:p>
          <a:p>
            <a:pPr algn="ctr"/>
            <a:r>
              <a:rPr lang="en-US" sz="1800" b="0" dirty="0" smtClean="0"/>
              <a:t>and </a:t>
            </a:r>
          </a:p>
          <a:p>
            <a:r>
              <a:rPr lang="en-US" sz="1800" b="0" dirty="0" smtClean="0"/>
              <a:t>FNAL </a:t>
            </a:r>
            <a:r>
              <a:rPr lang="en-US" sz="1800" b="0" dirty="0"/>
              <a:t>(blue)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315200" y="4419600"/>
            <a:ext cx="1828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0" dirty="0" smtClean="0"/>
              <a:t>FNAL </a:t>
            </a:r>
            <a:r>
              <a:rPr lang="en-US" sz="1800" b="0" dirty="0"/>
              <a:t>and SLAC (the same now, but </a:t>
            </a:r>
            <a:r>
              <a:rPr lang="en-US" sz="1800" b="0" dirty="0" smtClean="0"/>
              <a:t> the </a:t>
            </a:r>
            <a:r>
              <a:rPr lang="en-US" sz="1800" b="0" dirty="0"/>
              <a:t>results still differ)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895600" y="0"/>
            <a:ext cx="23981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</a:rPr>
              <a:t>Geometry </a:t>
            </a:r>
            <a:endParaRPr lang="en-US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04800" y="1066800"/>
            <a:ext cx="8610600" cy="514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85000"/>
              </a:lnSpc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Different codes were used for calculations – HFSS, CST, COMSOL ;</a:t>
            </a:r>
          </a:p>
          <a:p>
            <a:pPr marL="285750" indent="-285750">
              <a:lnSpc>
                <a:spcPct val="85000"/>
              </a:lnSpc>
              <a:buFont typeface="Wingdings" pitchFamily="2" charset="2"/>
              <a:buChar char="§"/>
            </a:pPr>
            <a:endParaRPr lang="en-US" sz="1000" b="0" dirty="0">
              <a:solidFill>
                <a:srgbClr val="0000FF"/>
              </a:solidFill>
              <a:cs typeface="Arial" pitchFamily="34" charset="0"/>
            </a:endParaRPr>
          </a:p>
          <a:p>
            <a:pPr marL="285750" indent="-285750">
              <a:lnSpc>
                <a:spcPct val="85000"/>
              </a:lnSpc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A </a:t>
            </a:r>
            <a:r>
              <a:rPr lang="en-US" sz="2400" b="0" dirty="0">
                <a:solidFill>
                  <a:srgbClr val="0000FF"/>
                </a:solidFill>
                <a:cs typeface="Arial" pitchFamily="34" charset="0"/>
              </a:rPr>
              <a:t>special </a:t>
            </a: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meshes were used </a:t>
            </a:r>
            <a:r>
              <a:rPr lang="en-US" sz="2400" b="0" dirty="0">
                <a:solidFill>
                  <a:srgbClr val="0000FF"/>
                </a:solidFill>
                <a:cs typeface="Arial" pitchFamily="34" charset="0"/>
              </a:rPr>
              <a:t>that allows accurate filed description near the </a:t>
            </a: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axis and eliminate the mesh noise; </a:t>
            </a:r>
          </a:p>
          <a:p>
            <a:pPr marL="285750" indent="-285750">
              <a:lnSpc>
                <a:spcPct val="85000"/>
              </a:lnSpc>
              <a:buFont typeface="Wingdings" pitchFamily="2" charset="2"/>
              <a:buChar char="§"/>
            </a:pPr>
            <a:endParaRPr lang="en-US" sz="1000" b="0" dirty="0">
              <a:solidFill>
                <a:srgbClr val="0000FF"/>
              </a:solidFill>
              <a:cs typeface="Arial" pitchFamily="34" charset="0"/>
            </a:endParaRPr>
          </a:p>
          <a:p>
            <a:pPr marL="285750" indent="-285750">
              <a:lnSpc>
                <a:spcPct val="85000"/>
              </a:lnSpc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Calculation convergence was investigated and achieved</a:t>
            </a: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  <a:sym typeface="Symbol" pitchFamily="18" charset="2"/>
              </a:rPr>
              <a:t>;</a:t>
            </a:r>
          </a:p>
          <a:p>
            <a:pPr marL="285750" indent="-285750">
              <a:lnSpc>
                <a:spcPct val="85000"/>
              </a:lnSpc>
              <a:buFont typeface="Wingdings" pitchFamily="2" charset="2"/>
              <a:buChar char="§"/>
            </a:pPr>
            <a:endParaRPr lang="en-US" sz="1000" b="0" dirty="0">
              <a:solidFill>
                <a:srgbClr val="0000FF"/>
              </a:solidFill>
              <a:cs typeface="Arial" pitchFamily="34" charset="0"/>
              <a:sym typeface="Symbol" pitchFamily="18" charset="2"/>
            </a:endParaRPr>
          </a:p>
          <a:p>
            <a:pPr marL="285750" indent="-285750">
              <a:lnSpc>
                <a:spcPct val="85000"/>
              </a:lnSpc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Cross-check </a:t>
            </a:r>
            <a:r>
              <a:rPr lang="en-US" sz="2400" b="0" dirty="0">
                <a:solidFill>
                  <a:srgbClr val="0000FF"/>
                </a:solidFill>
                <a:cs typeface="Arial" pitchFamily="34" charset="0"/>
              </a:rPr>
              <a:t>of the direct </a:t>
            </a:r>
            <a:r>
              <a:rPr lang="en-US" sz="2400" b="0" dirty="0" err="1">
                <a:solidFill>
                  <a:srgbClr val="0000FF"/>
                </a:solidFill>
                <a:cs typeface="Arial" pitchFamily="34" charset="0"/>
              </a:rPr>
              <a:t>rf</a:t>
            </a:r>
            <a:r>
              <a:rPr lang="en-US" sz="2400" b="0" dirty="0">
                <a:solidFill>
                  <a:srgbClr val="0000FF"/>
                </a:solidFill>
                <a:cs typeface="Arial" pitchFamily="34" charset="0"/>
              </a:rPr>
              <a:t> kick calculations by Panofsky – Wenzel theorem application</a:t>
            </a: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;</a:t>
            </a:r>
          </a:p>
          <a:p>
            <a:pPr marL="285750" indent="-285750">
              <a:lnSpc>
                <a:spcPct val="85000"/>
              </a:lnSpc>
              <a:buFont typeface="Wingdings" pitchFamily="2" charset="2"/>
              <a:buChar char="§"/>
            </a:pPr>
            <a:endParaRPr lang="en-US" sz="1000" b="0" dirty="0">
              <a:solidFill>
                <a:srgbClr val="0000FF"/>
              </a:solidFill>
              <a:cs typeface="Arial" pitchFamily="34" charset="0"/>
            </a:endParaRPr>
          </a:p>
          <a:p>
            <a:pPr marL="285750" indent="-285750">
              <a:lnSpc>
                <a:spcPct val="85000"/>
              </a:lnSpc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Full geometry calculations in order to avoid phase-lock mistakes;</a:t>
            </a:r>
          </a:p>
          <a:p>
            <a:pPr marL="285750" indent="-285750">
              <a:lnSpc>
                <a:spcPct val="85000"/>
              </a:lnSpc>
              <a:buFont typeface="Wingdings" pitchFamily="2" charset="2"/>
              <a:buChar char="§"/>
            </a:pPr>
            <a:endParaRPr lang="en-US" sz="1000" b="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285750" indent="-285750">
              <a:lnSpc>
                <a:spcPct val="85000"/>
              </a:lnSpc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More accurate </a:t>
            </a:r>
            <a:r>
              <a:rPr lang="en-US" sz="2400" dirty="0" smtClean="0">
                <a:solidFill>
                  <a:srgbClr val="0000FF"/>
                </a:solidFill>
                <a:cs typeface="Arial" pitchFamily="34" charset="0"/>
              </a:rPr>
              <a:t>n</a:t>
            </a:r>
            <a:r>
              <a:rPr lang="en-US" sz="2400" b="0" dirty="0" smtClean="0">
                <a:solidFill>
                  <a:srgbClr val="0000FF"/>
                </a:solidFill>
                <a:cs typeface="Arial" pitchFamily="34" charset="0"/>
              </a:rPr>
              <a:t>ormalization was used.</a:t>
            </a:r>
            <a:endParaRPr lang="en-US" sz="2400" b="0" dirty="0">
              <a:solidFill>
                <a:srgbClr val="0000FF"/>
              </a:solidFill>
              <a:cs typeface="Arial" pitchFamily="34" charset="0"/>
            </a:endParaRPr>
          </a:p>
          <a:p>
            <a:pPr marL="285750" indent="-285750">
              <a:lnSpc>
                <a:spcPct val="90000"/>
              </a:lnSpc>
            </a:pPr>
            <a:endParaRPr lang="en-US" sz="2000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90000"/>
              </a:lnSpc>
            </a:pPr>
            <a:r>
              <a:rPr lang="en-US" sz="2000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400" b="0" dirty="0" smtClean="0">
                <a:solidFill>
                  <a:srgbClr val="FF0000"/>
                </a:solidFill>
                <a:latin typeface="Rockwell" pitchFamily="18" charset="0"/>
                <a:cs typeface="Arial" pitchFamily="34" charset="0"/>
              </a:rPr>
              <a:t>All the three codes gave the same results in simulations done for </a:t>
            </a:r>
            <a:r>
              <a:rPr lang="en-US" sz="2400" b="0" dirty="0" smtClean="0">
                <a:solidFill>
                  <a:srgbClr val="002060"/>
                </a:solidFill>
                <a:latin typeface="Rockwell" pitchFamily="18" charset="0"/>
                <a:cs typeface="Arial" pitchFamily="34" charset="0"/>
              </a:rPr>
              <a:t>separate couplers </a:t>
            </a:r>
            <a:r>
              <a:rPr lang="en-US" sz="2400" b="0" dirty="0" smtClean="0">
                <a:solidFill>
                  <a:srgbClr val="FF0000"/>
                </a:solidFill>
                <a:latin typeface="Rockwell" pitchFamily="18" charset="0"/>
                <a:cs typeface="Arial" pitchFamily="34" charset="0"/>
              </a:rPr>
              <a:t>and for </a:t>
            </a:r>
            <a:r>
              <a:rPr lang="en-US" sz="2400" b="0" dirty="0" smtClean="0">
                <a:solidFill>
                  <a:srgbClr val="002060"/>
                </a:solidFill>
                <a:latin typeface="Rockwell" pitchFamily="18" charset="0"/>
                <a:cs typeface="Arial" pitchFamily="34" charset="0"/>
              </a:rPr>
              <a:t>full geometry</a:t>
            </a:r>
            <a:r>
              <a:rPr lang="en-US" sz="2400" b="0" dirty="0" smtClean="0">
                <a:solidFill>
                  <a:srgbClr val="FF0000"/>
                </a:solidFill>
                <a:latin typeface="Rockwell" pitchFamily="18" charset="0"/>
                <a:cs typeface="Arial" pitchFamily="34" charset="0"/>
              </a:rPr>
              <a:t>.</a:t>
            </a:r>
            <a:endParaRPr lang="en-US" sz="2400" b="0" dirty="0">
              <a:solidFill>
                <a:srgbClr val="FF0000"/>
              </a:solidFill>
              <a:latin typeface="Rockwell" pitchFamily="18" charset="0"/>
              <a:cs typeface="Arial" pitchFamily="34" charset="0"/>
            </a:endParaRPr>
          </a:p>
          <a:p>
            <a:pPr marL="285750" indent="-285750">
              <a:lnSpc>
                <a:spcPct val="90000"/>
              </a:lnSpc>
            </a:pPr>
            <a:endParaRPr lang="en-US" sz="2000" b="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lnSpc>
                <a:spcPct val="90000"/>
              </a:lnSpc>
              <a:tabLst>
                <a:tab pos="2063750" algn="l"/>
              </a:tabLst>
            </a:pPr>
            <a:r>
              <a:rPr lang="en-US" sz="2400" b="0" dirty="0" smtClean="0">
                <a:latin typeface="Comic Sans MS" pitchFamily="66" charset="0"/>
                <a:cs typeface="Arial" pitchFamily="34" charset="0"/>
              </a:rPr>
              <a:t> Effect of couplers kick in vertical plane is higher than it was shown in our the first simulations in 2008 !!!</a:t>
            </a:r>
            <a:endParaRPr lang="en-US" sz="2400" b="0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LCWS2010 &amp; ILC10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0" y="152400"/>
            <a:ext cx="45640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>
              <a:lnSpc>
                <a:spcPct val="90000"/>
              </a:lnSpc>
            </a:pPr>
            <a:r>
              <a:rPr lang="en-US" sz="4000" b="1" dirty="0" smtClean="0">
                <a:solidFill>
                  <a:srgbClr val="002060"/>
                </a:solidFill>
                <a:cs typeface="Arial" pitchFamily="34" charset="0"/>
              </a:rPr>
              <a:t>FNAL approach:</a:t>
            </a:r>
            <a:endParaRPr lang="en-US" sz="4000" b="1" dirty="0">
              <a:solidFill>
                <a:srgbClr val="002060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1" y="1524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+mj-lt"/>
              </a:rPr>
              <a:t>Model for Meshes used in different codes</a:t>
            </a:r>
            <a:endParaRPr lang="en-US" sz="3200" b="1" dirty="0">
              <a:solidFill>
                <a:srgbClr val="002060"/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81000" y="914400"/>
            <a:ext cx="8458200" cy="5322332"/>
            <a:chOff x="304800" y="914400"/>
            <a:chExt cx="8458200" cy="5322332"/>
          </a:xfrm>
        </p:grpSpPr>
        <p:sp>
          <p:nvSpPr>
            <p:cNvPr id="16" name="Rectangle 15"/>
            <p:cNvSpPr/>
            <p:nvPr/>
          </p:nvSpPr>
          <p:spPr>
            <a:xfrm>
              <a:off x="5943600" y="914400"/>
              <a:ext cx="2819400" cy="5257800"/>
            </a:xfrm>
            <a:prstGeom prst="rect">
              <a:avLst/>
            </a:prstGeom>
            <a:solidFill>
              <a:srgbClr val="00B050">
                <a:alpha val="1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085011" y="914400"/>
              <a:ext cx="2819400" cy="5257800"/>
            </a:xfrm>
            <a:prstGeom prst="rect">
              <a:avLst/>
            </a:prstGeom>
            <a:solidFill>
              <a:srgbClr val="FF0000">
                <a:alpha val="1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04800" y="914400"/>
              <a:ext cx="2743200" cy="5257800"/>
            </a:xfrm>
            <a:prstGeom prst="rect">
              <a:avLst/>
            </a:prstGeom>
            <a:solidFill>
              <a:schemeClr val="accent1">
                <a:alpha val="2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18655" y="990600"/>
              <a:ext cx="2690692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3400" y="3581400"/>
              <a:ext cx="2438400" cy="2071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98866" y="1600201"/>
              <a:ext cx="2777037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76600" y="990600"/>
              <a:ext cx="2590800" cy="3778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 l="27820" t="5836" b="8002"/>
            <a:stretch>
              <a:fillRect/>
            </a:stretch>
          </p:blipFill>
          <p:spPr bwMode="auto">
            <a:xfrm>
              <a:off x="3200400" y="3429000"/>
              <a:ext cx="2594446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 l="7724" t="4192" r="4134" b="2296"/>
            <a:stretch>
              <a:fillRect/>
            </a:stretch>
          </p:blipFill>
          <p:spPr bwMode="auto">
            <a:xfrm>
              <a:off x="6158344" y="962890"/>
              <a:ext cx="2407919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974515" y="3401291"/>
              <a:ext cx="2762546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219200" y="5791200"/>
              <a:ext cx="643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HFSS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91000" y="58674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CST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34200" y="5791200"/>
              <a:ext cx="10113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COMSOL</a:t>
              </a:r>
              <a:endParaRPr lang="en-US" dirty="0"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5EB6E-0DDE-47A7-A460-A0BA0830467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LCWS2010 &amp; ILC10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26-30, 2010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LC-Fermilab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1343</Words>
  <Application>Microsoft Office PowerPoint</Application>
  <PresentationFormat>On-screen Show (4:3)</PresentationFormat>
  <Paragraphs>304</Paragraphs>
  <Slides>14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Office Theme</vt:lpstr>
      <vt:lpstr>ILC-Fermilab</vt:lpstr>
      <vt:lpstr>Equation</vt:lpstr>
      <vt:lpstr>SPW 11.0 Graph</vt:lpstr>
      <vt:lpstr>Coupler kick and wake simulations upgrade</vt:lpstr>
      <vt:lpstr>Simulations of Coupler Kick and Wakes  (2008)</vt:lpstr>
      <vt:lpstr>Slide 3</vt:lpstr>
      <vt:lpstr>Estimation of RF kick from the main coupler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and details of coupler kick and wake simulations </dc:title>
  <dc:creator>yakovlev</dc:creator>
  <cp:lastModifiedBy>solyak-admin</cp:lastModifiedBy>
  <cp:revision>43</cp:revision>
  <dcterms:created xsi:type="dcterms:W3CDTF">2010-03-19T21:19:23Z</dcterms:created>
  <dcterms:modified xsi:type="dcterms:W3CDTF">2010-04-06T20:54:01Z</dcterms:modified>
</cp:coreProperties>
</file>