
<file path=[Content_Types].xml><?xml version="1.0" encoding="utf-8"?>
<Types xmlns="http://schemas.openxmlformats.org/package/2006/content-types">
  <Override PartName="/ppt/slides/slide22.xml" ContentType="application/vnd.openxmlformats-officedocument.presentationml.slide+xml"/>
  <Override PartName="/ppt/diagrams/colors2.xml" ContentType="application/vnd.openxmlformats-officedocument.drawingml.diagramColors+xml"/>
  <Override PartName="/ppt/theme/theme12.xml" ContentType="application/vnd.openxmlformats-officedocument.them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62.xml" ContentType="application/vnd.openxmlformats-officedocument.presentationml.slideLayout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slideLayouts/slideLayout59.xml" ContentType="application/vnd.openxmlformats-officedocument.presentationml.slideLayout+xml"/>
  <Override PartName="/ppt/theme/theme8.xml" ContentType="application/vnd.openxmlformats-officedocument.theme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8.xml" ContentType="application/vnd.openxmlformats-officedocument.presentationml.slideLayout+xml"/>
  <Override PartName="/ppt/tableStyles.xml" ContentType="application/vnd.openxmlformats-officedocument.presentationml.tableStyles+xml"/>
  <Override PartName="/ppt/slides/slide2.xml" ContentType="application/vnd.openxmlformats-officedocument.presentationml.slide+xml"/>
  <Override PartName="/ppt/slideLayouts/slideLayout30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34.xml" ContentType="application/vnd.openxmlformats-officedocument.presentationml.slideLayout+xml"/>
  <Default Extension="tiff" ContentType="image/tiff"/>
  <Default Extension="emf" ContentType="image/x-emf"/>
  <Override PartName="/ppt/slideLayouts/slideLayout27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Default Extension="vml" ContentType="application/vnd.openxmlformats-officedocument.vmlDrawing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Default Extension="gif" ContentType="image/gif"/>
  <Override PartName="/ppt/diagrams/data1.xml" ContentType="application/vnd.openxmlformats-officedocument.drawingml.diagramData+xml"/>
  <Override PartName="/ppt/handoutMasters/handoutMaster1.xml" ContentType="application/vnd.openxmlformats-officedocument.presentationml.handoutMaster+xml"/>
  <Override PartName="/ppt/slides/slide2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Layouts/slideLayout6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6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9.xml" ContentType="application/vnd.openxmlformats-officedocument.theme+xml"/>
  <Default Extension="bin" ContentType="application/vnd.openxmlformats-officedocument.presentationml.printerSettings"/>
  <Override PartName="/ppt/slideLayouts/slideLayout49.xml" ContentType="application/vnd.openxmlformats-officedocument.presentationml.slideLayout+xml"/>
  <Override PartName="/ppt/slideLayouts/slideLayout45.xml" ContentType="application/vnd.openxmlformats-officedocument.presentationml.slideLayout+xml"/>
  <Default Extension="wmf" ContentType="image/x-wmf"/>
  <Override PartName="/ppt/slideLayouts/slideLayout4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9.xml" ContentType="application/vnd.openxmlformats-officedocument.presentationml.slideLayout+xml"/>
  <Override PartName="/ppt/viewProps.xml" ContentType="application/vnd.openxmlformats-officedocument.presentationml.viewProps+xml"/>
  <Override PartName="/ppt/slides/slide3.xml" ContentType="application/vnd.openxmlformats-officedocument.presentationml.slide+xml"/>
  <Override PartName="/docProps/app.xml" ContentType="application/vnd.openxmlformats-officedocument.extended-properties+xml"/>
  <Default Extension="png" ContentType="image/png"/>
  <Override PartName="/ppt/slideLayouts/slideLayout2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Default Extension="jpeg" ContentType="image/jpeg"/>
  <Override PartName="/ppt/diagrams/data2.xml" ContentType="application/vnd.openxmlformats-officedocument.drawingml.diagramData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theme/theme10.xml" ContentType="application/vnd.openxmlformats-officedocument.theme+xml"/>
  <Override PartName="/ppt/presProps.xml" ContentType="application/vnd.openxmlformats-officedocument.presentationml.presProps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6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60.xml" ContentType="application/vnd.openxmlformats-officedocument.presentationml.slideLayout+xml"/>
  <Override PartName="/docProps/core.xml" ContentType="application/vnd.openxmlformats-package.core-properties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Default Extension="xml" ContentType="application/xml"/>
  <Override PartName="/ppt/diagrams/drawing1.xml" ContentType="application/vnd.ms-office.drawingml.diagramDrawing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Default Extension="doc" ContentType="application/msword"/>
  <Override PartName="/ppt/theme/theme2.xml" ContentType="application/vnd.openxmlformats-officedocument.theme+xml"/>
  <Override PartName="/ppt/slideLayouts/slideLayout53.xml" ContentType="application/vnd.openxmlformats-officedocument.presentationml.slideLayout+xml"/>
  <Override PartName="/ppt/slideMasters/slideMaster10.xml" ContentType="application/vnd.openxmlformats-officedocument.presentationml.slideMaster+xml"/>
  <Default Extension="pict" ContentType="image/pict"/>
  <Override PartName="/ppt/slideLayouts/slideLayout4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21.xml" ContentType="application/vnd.openxmlformats-officedocument.presentationml.slide+xml"/>
  <Override PartName="/ppt/diagrams/colors1.xml" ContentType="application/vnd.openxmlformats-officedocument.drawingml.diagramColors+xml"/>
  <Override PartName="/ppt/theme/theme11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Layouts/slideLayout61.xml" ContentType="application/vnd.openxmlformats-officedocument.presentationml.slideLayout+xml"/>
  <Override PartName="/ppt/slides/slide18.xml" ContentType="application/vnd.openxmlformats-officedocument.presentationml.slide+xml"/>
  <Override PartName="/ppt/notesSlides/notesSlide3.xml" ContentType="application/vnd.openxmlformats-officedocument.presentationml.notesSlide+xml"/>
  <Override PartName="/ppt/diagrams/drawing2.xml" ContentType="application/vnd.ms-office.drawingml.diagramDrawing+xml"/>
  <Override PartName="/ppt/slideLayouts/slideLayout58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7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3721" r:id="rId2"/>
    <p:sldMasterId id="2147483733" r:id="rId3"/>
    <p:sldMasterId id="2147483747" r:id="rId4"/>
    <p:sldMasterId id="2147483761" r:id="rId5"/>
    <p:sldMasterId id="2147483763" r:id="rId6"/>
    <p:sldMasterId id="2147483765" r:id="rId7"/>
    <p:sldMasterId id="2147483767" r:id="rId8"/>
    <p:sldMasterId id="2147483769" r:id="rId9"/>
    <p:sldMasterId id="2147483771" r:id="rId10"/>
  </p:sldMasterIdLst>
  <p:notesMasterIdLst>
    <p:notesMasterId r:id="rId35"/>
  </p:notesMasterIdLst>
  <p:handoutMasterIdLst>
    <p:handoutMasterId r:id="rId36"/>
  </p:handoutMasterIdLst>
  <p:sldIdLst>
    <p:sldId id="256" r:id="rId11"/>
    <p:sldId id="362" r:id="rId12"/>
    <p:sldId id="363" r:id="rId13"/>
    <p:sldId id="364" r:id="rId14"/>
    <p:sldId id="366" r:id="rId15"/>
    <p:sldId id="382" r:id="rId16"/>
    <p:sldId id="383" r:id="rId17"/>
    <p:sldId id="365" r:id="rId18"/>
    <p:sldId id="367" r:id="rId19"/>
    <p:sldId id="371" r:id="rId20"/>
    <p:sldId id="370" r:id="rId21"/>
    <p:sldId id="361" r:id="rId22"/>
    <p:sldId id="369" r:id="rId23"/>
    <p:sldId id="368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80" r:id="rId33"/>
    <p:sldId id="381" r:id="rId34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9D7CB"/>
    <a:srgbClr val="D4D2C6"/>
    <a:srgbClr val="000000"/>
    <a:srgbClr val="CC00CC"/>
    <a:srgbClr val="33CC00"/>
    <a:srgbClr val="FF0000"/>
    <a:srgbClr val="0000FF"/>
    <a:srgbClr val="FF33FF"/>
    <a:srgbClr val="FFFF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6005" autoAdjust="0"/>
    <p:restoredTop sz="96482" autoAdjust="0"/>
  </p:normalViewPr>
  <p:slideViewPr>
    <p:cSldViewPr>
      <p:cViewPr>
        <p:scale>
          <a:sx n="100" d="100"/>
          <a:sy n="100" d="100"/>
        </p:scale>
        <p:origin x="-32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40" Type="http://schemas.openxmlformats.org/officeDocument/2006/relationships/theme" Target="theme/theme1.xml"/><Relationship Id="rId4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8" Type="http://schemas.openxmlformats.org/officeDocument/2006/relationships/slide" Target="slides/slide8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37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FCF37-E007-4FB2-A6F3-BA33BB75590E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C2126836-5D51-4AE7-81C4-DC77966AD4C7}">
      <dgm:prSet phldrT="[Text]"/>
      <dgm:spPr/>
      <dgm:t>
        <a:bodyPr/>
        <a:lstStyle/>
        <a:p>
          <a:r>
            <a:rPr lang="en-US" dirty="0" smtClean="0"/>
            <a:t>First Tests Short Model</a:t>
          </a:r>
          <a:endParaRPr lang="en-US" dirty="0"/>
        </a:p>
      </dgm:t>
    </dgm:pt>
    <dgm:pt modelId="{89E7744B-08A4-473D-920F-7E44F7931B01}" type="parTrans" cxnId="{B01DB44A-F75B-45D3-925F-F785FB8714D5}">
      <dgm:prSet/>
      <dgm:spPr/>
      <dgm:t>
        <a:bodyPr/>
        <a:lstStyle/>
        <a:p>
          <a:endParaRPr lang="en-US"/>
        </a:p>
      </dgm:t>
    </dgm:pt>
    <dgm:pt modelId="{4766ABFF-7D38-4AC2-B29E-A06A77798384}" type="sibTrans" cxnId="{B01DB44A-F75B-45D3-925F-F785FB8714D5}">
      <dgm:prSet/>
      <dgm:spPr/>
      <dgm:t>
        <a:bodyPr/>
        <a:lstStyle/>
        <a:p>
          <a:endParaRPr lang="en-US"/>
        </a:p>
      </dgm:t>
    </dgm:pt>
    <dgm:pt modelId="{F203F66C-71EF-4648-9A82-E2440BB7FF38}">
      <dgm:prSet phldrT="[Text]"/>
      <dgm:spPr/>
      <dgm:t>
        <a:bodyPr/>
        <a:lstStyle/>
        <a:p>
          <a:r>
            <a:rPr lang="en-US" dirty="0" smtClean="0"/>
            <a:t>Small Prototype</a:t>
          </a:r>
          <a:endParaRPr lang="en-US" dirty="0"/>
        </a:p>
      </dgm:t>
    </dgm:pt>
    <dgm:pt modelId="{EB9AAFAB-4D31-4D2E-B19C-36281C2D0770}" type="parTrans" cxnId="{9AFE7D7F-5F8D-4286-8F3C-48503AD3904F}">
      <dgm:prSet/>
      <dgm:spPr/>
      <dgm:t>
        <a:bodyPr/>
        <a:lstStyle/>
        <a:p>
          <a:endParaRPr lang="en-US"/>
        </a:p>
      </dgm:t>
    </dgm:pt>
    <dgm:pt modelId="{AE7A2CBA-523E-41A2-9A76-342171ECAB60}" type="sibTrans" cxnId="{9AFE7D7F-5F8D-4286-8F3C-48503AD3904F}">
      <dgm:prSet/>
      <dgm:spPr/>
      <dgm:t>
        <a:bodyPr/>
        <a:lstStyle/>
        <a:p>
          <a:endParaRPr lang="en-US"/>
        </a:p>
      </dgm:t>
    </dgm:pt>
    <dgm:pt modelId="{A51032DD-F765-4782-8587-A0CADCBC1B05}">
      <dgm:prSet phldrT="[Text]"/>
      <dgm:spPr/>
      <dgm:t>
        <a:bodyPr/>
        <a:lstStyle/>
        <a:p>
          <a:r>
            <a:rPr lang="en-US" dirty="0" smtClean="0"/>
            <a:t>Modules, Design and Test</a:t>
          </a:r>
          <a:endParaRPr lang="en-US" dirty="0"/>
        </a:p>
      </dgm:t>
    </dgm:pt>
    <dgm:pt modelId="{F9155E34-78F9-4B1C-92BB-9A32187CB124}" type="parTrans" cxnId="{ED551829-5054-4053-A4A0-92B6C463DC4B}">
      <dgm:prSet/>
      <dgm:spPr/>
      <dgm:t>
        <a:bodyPr/>
        <a:lstStyle/>
        <a:p>
          <a:endParaRPr lang="en-US"/>
        </a:p>
      </dgm:t>
    </dgm:pt>
    <dgm:pt modelId="{7656CA68-7BDF-4BFA-84F8-1DCE649B20F5}" type="sibTrans" cxnId="{ED551829-5054-4053-A4A0-92B6C463DC4B}">
      <dgm:prSet/>
      <dgm:spPr/>
      <dgm:t>
        <a:bodyPr/>
        <a:lstStyle/>
        <a:p>
          <a:endParaRPr lang="en-US"/>
        </a:p>
      </dgm:t>
    </dgm:pt>
    <dgm:pt modelId="{F22568E2-A696-423C-905D-4A0373BD97BC}">
      <dgm:prSet phldrT="[Text]"/>
      <dgm:spPr/>
      <dgm:t>
        <a:bodyPr/>
        <a:lstStyle/>
        <a:p>
          <a:r>
            <a:rPr lang="en-US" dirty="0" smtClean="0"/>
            <a:t>Full-Scale Prototype</a:t>
          </a:r>
          <a:endParaRPr lang="en-US" dirty="0"/>
        </a:p>
      </dgm:t>
    </dgm:pt>
    <dgm:pt modelId="{7FC51D2B-1D96-4BE5-914E-94BA18BF0597}" type="parTrans" cxnId="{1BBF202B-F232-4F69-B565-6427A6325B4C}">
      <dgm:prSet/>
      <dgm:spPr/>
      <dgm:t>
        <a:bodyPr/>
        <a:lstStyle/>
        <a:p>
          <a:endParaRPr lang="en-US"/>
        </a:p>
      </dgm:t>
    </dgm:pt>
    <dgm:pt modelId="{1D83071C-4485-4315-9860-36E4F4131E42}" type="sibTrans" cxnId="{1BBF202B-F232-4F69-B565-6427A6325B4C}">
      <dgm:prSet/>
      <dgm:spPr/>
      <dgm:t>
        <a:bodyPr/>
        <a:lstStyle/>
        <a:p>
          <a:endParaRPr lang="en-US"/>
        </a:p>
      </dgm:t>
    </dgm:pt>
    <dgm:pt modelId="{01EFFD4E-5BBF-46FE-9D74-1933625EB722}">
      <dgm:prSet phldrT="[Text]"/>
      <dgm:spPr/>
      <dgm:t>
        <a:bodyPr/>
        <a:lstStyle/>
        <a:p>
          <a:r>
            <a:rPr lang="en-US" dirty="0" smtClean="0"/>
            <a:t>Full Scale </a:t>
          </a:r>
          <a:r>
            <a:rPr lang="en-US" dirty="0" err="1" smtClean="0"/>
            <a:t>Nb</a:t>
          </a:r>
          <a:r>
            <a:rPr lang="en-US" dirty="0" smtClean="0"/>
            <a:t>-Ti Prototype with cryogenics to be tested within the collaboration framework with ANKA, Karlsruhe, Germany</a:t>
          </a:r>
          <a:endParaRPr lang="en-US" dirty="0"/>
        </a:p>
      </dgm:t>
    </dgm:pt>
    <dgm:pt modelId="{E28849F1-0E7C-43D6-B37E-24F5CAE81226}" type="parTrans" cxnId="{6255B4A0-C1A3-459E-8BE3-2034AFCD9A8E}">
      <dgm:prSet/>
      <dgm:spPr/>
      <dgm:t>
        <a:bodyPr/>
        <a:lstStyle/>
        <a:p>
          <a:endParaRPr lang="en-US"/>
        </a:p>
      </dgm:t>
    </dgm:pt>
    <dgm:pt modelId="{1D502AA9-000D-40FE-9991-4AC06EDE9A03}" type="sibTrans" cxnId="{6255B4A0-C1A3-459E-8BE3-2034AFCD9A8E}">
      <dgm:prSet/>
      <dgm:spPr/>
      <dgm:t>
        <a:bodyPr/>
        <a:lstStyle/>
        <a:p>
          <a:endParaRPr lang="en-US"/>
        </a:p>
      </dgm:t>
    </dgm:pt>
    <dgm:pt modelId="{425A4069-2611-467C-9656-0A20628E1CDA}">
      <dgm:prSet phldrT="[Text]" custT="1"/>
      <dgm:spPr/>
      <dgm:t>
        <a:bodyPr/>
        <a:lstStyle/>
        <a:p>
          <a:endParaRPr lang="en-US" sz="800" dirty="0"/>
        </a:p>
      </dgm:t>
    </dgm:pt>
    <dgm:pt modelId="{2601275C-3444-4BD0-8E11-F253BE1E1F68}" type="parTrans" cxnId="{EB3DC005-B200-4300-B107-A82826924120}">
      <dgm:prSet/>
      <dgm:spPr/>
      <dgm:t>
        <a:bodyPr/>
        <a:lstStyle/>
        <a:p>
          <a:endParaRPr lang="en-US"/>
        </a:p>
      </dgm:t>
    </dgm:pt>
    <dgm:pt modelId="{E889D068-381E-4E8B-8D18-A5D165227356}" type="sibTrans" cxnId="{EB3DC005-B200-4300-B107-A82826924120}">
      <dgm:prSet/>
      <dgm:spPr/>
      <dgm:t>
        <a:bodyPr/>
        <a:lstStyle/>
        <a:p>
          <a:endParaRPr lang="en-US"/>
        </a:p>
      </dgm:t>
    </dgm:pt>
    <dgm:pt modelId="{16629831-9727-4734-BA95-A126C1281209}">
      <dgm:prSet custT="1"/>
      <dgm:spPr/>
      <dgm:t>
        <a:bodyPr/>
        <a:lstStyle/>
        <a:p>
          <a:r>
            <a:rPr lang="en-US" sz="900" dirty="0" smtClean="0"/>
            <a:t>Conceptual Design for Short Model</a:t>
          </a:r>
          <a:endParaRPr lang="en-US" sz="900" dirty="0"/>
        </a:p>
      </dgm:t>
    </dgm:pt>
    <dgm:pt modelId="{A4C5CACA-7B69-4A81-895E-19F22A77702E}" type="parTrans" cxnId="{5BF80581-7D56-4709-9D5C-BFF3174E85A5}">
      <dgm:prSet/>
      <dgm:spPr/>
      <dgm:t>
        <a:bodyPr/>
        <a:lstStyle/>
        <a:p>
          <a:endParaRPr lang="en-US"/>
        </a:p>
      </dgm:t>
    </dgm:pt>
    <dgm:pt modelId="{F9DA2A6D-FE89-486C-8753-8F44B8A49294}" type="sibTrans" cxnId="{5BF80581-7D56-4709-9D5C-BFF3174E85A5}">
      <dgm:prSet/>
      <dgm:spPr/>
      <dgm:t>
        <a:bodyPr/>
        <a:lstStyle/>
        <a:p>
          <a:endParaRPr lang="en-US"/>
        </a:p>
      </dgm:t>
    </dgm:pt>
    <dgm:pt modelId="{6D9A4A1A-20B4-4481-80A7-575571AAD598}">
      <dgm:prSet custT="1"/>
      <dgm:spPr/>
      <dgm:t>
        <a:bodyPr/>
        <a:lstStyle/>
        <a:p>
          <a:r>
            <a:rPr lang="en-US" sz="900" dirty="0" smtClean="0"/>
            <a:t>2-Period Short Model, successful tested at CERN in mirror configuration</a:t>
          </a:r>
          <a:endParaRPr lang="en-US" sz="900" dirty="0"/>
        </a:p>
      </dgm:t>
    </dgm:pt>
    <dgm:pt modelId="{B7B68084-4F48-4ED2-9E22-0247AEA81F7E}" type="parTrans" cxnId="{2B5BDB32-82FF-4932-9416-AA555D1196CF}">
      <dgm:prSet/>
      <dgm:spPr/>
      <dgm:t>
        <a:bodyPr/>
        <a:lstStyle/>
        <a:p>
          <a:endParaRPr lang="en-US"/>
        </a:p>
      </dgm:t>
    </dgm:pt>
    <dgm:pt modelId="{C74A525E-202D-40BF-B96F-1AF838DDF960}" type="sibTrans" cxnId="{2B5BDB32-82FF-4932-9416-AA555D1196CF}">
      <dgm:prSet/>
      <dgm:spPr/>
      <dgm:t>
        <a:bodyPr/>
        <a:lstStyle/>
        <a:p>
          <a:endParaRPr lang="en-US"/>
        </a:p>
      </dgm:t>
    </dgm:pt>
    <dgm:pt modelId="{98C8931A-4F60-42C6-82E8-9710C6B51A58}">
      <dgm:prSet custT="1"/>
      <dgm:spPr/>
      <dgm:t>
        <a:bodyPr/>
        <a:lstStyle/>
        <a:p>
          <a:r>
            <a:rPr lang="en-US" sz="900" dirty="0" smtClean="0"/>
            <a:t>Short Model at BINP successful tested</a:t>
          </a:r>
          <a:endParaRPr lang="en-US" sz="900" dirty="0"/>
        </a:p>
      </dgm:t>
    </dgm:pt>
    <dgm:pt modelId="{077A7515-BB02-4435-BB90-392015321828}" type="parTrans" cxnId="{6FEC9096-0D2C-4078-864F-6A14C5CBC9DA}">
      <dgm:prSet/>
      <dgm:spPr/>
      <dgm:t>
        <a:bodyPr/>
        <a:lstStyle/>
        <a:p>
          <a:endParaRPr lang="en-US"/>
        </a:p>
      </dgm:t>
    </dgm:pt>
    <dgm:pt modelId="{FAC0005B-7E86-4CD2-BFC6-4B5A1740185E}" type="sibTrans" cxnId="{6FEC9096-0D2C-4078-864F-6A14C5CBC9DA}">
      <dgm:prSet/>
      <dgm:spPr/>
      <dgm:t>
        <a:bodyPr/>
        <a:lstStyle/>
        <a:p>
          <a:endParaRPr lang="en-US"/>
        </a:p>
      </dgm:t>
    </dgm:pt>
    <dgm:pt modelId="{BE8D3F1E-1A81-4DA6-BE3E-B34454D85B59}">
      <dgm:prSet/>
      <dgm:spPr/>
      <dgm:t>
        <a:bodyPr/>
        <a:lstStyle/>
        <a:p>
          <a:r>
            <a:rPr lang="en-US" dirty="0" smtClean="0"/>
            <a:t>Design: Collaboration of ANKA, BINP and CERN.</a:t>
          </a:r>
          <a:endParaRPr lang="en-US" dirty="0"/>
        </a:p>
      </dgm:t>
    </dgm:pt>
    <dgm:pt modelId="{D15F3AF2-D2B5-4008-9C5C-70164AFD686B}" type="parTrans" cxnId="{83D79F9B-6734-4151-8D08-F199AF9AD247}">
      <dgm:prSet/>
      <dgm:spPr/>
      <dgm:t>
        <a:bodyPr/>
        <a:lstStyle/>
        <a:p>
          <a:endParaRPr lang="en-US"/>
        </a:p>
      </dgm:t>
    </dgm:pt>
    <dgm:pt modelId="{A51AF4A4-ED2B-4746-B045-03485333AAFC}" type="sibTrans" cxnId="{83D79F9B-6734-4151-8D08-F199AF9AD247}">
      <dgm:prSet/>
      <dgm:spPr/>
      <dgm:t>
        <a:bodyPr/>
        <a:lstStyle/>
        <a:p>
          <a:endParaRPr lang="en-US"/>
        </a:p>
      </dgm:t>
    </dgm:pt>
    <dgm:pt modelId="{7B663689-1E44-4B37-A57E-BEE9F64FB72B}">
      <dgm:prSet/>
      <dgm:spPr/>
      <dgm:t>
        <a:bodyPr/>
        <a:lstStyle/>
        <a:p>
          <a:r>
            <a:rPr lang="en-US" dirty="0" smtClean="0"/>
            <a:t>Manufacturing at BINP</a:t>
          </a:r>
          <a:endParaRPr lang="en-US" dirty="0"/>
        </a:p>
      </dgm:t>
    </dgm:pt>
    <dgm:pt modelId="{26FCBAA8-1DE7-478E-A3B2-9DE9B5AFDA26}" type="parTrans" cxnId="{4052B993-C1A7-48B4-9B09-B7D3D448E693}">
      <dgm:prSet/>
      <dgm:spPr/>
      <dgm:t>
        <a:bodyPr/>
        <a:lstStyle/>
        <a:p>
          <a:endParaRPr lang="en-US"/>
        </a:p>
      </dgm:t>
    </dgm:pt>
    <dgm:pt modelId="{835A67A3-13DB-4E72-B86C-59A9F540D9A7}" type="sibTrans" cxnId="{4052B993-C1A7-48B4-9B09-B7D3D448E693}">
      <dgm:prSet/>
      <dgm:spPr/>
      <dgm:t>
        <a:bodyPr/>
        <a:lstStyle/>
        <a:p>
          <a:endParaRPr lang="en-US"/>
        </a:p>
      </dgm:t>
    </dgm:pt>
    <dgm:pt modelId="{625930DC-738D-4E56-9511-F374AE69CECD}">
      <dgm:prSet phldrT="[Text]"/>
      <dgm:spPr/>
      <dgm:t>
        <a:bodyPr/>
        <a:lstStyle/>
        <a:p>
          <a:r>
            <a:rPr lang="en-US" dirty="0" smtClean="0"/>
            <a:t>Joint Testing</a:t>
          </a:r>
          <a:endParaRPr lang="en-US" dirty="0"/>
        </a:p>
      </dgm:t>
    </dgm:pt>
    <dgm:pt modelId="{4F257433-A4CA-47C7-B727-BD63CAD1236B}" type="parTrans" cxnId="{2184896B-D70A-4BF8-913C-0D973A42E426}">
      <dgm:prSet/>
      <dgm:spPr/>
    </dgm:pt>
    <dgm:pt modelId="{56E6C960-1AD1-4A01-84FB-5BB244523815}" type="sibTrans" cxnId="{2184896B-D70A-4BF8-913C-0D973A42E426}">
      <dgm:prSet/>
      <dgm:spPr/>
    </dgm:pt>
    <dgm:pt modelId="{8BC72D9C-0387-4097-9956-178781D087BC}">
      <dgm:prSet/>
      <dgm:spPr/>
      <dgm:t>
        <a:bodyPr/>
        <a:lstStyle/>
        <a:p>
          <a:r>
            <a:rPr lang="en-US" dirty="0" smtClean="0"/>
            <a:t>Field Quality Measurements at CASPER at ANKA</a:t>
          </a:r>
          <a:endParaRPr lang="en-US" dirty="0"/>
        </a:p>
      </dgm:t>
    </dgm:pt>
    <dgm:pt modelId="{941AC3F4-DAB4-429F-9986-E9C6DC448D09}" type="parTrans" cxnId="{F9B01EDF-CD8D-4639-8C2E-24662B36E102}">
      <dgm:prSet/>
      <dgm:spPr/>
      <dgm:t>
        <a:bodyPr/>
        <a:lstStyle/>
        <a:p>
          <a:endParaRPr lang="en-US"/>
        </a:p>
      </dgm:t>
    </dgm:pt>
    <dgm:pt modelId="{EC049E7C-DAEB-4CFA-896B-4801D357BA97}" type="sibTrans" cxnId="{F9B01EDF-CD8D-4639-8C2E-24662B36E102}">
      <dgm:prSet/>
      <dgm:spPr/>
      <dgm:t>
        <a:bodyPr/>
        <a:lstStyle/>
        <a:p>
          <a:endParaRPr lang="en-US"/>
        </a:p>
      </dgm:t>
    </dgm:pt>
    <dgm:pt modelId="{D7C8E54A-4344-41DE-9F95-6BC32C8E13B4}" type="pres">
      <dgm:prSet presAssocID="{566FCF37-E007-4FB2-A6F3-BA33BB7559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7584-ADE8-4BA6-8F7A-A80105E313A2}" type="pres">
      <dgm:prSet presAssocID="{C2126836-5D51-4AE7-81C4-DC77966AD4C7}" presName="composite" presStyleCnt="0"/>
      <dgm:spPr/>
    </dgm:pt>
    <dgm:pt modelId="{4EE61E8D-32DE-4B18-949F-8D2C345E10AE}" type="pres">
      <dgm:prSet presAssocID="{C2126836-5D51-4AE7-81C4-DC77966AD4C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87DEF-7132-4766-A9B2-2EED1BA64E5F}" type="pres">
      <dgm:prSet presAssocID="{C2126836-5D51-4AE7-81C4-DC77966AD4C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C93F2-D2F1-4A01-83AB-6A5A6F51FF32}" type="pres">
      <dgm:prSet presAssocID="{4766ABFF-7D38-4AC2-B29E-A06A77798384}" presName="sp" presStyleCnt="0"/>
      <dgm:spPr/>
    </dgm:pt>
    <dgm:pt modelId="{545E694C-62B6-4D3C-876D-6B5A06C855BB}" type="pres">
      <dgm:prSet presAssocID="{F203F66C-71EF-4648-9A82-E2440BB7FF38}" presName="composite" presStyleCnt="0"/>
      <dgm:spPr/>
    </dgm:pt>
    <dgm:pt modelId="{CD3FB2E2-8161-4692-B46B-F98FFF5862C1}" type="pres">
      <dgm:prSet presAssocID="{F203F66C-71EF-4648-9A82-E2440BB7FF3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A206C-2B50-4723-93B0-95CF36C39819}" type="pres">
      <dgm:prSet presAssocID="{F203F66C-71EF-4648-9A82-E2440BB7FF38}" presName="descendantText" presStyleLbl="alignAcc1" presStyleIdx="1" presStyleCnt="3" custLinFactNeighborY="1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4AA7BD-221A-4EEC-8C30-7275C6D47587}" type="pres">
      <dgm:prSet presAssocID="{AE7A2CBA-523E-41A2-9A76-342171ECAB60}" presName="sp" presStyleCnt="0"/>
      <dgm:spPr/>
    </dgm:pt>
    <dgm:pt modelId="{32EB4454-44A5-47A9-8D0C-E742EDD812B6}" type="pres">
      <dgm:prSet presAssocID="{F22568E2-A696-423C-905D-4A0373BD97BC}" presName="composite" presStyleCnt="0"/>
      <dgm:spPr/>
    </dgm:pt>
    <dgm:pt modelId="{1FFCB289-554A-47AA-8772-AB757BBD393F}" type="pres">
      <dgm:prSet presAssocID="{F22568E2-A696-423C-905D-4A0373BD97B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F9EDE-8392-4A55-B47A-1D30886AD43B}" type="pres">
      <dgm:prSet presAssocID="{F22568E2-A696-423C-905D-4A0373BD97B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C61551-BE01-9A4A-A51B-4917D6EF5FC4}" type="presOf" srcId="{C2126836-5D51-4AE7-81C4-DC77966AD4C7}" destId="{4EE61E8D-32DE-4B18-949F-8D2C345E10AE}" srcOrd="0" destOrd="0" presId="urn:microsoft.com/office/officeart/2005/8/layout/chevron2"/>
    <dgm:cxn modelId="{83D79F9B-6734-4151-8D08-F199AF9AD247}" srcId="{F22568E2-A696-423C-905D-4A0373BD97BC}" destId="{BE8D3F1E-1A81-4DA6-BE3E-B34454D85B59}" srcOrd="1" destOrd="0" parTransId="{D15F3AF2-D2B5-4008-9C5C-70164AFD686B}" sibTransId="{A51AF4A4-ED2B-4746-B045-03485333AAFC}"/>
    <dgm:cxn modelId="{E87DA659-68D2-6A4C-BF7F-397F510B4C2F}" type="presOf" srcId="{BE8D3F1E-1A81-4DA6-BE3E-B34454D85B59}" destId="{8FCF9EDE-8392-4A55-B47A-1D30886AD43B}" srcOrd="0" destOrd="1" presId="urn:microsoft.com/office/officeart/2005/8/layout/chevron2"/>
    <dgm:cxn modelId="{7D5EB175-6362-CA4F-829D-8FFF6CE49586}" type="presOf" srcId="{425A4069-2611-467C-9656-0A20628E1CDA}" destId="{BC887DEF-7132-4766-A9B2-2EED1BA64E5F}" srcOrd="0" destOrd="0" presId="urn:microsoft.com/office/officeart/2005/8/layout/chevron2"/>
    <dgm:cxn modelId="{56CFFC84-AC60-2A44-BC69-92AB46233655}" type="presOf" srcId="{7B663689-1E44-4B37-A57E-BEE9F64FB72B}" destId="{8FCF9EDE-8392-4A55-B47A-1D30886AD43B}" srcOrd="0" destOrd="2" presId="urn:microsoft.com/office/officeart/2005/8/layout/chevron2"/>
    <dgm:cxn modelId="{B01DB44A-F75B-45D3-925F-F785FB8714D5}" srcId="{566FCF37-E007-4FB2-A6F3-BA33BB75590E}" destId="{C2126836-5D51-4AE7-81C4-DC77966AD4C7}" srcOrd="0" destOrd="0" parTransId="{89E7744B-08A4-473D-920F-7E44F7931B01}" sibTransId="{4766ABFF-7D38-4AC2-B29E-A06A77798384}"/>
    <dgm:cxn modelId="{9AFE7D7F-5F8D-4286-8F3C-48503AD3904F}" srcId="{566FCF37-E007-4FB2-A6F3-BA33BB75590E}" destId="{F203F66C-71EF-4648-9A82-E2440BB7FF38}" srcOrd="1" destOrd="0" parTransId="{EB9AAFAB-4D31-4D2E-B19C-36281C2D0770}" sibTransId="{AE7A2CBA-523E-41A2-9A76-342171ECAB60}"/>
    <dgm:cxn modelId="{F9B01EDF-CD8D-4639-8C2E-24662B36E102}" srcId="{F203F66C-71EF-4648-9A82-E2440BB7FF38}" destId="{8BC72D9C-0387-4097-9956-178781D087BC}" srcOrd="2" destOrd="0" parTransId="{941AC3F4-DAB4-429F-9986-E9C6DC448D09}" sibTransId="{EC049E7C-DAEB-4CFA-896B-4801D357BA97}"/>
    <dgm:cxn modelId="{1BBF202B-F232-4F69-B565-6427A6325B4C}" srcId="{566FCF37-E007-4FB2-A6F3-BA33BB75590E}" destId="{F22568E2-A696-423C-905D-4A0373BD97BC}" srcOrd="2" destOrd="0" parTransId="{7FC51D2B-1D96-4BE5-914E-94BA18BF0597}" sibTransId="{1D83071C-4485-4315-9860-36E4F4131E42}"/>
    <dgm:cxn modelId="{EFD88AE3-F91D-A743-83D3-6B706D2535CC}" type="presOf" srcId="{F203F66C-71EF-4648-9A82-E2440BB7FF38}" destId="{CD3FB2E2-8161-4692-B46B-F98FFF5862C1}" srcOrd="0" destOrd="0" presId="urn:microsoft.com/office/officeart/2005/8/layout/chevron2"/>
    <dgm:cxn modelId="{DBBCE513-C65C-7C4A-991A-AA3F00A8C4B4}" type="presOf" srcId="{16629831-9727-4734-BA95-A126C1281209}" destId="{BC887DEF-7132-4766-A9B2-2EED1BA64E5F}" srcOrd="0" destOrd="1" presId="urn:microsoft.com/office/officeart/2005/8/layout/chevron2"/>
    <dgm:cxn modelId="{6255B4A0-C1A3-459E-8BE3-2034AFCD9A8E}" srcId="{F22568E2-A696-423C-905D-4A0373BD97BC}" destId="{01EFFD4E-5BBF-46FE-9D74-1933625EB722}" srcOrd="0" destOrd="0" parTransId="{E28849F1-0E7C-43D6-B37E-24F5CAE81226}" sibTransId="{1D502AA9-000D-40FE-9991-4AC06EDE9A03}"/>
    <dgm:cxn modelId="{29807CF3-59D2-5F40-A978-BCB4A6816F8B}" type="presOf" srcId="{8BC72D9C-0387-4097-9956-178781D087BC}" destId="{02CA206C-2B50-4723-93B0-95CF36C39819}" srcOrd="0" destOrd="2" presId="urn:microsoft.com/office/officeart/2005/8/layout/chevron2"/>
    <dgm:cxn modelId="{2B5BDB32-82FF-4932-9416-AA555D1196CF}" srcId="{C2126836-5D51-4AE7-81C4-DC77966AD4C7}" destId="{6D9A4A1A-20B4-4481-80A7-575571AAD598}" srcOrd="2" destOrd="0" parTransId="{B7B68084-4F48-4ED2-9E22-0247AEA81F7E}" sibTransId="{C74A525E-202D-40BF-B96F-1AF838DDF960}"/>
    <dgm:cxn modelId="{A815BE5D-4A82-9C46-9EB5-9042553DE3E4}" type="presOf" srcId="{A51032DD-F765-4782-8587-A0CADCBC1B05}" destId="{02CA206C-2B50-4723-93B0-95CF36C39819}" srcOrd="0" destOrd="0" presId="urn:microsoft.com/office/officeart/2005/8/layout/chevron2"/>
    <dgm:cxn modelId="{EB3DC005-B200-4300-B107-A82826924120}" srcId="{C2126836-5D51-4AE7-81C4-DC77966AD4C7}" destId="{425A4069-2611-467C-9656-0A20628E1CDA}" srcOrd="0" destOrd="0" parTransId="{2601275C-3444-4BD0-8E11-F253BE1E1F68}" sibTransId="{E889D068-381E-4E8B-8D18-A5D165227356}"/>
    <dgm:cxn modelId="{ED551829-5054-4053-A4A0-92B6C463DC4B}" srcId="{F203F66C-71EF-4648-9A82-E2440BB7FF38}" destId="{A51032DD-F765-4782-8587-A0CADCBC1B05}" srcOrd="0" destOrd="0" parTransId="{F9155E34-78F9-4B1C-92BB-9A32187CB124}" sibTransId="{7656CA68-7BDF-4BFA-84F8-1DCE649B20F5}"/>
    <dgm:cxn modelId="{8942ADA6-35BC-674F-9237-B9F69A441D32}" type="presOf" srcId="{98C8931A-4F60-42C6-82E8-9710C6B51A58}" destId="{BC887DEF-7132-4766-A9B2-2EED1BA64E5F}" srcOrd="0" destOrd="3" presId="urn:microsoft.com/office/officeart/2005/8/layout/chevron2"/>
    <dgm:cxn modelId="{4052B993-C1A7-48B4-9B09-B7D3D448E693}" srcId="{F22568E2-A696-423C-905D-4A0373BD97BC}" destId="{7B663689-1E44-4B37-A57E-BEE9F64FB72B}" srcOrd="2" destOrd="0" parTransId="{26FCBAA8-1DE7-478E-A3B2-9DE9B5AFDA26}" sibTransId="{835A67A3-13DB-4E72-B86C-59A9F540D9A7}"/>
    <dgm:cxn modelId="{6FEC9096-0D2C-4078-864F-6A14C5CBC9DA}" srcId="{C2126836-5D51-4AE7-81C4-DC77966AD4C7}" destId="{98C8931A-4F60-42C6-82E8-9710C6B51A58}" srcOrd="3" destOrd="0" parTransId="{077A7515-BB02-4435-BB90-392015321828}" sibTransId="{FAC0005B-7E86-4CD2-BFC6-4B5A1740185E}"/>
    <dgm:cxn modelId="{5BF80581-7D56-4709-9D5C-BFF3174E85A5}" srcId="{C2126836-5D51-4AE7-81C4-DC77966AD4C7}" destId="{16629831-9727-4734-BA95-A126C1281209}" srcOrd="1" destOrd="0" parTransId="{A4C5CACA-7B69-4A81-895E-19F22A77702E}" sibTransId="{F9DA2A6D-FE89-486C-8753-8F44B8A49294}"/>
    <dgm:cxn modelId="{F626F492-2298-C549-B780-59BCE079EFE3}" type="presOf" srcId="{6D9A4A1A-20B4-4481-80A7-575571AAD598}" destId="{BC887DEF-7132-4766-A9B2-2EED1BA64E5F}" srcOrd="0" destOrd="2" presId="urn:microsoft.com/office/officeart/2005/8/layout/chevron2"/>
    <dgm:cxn modelId="{4294C952-06B5-A84B-9900-D9632625EED5}" type="presOf" srcId="{01EFFD4E-5BBF-46FE-9D74-1933625EB722}" destId="{8FCF9EDE-8392-4A55-B47A-1D30886AD43B}" srcOrd="0" destOrd="0" presId="urn:microsoft.com/office/officeart/2005/8/layout/chevron2"/>
    <dgm:cxn modelId="{0EA0FC6B-1DFD-2A4E-BD8C-228DD0BD7E7F}" type="presOf" srcId="{566FCF37-E007-4FB2-A6F3-BA33BB75590E}" destId="{D7C8E54A-4344-41DE-9F95-6BC32C8E13B4}" srcOrd="0" destOrd="0" presId="urn:microsoft.com/office/officeart/2005/8/layout/chevron2"/>
    <dgm:cxn modelId="{2184896B-D70A-4BF8-913C-0D973A42E426}" srcId="{F203F66C-71EF-4648-9A82-E2440BB7FF38}" destId="{625930DC-738D-4E56-9511-F374AE69CECD}" srcOrd="1" destOrd="0" parTransId="{4F257433-A4CA-47C7-B727-BD63CAD1236B}" sibTransId="{56E6C960-1AD1-4A01-84FB-5BB244523815}"/>
    <dgm:cxn modelId="{B359AA16-C904-1842-9338-67CED711A23C}" type="presOf" srcId="{625930DC-738D-4E56-9511-F374AE69CECD}" destId="{02CA206C-2B50-4723-93B0-95CF36C39819}" srcOrd="0" destOrd="1" presId="urn:microsoft.com/office/officeart/2005/8/layout/chevron2"/>
    <dgm:cxn modelId="{246D38B5-FFE2-594D-8D2D-6CD5E1BDEB62}" type="presOf" srcId="{F22568E2-A696-423C-905D-4A0373BD97BC}" destId="{1FFCB289-554A-47AA-8772-AB757BBD393F}" srcOrd="0" destOrd="0" presId="urn:microsoft.com/office/officeart/2005/8/layout/chevron2"/>
    <dgm:cxn modelId="{2BA52BD4-DB53-DE44-BC8F-D43E6E5EB9B3}" type="presParOf" srcId="{D7C8E54A-4344-41DE-9F95-6BC32C8E13B4}" destId="{2C057584-ADE8-4BA6-8F7A-A80105E313A2}" srcOrd="0" destOrd="0" presId="urn:microsoft.com/office/officeart/2005/8/layout/chevron2"/>
    <dgm:cxn modelId="{B99D93FC-C721-7E4B-9F6D-8878A3597159}" type="presParOf" srcId="{2C057584-ADE8-4BA6-8F7A-A80105E313A2}" destId="{4EE61E8D-32DE-4B18-949F-8D2C345E10AE}" srcOrd="0" destOrd="0" presId="urn:microsoft.com/office/officeart/2005/8/layout/chevron2"/>
    <dgm:cxn modelId="{8EBDB838-7B20-CA4C-A6D3-C54C3CE9D1A4}" type="presParOf" srcId="{2C057584-ADE8-4BA6-8F7A-A80105E313A2}" destId="{BC887DEF-7132-4766-A9B2-2EED1BA64E5F}" srcOrd="1" destOrd="0" presId="urn:microsoft.com/office/officeart/2005/8/layout/chevron2"/>
    <dgm:cxn modelId="{F32F5FB6-D334-8E49-AA11-84FC364C07F5}" type="presParOf" srcId="{D7C8E54A-4344-41DE-9F95-6BC32C8E13B4}" destId="{A3FC93F2-D2F1-4A01-83AB-6A5A6F51FF32}" srcOrd="1" destOrd="0" presId="urn:microsoft.com/office/officeart/2005/8/layout/chevron2"/>
    <dgm:cxn modelId="{CE0E483F-C383-5A42-BB1E-DBBB1F4F7254}" type="presParOf" srcId="{D7C8E54A-4344-41DE-9F95-6BC32C8E13B4}" destId="{545E694C-62B6-4D3C-876D-6B5A06C855BB}" srcOrd="2" destOrd="0" presId="urn:microsoft.com/office/officeart/2005/8/layout/chevron2"/>
    <dgm:cxn modelId="{8F6AEA19-F7FB-AC4F-817A-BF0485061B5E}" type="presParOf" srcId="{545E694C-62B6-4D3C-876D-6B5A06C855BB}" destId="{CD3FB2E2-8161-4692-B46B-F98FFF5862C1}" srcOrd="0" destOrd="0" presId="urn:microsoft.com/office/officeart/2005/8/layout/chevron2"/>
    <dgm:cxn modelId="{F7C330A5-6285-224A-B0A8-6D2EA86B7389}" type="presParOf" srcId="{545E694C-62B6-4D3C-876D-6B5A06C855BB}" destId="{02CA206C-2B50-4723-93B0-95CF36C39819}" srcOrd="1" destOrd="0" presId="urn:microsoft.com/office/officeart/2005/8/layout/chevron2"/>
    <dgm:cxn modelId="{2173A873-C386-194D-96E7-D0FC2880D390}" type="presParOf" srcId="{D7C8E54A-4344-41DE-9F95-6BC32C8E13B4}" destId="{014AA7BD-221A-4EEC-8C30-7275C6D47587}" srcOrd="3" destOrd="0" presId="urn:microsoft.com/office/officeart/2005/8/layout/chevron2"/>
    <dgm:cxn modelId="{A8BF0DC8-59DC-AE48-8EFA-C31359ABDC15}" type="presParOf" srcId="{D7C8E54A-4344-41DE-9F95-6BC32C8E13B4}" destId="{32EB4454-44A5-47A9-8D0C-E742EDD812B6}" srcOrd="4" destOrd="0" presId="urn:microsoft.com/office/officeart/2005/8/layout/chevron2"/>
    <dgm:cxn modelId="{C9F44D74-2FED-5E47-AE2F-01E9BF4B7F86}" type="presParOf" srcId="{32EB4454-44A5-47A9-8D0C-E742EDD812B6}" destId="{1FFCB289-554A-47AA-8772-AB757BBD393F}" srcOrd="0" destOrd="0" presId="urn:microsoft.com/office/officeart/2005/8/layout/chevron2"/>
    <dgm:cxn modelId="{E8A96A2E-1D47-674A-8C6F-51B6DEA08C2F}" type="presParOf" srcId="{32EB4454-44A5-47A9-8D0C-E742EDD812B6}" destId="{8FCF9EDE-8392-4A55-B47A-1D30886AD4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6FCF37-E007-4FB2-A6F3-BA33BB75590E}" type="doc">
      <dgm:prSet loTypeId="urn:microsoft.com/office/officeart/2005/8/layout/chevron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C2126836-5D51-4AE7-81C4-DC77966AD4C7}">
      <dgm:prSet phldrT="[Text]"/>
      <dgm:spPr/>
      <dgm:t>
        <a:bodyPr/>
        <a:lstStyle/>
        <a:p>
          <a:r>
            <a:rPr lang="en-US" dirty="0" smtClean="0"/>
            <a:t>First Tests Short Model</a:t>
          </a:r>
          <a:endParaRPr lang="en-US" dirty="0"/>
        </a:p>
      </dgm:t>
    </dgm:pt>
    <dgm:pt modelId="{89E7744B-08A4-473D-920F-7E44F7931B01}" type="parTrans" cxnId="{B01DB44A-F75B-45D3-925F-F785FB8714D5}">
      <dgm:prSet/>
      <dgm:spPr/>
      <dgm:t>
        <a:bodyPr/>
        <a:lstStyle/>
        <a:p>
          <a:endParaRPr lang="en-US"/>
        </a:p>
      </dgm:t>
    </dgm:pt>
    <dgm:pt modelId="{4766ABFF-7D38-4AC2-B29E-A06A77798384}" type="sibTrans" cxnId="{B01DB44A-F75B-45D3-925F-F785FB8714D5}">
      <dgm:prSet/>
      <dgm:spPr/>
      <dgm:t>
        <a:bodyPr/>
        <a:lstStyle/>
        <a:p>
          <a:endParaRPr lang="en-US"/>
        </a:p>
      </dgm:t>
    </dgm:pt>
    <dgm:pt modelId="{4538053B-CC3F-4A16-87CC-395E13FA652A}">
      <dgm:prSet phldrT="[Text]" custT="1"/>
      <dgm:spPr/>
      <dgm:t>
        <a:bodyPr/>
        <a:lstStyle/>
        <a:p>
          <a:r>
            <a:rPr lang="en-US" sz="800" dirty="0" smtClean="0"/>
            <a:t>5 Test  Coils for Insulation and Heat Treatment tests</a:t>
          </a:r>
          <a:endParaRPr lang="en-US" sz="800" dirty="0"/>
        </a:p>
      </dgm:t>
    </dgm:pt>
    <dgm:pt modelId="{D0876CD4-F1DD-4E7D-A0FE-7378D39BD639}" type="parTrans" cxnId="{78232ABA-80FA-4B6A-B5C0-53F400BEA167}">
      <dgm:prSet/>
      <dgm:spPr/>
      <dgm:t>
        <a:bodyPr/>
        <a:lstStyle/>
        <a:p>
          <a:endParaRPr lang="en-US"/>
        </a:p>
      </dgm:t>
    </dgm:pt>
    <dgm:pt modelId="{23759EC4-D07A-49BB-9FA7-7B2FE93D1E3E}" type="sibTrans" cxnId="{78232ABA-80FA-4B6A-B5C0-53F400BEA167}">
      <dgm:prSet/>
      <dgm:spPr/>
      <dgm:t>
        <a:bodyPr/>
        <a:lstStyle/>
        <a:p>
          <a:endParaRPr lang="en-US"/>
        </a:p>
      </dgm:t>
    </dgm:pt>
    <dgm:pt modelId="{F203F66C-71EF-4648-9A82-E2440BB7FF38}">
      <dgm:prSet phldrT="[Text]"/>
      <dgm:spPr/>
      <dgm:t>
        <a:bodyPr/>
        <a:lstStyle/>
        <a:p>
          <a:r>
            <a:rPr lang="en-US" dirty="0" smtClean="0"/>
            <a:t>Small Prototype</a:t>
          </a:r>
          <a:endParaRPr lang="en-US" dirty="0"/>
        </a:p>
      </dgm:t>
    </dgm:pt>
    <dgm:pt modelId="{EB9AAFAB-4D31-4D2E-B19C-36281C2D0770}" type="parTrans" cxnId="{9AFE7D7F-5F8D-4286-8F3C-48503AD3904F}">
      <dgm:prSet/>
      <dgm:spPr/>
      <dgm:t>
        <a:bodyPr/>
        <a:lstStyle/>
        <a:p>
          <a:endParaRPr lang="en-US"/>
        </a:p>
      </dgm:t>
    </dgm:pt>
    <dgm:pt modelId="{AE7A2CBA-523E-41A2-9A76-342171ECAB60}" type="sibTrans" cxnId="{9AFE7D7F-5F8D-4286-8F3C-48503AD3904F}">
      <dgm:prSet/>
      <dgm:spPr/>
      <dgm:t>
        <a:bodyPr/>
        <a:lstStyle/>
        <a:p>
          <a:endParaRPr lang="en-US"/>
        </a:p>
      </dgm:t>
    </dgm:pt>
    <dgm:pt modelId="{A51032DD-F765-4782-8587-A0CADCBC1B05}">
      <dgm:prSet phldrT="[Text]" custT="1"/>
      <dgm:spPr/>
      <dgm:t>
        <a:bodyPr/>
        <a:lstStyle/>
        <a:p>
          <a:r>
            <a:rPr lang="en-US" sz="900" dirty="0" smtClean="0"/>
            <a:t>Modules, Design and Test</a:t>
          </a:r>
          <a:endParaRPr lang="en-US" sz="900" dirty="0"/>
        </a:p>
      </dgm:t>
    </dgm:pt>
    <dgm:pt modelId="{F9155E34-78F9-4B1C-92BB-9A32187CB124}" type="parTrans" cxnId="{ED551829-5054-4053-A4A0-92B6C463DC4B}">
      <dgm:prSet/>
      <dgm:spPr/>
      <dgm:t>
        <a:bodyPr/>
        <a:lstStyle/>
        <a:p>
          <a:endParaRPr lang="en-US"/>
        </a:p>
      </dgm:t>
    </dgm:pt>
    <dgm:pt modelId="{7656CA68-7BDF-4BFA-84F8-1DCE649B20F5}" type="sibTrans" cxnId="{ED551829-5054-4053-A4A0-92B6C463DC4B}">
      <dgm:prSet/>
      <dgm:spPr/>
      <dgm:t>
        <a:bodyPr/>
        <a:lstStyle/>
        <a:p>
          <a:endParaRPr lang="en-US"/>
        </a:p>
      </dgm:t>
    </dgm:pt>
    <dgm:pt modelId="{F22568E2-A696-423C-905D-4A0373BD97BC}">
      <dgm:prSet phldrT="[Text]"/>
      <dgm:spPr/>
      <dgm:t>
        <a:bodyPr/>
        <a:lstStyle/>
        <a:p>
          <a:r>
            <a:rPr lang="en-US" dirty="0" smtClean="0"/>
            <a:t>Full-Scale Prototype</a:t>
          </a:r>
          <a:endParaRPr lang="en-US" dirty="0"/>
        </a:p>
      </dgm:t>
    </dgm:pt>
    <dgm:pt modelId="{7FC51D2B-1D96-4BE5-914E-94BA18BF0597}" type="parTrans" cxnId="{1BBF202B-F232-4F69-B565-6427A6325B4C}">
      <dgm:prSet/>
      <dgm:spPr/>
      <dgm:t>
        <a:bodyPr/>
        <a:lstStyle/>
        <a:p>
          <a:endParaRPr lang="en-US"/>
        </a:p>
      </dgm:t>
    </dgm:pt>
    <dgm:pt modelId="{1D83071C-4485-4315-9860-36E4F4131E42}" type="sibTrans" cxnId="{1BBF202B-F232-4F69-B565-6427A6325B4C}">
      <dgm:prSet/>
      <dgm:spPr/>
      <dgm:t>
        <a:bodyPr/>
        <a:lstStyle/>
        <a:p>
          <a:endParaRPr lang="en-US"/>
        </a:p>
      </dgm:t>
    </dgm:pt>
    <dgm:pt modelId="{01EFFD4E-5BBF-46FE-9D74-1933625EB722}">
      <dgm:prSet phldrT="[Text]" custT="1"/>
      <dgm:spPr/>
      <dgm:t>
        <a:bodyPr/>
        <a:lstStyle/>
        <a:p>
          <a:r>
            <a:rPr lang="en-US" sz="900" dirty="0" smtClean="0"/>
            <a:t>Full Scale Nb</a:t>
          </a:r>
          <a:r>
            <a:rPr lang="en-US" sz="900" baseline="-25000" dirty="0" smtClean="0"/>
            <a:t>3</a:t>
          </a:r>
          <a:r>
            <a:rPr lang="en-US" sz="900" dirty="0" smtClean="0"/>
            <a:t>Sn Prototype with cryogenics to be tested at ANKA</a:t>
          </a:r>
          <a:endParaRPr lang="en-US" sz="900" dirty="0"/>
        </a:p>
      </dgm:t>
    </dgm:pt>
    <dgm:pt modelId="{E28849F1-0E7C-43D6-B37E-24F5CAE81226}" type="parTrans" cxnId="{6255B4A0-C1A3-459E-8BE3-2034AFCD9A8E}">
      <dgm:prSet/>
      <dgm:spPr/>
      <dgm:t>
        <a:bodyPr/>
        <a:lstStyle/>
        <a:p>
          <a:endParaRPr lang="en-US"/>
        </a:p>
      </dgm:t>
    </dgm:pt>
    <dgm:pt modelId="{1D502AA9-000D-40FE-9991-4AC06EDE9A03}" type="sibTrans" cxnId="{6255B4A0-C1A3-459E-8BE3-2034AFCD9A8E}">
      <dgm:prSet/>
      <dgm:spPr/>
      <dgm:t>
        <a:bodyPr/>
        <a:lstStyle/>
        <a:p>
          <a:endParaRPr lang="en-US"/>
        </a:p>
      </dgm:t>
    </dgm:pt>
    <dgm:pt modelId="{425A4069-2611-467C-9656-0A20628E1CDA}">
      <dgm:prSet phldrT="[Text]" custT="1"/>
      <dgm:spPr/>
      <dgm:t>
        <a:bodyPr/>
        <a:lstStyle/>
        <a:p>
          <a:r>
            <a:rPr lang="en-US" sz="800" dirty="0" smtClean="0"/>
            <a:t>Conceptual Design for Short Model (Design Office Support needed!)</a:t>
          </a:r>
          <a:endParaRPr lang="en-US" sz="800" dirty="0"/>
        </a:p>
      </dgm:t>
    </dgm:pt>
    <dgm:pt modelId="{2601275C-3444-4BD0-8E11-F253BE1E1F68}" type="parTrans" cxnId="{EB3DC005-B200-4300-B107-A82826924120}">
      <dgm:prSet/>
      <dgm:spPr/>
      <dgm:t>
        <a:bodyPr/>
        <a:lstStyle/>
        <a:p>
          <a:endParaRPr lang="en-US"/>
        </a:p>
      </dgm:t>
    </dgm:pt>
    <dgm:pt modelId="{E889D068-381E-4E8B-8D18-A5D165227356}" type="sibTrans" cxnId="{EB3DC005-B200-4300-B107-A82826924120}">
      <dgm:prSet/>
      <dgm:spPr/>
      <dgm:t>
        <a:bodyPr/>
        <a:lstStyle/>
        <a:p>
          <a:endParaRPr lang="en-US"/>
        </a:p>
      </dgm:t>
    </dgm:pt>
    <dgm:pt modelId="{29190EDB-A199-4EA3-B8D5-664040B63332}">
      <dgm:prSet phldrT="[Text]" custT="1"/>
      <dgm:spPr/>
      <dgm:t>
        <a:bodyPr/>
        <a:lstStyle/>
        <a:p>
          <a:r>
            <a:rPr lang="en-US" sz="800" dirty="0" smtClean="0"/>
            <a:t>One Vertical Racetrack Coil ready to be tested</a:t>
          </a:r>
          <a:endParaRPr lang="en-US" sz="800" dirty="0"/>
        </a:p>
      </dgm:t>
    </dgm:pt>
    <dgm:pt modelId="{46CB2BD1-A8CC-4017-BD1D-FD358DB3861B}" type="parTrans" cxnId="{CB4334BD-1580-4D98-8B95-FF171A12AB18}">
      <dgm:prSet/>
      <dgm:spPr/>
      <dgm:t>
        <a:bodyPr/>
        <a:lstStyle/>
        <a:p>
          <a:endParaRPr lang="en-US"/>
        </a:p>
      </dgm:t>
    </dgm:pt>
    <dgm:pt modelId="{295745D3-A28B-4322-B1EB-5BEC0F50ED81}" type="sibTrans" cxnId="{CB4334BD-1580-4D98-8B95-FF171A12AB18}">
      <dgm:prSet/>
      <dgm:spPr/>
      <dgm:t>
        <a:bodyPr/>
        <a:lstStyle/>
        <a:p>
          <a:endParaRPr lang="en-US"/>
        </a:p>
      </dgm:t>
    </dgm:pt>
    <dgm:pt modelId="{93772E04-E1FE-4445-AA3D-3DA7A61B1EA1}">
      <dgm:prSet phldrT="[Text]" custT="1"/>
      <dgm:spPr/>
      <dgm:t>
        <a:bodyPr/>
        <a:lstStyle/>
        <a:p>
          <a:r>
            <a:rPr lang="en-US" sz="800" dirty="0" smtClean="0"/>
            <a:t>Horizontal racetrack coil planned to wind</a:t>
          </a:r>
          <a:endParaRPr lang="en-US" sz="800" dirty="0"/>
        </a:p>
      </dgm:t>
    </dgm:pt>
    <dgm:pt modelId="{503667F0-A2DD-4E61-811F-1D93924BA7C9}" type="parTrans" cxnId="{D92DC3BF-CE2E-431A-9079-70820C7CFE55}">
      <dgm:prSet/>
      <dgm:spPr/>
      <dgm:t>
        <a:bodyPr/>
        <a:lstStyle/>
        <a:p>
          <a:endParaRPr lang="en-US"/>
        </a:p>
      </dgm:t>
    </dgm:pt>
    <dgm:pt modelId="{0B0576D2-7E21-494E-802E-6345AC4EC51A}" type="sibTrans" cxnId="{D92DC3BF-CE2E-431A-9079-70820C7CFE55}">
      <dgm:prSet/>
      <dgm:spPr/>
      <dgm:t>
        <a:bodyPr/>
        <a:lstStyle/>
        <a:p>
          <a:endParaRPr lang="en-US"/>
        </a:p>
      </dgm:t>
    </dgm:pt>
    <dgm:pt modelId="{1E4ADFE2-8E2E-4FA3-A2BF-242349B2E5A7}">
      <dgm:prSet phldrT="[Text]" custT="1"/>
      <dgm:spPr/>
      <dgm:t>
        <a:bodyPr/>
        <a:lstStyle/>
        <a:p>
          <a:r>
            <a:rPr lang="en-US" sz="800" dirty="0" smtClean="0"/>
            <a:t>2-period wiggler in mirror and full configuration (planned)</a:t>
          </a:r>
          <a:endParaRPr lang="en-US" sz="800" dirty="0"/>
        </a:p>
      </dgm:t>
    </dgm:pt>
    <dgm:pt modelId="{A95568E3-CA6C-4451-973C-152F93275A7D}" type="parTrans" cxnId="{2B95F065-4CB6-4DD5-B396-555E19C36550}">
      <dgm:prSet/>
      <dgm:spPr/>
      <dgm:t>
        <a:bodyPr/>
        <a:lstStyle/>
        <a:p>
          <a:endParaRPr lang="en-US"/>
        </a:p>
      </dgm:t>
    </dgm:pt>
    <dgm:pt modelId="{6EA9DC76-69A1-43A4-9079-02DBE7457D19}" type="sibTrans" cxnId="{2B95F065-4CB6-4DD5-B396-555E19C36550}">
      <dgm:prSet/>
      <dgm:spPr/>
      <dgm:t>
        <a:bodyPr/>
        <a:lstStyle/>
        <a:p>
          <a:endParaRPr lang="en-US"/>
        </a:p>
      </dgm:t>
    </dgm:pt>
    <dgm:pt modelId="{9D1FF733-5335-4FF0-BC57-667CE175A641}">
      <dgm:prSet phldrT="[Text]" custT="1"/>
      <dgm:spPr/>
      <dgm:t>
        <a:bodyPr/>
        <a:lstStyle/>
        <a:p>
          <a:r>
            <a:rPr lang="en-US" sz="900" dirty="0" smtClean="0"/>
            <a:t>Joint Testing</a:t>
          </a:r>
          <a:endParaRPr lang="en-US" sz="900" dirty="0"/>
        </a:p>
      </dgm:t>
    </dgm:pt>
    <dgm:pt modelId="{B626AECF-E1CC-4B3E-9BB2-26FAB3753409}" type="parTrans" cxnId="{0E4E9A0D-3C39-4F76-9E3E-B4C84504CB19}">
      <dgm:prSet/>
      <dgm:spPr/>
      <dgm:t>
        <a:bodyPr/>
        <a:lstStyle/>
        <a:p>
          <a:endParaRPr lang="en-US"/>
        </a:p>
      </dgm:t>
    </dgm:pt>
    <dgm:pt modelId="{ABB1F53C-E36A-4B23-ACD6-337AA83F7D86}" type="sibTrans" cxnId="{0E4E9A0D-3C39-4F76-9E3E-B4C84504CB19}">
      <dgm:prSet/>
      <dgm:spPr/>
      <dgm:t>
        <a:bodyPr/>
        <a:lstStyle/>
        <a:p>
          <a:endParaRPr lang="en-US"/>
        </a:p>
      </dgm:t>
    </dgm:pt>
    <dgm:pt modelId="{12406B80-66D3-4CA5-A615-9DEFE19F01AF}">
      <dgm:prSet phldrT="[Text]" custT="1"/>
      <dgm:spPr/>
      <dgm:t>
        <a:bodyPr/>
        <a:lstStyle/>
        <a:p>
          <a:r>
            <a:rPr lang="en-US" sz="900" dirty="0" smtClean="0"/>
            <a:t>Field Quality Measurements at CASPER at ANKA</a:t>
          </a:r>
          <a:endParaRPr lang="en-US" sz="900" dirty="0"/>
        </a:p>
      </dgm:t>
    </dgm:pt>
    <dgm:pt modelId="{E4CCC983-E974-4D76-AC03-40353BF21DD2}" type="parTrans" cxnId="{43B851F9-4EB5-4065-98C0-1B9A99C662D7}">
      <dgm:prSet/>
      <dgm:spPr/>
      <dgm:t>
        <a:bodyPr/>
        <a:lstStyle/>
        <a:p>
          <a:endParaRPr lang="en-US"/>
        </a:p>
      </dgm:t>
    </dgm:pt>
    <dgm:pt modelId="{34BA325D-E3E9-40B2-83F6-645D19F28562}" type="sibTrans" cxnId="{43B851F9-4EB5-4065-98C0-1B9A99C662D7}">
      <dgm:prSet/>
      <dgm:spPr/>
      <dgm:t>
        <a:bodyPr/>
        <a:lstStyle/>
        <a:p>
          <a:endParaRPr lang="en-US"/>
        </a:p>
      </dgm:t>
    </dgm:pt>
    <dgm:pt modelId="{A3E057C4-D893-4325-804C-7BF8D7D61F14}">
      <dgm:prSet phldrT="[Text]" custT="1"/>
      <dgm:spPr/>
      <dgm:t>
        <a:bodyPr/>
        <a:lstStyle/>
        <a:p>
          <a:r>
            <a:rPr lang="en-US" sz="900" dirty="0" smtClean="0"/>
            <a:t>Design and manufacturing at CERN but with synergies from </a:t>
          </a:r>
          <a:r>
            <a:rPr lang="en-US" sz="900" dirty="0" err="1" smtClean="0"/>
            <a:t>Nb</a:t>
          </a:r>
          <a:r>
            <a:rPr lang="en-US" sz="900" dirty="0" smtClean="0"/>
            <a:t>-Ti wiggler!</a:t>
          </a:r>
          <a:endParaRPr lang="en-US" sz="900" dirty="0"/>
        </a:p>
      </dgm:t>
    </dgm:pt>
    <dgm:pt modelId="{2F1980D8-994C-44B4-A8DE-D30ACE2A9F26}" type="parTrans" cxnId="{2860DEA2-AF1E-4AE9-90B7-39E6CFFBCF4A}">
      <dgm:prSet/>
      <dgm:spPr/>
      <dgm:t>
        <a:bodyPr/>
        <a:lstStyle/>
        <a:p>
          <a:endParaRPr lang="en-US"/>
        </a:p>
      </dgm:t>
    </dgm:pt>
    <dgm:pt modelId="{7AF56E9D-1B8B-4B49-8213-0633F6D4503C}" type="sibTrans" cxnId="{2860DEA2-AF1E-4AE9-90B7-39E6CFFBCF4A}">
      <dgm:prSet/>
      <dgm:spPr/>
      <dgm:t>
        <a:bodyPr/>
        <a:lstStyle/>
        <a:p>
          <a:endParaRPr lang="en-US"/>
        </a:p>
      </dgm:t>
    </dgm:pt>
    <dgm:pt modelId="{D7C8E54A-4344-41DE-9F95-6BC32C8E13B4}" type="pres">
      <dgm:prSet presAssocID="{566FCF37-E007-4FB2-A6F3-BA33BB7559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7584-ADE8-4BA6-8F7A-A80105E313A2}" type="pres">
      <dgm:prSet presAssocID="{C2126836-5D51-4AE7-81C4-DC77966AD4C7}" presName="composite" presStyleCnt="0"/>
      <dgm:spPr/>
    </dgm:pt>
    <dgm:pt modelId="{4EE61E8D-32DE-4B18-949F-8D2C345E10AE}" type="pres">
      <dgm:prSet presAssocID="{C2126836-5D51-4AE7-81C4-DC77966AD4C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87DEF-7132-4766-A9B2-2EED1BA64E5F}" type="pres">
      <dgm:prSet presAssocID="{C2126836-5D51-4AE7-81C4-DC77966AD4C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C93F2-D2F1-4A01-83AB-6A5A6F51FF32}" type="pres">
      <dgm:prSet presAssocID="{4766ABFF-7D38-4AC2-B29E-A06A77798384}" presName="sp" presStyleCnt="0"/>
      <dgm:spPr/>
    </dgm:pt>
    <dgm:pt modelId="{545E694C-62B6-4D3C-876D-6B5A06C855BB}" type="pres">
      <dgm:prSet presAssocID="{F203F66C-71EF-4648-9A82-E2440BB7FF38}" presName="composite" presStyleCnt="0"/>
      <dgm:spPr/>
    </dgm:pt>
    <dgm:pt modelId="{CD3FB2E2-8161-4692-B46B-F98FFF5862C1}" type="pres">
      <dgm:prSet presAssocID="{F203F66C-71EF-4648-9A82-E2440BB7FF3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A206C-2B50-4723-93B0-95CF36C39819}" type="pres">
      <dgm:prSet presAssocID="{F203F66C-71EF-4648-9A82-E2440BB7FF3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4AA7BD-221A-4EEC-8C30-7275C6D47587}" type="pres">
      <dgm:prSet presAssocID="{AE7A2CBA-523E-41A2-9A76-342171ECAB60}" presName="sp" presStyleCnt="0"/>
      <dgm:spPr/>
    </dgm:pt>
    <dgm:pt modelId="{32EB4454-44A5-47A9-8D0C-E742EDD812B6}" type="pres">
      <dgm:prSet presAssocID="{F22568E2-A696-423C-905D-4A0373BD97BC}" presName="composite" presStyleCnt="0"/>
      <dgm:spPr/>
    </dgm:pt>
    <dgm:pt modelId="{1FFCB289-554A-47AA-8772-AB757BBD393F}" type="pres">
      <dgm:prSet presAssocID="{F22568E2-A696-423C-905D-4A0373BD97B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F9EDE-8392-4A55-B47A-1D30886AD43B}" type="pres">
      <dgm:prSet presAssocID="{F22568E2-A696-423C-905D-4A0373BD97B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BE679E-5646-C744-B742-AFDAD915D602}" type="presOf" srcId="{C2126836-5D51-4AE7-81C4-DC77966AD4C7}" destId="{4EE61E8D-32DE-4B18-949F-8D2C345E10AE}" srcOrd="0" destOrd="0" presId="urn:microsoft.com/office/officeart/2005/8/layout/chevron2"/>
    <dgm:cxn modelId="{B01DB44A-F75B-45D3-925F-F785FB8714D5}" srcId="{566FCF37-E007-4FB2-A6F3-BA33BB75590E}" destId="{C2126836-5D51-4AE7-81C4-DC77966AD4C7}" srcOrd="0" destOrd="0" parTransId="{89E7744B-08A4-473D-920F-7E44F7931B01}" sibTransId="{4766ABFF-7D38-4AC2-B29E-A06A77798384}"/>
    <dgm:cxn modelId="{9AFE7D7F-5F8D-4286-8F3C-48503AD3904F}" srcId="{566FCF37-E007-4FB2-A6F3-BA33BB75590E}" destId="{F203F66C-71EF-4648-9A82-E2440BB7FF38}" srcOrd="1" destOrd="0" parTransId="{EB9AAFAB-4D31-4D2E-B19C-36281C2D0770}" sibTransId="{AE7A2CBA-523E-41A2-9A76-342171ECAB60}"/>
    <dgm:cxn modelId="{2B95F065-4CB6-4DD5-B396-555E19C36550}" srcId="{C2126836-5D51-4AE7-81C4-DC77966AD4C7}" destId="{1E4ADFE2-8E2E-4FA3-A2BF-242349B2E5A7}" srcOrd="4" destOrd="0" parTransId="{A95568E3-CA6C-4451-973C-152F93275A7D}" sibTransId="{6EA9DC76-69A1-43A4-9079-02DBE7457D19}"/>
    <dgm:cxn modelId="{1BBF202B-F232-4F69-B565-6427A6325B4C}" srcId="{566FCF37-E007-4FB2-A6F3-BA33BB75590E}" destId="{F22568E2-A696-423C-905D-4A0373BD97BC}" srcOrd="2" destOrd="0" parTransId="{7FC51D2B-1D96-4BE5-914E-94BA18BF0597}" sibTransId="{1D83071C-4485-4315-9860-36E4F4131E42}"/>
    <dgm:cxn modelId="{7BDDD3C3-2DF2-844C-9824-56A0899A7137}" type="presOf" srcId="{566FCF37-E007-4FB2-A6F3-BA33BB75590E}" destId="{D7C8E54A-4344-41DE-9F95-6BC32C8E13B4}" srcOrd="0" destOrd="0" presId="urn:microsoft.com/office/officeart/2005/8/layout/chevron2"/>
    <dgm:cxn modelId="{A70B4512-6457-A74A-954B-C5F9F49E6255}" type="presOf" srcId="{F22568E2-A696-423C-905D-4A0373BD97BC}" destId="{1FFCB289-554A-47AA-8772-AB757BBD393F}" srcOrd="0" destOrd="0" presId="urn:microsoft.com/office/officeart/2005/8/layout/chevron2"/>
    <dgm:cxn modelId="{91AFFCDD-A852-6E4F-8969-87FDC5E2887E}" type="presOf" srcId="{A51032DD-F765-4782-8587-A0CADCBC1B05}" destId="{02CA206C-2B50-4723-93B0-95CF36C39819}" srcOrd="0" destOrd="0" presId="urn:microsoft.com/office/officeart/2005/8/layout/chevron2"/>
    <dgm:cxn modelId="{5B6A1ECA-A39D-6C4F-93B4-A019D15AAB16}" type="presOf" srcId="{F203F66C-71EF-4648-9A82-E2440BB7FF38}" destId="{CD3FB2E2-8161-4692-B46B-F98FFF5862C1}" srcOrd="0" destOrd="0" presId="urn:microsoft.com/office/officeart/2005/8/layout/chevron2"/>
    <dgm:cxn modelId="{ABDA7ED2-01D1-3D46-80DE-B06DF7C25E51}" type="presOf" srcId="{425A4069-2611-467C-9656-0A20628E1CDA}" destId="{BC887DEF-7132-4766-A9B2-2EED1BA64E5F}" srcOrd="0" destOrd="0" presId="urn:microsoft.com/office/officeart/2005/8/layout/chevron2"/>
    <dgm:cxn modelId="{A19C3C0E-FCB2-DE4D-8FAA-01011903B327}" type="presOf" srcId="{1E4ADFE2-8E2E-4FA3-A2BF-242349B2E5A7}" destId="{BC887DEF-7132-4766-A9B2-2EED1BA64E5F}" srcOrd="0" destOrd="4" presId="urn:microsoft.com/office/officeart/2005/8/layout/chevron2"/>
    <dgm:cxn modelId="{DBC4D6E7-214C-C440-A722-C527389F455D}" type="presOf" srcId="{A3E057C4-D893-4325-804C-7BF8D7D61F14}" destId="{8FCF9EDE-8392-4A55-B47A-1D30886AD43B}" srcOrd="0" destOrd="1" presId="urn:microsoft.com/office/officeart/2005/8/layout/chevron2"/>
    <dgm:cxn modelId="{6255B4A0-C1A3-459E-8BE3-2034AFCD9A8E}" srcId="{F22568E2-A696-423C-905D-4A0373BD97BC}" destId="{01EFFD4E-5BBF-46FE-9D74-1933625EB722}" srcOrd="0" destOrd="0" parTransId="{E28849F1-0E7C-43D6-B37E-24F5CAE81226}" sibTransId="{1D502AA9-000D-40FE-9991-4AC06EDE9A03}"/>
    <dgm:cxn modelId="{EB3DC005-B200-4300-B107-A82826924120}" srcId="{C2126836-5D51-4AE7-81C4-DC77966AD4C7}" destId="{425A4069-2611-467C-9656-0A20628E1CDA}" srcOrd="0" destOrd="0" parTransId="{2601275C-3444-4BD0-8E11-F253BE1E1F68}" sibTransId="{E889D068-381E-4E8B-8D18-A5D165227356}"/>
    <dgm:cxn modelId="{90A28D20-C512-0D48-8A8A-C6737D45B6EB}" type="presOf" srcId="{93772E04-E1FE-4445-AA3D-3DA7A61B1EA1}" destId="{BC887DEF-7132-4766-A9B2-2EED1BA64E5F}" srcOrd="0" destOrd="3" presId="urn:microsoft.com/office/officeart/2005/8/layout/chevron2"/>
    <dgm:cxn modelId="{72826988-17B2-B642-818A-2864BD04E156}" type="presOf" srcId="{4538053B-CC3F-4A16-87CC-395E13FA652A}" destId="{BC887DEF-7132-4766-A9B2-2EED1BA64E5F}" srcOrd="0" destOrd="1" presId="urn:microsoft.com/office/officeart/2005/8/layout/chevron2"/>
    <dgm:cxn modelId="{D443568B-45C1-EA4A-B866-629957A9E33C}" type="presOf" srcId="{29190EDB-A199-4EA3-B8D5-664040B63332}" destId="{BC887DEF-7132-4766-A9B2-2EED1BA64E5F}" srcOrd="0" destOrd="2" presId="urn:microsoft.com/office/officeart/2005/8/layout/chevron2"/>
    <dgm:cxn modelId="{0E4E9A0D-3C39-4F76-9E3E-B4C84504CB19}" srcId="{F203F66C-71EF-4648-9A82-E2440BB7FF38}" destId="{9D1FF733-5335-4FF0-BC57-667CE175A641}" srcOrd="1" destOrd="0" parTransId="{B626AECF-E1CC-4B3E-9BB2-26FAB3753409}" sibTransId="{ABB1F53C-E36A-4B23-ACD6-337AA83F7D86}"/>
    <dgm:cxn modelId="{D92DC3BF-CE2E-431A-9079-70820C7CFE55}" srcId="{C2126836-5D51-4AE7-81C4-DC77966AD4C7}" destId="{93772E04-E1FE-4445-AA3D-3DA7A61B1EA1}" srcOrd="3" destOrd="0" parTransId="{503667F0-A2DD-4E61-811F-1D93924BA7C9}" sibTransId="{0B0576D2-7E21-494E-802E-6345AC4EC51A}"/>
    <dgm:cxn modelId="{ED551829-5054-4053-A4A0-92B6C463DC4B}" srcId="{F203F66C-71EF-4648-9A82-E2440BB7FF38}" destId="{A51032DD-F765-4782-8587-A0CADCBC1B05}" srcOrd="0" destOrd="0" parTransId="{F9155E34-78F9-4B1C-92BB-9A32187CB124}" sibTransId="{7656CA68-7BDF-4BFA-84F8-1DCE649B20F5}"/>
    <dgm:cxn modelId="{43B851F9-4EB5-4065-98C0-1B9A99C662D7}" srcId="{F203F66C-71EF-4648-9A82-E2440BB7FF38}" destId="{12406B80-66D3-4CA5-A615-9DEFE19F01AF}" srcOrd="2" destOrd="0" parTransId="{E4CCC983-E974-4D76-AC03-40353BF21DD2}" sibTransId="{34BA325D-E3E9-40B2-83F6-645D19F28562}"/>
    <dgm:cxn modelId="{CCB8B891-E5CF-3945-A666-B1E4902566AE}" type="presOf" srcId="{12406B80-66D3-4CA5-A615-9DEFE19F01AF}" destId="{02CA206C-2B50-4723-93B0-95CF36C39819}" srcOrd="0" destOrd="2" presId="urn:microsoft.com/office/officeart/2005/8/layout/chevron2"/>
    <dgm:cxn modelId="{1FBC4FA2-B649-994C-9A5F-C4D428FCAE97}" type="presOf" srcId="{9D1FF733-5335-4FF0-BC57-667CE175A641}" destId="{02CA206C-2B50-4723-93B0-95CF36C39819}" srcOrd="0" destOrd="1" presId="urn:microsoft.com/office/officeart/2005/8/layout/chevron2"/>
    <dgm:cxn modelId="{0D97C81D-36CE-6C4D-9FA8-2FE6D84AB30D}" type="presOf" srcId="{01EFFD4E-5BBF-46FE-9D74-1933625EB722}" destId="{8FCF9EDE-8392-4A55-B47A-1D30886AD43B}" srcOrd="0" destOrd="0" presId="urn:microsoft.com/office/officeart/2005/8/layout/chevron2"/>
    <dgm:cxn modelId="{2860DEA2-AF1E-4AE9-90B7-39E6CFFBCF4A}" srcId="{F22568E2-A696-423C-905D-4A0373BD97BC}" destId="{A3E057C4-D893-4325-804C-7BF8D7D61F14}" srcOrd="1" destOrd="0" parTransId="{2F1980D8-994C-44B4-A8DE-D30ACE2A9F26}" sibTransId="{7AF56E9D-1B8B-4B49-8213-0633F6D4503C}"/>
    <dgm:cxn modelId="{CB4334BD-1580-4D98-8B95-FF171A12AB18}" srcId="{C2126836-5D51-4AE7-81C4-DC77966AD4C7}" destId="{29190EDB-A199-4EA3-B8D5-664040B63332}" srcOrd="2" destOrd="0" parTransId="{46CB2BD1-A8CC-4017-BD1D-FD358DB3861B}" sibTransId="{295745D3-A28B-4322-B1EB-5BEC0F50ED81}"/>
    <dgm:cxn modelId="{78232ABA-80FA-4B6A-B5C0-53F400BEA167}" srcId="{C2126836-5D51-4AE7-81C4-DC77966AD4C7}" destId="{4538053B-CC3F-4A16-87CC-395E13FA652A}" srcOrd="1" destOrd="0" parTransId="{D0876CD4-F1DD-4E7D-A0FE-7378D39BD639}" sibTransId="{23759EC4-D07A-49BB-9FA7-7B2FE93D1E3E}"/>
    <dgm:cxn modelId="{7F456E45-4873-BA40-8E70-48300A6967D0}" type="presParOf" srcId="{D7C8E54A-4344-41DE-9F95-6BC32C8E13B4}" destId="{2C057584-ADE8-4BA6-8F7A-A80105E313A2}" srcOrd="0" destOrd="0" presId="urn:microsoft.com/office/officeart/2005/8/layout/chevron2"/>
    <dgm:cxn modelId="{0588248D-8B0A-9E46-B2F2-B57D539B446D}" type="presParOf" srcId="{2C057584-ADE8-4BA6-8F7A-A80105E313A2}" destId="{4EE61E8D-32DE-4B18-949F-8D2C345E10AE}" srcOrd="0" destOrd="0" presId="urn:microsoft.com/office/officeart/2005/8/layout/chevron2"/>
    <dgm:cxn modelId="{5B994125-19E5-0944-9B11-31C6E0804D64}" type="presParOf" srcId="{2C057584-ADE8-4BA6-8F7A-A80105E313A2}" destId="{BC887DEF-7132-4766-A9B2-2EED1BA64E5F}" srcOrd="1" destOrd="0" presId="urn:microsoft.com/office/officeart/2005/8/layout/chevron2"/>
    <dgm:cxn modelId="{B4E59C99-709E-8845-BE3E-6F083A3B5509}" type="presParOf" srcId="{D7C8E54A-4344-41DE-9F95-6BC32C8E13B4}" destId="{A3FC93F2-D2F1-4A01-83AB-6A5A6F51FF32}" srcOrd="1" destOrd="0" presId="urn:microsoft.com/office/officeart/2005/8/layout/chevron2"/>
    <dgm:cxn modelId="{4F00ECD6-547F-FD4A-9B49-468FBE79058F}" type="presParOf" srcId="{D7C8E54A-4344-41DE-9F95-6BC32C8E13B4}" destId="{545E694C-62B6-4D3C-876D-6B5A06C855BB}" srcOrd="2" destOrd="0" presId="urn:microsoft.com/office/officeart/2005/8/layout/chevron2"/>
    <dgm:cxn modelId="{4DCB4363-180B-DD41-9436-DE5495FE314E}" type="presParOf" srcId="{545E694C-62B6-4D3C-876D-6B5A06C855BB}" destId="{CD3FB2E2-8161-4692-B46B-F98FFF5862C1}" srcOrd="0" destOrd="0" presId="urn:microsoft.com/office/officeart/2005/8/layout/chevron2"/>
    <dgm:cxn modelId="{D84E8780-548E-5B4F-88F8-3A5235639EDA}" type="presParOf" srcId="{545E694C-62B6-4D3C-876D-6B5A06C855BB}" destId="{02CA206C-2B50-4723-93B0-95CF36C39819}" srcOrd="1" destOrd="0" presId="urn:microsoft.com/office/officeart/2005/8/layout/chevron2"/>
    <dgm:cxn modelId="{11C96401-2A56-9049-A920-4E0D3AA6C94E}" type="presParOf" srcId="{D7C8E54A-4344-41DE-9F95-6BC32C8E13B4}" destId="{014AA7BD-221A-4EEC-8C30-7275C6D47587}" srcOrd="3" destOrd="0" presId="urn:microsoft.com/office/officeart/2005/8/layout/chevron2"/>
    <dgm:cxn modelId="{37BD1538-3E72-E54C-A18A-BCAFCEDFA817}" type="presParOf" srcId="{D7C8E54A-4344-41DE-9F95-6BC32C8E13B4}" destId="{32EB4454-44A5-47A9-8D0C-E742EDD812B6}" srcOrd="4" destOrd="0" presId="urn:microsoft.com/office/officeart/2005/8/layout/chevron2"/>
    <dgm:cxn modelId="{9D042461-D88C-4F45-9D75-86097A61C86B}" type="presParOf" srcId="{32EB4454-44A5-47A9-8D0C-E742EDD812B6}" destId="{1FFCB289-554A-47AA-8772-AB757BBD393F}" srcOrd="0" destOrd="0" presId="urn:microsoft.com/office/officeart/2005/8/layout/chevron2"/>
    <dgm:cxn modelId="{D741CB46-2AE2-094E-904C-DAF7BD6D4516}" type="presParOf" srcId="{32EB4454-44A5-47A9-8D0C-E742EDD812B6}" destId="{8FCF9EDE-8392-4A55-B47A-1D30886AD4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A6A29-BBFB-BC4F-A3AA-C1B60EEFDF4C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FEC0D-874B-DE47-B753-F1DC82A1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DD83A417-98B3-CA47-AF88-18396CD58F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 Unicode MS" pitchFamily="34" charset="-128"/>
        <a:cs typeface="Arial Unicode MS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CF443-42AD-BF43-8922-7BBFDA253709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 rtl="0"/>
            <a:fld id="{03BB9F29-18B5-0848-AEFE-FE0898DE26CD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defTabSz="457200" rtl="0"/>
              <a:t>10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A98FFD-A430-4D80-9ABF-A449B97D5559}" type="slidenum">
              <a:rPr lang="en-US"/>
              <a:pPr/>
              <a:t>13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A98FFD-A430-4D80-9ABF-A449B97D5559}" type="slidenum">
              <a:rPr lang="en-US"/>
              <a:pPr/>
              <a:t>14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2327CE-A9DF-DE43-929A-8D2340CDC9FA}" type="slidenum">
              <a:rPr lang="ru-RU"/>
              <a:pPr/>
              <a:t>15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0790B0-3F4B-4B47-90B8-37DD08C55892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5.jpeg"/><Relationship Id="rId6" Type="http://schemas.openxmlformats.org/officeDocument/2006/relationships/image" Target="../media/image10.png"/><Relationship Id="rId7" Type="http://schemas.openxmlformats.org/officeDocument/2006/relationships/image" Target="../media/image6.png"/><Relationship Id="rId8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B2BDF7-FFEF-BF45-A772-084089C1119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102408" name="Picture 8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412" name="Picture 12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D81165-5680-0947-B62D-D476E2949D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D49665C-8D30-9F4E-8FE7-396FF8CAF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7DE885A1-3857-9C4D-928F-1304CEA1A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60" name="Picture 16" descr="Blue 36in Hea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001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B4002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0" y="6477000"/>
            <a:ext cx="914082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200" y="6556375"/>
            <a:ext cx="1600200" cy="301625"/>
          </a:xfrm>
        </p:spPr>
        <p:txBody>
          <a:bodyPr/>
          <a:lstStyle>
            <a:lvl1pPr>
              <a:defRPr sz="1400" i="0">
                <a:latin typeface="Calibri" pitchFamily="34" charset="0"/>
              </a:defRPr>
            </a:lvl1pPr>
          </a:lstStyle>
          <a:p>
            <a:r>
              <a:rPr lang="en-US" smtClean="0"/>
              <a:t>October 20, 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382000" y="6556374"/>
            <a:ext cx="685800" cy="301625"/>
          </a:xfrm>
        </p:spPr>
        <p:txBody>
          <a:bodyPr/>
          <a:lstStyle>
            <a:lvl1pPr>
              <a:defRPr sz="1400" i="0">
                <a:latin typeface="Calibri" pitchFamily="34" charset="0"/>
              </a:defRPr>
            </a:lvl1pPr>
          </a:lstStyle>
          <a:p>
            <a:fld id="{B9A2945B-7F62-4848-B2FB-70EC6A1282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2759075" y="6553200"/>
            <a:ext cx="3473450" cy="304800"/>
          </a:xfrm>
        </p:spPr>
        <p:txBody>
          <a:bodyPr/>
          <a:lstStyle>
            <a:lvl1pPr>
              <a:defRPr sz="1400" i="0">
                <a:latin typeface="Calibri" pitchFamily="34" charset="0"/>
              </a:defRPr>
            </a:lvl1pPr>
          </a:lstStyle>
          <a:p>
            <a:r>
              <a:rPr lang="en-US" smtClean="0"/>
              <a:t>Belomestnykh, RF for pulsed beam ILC DR, IWLC2010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C241E-915E-4B1E-90F6-0538B39D37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6F6A-7EC2-4DB7-A243-A7ADAA073A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495800" cy="617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95800" cy="617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78893-8872-40ED-ACDE-DEE45BA90F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228EF-132C-4807-B74A-188EADF2E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455BC-6392-4E2D-A3B0-DB45109614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36485-7ACC-4CDE-94B3-8C0D3D1B8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11FFEA-6651-A445-B5EF-341CECB6B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34311-DE8B-4D0E-BC33-407C4B66FA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17BAA-A77E-415A-AA2C-10981BFE0A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9DC2C-0C8D-431A-A0E9-F517AFCAB8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723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723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43EC3-67E6-408E-98E4-2423588232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6354FE-6391-EE4E-8100-1A7F47CB3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Times New Roman" charset="0"/>
              </a:endParaRPr>
            </a:p>
          </p:txBody>
        </p:sp>
        <p:grpSp>
          <p:nvGrpSpPr>
            <p:cNvPr id="3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latin typeface="Times New Roman" charset="0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pic>
        <p:nvPicPr>
          <p:cNvPr id="19" name="Picture 23" descr="Logo CERN width=144,      height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/>
          <p:cNvPicPr>
            <a:picLocks noChangeAspect="1"/>
          </p:cNvPicPr>
          <p:nvPr userDrawn="1"/>
        </p:nvPicPr>
        <p:blipFill>
          <a:blip r:embed="rId3"/>
          <a:srcRect l="13901" t="13901" r="11969" b="11969"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7422BB0-2A40-C94D-B9A9-0B4FEE8DA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BD3D-0831-9444-BC35-A71AEB786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05E4-041A-9B45-AD0B-31B26F48B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C7D6BA3-EAD9-4649-B6BC-AA8CEE0DB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3E2F-6572-CD47-B209-E2DD8DF67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6399-DD79-3542-82DB-466F41C3E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FB43-03CF-AB4C-85EA-2E0843623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IWLC2010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9B00E-FC5C-7A42-BE95-4D3D8A188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D7BE8-9550-BF4F-B8A5-84C32FEFC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EDAB-39A6-5F4C-A34F-5F2253AE7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BF12-C965-0146-BB05-C6FB863A9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699F-36A6-054A-9C09-9E1818603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5DDA-B50D-4245-BCB1-996166AFD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IWLC2010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5182-C02F-C141-BF2F-EC68A9B1D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D1D131E-FDC0-5A44-B748-FB8F205D5B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318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20/10/2010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Eugene Tan – IWLC 2010, Genega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3AEF3-3888-48C1-B5B7-140906C5F022}" type="datetime1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>
                <a:solidFill>
                  <a:prstClr val="black">
                    <a:tint val="75000"/>
                  </a:prstClr>
                </a:solidFill>
              </a:rPr>
              <a:t>5/10/10  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J.P.Delahaye16 October 2008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CLIC08 Workshop - Katy Foraz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B939986-2B10-0446-A4C0-95AF7B0BA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March 10, 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CLIC TC - Meeting #12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A95CD-155F-4BC0-8610-AE40356B9E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16245F-E569-484F-BB33-1CDBAB8309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AD8FE1-D353-2E4E-9613-989D0D2A54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33EE0E-259B-0945-A3AE-FDBF901434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C1A395-03C4-004A-A9FA-3CAB7B52C5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BFC7AD-576D-3C47-BDD3-731D9064D7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3D795B7-68E8-5149-8A84-010C28751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873C29-7F0E-F247-8FB7-9D37669A12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813EF2-E005-C14A-A5F4-E54426F166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ACF998-DA3B-FD45-9FA6-0DA0F6793C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6498BB-7796-8846-9003-CB2AD9CC0D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66D77D-96F8-0C4F-BE56-4E86146A03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5A0CA7-4C1E-5941-9857-014ED55273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30B6153-2149-9C41-AD9A-D21B51359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3809A55-F571-4843-B8F0-225C3080EE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5E045-947C-6E45-AF88-E3C2CBF3D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image" Target="../media/image2.png"/><Relationship Id="rId16" Type="http://schemas.openxmlformats.org/officeDocument/2006/relationships/image" Target="../media/image3.jpeg"/><Relationship Id="rId17" Type="http://schemas.openxmlformats.org/officeDocument/2006/relationships/oleObject" Target="../embeddings/Microsoft_Word_97_-_2004_Document1.doc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theme" Target="../theme/theme3.xml"/><Relationship Id="rId15" Type="http://schemas.openxmlformats.org/officeDocument/2006/relationships/image" Target="../media/image5.jpe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49.xml"/><Relationship Id="rId14" Type="http://schemas.openxmlformats.org/officeDocument/2006/relationships/theme" Target="../theme/theme4.xml"/><Relationship Id="rId15" Type="http://schemas.openxmlformats.org/officeDocument/2006/relationships/image" Target="../media/image12.wmf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theme" Target="../theme/theme5.xml"/><Relationship Id="rId3" Type="http://schemas.openxmlformats.org/officeDocument/2006/relationships/image" Target="../media/image15.jpeg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theme" Target="../theme/theme9.xml"/><Relationship Id="rId3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10/20/10        IWLC10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D486216-42C6-3D45-B535-B67A7CBB02D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ilccolo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1040" name="Picture 16" descr="1024_greendot_divide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1045" name="Picture 21" descr="1024_greendot_divide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</p:spPr>
      </p:pic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7858125" y="0"/>
          <a:ext cx="1285875" cy="935038"/>
        </p:xfrm>
        <a:graphic>
          <a:graphicData uri="http://schemas.openxmlformats.org/presentationml/2006/ole">
            <p:oleObj spid="_x0000_s1046" name="Document" r:id="rId17" imgW="1533144" imgH="1115568" progId="Word.Document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720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pitchFamily="-112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base" hangingPunct="1">
              <a:defRPr kumimoji="1" sz="1400" i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base" hangingPunct="1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base" hangingPunct="1">
              <a:defRPr kumimoji="1" sz="1400" i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3C983B0-7C8B-2044-9986-505E626C6A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-112" charset="0"/>
          <a:ea typeface="Osaka" pitchFamily="-112" charset="-128"/>
          <a:cs typeface="Osaka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1" name="Picture 21" descr="Blue 36in 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001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192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371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/>
            </a:lvl1pPr>
          </a:lstStyle>
          <a:p>
            <a:r>
              <a:rPr lang="en-US" smtClean="0"/>
              <a:t>October 20, 2010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59075" y="6626225"/>
            <a:ext cx="34734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/>
            </a:lvl1pPr>
          </a:lstStyle>
          <a:p>
            <a:r>
              <a:rPr lang="en-US" smtClean="0"/>
              <a:t>Belomestnykh, RF for pulsed beam ILC DR, IWLC2010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fld id="{B9A2945B-7F62-4848-B2FB-70EC6A1282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152400"/>
            <a:ext cx="5259388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-6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Date Goes Here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Footer Goes Here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IWLC2010</a:t>
            </a:r>
            <a:endParaRPr lang="en-US" dirty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>
              <a:defRPr/>
            </a:pPr>
            <a:fld id="{A41F3C84-A9EB-D347-8E16-A30637A09D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Y.P., 20/10/2010</a:t>
            </a: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/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14600"/>
            <a:ext cx="8229600" cy="361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20/10/2010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Eugene Tan – IWLC 2010, </a:t>
            </a:r>
            <a:r>
              <a:rPr lang="en-US" b="0" dirty="0" err="1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Genega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AS logo no taglin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" y="-1"/>
            <a:ext cx="2199761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18B00D2-8D1F-4E00-B978-7305B56FF69E}" type="datetime1">
              <a:rPr lang="el-GR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10/22/10</a:t>
            </a:fld>
            <a:endParaRPr lang="el-GR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5/10/10  </a:t>
            </a:r>
            <a:endParaRPr lang="el-GR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C9805B0-A91D-4617-B58F-8386447DE2B3}" type="slidenum">
              <a:rPr lang="el-GR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l-GR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1"/>
          <p:cNvSpPr/>
          <p:nvPr userDrawn="1"/>
        </p:nvSpPr>
        <p:spPr>
          <a:xfrm>
            <a:off x="549275" y="2057400"/>
            <a:ext cx="3016250" cy="4324350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8" name="Rectangle 92"/>
          <p:cNvSpPr/>
          <p:nvPr userDrawn="1"/>
        </p:nvSpPr>
        <p:spPr>
          <a:xfrm>
            <a:off x="5730875" y="2054225"/>
            <a:ext cx="3016250" cy="4325938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grpSp>
        <p:nvGrpSpPr>
          <p:cNvPr id="2" name="Group 630"/>
          <p:cNvGrpSpPr>
            <a:grpSpLocks/>
          </p:cNvGrpSpPr>
          <p:nvPr userDrawn="1"/>
        </p:nvGrpSpPr>
        <p:grpSpPr bwMode="auto">
          <a:xfrm>
            <a:off x="549275" y="2071688"/>
            <a:ext cx="8193088" cy="4319587"/>
            <a:chOff x="972317" y="1440000"/>
            <a:chExt cx="7560000" cy="4320000"/>
          </a:xfrm>
        </p:grpSpPr>
        <p:cxnSp>
          <p:nvCxnSpPr>
            <p:cNvPr id="10" name="Straight Connector 563"/>
            <p:cNvCxnSpPr/>
            <p:nvPr userDrawn="1"/>
          </p:nvCxnSpPr>
          <p:spPr>
            <a:xfrm rot="10800000" flipH="1">
              <a:off x="972317" y="1440000"/>
              <a:ext cx="7560000" cy="0"/>
            </a:xfrm>
            <a:prstGeom prst="line">
              <a:avLst/>
            </a:prstGeom>
            <a:ln w="15875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569"/>
            <p:cNvGrpSpPr>
              <a:grpSpLocks/>
            </p:cNvGrpSpPr>
            <p:nvPr userDrawn="1"/>
          </p:nvGrpSpPr>
          <p:grpSpPr bwMode="auto">
            <a:xfrm>
              <a:off x="972317" y="1548000"/>
              <a:ext cx="7560000" cy="324000"/>
              <a:chOff x="984509" y="1548000"/>
              <a:chExt cx="7560000" cy="324000"/>
            </a:xfrm>
          </p:grpSpPr>
          <p:cxnSp>
            <p:nvCxnSpPr>
              <p:cNvPr id="57" name="Straight Connector 562"/>
              <p:cNvCxnSpPr/>
              <p:nvPr userDrawn="1"/>
            </p:nvCxnSpPr>
            <p:spPr>
              <a:xfrm rot="10800000" flipH="1">
                <a:off x="984509" y="165592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64"/>
              <p:cNvCxnSpPr/>
              <p:nvPr userDrawn="1"/>
            </p:nvCxnSpPr>
            <p:spPr>
              <a:xfrm rot="10800000" flipH="1">
                <a:off x="984509" y="1871841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65"/>
              <p:cNvCxnSpPr/>
              <p:nvPr userDrawn="1"/>
            </p:nvCxnSpPr>
            <p:spPr>
              <a:xfrm rot="10800000" flipH="1">
                <a:off x="984509" y="154796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68"/>
              <p:cNvCxnSpPr/>
              <p:nvPr userDrawn="1"/>
            </p:nvCxnSpPr>
            <p:spPr>
              <a:xfrm rot="10800000" flipH="1">
                <a:off x="984509" y="1763881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570"/>
            <p:cNvGrpSpPr>
              <a:grpSpLocks/>
            </p:cNvGrpSpPr>
            <p:nvPr userDrawn="1"/>
          </p:nvGrpSpPr>
          <p:grpSpPr bwMode="auto">
            <a:xfrm>
              <a:off x="972317" y="1980000"/>
              <a:ext cx="7560000" cy="324000"/>
              <a:chOff x="984509" y="1548000"/>
              <a:chExt cx="7560000" cy="324000"/>
            </a:xfrm>
          </p:grpSpPr>
          <p:cxnSp>
            <p:nvCxnSpPr>
              <p:cNvPr id="53" name="Straight Connector 571"/>
              <p:cNvCxnSpPr/>
              <p:nvPr userDrawn="1"/>
            </p:nvCxnSpPr>
            <p:spPr>
              <a:xfrm rot="10800000" flipH="1">
                <a:off x="984509" y="1655762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72"/>
              <p:cNvCxnSpPr/>
              <p:nvPr userDrawn="1"/>
            </p:nvCxnSpPr>
            <p:spPr>
              <a:xfrm rot="10800000" flipH="1">
                <a:off x="984509" y="1871683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73"/>
              <p:cNvCxnSpPr/>
              <p:nvPr userDrawn="1"/>
            </p:nvCxnSpPr>
            <p:spPr>
              <a:xfrm rot="10800000" flipH="1">
                <a:off x="984509" y="1547802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74"/>
              <p:cNvCxnSpPr/>
              <p:nvPr userDrawn="1"/>
            </p:nvCxnSpPr>
            <p:spPr>
              <a:xfrm rot="10800000" flipH="1">
                <a:off x="984509" y="1763723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575"/>
            <p:cNvGrpSpPr>
              <a:grpSpLocks/>
            </p:cNvGrpSpPr>
            <p:nvPr userDrawn="1"/>
          </p:nvGrpSpPr>
          <p:grpSpPr bwMode="auto">
            <a:xfrm>
              <a:off x="972317" y="2412000"/>
              <a:ext cx="7560000" cy="324000"/>
              <a:chOff x="984509" y="1548000"/>
              <a:chExt cx="7560000" cy="324000"/>
            </a:xfrm>
          </p:grpSpPr>
          <p:cxnSp>
            <p:nvCxnSpPr>
              <p:cNvPr id="49" name="Straight Connector 576"/>
              <p:cNvCxnSpPr/>
              <p:nvPr userDrawn="1"/>
            </p:nvCxnSpPr>
            <p:spPr>
              <a:xfrm rot="10800000" flipH="1">
                <a:off x="984509" y="1655603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77"/>
              <p:cNvCxnSpPr/>
              <p:nvPr userDrawn="1"/>
            </p:nvCxnSpPr>
            <p:spPr>
              <a:xfrm rot="10800000" flipH="1">
                <a:off x="984509" y="1871524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78"/>
              <p:cNvCxnSpPr/>
              <p:nvPr userDrawn="1"/>
            </p:nvCxnSpPr>
            <p:spPr>
              <a:xfrm rot="10800000" flipH="1">
                <a:off x="984509" y="1547643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79"/>
              <p:cNvCxnSpPr/>
              <p:nvPr userDrawn="1"/>
            </p:nvCxnSpPr>
            <p:spPr>
              <a:xfrm rot="10800000" flipH="1">
                <a:off x="984509" y="176356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95"/>
            <p:cNvGrpSpPr>
              <a:grpSpLocks/>
            </p:cNvGrpSpPr>
            <p:nvPr userDrawn="1"/>
          </p:nvGrpSpPr>
          <p:grpSpPr bwMode="auto">
            <a:xfrm>
              <a:off x="972317" y="2844000"/>
              <a:ext cx="7560000" cy="324000"/>
              <a:chOff x="984509" y="1548000"/>
              <a:chExt cx="7560000" cy="324000"/>
            </a:xfrm>
          </p:grpSpPr>
          <p:cxnSp>
            <p:nvCxnSpPr>
              <p:cNvPr id="45" name="Straight Connector 596"/>
              <p:cNvCxnSpPr/>
              <p:nvPr userDrawn="1"/>
            </p:nvCxnSpPr>
            <p:spPr>
              <a:xfrm rot="10800000" flipH="1">
                <a:off x="984509" y="1655444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597"/>
              <p:cNvCxnSpPr/>
              <p:nvPr userDrawn="1"/>
            </p:nvCxnSpPr>
            <p:spPr>
              <a:xfrm rot="10800000" flipH="1">
                <a:off x="984509" y="1871365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98"/>
              <p:cNvCxnSpPr/>
              <p:nvPr userDrawn="1"/>
            </p:nvCxnSpPr>
            <p:spPr>
              <a:xfrm rot="10800000" flipH="1">
                <a:off x="984509" y="154748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99"/>
              <p:cNvCxnSpPr/>
              <p:nvPr userDrawn="1"/>
            </p:nvCxnSpPr>
            <p:spPr>
              <a:xfrm rot="10800000" flipH="1">
                <a:off x="984509" y="176340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600"/>
            <p:cNvGrpSpPr>
              <a:grpSpLocks/>
            </p:cNvGrpSpPr>
            <p:nvPr userDrawn="1"/>
          </p:nvGrpSpPr>
          <p:grpSpPr bwMode="auto">
            <a:xfrm>
              <a:off x="972317" y="3276000"/>
              <a:ext cx="7560000" cy="324000"/>
              <a:chOff x="984509" y="1548000"/>
              <a:chExt cx="7560000" cy="324000"/>
            </a:xfrm>
          </p:grpSpPr>
          <p:cxnSp>
            <p:nvCxnSpPr>
              <p:cNvPr id="41" name="Straight Connector 601"/>
              <p:cNvCxnSpPr/>
              <p:nvPr userDrawn="1"/>
            </p:nvCxnSpPr>
            <p:spPr>
              <a:xfrm rot="10800000" flipH="1">
                <a:off x="984509" y="1655286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602"/>
              <p:cNvCxnSpPr/>
              <p:nvPr userDrawn="1"/>
            </p:nvCxnSpPr>
            <p:spPr>
              <a:xfrm rot="10800000" flipH="1">
                <a:off x="984509" y="1875969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603"/>
              <p:cNvCxnSpPr/>
              <p:nvPr userDrawn="1"/>
            </p:nvCxnSpPr>
            <p:spPr>
              <a:xfrm rot="10800000" flipH="1">
                <a:off x="984509" y="154732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604"/>
              <p:cNvCxnSpPr/>
              <p:nvPr userDrawn="1"/>
            </p:nvCxnSpPr>
            <p:spPr>
              <a:xfrm rot="10800000" flipH="1">
                <a:off x="984509" y="176483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605"/>
            <p:cNvGrpSpPr>
              <a:grpSpLocks/>
            </p:cNvGrpSpPr>
            <p:nvPr userDrawn="1"/>
          </p:nvGrpSpPr>
          <p:grpSpPr bwMode="auto">
            <a:xfrm>
              <a:off x="972317" y="3708000"/>
              <a:ext cx="7560000" cy="324000"/>
              <a:chOff x="984509" y="1548000"/>
              <a:chExt cx="7560000" cy="324000"/>
            </a:xfrm>
          </p:grpSpPr>
          <p:cxnSp>
            <p:nvCxnSpPr>
              <p:cNvPr id="37" name="Straight Connector 606"/>
              <p:cNvCxnSpPr/>
              <p:nvPr userDrawn="1"/>
            </p:nvCxnSpPr>
            <p:spPr>
              <a:xfrm rot="10800000" flipH="1">
                <a:off x="984509" y="1656714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07"/>
              <p:cNvCxnSpPr/>
              <p:nvPr userDrawn="1"/>
            </p:nvCxnSpPr>
            <p:spPr>
              <a:xfrm rot="10800000" flipH="1">
                <a:off x="984509" y="1872635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08"/>
              <p:cNvCxnSpPr/>
              <p:nvPr userDrawn="1"/>
            </p:nvCxnSpPr>
            <p:spPr>
              <a:xfrm rot="10800000" flipH="1">
                <a:off x="984509" y="1548754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609"/>
              <p:cNvCxnSpPr/>
              <p:nvPr userDrawn="1"/>
            </p:nvCxnSpPr>
            <p:spPr>
              <a:xfrm rot="10800000" flipH="1">
                <a:off x="984509" y="176467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610"/>
            <p:cNvGrpSpPr>
              <a:grpSpLocks/>
            </p:cNvGrpSpPr>
            <p:nvPr userDrawn="1"/>
          </p:nvGrpSpPr>
          <p:grpSpPr bwMode="auto">
            <a:xfrm>
              <a:off x="972317" y="4140000"/>
              <a:ext cx="7560000" cy="324000"/>
              <a:chOff x="984509" y="1548000"/>
              <a:chExt cx="7560000" cy="324000"/>
            </a:xfrm>
          </p:grpSpPr>
          <p:cxnSp>
            <p:nvCxnSpPr>
              <p:cNvPr id="33" name="Straight Connector 611"/>
              <p:cNvCxnSpPr/>
              <p:nvPr userDrawn="1"/>
            </p:nvCxnSpPr>
            <p:spPr>
              <a:xfrm rot="10800000" flipH="1">
                <a:off x="984509" y="1656555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612"/>
              <p:cNvCxnSpPr/>
              <p:nvPr userDrawn="1"/>
            </p:nvCxnSpPr>
            <p:spPr>
              <a:xfrm rot="10800000" flipH="1">
                <a:off x="984509" y="1872476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613"/>
              <p:cNvCxnSpPr/>
              <p:nvPr userDrawn="1"/>
            </p:nvCxnSpPr>
            <p:spPr>
              <a:xfrm rot="10800000" flipH="1">
                <a:off x="984509" y="1548595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614"/>
              <p:cNvCxnSpPr/>
              <p:nvPr userDrawn="1"/>
            </p:nvCxnSpPr>
            <p:spPr>
              <a:xfrm rot="10800000" flipH="1">
                <a:off x="984509" y="176451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615"/>
            <p:cNvGrpSpPr>
              <a:grpSpLocks/>
            </p:cNvGrpSpPr>
            <p:nvPr userDrawn="1"/>
          </p:nvGrpSpPr>
          <p:grpSpPr bwMode="auto">
            <a:xfrm>
              <a:off x="972317" y="4572000"/>
              <a:ext cx="7560000" cy="324000"/>
              <a:chOff x="984509" y="1548000"/>
              <a:chExt cx="7560000" cy="324000"/>
            </a:xfrm>
          </p:grpSpPr>
          <p:cxnSp>
            <p:nvCxnSpPr>
              <p:cNvPr id="29" name="Straight Connector 616"/>
              <p:cNvCxnSpPr/>
              <p:nvPr userDrawn="1"/>
            </p:nvCxnSpPr>
            <p:spPr>
              <a:xfrm rot="10800000" flipH="1">
                <a:off x="984509" y="1656396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7"/>
              <p:cNvCxnSpPr/>
              <p:nvPr userDrawn="1"/>
            </p:nvCxnSpPr>
            <p:spPr>
              <a:xfrm rot="10800000" flipH="1">
                <a:off x="984509" y="1872317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8"/>
              <p:cNvCxnSpPr/>
              <p:nvPr userDrawn="1"/>
            </p:nvCxnSpPr>
            <p:spPr>
              <a:xfrm rot="10800000" flipH="1">
                <a:off x="984509" y="1548436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19"/>
              <p:cNvCxnSpPr/>
              <p:nvPr userDrawn="1"/>
            </p:nvCxnSpPr>
            <p:spPr>
              <a:xfrm rot="10800000" flipH="1">
                <a:off x="984509" y="1764357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620"/>
            <p:cNvGrpSpPr>
              <a:grpSpLocks/>
            </p:cNvGrpSpPr>
            <p:nvPr userDrawn="1"/>
          </p:nvGrpSpPr>
          <p:grpSpPr bwMode="auto">
            <a:xfrm>
              <a:off x="972317" y="5004000"/>
              <a:ext cx="7560000" cy="324000"/>
              <a:chOff x="984509" y="1548000"/>
              <a:chExt cx="7560000" cy="324000"/>
            </a:xfrm>
          </p:grpSpPr>
          <p:cxnSp>
            <p:nvCxnSpPr>
              <p:cNvPr id="25" name="Straight Connector 621"/>
              <p:cNvCxnSpPr/>
              <p:nvPr userDrawn="1"/>
            </p:nvCxnSpPr>
            <p:spPr>
              <a:xfrm rot="10800000" flipH="1">
                <a:off x="984509" y="1656238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22"/>
              <p:cNvCxnSpPr/>
              <p:nvPr userDrawn="1"/>
            </p:nvCxnSpPr>
            <p:spPr>
              <a:xfrm rot="10800000" flipH="1">
                <a:off x="984509" y="1872159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23"/>
              <p:cNvCxnSpPr/>
              <p:nvPr userDrawn="1"/>
            </p:nvCxnSpPr>
            <p:spPr>
              <a:xfrm rot="10800000" flipH="1">
                <a:off x="984509" y="1548278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624"/>
              <p:cNvCxnSpPr/>
              <p:nvPr userDrawn="1"/>
            </p:nvCxnSpPr>
            <p:spPr>
              <a:xfrm rot="10800000" flipH="1">
                <a:off x="984509" y="1764199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25"/>
            <p:cNvGrpSpPr>
              <a:grpSpLocks/>
            </p:cNvGrpSpPr>
            <p:nvPr userDrawn="1"/>
          </p:nvGrpSpPr>
          <p:grpSpPr bwMode="auto">
            <a:xfrm>
              <a:off x="972317" y="5436000"/>
              <a:ext cx="7560000" cy="324000"/>
              <a:chOff x="984509" y="1548000"/>
              <a:chExt cx="7560000" cy="324000"/>
            </a:xfrm>
          </p:grpSpPr>
          <p:cxnSp>
            <p:nvCxnSpPr>
              <p:cNvPr id="21" name="Straight Connector 626"/>
              <p:cNvCxnSpPr/>
              <p:nvPr userDrawn="1"/>
            </p:nvCxnSpPr>
            <p:spPr>
              <a:xfrm rot="10800000" flipH="1">
                <a:off x="984509" y="1656079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2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28"/>
              <p:cNvCxnSpPr/>
              <p:nvPr userDrawn="1"/>
            </p:nvCxnSpPr>
            <p:spPr>
              <a:xfrm rot="10800000" flipH="1">
                <a:off x="984509" y="1548119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29"/>
              <p:cNvCxnSpPr/>
              <p:nvPr userDrawn="1"/>
            </p:nvCxnSpPr>
            <p:spPr>
              <a:xfrm rot="10800000" flipH="1">
                <a:off x="984509" y="176404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Rectangle 631"/>
          <p:cNvSpPr/>
          <p:nvPr userDrawn="1"/>
        </p:nvSpPr>
        <p:spPr>
          <a:xfrm>
            <a:off x="212725" y="2066925"/>
            <a:ext cx="338138" cy="423863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1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2" name="Rectangle 632"/>
          <p:cNvSpPr/>
          <p:nvPr userDrawn="1"/>
        </p:nvSpPr>
        <p:spPr>
          <a:xfrm>
            <a:off x="212725" y="2498725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2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3" name="Rectangle 633"/>
          <p:cNvSpPr/>
          <p:nvPr userDrawn="1"/>
        </p:nvSpPr>
        <p:spPr>
          <a:xfrm>
            <a:off x="212725" y="2930525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3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4" name="Rectangle 634"/>
          <p:cNvSpPr/>
          <p:nvPr userDrawn="1"/>
        </p:nvSpPr>
        <p:spPr>
          <a:xfrm>
            <a:off x="212725" y="3363913"/>
            <a:ext cx="338138" cy="423862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4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5" name="Rectangle 635"/>
          <p:cNvSpPr/>
          <p:nvPr userDrawn="1"/>
        </p:nvSpPr>
        <p:spPr>
          <a:xfrm>
            <a:off x="212725" y="3795713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5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6" name="Rectangle 636"/>
          <p:cNvSpPr/>
          <p:nvPr userDrawn="1"/>
        </p:nvSpPr>
        <p:spPr>
          <a:xfrm>
            <a:off x="212725" y="4227513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6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7" name="Rectangle 637"/>
          <p:cNvSpPr/>
          <p:nvPr userDrawn="1"/>
        </p:nvSpPr>
        <p:spPr>
          <a:xfrm>
            <a:off x="212725" y="4660900"/>
            <a:ext cx="338138" cy="423863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7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8" name="Rectangle 638"/>
          <p:cNvSpPr/>
          <p:nvPr userDrawn="1"/>
        </p:nvSpPr>
        <p:spPr>
          <a:xfrm>
            <a:off x="212725" y="5092700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8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69" name="Rectangle 639"/>
          <p:cNvSpPr/>
          <p:nvPr userDrawn="1"/>
        </p:nvSpPr>
        <p:spPr>
          <a:xfrm>
            <a:off x="212725" y="5524500"/>
            <a:ext cx="338138" cy="42545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9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70" name="Rectangle 640"/>
          <p:cNvSpPr/>
          <p:nvPr userDrawn="1"/>
        </p:nvSpPr>
        <p:spPr>
          <a:xfrm>
            <a:off x="212725" y="5957888"/>
            <a:ext cx="338138" cy="423862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b="0" dirty="0">
                <a:solidFill>
                  <a:srgbClr val="FFFFFF"/>
                </a:solidFill>
              </a:rPr>
              <a:t>10</a:t>
            </a:r>
            <a:endParaRPr lang="en-US" sz="1200" b="0" dirty="0">
              <a:solidFill>
                <a:srgbClr val="FFFFFF"/>
              </a:solidFill>
            </a:endParaRPr>
          </a:p>
        </p:txBody>
      </p:sp>
      <p:sp>
        <p:nvSpPr>
          <p:cNvPr id="71" name="Rectangle 117"/>
          <p:cNvSpPr/>
          <p:nvPr userDrawn="1"/>
        </p:nvSpPr>
        <p:spPr>
          <a:xfrm>
            <a:off x="55880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11-9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2" name="Rectangle 118"/>
          <p:cNvSpPr/>
          <p:nvPr userDrawn="1"/>
        </p:nvSpPr>
        <p:spPr>
          <a:xfrm>
            <a:off x="13112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9-7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3" name="Rectangle 119"/>
          <p:cNvSpPr/>
          <p:nvPr userDrawn="1"/>
        </p:nvSpPr>
        <p:spPr>
          <a:xfrm>
            <a:off x="207010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7-5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4" name="Rectangle 120"/>
          <p:cNvSpPr/>
          <p:nvPr userDrawn="1"/>
        </p:nvSpPr>
        <p:spPr>
          <a:xfrm>
            <a:off x="28225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5-3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5" name="Rectangle 121"/>
          <p:cNvSpPr/>
          <p:nvPr userDrawn="1"/>
        </p:nvSpPr>
        <p:spPr>
          <a:xfrm>
            <a:off x="3578225" y="1622425"/>
            <a:ext cx="1073150" cy="36036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3-1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(6.26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6" name="Rectangle 122"/>
          <p:cNvSpPr/>
          <p:nvPr userDrawn="1"/>
        </p:nvSpPr>
        <p:spPr>
          <a:xfrm>
            <a:off x="4657725" y="1622425"/>
            <a:ext cx="1073150" cy="36036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1-2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(6.26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7" name="Rectangle 123"/>
          <p:cNvSpPr/>
          <p:nvPr userDrawn="1"/>
        </p:nvSpPr>
        <p:spPr>
          <a:xfrm>
            <a:off x="573087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2-4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8" name="Rectangle 124"/>
          <p:cNvSpPr/>
          <p:nvPr userDrawn="1"/>
        </p:nvSpPr>
        <p:spPr>
          <a:xfrm>
            <a:off x="648335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4-6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79" name="Rectangle 125"/>
          <p:cNvSpPr/>
          <p:nvPr userDrawn="1"/>
        </p:nvSpPr>
        <p:spPr>
          <a:xfrm>
            <a:off x="7232650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6-8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sp>
        <p:nvSpPr>
          <p:cNvPr id="80" name="Rectangle 126"/>
          <p:cNvSpPr/>
          <p:nvPr userDrawn="1"/>
        </p:nvSpPr>
        <p:spPr>
          <a:xfrm>
            <a:off x="7985125" y="1622425"/>
            <a:ext cx="752475" cy="360363"/>
          </a:xfrm>
          <a:prstGeom prst="rect">
            <a:avLst/>
          </a:prstGeom>
          <a:solidFill>
            <a:schemeClr val="bg1">
              <a:lumMod val="95000"/>
              <a:alpha val="7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200" dirty="0">
                <a:solidFill>
                  <a:srgbClr val="000000"/>
                </a:solidFill>
              </a:rPr>
              <a:t>8-10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b="0" i="1" dirty="0">
                <a:solidFill>
                  <a:srgbClr val="000000"/>
                </a:solidFill>
              </a:rPr>
              <a:t>(4.39 km)</a:t>
            </a:r>
            <a:endParaRPr lang="en-US" sz="1050" b="0" i="1" dirty="0">
              <a:solidFill>
                <a:srgbClr val="000000"/>
              </a:solidFill>
            </a:endParaRPr>
          </a:p>
        </p:txBody>
      </p:sp>
      <p:cxnSp>
        <p:nvCxnSpPr>
          <p:cNvPr id="81" name="Straight Connector 129"/>
          <p:cNvCxnSpPr/>
          <p:nvPr userDrawn="1"/>
        </p:nvCxnSpPr>
        <p:spPr>
          <a:xfrm rot="10800000" flipV="1">
            <a:off x="1311275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30"/>
          <p:cNvCxnSpPr/>
          <p:nvPr userDrawn="1"/>
        </p:nvCxnSpPr>
        <p:spPr>
          <a:xfrm rot="10800000" flipV="1">
            <a:off x="206851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31"/>
          <p:cNvCxnSpPr/>
          <p:nvPr userDrawn="1"/>
        </p:nvCxnSpPr>
        <p:spPr>
          <a:xfrm rot="5400000">
            <a:off x="1186657" y="3999706"/>
            <a:ext cx="4787900" cy="7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132"/>
          <p:cNvCxnSpPr/>
          <p:nvPr userDrawn="1"/>
        </p:nvCxnSpPr>
        <p:spPr>
          <a:xfrm rot="10800000" flipV="1">
            <a:off x="282416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133"/>
          <p:cNvCxnSpPr/>
          <p:nvPr userDrawn="1"/>
        </p:nvCxnSpPr>
        <p:spPr>
          <a:xfrm rot="10800000" flipV="1">
            <a:off x="4659313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134"/>
          <p:cNvCxnSpPr/>
          <p:nvPr userDrawn="1"/>
        </p:nvCxnSpPr>
        <p:spPr>
          <a:xfrm rot="10800000" flipV="1">
            <a:off x="64849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135"/>
          <p:cNvCxnSpPr/>
          <p:nvPr userDrawn="1"/>
        </p:nvCxnSpPr>
        <p:spPr>
          <a:xfrm rot="10800000" flipV="1">
            <a:off x="5734050" y="1612900"/>
            <a:ext cx="0" cy="4787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136"/>
          <p:cNvCxnSpPr/>
          <p:nvPr userDrawn="1"/>
        </p:nvCxnSpPr>
        <p:spPr>
          <a:xfrm rot="10800000" flipV="1">
            <a:off x="72342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137"/>
          <p:cNvCxnSpPr/>
          <p:nvPr userDrawn="1"/>
        </p:nvCxnSpPr>
        <p:spPr>
          <a:xfrm rot="10800000" flipV="1">
            <a:off x="7983538" y="1738313"/>
            <a:ext cx="0" cy="4662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0"/>
          <p:cNvCxnSpPr/>
          <p:nvPr userDrawn="1"/>
        </p:nvCxnSpPr>
        <p:spPr>
          <a:xfrm rot="10800000" flipV="1">
            <a:off x="8739188" y="1717675"/>
            <a:ext cx="0" cy="466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9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J.P.Delahaye16 October 2008</a:t>
            </a:r>
          </a:p>
        </p:txBody>
      </p:sp>
      <p:sp>
        <p:nvSpPr>
          <p:cNvPr id="9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/>
              <a:t>CLIC08 Workshop - Katy Foraz</a:t>
            </a:r>
          </a:p>
        </p:txBody>
      </p:sp>
      <p:sp>
        <p:nvSpPr>
          <p:cNvPr id="9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99863C3-AB38-854B-A347-0F65A78B0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10/22/10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CLIC Technical Committee - Meeting #12   Tuesday 10 March 2009</a:t>
            </a:r>
          </a:p>
          <a:p>
            <a:pPr lvl="4"/>
            <a:r>
              <a:rPr lang="en-US" smtClean="0"/>
              <a:t>from 10:30 to 13:50</a:t>
            </a:r>
          </a:p>
          <a:p>
            <a:pPr lvl="4"/>
            <a:r>
              <a:rPr lang="en-US" smtClean="0"/>
              <a:t> 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October 12-16, 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873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CLIC’09 Workshop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84AB528-2EA5-469F-8F30-741D363DC78E}" type="slidenum">
              <a:rPr lang="en-US" b="0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104449" name="Picture 1" descr="\\cern.ch\dfs\Users\b\barnesm\Public\CLIC\IWLC2010\clic-logo2010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741248" cy="74703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r" rtl="0" eaLnBrk="0" fontAlgn="ctr" hangingPunct="0">
        <a:spcBef>
          <a:spcPct val="20000"/>
        </a:spcBef>
        <a:spcAft>
          <a:spcPct val="0"/>
        </a:spcAft>
        <a:buChar char="•"/>
        <a:defRPr sz="9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2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4.png"/><Relationship Id="rId3" Type="http://schemas.openxmlformats.org/officeDocument/2006/relationships/image" Target="../media/image25.tiff"/><Relationship Id="rId4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7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9" Type="http://schemas.openxmlformats.org/officeDocument/2006/relationships/diagramQuickStyle" Target="../diagrams/quickStyle2.xml"/><Relationship Id="rId20" Type="http://schemas.openxmlformats.org/officeDocument/2006/relationships/diagramColors" Target="../diagrams/colors2.xml"/><Relationship Id="rId21" Type="http://schemas.microsoft.com/office/2007/relationships/diagramDrawing" Target="../diagrams/drawing2.xml"/><Relationship Id="rId22" Type="http://schemas.openxmlformats.org/officeDocument/2006/relationships/image" Target="../media/image51.jpeg"/><Relationship Id="rId23" Type="http://schemas.openxmlformats.org/officeDocument/2006/relationships/image" Target="../media/image52.jpeg"/><Relationship Id="rId10" Type="http://schemas.microsoft.com/office/2007/relationships/diagramDrawing" Target="../diagrams/drawing1.xml"/><Relationship Id="rId11" Type="http://schemas.openxmlformats.org/officeDocument/2006/relationships/image" Target="../media/image45.png"/><Relationship Id="rId12" Type="http://schemas.openxmlformats.org/officeDocument/2006/relationships/image" Target="../media/image46.jpeg"/><Relationship Id="rId13" Type="http://schemas.openxmlformats.org/officeDocument/2006/relationships/image" Target="../media/image47.jpeg"/><Relationship Id="rId14" Type="http://schemas.openxmlformats.org/officeDocument/2006/relationships/image" Target="../media/image48.jpeg"/><Relationship Id="rId15" Type="http://schemas.openxmlformats.org/officeDocument/2006/relationships/image" Target="../media/image49.jpeg"/><Relationship Id="rId16" Type="http://schemas.openxmlformats.org/officeDocument/2006/relationships/image" Target="../media/image50.jpeg"/><Relationship Id="rId17" Type="http://schemas.openxmlformats.org/officeDocument/2006/relationships/diagramData" Target="../diagrams/data2.xml"/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8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5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10/20/10        IWLC10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D081A44-FAA8-D040-8148-6E3018212A81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0"/>
            <a:ext cx="7772400" cy="1600200"/>
          </a:xfrm>
        </p:spPr>
        <p:txBody>
          <a:bodyPr/>
          <a:lstStyle/>
          <a:p>
            <a:r>
              <a:rPr lang="en-US" sz="4000" dirty="0" smtClean="0"/>
              <a:t>Damping Rings </a:t>
            </a:r>
            <a:br>
              <a:rPr lang="en-US" sz="4000" dirty="0" smtClean="0"/>
            </a:br>
            <a:r>
              <a:rPr lang="en-US" sz="4000" dirty="0" smtClean="0"/>
              <a:t>Summary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048000"/>
            <a:ext cx="8305800" cy="2590800"/>
          </a:xfrm>
        </p:spPr>
        <p:txBody>
          <a:bodyPr/>
          <a:lstStyle/>
          <a:p>
            <a:r>
              <a:rPr lang="en-US" i="1" dirty="0">
                <a:solidFill>
                  <a:srgbClr val="000090"/>
                </a:solidFill>
              </a:rPr>
              <a:t>S. </a:t>
            </a:r>
            <a:r>
              <a:rPr lang="en-US" i="1" dirty="0" err="1" smtClean="0">
                <a:solidFill>
                  <a:srgbClr val="000090"/>
                </a:solidFill>
              </a:rPr>
              <a:t>Guiducci</a:t>
            </a:r>
            <a:r>
              <a:rPr lang="en-US" i="1" dirty="0" smtClean="0">
                <a:solidFill>
                  <a:srgbClr val="000090"/>
                </a:solidFill>
              </a:rPr>
              <a:t>, </a:t>
            </a:r>
            <a:r>
              <a:rPr lang="en-US" i="1" dirty="0" smtClean="0">
                <a:solidFill>
                  <a:srgbClr val="000090"/>
                </a:solidFill>
              </a:rPr>
              <a:t>INFN, M. Palmer, Cornell</a:t>
            </a:r>
            <a:r>
              <a:rPr lang="en-US" i="1" smtClean="0">
                <a:solidFill>
                  <a:srgbClr val="000090"/>
                </a:solidFill>
              </a:rPr>
              <a:t>, </a:t>
            </a:r>
          </a:p>
          <a:p>
            <a:r>
              <a:rPr lang="en-US" i="1" smtClean="0">
                <a:solidFill>
                  <a:srgbClr val="000090"/>
                </a:solidFill>
              </a:rPr>
              <a:t>Y</a:t>
            </a:r>
            <a:r>
              <a:rPr lang="en-US" i="1" dirty="0" smtClean="0">
                <a:solidFill>
                  <a:srgbClr val="000090"/>
                </a:solidFill>
              </a:rPr>
              <a:t>. </a:t>
            </a:r>
            <a:r>
              <a:rPr lang="en-US" i="1" dirty="0" err="1" smtClean="0">
                <a:solidFill>
                  <a:srgbClr val="000090"/>
                </a:solidFill>
              </a:rPr>
              <a:t>Papaphilippou</a:t>
            </a:r>
            <a:r>
              <a:rPr lang="en-US" i="1" dirty="0" smtClean="0">
                <a:solidFill>
                  <a:srgbClr val="000090"/>
                </a:solidFill>
              </a:rPr>
              <a:t>, CERN, J. Urakawa, KEK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C00CC"/>
                </a:solidFill>
              </a:rPr>
              <a:t>IWLC , Geneva 22 October 2010</a:t>
            </a:r>
            <a:endParaRPr lang="en-US" dirty="0">
              <a:solidFill>
                <a:srgbClr val="CC00CC"/>
              </a:solidFill>
            </a:endParaRPr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7629525" y="0"/>
          <a:ext cx="1285875" cy="935038"/>
        </p:xfrm>
        <a:graphic>
          <a:graphicData uri="http://schemas.openxmlformats.org/presentationml/2006/ole">
            <p:oleObj spid="_x0000_s2054" name="Document" r:id="rId4" imgW="1533144" imgH="111556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752600"/>
          <a:ext cx="8534402" cy="2438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61565"/>
                <a:gridCol w="1434988"/>
                <a:gridCol w="1510513"/>
                <a:gridCol w="1963667"/>
                <a:gridCol w="1963669"/>
              </a:tblGrid>
              <a:tr h="329052">
                <a:tc gridSpan="5"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</a:rPr>
                        <a:t>EC Working Group Baseline Mitigation Recommendation</a:t>
                      </a:r>
                      <a:endParaRPr lang="en-US" sz="1800" i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</a:tr>
              <a:tr h="32905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Drift*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Dipole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Wiggler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FFFF"/>
                          </a:solidFill>
                        </a:rPr>
                        <a:t>Quadrupole</a:t>
                      </a:r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*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Baseline Mitigation I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Grooves with </a:t>
                      </a:r>
                      <a:br>
                        <a:rPr lang="en-US" sz="160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Clearing Electrodes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TiN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Coating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Baseline Mitigation II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Solenoid Windings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Antechamber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Antechamber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172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Alternate Mitigation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NEG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TiN</a:t>
                      </a:r>
                      <a:r>
                        <a:rPr lang="en-US" sz="160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Grooves with </a:t>
                      </a:r>
                      <a:r>
                        <a:rPr lang="en-US" sz="1600" dirty="0" err="1" smtClean="0"/>
                        <a:t>TiN</a:t>
                      </a:r>
                      <a:r>
                        <a:rPr lang="en-US" sz="1600" dirty="0" smtClean="0"/>
                        <a:t> Coating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Clearing</a:t>
                      </a:r>
                      <a:r>
                        <a:rPr lang="en-US" sz="1600" baseline="0" dirty="0" smtClean="0"/>
                        <a:t> Electrodes or Grooves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4157246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l" defTabSz="457200" rtl="0"/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*Drift and </a:t>
            </a:r>
            <a:r>
              <a:rPr lang="en-US" sz="1600" kern="120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Quadrupole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chambers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 arc and wiggler regions will incorporate antechambers</a:t>
            </a:r>
            <a:endParaRPr lang="en-US" sz="1600" kern="12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848601" cy="914400"/>
          </a:xfrm>
        </p:spPr>
        <p:txBody>
          <a:bodyPr/>
          <a:lstStyle/>
          <a:p>
            <a:r>
              <a:rPr lang="en-US" sz="2800" dirty="0" smtClean="0"/>
              <a:t>EC Working Group Baseline Mitigation Plan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30069"/>
            <a:ext cx="85344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defTabSz="457200" rtl="0"/>
            <a:r>
              <a:rPr lang="en-US" sz="1800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Mitigation Evaluation conducted at satellite meeting of ECLOUD`10</a:t>
            </a:r>
            <a:br>
              <a:rPr lang="en-US" sz="1800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</a:br>
            <a:r>
              <a:rPr lang="en-US" sz="1800" kern="1200" dirty="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(October 13, 2010, Cornell University)</a:t>
            </a:r>
            <a:endParaRPr lang="en-US" sz="1800" kern="1200" dirty="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209800" y="6172200"/>
            <a:ext cx="6934200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S.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Guiducci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M. Palmer, M. </a:t>
            </a:r>
            <a:r>
              <a:rPr lang="en-US" sz="1200" dirty="0" err="1">
                <a:solidFill>
                  <a:srgbClr val="003366"/>
                </a:solidFill>
                <a:ea typeface="Arial Unicode MS" charset="0"/>
                <a:cs typeface="Arial Unicode MS" charset="0"/>
              </a:rPr>
              <a:t>Pivi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, J. Urakawa on behalf of the ILC DR</a:t>
            </a:r>
            <a:r>
              <a:rPr lang="en-US" sz="1200" dirty="0" smtClean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 Electron Cloud Working </a:t>
            </a:r>
            <a:r>
              <a:rPr lang="en-US" sz="1200" dirty="0">
                <a:solidFill>
                  <a:srgbClr val="003366"/>
                </a:solidFill>
                <a:ea typeface="Arial Unicode MS" charset="0"/>
                <a:cs typeface="Arial Unicode MS" charset="0"/>
              </a:rPr>
              <a:t>Group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534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1800" dirty="0" smtClean="0"/>
              <a:t>Preliminary CESRTA results and simulations suggest the presence of </a:t>
            </a:r>
            <a:r>
              <a:rPr lang="en-US" sz="1800" i="1" dirty="0" smtClean="0"/>
              <a:t>sub-threshold </a:t>
            </a:r>
            <a:r>
              <a:rPr lang="en-US" sz="1800" i="1" dirty="0" err="1" smtClean="0"/>
              <a:t>emittance</a:t>
            </a:r>
            <a:r>
              <a:rPr lang="en-US" sz="1800" i="1" dirty="0" smtClean="0"/>
              <a:t> growth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sz="1600" dirty="0" smtClean="0">
                <a:solidFill>
                  <a:schemeClr val="accent2"/>
                </a:solidFill>
              </a:rPr>
              <a:t>Further investigation required</a:t>
            </a:r>
          </a:p>
          <a:p>
            <a:pPr marL="633413" lvl="1" indent="-176213">
              <a:buClr>
                <a:schemeClr val="accent2"/>
              </a:buClr>
              <a:buFont typeface="Lucida Grande"/>
              <a:buChar char="-"/>
            </a:pPr>
            <a:r>
              <a:rPr lang="en-US" sz="1600" dirty="0" smtClean="0">
                <a:solidFill>
                  <a:schemeClr val="accent2"/>
                </a:solidFill>
              </a:rPr>
              <a:t>May require reduction in acceptable cloud density </a:t>
            </a:r>
            <a:r>
              <a:rPr lang="en-US" sz="1600" dirty="0" smtClean="0">
                <a:solidFill>
                  <a:schemeClr val="accent2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600" dirty="0" smtClean="0">
                <a:solidFill>
                  <a:schemeClr val="accent2"/>
                </a:solidFill>
                <a:cs typeface="Wingdings 3" charset="2"/>
              </a:rPr>
              <a:t> reduction in</a:t>
            </a:r>
            <a:r>
              <a:rPr lang="en-US" sz="1600" dirty="0" smtClean="0">
                <a:solidFill>
                  <a:schemeClr val="accent2"/>
                </a:solidFill>
              </a:rPr>
              <a:t> safety margin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 smtClean="0"/>
              <a:t>An aggressive mitigation plan is required to obtain optimum performance from the 3.2km positron damping ring and to pursue the high current option  </a:t>
            </a:r>
            <a:br>
              <a:rPr lang="en-US" sz="1800" dirty="0" smtClean="0"/>
            </a:br>
            <a:endParaRPr lang="en-US" sz="1800" dirty="0">
              <a:solidFill>
                <a:srgbClr val="FF0000"/>
              </a:solidFill>
              <a:latin typeface="Wingdings 3" charset="2"/>
              <a:cs typeface="Wingdings 3" charset="2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18.10.10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et al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943600"/>
          </a:xfrm>
        </p:spPr>
        <p:txBody>
          <a:bodyPr/>
          <a:lstStyle/>
          <a:p>
            <a:r>
              <a:rPr lang="en-US" sz="2400" dirty="0" smtClean="0"/>
              <a:t>The final run in Phase I of the C</a:t>
            </a:r>
            <a:r>
              <a:rPr lang="en-US" sz="1800" dirty="0" smtClean="0"/>
              <a:t>ESR</a:t>
            </a:r>
            <a:r>
              <a:rPr lang="en-US" sz="2400" dirty="0" smtClean="0"/>
              <a:t>TA program concluded on September 30, 2010</a:t>
            </a:r>
          </a:p>
          <a:p>
            <a:r>
              <a:rPr lang="en-US" sz="2400" dirty="0" smtClean="0"/>
              <a:t>Program Highlights</a:t>
            </a:r>
          </a:p>
          <a:p>
            <a:pPr lvl="1"/>
            <a:r>
              <a:rPr lang="en-US" sz="2000" dirty="0" smtClean="0"/>
              <a:t>Achievement of </a:t>
            </a:r>
            <a:r>
              <a:rPr lang="en-US" sz="2000" dirty="0" err="1" smtClean="0">
                <a:latin typeface="Symbol" charset="2"/>
                <a:cs typeface="Symbol" charset="2"/>
              </a:rPr>
              <a:t>e</a:t>
            </a:r>
            <a:r>
              <a:rPr lang="en-US" sz="2000" baseline="-25000" dirty="0" err="1" smtClean="0">
                <a:cs typeface="Symbol" charset="2"/>
              </a:rPr>
              <a:t>y</a:t>
            </a:r>
            <a:r>
              <a:rPr lang="en-US" sz="2000" baseline="-25000" dirty="0" smtClean="0">
                <a:cs typeface="Symbol" charset="2"/>
              </a:rPr>
              <a:t> </a:t>
            </a:r>
            <a:r>
              <a:rPr lang="en-US" sz="2000" dirty="0" smtClean="0"/>
              <a:t>= 20pm target</a:t>
            </a:r>
          </a:p>
          <a:p>
            <a:pPr lvl="1"/>
            <a:r>
              <a:rPr lang="en-US" sz="2000" dirty="0" smtClean="0"/>
              <a:t>Tests of a range of EC mitigations</a:t>
            </a:r>
          </a:p>
          <a:p>
            <a:pPr lvl="1"/>
            <a:r>
              <a:rPr lang="en-US" sz="2000" dirty="0" smtClean="0"/>
              <a:t>Beam dynamics studies</a:t>
            </a:r>
          </a:p>
          <a:p>
            <a:pPr lvl="1"/>
            <a:r>
              <a:rPr lang="en-US" sz="2000" dirty="0" smtClean="0"/>
              <a:t>Inputs for the ILC DR baseline design </a:t>
            </a:r>
          </a:p>
          <a:p>
            <a:pPr lvl="1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sz="2000" dirty="0" smtClean="0"/>
              <a:t>ESR</a:t>
            </a:r>
            <a:r>
              <a:rPr lang="en-US" dirty="0" smtClean="0"/>
              <a:t>TA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22,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IWLC2010 – Geneva, Switzerland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3429000"/>
            <a:ext cx="4343400" cy="3138985"/>
            <a:chOff x="0" y="3566614"/>
            <a:chExt cx="4343400" cy="3138985"/>
          </a:xfrm>
        </p:grpSpPr>
        <p:pic>
          <p:nvPicPr>
            <p:cNvPr id="8" name="Picture 3" descr="RFA_L3a_G1_01813_SLACRFA4(BareAl)_3D.png"/>
            <p:cNvPicPr>
              <a:picLocks noChangeAspect="1"/>
            </p:cNvPicPr>
            <p:nvPr/>
          </p:nvPicPr>
          <p:blipFill>
            <a:blip r:embed="rId2"/>
            <a:srcRect l="4286" t="8571" r="4786" b="3810"/>
            <a:stretch>
              <a:fillRect/>
            </a:stretch>
          </p:blipFill>
          <p:spPr bwMode="auto">
            <a:xfrm>
              <a:off x="0" y="3566614"/>
              <a:ext cx="4343400" cy="313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979198" y="5715000"/>
              <a:ext cx="3642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+mn-lt"/>
                </a:rPr>
                <a:t>mA</a:t>
              </a:r>
              <a:endParaRPr lang="en-US" sz="900" dirty="0"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0" y="3581400"/>
              <a:ext cx="19865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n-lt"/>
                </a:rPr>
                <a:t>Dipole RFA – </a:t>
              </a:r>
              <a:br>
                <a:rPr lang="en-US" sz="1600" dirty="0" smtClean="0">
                  <a:latin typeface="+mn-lt"/>
                </a:rPr>
              </a:br>
              <a:r>
                <a:rPr lang="en-US" sz="1600" dirty="0" smtClean="0">
                  <a:latin typeface="+mn-lt"/>
                </a:rPr>
                <a:t>Beam Current Scan</a:t>
              </a:r>
            </a:p>
            <a:p>
              <a:r>
                <a:rPr lang="en-US" sz="1600" dirty="0" smtClean="0">
                  <a:latin typeface="+mn-lt"/>
                </a:rPr>
                <a:t>SLAC Chicane</a:t>
              </a:r>
              <a:endParaRPr lang="en-US" sz="1600" dirty="0">
                <a:latin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70856" y="3657600"/>
            <a:ext cx="4673144" cy="2895600"/>
            <a:chOff x="4470856" y="3733800"/>
            <a:chExt cx="4673144" cy="2895600"/>
          </a:xfrm>
        </p:grpSpPr>
        <p:pic>
          <p:nvPicPr>
            <p:cNvPr id="7" name="Picture 8" descr="spectral_plot_20100803_3.tiff"/>
            <p:cNvPicPr>
              <a:picLocks noChangeAspect="1"/>
            </p:cNvPicPr>
            <p:nvPr/>
          </p:nvPicPr>
          <p:blipFill>
            <a:blip r:embed="rId3"/>
            <a:srcRect t="4755" r="11307"/>
            <a:stretch>
              <a:fillRect/>
            </a:stretch>
          </p:blipFill>
          <p:spPr bwMode="auto">
            <a:xfrm>
              <a:off x="4470856" y="3733800"/>
              <a:ext cx="4673144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859226" y="3962400"/>
              <a:ext cx="27513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A50021"/>
                  </a:solidFill>
                  <a:latin typeface="+mn-lt"/>
                </a:rPr>
                <a:t>Head-Tail Instability:</a:t>
              </a:r>
            </a:p>
            <a:p>
              <a:r>
                <a:rPr lang="en-US" sz="1600" dirty="0" smtClean="0">
                  <a:solidFill>
                    <a:srgbClr val="A50021"/>
                  </a:solidFill>
                  <a:latin typeface="+mn-lt"/>
                </a:rPr>
                <a:t>Onset of </a:t>
              </a:r>
              <a:r>
                <a:rPr lang="en-US" sz="1600" dirty="0" err="1" smtClean="0">
                  <a:solidFill>
                    <a:srgbClr val="A50021"/>
                  </a:solidFill>
                  <a:latin typeface="+mn-lt"/>
                </a:rPr>
                <a:t>synchro-betatron</a:t>
              </a:r>
              <a:r>
                <a:rPr lang="en-US" sz="1600" dirty="0" smtClean="0">
                  <a:solidFill>
                    <a:srgbClr val="A50021"/>
                  </a:solidFill>
                  <a:latin typeface="+mn-lt"/>
                </a:rPr>
                <a:t/>
              </a:r>
              <a:br>
                <a:rPr lang="en-US" sz="1600" dirty="0" smtClean="0">
                  <a:solidFill>
                    <a:srgbClr val="A50021"/>
                  </a:solidFill>
                  <a:latin typeface="+mn-lt"/>
                </a:rPr>
              </a:br>
              <a:r>
                <a:rPr lang="en-US" sz="1600" dirty="0" smtClean="0">
                  <a:solidFill>
                    <a:srgbClr val="A50021"/>
                  </a:solidFill>
                  <a:latin typeface="+mn-lt"/>
                </a:rPr>
                <a:t>sidebands along bunch train </a:t>
              </a:r>
              <a:endParaRPr lang="en-US" sz="1600" dirty="0">
                <a:solidFill>
                  <a:srgbClr val="A50021"/>
                </a:solidFill>
                <a:latin typeface="+mn-lt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5181600" y="990600"/>
            <a:ext cx="3810000" cy="2638046"/>
            <a:chOff x="5181600" y="990600"/>
            <a:chExt cx="3810000" cy="2638046"/>
          </a:xfrm>
        </p:grpSpPr>
        <p:pic>
          <p:nvPicPr>
            <p:cNvPr id="14" name="図 4" descr="run3733.gif"/>
            <p:cNvPicPr>
              <a:picLocks noChangeAspect="1"/>
            </p:cNvPicPr>
            <p:nvPr/>
          </p:nvPicPr>
          <p:blipFill>
            <a:blip r:embed="rId4" cstate="print"/>
            <a:srcRect l="4167" t="12148" r="3240" b="2370"/>
            <a:stretch>
              <a:fillRect/>
            </a:stretch>
          </p:blipFill>
          <p:spPr>
            <a:xfrm>
              <a:off x="5181600" y="990600"/>
              <a:ext cx="3810000" cy="263804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696200" y="1524000"/>
              <a:ext cx="119776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660066"/>
                  </a:solidFill>
                  <a:latin typeface="+mn-lt"/>
                </a:rPr>
                <a:t>Consistent</a:t>
              </a:r>
              <a:br>
                <a:rPr lang="en-US" sz="1400" dirty="0" smtClean="0">
                  <a:solidFill>
                    <a:srgbClr val="660066"/>
                  </a:solidFill>
                  <a:latin typeface="+mn-lt"/>
                </a:rPr>
              </a:br>
              <a:r>
                <a:rPr lang="en-US" sz="1400" dirty="0" smtClean="0">
                  <a:solidFill>
                    <a:srgbClr val="660066"/>
                  </a:solidFill>
                  <a:latin typeface="+mn-lt"/>
                </a:rPr>
                <a:t>with onset of </a:t>
              </a:r>
              <a:br>
                <a:rPr lang="en-US" sz="1400" dirty="0" smtClean="0">
                  <a:solidFill>
                    <a:srgbClr val="660066"/>
                  </a:solidFill>
                  <a:latin typeface="+mn-lt"/>
                </a:rPr>
              </a:br>
              <a:r>
                <a:rPr lang="en-US" sz="1400" dirty="0" smtClean="0">
                  <a:solidFill>
                    <a:srgbClr val="660066"/>
                  </a:solidFill>
                  <a:latin typeface="+mn-lt"/>
                </a:rPr>
                <a:t>head-tail</a:t>
              </a:r>
              <a:br>
                <a:rPr lang="en-US" sz="1400" dirty="0" smtClean="0">
                  <a:solidFill>
                    <a:srgbClr val="660066"/>
                  </a:solidFill>
                  <a:latin typeface="+mn-lt"/>
                </a:rPr>
              </a:br>
              <a:r>
                <a:rPr lang="en-US" sz="1400" dirty="0" smtClean="0">
                  <a:solidFill>
                    <a:srgbClr val="660066"/>
                  </a:solidFill>
                  <a:latin typeface="+mn-lt"/>
                </a:rPr>
                <a:t>instability</a:t>
              </a:r>
              <a:endParaRPr lang="en-US" sz="1400" dirty="0">
                <a:solidFill>
                  <a:srgbClr val="660066"/>
                </a:solidFill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62800" y="2385536"/>
              <a:ext cx="155179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Must understand</a:t>
              </a:r>
              <a:b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</a:br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sub-threshold </a:t>
              </a:r>
              <a:b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</a:br>
              <a:r>
                <a:rPr lang="en-US" sz="1400" dirty="0" err="1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emittance</a:t>
              </a:r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 growth</a:t>
              </a:r>
              <a:endParaRPr lang="en-US" sz="1400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959010" y="1371600"/>
              <a:ext cx="127257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Bunch 1 sees</a:t>
              </a:r>
              <a:b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</a:br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long lifetime</a:t>
              </a:r>
              <a:b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</a:br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trapped EC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72200" y="2362200"/>
              <a:ext cx="633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+mn-lt"/>
                </a:rPr>
                <a:t>20pm</a:t>
              </a:r>
              <a:endParaRPr lang="en-US" sz="14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10800000">
              <a:off x="7379314" y="1981200"/>
              <a:ext cx="393086" cy="1588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5715001" y="2286001"/>
              <a:ext cx="685800" cy="228599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6167646" y="2738646"/>
              <a:ext cx="378023" cy="24068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10800000">
              <a:off x="6781800" y="2895600"/>
              <a:ext cx="39308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8281630" y="1066800"/>
            <a:ext cx="663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xBSM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315200" cy="7620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ILC Damping Ring RF system </a:t>
            </a:r>
            <a:r>
              <a:rPr lang="en-US" sz="2400" dirty="0" smtClean="0"/>
              <a:t>50% Duty Cycle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334000"/>
          </a:xfrm>
        </p:spPr>
        <p:txBody>
          <a:bodyPr/>
          <a:lstStyle/>
          <a:p>
            <a:r>
              <a:rPr lang="en-US" sz="2400" dirty="0" err="1" smtClean="0"/>
              <a:t>e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</a:t>
            </a:r>
            <a:r>
              <a:rPr lang="en-US" sz="2400" dirty="0" err="1" smtClean="0"/>
              <a:t>linac</a:t>
            </a:r>
            <a:r>
              <a:rPr lang="en-US" sz="2400" dirty="0" smtClean="0"/>
              <a:t> runs at 10 Hz alternating:</a:t>
            </a:r>
          </a:p>
          <a:p>
            <a:pPr lvl="1"/>
            <a:r>
              <a:rPr lang="en-US" sz="2000" dirty="0" smtClean="0"/>
              <a:t>1 pulse for positron production and injection into </a:t>
            </a:r>
            <a:r>
              <a:rPr lang="en-US" sz="2000" dirty="0" err="1" smtClean="0"/>
              <a:t>e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DR</a:t>
            </a:r>
          </a:p>
          <a:p>
            <a:pPr lvl="1"/>
            <a:r>
              <a:rPr lang="en-US" sz="2000" dirty="0" smtClean="0"/>
              <a:t>1 pulse for collisions at 5 Hz</a:t>
            </a:r>
          </a:p>
          <a:p>
            <a:r>
              <a:rPr lang="en-US" sz="2400" dirty="0" err="1" smtClean="0"/>
              <a:t>e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DR is empty half of the time (100 ms):</a:t>
            </a:r>
          </a:p>
          <a:p>
            <a:pPr lvl="1"/>
            <a:r>
              <a:rPr lang="en-US" sz="2000" dirty="0" smtClean="0"/>
              <a:t>Beam injected in ~1ms</a:t>
            </a:r>
          </a:p>
          <a:p>
            <a:pPr lvl="1"/>
            <a:r>
              <a:rPr lang="en-US" sz="2000" dirty="0" smtClean="0"/>
              <a:t>Beam stored for 100 ms for damping</a:t>
            </a:r>
          </a:p>
          <a:p>
            <a:pPr lvl="1"/>
            <a:r>
              <a:rPr lang="en-US" sz="2000" dirty="0" smtClean="0"/>
              <a:t>Beam extracted in ~1 ms</a:t>
            </a:r>
          </a:p>
          <a:p>
            <a:r>
              <a:rPr lang="en-US" sz="2400" dirty="0" smtClean="0"/>
              <a:t>Main Concern:</a:t>
            </a:r>
          </a:p>
          <a:p>
            <a:pPr lvl="1"/>
            <a:r>
              <a:rPr lang="en-US" sz="2000" dirty="0" smtClean="0"/>
              <a:t>large beam loading variation in a very short time (1 ms)</a:t>
            </a:r>
          </a:p>
          <a:p>
            <a:pPr lvl="1"/>
            <a:r>
              <a:rPr lang="en-US" sz="2000" dirty="0" smtClean="0"/>
              <a:t> implications on RF system and beam stability</a:t>
            </a:r>
          </a:p>
          <a:p>
            <a:r>
              <a:rPr lang="en-US" sz="2400" dirty="0" smtClean="0"/>
              <a:t>WG2 RF Session, Wednesday  16:00: Discussion to get advice from RF experts in preparation of BAW2 meeting, SLAC 18-22 Jan 2011</a:t>
            </a:r>
          </a:p>
          <a:p>
            <a:pPr lvl="1"/>
            <a:r>
              <a:rPr lang="en-US" sz="1800" dirty="0" smtClean="0"/>
              <a:t>Feasible? Needs more R&amp;D? Cost implications?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1FFEA-6651-A445-B5EF-341CECB6B8F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1400" y="0"/>
            <a:ext cx="55626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Option #1: lower overvoltage factor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2945B-7F62-4848-B2FB-70EC6A1282B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133600" y="6553200"/>
            <a:ext cx="4724400" cy="304800"/>
          </a:xfrm>
        </p:spPr>
        <p:txBody>
          <a:bodyPr/>
          <a:lstStyle/>
          <a:p>
            <a:r>
              <a:rPr lang="en-US" dirty="0" smtClean="0"/>
              <a:t>Belomestnykh, RF for pulsed beam ILC DR, IWLC2010</a:t>
            </a:r>
            <a:endParaRPr lang="en-U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28600" y="1066800"/>
            <a:ext cx="868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Alessandro Gallo (DAFNE RF system, LNF) performed further analysis and derived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1" y="2514600"/>
            <a:ext cx="5257800" cy="101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04800" y="3733800"/>
            <a:ext cx="86868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w</a:t>
            </a: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here 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cs typeface="Arial" pitchFamily="34" charset="0"/>
                <a:sym typeface="Symbol" pitchFamily="18" charset="2"/>
              </a:rPr>
              <a:t>h</a:t>
            </a: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 is the overvoltage factor. 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One can see that for </a:t>
            </a:r>
            <a:r>
              <a:rPr lang="en-US" sz="1800" i="1" dirty="0" smtClean="0">
                <a:latin typeface="Symbol" pitchFamily="18" charset="2"/>
                <a:cs typeface="Arial" pitchFamily="34" charset="0"/>
                <a:sym typeface="Symbol" pitchFamily="18" charset="2"/>
              </a:rPr>
              <a:t>h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≤ 2 the cavities can be operated at fixed detuning while the power demand for zero beam current does not exceed the maximum beam power.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endParaRPr lang="en-US" sz="1800" dirty="0" smtClean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en-US" sz="18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Questions: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Is it possible to reduce the overvoltage factor? 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How it was chosen in the first place?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600200"/>
            <a:ext cx="6934200" cy="100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791200" y="4724400"/>
            <a:ext cx="312420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3.2 km ring has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i="1" dirty="0" err="1" smtClean="0">
                <a:latin typeface="Symbol" pitchFamily="18" charset="2"/>
                <a:cs typeface="Arial" pitchFamily="34" charset="0"/>
                <a:sym typeface="Symbol" pitchFamily="18" charset="2"/>
              </a:rPr>
              <a:t>h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≤ 2  </a:t>
            </a:r>
          </a:p>
          <a:p>
            <a:pPr algn="ctr"/>
            <a:r>
              <a:rPr lang="en-US" sz="2000" dirty="0" smtClean="0"/>
              <a:t>for all the configurations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1400" y="0"/>
            <a:ext cx="55626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Summary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2945B-7F62-4848-B2FB-70EC6A1282B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133600" y="6553200"/>
            <a:ext cx="4724400" cy="304800"/>
          </a:xfrm>
        </p:spPr>
        <p:txBody>
          <a:bodyPr/>
          <a:lstStyle/>
          <a:p>
            <a:r>
              <a:rPr lang="en-US" dirty="0" smtClean="0"/>
              <a:t>Belomestnykh, RF for pulsed beam ILC DR, IWLC2010</a:t>
            </a:r>
            <a:endParaRPr lang="en-US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52400" y="1003013"/>
            <a:ext cx="88392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10 Hz operation of the ILC Damping Ring RF system seems to be feasible.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We have presented four different options. Each of them however have challenges.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Option #3 is the most attractive as 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the RF power demand is minimal under it. However, it requires extensive R&amp;D.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Option #1 would be the most easily implementable if the overvoltage factor can be lowered to 2.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Common concerns &amp; studies needed (in addition to those listed for individual options):</a:t>
            </a:r>
            <a:endParaRPr kumimoji="0" lang="en-US" sz="1800" b="1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RF window/coupler power handling with full reflection (except option #3)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lang="en-US" sz="1800" dirty="0" err="1" smtClean="0">
                <a:latin typeface="Arial" pitchFamily="34" charset="0"/>
                <a:cs typeface="Arial" pitchFamily="34" charset="0"/>
                <a:sym typeface="Symbol" pitchFamily="18" charset="2"/>
              </a:rPr>
              <a:t>Feedforward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to mitigate transients during beam injection/extraction</a:t>
            </a:r>
          </a:p>
          <a:p>
            <a:pPr marL="228600" marR="0" lvl="0" indent="-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 Narrow" pitchFamily="34" charset="0"/>
              <a:buChar char="□"/>
              <a:tabLst/>
            </a:pP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Pulsed operation of the RF system is worth considering as it will save power and reduce thermal load on RF window/coupler. Two options here: (</a:t>
            </a:r>
            <a:r>
              <a:rPr kumimoji="0" lang="en-US" sz="1800" b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i</a:t>
            </a:r>
            <a:r>
              <a:rPr kumimoji="0" lang="en-US" sz="18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) pulsed RF and klystron mod anode; (ii) pulsed klystron HV.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9600" y="2209800"/>
            <a:ext cx="4038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(Option #3 Fast frequency tuner)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152400" y="990600"/>
            <a:ext cx="8077200" cy="381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2590800"/>
            <a:ext cx="8610600" cy="685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01000" cy="304800"/>
          </a:xfrm>
        </p:spPr>
        <p:txBody>
          <a:bodyPr/>
          <a:lstStyle/>
          <a:p>
            <a:r>
              <a:rPr lang="en-US" sz="4000" dirty="0" smtClean="0">
                <a:ea typeface="ＭＳ Ｐゴシック" charset="-128"/>
                <a:cs typeface="ＭＳ Ｐゴシック" charset="-128"/>
              </a:rPr>
              <a:t>CLIC DR parameter optimization</a:t>
            </a:r>
            <a:endParaRPr lang="ru-RU" sz="4000" dirty="0" smtClean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2" name="Group 10"/>
          <p:cNvGraphicFramePr>
            <a:graphicFrameLocks noGrp="1"/>
          </p:cNvGraphicFramePr>
          <p:nvPr/>
        </p:nvGraphicFramePr>
        <p:xfrm>
          <a:off x="5486400" y="669925"/>
          <a:ext cx="3542273" cy="6035040"/>
        </p:xfrm>
        <a:graphic>
          <a:graphicData uri="http://schemas.openxmlformats.org/drawingml/2006/table">
            <a:tbl>
              <a:tblPr/>
              <a:tblGrid>
                <a:gridCol w="2554307"/>
                <a:gridCol w="987966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Value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[GeV]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2.86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Circumference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 [m]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420.56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Coupling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0.0013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 loss/turn [MeV]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voltage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Natural chromaticity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x /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y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-168/-60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Momentum compaction factor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8e-5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Damping time x / s [ms]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1.9/ 0.96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Dynamic aperture x / y [</a:t>
                      </a:r>
                      <a:r>
                        <a:rPr kumimoji="0" lang="el-G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σ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inj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30 / 120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Number of dipoles/wigglers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100/52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Cell /dipole length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2.36 / 0.43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Dipole/Wiggler field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1.4/2.5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Bend gradient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[1/m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-1.10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Quad. gradient 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/m]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Sext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  strength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kT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</a:t>
                      </a:r>
                      <a:r>
                        <a:rPr kumimoji="0" lang="ru-RU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Phase advance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x / z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0.452/0.056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population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,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ru-RU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IBS growth factor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Hor./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Ver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Norm. Emittance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[nm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400 /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length [mm]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Longitudinal emittance [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keVm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66" name="Rectangle 3"/>
          <p:cNvSpPr txBox="1">
            <a:spLocks noChangeArrowheads="1"/>
          </p:cNvSpPr>
          <p:nvPr/>
        </p:nvSpPr>
        <p:spPr bwMode="auto">
          <a:xfrm>
            <a:off x="0" y="609600"/>
            <a:ext cx="5486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800" b="0" dirty="0">
                <a:latin typeface="Garamond" charset="0"/>
              </a:rPr>
              <a:t>Reasonable magnet strengths </a:t>
            </a:r>
            <a:r>
              <a:rPr lang="en-US" sz="2800" b="0" dirty="0">
                <a:latin typeface="Garamond" charset="0"/>
              </a:rPr>
              <a:t>(magnet models already studied) </a:t>
            </a:r>
            <a:r>
              <a:rPr lang="en-GB" sz="2800" b="0" dirty="0">
                <a:latin typeface="Garamond" charset="0"/>
              </a:rPr>
              <a:t>and space constraints 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GB" sz="2800" b="0" dirty="0">
                <a:latin typeface="Garamond" charset="0"/>
              </a:rPr>
              <a:t>DA significantly increased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800" b="0" dirty="0">
                <a:solidFill>
                  <a:srgbClr val="000000"/>
                </a:solidFill>
                <a:latin typeface="Garamond" charset="0"/>
              </a:rPr>
              <a:t>TME optics with gradient in the bend and energy increase reduces IBS growth factor to</a:t>
            </a:r>
            <a:r>
              <a:rPr lang="en-US" sz="2800" dirty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Garamond" charset="0"/>
              </a:rPr>
              <a:t>1.4</a:t>
            </a:r>
            <a:r>
              <a:rPr lang="en-US" sz="2800" dirty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US" sz="2800" b="0" dirty="0">
                <a:solidFill>
                  <a:srgbClr val="000000"/>
                </a:solidFill>
                <a:latin typeface="Garamond" charset="0"/>
              </a:rPr>
              <a:t>(as compared to </a:t>
            </a:r>
            <a:r>
              <a:rPr lang="en-US" sz="2800" dirty="0">
                <a:solidFill>
                  <a:srgbClr val="FF0000"/>
                </a:solidFill>
                <a:latin typeface="Garamond" charset="0"/>
              </a:rPr>
              <a:t>5.4 </a:t>
            </a:r>
            <a:r>
              <a:rPr lang="en-US" sz="2800" b="0" dirty="0">
                <a:solidFill>
                  <a:srgbClr val="000000"/>
                </a:solidFill>
                <a:latin typeface="Garamond" charset="0"/>
              </a:rPr>
              <a:t>in original DR design</a:t>
            </a:r>
            <a:r>
              <a:rPr lang="en-US" sz="2800" b="0" dirty="0" smtClean="0">
                <a:solidFill>
                  <a:srgbClr val="000000"/>
                </a:solidFill>
                <a:latin typeface="Garamond" charset="0"/>
              </a:rPr>
              <a:t>)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800" b="0" dirty="0" smtClean="0">
                <a:solidFill>
                  <a:srgbClr val="000000"/>
                </a:solidFill>
                <a:latin typeface="Garamond" charset="0"/>
              </a:rPr>
              <a:t>Reduction of space charge tune-shift with combined circumference reduction and bunch length increase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800" b="0" dirty="0">
                <a:solidFill>
                  <a:srgbClr val="000000"/>
                </a:solidFill>
                <a:latin typeface="Garamond" charset="0"/>
              </a:rPr>
              <a:t>Further optics optimization with respect to IBS</a:t>
            </a:r>
            <a:r>
              <a:rPr lang="en-US" sz="2800" b="0" dirty="0" smtClean="0">
                <a:solidFill>
                  <a:srgbClr val="000000"/>
                </a:solidFill>
                <a:latin typeface="Garamond" charset="0"/>
              </a:rPr>
              <a:t> and </a:t>
            </a:r>
            <a:r>
              <a:rPr lang="en-US" sz="2800" b="0" dirty="0">
                <a:solidFill>
                  <a:srgbClr val="000000"/>
                </a:solidFill>
                <a:latin typeface="Garamond" charset="0"/>
              </a:rPr>
              <a:t>tracking code for comparaison with analytical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 txBox="1">
            <a:spLocks noChangeArrowheads="1"/>
          </p:cNvSpPr>
          <p:nvPr/>
        </p:nvSpPr>
        <p:spPr bwMode="auto">
          <a:xfrm>
            <a:off x="762000" y="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4400" dirty="0">
                <a:solidFill>
                  <a:schemeClr val="bg2"/>
                </a:solidFill>
                <a:latin typeface="Garamond" charset="0"/>
              </a:rPr>
              <a:t>IBS tracking code</a:t>
            </a:r>
            <a:endParaRPr lang="ru-RU" sz="4400" dirty="0">
              <a:solidFill>
                <a:schemeClr val="bg2"/>
              </a:solidFill>
              <a:latin typeface="Garamond" charset="0"/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5562600" y="3135312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A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. </a:t>
            </a:r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Vivoli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, F. Antoniou, et al.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0" y="51054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200" b="0" dirty="0">
                <a:latin typeface="Garamond" charset="0"/>
              </a:rPr>
              <a:t>Developed Monte-Carlo tracking code for IBS including synchrotron radiation damping and quantum excitation (</a:t>
            </a:r>
            <a:r>
              <a:rPr lang="en-US" sz="2200" dirty="0">
                <a:latin typeface="Garamond" charset="0"/>
              </a:rPr>
              <a:t>SIRE</a:t>
            </a:r>
            <a:r>
              <a:rPr lang="en-US" sz="2200" b="0" dirty="0">
                <a:latin typeface="Garamond" charset="0"/>
              </a:rPr>
              <a:t>, based on MOCAC)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200" b="0" dirty="0">
                <a:latin typeface="Garamond" charset="0"/>
              </a:rPr>
              <a:t>Agreement between analytical </a:t>
            </a:r>
            <a:r>
              <a:rPr lang="en-US" sz="2200" b="0" dirty="0" err="1">
                <a:latin typeface="Garamond" charset="0"/>
              </a:rPr>
              <a:t>emittance</a:t>
            </a:r>
            <a:r>
              <a:rPr lang="en-US" sz="2200" b="0" dirty="0">
                <a:latin typeface="Garamond" charset="0"/>
              </a:rPr>
              <a:t> growth and the mean values obtained by 20 SIRE runs</a:t>
            </a: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en-US" sz="2200" b="0" dirty="0">
                <a:latin typeface="Garamond" charset="0"/>
              </a:rPr>
              <a:t>Final </a:t>
            </a:r>
            <a:r>
              <a:rPr lang="en-US" sz="2200" b="0" dirty="0" err="1">
                <a:latin typeface="Garamond" charset="0"/>
              </a:rPr>
              <a:t>emittances</a:t>
            </a:r>
            <a:r>
              <a:rPr lang="en-US" sz="2200" b="0" dirty="0">
                <a:latin typeface="Garamond" charset="0"/>
              </a:rPr>
              <a:t> obtained by SIRE are just within the CLIC DR budget but for lower longitudinal </a:t>
            </a:r>
            <a:r>
              <a:rPr lang="en-US" sz="2200" b="0" dirty="0" err="1">
                <a:latin typeface="Garamond" charset="0"/>
              </a:rPr>
              <a:t>emittance</a:t>
            </a:r>
            <a:endParaRPr lang="en-US" sz="2200" b="0" dirty="0">
              <a:latin typeface="Garamond" charset="0"/>
            </a:endParaRP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endParaRPr lang="en-US" sz="2200" b="0" dirty="0">
              <a:latin typeface="Garamond" charset="0"/>
            </a:endParaRPr>
          </a:p>
          <a:p>
            <a:pPr marL="341313" indent="-341313" defTabSz="912813"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endParaRPr lang="en-US" b="0" dirty="0">
              <a:latin typeface="Garamond" charset="0"/>
            </a:endParaRPr>
          </a:p>
          <a:p>
            <a:pPr marL="341313" indent="-341313" defTabSz="912813"/>
            <a:r>
              <a:rPr lang="en-US" b="0" dirty="0">
                <a:latin typeface="Garamond" charset="0"/>
              </a:rPr>
              <a:t> 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257800" y="3505200"/>
          <a:ext cx="3599034" cy="1432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792480"/>
                <a:gridCol w="782174"/>
                <a:gridCol w="957580"/>
              </a:tblGrid>
              <a:tr h="15240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ge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 (m)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ge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 (m)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4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 (eV m)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Injection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74e-6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1.8e-6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130589</a:t>
                      </a:r>
                      <a:endParaRPr lang="fr-FR" sz="14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Extraction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498e-9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4.3</a:t>
                      </a:r>
                      <a:r>
                        <a:rPr lang="fr-FR" sz="1400" baseline="0" dirty="0" smtClean="0"/>
                        <a:t>e-9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3730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Equilibrium</a:t>
                      </a:r>
                      <a:r>
                        <a:rPr lang="fr-FR" sz="1400" baseline="0" dirty="0" smtClean="0"/>
                        <a:t>    (NO IBS)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254e-9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3.7e-9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2914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2388" y="3200400"/>
          <a:ext cx="5137245" cy="1828799"/>
        </p:xfrm>
        <a:graphic>
          <a:graphicData uri="http://schemas.openxmlformats.org/drawingml/2006/table">
            <a:tbl>
              <a:tblPr/>
              <a:tblGrid>
                <a:gridCol w="2208307"/>
                <a:gridCol w="1000125"/>
                <a:gridCol w="1003300"/>
                <a:gridCol w="925513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1/Tx (s</a:t>
                      </a:r>
                      <a:r>
                        <a:rPr kumimoji="0" lang="fr-FR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1/Ty (s</a:t>
                      </a:r>
                      <a:r>
                        <a:rPr kumimoji="0" lang="fr-FR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fr-FR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1/Tz (s</a:t>
                      </a:r>
                      <a:r>
                        <a:rPr kumimoji="0" lang="fr-FR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fr-FR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MADX (B-M)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1476.7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952.9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1010.6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Bjorken-Mtingwa (Martini)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1579.4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739.1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968.5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SIRE </a:t>
                      </a: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(compressed)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1224.6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732.5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815.6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SIRE </a:t>
                      </a:r>
                      <a:r>
                        <a:rPr kumimoji="0" lang="fr-FR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(not compressed)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1181.1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691.8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802.0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Mod</a:t>
                      </a: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. </a:t>
                      </a:r>
                      <a:r>
                        <a:rPr kumimoji="0" lang="fr-F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Piwinski</a:t>
                      </a: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1299.5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625.7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775.2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pic>
        <p:nvPicPr>
          <p:cNvPr id="40005" name="Picture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3250"/>
            <a:ext cx="324485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06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609600"/>
            <a:ext cx="31369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07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1725" y="685800"/>
            <a:ext cx="2962275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0"/>
            <a:ext cx="7010400" cy="731838"/>
          </a:xfrm>
        </p:spPr>
        <p:txBody>
          <a:bodyPr>
            <a:noAutofit/>
          </a:bodyPr>
          <a:lstStyle/>
          <a:p>
            <a:pPr eaLnBrk="1" hangingPunct="1"/>
            <a:r>
              <a:rPr lang="en-AU" dirty="0" smtClean="0"/>
              <a:t>Reaching Quantum L</a:t>
            </a:r>
            <a:r>
              <a:rPr lang="en-AU" sz="1400" dirty="0" smtClean="0"/>
              <a:t>imit</a:t>
            </a:r>
            <a:r>
              <a:rPr lang="en-AU" dirty="0" smtClean="0"/>
              <a:t> O</a:t>
            </a:r>
            <a:r>
              <a:rPr lang="en-AU" sz="1100" dirty="0" smtClean="0"/>
              <a:t>f</a:t>
            </a:r>
            <a:r>
              <a:rPr lang="en-AU" dirty="0" smtClean="0"/>
              <a:t> V</a:t>
            </a:r>
            <a:r>
              <a:rPr lang="en-AU" sz="1100" dirty="0" smtClean="0"/>
              <a:t>ertical</a:t>
            </a:r>
            <a:r>
              <a:rPr lang="en-AU" dirty="0" smtClean="0"/>
              <a:t> E</a:t>
            </a:r>
            <a:r>
              <a:rPr lang="en-AU" sz="1100" dirty="0" smtClean="0"/>
              <a:t>mittance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2133600"/>
            <a:ext cx="4876800" cy="398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Tousheck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component variation with RF voltage in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ASLS </a:t>
            </a:r>
            <a:endParaRPr lang="en-US" sz="2400" kern="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Blue </a:t>
            </a:r>
            <a:r>
              <a:rPr lang="en-US" sz="2400" b="0" kern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curve fit corresponds </a:t>
            </a: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 </a:t>
            </a:r>
            <a:r>
              <a:rPr lang="el-GR" sz="2400" kern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ε</a:t>
            </a:r>
            <a:r>
              <a:rPr lang="en-US" sz="2400" kern="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y</a:t>
            </a:r>
            <a:r>
              <a:rPr lang="en-US" sz="2400" kern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= 1.24 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± 0.3 pm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Beam size measurement in 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Diamond </a:t>
            </a: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after coupling correction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 beam size at source point 6 </a:t>
            </a:r>
            <a:r>
              <a:rPr lang="en-US" sz="2400" b="0" kern="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μm</a:t>
            </a:r>
            <a:endParaRPr lang="en-US" sz="2400" b="0" kern="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b="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Emittance coupling 0.08% →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V emittance 2.2 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</a:rPr>
              <a:t>± 0.4 </a:t>
            </a:r>
            <a:r>
              <a:rPr lang="en-US" sz="2400" kern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pm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b="0" kern="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b="0" kern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b="0" kern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85800"/>
            <a:ext cx="3962400" cy="300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3590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286000" y="6488668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E.Tan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, R. Dowd, R. </a:t>
            </a:r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Bartolini</a:t>
            </a:r>
            <a:endParaRPr lang="en-US" sz="1800" dirty="0">
              <a:solidFill>
                <a:srgbClr val="00B0F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36608"/>
            <a:ext cx="1752600" cy="5213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3581400"/>
            <a:ext cx="3657601" cy="28722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90600"/>
            <a:ext cx="4040188" cy="504056"/>
          </a:xfrm>
        </p:spPr>
        <p:txBody>
          <a:bodyPr/>
          <a:lstStyle/>
          <a:p>
            <a:r>
              <a:rPr lang="en-US" dirty="0" smtClean="0"/>
              <a:t>Results for round chamber</a:t>
            </a:r>
            <a:endParaRPr lang="el-GR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0" y="1524000"/>
          <a:ext cx="4186484" cy="3170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36"/>
                <a:gridCol w="718580"/>
                <a:gridCol w="388858"/>
                <a:gridCol w="795010"/>
                <a:gridCol w="9144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l-GR" dirty="0"/>
                    </a:p>
                  </a:txBody>
                  <a:tcPr/>
                </a:tc>
              </a:tr>
              <a:tr h="1836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Chromaticity</a:t>
                      </a:r>
                    </a:p>
                    <a:p>
                      <a:pPr algn="ctr"/>
                      <a:r>
                        <a:rPr lang="en-US" dirty="0" smtClean="0"/>
                        <a:t>H/V</a:t>
                      </a:r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Threshold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[M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m</a:t>
                      </a:r>
                      <a:r>
                        <a:rPr lang="en-US" baseline="0" dirty="0" smtClean="0"/>
                        <a:t>]</a:t>
                      </a:r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Rise</a:t>
                      </a:r>
                      <a:r>
                        <a:rPr lang="en-US" baseline="0" dirty="0" smtClean="0"/>
                        <a:t> time</a:t>
                      </a:r>
                      <a:r>
                        <a:rPr lang="en-US" dirty="0" smtClean="0"/>
                        <a:t> (ms)</a:t>
                      </a:r>
                    </a:p>
                    <a:p>
                      <a:pPr algn="ctr"/>
                      <a:r>
                        <a:rPr lang="el-GR" dirty="0" smtClean="0"/>
                        <a:t>τ</a:t>
                      </a:r>
                      <a:r>
                        <a:rPr lang="en-US" dirty="0" smtClean="0"/>
                        <a:t>x=1.88, </a:t>
                      </a:r>
                      <a:r>
                        <a:rPr lang="el-GR" dirty="0" smtClean="0"/>
                        <a:t>τ</a:t>
                      </a:r>
                      <a:r>
                        <a:rPr lang="en-US" dirty="0" smtClean="0"/>
                        <a:t>y</a:t>
                      </a:r>
                      <a:r>
                        <a:rPr lang="el-GR" dirty="0" smtClean="0"/>
                        <a:t>=1.91</a:t>
                      </a:r>
                      <a:r>
                        <a:rPr lang="en-US" baseline="0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0/0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0.38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0.49</a:t>
                      </a:r>
                      <a:endParaRPr lang="el-GR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9.2/1.9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1.92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l-GR" sz="1600" dirty="0"/>
                    </a:p>
                  </a:txBody>
                  <a:tcPr/>
                </a:tc>
              </a:tr>
              <a:tr h="15809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18.4/3.8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1.81 </a:t>
                      </a:r>
                      <a:endParaRPr lang="el-GR" sz="1600" dirty="0"/>
                    </a:p>
                  </a:txBody>
                  <a:tcPr/>
                </a:tc>
              </a:tr>
              <a:tr h="4880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27.6/5.7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1.81</a:t>
                      </a:r>
                      <a:endParaRPr lang="el-GR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36.8/7.6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1.81</a:t>
                      </a:r>
                      <a:endParaRPr lang="el-GR" sz="1600" dirty="0"/>
                    </a:p>
                  </a:txBody>
                  <a:tcPr/>
                </a:tc>
              </a:tr>
              <a:tr h="14248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46/9.5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1.81</a:t>
                      </a:r>
                      <a:endParaRPr lang="el-G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805B0-A91D-4617-B58F-8386447DE2B3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l-G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52600"/>
            <a:ext cx="441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chromaticity 0, the TMCI threshold is at 10 and 11 M</a:t>
            </a:r>
            <a:r>
              <a:rPr lang="el-GR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Ω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/m for </a:t>
            </a:r>
            <a:r>
              <a:rPr lang="en-US" sz="2000" b="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x,y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respectively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positive chromaticity, there is no TMCI but another instability occurs.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As the chromaticity is increased, higher order modes get excited, less effect, move to higher instability thresholds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</a:t>
            </a:r>
            <a:endParaRPr lang="el-GR" sz="2000" b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43608" y="0"/>
            <a:ext cx="6984776" cy="1052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 anchorCtr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CLIC Damping Rings TMCI simulations </a:t>
            </a:r>
            <a:endParaRPr lang="el-GR" sz="4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10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54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257800" y="1143000"/>
            <a:ext cx="342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E. </a:t>
            </a:r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Koukovini-Platia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, G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. </a:t>
            </a:r>
            <a:r>
              <a:rPr lang="en-GB" sz="1800" dirty="0" err="1">
                <a:solidFill>
                  <a:srgbClr val="00B0F0"/>
                </a:solidFill>
                <a:latin typeface="Garamond" charset="0"/>
              </a:rPr>
              <a:t>Rumolo</a:t>
            </a:r>
            <a:endParaRPr lang="en-US" sz="1800" dirty="0">
              <a:solidFill>
                <a:srgbClr val="00B0F0"/>
              </a:solidFill>
            </a:endParaRPr>
          </a:p>
        </p:txBody>
      </p:sp>
      <p:pic>
        <p:nvPicPr>
          <p:cNvPr id="18" name="Picture 17" descr="modehdtl_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777740"/>
            <a:ext cx="2971800" cy="2080260"/>
          </a:xfrm>
          <a:prstGeom prst="rect">
            <a:avLst/>
          </a:prstGeom>
        </p:spPr>
      </p:pic>
      <p:pic>
        <p:nvPicPr>
          <p:cNvPr id="19" name="Picture 18" descr="modehdtl_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0136" y="4800600"/>
            <a:ext cx="2939143" cy="2057400"/>
          </a:xfrm>
          <a:prstGeom prst="rect">
            <a:avLst/>
          </a:prstGeom>
        </p:spPr>
      </p:pic>
      <p:pic>
        <p:nvPicPr>
          <p:cNvPr id="20" name="Picture 19" descr="tuneshifty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773560"/>
            <a:ext cx="3175248" cy="2084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48006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AutoShape 6"/>
          <p:cNvSpPr>
            <a:spLocks noChangeAspect="1" noChangeArrowheads="1"/>
          </p:cNvSpPr>
          <p:nvPr/>
        </p:nvSpPr>
        <p:spPr bwMode="auto">
          <a:xfrm>
            <a:off x="2133600" y="1752600"/>
            <a:ext cx="217488" cy="174625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12295" name="AutoShape 7"/>
          <p:cNvSpPr>
            <a:spLocks noChangeAspect="1" noChangeArrowheads="1"/>
          </p:cNvSpPr>
          <p:nvPr/>
        </p:nvSpPr>
        <p:spPr bwMode="auto">
          <a:xfrm>
            <a:off x="3733800" y="2667000"/>
            <a:ext cx="217488" cy="182563"/>
          </a:xfrm>
          <a:prstGeom prst="star5">
            <a:avLst/>
          </a:prstGeom>
          <a:solidFill>
            <a:srgbClr val="00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800"/>
          </a:p>
        </p:txBody>
      </p:sp>
      <p:sp>
        <p:nvSpPr>
          <p:cNvPr id="12407" name="AutoShape 119"/>
          <p:cNvSpPr>
            <a:spLocks noChangeAspect="1" noChangeArrowheads="1"/>
          </p:cNvSpPr>
          <p:nvPr/>
        </p:nvSpPr>
        <p:spPr bwMode="auto">
          <a:xfrm>
            <a:off x="1828800" y="1371600"/>
            <a:ext cx="219075" cy="179388"/>
          </a:xfrm>
          <a:prstGeom prst="star5">
            <a:avLst/>
          </a:prstGeom>
          <a:solidFill>
            <a:srgbClr val="FF9933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800" dirty="0">
              <a:solidFill>
                <a:srgbClr val="CCFFCC"/>
              </a:solidFill>
            </a:endParaRPr>
          </a:p>
        </p:txBody>
      </p:sp>
      <p:sp>
        <p:nvSpPr>
          <p:cNvPr id="40966" name="Text Box 305"/>
          <p:cNvSpPr txBox="1">
            <a:spLocks noChangeArrowheads="1"/>
          </p:cNvSpPr>
          <p:nvPr/>
        </p:nvSpPr>
        <p:spPr bwMode="auto">
          <a:xfrm>
            <a:off x="1081088" y="1609725"/>
            <a:ext cx="1052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1313" indent="-341313" defTabSz="912813"/>
            <a:r>
              <a:rPr lang="en-US" sz="1400">
                <a:solidFill>
                  <a:srgbClr val="FF9F16"/>
                </a:solidFill>
              </a:rPr>
              <a:t>Nb</a:t>
            </a:r>
            <a:r>
              <a:rPr lang="en-US" sz="1400" baseline="-25000">
                <a:solidFill>
                  <a:srgbClr val="FF9F16"/>
                </a:solidFill>
              </a:rPr>
              <a:t>3</a:t>
            </a:r>
            <a:r>
              <a:rPr lang="en-US" sz="1400">
                <a:solidFill>
                  <a:srgbClr val="FF9F16"/>
                </a:solidFill>
              </a:rPr>
              <a:t>Sn SC</a:t>
            </a:r>
          </a:p>
          <a:p>
            <a:pPr marL="341313" indent="-341313" defTabSz="912813"/>
            <a:r>
              <a:rPr lang="en-US" sz="1400">
                <a:solidFill>
                  <a:srgbClr val="FF9F16"/>
                </a:solidFill>
              </a:rPr>
              <a:t>wiggler</a:t>
            </a:r>
          </a:p>
        </p:txBody>
      </p:sp>
      <p:sp>
        <p:nvSpPr>
          <p:cNvPr id="40967" name="Text Box 306"/>
          <p:cNvSpPr txBox="1">
            <a:spLocks noChangeArrowheads="1"/>
          </p:cNvSpPr>
          <p:nvPr/>
        </p:nvSpPr>
        <p:spPr bwMode="auto">
          <a:xfrm>
            <a:off x="2057400" y="2133600"/>
            <a:ext cx="879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1313" indent="-341313" defTabSz="912813"/>
            <a:r>
              <a:rPr lang="en-US" sz="1400">
                <a:solidFill>
                  <a:srgbClr val="0000FF"/>
                </a:solidFill>
              </a:rPr>
              <a:t>NbTi SC</a:t>
            </a:r>
          </a:p>
          <a:p>
            <a:pPr marL="341313" indent="-341313" defTabSz="912813"/>
            <a:r>
              <a:rPr lang="en-US" sz="1400">
                <a:solidFill>
                  <a:srgbClr val="0000FF"/>
                </a:solidFill>
              </a:rPr>
              <a:t>wiggler</a:t>
            </a:r>
          </a:p>
        </p:txBody>
      </p:sp>
      <p:sp>
        <p:nvSpPr>
          <p:cNvPr id="40968" name="Text Box 307"/>
          <p:cNvSpPr txBox="1">
            <a:spLocks noChangeArrowheads="1"/>
          </p:cNvSpPr>
          <p:nvPr/>
        </p:nvSpPr>
        <p:spPr bwMode="auto">
          <a:xfrm>
            <a:off x="3200400" y="2057400"/>
            <a:ext cx="930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1313" indent="-341313" defTabSz="912813"/>
            <a:r>
              <a:rPr lang="en-US" sz="1400">
                <a:solidFill>
                  <a:srgbClr val="006600"/>
                </a:solidFill>
              </a:rPr>
              <a:t>BINP PM</a:t>
            </a:r>
          </a:p>
          <a:p>
            <a:pPr marL="341313" indent="-341313" defTabSz="912813"/>
            <a:r>
              <a:rPr lang="en-US" sz="1400">
                <a:solidFill>
                  <a:srgbClr val="006600"/>
                </a:solidFill>
              </a:rPr>
              <a:t>Wiggler</a:t>
            </a:r>
          </a:p>
        </p:txBody>
      </p:sp>
      <p:sp>
        <p:nvSpPr>
          <p:cNvPr id="409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609600"/>
          </a:xfrm>
        </p:spPr>
        <p:txBody>
          <a:bodyPr/>
          <a:lstStyle/>
          <a:p>
            <a:pPr defTabSz="912813"/>
            <a:r>
              <a:rPr lang="en-GB" sz="4000" dirty="0" smtClean="0">
                <a:ea typeface="ＭＳ Ｐゴシック" charset="-128"/>
                <a:cs typeface="ＭＳ Ｐゴシック" charset="-128"/>
              </a:rPr>
              <a:t>Wigglers’ effect with IBS</a:t>
            </a:r>
            <a:endParaRPr lang="en-US" sz="40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0970" name="Slide Number Placeholder 1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69035B-399D-EA44-81F2-F8DC03E7EAD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" name="Date Placeholder 12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Y.P., 20/10/2010</a:t>
            </a:r>
          </a:p>
        </p:txBody>
      </p:sp>
      <p:sp>
        <p:nvSpPr>
          <p:cNvPr id="409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24400" y="609600"/>
            <a:ext cx="4419600" cy="3168650"/>
          </a:xfrm>
        </p:spPr>
        <p:txBody>
          <a:bodyPr/>
          <a:lstStyle/>
          <a:p>
            <a:pPr defTabSz="912813">
              <a:lnSpc>
                <a:spcPct val="80000"/>
              </a:lnSpc>
            </a:pPr>
            <a:r>
              <a:rPr lang="en-GB" sz="2400" dirty="0" smtClean="0">
                <a:ea typeface="ＭＳ Ｐゴシック" charset="-128"/>
                <a:cs typeface="ＭＳ Ｐゴシック" charset="-128"/>
              </a:rPr>
              <a:t>Stronger wiggler fields and shorter wavelengths necessary to reach target </a:t>
            </a:r>
            <a:r>
              <a:rPr lang="en-GB" sz="2400" dirty="0" err="1" smtClean="0">
                <a:ea typeface="ＭＳ Ｐゴシック" charset="-128"/>
                <a:cs typeface="ＭＳ Ｐゴシック" charset="-128"/>
              </a:rPr>
              <a:t>emittance</a:t>
            </a:r>
            <a:r>
              <a:rPr lang="en-GB" sz="2400" dirty="0" smtClean="0">
                <a:ea typeface="ＭＳ Ｐゴシック" charset="-128"/>
                <a:cs typeface="ＭＳ Ｐゴシック" charset="-128"/>
              </a:rPr>
              <a:t> due to strong IBS effect</a:t>
            </a:r>
          </a:p>
          <a:p>
            <a:pPr defTabSz="912813">
              <a:lnSpc>
                <a:spcPct val="80000"/>
              </a:lnSpc>
            </a:pPr>
            <a:r>
              <a:rPr lang="en-GB" sz="2400" dirty="0" smtClean="0">
                <a:ea typeface="ＭＳ Ｐゴシック" charset="-128"/>
                <a:cs typeface="ＭＳ Ｐゴシック" charset="-128"/>
              </a:rPr>
              <a:t>Current density can be increased by different conductor type</a:t>
            </a:r>
          </a:p>
          <a:p>
            <a:pPr defTabSz="912813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Nb</a:t>
            </a:r>
            <a:r>
              <a:rPr lang="en-US" sz="2400" baseline="-25000" dirty="0" smtClean="0">
                <a:ea typeface="ＭＳ Ｐゴシック" charset="-128"/>
                <a:cs typeface="ＭＳ Ｐゴシック" charset="-128"/>
              </a:rPr>
              <a:t>3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Sn can sustain higher heat load (potentially 10 times higher than </a:t>
            </a:r>
            <a:r>
              <a:rPr lang="en-US" sz="2400" dirty="0" err="1" smtClean="0">
                <a:ea typeface="ＭＳ Ｐゴシック" charset="-128"/>
                <a:cs typeface="ＭＳ Ｐゴシック" charset="-128"/>
              </a:rPr>
              <a:t>NbTi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)</a:t>
            </a:r>
            <a:endParaRPr lang="en-GB" sz="2400" dirty="0" smtClean="0">
              <a:ea typeface="ＭＳ Ｐゴシック" charset="-128"/>
              <a:cs typeface="ＭＳ Ｐゴシック" charset="-128"/>
            </a:endParaRPr>
          </a:p>
          <a:p>
            <a:pPr defTabSz="912813">
              <a:lnSpc>
                <a:spcPct val="80000"/>
              </a:lnSpc>
            </a:pPr>
            <a:r>
              <a:rPr lang="en-GB" sz="2400" dirty="0" smtClean="0">
                <a:ea typeface="ＭＳ Ｐゴシック" charset="-128"/>
                <a:cs typeface="ＭＳ Ｐゴシック" charset="-128"/>
              </a:rPr>
              <a:t>Two wiggler prototypes</a:t>
            </a:r>
          </a:p>
          <a:p>
            <a:pPr lvl="1" defTabSz="912813">
              <a:lnSpc>
                <a:spcPct val="80000"/>
              </a:lnSpc>
            </a:pPr>
            <a:r>
              <a:rPr lang="el-GR" sz="2000" dirty="0" smtClean="0"/>
              <a:t>2.5</a:t>
            </a:r>
            <a:r>
              <a:rPr lang="en-US" sz="2000" dirty="0" smtClean="0"/>
              <a:t>T</a:t>
            </a:r>
            <a:r>
              <a:rPr lang="en-GB" sz="2000" dirty="0" smtClean="0"/>
              <a:t>,</a:t>
            </a:r>
            <a:r>
              <a:rPr lang="el-GR" sz="2000" dirty="0" smtClean="0"/>
              <a:t> 5</a:t>
            </a:r>
            <a:r>
              <a:rPr lang="en-GB" sz="2000" dirty="0" smtClean="0"/>
              <a:t>cm period, built and currently tested by BINP</a:t>
            </a:r>
          </a:p>
          <a:p>
            <a:pPr lvl="1" defTabSz="912813">
              <a:lnSpc>
                <a:spcPct val="80000"/>
              </a:lnSpc>
            </a:pPr>
            <a:r>
              <a:rPr lang="el-GR" sz="2000" dirty="0" smtClean="0"/>
              <a:t>2.</a:t>
            </a:r>
            <a:r>
              <a:rPr lang="en-GB" sz="2000" dirty="0" smtClean="0"/>
              <a:t>8</a:t>
            </a:r>
            <a:r>
              <a:rPr lang="en-US" sz="2000" dirty="0" smtClean="0"/>
              <a:t>T</a:t>
            </a:r>
            <a:r>
              <a:rPr lang="en-GB" sz="2000" dirty="0" smtClean="0"/>
              <a:t>,</a:t>
            </a:r>
            <a:r>
              <a:rPr lang="el-GR" sz="2000" dirty="0" smtClean="0"/>
              <a:t> </a:t>
            </a:r>
            <a:r>
              <a:rPr lang="en-GB" sz="2000" dirty="0" smtClean="0"/>
              <a:t>4cm period, designed by CERN/Un. Karlsruhe</a:t>
            </a:r>
          </a:p>
          <a:p>
            <a:pPr defTabSz="912813">
              <a:lnSpc>
                <a:spcPct val="80000"/>
              </a:lnSpc>
            </a:pPr>
            <a:r>
              <a:rPr lang="en-GB" sz="2400" dirty="0" smtClean="0">
                <a:ea typeface="ＭＳ Ｐゴシック" charset="-128"/>
                <a:cs typeface="ＭＳ Ｐゴシック" charset="-128"/>
              </a:rPr>
              <a:t>Mock-ups built and magnetically tested</a:t>
            </a:r>
          </a:p>
          <a:p>
            <a:pPr defTabSz="912813">
              <a:lnSpc>
                <a:spcPct val="80000"/>
              </a:lnSpc>
            </a:pPr>
            <a:r>
              <a:rPr lang="en-GB" sz="2400" dirty="0" smtClean="0">
                <a:ea typeface="ＭＳ Ｐゴシック" charset="-128"/>
                <a:cs typeface="ＭＳ Ｐゴシック" charset="-128"/>
              </a:rPr>
              <a:t>Prototypes to be installed in a storage ring for beam measurements</a:t>
            </a:r>
          </a:p>
        </p:txBody>
      </p:sp>
      <p:graphicFrame>
        <p:nvGraphicFramePr>
          <p:cNvPr id="18" name="Group 66"/>
          <p:cNvGraphicFramePr>
            <a:graphicFrameLocks noGrp="1"/>
          </p:cNvGraphicFramePr>
          <p:nvPr/>
        </p:nvGraphicFramePr>
        <p:xfrm>
          <a:off x="152400" y="4419600"/>
          <a:ext cx="4493330" cy="2225040"/>
        </p:xfrm>
        <a:graphic>
          <a:graphicData uri="http://schemas.openxmlformats.org/drawingml/2006/table">
            <a:tbl>
              <a:tblPr/>
              <a:tblGrid>
                <a:gridCol w="2735208"/>
                <a:gridCol w="825942"/>
                <a:gridCol w="93218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BINP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CERN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peak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2.8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λ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W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50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Beam aperture full gap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13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Conductor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NbTi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Nb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Sn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Operating temperature [K]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0"/>
            <a:ext cx="7086600" cy="533400"/>
          </a:xfrm>
        </p:spPr>
        <p:txBody>
          <a:bodyPr/>
          <a:lstStyle/>
          <a:p>
            <a:r>
              <a:rPr lang="en-US" sz="2800" dirty="0" smtClean="0"/>
              <a:t>DR Agenda – Wednesday 20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762000"/>
          <a:ext cx="8839200" cy="1457960"/>
        </p:xfrm>
        <a:graphic>
          <a:graphicData uri="http://schemas.openxmlformats.org/drawingml/2006/table">
            <a:tbl>
              <a:tblPr/>
              <a:tblGrid>
                <a:gridCol w="767456"/>
                <a:gridCol w="5319254"/>
                <a:gridCol w="2752490"/>
              </a:tblGrid>
              <a:tr h="76200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latin typeface="Verdana"/>
                        </a:rPr>
                        <a:t>Opening session, 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Chaired by M. </a:t>
                      </a:r>
                      <a:r>
                        <a:rPr lang="en-US" sz="1600" b="0" i="0" u="none" strike="noStrike" dirty="0" smtClean="0">
                          <a:latin typeface="Verdana"/>
                        </a:rPr>
                        <a:t>Palmer</a:t>
                      </a:r>
                      <a:r>
                        <a:rPr lang="en-US" sz="1600" b="1" i="0" u="none" strike="noStrike" dirty="0" smtClean="0">
                          <a:latin typeface="Verdana"/>
                        </a:rPr>
                        <a:t> </a:t>
                      </a:r>
                      <a:endParaRPr lang="en-US" sz="1600" b="1" i="0" u="none" strike="noStrike" dirty="0">
                        <a:latin typeface="Verdana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latin typeface="Verdana"/>
                        </a:rPr>
                        <a:t>9:00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Working group </a:t>
                      </a:r>
                      <a:r>
                        <a:rPr lang="en-US" sz="1600" b="0" i="0" u="none" strike="noStrike" dirty="0" err="1">
                          <a:latin typeface="Verdana"/>
                        </a:rPr>
                        <a:t>organisation</a:t>
                      </a:r>
                      <a:endParaRPr lang="en-US" sz="16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Y. </a:t>
                      </a:r>
                      <a:r>
                        <a:rPr lang="en-US" sz="1600" b="0" i="0" u="none" strike="noStrike" dirty="0" err="1">
                          <a:latin typeface="Verdana"/>
                        </a:rPr>
                        <a:t>Papaphilippou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, CERN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4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latin typeface="Verdana"/>
                        </a:rPr>
                        <a:t>9:15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Design progress for the ILC Damping Rings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latin typeface="Verdana"/>
                        </a:rPr>
                        <a:t>S. Guiducci, INFN/LNF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9:45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Conceptual design of the CLIC Damping Rings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Y. </a:t>
                      </a:r>
                      <a:r>
                        <a:rPr lang="en-US" sz="1600" b="0" i="0" u="none" strike="noStrike" dirty="0" err="1">
                          <a:latin typeface="Verdana"/>
                        </a:rPr>
                        <a:t>Papaphilippou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, CERN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10:15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ATF status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J. Urakawa, KEK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2260600"/>
          <a:ext cx="8839200" cy="1176020"/>
        </p:xfrm>
        <a:graphic>
          <a:graphicData uri="http://schemas.openxmlformats.org/drawingml/2006/table">
            <a:tbl>
              <a:tblPr/>
              <a:tblGrid>
                <a:gridCol w="762000"/>
                <a:gridCol w="5257800"/>
                <a:gridCol w="2819400"/>
              </a:tblGrid>
              <a:tr h="3327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Lattice design and Low 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tuning,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Chaired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by R.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Bartolini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11:15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Update of 3.2 km ILC DR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J. Gao, IHEP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11:40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Low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tuning at CERTA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J. Shanks, Cornell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12:05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ASLS low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tuning  progress 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E. Tan,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R.Dowd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ASLS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3477260"/>
          <a:ext cx="8839200" cy="1526540"/>
        </p:xfrm>
        <a:graphic>
          <a:graphicData uri="http://schemas.openxmlformats.org/drawingml/2006/table">
            <a:tbl>
              <a:tblPr/>
              <a:tblGrid>
                <a:gridCol w="766763"/>
                <a:gridCol w="5253037"/>
                <a:gridCol w="2819400"/>
              </a:tblGrid>
              <a:tr h="762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X-ray storage rings and kickers,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Chaired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by  S.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Guiducci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14:00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DIAMOND status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Bartolini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JAI/</a:t>
                      </a:r>
                      <a:r>
                        <a:rPr kumimoji="0" lang="en-US" sz="1600" b="0" i="0" u="none" strike="noStrike" cap="none" spc="-1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DIAMOND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14:30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ATF fast kicker progress (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Webex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T. Naito, KEK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14:55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Update on fast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pulser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design/prototyping for the ILC kickers (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Webex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C. Burkhart, SLAC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15:20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CLIC extraction systems  (common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WG6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7, 8,)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M. Barnes, CERN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044440"/>
          <a:ext cx="8839200" cy="1813560"/>
        </p:xfrm>
        <a:graphic>
          <a:graphicData uri="http://schemas.openxmlformats.org/drawingml/2006/table">
            <a:tbl>
              <a:tblPr/>
              <a:tblGrid>
                <a:gridCol w="766763"/>
                <a:gridCol w="5253037"/>
                <a:gridCol w="2819400"/>
              </a:tblGrid>
              <a:tr h="2870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RF systems (Common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WG8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and 4),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Chaired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by A.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Grudiev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16:00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Introduction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S. Guiducci, INFN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16:10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Transient beam loading correction at  ILC DR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K. Kubo, KEK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16:35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RF system issues due to pulsed beam in ILC DR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Belomestnykh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Cornell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17:00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Conceptual design of the CLIC DR RF system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A. Grudiev, CERN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17:25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Discussion on 50% duty cycle operation of the ILC DR and synergies with CLIC DR RF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ALL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 descr="\\cern.ch\dfs\Users\d\dschoerl\Desktop\Pictures\Pictures\strain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625" y="4110038"/>
            <a:ext cx="17557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9275" y="128588"/>
            <a:ext cx="204311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0" dirty="0">
                <a:solidFill>
                  <a:srgbClr val="FFFFFF"/>
                </a:solidFill>
              </a:rPr>
              <a:t>Nb</a:t>
            </a:r>
            <a:r>
              <a:rPr lang="en-US" sz="2400" b="0" baseline="-25000" dirty="0">
                <a:solidFill>
                  <a:srgbClr val="FFFFFF"/>
                </a:solidFill>
              </a:rPr>
              <a:t>3</a:t>
            </a:r>
            <a:r>
              <a:rPr lang="en-US" sz="2400" b="0" dirty="0">
                <a:solidFill>
                  <a:srgbClr val="FFFFFF"/>
                </a:solidFill>
              </a:rPr>
              <a:t>Sn Technology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00600" y="109538"/>
            <a:ext cx="1998663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0" dirty="0" err="1">
                <a:solidFill>
                  <a:srgbClr val="FFFFFF"/>
                </a:solidFill>
              </a:rPr>
              <a:t>Nb</a:t>
            </a:r>
            <a:r>
              <a:rPr lang="en-US" sz="2400" b="0" dirty="0">
                <a:solidFill>
                  <a:srgbClr val="FFFFFF"/>
                </a:solidFill>
              </a:rPr>
              <a:t>-Ti Technology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-76200" y="2566988"/>
            <a:ext cx="9144000" cy="0"/>
          </a:xfrm>
          <a:prstGeom prst="line">
            <a:avLst/>
          </a:prstGeom>
          <a:ln w="6985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1" name="TextBox 20"/>
          <p:cNvSpPr txBox="1">
            <a:spLocks noChangeArrowheads="1"/>
          </p:cNvSpPr>
          <p:nvPr/>
        </p:nvSpPr>
        <p:spPr bwMode="auto">
          <a:xfrm>
            <a:off x="7543800" y="1889125"/>
            <a:ext cx="124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>
                <a:solidFill>
                  <a:srgbClr val="C00000"/>
                </a:solidFill>
                <a:ea typeface="+mn-ea"/>
                <a:cs typeface="+mn-cs"/>
              </a:rPr>
              <a:t>CDR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-76200" y="6072188"/>
            <a:ext cx="9144000" cy="0"/>
          </a:xfrm>
          <a:prstGeom prst="line">
            <a:avLst/>
          </a:prstGeom>
          <a:ln w="6985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TextBox 24"/>
          <p:cNvSpPr txBox="1">
            <a:spLocks noChangeArrowheads="1"/>
          </p:cNvSpPr>
          <p:nvPr/>
        </p:nvSpPr>
        <p:spPr bwMode="auto">
          <a:xfrm>
            <a:off x="7543800" y="5394325"/>
            <a:ext cx="124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>
                <a:solidFill>
                  <a:srgbClr val="C00000"/>
                </a:solidFill>
                <a:ea typeface="+mn-ea"/>
                <a:cs typeface="+mn-cs"/>
              </a:rPr>
              <a:t>TDR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495800" y="509588"/>
            <a:ext cx="4495800" cy="5486400"/>
            <a:chOff x="-228600" y="381000"/>
            <a:chExt cx="4495800" cy="5486399"/>
          </a:xfrm>
        </p:grpSpPr>
        <p:pic>
          <p:nvPicPr>
            <p:cNvPr id="42005" name="Picture 2" descr="\\cern.ch\dfs\Users\d\dschoerl\Desktop\Pictures\Pictures\scu5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9800" y="381000"/>
              <a:ext cx="1149733" cy="785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6" name="Picture 3" descr="\\cern.ch\dfs\Users\d\dschoerl\Desktop\Pictures\Pictures\BINP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1903" y="1219200"/>
              <a:ext cx="844697" cy="683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7" name="Picture 4" descr="\\cern.ch\dfs\Users\d\dschoerl\Desktop\Pictures\Pictures\BINP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57526" y="1219200"/>
              <a:ext cx="909674" cy="682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4" name="Diagram 13"/>
            <p:cNvGraphicFramePr/>
            <p:nvPr/>
          </p:nvGraphicFramePr>
          <p:xfrm>
            <a:off x="-228600" y="990600"/>
            <a:ext cx="2438399" cy="4876799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pic>
          <p:nvPicPr>
            <p:cNvPr id="42009" name="Picture 1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286000" y="2743200"/>
              <a:ext cx="1142685" cy="87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0" name="Picture 9" descr="\\cern.ch\dfs\Users\d\dschoerl\Desktop\Pictures\news_Feb2005.jp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286000" y="4419600"/>
              <a:ext cx="1183175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21" name="TextBox 29"/>
            <p:cNvSpPr txBox="1">
              <a:spLocks noChangeArrowheads="1"/>
            </p:cNvSpPr>
            <p:nvPr/>
          </p:nvSpPr>
          <p:spPr bwMode="auto">
            <a:xfrm>
              <a:off x="2362200" y="4114799"/>
              <a:ext cx="97790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0">
                  <a:solidFill>
                    <a:srgbClr val="000000"/>
                  </a:solidFill>
                  <a:ea typeface="+mn-ea"/>
                  <a:cs typeface="+mn-cs"/>
                </a:rPr>
                <a:t>SCU14 in ANKA</a:t>
              </a:r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28600" y="966788"/>
            <a:ext cx="4084638" cy="5029200"/>
            <a:chOff x="335687" y="914400"/>
            <a:chExt cx="4083914" cy="5029199"/>
          </a:xfrm>
        </p:grpSpPr>
        <p:pic>
          <p:nvPicPr>
            <p:cNvPr id="42000" name="Picture 5" descr="\\cern.ch\dfs\Users\d\dschoerl\Desktop\Pictures\Pictures\image003.jpg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926486" y="1447800"/>
              <a:ext cx="601134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1" name="Picture 6" descr="\\cern.ch\dfs\Users\d\dschoerl\Desktop\Pictures\Pictures\IMG_2067.JPG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612286" y="1524000"/>
              <a:ext cx="609634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2" name="Picture 7" descr="\\cern.ch\dfs\Users\d\dschoerl\Desktop\Pictures\Pictures\horizontalcoil.jpg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002687" y="914400"/>
              <a:ext cx="381000" cy="456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3" name="Picture 8" descr="\\cern.ch\dfs\Users\d\dschoerl\Desktop\Pictures\Pictures\horizontalfinaldesign1.jpg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774087" y="2895600"/>
              <a:ext cx="1645514" cy="684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32" name="Diagram 31"/>
            <p:cNvGraphicFramePr/>
            <p:nvPr/>
          </p:nvGraphicFramePr>
          <p:xfrm>
            <a:off x="335687" y="1066800"/>
            <a:ext cx="2438399" cy="4876799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</p:grpSp>
      <p:pic>
        <p:nvPicPr>
          <p:cNvPr id="41996" name="Picture 2" descr="\\cern.ch\dfs\Users\d\dschoerl\Desktop\Pictures\Pictures\IMG_2354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557588" y="738188"/>
            <a:ext cx="55721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4" descr="\\cern.ch\dfs\Users\d\dschoerl\Desktop\Pictures\Pictures\WEPD039f7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077200" y="585788"/>
            <a:ext cx="91440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9" name="Rectangle 5"/>
          <p:cNvSpPr>
            <a:spLocks noChangeArrowheads="1"/>
          </p:cNvSpPr>
          <p:nvPr/>
        </p:nvSpPr>
        <p:spPr bwMode="auto">
          <a:xfrm>
            <a:off x="2438400" y="6248400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D. </a:t>
            </a:r>
            <a:r>
              <a:rPr lang="en-GB" sz="1800" dirty="0" err="1">
                <a:solidFill>
                  <a:srgbClr val="00B0F0"/>
                </a:solidFill>
                <a:latin typeface="Garamond" charset="0"/>
              </a:rPr>
              <a:t>Schoerling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,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 S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. </a:t>
            </a:r>
            <a:r>
              <a:rPr lang="en-GB" sz="1800" dirty="0" err="1">
                <a:solidFill>
                  <a:srgbClr val="00B0F0"/>
                </a:solidFill>
                <a:latin typeface="Garamond" charset="0"/>
              </a:rPr>
              <a:t>Russenchuck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,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 A. </a:t>
            </a:r>
            <a:r>
              <a:rPr lang="en-GB" sz="1800" dirty="0" err="1" smtClean="0">
                <a:solidFill>
                  <a:srgbClr val="00B0F0"/>
                </a:solidFill>
                <a:latin typeface="Garamond" charset="0"/>
              </a:rPr>
              <a:t>Bragin</a:t>
            </a:r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 et </a:t>
            </a:r>
            <a:r>
              <a:rPr lang="en-GB" sz="1800" dirty="0">
                <a:solidFill>
                  <a:srgbClr val="00B0F0"/>
                </a:solidFill>
                <a:latin typeface="Garamond" charset="0"/>
              </a:rPr>
              <a:t>al.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Conceptual Design of CLIC DR RF system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1143000"/>
          <a:ext cx="8577583" cy="5148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1"/>
                <a:gridCol w="914400"/>
                <a:gridCol w="914399"/>
                <a:gridCol w="1143000"/>
                <a:gridCol w="990600"/>
                <a:gridCol w="1107441"/>
                <a:gridCol w="1145542"/>
              </a:tblGrid>
              <a:tr h="28575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“A la </a:t>
                      </a:r>
                      <a:r>
                        <a:rPr lang="en-US" sz="1600" dirty="0" err="1" smtClean="0"/>
                        <a:t>linac</a:t>
                      </a:r>
                      <a:r>
                        <a:rPr lang="en-US" sz="1600" dirty="0" smtClean="0"/>
                        <a:t>”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ARES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Train length [ns]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stored energy [J]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154</a:t>
                      </a:r>
                      <a:endParaRPr 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Shunt impedance R [M</a:t>
                      </a:r>
                      <a:r>
                        <a:rPr lang="el-GR" sz="1400" dirty="0" smtClean="0"/>
                        <a:t>Ω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10000</a:t>
                      </a:r>
                      <a:endParaRPr 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</a:t>
                      </a:r>
                      <a:r>
                        <a:rPr lang="en-US" sz="1400" dirty="0" err="1" smtClean="0"/>
                        <a:t>rf</a:t>
                      </a:r>
                      <a:r>
                        <a:rPr lang="en-US" sz="1400" dirty="0" smtClean="0"/>
                        <a:t> power [MW]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6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(3)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~12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</a:t>
                      </a:r>
                      <a:endParaRPr 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length [m]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(5)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~50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~50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~40</a:t>
                      </a:r>
                      <a:endParaRPr 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Klystron bandwidth [%]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buFont typeface="Wingdings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&gt;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 0.1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 0.1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9296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Voltage modulation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buFont typeface="Wingdings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Strong:</a:t>
                      </a:r>
                    </a:p>
                    <a:p>
                      <a:pPr algn="ctr">
                        <a:buFont typeface="Wingdings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Phase + amplitude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No, or very small phase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Could be stronger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No, or very small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Could be stronger  </a:t>
                      </a:r>
                    </a:p>
                  </a:txBody>
                  <a:tcPr/>
                </a:tc>
              </a:tr>
              <a:tr h="5000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Strong HOM</a:t>
                      </a:r>
                      <a:r>
                        <a:rPr lang="en-US" sz="1400" baseline="0" dirty="0" smtClean="0"/>
                        <a:t> damping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demonstrated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demonstrated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demonstrated in single cell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0002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Transverse impedance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Highest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Lower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Lowest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  <a:tr h="30002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Cryogenic power [MW]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&gt;0.5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2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Main Challenge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Voltage modulation for transient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compensation,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Low efficiency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Low</a:t>
                      </a:r>
                      <a:r>
                        <a:rPr lang="en-US" sz="1400" baseline="0" dirty="0" smtClean="0"/>
                        <a:t> efficiency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Big size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Low R/Q,</a:t>
                      </a:r>
                    </a:p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Rf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design both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for fundamental and for HOM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762000"/>
            <a:ext cx="749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All 3 options seems to be feasible but have different issues summarized below</a:t>
            </a:r>
            <a:endParaRPr lang="en-US" sz="1800" b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5943600"/>
            <a:ext cx="3201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1800" b="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US" sz="1800" b="0" baseline="-2500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s</a:t>
            </a:r>
            <a:r>
              <a:rPr lang="en-US" sz="1800" b="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 reduction will help a lot here </a:t>
            </a:r>
            <a:endParaRPr lang="en-US" sz="1800" b="0" dirty="0">
              <a:solidFill>
                <a:srgbClr val="0000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29200" y="6488668"/>
            <a:ext cx="381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A. Grudiev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72008"/>
            <a:ext cx="8258124" cy="908720"/>
          </a:xfrm>
        </p:spPr>
        <p:txBody>
          <a:bodyPr/>
          <a:lstStyle/>
          <a:p>
            <a:pPr eaLnBrk="1" hangingPunct="1"/>
            <a:r>
              <a:rPr lang="en-GB" sz="3200" dirty="0" smtClean="0">
                <a:solidFill>
                  <a:schemeClr val="accent2"/>
                </a:solidFill>
              </a:rPr>
              <a:t>Main Beam: Transverse Beam Impedance of CLIC DR and PDR Striplines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0" y="1015393"/>
            <a:ext cx="4104456" cy="1172629"/>
          </a:xfrm>
          <a:prstGeom prst="rect">
            <a:avLst/>
          </a:prstGeom>
          <a:solidFill>
            <a:srgbClr val="FFFF66">
              <a:alpha val="50000"/>
            </a:srgbClr>
          </a:solidFill>
          <a:ln w="19050">
            <a:solidFill>
              <a:srgbClr val="0000CC"/>
            </a:solidFill>
          </a:ln>
        </p:spPr>
        <p:txBody>
          <a:bodyPr wrap="square" tIns="18288" bIns="0" rtlCol="0">
            <a:spAutoFit/>
          </a:bodyPr>
          <a:lstStyle/>
          <a:p>
            <a:pPr algn="just"/>
            <a:r>
              <a:rPr lang="en-US" sz="15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+mn-cs"/>
              </a:rPr>
              <a:t>Allowable transverse broad band beam impedance, in the CLIC PDR &amp; DR, is  10MΩ/m. Maximum transverse impedance per kicker system is assumed to be 2%, i.e. 200kΩ/m.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2040" y="3356992"/>
            <a:ext cx="3960440" cy="2557623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txBody>
          <a:bodyPr wrap="square" tIns="18288" bIns="0" rtlCol="0">
            <a:spAutoFit/>
          </a:bodyPr>
          <a:lstStyle/>
          <a:p>
            <a:pPr algn="just"/>
            <a:r>
              <a:rPr lang="en-US" sz="1500" b="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Calculated transverse impedance, for 3m long striplines, is less than 200kΩ/m, for all frequencies, with or without tapers. </a:t>
            </a:r>
          </a:p>
          <a:p>
            <a:pPr algn="just"/>
            <a:r>
              <a:rPr lang="en-US" sz="1500" b="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For longitudinal impedance reasons, two sets of striplines with individual length of 1.5m may be used. </a:t>
            </a:r>
          </a:p>
          <a:p>
            <a:pPr algn="just"/>
            <a:r>
              <a:rPr lang="en-US" sz="1500" b="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Transverse impedance of two sets of 1.5m striplines would be slightly greater than twice that shown for 1.3m striplines. Thus each PDR kicker system would meet the transverse impedance specification.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2040" y="2362200"/>
            <a:ext cx="3960440" cy="729430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txBody>
          <a:bodyPr wrap="square" tIns="18288" bIns="18288" rtlCol="0">
            <a:spAutoFit/>
          </a:bodyPr>
          <a:lstStyle/>
          <a:p>
            <a:pPr algn="just"/>
            <a:r>
              <a:rPr lang="en-US" sz="1500" b="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Calculated transverse impedance, for 1.3m long striplines, is less than 200kΩ/m, for all frequencies, with or without tapers.</a:t>
            </a:r>
            <a:endParaRPr lang="en-GB" sz="1500" b="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5989320"/>
            <a:ext cx="3960440" cy="507831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CC"/>
            </a:solidFill>
          </a:ln>
        </p:spPr>
        <p:txBody>
          <a:bodyPr wrap="square" tIns="18288" bIns="27432" rtlCol="0">
            <a:spAutoFit/>
          </a:bodyPr>
          <a:lstStyle/>
          <a:p>
            <a:pPr algn="just"/>
            <a:r>
              <a:rPr lang="en-US" sz="15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+mn-cs"/>
              </a:rPr>
              <a:t>Striplines will be prototyped under the Spanish Program “Industry for Science”.</a:t>
            </a:r>
            <a:endParaRPr lang="en-GB" sz="1500" dirty="0">
              <a:solidFill>
                <a:srgbClr val="0000CC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268982" y="980728"/>
            <a:ext cx="4591050" cy="5498554"/>
            <a:chOff x="268982" y="1026790"/>
            <a:chExt cx="4591050" cy="5498554"/>
          </a:xfrm>
        </p:grpSpPr>
        <p:grpSp>
          <p:nvGrpSpPr>
            <p:cNvPr id="3" name="Group 15"/>
            <p:cNvGrpSpPr/>
            <p:nvPr/>
          </p:nvGrpSpPr>
          <p:grpSpPr>
            <a:xfrm>
              <a:off x="268982" y="1026790"/>
              <a:ext cx="4591050" cy="5498554"/>
              <a:chOff x="268982" y="1026790"/>
              <a:chExt cx="4591050" cy="5498554"/>
            </a:xfrm>
          </p:grpSpPr>
          <p:grpSp>
            <p:nvGrpSpPr>
              <p:cNvPr id="4" name="Group 10"/>
              <p:cNvGrpSpPr/>
              <p:nvPr/>
            </p:nvGrpSpPr>
            <p:grpSpPr>
              <a:xfrm>
                <a:off x="268982" y="1026790"/>
                <a:ext cx="4591050" cy="5498554"/>
                <a:chOff x="395536" y="1026790"/>
                <a:chExt cx="4591050" cy="5498554"/>
              </a:xfrm>
            </p:grpSpPr>
            <p:pic>
              <p:nvPicPr>
                <p:cNvPr id="95234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5536" y="1026790"/>
                  <a:ext cx="4591050" cy="2762250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35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95536" y="3763094"/>
                  <a:ext cx="4591050" cy="2762250"/>
                </a:xfrm>
                <a:prstGeom prst="rect">
                  <a:avLst/>
                </a:prstGeom>
                <a:noFill/>
                <a:ln w="1905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125953" name="Picture 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24000" y="2276872"/>
                <a:ext cx="2628000" cy="653606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" name="Picture 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24000" y="5013176"/>
                <a:ext cx="2628000" cy="653606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7" name="TextBox 16"/>
            <p:cNvSpPr txBox="1"/>
            <p:nvPr/>
          </p:nvSpPr>
          <p:spPr bwMode="auto">
            <a:xfrm>
              <a:off x="3456000" y="1268760"/>
              <a:ext cx="1296000" cy="270843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square" lIns="36000" tIns="27432" rIns="36000" bIns="27432" rtlCol="0">
              <a:spAutoFit/>
            </a:bodyPr>
            <a:lstStyle/>
            <a:p>
              <a:pPr algn="ctr"/>
              <a:r>
                <a:rPr lang="en-US" sz="1400" b="0" dirty="0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Damping Ring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419872" y="3978000"/>
              <a:ext cx="1368152" cy="270843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square" lIns="36000" tIns="27432" rIns="36000" bIns="27432" rtlCol="0">
              <a:spAutoFit/>
            </a:bodyPr>
            <a:lstStyle/>
            <a:p>
              <a:pPr algn="ctr"/>
              <a:r>
                <a:rPr lang="en-US" sz="1400" b="0" dirty="0" err="1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PreDamping</a:t>
              </a:r>
              <a:r>
                <a:rPr lang="en-US" sz="1400" b="0" dirty="0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 Ring</a:t>
              </a:r>
            </a:p>
          </p:txBody>
        </p:sp>
      </p:grp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5334000" y="6488668"/>
            <a:ext cx="342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dirty="0" smtClean="0">
                <a:solidFill>
                  <a:srgbClr val="00B0F0"/>
                </a:solidFill>
                <a:latin typeface="Garamond" charset="0"/>
              </a:rPr>
              <a:t>M. Barnes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28050" cy="523875"/>
          </a:xfrm>
        </p:spPr>
        <p:txBody>
          <a:bodyPr/>
          <a:lstStyle/>
          <a:p>
            <a:r>
              <a:rPr lang="en-GB" sz="3200" dirty="0" smtClean="0">
                <a:ea typeface="ＭＳ Ｐゴシック" charset="-128"/>
                <a:cs typeface="ＭＳ Ｐゴシック" charset="-128"/>
              </a:rPr>
              <a:t>CLIC DR technology and experimental program</a:t>
            </a:r>
            <a:endParaRPr lang="en-US" sz="32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60" name="Rectangle 3"/>
          <p:cNvSpPr txBox="1">
            <a:spLocks noChangeArrowheads="1"/>
          </p:cNvSpPr>
          <p:nvPr/>
        </p:nvSpPr>
        <p:spPr bwMode="auto">
          <a:xfrm>
            <a:off x="0" y="609600"/>
            <a:ext cx="4419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sz="2400" b="1" dirty="0">
                <a:solidFill>
                  <a:srgbClr val="000000"/>
                </a:solidFill>
                <a:latin typeface="Garamond" charset="0"/>
              </a:rPr>
              <a:t>Super-conducting wigglers</a:t>
            </a:r>
            <a:endParaRPr lang="en-GB" sz="2400" b="1" dirty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Demanding magnet technology combined with cryogenics and high heat load from synchrotron</a:t>
            </a:r>
            <a:r>
              <a:rPr lang="en-US" sz="2400" b="0" dirty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radiation (absorption) </a:t>
            </a:r>
            <a:endParaRPr lang="en-US" sz="2400" b="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GB" sz="2400" b="1" dirty="0">
                <a:solidFill>
                  <a:srgbClr val="000000"/>
                </a:solidFill>
                <a:latin typeface="Garamond" charset="0"/>
              </a:rPr>
              <a:t>High frequency RF system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GB" sz="2000" b="0" dirty="0">
                <a:solidFill>
                  <a:srgbClr val="000000"/>
                </a:solidFill>
                <a:latin typeface="Garamond" charset="0"/>
              </a:rPr>
              <a:t>1 or 2GHz RF system in combination with high power and transient beam loading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r>
              <a:rPr lang="en-GB" sz="2400" b="1" dirty="0">
                <a:solidFill>
                  <a:srgbClr val="000000"/>
                </a:solidFill>
                <a:latin typeface="Garamond" charset="0"/>
              </a:rPr>
              <a:t>Coatings, chamber design and ultra-low vacuum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GB" sz="2000" b="0" dirty="0">
                <a:solidFill>
                  <a:srgbClr val="000000"/>
                </a:solidFill>
                <a:latin typeface="Garamond" charset="0"/>
              </a:rPr>
              <a:t>Electron cloud mitigation, low-impedance, fast-ion instability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r>
              <a:rPr lang="en-US" sz="2400" b="1" dirty="0">
                <a:solidFill>
                  <a:srgbClr val="000000"/>
                </a:solidFill>
                <a:latin typeface="Garamond" charset="0"/>
              </a:rPr>
              <a:t>Kicker technology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Extracted beam stability</a:t>
            </a:r>
            <a:endParaRPr lang="en-GB" sz="2000" b="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r>
              <a:rPr lang="en-US" sz="2400" b="1" dirty="0">
                <a:solidFill>
                  <a:srgbClr val="000000"/>
                </a:solidFill>
                <a:latin typeface="Garamond" charset="0"/>
              </a:rPr>
              <a:t>Diagnostics for low emittance</a:t>
            </a: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Profile monitors, feedback system</a:t>
            </a:r>
            <a:endParaRPr lang="en-US" sz="2400" dirty="0">
              <a:solidFill>
                <a:srgbClr val="000000"/>
              </a:solidFill>
              <a:latin typeface="Garamond" charset="0"/>
            </a:endParaRPr>
          </a:p>
          <a:p>
            <a:pPr marL="798513" lvl="1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endParaRPr lang="en-US" sz="1800" b="0" dirty="0">
              <a:solidFill>
                <a:srgbClr val="000000"/>
              </a:solidFill>
              <a:latin typeface="Garamond" charset="0"/>
            </a:endParaRPr>
          </a:p>
        </p:txBody>
      </p:sp>
      <p:sp>
        <p:nvSpPr>
          <p:cNvPr id="54276" name="Right Brace 7"/>
          <p:cNvSpPr>
            <a:spLocks/>
          </p:cNvSpPr>
          <p:nvPr/>
        </p:nvSpPr>
        <p:spPr bwMode="auto">
          <a:xfrm>
            <a:off x="4306888" y="771525"/>
            <a:ext cx="977900" cy="5487988"/>
          </a:xfrm>
          <a:prstGeom prst="rightBrace">
            <a:avLst>
              <a:gd name="adj1" fmla="val 834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1800" b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937125" y="2347913"/>
            <a:ext cx="4206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r>
              <a:rPr lang="en-US" sz="2400" b="0" dirty="0">
                <a:solidFill>
                  <a:srgbClr val="000000"/>
                </a:solidFill>
                <a:latin typeface="Garamond" charset="0"/>
              </a:rPr>
              <a:t>Experimental program set-up for measurements in storage rings and test facilities</a:t>
            </a:r>
            <a:endParaRPr lang="en-GB" sz="2400" dirty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ALBA (Spain), ANKA (Germany), ATF (Japan), Australia Synchrotron (Australia), CESRTA (USA),</a:t>
            </a:r>
            <a:r>
              <a:rPr lang="en-US" sz="2000" b="0" dirty="0" smtClean="0">
                <a:solidFill>
                  <a:srgbClr val="000000"/>
                </a:solidFill>
                <a:latin typeface="Garamond" charset="0"/>
              </a:rPr>
              <a:t> DIAMOND (UK), SOLEIL </a:t>
            </a:r>
            <a:r>
              <a:rPr lang="en-US" sz="2000" b="0" dirty="0">
                <a:solidFill>
                  <a:srgbClr val="000000"/>
                </a:solidFill>
                <a:latin typeface="Garamond" charset="0"/>
              </a:rPr>
              <a:t>(France),…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  <a:defRPr/>
            </a:pPr>
            <a:endParaRPr lang="en-US" b="0" dirty="0">
              <a:solidFill>
                <a:srgbClr val="000000"/>
              </a:solidFill>
              <a:latin typeface="Garamond" charset="0"/>
            </a:endParaRPr>
          </a:p>
          <a:p>
            <a:pPr marL="285750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endParaRPr lang="en-US" b="0" dirty="0">
              <a:solidFill>
                <a:srgbClr val="000000"/>
              </a:solidFill>
              <a:latin typeface="Garamond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charset="2"/>
              <a:buChar char="n"/>
              <a:defRPr/>
            </a:pPr>
            <a:endParaRPr lang="en-US" b="0" dirty="0">
              <a:solidFill>
                <a:srgbClr val="00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rgbClr val="9999CC"/>
              </a:buClr>
              <a:buSzPct val="80000"/>
              <a:buFont typeface="Wingdings" charset="2"/>
              <a:buChar char="¨"/>
              <a:defRPr/>
            </a:pPr>
            <a:endParaRPr lang="en-GB" b="0" dirty="0">
              <a:solidFill>
                <a:srgbClr val="FF0000"/>
              </a:solidFill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endParaRPr lang="en-US" b="0" dirty="0">
              <a:latin typeface="Garamond" charset="0"/>
            </a:endParaRPr>
          </a:p>
          <a:p>
            <a:pPr marL="742950" lvl="1" indent="-3429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¨"/>
              <a:defRPr/>
            </a:pPr>
            <a:endParaRPr lang="en-GB" b="0" dirty="0">
              <a:solidFill>
                <a:srgbClr val="FF0000"/>
              </a:solidFill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8839200" cy="595313"/>
          </a:xfrm>
        </p:spPr>
        <p:txBody>
          <a:bodyPr/>
          <a:lstStyle/>
          <a:p>
            <a:pPr defTabSz="912813"/>
            <a:r>
              <a:rPr lang="en-GB" sz="4000" smtClean="0">
                <a:ea typeface="ＭＳ Ｐゴシック" charset="-128"/>
                <a:cs typeface="ＭＳ Ｐゴシック" charset="-128"/>
              </a:rPr>
              <a:t>Low Emittance Rings collaboration</a:t>
            </a:r>
            <a:endParaRPr lang="en-US" sz="400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98488"/>
            <a:ext cx="9144000" cy="6248400"/>
          </a:xfrm>
        </p:spPr>
        <p:txBody>
          <a:bodyPr/>
          <a:lstStyle/>
          <a:p>
            <a:pPr defTabSz="912813"/>
            <a:r>
              <a:rPr lang="en-US" sz="2400" dirty="0" smtClean="0">
                <a:ea typeface="ＭＳ Ｐゴシック" charset="-128"/>
                <a:cs typeface="ＭＳ Ｐゴシック" charset="-128"/>
              </a:rPr>
              <a:t>Initiated by the ILC-CLIC working group on damping rings</a:t>
            </a:r>
          </a:p>
          <a:p>
            <a:pPr defTabSz="912813"/>
            <a:r>
              <a:rPr lang="en-US" sz="2400" dirty="0" smtClean="0">
                <a:ea typeface="ＭＳ Ｐゴシック" charset="-128"/>
                <a:cs typeface="ＭＳ Ｐゴシック" charset="-128"/>
              </a:rPr>
              <a:t>Workshop organized in January 2010 at CERN identifying items of common interest among the low emittance rings community (synchrotron light sources, linear collider damping rings, </a:t>
            </a:r>
            <a:r>
              <a:rPr lang="en-US" sz="2400" dirty="0" err="1" smtClean="0">
                <a:ea typeface="ＭＳ Ｐゴシック" charset="-128"/>
                <a:cs typeface="ＭＳ Ｐゴシック" charset="-128"/>
              </a:rPr>
              <a:t>b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-factories)</a:t>
            </a:r>
          </a:p>
          <a:p>
            <a:pPr defTabSz="912813"/>
            <a:r>
              <a:rPr lang="en-US" sz="2400" dirty="0" smtClean="0">
                <a:ea typeface="ＭＳ Ｐゴシック" charset="-128"/>
                <a:cs typeface="ＭＳ Ｐゴシック" charset="-128"/>
              </a:rPr>
              <a:t>Low emittance rings working groups formed</a:t>
            </a:r>
          </a:p>
          <a:p>
            <a:pPr defTabSz="912813"/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EU network proposal is being prepared</a:t>
            </a:r>
          </a:p>
          <a:p>
            <a:pPr defTabSz="912813"/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Next workshop to be organized during summer 2011</a:t>
            </a:r>
          </a:p>
          <a:p>
            <a:pPr lvl="1" defTabSz="912813"/>
            <a:endParaRPr lang="en-US" sz="2000" dirty="0" smtClean="0">
              <a:ea typeface="ＭＳ Ｐゴシック" charset="-128"/>
              <a:cs typeface="ＭＳ Ｐゴシック" charset="-128"/>
            </a:endParaRPr>
          </a:p>
          <a:p>
            <a:pPr defTabSz="912813"/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578225"/>
          <a:ext cx="5900341" cy="3279140"/>
        </p:xfrm>
        <a:graphic>
          <a:graphicData uri="http://schemas.openxmlformats.org/drawingml/2006/table">
            <a:tbl>
              <a:tblPr/>
              <a:tblGrid>
                <a:gridCol w="386556"/>
                <a:gridCol w="551378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aramond" pitchFamily="27" charset="0"/>
                        <a:ea typeface="ＭＳ Ｐゴシック" pitchFamily="27" charset="-128"/>
                        <a:cs typeface="ＭＳ Ｐゴシック" pitchFamily="27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aramond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Working 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Low emittance cells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2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Non-linear optimization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6350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3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Minimization of vertical emittance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4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Integration of collective effects in lattice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5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Insertion device, magnet design and alignment 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6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Instrumentation for low emittance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7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Fast Kicker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8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Feedback systems (slow and fast)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6350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9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Beam instabilities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58738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10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Impedance and vacuum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58738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11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27" charset="0"/>
                          <a:ea typeface="ＭＳ Ｐゴシック" pitchFamily="27" charset="-128"/>
                          <a:cs typeface="ＭＳ Ｐゴシック" pitchFamily="27" charset="-128"/>
                        </a:rPr>
                        <a:t>RF design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en-US" sz="2800" dirty="0" smtClean="0"/>
              <a:t>DR Agenda – Thursday 21</a:t>
            </a:r>
            <a:endParaRPr lang="en-US" sz="2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1015" y="762000"/>
          <a:ext cx="8926785" cy="1757680"/>
        </p:xfrm>
        <a:graphic>
          <a:graphicData uri="http://schemas.openxmlformats.org/drawingml/2006/table">
            <a:tbl>
              <a:tblPr/>
              <a:tblGrid>
                <a:gridCol w="767456"/>
                <a:gridCol w="5416129"/>
                <a:gridCol w="2743200"/>
              </a:tblGrid>
              <a:tr h="76200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latin typeface="Verdana"/>
                        </a:rPr>
                        <a:t>Instabilities, 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Chaired by J. </a:t>
                      </a:r>
                      <a:r>
                        <a:rPr lang="en-US" sz="1600" b="0" i="0" u="none" strike="noStrike" dirty="0" smtClean="0">
                          <a:latin typeface="Verdana"/>
                        </a:rPr>
                        <a:t>Urakawa</a:t>
                      </a:r>
                      <a:endParaRPr lang="en-US" sz="1600" b="1" i="0" u="none" strike="noStrike" dirty="0">
                        <a:latin typeface="Verdana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9:00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Collective instabilities simulations for the CLIC damping rings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spc="-150" dirty="0">
                          <a:latin typeface="Verdana"/>
                        </a:rPr>
                        <a:t>E. </a:t>
                      </a:r>
                      <a:r>
                        <a:rPr lang="en-US" sz="1600" b="0" i="0" u="none" strike="noStrike" spc="0" dirty="0" err="1">
                          <a:latin typeface="Verdana"/>
                        </a:rPr>
                        <a:t>Koukovini</a:t>
                      </a:r>
                      <a:r>
                        <a:rPr lang="en-US" sz="1600" b="0" i="0" u="none" strike="noStrike" spc="-150" dirty="0" err="1">
                          <a:latin typeface="Verdana"/>
                        </a:rPr>
                        <a:t>-Platia</a:t>
                      </a:r>
                      <a:r>
                        <a:rPr lang="en-US" sz="1600" b="0" i="0" u="none" strike="noStrike" spc="-150" dirty="0">
                          <a:latin typeface="Verdana"/>
                        </a:rPr>
                        <a:t>, CERN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9:30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Observations and Analysis of Fast Beam-Ion Instabilities at SOLEIL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R. </a:t>
                      </a:r>
                      <a:r>
                        <a:rPr lang="en-US" sz="1600" b="0" i="0" u="none" strike="noStrike" dirty="0" err="1">
                          <a:latin typeface="Verdana"/>
                        </a:rPr>
                        <a:t>Nagaoka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, SOLEIL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latin typeface="Verdana"/>
                        </a:rPr>
                        <a:t>10:00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Coherent synchrotron radiation for damping rings: theory and experimental proposal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 F. Zimmermann, CERN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1015" y="2615565"/>
          <a:ext cx="8926785" cy="769620"/>
        </p:xfrm>
        <a:graphic>
          <a:graphicData uri="http://schemas.openxmlformats.org/drawingml/2006/table">
            <a:tbl>
              <a:tblPr/>
              <a:tblGrid>
                <a:gridCol w="831407"/>
                <a:gridCol w="5504578"/>
                <a:gridCol w="2590800"/>
              </a:tblGrid>
              <a:tr h="76200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latin typeface="Verdana"/>
                        </a:rPr>
                        <a:t>E-cloud, 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Chaired by G. </a:t>
                      </a:r>
                      <a:r>
                        <a:rPr lang="en-US" sz="1600" b="0" i="0" u="none" strike="noStrike" dirty="0" err="1" smtClean="0">
                          <a:latin typeface="Verdana"/>
                        </a:rPr>
                        <a:t>Rumolo</a:t>
                      </a:r>
                      <a:endParaRPr lang="en-US" sz="1600" b="0" i="0" u="none" strike="noStrike" dirty="0">
                        <a:latin typeface="Verdana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11:00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Electron Cloud instability measurements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M. Billing, Cornell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latin typeface="Verdana"/>
                        </a:rPr>
                        <a:t>11:30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 Electron cloud mitigation at CESRTA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M. Palmer, Cornell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41015" y="3481070"/>
          <a:ext cx="8926785" cy="513080"/>
        </p:xfrm>
        <a:graphic>
          <a:graphicData uri="http://schemas.openxmlformats.org/drawingml/2006/table">
            <a:tbl>
              <a:tblPr/>
              <a:tblGrid>
                <a:gridCol w="767456"/>
                <a:gridCol w="5562600"/>
                <a:gridCol w="2596729"/>
              </a:tblGrid>
              <a:tr h="152400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latin typeface="Verdana"/>
                        </a:rPr>
                        <a:t>IBS, 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Chaired by Y. </a:t>
                      </a:r>
                      <a:r>
                        <a:rPr lang="en-US" sz="1600" b="0" i="0" u="none" strike="noStrike" dirty="0" err="1" smtClean="0">
                          <a:latin typeface="Verdana"/>
                        </a:rPr>
                        <a:t>Papaphilippou</a:t>
                      </a:r>
                      <a:endParaRPr lang="en-US" sz="1600" b="0" i="0" u="none" strike="noStrike" dirty="0">
                        <a:latin typeface="Verdana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latin typeface="Verdana"/>
                        </a:rPr>
                        <a:t>14:00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Simulation of Intrabeam scattering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Verdana"/>
                        </a:rPr>
                        <a:t> A. </a:t>
                      </a:r>
                      <a:r>
                        <a:rPr lang="en-US" sz="1600" b="0" i="0" u="none" strike="noStrike" dirty="0" err="1">
                          <a:latin typeface="Verdana"/>
                        </a:rPr>
                        <a:t>Vivoli</a:t>
                      </a:r>
                      <a:r>
                        <a:rPr lang="en-US" sz="1600" b="0" i="0" u="none" strike="noStrike" dirty="0">
                          <a:latin typeface="Verdana"/>
                        </a:rPr>
                        <a:t>, CERN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41015" y="4090035"/>
          <a:ext cx="8926785" cy="1513840"/>
        </p:xfrm>
        <a:graphic>
          <a:graphicData uri="http://schemas.openxmlformats.org/drawingml/2006/table">
            <a:tbl>
              <a:tblPr/>
              <a:tblGrid>
                <a:gridCol w="711200"/>
                <a:gridCol w="5853385"/>
                <a:gridCol w="2362200"/>
              </a:tblGrid>
              <a:tr h="762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Wigglers  (Common with WG8),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Chaired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by  H.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Schmickler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16:00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Design and prototyping of Nb3Sn wigglers for the CLIC damping rings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D.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Schörling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CERN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16:20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Short period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NbTi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wiggler prototype for </a:t>
                      </a:r>
                      <a:r>
                        <a:rPr kumimoji="0" lang="en-US" sz="1600" b="0" i="0" u="none" strike="noStrike" cap="none" spc="-1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CLIC damping ring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A. Bragin, BINP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16:40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Progress on the superconducting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undulator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for ANKA and on the instrumentation for R&amp;D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Casalbuoni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ANKA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41015" y="5715000"/>
          <a:ext cx="8926785" cy="1043940"/>
        </p:xfrm>
        <a:graphic>
          <a:graphicData uri="http://schemas.openxmlformats.org/drawingml/2006/table">
            <a:tbl>
              <a:tblPr/>
              <a:tblGrid>
                <a:gridCol w="766763"/>
                <a:gridCol w="6255022"/>
                <a:gridCol w="1905000"/>
              </a:tblGrid>
              <a:tr h="1444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Closing session,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Chaired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by  Y.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Papaphilippou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17:00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Recommendation on ILC DR EC mitigation (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webex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M.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Pivi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, SLAC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17:30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Discussion on future R&amp;D planning, experimental program and LER collaboration</a:t>
                      </a: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DR - 6.4 km Lattice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990600"/>
            <a:ext cx="8382000" cy="5334000"/>
          </a:xfrm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</a:rPr>
              <a:t>Lattice for the 6.4 km is mature</a:t>
            </a:r>
          </a:p>
          <a:p>
            <a:pPr lvl="1"/>
            <a:r>
              <a:rPr lang="en-US" dirty="0" smtClean="0"/>
              <a:t>Racetrack layout optimal for CFS</a:t>
            </a:r>
          </a:p>
          <a:p>
            <a:pPr lvl="1"/>
            <a:r>
              <a:rPr lang="en-US" dirty="0" smtClean="0"/>
              <a:t>Flexible momentum compaction (2.9 10</a:t>
            </a:r>
            <a:r>
              <a:rPr lang="en-US" baseline="30000" dirty="0" smtClean="0"/>
              <a:t>-4 </a:t>
            </a:r>
            <a:r>
              <a:rPr lang="en-US" dirty="0" smtClean="0"/>
              <a:t>÷ 1.3 10</a:t>
            </a:r>
            <a:r>
              <a:rPr lang="en-US" baseline="30000" dirty="0" smtClean="0"/>
              <a:t>-4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 large enough for injection acceptance</a:t>
            </a:r>
          </a:p>
          <a:p>
            <a:r>
              <a:rPr lang="en-US" i="1" dirty="0" smtClean="0"/>
              <a:t>Technical design is in progress for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Arc layout</a:t>
            </a:r>
          </a:p>
          <a:p>
            <a:pPr lvl="1"/>
            <a:r>
              <a:rPr lang="en-US" dirty="0" smtClean="0"/>
              <a:t>Wigglers </a:t>
            </a:r>
          </a:p>
          <a:p>
            <a:pPr lvl="1"/>
            <a:r>
              <a:rPr lang="en-US" dirty="0" smtClean="0"/>
              <a:t>vacuum system</a:t>
            </a:r>
          </a:p>
          <a:p>
            <a:r>
              <a:rPr lang="en-US" dirty="0" smtClean="0"/>
              <a:t>Vacuum chamber Impedance including </a:t>
            </a:r>
            <a:r>
              <a:rPr lang="en-US" dirty="0" err="1" smtClean="0"/>
              <a:t>bpms</a:t>
            </a:r>
            <a:r>
              <a:rPr lang="en-US" dirty="0" smtClean="0"/>
              <a:t> with bellows and wiggler SR absorbers has been evaluated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6153-2149-9C41-AD9A-D21B513596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826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dirty="0"/>
          </a:p>
        </p:txBody>
      </p:sp>
      <p:pic>
        <p:nvPicPr>
          <p:cNvPr id="4" name="Picture 2" descr="fi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40" y="398645"/>
            <a:ext cx="8167688" cy="58245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00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A. </a:t>
            </a:r>
            <a:r>
              <a:rPr lang="en-US" sz="1800" dirty="0" err="1" smtClean="0"/>
              <a:t>Wolski</a:t>
            </a:r>
            <a:r>
              <a:rPr lang="en-US" sz="1800" dirty="0" smtClean="0"/>
              <a:t> et al. </a:t>
            </a:r>
            <a:r>
              <a:rPr lang="en-US" sz="1800" b="1" dirty="0" smtClean="0"/>
              <a:t>Damping Rings Design Work at the Cockcroft Institute, </a:t>
            </a:r>
            <a:r>
              <a:rPr lang="en-US" sz="1800" dirty="0" smtClean="0"/>
              <a:t>ILC10 Beijing</a:t>
            </a: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6153-2149-9C41-AD9A-D21B513596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2210574"/>
            <a:ext cx="4572000" cy="46474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Upgrade of Beam Instruments</a:t>
            </a:r>
          </a:p>
          <a:p>
            <a:pPr lvl="1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DR BPM readout (FNAL digitizer)</a:t>
            </a:r>
          </a:p>
          <a:p>
            <a:pPr lvl="1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EXT Strip-line BPM readout (SLAC-LCLS digitizer)</a:t>
            </a:r>
          </a:p>
          <a:p>
            <a:pPr lvl="1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Multi-OTR monitors</a:t>
            </a:r>
          </a:p>
          <a:p>
            <a:pPr lvl="1"/>
            <a:endParaRPr lang="en-US" altLang="ja-JP" sz="2000" dirty="0" smtClean="0"/>
          </a:p>
          <a:p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Upgrade of Accelerator</a:t>
            </a:r>
          </a:p>
          <a:p>
            <a:pPr lvl="1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Two LINAC klystron Modulators</a:t>
            </a:r>
          </a:p>
          <a:p>
            <a:pPr lvl="1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EXT corrector PS</a:t>
            </a:r>
          </a:p>
          <a:p>
            <a:pPr lvl="1"/>
            <a:endParaRPr lang="en-US" altLang="ja-JP" sz="2000" dirty="0" smtClean="0"/>
          </a:p>
          <a:p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R&amp;D</a:t>
            </a:r>
          </a:p>
          <a:p>
            <a:pPr lvl="1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Fast Kicker	</a:t>
            </a:r>
          </a:p>
          <a:p>
            <a:pPr lvl="1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EXT Laser Wire</a:t>
            </a:r>
          </a:p>
          <a:p>
            <a:pPr lvl="1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4-mirror optical cavity installation </a:t>
            </a:r>
          </a:p>
          <a:p>
            <a:pPr lvl="1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Cold BPM</a:t>
            </a:r>
          </a:p>
          <a:p>
            <a:pPr lvl="1"/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Single- and Multi-bunch instability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391400" y="0"/>
            <a:ext cx="1752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" name="Picture 9" descr="atflogo-200-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1270000" cy="736600"/>
          </a:xfrm>
          <a:prstGeom prst="rect">
            <a:avLst/>
          </a:prstGeom>
          <a:noFill/>
        </p:spPr>
      </p:pic>
      <p:pic>
        <p:nvPicPr>
          <p:cNvPr id="8" name="Picture 7" descr="ATF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0" y="457200"/>
            <a:ext cx="3568700" cy="1358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0" y="1524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BPM Circuit upgrade (FNAL)</a:t>
            </a:r>
            <a:endParaRPr lang="en-US" sz="1800" dirty="0"/>
          </a:p>
        </p:txBody>
      </p:sp>
      <p:pic>
        <p:nvPicPr>
          <p:cNvPr id="7" name="Picture 6" descr="ATF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678" y="54330"/>
            <a:ext cx="3363321" cy="2612670"/>
          </a:xfrm>
          <a:prstGeom prst="rect">
            <a:avLst/>
          </a:prstGeom>
        </p:spPr>
      </p:pic>
      <p:pic>
        <p:nvPicPr>
          <p:cNvPr id="12" name="Picture 11" descr="ATF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3124200"/>
            <a:ext cx="3581400" cy="36141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38800" y="27432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Laser wire monitor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8800" y="6629400"/>
            <a:ext cx="350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1400" b="1" i="1" dirty="0" err="1" smtClean="0">
                <a:solidFill>
                  <a:srgbClr val="0070C0"/>
                </a:solidFill>
              </a:rPr>
              <a:t>JAI(RHUL,Oxford</a:t>
            </a:r>
            <a:r>
              <a:rPr lang="en-US" altLang="ja-JP" sz="1400" b="1" i="1" dirty="0" smtClean="0">
                <a:solidFill>
                  <a:srgbClr val="0070C0"/>
                </a:solidFill>
              </a:rPr>
              <a:t>) / KEK</a:t>
            </a:r>
            <a:endParaRPr lang="en-US" altLang="ja-JP" sz="1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9BEF5-EF52-C741-9E30-1E76583C0AE7}" type="slidenum">
              <a:rPr lang="en-US" altLang="ja-JP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168962" name="日付プレースホルダ 1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fontAlgn="base" hangingPunct="1"/>
            <a:fld id="{8D5E5C0F-AD7B-6742-A70F-542ECFDE6B56}" type="datetime1">
              <a:rPr kumimoji="1" lang="ja-JP" altLang="en-US" sz="1400">
                <a:latin typeface="Times" pitchFamily="-112" charset="0"/>
                <a:ea typeface="Osaka" pitchFamily="-112" charset="-128"/>
                <a:cs typeface="Osaka" pitchFamily="-112" charset="-128"/>
              </a:rPr>
              <a:pPr eaLnBrk="1" fontAlgn="base" hangingPunct="1"/>
              <a:t>10/22/10</a:t>
            </a:fld>
            <a:endParaRPr kumimoji="1" lang="en-US" altLang="ja-JP" sz="140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  <p:sp>
        <p:nvSpPr>
          <p:cNvPr id="168963" name="スライド番号プレースホル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1" fontAlgn="base" hangingPunct="1"/>
            <a:fld id="{8060773D-DDE6-0943-BF27-52CBEDA1BDB1}" type="slidenum">
              <a:rPr kumimoji="1" lang="en-US" altLang="ja-JP" sz="1400">
                <a:latin typeface="Times" pitchFamily="-112" charset="0"/>
                <a:ea typeface="Osaka" pitchFamily="-112" charset="-128"/>
                <a:cs typeface="Osaka" pitchFamily="-112" charset="-128"/>
              </a:rPr>
              <a:pPr algn="r" eaLnBrk="1" fontAlgn="base" hangingPunct="1"/>
              <a:t>7</a:t>
            </a:fld>
            <a:endParaRPr kumimoji="1" lang="en-US" altLang="ja-JP" sz="140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  <p:sp>
        <p:nvSpPr>
          <p:cNvPr id="168964" name="Text Box 3"/>
          <p:cNvSpPr txBox="1">
            <a:spLocks noChangeArrowheads="1"/>
          </p:cNvSpPr>
          <p:nvPr/>
        </p:nvSpPr>
        <p:spPr bwMode="auto">
          <a:xfrm>
            <a:off x="517525" y="53975"/>
            <a:ext cx="786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2400" i="1">
                <a:solidFill>
                  <a:schemeClr val="accent2"/>
                </a:solidFill>
                <a:latin typeface="Helvetica" pitchFamily="-112" charset="0"/>
                <a:ea typeface="Osaka" pitchFamily="-112" charset="-128"/>
                <a:cs typeface="Osaka" pitchFamily="-112" charset="-128"/>
              </a:rPr>
              <a:t>Multi-bunch beam extraction by the Fast kicker</a:t>
            </a:r>
          </a:p>
        </p:txBody>
      </p:sp>
      <p:sp>
        <p:nvSpPr>
          <p:cNvPr id="168965" name="Text Box 4"/>
          <p:cNvSpPr txBox="1">
            <a:spLocks noChangeArrowheads="1"/>
          </p:cNvSpPr>
          <p:nvPr/>
        </p:nvSpPr>
        <p:spPr bwMode="auto">
          <a:xfrm>
            <a:off x="5029200" y="2860675"/>
            <a:ext cx="4114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fontAlgn="base" hangingPunct="1"/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in DR:</a:t>
            </a:r>
          </a:p>
          <a:p>
            <a:pPr marL="800100" lvl="1" indent="-342900" eaLnBrk="1" fontAlgn="base" hangingPunct="1">
              <a:buFont typeface="Arial" pitchFamily="-112" charset="0"/>
              <a:buChar char="•"/>
            </a:pP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3 Trains, </a:t>
            </a:r>
          </a:p>
          <a:p>
            <a:pPr marL="800100" lvl="1" indent="-342900" eaLnBrk="1" fontAlgn="base" hangingPunct="1">
              <a:buFont typeface="Arial" pitchFamily="-112" charset="0"/>
              <a:buChar char="•"/>
            </a:pP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9(max 10) bunches/train with 5.6 </a:t>
            </a:r>
            <a:r>
              <a:rPr kumimoji="1" lang="en-US" altLang="ja-JP" sz="1800" dirty="0" err="1">
                <a:latin typeface="Helvetica" pitchFamily="-112" charset="0"/>
                <a:ea typeface="Osaka" pitchFamily="-112" charset="-128"/>
                <a:cs typeface="Osaka" pitchFamily="-112" charset="-128"/>
              </a:rPr>
              <a:t>nsec</a:t>
            </a: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 spacing</a:t>
            </a:r>
          </a:p>
          <a:p>
            <a:pPr eaLnBrk="1" fontAlgn="base" hangingPunct="1"/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Extracted:</a:t>
            </a:r>
          </a:p>
          <a:p>
            <a:pPr marL="800100" lvl="1" indent="-342900" eaLnBrk="1" fontAlgn="base" hangingPunct="1">
              <a:buFont typeface="Arial" pitchFamily="-112" charset="0"/>
              <a:buChar char="•"/>
            </a:pP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27(max 30) bunches with 308 ns spacing</a:t>
            </a:r>
          </a:p>
          <a:p>
            <a:pPr marL="800100" lvl="1" indent="-342900" eaLnBrk="1" fontAlgn="base" hangingPunct="1">
              <a:buFont typeface="Arial" pitchFamily="-112" charset="0"/>
              <a:buChar char="•"/>
            </a:pP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bunch-by-bunch profile follows that in the DR.</a:t>
            </a:r>
          </a:p>
          <a:p>
            <a:pPr marL="800100" lvl="1" indent="-342900" eaLnBrk="1" fontAlgn="base" hangingPunct="1">
              <a:buFont typeface="Arial" pitchFamily="-112" charset="0"/>
              <a:buChar char="•"/>
            </a:pPr>
            <a:r>
              <a:rPr kumimoji="1" lang="en-US" altLang="ja-JP" sz="1800" dirty="0">
                <a:latin typeface="Helvetica" pitchFamily="-112" charset="0"/>
                <a:ea typeface="Osaka" pitchFamily="-112" charset="-128"/>
                <a:cs typeface="Osaka" pitchFamily="-112" charset="-128"/>
              </a:rPr>
              <a:t>bunches were extracted from the last bunch to the first bunch. </a:t>
            </a:r>
          </a:p>
        </p:txBody>
      </p:sp>
      <p:pic>
        <p:nvPicPr>
          <p:cNvPr id="168966" name="Picture 5" descr="PTG2 v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6019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7" name="Picture 7" descr="20100317-14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124200"/>
            <a:ext cx="4572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8" name="Picture 8" descr="atflogo-200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0" y="0"/>
            <a:ext cx="1270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5715000" y="914400"/>
            <a:ext cx="3429000" cy="193899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fontAlgn="base" hangingPunct="1">
              <a:buFont typeface="Arial" pitchFamily="-112" charset="0"/>
              <a:buChar char="•"/>
            </a:pPr>
            <a:r>
              <a:rPr kumimoji="1" lang="en-US" altLang="ja-JP" sz="2000" i="1" dirty="0" smtClean="0">
                <a:ea typeface="Osaka" pitchFamily="-112" charset="-128"/>
                <a:cs typeface="Osaka" pitchFamily="-112" charset="-128"/>
              </a:rPr>
              <a:t>  Kick </a:t>
            </a:r>
            <a:r>
              <a:rPr kumimoji="1" lang="en-US" altLang="ja-JP" sz="2000" i="1" dirty="0">
                <a:ea typeface="Osaka" pitchFamily="-112" charset="-128"/>
                <a:cs typeface="Osaka" pitchFamily="-112" charset="-128"/>
              </a:rPr>
              <a:t>angle was stable as 4x10</a:t>
            </a:r>
            <a:r>
              <a:rPr kumimoji="1" lang="en-US" altLang="ja-JP" sz="2000" i="1" baseline="30000" dirty="0">
                <a:ea typeface="Osaka" pitchFamily="-112" charset="-128"/>
                <a:cs typeface="Osaka" pitchFamily="-112" charset="-128"/>
              </a:rPr>
              <a:t>-4</a:t>
            </a:r>
            <a:r>
              <a:rPr kumimoji="1" lang="en-US" altLang="ja-JP" sz="2000" i="1" dirty="0">
                <a:ea typeface="Osaka" pitchFamily="-112" charset="-128"/>
                <a:cs typeface="Osaka" pitchFamily="-112" charset="-128"/>
              </a:rPr>
              <a:t> &lt; ILC requirement.</a:t>
            </a:r>
            <a:endParaRPr kumimoji="1" lang="en-US" altLang="ja-JP" sz="2000" i="1" dirty="0" smtClean="0">
              <a:ea typeface="Osaka" pitchFamily="-112" charset="-128"/>
              <a:cs typeface="Osaka" pitchFamily="-112" charset="-128"/>
            </a:endParaRPr>
          </a:p>
          <a:p>
            <a:pPr eaLnBrk="1" fontAlgn="base" hangingPunct="1">
              <a:buFont typeface="Arial" pitchFamily="-112" charset="0"/>
              <a:buChar char="•"/>
            </a:pPr>
            <a:r>
              <a:rPr kumimoji="1" lang="en-US" altLang="ja-JP" sz="2000" i="1" dirty="0" smtClean="0">
                <a:ea typeface="Osaka" pitchFamily="-112" charset="-128"/>
                <a:cs typeface="Osaka" pitchFamily="-112" charset="-128"/>
              </a:rPr>
              <a:t>  A pulse train delay circuit will be installed to stabilize the HV </a:t>
            </a:r>
            <a:r>
              <a:rPr kumimoji="1" lang="en-US" altLang="ja-JP" sz="2000" i="1" dirty="0" err="1">
                <a:ea typeface="Osaka" pitchFamily="-112" charset="-128"/>
                <a:cs typeface="Osaka" pitchFamily="-112" charset="-128"/>
              </a:rPr>
              <a:t>pulser</a:t>
            </a:r>
            <a:r>
              <a:rPr kumimoji="1" lang="en-US" altLang="ja-JP" sz="2000" i="1" dirty="0" smtClean="0">
                <a:ea typeface="Osaka" pitchFamily="-112" charset="-128"/>
                <a:cs typeface="Osaka" pitchFamily="-112" charset="-128"/>
              </a:rPr>
              <a:t> for </a:t>
            </a:r>
            <a:r>
              <a:rPr kumimoji="1" lang="en-US" altLang="ja-JP" sz="2000" i="1" dirty="0">
                <a:ea typeface="Osaka" pitchFamily="-112" charset="-128"/>
                <a:cs typeface="Osaka" pitchFamily="-112" charset="-128"/>
              </a:rPr>
              <a:t>multi-bunch extraction.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  <a:solidFill>
            <a:srgbClr val="FFFF00"/>
          </a:solidFill>
        </p:spPr>
        <p:txBody>
          <a:bodyPr wrap="square" anchor="ctr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altLang="ja-JP" sz="1600" dirty="0" smtClean="0">
                <a:solidFill>
                  <a:srgbClr val="000090"/>
                </a:solidFill>
                <a:latin typeface="Arial"/>
                <a:ea typeface="Osaka" charset="-128"/>
                <a:cs typeface="Arial"/>
              </a:rPr>
              <a:t>T. Naito, WG2, Wed 14:30</a:t>
            </a:r>
            <a:endParaRPr lang="ja-JP" altLang="en-US" sz="1600" dirty="0">
              <a:solidFill>
                <a:srgbClr val="000090"/>
              </a:solidFill>
              <a:latin typeface="Arial"/>
              <a:ea typeface="Osaka" charset="-128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SB2009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Low-power option (1312 bunches) → Smaller circumference damping ring (6.4 km → 3.2 km)</a:t>
            </a:r>
          </a:p>
          <a:p>
            <a:r>
              <a:rPr lang="en-US" sz="2400" dirty="0" smtClean="0"/>
              <a:t>2 lattices with the same racetrack layout as the DCO4 and similar straight sections are at present under study </a:t>
            </a:r>
          </a:p>
          <a:p>
            <a:pPr lvl="1"/>
            <a:r>
              <a:rPr lang="en-US" sz="2000" dirty="0" smtClean="0"/>
              <a:t> FODO arc cells with variable momentum compaction 2.8</a:t>
            </a:r>
            <a:r>
              <a:rPr lang="en-US" sz="1600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 ÷ 6.2</a:t>
            </a:r>
            <a:r>
              <a:rPr lang="en-US" sz="1600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 </a:t>
            </a:r>
            <a:r>
              <a:rPr lang="en-US" sz="2000" b="0" dirty="0" smtClean="0"/>
              <a:t>(D. Wang, J. </a:t>
            </a:r>
            <a:r>
              <a:rPr lang="en-US" sz="2000" b="0" dirty="0" err="1" smtClean="0"/>
              <a:t>Gao</a:t>
            </a:r>
            <a:r>
              <a:rPr lang="en-US" sz="2000" b="0" dirty="0" smtClean="0"/>
              <a:t> and Y. Wang, IHEP)</a:t>
            </a:r>
          </a:p>
          <a:p>
            <a:pPr lvl="1"/>
            <a:r>
              <a:rPr lang="en-US" sz="2000" dirty="0" err="1" smtClean="0"/>
              <a:t>SuperB</a:t>
            </a:r>
            <a:r>
              <a:rPr lang="en-US" sz="2000" dirty="0" smtClean="0"/>
              <a:t>-like arc cells, low momentum compaction 1.3</a:t>
            </a:r>
            <a:r>
              <a:rPr lang="en-US" sz="1600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 </a:t>
            </a:r>
            <a:r>
              <a:rPr lang="en-US" sz="2000" b="0" dirty="0" smtClean="0"/>
              <a:t>(M. </a:t>
            </a:r>
            <a:r>
              <a:rPr lang="en-US" sz="2000" b="0" dirty="0" err="1" smtClean="0"/>
              <a:t>Biagini</a:t>
            </a:r>
            <a:r>
              <a:rPr lang="en-US" sz="2000" b="0" dirty="0" smtClean="0"/>
              <a:t>, S. </a:t>
            </a:r>
            <a:r>
              <a:rPr lang="en-US" sz="2000" b="0" dirty="0" err="1" smtClean="0"/>
              <a:t>Guiducci</a:t>
            </a:r>
            <a:r>
              <a:rPr lang="en-US" sz="2000" b="0" dirty="0" smtClean="0"/>
              <a:t>, INFN)</a:t>
            </a:r>
          </a:p>
          <a:p>
            <a:r>
              <a:rPr lang="en-US" sz="2400" dirty="0" smtClean="0"/>
              <a:t>Different configuration options</a:t>
            </a:r>
          </a:p>
          <a:p>
            <a:pPr lvl="1"/>
            <a:r>
              <a:rPr lang="en-US" sz="2000" dirty="0" smtClean="0"/>
              <a:t>Low power: 1312 bunches, 5 Hz repetition rate</a:t>
            </a:r>
          </a:p>
          <a:p>
            <a:pPr lvl="1"/>
            <a:r>
              <a:rPr lang="en-US" sz="2000" dirty="0" smtClean="0"/>
              <a:t>Low power: 1312 bunches, 10 Hz repetition rate</a:t>
            </a:r>
          </a:p>
          <a:p>
            <a:pPr lvl="1"/>
            <a:r>
              <a:rPr lang="en-US" sz="2000" dirty="0" smtClean="0"/>
              <a:t>High power: 2625 bunches, 5 Hz repetition rate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10/20/10        IWLC10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1FFEA-6651-A445-B5EF-341CECB6B8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 anchor="t"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3111" dirty="0" smtClean="0"/>
              <a:t>2</a:t>
            </a:r>
            <a:r>
              <a:rPr lang="en-US" sz="3111" baseline="30000" dirty="0" smtClean="0"/>
              <a:t>nd</a:t>
            </a:r>
            <a:r>
              <a:rPr lang="en-US" sz="3111" dirty="0" smtClean="0"/>
              <a:t> Baseline Assessment Workshop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077200" cy="5334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Main DR issues for BAW2 (</a:t>
            </a:r>
            <a:r>
              <a:rPr lang="en-US" sz="2400" dirty="0" smtClean="0">
                <a:solidFill>
                  <a:srgbClr val="0000FF"/>
                </a:solidFill>
              </a:rPr>
              <a:t>SLAC 18-21</a:t>
            </a:r>
            <a:r>
              <a:rPr lang="en-US" sz="2400" baseline="30000" dirty="0" smtClean="0">
                <a:solidFill>
                  <a:srgbClr val="0000FF"/>
                </a:solidFill>
              </a:rPr>
              <a:t>st</a:t>
            </a:r>
            <a:r>
              <a:rPr lang="en-US" sz="2400" dirty="0" smtClean="0">
                <a:solidFill>
                  <a:srgbClr val="0000FF"/>
                </a:solidFill>
              </a:rPr>
              <a:t> Jan. 2011):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ECLOUD evaluations</a:t>
            </a:r>
          </a:p>
          <a:p>
            <a:pPr marL="576263" lvl="1" indent="-176213">
              <a:buFont typeface="Arial"/>
              <a:buChar char="•"/>
            </a:pPr>
            <a:r>
              <a:rPr lang="en-US" dirty="0" smtClean="0"/>
              <a:t>Comparison of 6.4km ring (2600 bunches) and 3.2km ring (1300 bunches)</a:t>
            </a:r>
          </a:p>
          <a:p>
            <a:pPr marL="976313" lvl="2" indent="-176213">
              <a:buFont typeface="Arial"/>
              <a:buChar char="•"/>
            </a:pPr>
            <a:r>
              <a:rPr lang="en-US" dirty="0" smtClean="0"/>
              <a:t>Both ring configurations exhibit similar performance for single bunch instability threshold</a:t>
            </a:r>
          </a:p>
          <a:p>
            <a:pPr marL="976313" lvl="2" indent="-176213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cs typeface="Wingdings 3" charset="2"/>
              </a:rPr>
              <a:t>3.2km ring is an acceptable baseline design choice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pPr marL="576263" lvl="1" indent="-176213">
              <a:buFont typeface="Arial"/>
              <a:buChar char="•"/>
            </a:pPr>
            <a:r>
              <a:rPr lang="en-US" dirty="0" smtClean="0"/>
              <a:t>Recommendation for mitigation techniques</a:t>
            </a:r>
          </a:p>
          <a:p>
            <a:pPr marL="576263" lvl="1" indent="-176213">
              <a:buFont typeface="Arial"/>
              <a:buChar char="•"/>
            </a:pPr>
            <a:r>
              <a:rPr lang="en-US" dirty="0" smtClean="0"/>
              <a:t>Characterization of electron cloud at different bunch spacing in 3.2km ring: 6ns (1300 bunches) and 3ns (2600 bunches)</a:t>
            </a:r>
          </a:p>
          <a:p>
            <a:pPr marL="176213" indent="-176213">
              <a:buFont typeface="Arial"/>
              <a:buChar char="•"/>
            </a:pPr>
            <a:r>
              <a:rPr lang="en-US" dirty="0" smtClean="0"/>
              <a:t>RF issues for 50% duty cycle DR operation</a:t>
            </a:r>
          </a:p>
          <a:p>
            <a:pPr marL="576263" lvl="1" indent="-176213">
              <a:buNone/>
            </a:pPr>
            <a:r>
              <a:rPr lang="en-US" dirty="0" smtClean="0"/>
              <a:t>(discussion at RF session, common WG2, WG8, WG4, Wednesday 16</a:t>
            </a:r>
            <a:r>
              <a:rPr lang="en-US" dirty="0" smtClean="0">
                <a:sym typeface="Wingdings"/>
              </a:rPr>
              <a:t>÷18)</a:t>
            </a:r>
            <a:r>
              <a:rPr lang="en-US" dirty="0" smtClean="0"/>
              <a:t> </a:t>
            </a:r>
          </a:p>
          <a:p>
            <a:pPr marL="176213" indent="-176213">
              <a:buFont typeface="Arial"/>
              <a:buChar char="•"/>
            </a:pPr>
            <a:endParaRPr lang="en-US" sz="18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1FFEA-6651-A445-B5EF-341CECB6B8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Times"/>
        <a:ea typeface="Osaka"/>
        <a:cs typeface="Osaka"/>
      </a:majorFont>
      <a:minorFont>
        <a:latin typeface="Times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OM10_waveguide_damping_session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6350">
          <a:solidFill>
            <a:srgbClr val="0000CC"/>
          </a:solidFill>
          <a:miter lim="800000"/>
          <a:headEnd/>
          <a:tailEnd/>
        </a:ln>
      </a:spPr>
      <a:bodyPr wrap="square" tIns="27432" bIns="27432">
        <a:spAutoFit/>
      </a:bodyPr>
      <a:lstStyle>
        <a:defPPr>
          <a:buFont typeface="Wingdings" pitchFamily="2" charset="2"/>
          <a:buChar char="Ø"/>
          <a:defRPr sz="2000" dirty="0" smtClean="0">
            <a:solidFill>
              <a:srgbClr val="0000CC"/>
            </a:solidFill>
            <a:latin typeface="Times New Roman" pitchFamily="18" charset="0"/>
            <a:cs typeface="Times New Roman" pitchFamily="18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4771</TotalTime>
  <Words>3414</Words>
  <Application>Microsoft Macintosh PowerPoint</Application>
  <PresentationFormat>On-screen Show (4:3)</PresentationFormat>
  <Paragraphs>607</Paragraphs>
  <Slides>24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Blank Presentation</vt:lpstr>
      <vt:lpstr>HOM10_waveguide_damping_session</vt:lpstr>
      <vt:lpstr>CesrTA_CLASSE</vt:lpstr>
      <vt:lpstr>Pixel</vt:lpstr>
      <vt:lpstr>3_Office Theme</vt:lpstr>
      <vt:lpstr>2_Office Theme</vt:lpstr>
      <vt:lpstr>Office Theme</vt:lpstr>
      <vt:lpstr>1_Office Theme</vt:lpstr>
      <vt:lpstr>Default Design</vt:lpstr>
      <vt:lpstr>新しいプレゼンテーション</vt:lpstr>
      <vt:lpstr>Document</vt:lpstr>
      <vt:lpstr>Damping Rings  Summary</vt:lpstr>
      <vt:lpstr>DR Agenda – Wednesday 20</vt:lpstr>
      <vt:lpstr>DR Agenda – Thursday 21</vt:lpstr>
      <vt:lpstr>ILC DR - 6.4 km Lattice</vt:lpstr>
      <vt:lpstr> </vt:lpstr>
      <vt:lpstr>Slide 6</vt:lpstr>
      <vt:lpstr>Slide 7</vt:lpstr>
      <vt:lpstr>SB2009 Studies</vt:lpstr>
      <vt:lpstr>2nd Baseline Assessment Workshop </vt:lpstr>
      <vt:lpstr>EC Working Group Baseline Mitigation Plan</vt:lpstr>
      <vt:lpstr>CESRTA Program</vt:lpstr>
      <vt:lpstr>ILC Damping Ring RF system 50% Duty Cycle</vt:lpstr>
      <vt:lpstr>Option #1: lower overvoltage factor</vt:lpstr>
      <vt:lpstr>Summary</vt:lpstr>
      <vt:lpstr>CLIC DR parameter optimization</vt:lpstr>
      <vt:lpstr>Slide 16</vt:lpstr>
      <vt:lpstr>Reaching Quantum Limit Of Vertical Emittance</vt:lpstr>
      <vt:lpstr>Slide 18</vt:lpstr>
      <vt:lpstr>Wigglers’ effect with IBS</vt:lpstr>
      <vt:lpstr>Slide 20</vt:lpstr>
      <vt:lpstr>Conceptual Design of CLIC DR RF system</vt:lpstr>
      <vt:lpstr>Main Beam: Transverse Beam Impedance of CLIC DR and PDR Striplines</vt:lpstr>
      <vt:lpstr>CLIC DR technology and experimental program</vt:lpstr>
      <vt:lpstr>Low Emittance Rings collaboration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Office 2004 Test Drive User</cp:lastModifiedBy>
  <cp:revision>308</cp:revision>
  <dcterms:created xsi:type="dcterms:W3CDTF">2010-10-22T02:19:39Z</dcterms:created>
  <dcterms:modified xsi:type="dcterms:W3CDTF">2010-10-22T02:22:31Z</dcterms:modified>
</cp:coreProperties>
</file>