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tiff" ContentType="image/tiff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7"/>
  </p:notesMasterIdLst>
  <p:sldIdLst>
    <p:sldId id="256" r:id="rId2"/>
    <p:sldId id="258" r:id="rId3"/>
    <p:sldId id="367" r:id="rId4"/>
    <p:sldId id="368" r:id="rId5"/>
    <p:sldId id="339" r:id="rId6"/>
    <p:sldId id="343" r:id="rId7"/>
    <p:sldId id="331" r:id="rId8"/>
    <p:sldId id="354" r:id="rId9"/>
    <p:sldId id="364" r:id="rId10"/>
    <p:sldId id="345" r:id="rId11"/>
    <p:sldId id="348" r:id="rId12"/>
    <p:sldId id="421" r:id="rId13"/>
    <p:sldId id="375" r:id="rId14"/>
    <p:sldId id="378" r:id="rId15"/>
    <p:sldId id="419" r:id="rId16"/>
    <p:sldId id="420" r:id="rId17"/>
    <p:sldId id="416" r:id="rId18"/>
    <p:sldId id="417" r:id="rId19"/>
    <p:sldId id="379" r:id="rId20"/>
    <p:sldId id="393" r:id="rId21"/>
    <p:sldId id="422" r:id="rId22"/>
    <p:sldId id="385" r:id="rId23"/>
    <p:sldId id="399" r:id="rId24"/>
    <p:sldId id="400" r:id="rId25"/>
    <p:sldId id="403" r:id="rId26"/>
    <p:sldId id="404" r:id="rId27"/>
    <p:sldId id="401" r:id="rId28"/>
    <p:sldId id="360" r:id="rId29"/>
    <p:sldId id="423" r:id="rId30"/>
    <p:sldId id="355" r:id="rId31"/>
    <p:sldId id="330" r:id="rId32"/>
    <p:sldId id="369" r:id="rId33"/>
    <p:sldId id="332" r:id="rId34"/>
    <p:sldId id="362" r:id="rId35"/>
    <p:sldId id="329" r:id="rId3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Higo\2009\X-band\Nextef\TD18_%232\100602%20during%20run52\100602_TD18_Disk_%232_ALL_INTLK_Even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Higo\2009\X-band\Nextef\TD18_%232\100602%20during%20run52\100602_TD18_Disk_%232_ALL_INTLK_Event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Higo\2010\X-band\Nextef\TD18_%232\101016%20Summary%20(14)\101016_TD18_Disk_%232_ALL_INTLK_Event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Higo\2010\X-band\Nextef\TD18_%232\101016%20Summary%20(14)\Analysis%20result\TD18_Disk_%232_90_20101017-02574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xVal>
            <c:numRef>
              <c:f>'TD18_Disk_#2'!$BI$8626:$BI$8955</c:f>
              <c:numCache>
                <c:formatCode>0.00_ </c:formatCode>
                <c:ptCount val="330"/>
                <c:pt idx="0">
                  <c:v>0.38166666666287291</c:v>
                </c:pt>
                <c:pt idx="1">
                  <c:v>0.40777777777369406</c:v>
                </c:pt>
                <c:pt idx="2">
                  <c:v>0.42638888888344451</c:v>
                </c:pt>
                <c:pt idx="3">
                  <c:v>0.74416666666350995</c:v>
                </c:pt>
                <c:pt idx="4">
                  <c:v>0.77472222222407883</c:v>
                </c:pt>
                <c:pt idx="5">
                  <c:v>2.3927777777738197</c:v>
                </c:pt>
                <c:pt idx="6">
                  <c:v>2.4113888888840243</c:v>
                </c:pt>
                <c:pt idx="7">
                  <c:v>2.4299999999933184</c:v>
                </c:pt>
                <c:pt idx="8">
                  <c:v>2.4483333333331148</c:v>
                </c:pt>
                <c:pt idx="9">
                  <c:v>2.4936111111126897</c:v>
                </c:pt>
                <c:pt idx="10">
                  <c:v>2.5497222222228042</c:v>
                </c:pt>
                <c:pt idx="11">
                  <c:v>3.3374999999922021</c:v>
                </c:pt>
                <c:pt idx="12">
                  <c:v>4.7080555555515575</c:v>
                </c:pt>
                <c:pt idx="13">
                  <c:v>6.0363888888817501</c:v>
                </c:pt>
                <c:pt idx="14">
                  <c:v>6.2511111111110393</c:v>
                </c:pt>
                <c:pt idx="15">
                  <c:v>6.8805555555507745</c:v>
                </c:pt>
                <c:pt idx="16">
                  <c:v>8.2630555555513947</c:v>
                </c:pt>
                <c:pt idx="17">
                  <c:v>8.681388888881278</c:v>
                </c:pt>
                <c:pt idx="18">
                  <c:v>8.6999999999905686</c:v>
                </c:pt>
                <c:pt idx="19">
                  <c:v>8.7888888888808889</c:v>
                </c:pt>
                <c:pt idx="20">
                  <c:v>8.8180555555507709</c:v>
                </c:pt>
                <c:pt idx="21">
                  <c:v>8.8463888888807869</c:v>
                </c:pt>
                <c:pt idx="22">
                  <c:v>8.8680555555509706</c:v>
                </c:pt>
                <c:pt idx="23">
                  <c:v>8.8897222222211294</c:v>
                </c:pt>
                <c:pt idx="24">
                  <c:v>8.9308333333313694</c:v>
                </c:pt>
                <c:pt idx="25">
                  <c:v>8.9586111111110149</c:v>
                </c:pt>
                <c:pt idx="26">
                  <c:v>8.9844444444418823</c:v>
                </c:pt>
                <c:pt idx="27">
                  <c:v>9.0522222222210527</c:v>
                </c:pt>
                <c:pt idx="28">
                  <c:v>9.1644444444417203</c:v>
                </c:pt>
                <c:pt idx="29">
                  <c:v>9.3763888888814506</c:v>
                </c:pt>
                <c:pt idx="30">
                  <c:v>11.12999999999132</c:v>
                </c:pt>
                <c:pt idx="31">
                  <c:v>11.571111111111165</c:v>
                </c:pt>
                <c:pt idx="32">
                  <c:v>11.615555555550934</c:v>
                </c:pt>
                <c:pt idx="33">
                  <c:v>11.691666666660543</c:v>
                </c:pt>
                <c:pt idx="34">
                  <c:v>12.483611111111108</c:v>
                </c:pt>
                <c:pt idx="35">
                  <c:v>12.513055555551396</c:v>
                </c:pt>
                <c:pt idx="36">
                  <c:v>12.669444444441403</c:v>
                </c:pt>
                <c:pt idx="37">
                  <c:v>14.714166666661033</c:v>
                </c:pt>
                <c:pt idx="38">
                  <c:v>15.453611111111362</c:v>
                </c:pt>
                <c:pt idx="39">
                  <c:v>16.394166666661324</c:v>
                </c:pt>
                <c:pt idx="40">
                  <c:v>18.256111111111142</c:v>
                </c:pt>
                <c:pt idx="41">
                  <c:v>20.442777777770722</c:v>
                </c:pt>
                <c:pt idx="42">
                  <c:v>21.306388888880821</c:v>
                </c:pt>
                <c:pt idx="43">
                  <c:v>22.35444444444046</c:v>
                </c:pt>
                <c:pt idx="44">
                  <c:v>22.760833333330286</c:v>
                </c:pt>
                <c:pt idx="45">
                  <c:v>23.672499999990425</c:v>
                </c:pt>
                <c:pt idx="46">
                  <c:v>24.171944444440136</c:v>
                </c:pt>
                <c:pt idx="47">
                  <c:v>24.879166666659689</c:v>
                </c:pt>
                <c:pt idx="48">
                  <c:v>24.905833333329792</c:v>
                </c:pt>
                <c:pt idx="49">
                  <c:v>24.924444444439629</c:v>
                </c:pt>
                <c:pt idx="50">
                  <c:v>25.028888888880221</c:v>
                </c:pt>
                <c:pt idx="51">
                  <c:v>25.047499999990425</c:v>
                </c:pt>
                <c:pt idx="52">
                  <c:v>25.084722222220286</c:v>
                </c:pt>
                <c:pt idx="53">
                  <c:v>25.111388888880231</c:v>
                </c:pt>
                <c:pt idx="54">
                  <c:v>25.129722222220426</c:v>
                </c:pt>
                <c:pt idx="55">
                  <c:v>25.148055555549792</c:v>
                </c:pt>
                <c:pt idx="56">
                  <c:v>25.198611111109887</c:v>
                </c:pt>
                <c:pt idx="57">
                  <c:v>25.217222222219636</c:v>
                </c:pt>
                <c:pt idx="58">
                  <c:v>25.235555555549428</c:v>
                </c:pt>
                <c:pt idx="59">
                  <c:v>25.288333333329476</c:v>
                </c:pt>
                <c:pt idx="60">
                  <c:v>25.358888888878791</c:v>
                </c:pt>
                <c:pt idx="61">
                  <c:v>25.433333333329504</c:v>
                </c:pt>
                <c:pt idx="62">
                  <c:v>25.473888888879021</c:v>
                </c:pt>
                <c:pt idx="63">
                  <c:v>25.498888888878657</c:v>
                </c:pt>
                <c:pt idx="64">
                  <c:v>25.567499999988129</c:v>
                </c:pt>
                <c:pt idx="65">
                  <c:v>26.936944444438115</c:v>
                </c:pt>
                <c:pt idx="66">
                  <c:v>27.300277777768162</c:v>
                </c:pt>
                <c:pt idx="67">
                  <c:v>28.540833333327768</c:v>
                </c:pt>
                <c:pt idx="68">
                  <c:v>28.916944444438595</c:v>
                </c:pt>
                <c:pt idx="69">
                  <c:v>30.81222222221853</c:v>
                </c:pt>
                <c:pt idx="70">
                  <c:v>31.10361111110873</c:v>
                </c:pt>
                <c:pt idx="71">
                  <c:v>31.718055555549501</c:v>
                </c:pt>
                <c:pt idx="72">
                  <c:v>31.924444444438752</c:v>
                </c:pt>
                <c:pt idx="73">
                  <c:v>32.652777777769494</c:v>
                </c:pt>
                <c:pt idx="74">
                  <c:v>32.845277777769027</c:v>
                </c:pt>
                <c:pt idx="75">
                  <c:v>34.141388888879113</c:v>
                </c:pt>
                <c:pt idx="76">
                  <c:v>35.026944444438264</c:v>
                </c:pt>
                <c:pt idx="77">
                  <c:v>35.907777777768494</c:v>
                </c:pt>
                <c:pt idx="78">
                  <c:v>36.491666666658297</c:v>
                </c:pt>
                <c:pt idx="79">
                  <c:v>36.5105555555485</c:v>
                </c:pt>
                <c:pt idx="80">
                  <c:v>36.60527777776835</c:v>
                </c:pt>
                <c:pt idx="81">
                  <c:v>37.107499999988555</c:v>
                </c:pt>
                <c:pt idx="82">
                  <c:v>41.634999999988253</c:v>
                </c:pt>
                <c:pt idx="83">
                  <c:v>41.970277777768068</c:v>
                </c:pt>
                <c:pt idx="84">
                  <c:v>43.078055555547344</c:v>
                </c:pt>
                <c:pt idx="85">
                  <c:v>43.368888888877642</c:v>
                </c:pt>
                <c:pt idx="86">
                  <c:v>44.157499999987344</c:v>
                </c:pt>
                <c:pt idx="87">
                  <c:v>45.898611111107435</c:v>
                </c:pt>
                <c:pt idx="88">
                  <c:v>46.476111111107308</c:v>
                </c:pt>
                <c:pt idx="89">
                  <c:v>47.689999999986718</c:v>
                </c:pt>
                <c:pt idx="90">
                  <c:v>48.735277777766186</c:v>
                </c:pt>
                <c:pt idx="91">
                  <c:v>49.544722222215881</c:v>
                </c:pt>
                <c:pt idx="92">
                  <c:v>51.003055555545721</c:v>
                </c:pt>
                <c:pt idx="93">
                  <c:v>51.279999999985513</c:v>
                </c:pt>
                <c:pt idx="94">
                  <c:v>56.857222222214894</c:v>
                </c:pt>
                <c:pt idx="95">
                  <c:v>56.925555555545401</c:v>
                </c:pt>
                <c:pt idx="96">
                  <c:v>59.165555555545183</c:v>
                </c:pt>
                <c:pt idx="97">
                  <c:v>59.308888888875913</c:v>
                </c:pt>
                <c:pt idx="98">
                  <c:v>61.58583333332566</c:v>
                </c:pt>
                <c:pt idx="99">
                  <c:v>61.630833333326187</c:v>
                </c:pt>
                <c:pt idx="100">
                  <c:v>62.009166666656419</c:v>
                </c:pt>
                <c:pt idx="101">
                  <c:v>62.790833333326503</c:v>
                </c:pt>
                <c:pt idx="102">
                  <c:v>62.995555555546922</c:v>
                </c:pt>
                <c:pt idx="103">
                  <c:v>66.712222222216795</c:v>
                </c:pt>
                <c:pt idx="104">
                  <c:v>66.741388888877125</c:v>
                </c:pt>
                <c:pt idx="105">
                  <c:v>68.001944444437427</c:v>
                </c:pt>
                <c:pt idx="106">
                  <c:v>68.253055555547093</c:v>
                </c:pt>
                <c:pt idx="107">
                  <c:v>70.737499999987989</c:v>
                </c:pt>
                <c:pt idx="108">
                  <c:v>73.084722222218105</c:v>
                </c:pt>
                <c:pt idx="109">
                  <c:v>73.331944444438562</c:v>
                </c:pt>
                <c:pt idx="110">
                  <c:v>76.740555555549093</c:v>
                </c:pt>
                <c:pt idx="111">
                  <c:v>79.424166666658792</c:v>
                </c:pt>
                <c:pt idx="112">
                  <c:v>79.470555555548643</c:v>
                </c:pt>
                <c:pt idx="113">
                  <c:v>81.614166666658846</c:v>
                </c:pt>
                <c:pt idx="114">
                  <c:v>82.449722222218796</c:v>
                </c:pt>
                <c:pt idx="115">
                  <c:v>83.646666666659101</c:v>
                </c:pt>
                <c:pt idx="116">
                  <c:v>85.654722222218709</c:v>
                </c:pt>
                <c:pt idx="117">
                  <c:v>88.06249999998893</c:v>
                </c:pt>
                <c:pt idx="118">
                  <c:v>88.861111111108428</c:v>
                </c:pt>
                <c:pt idx="119">
                  <c:v>89.323611111108519</c:v>
                </c:pt>
                <c:pt idx="120">
                  <c:v>89.559166666658555</c:v>
                </c:pt>
                <c:pt idx="121">
                  <c:v>91.057499999988821</c:v>
                </c:pt>
                <c:pt idx="122">
                  <c:v>91.693888888878348</c:v>
                </c:pt>
                <c:pt idx="123">
                  <c:v>93.883333333327769</c:v>
                </c:pt>
                <c:pt idx="124">
                  <c:v>93.982222222218226</c:v>
                </c:pt>
                <c:pt idx="125">
                  <c:v>94.014166666658127</c:v>
                </c:pt>
                <c:pt idx="126">
                  <c:v>94.50944444443833</c:v>
                </c:pt>
                <c:pt idx="127">
                  <c:v>95.218055555548133</c:v>
                </c:pt>
                <c:pt idx="128">
                  <c:v>97.464722222218327</c:v>
                </c:pt>
                <c:pt idx="129">
                  <c:v>100.65861111110409</c:v>
                </c:pt>
                <c:pt idx="130">
                  <c:v>101.80861111110501</c:v>
                </c:pt>
                <c:pt idx="131">
                  <c:v>103.35861111110442</c:v>
                </c:pt>
                <c:pt idx="132">
                  <c:v>101.80861111110501</c:v>
                </c:pt>
                <c:pt idx="133">
                  <c:v>104.30861111110434</c:v>
                </c:pt>
                <c:pt idx="134">
                  <c:v>107.02527777777134</c:v>
                </c:pt>
                <c:pt idx="135">
                  <c:v>107.67527777777137</c:v>
                </c:pt>
                <c:pt idx="136">
                  <c:v>108.70861111110455</c:v>
                </c:pt>
                <c:pt idx="137">
                  <c:v>108.89194444443849</c:v>
                </c:pt>
                <c:pt idx="138">
                  <c:v>109.97527777777127</c:v>
                </c:pt>
                <c:pt idx="139">
                  <c:v>111.30861111110501</c:v>
                </c:pt>
                <c:pt idx="140">
                  <c:v>113.59194444443852</c:v>
                </c:pt>
                <c:pt idx="141">
                  <c:v>113.69194444443822</c:v>
                </c:pt>
                <c:pt idx="142">
                  <c:v>113.85861111110442</c:v>
                </c:pt>
                <c:pt idx="143">
                  <c:v>113.89194444443812</c:v>
                </c:pt>
                <c:pt idx="144">
                  <c:v>114.00861111110416</c:v>
                </c:pt>
                <c:pt idx="145">
                  <c:v>116.34194444443852</c:v>
                </c:pt>
                <c:pt idx="146">
                  <c:v>117.09194444443879</c:v>
                </c:pt>
                <c:pt idx="147">
                  <c:v>117.22527777777165</c:v>
                </c:pt>
                <c:pt idx="148">
                  <c:v>120.19194444443913</c:v>
                </c:pt>
                <c:pt idx="149">
                  <c:v>120.45861111110601</c:v>
                </c:pt>
                <c:pt idx="150">
                  <c:v>123.30861111110625</c:v>
                </c:pt>
                <c:pt idx="151">
                  <c:v>124.42527777777315</c:v>
                </c:pt>
                <c:pt idx="152">
                  <c:v>124.45861111110645</c:v>
                </c:pt>
                <c:pt idx="153">
                  <c:v>124.49194444443982</c:v>
                </c:pt>
                <c:pt idx="154">
                  <c:v>124.60861111110701</c:v>
                </c:pt>
                <c:pt idx="155">
                  <c:v>124.62527777777306</c:v>
                </c:pt>
                <c:pt idx="156">
                  <c:v>124.65861111110645</c:v>
                </c:pt>
                <c:pt idx="157">
                  <c:v>124.69194444444022</c:v>
                </c:pt>
                <c:pt idx="158">
                  <c:v>124.72527777777313</c:v>
                </c:pt>
                <c:pt idx="159">
                  <c:v>124.77527777777286</c:v>
                </c:pt>
                <c:pt idx="160">
                  <c:v>126.72527777777285</c:v>
                </c:pt>
                <c:pt idx="161">
                  <c:v>127.37527777777306</c:v>
                </c:pt>
                <c:pt idx="162">
                  <c:v>127.85861111110634</c:v>
                </c:pt>
                <c:pt idx="163">
                  <c:v>128.82527777777386</c:v>
                </c:pt>
                <c:pt idx="164">
                  <c:v>130.87527777777404</c:v>
                </c:pt>
                <c:pt idx="165">
                  <c:v>130.94194444444051</c:v>
                </c:pt>
                <c:pt idx="166">
                  <c:v>131.57527777777381</c:v>
                </c:pt>
                <c:pt idx="167">
                  <c:v>133.42527777777369</c:v>
                </c:pt>
                <c:pt idx="168">
                  <c:v>136.2252777777729</c:v>
                </c:pt>
                <c:pt idx="169">
                  <c:v>137.02527777777351</c:v>
                </c:pt>
                <c:pt idx="170">
                  <c:v>137.17527777777272</c:v>
                </c:pt>
                <c:pt idx="171">
                  <c:v>139.44194444444005</c:v>
                </c:pt>
                <c:pt idx="172">
                  <c:v>140.37527777777404</c:v>
                </c:pt>
                <c:pt idx="173">
                  <c:v>140.45861111110693</c:v>
                </c:pt>
                <c:pt idx="174">
                  <c:v>140.50861111110692</c:v>
                </c:pt>
                <c:pt idx="175">
                  <c:v>140.64194444444033</c:v>
                </c:pt>
                <c:pt idx="176">
                  <c:v>141.45861111110693</c:v>
                </c:pt>
                <c:pt idx="177">
                  <c:v>141.5586111111073</c:v>
                </c:pt>
                <c:pt idx="178">
                  <c:v>144.59805555554735</c:v>
                </c:pt>
                <c:pt idx="179">
                  <c:v>145.29861111110665</c:v>
                </c:pt>
                <c:pt idx="180">
                  <c:v>145.89444444443717</c:v>
                </c:pt>
                <c:pt idx="181">
                  <c:v>147.45999999999671</c:v>
                </c:pt>
                <c:pt idx="182">
                  <c:v>147.81194444443673</c:v>
                </c:pt>
                <c:pt idx="183">
                  <c:v>148.59166666665698</c:v>
                </c:pt>
                <c:pt idx="184">
                  <c:v>148.90694444443704</c:v>
                </c:pt>
                <c:pt idx="185">
                  <c:v>151.342222222217</c:v>
                </c:pt>
                <c:pt idx="186">
                  <c:v>152.12944444443687</c:v>
                </c:pt>
                <c:pt idx="187">
                  <c:v>153.61555555554597</c:v>
                </c:pt>
                <c:pt idx="188">
                  <c:v>154.84416666665695</c:v>
                </c:pt>
                <c:pt idx="189">
                  <c:v>154.86833333332771</c:v>
                </c:pt>
                <c:pt idx="190">
                  <c:v>155.96138888888828</c:v>
                </c:pt>
                <c:pt idx="191">
                  <c:v>159.00083333332745</c:v>
                </c:pt>
                <c:pt idx="192">
                  <c:v>159.27305555554659</c:v>
                </c:pt>
                <c:pt idx="193">
                  <c:v>160.47499999999698</c:v>
                </c:pt>
                <c:pt idx="194">
                  <c:v>161.15138888888697</c:v>
                </c:pt>
                <c:pt idx="195">
                  <c:v>161.17138888888607</c:v>
                </c:pt>
                <c:pt idx="196">
                  <c:v>161.27666666665547</c:v>
                </c:pt>
                <c:pt idx="197">
                  <c:v>161.30333333332587</c:v>
                </c:pt>
                <c:pt idx="198">
                  <c:v>161.3438888888862</c:v>
                </c:pt>
                <c:pt idx="199">
                  <c:v>162.28111111110579</c:v>
                </c:pt>
                <c:pt idx="200">
                  <c:v>162.98722222221627</c:v>
                </c:pt>
                <c:pt idx="201">
                  <c:v>163.01027777777639</c:v>
                </c:pt>
                <c:pt idx="202">
                  <c:v>163.55999999999662</c:v>
                </c:pt>
                <c:pt idx="203">
                  <c:v>164.0891666666565</c:v>
                </c:pt>
                <c:pt idx="204">
                  <c:v>165.56638888888693</c:v>
                </c:pt>
                <c:pt idx="205">
                  <c:v>165.59444444443687</c:v>
                </c:pt>
                <c:pt idx="206">
                  <c:v>165.61944444443711</c:v>
                </c:pt>
                <c:pt idx="207">
                  <c:v>167.79555555554583</c:v>
                </c:pt>
                <c:pt idx="208">
                  <c:v>167.84916666665615</c:v>
                </c:pt>
                <c:pt idx="209">
                  <c:v>168.0213888888874</c:v>
                </c:pt>
                <c:pt idx="210">
                  <c:v>168.04333333332656</c:v>
                </c:pt>
                <c:pt idx="211">
                  <c:v>168.13555555554575</c:v>
                </c:pt>
                <c:pt idx="212">
                  <c:v>168.1711111111066</c:v>
                </c:pt>
                <c:pt idx="213">
                  <c:v>168.23694444443694</c:v>
                </c:pt>
                <c:pt idx="214">
                  <c:v>168.62472222221712</c:v>
                </c:pt>
                <c:pt idx="215">
                  <c:v>169.51194444443703</c:v>
                </c:pt>
                <c:pt idx="216">
                  <c:v>170.76527777777696</c:v>
                </c:pt>
                <c:pt idx="217">
                  <c:v>170.79638888888701</c:v>
                </c:pt>
                <c:pt idx="218">
                  <c:v>171.98416666665648</c:v>
                </c:pt>
                <c:pt idx="219">
                  <c:v>174.85972222221639</c:v>
                </c:pt>
                <c:pt idx="220">
                  <c:v>174.97027777777689</c:v>
                </c:pt>
                <c:pt idx="221">
                  <c:v>176.76499999999655</c:v>
                </c:pt>
                <c:pt idx="222">
                  <c:v>176.79388888888639</c:v>
                </c:pt>
                <c:pt idx="223">
                  <c:v>178.80499999999651</c:v>
                </c:pt>
                <c:pt idx="224">
                  <c:v>180.8033333333268</c:v>
                </c:pt>
                <c:pt idx="225">
                  <c:v>180.89916666665735</c:v>
                </c:pt>
                <c:pt idx="226">
                  <c:v>183.15805555554775</c:v>
                </c:pt>
                <c:pt idx="227">
                  <c:v>183.20194444443845</c:v>
                </c:pt>
                <c:pt idx="228">
                  <c:v>183.2316666666577</c:v>
                </c:pt>
                <c:pt idx="229">
                  <c:v>183.2502777777789</c:v>
                </c:pt>
                <c:pt idx="230">
                  <c:v>183.37222222221894</c:v>
                </c:pt>
                <c:pt idx="231">
                  <c:v>183.99611111110858</c:v>
                </c:pt>
                <c:pt idx="232">
                  <c:v>185.25777777777907</c:v>
                </c:pt>
                <c:pt idx="233">
                  <c:v>185.69722222221876</c:v>
                </c:pt>
                <c:pt idx="234">
                  <c:v>187.93694444443821</c:v>
                </c:pt>
                <c:pt idx="235">
                  <c:v>188.77749999999818</c:v>
                </c:pt>
                <c:pt idx="236">
                  <c:v>190.79694777777817</c:v>
                </c:pt>
                <c:pt idx="237">
                  <c:v>191.27555888888782</c:v>
                </c:pt>
                <c:pt idx="238">
                  <c:v>193.27416999999761</c:v>
                </c:pt>
                <c:pt idx="239">
                  <c:v>194.18139222221802</c:v>
                </c:pt>
                <c:pt idx="240">
                  <c:v>194.84305888888852</c:v>
                </c:pt>
                <c:pt idx="241">
                  <c:v>195.26028111110719</c:v>
                </c:pt>
                <c:pt idx="242">
                  <c:v>196.02166999999858</c:v>
                </c:pt>
                <c:pt idx="243">
                  <c:v>196.04694777777863</c:v>
                </c:pt>
                <c:pt idx="244">
                  <c:v>197.57916999999833</c:v>
                </c:pt>
                <c:pt idx="245">
                  <c:v>199.2488922222185</c:v>
                </c:pt>
                <c:pt idx="246">
                  <c:v>199.91972555554938</c:v>
                </c:pt>
                <c:pt idx="247">
                  <c:v>200.45778111110926</c:v>
                </c:pt>
                <c:pt idx="248">
                  <c:v>201.63389222221818</c:v>
                </c:pt>
                <c:pt idx="249">
                  <c:v>202.56666999999823</c:v>
                </c:pt>
                <c:pt idx="250">
                  <c:v>203.61528111110755</c:v>
                </c:pt>
                <c:pt idx="251">
                  <c:v>204.678892222218</c:v>
                </c:pt>
                <c:pt idx="252">
                  <c:v>204.71166999999761</c:v>
                </c:pt>
                <c:pt idx="253">
                  <c:v>205.15944777777881</c:v>
                </c:pt>
                <c:pt idx="254">
                  <c:v>206.25833666665844</c:v>
                </c:pt>
                <c:pt idx="255">
                  <c:v>207.80389222221845</c:v>
                </c:pt>
                <c:pt idx="256">
                  <c:v>207.88444777777943</c:v>
                </c:pt>
                <c:pt idx="257">
                  <c:v>208.91972555554793</c:v>
                </c:pt>
                <c:pt idx="258">
                  <c:v>209.48166999999816</c:v>
                </c:pt>
                <c:pt idx="259">
                  <c:v>210.24139222221754</c:v>
                </c:pt>
                <c:pt idx="260">
                  <c:v>212.60889222221735</c:v>
                </c:pt>
                <c:pt idx="261">
                  <c:v>212.98000333332757</c:v>
                </c:pt>
                <c:pt idx="262">
                  <c:v>214.09416999999698</c:v>
                </c:pt>
                <c:pt idx="263">
                  <c:v>215.05389222221692</c:v>
                </c:pt>
                <c:pt idx="264">
                  <c:v>216.85750333332757</c:v>
                </c:pt>
                <c:pt idx="265">
                  <c:v>217.87611444443687</c:v>
                </c:pt>
                <c:pt idx="266">
                  <c:v>219.00472555554677</c:v>
                </c:pt>
                <c:pt idx="267">
                  <c:v>219.11305888888671</c:v>
                </c:pt>
                <c:pt idx="268">
                  <c:v>221.88083666665707</c:v>
                </c:pt>
                <c:pt idx="269">
                  <c:v>223.12000333332693</c:v>
                </c:pt>
                <c:pt idx="270">
                  <c:v>223.22444777777667</c:v>
                </c:pt>
                <c:pt idx="271">
                  <c:v>224.81944777777647</c:v>
                </c:pt>
                <c:pt idx="272">
                  <c:v>226.26139222221698</c:v>
                </c:pt>
                <c:pt idx="273">
                  <c:v>228.49472555555016</c:v>
                </c:pt>
                <c:pt idx="274">
                  <c:v>229.16250333333059</c:v>
                </c:pt>
                <c:pt idx="275">
                  <c:v>229.29694777777044</c:v>
                </c:pt>
                <c:pt idx="276">
                  <c:v>231.96000333333026</c:v>
                </c:pt>
                <c:pt idx="277">
                  <c:v>232.95944777777132</c:v>
                </c:pt>
                <c:pt idx="278">
                  <c:v>233.55250333333137</c:v>
                </c:pt>
                <c:pt idx="279">
                  <c:v>235.96500333333128</c:v>
                </c:pt>
                <c:pt idx="280">
                  <c:v>237.15778111111078</c:v>
                </c:pt>
                <c:pt idx="281">
                  <c:v>239.16028111111135</c:v>
                </c:pt>
                <c:pt idx="282">
                  <c:v>239.20555888888146</c:v>
                </c:pt>
                <c:pt idx="283">
                  <c:v>240.53111444444158</c:v>
                </c:pt>
                <c:pt idx="284">
                  <c:v>241.1600033333319</c:v>
                </c:pt>
                <c:pt idx="285">
                  <c:v>241.63333666666162</c:v>
                </c:pt>
                <c:pt idx="286">
                  <c:v>244.94583666666162</c:v>
                </c:pt>
                <c:pt idx="287">
                  <c:v>245.82972555555202</c:v>
                </c:pt>
                <c:pt idx="288">
                  <c:v>248.03694777777164</c:v>
                </c:pt>
                <c:pt idx="289">
                  <c:v>248.08028111111193</c:v>
                </c:pt>
                <c:pt idx="290">
                  <c:v>248.09861444444172</c:v>
                </c:pt>
                <c:pt idx="291">
                  <c:v>249.23861444444071</c:v>
                </c:pt>
                <c:pt idx="292">
                  <c:v>249.25722555555134</c:v>
                </c:pt>
                <c:pt idx="293">
                  <c:v>249.71139222222178</c:v>
                </c:pt>
                <c:pt idx="294">
                  <c:v>249.73833666666209</c:v>
                </c:pt>
                <c:pt idx="295">
                  <c:v>249.79944777777277</c:v>
                </c:pt>
                <c:pt idx="296">
                  <c:v>250.04639222222326</c:v>
                </c:pt>
                <c:pt idx="297">
                  <c:v>250.10333666666278</c:v>
                </c:pt>
                <c:pt idx="298">
                  <c:v>250.73083666666238</c:v>
                </c:pt>
                <c:pt idx="299">
                  <c:v>251.4722255555524</c:v>
                </c:pt>
                <c:pt idx="300">
                  <c:v>251.68889222221921</c:v>
                </c:pt>
                <c:pt idx="301">
                  <c:v>251.88500333332996</c:v>
                </c:pt>
                <c:pt idx="302">
                  <c:v>252.35472555554941</c:v>
                </c:pt>
                <c:pt idx="303">
                  <c:v>252.48416999999921</c:v>
                </c:pt>
                <c:pt idx="304">
                  <c:v>253.23028111110827</c:v>
                </c:pt>
                <c:pt idx="305">
                  <c:v>254.00833666665889</c:v>
                </c:pt>
                <c:pt idx="306">
                  <c:v>254.76500333332831</c:v>
                </c:pt>
                <c:pt idx="307">
                  <c:v>257.43083666665899</c:v>
                </c:pt>
                <c:pt idx="308">
                  <c:v>257.43083666665899</c:v>
                </c:pt>
                <c:pt idx="309">
                  <c:v>261.66889222221909</c:v>
                </c:pt>
                <c:pt idx="310">
                  <c:v>262.54916999998915</c:v>
                </c:pt>
                <c:pt idx="311">
                  <c:v>264.03083666665924</c:v>
                </c:pt>
                <c:pt idx="312">
                  <c:v>264.33500333332938</c:v>
                </c:pt>
                <c:pt idx="313">
                  <c:v>265.22889222221869</c:v>
                </c:pt>
                <c:pt idx="314">
                  <c:v>265.66111444443874</c:v>
                </c:pt>
                <c:pt idx="315">
                  <c:v>268.84555888887894</c:v>
                </c:pt>
                <c:pt idx="316">
                  <c:v>271.85528111110932</c:v>
                </c:pt>
                <c:pt idx="317">
                  <c:v>272.22889222221892</c:v>
                </c:pt>
                <c:pt idx="318">
                  <c:v>272.25166999998993</c:v>
                </c:pt>
                <c:pt idx="319">
                  <c:v>272.48889222221834</c:v>
                </c:pt>
                <c:pt idx="320">
                  <c:v>276.03222555555004</c:v>
                </c:pt>
                <c:pt idx="321">
                  <c:v>276.47333666665907</c:v>
                </c:pt>
                <c:pt idx="322">
                  <c:v>279.37416999999033</c:v>
                </c:pt>
                <c:pt idx="323">
                  <c:v>280.65972555555072</c:v>
                </c:pt>
                <c:pt idx="324">
                  <c:v>280.71139222221854</c:v>
                </c:pt>
                <c:pt idx="325">
                  <c:v>281.23972555554963</c:v>
                </c:pt>
                <c:pt idx="326">
                  <c:v>282.84305888887963</c:v>
                </c:pt>
                <c:pt idx="327">
                  <c:v>285.67805888887892</c:v>
                </c:pt>
                <c:pt idx="328">
                  <c:v>286.48222555555026</c:v>
                </c:pt>
                <c:pt idx="329">
                  <c:v>287.45111444443876</c:v>
                </c:pt>
              </c:numCache>
            </c:numRef>
          </c:xVal>
          <c:yVal>
            <c:numRef>
              <c:f>'TD18_Disk_#2'!$BK$8626:$BK$8955</c:f>
              <c:numCache>
                <c:formatCode>0.0_ </c:formatCode>
                <c:ptCount val="330"/>
                <c:pt idx="0">
                  <c:v>90.975254731618023</c:v>
                </c:pt>
                <c:pt idx="1">
                  <c:v>170.29972752214127</c:v>
                </c:pt>
                <c:pt idx="2">
                  <c:v>162.86644951348208</c:v>
                </c:pt>
                <c:pt idx="3">
                  <c:v>139.97760358402078</c:v>
                </c:pt>
                <c:pt idx="4">
                  <c:v>179.27572606626129</c:v>
                </c:pt>
                <c:pt idx="5">
                  <c:v>72.556303691784649</c:v>
                </c:pt>
                <c:pt idx="6">
                  <c:v>71.996313788879519</c:v>
                </c:pt>
                <c:pt idx="7">
                  <c:v>71.444901692011726</c:v>
                </c:pt>
                <c:pt idx="8">
                  <c:v>70.909916042665728</c:v>
                </c:pt>
                <c:pt idx="9">
                  <c:v>69.622368274434621</c:v>
                </c:pt>
                <c:pt idx="10">
                  <c:v>81.708247085720586</c:v>
                </c:pt>
                <c:pt idx="11">
                  <c:v>62.421972534477938</c:v>
                </c:pt>
                <c:pt idx="12">
                  <c:v>44.25039825362186</c:v>
                </c:pt>
                <c:pt idx="13">
                  <c:v>34.512907827568306</c:v>
                </c:pt>
                <c:pt idx="14">
                  <c:v>38.881976537504904</c:v>
                </c:pt>
                <c:pt idx="15">
                  <c:v>35.324989907170284</c:v>
                </c:pt>
                <c:pt idx="16">
                  <c:v>29.414730897248127</c:v>
                </c:pt>
                <c:pt idx="17">
                  <c:v>31.996928294911729</c:v>
                </c:pt>
                <c:pt idx="18">
                  <c:v>31.928480204376775</c:v>
                </c:pt>
                <c:pt idx="19">
                  <c:v>31.605562579042626</c:v>
                </c:pt>
                <c:pt idx="20">
                  <c:v>35.438651756201274</c:v>
                </c:pt>
                <c:pt idx="21">
                  <c:v>39.250164850728325</c:v>
                </c:pt>
                <c:pt idx="22">
                  <c:v>39.154267815211917</c:v>
                </c:pt>
                <c:pt idx="23">
                  <c:v>39.058838233920369</c:v>
                </c:pt>
                <c:pt idx="24">
                  <c:v>42.766943485437494</c:v>
                </c:pt>
                <c:pt idx="25">
                  <c:v>46.510185730675502</c:v>
                </c:pt>
                <c:pt idx="26">
                  <c:v>50.241157556284314</c:v>
                </c:pt>
                <c:pt idx="27">
                  <c:v>53.700748741875323</c:v>
                </c:pt>
                <c:pt idx="28">
                  <c:v>56.831959262868494</c:v>
                </c:pt>
                <c:pt idx="29">
                  <c:v>59.250481410208323</c:v>
                </c:pt>
                <c:pt idx="30">
                  <c:v>49.915144254805817</c:v>
                </c:pt>
                <c:pt idx="31">
                  <c:v>51.013059343191465</c:v>
                </c:pt>
                <c:pt idx="32">
                  <c:v>53.807155155942574</c:v>
                </c:pt>
                <c:pt idx="33">
                  <c:v>56.426704680476206</c:v>
                </c:pt>
                <c:pt idx="34">
                  <c:v>52.847066153400952</c:v>
                </c:pt>
                <c:pt idx="35">
                  <c:v>52.722711834324166</c:v>
                </c:pt>
                <c:pt idx="36">
                  <c:v>54.812541109419094</c:v>
                </c:pt>
                <c:pt idx="37">
                  <c:v>47.195635347661266</c:v>
                </c:pt>
                <c:pt idx="38">
                  <c:v>44.937357323889763</c:v>
                </c:pt>
                <c:pt idx="39">
                  <c:v>42.35924024468077</c:v>
                </c:pt>
                <c:pt idx="40">
                  <c:v>38.039012811539557</c:v>
                </c:pt>
                <c:pt idx="41">
                  <c:v>35.668668641477481</c:v>
                </c:pt>
                <c:pt idx="42">
                  <c:v>34.222911750531338</c:v>
                </c:pt>
                <c:pt idx="43">
                  <c:v>34.171678512854733</c:v>
                </c:pt>
                <c:pt idx="44">
                  <c:v>35.087076971898149</c:v>
                </c:pt>
                <c:pt idx="45">
                  <c:v>35.202590910705425</c:v>
                </c:pt>
                <c:pt idx="46">
                  <c:v>34.475229547576305</c:v>
                </c:pt>
                <c:pt idx="47">
                  <c:v>34.890861385595755</c:v>
                </c:pt>
                <c:pt idx="48">
                  <c:v>36.247643903151278</c:v>
                </c:pt>
                <c:pt idx="49">
                  <c:v>36.220577746084146</c:v>
                </c:pt>
                <c:pt idx="50">
                  <c:v>37.456716682957129</c:v>
                </c:pt>
                <c:pt idx="51">
                  <c:v>37.428885118289585</c:v>
                </c:pt>
                <c:pt idx="52">
                  <c:v>38.757543879079307</c:v>
                </c:pt>
                <c:pt idx="53">
                  <c:v>40.099113947868574</c:v>
                </c:pt>
                <c:pt idx="54">
                  <c:v>40.069859727859381</c:v>
                </c:pt>
                <c:pt idx="55">
                  <c:v>40.040648161452964</c:v>
                </c:pt>
                <c:pt idx="56">
                  <c:v>41.338257179079342</c:v>
                </c:pt>
                <c:pt idx="57">
                  <c:v>41.307748232032594</c:v>
                </c:pt>
                <c:pt idx="58">
                  <c:v>41.277738640376363</c:v>
                </c:pt>
                <c:pt idx="59">
                  <c:v>42.564643335756145</c:v>
                </c:pt>
                <c:pt idx="60">
                  <c:v>43.815449327450295</c:v>
                </c:pt>
                <c:pt idx="61">
                  <c:v>45.052424639587194</c:v>
                </c:pt>
                <c:pt idx="62">
                  <c:v>46.343750681543568</c:v>
                </c:pt>
                <c:pt idx="63">
                  <c:v>47.660028759442078</c:v>
                </c:pt>
                <c:pt idx="64">
                  <c:v>48.890192627381651</c:v>
                </c:pt>
                <c:pt idx="65">
                  <c:v>46.404669340961476</c:v>
                </c:pt>
                <c:pt idx="66">
                  <c:v>45.787079903558016</c:v>
                </c:pt>
                <c:pt idx="67">
                  <c:v>43.796899179546394</c:v>
                </c:pt>
                <c:pt idx="68">
                  <c:v>43.227250458697895</c:v>
                </c:pt>
                <c:pt idx="69">
                  <c:v>40.568317045910213</c:v>
                </c:pt>
                <c:pt idx="70">
                  <c:v>41.304600216126701</c:v>
                </c:pt>
                <c:pt idx="71">
                  <c:v>41.599159259105129</c:v>
                </c:pt>
                <c:pt idx="72">
                  <c:v>41.330224140338707</c:v>
                </c:pt>
                <c:pt idx="73">
                  <c:v>40.408336877934538</c:v>
                </c:pt>
                <c:pt idx="74">
                  <c:v>41.228656241818079</c:v>
                </c:pt>
                <c:pt idx="75">
                  <c:v>39.663490875374514</c:v>
                </c:pt>
                <c:pt idx="76">
                  <c:v>38.660713577649425</c:v>
                </c:pt>
                <c:pt idx="77">
                  <c:v>37.712349537404762</c:v>
                </c:pt>
                <c:pt idx="78">
                  <c:v>38.060439978694717</c:v>
                </c:pt>
                <c:pt idx="79">
                  <c:v>38.040749250604357</c:v>
                </c:pt>
                <c:pt idx="80">
                  <c:v>38.890870320774212</c:v>
                </c:pt>
                <c:pt idx="81">
                  <c:v>38.364511516851053</c:v>
                </c:pt>
                <c:pt idx="82">
                  <c:v>34.192653083019401</c:v>
                </c:pt>
                <c:pt idx="83">
                  <c:v>33.919506529099046</c:v>
                </c:pt>
                <c:pt idx="84">
                  <c:v>33.047246277757807</c:v>
                </c:pt>
                <c:pt idx="85">
                  <c:v>33.626255380209663</c:v>
                </c:pt>
                <c:pt idx="86">
                  <c:v>33.025722319736182</c:v>
                </c:pt>
                <c:pt idx="87">
                  <c:v>32.529427784672905</c:v>
                </c:pt>
                <c:pt idx="88">
                  <c:v>32.125225623680258</c:v>
                </c:pt>
                <c:pt idx="89">
                  <c:v>32.035600288911915</c:v>
                </c:pt>
                <c:pt idx="90">
                  <c:v>31.348498406933686</c:v>
                </c:pt>
                <c:pt idx="91">
                  <c:v>30.836337540161164</c:v>
                </c:pt>
                <c:pt idx="92">
                  <c:v>29.954632347740858</c:v>
                </c:pt>
                <c:pt idx="93">
                  <c:v>29.79285838101033</c:v>
                </c:pt>
                <c:pt idx="94">
                  <c:v>26.870425920681932</c:v>
                </c:pt>
                <c:pt idx="95">
                  <c:v>27.448129135522883</c:v>
                </c:pt>
                <c:pt idx="96">
                  <c:v>26.408946646890019</c:v>
                </c:pt>
                <c:pt idx="97">
                  <c:v>26.345123459108777</c:v>
                </c:pt>
                <c:pt idx="98">
                  <c:v>25.37109454284986</c:v>
                </c:pt>
                <c:pt idx="99">
                  <c:v>25.352569736471423</c:v>
                </c:pt>
                <c:pt idx="100">
                  <c:v>25.19788740912373</c:v>
                </c:pt>
                <c:pt idx="101">
                  <c:v>25.437187841469303</c:v>
                </c:pt>
                <c:pt idx="102">
                  <c:v>25.35452236489694</c:v>
                </c:pt>
                <c:pt idx="103">
                  <c:v>24.462450658718527</c:v>
                </c:pt>
                <c:pt idx="104">
                  <c:v>24.972010538192773</c:v>
                </c:pt>
                <c:pt idx="105">
                  <c:v>24.509103089374989</c:v>
                </c:pt>
                <c:pt idx="106">
                  <c:v>24.418931183385126</c:v>
                </c:pt>
                <c:pt idx="107">
                  <c:v>23.561288802501576</c:v>
                </c:pt>
                <c:pt idx="108">
                  <c:v>22.804583721329273</c:v>
                </c:pt>
                <c:pt idx="109">
                  <c:v>22.727703176198329</c:v>
                </c:pt>
                <c:pt idx="110">
                  <c:v>21.718199126930227</c:v>
                </c:pt>
                <c:pt idx="111">
                  <c:v>21.421551654795127</c:v>
                </c:pt>
                <c:pt idx="112">
                  <c:v>21.409047376039034</c:v>
                </c:pt>
                <c:pt idx="113">
                  <c:v>21.272178373173823</c:v>
                </c:pt>
                <c:pt idx="114">
                  <c:v>21.056603519317303</c:v>
                </c:pt>
                <c:pt idx="115">
                  <c:v>20.755293430038272</c:v>
                </c:pt>
                <c:pt idx="116">
                  <c:v>20.268714509481637</c:v>
                </c:pt>
                <c:pt idx="117">
                  <c:v>19.714533554138587</c:v>
                </c:pt>
                <c:pt idx="118">
                  <c:v>19.537355423570556</c:v>
                </c:pt>
                <c:pt idx="119">
                  <c:v>19.436194859515727</c:v>
                </c:pt>
                <c:pt idx="120">
                  <c:v>19.385074423179493</c:v>
                </c:pt>
                <c:pt idx="121">
                  <c:v>19.066096819167178</c:v>
                </c:pt>
                <c:pt idx="122">
                  <c:v>18.933771183105318</c:v>
                </c:pt>
                <c:pt idx="123">
                  <c:v>18.49221847446692</c:v>
                </c:pt>
                <c:pt idx="124">
                  <c:v>18.842216021943489</c:v>
                </c:pt>
                <c:pt idx="125">
                  <c:v>19.205143432876774</c:v>
                </c:pt>
                <c:pt idx="126">
                  <c:v>19.104498668564638</c:v>
                </c:pt>
                <c:pt idx="127">
                  <c:v>19.326983386088997</c:v>
                </c:pt>
                <c:pt idx="128">
                  <c:v>18.881475633634597</c:v>
                </c:pt>
                <c:pt idx="129">
                  <c:v>18.282368070293789</c:v>
                </c:pt>
                <c:pt idx="130">
                  <c:v>18.075855840617091</c:v>
                </c:pt>
                <c:pt idx="131">
                  <c:v>18.140723640185822</c:v>
                </c:pt>
                <c:pt idx="132">
                  <c:v>18.416909724402291</c:v>
                </c:pt>
                <c:pt idx="133">
                  <c:v>17.975505378006027</c:v>
                </c:pt>
                <c:pt idx="134">
                  <c:v>17.519225728087104</c:v>
                </c:pt>
                <c:pt idx="135">
                  <c:v>17.413467963089591</c:v>
                </c:pt>
                <c:pt idx="136">
                  <c:v>17.247943661828902</c:v>
                </c:pt>
                <c:pt idx="137">
                  <c:v>17.537773174733289</c:v>
                </c:pt>
                <c:pt idx="138">
                  <c:v>17.365013854124683</c:v>
                </c:pt>
                <c:pt idx="139">
                  <c:v>17.157003426410622</c:v>
                </c:pt>
                <c:pt idx="140">
                  <c:v>16.81212722928899</c:v>
                </c:pt>
                <c:pt idx="141">
                  <c:v>16.797339790028062</c:v>
                </c:pt>
                <c:pt idx="142">
                  <c:v>17.077710903631427</c:v>
                </c:pt>
                <c:pt idx="143">
                  <c:v>17.072712683319111</c:v>
                </c:pt>
                <c:pt idx="144">
                  <c:v>17.055241928607767</c:v>
                </c:pt>
                <c:pt idx="145">
                  <c:v>16.713185031672367</c:v>
                </c:pt>
                <c:pt idx="146">
                  <c:v>16.60613335674088</c:v>
                </c:pt>
                <c:pt idx="147">
                  <c:v>16.587245356164527</c:v>
                </c:pt>
                <c:pt idx="148">
                  <c:v>16.177826670765729</c:v>
                </c:pt>
                <c:pt idx="149">
                  <c:v>16.142012816758829</c:v>
                </c:pt>
                <c:pt idx="150">
                  <c:v>15.768926654217323</c:v>
                </c:pt>
                <c:pt idx="151">
                  <c:v>15.906467737219074</c:v>
                </c:pt>
                <c:pt idx="152">
                  <c:v>16.1811936587582</c:v>
                </c:pt>
                <c:pt idx="153">
                  <c:v>16.176861064192735</c:v>
                </c:pt>
                <c:pt idx="154">
                  <c:v>16.161715237265629</c:v>
                </c:pt>
                <c:pt idx="155">
                  <c:v>16.159553862579717</c:v>
                </c:pt>
                <c:pt idx="156">
                  <c:v>16.155232847042786</c:v>
                </c:pt>
                <c:pt idx="157">
                  <c:v>16.429378178667562</c:v>
                </c:pt>
                <c:pt idx="158">
                  <c:v>16.424987361112031</c:v>
                </c:pt>
                <c:pt idx="159">
                  <c:v>16.418405533504128</c:v>
                </c:pt>
                <c:pt idx="160">
                  <c:v>16.43976142618283</c:v>
                </c:pt>
                <c:pt idx="161">
                  <c:v>16.355868812847991</c:v>
                </c:pt>
                <c:pt idx="162">
                  <c:v>16.294040074648986</c:v>
                </c:pt>
                <c:pt idx="163">
                  <c:v>16.441304005641289</c:v>
                </c:pt>
                <c:pt idx="164">
                  <c:v>16.183771232577648</c:v>
                </c:pt>
                <c:pt idx="165">
                  <c:v>16.175531565091887</c:v>
                </c:pt>
                <c:pt idx="166">
                  <c:v>16.361567417047358</c:v>
                </c:pt>
                <c:pt idx="167">
                  <c:v>16.134707108223846</c:v>
                </c:pt>
                <c:pt idx="168">
                  <c:v>15.803071301419168</c:v>
                </c:pt>
                <c:pt idx="169">
                  <c:v>15.710807616600071</c:v>
                </c:pt>
                <c:pt idx="170">
                  <c:v>15.693627982043019</c:v>
                </c:pt>
                <c:pt idx="171">
                  <c:v>15.438523798235911</c:v>
                </c:pt>
                <c:pt idx="172">
                  <c:v>15.583228290831951</c:v>
                </c:pt>
                <c:pt idx="173">
                  <c:v>15.821188922795047</c:v>
                </c:pt>
                <c:pt idx="174">
                  <c:v>15.815558951508011</c:v>
                </c:pt>
                <c:pt idx="175">
                  <c:v>16.047449097491889</c:v>
                </c:pt>
                <c:pt idx="176">
                  <c:v>15.954804212461552</c:v>
                </c:pt>
                <c:pt idx="177">
                  <c:v>15.94353340096705</c:v>
                </c:pt>
                <c:pt idx="178">
                  <c:v>15.608401065790501</c:v>
                </c:pt>
                <c:pt idx="179">
                  <c:v>15.533145342446545</c:v>
                </c:pt>
                <c:pt idx="180">
                  <c:v>15.469707931915076</c:v>
                </c:pt>
                <c:pt idx="181">
                  <c:v>15.305468903055029</c:v>
                </c:pt>
                <c:pt idx="182">
                  <c:v>15.503934240768524</c:v>
                </c:pt>
                <c:pt idx="183">
                  <c:v>15.422578655152144</c:v>
                </c:pt>
                <c:pt idx="184">
                  <c:v>15.389924729278</c:v>
                </c:pt>
                <c:pt idx="185">
                  <c:v>15.142282391636851</c:v>
                </c:pt>
                <c:pt idx="186">
                  <c:v>15.063925823404064</c:v>
                </c:pt>
                <c:pt idx="187">
                  <c:v>14.91819404863597</c:v>
                </c:pt>
                <c:pt idx="188">
                  <c:v>15.024065413436301</c:v>
                </c:pt>
                <c:pt idx="189">
                  <c:v>15.245925750548523</c:v>
                </c:pt>
                <c:pt idx="190">
                  <c:v>15.139074664135268</c:v>
                </c:pt>
                <c:pt idx="191">
                  <c:v>14.849677587294813</c:v>
                </c:pt>
                <c:pt idx="192">
                  <c:v>14.824297197510964</c:v>
                </c:pt>
                <c:pt idx="193">
                  <c:v>14.713264440636532</c:v>
                </c:pt>
                <c:pt idx="194">
                  <c:v>14.866972911944677</c:v>
                </c:pt>
                <c:pt idx="195">
                  <c:v>15.080564685281804</c:v>
                </c:pt>
                <c:pt idx="196">
                  <c:v>15.286016438281672</c:v>
                </c:pt>
                <c:pt idx="197">
                  <c:v>15.498749767519469</c:v>
                </c:pt>
                <c:pt idx="198">
                  <c:v>15.710060292198769</c:v>
                </c:pt>
                <c:pt idx="199">
                  <c:v>15.619329969258247</c:v>
                </c:pt>
                <c:pt idx="200">
                  <c:v>15.764698664176731</c:v>
                </c:pt>
                <c:pt idx="201">
                  <c:v>15.97547530234136</c:v>
                </c:pt>
                <c:pt idx="202">
                  <c:v>16.13407244368393</c:v>
                </c:pt>
                <c:pt idx="203">
                  <c:v>16.082042114637094</c:v>
                </c:pt>
                <c:pt idx="204">
                  <c:v>15.938554356342706</c:v>
                </c:pt>
                <c:pt idx="205">
                  <c:v>16.145536283424033</c:v>
                </c:pt>
                <c:pt idx="206">
                  <c:v>16.352749777770935</c:v>
                </c:pt>
                <c:pt idx="207">
                  <c:v>16.347605551730481</c:v>
                </c:pt>
                <c:pt idx="208">
                  <c:v>16.549249739763976</c:v>
                </c:pt>
                <c:pt idx="209">
                  <c:v>16.738940313485418</c:v>
                </c:pt>
                <c:pt idx="210">
                  <c:v>16.736754408585764</c:v>
                </c:pt>
                <c:pt idx="211">
                  <c:v>16.934087574841289</c:v>
                </c:pt>
                <c:pt idx="212">
                  <c:v>17.136976888619191</c:v>
                </c:pt>
                <c:pt idx="213">
                  <c:v>17.130270963737431</c:v>
                </c:pt>
                <c:pt idx="214">
                  <c:v>17.090877342686191</c:v>
                </c:pt>
                <c:pt idx="215">
                  <c:v>17.206260456900708</c:v>
                </c:pt>
                <c:pt idx="216">
                  <c:v>17.079974949370154</c:v>
                </c:pt>
                <c:pt idx="217">
                  <c:v>17.076863777044721</c:v>
                </c:pt>
                <c:pt idx="218">
                  <c:v>16.958925482482435</c:v>
                </c:pt>
                <c:pt idx="219">
                  <c:v>16.680037172654828</c:v>
                </c:pt>
                <c:pt idx="220">
                  <c:v>16.867944238148468</c:v>
                </c:pt>
                <c:pt idx="221">
                  <c:v>16.893112952853617</c:v>
                </c:pt>
                <c:pt idx="222">
                  <c:v>16.890352544865689</c:v>
                </c:pt>
                <c:pt idx="223">
                  <c:v>16.700378127631605</c:v>
                </c:pt>
                <c:pt idx="224">
                  <c:v>16.515796783491563</c:v>
                </c:pt>
                <c:pt idx="225">
                  <c:v>16.698989768702631</c:v>
                </c:pt>
                <c:pt idx="226">
                  <c:v>16.682616258878486</c:v>
                </c:pt>
                <c:pt idx="227">
                  <c:v>16.868149446497789</c:v>
                </c:pt>
                <c:pt idx="228">
                  <c:v>17.054912269532068</c:v>
                </c:pt>
                <c:pt idx="229">
                  <c:v>17.05318015282673</c:v>
                </c:pt>
                <c:pt idx="230">
                  <c:v>17.231193383222042</c:v>
                </c:pt>
                <c:pt idx="231">
                  <c:v>17.172766332621908</c:v>
                </c:pt>
                <c:pt idx="232">
                  <c:v>17.055814120864561</c:v>
                </c:pt>
                <c:pt idx="233">
                  <c:v>17.202435266488493</c:v>
                </c:pt>
                <c:pt idx="234">
                  <c:v>16.997426737396189</c:v>
                </c:pt>
                <c:pt idx="235">
                  <c:v>16.921743557598038</c:v>
                </c:pt>
                <c:pt idx="236">
                  <c:v>16.742639133645909</c:v>
                </c:pt>
                <c:pt idx="237">
                  <c:v>16.700745578791217</c:v>
                </c:pt>
                <c:pt idx="238">
                  <c:v>16.528046372903596</c:v>
                </c:pt>
                <c:pt idx="239">
                  <c:v>16.450826765052675</c:v>
                </c:pt>
                <c:pt idx="240">
                  <c:v>16.394961476488259</c:v>
                </c:pt>
                <c:pt idx="241">
                  <c:v>16.359929557956185</c:v>
                </c:pt>
                <c:pt idx="242">
                  <c:v>16.473518803643881</c:v>
                </c:pt>
                <c:pt idx="243">
                  <c:v>16.648506522981066</c:v>
                </c:pt>
                <c:pt idx="244">
                  <c:v>16.695135985798142</c:v>
                </c:pt>
                <c:pt idx="245">
                  <c:v>16.5552293632439</c:v>
                </c:pt>
                <c:pt idx="246">
                  <c:v>16.49967806800819</c:v>
                </c:pt>
                <c:pt idx="247">
                  <c:v>16.455390720317126</c:v>
                </c:pt>
                <c:pt idx="248">
                  <c:v>16.359408008033405</c:v>
                </c:pt>
                <c:pt idx="249">
                  <c:v>16.284076304908069</c:v>
                </c:pt>
                <c:pt idx="250">
                  <c:v>16.200213918675029</c:v>
                </c:pt>
                <c:pt idx="251">
                  <c:v>16.116029724891391</c:v>
                </c:pt>
                <c:pt idx="252">
                  <c:v>16.113449277762818</c:v>
                </c:pt>
                <c:pt idx="253">
                  <c:v>16.078280317287877</c:v>
                </c:pt>
                <c:pt idx="254">
                  <c:v>15.99261956835285</c:v>
                </c:pt>
                <c:pt idx="255">
                  <c:v>15.873673374624218</c:v>
                </c:pt>
                <c:pt idx="256">
                  <c:v>15.867522300837107</c:v>
                </c:pt>
                <c:pt idx="257">
                  <c:v>15.788892610975893</c:v>
                </c:pt>
                <c:pt idx="258">
                  <c:v>15.746538163034218</c:v>
                </c:pt>
                <c:pt idx="259">
                  <c:v>15.689636927558968</c:v>
                </c:pt>
                <c:pt idx="260">
                  <c:v>15.67824044654424</c:v>
                </c:pt>
                <c:pt idx="261">
                  <c:v>15.650921594345412</c:v>
                </c:pt>
                <c:pt idx="262">
                  <c:v>15.569472692009274</c:v>
                </c:pt>
                <c:pt idx="263">
                  <c:v>15.499990718089302</c:v>
                </c:pt>
                <c:pt idx="264">
                  <c:v>15.371076776669026</c:v>
                </c:pt>
                <c:pt idx="265">
                  <c:v>15.299214151275857</c:v>
                </c:pt>
                <c:pt idx="266">
                  <c:v>15.220371728864256</c:v>
                </c:pt>
                <c:pt idx="267">
                  <c:v>15.212846510548168</c:v>
                </c:pt>
                <c:pt idx="268">
                  <c:v>15.023078979737083</c:v>
                </c:pt>
                <c:pt idx="269">
                  <c:v>14.939643615698374</c:v>
                </c:pt>
                <c:pt idx="270">
                  <c:v>14.932653508686126</c:v>
                </c:pt>
                <c:pt idx="271">
                  <c:v>14.826712574386312</c:v>
                </c:pt>
                <c:pt idx="272">
                  <c:v>14.732223206951618</c:v>
                </c:pt>
                <c:pt idx="273">
                  <c:v>14.740189504885254</c:v>
                </c:pt>
                <c:pt idx="274">
                  <c:v>14.69723670567744</c:v>
                </c:pt>
                <c:pt idx="275">
                  <c:v>14.688619225842471</c:v>
                </c:pt>
                <c:pt idx="276">
                  <c:v>14.519984079822656</c:v>
                </c:pt>
                <c:pt idx="277">
                  <c:v>14.457690330587011</c:v>
                </c:pt>
                <c:pt idx="278">
                  <c:v>14.420978184714988</c:v>
                </c:pt>
                <c:pt idx="279">
                  <c:v>14.273538482305099</c:v>
                </c:pt>
                <c:pt idx="280">
                  <c:v>14.348159954252317</c:v>
                </c:pt>
                <c:pt idx="281">
                  <c:v>14.228022153046718</c:v>
                </c:pt>
                <c:pt idx="282">
                  <c:v>14.225329016532049</c:v>
                </c:pt>
                <c:pt idx="283">
                  <c:v>14.291290371890716</c:v>
                </c:pt>
                <c:pt idx="284">
                  <c:v>14.254022028887929</c:v>
                </c:pt>
                <c:pt idx="285">
                  <c:v>14.226099955496229</c:v>
                </c:pt>
                <c:pt idx="286">
                  <c:v>14.033714745999035</c:v>
                </c:pt>
                <c:pt idx="287">
                  <c:v>13.983256061615712</c:v>
                </c:pt>
                <c:pt idx="288">
                  <c:v>13.858822368189372</c:v>
                </c:pt>
                <c:pt idx="289">
                  <c:v>13.996365235764404</c:v>
                </c:pt>
                <c:pt idx="290">
                  <c:v>13.995330969491482</c:v>
                </c:pt>
                <c:pt idx="291">
                  <c:v>14.070630476988969</c:v>
                </c:pt>
                <c:pt idx="292">
                  <c:v>14.069579875279764</c:v>
                </c:pt>
                <c:pt idx="293">
                  <c:v>14.183040009303562</c:v>
                </c:pt>
                <c:pt idx="294">
                  <c:v>14.320544200878826</c:v>
                </c:pt>
                <c:pt idx="295">
                  <c:v>14.456041209200942</c:v>
                </c:pt>
                <c:pt idx="296">
                  <c:v>14.58062762246607</c:v>
                </c:pt>
                <c:pt idx="297">
                  <c:v>14.577307851724076</c:v>
                </c:pt>
                <c:pt idx="298">
                  <c:v>14.540825459695398</c:v>
                </c:pt>
                <c:pt idx="299">
                  <c:v>14.497956286341232</c:v>
                </c:pt>
                <c:pt idx="300">
                  <c:v>14.485475704324626</c:v>
                </c:pt>
                <c:pt idx="301">
                  <c:v>14.612047191570705</c:v>
                </c:pt>
                <c:pt idx="302">
                  <c:v>14.722441870659384</c:v>
                </c:pt>
                <c:pt idx="303">
                  <c:v>14.85241629207894</c:v>
                </c:pt>
                <c:pt idx="304">
                  <c:v>14.808655519181876</c:v>
                </c:pt>
                <c:pt idx="305">
                  <c:v>14.763294973744159</c:v>
                </c:pt>
                <c:pt idx="306">
                  <c:v>14.719447141229146</c:v>
                </c:pt>
                <c:pt idx="307">
                  <c:v>14.56701943153681</c:v>
                </c:pt>
                <c:pt idx="308">
                  <c:v>14.56701943153681</c:v>
                </c:pt>
                <c:pt idx="309">
                  <c:v>14.331088300765071</c:v>
                </c:pt>
                <c:pt idx="310">
                  <c:v>14.283038868491396</c:v>
                </c:pt>
                <c:pt idx="311">
                  <c:v>14.334394686634495</c:v>
                </c:pt>
                <c:pt idx="312">
                  <c:v>14.317900295064772</c:v>
                </c:pt>
                <c:pt idx="313">
                  <c:v>14.269645326012332</c:v>
                </c:pt>
                <c:pt idx="314">
                  <c:v>14.246429064851919</c:v>
                </c:pt>
                <c:pt idx="315">
                  <c:v>14.07768176593366</c:v>
                </c:pt>
                <c:pt idx="316">
                  <c:v>13.921827108723255</c:v>
                </c:pt>
                <c:pt idx="317">
                  <c:v>14.030268474687244</c:v>
                </c:pt>
                <c:pt idx="318">
                  <c:v>14.029094640428054</c:v>
                </c:pt>
                <c:pt idx="319">
                  <c:v>14.016881250813055</c:v>
                </c:pt>
                <c:pt idx="320">
                  <c:v>13.836951235520873</c:v>
                </c:pt>
                <c:pt idx="321">
                  <c:v>13.814874484802449</c:v>
                </c:pt>
                <c:pt idx="322">
                  <c:v>13.671430127003426</c:v>
                </c:pt>
                <c:pt idx="323">
                  <c:v>13.732524889481573</c:v>
                </c:pt>
                <c:pt idx="324">
                  <c:v>13.729997333402078</c:v>
                </c:pt>
                <c:pt idx="325">
                  <c:v>13.70420433689905</c:v>
                </c:pt>
                <c:pt idx="326">
                  <c:v>13.626520239907506</c:v>
                </c:pt>
                <c:pt idx="327">
                  <c:v>13.491293946959431</c:v>
                </c:pt>
                <c:pt idx="328">
                  <c:v>13.45342336402412</c:v>
                </c:pt>
                <c:pt idx="329">
                  <c:v>13.408076966811048</c:v>
                </c:pt>
              </c:numCache>
            </c:numRef>
          </c:yVal>
        </c:ser>
        <c:axId val="77036160"/>
        <c:axId val="77345152"/>
      </c:scatterChart>
      <c:valAx>
        <c:axId val="77036160"/>
        <c:scaling>
          <c:logBase val="10"/>
          <c:orientation val="minMax"/>
        </c:scaling>
        <c:axPos val="b"/>
        <c:minorGridlines/>
        <c:numFmt formatCode="0.00_ " sourceLinked="1"/>
        <c:tickLblPos val="nextTo"/>
        <c:txPr>
          <a:bodyPr/>
          <a:lstStyle/>
          <a:p>
            <a:pPr>
              <a:defRPr lang="ja-JP"/>
            </a:pPr>
            <a:endParaRPr lang="en-US"/>
          </a:p>
        </c:txPr>
        <c:crossAx val="77345152"/>
        <c:crosses val="autoZero"/>
        <c:crossBetween val="midCat"/>
      </c:valAx>
      <c:valAx>
        <c:axId val="77345152"/>
        <c:scaling>
          <c:logBase val="10"/>
          <c:orientation val="minMax"/>
          <c:max val="300"/>
          <c:min val="10"/>
        </c:scaling>
        <c:axPos val="l"/>
        <c:majorGridlines/>
        <c:minorGridlines/>
        <c:numFmt formatCode="0.0_ " sourceLinked="1"/>
        <c:tickLblPos val="nextTo"/>
        <c:txPr>
          <a:bodyPr/>
          <a:lstStyle/>
          <a:p>
            <a:pPr>
              <a:defRPr lang="ja-JP"/>
            </a:pPr>
            <a:endParaRPr lang="en-US"/>
          </a:p>
        </c:txPr>
        <c:crossAx val="77036160"/>
        <c:crossesAt val="0.1"/>
        <c:crossBetween val="midCat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4068587132648086"/>
          <c:y val="4.3590980195754726E-2"/>
          <c:w val="0.78612310923519002"/>
          <c:h val="0.8288818608447257"/>
        </c:manualLayout>
      </c:layout>
      <c:scatterChart>
        <c:scatterStyle val="lineMarker"/>
        <c:ser>
          <c:idx val="0"/>
          <c:order val="0"/>
          <c:spPr>
            <a:ln w="28575">
              <a:noFill/>
            </a:ln>
          </c:spPr>
          <c:xVal>
            <c:numRef>
              <c:f>'TD18_Disk_#2'!$BI$8625:$BI$8955</c:f>
              <c:numCache>
                <c:formatCode>0.00_ </c:formatCode>
                <c:ptCount val="331"/>
                <c:pt idx="0">
                  <c:v>0.33333333333333331</c:v>
                </c:pt>
                <c:pt idx="1">
                  <c:v>0.38166666666287313</c:v>
                </c:pt>
                <c:pt idx="2">
                  <c:v>0.40777777777369417</c:v>
                </c:pt>
                <c:pt idx="3">
                  <c:v>0.42638888888344484</c:v>
                </c:pt>
                <c:pt idx="4">
                  <c:v>0.74416666666351028</c:v>
                </c:pt>
                <c:pt idx="5">
                  <c:v>0.77472222222407983</c:v>
                </c:pt>
                <c:pt idx="6">
                  <c:v>2.3927777777738197</c:v>
                </c:pt>
                <c:pt idx="7">
                  <c:v>2.4113888888840243</c:v>
                </c:pt>
                <c:pt idx="8">
                  <c:v>2.4299999999933184</c:v>
                </c:pt>
                <c:pt idx="9">
                  <c:v>2.4483333333331148</c:v>
                </c:pt>
                <c:pt idx="10">
                  <c:v>2.4936111111126897</c:v>
                </c:pt>
                <c:pt idx="11">
                  <c:v>2.5497222222228042</c:v>
                </c:pt>
                <c:pt idx="12">
                  <c:v>3.3374999999922013</c:v>
                </c:pt>
                <c:pt idx="13">
                  <c:v>4.7080555555515575</c:v>
                </c:pt>
                <c:pt idx="14">
                  <c:v>6.0363888888817501</c:v>
                </c:pt>
                <c:pt idx="15">
                  <c:v>6.2511111111110393</c:v>
                </c:pt>
                <c:pt idx="16">
                  <c:v>6.8805555555507745</c:v>
                </c:pt>
                <c:pt idx="17">
                  <c:v>8.2630555555513947</c:v>
                </c:pt>
                <c:pt idx="18">
                  <c:v>8.681388888881278</c:v>
                </c:pt>
                <c:pt idx="19">
                  <c:v>8.6999999999905686</c:v>
                </c:pt>
                <c:pt idx="20">
                  <c:v>8.7888888888808889</c:v>
                </c:pt>
                <c:pt idx="21">
                  <c:v>8.8180555555507709</c:v>
                </c:pt>
                <c:pt idx="22">
                  <c:v>8.8463888888807869</c:v>
                </c:pt>
                <c:pt idx="23">
                  <c:v>8.8680555555509706</c:v>
                </c:pt>
                <c:pt idx="24">
                  <c:v>8.8897222222211294</c:v>
                </c:pt>
                <c:pt idx="25">
                  <c:v>8.9308333333313694</c:v>
                </c:pt>
                <c:pt idx="26">
                  <c:v>8.9586111111110149</c:v>
                </c:pt>
                <c:pt idx="27">
                  <c:v>8.9844444444418823</c:v>
                </c:pt>
                <c:pt idx="28">
                  <c:v>9.0522222222210527</c:v>
                </c:pt>
                <c:pt idx="29">
                  <c:v>9.1644444444417203</c:v>
                </c:pt>
                <c:pt idx="30">
                  <c:v>9.3763888888814506</c:v>
                </c:pt>
                <c:pt idx="31">
                  <c:v>11.12999999999132</c:v>
                </c:pt>
                <c:pt idx="32">
                  <c:v>11.571111111111161</c:v>
                </c:pt>
                <c:pt idx="33">
                  <c:v>11.615555555550937</c:v>
                </c:pt>
                <c:pt idx="34">
                  <c:v>11.691666666660543</c:v>
                </c:pt>
                <c:pt idx="35">
                  <c:v>12.483611111111108</c:v>
                </c:pt>
                <c:pt idx="36">
                  <c:v>12.513055555551396</c:v>
                </c:pt>
                <c:pt idx="37">
                  <c:v>12.669444444441407</c:v>
                </c:pt>
                <c:pt idx="38">
                  <c:v>14.714166666661033</c:v>
                </c:pt>
                <c:pt idx="39">
                  <c:v>15.453611111111362</c:v>
                </c:pt>
                <c:pt idx="40">
                  <c:v>16.394166666661324</c:v>
                </c:pt>
                <c:pt idx="41">
                  <c:v>18.256111111111142</c:v>
                </c:pt>
                <c:pt idx="42">
                  <c:v>20.442777777770711</c:v>
                </c:pt>
                <c:pt idx="43">
                  <c:v>21.306388888880821</c:v>
                </c:pt>
                <c:pt idx="44">
                  <c:v>22.354444444440468</c:v>
                </c:pt>
                <c:pt idx="45">
                  <c:v>22.760833333330279</c:v>
                </c:pt>
                <c:pt idx="46">
                  <c:v>23.672499999990425</c:v>
                </c:pt>
                <c:pt idx="47">
                  <c:v>24.171944444440143</c:v>
                </c:pt>
                <c:pt idx="48">
                  <c:v>24.8791666666597</c:v>
                </c:pt>
                <c:pt idx="49">
                  <c:v>24.905833333329777</c:v>
                </c:pt>
                <c:pt idx="50">
                  <c:v>24.924444444439629</c:v>
                </c:pt>
                <c:pt idx="51">
                  <c:v>25.028888888880221</c:v>
                </c:pt>
                <c:pt idx="52">
                  <c:v>25.047499999990425</c:v>
                </c:pt>
                <c:pt idx="53">
                  <c:v>25.084722222220279</c:v>
                </c:pt>
                <c:pt idx="54">
                  <c:v>25.111388888880231</c:v>
                </c:pt>
                <c:pt idx="55">
                  <c:v>25.129722222220426</c:v>
                </c:pt>
                <c:pt idx="56">
                  <c:v>25.148055555549792</c:v>
                </c:pt>
                <c:pt idx="57">
                  <c:v>25.198611111109887</c:v>
                </c:pt>
                <c:pt idx="58">
                  <c:v>25.217222222219636</c:v>
                </c:pt>
                <c:pt idx="59">
                  <c:v>25.235555555549428</c:v>
                </c:pt>
                <c:pt idx="60">
                  <c:v>25.288333333329462</c:v>
                </c:pt>
                <c:pt idx="61">
                  <c:v>25.358888888878791</c:v>
                </c:pt>
                <c:pt idx="62">
                  <c:v>25.43333333332949</c:v>
                </c:pt>
                <c:pt idx="63">
                  <c:v>25.473888888879021</c:v>
                </c:pt>
                <c:pt idx="64">
                  <c:v>25.498888888878657</c:v>
                </c:pt>
                <c:pt idx="65">
                  <c:v>25.567499999988129</c:v>
                </c:pt>
                <c:pt idx="66">
                  <c:v>26.936944444438115</c:v>
                </c:pt>
                <c:pt idx="67">
                  <c:v>27.300277777768162</c:v>
                </c:pt>
                <c:pt idx="68">
                  <c:v>28.540833333327754</c:v>
                </c:pt>
                <c:pt idx="69">
                  <c:v>28.916944444438595</c:v>
                </c:pt>
                <c:pt idx="70">
                  <c:v>30.81222222221853</c:v>
                </c:pt>
                <c:pt idx="71">
                  <c:v>31.10361111110873</c:v>
                </c:pt>
                <c:pt idx="72">
                  <c:v>31.718055555549501</c:v>
                </c:pt>
                <c:pt idx="73">
                  <c:v>31.924444444438752</c:v>
                </c:pt>
                <c:pt idx="74">
                  <c:v>32.652777777769494</c:v>
                </c:pt>
                <c:pt idx="75">
                  <c:v>32.845277777769013</c:v>
                </c:pt>
                <c:pt idx="76">
                  <c:v>34.141388888879113</c:v>
                </c:pt>
                <c:pt idx="77">
                  <c:v>35.026944444438264</c:v>
                </c:pt>
                <c:pt idx="78">
                  <c:v>35.907777777768473</c:v>
                </c:pt>
                <c:pt idx="79">
                  <c:v>36.491666666658283</c:v>
                </c:pt>
                <c:pt idx="80">
                  <c:v>36.510555555548486</c:v>
                </c:pt>
                <c:pt idx="81">
                  <c:v>36.605277777768336</c:v>
                </c:pt>
                <c:pt idx="82">
                  <c:v>37.107499999988555</c:v>
                </c:pt>
                <c:pt idx="83">
                  <c:v>41.634999999988253</c:v>
                </c:pt>
                <c:pt idx="84">
                  <c:v>41.970277777768047</c:v>
                </c:pt>
                <c:pt idx="85">
                  <c:v>43.078055555547344</c:v>
                </c:pt>
                <c:pt idx="86">
                  <c:v>43.368888888877642</c:v>
                </c:pt>
                <c:pt idx="87">
                  <c:v>44.157499999987344</c:v>
                </c:pt>
                <c:pt idx="88">
                  <c:v>45.898611111107435</c:v>
                </c:pt>
                <c:pt idx="89">
                  <c:v>46.476111111107308</c:v>
                </c:pt>
                <c:pt idx="90">
                  <c:v>47.689999999986718</c:v>
                </c:pt>
                <c:pt idx="91">
                  <c:v>48.735277777766171</c:v>
                </c:pt>
                <c:pt idx="92">
                  <c:v>49.544722222215881</c:v>
                </c:pt>
                <c:pt idx="93">
                  <c:v>51.003055555545721</c:v>
                </c:pt>
                <c:pt idx="94">
                  <c:v>51.279999999985513</c:v>
                </c:pt>
                <c:pt idx="95">
                  <c:v>56.857222222214894</c:v>
                </c:pt>
                <c:pt idx="96">
                  <c:v>56.925555555545401</c:v>
                </c:pt>
                <c:pt idx="97">
                  <c:v>59.165555555545183</c:v>
                </c:pt>
                <c:pt idx="98">
                  <c:v>59.308888888875913</c:v>
                </c:pt>
                <c:pt idx="99">
                  <c:v>61.58583333332566</c:v>
                </c:pt>
                <c:pt idx="100">
                  <c:v>61.630833333326187</c:v>
                </c:pt>
                <c:pt idx="101">
                  <c:v>62.009166666656398</c:v>
                </c:pt>
                <c:pt idx="102">
                  <c:v>62.790833333326503</c:v>
                </c:pt>
                <c:pt idx="103">
                  <c:v>62.995555555546922</c:v>
                </c:pt>
                <c:pt idx="104">
                  <c:v>66.712222222216795</c:v>
                </c:pt>
                <c:pt idx="105">
                  <c:v>66.741388888877125</c:v>
                </c:pt>
                <c:pt idx="106">
                  <c:v>68.001944444437427</c:v>
                </c:pt>
                <c:pt idx="107">
                  <c:v>68.253055555547093</c:v>
                </c:pt>
                <c:pt idx="108">
                  <c:v>70.737499999988032</c:v>
                </c:pt>
                <c:pt idx="109">
                  <c:v>73.084722222218105</c:v>
                </c:pt>
                <c:pt idx="110">
                  <c:v>73.331944444438562</c:v>
                </c:pt>
                <c:pt idx="111">
                  <c:v>76.740555555549093</c:v>
                </c:pt>
                <c:pt idx="112">
                  <c:v>79.424166666658792</c:v>
                </c:pt>
                <c:pt idx="113">
                  <c:v>79.470555555548643</c:v>
                </c:pt>
                <c:pt idx="114">
                  <c:v>81.614166666658846</c:v>
                </c:pt>
                <c:pt idx="115">
                  <c:v>82.449722222218796</c:v>
                </c:pt>
                <c:pt idx="116">
                  <c:v>83.646666666659101</c:v>
                </c:pt>
                <c:pt idx="117">
                  <c:v>85.654722222218709</c:v>
                </c:pt>
                <c:pt idx="118">
                  <c:v>88.06249999998893</c:v>
                </c:pt>
                <c:pt idx="119">
                  <c:v>88.861111111108428</c:v>
                </c:pt>
                <c:pt idx="120">
                  <c:v>89.323611111108519</c:v>
                </c:pt>
                <c:pt idx="121">
                  <c:v>89.559166666658555</c:v>
                </c:pt>
                <c:pt idx="122">
                  <c:v>91.057499999988821</c:v>
                </c:pt>
                <c:pt idx="123">
                  <c:v>91.693888888878348</c:v>
                </c:pt>
                <c:pt idx="124">
                  <c:v>93.883333333327741</c:v>
                </c:pt>
                <c:pt idx="125">
                  <c:v>93.982222222218226</c:v>
                </c:pt>
                <c:pt idx="126">
                  <c:v>94.014166666658127</c:v>
                </c:pt>
                <c:pt idx="127">
                  <c:v>94.50944444443833</c:v>
                </c:pt>
                <c:pt idx="128">
                  <c:v>95.218055555548133</c:v>
                </c:pt>
                <c:pt idx="129">
                  <c:v>97.464722222218327</c:v>
                </c:pt>
                <c:pt idx="130">
                  <c:v>100.65861111110405</c:v>
                </c:pt>
                <c:pt idx="131">
                  <c:v>101.80861111110501</c:v>
                </c:pt>
                <c:pt idx="132">
                  <c:v>103.35861111110437</c:v>
                </c:pt>
                <c:pt idx="133">
                  <c:v>101.80861111110501</c:v>
                </c:pt>
                <c:pt idx="134">
                  <c:v>104.30861111110431</c:v>
                </c:pt>
                <c:pt idx="135">
                  <c:v>107.02527777777129</c:v>
                </c:pt>
                <c:pt idx="136">
                  <c:v>107.67527777777131</c:v>
                </c:pt>
                <c:pt idx="137">
                  <c:v>108.70861111110455</c:v>
                </c:pt>
                <c:pt idx="138">
                  <c:v>108.89194444443849</c:v>
                </c:pt>
                <c:pt idx="139">
                  <c:v>109.97527777777124</c:v>
                </c:pt>
                <c:pt idx="140">
                  <c:v>111.30861111110501</c:v>
                </c:pt>
                <c:pt idx="141">
                  <c:v>113.59194444443852</c:v>
                </c:pt>
                <c:pt idx="142">
                  <c:v>113.69194444443822</c:v>
                </c:pt>
                <c:pt idx="143">
                  <c:v>113.85861111110437</c:v>
                </c:pt>
                <c:pt idx="144">
                  <c:v>113.89194444443812</c:v>
                </c:pt>
                <c:pt idx="145">
                  <c:v>114.00861111110413</c:v>
                </c:pt>
                <c:pt idx="146">
                  <c:v>116.34194444443852</c:v>
                </c:pt>
                <c:pt idx="147">
                  <c:v>117.09194444443879</c:v>
                </c:pt>
                <c:pt idx="148">
                  <c:v>117.22527777777162</c:v>
                </c:pt>
                <c:pt idx="149">
                  <c:v>120.19194444443913</c:v>
                </c:pt>
                <c:pt idx="150">
                  <c:v>120.45861111110601</c:v>
                </c:pt>
                <c:pt idx="151">
                  <c:v>123.30861111110625</c:v>
                </c:pt>
                <c:pt idx="152">
                  <c:v>124.42527777777315</c:v>
                </c:pt>
                <c:pt idx="153">
                  <c:v>124.45861111110645</c:v>
                </c:pt>
                <c:pt idx="154">
                  <c:v>124.49194444443982</c:v>
                </c:pt>
                <c:pt idx="155">
                  <c:v>124.60861111110701</c:v>
                </c:pt>
                <c:pt idx="156">
                  <c:v>124.62527777777302</c:v>
                </c:pt>
                <c:pt idx="157">
                  <c:v>124.65861111110642</c:v>
                </c:pt>
                <c:pt idx="158">
                  <c:v>124.69194444444022</c:v>
                </c:pt>
                <c:pt idx="159">
                  <c:v>124.7252777777731</c:v>
                </c:pt>
                <c:pt idx="160">
                  <c:v>124.77527777777283</c:v>
                </c:pt>
                <c:pt idx="161">
                  <c:v>126.72527777777285</c:v>
                </c:pt>
                <c:pt idx="162">
                  <c:v>127.37527777777302</c:v>
                </c:pt>
                <c:pt idx="163">
                  <c:v>127.85861111110631</c:v>
                </c:pt>
                <c:pt idx="164">
                  <c:v>128.82527777777392</c:v>
                </c:pt>
                <c:pt idx="165">
                  <c:v>130.87527777777404</c:v>
                </c:pt>
                <c:pt idx="166">
                  <c:v>130.94194444444051</c:v>
                </c:pt>
                <c:pt idx="167">
                  <c:v>131.57527777777381</c:v>
                </c:pt>
                <c:pt idx="168">
                  <c:v>133.42527777777377</c:v>
                </c:pt>
                <c:pt idx="169">
                  <c:v>136.2252777777729</c:v>
                </c:pt>
                <c:pt idx="170">
                  <c:v>137.02527777777357</c:v>
                </c:pt>
                <c:pt idx="171">
                  <c:v>137.17527777777272</c:v>
                </c:pt>
                <c:pt idx="172">
                  <c:v>139.44194444444005</c:v>
                </c:pt>
                <c:pt idx="173">
                  <c:v>140.37527777777404</c:v>
                </c:pt>
                <c:pt idx="174">
                  <c:v>140.45861111110693</c:v>
                </c:pt>
                <c:pt idx="175">
                  <c:v>140.50861111110692</c:v>
                </c:pt>
                <c:pt idx="176">
                  <c:v>140.64194444444033</c:v>
                </c:pt>
                <c:pt idx="177">
                  <c:v>141.45861111110693</c:v>
                </c:pt>
                <c:pt idx="178">
                  <c:v>141.5586111111073</c:v>
                </c:pt>
                <c:pt idx="179">
                  <c:v>144.59805555554735</c:v>
                </c:pt>
                <c:pt idx="180">
                  <c:v>145.2986111111066</c:v>
                </c:pt>
                <c:pt idx="181">
                  <c:v>145.89444444443723</c:v>
                </c:pt>
                <c:pt idx="182">
                  <c:v>147.45999999999671</c:v>
                </c:pt>
                <c:pt idx="183">
                  <c:v>147.81194444443679</c:v>
                </c:pt>
                <c:pt idx="184">
                  <c:v>148.59166666665698</c:v>
                </c:pt>
                <c:pt idx="185">
                  <c:v>148.90694444443704</c:v>
                </c:pt>
                <c:pt idx="186">
                  <c:v>151.342222222217</c:v>
                </c:pt>
                <c:pt idx="187">
                  <c:v>152.12944444443687</c:v>
                </c:pt>
                <c:pt idx="188">
                  <c:v>153.61555555554585</c:v>
                </c:pt>
                <c:pt idx="189">
                  <c:v>154.84416666665695</c:v>
                </c:pt>
                <c:pt idx="190">
                  <c:v>154.86833333332777</c:v>
                </c:pt>
                <c:pt idx="191">
                  <c:v>155.96138888888834</c:v>
                </c:pt>
                <c:pt idx="192">
                  <c:v>159.00083333332745</c:v>
                </c:pt>
                <c:pt idx="193">
                  <c:v>159.27305555554648</c:v>
                </c:pt>
                <c:pt idx="194">
                  <c:v>160.47499999999698</c:v>
                </c:pt>
                <c:pt idx="195">
                  <c:v>161.15138888888703</c:v>
                </c:pt>
                <c:pt idx="196">
                  <c:v>161.17138888888607</c:v>
                </c:pt>
                <c:pt idx="197">
                  <c:v>161.27666666665539</c:v>
                </c:pt>
                <c:pt idx="198">
                  <c:v>161.30333333332587</c:v>
                </c:pt>
                <c:pt idx="199">
                  <c:v>161.3438888888862</c:v>
                </c:pt>
                <c:pt idx="200">
                  <c:v>162.28111111110579</c:v>
                </c:pt>
                <c:pt idx="201">
                  <c:v>162.98722222221627</c:v>
                </c:pt>
                <c:pt idx="202">
                  <c:v>163.01027777777639</c:v>
                </c:pt>
                <c:pt idx="203">
                  <c:v>163.55999999999662</c:v>
                </c:pt>
                <c:pt idx="204">
                  <c:v>164.0891666666565</c:v>
                </c:pt>
                <c:pt idx="205">
                  <c:v>165.56638888888699</c:v>
                </c:pt>
                <c:pt idx="206">
                  <c:v>165.59444444443687</c:v>
                </c:pt>
                <c:pt idx="207">
                  <c:v>165.61944444443711</c:v>
                </c:pt>
                <c:pt idx="208">
                  <c:v>167.79555555554572</c:v>
                </c:pt>
                <c:pt idx="209">
                  <c:v>167.84916666665615</c:v>
                </c:pt>
                <c:pt idx="210">
                  <c:v>168.02138888888746</c:v>
                </c:pt>
                <c:pt idx="211">
                  <c:v>168.04333333332656</c:v>
                </c:pt>
                <c:pt idx="212">
                  <c:v>168.13555555554569</c:v>
                </c:pt>
                <c:pt idx="213">
                  <c:v>168.17111111110654</c:v>
                </c:pt>
                <c:pt idx="214">
                  <c:v>168.23694444443694</c:v>
                </c:pt>
                <c:pt idx="215">
                  <c:v>168.62472222221712</c:v>
                </c:pt>
                <c:pt idx="216">
                  <c:v>169.51194444443703</c:v>
                </c:pt>
                <c:pt idx="217">
                  <c:v>170.76527777777696</c:v>
                </c:pt>
                <c:pt idx="218">
                  <c:v>170.79638888888701</c:v>
                </c:pt>
                <c:pt idx="219">
                  <c:v>171.98416666665648</c:v>
                </c:pt>
                <c:pt idx="220">
                  <c:v>174.85972222221639</c:v>
                </c:pt>
                <c:pt idx="221">
                  <c:v>174.97027777777689</c:v>
                </c:pt>
                <c:pt idx="222">
                  <c:v>176.76499999999655</c:v>
                </c:pt>
                <c:pt idx="223">
                  <c:v>176.79388888888639</c:v>
                </c:pt>
                <c:pt idx="224">
                  <c:v>178.80499999999651</c:v>
                </c:pt>
                <c:pt idx="225">
                  <c:v>180.8033333333268</c:v>
                </c:pt>
                <c:pt idx="226">
                  <c:v>180.89916666665735</c:v>
                </c:pt>
                <c:pt idx="227">
                  <c:v>183.15805555554775</c:v>
                </c:pt>
                <c:pt idx="228">
                  <c:v>183.20194444443845</c:v>
                </c:pt>
                <c:pt idx="229">
                  <c:v>183.23166666665762</c:v>
                </c:pt>
                <c:pt idx="230">
                  <c:v>183.2502777777789</c:v>
                </c:pt>
                <c:pt idx="231">
                  <c:v>183.37222222221894</c:v>
                </c:pt>
                <c:pt idx="232">
                  <c:v>183.99611111110858</c:v>
                </c:pt>
                <c:pt idx="233">
                  <c:v>185.25777777777907</c:v>
                </c:pt>
                <c:pt idx="234">
                  <c:v>185.69722222221876</c:v>
                </c:pt>
                <c:pt idx="235">
                  <c:v>187.93694444443821</c:v>
                </c:pt>
                <c:pt idx="236">
                  <c:v>188.77749999999818</c:v>
                </c:pt>
                <c:pt idx="237">
                  <c:v>190.79694777777817</c:v>
                </c:pt>
                <c:pt idx="238">
                  <c:v>191.27555888888776</c:v>
                </c:pt>
                <c:pt idx="239">
                  <c:v>193.27416999999753</c:v>
                </c:pt>
                <c:pt idx="240">
                  <c:v>194.18139222221802</c:v>
                </c:pt>
                <c:pt idx="241">
                  <c:v>194.84305888888852</c:v>
                </c:pt>
                <c:pt idx="242">
                  <c:v>195.26028111110713</c:v>
                </c:pt>
                <c:pt idx="243">
                  <c:v>196.02166999999858</c:v>
                </c:pt>
                <c:pt idx="244">
                  <c:v>196.04694777777863</c:v>
                </c:pt>
                <c:pt idx="245">
                  <c:v>197.57916999999827</c:v>
                </c:pt>
                <c:pt idx="246">
                  <c:v>199.24889222221842</c:v>
                </c:pt>
                <c:pt idx="247">
                  <c:v>199.91972555554938</c:v>
                </c:pt>
                <c:pt idx="248">
                  <c:v>200.45778111110926</c:v>
                </c:pt>
                <c:pt idx="249">
                  <c:v>201.63389222221812</c:v>
                </c:pt>
                <c:pt idx="250">
                  <c:v>202.56666999999817</c:v>
                </c:pt>
                <c:pt idx="251">
                  <c:v>203.61528111110749</c:v>
                </c:pt>
                <c:pt idx="252">
                  <c:v>204.67889222221794</c:v>
                </c:pt>
                <c:pt idx="253">
                  <c:v>204.71166999999753</c:v>
                </c:pt>
                <c:pt idx="254">
                  <c:v>205.15944777777881</c:v>
                </c:pt>
                <c:pt idx="255">
                  <c:v>206.25833666665844</c:v>
                </c:pt>
                <c:pt idx="256">
                  <c:v>207.80389222221839</c:v>
                </c:pt>
                <c:pt idx="257">
                  <c:v>207.88444777777954</c:v>
                </c:pt>
                <c:pt idx="258">
                  <c:v>208.91972555554787</c:v>
                </c:pt>
                <c:pt idx="259">
                  <c:v>209.48166999999816</c:v>
                </c:pt>
                <c:pt idx="260">
                  <c:v>210.24139222221748</c:v>
                </c:pt>
                <c:pt idx="261">
                  <c:v>212.60889222221735</c:v>
                </c:pt>
                <c:pt idx="262">
                  <c:v>212.98000333332757</c:v>
                </c:pt>
                <c:pt idx="263">
                  <c:v>214.09416999999698</c:v>
                </c:pt>
                <c:pt idx="264">
                  <c:v>215.05389222221692</c:v>
                </c:pt>
                <c:pt idx="265">
                  <c:v>216.85750333332757</c:v>
                </c:pt>
                <c:pt idx="266">
                  <c:v>217.87611444443687</c:v>
                </c:pt>
                <c:pt idx="267">
                  <c:v>219.00472555554671</c:v>
                </c:pt>
                <c:pt idx="268">
                  <c:v>219.11305888888666</c:v>
                </c:pt>
                <c:pt idx="269">
                  <c:v>221.88083666665707</c:v>
                </c:pt>
                <c:pt idx="270">
                  <c:v>223.12000333332693</c:v>
                </c:pt>
                <c:pt idx="271">
                  <c:v>223.22444777777667</c:v>
                </c:pt>
                <c:pt idx="272">
                  <c:v>224.81944777777647</c:v>
                </c:pt>
                <c:pt idx="273">
                  <c:v>226.26139222221698</c:v>
                </c:pt>
                <c:pt idx="274">
                  <c:v>228.49472555555016</c:v>
                </c:pt>
                <c:pt idx="275">
                  <c:v>229.16250333333059</c:v>
                </c:pt>
                <c:pt idx="276">
                  <c:v>229.29694777777044</c:v>
                </c:pt>
                <c:pt idx="277">
                  <c:v>231.96000333333026</c:v>
                </c:pt>
                <c:pt idx="278">
                  <c:v>232.9594477777714</c:v>
                </c:pt>
                <c:pt idx="279">
                  <c:v>233.55250333333137</c:v>
                </c:pt>
                <c:pt idx="280">
                  <c:v>235.96500333333128</c:v>
                </c:pt>
                <c:pt idx="281">
                  <c:v>237.15778111111078</c:v>
                </c:pt>
                <c:pt idx="282">
                  <c:v>239.16028111111135</c:v>
                </c:pt>
                <c:pt idx="283">
                  <c:v>239.2055588888814</c:v>
                </c:pt>
                <c:pt idx="284">
                  <c:v>240.53111444444158</c:v>
                </c:pt>
                <c:pt idx="285">
                  <c:v>241.1600033333319</c:v>
                </c:pt>
                <c:pt idx="286">
                  <c:v>241.63333666666162</c:v>
                </c:pt>
                <c:pt idx="287">
                  <c:v>244.94583666666162</c:v>
                </c:pt>
                <c:pt idx="288">
                  <c:v>245.82972555555202</c:v>
                </c:pt>
                <c:pt idx="289">
                  <c:v>248.03694777777164</c:v>
                </c:pt>
                <c:pt idx="290">
                  <c:v>248.08028111111193</c:v>
                </c:pt>
                <c:pt idx="291">
                  <c:v>248.09861444444172</c:v>
                </c:pt>
                <c:pt idx="292">
                  <c:v>249.23861444444066</c:v>
                </c:pt>
                <c:pt idx="293">
                  <c:v>249.25722555555134</c:v>
                </c:pt>
                <c:pt idx="294">
                  <c:v>249.71139222222178</c:v>
                </c:pt>
                <c:pt idx="295">
                  <c:v>249.73833666666209</c:v>
                </c:pt>
                <c:pt idx="296">
                  <c:v>249.79944777777277</c:v>
                </c:pt>
                <c:pt idx="297">
                  <c:v>250.04639222222326</c:v>
                </c:pt>
                <c:pt idx="298">
                  <c:v>250.10333666666278</c:v>
                </c:pt>
                <c:pt idx="299">
                  <c:v>250.73083666666238</c:v>
                </c:pt>
                <c:pt idx="300">
                  <c:v>251.4722255555524</c:v>
                </c:pt>
                <c:pt idx="301">
                  <c:v>251.68889222221921</c:v>
                </c:pt>
                <c:pt idx="302">
                  <c:v>251.88500333333002</c:v>
                </c:pt>
                <c:pt idx="303">
                  <c:v>252.35472555554941</c:v>
                </c:pt>
                <c:pt idx="304">
                  <c:v>252.48416999999921</c:v>
                </c:pt>
                <c:pt idx="305">
                  <c:v>253.23028111110816</c:v>
                </c:pt>
                <c:pt idx="306">
                  <c:v>254.00833666665889</c:v>
                </c:pt>
                <c:pt idx="307">
                  <c:v>254.76500333332825</c:v>
                </c:pt>
                <c:pt idx="308">
                  <c:v>257.43083666665899</c:v>
                </c:pt>
                <c:pt idx="309">
                  <c:v>257.43083666665899</c:v>
                </c:pt>
                <c:pt idx="310">
                  <c:v>261.66889222221909</c:v>
                </c:pt>
                <c:pt idx="311">
                  <c:v>262.54916999998915</c:v>
                </c:pt>
                <c:pt idx="312">
                  <c:v>264.03083666665924</c:v>
                </c:pt>
                <c:pt idx="313">
                  <c:v>264.33500333332938</c:v>
                </c:pt>
                <c:pt idx="314">
                  <c:v>265.22889222221869</c:v>
                </c:pt>
                <c:pt idx="315">
                  <c:v>265.66111444443862</c:v>
                </c:pt>
                <c:pt idx="316">
                  <c:v>268.84555888887894</c:v>
                </c:pt>
                <c:pt idx="317">
                  <c:v>271.85528111110932</c:v>
                </c:pt>
                <c:pt idx="318">
                  <c:v>272.2288922222188</c:v>
                </c:pt>
                <c:pt idx="319">
                  <c:v>272.25166999998993</c:v>
                </c:pt>
                <c:pt idx="320">
                  <c:v>272.48889222221823</c:v>
                </c:pt>
                <c:pt idx="321">
                  <c:v>276.03222555555004</c:v>
                </c:pt>
                <c:pt idx="322">
                  <c:v>276.47333666665889</c:v>
                </c:pt>
                <c:pt idx="323">
                  <c:v>279.37416999999033</c:v>
                </c:pt>
                <c:pt idx="324">
                  <c:v>280.65972555555072</c:v>
                </c:pt>
                <c:pt idx="325">
                  <c:v>280.71139222221836</c:v>
                </c:pt>
                <c:pt idx="326">
                  <c:v>281.23972555554963</c:v>
                </c:pt>
                <c:pt idx="327">
                  <c:v>282.84305888887963</c:v>
                </c:pt>
                <c:pt idx="328">
                  <c:v>285.67805888887881</c:v>
                </c:pt>
                <c:pt idx="329">
                  <c:v>286.48222555555026</c:v>
                </c:pt>
                <c:pt idx="330">
                  <c:v>287.45111444443859</c:v>
                </c:pt>
              </c:numCache>
            </c:numRef>
          </c:xVal>
          <c:yVal>
            <c:numRef>
              <c:f>'TD18_Disk_#2'!$BJ$8625:$BJ$8955</c:f>
              <c:numCache>
                <c:formatCode>General</c:formatCode>
                <c:ptCount val="33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2</c:v>
                </c:pt>
                <c:pt idx="4">
                  <c:v>3</c:v>
                </c:pt>
                <c:pt idx="5">
                  <c:v>4</c:v>
                </c:pt>
                <c:pt idx="6">
                  <c:v>5</c:v>
                </c:pt>
                <c:pt idx="7">
                  <c:v>5</c:v>
                </c:pt>
                <c:pt idx="8">
                  <c:v>5</c:v>
                </c:pt>
                <c:pt idx="9">
                  <c:v>5</c:v>
                </c:pt>
                <c:pt idx="10">
                  <c:v>5</c:v>
                </c:pt>
                <c:pt idx="11">
                  <c:v>6</c:v>
                </c:pt>
                <c:pt idx="12">
                  <c:v>6</c:v>
                </c:pt>
                <c:pt idx="13">
                  <c:v>6</c:v>
                </c:pt>
                <c:pt idx="14">
                  <c:v>6</c:v>
                </c:pt>
                <c:pt idx="15">
                  <c:v>7</c:v>
                </c:pt>
                <c:pt idx="16">
                  <c:v>7</c:v>
                </c:pt>
                <c:pt idx="17">
                  <c:v>7</c:v>
                </c:pt>
                <c:pt idx="18">
                  <c:v>8</c:v>
                </c:pt>
                <c:pt idx="19">
                  <c:v>8</c:v>
                </c:pt>
                <c:pt idx="20">
                  <c:v>8</c:v>
                </c:pt>
                <c:pt idx="21">
                  <c:v>9</c:v>
                </c:pt>
                <c:pt idx="22">
                  <c:v>10</c:v>
                </c:pt>
                <c:pt idx="23">
                  <c:v>10</c:v>
                </c:pt>
                <c:pt idx="24">
                  <c:v>10</c:v>
                </c:pt>
                <c:pt idx="25">
                  <c:v>11</c:v>
                </c:pt>
                <c:pt idx="26">
                  <c:v>12</c:v>
                </c:pt>
                <c:pt idx="27">
                  <c:v>13</c:v>
                </c:pt>
                <c:pt idx="28">
                  <c:v>14</c:v>
                </c:pt>
                <c:pt idx="29">
                  <c:v>15</c:v>
                </c:pt>
                <c:pt idx="30">
                  <c:v>16</c:v>
                </c:pt>
                <c:pt idx="31">
                  <c:v>16</c:v>
                </c:pt>
                <c:pt idx="32">
                  <c:v>17</c:v>
                </c:pt>
                <c:pt idx="33">
                  <c:v>18</c:v>
                </c:pt>
                <c:pt idx="34">
                  <c:v>19</c:v>
                </c:pt>
                <c:pt idx="35">
                  <c:v>19</c:v>
                </c:pt>
                <c:pt idx="36">
                  <c:v>19</c:v>
                </c:pt>
                <c:pt idx="37">
                  <c:v>20</c:v>
                </c:pt>
                <c:pt idx="38">
                  <c:v>20</c:v>
                </c:pt>
                <c:pt idx="39">
                  <c:v>20</c:v>
                </c:pt>
                <c:pt idx="40">
                  <c:v>20</c:v>
                </c:pt>
                <c:pt idx="41">
                  <c:v>20</c:v>
                </c:pt>
                <c:pt idx="42">
                  <c:v>21</c:v>
                </c:pt>
                <c:pt idx="43">
                  <c:v>21</c:v>
                </c:pt>
                <c:pt idx="44">
                  <c:v>22</c:v>
                </c:pt>
                <c:pt idx="45">
                  <c:v>23</c:v>
                </c:pt>
                <c:pt idx="46">
                  <c:v>24</c:v>
                </c:pt>
                <c:pt idx="47">
                  <c:v>24</c:v>
                </c:pt>
                <c:pt idx="48">
                  <c:v>25</c:v>
                </c:pt>
                <c:pt idx="49">
                  <c:v>26</c:v>
                </c:pt>
                <c:pt idx="50">
                  <c:v>26</c:v>
                </c:pt>
                <c:pt idx="51">
                  <c:v>27</c:v>
                </c:pt>
                <c:pt idx="52">
                  <c:v>27</c:v>
                </c:pt>
                <c:pt idx="53">
                  <c:v>28</c:v>
                </c:pt>
                <c:pt idx="54">
                  <c:v>29</c:v>
                </c:pt>
                <c:pt idx="55">
                  <c:v>29</c:v>
                </c:pt>
                <c:pt idx="56">
                  <c:v>29</c:v>
                </c:pt>
                <c:pt idx="57">
                  <c:v>30</c:v>
                </c:pt>
                <c:pt idx="58">
                  <c:v>30</c:v>
                </c:pt>
                <c:pt idx="59">
                  <c:v>30</c:v>
                </c:pt>
                <c:pt idx="60">
                  <c:v>31</c:v>
                </c:pt>
                <c:pt idx="61">
                  <c:v>32</c:v>
                </c:pt>
                <c:pt idx="62">
                  <c:v>33</c:v>
                </c:pt>
                <c:pt idx="63">
                  <c:v>34</c:v>
                </c:pt>
                <c:pt idx="64">
                  <c:v>35</c:v>
                </c:pt>
                <c:pt idx="65">
                  <c:v>36</c:v>
                </c:pt>
                <c:pt idx="66">
                  <c:v>36</c:v>
                </c:pt>
                <c:pt idx="67">
                  <c:v>36</c:v>
                </c:pt>
                <c:pt idx="68">
                  <c:v>36</c:v>
                </c:pt>
                <c:pt idx="69">
                  <c:v>36</c:v>
                </c:pt>
                <c:pt idx="70">
                  <c:v>36</c:v>
                </c:pt>
                <c:pt idx="71">
                  <c:v>37</c:v>
                </c:pt>
                <c:pt idx="72">
                  <c:v>38</c:v>
                </c:pt>
                <c:pt idx="73">
                  <c:v>38</c:v>
                </c:pt>
                <c:pt idx="74">
                  <c:v>38</c:v>
                </c:pt>
                <c:pt idx="75">
                  <c:v>39</c:v>
                </c:pt>
                <c:pt idx="76">
                  <c:v>39</c:v>
                </c:pt>
                <c:pt idx="77">
                  <c:v>39</c:v>
                </c:pt>
                <c:pt idx="78">
                  <c:v>39</c:v>
                </c:pt>
                <c:pt idx="79">
                  <c:v>40</c:v>
                </c:pt>
                <c:pt idx="80">
                  <c:v>40</c:v>
                </c:pt>
                <c:pt idx="81">
                  <c:v>41</c:v>
                </c:pt>
                <c:pt idx="82">
                  <c:v>41</c:v>
                </c:pt>
                <c:pt idx="83">
                  <c:v>41</c:v>
                </c:pt>
                <c:pt idx="84">
                  <c:v>41</c:v>
                </c:pt>
                <c:pt idx="85">
                  <c:v>41</c:v>
                </c:pt>
                <c:pt idx="86">
                  <c:v>42</c:v>
                </c:pt>
                <c:pt idx="87">
                  <c:v>42</c:v>
                </c:pt>
                <c:pt idx="88">
                  <c:v>43</c:v>
                </c:pt>
                <c:pt idx="89">
                  <c:v>43</c:v>
                </c:pt>
                <c:pt idx="90">
                  <c:v>44</c:v>
                </c:pt>
                <c:pt idx="91">
                  <c:v>44</c:v>
                </c:pt>
                <c:pt idx="92">
                  <c:v>44</c:v>
                </c:pt>
                <c:pt idx="93">
                  <c:v>44</c:v>
                </c:pt>
                <c:pt idx="94">
                  <c:v>44</c:v>
                </c:pt>
                <c:pt idx="95">
                  <c:v>44</c:v>
                </c:pt>
                <c:pt idx="96">
                  <c:v>45</c:v>
                </c:pt>
                <c:pt idx="97">
                  <c:v>45</c:v>
                </c:pt>
                <c:pt idx="98">
                  <c:v>45</c:v>
                </c:pt>
                <c:pt idx="99">
                  <c:v>45</c:v>
                </c:pt>
                <c:pt idx="100">
                  <c:v>45</c:v>
                </c:pt>
                <c:pt idx="101">
                  <c:v>45</c:v>
                </c:pt>
                <c:pt idx="102">
                  <c:v>46</c:v>
                </c:pt>
                <c:pt idx="103">
                  <c:v>46</c:v>
                </c:pt>
                <c:pt idx="104">
                  <c:v>47</c:v>
                </c:pt>
                <c:pt idx="105">
                  <c:v>48</c:v>
                </c:pt>
                <c:pt idx="106">
                  <c:v>48</c:v>
                </c:pt>
                <c:pt idx="107">
                  <c:v>48</c:v>
                </c:pt>
                <c:pt idx="108">
                  <c:v>48</c:v>
                </c:pt>
                <c:pt idx="109">
                  <c:v>48</c:v>
                </c:pt>
                <c:pt idx="110">
                  <c:v>48</c:v>
                </c:pt>
                <c:pt idx="111">
                  <c:v>48</c:v>
                </c:pt>
                <c:pt idx="112">
                  <c:v>49</c:v>
                </c:pt>
                <c:pt idx="113">
                  <c:v>49</c:v>
                </c:pt>
                <c:pt idx="114">
                  <c:v>50</c:v>
                </c:pt>
                <c:pt idx="115">
                  <c:v>50</c:v>
                </c:pt>
                <c:pt idx="116">
                  <c:v>50</c:v>
                </c:pt>
                <c:pt idx="117">
                  <c:v>50</c:v>
                </c:pt>
                <c:pt idx="118">
                  <c:v>50</c:v>
                </c:pt>
                <c:pt idx="119">
                  <c:v>50</c:v>
                </c:pt>
                <c:pt idx="120">
                  <c:v>50</c:v>
                </c:pt>
                <c:pt idx="121">
                  <c:v>50</c:v>
                </c:pt>
                <c:pt idx="122">
                  <c:v>50</c:v>
                </c:pt>
                <c:pt idx="123">
                  <c:v>50</c:v>
                </c:pt>
                <c:pt idx="124">
                  <c:v>50</c:v>
                </c:pt>
                <c:pt idx="125">
                  <c:v>51</c:v>
                </c:pt>
                <c:pt idx="126">
                  <c:v>52</c:v>
                </c:pt>
                <c:pt idx="127">
                  <c:v>52</c:v>
                </c:pt>
                <c:pt idx="128">
                  <c:v>53</c:v>
                </c:pt>
                <c:pt idx="129">
                  <c:v>53</c:v>
                </c:pt>
                <c:pt idx="130">
                  <c:v>53</c:v>
                </c:pt>
                <c:pt idx="131">
                  <c:v>53</c:v>
                </c:pt>
                <c:pt idx="132">
                  <c:v>54</c:v>
                </c:pt>
                <c:pt idx="133">
                  <c:v>54</c:v>
                </c:pt>
                <c:pt idx="134">
                  <c:v>54</c:v>
                </c:pt>
                <c:pt idx="135">
                  <c:v>54</c:v>
                </c:pt>
                <c:pt idx="136">
                  <c:v>54</c:v>
                </c:pt>
                <c:pt idx="137">
                  <c:v>54</c:v>
                </c:pt>
                <c:pt idx="138">
                  <c:v>55</c:v>
                </c:pt>
                <c:pt idx="139">
                  <c:v>55</c:v>
                </c:pt>
                <c:pt idx="140">
                  <c:v>55</c:v>
                </c:pt>
                <c:pt idx="141">
                  <c:v>55</c:v>
                </c:pt>
                <c:pt idx="142">
                  <c:v>55</c:v>
                </c:pt>
                <c:pt idx="143">
                  <c:v>56</c:v>
                </c:pt>
                <c:pt idx="144">
                  <c:v>56</c:v>
                </c:pt>
                <c:pt idx="145">
                  <c:v>56</c:v>
                </c:pt>
                <c:pt idx="146">
                  <c:v>56</c:v>
                </c:pt>
                <c:pt idx="147">
                  <c:v>56</c:v>
                </c:pt>
                <c:pt idx="148">
                  <c:v>56</c:v>
                </c:pt>
                <c:pt idx="149">
                  <c:v>56</c:v>
                </c:pt>
                <c:pt idx="150">
                  <c:v>56</c:v>
                </c:pt>
                <c:pt idx="151">
                  <c:v>56</c:v>
                </c:pt>
                <c:pt idx="152">
                  <c:v>57</c:v>
                </c:pt>
                <c:pt idx="153">
                  <c:v>58</c:v>
                </c:pt>
                <c:pt idx="154">
                  <c:v>58</c:v>
                </c:pt>
                <c:pt idx="155">
                  <c:v>58</c:v>
                </c:pt>
                <c:pt idx="156">
                  <c:v>58</c:v>
                </c:pt>
                <c:pt idx="157">
                  <c:v>58</c:v>
                </c:pt>
                <c:pt idx="158">
                  <c:v>59</c:v>
                </c:pt>
                <c:pt idx="159">
                  <c:v>59</c:v>
                </c:pt>
                <c:pt idx="160">
                  <c:v>59</c:v>
                </c:pt>
                <c:pt idx="161">
                  <c:v>60</c:v>
                </c:pt>
                <c:pt idx="162">
                  <c:v>60</c:v>
                </c:pt>
                <c:pt idx="163">
                  <c:v>60</c:v>
                </c:pt>
                <c:pt idx="164">
                  <c:v>61</c:v>
                </c:pt>
                <c:pt idx="165">
                  <c:v>61</c:v>
                </c:pt>
                <c:pt idx="166">
                  <c:v>61</c:v>
                </c:pt>
                <c:pt idx="167">
                  <c:v>62</c:v>
                </c:pt>
                <c:pt idx="168">
                  <c:v>62</c:v>
                </c:pt>
                <c:pt idx="169">
                  <c:v>62</c:v>
                </c:pt>
                <c:pt idx="170">
                  <c:v>62</c:v>
                </c:pt>
                <c:pt idx="171">
                  <c:v>62</c:v>
                </c:pt>
                <c:pt idx="172">
                  <c:v>62</c:v>
                </c:pt>
                <c:pt idx="173">
                  <c:v>63</c:v>
                </c:pt>
                <c:pt idx="174">
                  <c:v>64</c:v>
                </c:pt>
                <c:pt idx="175">
                  <c:v>64</c:v>
                </c:pt>
                <c:pt idx="176">
                  <c:v>65</c:v>
                </c:pt>
                <c:pt idx="177">
                  <c:v>65</c:v>
                </c:pt>
                <c:pt idx="178">
                  <c:v>65</c:v>
                </c:pt>
                <c:pt idx="179">
                  <c:v>65</c:v>
                </c:pt>
                <c:pt idx="180">
                  <c:v>65</c:v>
                </c:pt>
                <c:pt idx="181">
                  <c:v>65</c:v>
                </c:pt>
                <c:pt idx="182">
                  <c:v>65</c:v>
                </c:pt>
                <c:pt idx="183">
                  <c:v>66</c:v>
                </c:pt>
                <c:pt idx="184">
                  <c:v>66</c:v>
                </c:pt>
                <c:pt idx="185">
                  <c:v>66</c:v>
                </c:pt>
                <c:pt idx="186">
                  <c:v>66</c:v>
                </c:pt>
                <c:pt idx="187">
                  <c:v>66</c:v>
                </c:pt>
                <c:pt idx="188">
                  <c:v>66</c:v>
                </c:pt>
                <c:pt idx="189">
                  <c:v>67</c:v>
                </c:pt>
                <c:pt idx="190">
                  <c:v>68</c:v>
                </c:pt>
                <c:pt idx="191">
                  <c:v>68</c:v>
                </c:pt>
                <c:pt idx="192">
                  <c:v>68</c:v>
                </c:pt>
                <c:pt idx="193">
                  <c:v>68</c:v>
                </c:pt>
                <c:pt idx="194">
                  <c:v>68</c:v>
                </c:pt>
                <c:pt idx="195">
                  <c:v>69</c:v>
                </c:pt>
                <c:pt idx="196">
                  <c:v>70</c:v>
                </c:pt>
                <c:pt idx="197">
                  <c:v>71</c:v>
                </c:pt>
                <c:pt idx="198">
                  <c:v>72</c:v>
                </c:pt>
                <c:pt idx="199">
                  <c:v>73</c:v>
                </c:pt>
                <c:pt idx="200">
                  <c:v>73</c:v>
                </c:pt>
                <c:pt idx="201">
                  <c:v>74</c:v>
                </c:pt>
                <c:pt idx="202">
                  <c:v>75</c:v>
                </c:pt>
                <c:pt idx="203">
                  <c:v>76</c:v>
                </c:pt>
                <c:pt idx="204">
                  <c:v>76</c:v>
                </c:pt>
                <c:pt idx="205">
                  <c:v>76</c:v>
                </c:pt>
                <c:pt idx="206">
                  <c:v>77</c:v>
                </c:pt>
                <c:pt idx="207">
                  <c:v>78</c:v>
                </c:pt>
                <c:pt idx="208">
                  <c:v>79</c:v>
                </c:pt>
                <c:pt idx="209">
                  <c:v>80</c:v>
                </c:pt>
                <c:pt idx="210">
                  <c:v>81</c:v>
                </c:pt>
                <c:pt idx="211">
                  <c:v>81</c:v>
                </c:pt>
                <c:pt idx="212">
                  <c:v>82</c:v>
                </c:pt>
                <c:pt idx="213">
                  <c:v>83</c:v>
                </c:pt>
                <c:pt idx="214">
                  <c:v>83</c:v>
                </c:pt>
                <c:pt idx="215">
                  <c:v>83</c:v>
                </c:pt>
                <c:pt idx="216">
                  <c:v>84</c:v>
                </c:pt>
                <c:pt idx="217">
                  <c:v>84</c:v>
                </c:pt>
                <c:pt idx="218">
                  <c:v>84</c:v>
                </c:pt>
                <c:pt idx="219">
                  <c:v>84</c:v>
                </c:pt>
                <c:pt idx="220">
                  <c:v>84</c:v>
                </c:pt>
                <c:pt idx="221">
                  <c:v>85</c:v>
                </c:pt>
                <c:pt idx="222">
                  <c:v>86</c:v>
                </c:pt>
                <c:pt idx="223">
                  <c:v>86</c:v>
                </c:pt>
                <c:pt idx="224">
                  <c:v>86</c:v>
                </c:pt>
                <c:pt idx="225">
                  <c:v>86</c:v>
                </c:pt>
                <c:pt idx="226">
                  <c:v>87</c:v>
                </c:pt>
                <c:pt idx="227">
                  <c:v>88</c:v>
                </c:pt>
                <c:pt idx="228">
                  <c:v>89</c:v>
                </c:pt>
                <c:pt idx="229">
                  <c:v>90</c:v>
                </c:pt>
                <c:pt idx="230">
                  <c:v>90</c:v>
                </c:pt>
                <c:pt idx="231">
                  <c:v>91</c:v>
                </c:pt>
                <c:pt idx="232">
                  <c:v>91</c:v>
                </c:pt>
                <c:pt idx="233">
                  <c:v>91</c:v>
                </c:pt>
                <c:pt idx="234">
                  <c:v>92</c:v>
                </c:pt>
                <c:pt idx="235">
                  <c:v>92</c:v>
                </c:pt>
                <c:pt idx="236">
                  <c:v>92</c:v>
                </c:pt>
                <c:pt idx="237">
                  <c:v>92</c:v>
                </c:pt>
                <c:pt idx="238">
                  <c:v>92</c:v>
                </c:pt>
                <c:pt idx="239">
                  <c:v>92</c:v>
                </c:pt>
                <c:pt idx="240">
                  <c:v>92</c:v>
                </c:pt>
                <c:pt idx="241">
                  <c:v>92</c:v>
                </c:pt>
                <c:pt idx="242">
                  <c:v>92</c:v>
                </c:pt>
                <c:pt idx="243">
                  <c:v>93</c:v>
                </c:pt>
                <c:pt idx="244">
                  <c:v>94</c:v>
                </c:pt>
                <c:pt idx="245">
                  <c:v>95</c:v>
                </c:pt>
                <c:pt idx="246">
                  <c:v>95</c:v>
                </c:pt>
                <c:pt idx="247">
                  <c:v>95</c:v>
                </c:pt>
                <c:pt idx="248">
                  <c:v>95</c:v>
                </c:pt>
                <c:pt idx="249">
                  <c:v>95</c:v>
                </c:pt>
                <c:pt idx="250">
                  <c:v>95</c:v>
                </c:pt>
                <c:pt idx="251">
                  <c:v>95</c:v>
                </c:pt>
                <c:pt idx="252">
                  <c:v>95</c:v>
                </c:pt>
                <c:pt idx="253">
                  <c:v>95</c:v>
                </c:pt>
                <c:pt idx="254">
                  <c:v>95</c:v>
                </c:pt>
                <c:pt idx="255">
                  <c:v>95</c:v>
                </c:pt>
                <c:pt idx="256">
                  <c:v>95</c:v>
                </c:pt>
                <c:pt idx="257">
                  <c:v>95</c:v>
                </c:pt>
                <c:pt idx="258">
                  <c:v>95</c:v>
                </c:pt>
                <c:pt idx="259">
                  <c:v>95</c:v>
                </c:pt>
                <c:pt idx="260">
                  <c:v>95</c:v>
                </c:pt>
                <c:pt idx="261">
                  <c:v>96</c:v>
                </c:pt>
                <c:pt idx="262">
                  <c:v>96</c:v>
                </c:pt>
                <c:pt idx="263">
                  <c:v>96</c:v>
                </c:pt>
                <c:pt idx="264">
                  <c:v>96</c:v>
                </c:pt>
                <c:pt idx="265">
                  <c:v>96</c:v>
                </c:pt>
                <c:pt idx="266">
                  <c:v>96</c:v>
                </c:pt>
                <c:pt idx="267">
                  <c:v>96</c:v>
                </c:pt>
                <c:pt idx="268">
                  <c:v>96</c:v>
                </c:pt>
                <c:pt idx="269">
                  <c:v>96</c:v>
                </c:pt>
                <c:pt idx="270">
                  <c:v>96</c:v>
                </c:pt>
                <c:pt idx="271">
                  <c:v>96</c:v>
                </c:pt>
                <c:pt idx="272">
                  <c:v>96</c:v>
                </c:pt>
                <c:pt idx="273">
                  <c:v>96</c:v>
                </c:pt>
                <c:pt idx="274">
                  <c:v>97</c:v>
                </c:pt>
                <c:pt idx="275">
                  <c:v>97</c:v>
                </c:pt>
                <c:pt idx="276">
                  <c:v>97</c:v>
                </c:pt>
                <c:pt idx="277">
                  <c:v>97</c:v>
                </c:pt>
                <c:pt idx="278">
                  <c:v>97</c:v>
                </c:pt>
                <c:pt idx="279">
                  <c:v>97</c:v>
                </c:pt>
                <c:pt idx="280">
                  <c:v>97</c:v>
                </c:pt>
                <c:pt idx="281">
                  <c:v>98</c:v>
                </c:pt>
                <c:pt idx="282">
                  <c:v>98</c:v>
                </c:pt>
                <c:pt idx="283">
                  <c:v>98</c:v>
                </c:pt>
                <c:pt idx="284">
                  <c:v>99</c:v>
                </c:pt>
                <c:pt idx="285">
                  <c:v>99</c:v>
                </c:pt>
                <c:pt idx="286">
                  <c:v>99</c:v>
                </c:pt>
                <c:pt idx="287">
                  <c:v>99</c:v>
                </c:pt>
                <c:pt idx="288">
                  <c:v>99</c:v>
                </c:pt>
                <c:pt idx="289">
                  <c:v>99</c:v>
                </c:pt>
                <c:pt idx="290">
                  <c:v>100</c:v>
                </c:pt>
                <c:pt idx="291">
                  <c:v>100</c:v>
                </c:pt>
                <c:pt idx="292">
                  <c:v>101</c:v>
                </c:pt>
                <c:pt idx="293">
                  <c:v>101</c:v>
                </c:pt>
                <c:pt idx="294">
                  <c:v>102</c:v>
                </c:pt>
                <c:pt idx="295">
                  <c:v>103</c:v>
                </c:pt>
                <c:pt idx="296">
                  <c:v>104</c:v>
                </c:pt>
                <c:pt idx="297">
                  <c:v>105</c:v>
                </c:pt>
                <c:pt idx="298">
                  <c:v>105</c:v>
                </c:pt>
                <c:pt idx="299">
                  <c:v>105</c:v>
                </c:pt>
                <c:pt idx="300">
                  <c:v>105</c:v>
                </c:pt>
                <c:pt idx="301">
                  <c:v>105</c:v>
                </c:pt>
                <c:pt idx="302">
                  <c:v>106</c:v>
                </c:pt>
                <c:pt idx="303">
                  <c:v>107</c:v>
                </c:pt>
                <c:pt idx="304">
                  <c:v>108</c:v>
                </c:pt>
                <c:pt idx="305">
                  <c:v>108</c:v>
                </c:pt>
                <c:pt idx="306">
                  <c:v>108</c:v>
                </c:pt>
                <c:pt idx="307">
                  <c:v>108</c:v>
                </c:pt>
                <c:pt idx="308">
                  <c:v>108</c:v>
                </c:pt>
                <c:pt idx="309">
                  <c:v>108</c:v>
                </c:pt>
                <c:pt idx="310">
                  <c:v>108</c:v>
                </c:pt>
                <c:pt idx="311">
                  <c:v>108</c:v>
                </c:pt>
                <c:pt idx="312">
                  <c:v>109</c:v>
                </c:pt>
                <c:pt idx="313">
                  <c:v>109</c:v>
                </c:pt>
                <c:pt idx="314">
                  <c:v>109</c:v>
                </c:pt>
                <c:pt idx="315">
                  <c:v>109</c:v>
                </c:pt>
                <c:pt idx="316">
                  <c:v>109</c:v>
                </c:pt>
                <c:pt idx="317">
                  <c:v>109</c:v>
                </c:pt>
                <c:pt idx="318">
                  <c:v>110</c:v>
                </c:pt>
                <c:pt idx="319">
                  <c:v>110</c:v>
                </c:pt>
                <c:pt idx="320">
                  <c:v>110</c:v>
                </c:pt>
                <c:pt idx="321">
                  <c:v>110</c:v>
                </c:pt>
                <c:pt idx="322">
                  <c:v>110</c:v>
                </c:pt>
                <c:pt idx="323">
                  <c:v>110</c:v>
                </c:pt>
                <c:pt idx="324">
                  <c:v>111</c:v>
                </c:pt>
                <c:pt idx="325">
                  <c:v>111</c:v>
                </c:pt>
                <c:pt idx="326">
                  <c:v>111</c:v>
                </c:pt>
                <c:pt idx="327">
                  <c:v>111</c:v>
                </c:pt>
                <c:pt idx="328">
                  <c:v>111</c:v>
                </c:pt>
                <c:pt idx="329">
                  <c:v>111</c:v>
                </c:pt>
                <c:pt idx="330">
                  <c:v>111</c:v>
                </c:pt>
              </c:numCache>
            </c:numRef>
          </c:yVal>
        </c:ser>
        <c:axId val="77352320"/>
        <c:axId val="77362304"/>
      </c:scatterChart>
      <c:valAx>
        <c:axId val="77352320"/>
        <c:scaling>
          <c:orientation val="minMax"/>
        </c:scaling>
        <c:axPos val="b"/>
        <c:minorGridlines/>
        <c:numFmt formatCode="0.00_ " sourceLinked="1"/>
        <c:tickLblPos val="nextTo"/>
        <c:txPr>
          <a:bodyPr/>
          <a:lstStyle/>
          <a:p>
            <a:pPr>
              <a:defRPr lang="ja-JP"/>
            </a:pPr>
            <a:endParaRPr lang="en-US"/>
          </a:p>
        </c:txPr>
        <c:crossAx val="77362304"/>
        <c:crosses val="autoZero"/>
        <c:crossBetween val="midCat"/>
      </c:valAx>
      <c:valAx>
        <c:axId val="7736230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ja-JP"/>
            </a:pPr>
            <a:endParaRPr lang="en-US"/>
          </a:p>
        </c:txPr>
        <c:crossAx val="77352320"/>
        <c:crosses val="autoZero"/>
        <c:crossBetween val="midCat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xVal>
            <c:numRef>
              <c:f>'TD18_Disk_#2'!$BI$11836:$BI$12023</c:f>
              <c:numCache>
                <c:formatCode>0.00_ </c:formatCode>
                <c:ptCount val="188"/>
                <c:pt idx="0" formatCode="General">
                  <c:v>1.6666666666666701E-2</c:v>
                </c:pt>
                <c:pt idx="1">
                  <c:v>9.1111111117485613E-2</c:v>
                </c:pt>
                <c:pt idx="2">
                  <c:v>0.13500000000682741</c:v>
                </c:pt>
                <c:pt idx="3">
                  <c:v>0.44611111111613877</c:v>
                </c:pt>
                <c:pt idx="4">
                  <c:v>1.1313888888874013</c:v>
                </c:pt>
                <c:pt idx="5">
                  <c:v>3.2808333333371289</c:v>
                </c:pt>
                <c:pt idx="6">
                  <c:v>4.31277777777564</c:v>
                </c:pt>
                <c:pt idx="7">
                  <c:v>5.4344444444452771</c:v>
                </c:pt>
                <c:pt idx="8">
                  <c:v>6.9375000000047899</c:v>
                </c:pt>
                <c:pt idx="9">
                  <c:v>7.0188888888863055</c:v>
                </c:pt>
                <c:pt idx="10">
                  <c:v>7.5325000000068636</c:v>
                </c:pt>
                <c:pt idx="11">
                  <c:v>8.1075000000066808</c:v>
                </c:pt>
                <c:pt idx="12">
                  <c:v>8.2805555555571715</c:v>
                </c:pt>
                <c:pt idx="13">
                  <c:v>8.3163888888860047</c:v>
                </c:pt>
                <c:pt idx="14">
                  <c:v>8.3566666666659479</c:v>
                </c:pt>
                <c:pt idx="15">
                  <c:v>9.3369444444463348</c:v>
                </c:pt>
                <c:pt idx="16">
                  <c:v>10.56777777777576</c:v>
                </c:pt>
                <c:pt idx="17">
                  <c:v>10.689166666666354</c:v>
                </c:pt>
                <c:pt idx="18">
                  <c:v>10.76361111111625</c:v>
                </c:pt>
                <c:pt idx="19">
                  <c:v>11.796111111115556</c:v>
                </c:pt>
                <c:pt idx="20">
                  <c:v>12.027222222224978</c:v>
                </c:pt>
                <c:pt idx="21">
                  <c:v>12.097500000004652</c:v>
                </c:pt>
                <c:pt idx="22">
                  <c:v>12.552500000004574</c:v>
                </c:pt>
                <c:pt idx="23">
                  <c:v>12.71638888888562</c:v>
                </c:pt>
                <c:pt idx="24">
                  <c:v>14.993611111114902</c:v>
                </c:pt>
                <c:pt idx="25">
                  <c:v>17.326111111114479</c:v>
                </c:pt>
                <c:pt idx="26">
                  <c:v>17.723333333334448</c:v>
                </c:pt>
                <c:pt idx="27">
                  <c:v>17.93750000000297</c:v>
                </c:pt>
                <c:pt idx="28">
                  <c:v>19.098333333333503</c:v>
                </c:pt>
                <c:pt idx="29">
                  <c:v>19.230555555553352</c:v>
                </c:pt>
                <c:pt idx="30">
                  <c:v>22.193888888883791</c:v>
                </c:pt>
                <c:pt idx="31">
                  <c:v>22.277500000003116</c:v>
                </c:pt>
                <c:pt idx="32">
                  <c:v>22.329722222222877</c:v>
                </c:pt>
                <c:pt idx="33">
                  <c:v>24.337777777774377</c:v>
                </c:pt>
                <c:pt idx="34">
                  <c:v>24.660555555553643</c:v>
                </c:pt>
                <c:pt idx="35">
                  <c:v>25.780555555553526</c:v>
                </c:pt>
                <c:pt idx="36">
                  <c:v>26.456944444443494</c:v>
                </c:pt>
                <c:pt idx="37">
                  <c:v>27.364444444443727</c:v>
                </c:pt>
                <c:pt idx="38">
                  <c:v>27.975833333333103</c:v>
                </c:pt>
                <c:pt idx="39">
                  <c:v>28.937222222222989</c:v>
                </c:pt>
                <c:pt idx="40">
                  <c:v>30.597777777774596</c:v>
                </c:pt>
                <c:pt idx="41">
                  <c:v>31.111111111114344</c:v>
                </c:pt>
                <c:pt idx="42">
                  <c:v>31.44194444444409</c:v>
                </c:pt>
                <c:pt idx="43">
                  <c:v>31.653333333332924</c:v>
                </c:pt>
                <c:pt idx="44">
                  <c:v>33.075833333332646</c:v>
                </c:pt>
                <c:pt idx="45">
                  <c:v>33.165000000001207</c:v>
                </c:pt>
                <c:pt idx="46">
                  <c:v>33.905833333331671</c:v>
                </c:pt>
                <c:pt idx="47">
                  <c:v>34.315000000000751</c:v>
                </c:pt>
                <c:pt idx="48">
                  <c:v>34.50250000000085</c:v>
                </c:pt>
                <c:pt idx="49">
                  <c:v>34.675277777769445</c:v>
                </c:pt>
                <c:pt idx="50">
                  <c:v>35.207222222220814</c:v>
                </c:pt>
                <c:pt idx="51">
                  <c:v>35.367222222220576</c:v>
                </c:pt>
                <c:pt idx="52">
                  <c:v>35.578055555551387</c:v>
                </c:pt>
                <c:pt idx="53">
                  <c:v>35.620833333332733</c:v>
                </c:pt>
                <c:pt idx="54">
                  <c:v>36.336666666662495</c:v>
                </c:pt>
                <c:pt idx="55">
                  <c:v>36.824722222223762</c:v>
                </c:pt>
                <c:pt idx="56">
                  <c:v>37.069444444442745</c:v>
                </c:pt>
                <c:pt idx="57">
                  <c:v>37.788055555552326</c:v>
                </c:pt>
                <c:pt idx="58">
                  <c:v>38.587777777772395</c:v>
                </c:pt>
                <c:pt idx="59">
                  <c:v>38.988888888881107</c:v>
                </c:pt>
                <c:pt idx="60">
                  <c:v>39.183888888881732</c:v>
                </c:pt>
                <c:pt idx="61">
                  <c:v>39.342222222220961</c:v>
                </c:pt>
                <c:pt idx="62">
                  <c:v>39.388888888880743</c:v>
                </c:pt>
                <c:pt idx="63">
                  <c:v>39.970555555549495</c:v>
                </c:pt>
                <c:pt idx="64">
                  <c:v>40.238333333329564</c:v>
                </c:pt>
                <c:pt idx="65">
                  <c:v>41.154166666659194</c:v>
                </c:pt>
                <c:pt idx="66">
                  <c:v>41.510555555548457</c:v>
                </c:pt>
                <c:pt idx="67">
                  <c:v>41.638055555549059</c:v>
                </c:pt>
                <c:pt idx="68">
                  <c:v>41.671944444438175</c:v>
                </c:pt>
                <c:pt idx="69">
                  <c:v>42.321388888878907</c:v>
                </c:pt>
                <c:pt idx="70">
                  <c:v>42.378888888877803</c:v>
                </c:pt>
                <c:pt idx="71">
                  <c:v>42.427499999997295</c:v>
                </c:pt>
                <c:pt idx="72">
                  <c:v>42.593333333326306</c:v>
                </c:pt>
                <c:pt idx="73">
                  <c:v>42.954999999996367</c:v>
                </c:pt>
                <c:pt idx="74">
                  <c:v>43.981111111105989</c:v>
                </c:pt>
                <c:pt idx="75">
                  <c:v>44.385833333326644</c:v>
                </c:pt>
                <c:pt idx="76">
                  <c:v>44.47638888887596</c:v>
                </c:pt>
                <c:pt idx="77">
                  <c:v>44.601388888876762</c:v>
                </c:pt>
                <c:pt idx="78">
                  <c:v>44.912777777767744</c:v>
                </c:pt>
                <c:pt idx="79">
                  <c:v>46.593333333327237</c:v>
                </c:pt>
                <c:pt idx="80">
                  <c:v>46.965555555545762</c:v>
                </c:pt>
                <c:pt idx="81">
                  <c:v>47.006388888875613</c:v>
                </c:pt>
                <c:pt idx="82">
                  <c:v>47.055555555544984</c:v>
                </c:pt>
                <c:pt idx="83">
                  <c:v>47.161111111104461</c:v>
                </c:pt>
                <c:pt idx="84">
                  <c:v>47.499999999992966</c:v>
                </c:pt>
                <c:pt idx="85">
                  <c:v>47.89833333332394</c:v>
                </c:pt>
                <c:pt idx="86">
                  <c:v>48.398611111102831</c:v>
                </c:pt>
                <c:pt idx="87">
                  <c:v>48.544444444432052</c:v>
                </c:pt>
                <c:pt idx="88">
                  <c:v>48.741944444433344</c:v>
                </c:pt>
                <c:pt idx="89">
                  <c:v>49.734999999993548</c:v>
                </c:pt>
                <c:pt idx="90">
                  <c:v>50.549999999994057</c:v>
                </c:pt>
                <c:pt idx="91">
                  <c:v>50.642222222214762</c:v>
                </c:pt>
                <c:pt idx="92">
                  <c:v>50.870555555545494</c:v>
                </c:pt>
                <c:pt idx="93">
                  <c:v>51.593611111105261</c:v>
                </c:pt>
                <c:pt idx="94">
                  <c:v>52.146111111105135</c:v>
                </c:pt>
                <c:pt idx="95">
                  <c:v>52.259444444434145</c:v>
                </c:pt>
                <c:pt idx="96">
                  <c:v>52.554999999995076</c:v>
                </c:pt>
                <c:pt idx="97">
                  <c:v>52.809999999996094</c:v>
                </c:pt>
                <c:pt idx="98">
                  <c:v>52.877222222217064</c:v>
                </c:pt>
                <c:pt idx="99">
                  <c:v>53.277222222216793</c:v>
                </c:pt>
                <c:pt idx="100">
                  <c:v>53.584999999996505</c:v>
                </c:pt>
                <c:pt idx="101">
                  <c:v>54.24083333332716</c:v>
                </c:pt>
                <c:pt idx="102">
                  <c:v>54.399722222218102</c:v>
                </c:pt>
                <c:pt idx="103">
                  <c:v>54.426666666657297</c:v>
                </c:pt>
                <c:pt idx="104">
                  <c:v>54.49083333332625</c:v>
                </c:pt>
                <c:pt idx="105">
                  <c:v>54.545555555546493</c:v>
                </c:pt>
                <c:pt idx="106">
                  <c:v>54.877222222217064</c:v>
                </c:pt>
                <c:pt idx="107">
                  <c:v>55.330833333327305</c:v>
                </c:pt>
                <c:pt idx="108">
                  <c:v>55.504999999996706</c:v>
                </c:pt>
                <c:pt idx="109">
                  <c:v>56.019722222217084</c:v>
                </c:pt>
                <c:pt idx="110">
                  <c:v>57.243611111106716</c:v>
                </c:pt>
                <c:pt idx="111">
                  <c:v>59.296111111108445</c:v>
                </c:pt>
                <c:pt idx="112">
                  <c:v>59.981666666657468</c:v>
                </c:pt>
                <c:pt idx="113">
                  <c:v>60.206111111108264</c:v>
                </c:pt>
                <c:pt idx="114">
                  <c:v>60.666666666659026</c:v>
                </c:pt>
                <c:pt idx="115">
                  <c:v>61.152499999998554</c:v>
                </c:pt>
                <c:pt idx="116">
                  <c:v>61.238888888878463</c:v>
                </c:pt>
                <c:pt idx="117">
                  <c:v>61.778611111109313</c:v>
                </c:pt>
                <c:pt idx="118">
                  <c:v>62.544722222218525</c:v>
                </c:pt>
                <c:pt idx="119">
                  <c:v>62.683888888879011</c:v>
                </c:pt>
                <c:pt idx="120">
                  <c:v>62.721111111109515</c:v>
                </c:pt>
                <c:pt idx="121">
                  <c:v>62.891944444438394</c:v>
                </c:pt>
                <c:pt idx="122">
                  <c:v>63.117499999998714</c:v>
                </c:pt>
                <c:pt idx="123">
                  <c:v>64.230833333329485</c:v>
                </c:pt>
                <c:pt idx="124">
                  <c:v>64.557500000000132</c:v>
                </c:pt>
                <c:pt idx="125">
                  <c:v>64.798055555549809</c:v>
                </c:pt>
                <c:pt idx="126">
                  <c:v>65.863888888879288</c:v>
                </c:pt>
                <c:pt idx="127">
                  <c:v>66.363888888878378</c:v>
                </c:pt>
                <c:pt idx="128">
                  <c:v>66.591111111109299</c:v>
                </c:pt>
                <c:pt idx="129">
                  <c:v>67.323055555550141</c:v>
                </c:pt>
                <c:pt idx="130">
                  <c:v>67.745833333331788</c:v>
                </c:pt>
                <c:pt idx="131">
                  <c:v>68.715555555551148</c:v>
                </c:pt>
                <c:pt idx="132">
                  <c:v>68.886111111110282</c:v>
                </c:pt>
                <c:pt idx="133">
                  <c:v>69.014722222221508</c:v>
                </c:pt>
                <c:pt idx="134">
                  <c:v>69.173333333332195</c:v>
                </c:pt>
                <c:pt idx="135">
                  <c:v>69.671666666661849</c:v>
                </c:pt>
                <c:pt idx="136">
                  <c:v>71.166666666661754</c:v>
                </c:pt>
                <c:pt idx="137">
                  <c:v>72.201944444441565</c:v>
                </c:pt>
                <c:pt idx="138">
                  <c:v>73.461111111111023</c:v>
                </c:pt>
                <c:pt idx="139">
                  <c:v>73.623055555551119</c:v>
                </c:pt>
                <c:pt idx="140">
                  <c:v>74.758888888882169</c:v>
                </c:pt>
                <c:pt idx="141">
                  <c:v>75.893055555552749</c:v>
                </c:pt>
                <c:pt idx="142">
                  <c:v>78.375277777771657</c:v>
                </c:pt>
                <c:pt idx="143">
                  <c:v>78.447500000002535</c:v>
                </c:pt>
                <c:pt idx="144">
                  <c:v>78.916111111113665</c:v>
                </c:pt>
                <c:pt idx="145">
                  <c:v>80.546111111113774</c:v>
                </c:pt>
                <c:pt idx="146">
                  <c:v>80.664166666663974</c:v>
                </c:pt>
                <c:pt idx="147">
                  <c:v>80.980833333335113</c:v>
                </c:pt>
                <c:pt idx="148">
                  <c:v>81.090833333334658</c:v>
                </c:pt>
                <c:pt idx="149">
                  <c:v>81.796111111114683</c:v>
                </c:pt>
                <c:pt idx="150">
                  <c:v>82.863055555553771</c:v>
                </c:pt>
                <c:pt idx="151">
                  <c:v>84.408333333334596</c:v>
                </c:pt>
                <c:pt idx="152">
                  <c:v>85.847777777774326</c:v>
                </c:pt>
                <c:pt idx="153">
                  <c:v>88.291111111114574</c:v>
                </c:pt>
                <c:pt idx="154">
                  <c:v>90.211388888884414</c:v>
                </c:pt>
                <c:pt idx="155">
                  <c:v>91.780000000005444</c:v>
                </c:pt>
                <c:pt idx="156">
                  <c:v>92.044444444444096</c:v>
                </c:pt>
                <c:pt idx="157">
                  <c:v>92.094166666664265</c:v>
                </c:pt>
                <c:pt idx="158">
                  <c:v>92.30916666666441</c:v>
                </c:pt>
                <c:pt idx="159">
                  <c:v>92.453888888883696</c:v>
                </c:pt>
                <c:pt idx="160">
                  <c:v>92.620277777774305</c:v>
                </c:pt>
                <c:pt idx="161">
                  <c:v>93.656388888884848</c:v>
                </c:pt>
                <c:pt idx="162">
                  <c:v>93.683611111114459</c:v>
                </c:pt>
                <c:pt idx="163">
                  <c:v>95.404166666664665</c:v>
                </c:pt>
                <c:pt idx="164">
                  <c:v>95.468888888883995</c:v>
                </c:pt>
                <c:pt idx="165">
                  <c:v>95.871111111114459</c:v>
                </c:pt>
                <c:pt idx="166">
                  <c:v>96.056111111113978</c:v>
                </c:pt>
                <c:pt idx="167">
                  <c:v>96.105277777773978</c:v>
                </c:pt>
                <c:pt idx="168">
                  <c:v>96.182777777773282</c:v>
                </c:pt>
                <c:pt idx="169">
                  <c:v>96.226111111113156</c:v>
                </c:pt>
                <c:pt idx="170">
                  <c:v>96.283055555553119</c:v>
                </c:pt>
                <c:pt idx="171">
                  <c:v>96.792222222222577</c:v>
                </c:pt>
                <c:pt idx="172">
                  <c:v>96.84555555555221</c:v>
                </c:pt>
                <c:pt idx="173">
                  <c:v>97.074722222223528</c:v>
                </c:pt>
                <c:pt idx="174">
                  <c:v>97.212777777772558</c:v>
                </c:pt>
                <c:pt idx="175">
                  <c:v>97.407500000002514</c:v>
                </c:pt>
                <c:pt idx="176">
                  <c:v>98.136111111112101</c:v>
                </c:pt>
                <c:pt idx="177">
                  <c:v>98.342777777771445</c:v>
                </c:pt>
                <c:pt idx="178">
                  <c:v>98.73694444444142</c:v>
                </c:pt>
                <c:pt idx="179">
                  <c:v>100.37916666666138</c:v>
                </c:pt>
                <c:pt idx="180">
                  <c:v>100.5777777777711</c:v>
                </c:pt>
                <c:pt idx="181">
                  <c:v>101.04527777777118</c:v>
                </c:pt>
                <c:pt idx="182">
                  <c:v>102.96194444444197</c:v>
                </c:pt>
                <c:pt idx="183">
                  <c:v>103.07083333333236</c:v>
                </c:pt>
                <c:pt idx="184">
                  <c:v>105.38416666666242</c:v>
                </c:pt>
                <c:pt idx="185">
                  <c:v>107.36722222222242</c:v>
                </c:pt>
                <c:pt idx="186">
                  <c:v>107.7308333333324</c:v>
                </c:pt>
                <c:pt idx="187">
                  <c:v>107.78361111111306</c:v>
                </c:pt>
              </c:numCache>
            </c:numRef>
          </c:xVal>
          <c:yVal>
            <c:numRef>
              <c:f>'TD18_Disk_#2'!$BK$11836:$BK$12023</c:f>
              <c:numCache>
                <c:formatCode>0.0_ </c:formatCode>
                <c:ptCount val="188"/>
                <c:pt idx="0">
                  <c:v>0</c:v>
                </c:pt>
                <c:pt idx="1">
                  <c:v>381.09756094894624</c:v>
                </c:pt>
                <c:pt idx="2">
                  <c:v>257.20164607752764</c:v>
                </c:pt>
                <c:pt idx="3">
                  <c:v>77.833125777453859</c:v>
                </c:pt>
                <c:pt idx="4">
                  <c:v>61.37981831581849</c:v>
                </c:pt>
                <c:pt idx="5">
                  <c:v>21.166709000060116</c:v>
                </c:pt>
                <c:pt idx="6">
                  <c:v>16.102022414023129</c:v>
                </c:pt>
                <c:pt idx="7">
                  <c:v>19.167859333466701</c:v>
                </c:pt>
                <c:pt idx="8">
                  <c:v>15.015015015004675</c:v>
                </c:pt>
                <c:pt idx="9">
                  <c:v>19.787873990825688</c:v>
                </c:pt>
                <c:pt idx="10">
                  <c:v>18.438617841189725</c:v>
                </c:pt>
                <c:pt idx="11">
                  <c:v>17.130914448199135</c:v>
                </c:pt>
                <c:pt idx="12">
                  <c:v>20.96611875209253</c:v>
                </c:pt>
                <c:pt idx="13">
                  <c:v>25.050936905049006</c:v>
                </c:pt>
                <c:pt idx="14">
                  <c:v>24.930195452734633</c:v>
                </c:pt>
                <c:pt idx="15">
                  <c:v>26.03159491862743</c:v>
                </c:pt>
                <c:pt idx="16">
                  <c:v>26.285353800867089</c:v>
                </c:pt>
                <c:pt idx="17">
                  <c:v>29.235206985266295</c:v>
                </c:pt>
                <c:pt idx="18">
                  <c:v>29.033007303400431</c:v>
                </c:pt>
                <c:pt idx="19">
                  <c:v>26.491781660612595</c:v>
                </c:pt>
                <c:pt idx="20">
                  <c:v>25.98272437525377</c:v>
                </c:pt>
                <c:pt idx="21">
                  <c:v>25.831783426317834</c:v>
                </c:pt>
                <c:pt idx="22">
                  <c:v>24.895439155537577</c:v>
                </c:pt>
                <c:pt idx="23">
                  <c:v>27.305096223166089</c:v>
                </c:pt>
                <c:pt idx="24">
                  <c:v>23.158011745737703</c:v>
                </c:pt>
                <c:pt idx="25">
                  <c:v>20.040401449317987</c:v>
                </c:pt>
                <c:pt idx="26">
                  <c:v>19.591248197603868</c:v>
                </c:pt>
                <c:pt idx="27">
                  <c:v>19.357336430503899</c:v>
                </c:pt>
                <c:pt idx="28">
                  <c:v>19.998836431334578</c:v>
                </c:pt>
                <c:pt idx="29">
                  <c:v>19.861331792577726</c:v>
                </c:pt>
                <c:pt idx="30">
                  <c:v>18.773936769385287</c:v>
                </c:pt>
                <c:pt idx="31">
                  <c:v>18.70347510567203</c:v>
                </c:pt>
                <c:pt idx="32">
                  <c:v>18.659733539004463</c:v>
                </c:pt>
                <c:pt idx="33">
                  <c:v>17.120160701244195</c:v>
                </c:pt>
                <c:pt idx="34">
                  <c:v>16.896077857128077</c:v>
                </c:pt>
                <c:pt idx="35">
                  <c:v>17.508889128328065</c:v>
                </c:pt>
                <c:pt idx="36">
                  <c:v>17.061263058428878</c:v>
                </c:pt>
                <c:pt idx="37">
                  <c:v>16.49545233068088</c:v>
                </c:pt>
                <c:pt idx="38">
                  <c:v>16.134957751233852</c:v>
                </c:pt>
                <c:pt idx="39">
                  <c:v>15.598901837310223</c:v>
                </c:pt>
                <c:pt idx="40">
                  <c:v>14.752342218027568</c:v>
                </c:pt>
                <c:pt idx="41">
                  <c:v>15.624999999998408</c:v>
                </c:pt>
                <c:pt idx="42">
                  <c:v>15.460593156699952</c:v>
                </c:pt>
                <c:pt idx="43">
                  <c:v>15.357343442853301</c:v>
                </c:pt>
                <c:pt idx="44">
                  <c:v>14.696866628035204</c:v>
                </c:pt>
                <c:pt idx="45">
                  <c:v>14.65735296581016</c:v>
                </c:pt>
                <c:pt idx="46">
                  <c:v>15.361171873080607</c:v>
                </c:pt>
                <c:pt idx="47">
                  <c:v>15.17800767400035</c:v>
                </c:pt>
                <c:pt idx="48">
                  <c:v>16.101892777495696</c:v>
                </c:pt>
                <c:pt idx="49">
                  <c:v>16.021661286062592</c:v>
                </c:pt>
                <c:pt idx="50">
                  <c:v>15.779590677418502</c:v>
                </c:pt>
                <c:pt idx="51">
                  <c:v>15.708204395156319</c:v>
                </c:pt>
                <c:pt idx="52">
                  <c:v>15.615118557789479</c:v>
                </c:pt>
                <c:pt idx="53">
                  <c:v>16.571138924630841</c:v>
                </c:pt>
                <c:pt idx="54">
                  <c:v>17.200256857170881</c:v>
                </c:pt>
                <c:pt idx="55">
                  <c:v>16.972293673482529</c:v>
                </c:pt>
                <c:pt idx="56">
                  <c:v>16.860247283627519</c:v>
                </c:pt>
                <c:pt idx="57">
                  <c:v>17.458485559077289</c:v>
                </c:pt>
                <c:pt idx="58">
                  <c:v>17.096662731437089</c:v>
                </c:pt>
                <c:pt idx="59">
                  <c:v>16.920775149618695</c:v>
                </c:pt>
                <c:pt idx="60">
                  <c:v>16.836568317480573</c:v>
                </c:pt>
                <c:pt idx="61">
                  <c:v>16.768809308631287</c:v>
                </c:pt>
                <c:pt idx="62">
                  <c:v>16.74894217207676</c:v>
                </c:pt>
                <c:pt idx="63">
                  <c:v>16.505205220512043</c:v>
                </c:pt>
                <c:pt idx="64">
                  <c:v>16.395366496846794</c:v>
                </c:pt>
                <c:pt idx="65">
                  <c:v>16.874219567348067</c:v>
                </c:pt>
                <c:pt idx="66">
                  <c:v>16.729345949493577</c:v>
                </c:pt>
                <c:pt idx="67">
                  <c:v>17.512024923783727</c:v>
                </c:pt>
                <c:pt idx="68">
                  <c:v>17.49778361407818</c:v>
                </c:pt>
                <c:pt idx="69">
                  <c:v>18.049712189138958</c:v>
                </c:pt>
                <c:pt idx="70">
                  <c:v>18.025222201834687</c:v>
                </c:pt>
                <c:pt idx="71">
                  <c:v>18.822959427521329</c:v>
                </c:pt>
                <c:pt idx="72">
                  <c:v>18.749673918717587</c:v>
                </c:pt>
                <c:pt idx="73">
                  <c:v>18.591807964408755</c:v>
                </c:pt>
                <c:pt idx="74">
                  <c:v>18.158047646719126</c:v>
                </c:pt>
                <c:pt idx="75">
                  <c:v>18.774759213715889</c:v>
                </c:pt>
                <c:pt idx="76">
                  <c:v>19.517221996695653</c:v>
                </c:pt>
                <c:pt idx="77">
                  <c:v>19.462522965782295</c:v>
                </c:pt>
                <c:pt idx="78">
                  <c:v>20.100688989774746</c:v>
                </c:pt>
                <c:pt idx="79">
                  <c:v>19.375685601185346</c:v>
                </c:pt>
                <c:pt idx="80">
                  <c:v>19.961437460081289</c:v>
                </c:pt>
                <c:pt idx="81">
                  <c:v>19.944097433569588</c:v>
                </c:pt>
                <c:pt idx="82">
                  <c:v>20.66115702479809</c:v>
                </c:pt>
                <c:pt idx="83">
                  <c:v>21.351160325129641</c:v>
                </c:pt>
                <c:pt idx="84">
                  <c:v>21.198830409359864</c:v>
                </c:pt>
                <c:pt idx="85">
                  <c:v>21.022536158766297</c:v>
                </c:pt>
                <c:pt idx="86">
                  <c:v>21.522656182745308</c:v>
                </c:pt>
                <c:pt idx="87">
                  <c:v>21.457999542234742</c:v>
                </c:pt>
                <c:pt idx="88">
                  <c:v>21.37105276655894</c:v>
                </c:pt>
                <c:pt idx="89">
                  <c:v>20.944338326466287</c:v>
                </c:pt>
                <c:pt idx="90">
                  <c:v>20.606660072537817</c:v>
                </c:pt>
                <c:pt idx="91">
                  <c:v>20.569134231430429</c:v>
                </c:pt>
                <c:pt idx="92">
                  <c:v>21.159369641905727</c:v>
                </c:pt>
                <c:pt idx="93">
                  <c:v>20.862832930436184</c:v>
                </c:pt>
                <c:pt idx="94">
                  <c:v>20.64178643342127</c:v>
                </c:pt>
                <c:pt idx="95">
                  <c:v>21.261441313110787</c:v>
                </c:pt>
                <c:pt idx="96">
                  <c:v>21.802556052391587</c:v>
                </c:pt>
                <c:pt idx="97">
                  <c:v>22.354772875509173</c:v>
                </c:pt>
                <c:pt idx="98">
                  <c:v>22.983010958301765</c:v>
                </c:pt>
                <c:pt idx="99">
                  <c:v>22.810456834797229</c:v>
                </c:pt>
                <c:pt idx="100">
                  <c:v>22.679439727122389</c:v>
                </c:pt>
                <c:pt idx="101">
                  <c:v>22.405219519941806</c:v>
                </c:pt>
                <c:pt idx="102">
                  <c:v>22.978058507244928</c:v>
                </c:pt>
                <c:pt idx="103">
                  <c:v>22.966682998533944</c:v>
                </c:pt>
                <c:pt idx="104">
                  <c:v>22.93963816544365</c:v>
                </c:pt>
                <c:pt idx="105">
                  <c:v>23.553197123712931</c:v>
                </c:pt>
                <c:pt idx="106">
                  <c:v>23.410846434973099</c:v>
                </c:pt>
                <c:pt idx="107">
                  <c:v>23.84645892635973</c:v>
                </c:pt>
                <c:pt idx="108">
                  <c:v>23.771632185290017</c:v>
                </c:pt>
                <c:pt idx="109">
                  <c:v>24.173034298438775</c:v>
                </c:pt>
                <c:pt idx="110">
                  <c:v>23.656206175363426</c:v>
                </c:pt>
                <c:pt idx="111">
                  <c:v>23.422933863004996</c:v>
                </c:pt>
                <c:pt idx="112">
                  <c:v>23.734103939170129</c:v>
                </c:pt>
                <c:pt idx="113">
                  <c:v>23.645624752010455</c:v>
                </c:pt>
                <c:pt idx="114">
                  <c:v>23.466117216120086</c:v>
                </c:pt>
                <c:pt idx="115">
                  <c:v>23.279687847776305</c:v>
                </c:pt>
                <c:pt idx="116">
                  <c:v>23.246847500684382</c:v>
                </c:pt>
                <c:pt idx="117">
                  <c:v>23.605796684397873</c:v>
                </c:pt>
                <c:pt idx="118">
                  <c:v>23.316648975623202</c:v>
                </c:pt>
                <c:pt idx="119">
                  <c:v>23.264882877936095</c:v>
                </c:pt>
                <c:pt idx="120">
                  <c:v>23.80467324487655</c:v>
                </c:pt>
                <c:pt idx="121">
                  <c:v>24.292105948918223</c:v>
                </c:pt>
                <c:pt idx="122">
                  <c:v>24.205296118791239</c:v>
                </c:pt>
                <c:pt idx="123">
                  <c:v>23.785738071453633</c:v>
                </c:pt>
                <c:pt idx="124">
                  <c:v>24.20322967896821</c:v>
                </c:pt>
                <c:pt idx="125">
                  <c:v>24.649230729662275</c:v>
                </c:pt>
                <c:pt idx="126">
                  <c:v>24.250347939778262</c:v>
                </c:pt>
                <c:pt idx="127">
                  <c:v>24.590850110924325</c:v>
                </c:pt>
                <c:pt idx="128">
                  <c:v>25.028365480879007</c:v>
                </c:pt>
                <c:pt idx="129">
                  <c:v>24.756254048680955</c:v>
                </c:pt>
                <c:pt idx="130">
                  <c:v>24.601759025770892</c:v>
                </c:pt>
                <c:pt idx="131">
                  <c:v>24.254576030012533</c:v>
                </c:pt>
                <c:pt idx="132">
                  <c:v>24.698576555506566</c:v>
                </c:pt>
                <c:pt idx="133">
                  <c:v>24.652549979271889</c:v>
                </c:pt>
                <c:pt idx="134">
                  <c:v>24.596022873297589</c:v>
                </c:pt>
                <c:pt idx="135">
                  <c:v>24.420097441174129</c:v>
                </c:pt>
                <c:pt idx="136">
                  <c:v>23.907103825138229</c:v>
                </c:pt>
                <c:pt idx="137">
                  <c:v>24.045212694334271</c:v>
                </c:pt>
                <c:pt idx="138">
                  <c:v>23.633063601300794</c:v>
                </c:pt>
                <c:pt idx="139">
                  <c:v>23.58107929656822</c:v>
                </c:pt>
                <c:pt idx="140">
                  <c:v>23.222805166240175</c:v>
                </c:pt>
                <c:pt idx="141">
                  <c:v>22.875757187563689</c:v>
                </c:pt>
                <c:pt idx="142">
                  <c:v>22.594284620648107</c:v>
                </c:pt>
                <c:pt idx="143">
                  <c:v>23.016100647636993</c:v>
                </c:pt>
                <c:pt idx="144">
                  <c:v>23.319417947327224</c:v>
                </c:pt>
                <c:pt idx="145">
                  <c:v>22.847506259353789</c:v>
                </c:pt>
                <c:pt idx="146">
                  <c:v>23.244522040973017</c:v>
                </c:pt>
                <c:pt idx="147">
                  <c:v>23.153626887020025</c:v>
                </c:pt>
                <c:pt idx="148">
                  <c:v>23.122218910891693</c:v>
                </c:pt>
                <c:pt idx="149">
                  <c:v>22.922850176250247</c:v>
                </c:pt>
                <c:pt idx="150">
                  <c:v>22.627695629000147</c:v>
                </c:pt>
                <c:pt idx="151">
                  <c:v>22.213446539638181</c:v>
                </c:pt>
                <c:pt idx="152">
                  <c:v>21.840984688661617</c:v>
                </c:pt>
                <c:pt idx="153">
                  <c:v>21.236565905715107</c:v>
                </c:pt>
                <c:pt idx="154">
                  <c:v>20.784515382081906</c:v>
                </c:pt>
                <c:pt idx="155">
                  <c:v>20.429287426453353</c:v>
                </c:pt>
                <c:pt idx="156">
                  <c:v>20.747827136649054</c:v>
                </c:pt>
                <c:pt idx="157">
                  <c:v>21.113654803809506</c:v>
                </c:pt>
                <c:pt idx="158">
                  <c:v>21.064478368285837</c:v>
                </c:pt>
                <c:pt idx="159">
                  <c:v>21.031505194782905</c:v>
                </c:pt>
                <c:pt idx="160">
                  <c:v>20.993722876860435</c:v>
                </c:pt>
                <c:pt idx="161">
                  <c:v>20.76147145446053</c:v>
                </c:pt>
                <c:pt idx="162">
                  <c:v>20.755438666195456</c:v>
                </c:pt>
                <c:pt idx="163">
                  <c:v>20.38112707632768</c:v>
                </c:pt>
                <c:pt idx="164">
                  <c:v>20.367309885711201</c:v>
                </c:pt>
                <c:pt idx="165">
                  <c:v>20.644035974223886</c:v>
                </c:pt>
                <c:pt idx="166">
                  <c:v>20.604276435647531</c:v>
                </c:pt>
                <c:pt idx="167">
                  <c:v>20.593735457933114</c:v>
                </c:pt>
                <c:pt idx="168">
                  <c:v>20.577141899971412</c:v>
                </c:pt>
                <c:pt idx="169">
                  <c:v>20.567875432285831</c:v>
                </c:pt>
                <c:pt idx="170">
                  <c:v>20.555711025651156</c:v>
                </c:pt>
                <c:pt idx="171">
                  <c:v>20.447579580544673</c:v>
                </c:pt>
                <c:pt idx="172">
                  <c:v>20.436318995881887</c:v>
                </c:pt>
                <c:pt idx="173">
                  <c:v>20.388074478708809</c:v>
                </c:pt>
                <c:pt idx="174">
                  <c:v>20.716298154678995</c:v>
                </c:pt>
                <c:pt idx="175">
                  <c:v>21.031348829515821</c:v>
                </c:pt>
                <c:pt idx="176">
                  <c:v>21.229018653230842</c:v>
                </c:pt>
                <c:pt idx="177">
                  <c:v>21.184406017502443</c:v>
                </c:pt>
                <c:pt idx="178">
                  <c:v>21.099835983942263</c:v>
                </c:pt>
                <c:pt idx="179">
                  <c:v>20.754638661741989</c:v>
                </c:pt>
                <c:pt idx="180">
                  <c:v>20.713654441008831</c:v>
                </c:pt>
                <c:pt idx="181">
                  <c:v>20.617819844240639</c:v>
                </c:pt>
                <c:pt idx="182">
                  <c:v>20.234013106245278</c:v>
                </c:pt>
                <c:pt idx="183">
                  <c:v>20.212636940615422</c:v>
                </c:pt>
                <c:pt idx="184">
                  <c:v>19.768940622010746</c:v>
                </c:pt>
                <c:pt idx="185">
                  <c:v>19.727208283098992</c:v>
                </c:pt>
                <c:pt idx="186">
                  <c:v>19.660625375485886</c:v>
                </c:pt>
                <c:pt idx="187">
                  <c:v>19.650998270711803</c:v>
                </c:pt>
              </c:numCache>
            </c:numRef>
          </c:yVal>
        </c:ser>
        <c:axId val="77373824"/>
        <c:axId val="77375360"/>
      </c:scatterChart>
      <c:valAx>
        <c:axId val="7737382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ja-JP"/>
            </a:pPr>
            <a:endParaRPr lang="en-US"/>
          </a:p>
        </c:txPr>
        <c:crossAx val="77375360"/>
        <c:crosses val="autoZero"/>
        <c:crossBetween val="midCat"/>
      </c:valAx>
      <c:valAx>
        <c:axId val="77375360"/>
        <c:scaling>
          <c:logBase val="10"/>
          <c:orientation val="minMax"/>
          <c:max val="100"/>
        </c:scaling>
        <c:axPos val="l"/>
        <c:majorGridlines/>
        <c:numFmt formatCode="0.0_ " sourceLinked="1"/>
        <c:tickLblPos val="nextTo"/>
        <c:txPr>
          <a:bodyPr/>
          <a:lstStyle/>
          <a:p>
            <a:pPr>
              <a:defRPr lang="ja-JP"/>
            </a:pPr>
            <a:endParaRPr lang="en-US"/>
          </a:p>
        </c:txPr>
        <c:crossAx val="77373824"/>
        <c:crosses val="autoZero"/>
        <c:crossBetween val="midCat"/>
      </c:valAx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8.4488407699037621E-2"/>
          <c:y val="5.1400554097404488E-2"/>
          <c:w val="0.84124212598424997"/>
          <c:h val="0.79822506561679785"/>
        </c:manualLayout>
      </c:layout>
      <c:scatterChart>
        <c:scatterStyle val="lineMarker"/>
        <c:ser>
          <c:idx val="0"/>
          <c:order val="0"/>
          <c:tx>
            <c:strRef>
              <c:f>'TD18_Disk_#2_90_20101017-02 (2)'!$I$1</c:f>
              <c:strCache>
                <c:ptCount val="1"/>
                <c:pt idx="0">
                  <c:v>#BD (former)</c:v>
                </c:pt>
              </c:strCache>
            </c:strRef>
          </c:tx>
          <c:spPr>
            <a:ln w="28575">
              <a:noFill/>
            </a:ln>
          </c:spPr>
          <c:xVal>
            <c:numRef>
              <c:f>'TD18_Disk_#2_90_20101017-02 (2)'!$H$2:$H$190</c:f>
              <c:numCache>
                <c:formatCode>General</c:formatCode>
                <c:ptCount val="189"/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</c:numCache>
            </c:numRef>
          </c:xVal>
          <c:yVal>
            <c:numRef>
              <c:f>'TD18_Disk_#2_90_20101017-02 (2)'!$I$2:$I$190</c:f>
              <c:numCache>
                <c:formatCode>General</c:formatCode>
                <c:ptCount val="18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4</c:v>
                </c:pt>
                <c:pt idx="9">
                  <c:v>4</c:v>
                </c:pt>
                <c:pt idx="10">
                  <c:v>5</c:v>
                </c:pt>
                <c:pt idx="11">
                  <c:v>5</c:v>
                </c:pt>
                <c:pt idx="12">
                  <c:v>5</c:v>
                </c:pt>
                <c:pt idx="13">
                  <c:v>6</c:v>
                </c:pt>
                <c:pt idx="14">
                  <c:v>7</c:v>
                </c:pt>
                <c:pt idx="15">
                  <c:v>7</c:v>
                </c:pt>
                <c:pt idx="16">
                  <c:v>8</c:v>
                </c:pt>
                <c:pt idx="17">
                  <c:v>9</c:v>
                </c:pt>
                <c:pt idx="18">
                  <c:v>10</c:v>
                </c:pt>
                <c:pt idx="19">
                  <c:v>10</c:v>
                </c:pt>
                <c:pt idx="20">
                  <c:v>10</c:v>
                </c:pt>
                <c:pt idx="21">
                  <c:v>10</c:v>
                </c:pt>
                <c:pt idx="22">
                  <c:v>10</c:v>
                </c:pt>
                <c:pt idx="23">
                  <c:v>10</c:v>
                </c:pt>
                <c:pt idx="24">
                  <c:v>11</c:v>
                </c:pt>
                <c:pt idx="25">
                  <c:v>11</c:v>
                </c:pt>
                <c:pt idx="26">
                  <c:v>11</c:v>
                </c:pt>
                <c:pt idx="27">
                  <c:v>11</c:v>
                </c:pt>
                <c:pt idx="28">
                  <c:v>11</c:v>
                </c:pt>
                <c:pt idx="29">
                  <c:v>12</c:v>
                </c:pt>
                <c:pt idx="30">
                  <c:v>12</c:v>
                </c:pt>
                <c:pt idx="31">
                  <c:v>13</c:v>
                </c:pt>
                <c:pt idx="32">
                  <c:v>13</c:v>
                </c:pt>
                <c:pt idx="33">
                  <c:v>13</c:v>
                </c:pt>
                <c:pt idx="34">
                  <c:v>13</c:v>
                </c:pt>
                <c:pt idx="35">
                  <c:v>13</c:v>
                </c:pt>
                <c:pt idx="36">
                  <c:v>14</c:v>
                </c:pt>
                <c:pt idx="37">
                  <c:v>14</c:v>
                </c:pt>
                <c:pt idx="38">
                  <c:v>14</c:v>
                </c:pt>
                <c:pt idx="39">
                  <c:v>14</c:v>
                </c:pt>
                <c:pt idx="40">
                  <c:v>14</c:v>
                </c:pt>
                <c:pt idx="41">
                  <c:v>14</c:v>
                </c:pt>
                <c:pt idx="42">
                  <c:v>15</c:v>
                </c:pt>
                <c:pt idx="43">
                  <c:v>15</c:v>
                </c:pt>
                <c:pt idx="44">
                  <c:v>15</c:v>
                </c:pt>
                <c:pt idx="45">
                  <c:v>15</c:v>
                </c:pt>
                <c:pt idx="46">
                  <c:v>15</c:v>
                </c:pt>
                <c:pt idx="47">
                  <c:v>16</c:v>
                </c:pt>
                <c:pt idx="48">
                  <c:v>16</c:v>
                </c:pt>
                <c:pt idx="49">
                  <c:v>17</c:v>
                </c:pt>
                <c:pt idx="50">
                  <c:v>17</c:v>
                </c:pt>
                <c:pt idx="51">
                  <c:v>17</c:v>
                </c:pt>
                <c:pt idx="52">
                  <c:v>17</c:v>
                </c:pt>
                <c:pt idx="53">
                  <c:v>17</c:v>
                </c:pt>
                <c:pt idx="54">
                  <c:v>18</c:v>
                </c:pt>
                <c:pt idx="55">
                  <c:v>19</c:v>
                </c:pt>
                <c:pt idx="56">
                  <c:v>19</c:v>
                </c:pt>
                <c:pt idx="57">
                  <c:v>19</c:v>
                </c:pt>
                <c:pt idx="58">
                  <c:v>20</c:v>
                </c:pt>
                <c:pt idx="59">
                  <c:v>20</c:v>
                </c:pt>
                <c:pt idx="60">
                  <c:v>20</c:v>
                </c:pt>
                <c:pt idx="61">
                  <c:v>20</c:v>
                </c:pt>
                <c:pt idx="62">
                  <c:v>20</c:v>
                </c:pt>
                <c:pt idx="63">
                  <c:v>20</c:v>
                </c:pt>
                <c:pt idx="64">
                  <c:v>20</c:v>
                </c:pt>
                <c:pt idx="65">
                  <c:v>20</c:v>
                </c:pt>
                <c:pt idx="66">
                  <c:v>21</c:v>
                </c:pt>
                <c:pt idx="67">
                  <c:v>21</c:v>
                </c:pt>
                <c:pt idx="68">
                  <c:v>22</c:v>
                </c:pt>
                <c:pt idx="69">
                  <c:v>22</c:v>
                </c:pt>
                <c:pt idx="70">
                  <c:v>23</c:v>
                </c:pt>
                <c:pt idx="71">
                  <c:v>23</c:v>
                </c:pt>
                <c:pt idx="72">
                  <c:v>24</c:v>
                </c:pt>
                <c:pt idx="73">
                  <c:v>24</c:v>
                </c:pt>
                <c:pt idx="74">
                  <c:v>24</c:v>
                </c:pt>
                <c:pt idx="75">
                  <c:v>24</c:v>
                </c:pt>
                <c:pt idx="76">
                  <c:v>25</c:v>
                </c:pt>
                <c:pt idx="77">
                  <c:v>26</c:v>
                </c:pt>
                <c:pt idx="78">
                  <c:v>26</c:v>
                </c:pt>
                <c:pt idx="79">
                  <c:v>27</c:v>
                </c:pt>
                <c:pt idx="80">
                  <c:v>27</c:v>
                </c:pt>
                <c:pt idx="81">
                  <c:v>28</c:v>
                </c:pt>
                <c:pt idx="82">
                  <c:v>28</c:v>
                </c:pt>
                <c:pt idx="83">
                  <c:v>29</c:v>
                </c:pt>
                <c:pt idx="84">
                  <c:v>30</c:v>
                </c:pt>
                <c:pt idx="85">
                  <c:v>30</c:v>
                </c:pt>
                <c:pt idx="86">
                  <c:v>30</c:v>
                </c:pt>
                <c:pt idx="87">
                  <c:v>31</c:v>
                </c:pt>
                <c:pt idx="88">
                  <c:v>31</c:v>
                </c:pt>
                <c:pt idx="89">
                  <c:v>31</c:v>
                </c:pt>
                <c:pt idx="90">
                  <c:v>31</c:v>
                </c:pt>
                <c:pt idx="91">
                  <c:v>31</c:v>
                </c:pt>
                <c:pt idx="92">
                  <c:v>31</c:v>
                </c:pt>
                <c:pt idx="93">
                  <c:v>32</c:v>
                </c:pt>
                <c:pt idx="94">
                  <c:v>32</c:v>
                </c:pt>
                <c:pt idx="95">
                  <c:v>32</c:v>
                </c:pt>
                <c:pt idx="96">
                  <c:v>33</c:v>
                </c:pt>
                <c:pt idx="97">
                  <c:v>34</c:v>
                </c:pt>
                <c:pt idx="98">
                  <c:v>35</c:v>
                </c:pt>
                <c:pt idx="99">
                  <c:v>36</c:v>
                </c:pt>
                <c:pt idx="100">
                  <c:v>36</c:v>
                </c:pt>
                <c:pt idx="101">
                  <c:v>36</c:v>
                </c:pt>
                <c:pt idx="102">
                  <c:v>36</c:v>
                </c:pt>
                <c:pt idx="103">
                  <c:v>37</c:v>
                </c:pt>
                <c:pt idx="104">
                  <c:v>38</c:v>
                </c:pt>
                <c:pt idx="105">
                  <c:v>38</c:v>
                </c:pt>
                <c:pt idx="106">
                  <c:v>39</c:v>
                </c:pt>
                <c:pt idx="107">
                  <c:v>39</c:v>
                </c:pt>
                <c:pt idx="108">
                  <c:v>40</c:v>
                </c:pt>
                <c:pt idx="109">
                  <c:v>40</c:v>
                </c:pt>
                <c:pt idx="110">
                  <c:v>41</c:v>
                </c:pt>
                <c:pt idx="111">
                  <c:v>41</c:v>
                </c:pt>
                <c:pt idx="112">
                  <c:v>42</c:v>
                </c:pt>
                <c:pt idx="113">
                  <c:v>43</c:v>
                </c:pt>
                <c:pt idx="114">
                  <c:v>43</c:v>
                </c:pt>
                <c:pt idx="115">
                  <c:v>43</c:v>
                </c:pt>
                <c:pt idx="116">
                  <c:v>43</c:v>
                </c:pt>
                <c:pt idx="117">
                  <c:v>43</c:v>
                </c:pt>
                <c:pt idx="118">
                  <c:v>44</c:v>
                </c:pt>
                <c:pt idx="119">
                  <c:v>44</c:v>
                </c:pt>
                <c:pt idx="120">
                  <c:v>44</c:v>
                </c:pt>
                <c:pt idx="121">
                  <c:v>45</c:v>
                </c:pt>
                <c:pt idx="122">
                  <c:v>46</c:v>
                </c:pt>
                <c:pt idx="123">
                  <c:v>46</c:v>
                </c:pt>
                <c:pt idx="124">
                  <c:v>46</c:v>
                </c:pt>
                <c:pt idx="125">
                  <c:v>47</c:v>
                </c:pt>
                <c:pt idx="126">
                  <c:v>48</c:v>
                </c:pt>
                <c:pt idx="127">
                  <c:v>48</c:v>
                </c:pt>
                <c:pt idx="128">
                  <c:v>49</c:v>
                </c:pt>
                <c:pt idx="129">
                  <c:v>50</c:v>
                </c:pt>
                <c:pt idx="130">
                  <c:v>50</c:v>
                </c:pt>
                <c:pt idx="131">
                  <c:v>50</c:v>
                </c:pt>
                <c:pt idx="132">
                  <c:v>50</c:v>
                </c:pt>
                <c:pt idx="133">
                  <c:v>51</c:v>
                </c:pt>
                <c:pt idx="134">
                  <c:v>51</c:v>
                </c:pt>
                <c:pt idx="135">
                  <c:v>51</c:v>
                </c:pt>
                <c:pt idx="136">
                  <c:v>51</c:v>
                </c:pt>
                <c:pt idx="137">
                  <c:v>51</c:v>
                </c:pt>
                <c:pt idx="138">
                  <c:v>52</c:v>
                </c:pt>
                <c:pt idx="139">
                  <c:v>52</c:v>
                </c:pt>
                <c:pt idx="140">
                  <c:v>52</c:v>
                </c:pt>
                <c:pt idx="141">
                  <c:v>52</c:v>
                </c:pt>
                <c:pt idx="142">
                  <c:v>52</c:v>
                </c:pt>
                <c:pt idx="143">
                  <c:v>53</c:v>
                </c:pt>
                <c:pt idx="144">
                  <c:v>54</c:v>
                </c:pt>
                <c:pt idx="145">
                  <c:v>55</c:v>
                </c:pt>
                <c:pt idx="146">
                  <c:v>55</c:v>
                </c:pt>
                <c:pt idx="147">
                  <c:v>56</c:v>
                </c:pt>
                <c:pt idx="148">
                  <c:v>56</c:v>
                </c:pt>
                <c:pt idx="149">
                  <c:v>56</c:v>
                </c:pt>
                <c:pt idx="150">
                  <c:v>56</c:v>
                </c:pt>
                <c:pt idx="151">
                  <c:v>56</c:v>
                </c:pt>
                <c:pt idx="152">
                  <c:v>56</c:v>
                </c:pt>
                <c:pt idx="153">
                  <c:v>56</c:v>
                </c:pt>
                <c:pt idx="154">
                  <c:v>56</c:v>
                </c:pt>
                <c:pt idx="155">
                  <c:v>56</c:v>
                </c:pt>
                <c:pt idx="156">
                  <c:v>56</c:v>
                </c:pt>
                <c:pt idx="157">
                  <c:v>56</c:v>
                </c:pt>
                <c:pt idx="158">
                  <c:v>57</c:v>
                </c:pt>
                <c:pt idx="159">
                  <c:v>57</c:v>
                </c:pt>
                <c:pt idx="160">
                  <c:v>57</c:v>
                </c:pt>
                <c:pt idx="161">
                  <c:v>57</c:v>
                </c:pt>
                <c:pt idx="162">
                  <c:v>57</c:v>
                </c:pt>
                <c:pt idx="163">
                  <c:v>57</c:v>
                </c:pt>
                <c:pt idx="164">
                  <c:v>57</c:v>
                </c:pt>
                <c:pt idx="165">
                  <c:v>57</c:v>
                </c:pt>
                <c:pt idx="166">
                  <c:v>58</c:v>
                </c:pt>
                <c:pt idx="167">
                  <c:v>58</c:v>
                </c:pt>
                <c:pt idx="168">
                  <c:v>58</c:v>
                </c:pt>
                <c:pt idx="169">
                  <c:v>58</c:v>
                </c:pt>
                <c:pt idx="170">
                  <c:v>58</c:v>
                </c:pt>
                <c:pt idx="171">
                  <c:v>58</c:v>
                </c:pt>
                <c:pt idx="172">
                  <c:v>58</c:v>
                </c:pt>
                <c:pt idx="173">
                  <c:v>58</c:v>
                </c:pt>
                <c:pt idx="174">
                  <c:v>58</c:v>
                </c:pt>
                <c:pt idx="175">
                  <c:v>59</c:v>
                </c:pt>
                <c:pt idx="176">
                  <c:v>60</c:v>
                </c:pt>
                <c:pt idx="177">
                  <c:v>61</c:v>
                </c:pt>
                <c:pt idx="178">
                  <c:v>61</c:v>
                </c:pt>
                <c:pt idx="179">
                  <c:v>61</c:v>
                </c:pt>
                <c:pt idx="180">
                  <c:v>61</c:v>
                </c:pt>
                <c:pt idx="181">
                  <c:v>61</c:v>
                </c:pt>
                <c:pt idx="182">
                  <c:v>61</c:v>
                </c:pt>
                <c:pt idx="183">
                  <c:v>61</c:v>
                </c:pt>
                <c:pt idx="184">
                  <c:v>61</c:v>
                </c:pt>
                <c:pt idx="185">
                  <c:v>61</c:v>
                </c:pt>
                <c:pt idx="186">
                  <c:v>62</c:v>
                </c:pt>
                <c:pt idx="187">
                  <c:v>62</c:v>
                </c:pt>
                <c:pt idx="188">
                  <c:v>62</c:v>
                </c:pt>
              </c:numCache>
            </c:numRef>
          </c:yVal>
        </c:ser>
        <c:ser>
          <c:idx val="1"/>
          <c:order val="1"/>
          <c:tx>
            <c:strRef>
              <c:f>'TD18_Disk_#2_90_20101017-02 (2)'!$J$1</c:f>
              <c:strCache>
                <c:ptCount val="1"/>
                <c:pt idx="0">
                  <c:v>#BD (latter)</c:v>
                </c:pt>
              </c:strCache>
            </c:strRef>
          </c:tx>
          <c:spPr>
            <a:ln w="28575">
              <a:noFill/>
            </a:ln>
          </c:spPr>
          <c:xVal>
            <c:numRef>
              <c:f>'TD18_Disk_#2_90_20101017-02 (2)'!$H$2:$H$190</c:f>
              <c:numCache>
                <c:formatCode>General</c:formatCode>
                <c:ptCount val="189"/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</c:numCache>
            </c:numRef>
          </c:xVal>
          <c:yVal>
            <c:numRef>
              <c:f>'TD18_Disk_#2_90_20101017-02 (2)'!$J$2:$J$190</c:f>
              <c:numCache>
                <c:formatCode>General</c:formatCode>
                <c:ptCount val="18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2</c:v>
                </c:pt>
                <c:pt idx="9">
                  <c:v>3</c:v>
                </c:pt>
                <c:pt idx="10">
                  <c:v>3</c:v>
                </c:pt>
                <c:pt idx="11">
                  <c:v>3</c:v>
                </c:pt>
                <c:pt idx="12">
                  <c:v>4</c:v>
                </c:pt>
                <c:pt idx="13">
                  <c:v>4</c:v>
                </c:pt>
                <c:pt idx="14">
                  <c:v>4</c:v>
                </c:pt>
                <c:pt idx="15">
                  <c:v>5</c:v>
                </c:pt>
                <c:pt idx="16">
                  <c:v>5</c:v>
                </c:pt>
                <c:pt idx="17">
                  <c:v>5</c:v>
                </c:pt>
                <c:pt idx="18">
                  <c:v>5</c:v>
                </c:pt>
                <c:pt idx="19">
                  <c:v>6</c:v>
                </c:pt>
                <c:pt idx="20">
                  <c:v>7</c:v>
                </c:pt>
                <c:pt idx="21">
                  <c:v>8</c:v>
                </c:pt>
                <c:pt idx="22">
                  <c:v>9</c:v>
                </c:pt>
                <c:pt idx="23">
                  <c:v>10</c:v>
                </c:pt>
                <c:pt idx="24">
                  <c:v>10</c:v>
                </c:pt>
                <c:pt idx="25">
                  <c:v>10</c:v>
                </c:pt>
                <c:pt idx="26">
                  <c:v>10</c:v>
                </c:pt>
                <c:pt idx="27">
                  <c:v>10</c:v>
                </c:pt>
                <c:pt idx="28">
                  <c:v>10</c:v>
                </c:pt>
                <c:pt idx="29">
                  <c:v>10</c:v>
                </c:pt>
                <c:pt idx="30">
                  <c:v>10</c:v>
                </c:pt>
                <c:pt idx="31">
                  <c:v>10</c:v>
                </c:pt>
                <c:pt idx="32">
                  <c:v>11</c:v>
                </c:pt>
                <c:pt idx="33">
                  <c:v>11</c:v>
                </c:pt>
                <c:pt idx="34">
                  <c:v>11</c:v>
                </c:pt>
                <c:pt idx="35">
                  <c:v>11</c:v>
                </c:pt>
                <c:pt idx="36">
                  <c:v>11</c:v>
                </c:pt>
                <c:pt idx="37">
                  <c:v>11</c:v>
                </c:pt>
                <c:pt idx="38">
                  <c:v>11</c:v>
                </c:pt>
                <c:pt idx="39">
                  <c:v>11</c:v>
                </c:pt>
                <c:pt idx="40">
                  <c:v>11</c:v>
                </c:pt>
                <c:pt idx="41">
                  <c:v>11</c:v>
                </c:pt>
                <c:pt idx="42">
                  <c:v>11</c:v>
                </c:pt>
                <c:pt idx="43">
                  <c:v>12</c:v>
                </c:pt>
                <c:pt idx="44">
                  <c:v>12</c:v>
                </c:pt>
                <c:pt idx="45">
                  <c:v>12</c:v>
                </c:pt>
                <c:pt idx="46">
                  <c:v>12</c:v>
                </c:pt>
                <c:pt idx="47">
                  <c:v>12</c:v>
                </c:pt>
                <c:pt idx="48">
                  <c:v>12</c:v>
                </c:pt>
                <c:pt idx="49">
                  <c:v>13</c:v>
                </c:pt>
                <c:pt idx="50">
                  <c:v>13</c:v>
                </c:pt>
                <c:pt idx="51">
                  <c:v>14</c:v>
                </c:pt>
                <c:pt idx="52">
                  <c:v>15</c:v>
                </c:pt>
                <c:pt idx="53">
                  <c:v>16</c:v>
                </c:pt>
                <c:pt idx="54">
                  <c:v>16</c:v>
                </c:pt>
                <c:pt idx="55">
                  <c:v>16</c:v>
                </c:pt>
                <c:pt idx="56">
                  <c:v>17</c:v>
                </c:pt>
                <c:pt idx="57">
                  <c:v>17</c:v>
                </c:pt>
                <c:pt idx="58">
                  <c:v>18</c:v>
                </c:pt>
                <c:pt idx="59">
                  <c:v>18</c:v>
                </c:pt>
                <c:pt idx="60">
                  <c:v>18</c:v>
                </c:pt>
                <c:pt idx="61">
                  <c:v>18</c:v>
                </c:pt>
                <c:pt idx="62">
                  <c:v>19</c:v>
                </c:pt>
                <c:pt idx="63">
                  <c:v>20</c:v>
                </c:pt>
                <c:pt idx="64">
                  <c:v>20</c:v>
                </c:pt>
                <c:pt idx="65">
                  <c:v>21</c:v>
                </c:pt>
                <c:pt idx="66">
                  <c:v>22</c:v>
                </c:pt>
                <c:pt idx="67">
                  <c:v>22</c:v>
                </c:pt>
                <c:pt idx="68">
                  <c:v>22</c:v>
                </c:pt>
                <c:pt idx="69">
                  <c:v>22</c:v>
                </c:pt>
                <c:pt idx="70">
                  <c:v>22</c:v>
                </c:pt>
                <c:pt idx="71">
                  <c:v>23</c:v>
                </c:pt>
                <c:pt idx="72">
                  <c:v>23</c:v>
                </c:pt>
                <c:pt idx="73">
                  <c:v>24</c:v>
                </c:pt>
                <c:pt idx="74">
                  <c:v>24</c:v>
                </c:pt>
                <c:pt idx="75">
                  <c:v>24</c:v>
                </c:pt>
                <c:pt idx="76">
                  <c:v>24</c:v>
                </c:pt>
                <c:pt idx="77">
                  <c:v>24</c:v>
                </c:pt>
                <c:pt idx="78">
                  <c:v>24</c:v>
                </c:pt>
                <c:pt idx="79">
                  <c:v>24</c:v>
                </c:pt>
                <c:pt idx="80">
                  <c:v>24</c:v>
                </c:pt>
                <c:pt idx="81">
                  <c:v>24</c:v>
                </c:pt>
                <c:pt idx="82">
                  <c:v>25</c:v>
                </c:pt>
                <c:pt idx="83">
                  <c:v>25</c:v>
                </c:pt>
                <c:pt idx="84">
                  <c:v>25</c:v>
                </c:pt>
                <c:pt idx="85">
                  <c:v>26</c:v>
                </c:pt>
                <c:pt idx="86">
                  <c:v>26</c:v>
                </c:pt>
                <c:pt idx="87">
                  <c:v>26</c:v>
                </c:pt>
                <c:pt idx="88">
                  <c:v>26</c:v>
                </c:pt>
                <c:pt idx="89">
                  <c:v>26</c:v>
                </c:pt>
                <c:pt idx="90">
                  <c:v>26</c:v>
                </c:pt>
                <c:pt idx="91">
                  <c:v>26</c:v>
                </c:pt>
                <c:pt idx="92">
                  <c:v>26</c:v>
                </c:pt>
                <c:pt idx="93">
                  <c:v>26</c:v>
                </c:pt>
                <c:pt idx="94">
                  <c:v>26</c:v>
                </c:pt>
                <c:pt idx="95">
                  <c:v>26</c:v>
                </c:pt>
                <c:pt idx="96">
                  <c:v>26</c:v>
                </c:pt>
                <c:pt idx="97">
                  <c:v>26</c:v>
                </c:pt>
                <c:pt idx="98">
                  <c:v>26</c:v>
                </c:pt>
                <c:pt idx="99">
                  <c:v>26</c:v>
                </c:pt>
                <c:pt idx="100">
                  <c:v>26</c:v>
                </c:pt>
                <c:pt idx="101">
                  <c:v>27</c:v>
                </c:pt>
                <c:pt idx="102">
                  <c:v>27</c:v>
                </c:pt>
                <c:pt idx="103">
                  <c:v>28</c:v>
                </c:pt>
                <c:pt idx="104">
                  <c:v>29</c:v>
                </c:pt>
                <c:pt idx="105">
                  <c:v>29</c:v>
                </c:pt>
                <c:pt idx="106">
                  <c:v>30</c:v>
                </c:pt>
                <c:pt idx="107">
                  <c:v>31</c:v>
                </c:pt>
                <c:pt idx="108">
                  <c:v>31</c:v>
                </c:pt>
                <c:pt idx="109">
                  <c:v>32</c:v>
                </c:pt>
                <c:pt idx="110">
                  <c:v>32</c:v>
                </c:pt>
                <c:pt idx="111">
                  <c:v>32</c:v>
                </c:pt>
                <c:pt idx="112">
                  <c:v>32</c:v>
                </c:pt>
                <c:pt idx="113">
                  <c:v>32</c:v>
                </c:pt>
                <c:pt idx="114">
                  <c:v>32</c:v>
                </c:pt>
                <c:pt idx="115">
                  <c:v>33</c:v>
                </c:pt>
                <c:pt idx="116">
                  <c:v>33</c:v>
                </c:pt>
                <c:pt idx="117">
                  <c:v>33</c:v>
                </c:pt>
                <c:pt idx="118">
                  <c:v>34</c:v>
                </c:pt>
                <c:pt idx="119">
                  <c:v>35</c:v>
                </c:pt>
                <c:pt idx="120">
                  <c:v>36</c:v>
                </c:pt>
                <c:pt idx="121">
                  <c:v>36</c:v>
                </c:pt>
                <c:pt idx="122">
                  <c:v>37</c:v>
                </c:pt>
                <c:pt idx="123">
                  <c:v>37</c:v>
                </c:pt>
                <c:pt idx="124">
                  <c:v>37</c:v>
                </c:pt>
                <c:pt idx="125">
                  <c:v>37</c:v>
                </c:pt>
                <c:pt idx="126">
                  <c:v>38</c:v>
                </c:pt>
                <c:pt idx="127">
                  <c:v>38</c:v>
                </c:pt>
                <c:pt idx="128">
                  <c:v>38</c:v>
                </c:pt>
                <c:pt idx="129">
                  <c:v>38</c:v>
                </c:pt>
                <c:pt idx="130">
                  <c:v>38</c:v>
                </c:pt>
                <c:pt idx="131">
                  <c:v>39</c:v>
                </c:pt>
                <c:pt idx="132">
                  <c:v>39</c:v>
                </c:pt>
                <c:pt idx="133">
                  <c:v>39</c:v>
                </c:pt>
                <c:pt idx="134">
                  <c:v>39</c:v>
                </c:pt>
                <c:pt idx="135">
                  <c:v>39</c:v>
                </c:pt>
                <c:pt idx="136">
                  <c:v>39</c:v>
                </c:pt>
                <c:pt idx="137">
                  <c:v>39</c:v>
                </c:pt>
                <c:pt idx="138">
                  <c:v>40</c:v>
                </c:pt>
                <c:pt idx="139">
                  <c:v>40</c:v>
                </c:pt>
                <c:pt idx="140">
                  <c:v>40</c:v>
                </c:pt>
                <c:pt idx="141">
                  <c:v>40</c:v>
                </c:pt>
                <c:pt idx="142">
                  <c:v>40</c:v>
                </c:pt>
                <c:pt idx="143">
                  <c:v>40</c:v>
                </c:pt>
                <c:pt idx="144">
                  <c:v>40</c:v>
                </c:pt>
                <c:pt idx="145">
                  <c:v>40</c:v>
                </c:pt>
                <c:pt idx="146">
                  <c:v>40</c:v>
                </c:pt>
                <c:pt idx="147">
                  <c:v>40</c:v>
                </c:pt>
                <c:pt idx="148">
                  <c:v>40</c:v>
                </c:pt>
                <c:pt idx="149">
                  <c:v>41</c:v>
                </c:pt>
                <c:pt idx="150">
                  <c:v>41</c:v>
                </c:pt>
                <c:pt idx="151">
                  <c:v>41</c:v>
                </c:pt>
                <c:pt idx="152">
                  <c:v>41</c:v>
                </c:pt>
                <c:pt idx="153">
                  <c:v>41</c:v>
                </c:pt>
                <c:pt idx="154">
                  <c:v>41</c:v>
                </c:pt>
                <c:pt idx="155">
                  <c:v>41</c:v>
                </c:pt>
                <c:pt idx="156">
                  <c:v>41</c:v>
                </c:pt>
                <c:pt idx="157">
                  <c:v>42</c:v>
                </c:pt>
                <c:pt idx="158">
                  <c:v>42</c:v>
                </c:pt>
                <c:pt idx="159">
                  <c:v>43</c:v>
                </c:pt>
                <c:pt idx="160">
                  <c:v>43</c:v>
                </c:pt>
                <c:pt idx="161">
                  <c:v>43</c:v>
                </c:pt>
                <c:pt idx="162">
                  <c:v>43</c:v>
                </c:pt>
                <c:pt idx="163">
                  <c:v>43</c:v>
                </c:pt>
                <c:pt idx="164">
                  <c:v>43</c:v>
                </c:pt>
                <c:pt idx="165">
                  <c:v>43</c:v>
                </c:pt>
                <c:pt idx="166">
                  <c:v>44</c:v>
                </c:pt>
                <c:pt idx="167">
                  <c:v>44</c:v>
                </c:pt>
                <c:pt idx="168">
                  <c:v>44</c:v>
                </c:pt>
                <c:pt idx="169">
                  <c:v>45</c:v>
                </c:pt>
                <c:pt idx="170">
                  <c:v>45</c:v>
                </c:pt>
                <c:pt idx="171">
                  <c:v>45</c:v>
                </c:pt>
                <c:pt idx="172">
                  <c:v>45</c:v>
                </c:pt>
                <c:pt idx="173">
                  <c:v>45</c:v>
                </c:pt>
                <c:pt idx="174">
                  <c:v>46</c:v>
                </c:pt>
                <c:pt idx="175">
                  <c:v>46</c:v>
                </c:pt>
                <c:pt idx="176">
                  <c:v>46</c:v>
                </c:pt>
                <c:pt idx="177">
                  <c:v>47</c:v>
                </c:pt>
                <c:pt idx="178">
                  <c:v>48</c:v>
                </c:pt>
                <c:pt idx="179">
                  <c:v>48</c:v>
                </c:pt>
                <c:pt idx="180">
                  <c:v>48</c:v>
                </c:pt>
                <c:pt idx="181">
                  <c:v>48</c:v>
                </c:pt>
                <c:pt idx="182">
                  <c:v>48</c:v>
                </c:pt>
                <c:pt idx="183">
                  <c:v>49</c:v>
                </c:pt>
                <c:pt idx="184">
                  <c:v>49</c:v>
                </c:pt>
                <c:pt idx="185">
                  <c:v>49</c:v>
                </c:pt>
                <c:pt idx="186">
                  <c:v>49</c:v>
                </c:pt>
                <c:pt idx="187">
                  <c:v>49</c:v>
                </c:pt>
                <c:pt idx="188">
                  <c:v>49</c:v>
                </c:pt>
              </c:numCache>
            </c:numRef>
          </c:yVal>
        </c:ser>
        <c:axId val="77748864"/>
        <c:axId val="77750656"/>
      </c:scatterChart>
      <c:valAx>
        <c:axId val="7774886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ja-JP"/>
            </a:pPr>
            <a:endParaRPr lang="en-US"/>
          </a:p>
        </c:txPr>
        <c:crossAx val="77750656"/>
        <c:crosses val="autoZero"/>
        <c:crossBetween val="midCat"/>
      </c:valAx>
      <c:valAx>
        <c:axId val="7775065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ja-JP"/>
            </a:pPr>
            <a:endParaRPr lang="en-US"/>
          </a:p>
        </c:txPr>
        <c:crossAx val="7774886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9.9978474613931709E-2"/>
          <c:y val="8.7579104695246462E-2"/>
          <c:w val="0.43774968290560323"/>
          <c:h val="0.29243438320210086"/>
        </c:manualLayout>
      </c:layout>
      <c:spPr>
        <a:solidFill>
          <a:sysClr val="window" lastClr="FFFFFF"/>
        </a:solidFill>
      </c:spPr>
      <c:txPr>
        <a:bodyPr/>
        <a:lstStyle/>
        <a:p>
          <a:pPr>
            <a:defRPr lang="ja-JP" sz="1800"/>
          </a:pPr>
          <a:endParaRPr lang="en-US"/>
        </a:p>
      </c:txPr>
    </c:legend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8F10A8-1C47-4F82-B256-3FC16F626E2A}" type="datetimeFigureOut">
              <a:rPr kumimoji="1" lang="ja-JP" altLang="en-US" smtClean="0"/>
              <a:pPr/>
              <a:t>2010/10/25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FE132F-8E26-4261-8D16-B47C903CF95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132F-8E26-4261-8D16-B47C903CF95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132F-8E26-4261-8D16-B47C903CF959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132F-8E26-4261-8D16-B47C903CF959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132F-8E26-4261-8D16-B47C903CF959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132F-8E26-4261-8D16-B47C903CF959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132F-8E26-4261-8D16-B47C903CF959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132F-8E26-4261-8D16-B47C903CF959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132F-8E26-4261-8D16-B47C903CF959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132F-8E26-4261-8D16-B47C903CF959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132F-8E26-4261-8D16-B47C903CF959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132F-8E26-4261-8D16-B47C903CF959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132F-8E26-4261-8D16-B47C903CF959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132F-8E26-4261-8D16-B47C903CF959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132F-8E26-4261-8D16-B47C903CF959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132F-8E26-4261-8D16-B47C903CF959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132F-8E26-4261-8D16-B47C903CF959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132F-8E26-4261-8D16-B47C903CF959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132F-8E26-4261-8D16-B47C903CF959}" type="slidenum">
              <a:rPr kumimoji="1" lang="ja-JP" altLang="en-US" smtClean="0"/>
              <a:pPr/>
              <a:t>25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132F-8E26-4261-8D16-B47C903CF959}" type="slidenum">
              <a:rPr kumimoji="1" lang="ja-JP" altLang="en-US" smtClean="0"/>
              <a:pPr/>
              <a:t>26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132F-8E26-4261-8D16-B47C903CF959}" type="slidenum">
              <a:rPr kumimoji="1" lang="ja-JP" altLang="en-US" smtClean="0"/>
              <a:pPr/>
              <a:t>27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132F-8E26-4261-8D16-B47C903CF959}" type="slidenum">
              <a:rPr kumimoji="1" lang="ja-JP" altLang="en-US" smtClean="0"/>
              <a:pPr/>
              <a:t>28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132F-8E26-4261-8D16-B47C903CF959}" type="slidenum">
              <a:rPr kumimoji="1" lang="ja-JP" altLang="en-US" smtClean="0"/>
              <a:pPr/>
              <a:t>29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132F-8E26-4261-8D16-B47C903CF959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132F-8E26-4261-8D16-B47C903CF959}" type="slidenum">
              <a:rPr kumimoji="1" lang="ja-JP" altLang="en-US" smtClean="0"/>
              <a:pPr/>
              <a:t>30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132F-8E26-4261-8D16-B47C903CF959}" type="slidenum">
              <a:rPr kumimoji="1" lang="ja-JP" altLang="en-US" smtClean="0"/>
              <a:pPr/>
              <a:t>31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132F-8E26-4261-8D16-B47C903CF959}" type="slidenum">
              <a:rPr kumimoji="1" lang="ja-JP" altLang="en-US" smtClean="0"/>
              <a:pPr/>
              <a:t>32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132F-8E26-4261-8D16-B47C903CF959}" type="slidenum">
              <a:rPr kumimoji="1" lang="ja-JP" altLang="en-US" smtClean="0"/>
              <a:pPr/>
              <a:t>33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132F-8E26-4261-8D16-B47C903CF959}" type="slidenum">
              <a:rPr kumimoji="1" lang="ja-JP" altLang="en-US" smtClean="0"/>
              <a:pPr/>
              <a:t>34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132F-8E26-4261-8D16-B47C903CF959}" type="slidenum">
              <a:rPr kumimoji="1" lang="ja-JP" altLang="en-US" smtClean="0"/>
              <a:pPr/>
              <a:t>35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132F-8E26-4261-8D16-B47C903CF959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132F-8E26-4261-8D16-B47C903CF959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132F-8E26-4261-8D16-B47C903CF959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132F-8E26-4261-8D16-B47C903CF959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132F-8E26-4261-8D16-B47C903CF959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132F-8E26-4261-8D16-B47C903CF959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2010/10/20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Report from Nextef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2010/10/20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Report from Nextef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2010/10/20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Report from Nextef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2010/10/20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Report from Nextef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2010/10/20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Report from Nextef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2010/10/20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Report from Nextef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2010/10/20</a:t>
            </a:r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Report from Nextef</a:t>
            </a:r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2010/10/20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Report from Nextef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2010/10/20</a:t>
            </a:r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Report from Nextef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2010/10/20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Report from Nextef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2010/10/20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Report from Nextef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2010/10/20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Report from Nextef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78B3F-E69C-419F-B03A-B8E1AA3B4FA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8.gif"/><Relationship Id="rId5" Type="http://schemas.openxmlformats.org/officeDocument/2006/relationships/image" Target="../media/image17.gif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gif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tif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7200" dirty="0" smtClean="0"/>
              <a:t>Report </a:t>
            </a:r>
            <a:r>
              <a:rPr lang="en-US" altLang="ja-JP" sz="7200" dirty="0" smtClean="0"/>
              <a:t>from </a:t>
            </a:r>
            <a:r>
              <a:rPr kumimoji="1" lang="en-US" altLang="ja-JP" sz="7200" dirty="0" smtClean="0"/>
              <a:t>Nextef</a:t>
            </a:r>
            <a:endParaRPr kumimoji="1" lang="ja-JP" altLang="en-US" sz="72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>
                <a:solidFill>
                  <a:schemeClr val="tx1"/>
                </a:solidFill>
              </a:rPr>
              <a:t>IWLC10</a:t>
            </a:r>
            <a:r>
              <a:rPr kumimoji="1" lang="en-US" altLang="ja-JP" dirty="0" smtClean="0">
                <a:solidFill>
                  <a:schemeClr val="tx1"/>
                </a:solidFill>
              </a:rPr>
              <a:t>,  Genève, Oct. </a:t>
            </a:r>
            <a:r>
              <a:rPr lang="en-US" altLang="ja-JP" dirty="0" smtClean="0">
                <a:solidFill>
                  <a:schemeClr val="tx1"/>
                </a:solidFill>
              </a:rPr>
              <a:t>20</a:t>
            </a:r>
            <a:endParaRPr kumimoji="1" lang="en-US" altLang="ja-JP" dirty="0" smtClean="0">
              <a:solidFill>
                <a:schemeClr val="tx1"/>
              </a:solidFill>
            </a:endParaRPr>
          </a:p>
          <a:p>
            <a:r>
              <a:rPr lang="en-US" altLang="ja-JP" dirty="0" smtClean="0">
                <a:solidFill>
                  <a:schemeClr val="tx1"/>
                </a:solidFill>
              </a:rPr>
              <a:t>T. Higo (KEK)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0" y="21429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400" dirty="0" smtClean="0"/>
              <a:t>Comparison of dark current</a:t>
            </a:r>
            <a:endParaRPr kumimoji="1" lang="ja-JP" altLang="en-US" sz="4400" dirty="0"/>
          </a:p>
        </p:txBody>
      </p:sp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245474" y="2109774"/>
          <a:ext cx="2857520" cy="2918697"/>
        </p:xfrm>
        <a:graphic>
          <a:graphicData uri="http://schemas.openxmlformats.org/presentationml/2006/ole">
            <p:oleObj spid="_x0000_s1026" name="KGPlot" r:id="rId4" imgW="5486400" imgH="5486400" progId="">
              <p:embed/>
            </p:oleObj>
          </a:graphicData>
        </a:graphic>
      </p:graphicFrame>
      <p:sp>
        <p:nvSpPr>
          <p:cNvPr id="4" name="テキスト ボックス 3"/>
          <p:cNvSpPr txBox="1"/>
          <p:nvPr/>
        </p:nvSpPr>
        <p:spPr>
          <a:xfrm>
            <a:off x="1000100" y="1071546"/>
            <a:ext cx="1643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00B0F0"/>
                </a:solidFill>
              </a:rPr>
              <a:t>T18_Disk</a:t>
            </a:r>
            <a:endParaRPr kumimoji="1" lang="ja-JP" altLang="en-US" sz="2800" dirty="0">
              <a:solidFill>
                <a:srgbClr val="00B0F0"/>
              </a:solidFill>
            </a:endParaRPr>
          </a:p>
        </p:txBody>
      </p:sp>
      <p:pic>
        <p:nvPicPr>
          <p:cNvPr id="6" name="Picture 2" descr="C:\Higo\2010\Reports_Papers_Conferences_Talks\100523_IPAC10_京都\Higo_THPEA012_KEK_Nextef\TD18_Disk_#2_DarkCurrent100308_forIPAC10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93758" y="1490938"/>
            <a:ext cx="3357586" cy="3617427"/>
          </a:xfrm>
          <a:prstGeom prst="rect">
            <a:avLst/>
          </a:prstGeom>
          <a:noFill/>
        </p:spPr>
      </p:pic>
      <p:sp>
        <p:nvSpPr>
          <p:cNvPr id="7" name="テキスト ボックス 6"/>
          <p:cNvSpPr txBox="1"/>
          <p:nvPr/>
        </p:nvSpPr>
        <p:spPr>
          <a:xfrm>
            <a:off x="3643306" y="1071546"/>
            <a:ext cx="2286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dirty="0" smtClean="0">
                <a:solidFill>
                  <a:srgbClr val="00B0F0"/>
                </a:solidFill>
              </a:rPr>
              <a:t>TD18_Disk</a:t>
            </a:r>
            <a:endParaRPr kumimoji="1" lang="ja-JP" altLang="en-US" sz="2800" dirty="0">
              <a:solidFill>
                <a:srgbClr val="00B0F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584984" y="1643178"/>
            <a:ext cx="2286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TD18_Quad</a:t>
            </a:r>
            <a:endParaRPr kumimoji="1" lang="ja-JP" altLang="en-US" sz="2800" dirty="0"/>
          </a:p>
        </p:txBody>
      </p:sp>
      <p:pic>
        <p:nvPicPr>
          <p:cNvPr id="9" name="Picture 5" descr="C:\Higo\2009\X-band\Nextef\Quad#5\091203 Fianl dark current meas\Dark Current FC-Mid vs Eacc Trend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15074" y="1500174"/>
            <a:ext cx="2714644" cy="3607240"/>
          </a:xfrm>
          <a:prstGeom prst="rect">
            <a:avLst/>
          </a:prstGeom>
          <a:noFill/>
        </p:spPr>
      </p:pic>
      <p:sp>
        <p:nvSpPr>
          <p:cNvPr id="10" name="テキスト ボックス 9"/>
          <p:cNvSpPr txBox="1"/>
          <p:nvPr/>
        </p:nvSpPr>
        <p:spPr>
          <a:xfrm>
            <a:off x="1259632" y="5157192"/>
            <a:ext cx="69897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 err="1" smtClean="0"/>
              <a:t>Eacc</a:t>
            </a:r>
            <a:r>
              <a:rPr kumimoji="1" lang="en-US" altLang="ja-JP" sz="2400" dirty="0" smtClean="0"/>
              <a:t> for peak dark current of 10 </a:t>
            </a:r>
            <a:r>
              <a:rPr kumimoji="1" lang="en-US" altLang="ja-JP" sz="2400" dirty="0" err="1" smtClean="0">
                <a:latin typeface="Symbol" pitchFamily="18" charset="2"/>
              </a:rPr>
              <a:t>m</a:t>
            </a:r>
            <a:r>
              <a:rPr kumimoji="1" lang="en-US" altLang="ja-JP" sz="2400" dirty="0" err="1" smtClean="0"/>
              <a:t>A</a:t>
            </a:r>
            <a:endParaRPr kumimoji="1" lang="en-US" altLang="ja-JP" sz="2400" dirty="0" smtClean="0">
              <a:sym typeface="Wingdings" pitchFamily="2" charset="2"/>
            </a:endParaRPr>
          </a:p>
          <a:p>
            <a:pPr algn="ctr"/>
            <a:r>
              <a:rPr kumimoji="1" lang="en-US" altLang="ja-JP" sz="2400" dirty="0" smtClean="0">
                <a:solidFill>
                  <a:srgbClr val="FF0000"/>
                </a:solidFill>
                <a:sym typeface="Wingdings" pitchFamily="2" charset="2"/>
              </a:rPr>
              <a:t>90MV/m                          70MV/m                         40MV/m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>
            <a:off x="389533" y="3181192"/>
            <a:ext cx="8643998" cy="0"/>
          </a:xfrm>
          <a:prstGeom prst="line">
            <a:avLst/>
          </a:prstGeom>
          <a:ln w="38100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6429388" y="1142984"/>
            <a:ext cx="2286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00B0F0"/>
                </a:solidFill>
              </a:rPr>
              <a:t>TD18_Quad</a:t>
            </a:r>
            <a:endParaRPr kumimoji="1" lang="ja-JP" altLang="en-US" sz="2800" dirty="0">
              <a:solidFill>
                <a:srgbClr val="00B0F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551712" y="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/>
              <a:t>Presented to IPAC10</a:t>
            </a:r>
            <a:endParaRPr kumimoji="1" lang="ja-JP" altLang="en-US" dirty="0"/>
          </a:p>
        </p:txBody>
      </p:sp>
      <p:sp>
        <p:nvSpPr>
          <p:cNvPr id="13" name="日付プレースホルダ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2010/10/20</a:t>
            </a:r>
            <a:endParaRPr kumimoji="1" lang="ja-JP" altLang="en-US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  <p:sp>
        <p:nvSpPr>
          <p:cNvPr id="17" name="フッター プレースホル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Report from Nextef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 descr="C:\Higo\2010\Reports_Papers_Conferences_Talks\100523_IPAC10_京都\Higo_THPEA012_KEK_Nextef\TD18_Disk_#2_FNPlot_for_IPAC10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357298"/>
            <a:ext cx="4033597" cy="3548071"/>
          </a:xfrm>
          <a:prstGeom prst="rect">
            <a:avLst/>
          </a:prstGeom>
          <a:noFill/>
        </p:spPr>
      </p:pic>
      <p:pic>
        <p:nvPicPr>
          <p:cNvPr id="4" name="Picture 2" descr="C:\Higo\2010\Reports_Papers_Conferences_Talks\100523_IPAC10_京都\Higo_THPEA012_KEK_Nextef\TD18_beta and product of beta times Eacc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1500174"/>
            <a:ext cx="4205970" cy="3214710"/>
          </a:xfrm>
          <a:prstGeom prst="rect">
            <a:avLst/>
          </a:prstGeom>
          <a:noFill/>
        </p:spPr>
      </p:pic>
      <p:sp>
        <p:nvSpPr>
          <p:cNvPr id="5" name="テキスト ボックス 4"/>
          <p:cNvSpPr txBox="1"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400" dirty="0" smtClean="0"/>
              <a:t>Evolution of dark current till early April</a:t>
            </a:r>
          </a:p>
          <a:p>
            <a:pPr algn="ctr"/>
            <a:r>
              <a:rPr kumimoji="1" lang="en-US" altLang="ja-JP" sz="4400" dirty="0" smtClean="0"/>
              <a:t> in TD18_Disk</a:t>
            </a:r>
            <a:endParaRPr kumimoji="1" lang="ja-JP" altLang="en-US" sz="4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619672" y="5013176"/>
            <a:ext cx="5786478" cy="132343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 smtClean="0">
                <a:solidFill>
                  <a:srgbClr val="00B0F0"/>
                </a:solidFill>
              </a:rPr>
              <a:t>Dark current reduced by three order of magnitude.</a:t>
            </a:r>
          </a:p>
          <a:p>
            <a:r>
              <a:rPr lang="en-US" altLang="ja-JP" sz="2000" dirty="0" smtClean="0">
                <a:solidFill>
                  <a:srgbClr val="00B0F0"/>
                </a:solidFill>
              </a:rPr>
              <a:t>     It followed roughly modified F-N formula.</a:t>
            </a:r>
          </a:p>
          <a:p>
            <a:r>
              <a:rPr lang="en-US" altLang="ja-JP" sz="2000" dirty="0" smtClean="0">
                <a:solidFill>
                  <a:srgbClr val="00B0F0"/>
                </a:solidFill>
                <a:latin typeface="Symbol" pitchFamily="18" charset="2"/>
              </a:rPr>
              <a:t>         b</a:t>
            </a:r>
            <a:r>
              <a:rPr lang="en-US" altLang="ja-JP" sz="2000" dirty="0" smtClean="0">
                <a:solidFill>
                  <a:srgbClr val="00B0F0"/>
                </a:solidFill>
              </a:rPr>
              <a:t> reduced from 70 to 40.</a:t>
            </a:r>
          </a:p>
          <a:p>
            <a:r>
              <a:rPr lang="en-US" altLang="ja-JP" sz="2000" dirty="0" smtClean="0">
                <a:solidFill>
                  <a:srgbClr val="00B0F0"/>
                </a:solidFill>
                <a:latin typeface="Symbol" pitchFamily="18" charset="2"/>
              </a:rPr>
              <a:t>            b</a:t>
            </a:r>
            <a:r>
              <a:rPr lang="en-US" altLang="ja-JP" sz="2000" dirty="0" smtClean="0">
                <a:solidFill>
                  <a:srgbClr val="00B0F0"/>
                </a:solidFill>
              </a:rPr>
              <a:t> * </a:t>
            </a:r>
            <a:r>
              <a:rPr lang="en-US" altLang="ja-JP" sz="2000" dirty="0" err="1" smtClean="0">
                <a:solidFill>
                  <a:srgbClr val="00B0F0"/>
                </a:solidFill>
              </a:rPr>
              <a:t>E</a:t>
            </a:r>
            <a:r>
              <a:rPr lang="en-US" altLang="ja-JP" sz="2000" baseline="-25000" dirty="0" err="1" smtClean="0">
                <a:solidFill>
                  <a:srgbClr val="00B0F0"/>
                </a:solidFill>
              </a:rPr>
              <a:t>s</a:t>
            </a:r>
            <a:r>
              <a:rPr lang="en-US" altLang="ja-JP" sz="2000" baseline="30000" dirty="0" err="1" smtClean="0">
                <a:solidFill>
                  <a:srgbClr val="00B0F0"/>
                </a:solidFill>
              </a:rPr>
              <a:t>max</a:t>
            </a:r>
            <a:r>
              <a:rPr lang="en-US" altLang="ja-JP" sz="2000" dirty="0" smtClean="0">
                <a:solidFill>
                  <a:srgbClr val="00B0F0"/>
                </a:solidFill>
              </a:rPr>
              <a:t> ~ 5~7 GV/m </a:t>
            </a:r>
          </a:p>
        </p:txBody>
      </p:sp>
      <p:sp>
        <p:nvSpPr>
          <p:cNvPr id="8" name="日付プレースホルダ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2010/10/20</a:t>
            </a:r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Report from Nextef</a:t>
            </a:r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8207896" y="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/>
              <a:t>IPAC10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764704"/>
            <a:ext cx="7200800" cy="5227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テキスト ボックス 2"/>
          <p:cNvSpPr txBox="1">
            <a:spLocks noChangeArrowheads="1"/>
          </p:cNvSpPr>
          <p:nvPr/>
        </p:nvSpPr>
        <p:spPr bwMode="auto">
          <a:xfrm>
            <a:off x="6084168" y="908720"/>
            <a:ext cx="19335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>
                <a:latin typeface="Calibri" pitchFamily="34" charset="0"/>
              </a:rPr>
              <a:t>Averaged Gradient</a:t>
            </a:r>
          </a:p>
          <a:p>
            <a:r>
              <a:rPr lang="en-US" altLang="ja-JP" dirty="0" smtClean="0">
                <a:latin typeface="Calibri" pitchFamily="34" charset="0"/>
              </a:rPr>
              <a:t>        (</a:t>
            </a:r>
            <a:r>
              <a:rPr lang="en-US" altLang="ja-JP" dirty="0">
                <a:latin typeface="Calibri" pitchFamily="34" charset="0"/>
              </a:rPr>
              <a:t>MV/m) 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3076" name="テキスト ボックス 3"/>
          <p:cNvSpPr txBox="1">
            <a:spLocks noChangeArrowheads="1"/>
          </p:cNvSpPr>
          <p:nvPr/>
        </p:nvSpPr>
        <p:spPr bwMode="auto">
          <a:xfrm rot="-1787755">
            <a:off x="1944830" y="3034377"/>
            <a:ext cx="828675" cy="369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>
                <a:latin typeface="Calibri" pitchFamily="34" charset="0"/>
              </a:rPr>
              <a:t>MV/m 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3077" name="テキスト ボックス 4"/>
          <p:cNvSpPr txBox="1">
            <a:spLocks noChangeArrowheads="1"/>
          </p:cNvSpPr>
          <p:nvPr/>
        </p:nvSpPr>
        <p:spPr bwMode="auto">
          <a:xfrm rot="331838">
            <a:off x="1775626" y="5566228"/>
            <a:ext cx="25288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>
                <a:latin typeface="Calibri" pitchFamily="34" charset="0"/>
              </a:rPr>
              <a:t>Electron Energy (</a:t>
            </a:r>
            <a:r>
              <a:rPr lang="en-US" altLang="ja-JP" dirty="0" err="1">
                <a:latin typeface="Calibri" pitchFamily="34" charset="0"/>
              </a:rPr>
              <a:t>MeV</a:t>
            </a:r>
            <a:r>
              <a:rPr lang="en-US" altLang="ja-JP" dirty="0">
                <a:latin typeface="Calibri" pitchFamily="34" charset="0"/>
              </a:rPr>
              <a:t>)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3078" name="テキスト ボックス 5"/>
          <p:cNvSpPr txBox="1">
            <a:spLocks noChangeArrowheads="1"/>
          </p:cNvSpPr>
          <p:nvPr/>
        </p:nvSpPr>
        <p:spPr bwMode="auto">
          <a:xfrm>
            <a:off x="0" y="0"/>
            <a:ext cx="622119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200" dirty="0">
                <a:latin typeface="Calibri" pitchFamily="34" charset="0"/>
              </a:rPr>
              <a:t>TD18 Dark Current Energy </a:t>
            </a:r>
            <a:r>
              <a:rPr lang="en-US" altLang="ja-JP" sz="3200" dirty="0" smtClean="0">
                <a:latin typeface="Calibri" pitchFamily="34" charset="0"/>
              </a:rPr>
              <a:t>Spectrum</a:t>
            </a:r>
            <a:endParaRPr lang="ja-JP" altLang="en-US" sz="3200" dirty="0">
              <a:latin typeface="Calibri" pitchFamily="34" charset="0"/>
            </a:endParaRPr>
          </a:p>
        </p:txBody>
      </p:sp>
      <p:sp>
        <p:nvSpPr>
          <p:cNvPr id="3079" name="テキスト ボックス 6"/>
          <p:cNvSpPr txBox="1">
            <a:spLocks noChangeArrowheads="1"/>
          </p:cNvSpPr>
          <p:nvPr/>
        </p:nvSpPr>
        <p:spPr bwMode="auto">
          <a:xfrm>
            <a:off x="5076056" y="404664"/>
            <a:ext cx="36480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>
                <a:latin typeface="Calibri" pitchFamily="34" charset="0"/>
              </a:rPr>
              <a:t>252ns RF, 50pps; 56MW==100MV/m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3080" name="テキスト ボックス 7"/>
          <p:cNvSpPr txBox="1">
            <a:spLocks noChangeArrowheads="1"/>
          </p:cNvSpPr>
          <p:nvPr/>
        </p:nvSpPr>
        <p:spPr bwMode="auto">
          <a:xfrm>
            <a:off x="539552" y="1268760"/>
            <a:ext cx="14097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>
                <a:latin typeface="Calibri" pitchFamily="34" charset="0"/>
              </a:rPr>
              <a:t>Peak Current</a:t>
            </a:r>
          </a:p>
          <a:p>
            <a:r>
              <a:rPr lang="en-US" altLang="ja-JP" dirty="0" smtClean="0">
                <a:latin typeface="Calibri" pitchFamily="34" charset="0"/>
              </a:rPr>
              <a:t>   (</a:t>
            </a:r>
            <a:r>
              <a:rPr lang="en-US" altLang="ja-JP" dirty="0" err="1" smtClean="0">
                <a:latin typeface="Calibri" pitchFamily="34" charset="0"/>
              </a:rPr>
              <a:t>nA</a:t>
            </a:r>
            <a:r>
              <a:rPr lang="en-US" altLang="ja-JP" dirty="0" smtClean="0">
                <a:latin typeface="Calibri" pitchFamily="34" charset="0"/>
              </a:rPr>
              <a:t>)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292080" y="5589240"/>
            <a:ext cx="3456384" cy="92333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0070C0"/>
                </a:solidFill>
              </a:rPr>
              <a:t>In T18_#2 at 108MV/m, </a:t>
            </a:r>
          </a:p>
          <a:p>
            <a:r>
              <a:rPr kumimoji="1" lang="en-US" altLang="ja-JP" dirty="0" smtClean="0">
                <a:solidFill>
                  <a:srgbClr val="0070C0"/>
                </a:solidFill>
              </a:rPr>
              <a:t>E peak at 7.5MeV and 3.5MeV.</a:t>
            </a:r>
          </a:p>
          <a:p>
            <a:r>
              <a:rPr lang="en-US" altLang="ja-JP" dirty="0" smtClean="0">
                <a:solidFill>
                  <a:srgbClr val="0070C0"/>
                </a:solidFill>
              </a:rPr>
              <a:t>This is similar to TD18 shown here.</a:t>
            </a:r>
            <a:endParaRPr kumimoji="1" lang="en-US" altLang="ja-JP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BDR evaluations</a:t>
            </a:r>
            <a:endParaRPr kumimoji="1" lang="ja-JP" altLang="en-US" dirty="0"/>
          </a:p>
        </p:txBody>
      </p:sp>
      <p:sp>
        <p:nvSpPr>
          <p:cNvPr id="6" name="コンテンツ プレースホルダ 5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/>
          <a:lstStyle/>
          <a:p>
            <a:r>
              <a:rPr kumimoji="1" lang="en-US" altLang="ja-JP" dirty="0" smtClean="0"/>
              <a:t>Summarize all the taken data</a:t>
            </a:r>
          </a:p>
          <a:p>
            <a:r>
              <a:rPr lang="en-US" altLang="ja-JP" dirty="0" smtClean="0">
                <a:solidFill>
                  <a:srgbClr val="00B0F0"/>
                </a:solidFill>
              </a:rPr>
              <a:t>Longer pulse characteristics</a:t>
            </a:r>
            <a:endParaRPr kumimoji="1" lang="en-US" altLang="ja-JP" dirty="0" smtClean="0">
              <a:solidFill>
                <a:srgbClr val="00B0F0"/>
              </a:solidFill>
            </a:endParaRPr>
          </a:p>
          <a:p>
            <a:r>
              <a:rPr lang="en-US" altLang="ja-JP" dirty="0" smtClean="0">
                <a:solidFill>
                  <a:srgbClr val="00B0F0"/>
                </a:solidFill>
              </a:rPr>
              <a:t>Double pulse </a:t>
            </a:r>
            <a:r>
              <a:rPr lang="en-US" altLang="ja-JP" dirty="0" smtClean="0"/>
              <a:t>with equal height</a:t>
            </a:r>
          </a:p>
          <a:p>
            <a:endParaRPr kumimoji="1" lang="en-US" altLang="ja-JP" dirty="0" smtClean="0"/>
          </a:p>
          <a:p>
            <a:r>
              <a:rPr lang="en-US" altLang="ja-JP" dirty="0" smtClean="0"/>
              <a:t>To taste with TD18_#2 in this week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Switching among </a:t>
            </a:r>
            <a:r>
              <a:rPr kumimoji="1" lang="en-US" altLang="ja-JP" dirty="0" smtClean="0">
                <a:solidFill>
                  <a:srgbClr val="92D050"/>
                </a:solidFill>
              </a:rPr>
              <a:t>different pulse heights</a:t>
            </a:r>
          </a:p>
          <a:p>
            <a:pPr lvl="1"/>
            <a:r>
              <a:rPr lang="en-US" altLang="ja-JP" dirty="0" smtClean="0"/>
              <a:t>Following pulses </a:t>
            </a:r>
            <a:r>
              <a:rPr lang="en-US" altLang="ja-JP" dirty="0" smtClean="0">
                <a:solidFill>
                  <a:srgbClr val="92D050"/>
                </a:solidFill>
              </a:rPr>
              <a:t>without stopping at breakdown</a:t>
            </a:r>
            <a:endParaRPr kumimoji="1" lang="ja-JP" altLang="en-US" dirty="0">
              <a:solidFill>
                <a:srgbClr val="92D050"/>
              </a:solidFill>
            </a:endParaRPr>
          </a:p>
        </p:txBody>
      </p:sp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2010/10/20</a:t>
            </a:r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fr-FR" altLang="ja-JP" smtClean="0"/>
              <a:t>Report from Nextef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06CF4-DF7C-4117-9349-39C189A3910A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1"/>
          <p:cNvSpPr txBox="1"/>
          <p:nvPr/>
        </p:nvSpPr>
        <p:spPr>
          <a:xfrm>
            <a:off x="1000100" y="1142984"/>
            <a:ext cx="7429552" cy="1285884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80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TD18_Disk_#2  BDR~ 1.3 x 10</a:t>
            </a:r>
            <a:r>
              <a:rPr lang="en-US" altLang="ja-JP" sz="2800" baseline="3000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-5</a:t>
            </a:r>
            <a:r>
              <a:rPr lang="en-US" altLang="ja-JP" sz="280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altLang="ja-JP" sz="280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/pulse/m</a:t>
            </a:r>
            <a:r>
              <a:rPr lang="en-US" altLang="ja-JP" sz="280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]</a:t>
            </a:r>
            <a:endParaRPr lang="en-US" altLang="ja-JP" sz="2800" baseline="0" dirty="0">
              <a:solidFill>
                <a:srgbClr val="FF0000"/>
              </a:solidFill>
            </a:endParaRPr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800" baseline="0" dirty="0">
                <a:solidFill>
                  <a:srgbClr val="FF0000"/>
                </a:solidFill>
              </a:rPr>
              <a:t>      d</a:t>
            </a:r>
            <a:r>
              <a:rPr lang="en-US" altLang="ja-JP" sz="280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uring Run 51&amp;52  (60MW, 252ns</a:t>
            </a:r>
            <a:r>
              <a:rPr lang="en-US" altLang="ja-JP" sz="280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800" dirty="0" smtClean="0">
                <a:solidFill>
                  <a:srgbClr val="FF0000"/>
                </a:solidFill>
              </a:rPr>
              <a:t>          as of the total RF-ON period of 2255 hours</a:t>
            </a:r>
            <a:r>
              <a:rPr lang="en-US" altLang="ja-JP" sz="280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 </a:t>
            </a:r>
            <a:endParaRPr lang="ja-JP" altLang="ja-JP" sz="2800" dirty="0">
              <a:solidFill>
                <a:srgbClr val="FF0000"/>
              </a:solidFill>
            </a:endParaRPr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70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BDR of TD18_#2 at 252 ns</a:t>
            </a:r>
            <a:endParaRPr kumimoji="1" lang="ja-JP" altLang="en-US" dirty="0"/>
          </a:p>
        </p:txBody>
      </p:sp>
      <p:sp>
        <p:nvSpPr>
          <p:cNvPr id="7" name="テキスト ボックス 1"/>
          <p:cNvSpPr txBox="1"/>
          <p:nvPr/>
        </p:nvSpPr>
        <p:spPr>
          <a:xfrm>
            <a:off x="857224" y="5786454"/>
            <a:ext cx="7215238" cy="500066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4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rPr>
              <a:t>Still decreasing in a logarithmic time scale </a:t>
            </a:r>
            <a:r>
              <a:rPr lang="en-US" altLang="ja-JP" sz="2400" dirty="0" smtClean="0">
                <a:solidFill>
                  <a:srgbClr val="00B050"/>
                </a:solidFill>
              </a:rPr>
              <a:t>BDR ~ t^-0.38</a:t>
            </a:r>
            <a:endParaRPr lang="ja-JP" altLang="ja-JP" sz="2400" dirty="0">
              <a:solidFill>
                <a:srgbClr val="00B050"/>
              </a:solidFill>
            </a:endParaRPr>
          </a:p>
        </p:txBody>
      </p:sp>
      <p:cxnSp>
        <p:nvCxnSpPr>
          <p:cNvPr id="9" name="直線コネクタ 8"/>
          <p:cNvCxnSpPr/>
          <p:nvPr/>
        </p:nvCxnSpPr>
        <p:spPr>
          <a:xfrm>
            <a:off x="5357818" y="2857496"/>
            <a:ext cx="3000396" cy="2571768"/>
          </a:xfrm>
          <a:prstGeom prst="line">
            <a:avLst/>
          </a:prstGeom>
          <a:ln w="28575">
            <a:solidFill>
              <a:srgbClr val="92D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グラフ 15"/>
          <p:cNvGraphicFramePr/>
          <p:nvPr/>
        </p:nvGraphicFramePr>
        <p:xfrm>
          <a:off x="4500562" y="2428868"/>
          <a:ext cx="4357686" cy="34290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2" name="テキスト ボックス 21"/>
          <p:cNvSpPr txBox="1"/>
          <p:nvPr/>
        </p:nvSpPr>
        <p:spPr>
          <a:xfrm rot="16200000">
            <a:off x="3497565" y="3783356"/>
            <a:ext cx="1643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BDR</a:t>
            </a:r>
          </a:p>
          <a:p>
            <a:r>
              <a:rPr lang="en-US" altLang="ja-JP" dirty="0" smtClean="0"/>
              <a:t>10^-6 /pulse/m</a:t>
            </a:r>
            <a:endParaRPr kumimoji="1" lang="ja-JP" altLang="en-US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2010/10/20</a:t>
            </a:r>
            <a:endParaRPr kumimoji="1" lang="ja-JP" altLang="en-US"/>
          </a:p>
        </p:txBody>
      </p:sp>
      <p:sp>
        <p:nvSpPr>
          <p:cNvPr id="11" name="スライド番号プレースホル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6FB31-B37D-40F2-9350-A412C1ADE451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  <p:sp>
        <p:nvSpPr>
          <p:cNvPr id="12" name="フッター プレースホルダ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Report from Nextef</a:t>
            </a:r>
            <a:endParaRPr kumimoji="1" lang="ja-JP" altLang="en-US"/>
          </a:p>
        </p:txBody>
      </p:sp>
      <p:graphicFrame>
        <p:nvGraphicFramePr>
          <p:cNvPr id="13" name="グラフ 12"/>
          <p:cNvGraphicFramePr/>
          <p:nvPr/>
        </p:nvGraphicFramePr>
        <p:xfrm>
          <a:off x="611560" y="2708920"/>
          <a:ext cx="3438714" cy="30186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テキスト ボックス 13"/>
          <p:cNvSpPr txBox="1"/>
          <p:nvPr/>
        </p:nvSpPr>
        <p:spPr>
          <a:xfrm rot="16200000">
            <a:off x="43847" y="3780689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# BD</a:t>
            </a:r>
            <a:endParaRPr kumimoji="1" lang="ja-JP" altLang="en-US" dirty="0"/>
          </a:p>
        </p:txBody>
      </p:sp>
      <p:cxnSp>
        <p:nvCxnSpPr>
          <p:cNvPr id="17" name="直線コネクタ 16"/>
          <p:cNvCxnSpPr/>
          <p:nvPr/>
        </p:nvCxnSpPr>
        <p:spPr>
          <a:xfrm rot="10800000" flipV="1">
            <a:off x="611560" y="2636912"/>
            <a:ext cx="2808312" cy="27363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 rot="5400000">
            <a:off x="31304" y="4297288"/>
            <a:ext cx="2456656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Higo\2010\Reports_Papers_Conferences_Talks\101011-15 IWLC10 CERN\Higo presentation\101017 BDR vs Eacc all data point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213657"/>
            <a:ext cx="5400600" cy="4709957"/>
          </a:xfrm>
          <a:prstGeom prst="rect">
            <a:avLst/>
          </a:prstGeom>
          <a:noFill/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94122"/>
          </a:xfrm>
        </p:spPr>
        <p:txBody>
          <a:bodyPr/>
          <a:lstStyle/>
          <a:p>
            <a:r>
              <a:rPr kumimoji="1" lang="en-US" altLang="ja-JP" dirty="0" smtClean="0"/>
              <a:t>TD18_#2   all BDR </a:t>
            </a:r>
            <a:r>
              <a:rPr kumimoji="1" lang="en-US" altLang="ja-JP" dirty="0" err="1" smtClean="0"/>
              <a:t>vs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Eacc</a:t>
            </a:r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2010/10/20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fr-FR" altLang="ja-JP" smtClean="0"/>
              <a:t>Report from Nextef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06CF4-DF7C-4117-9349-39C189A3910A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220072" y="1340768"/>
            <a:ext cx="3528392" cy="452431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70C0"/>
                </a:solidFill>
              </a:rPr>
              <a:t>It seems difficult to get a smooth curve as function of </a:t>
            </a:r>
            <a:r>
              <a:rPr kumimoji="1" lang="en-US" altLang="ja-JP" sz="2400" dirty="0" err="1" smtClean="0">
                <a:solidFill>
                  <a:srgbClr val="0070C0"/>
                </a:solidFill>
              </a:rPr>
              <a:t>Eacc</a:t>
            </a:r>
            <a:r>
              <a:rPr kumimoji="1" lang="en-US" altLang="ja-JP" sz="2400" dirty="0" smtClean="0">
                <a:solidFill>
                  <a:srgbClr val="0070C0"/>
                </a:solidFill>
              </a:rPr>
              <a:t> by collecting all data points scattered in time and in operation parameter space. </a:t>
            </a:r>
          </a:p>
          <a:p>
            <a:endParaRPr lang="en-US" altLang="ja-JP" sz="2400" dirty="0" smtClean="0">
              <a:solidFill>
                <a:srgbClr val="0070C0"/>
              </a:solidFill>
            </a:endParaRPr>
          </a:p>
          <a:p>
            <a:r>
              <a:rPr kumimoji="1" lang="en-US" altLang="ja-JP" sz="2400" dirty="0" smtClean="0">
                <a:solidFill>
                  <a:srgbClr val="0070C0"/>
                </a:solidFill>
              </a:rPr>
              <a:t>Usually we get a smooth curve by measuring intentionally with focusing to take data of BDR </a:t>
            </a:r>
            <a:r>
              <a:rPr kumimoji="1" lang="en-US" altLang="ja-JP" sz="2400" dirty="0" err="1" smtClean="0">
                <a:solidFill>
                  <a:srgbClr val="0070C0"/>
                </a:solidFill>
              </a:rPr>
              <a:t>vs</a:t>
            </a:r>
            <a:r>
              <a:rPr kumimoji="1" lang="en-US" altLang="ja-JP" sz="2400" dirty="0" smtClean="0">
                <a:solidFill>
                  <a:srgbClr val="0070C0"/>
                </a:solidFill>
              </a:rPr>
              <a:t> </a:t>
            </a:r>
            <a:r>
              <a:rPr kumimoji="1" lang="en-US" altLang="ja-JP" sz="2400" dirty="0" err="1" smtClean="0">
                <a:solidFill>
                  <a:srgbClr val="0070C0"/>
                </a:solidFill>
              </a:rPr>
              <a:t>Eacc</a:t>
            </a:r>
            <a:r>
              <a:rPr kumimoji="1" lang="en-US" altLang="ja-JP" sz="2400" dirty="0" smtClean="0">
                <a:solidFill>
                  <a:srgbClr val="0070C0"/>
                </a:solidFill>
              </a:rPr>
              <a:t>!?</a:t>
            </a:r>
            <a:endParaRPr kumimoji="1" lang="ja-JP" altLang="en-US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Releva</a:t>
            </a:r>
            <a:r>
              <a:rPr lang="en-US" altLang="ja-JP" dirty="0" smtClean="0"/>
              <a:t>n</a:t>
            </a:r>
            <a:r>
              <a:rPr kumimoji="1" lang="en-US" altLang="ja-JP" dirty="0" smtClean="0"/>
              <a:t>t data points of BDR </a:t>
            </a:r>
            <a:r>
              <a:rPr kumimoji="1" lang="en-US" altLang="ja-JP" dirty="0" err="1" smtClean="0"/>
              <a:t>vs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Eacc</a:t>
            </a:r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2010/10/20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fr-FR" altLang="ja-JP" smtClean="0"/>
              <a:t>Report from Nextef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06CF4-DF7C-4117-9349-39C189A3910A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  <p:pic>
        <p:nvPicPr>
          <p:cNvPr id="2050" name="Picture 2" descr="C:\Higo\2010\Reports_Papers_Conferences_Talks\101011-15 IWLC10 CERN\Higo presentation\101017 BDR vs Eacc aselected point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980728"/>
            <a:ext cx="5078986" cy="4429472"/>
          </a:xfrm>
          <a:prstGeom prst="rect">
            <a:avLst/>
          </a:prstGeom>
          <a:noFill/>
        </p:spPr>
      </p:pic>
      <p:sp>
        <p:nvSpPr>
          <p:cNvPr id="7" name="テキスト ボックス 6"/>
          <p:cNvSpPr txBox="1"/>
          <p:nvPr/>
        </p:nvSpPr>
        <p:spPr>
          <a:xfrm>
            <a:off x="755576" y="5661248"/>
            <a:ext cx="7848872" cy="4616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>
                <a:solidFill>
                  <a:srgbClr val="0070C0"/>
                </a:solidFill>
              </a:rPr>
              <a:t>Steep rise as </a:t>
            </a:r>
            <a:r>
              <a:rPr kumimoji="1" lang="en-US" altLang="ja-JP" sz="2400" dirty="0" err="1" smtClean="0">
                <a:solidFill>
                  <a:srgbClr val="0070C0"/>
                </a:solidFill>
              </a:rPr>
              <a:t>Eacc</a:t>
            </a:r>
            <a:r>
              <a:rPr kumimoji="1" lang="en-US" altLang="ja-JP" sz="2400" dirty="0" smtClean="0">
                <a:solidFill>
                  <a:srgbClr val="0070C0"/>
                </a:solidFill>
              </a:rPr>
              <a:t>, 10 times per 10 MV/m, less steep tha</a:t>
            </a:r>
            <a:r>
              <a:rPr lang="en-US" altLang="ja-JP" sz="2400" dirty="0" smtClean="0">
                <a:solidFill>
                  <a:srgbClr val="0070C0"/>
                </a:solidFill>
              </a:rPr>
              <a:t>n T18</a:t>
            </a:r>
            <a:endParaRPr kumimoji="1" lang="ja-JP" altLang="en-US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TD18_#2  Evolution of breakdown rate</a:t>
            </a:r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2010/10/20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fr-FR" altLang="ja-JP" smtClean="0"/>
              <a:t>Report from Nextef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06CF4-DF7C-4117-9349-39C189A3910A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55576" y="5661248"/>
            <a:ext cx="7848872" cy="4616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>
                <a:solidFill>
                  <a:srgbClr val="0070C0"/>
                </a:solidFill>
              </a:rPr>
              <a:t>Keep decreasing, but slow or already saturated?</a:t>
            </a:r>
            <a:endParaRPr kumimoji="1" lang="ja-JP" altLang="en-US" sz="2400" dirty="0">
              <a:solidFill>
                <a:srgbClr val="0070C0"/>
              </a:solidFill>
            </a:endParaRPr>
          </a:p>
        </p:txBody>
      </p:sp>
      <p:pic>
        <p:nvPicPr>
          <p:cNvPr id="26627" name="Picture 3" descr="C:\Higo\2010\X-band\Nextef\TD18_#2\101018 Summary (14)\Evolution of BDR at 100MVm and 250nse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268760"/>
            <a:ext cx="5244373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496944" cy="1224136"/>
          </a:xfrm>
        </p:spPr>
        <p:txBody>
          <a:bodyPr>
            <a:normAutofit/>
          </a:bodyPr>
          <a:lstStyle/>
          <a:p>
            <a:r>
              <a:rPr kumimoji="1" lang="en-US" altLang="ja-JP" sz="3200" dirty="0" smtClean="0"/>
              <a:t>TD18_#2   BDR versus width</a:t>
            </a:r>
            <a:br>
              <a:rPr kumimoji="1" lang="en-US" altLang="ja-JP" sz="3200" dirty="0" smtClean="0"/>
            </a:br>
            <a:r>
              <a:rPr lang="en-US" altLang="ja-JP" sz="2400" dirty="0" smtClean="0"/>
              <a:t>at 100MV/m around 2800hr and at 90MV/m around 3500hr</a:t>
            </a:r>
            <a:endParaRPr kumimoji="1" lang="ja-JP" altLang="en-US" sz="3200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2010/10/20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fr-FR" altLang="ja-JP" smtClean="0"/>
              <a:t>Report from Nextef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06CF4-DF7C-4117-9349-39C189A3910A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  <p:pic>
        <p:nvPicPr>
          <p:cNvPr id="1027" name="Picture 3" descr="C:\Higo\2010\X-band\Nextef\TD18_#2\101016 Summary (14)\101017 BDR vs Width 100 at 2800hr and 90 at 3500h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1124744"/>
            <a:ext cx="5286756" cy="4320480"/>
          </a:xfrm>
          <a:prstGeom prst="rect">
            <a:avLst/>
          </a:prstGeom>
          <a:noFill/>
        </p:spPr>
      </p:pic>
      <p:sp>
        <p:nvSpPr>
          <p:cNvPr id="7" name="テキスト ボックス 6"/>
          <p:cNvSpPr txBox="1"/>
          <p:nvPr/>
        </p:nvSpPr>
        <p:spPr>
          <a:xfrm>
            <a:off x="755576" y="5661248"/>
            <a:ext cx="7848872" cy="4616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>
                <a:solidFill>
                  <a:srgbClr val="0070C0"/>
                </a:solidFill>
              </a:rPr>
              <a:t>Similar dependence at 90 and 100 if take usual single pulse?</a:t>
            </a:r>
            <a:endParaRPr kumimoji="1" lang="ja-JP" altLang="en-US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Run 51+52: </a:t>
            </a:r>
            <a:r>
              <a:rPr kumimoji="1" lang="en-US" altLang="ja-JP" sz="4000" dirty="0" smtClean="0"/>
              <a:t>252nsec pulse BD start timing</a:t>
            </a:r>
            <a:endParaRPr kumimoji="1" lang="ja-JP" altLang="en-US" sz="4000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2010/10/20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Report from Nextef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6FB31-B37D-40F2-9350-A412C1ADE451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  <p:pic>
        <p:nvPicPr>
          <p:cNvPr id="1026" name="Picture 2" descr="C:\Higo\2010\X-band\Nextef\TD18_#2\101016 Summary (14)\Analysis result\TD18_Disk_#2_5152_20101017-031621_==Tr BD delay== (ACC-BD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3212976"/>
            <a:ext cx="2520280" cy="1890735"/>
          </a:xfrm>
          <a:prstGeom prst="rect">
            <a:avLst/>
          </a:prstGeom>
          <a:noFill/>
        </p:spPr>
      </p:pic>
      <p:pic>
        <p:nvPicPr>
          <p:cNvPr id="1027" name="Picture 3" descr="C:\Higo\2010\X-band\Nextef\TD18_#2\101016 Summary (14)\Analysis result\TD18_Disk_#2_5152_20101017-031621_==fc-middle start== (ACC-BD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212976"/>
            <a:ext cx="2520280" cy="1890734"/>
          </a:xfrm>
          <a:prstGeom prst="rect">
            <a:avLst/>
          </a:prstGeom>
          <a:noFill/>
        </p:spPr>
      </p:pic>
      <p:pic>
        <p:nvPicPr>
          <p:cNvPr id="1028" name="Picture 4" descr="C:\Higo\2010\X-band\Nextef\TD18_#2\101016 Summary (14)\Analysis result\TD18_Disk_#2_5152_20101017-031621_==fc-up start== (ACC-BD)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1999" y="1035348"/>
            <a:ext cx="2592289" cy="1944757"/>
          </a:xfrm>
          <a:prstGeom prst="rect">
            <a:avLst/>
          </a:prstGeom>
          <a:noFill/>
        </p:spPr>
      </p:pic>
      <p:pic>
        <p:nvPicPr>
          <p:cNvPr id="1029" name="Picture 5" descr="C:\Higo\2010\X-band\Nextef\TD18_#2\101016 Summary (14)\Analysis result\TD18_Disk_#2_5152_20101017-031621_==Rs BD delay== (ACC-BD)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15616" y="980729"/>
            <a:ext cx="2700425" cy="2025881"/>
          </a:xfrm>
          <a:prstGeom prst="rect">
            <a:avLst/>
          </a:prstGeom>
          <a:noFill/>
        </p:spPr>
      </p:pic>
      <p:sp>
        <p:nvSpPr>
          <p:cNvPr id="10" name="テキスト ボックス 9"/>
          <p:cNvSpPr txBox="1"/>
          <p:nvPr/>
        </p:nvSpPr>
        <p:spPr>
          <a:xfrm>
            <a:off x="1475656" y="5301208"/>
            <a:ext cx="6120680" cy="120032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70C0"/>
                </a:solidFill>
              </a:rPr>
              <a:t>Roughly judging that </a:t>
            </a:r>
          </a:p>
          <a:p>
            <a:r>
              <a:rPr kumimoji="1" lang="en-US" altLang="ja-JP" sz="2400" dirty="0" smtClean="0">
                <a:solidFill>
                  <a:srgbClr val="0070C0"/>
                </a:solidFill>
              </a:rPr>
              <a:t>    </a:t>
            </a:r>
            <a:r>
              <a:rPr lang="en-US" altLang="ja-JP" sz="2400" dirty="0" err="1" smtClean="0">
                <a:solidFill>
                  <a:srgbClr val="0070C0"/>
                </a:solidFill>
              </a:rPr>
              <a:t>fc</a:t>
            </a:r>
            <a:r>
              <a:rPr lang="en-US" altLang="ja-JP" sz="2400" dirty="0" smtClean="0">
                <a:solidFill>
                  <a:srgbClr val="0070C0"/>
                </a:solidFill>
              </a:rPr>
              <a:t>-mid, </a:t>
            </a:r>
            <a:r>
              <a:rPr lang="en-US" altLang="ja-JP" sz="2400" dirty="0" err="1" smtClean="0">
                <a:solidFill>
                  <a:srgbClr val="0070C0"/>
                </a:solidFill>
              </a:rPr>
              <a:t>Tr</a:t>
            </a:r>
            <a:r>
              <a:rPr lang="en-US" altLang="ja-JP" sz="2400" dirty="0" smtClean="0">
                <a:solidFill>
                  <a:srgbClr val="0070C0"/>
                </a:solidFill>
              </a:rPr>
              <a:t>-delay </a:t>
            </a:r>
            <a:r>
              <a:rPr lang="en-US" altLang="ja-JP" sz="2400" dirty="0" smtClean="0">
                <a:solidFill>
                  <a:srgbClr val="0070C0"/>
                </a:solidFill>
                <a:sym typeface="Wingdings" pitchFamily="2" charset="2"/>
              </a:rPr>
              <a:t>= ramping as time </a:t>
            </a:r>
          </a:p>
          <a:p>
            <a:r>
              <a:rPr lang="en-US" altLang="ja-JP" sz="2400" dirty="0" smtClean="0">
                <a:solidFill>
                  <a:srgbClr val="0070C0"/>
                </a:solidFill>
                <a:sym typeface="Wingdings" pitchFamily="2" charset="2"/>
              </a:rPr>
              <a:t>	 </a:t>
            </a:r>
            <a:r>
              <a:rPr lang="en-US" altLang="ja-JP" sz="2400" dirty="0" err="1" smtClean="0">
                <a:solidFill>
                  <a:srgbClr val="0070C0"/>
                </a:solidFill>
                <a:sym typeface="Wingdings" pitchFamily="2" charset="2"/>
              </a:rPr>
              <a:t>triggrt</a:t>
            </a:r>
            <a:r>
              <a:rPr lang="en-US" altLang="ja-JP" sz="2400" dirty="0" smtClean="0">
                <a:solidFill>
                  <a:srgbClr val="0070C0"/>
                </a:solidFill>
                <a:sym typeface="Wingdings" pitchFamily="2" charset="2"/>
              </a:rPr>
              <a:t> source building up as time?</a:t>
            </a:r>
            <a:endParaRPr kumimoji="1" lang="ja-JP" altLang="en-US" sz="2400" dirty="0">
              <a:solidFill>
                <a:srgbClr val="0070C0"/>
              </a:solidFill>
            </a:endParaRPr>
          </a:p>
        </p:txBody>
      </p:sp>
      <p:sp>
        <p:nvSpPr>
          <p:cNvPr id="11" name="右矢印 10"/>
          <p:cNvSpPr/>
          <p:nvPr/>
        </p:nvSpPr>
        <p:spPr>
          <a:xfrm rot="18093710">
            <a:off x="4745893" y="1968356"/>
            <a:ext cx="1296144" cy="288032"/>
          </a:xfrm>
          <a:prstGeom prst="rightArrow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右矢印 11"/>
          <p:cNvSpPr/>
          <p:nvPr/>
        </p:nvSpPr>
        <p:spPr>
          <a:xfrm rot="18093710">
            <a:off x="1145492" y="1896348"/>
            <a:ext cx="1296144" cy="288032"/>
          </a:xfrm>
          <a:prstGeom prst="rightArrow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右矢印 12"/>
          <p:cNvSpPr/>
          <p:nvPr/>
        </p:nvSpPr>
        <p:spPr>
          <a:xfrm rot="18343489">
            <a:off x="1106880" y="4039216"/>
            <a:ext cx="1296144" cy="288032"/>
          </a:xfrm>
          <a:prstGeom prst="rightArrow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右矢印 13"/>
          <p:cNvSpPr/>
          <p:nvPr/>
        </p:nvSpPr>
        <p:spPr>
          <a:xfrm rot="17910063">
            <a:off x="4719773" y="4067253"/>
            <a:ext cx="1296144" cy="288032"/>
          </a:xfrm>
          <a:prstGeom prst="rightArrow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Contents </a:t>
            </a:r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idx="1"/>
          </p:nvPr>
        </p:nvSpPr>
        <p:spPr>
          <a:xfrm>
            <a:off x="1187624" y="1772816"/>
            <a:ext cx="6480720" cy="3672408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Nextef </a:t>
            </a:r>
          </a:p>
          <a:p>
            <a:r>
              <a:rPr lang="en-US" altLang="ja-JP" dirty="0" smtClean="0"/>
              <a:t>TD18 results and related issues</a:t>
            </a:r>
            <a:endParaRPr kumimoji="1" lang="en-US" altLang="ja-JP" dirty="0" smtClean="0"/>
          </a:p>
          <a:p>
            <a:r>
              <a:rPr lang="en-US" altLang="ja-JP" dirty="0" smtClean="0"/>
              <a:t>Near future experimental plans</a:t>
            </a:r>
          </a:p>
          <a:p>
            <a:r>
              <a:rPr kumimoji="1" lang="en-US" altLang="ja-JP" dirty="0" smtClean="0"/>
              <a:t>Nextef expansion</a:t>
            </a:r>
            <a:r>
              <a:rPr lang="en-US" altLang="ja-JP" dirty="0" smtClean="0"/>
              <a:t> status</a:t>
            </a:r>
            <a:endParaRPr kumimoji="1" lang="en-US" altLang="ja-JP" dirty="0" smtClean="0"/>
          </a:p>
          <a:p>
            <a:r>
              <a:rPr lang="en-US" altLang="ja-JP" dirty="0" smtClean="0"/>
              <a:t>Other associated activities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2010/10/20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Report from Nextef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Run 82:  512ns  BD start timing</a:t>
            </a:r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467544" y="6381328"/>
            <a:ext cx="2133600" cy="365125"/>
          </a:xfrm>
        </p:spPr>
        <p:txBody>
          <a:bodyPr/>
          <a:lstStyle/>
          <a:p>
            <a:r>
              <a:rPr kumimoji="1" lang="en-US" altLang="ja-JP" smtClean="0"/>
              <a:t>2010/10/20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fr-FR" altLang="ja-JP" smtClean="0"/>
              <a:t>Report from Nextef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06CF4-DF7C-4117-9349-39C189A3910A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  <p:pic>
        <p:nvPicPr>
          <p:cNvPr id="2051" name="Picture 3" descr="C:\Higo\2010\X-band\Nextef\TD18_#2\101016 Summary (14)\Analysis result\TD18_Disk_#2_82_20101017-032536_==fc-middle start== (ACC-BD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340768"/>
            <a:ext cx="3468377" cy="2602005"/>
          </a:xfrm>
          <a:prstGeom prst="rect">
            <a:avLst/>
          </a:prstGeom>
          <a:noFill/>
        </p:spPr>
      </p:pic>
      <p:pic>
        <p:nvPicPr>
          <p:cNvPr id="2053" name="Picture 5" descr="C:\Higo\2010\X-band\Nextef\TD18_#2\101016 Summary (14)\Analysis result\TD18_Disk_#2_82_20101017-032536_==Tr BD delay== (ACC-BD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1439820"/>
            <a:ext cx="3240360" cy="2430944"/>
          </a:xfrm>
          <a:prstGeom prst="rect">
            <a:avLst/>
          </a:prstGeom>
          <a:noFill/>
        </p:spPr>
      </p:pic>
      <p:sp>
        <p:nvSpPr>
          <p:cNvPr id="10" name="テキスト ボックス 9"/>
          <p:cNvSpPr txBox="1"/>
          <p:nvPr/>
        </p:nvSpPr>
        <p:spPr>
          <a:xfrm>
            <a:off x="899592" y="4221088"/>
            <a:ext cx="7272808" cy="40011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 smtClean="0">
                <a:solidFill>
                  <a:srgbClr val="0070C0"/>
                </a:solidFill>
              </a:rPr>
              <a:t>These data does not show such high sensitivity as the previous page.</a:t>
            </a:r>
          </a:p>
        </p:txBody>
      </p:sp>
      <p:sp>
        <p:nvSpPr>
          <p:cNvPr id="11" name="右矢印 10"/>
          <p:cNvSpPr/>
          <p:nvPr/>
        </p:nvSpPr>
        <p:spPr>
          <a:xfrm>
            <a:off x="1331640" y="2708920"/>
            <a:ext cx="1296144" cy="288032"/>
          </a:xfrm>
          <a:prstGeom prst="rightArrow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右矢印 11"/>
          <p:cNvSpPr/>
          <p:nvPr/>
        </p:nvSpPr>
        <p:spPr>
          <a:xfrm rot="20598979">
            <a:off x="5018112" y="2744895"/>
            <a:ext cx="1296144" cy="288032"/>
          </a:xfrm>
          <a:prstGeom prst="rightArrow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827584" y="5085184"/>
            <a:ext cx="7272808" cy="120032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solidFill>
                  <a:srgbClr val="0070C0"/>
                </a:solidFill>
              </a:rPr>
              <a:t>Distribution is not so heavily rising </a:t>
            </a:r>
            <a:r>
              <a:rPr lang="en-US" altLang="ja-JP" sz="2400" dirty="0" err="1" smtClean="0">
                <a:solidFill>
                  <a:srgbClr val="0070C0"/>
                </a:solidFill>
              </a:rPr>
              <a:t>vs</a:t>
            </a:r>
            <a:r>
              <a:rPr lang="en-US" altLang="ja-JP" sz="2400" dirty="0" smtClean="0">
                <a:solidFill>
                  <a:srgbClr val="0070C0"/>
                </a:solidFill>
              </a:rPr>
              <a:t> time comparing to the dependence of BDR versus pulse width such as width</a:t>
            </a:r>
            <a:r>
              <a:rPr lang="en-US" altLang="ja-JP" sz="2400" baseline="30000" dirty="0" smtClean="0">
                <a:solidFill>
                  <a:srgbClr val="0070C0"/>
                </a:solidFill>
              </a:rPr>
              <a:t>5~6</a:t>
            </a:r>
            <a:r>
              <a:rPr lang="en-US" altLang="ja-JP" sz="2400" dirty="0" smtClean="0">
                <a:solidFill>
                  <a:srgbClr val="0070C0"/>
                </a:solidFill>
              </a:rPr>
              <a:t>.</a:t>
            </a:r>
            <a:endParaRPr kumimoji="1" lang="ja-JP" altLang="en-US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2010/10/20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fr-FR" altLang="ja-JP" smtClean="0"/>
              <a:t>Report from Nextef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06CF4-DF7C-4117-9349-39C189A3910A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idx="4294967295"/>
          </p:nvPr>
        </p:nvSpPr>
        <p:spPr>
          <a:xfrm>
            <a:off x="395536" y="3429000"/>
            <a:ext cx="2926432" cy="576610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/>
              <a:t>51+52 BD position</a:t>
            </a:r>
            <a:endParaRPr kumimoji="1" lang="ja-JP" altLang="en-US" sz="2400" dirty="0"/>
          </a:p>
        </p:txBody>
      </p:sp>
      <p:pic>
        <p:nvPicPr>
          <p:cNvPr id="1026" name="Picture 2" descr="C:\Higo\2010\X-band\Nextef\TD18_#2\101016 Summary (14)\Analysis result\TD18_Disk_#2_5152_20101017-031621_==cell kek== (ACC-BD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077072"/>
            <a:ext cx="2568390" cy="1926826"/>
          </a:xfrm>
          <a:prstGeom prst="rect">
            <a:avLst/>
          </a:prstGeom>
          <a:noFill/>
        </p:spPr>
      </p:pic>
      <p:sp>
        <p:nvSpPr>
          <p:cNvPr id="7" name="テキスト ボックス 6"/>
          <p:cNvSpPr txBox="1"/>
          <p:nvPr/>
        </p:nvSpPr>
        <p:spPr>
          <a:xfrm>
            <a:off x="179512" y="116632"/>
            <a:ext cx="50405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Where in the structure the breakdown happens?</a:t>
            </a:r>
            <a:endParaRPr kumimoji="1" lang="ja-JP" altLang="en-US" sz="2800" dirty="0"/>
          </a:p>
        </p:txBody>
      </p:sp>
      <p:pic>
        <p:nvPicPr>
          <p:cNvPr id="29699" name="Picture 3" descr="C:\Higo\2010\X-band\Nextef\TD18_#2\101018 Summary (14)\Analysis result\TD18_Disk_#2_82_20101017-032536_==cell kek== (ACC-BD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4113166"/>
            <a:ext cx="2592288" cy="1944756"/>
          </a:xfrm>
          <a:prstGeom prst="rect">
            <a:avLst/>
          </a:prstGeom>
          <a:noFill/>
        </p:spPr>
      </p:pic>
      <p:sp>
        <p:nvSpPr>
          <p:cNvPr id="10" name="タイトル 1"/>
          <p:cNvSpPr txBox="1">
            <a:spLocks/>
          </p:cNvSpPr>
          <p:nvPr/>
        </p:nvSpPr>
        <p:spPr>
          <a:xfrm>
            <a:off x="3347864" y="3501008"/>
            <a:ext cx="2448272" cy="5046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400" dirty="0" smtClean="0">
                <a:latin typeface="+mj-lt"/>
                <a:ea typeface="+mj-ea"/>
                <a:cs typeface="+mj-cs"/>
              </a:rPr>
              <a:t>8</a:t>
            </a:r>
            <a:r>
              <a:rPr kumimoji="1" lang="en-US" altLang="ja-JP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 BD position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9700" name="Picture 4" descr="C:\Higo\2009\Laboratories\CERN\Riccarodo Zennaro\090202-090204 T18 series parameters\Fz vs z plot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1412776"/>
            <a:ext cx="2752872" cy="1728192"/>
          </a:xfrm>
          <a:prstGeom prst="rect">
            <a:avLst/>
          </a:prstGeom>
          <a:noFill/>
        </p:spPr>
      </p:pic>
      <p:sp>
        <p:nvSpPr>
          <p:cNvPr id="12" name="テキスト ボックス 11"/>
          <p:cNvSpPr txBox="1"/>
          <p:nvPr/>
        </p:nvSpPr>
        <p:spPr>
          <a:xfrm>
            <a:off x="6084168" y="620688"/>
            <a:ext cx="19191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Time difference </a:t>
            </a:r>
          </a:p>
          <a:p>
            <a:r>
              <a:rPr kumimoji="1" lang="en-US" altLang="ja-JP" dirty="0" smtClean="0"/>
              <a:t>between Rs and </a:t>
            </a:r>
            <a:r>
              <a:rPr kumimoji="1" lang="en-US" altLang="ja-JP" dirty="0" err="1" smtClean="0"/>
              <a:t>Tr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300192" y="4149080"/>
            <a:ext cx="2376264" cy="23083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B0F0"/>
                </a:solidFill>
              </a:rPr>
              <a:t>More statistics for us to be confident on distribution. Simply add all cases?</a:t>
            </a:r>
            <a:endParaRPr kumimoji="1" lang="ja-JP" altLang="en-US" sz="2400" dirty="0">
              <a:solidFill>
                <a:srgbClr val="00B0F0"/>
              </a:solidFill>
            </a:endParaRPr>
          </a:p>
        </p:txBody>
      </p:sp>
      <p:pic>
        <p:nvPicPr>
          <p:cNvPr id="28674" name="Picture 2" descr="C:\Higo\2010\X-band\Nextef\TD18_#2\101018 Summary (14)\Analysis result\TD18_Disk_#2_5152_20101017-031621_==Rs BD delay==Tr BD delay==(ACC-BD)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79712" y="1052736"/>
            <a:ext cx="3167473" cy="2376264"/>
          </a:xfrm>
          <a:prstGeom prst="rect">
            <a:avLst/>
          </a:prstGeom>
          <a:noFill/>
        </p:spPr>
      </p:pic>
      <p:cxnSp>
        <p:nvCxnSpPr>
          <p:cNvPr id="15" name="直線コネクタ 14"/>
          <p:cNvCxnSpPr/>
          <p:nvPr/>
        </p:nvCxnSpPr>
        <p:spPr>
          <a:xfrm rot="5400000" flipH="1" flipV="1">
            <a:off x="2483768" y="1340768"/>
            <a:ext cx="1728192" cy="1728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 rot="5400000" flipH="1" flipV="1">
            <a:off x="2915816" y="1412776"/>
            <a:ext cx="1728192" cy="1728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上下矢印 19"/>
          <p:cNvSpPr/>
          <p:nvPr/>
        </p:nvSpPr>
        <p:spPr>
          <a:xfrm>
            <a:off x="3565927" y="1934058"/>
            <a:ext cx="144016" cy="504056"/>
          </a:xfrm>
          <a:prstGeom prst="upDownArrow">
            <a:avLst/>
          </a:prstGeom>
          <a:solidFill>
            <a:srgbClr val="92D05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5" name="直線矢印コネクタ 24"/>
          <p:cNvCxnSpPr/>
          <p:nvPr/>
        </p:nvCxnSpPr>
        <p:spPr>
          <a:xfrm flipV="1">
            <a:off x="3707904" y="2132856"/>
            <a:ext cx="1872208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6948264" y="314096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Cell#</a:t>
            </a:r>
            <a:endParaRPr kumimoji="1" lang="ja-JP" altLang="en-US" dirty="0"/>
          </a:p>
        </p:txBody>
      </p:sp>
      <p:cxnSp>
        <p:nvCxnSpPr>
          <p:cNvPr id="27" name="直線矢印コネクタ 26"/>
          <p:cNvCxnSpPr/>
          <p:nvPr/>
        </p:nvCxnSpPr>
        <p:spPr>
          <a:xfrm rot="10800000" flipV="1">
            <a:off x="5796136" y="3429000"/>
            <a:ext cx="1152128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Double pulse operation</a:t>
            </a:r>
            <a:endParaRPr kumimoji="1" lang="ja-JP" altLang="en-US" dirty="0"/>
          </a:p>
        </p:txBody>
      </p:sp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2010/10/20</a:t>
            </a:r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fr-FR" altLang="ja-JP" smtClean="0"/>
              <a:t>Report from Nextef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06CF4-DF7C-4117-9349-39C189A3910A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  <p:grpSp>
        <p:nvGrpSpPr>
          <p:cNvPr id="42" name="グループ化 41"/>
          <p:cNvGrpSpPr/>
          <p:nvPr/>
        </p:nvGrpSpPr>
        <p:grpSpPr>
          <a:xfrm>
            <a:off x="1115616" y="2852936"/>
            <a:ext cx="2520280" cy="1899478"/>
            <a:chOff x="5004048" y="4005063"/>
            <a:chExt cx="3456384" cy="2238752"/>
          </a:xfrm>
        </p:grpSpPr>
        <p:grpSp>
          <p:nvGrpSpPr>
            <p:cNvPr id="8" name="グループ化 42"/>
            <p:cNvGrpSpPr/>
            <p:nvPr/>
          </p:nvGrpSpPr>
          <p:grpSpPr>
            <a:xfrm>
              <a:off x="5004048" y="4437112"/>
              <a:ext cx="3456384" cy="792088"/>
              <a:chOff x="5004048" y="4437112"/>
              <a:chExt cx="3456384" cy="792088"/>
            </a:xfrm>
          </p:grpSpPr>
          <p:grpSp>
            <p:nvGrpSpPr>
              <p:cNvPr id="9" name="グループ化 31"/>
              <p:cNvGrpSpPr/>
              <p:nvPr/>
            </p:nvGrpSpPr>
            <p:grpSpPr>
              <a:xfrm>
                <a:off x="5508104" y="4437112"/>
                <a:ext cx="1296144" cy="792088"/>
                <a:chOff x="1259632" y="4365104"/>
                <a:chExt cx="1296144" cy="792088"/>
              </a:xfrm>
            </p:grpSpPr>
            <p:cxnSp>
              <p:nvCxnSpPr>
                <p:cNvPr id="33" name="直線コネクタ 32"/>
                <p:cNvCxnSpPr/>
                <p:nvPr/>
              </p:nvCxnSpPr>
              <p:spPr>
                <a:xfrm rot="5400000" flipH="1" flipV="1">
                  <a:off x="935596" y="4689140"/>
                  <a:ext cx="792088" cy="14401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直線コネクタ 33"/>
                <p:cNvCxnSpPr/>
                <p:nvPr/>
              </p:nvCxnSpPr>
              <p:spPr>
                <a:xfrm rot="10800000">
                  <a:off x="1403648" y="4365104"/>
                  <a:ext cx="1008112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直線コネクタ 34"/>
                <p:cNvCxnSpPr/>
                <p:nvPr/>
              </p:nvCxnSpPr>
              <p:spPr>
                <a:xfrm rot="16200000" flipV="1">
                  <a:off x="2087724" y="4689140"/>
                  <a:ext cx="792088" cy="14401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" name="グループ化 35"/>
              <p:cNvGrpSpPr/>
              <p:nvPr/>
            </p:nvGrpSpPr>
            <p:grpSpPr>
              <a:xfrm>
                <a:off x="6660232" y="4437112"/>
                <a:ext cx="1296144" cy="792088"/>
                <a:chOff x="1259632" y="4365104"/>
                <a:chExt cx="1296144" cy="792088"/>
              </a:xfrm>
            </p:grpSpPr>
            <p:cxnSp>
              <p:nvCxnSpPr>
                <p:cNvPr id="37" name="直線コネクタ 36"/>
                <p:cNvCxnSpPr/>
                <p:nvPr/>
              </p:nvCxnSpPr>
              <p:spPr>
                <a:xfrm rot="5400000" flipH="1" flipV="1">
                  <a:off x="935596" y="4689140"/>
                  <a:ext cx="792088" cy="14401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直線コネクタ 37"/>
                <p:cNvCxnSpPr/>
                <p:nvPr/>
              </p:nvCxnSpPr>
              <p:spPr>
                <a:xfrm rot="10800000">
                  <a:off x="1403648" y="4365104"/>
                  <a:ext cx="1008112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直線コネクタ 38"/>
                <p:cNvCxnSpPr/>
                <p:nvPr/>
              </p:nvCxnSpPr>
              <p:spPr>
                <a:xfrm rot="16200000" flipV="1">
                  <a:off x="2087724" y="4689140"/>
                  <a:ext cx="792088" cy="14401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0" name="直線コネクタ 39"/>
              <p:cNvCxnSpPr/>
              <p:nvPr/>
            </p:nvCxnSpPr>
            <p:spPr>
              <a:xfrm>
                <a:off x="5004048" y="5229200"/>
                <a:ext cx="3456384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4" name="テキスト ボックス 43"/>
            <p:cNvSpPr txBox="1"/>
            <p:nvPr/>
          </p:nvSpPr>
          <p:spPr>
            <a:xfrm>
              <a:off x="5868144" y="5373215"/>
              <a:ext cx="1944217" cy="8706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b="1" dirty="0" smtClean="0"/>
                <a:t>FG set value</a:t>
              </a:r>
            </a:p>
            <a:p>
              <a:r>
                <a:rPr lang="en-US" altLang="ja-JP" sz="1400" b="1" dirty="0" smtClean="0"/>
                <a:t>     </a:t>
              </a:r>
              <a:r>
                <a:rPr kumimoji="1" lang="en-US" altLang="ja-JP" sz="1400" b="1" dirty="0" smtClean="0"/>
                <a:t>Period=210ns</a:t>
              </a:r>
            </a:p>
            <a:p>
              <a:r>
                <a:rPr lang="en-US" altLang="ja-JP" sz="1400" b="1" dirty="0" smtClean="0"/>
                <a:t>      Width=200ns</a:t>
              </a:r>
              <a:endParaRPr kumimoji="1" lang="ja-JP" altLang="en-US" sz="1400" b="1" dirty="0"/>
            </a:p>
          </p:txBody>
        </p:sp>
        <p:sp>
          <p:nvSpPr>
            <p:cNvPr id="45" name="テキスト ボックス 44"/>
            <p:cNvSpPr txBox="1"/>
            <p:nvPr/>
          </p:nvSpPr>
          <p:spPr>
            <a:xfrm>
              <a:off x="5652119" y="4005063"/>
              <a:ext cx="1944217" cy="3627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b="1" dirty="0" smtClean="0"/>
                <a:t>200 + 10 + 200</a:t>
              </a:r>
              <a:endParaRPr kumimoji="1" lang="ja-JP" altLang="en-US" sz="1400" b="1" dirty="0"/>
            </a:p>
          </p:txBody>
        </p:sp>
      </p:grpSp>
      <p:sp>
        <p:nvSpPr>
          <p:cNvPr id="46" name="テキスト ボックス 45"/>
          <p:cNvSpPr txBox="1"/>
          <p:nvPr/>
        </p:nvSpPr>
        <p:spPr>
          <a:xfrm>
            <a:off x="1187624" y="4797152"/>
            <a:ext cx="2520280" cy="120032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Double (200+10+200) </a:t>
            </a:r>
          </a:p>
          <a:p>
            <a:r>
              <a:rPr kumimoji="1" lang="en-US" altLang="ja-JP" dirty="0" smtClean="0"/>
              <a:t>= Single (410ns eq.)  </a:t>
            </a:r>
          </a:p>
          <a:p>
            <a:r>
              <a:rPr kumimoji="1" lang="en-US" altLang="ja-JP" dirty="0" smtClean="0"/>
              <a:t>in Run 71 </a:t>
            </a:r>
          </a:p>
          <a:p>
            <a:r>
              <a:rPr kumimoji="1" lang="en-US" altLang="ja-JP" dirty="0" smtClean="0"/>
              <a:t>(30 June – 1 July ---) </a:t>
            </a:r>
            <a:endParaRPr kumimoji="1" lang="ja-JP" altLang="en-US" dirty="0"/>
          </a:p>
        </p:txBody>
      </p:sp>
      <p:grpSp>
        <p:nvGrpSpPr>
          <p:cNvPr id="41" name="グループ化 40"/>
          <p:cNvGrpSpPr/>
          <p:nvPr/>
        </p:nvGrpSpPr>
        <p:grpSpPr>
          <a:xfrm>
            <a:off x="2123728" y="1124744"/>
            <a:ext cx="4680520" cy="1584176"/>
            <a:chOff x="467544" y="3573016"/>
            <a:chExt cx="4680520" cy="1584176"/>
          </a:xfrm>
        </p:grpSpPr>
        <p:grpSp>
          <p:nvGrpSpPr>
            <p:cNvPr id="5" name="グループ化 14"/>
            <p:cNvGrpSpPr/>
            <p:nvPr/>
          </p:nvGrpSpPr>
          <p:grpSpPr>
            <a:xfrm>
              <a:off x="971600" y="4365104"/>
              <a:ext cx="1296144" cy="792088"/>
              <a:chOff x="1259632" y="4365104"/>
              <a:chExt cx="1296144" cy="792088"/>
            </a:xfrm>
          </p:grpSpPr>
          <p:cxnSp>
            <p:nvCxnSpPr>
              <p:cNvPr id="10" name="直線コネクタ 9"/>
              <p:cNvCxnSpPr/>
              <p:nvPr/>
            </p:nvCxnSpPr>
            <p:spPr>
              <a:xfrm rot="5400000" flipH="1" flipV="1">
                <a:off x="935596" y="4689140"/>
                <a:ext cx="792088" cy="14401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線コネクタ 10"/>
              <p:cNvCxnSpPr/>
              <p:nvPr/>
            </p:nvCxnSpPr>
            <p:spPr>
              <a:xfrm rot="10800000">
                <a:off x="1403648" y="4365104"/>
                <a:ext cx="100811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線コネクタ 13"/>
              <p:cNvCxnSpPr/>
              <p:nvPr/>
            </p:nvCxnSpPr>
            <p:spPr>
              <a:xfrm rot="16200000" flipV="1">
                <a:off x="2087724" y="4689140"/>
                <a:ext cx="792088" cy="14401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グループ化 15"/>
            <p:cNvGrpSpPr/>
            <p:nvPr/>
          </p:nvGrpSpPr>
          <p:grpSpPr>
            <a:xfrm>
              <a:off x="2915816" y="4365104"/>
              <a:ext cx="1296144" cy="792088"/>
              <a:chOff x="1259632" y="4365104"/>
              <a:chExt cx="1296144" cy="792088"/>
            </a:xfrm>
          </p:grpSpPr>
          <p:cxnSp>
            <p:nvCxnSpPr>
              <p:cNvPr id="17" name="直線コネクタ 16"/>
              <p:cNvCxnSpPr/>
              <p:nvPr/>
            </p:nvCxnSpPr>
            <p:spPr>
              <a:xfrm rot="5400000" flipH="1" flipV="1">
                <a:off x="935596" y="4689140"/>
                <a:ext cx="792088" cy="14401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線コネクタ 17"/>
              <p:cNvCxnSpPr/>
              <p:nvPr/>
            </p:nvCxnSpPr>
            <p:spPr>
              <a:xfrm rot="10800000">
                <a:off x="1403648" y="4365104"/>
                <a:ext cx="100811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線コネクタ 18"/>
              <p:cNvCxnSpPr/>
              <p:nvPr/>
            </p:nvCxnSpPr>
            <p:spPr>
              <a:xfrm rot="16200000" flipV="1">
                <a:off x="2087724" y="4689140"/>
                <a:ext cx="792088" cy="14401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1" name="直線コネクタ 20"/>
            <p:cNvCxnSpPr/>
            <p:nvPr/>
          </p:nvCxnSpPr>
          <p:spPr>
            <a:xfrm>
              <a:off x="467544" y="5157192"/>
              <a:ext cx="468052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テキスト ボックス 21"/>
            <p:cNvSpPr txBox="1"/>
            <p:nvPr/>
          </p:nvSpPr>
          <p:spPr>
            <a:xfrm>
              <a:off x="539552" y="4437112"/>
              <a:ext cx="6480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dirty="0" smtClean="0">
                  <a:solidFill>
                    <a:srgbClr val="00B0F0"/>
                  </a:solidFill>
                </a:rPr>
                <a:t>LE</a:t>
              </a:r>
            </a:p>
            <a:p>
              <a:pPr algn="ctr"/>
              <a:r>
                <a:rPr kumimoji="1" lang="en-US" altLang="ja-JP" dirty="0" smtClean="0">
                  <a:solidFill>
                    <a:srgbClr val="00B0F0"/>
                  </a:solidFill>
                </a:rPr>
                <a:t>5ns</a:t>
              </a:r>
              <a:endParaRPr kumimoji="1" lang="ja-JP" altLang="en-US" dirty="0">
                <a:solidFill>
                  <a:srgbClr val="00B0F0"/>
                </a:solidFill>
              </a:endParaRPr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2051720" y="4437112"/>
              <a:ext cx="6480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dirty="0" smtClean="0">
                  <a:solidFill>
                    <a:srgbClr val="00B0F0"/>
                  </a:solidFill>
                </a:rPr>
                <a:t>TE</a:t>
              </a:r>
            </a:p>
            <a:p>
              <a:pPr algn="ctr"/>
              <a:r>
                <a:rPr kumimoji="1" lang="en-US" altLang="ja-JP" dirty="0" smtClean="0">
                  <a:solidFill>
                    <a:srgbClr val="00B0F0"/>
                  </a:solidFill>
                </a:rPr>
                <a:t>5ns</a:t>
              </a:r>
              <a:endParaRPr kumimoji="1" lang="ja-JP" altLang="en-US" dirty="0">
                <a:solidFill>
                  <a:srgbClr val="00B0F0"/>
                </a:solidFill>
              </a:endParaRPr>
            </a:p>
          </p:txBody>
        </p:sp>
        <p:cxnSp>
          <p:nvCxnSpPr>
            <p:cNvPr id="48" name="直線コネクタ 47"/>
            <p:cNvCxnSpPr/>
            <p:nvPr/>
          </p:nvCxnSpPr>
          <p:spPr>
            <a:xfrm rot="5400000" flipH="1" flipV="1">
              <a:off x="791580" y="4041068"/>
              <a:ext cx="64807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線コネクタ 48"/>
            <p:cNvCxnSpPr/>
            <p:nvPr/>
          </p:nvCxnSpPr>
          <p:spPr>
            <a:xfrm rot="5400000" flipH="1" flipV="1">
              <a:off x="2735796" y="4041068"/>
              <a:ext cx="64807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コネクタ 50"/>
            <p:cNvCxnSpPr/>
            <p:nvPr/>
          </p:nvCxnSpPr>
          <p:spPr>
            <a:xfrm>
              <a:off x="1115616" y="3861048"/>
              <a:ext cx="194421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テキスト ボックス 51"/>
            <p:cNvSpPr txBox="1"/>
            <p:nvPr/>
          </p:nvSpPr>
          <p:spPr>
            <a:xfrm>
              <a:off x="1547664" y="3573016"/>
              <a:ext cx="936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00B0F0"/>
                  </a:solidFill>
                </a:rPr>
                <a:t>Period</a:t>
              </a:r>
              <a:endParaRPr kumimoji="1" lang="ja-JP" altLang="en-US" dirty="0">
                <a:solidFill>
                  <a:srgbClr val="00B0F0"/>
                </a:solidFill>
              </a:endParaRPr>
            </a:p>
          </p:txBody>
        </p:sp>
        <p:sp>
          <p:nvSpPr>
            <p:cNvPr id="53" name="テキスト ボックス 52"/>
            <p:cNvSpPr txBox="1"/>
            <p:nvPr/>
          </p:nvSpPr>
          <p:spPr>
            <a:xfrm>
              <a:off x="1115616" y="4077072"/>
              <a:ext cx="9361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dirty="0" smtClean="0">
                  <a:solidFill>
                    <a:srgbClr val="00B0F0"/>
                  </a:solidFill>
                </a:rPr>
                <a:t>Width</a:t>
              </a:r>
            </a:p>
            <a:p>
              <a:pPr algn="ctr"/>
              <a:r>
                <a:rPr lang="en-US" altLang="ja-JP" dirty="0" smtClean="0">
                  <a:solidFill>
                    <a:srgbClr val="00B0F0"/>
                  </a:solidFill>
                </a:rPr>
                <a:t>200ns</a:t>
              </a:r>
              <a:endParaRPr kumimoji="1" lang="ja-JP" altLang="en-US" dirty="0">
                <a:solidFill>
                  <a:srgbClr val="00B0F0"/>
                </a:solidFill>
              </a:endParaRPr>
            </a:p>
          </p:txBody>
        </p:sp>
      </p:grpSp>
      <p:grpSp>
        <p:nvGrpSpPr>
          <p:cNvPr id="81" name="グループ化 80"/>
          <p:cNvGrpSpPr/>
          <p:nvPr/>
        </p:nvGrpSpPr>
        <p:grpSpPr>
          <a:xfrm>
            <a:off x="4572000" y="2852936"/>
            <a:ext cx="3379115" cy="1890792"/>
            <a:chOff x="4644008" y="3861048"/>
            <a:chExt cx="3379115" cy="1890792"/>
          </a:xfrm>
        </p:grpSpPr>
        <p:grpSp>
          <p:nvGrpSpPr>
            <p:cNvPr id="80" name="グループ化 79"/>
            <p:cNvGrpSpPr/>
            <p:nvPr/>
          </p:nvGrpSpPr>
          <p:grpSpPr>
            <a:xfrm>
              <a:off x="4644008" y="4221088"/>
              <a:ext cx="3379115" cy="678584"/>
              <a:chOff x="4644008" y="4221088"/>
              <a:chExt cx="3379115" cy="678584"/>
            </a:xfrm>
          </p:grpSpPr>
          <p:grpSp>
            <p:nvGrpSpPr>
              <p:cNvPr id="69" name="グループ化 31"/>
              <p:cNvGrpSpPr/>
              <p:nvPr/>
            </p:nvGrpSpPr>
            <p:grpSpPr>
              <a:xfrm>
                <a:off x="5011549" y="4227622"/>
                <a:ext cx="945105" cy="672050"/>
                <a:chOff x="1259632" y="4365104"/>
                <a:chExt cx="1296144" cy="792088"/>
              </a:xfrm>
            </p:grpSpPr>
            <p:cxnSp>
              <p:nvCxnSpPr>
                <p:cNvPr id="75" name="直線コネクタ 74"/>
                <p:cNvCxnSpPr/>
                <p:nvPr/>
              </p:nvCxnSpPr>
              <p:spPr>
                <a:xfrm rot="5400000" flipH="1" flipV="1">
                  <a:off x="935596" y="4689140"/>
                  <a:ext cx="792088" cy="14401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直線コネクタ 75"/>
                <p:cNvCxnSpPr/>
                <p:nvPr/>
              </p:nvCxnSpPr>
              <p:spPr>
                <a:xfrm rot="10800000">
                  <a:off x="1403648" y="4365104"/>
                  <a:ext cx="1008112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直線コネクタ 76"/>
                <p:cNvCxnSpPr/>
                <p:nvPr/>
              </p:nvCxnSpPr>
              <p:spPr>
                <a:xfrm rot="16200000" flipV="1">
                  <a:off x="2087724" y="4689140"/>
                  <a:ext cx="792088" cy="14401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" name="グループ化 35"/>
              <p:cNvGrpSpPr/>
              <p:nvPr/>
            </p:nvGrpSpPr>
            <p:grpSpPr>
              <a:xfrm>
                <a:off x="6732240" y="4221088"/>
                <a:ext cx="945105" cy="672050"/>
                <a:chOff x="1259632" y="4365104"/>
                <a:chExt cx="1296144" cy="792088"/>
              </a:xfrm>
            </p:grpSpPr>
            <p:cxnSp>
              <p:nvCxnSpPr>
                <p:cNvPr id="72" name="直線コネクタ 71"/>
                <p:cNvCxnSpPr/>
                <p:nvPr/>
              </p:nvCxnSpPr>
              <p:spPr>
                <a:xfrm rot="5400000" flipH="1" flipV="1">
                  <a:off x="935596" y="4689140"/>
                  <a:ext cx="792088" cy="14401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直線コネクタ 72"/>
                <p:cNvCxnSpPr/>
                <p:nvPr/>
              </p:nvCxnSpPr>
              <p:spPr>
                <a:xfrm rot="10800000">
                  <a:off x="1403648" y="4365104"/>
                  <a:ext cx="1008112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直線コネクタ 73"/>
                <p:cNvCxnSpPr/>
                <p:nvPr/>
              </p:nvCxnSpPr>
              <p:spPr>
                <a:xfrm rot="16200000" flipV="1">
                  <a:off x="2087724" y="4689140"/>
                  <a:ext cx="792088" cy="14401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1" name="直線コネクタ 70"/>
              <p:cNvCxnSpPr/>
              <p:nvPr/>
            </p:nvCxnSpPr>
            <p:spPr>
              <a:xfrm flipV="1">
                <a:off x="4644008" y="4896465"/>
                <a:ext cx="3379115" cy="320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7" name="テキスト ボックス 66"/>
            <p:cNvSpPr txBox="1"/>
            <p:nvPr/>
          </p:nvSpPr>
          <p:spPr>
            <a:xfrm>
              <a:off x="5652120" y="5013176"/>
              <a:ext cx="141765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b="1" dirty="0" smtClean="0"/>
                <a:t>FG set value</a:t>
              </a:r>
            </a:p>
            <a:p>
              <a:r>
                <a:rPr lang="en-US" altLang="ja-JP" sz="1400" b="1" dirty="0" smtClean="0"/>
                <a:t>     </a:t>
              </a:r>
              <a:r>
                <a:rPr kumimoji="1" lang="en-US" altLang="ja-JP" sz="1400" b="1" dirty="0" smtClean="0"/>
                <a:t>Period=410ns</a:t>
              </a:r>
            </a:p>
            <a:p>
              <a:r>
                <a:rPr lang="en-US" altLang="ja-JP" sz="1400" b="1" dirty="0" smtClean="0"/>
                <a:t>      Width=200ns</a:t>
              </a:r>
              <a:endParaRPr kumimoji="1" lang="ja-JP" altLang="en-US" sz="1400" b="1" dirty="0"/>
            </a:p>
          </p:txBody>
        </p:sp>
        <p:sp>
          <p:nvSpPr>
            <p:cNvPr id="68" name="テキスト ボックス 67"/>
            <p:cNvSpPr txBox="1"/>
            <p:nvPr/>
          </p:nvSpPr>
          <p:spPr>
            <a:xfrm>
              <a:off x="5652120" y="3861048"/>
              <a:ext cx="14176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b="1" dirty="0" smtClean="0"/>
                <a:t>200 + 210 + 200</a:t>
              </a:r>
              <a:endParaRPr kumimoji="1" lang="ja-JP" altLang="en-US" sz="1400" b="1" dirty="0"/>
            </a:p>
          </p:txBody>
        </p:sp>
      </p:grpSp>
      <p:sp>
        <p:nvSpPr>
          <p:cNvPr id="83" name="テキスト ボックス 82"/>
          <p:cNvSpPr txBox="1"/>
          <p:nvPr/>
        </p:nvSpPr>
        <p:spPr>
          <a:xfrm>
            <a:off x="4860032" y="5013176"/>
            <a:ext cx="3096344" cy="92333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Double (200+210+200) </a:t>
            </a:r>
          </a:p>
          <a:p>
            <a:r>
              <a:rPr kumimoji="1" lang="en-US" altLang="ja-JP" dirty="0" smtClean="0"/>
              <a:t>= Single (</a:t>
            </a:r>
            <a:r>
              <a:rPr lang="en-US" altLang="ja-JP" dirty="0" smtClean="0"/>
              <a:t>200</a:t>
            </a:r>
            <a:r>
              <a:rPr kumimoji="1" lang="en-US" altLang="ja-JP" dirty="0" smtClean="0"/>
              <a:t>0 or 400ns eq.??)  </a:t>
            </a:r>
          </a:p>
          <a:p>
            <a:r>
              <a:rPr kumimoji="1" lang="en-US" altLang="ja-JP" dirty="0" smtClean="0"/>
              <a:t>in Run  72, 73, 74, 89,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60" cy="1008112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Run 89: </a:t>
            </a:r>
            <a:r>
              <a:rPr lang="en-US" altLang="ja-JP" dirty="0" smtClean="0"/>
              <a:t>D</a:t>
            </a:r>
            <a:r>
              <a:rPr kumimoji="1" lang="en-US" altLang="ja-JP" dirty="0" smtClean="0"/>
              <a:t>ouble pulse at 90 MV/m</a:t>
            </a:r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2010/10/20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fr-FR" altLang="ja-JP" smtClean="0"/>
              <a:t>Report from Nextef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06CF4-DF7C-4117-9349-39C189A3910A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  <p:pic>
        <p:nvPicPr>
          <p:cNvPr id="1026" name="Picture 2" descr="C:\Higo\2010\X-band\Nextef\TD18_#2\101016 Summary (14)\Analysis result\TD18_Disk_#2_89_20100929_015554_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4005064"/>
            <a:ext cx="2952328" cy="2214860"/>
          </a:xfrm>
          <a:prstGeom prst="rect">
            <a:avLst/>
          </a:prstGeom>
          <a:noFill/>
        </p:spPr>
      </p:pic>
      <p:pic>
        <p:nvPicPr>
          <p:cNvPr id="1028" name="Picture 4" descr="C:\Higo\2010\X-band\Nextef\TD18_#2\101016 Summary (14)\Analysis result\TD18_Disk_#2_89_20100929_031721_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1340768"/>
            <a:ext cx="3084441" cy="2313973"/>
          </a:xfrm>
          <a:prstGeom prst="rect">
            <a:avLst/>
          </a:prstGeom>
          <a:noFill/>
        </p:spPr>
      </p:pic>
      <p:pic>
        <p:nvPicPr>
          <p:cNvPr id="1030" name="Picture 6" descr="C:\Higo\2010\X-band\Nextef\TD18_#2\101016 Summary (14)\Analysis result\TD18_Disk_#2_89_20100929_050920_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3717032"/>
            <a:ext cx="3372313" cy="2529937"/>
          </a:xfrm>
          <a:prstGeom prst="rect">
            <a:avLst/>
          </a:prstGeom>
          <a:noFill/>
        </p:spPr>
      </p:pic>
      <p:pic>
        <p:nvPicPr>
          <p:cNvPr id="1031" name="Picture 7" descr="C:\Higo\2010\X-band\Nextef\TD18_#2\101016 Summary (14)\Analysis result\TD18_Disk_#2_89_20100929_110724_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7584" y="1340768"/>
            <a:ext cx="2988457" cy="22419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143000"/>
          </a:xfrm>
        </p:spPr>
        <p:txBody>
          <a:bodyPr>
            <a:noAutofit/>
          </a:bodyPr>
          <a:lstStyle/>
          <a:p>
            <a:r>
              <a:rPr kumimoji="1" lang="en-US" altLang="ja-JP" sz="3200" dirty="0" smtClean="0"/>
              <a:t>BD trigger timings are equally distributed in the former and latter halves</a:t>
            </a:r>
            <a:endParaRPr kumimoji="1" lang="ja-JP" altLang="en-US" sz="3200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2010/10/20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fr-FR" altLang="ja-JP" smtClean="0"/>
              <a:t>Report from Nextef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06CF4-DF7C-4117-9349-39C189A3910A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  <p:pic>
        <p:nvPicPr>
          <p:cNvPr id="1026" name="Picture 2" descr="C:\Higo\2010\X-band\Nextef\TD18_#2\101016 Summary (14)\Analysis result\TD18_Disk_#2_89_20101017-023933_==fc-up start==fc-midle start==(ACC-BD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4077072"/>
            <a:ext cx="2591568" cy="1944216"/>
          </a:xfrm>
          <a:prstGeom prst="rect">
            <a:avLst/>
          </a:prstGeom>
          <a:noFill/>
        </p:spPr>
      </p:pic>
      <p:pic>
        <p:nvPicPr>
          <p:cNvPr id="1027" name="Picture 3" descr="C:\Higo\2010\X-band\Nextef\TD18_#2\101016 Summary (14)\Analysis result\TD18_Disk_#2_89_20101017-023933_==fc-middle start== (ACC-BD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4077072"/>
            <a:ext cx="2591569" cy="1944216"/>
          </a:xfrm>
          <a:prstGeom prst="rect">
            <a:avLst/>
          </a:prstGeom>
          <a:noFill/>
        </p:spPr>
      </p:pic>
      <p:pic>
        <p:nvPicPr>
          <p:cNvPr id="1028" name="Picture 4" descr="C:\Higo\2010\X-band\Nextef\TD18_#2\101016 Summary (14)\Analysis result\TD18_Disk_#2_89_20101017-023933_==fc-up start== (ACC-BD)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4005064"/>
            <a:ext cx="2664296" cy="1998776"/>
          </a:xfrm>
          <a:prstGeom prst="rect">
            <a:avLst/>
          </a:prstGeom>
          <a:noFill/>
        </p:spPr>
      </p:pic>
      <p:pic>
        <p:nvPicPr>
          <p:cNvPr id="1029" name="Picture 5" descr="C:\Higo\2010\X-band\Nextef\TD18_#2\101016 Summary (14)\Analysis result\TD18_Disk_#2_89_20101017-023933_==Tr BD delay== (ACC-BD)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9832" y="1628800"/>
            <a:ext cx="2592288" cy="1944755"/>
          </a:xfrm>
          <a:prstGeom prst="rect">
            <a:avLst/>
          </a:prstGeom>
          <a:noFill/>
        </p:spPr>
      </p:pic>
      <p:pic>
        <p:nvPicPr>
          <p:cNvPr id="1030" name="Picture 6" descr="C:\Higo\2010\X-band\Nextef\TD18_#2\101016 Summary (14)\Analysis result\TD18_Disk_#2_89_20101017-023933_==Rs BD delay== (ACC-BD)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1484784"/>
            <a:ext cx="2736304" cy="2052797"/>
          </a:xfrm>
          <a:prstGeom prst="rect">
            <a:avLst/>
          </a:prstGeom>
          <a:noFill/>
        </p:spPr>
      </p:pic>
      <p:pic>
        <p:nvPicPr>
          <p:cNvPr id="1031" name="Picture 7" descr="C:\Higo\2010\X-band\Nextef\TD18_#2\101016 Summary (14)\Analysis result\TD18_Disk_#2_89_20101017-023933_==Rs BD delay==Tr BD delay==(ACC-BD)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96136" y="1628800"/>
            <a:ext cx="2604521" cy="1953933"/>
          </a:xfrm>
          <a:prstGeom prst="rect">
            <a:avLst/>
          </a:prstGeom>
          <a:noFill/>
        </p:spPr>
      </p:pic>
      <p:sp>
        <p:nvSpPr>
          <p:cNvPr id="12" name="テキスト ボックス 11"/>
          <p:cNvSpPr txBox="1"/>
          <p:nvPr/>
        </p:nvSpPr>
        <p:spPr>
          <a:xfrm>
            <a:off x="1691680" y="170080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Rs delay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211960" y="177281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Tr</a:t>
            </a:r>
            <a:r>
              <a:rPr kumimoji="1" lang="en-US" altLang="ja-JP" dirty="0" smtClean="0"/>
              <a:t> delay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300192" y="1700808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Tr</a:t>
            </a:r>
            <a:r>
              <a:rPr kumimoji="1" lang="en-US" altLang="ja-JP" dirty="0" smtClean="0"/>
              <a:t> delay </a:t>
            </a:r>
            <a:r>
              <a:rPr kumimoji="1" lang="en-US" altLang="ja-JP" dirty="0" err="1" smtClean="0"/>
              <a:t>vs</a:t>
            </a:r>
            <a:r>
              <a:rPr kumimoji="1" lang="en-US" altLang="ja-JP" dirty="0" smtClean="0"/>
              <a:t> Rs delay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308304" y="5013176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UP</a:t>
            </a:r>
            <a:r>
              <a:rPr kumimoji="1" lang="en-US" altLang="ja-JP" dirty="0" smtClean="0"/>
              <a:t> delay </a:t>
            </a:r>
            <a:r>
              <a:rPr kumimoji="1" lang="en-US" altLang="ja-JP" dirty="0" err="1" smtClean="0"/>
              <a:t>vs</a:t>
            </a:r>
            <a:r>
              <a:rPr kumimoji="1" lang="en-US" altLang="ja-JP" dirty="0" smtClean="0"/>
              <a:t> Mid delay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835696" y="414908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UP</a:t>
            </a:r>
            <a:r>
              <a:rPr kumimoji="1" lang="en-US" altLang="ja-JP" dirty="0" smtClean="0"/>
              <a:t> delay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355976" y="422108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Mid</a:t>
            </a:r>
            <a:r>
              <a:rPr kumimoji="1" lang="en-US" altLang="ja-JP" dirty="0" smtClean="0"/>
              <a:t> delay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12" y="0"/>
            <a:ext cx="8640960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Run 90:  </a:t>
            </a:r>
            <a:r>
              <a:rPr lang="en-US" altLang="ja-JP" dirty="0" smtClean="0"/>
              <a:t>Close double pulse at 90 MV/m</a:t>
            </a:r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2010/10/20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fr-FR" altLang="ja-JP" smtClean="0"/>
              <a:t>Report from Nextef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06CF4-DF7C-4117-9349-39C189A3910A}" type="slidenum">
              <a:rPr kumimoji="1" lang="ja-JP" altLang="en-US" smtClean="0"/>
              <a:pPr/>
              <a:t>25</a:t>
            </a:fld>
            <a:endParaRPr kumimoji="1" lang="ja-JP" altLang="en-US"/>
          </a:p>
        </p:txBody>
      </p:sp>
      <p:pic>
        <p:nvPicPr>
          <p:cNvPr id="2050" name="Picture 2" descr="C:\Higo\2010\X-band\Nextef\TD18_#2\101016 Summary (14)\Analysis result\TD18_Disk_#2_90_20101001_213152_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124744"/>
            <a:ext cx="2796250" cy="2097770"/>
          </a:xfrm>
          <a:prstGeom prst="rect">
            <a:avLst/>
          </a:prstGeom>
          <a:noFill/>
        </p:spPr>
      </p:pic>
      <p:pic>
        <p:nvPicPr>
          <p:cNvPr id="2052" name="Picture 4" descr="C:\Higo\2010\X-band\Nextef\TD18_#2\101016 Summary (14)\Analysis result\TD18_Disk_#2_90_20101002_054523_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3645024"/>
            <a:ext cx="2700505" cy="2025941"/>
          </a:xfrm>
          <a:prstGeom prst="rect">
            <a:avLst/>
          </a:prstGeom>
          <a:noFill/>
        </p:spPr>
      </p:pic>
      <p:pic>
        <p:nvPicPr>
          <p:cNvPr id="2053" name="Picture 5" descr="C:\Higo\2010\X-band\Nextef\TD18_#2\101016 Summary (14)\Analysis result\TD18_Disk_#2_90_20101002_054748_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1268760"/>
            <a:ext cx="2988457" cy="2241965"/>
          </a:xfrm>
          <a:prstGeom prst="rect">
            <a:avLst/>
          </a:prstGeom>
          <a:noFill/>
        </p:spPr>
      </p:pic>
      <p:pic>
        <p:nvPicPr>
          <p:cNvPr id="2054" name="Picture 6" descr="C:\Higo\2010\X-band\Nextef\TD18_#2\101016 Summary (14)\Analysis result\TD18_Disk_#2_90_20101002_091410_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9992" y="3717032"/>
            <a:ext cx="2520280" cy="18907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C:\Higo\2010\X-band\Nextef\TD18_#2\101016 Summary (14)\Analysis result\TD18_Disk_#2_90_20101017-025745_==fc-up start==fc-midle start==(ACC-BD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4005064"/>
            <a:ext cx="2628258" cy="1971741"/>
          </a:xfrm>
          <a:prstGeom prst="rect">
            <a:avLst/>
          </a:prstGeom>
          <a:noFill/>
        </p:spPr>
      </p:pic>
      <p:pic>
        <p:nvPicPr>
          <p:cNvPr id="3078" name="Picture 6" descr="C:\Higo\2010\X-band\Nextef\TD18_#2\101016 Summary (14)\Analysis result\TD18_Disk_#2_90_20101017-025745_==fc-up start== (ACC-BD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005064"/>
            <a:ext cx="2364202" cy="1773644"/>
          </a:xfrm>
          <a:prstGeom prst="rect">
            <a:avLst/>
          </a:prstGeom>
          <a:noFill/>
        </p:spPr>
      </p:pic>
      <p:pic>
        <p:nvPicPr>
          <p:cNvPr id="3079" name="Picture 7" descr="C:\Higo\2010\X-band\Nextef\TD18_#2\101016 Summary (14)\Analysis result\TD18_Disk_#2_90_20101017-025745_==fc-middle start== (ACC-BD)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6" y="4005064"/>
            <a:ext cx="2508218" cy="1881686"/>
          </a:xfrm>
          <a:prstGeom prst="rect">
            <a:avLst/>
          </a:prstGeom>
          <a:noFill/>
        </p:spPr>
      </p:pic>
      <p:pic>
        <p:nvPicPr>
          <p:cNvPr id="3074" name="Picture 2" descr="C:\Higo\2010\X-band\Nextef\TD18_#2\101016 Summary (14)\Analysis result\TD18_Disk_#2_90_20101017-025745_==Tr BD delay== (ACC-BD)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9832" y="1412776"/>
            <a:ext cx="2639521" cy="1980190"/>
          </a:xfrm>
          <a:prstGeom prst="rect">
            <a:avLst/>
          </a:prstGeom>
          <a:noFill/>
        </p:spPr>
      </p:pic>
      <p:pic>
        <p:nvPicPr>
          <p:cNvPr id="3075" name="Picture 3" descr="C:\Higo\2010\X-band\Nextef\TD18_#2\101016 Summary (14)\Analysis result\TD18_Disk_#2_90_20101017-025745_==Rs BD delay==Tr BD delay==(ACC-BD)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52120" y="1412776"/>
            <a:ext cx="2664296" cy="1998777"/>
          </a:xfrm>
          <a:prstGeom prst="rect">
            <a:avLst/>
          </a:prstGeom>
          <a:noFill/>
        </p:spPr>
      </p:pic>
      <p:pic>
        <p:nvPicPr>
          <p:cNvPr id="3076" name="Picture 4" descr="C:\Higo\2010\X-band\Nextef\TD18_#2\101016 Summary (14)\Analysis result\TD18_Disk_#2_90_20101017-025745_==Rs BD delay== (ACC-BD)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536" y="1484784"/>
            <a:ext cx="2520280" cy="1890735"/>
          </a:xfrm>
          <a:prstGeom prst="rect">
            <a:avLst/>
          </a:prstGeom>
          <a:noFill/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143000"/>
          </a:xfrm>
        </p:spPr>
        <p:txBody>
          <a:bodyPr>
            <a:noAutofit/>
          </a:bodyPr>
          <a:lstStyle/>
          <a:p>
            <a:r>
              <a:rPr kumimoji="1" lang="en-US" altLang="ja-JP" sz="3200" dirty="0" smtClean="0"/>
              <a:t>BD trigger timings are equally distributed in the former and latter halves</a:t>
            </a:r>
            <a:endParaRPr kumimoji="1" lang="ja-JP" altLang="en-US" sz="3200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2010/10/20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fr-FR" altLang="ja-JP" smtClean="0"/>
              <a:t>Report from Nextef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06CF4-DF7C-4117-9349-39C189A3910A}" type="slidenum">
              <a:rPr kumimoji="1" lang="ja-JP" altLang="en-US" smtClean="0"/>
              <a:pPr/>
              <a:t>26</a:t>
            </a:fld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691680" y="170080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Rs delay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211960" y="177281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Tr</a:t>
            </a:r>
            <a:r>
              <a:rPr kumimoji="1" lang="en-US" altLang="ja-JP" dirty="0" smtClean="0"/>
              <a:t> delay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164288" y="2420888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Tr</a:t>
            </a:r>
            <a:r>
              <a:rPr kumimoji="1" lang="en-US" altLang="ja-JP" dirty="0" smtClean="0"/>
              <a:t> delay </a:t>
            </a:r>
            <a:r>
              <a:rPr kumimoji="1" lang="en-US" altLang="ja-JP" dirty="0" err="1" smtClean="0"/>
              <a:t>vs</a:t>
            </a:r>
            <a:r>
              <a:rPr kumimoji="1" lang="en-US" altLang="ja-JP" dirty="0" smtClean="0"/>
              <a:t> Rs delay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308304" y="5013176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UP</a:t>
            </a:r>
            <a:r>
              <a:rPr kumimoji="1" lang="en-US" altLang="ja-JP" dirty="0" smtClean="0"/>
              <a:t> delay </a:t>
            </a:r>
            <a:r>
              <a:rPr kumimoji="1" lang="en-US" altLang="ja-JP" dirty="0" err="1" smtClean="0"/>
              <a:t>vs</a:t>
            </a:r>
            <a:r>
              <a:rPr kumimoji="1" lang="en-US" altLang="ja-JP" dirty="0" smtClean="0"/>
              <a:t> Mid delay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835696" y="414908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UP</a:t>
            </a:r>
            <a:r>
              <a:rPr kumimoji="1" lang="en-US" altLang="ja-JP" dirty="0" smtClean="0"/>
              <a:t> delay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355976" y="422108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Mid</a:t>
            </a:r>
            <a:r>
              <a:rPr kumimoji="1" lang="en-US" altLang="ja-JP" dirty="0" smtClean="0"/>
              <a:t> delay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1080120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Run 90:   </a:t>
            </a:r>
            <a:r>
              <a:rPr lang="en-US" altLang="ja-JP" sz="4000" dirty="0" smtClean="0"/>
              <a:t>200+50+200  90MV/m double pulse</a:t>
            </a:r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2010/10/20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fr-FR" altLang="ja-JP" smtClean="0"/>
              <a:t>Report from Nextef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06CF4-DF7C-4117-9349-39C189A3910A}" type="slidenum">
              <a:rPr kumimoji="1" lang="ja-JP" altLang="en-US" smtClean="0"/>
              <a:pPr/>
              <a:t>27</a:t>
            </a:fld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331640" y="4437112"/>
            <a:ext cx="6696744" cy="193899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 smtClean="0">
                <a:solidFill>
                  <a:srgbClr val="00B0F0"/>
                </a:solidFill>
                <a:sym typeface="Wingdings" pitchFamily="2" charset="2"/>
              </a:rPr>
              <a:t>BD pulse shape confirmed by eye      BDR[*1</a:t>
            </a:r>
            <a:r>
              <a:rPr lang="en-US" altLang="ja-JP" sz="2000" dirty="0" smtClean="0">
                <a:solidFill>
                  <a:srgbClr val="00B0F0"/>
                </a:solidFill>
              </a:rPr>
              <a:t>0</a:t>
            </a:r>
            <a:r>
              <a:rPr lang="en-US" altLang="ja-JP" sz="2000" baseline="30000" dirty="0" smtClean="0">
                <a:solidFill>
                  <a:srgbClr val="00B0F0"/>
                </a:solidFill>
              </a:rPr>
              <a:t>-5</a:t>
            </a:r>
            <a:r>
              <a:rPr lang="en-US" altLang="ja-JP" sz="2000" dirty="0" smtClean="0">
                <a:solidFill>
                  <a:srgbClr val="00B0F0"/>
                </a:solidFill>
              </a:rPr>
              <a:t> BD/pulse/m]</a:t>
            </a:r>
            <a:endParaRPr kumimoji="1" lang="en-US" altLang="ja-JP" sz="2000" dirty="0" smtClean="0">
              <a:solidFill>
                <a:srgbClr val="00B0F0"/>
              </a:solidFill>
            </a:endParaRPr>
          </a:p>
          <a:p>
            <a:r>
              <a:rPr lang="en-US" altLang="ja-JP" sz="2000" dirty="0" smtClean="0">
                <a:solidFill>
                  <a:srgbClr val="00B0F0"/>
                </a:solidFill>
              </a:rPr>
              <a:t>  </a:t>
            </a:r>
            <a:r>
              <a:rPr lang="en-US" altLang="ja-JP" sz="2000" dirty="0" err="1" smtClean="0">
                <a:solidFill>
                  <a:srgbClr val="00B0F0"/>
                </a:solidFill>
              </a:rPr>
              <a:t>BDR_Former</a:t>
            </a:r>
            <a:r>
              <a:rPr lang="en-US" altLang="ja-JP" sz="2000" dirty="0" smtClean="0">
                <a:solidFill>
                  <a:srgbClr val="00B0F0"/>
                </a:solidFill>
              </a:rPr>
              <a:t> pulse  = 31BD/93hrs  </a:t>
            </a:r>
            <a:r>
              <a:rPr lang="en-US" altLang="ja-JP" sz="2000" dirty="0" smtClean="0">
                <a:solidFill>
                  <a:srgbClr val="00B0F0"/>
                </a:solidFill>
                <a:sym typeface="Wingdings" pitchFamily="2" charset="2"/>
              </a:rPr>
              <a:t> </a:t>
            </a:r>
            <a:r>
              <a:rPr lang="en-US" altLang="ja-JP" sz="2000" dirty="0" smtClean="0">
                <a:solidFill>
                  <a:srgbClr val="00B0F0"/>
                </a:solidFill>
              </a:rPr>
              <a:t>1.0</a:t>
            </a:r>
          </a:p>
          <a:p>
            <a:r>
              <a:rPr lang="en-US" altLang="ja-JP" sz="2000" dirty="0" smtClean="0">
                <a:solidFill>
                  <a:srgbClr val="00B0F0"/>
                </a:solidFill>
              </a:rPr>
              <a:t>  </a:t>
            </a:r>
            <a:r>
              <a:rPr lang="en-US" altLang="ja-JP" sz="2000" dirty="0" err="1" smtClean="0">
                <a:solidFill>
                  <a:srgbClr val="00B0F0"/>
                </a:solidFill>
              </a:rPr>
              <a:t>BDR_latter</a:t>
            </a:r>
            <a:r>
              <a:rPr lang="en-US" altLang="ja-JP" sz="2000" dirty="0" smtClean="0">
                <a:solidFill>
                  <a:srgbClr val="00B0F0"/>
                </a:solidFill>
              </a:rPr>
              <a:t> pulse     = 26BD/93hrs  </a:t>
            </a:r>
            <a:r>
              <a:rPr lang="en-US" altLang="ja-JP" sz="2000" dirty="0" smtClean="0">
                <a:solidFill>
                  <a:srgbClr val="00B0F0"/>
                </a:solidFill>
                <a:sym typeface="Wingdings" pitchFamily="2" charset="2"/>
              </a:rPr>
              <a:t> </a:t>
            </a:r>
            <a:r>
              <a:rPr lang="en-US" altLang="ja-JP" sz="2000" dirty="0" smtClean="0">
                <a:solidFill>
                  <a:srgbClr val="00B0F0"/>
                </a:solidFill>
              </a:rPr>
              <a:t>0.84</a:t>
            </a:r>
          </a:p>
          <a:p>
            <a:r>
              <a:rPr lang="en-US" altLang="ja-JP" sz="2000" dirty="0" smtClean="0">
                <a:solidFill>
                  <a:srgbClr val="00B0F0"/>
                </a:solidFill>
              </a:rPr>
              <a:t>       </a:t>
            </a:r>
            <a:r>
              <a:rPr lang="en-US" altLang="ja-JP" sz="2000" dirty="0" err="1" smtClean="0">
                <a:solidFill>
                  <a:srgbClr val="00B0F0"/>
                </a:solidFill>
              </a:rPr>
              <a:t>BDR_total</a:t>
            </a:r>
            <a:r>
              <a:rPr lang="en-US" altLang="ja-JP" sz="2000" dirty="0" smtClean="0">
                <a:solidFill>
                  <a:srgbClr val="00B0F0"/>
                </a:solidFill>
              </a:rPr>
              <a:t>   =  57BD  </a:t>
            </a:r>
            <a:r>
              <a:rPr lang="en-US" altLang="ja-JP" sz="2000" dirty="0" smtClean="0">
                <a:solidFill>
                  <a:srgbClr val="00B0F0"/>
                </a:solidFill>
                <a:sym typeface="Wingdings" pitchFamily="2" charset="2"/>
              </a:rPr>
              <a:t> 1.84</a:t>
            </a:r>
          </a:p>
          <a:p>
            <a:endParaRPr lang="en-US" altLang="ja-JP" sz="2000" dirty="0" smtClean="0">
              <a:solidFill>
                <a:srgbClr val="00B0F0"/>
              </a:solidFill>
              <a:sym typeface="Wingdings" pitchFamily="2" charset="2"/>
            </a:endParaRPr>
          </a:p>
          <a:p>
            <a:r>
              <a:rPr lang="en-US" altLang="ja-JP" sz="2000" dirty="0" smtClean="0">
                <a:solidFill>
                  <a:srgbClr val="00B050"/>
                </a:solidFill>
                <a:sym typeface="Wingdings" pitchFamily="2" charset="2"/>
              </a:rPr>
              <a:t>Almost the same BDR for each pulse, former and latter</a:t>
            </a:r>
            <a:endParaRPr lang="en-US" altLang="ja-JP" sz="2000" dirty="0" smtClean="0">
              <a:solidFill>
                <a:srgbClr val="00B050"/>
              </a:solidFill>
            </a:endParaRPr>
          </a:p>
        </p:txBody>
      </p:sp>
      <p:graphicFrame>
        <p:nvGraphicFramePr>
          <p:cNvPr id="9" name="グラフ 8"/>
          <p:cNvGraphicFramePr/>
          <p:nvPr/>
        </p:nvGraphicFramePr>
        <p:xfrm>
          <a:off x="4572001" y="2132856"/>
          <a:ext cx="3816424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テキスト ボックス 12"/>
          <p:cNvSpPr txBox="1"/>
          <p:nvPr/>
        </p:nvSpPr>
        <p:spPr>
          <a:xfrm>
            <a:off x="5580112" y="1556792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solidFill>
                  <a:srgbClr val="00B0F0"/>
                </a:solidFill>
              </a:rPr>
              <a:t>BDR </a:t>
            </a:r>
            <a:r>
              <a:rPr lang="en-US" altLang="ja-JP" sz="2400" dirty="0" err="1" smtClean="0">
                <a:solidFill>
                  <a:srgbClr val="00B0F0"/>
                </a:solidFill>
              </a:rPr>
              <a:t>vs</a:t>
            </a:r>
            <a:r>
              <a:rPr lang="en-US" altLang="ja-JP" sz="2400" dirty="0" smtClean="0">
                <a:solidFill>
                  <a:srgbClr val="00B0F0"/>
                </a:solidFill>
              </a:rPr>
              <a:t> time</a:t>
            </a:r>
            <a:endParaRPr kumimoji="1" lang="ja-JP" altLang="en-US" sz="2400" dirty="0">
              <a:solidFill>
                <a:srgbClr val="00B0F0"/>
              </a:solidFill>
            </a:endParaRPr>
          </a:p>
        </p:txBody>
      </p:sp>
      <p:graphicFrame>
        <p:nvGraphicFramePr>
          <p:cNvPr id="14" name="グラフ 13"/>
          <p:cNvGraphicFramePr/>
          <p:nvPr/>
        </p:nvGraphicFramePr>
        <p:xfrm>
          <a:off x="611560" y="1916832"/>
          <a:ext cx="3456384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5" name="テキスト ボックス 14"/>
          <p:cNvSpPr txBox="1"/>
          <p:nvPr/>
        </p:nvSpPr>
        <p:spPr>
          <a:xfrm>
            <a:off x="1475656" y="1484784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solidFill>
                  <a:srgbClr val="00B0F0"/>
                </a:solidFill>
              </a:rPr>
              <a:t>#BD </a:t>
            </a:r>
            <a:r>
              <a:rPr lang="en-US" altLang="ja-JP" sz="2400" dirty="0" err="1" smtClean="0">
                <a:solidFill>
                  <a:srgbClr val="00B0F0"/>
                </a:solidFill>
              </a:rPr>
              <a:t>vs</a:t>
            </a:r>
            <a:r>
              <a:rPr lang="en-US" altLang="ja-JP" sz="2400" dirty="0" smtClean="0">
                <a:solidFill>
                  <a:srgbClr val="00B0F0"/>
                </a:solidFill>
              </a:rPr>
              <a:t> time</a:t>
            </a:r>
            <a:endParaRPr kumimoji="1" lang="ja-JP" altLang="en-US" sz="24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94122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Structure fabrication related problem?</a:t>
            </a:r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2010/10/20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Report from Nextef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28</a:t>
            </a:fld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11560" y="1124744"/>
            <a:ext cx="792088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kumimoji="1" lang="en-US" altLang="ja-JP" sz="2400" dirty="0" smtClean="0"/>
              <a:t>We see from SEM view of TD18_#3 got by CERN that there may be 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a gap </a:t>
            </a:r>
            <a:r>
              <a:rPr kumimoji="1" lang="en-US" altLang="ja-JP" sz="2400" dirty="0" smtClean="0"/>
              <a:t>between cells, especially at the most high magnetic field and periphery.</a:t>
            </a:r>
          </a:p>
          <a:p>
            <a:pPr>
              <a:buFont typeface="Arial" pitchFamily="34" charset="0"/>
              <a:buChar char="•"/>
            </a:pPr>
            <a:r>
              <a:rPr lang="en-US" altLang="ja-JP" sz="2400" dirty="0" smtClean="0"/>
              <a:t>It may </a:t>
            </a:r>
            <a:r>
              <a:rPr lang="en-US" altLang="ja-JP" sz="2400" dirty="0" smtClean="0">
                <a:solidFill>
                  <a:srgbClr val="00B050"/>
                </a:solidFill>
              </a:rPr>
              <a:t>simply be due to chamfer</a:t>
            </a:r>
            <a:r>
              <a:rPr lang="en-US" altLang="ja-JP" sz="2400" dirty="0" smtClean="0"/>
              <a:t>.</a:t>
            </a:r>
          </a:p>
          <a:p>
            <a:pPr>
              <a:buFont typeface="Arial" pitchFamily="34" charset="0"/>
              <a:buChar char="•"/>
            </a:pPr>
            <a:endParaRPr kumimoji="1" lang="en-US" altLang="ja-JP" sz="2400" dirty="0" smtClean="0"/>
          </a:p>
          <a:p>
            <a:pPr>
              <a:buFont typeface="Arial" pitchFamily="34" charset="0"/>
              <a:buChar char="•"/>
            </a:pPr>
            <a:r>
              <a:rPr lang="en-US" altLang="ja-JP" sz="2400" dirty="0" smtClean="0"/>
              <a:t>I have still some concern on the f</a:t>
            </a:r>
            <a:r>
              <a:rPr kumimoji="1" lang="en-US" altLang="ja-JP" sz="2400" dirty="0" smtClean="0"/>
              <a:t>latness, important for </a:t>
            </a:r>
            <a:r>
              <a:rPr lang="en-US" altLang="ja-JP" sz="2400" dirty="0" smtClean="0"/>
              <a:t>robust diffusion bonding.</a:t>
            </a:r>
          </a:p>
          <a:p>
            <a:pPr>
              <a:buFont typeface="Arial" pitchFamily="34" charset="0"/>
              <a:buChar char="•"/>
            </a:pPr>
            <a:r>
              <a:rPr kumimoji="1" lang="en-US" altLang="ja-JP" sz="2400" dirty="0" smtClean="0">
                <a:solidFill>
                  <a:srgbClr val="FF0000"/>
                </a:solidFill>
              </a:rPr>
              <a:t>Flatness of T18 and TD18 was not good</a:t>
            </a:r>
            <a:r>
              <a:rPr kumimoji="1" lang="en-US" altLang="ja-JP" sz="2400" dirty="0" smtClean="0"/>
              <a:t>, </a:t>
            </a:r>
            <a:r>
              <a:rPr lang="en-US" altLang="ja-JP" sz="2400" dirty="0" smtClean="0"/>
              <a:t>in many cells it was </a:t>
            </a:r>
            <a:r>
              <a:rPr kumimoji="1" lang="en-US" altLang="ja-JP" sz="2400" dirty="0" smtClean="0"/>
              <a:t>more than a micron level.</a:t>
            </a:r>
            <a:r>
              <a:rPr lang="en-US" altLang="ja-JP" sz="2400" dirty="0" smtClean="0"/>
              <a:t> We accepted the cells with such big deviation from flat if it becomes </a:t>
            </a:r>
            <a:r>
              <a:rPr lang="en-US" altLang="ja-JP" sz="2400" dirty="0" smtClean="0">
                <a:solidFill>
                  <a:srgbClr val="00B0F0"/>
                </a:solidFill>
              </a:rPr>
              <a:t>better than 0.5 micron when sandwiched by flat surfaces</a:t>
            </a:r>
            <a:r>
              <a:rPr lang="en-US" altLang="ja-JP" sz="2400" dirty="0" smtClean="0"/>
              <a:t>. </a:t>
            </a:r>
            <a:r>
              <a:rPr kumimoji="1" lang="en-US" altLang="ja-JP" sz="2400" dirty="0" smtClean="0"/>
              <a:t>But 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this may not be good enough</a:t>
            </a:r>
            <a:r>
              <a:rPr kumimoji="1" lang="en-US" altLang="ja-JP" sz="2400" dirty="0" smtClean="0"/>
              <a:t>.</a:t>
            </a:r>
          </a:p>
          <a:p>
            <a:pPr>
              <a:buFont typeface="Arial" pitchFamily="34" charset="0"/>
              <a:buChar char="•"/>
            </a:pPr>
            <a:endParaRPr lang="en-US" altLang="ja-JP" sz="2400" dirty="0" smtClean="0"/>
          </a:p>
          <a:p>
            <a:pPr>
              <a:buFont typeface="Arial" pitchFamily="34" charset="0"/>
              <a:buChar char="•"/>
            </a:pPr>
            <a:r>
              <a:rPr kumimoji="1" lang="en-US" altLang="ja-JP" sz="2400" dirty="0" smtClean="0"/>
              <a:t>Happy to see the bonding quality check by cutting at CERN. 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Diffusion bonding area</a:t>
            </a:r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2010/10/20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Report from Nextef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29</a:t>
            </a:fld>
            <a:endParaRPr kumimoji="1" lang="ja-JP" altLang="en-US"/>
          </a:p>
        </p:txBody>
      </p:sp>
      <p:pic>
        <p:nvPicPr>
          <p:cNvPr id="6" name="Picture 2" descr="G:\Departments\EN\Groups\MME\MM\Metallurgy\MEB-Sigma\MAichele\EDMS--1096980--TD18_post-mortem_SEM_observation\TD18 KEK-SLAC SliceC\TD18-SliceC-DS-59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628800"/>
            <a:ext cx="3360373" cy="2520280"/>
          </a:xfrm>
          <a:prstGeom prst="rect">
            <a:avLst/>
          </a:prstGeom>
          <a:noFill/>
        </p:spPr>
      </p:pic>
      <p:sp>
        <p:nvSpPr>
          <p:cNvPr id="7" name="テキスト ボックス 6"/>
          <p:cNvSpPr txBox="1"/>
          <p:nvPr/>
        </p:nvSpPr>
        <p:spPr>
          <a:xfrm>
            <a:off x="827584" y="4365104"/>
            <a:ext cx="2664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SEM view of TD18_#3</a:t>
            </a:r>
          </a:p>
          <a:p>
            <a:r>
              <a:rPr lang="en-US" altLang="ja-JP" dirty="0" smtClean="0"/>
              <a:t>by </a:t>
            </a:r>
            <a:r>
              <a:rPr kumimoji="1" lang="en-US" altLang="ja-JP" dirty="0" smtClean="0"/>
              <a:t>M. </a:t>
            </a:r>
            <a:r>
              <a:rPr kumimoji="1" lang="en-US" altLang="ja-JP" dirty="0" err="1" smtClean="0"/>
              <a:t>Aicheler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grpSp>
        <p:nvGrpSpPr>
          <p:cNvPr id="59" name="グループ化 58"/>
          <p:cNvGrpSpPr/>
          <p:nvPr/>
        </p:nvGrpSpPr>
        <p:grpSpPr>
          <a:xfrm>
            <a:off x="4427985" y="1700807"/>
            <a:ext cx="2910722" cy="2980368"/>
            <a:chOff x="4283969" y="1700807"/>
            <a:chExt cx="2910722" cy="2980368"/>
          </a:xfrm>
        </p:grpSpPr>
        <p:cxnSp>
          <p:nvCxnSpPr>
            <p:cNvPr id="50" name="直線コネクタ 49"/>
            <p:cNvCxnSpPr/>
            <p:nvPr/>
          </p:nvCxnSpPr>
          <p:spPr>
            <a:xfrm rot="5400000" flipH="1" flipV="1">
              <a:off x="6702379" y="2666329"/>
              <a:ext cx="309810" cy="247243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コネクタ 5"/>
            <p:cNvCxnSpPr/>
            <p:nvPr/>
          </p:nvCxnSpPr>
          <p:spPr>
            <a:xfrm>
              <a:off x="5150577" y="2944382"/>
              <a:ext cx="1581663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コネクタ 38"/>
            <p:cNvCxnSpPr/>
            <p:nvPr/>
          </p:nvCxnSpPr>
          <p:spPr>
            <a:xfrm rot="5400000">
              <a:off x="6464732" y="2227036"/>
              <a:ext cx="943845" cy="982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円弧 39"/>
            <p:cNvSpPr/>
            <p:nvPr/>
          </p:nvSpPr>
          <p:spPr>
            <a:xfrm flipH="1">
              <a:off x="4717878" y="2949255"/>
              <a:ext cx="924382" cy="829049"/>
            </a:xfrm>
            <a:prstGeom prst="arc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41" name="直線コネクタ 40"/>
            <p:cNvCxnSpPr/>
            <p:nvPr/>
          </p:nvCxnSpPr>
          <p:spPr>
            <a:xfrm rot="16200000" flipH="1">
              <a:off x="4124224" y="3921065"/>
              <a:ext cx="1191251" cy="6727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円弧 41"/>
            <p:cNvSpPr/>
            <p:nvPr/>
          </p:nvSpPr>
          <p:spPr>
            <a:xfrm flipH="1" flipV="1">
              <a:off x="4304885" y="4329551"/>
              <a:ext cx="425972" cy="343539"/>
            </a:xfrm>
            <a:prstGeom prst="arc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弧 42"/>
            <p:cNvSpPr/>
            <p:nvPr/>
          </p:nvSpPr>
          <p:spPr>
            <a:xfrm flipV="1">
              <a:off x="4292119" y="4337636"/>
              <a:ext cx="425972" cy="343539"/>
            </a:xfrm>
            <a:prstGeom prst="arc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44" name="直線コネクタ 43"/>
            <p:cNvCxnSpPr/>
            <p:nvPr/>
          </p:nvCxnSpPr>
          <p:spPr>
            <a:xfrm rot="16200000" flipH="1">
              <a:off x="2869875" y="3114901"/>
              <a:ext cx="2851213" cy="2302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/>
            <p:cNvCxnSpPr/>
            <p:nvPr/>
          </p:nvCxnSpPr>
          <p:spPr>
            <a:xfrm rot="16200000" flipH="1">
              <a:off x="6842654" y="2090032"/>
              <a:ext cx="666267" cy="6253"/>
            </a:xfrm>
            <a:prstGeom prst="line">
              <a:avLst/>
            </a:prstGeom>
            <a:ln w="381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コネクタ 45"/>
            <p:cNvCxnSpPr/>
            <p:nvPr/>
          </p:nvCxnSpPr>
          <p:spPr>
            <a:xfrm flipV="1">
              <a:off x="5451295" y="3154018"/>
              <a:ext cx="1088637" cy="8086"/>
            </a:xfrm>
            <a:prstGeom prst="line">
              <a:avLst/>
            </a:prstGeom>
            <a:ln w="381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コネクタ 46"/>
            <p:cNvCxnSpPr/>
            <p:nvPr/>
          </p:nvCxnSpPr>
          <p:spPr>
            <a:xfrm rot="5400000" flipH="1" flipV="1">
              <a:off x="6525436" y="2950392"/>
              <a:ext cx="218319" cy="205109"/>
            </a:xfrm>
            <a:prstGeom prst="line">
              <a:avLst/>
            </a:prstGeom>
            <a:ln w="381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コネクタ 50"/>
            <p:cNvCxnSpPr/>
            <p:nvPr/>
          </p:nvCxnSpPr>
          <p:spPr>
            <a:xfrm rot="5400000" flipH="1" flipV="1">
              <a:off x="6914889" y="2401198"/>
              <a:ext cx="303221" cy="256382"/>
            </a:xfrm>
            <a:prstGeom prst="line">
              <a:avLst/>
            </a:prstGeom>
            <a:ln w="381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テキスト ボックス 54"/>
            <p:cNvSpPr txBox="1"/>
            <p:nvPr/>
          </p:nvSpPr>
          <p:spPr>
            <a:xfrm>
              <a:off x="5004048" y="3212976"/>
              <a:ext cx="14401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0070C0"/>
                  </a:solidFill>
                </a:rPr>
                <a:t>Medium cut</a:t>
              </a:r>
              <a:endParaRPr kumimoji="1" lang="ja-JP" altLang="en-US" dirty="0">
                <a:solidFill>
                  <a:srgbClr val="0070C0"/>
                </a:solidFill>
              </a:endParaRPr>
            </a:p>
          </p:txBody>
        </p:sp>
        <p:sp>
          <p:nvSpPr>
            <p:cNvPr id="56" name="テキスト ボックス 55"/>
            <p:cNvSpPr txBox="1"/>
            <p:nvPr/>
          </p:nvSpPr>
          <p:spPr>
            <a:xfrm>
              <a:off x="4860032" y="2492896"/>
              <a:ext cx="14401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FF0000"/>
                  </a:solidFill>
                </a:rPr>
                <a:t>Final cut</a:t>
              </a:r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60" name="右矢印 59"/>
          <p:cNvSpPr/>
          <p:nvPr/>
        </p:nvSpPr>
        <p:spPr>
          <a:xfrm rot="18598525">
            <a:off x="5462555" y="4247045"/>
            <a:ext cx="100811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78" name="グループ化 77"/>
          <p:cNvGrpSpPr/>
          <p:nvPr/>
        </p:nvGrpSpPr>
        <p:grpSpPr>
          <a:xfrm>
            <a:off x="7067314" y="1757171"/>
            <a:ext cx="1410092" cy="2980368"/>
            <a:chOff x="2699792" y="2780928"/>
            <a:chExt cx="1410092" cy="2980368"/>
          </a:xfrm>
        </p:grpSpPr>
        <p:cxnSp>
          <p:nvCxnSpPr>
            <p:cNvPr id="63" name="直線コネクタ 5"/>
            <p:cNvCxnSpPr/>
            <p:nvPr/>
          </p:nvCxnSpPr>
          <p:spPr>
            <a:xfrm flipV="1">
              <a:off x="3566400" y="4021394"/>
              <a:ext cx="543484" cy="3109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円弧 64"/>
            <p:cNvSpPr/>
            <p:nvPr/>
          </p:nvSpPr>
          <p:spPr>
            <a:xfrm flipH="1">
              <a:off x="3133701" y="4029376"/>
              <a:ext cx="924382" cy="829049"/>
            </a:xfrm>
            <a:prstGeom prst="arc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66" name="直線コネクタ 65"/>
            <p:cNvCxnSpPr/>
            <p:nvPr/>
          </p:nvCxnSpPr>
          <p:spPr>
            <a:xfrm rot="16200000" flipH="1">
              <a:off x="2540047" y="5001186"/>
              <a:ext cx="1191251" cy="6727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円弧 66"/>
            <p:cNvSpPr/>
            <p:nvPr/>
          </p:nvSpPr>
          <p:spPr>
            <a:xfrm flipH="1" flipV="1">
              <a:off x="2720708" y="5409672"/>
              <a:ext cx="425972" cy="343539"/>
            </a:xfrm>
            <a:prstGeom prst="arc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円弧 67"/>
            <p:cNvSpPr/>
            <p:nvPr/>
          </p:nvSpPr>
          <p:spPr>
            <a:xfrm flipV="1">
              <a:off x="2707942" y="5417757"/>
              <a:ext cx="425972" cy="343539"/>
            </a:xfrm>
            <a:prstGeom prst="arc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69" name="直線コネクタ 68"/>
            <p:cNvCxnSpPr/>
            <p:nvPr/>
          </p:nvCxnSpPr>
          <p:spPr>
            <a:xfrm rot="16200000" flipH="1">
              <a:off x="1285698" y="4195022"/>
              <a:ext cx="2851213" cy="23026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036050" cy="1214438"/>
          </a:xfrm>
        </p:spPr>
        <p:txBody>
          <a:bodyPr>
            <a:normAutofit/>
          </a:bodyPr>
          <a:lstStyle/>
          <a:p>
            <a:r>
              <a:rPr lang="en-US" altLang="ja-JP" sz="3600" dirty="0" smtClean="0"/>
              <a:t>Nextef has been keeping</a:t>
            </a:r>
            <a:br>
              <a:rPr lang="en-US" altLang="ja-JP" sz="3600" dirty="0" smtClean="0"/>
            </a:br>
            <a:r>
              <a:rPr lang="en-US" altLang="ja-JP" sz="3600" dirty="0" smtClean="0"/>
              <a:t> the same configuration since 2007</a:t>
            </a:r>
            <a:endParaRPr lang="en-US" altLang="ja-JP" sz="2400" dirty="0" smtClean="0"/>
          </a:p>
        </p:txBody>
      </p:sp>
      <p:pic>
        <p:nvPicPr>
          <p:cNvPr id="20483" name="Picture 3" descr="Nextef Dec 5 reduced CIMG166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1412776"/>
            <a:ext cx="3240360" cy="2430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 descr="峠　Nextefクライストロン写真　20071213Di-014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556793"/>
            <a:ext cx="2207879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日付プレースホルダ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2010/10/20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E3A6D8-CB31-4506-8A10-D534828C0219}" type="slidenum">
              <a:rPr lang="ja-JP" altLang="en-US" smtClean="0"/>
              <a:pPr>
                <a:defRPr/>
              </a:pPr>
              <a:t>3</a:t>
            </a:fld>
            <a:endParaRPr lang="ja-JP" altLang="en-US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Report from Nextef</a:t>
            </a:r>
            <a:endParaRPr lang="ja-JP" altLang="en-US"/>
          </a:p>
        </p:txBody>
      </p:sp>
      <p:pic>
        <p:nvPicPr>
          <p:cNvPr id="8" name="Picture 3" descr="20071213Di-022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4077072"/>
            <a:ext cx="3168352" cy="147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1" name="Picture 1" descr="P101029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2060848"/>
            <a:ext cx="2448272" cy="3122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テキスト ボックス 10"/>
          <p:cNvSpPr txBox="1"/>
          <p:nvPr/>
        </p:nvSpPr>
        <p:spPr>
          <a:xfrm>
            <a:off x="1907704" y="5589240"/>
            <a:ext cx="18722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>
                <a:solidFill>
                  <a:srgbClr val="00B0F0"/>
                </a:solidFill>
              </a:rPr>
              <a:t>Nextef</a:t>
            </a:r>
          </a:p>
          <a:p>
            <a:pPr algn="ctr"/>
            <a:r>
              <a:rPr lang="en-US" altLang="ja-JP" sz="2000" dirty="0" smtClean="0">
                <a:solidFill>
                  <a:srgbClr val="00B0F0"/>
                </a:solidFill>
              </a:rPr>
              <a:t>2 klystron setup</a:t>
            </a:r>
            <a:endParaRPr kumimoji="1" lang="ja-JP" altLang="en-US" sz="2000" dirty="0">
              <a:solidFill>
                <a:srgbClr val="00B0F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516216" y="5661248"/>
            <a:ext cx="18722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>
                <a:solidFill>
                  <a:srgbClr val="00B0F0"/>
                </a:solidFill>
              </a:rPr>
              <a:t>KT1</a:t>
            </a:r>
          </a:p>
          <a:p>
            <a:pPr algn="ctr"/>
            <a:r>
              <a:rPr lang="en-US" altLang="ja-JP" sz="2000" dirty="0" smtClean="0">
                <a:solidFill>
                  <a:srgbClr val="00B0F0"/>
                </a:solidFill>
              </a:rPr>
              <a:t>1 klystron setup</a:t>
            </a:r>
            <a:endParaRPr kumimoji="1" lang="ja-JP" altLang="en-US" sz="20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 advTm="75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980728"/>
          </a:xfrm>
        </p:spPr>
        <p:txBody>
          <a:bodyPr/>
          <a:lstStyle/>
          <a:p>
            <a:r>
              <a:rPr kumimoji="1" lang="en-US" altLang="ja-JP" dirty="0" smtClean="0"/>
              <a:t>Flatness of cells for TD18_#2</a:t>
            </a:r>
            <a:endParaRPr kumimoji="1" lang="ja-JP" altLang="en-US" dirty="0"/>
          </a:p>
        </p:txBody>
      </p:sp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2010/10/20</a:t>
            </a:r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Report from Nextef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30</a:t>
            </a:fld>
            <a:endParaRPr kumimoji="1" lang="ja-JP" altLang="en-US"/>
          </a:p>
        </p:txBody>
      </p:sp>
      <p:pic>
        <p:nvPicPr>
          <p:cNvPr id="7" name="Picture 2" descr="C:\Higo\2008\Laboratories\CERN\Fabrication\TD18_VG2.4_Disk\RF Check at KEK\DiskDampFlatness\15b-cu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196752"/>
            <a:ext cx="2680163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C:\Higo\2008\Laboratories\CERN\Fabrication\TD18_VG2.4_Disk\RF Check at KEK\DiskDampFlatness\15b-dis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3356992"/>
            <a:ext cx="2668359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テキスト ボックス 8"/>
          <p:cNvSpPr txBox="1"/>
          <p:nvPr/>
        </p:nvSpPr>
        <p:spPr>
          <a:xfrm>
            <a:off x="1691680" y="80641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TD18_#2_15b</a:t>
            </a:r>
            <a:endParaRPr kumimoji="1" lang="ja-JP" altLang="en-US" dirty="0"/>
          </a:p>
        </p:txBody>
      </p:sp>
      <p:pic>
        <p:nvPicPr>
          <p:cNvPr id="10" name="Picture 2" descr="C:\Higo\2008\Laboratories\CERN\Fabrication\TD18_VG2.4_Disk\RF Check at KEK\DiskDampFlatness\09b-cup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196752"/>
            <a:ext cx="2416697" cy="183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 descr="C:\Higo\2008\Laboratories\CERN\Fabrication\TD18_VG2.4_Disk\RF Check at KEK\DiskDampFlatness\09b-disk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3356992"/>
            <a:ext cx="258647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テキスト ボックス 11"/>
          <p:cNvSpPr txBox="1"/>
          <p:nvPr/>
        </p:nvSpPr>
        <p:spPr>
          <a:xfrm>
            <a:off x="4716016" y="76470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TD18_#2_09b_2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55576" y="5445224"/>
            <a:ext cx="6912768" cy="101566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00B0F0"/>
                </a:solidFill>
              </a:rPr>
              <a:t>Even ~3 micron flatness was accepted as long as the opposite side was reversely deformed. Mostly potato chip type but one or two cases the conical shape was accepted.</a:t>
            </a:r>
            <a:endParaRPr kumimoji="1" lang="ja-JP" altLang="en-US" sz="20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714356"/>
            <a:ext cx="8429625" cy="595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タイトル 1"/>
          <p:cNvSpPr>
            <a:spLocks noGrp="1"/>
          </p:cNvSpPr>
          <p:nvPr>
            <p:ph type="title"/>
          </p:nvPr>
        </p:nvSpPr>
        <p:spPr>
          <a:xfrm>
            <a:off x="395537" y="0"/>
            <a:ext cx="6933952" cy="868363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ja-JP" dirty="0" smtClean="0"/>
              <a:t>Nextef near future expansion</a:t>
            </a:r>
            <a:endParaRPr lang="ja-JP" altLang="en-US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28625" y="3500438"/>
            <a:ext cx="865943" cy="64633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b="1" dirty="0">
                <a:solidFill>
                  <a:srgbClr val="FF0000"/>
                </a:solidFill>
              </a:rPr>
              <a:t>KT-1</a:t>
            </a:r>
          </a:p>
          <a:p>
            <a:pPr>
              <a:defRPr/>
            </a:pPr>
            <a:r>
              <a:rPr lang="en-US" altLang="ja-JP" b="1" dirty="0">
                <a:solidFill>
                  <a:srgbClr val="FF0000"/>
                </a:solidFill>
              </a:rPr>
              <a:t>X-band</a:t>
            </a:r>
            <a:endParaRPr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5365" name="テキスト ボックス 4"/>
          <p:cNvSpPr txBox="1">
            <a:spLocks noChangeArrowheads="1"/>
          </p:cNvSpPr>
          <p:nvPr/>
        </p:nvSpPr>
        <p:spPr bwMode="auto">
          <a:xfrm>
            <a:off x="1785938" y="5500688"/>
            <a:ext cx="979487" cy="646112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 dirty="0"/>
              <a:t>KT-2</a:t>
            </a:r>
          </a:p>
          <a:p>
            <a:r>
              <a:rPr lang="en-US" altLang="ja-JP" b="1" dirty="0"/>
              <a:t>C-band</a:t>
            </a:r>
            <a:endParaRPr lang="ja-JP" altLang="en-US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572250" y="2143125"/>
            <a:ext cx="865943" cy="64633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b="1" dirty="0">
                <a:solidFill>
                  <a:srgbClr val="FFFF00"/>
                </a:solidFill>
              </a:rPr>
              <a:t>Nextef</a:t>
            </a:r>
          </a:p>
          <a:p>
            <a:pPr>
              <a:defRPr/>
            </a:pPr>
            <a:r>
              <a:rPr lang="en-US" altLang="ja-JP" b="1" dirty="0">
                <a:solidFill>
                  <a:srgbClr val="FFFF00"/>
                </a:solidFill>
              </a:rPr>
              <a:t>X-band</a:t>
            </a:r>
            <a:endParaRPr lang="ja-JP" altLang="en-US" b="1" dirty="0">
              <a:solidFill>
                <a:srgbClr val="FFFF00"/>
              </a:solidFill>
            </a:endParaRPr>
          </a:p>
        </p:txBody>
      </p:sp>
      <p:sp>
        <p:nvSpPr>
          <p:cNvPr id="7" name="テキスト ボックス 4"/>
          <p:cNvSpPr txBox="1">
            <a:spLocks noChangeArrowheads="1"/>
          </p:cNvSpPr>
          <p:nvPr/>
        </p:nvSpPr>
        <p:spPr bwMode="auto">
          <a:xfrm>
            <a:off x="4429124" y="4429132"/>
            <a:ext cx="324128" cy="369332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FFFF00"/>
                </a:solidFill>
              </a:rPr>
              <a:t>A</a:t>
            </a:r>
            <a:endParaRPr lang="ja-JP" altLang="en-US" b="1" dirty="0">
              <a:solidFill>
                <a:srgbClr val="FFFF00"/>
              </a:solidFill>
            </a:endParaRPr>
          </a:p>
        </p:txBody>
      </p:sp>
      <p:sp>
        <p:nvSpPr>
          <p:cNvPr id="8" name="テキスト ボックス 4"/>
          <p:cNvSpPr txBox="1">
            <a:spLocks noChangeArrowheads="1"/>
          </p:cNvSpPr>
          <p:nvPr/>
        </p:nvSpPr>
        <p:spPr bwMode="auto">
          <a:xfrm>
            <a:off x="5214942" y="3571876"/>
            <a:ext cx="324128" cy="369332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</a:rPr>
              <a:t>B</a:t>
            </a:r>
            <a:endParaRPr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9" name="日付プレースホルダ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2010/10/20</a:t>
            </a:r>
            <a:endParaRPr kumimoji="1" lang="ja-JP" altLang="en-US"/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31</a:t>
            </a:fld>
            <a:endParaRPr kumimoji="1" lang="ja-JP" altLang="en-US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Report from Nextef</a:t>
            </a:r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796136" y="836712"/>
            <a:ext cx="3024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Pulse compression 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and</a:t>
            </a:r>
          </a:p>
          <a:p>
            <a:pPr algn="r"/>
            <a:r>
              <a:rPr lang="en-US" altLang="ja-JP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KT1~B line</a:t>
            </a:r>
          </a:p>
          <a:p>
            <a:pPr algn="r"/>
            <a:r>
              <a:rPr kumimoji="1" lang="en-US" altLang="ja-JP" sz="2400" dirty="0" smtClean="0">
                <a:solidFill>
                  <a:srgbClr val="FF0000"/>
                </a:solidFill>
              </a:rPr>
              <a:t>In early 2010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cxnSp>
        <p:nvCxnSpPr>
          <p:cNvPr id="14" name="直線コネクタ 13"/>
          <p:cNvCxnSpPr/>
          <p:nvPr/>
        </p:nvCxnSpPr>
        <p:spPr>
          <a:xfrm flipV="1">
            <a:off x="395536" y="3789040"/>
            <a:ext cx="1224136" cy="72008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 rot="10800000">
            <a:off x="1547664" y="3789040"/>
            <a:ext cx="576064" cy="288032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 rot="10800000" flipV="1">
            <a:off x="2123728" y="3789040"/>
            <a:ext cx="432048" cy="216024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 rot="10800000">
            <a:off x="2483768" y="3789040"/>
            <a:ext cx="1008112" cy="576064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 flipV="1">
            <a:off x="3491880" y="3861048"/>
            <a:ext cx="2448272" cy="504056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 rot="16200000" flipV="1">
            <a:off x="5544108" y="4185084"/>
            <a:ext cx="792088" cy="144016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 rot="10800000">
            <a:off x="5364088" y="4293096"/>
            <a:ext cx="576064" cy="36004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/>
          <p:cNvCxnSpPr/>
          <p:nvPr/>
        </p:nvCxnSpPr>
        <p:spPr>
          <a:xfrm rot="10800000">
            <a:off x="5796136" y="2924944"/>
            <a:ext cx="1224136" cy="720080"/>
          </a:xfrm>
          <a:prstGeom prst="line">
            <a:avLst/>
          </a:prstGeom>
          <a:ln w="38100"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/>
          <p:cNvCxnSpPr/>
          <p:nvPr/>
        </p:nvCxnSpPr>
        <p:spPr>
          <a:xfrm rot="10800000" flipV="1">
            <a:off x="1403648" y="3645024"/>
            <a:ext cx="5688632" cy="1296144"/>
          </a:xfrm>
          <a:prstGeom prst="line">
            <a:avLst/>
          </a:prstGeom>
          <a:ln w="57150"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>
          <a:xfrm rot="10800000" flipV="1">
            <a:off x="5364088" y="3717032"/>
            <a:ext cx="1584176" cy="864096"/>
          </a:xfrm>
          <a:prstGeom prst="line">
            <a:avLst/>
          </a:prstGeom>
          <a:ln w="38100"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/>
          <p:cNvCxnSpPr/>
          <p:nvPr/>
        </p:nvCxnSpPr>
        <p:spPr>
          <a:xfrm>
            <a:off x="4355976" y="4077072"/>
            <a:ext cx="1008112" cy="504056"/>
          </a:xfrm>
          <a:prstGeom prst="line">
            <a:avLst/>
          </a:prstGeom>
          <a:ln w="38100"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44"/>
          <p:cNvCxnSpPr>
            <a:stCxn id="7" idx="1"/>
          </p:cNvCxnSpPr>
          <p:nvPr/>
        </p:nvCxnSpPr>
        <p:spPr>
          <a:xfrm rot="10800000">
            <a:off x="4427984" y="4077072"/>
            <a:ext cx="1140" cy="536726"/>
          </a:xfrm>
          <a:prstGeom prst="line">
            <a:avLst/>
          </a:prstGeom>
          <a:ln w="38100"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Fabrication of parts for PC and KT1-B</a:t>
            </a:r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2010/10/20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Report from Nextef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32</a:t>
            </a:fld>
            <a:endParaRPr kumimoji="1" lang="ja-JP" altLang="en-US"/>
          </a:p>
        </p:txBody>
      </p:sp>
      <p:pic>
        <p:nvPicPr>
          <p:cNvPr id="6" name="Picture 2" descr="C:\Higo\2010\Reports_Papers_Conferences_Talks\101011-15 IWLC10 CERN\Higo presentation\WC40 ben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132856"/>
            <a:ext cx="3947160" cy="2961640"/>
          </a:xfrm>
          <a:prstGeom prst="rect">
            <a:avLst/>
          </a:prstGeom>
          <a:noFill/>
        </p:spPr>
      </p:pic>
      <p:sp>
        <p:nvSpPr>
          <p:cNvPr id="10" name="テキスト ボックス 9"/>
          <p:cNvSpPr txBox="1"/>
          <p:nvPr/>
        </p:nvSpPr>
        <p:spPr>
          <a:xfrm>
            <a:off x="4644008" y="1628800"/>
            <a:ext cx="417646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B0F0"/>
                </a:solidFill>
              </a:rPr>
              <a:t>More than 80% fabricated.</a:t>
            </a:r>
          </a:p>
          <a:p>
            <a:endParaRPr kumimoji="1" lang="en-US" altLang="ja-JP" sz="2400" dirty="0" smtClean="0">
              <a:solidFill>
                <a:srgbClr val="00B0F0"/>
              </a:solidFill>
            </a:endParaRPr>
          </a:p>
          <a:p>
            <a:r>
              <a:rPr lang="en-US" altLang="ja-JP" sz="2400" dirty="0" smtClean="0">
                <a:solidFill>
                  <a:srgbClr val="00B0F0"/>
                </a:solidFill>
              </a:rPr>
              <a:t>A hole was made through a wall between KT1 and shield-B.</a:t>
            </a:r>
          </a:p>
          <a:p>
            <a:endParaRPr kumimoji="1" lang="en-US" altLang="ja-JP" sz="2400" dirty="0" smtClean="0">
              <a:solidFill>
                <a:srgbClr val="00B0F0"/>
              </a:solidFill>
            </a:endParaRPr>
          </a:p>
          <a:p>
            <a:r>
              <a:rPr lang="en-US" altLang="ja-JP" sz="2400" dirty="0" smtClean="0">
                <a:solidFill>
                  <a:srgbClr val="00B0F0"/>
                </a:solidFill>
              </a:rPr>
              <a:t>Installation of KT1-B in early next year.</a:t>
            </a:r>
          </a:p>
          <a:p>
            <a:endParaRPr kumimoji="1" lang="en-US" altLang="ja-JP" sz="2400" dirty="0" smtClean="0">
              <a:solidFill>
                <a:srgbClr val="00B0F0"/>
              </a:solidFill>
            </a:endParaRPr>
          </a:p>
          <a:p>
            <a:r>
              <a:rPr lang="en-US" altLang="ja-JP" sz="2400" dirty="0" smtClean="0">
                <a:solidFill>
                  <a:srgbClr val="00B0F0"/>
                </a:solidFill>
              </a:rPr>
              <a:t>Pulse compression setup will follow KT1-B setup.</a:t>
            </a:r>
            <a:endParaRPr kumimoji="1" lang="ja-JP" altLang="en-US" sz="24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左右矢印 60"/>
          <p:cNvSpPr/>
          <p:nvPr/>
        </p:nvSpPr>
        <p:spPr>
          <a:xfrm rot="2867262">
            <a:off x="3919292" y="2811854"/>
            <a:ext cx="580845" cy="244803"/>
          </a:xfrm>
          <a:prstGeom prst="leftRight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98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dirty="0" smtClean="0">
                <a:solidFill>
                  <a:srgbClr val="00B0F0"/>
                </a:solidFill>
              </a:rPr>
              <a:t>Nextef neat future plan</a:t>
            </a:r>
            <a:r>
              <a:rPr lang="en-US" altLang="ja-JP" sz="2800" dirty="0" smtClean="0">
                <a:solidFill>
                  <a:srgbClr val="00B0F0"/>
                </a:solidFill>
              </a:rPr>
              <a:t>   revised  as of IWLC10</a:t>
            </a:r>
            <a:endParaRPr lang="ja-JP" altLang="en-US" sz="2800" dirty="0" smtClean="0">
              <a:solidFill>
                <a:srgbClr val="00B0F0"/>
              </a:solidFill>
            </a:endParaRPr>
          </a:p>
        </p:txBody>
      </p:sp>
      <p:cxnSp>
        <p:nvCxnSpPr>
          <p:cNvPr id="46" name="直線コネクタ 45"/>
          <p:cNvCxnSpPr/>
          <p:nvPr/>
        </p:nvCxnSpPr>
        <p:spPr>
          <a:xfrm>
            <a:off x="571502" y="1500188"/>
            <a:ext cx="8655050" cy="492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0" name="テキスト ボックス 46"/>
          <p:cNvSpPr txBox="1">
            <a:spLocks noChangeArrowheads="1"/>
          </p:cNvSpPr>
          <p:nvPr/>
        </p:nvSpPr>
        <p:spPr bwMode="auto">
          <a:xfrm>
            <a:off x="857252" y="1143000"/>
            <a:ext cx="807246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 smtClean="0">
                <a:latin typeface="Calibri" pitchFamily="34" charset="0"/>
              </a:rPr>
              <a:t>9     </a:t>
            </a:r>
            <a:r>
              <a:rPr lang="en-US" altLang="ja-JP" dirty="0">
                <a:latin typeface="Calibri" pitchFamily="34" charset="0"/>
              </a:rPr>
              <a:t>10    11    12    1      2      3      4      5       6      </a:t>
            </a:r>
            <a:r>
              <a:rPr lang="en-US" altLang="ja-JP" dirty="0" smtClean="0">
                <a:latin typeface="Calibri" pitchFamily="34" charset="0"/>
              </a:rPr>
              <a:t>7     8      9     10    11    12    1      2         </a:t>
            </a:r>
            <a:endParaRPr lang="ja-JP" altLang="en-US" dirty="0">
              <a:latin typeface="Calibri" pitchFamily="34" charset="0"/>
            </a:endParaRPr>
          </a:p>
        </p:txBody>
      </p:sp>
      <p:cxnSp>
        <p:nvCxnSpPr>
          <p:cNvPr id="35" name="直線コネクタ 34"/>
          <p:cNvCxnSpPr/>
          <p:nvPr/>
        </p:nvCxnSpPr>
        <p:spPr>
          <a:xfrm rot="5400000">
            <a:off x="-1278729" y="3779044"/>
            <a:ext cx="5000625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/>
          <p:cNvCxnSpPr/>
          <p:nvPr/>
        </p:nvCxnSpPr>
        <p:spPr>
          <a:xfrm rot="5400000">
            <a:off x="-849310" y="3778250"/>
            <a:ext cx="50022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>
          <a:xfrm rot="5400000">
            <a:off x="-419892" y="3777457"/>
            <a:ext cx="500062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 rot="5400000">
            <a:off x="9527" y="3776663"/>
            <a:ext cx="5002213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 rot="5400000">
            <a:off x="438946" y="3775869"/>
            <a:ext cx="5000625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/>
        </p:nvCxnSpPr>
        <p:spPr>
          <a:xfrm rot="5400000">
            <a:off x="929484" y="3785394"/>
            <a:ext cx="485775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/>
          <p:cNvCxnSpPr/>
          <p:nvPr/>
        </p:nvCxnSpPr>
        <p:spPr>
          <a:xfrm rot="5400000">
            <a:off x="1297783" y="3774282"/>
            <a:ext cx="500062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/>
          <p:cNvCxnSpPr/>
          <p:nvPr/>
        </p:nvCxnSpPr>
        <p:spPr>
          <a:xfrm rot="5400000">
            <a:off x="1727202" y="3773488"/>
            <a:ext cx="5002213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/>
          <p:cNvCxnSpPr/>
          <p:nvPr/>
        </p:nvCxnSpPr>
        <p:spPr>
          <a:xfrm rot="5400000">
            <a:off x="2158208" y="3772694"/>
            <a:ext cx="500062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/>
          <p:nvPr/>
        </p:nvCxnSpPr>
        <p:spPr>
          <a:xfrm rot="5400000">
            <a:off x="2586040" y="3771900"/>
            <a:ext cx="50022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52" name="テキスト ボックス 47"/>
          <p:cNvSpPr txBox="1">
            <a:spLocks noChangeArrowheads="1"/>
          </p:cNvSpPr>
          <p:nvPr/>
        </p:nvSpPr>
        <p:spPr bwMode="auto">
          <a:xfrm>
            <a:off x="928662" y="785794"/>
            <a:ext cx="78309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Calibri" pitchFamily="34" charset="0"/>
              </a:rPr>
              <a:t>2010                                                                 2011                                                     2012</a:t>
            </a:r>
            <a:endParaRPr lang="ja-JP" altLang="en-US" dirty="0">
              <a:latin typeface="Calibri" pitchFamily="34" charset="0"/>
            </a:endParaRPr>
          </a:p>
        </p:txBody>
      </p:sp>
      <p:cxnSp>
        <p:nvCxnSpPr>
          <p:cNvPr id="50" name="直線コネクタ 49"/>
          <p:cNvCxnSpPr/>
          <p:nvPr/>
        </p:nvCxnSpPr>
        <p:spPr>
          <a:xfrm rot="5400000">
            <a:off x="3014665" y="3771900"/>
            <a:ext cx="50022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/>
          <p:cNvCxnSpPr/>
          <p:nvPr/>
        </p:nvCxnSpPr>
        <p:spPr>
          <a:xfrm rot="5400000">
            <a:off x="3443290" y="3771900"/>
            <a:ext cx="50022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右矢印 63"/>
          <p:cNvSpPr/>
          <p:nvPr/>
        </p:nvSpPr>
        <p:spPr>
          <a:xfrm>
            <a:off x="683568" y="1844824"/>
            <a:ext cx="976762" cy="204054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76" name="直線コネクタ 75"/>
          <p:cNvCxnSpPr/>
          <p:nvPr/>
        </p:nvCxnSpPr>
        <p:spPr>
          <a:xfrm rot="16200000" flipH="1">
            <a:off x="-207977" y="3708383"/>
            <a:ext cx="5422900" cy="635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線コネクタ 76"/>
          <p:cNvCxnSpPr/>
          <p:nvPr/>
        </p:nvCxnSpPr>
        <p:spPr>
          <a:xfrm rot="5400000">
            <a:off x="3882770" y="3822492"/>
            <a:ext cx="5000675" cy="4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線コネクタ 77"/>
          <p:cNvCxnSpPr/>
          <p:nvPr/>
        </p:nvCxnSpPr>
        <p:spPr>
          <a:xfrm rot="5400000">
            <a:off x="4312446" y="3820319"/>
            <a:ext cx="5000625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コネクタ 81"/>
          <p:cNvCxnSpPr/>
          <p:nvPr/>
        </p:nvCxnSpPr>
        <p:spPr>
          <a:xfrm rot="5400000">
            <a:off x="4741071" y="3820319"/>
            <a:ext cx="5000625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線コネクタ 82"/>
          <p:cNvCxnSpPr/>
          <p:nvPr/>
        </p:nvCxnSpPr>
        <p:spPr>
          <a:xfrm rot="5400000">
            <a:off x="5144296" y="3856832"/>
            <a:ext cx="5000625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線コネクタ 83"/>
          <p:cNvCxnSpPr/>
          <p:nvPr/>
        </p:nvCxnSpPr>
        <p:spPr>
          <a:xfrm rot="5400000">
            <a:off x="5599908" y="3818732"/>
            <a:ext cx="500062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線コネクタ 85"/>
          <p:cNvCxnSpPr/>
          <p:nvPr/>
        </p:nvCxnSpPr>
        <p:spPr>
          <a:xfrm rot="5400000">
            <a:off x="6000777" y="3786173"/>
            <a:ext cx="5002213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右矢印 96"/>
          <p:cNvSpPr/>
          <p:nvPr/>
        </p:nvSpPr>
        <p:spPr>
          <a:xfrm>
            <a:off x="2051720" y="5733256"/>
            <a:ext cx="6480720" cy="216024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4379" name="テキスト ボックス 97"/>
          <p:cNvSpPr txBox="1">
            <a:spLocks noChangeArrowheads="1"/>
          </p:cNvSpPr>
          <p:nvPr/>
        </p:nvSpPr>
        <p:spPr bwMode="auto">
          <a:xfrm>
            <a:off x="2051720" y="5301208"/>
            <a:ext cx="61926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 smtClean="0">
                <a:latin typeface="Calibri" pitchFamily="34" charset="0"/>
              </a:rPr>
              <a:t>PPM6B, Component  tests, NWG test or serving shield-B, …….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14380" name="テキスト ボックス 98"/>
          <p:cNvSpPr txBox="1">
            <a:spLocks noChangeArrowheads="1"/>
          </p:cNvSpPr>
          <p:nvPr/>
        </p:nvSpPr>
        <p:spPr bwMode="auto">
          <a:xfrm>
            <a:off x="0" y="1988840"/>
            <a:ext cx="10715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5400" dirty="0">
                <a:latin typeface="Calibri" pitchFamily="34" charset="0"/>
              </a:rPr>
              <a:t>A</a:t>
            </a:r>
            <a:endParaRPr lang="ja-JP" altLang="en-US" sz="5400" dirty="0">
              <a:latin typeface="Calibri" pitchFamily="34" charset="0"/>
            </a:endParaRPr>
          </a:p>
        </p:txBody>
      </p:sp>
      <p:sp>
        <p:nvSpPr>
          <p:cNvPr id="14381" name="テキスト ボックス 99"/>
          <p:cNvSpPr txBox="1">
            <a:spLocks noChangeArrowheads="1"/>
          </p:cNvSpPr>
          <p:nvPr/>
        </p:nvSpPr>
        <p:spPr bwMode="auto">
          <a:xfrm>
            <a:off x="0" y="3861048"/>
            <a:ext cx="10715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5400" dirty="0">
                <a:latin typeface="Calibri" pitchFamily="34" charset="0"/>
              </a:rPr>
              <a:t>B</a:t>
            </a:r>
            <a:endParaRPr lang="ja-JP" altLang="en-US" sz="5400" dirty="0">
              <a:latin typeface="Calibri" pitchFamily="34" charset="0"/>
            </a:endParaRPr>
          </a:p>
        </p:txBody>
      </p:sp>
      <p:sp>
        <p:nvSpPr>
          <p:cNvPr id="14382" name="テキスト ボックス 100"/>
          <p:cNvSpPr txBox="1">
            <a:spLocks noChangeArrowheads="1"/>
          </p:cNvSpPr>
          <p:nvPr/>
        </p:nvSpPr>
        <p:spPr bwMode="auto">
          <a:xfrm>
            <a:off x="251520" y="5445224"/>
            <a:ext cx="128587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4400" dirty="0">
                <a:latin typeface="Calibri" pitchFamily="34" charset="0"/>
              </a:rPr>
              <a:t>KT-1</a:t>
            </a:r>
            <a:endParaRPr lang="ja-JP" altLang="en-US" sz="4400" dirty="0">
              <a:latin typeface="Calibri" pitchFamily="34" charset="0"/>
            </a:endParaRPr>
          </a:p>
        </p:txBody>
      </p:sp>
      <p:sp>
        <p:nvSpPr>
          <p:cNvPr id="14384" name="テキスト ボックス 103"/>
          <p:cNvSpPr txBox="1">
            <a:spLocks noChangeArrowheads="1"/>
          </p:cNvSpPr>
          <p:nvPr/>
        </p:nvSpPr>
        <p:spPr bwMode="auto">
          <a:xfrm>
            <a:off x="323528" y="3645024"/>
            <a:ext cx="2286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>
                <a:latin typeface="Calibri" pitchFamily="34" charset="0"/>
              </a:rPr>
              <a:t>C-band Structure Test </a:t>
            </a:r>
            <a:endParaRPr lang="ja-JP" altLang="en-US" dirty="0">
              <a:latin typeface="Calibri" pitchFamily="34" charset="0"/>
            </a:endParaRPr>
          </a:p>
        </p:txBody>
      </p:sp>
      <p:cxnSp>
        <p:nvCxnSpPr>
          <p:cNvPr id="122" name="直線コネクタ 121"/>
          <p:cNvCxnSpPr/>
          <p:nvPr/>
        </p:nvCxnSpPr>
        <p:spPr>
          <a:xfrm>
            <a:off x="467544" y="3501008"/>
            <a:ext cx="8143932" cy="0"/>
          </a:xfrm>
          <a:prstGeom prst="line">
            <a:avLst/>
          </a:prstGeom>
          <a:ln w="28575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直線コネクタ 122"/>
          <p:cNvCxnSpPr/>
          <p:nvPr/>
        </p:nvCxnSpPr>
        <p:spPr>
          <a:xfrm>
            <a:off x="500034" y="5110518"/>
            <a:ext cx="8001056" cy="0"/>
          </a:xfrm>
          <a:prstGeom prst="line">
            <a:avLst/>
          </a:prstGeom>
          <a:ln w="28575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87" name="テキスト ボックス 97"/>
          <p:cNvSpPr txBox="1">
            <a:spLocks noChangeArrowheads="1"/>
          </p:cNvSpPr>
          <p:nvPr/>
        </p:nvSpPr>
        <p:spPr bwMode="auto">
          <a:xfrm>
            <a:off x="323528" y="2708920"/>
            <a:ext cx="25922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 smtClean="0">
                <a:latin typeface="Calibri" pitchFamily="34" charset="0"/>
              </a:rPr>
              <a:t>Components fabrication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91" name="右矢印 90"/>
          <p:cNvSpPr/>
          <p:nvPr/>
        </p:nvSpPr>
        <p:spPr>
          <a:xfrm>
            <a:off x="2267744" y="5013176"/>
            <a:ext cx="1135707" cy="179040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>
              <a:solidFill>
                <a:srgbClr val="00B050"/>
              </a:solidFill>
            </a:endParaRPr>
          </a:p>
        </p:txBody>
      </p:sp>
      <p:sp>
        <p:nvSpPr>
          <p:cNvPr id="14390" name="テキスト ボックス 104"/>
          <p:cNvSpPr txBox="1">
            <a:spLocks noChangeArrowheads="1"/>
          </p:cNvSpPr>
          <p:nvPr/>
        </p:nvSpPr>
        <p:spPr bwMode="auto">
          <a:xfrm>
            <a:off x="1907704" y="4653136"/>
            <a:ext cx="21952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 smtClean="0">
                <a:latin typeface="Calibri" pitchFamily="34" charset="0"/>
              </a:rPr>
              <a:t>KT1 </a:t>
            </a:r>
            <a:r>
              <a:rPr lang="en-US" altLang="ja-JP" dirty="0" smtClean="0">
                <a:latin typeface="Calibri" pitchFamily="34" charset="0"/>
                <a:sym typeface="Wingdings" pitchFamily="2" charset="2"/>
              </a:rPr>
              <a:t> B </a:t>
            </a:r>
            <a:r>
              <a:rPr lang="en-US" altLang="ja-JP" dirty="0" smtClean="0">
                <a:latin typeface="Calibri" pitchFamily="34" charset="0"/>
              </a:rPr>
              <a:t>connection</a:t>
            </a:r>
            <a:endParaRPr lang="ja-JP" altLang="en-US" dirty="0">
              <a:latin typeface="Calibri" pitchFamily="34" charset="0"/>
            </a:endParaRPr>
          </a:p>
        </p:txBody>
      </p:sp>
      <p:cxnSp>
        <p:nvCxnSpPr>
          <p:cNvPr id="55" name="直線コネクタ 54"/>
          <p:cNvCxnSpPr/>
          <p:nvPr/>
        </p:nvCxnSpPr>
        <p:spPr>
          <a:xfrm rot="16200000" flipH="1">
            <a:off x="4935559" y="3922697"/>
            <a:ext cx="5422900" cy="635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右矢印 67"/>
          <p:cNvSpPr/>
          <p:nvPr/>
        </p:nvSpPr>
        <p:spPr>
          <a:xfrm>
            <a:off x="1763688" y="2132856"/>
            <a:ext cx="1440160" cy="216024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56" name="右矢印 55"/>
          <p:cNvSpPr/>
          <p:nvPr/>
        </p:nvSpPr>
        <p:spPr>
          <a:xfrm>
            <a:off x="683568" y="2996952"/>
            <a:ext cx="1800200" cy="216024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>
              <a:solidFill>
                <a:srgbClr val="00B050"/>
              </a:solidFill>
            </a:endParaRPr>
          </a:p>
        </p:txBody>
      </p:sp>
      <p:sp>
        <p:nvSpPr>
          <p:cNvPr id="58" name="テキスト ボックス 97"/>
          <p:cNvSpPr txBox="1">
            <a:spLocks noChangeArrowheads="1"/>
          </p:cNvSpPr>
          <p:nvPr/>
        </p:nvSpPr>
        <p:spPr bwMode="auto">
          <a:xfrm>
            <a:off x="4427984" y="2780928"/>
            <a:ext cx="20882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 smtClean="0">
                <a:latin typeface="Calibri" pitchFamily="34" charset="0"/>
              </a:rPr>
              <a:t>PC commissioning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62" name="テキスト ボックス 68"/>
          <p:cNvSpPr txBox="1">
            <a:spLocks noChangeArrowheads="1"/>
          </p:cNvSpPr>
          <p:nvPr/>
        </p:nvSpPr>
        <p:spPr bwMode="auto">
          <a:xfrm>
            <a:off x="3131840" y="2204864"/>
            <a:ext cx="14542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Calibri" pitchFamily="34" charset="0"/>
              </a:rPr>
              <a:t>TD24_Disk #3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63" name="右矢印 62"/>
          <p:cNvSpPr/>
          <p:nvPr/>
        </p:nvSpPr>
        <p:spPr>
          <a:xfrm>
            <a:off x="683568" y="3933056"/>
            <a:ext cx="1368152" cy="216024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67" name="右矢印 66"/>
          <p:cNvSpPr/>
          <p:nvPr/>
        </p:nvSpPr>
        <p:spPr>
          <a:xfrm>
            <a:off x="4355976" y="4365104"/>
            <a:ext cx="3888432" cy="234200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71" name="テキスト ボックス 103"/>
          <p:cNvSpPr txBox="1">
            <a:spLocks noChangeArrowheads="1"/>
          </p:cNvSpPr>
          <p:nvPr/>
        </p:nvSpPr>
        <p:spPr bwMode="auto">
          <a:xfrm>
            <a:off x="5076056" y="4077072"/>
            <a:ext cx="250033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 smtClean="0">
                <a:latin typeface="Calibri" pitchFamily="34" charset="0"/>
              </a:rPr>
              <a:t>X-band basic studies 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80" name="テキスト ボックス 104"/>
          <p:cNvSpPr txBox="1">
            <a:spLocks noChangeArrowheads="1"/>
          </p:cNvSpPr>
          <p:nvPr/>
        </p:nvSpPr>
        <p:spPr bwMode="auto">
          <a:xfrm>
            <a:off x="2411760" y="3789040"/>
            <a:ext cx="250033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 smtClean="0">
                <a:latin typeface="Calibri" pitchFamily="34" charset="0"/>
              </a:rPr>
              <a:t>Construction in shield-B</a:t>
            </a:r>
            <a:endParaRPr lang="ja-JP" altLang="en-US" dirty="0">
              <a:latin typeface="Calibri" pitchFamily="34" charset="0"/>
            </a:endParaRPr>
          </a:p>
        </p:txBody>
      </p:sp>
      <p:cxnSp>
        <p:nvCxnSpPr>
          <p:cNvPr id="94" name="直線コネクタ 93"/>
          <p:cNvCxnSpPr/>
          <p:nvPr/>
        </p:nvCxnSpPr>
        <p:spPr>
          <a:xfrm rot="5400000">
            <a:off x="-1713733" y="3785379"/>
            <a:ext cx="5000625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右矢印 94"/>
          <p:cNvSpPr/>
          <p:nvPr/>
        </p:nvSpPr>
        <p:spPr>
          <a:xfrm>
            <a:off x="5940152" y="2492896"/>
            <a:ext cx="1224136" cy="216024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96" name="右矢印 95"/>
          <p:cNvSpPr/>
          <p:nvPr/>
        </p:nvSpPr>
        <p:spPr>
          <a:xfrm>
            <a:off x="7308304" y="2492896"/>
            <a:ext cx="1071570" cy="214314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98" name="右矢印 97"/>
          <p:cNvSpPr/>
          <p:nvPr/>
        </p:nvSpPr>
        <p:spPr>
          <a:xfrm>
            <a:off x="3347864" y="2492896"/>
            <a:ext cx="1285884" cy="21431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69" name="テキスト ボックス 68"/>
          <p:cNvSpPr txBox="1">
            <a:spLocks noChangeArrowheads="1"/>
          </p:cNvSpPr>
          <p:nvPr/>
        </p:nvSpPr>
        <p:spPr bwMode="auto">
          <a:xfrm>
            <a:off x="1835696" y="1844824"/>
            <a:ext cx="1311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Calibri" pitchFamily="34" charset="0"/>
              </a:rPr>
              <a:t>T24_Disk #3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14360" name="テキスト ボックス 68"/>
          <p:cNvSpPr txBox="1">
            <a:spLocks noChangeArrowheads="1"/>
          </p:cNvSpPr>
          <p:nvPr/>
        </p:nvSpPr>
        <p:spPr bwMode="auto">
          <a:xfrm>
            <a:off x="611560" y="1556792"/>
            <a:ext cx="14638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Calibri" pitchFamily="34" charset="0"/>
              </a:rPr>
              <a:t>TD18_Disk #3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14362" name="テキスト ボックス 70"/>
          <p:cNvSpPr txBox="1">
            <a:spLocks noChangeArrowheads="1"/>
          </p:cNvSpPr>
          <p:nvPr/>
        </p:nvSpPr>
        <p:spPr bwMode="auto">
          <a:xfrm>
            <a:off x="5580112" y="2132856"/>
            <a:ext cx="192071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Calibri" pitchFamily="34" charset="0"/>
              </a:rPr>
              <a:t>TD24_Disk_R05 ??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85" name="テキスト ボックス 70"/>
          <p:cNvSpPr txBox="1">
            <a:spLocks noChangeArrowheads="1"/>
          </p:cNvSpPr>
          <p:nvPr/>
        </p:nvSpPr>
        <p:spPr bwMode="auto">
          <a:xfrm>
            <a:off x="7858148" y="2143116"/>
            <a:ext cx="3994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Calibri" pitchFamily="34" charset="0"/>
              </a:rPr>
              <a:t>??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87" name="日付プレースホルダ 86"/>
          <p:cNvSpPr>
            <a:spLocks noGrp="1"/>
          </p:cNvSpPr>
          <p:nvPr>
            <p:ph type="dt" sz="half" idx="10"/>
          </p:nvPr>
        </p:nvSpPr>
        <p:spPr>
          <a:xfrm>
            <a:off x="467544" y="6381328"/>
            <a:ext cx="2133600" cy="365125"/>
          </a:xfrm>
        </p:spPr>
        <p:txBody>
          <a:bodyPr/>
          <a:lstStyle/>
          <a:p>
            <a:r>
              <a:rPr kumimoji="1" lang="en-US" altLang="ja-JP" smtClean="0"/>
              <a:t>2010/10/20</a:t>
            </a:r>
            <a:endParaRPr kumimoji="1" lang="ja-JP" altLang="en-US"/>
          </a:p>
        </p:txBody>
      </p:sp>
      <p:sp>
        <p:nvSpPr>
          <p:cNvPr id="88" name="スライド番号プレースホルダ 8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33</a:t>
            </a:fld>
            <a:endParaRPr kumimoji="1" lang="ja-JP" altLang="en-US"/>
          </a:p>
        </p:txBody>
      </p:sp>
      <p:sp>
        <p:nvSpPr>
          <p:cNvPr id="89" name="フッター プレースホルダ 8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Report from Nextef</a:t>
            </a:r>
            <a:endParaRPr kumimoji="1" lang="ja-JP" altLang="en-US"/>
          </a:p>
        </p:txBody>
      </p:sp>
      <p:sp>
        <p:nvSpPr>
          <p:cNvPr id="99" name="右矢印 98"/>
          <p:cNvSpPr/>
          <p:nvPr/>
        </p:nvSpPr>
        <p:spPr>
          <a:xfrm>
            <a:off x="3203848" y="4077072"/>
            <a:ext cx="877813" cy="182116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>
              <a:solidFill>
                <a:srgbClr val="00B050"/>
              </a:solidFill>
            </a:endParaRPr>
          </a:p>
        </p:txBody>
      </p:sp>
      <p:sp>
        <p:nvSpPr>
          <p:cNvPr id="100" name="右矢印 99"/>
          <p:cNvSpPr/>
          <p:nvPr/>
        </p:nvSpPr>
        <p:spPr>
          <a:xfrm>
            <a:off x="4499992" y="3068960"/>
            <a:ext cx="1008112" cy="216024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>
              <a:solidFill>
                <a:srgbClr val="00B050"/>
              </a:solidFill>
            </a:endParaRPr>
          </a:p>
        </p:txBody>
      </p:sp>
      <p:sp>
        <p:nvSpPr>
          <p:cNvPr id="60" name="テキスト ボックス 104"/>
          <p:cNvSpPr txBox="1">
            <a:spLocks noChangeArrowheads="1"/>
          </p:cNvSpPr>
          <p:nvPr/>
        </p:nvSpPr>
        <p:spPr bwMode="auto">
          <a:xfrm>
            <a:off x="2411760" y="3068960"/>
            <a:ext cx="17281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 smtClean="0">
                <a:latin typeface="Calibri" pitchFamily="34" charset="0"/>
              </a:rPr>
              <a:t>PC Construction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59" name="右矢印 58"/>
          <p:cNvSpPr/>
          <p:nvPr/>
        </p:nvSpPr>
        <p:spPr>
          <a:xfrm>
            <a:off x="2699792" y="3356992"/>
            <a:ext cx="1135707" cy="179040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>
              <a:solidFill>
                <a:srgbClr val="00B050"/>
              </a:solidFill>
            </a:endParaRPr>
          </a:p>
        </p:txBody>
      </p:sp>
      <p:sp>
        <p:nvSpPr>
          <p:cNvPr id="65" name="テキスト ボックス 97"/>
          <p:cNvSpPr txBox="1">
            <a:spLocks noChangeArrowheads="1"/>
          </p:cNvSpPr>
          <p:nvPr/>
        </p:nvSpPr>
        <p:spPr bwMode="auto">
          <a:xfrm>
            <a:off x="3995936" y="2708920"/>
            <a:ext cx="5760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  <a:latin typeface="Calibri" pitchFamily="34" charset="0"/>
              </a:rPr>
              <a:t>??</a:t>
            </a:r>
            <a:endParaRPr lang="ja-JP" altLang="en-US" sz="24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66" name="右矢印 65"/>
          <p:cNvSpPr/>
          <p:nvPr/>
        </p:nvSpPr>
        <p:spPr>
          <a:xfrm>
            <a:off x="2195736" y="4437112"/>
            <a:ext cx="648072" cy="216024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70" name="テキスト ボックス 103"/>
          <p:cNvSpPr txBox="1">
            <a:spLocks noChangeArrowheads="1"/>
          </p:cNvSpPr>
          <p:nvPr/>
        </p:nvSpPr>
        <p:spPr bwMode="auto">
          <a:xfrm>
            <a:off x="1691680" y="4149080"/>
            <a:ext cx="16561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 smtClean="0">
                <a:latin typeface="Calibri" pitchFamily="34" charset="0"/>
              </a:rPr>
              <a:t>TERA C-band</a:t>
            </a:r>
            <a:r>
              <a:rPr lang="en-US" altLang="ja-JP" sz="2000" b="1" dirty="0" smtClean="0">
                <a:solidFill>
                  <a:srgbClr val="FF0000"/>
                </a:solidFill>
                <a:latin typeface="Calibri" pitchFamily="34" charset="0"/>
              </a:rPr>
              <a:t>??</a:t>
            </a:r>
            <a:endParaRPr lang="ja-JP" altLang="en-US" sz="2000" b="1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1858218"/>
          </a:xfrm>
        </p:spPr>
        <p:txBody>
          <a:bodyPr>
            <a:noAutofit/>
          </a:bodyPr>
          <a:lstStyle/>
          <a:p>
            <a:r>
              <a:rPr kumimoji="1" lang="en-US" altLang="ja-JP" sz="3600" dirty="0" smtClean="0"/>
              <a:t>Higashi / </a:t>
            </a:r>
            <a:r>
              <a:rPr lang="en-US" altLang="ja-JP" sz="3600" dirty="0" err="1" smtClean="0"/>
              <a:t>Dolgashev</a:t>
            </a:r>
            <a:r>
              <a:rPr lang="en-US" altLang="ja-JP" sz="3600" dirty="0" smtClean="0"/>
              <a:t> </a:t>
            </a:r>
            <a:r>
              <a:rPr kumimoji="1" lang="en-US" altLang="ja-JP" sz="3600" dirty="0" smtClean="0"/>
              <a:t>activities</a:t>
            </a:r>
            <a:br>
              <a:rPr kumimoji="1" lang="en-US" altLang="ja-JP" sz="3600" dirty="0" smtClean="0"/>
            </a:br>
            <a:r>
              <a:rPr lang="en-US" altLang="ja-JP" sz="3600" dirty="0" smtClean="0"/>
              <a:t>Fundamental study with SLAC is kept going</a:t>
            </a:r>
            <a:br>
              <a:rPr lang="en-US" altLang="ja-JP" sz="3600" dirty="0" smtClean="0"/>
            </a:br>
            <a:r>
              <a:rPr lang="en-US" altLang="ja-JP" sz="3600" dirty="0" smtClean="0"/>
              <a:t>such as Mo/Cu or SUS/Cu and </a:t>
            </a:r>
            <a:r>
              <a:rPr lang="en-US" altLang="ja-JP" sz="3600" dirty="0" err="1" smtClean="0"/>
              <a:t>Moly</a:t>
            </a:r>
            <a:endParaRPr kumimoji="1" lang="ja-JP" altLang="en-US" sz="3600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2010/10/20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Report from Nextef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34</a:t>
            </a:fld>
            <a:endParaRPr kumimoji="1" lang="ja-JP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2132856"/>
            <a:ext cx="5372100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テキスト ボックス 6"/>
          <p:cNvSpPr txBox="1"/>
          <p:nvPr/>
        </p:nvSpPr>
        <p:spPr>
          <a:xfrm>
            <a:off x="899592" y="5445224"/>
            <a:ext cx="7056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00B0F0"/>
                </a:solidFill>
              </a:rPr>
              <a:t>We are thinking to start the similar experimental study but more carefully at moderate gradient level as 80-100MV/m.</a:t>
            </a:r>
            <a:endParaRPr kumimoji="1" lang="ja-JP" altLang="en-US" sz="20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971600" y="274638"/>
            <a:ext cx="7200800" cy="1143000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Our programs as a c</a:t>
            </a:r>
            <a:r>
              <a:rPr kumimoji="1" lang="en-US" altLang="ja-JP" dirty="0" smtClean="0"/>
              <a:t>onclusion from Nextef </a:t>
            </a:r>
            <a:endParaRPr kumimoji="1" lang="ja-JP" altLang="en-US" dirty="0"/>
          </a:p>
        </p:txBody>
      </p:sp>
      <p:sp>
        <p:nvSpPr>
          <p:cNvPr id="7" name="コンテンツ プレースホルダ 6"/>
          <p:cNvSpPr>
            <a:spLocks noGrp="1"/>
          </p:cNvSpPr>
          <p:nvPr>
            <p:ph idx="1"/>
          </p:nvPr>
        </p:nvSpPr>
        <p:spPr>
          <a:xfrm>
            <a:off x="642910" y="1772817"/>
            <a:ext cx="8043890" cy="3960440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Nextef will run fully dedicated for the feasibility study of CLIC high gradient evaluation</a:t>
            </a:r>
          </a:p>
          <a:p>
            <a:r>
              <a:rPr lang="en-US" altLang="ja-JP" dirty="0" smtClean="0">
                <a:solidFill>
                  <a:srgbClr val="00B0F0"/>
                </a:solidFill>
              </a:rPr>
              <a:t>Nextef will boost peak power and high power stability by introducing pulse compression system</a:t>
            </a:r>
          </a:p>
          <a:p>
            <a:r>
              <a:rPr lang="en-US" altLang="ja-JP" dirty="0" smtClean="0">
                <a:solidFill>
                  <a:srgbClr val="7030A0"/>
                </a:solidFill>
              </a:rPr>
              <a:t>We try to establish a test area in addition to Nextef for key studies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2010/10/20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Report from Nextef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35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タイトル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928688"/>
          </a:xfrm>
        </p:spPr>
        <p:txBody>
          <a:bodyPr/>
          <a:lstStyle/>
          <a:p>
            <a:pPr eaLnBrk="1" hangingPunct="1"/>
            <a:r>
              <a:rPr lang="en-US" altLang="ja-JP" dirty="0" smtClean="0"/>
              <a:t>Studies at Nextef &amp; KT1</a:t>
            </a:r>
            <a:endParaRPr lang="ja-JP" altLang="en-US" sz="2800" dirty="0" smtClean="0"/>
          </a:p>
        </p:txBody>
      </p:sp>
      <p:cxnSp>
        <p:nvCxnSpPr>
          <p:cNvPr id="46" name="直線コネクタ 45"/>
          <p:cNvCxnSpPr/>
          <p:nvPr/>
        </p:nvCxnSpPr>
        <p:spPr>
          <a:xfrm>
            <a:off x="573088" y="1516063"/>
            <a:ext cx="8142287" cy="476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4" name="テキスト ボックス 46"/>
          <p:cNvSpPr txBox="1">
            <a:spLocks noChangeArrowheads="1"/>
          </p:cNvSpPr>
          <p:nvPr/>
        </p:nvSpPr>
        <p:spPr bwMode="auto">
          <a:xfrm>
            <a:off x="644525" y="1214438"/>
            <a:ext cx="80137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>
                <a:latin typeface="Calibri" pitchFamily="34" charset="0"/>
              </a:rPr>
              <a:t>      7     10     1      4     7     10     1      4      7     10     1      4      7      10    1     4       7    10</a:t>
            </a:r>
            <a:endParaRPr lang="ja-JP" altLang="en-US">
              <a:latin typeface="Calibri" pitchFamily="34" charset="0"/>
            </a:endParaRPr>
          </a:p>
        </p:txBody>
      </p:sp>
      <p:cxnSp>
        <p:nvCxnSpPr>
          <p:cNvPr id="28" name="直線コネクタ 27"/>
          <p:cNvCxnSpPr/>
          <p:nvPr/>
        </p:nvCxnSpPr>
        <p:spPr bwMode="auto">
          <a:xfrm rot="5400000">
            <a:off x="-1581944" y="3798094"/>
            <a:ext cx="500062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 bwMode="auto">
          <a:xfrm rot="5400000">
            <a:off x="-1150937" y="3797300"/>
            <a:ext cx="4999038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 bwMode="auto">
          <a:xfrm rot="5400000">
            <a:off x="-938213" y="3571876"/>
            <a:ext cx="5440363" cy="1111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 bwMode="auto">
          <a:xfrm rot="5400000">
            <a:off x="-292100" y="3795713"/>
            <a:ext cx="4999037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/>
          <p:cNvCxnSpPr/>
          <p:nvPr/>
        </p:nvCxnSpPr>
        <p:spPr bwMode="auto">
          <a:xfrm rot="5400000">
            <a:off x="135731" y="3794919"/>
            <a:ext cx="500062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/>
          <p:cNvCxnSpPr/>
          <p:nvPr/>
        </p:nvCxnSpPr>
        <p:spPr bwMode="auto">
          <a:xfrm rot="5400000">
            <a:off x="566738" y="3794125"/>
            <a:ext cx="4999038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/>
          <p:cNvCxnSpPr/>
          <p:nvPr/>
        </p:nvCxnSpPr>
        <p:spPr bwMode="auto">
          <a:xfrm rot="16200000" flipH="1">
            <a:off x="780257" y="3580606"/>
            <a:ext cx="5422900" cy="476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/>
          <p:cNvCxnSpPr/>
          <p:nvPr/>
        </p:nvCxnSpPr>
        <p:spPr bwMode="auto">
          <a:xfrm rot="5400000">
            <a:off x="1425575" y="3792538"/>
            <a:ext cx="4999037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/>
          <p:cNvCxnSpPr/>
          <p:nvPr/>
        </p:nvCxnSpPr>
        <p:spPr bwMode="auto">
          <a:xfrm rot="5400000">
            <a:off x="1853406" y="3791744"/>
            <a:ext cx="500062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 bwMode="auto">
          <a:xfrm rot="5400000">
            <a:off x="2284413" y="3790950"/>
            <a:ext cx="4999038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 bwMode="auto">
          <a:xfrm rot="5400000">
            <a:off x="2497137" y="3571876"/>
            <a:ext cx="5434013" cy="476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 bwMode="auto">
          <a:xfrm rot="5400000">
            <a:off x="3143250" y="3789363"/>
            <a:ext cx="4999037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/>
        </p:nvCxnSpPr>
        <p:spPr bwMode="auto">
          <a:xfrm rot="5400000">
            <a:off x="3571081" y="3788569"/>
            <a:ext cx="500062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/>
          <p:cNvCxnSpPr/>
          <p:nvPr/>
        </p:nvCxnSpPr>
        <p:spPr bwMode="auto">
          <a:xfrm rot="5400000">
            <a:off x="4002088" y="3787775"/>
            <a:ext cx="4999038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/>
          <p:cNvCxnSpPr/>
          <p:nvPr/>
        </p:nvCxnSpPr>
        <p:spPr bwMode="auto">
          <a:xfrm rot="5400000">
            <a:off x="4214813" y="3571875"/>
            <a:ext cx="5430838" cy="158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/>
          <p:cNvCxnSpPr/>
          <p:nvPr/>
        </p:nvCxnSpPr>
        <p:spPr bwMode="auto">
          <a:xfrm rot="5400000">
            <a:off x="4860131" y="3785394"/>
            <a:ext cx="500062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/>
          <p:nvPr/>
        </p:nvCxnSpPr>
        <p:spPr bwMode="auto">
          <a:xfrm rot="5400000">
            <a:off x="5288756" y="3785394"/>
            <a:ext cx="500062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82" name="テキスト ボックス 47"/>
          <p:cNvSpPr txBox="1">
            <a:spLocks noChangeArrowheads="1"/>
          </p:cNvSpPr>
          <p:nvPr/>
        </p:nvSpPr>
        <p:spPr bwMode="auto">
          <a:xfrm>
            <a:off x="501650" y="871538"/>
            <a:ext cx="81454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>
                <a:latin typeface="Calibri" pitchFamily="34" charset="0"/>
              </a:rPr>
              <a:t>2008                          2009                     2010                          2011                       2012</a:t>
            </a:r>
            <a:endParaRPr lang="ja-JP" altLang="en-US" dirty="0">
              <a:latin typeface="Calibri" pitchFamily="34" charset="0"/>
            </a:endParaRPr>
          </a:p>
        </p:txBody>
      </p:sp>
      <p:cxnSp>
        <p:nvCxnSpPr>
          <p:cNvPr id="50" name="直線コネクタ 49"/>
          <p:cNvCxnSpPr/>
          <p:nvPr/>
        </p:nvCxnSpPr>
        <p:spPr bwMode="auto">
          <a:xfrm rot="5400000">
            <a:off x="5717381" y="3785394"/>
            <a:ext cx="500062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/>
          <p:cNvCxnSpPr/>
          <p:nvPr/>
        </p:nvCxnSpPr>
        <p:spPr bwMode="auto">
          <a:xfrm rot="5400000">
            <a:off x="5932488" y="3571875"/>
            <a:ext cx="5427662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右矢印 60"/>
          <p:cNvSpPr/>
          <p:nvPr/>
        </p:nvSpPr>
        <p:spPr>
          <a:xfrm>
            <a:off x="1216025" y="2287712"/>
            <a:ext cx="1357313" cy="214312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5386" name="テキスト ボックス 62"/>
          <p:cNvSpPr txBox="1">
            <a:spLocks noChangeArrowheads="1"/>
          </p:cNvSpPr>
          <p:nvPr/>
        </p:nvSpPr>
        <p:spPr bwMode="auto">
          <a:xfrm>
            <a:off x="2644775" y="2216274"/>
            <a:ext cx="13843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>
                <a:latin typeface="Calibri" pitchFamily="34" charset="0"/>
              </a:rPr>
              <a:t>T18_Disk_#2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64" name="右矢印 63"/>
          <p:cNvSpPr/>
          <p:nvPr/>
        </p:nvSpPr>
        <p:spPr>
          <a:xfrm>
            <a:off x="2573338" y="2644899"/>
            <a:ext cx="714375" cy="214313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5388" name="テキスト ボックス 64"/>
          <p:cNvSpPr txBox="1">
            <a:spLocks noChangeArrowheads="1"/>
          </p:cNvSpPr>
          <p:nvPr/>
        </p:nvSpPr>
        <p:spPr bwMode="auto">
          <a:xfrm>
            <a:off x="3359150" y="2573462"/>
            <a:ext cx="16462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latin typeface="Calibri" pitchFamily="34" charset="0"/>
              </a:rPr>
              <a:t>TD18_Quad_#5</a:t>
            </a:r>
            <a:endParaRPr lang="ja-JP" altLang="en-US">
              <a:latin typeface="Calibri" pitchFamily="34" charset="0"/>
            </a:endParaRPr>
          </a:p>
        </p:txBody>
      </p:sp>
      <p:sp>
        <p:nvSpPr>
          <p:cNvPr id="68" name="右矢印 67"/>
          <p:cNvSpPr/>
          <p:nvPr/>
        </p:nvSpPr>
        <p:spPr>
          <a:xfrm>
            <a:off x="3359150" y="3002087"/>
            <a:ext cx="1644898" cy="210889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5390" name="テキスト ボックス 68"/>
          <p:cNvSpPr txBox="1">
            <a:spLocks noChangeArrowheads="1"/>
          </p:cNvSpPr>
          <p:nvPr/>
        </p:nvSpPr>
        <p:spPr bwMode="auto">
          <a:xfrm>
            <a:off x="5076056" y="2924944"/>
            <a:ext cx="15255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>
                <a:latin typeface="Calibri" pitchFamily="34" charset="0"/>
              </a:rPr>
              <a:t>TD18_Disk_#2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70" name="右矢印 69"/>
          <p:cNvSpPr/>
          <p:nvPr/>
        </p:nvSpPr>
        <p:spPr>
          <a:xfrm>
            <a:off x="5508104" y="3645024"/>
            <a:ext cx="500062" cy="214312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5392" name="テキスト ボックス 70"/>
          <p:cNvSpPr txBox="1">
            <a:spLocks noChangeArrowheads="1"/>
          </p:cNvSpPr>
          <p:nvPr/>
        </p:nvSpPr>
        <p:spPr bwMode="auto">
          <a:xfrm>
            <a:off x="5868144" y="3933056"/>
            <a:ext cx="28803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 smtClean="0">
                <a:latin typeface="Calibri" pitchFamily="34" charset="0"/>
              </a:rPr>
              <a:t>Choke T24R05, DDS, ……….?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60" name="右矢印 59"/>
          <p:cNvSpPr/>
          <p:nvPr/>
        </p:nvSpPr>
        <p:spPr>
          <a:xfrm>
            <a:off x="3287712" y="4859462"/>
            <a:ext cx="1428303" cy="225722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56" name="右矢印 55"/>
          <p:cNvSpPr/>
          <p:nvPr/>
        </p:nvSpPr>
        <p:spPr>
          <a:xfrm>
            <a:off x="5004048" y="3356992"/>
            <a:ext cx="504056" cy="216024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5395" name="テキスト ボックス 56"/>
          <p:cNvSpPr txBox="1">
            <a:spLocks noChangeArrowheads="1"/>
          </p:cNvSpPr>
          <p:nvPr/>
        </p:nvSpPr>
        <p:spPr bwMode="auto">
          <a:xfrm>
            <a:off x="5580112" y="3284984"/>
            <a:ext cx="13843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>
                <a:latin typeface="Calibri" pitchFamily="34" charset="0"/>
              </a:rPr>
              <a:t>T24_Disk_#3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52" name="右矢印 51"/>
          <p:cNvSpPr/>
          <p:nvPr/>
        </p:nvSpPr>
        <p:spPr>
          <a:xfrm>
            <a:off x="930275" y="4502274"/>
            <a:ext cx="2357438" cy="214313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5397" name="テキスト ボックス 56"/>
          <p:cNvSpPr txBox="1">
            <a:spLocks noChangeArrowheads="1"/>
          </p:cNvSpPr>
          <p:nvPr/>
        </p:nvSpPr>
        <p:spPr bwMode="auto">
          <a:xfrm>
            <a:off x="6084168" y="3573016"/>
            <a:ext cx="14097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>
                <a:latin typeface="Calibri" pitchFamily="34" charset="0"/>
              </a:rPr>
              <a:t>TD24_Disk_#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15399" name="テキスト ボックス 70"/>
          <p:cNvSpPr txBox="1">
            <a:spLocks noChangeArrowheads="1"/>
          </p:cNvSpPr>
          <p:nvPr/>
        </p:nvSpPr>
        <p:spPr bwMode="auto">
          <a:xfrm>
            <a:off x="3275856" y="4365104"/>
            <a:ext cx="23542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>
                <a:latin typeface="Calibri" pitchFamily="34" charset="0"/>
              </a:rPr>
              <a:t>Narrow waveguide test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15400" name="テキスト ボックス 70"/>
          <p:cNvSpPr txBox="1">
            <a:spLocks noChangeArrowheads="1"/>
          </p:cNvSpPr>
          <p:nvPr/>
        </p:nvSpPr>
        <p:spPr bwMode="auto">
          <a:xfrm>
            <a:off x="5220072" y="4797152"/>
            <a:ext cx="2895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>
                <a:latin typeface="Calibri" pitchFamily="34" charset="0"/>
              </a:rPr>
              <a:t>High power components test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15403" name="テキスト ボックス 70"/>
          <p:cNvSpPr txBox="1">
            <a:spLocks noChangeArrowheads="1"/>
          </p:cNvSpPr>
          <p:nvPr/>
        </p:nvSpPr>
        <p:spPr bwMode="auto">
          <a:xfrm>
            <a:off x="5868144" y="5949280"/>
            <a:ext cx="29257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Calibri" pitchFamily="34" charset="0"/>
              </a:rPr>
              <a:t>Feed basic </a:t>
            </a:r>
            <a:r>
              <a:rPr lang="en-US" altLang="ja-JP" dirty="0">
                <a:latin typeface="Calibri" pitchFamily="34" charset="0"/>
              </a:rPr>
              <a:t>studies at shield-B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69" name="右矢印 68"/>
          <p:cNvSpPr/>
          <p:nvPr/>
        </p:nvSpPr>
        <p:spPr>
          <a:xfrm>
            <a:off x="5220072" y="5301208"/>
            <a:ext cx="432048" cy="216024"/>
          </a:xfrm>
          <a:prstGeom prst="righ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5405" name="テキスト ボックス 70"/>
          <p:cNvSpPr txBox="1">
            <a:spLocks noChangeArrowheads="1"/>
          </p:cNvSpPr>
          <p:nvPr/>
        </p:nvSpPr>
        <p:spPr bwMode="auto">
          <a:xfrm>
            <a:off x="5724128" y="5157192"/>
            <a:ext cx="1948333" cy="66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>
                <a:latin typeface="Calibri" pitchFamily="34" charset="0"/>
              </a:rPr>
              <a:t>RF delivery from KT1 to shield-B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15406" name="テキスト ボックス 70"/>
          <p:cNvSpPr txBox="1">
            <a:spLocks noChangeArrowheads="1"/>
          </p:cNvSpPr>
          <p:nvPr/>
        </p:nvSpPr>
        <p:spPr bwMode="auto">
          <a:xfrm>
            <a:off x="539552" y="4149080"/>
            <a:ext cx="533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>
                <a:latin typeface="Calibri" pitchFamily="34" charset="0"/>
              </a:rPr>
              <a:t>KT1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15407" name="テキスト ボックス 70"/>
          <p:cNvSpPr txBox="1">
            <a:spLocks noChangeArrowheads="1"/>
          </p:cNvSpPr>
          <p:nvPr/>
        </p:nvSpPr>
        <p:spPr bwMode="auto">
          <a:xfrm>
            <a:off x="467544" y="1484784"/>
            <a:ext cx="8048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>
                <a:latin typeface="Calibri" pitchFamily="34" charset="0"/>
              </a:rPr>
              <a:t>Nextef</a:t>
            </a:r>
            <a:endParaRPr lang="ja-JP" altLang="en-US" dirty="0">
              <a:latin typeface="Calibri" pitchFamily="34" charset="0"/>
            </a:endParaRPr>
          </a:p>
        </p:txBody>
      </p:sp>
      <p:cxnSp>
        <p:nvCxnSpPr>
          <p:cNvPr id="49" name="直線矢印コネクタ 48"/>
          <p:cNvCxnSpPr/>
          <p:nvPr/>
        </p:nvCxnSpPr>
        <p:spPr>
          <a:xfrm flipV="1">
            <a:off x="6084168" y="4365104"/>
            <a:ext cx="2559770" cy="4688"/>
          </a:xfrm>
          <a:prstGeom prst="straightConnector1">
            <a:avLst/>
          </a:prstGeom>
          <a:ln w="76200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/>
          <p:cNvCxnSpPr/>
          <p:nvPr/>
        </p:nvCxnSpPr>
        <p:spPr>
          <a:xfrm flipV="1">
            <a:off x="5940152" y="5949280"/>
            <a:ext cx="2560911" cy="17809"/>
          </a:xfrm>
          <a:prstGeom prst="straightConnector1">
            <a:avLst/>
          </a:prstGeom>
          <a:ln w="76200">
            <a:solidFill>
              <a:srgbClr val="FFC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右矢印 54"/>
          <p:cNvSpPr/>
          <p:nvPr/>
        </p:nvSpPr>
        <p:spPr>
          <a:xfrm>
            <a:off x="5436096" y="1844824"/>
            <a:ext cx="573211" cy="216024"/>
          </a:xfrm>
          <a:prstGeom prst="righ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5411" name="テキスト ボックス 68"/>
          <p:cNvSpPr txBox="1">
            <a:spLocks noChangeArrowheads="1"/>
          </p:cNvSpPr>
          <p:nvPr/>
        </p:nvSpPr>
        <p:spPr bwMode="auto">
          <a:xfrm>
            <a:off x="5963706" y="1628800"/>
            <a:ext cx="318029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>
                <a:latin typeface="Calibri" pitchFamily="34" charset="0"/>
              </a:rPr>
              <a:t>Pulse </a:t>
            </a:r>
            <a:r>
              <a:rPr lang="en-US" altLang="ja-JP" dirty="0" smtClean="0">
                <a:latin typeface="Calibri" pitchFamily="34" charset="0"/>
              </a:rPr>
              <a:t>compression?</a:t>
            </a:r>
          </a:p>
          <a:p>
            <a:r>
              <a:rPr lang="en-US" altLang="ja-JP" dirty="0" smtClean="0">
                <a:latin typeface="Calibri" pitchFamily="34" charset="0"/>
              </a:rPr>
              <a:t>Compete against structure test?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57" name="日付プレースホルダ 5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2010/10/20</a:t>
            </a:r>
            <a:endParaRPr kumimoji="1" lang="ja-JP" altLang="en-US"/>
          </a:p>
        </p:txBody>
      </p:sp>
      <p:sp>
        <p:nvSpPr>
          <p:cNvPr id="58" name="スライド番号プレースホルダ 5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4</a:t>
            </a:fld>
            <a:endParaRPr kumimoji="1" lang="ja-JP" altLang="en-US" dirty="0"/>
          </a:p>
        </p:txBody>
      </p:sp>
      <p:sp>
        <p:nvSpPr>
          <p:cNvPr id="59" name="フッター プレースホルダ 5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Report from Nextef</a:t>
            </a:r>
            <a:endParaRPr kumimoji="1" lang="ja-JP" altLang="en-US"/>
          </a:p>
        </p:txBody>
      </p:sp>
      <p:sp>
        <p:nvSpPr>
          <p:cNvPr id="54" name="右矢印 53"/>
          <p:cNvSpPr/>
          <p:nvPr/>
        </p:nvSpPr>
        <p:spPr>
          <a:xfrm>
            <a:off x="467544" y="1916832"/>
            <a:ext cx="781249" cy="214312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62" name="テキスト ボックス 62"/>
          <p:cNvSpPr txBox="1">
            <a:spLocks noChangeArrowheads="1"/>
          </p:cNvSpPr>
          <p:nvPr/>
        </p:nvSpPr>
        <p:spPr bwMode="auto">
          <a:xfrm>
            <a:off x="1187624" y="1844824"/>
            <a:ext cx="19575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Calibri" pitchFamily="34" charset="0"/>
              </a:rPr>
              <a:t>KX03 (60cm HDDS)</a:t>
            </a:r>
            <a:endParaRPr lang="ja-JP" alt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Higo\2010\Reports_Papers_Conferences_Talks\100523_IPAC10_京都\Higo_THPEA012_KEK_Nextef\Poster\TD18#2 Setup at Nextef IMG_03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3500438"/>
            <a:ext cx="3713183" cy="2786082"/>
          </a:xfrm>
          <a:prstGeom prst="rect">
            <a:avLst/>
          </a:prstGeom>
          <a:noFill/>
        </p:spPr>
      </p:pic>
      <p:pic>
        <p:nvPicPr>
          <p:cNvPr id="21507" name="Picture 3" descr="C:\Higo\2010\Reports_Papers_Conferences_Talks\100523_IPAC10_京都\Higo_THPEA012_KEK_Nextef\Poster\T18 at Nexte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3429000"/>
            <a:ext cx="3857652" cy="2893240"/>
          </a:xfrm>
          <a:prstGeom prst="rect">
            <a:avLst/>
          </a:prstGeom>
          <a:noFill/>
        </p:spPr>
      </p:pic>
      <p:pic>
        <p:nvPicPr>
          <p:cNvPr id="21509" name="Picture 5" descr="C:\Higo\2010\Reports_Papers_Conferences_Talks\100523_IPAC10_京都\Higo_THPEA013_CERN_SLAC_KEK\TD18#2 before installation to Nextef IMG_034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357298"/>
            <a:ext cx="3518532" cy="2015118"/>
          </a:xfrm>
          <a:prstGeom prst="rect">
            <a:avLst/>
          </a:prstGeom>
          <a:noFill/>
        </p:spPr>
      </p:pic>
      <p:pic>
        <p:nvPicPr>
          <p:cNvPr id="21512" name="Picture 8" descr="C:\Higo\2009\Reports_Papers_Conferences_Talks\加速器学会誌\090910 Submission\Fig08 right KEK structur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5786" y="1357298"/>
            <a:ext cx="3429024" cy="1891982"/>
          </a:xfrm>
          <a:prstGeom prst="rect">
            <a:avLst/>
          </a:prstGeom>
          <a:noFill/>
        </p:spPr>
      </p:pic>
      <p:sp>
        <p:nvSpPr>
          <p:cNvPr id="9" name="テキスト ボックス 8"/>
          <p:cNvSpPr txBox="1"/>
          <p:nvPr/>
        </p:nvSpPr>
        <p:spPr>
          <a:xfrm>
            <a:off x="785786" y="714356"/>
            <a:ext cx="3500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dirty="0" smtClean="0">
                <a:solidFill>
                  <a:srgbClr val="FF0000"/>
                </a:solidFill>
              </a:rPr>
              <a:t>T18_Disk_#2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572000" y="714356"/>
            <a:ext cx="3500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dirty="0" smtClean="0">
                <a:solidFill>
                  <a:srgbClr val="FF0000"/>
                </a:solidFill>
              </a:rPr>
              <a:t>TD18_Disk_#2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51520" y="116632"/>
            <a:ext cx="84249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400" dirty="0" smtClean="0"/>
              <a:t>Structure test for CLIC study</a:t>
            </a:r>
            <a:endParaRPr kumimoji="1" lang="en-US" altLang="ja-JP" sz="4400" dirty="0" smtClean="0"/>
          </a:p>
        </p:txBody>
      </p:sp>
      <p:sp>
        <p:nvSpPr>
          <p:cNvPr id="12" name="日付プレースホルダ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2010/10/20</a:t>
            </a:r>
            <a:endParaRPr kumimoji="1" lang="ja-JP" altLang="en-US"/>
          </a:p>
        </p:txBody>
      </p:sp>
      <p:sp>
        <p:nvSpPr>
          <p:cNvPr id="13" name="スライド番号プレースホルダ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14" name="フッター プレースホルダ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Report from Nextef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Higo\2010\Reports_Papers_Conferences_Talks\100523_IPAC10_京都\Higo_THPEA012_KEK_Nextef\T18_#2_MasterGraph_ProcessingHistory_IPAC10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924944"/>
            <a:ext cx="4543429" cy="3173189"/>
          </a:xfrm>
          <a:prstGeom prst="rect">
            <a:avLst/>
          </a:prstGeom>
          <a:noFill/>
        </p:spPr>
      </p:pic>
      <p:sp>
        <p:nvSpPr>
          <p:cNvPr id="4" name="テキスト ボックス 3"/>
          <p:cNvSpPr txBox="1"/>
          <p:nvPr/>
        </p:nvSpPr>
        <p:spPr>
          <a:xfrm>
            <a:off x="323528" y="476672"/>
            <a:ext cx="27769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dirty="0" smtClean="0"/>
              <a:t>T18_Disk_#2</a:t>
            </a:r>
          </a:p>
          <a:p>
            <a:pPr algn="ctr"/>
            <a:r>
              <a:rPr kumimoji="1" lang="en-US" altLang="ja-JP" sz="2000" dirty="0" err="1" smtClean="0"/>
              <a:t>Undamped</a:t>
            </a:r>
            <a:r>
              <a:rPr kumimoji="1" lang="en-US" altLang="ja-JP" sz="2000" dirty="0" smtClean="0"/>
              <a:t> disk-based</a:t>
            </a:r>
            <a:endParaRPr kumimoji="1" lang="ja-JP" altLang="en-US" sz="20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012160" y="548680"/>
            <a:ext cx="27055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dirty="0" smtClean="0"/>
              <a:t>TD18_Disk_#2</a:t>
            </a:r>
          </a:p>
          <a:p>
            <a:pPr algn="ctr"/>
            <a:r>
              <a:rPr lang="en-US" altLang="ja-JP" sz="2000" dirty="0" smtClean="0"/>
              <a:t>D</a:t>
            </a:r>
            <a:r>
              <a:rPr kumimoji="1" lang="en-US" altLang="ja-JP" sz="2000" dirty="0" smtClean="0"/>
              <a:t>amped disk-based</a:t>
            </a:r>
            <a:endParaRPr kumimoji="1" lang="ja-JP" altLang="en-US" sz="2000" dirty="0"/>
          </a:p>
        </p:txBody>
      </p:sp>
      <p:pic>
        <p:nvPicPr>
          <p:cNvPr id="26625" name="Picture 1" descr="C:\Higo\2010\Reports_Papers_Conferences_Talks\100523_IPAC10_京都\Higo_THPEA012_KEK_Nextef\Poster\CIMG1980_DiskDampCell-CupSid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252" y="1412776"/>
            <a:ext cx="1878509" cy="1408035"/>
          </a:xfrm>
          <a:prstGeom prst="rect">
            <a:avLst/>
          </a:prstGeom>
          <a:noFill/>
        </p:spPr>
      </p:pic>
      <p:pic>
        <p:nvPicPr>
          <p:cNvPr id="26626" name="Picture 2" descr="C:\Higo\2010\Reports_Papers_Conferences_Talks\100523_IPAC10_京都\Higo_THPEA012_KEK_Nextef\Poster\T24 recovery cel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1412776"/>
            <a:ext cx="1450968" cy="1413378"/>
          </a:xfrm>
          <a:prstGeom prst="rect">
            <a:avLst/>
          </a:prstGeom>
          <a:noFill/>
        </p:spPr>
      </p:pic>
      <p:sp>
        <p:nvSpPr>
          <p:cNvPr id="8" name="テキスト ボックス 7"/>
          <p:cNvSpPr txBox="1"/>
          <p:nvPr/>
        </p:nvSpPr>
        <p:spPr>
          <a:xfrm>
            <a:off x="3131840" y="548680"/>
            <a:ext cx="2664296" cy="203132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>
                <a:solidFill>
                  <a:srgbClr val="00B0F0"/>
                </a:solidFill>
              </a:rPr>
              <a:t>Strategy</a:t>
            </a:r>
          </a:p>
          <a:p>
            <a:pPr algn="ctr"/>
            <a:endParaRPr lang="en-US" altLang="ja-JP" dirty="0" smtClean="0">
              <a:solidFill>
                <a:srgbClr val="00B0F0"/>
              </a:solidFill>
            </a:endParaRPr>
          </a:p>
          <a:p>
            <a:pPr algn="ctr"/>
            <a:r>
              <a:rPr kumimoji="1" lang="en-US" altLang="ja-JP" dirty="0" smtClean="0">
                <a:solidFill>
                  <a:srgbClr val="00B0F0"/>
                </a:solidFill>
              </a:rPr>
              <a:t>Disk-based</a:t>
            </a:r>
          </a:p>
          <a:p>
            <a:pPr algn="ctr"/>
            <a:r>
              <a:rPr lang="en-US" altLang="ja-JP" dirty="0" smtClean="0">
                <a:solidFill>
                  <a:srgbClr val="00B0F0"/>
                </a:solidFill>
              </a:rPr>
              <a:t>CLIC electric design</a:t>
            </a:r>
          </a:p>
          <a:p>
            <a:pPr algn="ctr"/>
            <a:r>
              <a:rPr lang="en-US" altLang="ja-JP" dirty="0" smtClean="0">
                <a:solidFill>
                  <a:srgbClr val="00B0F0"/>
                </a:solidFill>
              </a:rPr>
              <a:t>KEK </a:t>
            </a:r>
            <a:r>
              <a:rPr lang="en-US" altLang="ja-JP" dirty="0" err="1" smtClean="0">
                <a:solidFill>
                  <a:srgbClr val="00B0F0"/>
                </a:solidFill>
              </a:rPr>
              <a:t>mecha</a:t>
            </a:r>
            <a:r>
              <a:rPr lang="en-US" altLang="ja-JP" dirty="0" smtClean="0">
                <a:solidFill>
                  <a:srgbClr val="00B0F0"/>
                </a:solidFill>
              </a:rPr>
              <a:t> design +</a:t>
            </a:r>
            <a:r>
              <a:rPr lang="en-US" altLang="ja-JP" dirty="0" err="1" smtClean="0">
                <a:solidFill>
                  <a:srgbClr val="00B0F0"/>
                </a:solidFill>
              </a:rPr>
              <a:t>fab</a:t>
            </a:r>
            <a:endParaRPr lang="en-US" altLang="ja-JP" dirty="0" smtClean="0">
              <a:solidFill>
                <a:srgbClr val="00B0F0"/>
              </a:solidFill>
            </a:endParaRPr>
          </a:p>
          <a:p>
            <a:pPr algn="ctr"/>
            <a:r>
              <a:rPr lang="en-US" altLang="ja-JP" dirty="0" smtClean="0">
                <a:solidFill>
                  <a:srgbClr val="00B0F0"/>
                </a:solidFill>
              </a:rPr>
              <a:t>SLAC assembly</a:t>
            </a:r>
          </a:p>
          <a:p>
            <a:pPr algn="ctr"/>
            <a:r>
              <a:rPr lang="en-US" altLang="ja-JP" dirty="0" smtClean="0">
                <a:solidFill>
                  <a:srgbClr val="00B0F0"/>
                </a:solidFill>
              </a:rPr>
              <a:t>Test at SLAC and KEK</a:t>
            </a:r>
          </a:p>
        </p:txBody>
      </p:sp>
      <p:pic>
        <p:nvPicPr>
          <p:cNvPr id="9" name="Picture 1" descr="C:\Higo\2010\Reports_Papers_Conferences_Talks\101011-15 IWLC10 CERN\Higo presentation\101016 Eacc and #BD and width vs RF-ON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7983" y="2996952"/>
            <a:ext cx="4454677" cy="3111203"/>
          </a:xfrm>
          <a:prstGeom prst="rect">
            <a:avLst/>
          </a:prstGeom>
          <a:noFill/>
        </p:spPr>
      </p:pic>
      <p:sp>
        <p:nvSpPr>
          <p:cNvPr id="10" name="日付プレースホル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2010/10/20</a:t>
            </a:r>
            <a:endParaRPr kumimoji="1" lang="ja-JP" altLang="en-US"/>
          </a:p>
        </p:txBody>
      </p:sp>
      <p:sp>
        <p:nvSpPr>
          <p:cNvPr id="11" name="スライド番号プレースホル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12" name="フッター プレースホルダ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Report from Nextef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2010/10/20</a:t>
            </a:r>
            <a:endParaRPr kumimoji="1" lang="ja-JP" altLang="en-US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6FB31-B37D-40F2-9350-A412C1ADE451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Report from Nextef</a:t>
            </a:r>
            <a:endParaRPr kumimoji="1" lang="ja-JP" altLang="en-US"/>
          </a:p>
        </p:txBody>
      </p:sp>
      <p:pic>
        <p:nvPicPr>
          <p:cNvPr id="13313" name="Picture 1" descr="C:\Higo\2010\Reports_Papers_Conferences_Talks\101011-15 IWLC10 CERN\Higo presentation\101016 Eacc and #BD and width vs RF-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2" y="704850"/>
            <a:ext cx="7800975" cy="5448300"/>
          </a:xfrm>
          <a:prstGeom prst="rect">
            <a:avLst/>
          </a:prstGeom>
          <a:noFill/>
        </p:spPr>
      </p:pic>
      <p:cxnSp>
        <p:nvCxnSpPr>
          <p:cNvPr id="10" name="直線コネクタ 9"/>
          <p:cNvCxnSpPr/>
          <p:nvPr/>
        </p:nvCxnSpPr>
        <p:spPr>
          <a:xfrm>
            <a:off x="6290766" y="2396014"/>
            <a:ext cx="792088" cy="0"/>
          </a:xfrm>
          <a:prstGeom prst="line">
            <a:avLst/>
          </a:prstGeom>
          <a:ln w="762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V</a:t>
            </a:r>
            <a:r>
              <a:rPr kumimoji="1" lang="en-US" altLang="ja-JP" dirty="0" smtClean="0"/>
              <a:t>acuum level and low power feature</a:t>
            </a:r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2010/10/20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Report from Nextef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pic>
        <p:nvPicPr>
          <p:cNvPr id="10241" name="Picture 1" descr="C:\Higo\2010\X-band\Nextef\TD18_#2\101099 Final Summary\inital  vactrend td1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564904"/>
            <a:ext cx="7496175" cy="2038350"/>
          </a:xfrm>
          <a:prstGeom prst="rect">
            <a:avLst/>
          </a:prstGeom>
          <a:noFill/>
        </p:spPr>
      </p:pic>
      <p:sp>
        <p:nvSpPr>
          <p:cNvPr id="8" name="テキスト ボックス 7"/>
          <p:cNvSpPr txBox="1"/>
          <p:nvPr/>
        </p:nvSpPr>
        <p:spPr>
          <a:xfrm>
            <a:off x="827584" y="1916832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0070C0"/>
                </a:solidFill>
              </a:rPr>
              <a:t>VAC-@OUT-WG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331640" y="2276872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00B050"/>
                </a:solidFill>
              </a:rPr>
              <a:t>VAC@IN-WG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915816" y="191683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ACC-IN power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11560" y="4869160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Vacuum level was not so good, ~1x10^-6Pa at worst position.</a:t>
            </a:r>
          </a:p>
          <a:p>
            <a:r>
              <a:rPr lang="en-US" altLang="ja-JP" sz="2400" dirty="0" smtClean="0"/>
              <a:t>Now preparing an action to improve from the next structure.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Pressure increase</a:t>
            </a:r>
            <a:r>
              <a:rPr kumimoji="1" lang="en-US" altLang="ja-JP" dirty="0" smtClean="0"/>
              <a:t> at low power level</a:t>
            </a:r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2010/10/20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Report from Nextef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pic>
        <p:nvPicPr>
          <p:cNvPr id="31746" name="Picture 2" descr="C:\Higo\2010\X-band\Nextef\TD18_#2\101099 Final Summary\vacuum activities\100621_0300-033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556792"/>
            <a:ext cx="7496175" cy="2105025"/>
          </a:xfrm>
          <a:prstGeom prst="rect">
            <a:avLst/>
          </a:prstGeom>
          <a:noFill/>
        </p:spPr>
      </p:pic>
      <p:sp>
        <p:nvSpPr>
          <p:cNvPr id="7" name="テキスト ボックス 6"/>
          <p:cNvSpPr txBox="1"/>
          <p:nvPr/>
        </p:nvSpPr>
        <p:spPr>
          <a:xfrm>
            <a:off x="1691680" y="2780928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00B050"/>
                </a:solidFill>
              </a:rPr>
              <a:t>VAC@IN-WG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195736" y="170080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ACC-IN power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9" name="Picture 4" descr="C:\Higo\2010\Reports_Papers_Conferences_Talks\100523_IPAC10_京都\Higo_THPEA012_KEK_Nextef\Poster\Pressure increase vs power at MW rang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3645024"/>
            <a:ext cx="3344392" cy="2751197"/>
          </a:xfrm>
          <a:prstGeom prst="rect">
            <a:avLst/>
          </a:prstGeom>
          <a:noFill/>
        </p:spPr>
      </p:pic>
      <p:sp>
        <p:nvSpPr>
          <p:cNvPr id="10" name="テキスト ボックス 9"/>
          <p:cNvSpPr txBox="1"/>
          <p:nvPr/>
        </p:nvSpPr>
        <p:spPr>
          <a:xfrm>
            <a:off x="4427984" y="3933056"/>
            <a:ext cx="3816424" cy="230832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70C0"/>
                </a:solidFill>
              </a:rPr>
              <a:t>Even a few hour stop of RF pulses makes the vacuum level worse in the next startup process, because </a:t>
            </a:r>
            <a:r>
              <a:rPr lang="en-US" altLang="ja-JP" sz="2400" dirty="0" smtClean="0">
                <a:solidFill>
                  <a:srgbClr val="0070C0"/>
                </a:solidFill>
              </a:rPr>
              <a:t>the recovery usually passes through this region</a:t>
            </a:r>
            <a:r>
              <a:rPr kumimoji="1" lang="en-US" altLang="ja-JP" sz="2400" dirty="0" smtClean="0">
                <a:solidFill>
                  <a:srgbClr val="0070C0"/>
                </a:solidFill>
              </a:rPr>
              <a:t>.</a:t>
            </a:r>
            <a:endParaRPr kumimoji="1" lang="ja-JP" altLang="en-US" sz="2400" dirty="0">
              <a:solidFill>
                <a:srgbClr val="0070C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11560" y="836712"/>
            <a:ext cx="7704856" cy="83099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solidFill>
                  <a:srgbClr val="0070C0"/>
                </a:solidFill>
              </a:rPr>
              <a:t>Even after r</a:t>
            </a:r>
            <a:r>
              <a:rPr kumimoji="1" lang="en-US" altLang="ja-JP" sz="2400" dirty="0" smtClean="0">
                <a:solidFill>
                  <a:srgbClr val="0070C0"/>
                </a:solidFill>
              </a:rPr>
              <a:t>unning at top power, the vacuum gets worse when it decreases power.</a:t>
            </a:r>
            <a:endParaRPr kumimoji="1" lang="ja-JP" altLang="en-US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2456</TotalTime>
  <Words>1478</Words>
  <Application>Microsoft Office PowerPoint</Application>
  <PresentationFormat>On-screen Show (4:3)</PresentationFormat>
  <Paragraphs>369</Paragraphs>
  <Slides>35</Slides>
  <Notes>35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7" baseType="lpstr">
      <vt:lpstr>Office テーマ</vt:lpstr>
      <vt:lpstr>KGPlot</vt:lpstr>
      <vt:lpstr>Report from Nextef</vt:lpstr>
      <vt:lpstr>Contents </vt:lpstr>
      <vt:lpstr>Nextef has been keeping  the same configuration since 2007</vt:lpstr>
      <vt:lpstr>Studies at Nextef &amp; KT1</vt:lpstr>
      <vt:lpstr>Slide 5</vt:lpstr>
      <vt:lpstr>Slide 6</vt:lpstr>
      <vt:lpstr>Slide 7</vt:lpstr>
      <vt:lpstr>Vacuum level and low power feature</vt:lpstr>
      <vt:lpstr>Pressure increase at low power level</vt:lpstr>
      <vt:lpstr>Slide 10</vt:lpstr>
      <vt:lpstr>Slide 11</vt:lpstr>
      <vt:lpstr>Slide 12</vt:lpstr>
      <vt:lpstr>BDR evaluations</vt:lpstr>
      <vt:lpstr>BDR of TD18_#2 at 252 ns</vt:lpstr>
      <vt:lpstr>TD18_#2   all BDR vs Eacc</vt:lpstr>
      <vt:lpstr>Relevant data points of BDR vs Eacc</vt:lpstr>
      <vt:lpstr>TD18_#2  Evolution of breakdown rate</vt:lpstr>
      <vt:lpstr>TD18_#2   BDR versus width at 100MV/m around 2800hr and at 90MV/m around 3500hr</vt:lpstr>
      <vt:lpstr>Run 51+52: 252nsec pulse BD start timing</vt:lpstr>
      <vt:lpstr>Run 82:  512ns  BD start timing</vt:lpstr>
      <vt:lpstr>51+52 BD position</vt:lpstr>
      <vt:lpstr>Double pulse operation</vt:lpstr>
      <vt:lpstr>Run 89: Double pulse at 90 MV/m</vt:lpstr>
      <vt:lpstr>BD trigger timings are equally distributed in the former and latter halves</vt:lpstr>
      <vt:lpstr>Run 90:  Close double pulse at 90 MV/m</vt:lpstr>
      <vt:lpstr>BD trigger timings are equally distributed in the former and latter halves</vt:lpstr>
      <vt:lpstr>Run 90:   200+50+200  90MV/m double pulse</vt:lpstr>
      <vt:lpstr>Structure fabrication related problem?</vt:lpstr>
      <vt:lpstr>Diffusion bonding area</vt:lpstr>
      <vt:lpstr>Flatness of cells for TD18_#2</vt:lpstr>
      <vt:lpstr>Nextef near future expansion</vt:lpstr>
      <vt:lpstr>Fabrication of parts for PC and KT1-B</vt:lpstr>
      <vt:lpstr>Nextef neat future plan   revised  as of IWLC10</vt:lpstr>
      <vt:lpstr>Higashi / Dolgashev activities Fundamental study with SLAC is kept going such as Mo/Cu or SUS/Cu and Moly</vt:lpstr>
      <vt:lpstr>Our programs as a conclusion from Nextef </vt:lpstr>
    </vt:vector>
  </TitlesOfParts>
  <Company>KEK Accelerator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Nextef results</dc:title>
  <dc:creator>Higo</dc:creator>
  <cp:lastModifiedBy>wuenschw</cp:lastModifiedBy>
  <cp:revision>148</cp:revision>
  <dcterms:created xsi:type="dcterms:W3CDTF">2009-09-23T13:39:47Z</dcterms:created>
  <dcterms:modified xsi:type="dcterms:W3CDTF">2010-10-25T08:49:16Z</dcterms:modified>
</cp:coreProperties>
</file>