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</p:sldMasterIdLst>
  <p:notesMasterIdLst>
    <p:notesMasterId r:id="rId12"/>
  </p:notesMasterIdLst>
  <p:sldIdLst>
    <p:sldId id="260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41FEC-1AFA-4FCF-823C-14B374ABBE66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AD1DAC-CCAA-46D3-A978-DDFDEEA4F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noFill/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 b="0"/>
            </a:lvl1pPr>
          </a:lstStyle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 b="0"/>
            </a:lvl1pPr>
          </a:lstStyle>
          <a:p>
            <a:r>
              <a:rPr lang="en-US" smtClean="0"/>
              <a:t>ECFA-ILC-CLIC WG3, Long-term cavity R&amp;D session</a:t>
            </a:r>
            <a:endParaRPr 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fld id="{DD934FCF-A0EF-4238-9046-8D94C67F3D31}" type="slidenum">
              <a:rPr lang="en-US"/>
              <a:pPr/>
              <a:t>‹#›</a:t>
            </a:fld>
            <a:endParaRPr lang="en-US">
              <a:latin typeface="Times" pitchFamily="18" charset="0"/>
            </a:endParaRP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ECFA-ILC-CLIC WG3, Long-term cavity R&amp;D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317E0-ACA6-47FA-B28F-AF82732AA666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1717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3627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ECFA-ILC-CLIC WG3, Long-term cavity R&amp;D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6BF6D3-FD6F-4FF6-BA55-D6AAD94FD567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ECFA-ILC-CLIC WG3, Long-term cavity R&amp;D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FA8CA-142A-4E3E-A904-A53397D749F3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ECFA-ILC-CLIC WG3, Long-term cavity R&amp;D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1D6800-FE7D-4546-9F34-F8725B88C853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267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267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ECFA-ILC-CLIC WG3, Long-term cavity R&amp;D session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5F941-BE32-4E37-9639-2BE812770D37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ECFA-ILC-CLIC WG3, Long-term cavity R&amp;D session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13401-4B88-43D1-99AE-AE7CDBF66A96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ECFA-ILC-CLIC WG3, Long-term cavity R&amp;D session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D41BE-E1B3-4DBB-9159-3A44A2330B79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ECFA-ILC-CLIC WG3, Long-term cavity R&amp;D session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A23947-9DE4-436C-83E4-379D7CE1FF65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ECFA-ILC-CLIC WG3, Long-term cavity R&amp;D session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517275-AEEF-4A52-9A88-940E2D242A98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ECFA-ILC-CLIC WG3, Long-term cavity R&amp;D session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DF367-E0BC-492F-8197-BD61AC960C20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467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868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r>
              <a:rPr lang="en-US" smtClean="0"/>
              <a:t>ECFA-ILC-CLIC WG3, Long-term cavity R&amp;D session</a:t>
            </a:r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fld id="{E5644E3D-E552-4AA5-B031-A4F90E2816AC}" type="slidenum">
              <a:rPr lang="en-US"/>
              <a:pPr/>
              <a:t>‹#›</a:t>
            </a:fld>
            <a:endParaRPr lang="en-US">
              <a:latin typeface="Times" pitchFamily="18" charset="0"/>
            </a:endParaRPr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6394" name="Picture 10" descr="ilccolo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</p:spPr>
      </p:pic>
      <p:pic>
        <p:nvPicPr>
          <p:cNvPr id="16395" name="Picture 11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14400" y="685800"/>
            <a:ext cx="7848600" cy="153988"/>
          </a:xfrm>
          <a:prstGeom prst="rect">
            <a:avLst/>
          </a:prstGeom>
          <a:noFill/>
        </p:spPr>
      </p:pic>
      <p:pic>
        <p:nvPicPr>
          <p:cNvPr id="16396" name="Picture 12" descr="Fermi Log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382000" y="-228600"/>
            <a:ext cx="914400" cy="9810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rgbClr val="37861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ilc.fnal.gov/accelerators/workshop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Seamless Cavity Development at FNAL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Andy Hocker</a:t>
            </a:r>
          </a:p>
          <a:p>
            <a:r>
              <a:rPr lang="en-US" dirty="0" smtClean="0"/>
              <a:t>FNAL</a:t>
            </a:r>
          </a:p>
          <a:p>
            <a:r>
              <a:rPr lang="en-US" dirty="0" smtClean="0"/>
              <a:t>ECFA-ILC-CLIC Meeting, WG3</a:t>
            </a:r>
          </a:p>
          <a:p>
            <a:r>
              <a:rPr lang="en-US" dirty="0" smtClean="0"/>
              <a:t>21-OCT-2010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Seamless cavity R&amp;D in the US is still in its infancy</a:t>
            </a:r>
          </a:p>
          <a:p>
            <a:pPr lvl="1"/>
            <a:r>
              <a:rPr lang="en-US" dirty="0" smtClean="0"/>
              <a:t>But we are not starting from zero!</a:t>
            </a:r>
          </a:p>
          <a:p>
            <a:r>
              <a:rPr lang="en-US" dirty="0" smtClean="0"/>
              <a:t>FNAL workshop helped to chart a course for the future</a:t>
            </a:r>
          </a:p>
          <a:p>
            <a:r>
              <a:rPr lang="en-US" dirty="0" smtClean="0"/>
              <a:t>Our plan right in line with what Singer identifies as the “next steps” for </a:t>
            </a:r>
            <a:r>
              <a:rPr lang="en-US" dirty="0" err="1" smtClean="0"/>
              <a:t>hydroforming</a:t>
            </a:r>
            <a:endParaRPr lang="en-US" dirty="0" smtClean="0"/>
          </a:p>
          <a:p>
            <a:pPr lvl="1"/>
            <a:r>
              <a:rPr lang="en-US" dirty="0" smtClean="0"/>
              <a:t>Industrialization of the established process</a:t>
            </a:r>
          </a:p>
          <a:p>
            <a:pPr lvl="1"/>
            <a:r>
              <a:rPr lang="en-US" dirty="0" smtClean="0"/>
              <a:t>Real-world cost evaluation</a:t>
            </a:r>
          </a:p>
          <a:p>
            <a:r>
              <a:rPr lang="en-US" dirty="0" smtClean="0"/>
              <a:t>The planned time scale is to be producing cavities in about two years</a:t>
            </a:r>
          </a:p>
          <a:p>
            <a:r>
              <a:rPr lang="en-US" dirty="0" smtClean="0"/>
              <a:t>There are already a number of efforts underway to improve and/or optimize tube fabrication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ECFA-ILC-CLIC WG3, Long-term cavity R&amp;D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A8CA-142A-4E3E-A904-A53397D749F3}" type="slidenum">
              <a:rPr lang="en-US" smtClean="0"/>
              <a:pPr/>
              <a:t>10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Various routes to seamless cavities</a:t>
            </a:r>
          </a:p>
          <a:p>
            <a:pPr lvl="1"/>
            <a:r>
              <a:rPr lang="en-US" dirty="0" smtClean="0"/>
              <a:t>FNAL has chosen to pursue </a:t>
            </a:r>
            <a:r>
              <a:rPr lang="en-US" dirty="0" err="1" smtClean="0"/>
              <a:t>hydroforming</a:t>
            </a:r>
            <a:r>
              <a:rPr lang="en-US" dirty="0" smtClean="0"/>
              <a:t> based on the excellent results achieved by Singer </a:t>
            </a:r>
            <a:r>
              <a:rPr lang="en-US" i="1" dirty="0" smtClean="0"/>
              <a:t>et al.</a:t>
            </a:r>
            <a:r>
              <a:rPr lang="en-US" dirty="0" smtClean="0"/>
              <a:t> at DESY</a:t>
            </a:r>
          </a:p>
          <a:p>
            <a:r>
              <a:rPr lang="en-US" dirty="0" smtClean="0"/>
              <a:t>Goal: fabricate 10-20 nine-cell TESLA-style cavities in order to make a statistically sound case (or not) for</a:t>
            </a:r>
          </a:p>
          <a:p>
            <a:pPr lvl="1"/>
            <a:r>
              <a:rPr lang="en-US" dirty="0" smtClean="0"/>
              <a:t>Gradient yield improvement</a:t>
            </a:r>
          </a:p>
          <a:p>
            <a:pPr lvl="1"/>
            <a:r>
              <a:rPr lang="en-US" dirty="0" smtClean="0"/>
              <a:t>Fabrication cost improvement</a:t>
            </a:r>
          </a:p>
          <a:p>
            <a:r>
              <a:rPr lang="en-US" dirty="0" smtClean="0"/>
              <a:t>No dedicated cavity </a:t>
            </a:r>
            <a:r>
              <a:rPr lang="en-US" dirty="0" err="1" smtClean="0"/>
              <a:t>hydroforming</a:t>
            </a:r>
            <a:r>
              <a:rPr lang="en-US" dirty="0" smtClean="0"/>
              <a:t> facility exists in US</a:t>
            </a:r>
          </a:p>
          <a:p>
            <a:r>
              <a:rPr lang="en-US" dirty="0" smtClean="0"/>
              <a:t>Various groups of people in US have dabbled in cavity </a:t>
            </a:r>
            <a:r>
              <a:rPr lang="en-US" dirty="0" err="1" smtClean="0"/>
              <a:t>hydroforming</a:t>
            </a:r>
            <a:r>
              <a:rPr lang="en-US" dirty="0" smtClean="0"/>
              <a:t> (or related issues) over the years</a:t>
            </a:r>
          </a:p>
          <a:p>
            <a:pPr lvl="1"/>
            <a:r>
              <a:rPr lang="en-US" dirty="0" smtClean="0"/>
              <a:t>No coordinated effort</a:t>
            </a:r>
          </a:p>
          <a:p>
            <a:r>
              <a:rPr lang="en-US" dirty="0" smtClean="0"/>
              <a:t>First step was to gather these people together to chart a course for US </a:t>
            </a:r>
            <a:r>
              <a:rPr lang="en-US" dirty="0" err="1" smtClean="0"/>
              <a:t>hydroforming</a:t>
            </a:r>
            <a:r>
              <a:rPr lang="en-US" dirty="0" smtClean="0"/>
              <a:t> program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A8CA-142A-4E3E-A904-A53397D749F3}" type="slidenum">
              <a:rPr lang="en-US" smtClean="0"/>
              <a:pPr/>
              <a:t>2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ECFA-ILC-CLIC WG3, Long-term cavity R&amp;D session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</a:t>
            </a:r>
            <a:r>
              <a:rPr lang="en-US" dirty="0" err="1" smtClean="0"/>
              <a:t>Hydroforming</a:t>
            </a:r>
            <a:r>
              <a:rPr lang="en-US" dirty="0" smtClean="0"/>
              <a:t>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Workshop held at FNAL on 1-SEP-2010</a:t>
            </a:r>
          </a:p>
          <a:p>
            <a:pPr lvl="1"/>
            <a:r>
              <a:rPr lang="en-US" dirty="0" smtClean="0"/>
              <a:t>Link: </a:t>
            </a:r>
            <a:r>
              <a:rPr lang="en-US" dirty="0" smtClean="0">
                <a:hlinkClick r:id="rId2" tooltip="US Hydroforming Workshop web page"/>
              </a:rPr>
              <a:t>http://ilc.fnal.gov/accelerators/workshop.html</a:t>
            </a:r>
            <a:endParaRPr lang="en-US" dirty="0" smtClean="0"/>
          </a:p>
          <a:p>
            <a:r>
              <a:rPr lang="en-US" dirty="0" smtClean="0"/>
              <a:t>35 participants --- from labs, universities, and industry</a:t>
            </a:r>
          </a:p>
          <a:p>
            <a:r>
              <a:rPr lang="en-US" dirty="0" smtClean="0"/>
              <a:t>Ten presentations spread over two sessions:</a:t>
            </a:r>
          </a:p>
          <a:p>
            <a:pPr lvl="1"/>
            <a:r>
              <a:rPr lang="en-US" dirty="0" smtClean="0"/>
              <a:t>Niobium tube supply</a:t>
            </a:r>
          </a:p>
          <a:p>
            <a:pPr lvl="1"/>
            <a:r>
              <a:rPr lang="en-US" dirty="0" smtClean="0"/>
              <a:t>Facilities</a:t>
            </a:r>
          </a:p>
          <a:p>
            <a:r>
              <a:rPr lang="en-US" dirty="0" smtClean="0"/>
              <a:t>Began with a nice “keynote” talk from Singer discussing the DESY </a:t>
            </a:r>
            <a:r>
              <a:rPr lang="en-US" dirty="0" err="1" smtClean="0"/>
              <a:t>hydroforming</a:t>
            </a:r>
            <a:r>
              <a:rPr lang="en-US" dirty="0" smtClean="0"/>
              <a:t> experience and history</a:t>
            </a:r>
          </a:p>
          <a:p>
            <a:r>
              <a:rPr lang="en-US" dirty="0" smtClean="0"/>
              <a:t>Workshop provided a good overview of everyone’s work and ensuing discussions  helped shape a path for the next few years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A8CA-142A-4E3E-A904-A53397D749F3}" type="slidenum">
              <a:rPr lang="en-US" smtClean="0"/>
              <a:pPr/>
              <a:t>3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ECFA-ILC-CLIC WG3, Long-term cavity R&amp;D session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Labs/</a:t>
            </a:r>
            <a:r>
              <a:rPr lang="en-US" dirty="0" err="1" smtClean="0"/>
              <a:t>Wah</a:t>
            </a:r>
            <a:r>
              <a:rPr lang="en-US" dirty="0" smtClean="0"/>
              <a:t> Chang </a:t>
            </a:r>
            <a:r>
              <a:rPr lang="en-US" dirty="0" err="1" smtClean="0"/>
              <a:t>Nb</a:t>
            </a:r>
            <a:r>
              <a:rPr lang="en-US" dirty="0" smtClean="0"/>
              <a:t> tube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419600"/>
            <a:ext cx="8686800" cy="1905000"/>
          </a:xfrm>
        </p:spPr>
        <p:txBody>
          <a:bodyPr/>
          <a:lstStyle/>
          <a:p>
            <a:r>
              <a:rPr lang="en-US" sz="2000" dirty="0" smtClean="0"/>
              <a:t>Tube extruded and flow-formed from fine-grained billet</a:t>
            </a:r>
          </a:p>
          <a:p>
            <a:r>
              <a:rPr lang="en-US" sz="2000" dirty="0" err="1" smtClean="0"/>
              <a:t>Hydroformed</a:t>
            </a:r>
            <a:r>
              <a:rPr lang="en-US" sz="2000" dirty="0" smtClean="0"/>
              <a:t> at DESY, under assembly into 9-cell at TJNL</a:t>
            </a:r>
          </a:p>
          <a:p>
            <a:r>
              <a:rPr lang="en-US" sz="2000" dirty="0" smtClean="0"/>
              <a:t>Tube formed well, we await the RF test results</a:t>
            </a:r>
          </a:p>
          <a:p>
            <a:r>
              <a:rPr lang="en-US" sz="2000" dirty="0" smtClean="0"/>
              <a:t>Consider this our baseline tube supply</a:t>
            </a:r>
          </a:p>
          <a:p>
            <a:pPr lvl="1"/>
            <a:r>
              <a:rPr lang="en-US" sz="1800" dirty="0" smtClean="0"/>
              <a:t>Process still has room for optimization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21-OCT-2010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A8CA-142A-4E3E-A904-A53397D749F3}" type="slidenum">
              <a:rPr lang="en-US" smtClean="0"/>
              <a:pPr/>
              <a:t>4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ECFA-ILC-CLIC WG3, Long-term cavity R&amp;D session</a:t>
            </a:r>
            <a:endParaRPr lang="en-US"/>
          </a:p>
        </p:txBody>
      </p:sp>
      <p:pic>
        <p:nvPicPr>
          <p:cNvPr id="7" name="Picture 17" descr="Tub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143000"/>
            <a:ext cx="1905000" cy="1644576"/>
          </a:xfrm>
          <a:prstGeom prst="rect">
            <a:avLst/>
          </a:prstGeom>
          <a:noFill/>
        </p:spPr>
      </p:pic>
      <p:pic>
        <p:nvPicPr>
          <p:cNvPr id="8" name="Picture 5" descr="Hydroformed Tubes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5029200" y="1143000"/>
            <a:ext cx="2445122" cy="1616209"/>
          </a:xfrm>
          <a:prstGeom prst="rect">
            <a:avLst/>
          </a:prstGeom>
          <a:noFill/>
        </p:spPr>
      </p:pic>
      <p:pic>
        <p:nvPicPr>
          <p:cNvPr id="9" name="Picture 4" descr="9 cell with stiffener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2819400"/>
            <a:ext cx="6959600" cy="1478915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/>
          <p:nvPr/>
        </p:nvCxnSpPr>
        <p:spPr bwMode="auto">
          <a:xfrm>
            <a:off x="3886200" y="1905000"/>
            <a:ext cx="9144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Curved Left Arrow 11"/>
          <p:cNvSpPr/>
          <p:nvPr/>
        </p:nvSpPr>
        <p:spPr bwMode="auto">
          <a:xfrm>
            <a:off x="8305800" y="1905000"/>
            <a:ext cx="381000" cy="1524000"/>
          </a:xfrm>
          <a:prstGeom prst="curvedLef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1219200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R. Crooks, BL</a:t>
            </a:r>
            <a:endParaRPr lang="en-US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Single-crystal tubes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191000"/>
            <a:ext cx="8686800" cy="2133600"/>
          </a:xfrm>
        </p:spPr>
        <p:txBody>
          <a:bodyPr/>
          <a:lstStyle/>
          <a:p>
            <a:r>
              <a:rPr lang="en-US" dirty="0" smtClean="0"/>
              <a:t>Float-zone </a:t>
            </a:r>
            <a:r>
              <a:rPr lang="en-US" dirty="0" err="1" smtClean="0"/>
              <a:t>remelting</a:t>
            </a:r>
            <a:r>
              <a:rPr lang="en-US" dirty="0" smtClean="0"/>
              <a:t> of tubes via inductive coil</a:t>
            </a:r>
          </a:p>
          <a:p>
            <a:r>
              <a:rPr lang="en-US" dirty="0" smtClean="0"/>
              <a:t>“Beyond the baseline,” but intriguing</a:t>
            </a:r>
          </a:p>
          <a:p>
            <a:pPr lvl="1"/>
            <a:r>
              <a:rPr lang="en-US" dirty="0" smtClean="0"/>
              <a:t>90% elongation --- possibility for eliminating necking step?</a:t>
            </a:r>
          </a:p>
          <a:p>
            <a:pPr lvl="1"/>
            <a:r>
              <a:rPr lang="en-US" dirty="0" smtClean="0"/>
              <a:t>All the other nice properties of single crystal cavities</a:t>
            </a:r>
          </a:p>
          <a:p>
            <a:r>
              <a:rPr lang="en-US" dirty="0" smtClean="0"/>
              <a:t>Only small tubes so far, but scale-up possible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A8CA-142A-4E3E-A904-A53397D749F3}" type="slidenum">
              <a:rPr lang="en-US" smtClean="0"/>
              <a:pPr/>
              <a:t>5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ECFA-ILC-CLIC WG3, Long-term cavity R&amp;D session</a:t>
            </a:r>
            <a:endParaRPr lang="en-US"/>
          </a:p>
        </p:txBody>
      </p:sp>
      <p:pic>
        <p:nvPicPr>
          <p:cNvPr id="7" name="Picture 4" descr="Nb tube,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143000"/>
            <a:ext cx="3327400" cy="2495550"/>
          </a:xfrm>
          <a:prstGeom prst="rect">
            <a:avLst/>
          </a:prstGeom>
          <a:noFill/>
        </p:spPr>
      </p:pic>
      <p:pic>
        <p:nvPicPr>
          <p:cNvPr id="8" name="Picture 4" descr="Single Crystal Niobi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143001"/>
            <a:ext cx="3367275" cy="2525678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7620000" y="37338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J. Murphy, UNR</a:t>
            </a:r>
            <a:endParaRPr lang="en-US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Fine-grain tubes via ECAE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86200"/>
            <a:ext cx="8686800" cy="2438400"/>
          </a:xfrm>
        </p:spPr>
        <p:txBody>
          <a:bodyPr/>
          <a:lstStyle/>
          <a:p>
            <a:r>
              <a:rPr lang="en-US" sz="2000" dirty="0" smtClean="0"/>
              <a:t>Achieving desired microstructure via severe plastic deformation (Equal Channel Angular Extrusion)</a:t>
            </a:r>
          </a:p>
          <a:p>
            <a:r>
              <a:rPr lang="en-US" sz="2000" dirty="0" smtClean="0"/>
              <a:t>Selling </a:t>
            </a:r>
            <a:r>
              <a:rPr lang="en-US" sz="2000" dirty="0" smtClean="0"/>
              <a:t>points: 20-50 micron grains, long-range uniformity, some control over texture</a:t>
            </a:r>
          </a:p>
          <a:p>
            <a:r>
              <a:rPr lang="en-US" sz="2000" dirty="0" smtClean="0"/>
              <a:t>This is an </a:t>
            </a:r>
            <a:r>
              <a:rPr lang="en-US" sz="2000" dirty="0" smtClean="0"/>
              <a:t>example </a:t>
            </a:r>
            <a:r>
              <a:rPr lang="en-US" sz="2000" dirty="0" smtClean="0"/>
              <a:t>of an alternative tube </a:t>
            </a:r>
            <a:r>
              <a:rPr lang="en-US" sz="2000" dirty="0" smtClean="0"/>
              <a:t>process</a:t>
            </a:r>
          </a:p>
          <a:p>
            <a:pPr lvl="1"/>
            <a:r>
              <a:rPr lang="en-US" sz="1600" dirty="0" smtClean="0"/>
              <a:t>More examples were provided via pre-recorded video from E. </a:t>
            </a:r>
            <a:r>
              <a:rPr lang="en-US" sz="1600" dirty="0" err="1" smtClean="0"/>
              <a:t>Palmieri</a:t>
            </a:r>
            <a:r>
              <a:rPr lang="en-US" sz="1600" dirty="0" smtClean="0"/>
              <a:t> (INFN):spinning, reverse deep-drawing</a:t>
            </a: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A8CA-142A-4E3E-A904-A53397D749F3}" type="slidenum">
              <a:rPr lang="en-US" smtClean="0"/>
              <a:pPr/>
              <a:t>6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ECFA-ILC-CLIC WG3, Long-term cavity R&amp;D session</a:t>
            </a:r>
            <a:endParaRPr lang="en-US"/>
          </a:p>
        </p:txBody>
      </p:sp>
      <p:pic>
        <p:nvPicPr>
          <p:cNvPr id="7" name="Picture 3" descr="Dumb block.JPG"/>
          <p:cNvPicPr>
            <a:picLocks noChangeAspect="1"/>
          </p:cNvPicPr>
          <p:nvPr/>
        </p:nvPicPr>
        <p:blipFill>
          <a:blip r:embed="rId2" cstate="print"/>
          <a:srcRect l="17500" t="8652" r="30833"/>
          <a:stretch>
            <a:fillRect/>
          </a:stretch>
        </p:blipFill>
        <p:spPr bwMode="auto">
          <a:xfrm>
            <a:off x="980751" y="1143000"/>
            <a:ext cx="2433346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" name="Group 32"/>
          <p:cNvGrpSpPr/>
          <p:nvPr/>
        </p:nvGrpSpPr>
        <p:grpSpPr>
          <a:xfrm>
            <a:off x="6172200" y="1219200"/>
            <a:ext cx="2286000" cy="2438400"/>
            <a:chOff x="4724400" y="2362200"/>
            <a:chExt cx="3733800" cy="3848100"/>
          </a:xfrm>
        </p:grpSpPr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8086" t="57408" r="45740" b="8333"/>
            <a:stretch>
              <a:fillRect/>
            </a:stretch>
          </p:blipFill>
          <p:spPr bwMode="auto">
            <a:xfrm>
              <a:off x="5257800" y="4267200"/>
              <a:ext cx="2730500" cy="1943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6" descr="Initial Grain Structure  side 1 Billet A(24)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24400" y="2362200"/>
              <a:ext cx="369252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9" name="Straight Connector 28"/>
            <p:cNvCxnSpPr/>
            <p:nvPr/>
          </p:nvCxnSpPr>
          <p:spPr>
            <a:xfrm>
              <a:off x="7696200" y="3124200"/>
              <a:ext cx="685800" cy="0"/>
            </a:xfrm>
            <a:prstGeom prst="line">
              <a:avLst/>
            </a:prstGeom>
            <a:ln w="508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10"/>
            <p:cNvSpPr txBox="1">
              <a:spLocks noChangeArrowheads="1"/>
            </p:cNvSpPr>
            <p:nvPr/>
          </p:nvSpPr>
          <p:spPr bwMode="auto">
            <a:xfrm>
              <a:off x="7619999" y="3244850"/>
              <a:ext cx="838201" cy="364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900" dirty="0"/>
                <a:t>50mm</a:t>
              </a:r>
            </a:p>
          </p:txBody>
        </p:sp>
        <p:sp>
          <p:nvSpPr>
            <p:cNvPr id="31" name="Down Arrow 30"/>
            <p:cNvSpPr/>
            <p:nvPr/>
          </p:nvSpPr>
          <p:spPr>
            <a:xfrm>
              <a:off x="6553200" y="3276600"/>
              <a:ext cx="152400" cy="838200"/>
            </a:xfrm>
            <a:prstGeom prst="down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" name="TextBox 12"/>
            <p:cNvSpPr txBox="1">
              <a:spLocks noChangeArrowheads="1"/>
            </p:cNvSpPr>
            <p:nvPr/>
          </p:nvSpPr>
          <p:spPr bwMode="auto">
            <a:xfrm>
              <a:off x="5562601" y="3429000"/>
              <a:ext cx="1143000" cy="6799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dirty="0" err="1"/>
                <a:t>mECAE</a:t>
              </a:r>
              <a:r>
                <a:rPr lang="en-US" sz="1100" dirty="0"/>
                <a:t> + HT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3657600" y="11430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T. </a:t>
            </a:r>
            <a:r>
              <a:rPr lang="en-US" sz="1200" dirty="0" err="1" smtClean="0"/>
              <a:t>Hartwig</a:t>
            </a:r>
            <a:r>
              <a:rPr lang="en-US" sz="1200" dirty="0" smtClean="0"/>
              <a:t>, TAMU</a:t>
            </a:r>
            <a:endParaRPr lang="en-US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foundation is needed?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Crystal Plasticity simulation of deformation and texture evolution </a:t>
            </a:r>
          </a:p>
          <a:p>
            <a:pPr lvl="1"/>
            <a:r>
              <a:rPr lang="en-US" dirty="0" smtClean="0"/>
              <a:t>This is at the microstructure scale</a:t>
            </a:r>
          </a:p>
          <a:p>
            <a:pPr lvl="1"/>
            <a:r>
              <a:rPr lang="en-US" dirty="0" smtClean="0"/>
              <a:t>Need to be able to predict both single and poly crystal evolution correctly</a:t>
            </a:r>
          </a:p>
          <a:p>
            <a:pPr>
              <a:buFont typeface="Wingdings" pitchFamily="2" charset="2"/>
              <a:buChar char="à"/>
            </a:pPr>
            <a:r>
              <a:rPr lang="en-US" dirty="0" smtClean="0">
                <a:sym typeface="Wingdings" pitchFamily="2" charset="2"/>
              </a:rPr>
              <a:t> Evolution rules for yield surface based upon metal physics so that property evolution can be made more efficient to simulate deformation at the part (cavity) scale</a:t>
            </a:r>
          </a:p>
          <a:p>
            <a:r>
              <a:rPr lang="en-US" dirty="0" smtClean="0"/>
              <a:t>Experiments designed to assist development and validation of material models</a:t>
            </a:r>
          </a:p>
          <a:p>
            <a:pPr lvl="1">
              <a:buFont typeface="Wingdings" pitchFamily="2" charset="2"/>
              <a:buChar char="à"/>
            </a:pPr>
            <a:r>
              <a:rPr lang="en-US" dirty="0" smtClean="0"/>
              <a:t>Heavily instrumented hydroforming facility</a:t>
            </a:r>
          </a:p>
          <a:p>
            <a:r>
              <a:rPr lang="en-US" dirty="0" smtClean="0"/>
              <a:t>Identify rules for Recrystallization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86600" y="57912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T. </a:t>
            </a:r>
            <a:r>
              <a:rPr lang="en-US" sz="1200" dirty="0" err="1" smtClean="0"/>
              <a:t>Bieler</a:t>
            </a:r>
            <a:r>
              <a:rPr lang="en-US" sz="1200" dirty="0" smtClean="0"/>
              <a:t>, MSU</a:t>
            </a:r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A8CA-142A-4E3E-A904-A53397D749F3}" type="slidenum">
              <a:rPr lang="en-US" smtClean="0"/>
              <a:pPr/>
              <a:t>7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ECFA-ILC-CLIC WG3, Long-term cavity R&amp;D session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Facilities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 smtClean="0"/>
              <a:t>OSU CSMM did some legwork to ID good companies willing to work on developing facility</a:t>
            </a:r>
          </a:p>
          <a:p>
            <a:pPr lvl="1"/>
            <a:r>
              <a:rPr lang="en-US" sz="1600" dirty="0" smtClean="0"/>
              <a:t>Also presented capabilities at OSU for tube bulge testing and SEM</a:t>
            </a:r>
          </a:p>
          <a:p>
            <a:r>
              <a:rPr lang="en-US" sz="2000" dirty="0" smtClean="0"/>
              <a:t>Interlaken Technology Corp. in the business of designing and building machines like what we want</a:t>
            </a:r>
          </a:p>
          <a:p>
            <a:r>
              <a:rPr lang="en-US" sz="2000" dirty="0" smtClean="0"/>
              <a:t>American </a:t>
            </a:r>
            <a:r>
              <a:rPr lang="en-US" sz="2000" dirty="0" err="1" smtClean="0"/>
              <a:t>Hydroformers</a:t>
            </a:r>
            <a:r>
              <a:rPr lang="en-US" sz="2000" dirty="0" smtClean="0"/>
              <a:t>, Inc. has presses of the appropriate scale and has played with cavity forming</a:t>
            </a:r>
          </a:p>
          <a:p>
            <a:pPr lvl="1"/>
            <a:r>
              <a:rPr lang="en-US" sz="1600" dirty="0" smtClean="0"/>
              <a:t>Confirmed that a simple expansion doesn’t work at all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ECFA-ILC-CLIC WG3, Long-term cavity R&amp;D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A8CA-142A-4E3E-A904-A53397D749F3}" type="slidenum">
              <a:rPr lang="en-US" smtClean="0"/>
              <a:pPr/>
              <a:t>8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148026"/>
            <a:ext cx="3581400" cy="197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Content Placeholder 3" descr="IMG_07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019800" y="4191000"/>
            <a:ext cx="2878667" cy="21590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/>
        </p:spPr>
      </p:pic>
      <p:pic>
        <p:nvPicPr>
          <p:cNvPr id="10" name="Picture 4" descr="7297_cryomodule_proto-shd"/>
          <p:cNvPicPr>
            <a:picLocks noChangeAspect="1" noChangeArrowheads="1"/>
          </p:cNvPicPr>
          <p:nvPr/>
        </p:nvPicPr>
        <p:blipFill>
          <a:blip r:embed="rId4" cstate="print"/>
          <a:srcRect l="13400" t="8687" r="33414" b="17886"/>
          <a:stretch>
            <a:fillRect/>
          </a:stretch>
        </p:blipFill>
        <p:spPr bwMode="auto">
          <a:xfrm>
            <a:off x="4537263" y="3505201"/>
            <a:ext cx="1863537" cy="1752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934200" y="38862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M. </a:t>
            </a:r>
            <a:r>
              <a:rPr lang="en-US" sz="1200" dirty="0" err="1" smtClean="0"/>
              <a:t>Blasi</a:t>
            </a:r>
            <a:r>
              <a:rPr lang="en-US" sz="1200" dirty="0" smtClean="0"/>
              <a:t>, </a:t>
            </a:r>
            <a:r>
              <a:rPr lang="en-US" sz="1200" dirty="0" smtClean="0"/>
              <a:t>AHI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00" y="1094601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T. </a:t>
            </a:r>
            <a:r>
              <a:rPr lang="en-US" sz="1200" dirty="0" err="1" smtClean="0"/>
              <a:t>Collings</a:t>
            </a:r>
            <a:r>
              <a:rPr lang="en-US" sz="1200" dirty="0" smtClean="0"/>
              <a:t>, OSU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0" y="5285601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Cavity die</a:t>
            </a:r>
            <a:endParaRPr lang="en-US" sz="1200" dirty="0"/>
          </a:p>
        </p:txBody>
      </p:sp>
      <p:sp>
        <p:nvSpPr>
          <p:cNvPr id="15" name="Oval 14"/>
          <p:cNvSpPr/>
          <p:nvPr/>
        </p:nvSpPr>
        <p:spPr bwMode="auto">
          <a:xfrm>
            <a:off x="6477000" y="5257800"/>
            <a:ext cx="381000" cy="533400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781800" y="5029200"/>
            <a:ext cx="228600" cy="381000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19800" y="60198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</a:rPr>
              <a:t>SST tubes</a:t>
            </a:r>
            <a:endParaRPr lang="en-US" sz="1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Fermilab’s</a:t>
            </a:r>
            <a:r>
              <a:rPr lang="en-US" dirty="0" smtClean="0"/>
              <a:t> plan of action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Funding in FY11 for this R&amp;D effort has been provided by ART</a:t>
            </a:r>
          </a:p>
          <a:p>
            <a:r>
              <a:rPr lang="en-US" sz="2000" dirty="0" smtClean="0"/>
              <a:t>Buy tubes</a:t>
            </a:r>
          </a:p>
          <a:p>
            <a:pPr lvl="1"/>
            <a:r>
              <a:rPr lang="en-US" sz="1800" dirty="0" smtClean="0"/>
              <a:t>Some extruded billet material left over from initial manufacturing run of Black Labs/</a:t>
            </a:r>
            <a:r>
              <a:rPr lang="en-US" sz="1800" dirty="0" err="1" smtClean="0"/>
              <a:t>Wah</a:t>
            </a:r>
            <a:r>
              <a:rPr lang="en-US" sz="1800" dirty="0" smtClean="0"/>
              <a:t> Chang tube</a:t>
            </a:r>
          </a:p>
          <a:p>
            <a:pPr lvl="2"/>
            <a:r>
              <a:rPr lang="en-US" sz="1600" dirty="0" smtClean="0"/>
              <a:t>Provide clear specifications on tube properties</a:t>
            </a:r>
          </a:p>
          <a:p>
            <a:pPr lvl="1"/>
            <a:r>
              <a:rPr lang="en-US" sz="1800" dirty="0" smtClean="0"/>
              <a:t>Provide samples to those doing materials characterization</a:t>
            </a:r>
          </a:p>
          <a:p>
            <a:r>
              <a:rPr lang="en-US" sz="2000" dirty="0" smtClean="0"/>
              <a:t>Submit Request For Proposal for design/fabrication of equipment for a nine-cell cavity </a:t>
            </a:r>
            <a:r>
              <a:rPr lang="en-US" sz="2000" dirty="0" err="1" smtClean="0"/>
              <a:t>hydroforming</a:t>
            </a:r>
            <a:r>
              <a:rPr lang="en-US" sz="2000" dirty="0" smtClean="0"/>
              <a:t> facility</a:t>
            </a:r>
          </a:p>
          <a:p>
            <a:pPr lvl="1"/>
            <a:r>
              <a:rPr lang="en-US" sz="1800" dirty="0" smtClean="0"/>
              <a:t>We expect companies to draw upon the experience gained with the machines at DESY and KEK, but not necessarily copy/paste</a:t>
            </a:r>
          </a:p>
          <a:p>
            <a:pPr lvl="1"/>
            <a:r>
              <a:rPr lang="en-US" sz="1800" dirty="0" smtClean="0"/>
              <a:t>The proposals should include a plan for obtaining any material properties data needed for the design</a:t>
            </a:r>
          </a:p>
          <a:p>
            <a:pPr lvl="1"/>
            <a:r>
              <a:rPr lang="en-US" sz="1800" dirty="0" smtClean="0"/>
              <a:t>Target March 2011 for awarding a contract</a:t>
            </a:r>
          </a:p>
          <a:p>
            <a:r>
              <a:rPr lang="en-US" sz="2000" dirty="0" smtClean="0"/>
              <a:t>Support “beyond the baseline” R&amp;D where possible</a:t>
            </a:r>
          </a:p>
          <a:p>
            <a:pPr lvl="1"/>
            <a:r>
              <a:rPr lang="en-US" sz="1800" dirty="0" smtClean="0"/>
              <a:t>Leverage alternate sources of funding (SBIRs, etc.)</a:t>
            </a:r>
            <a:endParaRPr lang="en-US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21-OCT-2010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ECFA-ILC-CLIC WG3, Long-term cavity R&amp;D session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F941-BE32-4E37-9639-2BE812770D37}" type="slidenum">
              <a:rPr lang="en-US" smtClean="0"/>
              <a:pPr/>
              <a:t>9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LC_Fermilab">
  <a:themeElements>
    <a:clrScheme name="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LC-Fermilab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LC-Fermila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LC-Fermilab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-Fermilab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ILC_Fermilab</Template>
  <TotalTime>902</TotalTime>
  <Words>800</Words>
  <Application>Microsoft Office PowerPoint</Application>
  <PresentationFormat>On-screen Show (4:3)</PresentationFormat>
  <Paragraphs>113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ILC_Fermilab</vt:lpstr>
      <vt:lpstr>Seamless Cavity Development at FNAL</vt:lpstr>
      <vt:lpstr>Introduction</vt:lpstr>
      <vt:lpstr>US Hydroforming Workshop</vt:lpstr>
      <vt:lpstr>Black Labs/Wah Chang Nb tube</vt:lpstr>
      <vt:lpstr>Single-crystal tubes</vt:lpstr>
      <vt:lpstr>Fine-grain tubes via ECAE</vt:lpstr>
      <vt:lpstr>What foundation is needed?</vt:lpstr>
      <vt:lpstr>Facilities</vt:lpstr>
      <vt:lpstr>Fermilab’s plan of action</vt:lpstr>
      <vt:lpstr>Conclusions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Welcome/Opening Remarks</dc:title>
  <dc:creator>hocker</dc:creator>
  <cp:lastModifiedBy>hocker</cp:lastModifiedBy>
  <cp:revision>44</cp:revision>
  <dcterms:created xsi:type="dcterms:W3CDTF">2010-08-30T03:24:00Z</dcterms:created>
  <dcterms:modified xsi:type="dcterms:W3CDTF">2010-10-20T05:56:25Z</dcterms:modified>
</cp:coreProperties>
</file>