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s/slide22.xml" ContentType="application/vnd.openxmlformats-officedocument.presentationml.slide+xml"/>
  <Override PartName="/ppt/slides/slide28.xml" ContentType="application/vnd.openxmlformats-officedocument.presentationml.slide+xml"/>
  <Override PartName="/ppt/theme/theme2.xml" ContentType="application/vnd.openxmlformats-officedocument.theme+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s/slide30.xml" ContentType="application/vnd.openxmlformats-officedocument.presentationml.slide+xml"/>
  <Override PartName="/ppt/slides/slide11.xml" ContentType="application/vnd.openxmlformats-officedocument.presentationml.slide+xml"/>
  <Override PartName="/ppt/slides/slide18.xml" ContentType="application/vnd.openxmlformats-officedocument.presentationml.slide+xml"/>
  <Override PartName="/ppt/theme/theme3.xml" ContentType="application/vnd.openxmlformats-officedocument.theme+xml"/>
  <Override PartName="/ppt/slideLayouts/slideLayout3.xml" ContentType="application/vnd.openxmlformats-officedocument.presentationml.slideLayout+xml"/>
  <Override PartName="/ppt/slides/slide21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23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3.xml" ContentType="application/vnd.openxmlformats-officedocument.presentationml.notesSlid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slides/slide26.xml" ContentType="application/vnd.openxmlformats-officedocument.presentationml.slide+xml"/>
  <Override PartName="/ppt/slideMasters/slideMaster1.xml" ContentType="application/vnd.openxmlformats-officedocument.presentationml.slideMaster+xml"/>
  <Override PartName="/ppt/viewProps.xml" ContentType="application/vnd.openxmlformats-officedocument.presentationml.viewProps+xml"/>
  <Override PartName="/ppt/slides/slide25.xml" ContentType="application/vnd.openxmlformats-officedocument.presentationml.slide+xml"/>
  <Override PartName="/ppt/notesSlides/notesSlide4.xml" ContentType="application/vnd.openxmlformats-officedocument.presentationml.notesSlide+xml"/>
  <Override PartName="/ppt/handoutMasters/handoutMaster1.xml" ContentType="application/vnd.openxmlformats-officedocument.presentationml.handoutMaster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0.xml" ContentType="application/vnd.openxmlformats-officedocument.presentationml.slide+xml"/>
  <Override PartName="/ppt/slides/slide1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notesSlides/notesSlide1.xml" ContentType="application/vnd.openxmlformats-officedocument.presentationml.notes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5.xml" ContentType="application/vnd.openxmlformats-officedocument.presentationml.slide+xml"/>
  <Override PartName="/ppt/slides/slide10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Default Extension="png" ContentType="image/png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heme/themeOverride2.xml" ContentType="application/vnd.openxmlformats-officedocument.themeOverride+xml"/>
  <Override PartName="/ppt/slides/slide27.xml" ContentType="application/vnd.openxmlformats-officedocument.presentationml.slide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ppt/slides/slide8.xml" ContentType="application/vnd.openxmlformats-officedocument.presentationml.slide+xml"/>
  <Override PartName="/ppt/slides/slide31.xml" ContentType="application/vnd.openxmlformats-officedocument.presentationml.slide+xml"/>
  <Override PartName="/ppt/slides/slide15.xml" ContentType="application/vnd.openxmlformats-officedocument.presentationml.slide+xml"/>
  <Override PartName="/ppt/theme/themeOverride1.xml" ContentType="application/vnd.openxmlformats-officedocument.themeOverride+xml"/>
  <Default Extension="bin" ContentType="application/vnd.openxmlformats-officedocument.presentationml.printerSettings"/>
  <Default Extension="rels" ContentType="application/vnd.openxmlformats-package.relationships+xml"/>
  <Override PartName="/ppt/slides/slide9.xml" ContentType="application/vnd.openxmlformats-officedocument.presentationml.slide+xml"/>
  <Override PartName="/ppt/slides/slide24.xml" ContentType="application/vnd.openxmlformats-officedocument.presentationml.slide+xml"/>
  <Override PartName="/ppt/slides/slide6.xml" ContentType="application/vnd.openxmlformats-officedocument.presentationml.slide+xml"/>
  <Override PartName="/ppt/slides/slide16.xml" ContentType="application/vnd.openxmlformats-officedocument.presentationml.slide+xml"/>
  <Override PartName="/ppt/slides/slide19.xml" ContentType="application/vnd.openxmlformats-officedocument.presentationml.slide+xml"/>
  <Override PartName="/ppt/slides/slide12.xml" ContentType="application/vnd.openxmlformats-officedocument.presentationml.slide+xml"/>
  <Override PartName="/ppt/slides/slide29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SpecialPlsOnTitleSld="0" saveSubsetFonts="1" autoCompressPictures="0">
  <p:sldMasterIdLst>
    <p:sldMasterId id="2147483660" r:id="rId1"/>
  </p:sldMasterIdLst>
  <p:notesMasterIdLst>
    <p:notesMasterId r:id="rId33"/>
  </p:notesMasterIdLst>
  <p:handoutMasterIdLst>
    <p:handoutMasterId r:id="rId34"/>
  </p:handoutMasterIdLst>
  <p:sldIdLst>
    <p:sldId id="256" r:id="rId2"/>
    <p:sldId id="334" r:id="rId3"/>
    <p:sldId id="335" r:id="rId4"/>
    <p:sldId id="336" r:id="rId5"/>
    <p:sldId id="369" r:id="rId6"/>
    <p:sldId id="370" r:id="rId7"/>
    <p:sldId id="340" r:id="rId8"/>
    <p:sldId id="341" r:id="rId9"/>
    <p:sldId id="342" r:id="rId10"/>
    <p:sldId id="343" r:id="rId11"/>
    <p:sldId id="345" r:id="rId12"/>
    <p:sldId id="346" r:id="rId13"/>
    <p:sldId id="347" r:id="rId14"/>
    <p:sldId id="348" r:id="rId15"/>
    <p:sldId id="349" r:id="rId16"/>
    <p:sldId id="371" r:id="rId17"/>
    <p:sldId id="351" r:id="rId18"/>
    <p:sldId id="353" r:id="rId19"/>
    <p:sldId id="354" r:id="rId20"/>
    <p:sldId id="364" r:id="rId21"/>
    <p:sldId id="376" r:id="rId22"/>
    <p:sldId id="372" r:id="rId23"/>
    <p:sldId id="360" r:id="rId24"/>
    <p:sldId id="373" r:id="rId25"/>
    <p:sldId id="361" r:id="rId26"/>
    <p:sldId id="374" r:id="rId27"/>
    <p:sldId id="368" r:id="rId28"/>
    <p:sldId id="375" r:id="rId29"/>
    <p:sldId id="377" r:id="rId30"/>
    <p:sldId id="378" r:id="rId31"/>
    <p:sldId id="379" r:id="rId32"/>
  </p:sldIdLst>
  <p:sldSz cx="10694988" cy="7556500"/>
  <p:notesSz cx="6858000" cy="9144000"/>
  <p:defaultTextStyle>
    <a:defPPr>
      <a:defRPr lang="nb-NO"/>
    </a:defPPr>
    <a:lvl1pPr algn="l" defTabSz="520700" rtl="0" fontAlgn="base">
      <a:spcBef>
        <a:spcPct val="0"/>
      </a:spcBef>
      <a:spcAft>
        <a:spcPct val="0"/>
      </a:spcAft>
      <a:defRPr sz="2700" kern="1200">
        <a:solidFill>
          <a:schemeClr val="tx1"/>
        </a:solidFill>
        <a:latin typeface="Arial" pitchFamily="-109" charset="0"/>
        <a:ea typeface="ＭＳ Ｐゴシック" pitchFamily="-109" charset="-128"/>
        <a:cs typeface="ＭＳ Ｐゴシック" pitchFamily="-109" charset="-128"/>
      </a:defRPr>
    </a:lvl1pPr>
    <a:lvl2pPr marL="520700" indent="-63500" algn="l" defTabSz="520700" rtl="0" fontAlgn="base">
      <a:spcBef>
        <a:spcPct val="0"/>
      </a:spcBef>
      <a:spcAft>
        <a:spcPct val="0"/>
      </a:spcAft>
      <a:defRPr sz="2700" kern="1200">
        <a:solidFill>
          <a:schemeClr val="tx1"/>
        </a:solidFill>
        <a:latin typeface="Arial" pitchFamily="-109" charset="0"/>
        <a:ea typeface="ＭＳ Ｐゴシック" pitchFamily="-109" charset="-128"/>
        <a:cs typeface="ＭＳ Ｐゴシック" pitchFamily="-109" charset="-128"/>
      </a:defRPr>
    </a:lvl2pPr>
    <a:lvl3pPr marL="1041400" indent="-127000" algn="l" defTabSz="520700" rtl="0" fontAlgn="base">
      <a:spcBef>
        <a:spcPct val="0"/>
      </a:spcBef>
      <a:spcAft>
        <a:spcPct val="0"/>
      </a:spcAft>
      <a:defRPr sz="2700" kern="1200">
        <a:solidFill>
          <a:schemeClr val="tx1"/>
        </a:solidFill>
        <a:latin typeface="Arial" pitchFamily="-109" charset="0"/>
        <a:ea typeface="ＭＳ Ｐゴシック" pitchFamily="-109" charset="-128"/>
        <a:cs typeface="ＭＳ Ｐゴシック" pitchFamily="-109" charset="-128"/>
      </a:defRPr>
    </a:lvl3pPr>
    <a:lvl4pPr marL="1563688" indent="-192088" algn="l" defTabSz="520700" rtl="0" fontAlgn="base">
      <a:spcBef>
        <a:spcPct val="0"/>
      </a:spcBef>
      <a:spcAft>
        <a:spcPct val="0"/>
      </a:spcAft>
      <a:defRPr sz="2700" kern="1200">
        <a:solidFill>
          <a:schemeClr val="tx1"/>
        </a:solidFill>
        <a:latin typeface="Arial" pitchFamily="-109" charset="0"/>
        <a:ea typeface="ＭＳ Ｐゴシック" pitchFamily="-109" charset="-128"/>
        <a:cs typeface="ＭＳ Ｐゴシック" pitchFamily="-109" charset="-128"/>
      </a:defRPr>
    </a:lvl4pPr>
    <a:lvl5pPr marL="2084388" indent="-255588" algn="l" defTabSz="520700" rtl="0" fontAlgn="base">
      <a:spcBef>
        <a:spcPct val="0"/>
      </a:spcBef>
      <a:spcAft>
        <a:spcPct val="0"/>
      </a:spcAft>
      <a:defRPr sz="2700" kern="1200">
        <a:solidFill>
          <a:schemeClr val="tx1"/>
        </a:solidFill>
        <a:latin typeface="Arial" pitchFamily="-109" charset="0"/>
        <a:ea typeface="ＭＳ Ｐゴシック" pitchFamily="-109" charset="-128"/>
        <a:cs typeface="ＭＳ Ｐゴシック" pitchFamily="-109" charset="-128"/>
      </a:defRPr>
    </a:lvl5pPr>
    <a:lvl6pPr marL="2286000" algn="l" defTabSz="457200" rtl="0" eaLnBrk="1" latinLnBrk="0" hangingPunct="1">
      <a:defRPr sz="2700" kern="1200">
        <a:solidFill>
          <a:schemeClr val="tx1"/>
        </a:solidFill>
        <a:latin typeface="Arial" pitchFamily="-109" charset="0"/>
        <a:ea typeface="ＭＳ Ｐゴシック" pitchFamily="-109" charset="-128"/>
        <a:cs typeface="ＭＳ Ｐゴシック" pitchFamily="-109" charset="-128"/>
      </a:defRPr>
    </a:lvl6pPr>
    <a:lvl7pPr marL="2743200" algn="l" defTabSz="457200" rtl="0" eaLnBrk="1" latinLnBrk="0" hangingPunct="1">
      <a:defRPr sz="2700" kern="1200">
        <a:solidFill>
          <a:schemeClr val="tx1"/>
        </a:solidFill>
        <a:latin typeface="Arial" pitchFamily="-109" charset="0"/>
        <a:ea typeface="ＭＳ Ｐゴシック" pitchFamily="-109" charset="-128"/>
        <a:cs typeface="ＭＳ Ｐゴシック" pitchFamily="-109" charset="-128"/>
      </a:defRPr>
    </a:lvl7pPr>
    <a:lvl8pPr marL="3200400" algn="l" defTabSz="457200" rtl="0" eaLnBrk="1" latinLnBrk="0" hangingPunct="1">
      <a:defRPr sz="2700" kern="1200">
        <a:solidFill>
          <a:schemeClr val="tx1"/>
        </a:solidFill>
        <a:latin typeface="Arial" pitchFamily="-109" charset="0"/>
        <a:ea typeface="ＭＳ Ｐゴシック" pitchFamily="-109" charset="-128"/>
        <a:cs typeface="ＭＳ Ｐゴシック" pitchFamily="-109" charset="-128"/>
      </a:defRPr>
    </a:lvl8pPr>
    <a:lvl9pPr marL="3657600" algn="l" defTabSz="457200" rtl="0" eaLnBrk="1" latinLnBrk="0" hangingPunct="1">
      <a:defRPr sz="2700" kern="1200">
        <a:solidFill>
          <a:schemeClr val="tx1"/>
        </a:solidFill>
        <a:latin typeface="Arial" pitchFamily="-109" charset="0"/>
        <a:ea typeface="ＭＳ Ｐゴシック" pitchFamily="-109" charset="-128"/>
        <a:cs typeface="ＭＳ Ｐゴシック" pitchFamily="-109" charset="-128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prnPr/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 showOutlineIcons="0">
    <p:restoredLeft sz="15620"/>
    <p:restoredTop sz="94660"/>
  </p:normalViewPr>
  <p:slideViewPr>
    <p:cSldViewPr snapToObjects="1">
      <p:cViewPr>
        <p:scale>
          <a:sx n="80" d="100"/>
          <a:sy n="80" d="100"/>
        </p:scale>
        <p:origin x="-768" y="-320"/>
      </p:cViewPr>
      <p:guideLst>
        <p:guide orient="horz" pos="3676"/>
        <p:guide pos="3368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5" Type="http://schemas.openxmlformats.org/officeDocument/2006/relationships/printerSettings" Target="printerSettings/printerSettings1.bin"/><Relationship Id="rId31" Type="http://schemas.openxmlformats.org/officeDocument/2006/relationships/slide" Target="slides/slide30.xml"/><Relationship Id="rId34" Type="http://schemas.openxmlformats.org/officeDocument/2006/relationships/handoutMaster" Target="handoutMasters/handoutMaster1.xml"/><Relationship Id="rId39" Type="http://schemas.openxmlformats.org/officeDocument/2006/relationships/tableStyles" Target="tableStyles.xml"/><Relationship Id="rId7" Type="http://schemas.openxmlformats.org/officeDocument/2006/relationships/slide" Target="slides/slide6.xml"/><Relationship Id="rId3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0" Type="http://schemas.openxmlformats.org/officeDocument/2006/relationships/slide" Target="slides/slide9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9" Type="http://schemas.openxmlformats.org/officeDocument/2006/relationships/slide" Target="slides/slide8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7" Type="http://schemas.openxmlformats.org/officeDocument/2006/relationships/slide" Target="slides/slide26.xml"/><Relationship Id="rId14" Type="http://schemas.openxmlformats.org/officeDocument/2006/relationships/slide" Target="slides/slide13.xml"/><Relationship Id="rId23" Type="http://schemas.openxmlformats.org/officeDocument/2006/relationships/slide" Target="slides/slide22.xml"/><Relationship Id="rId4" Type="http://schemas.openxmlformats.org/officeDocument/2006/relationships/slide" Target="slides/slide3.xml"/><Relationship Id="rId28" Type="http://schemas.openxmlformats.org/officeDocument/2006/relationships/slide" Target="slides/slide27.xml"/><Relationship Id="rId26" Type="http://schemas.openxmlformats.org/officeDocument/2006/relationships/slide" Target="slides/slide25.xml"/><Relationship Id="rId30" Type="http://schemas.openxmlformats.org/officeDocument/2006/relationships/slide" Target="slides/slide29.xml"/><Relationship Id="rId11" Type="http://schemas.openxmlformats.org/officeDocument/2006/relationships/slide" Target="slides/slide10.xml"/><Relationship Id="rId29" Type="http://schemas.openxmlformats.org/officeDocument/2006/relationships/slide" Target="slides/slide28.xml"/><Relationship Id="rId6" Type="http://schemas.openxmlformats.org/officeDocument/2006/relationships/slide" Target="slides/slide5.xml"/><Relationship Id="rId16" Type="http://schemas.openxmlformats.org/officeDocument/2006/relationships/slide" Target="slides/slide15.xml"/><Relationship Id="rId33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9" Type="http://schemas.openxmlformats.org/officeDocument/2006/relationships/slide" Target="slides/slide18.xml"/><Relationship Id="rId38" Type="http://schemas.openxmlformats.org/officeDocument/2006/relationships/theme" Target="theme/theme1.xml"/><Relationship Id="rId20" Type="http://schemas.openxmlformats.org/officeDocument/2006/relationships/slide" Target="slides/slide19.xml"/><Relationship Id="rId22" Type="http://schemas.openxmlformats.org/officeDocument/2006/relationships/slide" Target="slides/slide21.xml"/><Relationship Id="rId21" Type="http://schemas.openxmlformats.org/officeDocument/2006/relationships/slide" Target="slides/slide20.xml"/><Relationship Id="rId2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A3A610-7C76-134F-9206-E50DC467B85B}" type="datetime1">
              <a:rPr lang="nn-NO" smtClean="0"/>
              <a:pPr/>
              <a:t>10/19/10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C90D706-DFD2-E447-9383-E611BE927CFF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defTabSz="521437">
              <a:defRPr sz="1200">
                <a:latin typeface="Arial" pitchFamily="-109" charset="0"/>
                <a:ea typeface="ＭＳ Ｐゴシック" pitchFamily="-109" charset="-128"/>
                <a:cs typeface="ＭＳ Ｐゴシック" pitchFamily="-109" charset="-128"/>
              </a:defRPr>
            </a:lvl1pPr>
          </a:lstStyle>
          <a:p>
            <a:pPr>
              <a:defRPr/>
            </a:pPr>
            <a:endParaRPr lang="nb-NO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defTabSz="521437">
              <a:defRPr sz="1200">
                <a:latin typeface="Arial" pitchFamily="-109" charset="0"/>
                <a:ea typeface="ＭＳ Ｐゴシック" pitchFamily="-109" charset="-128"/>
                <a:cs typeface="ＭＳ Ｐゴシック" pitchFamily="-109" charset="-128"/>
              </a:defRPr>
            </a:lvl1pPr>
          </a:lstStyle>
          <a:p>
            <a:pPr>
              <a:defRPr/>
            </a:pPr>
            <a:fld id="{4D844E9E-047D-024B-B24B-7AC93C65ECE2}" type="datetime1">
              <a:rPr lang="nn-NO" smtClean="0"/>
              <a:pPr>
                <a:defRPr/>
              </a:pPr>
              <a:t>10/19/10</a:t>
            </a:fld>
            <a:endParaRPr lang="nb-NO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003300" y="685800"/>
            <a:ext cx="4851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nb-NO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nb-NO" noProof="0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defTabSz="521437">
              <a:defRPr sz="1200">
                <a:latin typeface="Arial" pitchFamily="-109" charset="0"/>
                <a:ea typeface="ＭＳ Ｐゴシック" pitchFamily="-109" charset="-128"/>
                <a:cs typeface="ＭＳ Ｐゴシック" pitchFamily="-109" charset="-128"/>
              </a:defRPr>
            </a:lvl1pPr>
          </a:lstStyle>
          <a:p>
            <a:pPr>
              <a:defRPr/>
            </a:pPr>
            <a:endParaRPr lang="nb-N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defTabSz="521437">
              <a:defRPr sz="1200">
                <a:latin typeface="Arial" pitchFamily="-109" charset="0"/>
                <a:ea typeface="ＭＳ Ｐゴシック" pitchFamily="-109" charset="-128"/>
                <a:cs typeface="ＭＳ Ｐゴシック" pitchFamily="-109" charset="-128"/>
              </a:defRPr>
            </a:lvl1pPr>
          </a:lstStyle>
          <a:p>
            <a:pPr>
              <a:defRPr/>
            </a:pPr>
            <a:fld id="{86F517DE-EF32-1A4C-A09E-8EC5674E3E90}" type="slidenum">
              <a:rPr lang="nb-NO"/>
              <a:pPr>
                <a:defRPr/>
              </a:pPr>
              <a:t>‹#›</a:t>
            </a:fld>
            <a:endParaRPr lang="nb-NO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520700" rtl="0" eaLnBrk="0" fontAlgn="base" hangingPunct="0">
      <a:spcBef>
        <a:spcPct val="30000"/>
      </a:spcBef>
      <a:spcAft>
        <a:spcPct val="0"/>
      </a:spcAft>
      <a:defRPr sz="1400" kern="1200">
        <a:solidFill>
          <a:schemeClr val="tx1"/>
        </a:solidFill>
        <a:latin typeface="+mn-lt"/>
        <a:ea typeface="ＭＳ Ｐゴシック" pitchFamily="-107" charset="-128"/>
        <a:cs typeface="ＭＳ Ｐゴシック" pitchFamily="-107" charset="-128"/>
      </a:defRPr>
    </a:lvl1pPr>
    <a:lvl2pPr marL="520700" algn="l" defTabSz="520700" rtl="0" eaLnBrk="0" fontAlgn="base" hangingPunct="0">
      <a:spcBef>
        <a:spcPct val="30000"/>
      </a:spcBef>
      <a:spcAft>
        <a:spcPct val="0"/>
      </a:spcAft>
      <a:defRPr sz="1400" kern="1200">
        <a:solidFill>
          <a:schemeClr val="tx1"/>
        </a:solidFill>
        <a:latin typeface="+mn-lt"/>
        <a:ea typeface="ＭＳ Ｐゴシック" pitchFamily="-107" charset="-128"/>
        <a:cs typeface="+mn-cs"/>
      </a:defRPr>
    </a:lvl2pPr>
    <a:lvl3pPr marL="1041400" algn="l" defTabSz="520700" rtl="0" eaLnBrk="0" fontAlgn="base" hangingPunct="0">
      <a:spcBef>
        <a:spcPct val="30000"/>
      </a:spcBef>
      <a:spcAft>
        <a:spcPct val="0"/>
      </a:spcAft>
      <a:defRPr sz="1400" kern="1200">
        <a:solidFill>
          <a:schemeClr val="tx1"/>
        </a:solidFill>
        <a:latin typeface="+mn-lt"/>
        <a:ea typeface="ＭＳ Ｐゴシック" pitchFamily="-107" charset="-128"/>
        <a:cs typeface="+mn-cs"/>
      </a:defRPr>
    </a:lvl3pPr>
    <a:lvl4pPr marL="1563688" algn="l" defTabSz="520700" rtl="0" eaLnBrk="0" fontAlgn="base" hangingPunct="0">
      <a:spcBef>
        <a:spcPct val="30000"/>
      </a:spcBef>
      <a:spcAft>
        <a:spcPct val="0"/>
      </a:spcAft>
      <a:defRPr sz="1400" kern="1200">
        <a:solidFill>
          <a:schemeClr val="tx1"/>
        </a:solidFill>
        <a:latin typeface="+mn-lt"/>
        <a:ea typeface="ＭＳ Ｐゴシック" pitchFamily="-107" charset="-128"/>
        <a:cs typeface="+mn-cs"/>
      </a:defRPr>
    </a:lvl4pPr>
    <a:lvl5pPr marL="2084388" algn="l" defTabSz="520700" rtl="0" eaLnBrk="0" fontAlgn="base" hangingPunct="0">
      <a:spcBef>
        <a:spcPct val="30000"/>
      </a:spcBef>
      <a:spcAft>
        <a:spcPct val="0"/>
      </a:spcAft>
      <a:defRPr sz="1400" kern="1200">
        <a:solidFill>
          <a:schemeClr val="tx1"/>
        </a:solidFill>
        <a:latin typeface="+mn-lt"/>
        <a:ea typeface="ＭＳ Ｐゴシック" pitchFamily="-107" charset="-128"/>
        <a:cs typeface="+mn-cs"/>
      </a:defRPr>
    </a:lvl5pPr>
    <a:lvl6pPr marL="2607183" algn="l" defTabSz="521437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3128620" algn="l" defTabSz="521437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3650056" algn="l" defTabSz="521437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4171493" algn="l" defTabSz="521437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6F517DE-EF32-1A4C-A09E-8EC5674E3E90}" type="slidenum">
              <a:rPr lang="nb-NO" smtClean="0"/>
              <a:pPr>
                <a:defRPr/>
              </a:pPr>
              <a:t>1</a:t>
            </a:fld>
            <a:endParaRPr lang="nb-NO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6F517DE-EF32-1A4C-A09E-8EC5674E3E90}" type="slidenum">
              <a:rPr lang="nb-NO" smtClean="0"/>
              <a:pPr>
                <a:defRPr/>
              </a:pPr>
              <a:t>3</a:t>
            </a:fld>
            <a:endParaRPr lang="nb-NO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6F517DE-EF32-1A4C-A09E-8EC5674E3E90}" type="slidenum">
              <a:rPr lang="nb-NO" smtClean="0"/>
              <a:pPr>
                <a:defRPr/>
              </a:pPr>
              <a:t>6</a:t>
            </a:fld>
            <a:endParaRPr lang="nb-NO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57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GB">
              <a:ea typeface="ＭＳ Ｐゴシック" pitchFamily="-109" charset="-128"/>
              <a:cs typeface="ＭＳ Ｐゴシック" pitchFamily="-109" charset="-128"/>
            </a:endParaRPr>
          </a:p>
        </p:txBody>
      </p:sp>
      <p:sp>
        <p:nvSpPr>
          <p:cNvPr id="2458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defTabSz="520700"/>
            <a:fld id="{C16F6D59-F7AD-7B49-9E7C-858A79425D04}" type="slidenum">
              <a:rPr lang="nb-NO" smtClean="0"/>
              <a:pPr defTabSz="520700"/>
              <a:t>8</a:t>
            </a:fld>
            <a:endParaRPr lang="nb-NO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title 16"/>
          <p:cNvSpPr txBox="1">
            <a:spLocks/>
          </p:cNvSpPr>
          <p:nvPr userDrawn="1"/>
        </p:nvSpPr>
        <p:spPr>
          <a:xfrm>
            <a:off x="2138363" y="5656263"/>
            <a:ext cx="6061075" cy="1641475"/>
          </a:xfrm>
          <a:prstGeom prst="rect">
            <a:avLst/>
          </a:prstGeom>
        </p:spPr>
        <p:txBody>
          <a:bodyPr lIns="0" tIns="52144" rIns="20857" bIns="52144">
            <a:prstTxWarp prst="textNoShape">
              <a:avLst/>
            </a:prstTxWarp>
            <a:normAutofit/>
          </a:bodyPr>
          <a:lstStyle/>
          <a:p>
            <a:pPr algn="ctr" defTabSz="1042873">
              <a:spcBef>
                <a:spcPct val="20000"/>
              </a:spcBef>
              <a:buClr>
                <a:srgbClr val="0BD0D9"/>
              </a:buClr>
              <a:buSzPct val="95000"/>
              <a:buFont typeface="Wingdings 2" pitchFamily="-109" charset="2"/>
              <a:buNone/>
              <a:defRPr/>
            </a:pPr>
            <a:endParaRPr lang="en-US" sz="2300" dirty="0">
              <a:effectLst>
                <a:outerShdw blurRad="38100" dist="38100" dir="2700000" algn="tl">
                  <a:srgbClr val="04617B"/>
                </a:outerShdw>
              </a:effectLst>
              <a:latin typeface="Calibri" pitchFamily="-109" charset="0"/>
            </a:endParaRPr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4750" y="1511300"/>
            <a:ext cx="9625489" cy="2015067"/>
          </a:xfrm>
          <a:ln>
            <a:noFill/>
          </a:ln>
        </p:spPr>
        <p:txBody>
          <a:bodyPr tIns="0" rIns="20857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9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Verdana"/>
                <a:ea typeface="+mj-ea"/>
                <a:cs typeface="Verdana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23874" y="3557368"/>
            <a:ext cx="9349627" cy="1931106"/>
          </a:xfrm>
        </p:spPr>
        <p:txBody>
          <a:bodyPr lIns="0" rIns="20857"/>
          <a:lstStyle>
            <a:lvl1pPr marL="0" marR="52144" indent="0" algn="r">
              <a:buNone/>
              <a:defRPr>
                <a:solidFill>
                  <a:schemeClr val="tx1"/>
                </a:solidFill>
                <a:effectLst>
                  <a:outerShdw blurRad="50800" dist="50800" dir="2700000">
                    <a:schemeClr val="bg1"/>
                  </a:outerShdw>
                </a:effectLst>
              </a:defRPr>
            </a:lvl1pPr>
            <a:lvl2pPr marL="521437" indent="0" algn="ctr">
              <a:buNone/>
            </a:lvl2pPr>
            <a:lvl3pPr marL="1042873" indent="0" algn="ctr">
              <a:buNone/>
            </a:lvl3pPr>
            <a:lvl4pPr marL="1564310" indent="0" algn="ctr">
              <a:buNone/>
            </a:lvl4pPr>
            <a:lvl5pPr marL="2085746" indent="0" algn="ctr">
              <a:buNone/>
            </a:lvl5pPr>
            <a:lvl6pPr marL="2607183" indent="0" algn="ctr">
              <a:buNone/>
            </a:lvl6pPr>
            <a:lvl7pPr marL="3128620" indent="0" algn="ctr">
              <a:buNone/>
            </a:lvl7pPr>
            <a:lvl8pPr marL="3650056" indent="0" algn="ctr">
              <a:buNone/>
            </a:lvl8pPr>
            <a:lvl9pPr marL="4171493" indent="0" algn="ctr">
              <a:buNone/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5" name="Date Placeholder 29"/>
          <p:cNvSpPr>
            <a:spLocks noGrp="1"/>
          </p:cNvSpPr>
          <p:nvPr>
            <p:ph type="dt" sz="half" idx="10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 sz="1100">
                <a:solidFill>
                  <a:srgbClr val="D1EAEE"/>
                </a:solidFill>
                <a:latin typeface="Verdana" pitchFamily="-107" charset="0"/>
                <a:ea typeface="Verdana" pitchFamily="-107" charset="0"/>
                <a:cs typeface="Verdana" pitchFamily="-107" charset="0"/>
              </a:defRPr>
            </a:lvl1pPr>
          </a:lstStyle>
          <a:p>
            <a:pPr>
              <a:defRPr/>
            </a:pPr>
            <a:fld id="{A4A12D4D-02C9-084F-914A-17372FEF9F52}" type="datetime1">
              <a:rPr lang="nn-NO" smtClean="0"/>
              <a:pPr>
                <a:defRPr/>
              </a:pPr>
              <a:t>10/19/10</a:t>
            </a:fld>
            <a:endParaRPr lang="nb-NO"/>
          </a:p>
        </p:txBody>
      </p:sp>
      <p:sp>
        <p:nvSpPr>
          <p:cNvPr id="6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100">
                <a:latin typeface="Verdana"/>
                <a:cs typeface="Verdana"/>
              </a:defRPr>
            </a:lvl1pPr>
          </a:lstStyle>
          <a:p>
            <a:pPr>
              <a:defRPr/>
            </a:pPr>
            <a:endParaRPr lang="nb-NO"/>
          </a:p>
        </p:txBody>
      </p:sp>
      <p:sp>
        <p:nvSpPr>
          <p:cNvPr id="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 sz="1100">
                <a:solidFill>
                  <a:srgbClr val="D1EAEE"/>
                </a:solidFill>
                <a:latin typeface="Verdana" pitchFamily="-107" charset="0"/>
                <a:ea typeface="Verdana" pitchFamily="-107" charset="0"/>
                <a:cs typeface="Verdana" pitchFamily="-107" charset="0"/>
              </a:defRPr>
            </a:lvl1pPr>
          </a:lstStyle>
          <a:p>
            <a:pPr>
              <a:defRPr/>
            </a:pPr>
            <a:fld id="{69D3116F-6A8C-6F4B-B513-656ADB90D5AE}" type="slidenum">
              <a:rPr lang="nb-NO"/>
              <a:pPr>
                <a:defRPr/>
              </a:pPr>
              <a:t>‹#›</a:t>
            </a:fld>
            <a:endParaRPr lang="nb-NO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1E57A9-45F5-B449-BBE7-44E484F528B6}" type="datetime1">
              <a:rPr lang="nn-NO" smtClean="0"/>
              <a:pPr>
                <a:defRPr/>
              </a:pPr>
              <a:t>10/19/10</a:t>
            </a:fld>
            <a:endParaRPr lang="nb-NO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b-NO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61640A-B9C0-544D-88A1-8F1363D3D629}" type="slidenum">
              <a:rPr lang="nb-NO"/>
              <a:pPr>
                <a:defRPr/>
              </a:pPr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753866" y="1007535"/>
            <a:ext cx="2406372" cy="574259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749" y="1007535"/>
            <a:ext cx="7040867" cy="574259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892835-486E-3440-9308-481267BA7D23}" type="datetime1">
              <a:rPr lang="nn-NO" smtClean="0"/>
              <a:pPr>
                <a:defRPr/>
              </a:pPr>
              <a:t>10/19/10</a:t>
            </a:fld>
            <a:endParaRPr lang="nb-NO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b-NO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25439A-85BA-4841-B40E-D3B7F96632A5}" type="slidenum">
              <a:rPr lang="nb-NO"/>
              <a:pPr>
                <a:defRPr/>
              </a:pPr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 sz="1100">
                <a:solidFill>
                  <a:srgbClr val="045C75"/>
                </a:solidFill>
                <a:latin typeface="Verdana" pitchFamily="-107" charset="0"/>
                <a:ea typeface="Verdana" pitchFamily="-107" charset="0"/>
                <a:cs typeface="Verdana" pitchFamily="-107" charset="0"/>
              </a:defRPr>
            </a:lvl1pPr>
          </a:lstStyle>
          <a:p>
            <a:pPr>
              <a:defRPr/>
            </a:pPr>
            <a:fld id="{4E00DD0D-2C6B-914C-A893-EF798D35865B}" type="datetime1">
              <a:rPr lang="nn-NO" smtClean="0"/>
              <a:pPr>
                <a:defRPr/>
              </a:pPr>
              <a:t>10/19/10</a:t>
            </a:fld>
            <a:endParaRPr lang="nb-NO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100">
                <a:latin typeface="Verdana"/>
                <a:cs typeface="Verdana"/>
              </a:defRPr>
            </a:lvl1pPr>
          </a:lstStyle>
          <a:p>
            <a:pPr>
              <a:defRPr/>
            </a:pPr>
            <a:endParaRPr lang="nb-NO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 sz="1100">
                <a:solidFill>
                  <a:srgbClr val="045C75"/>
                </a:solidFill>
                <a:latin typeface="Verdana" pitchFamily="-107" charset="0"/>
                <a:ea typeface="Verdana" pitchFamily="-107" charset="0"/>
                <a:cs typeface="Verdana" pitchFamily="-107" charset="0"/>
              </a:defRPr>
            </a:lvl1pPr>
          </a:lstStyle>
          <a:p>
            <a:pPr>
              <a:defRPr/>
            </a:pPr>
            <a:fld id="{657C9BF1-2027-B642-A058-21B31C527B6E}" type="slidenum">
              <a:rPr lang="nb-NO"/>
              <a:pPr>
                <a:defRPr/>
              </a:pPr>
              <a:t>‹#›</a:t>
            </a:fld>
            <a:endParaRPr lang="nb-NO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78196" cy="98583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6500" y="1450848"/>
            <a:ext cx="9981989" cy="1501225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r" rtl="0">
              <a:spcBef>
                <a:spcPct val="0"/>
              </a:spcBef>
              <a:buNone/>
              <a:defRPr lang="en-US" sz="5900" b="1" cap="none" baseline="0" dirty="0">
                <a:ln w="635">
                  <a:noFill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Verdana"/>
                <a:ea typeface="+mj-ea"/>
                <a:cs typeface="Verdana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0309" y="2980139"/>
            <a:ext cx="9718179" cy="1663479"/>
          </a:xfrm>
        </p:spPr>
        <p:txBody>
          <a:bodyPr lIns="52144" rIns="52144"/>
          <a:lstStyle>
            <a:lvl1pPr marL="0" indent="0" algn="r">
              <a:buNone/>
              <a:defRPr sz="2700">
                <a:solidFill>
                  <a:schemeClr val="tx1"/>
                </a:solidFill>
                <a:effectLst>
                  <a:outerShdw blurRad="50800" dist="38100" dir="2700000">
                    <a:srgbClr val="000000"/>
                  </a:outerShdw>
                </a:effectLst>
              </a:defRPr>
            </a:lvl1pPr>
            <a:lvl2pPr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 sz="1100">
                <a:solidFill>
                  <a:srgbClr val="D1EAEE"/>
                </a:solidFill>
                <a:latin typeface="Verdana" pitchFamily="-107" charset="0"/>
                <a:ea typeface="Verdana" pitchFamily="-107" charset="0"/>
                <a:cs typeface="Verdana" pitchFamily="-107" charset="0"/>
              </a:defRPr>
            </a:lvl1pPr>
          </a:lstStyle>
          <a:p>
            <a:pPr>
              <a:defRPr/>
            </a:pPr>
            <a:fld id="{2CF0EE3B-EFB6-A742-BD5A-A9C95AB94817}" type="datetime1">
              <a:rPr lang="nn-NO" smtClean="0"/>
              <a:pPr>
                <a:defRPr/>
              </a:pPr>
              <a:t>10/19/10</a:t>
            </a:fld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100">
                <a:latin typeface="Verdana"/>
                <a:cs typeface="Verdana"/>
              </a:defRPr>
            </a:lvl1pPr>
          </a:lstStyle>
          <a:p>
            <a:pPr>
              <a:defRPr/>
            </a:pPr>
            <a:endParaRPr lang="nb-N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 sz="1100">
                <a:solidFill>
                  <a:srgbClr val="D1EAEE"/>
                </a:solidFill>
                <a:latin typeface="Verdana" pitchFamily="-107" charset="0"/>
                <a:ea typeface="Verdana" pitchFamily="-107" charset="0"/>
                <a:cs typeface="Verdana" pitchFamily="-107" charset="0"/>
              </a:defRPr>
            </a:lvl1pPr>
          </a:lstStyle>
          <a:p>
            <a:pPr>
              <a:defRPr/>
            </a:pPr>
            <a:fld id="{017B8E76-7336-F14A-A462-97FFDEF66BF6}" type="slidenum">
              <a:rPr lang="nb-NO"/>
              <a:pPr>
                <a:defRPr/>
              </a:pPr>
              <a:t>‹#›</a:t>
            </a:fld>
            <a:endParaRPr lang="nb-NO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750" y="775801"/>
            <a:ext cx="9625489" cy="125941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749" y="2115649"/>
            <a:ext cx="4723620" cy="4886537"/>
          </a:xfrm>
        </p:spPr>
        <p:txBody>
          <a:bodyPr/>
          <a:lstStyle>
            <a:lvl1pPr>
              <a:defRPr sz="3000"/>
            </a:lvl1pPr>
            <a:lvl2pPr>
              <a:defRPr sz="2700"/>
            </a:lvl2pPr>
            <a:lvl3pPr>
              <a:defRPr sz="2300"/>
            </a:lvl3pPr>
            <a:lvl4pPr>
              <a:defRPr sz="2100"/>
            </a:lvl4pPr>
            <a:lvl5pPr>
              <a:defRPr sz="21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36619" y="2115649"/>
            <a:ext cx="4723620" cy="4886537"/>
          </a:xfrm>
        </p:spPr>
        <p:txBody>
          <a:bodyPr/>
          <a:lstStyle>
            <a:lvl1pPr>
              <a:defRPr sz="3000"/>
            </a:lvl1pPr>
            <a:lvl2pPr>
              <a:defRPr sz="2700"/>
            </a:lvl2pPr>
            <a:lvl3pPr>
              <a:defRPr sz="2300"/>
            </a:lvl3pPr>
            <a:lvl4pPr>
              <a:defRPr sz="2100"/>
            </a:lvl4pPr>
            <a:lvl5pPr>
              <a:defRPr sz="21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277C7A-44AF-2442-A344-C9CB15A0E8F5}" type="datetime1">
              <a:rPr lang="nn-NO" smtClean="0"/>
              <a:pPr>
                <a:defRPr/>
              </a:pPr>
              <a:t>10/19/10</a:t>
            </a:fld>
            <a:endParaRPr lang="nb-NO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b-NO"/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A7DBC5-813C-AC40-ADAC-DE282ACCC51C}" type="slidenum">
              <a:rPr lang="nb-NO"/>
              <a:pPr>
                <a:defRPr/>
              </a:pPr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750" y="775801"/>
            <a:ext cx="9625489" cy="1259417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749" y="2044209"/>
            <a:ext cx="4725477" cy="726508"/>
          </a:xfrm>
        </p:spPr>
        <p:txBody>
          <a:bodyPr lIns="52144" tIns="0" rIns="52144" bIns="0" anchor="ctr">
            <a:noAutofit/>
          </a:bodyPr>
          <a:lstStyle>
            <a:lvl1pPr marL="0" indent="0">
              <a:buNone/>
              <a:defRPr sz="27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300" b="1"/>
            </a:lvl2pPr>
            <a:lvl3pPr>
              <a:buNone/>
              <a:defRPr sz="2100" b="1"/>
            </a:lvl3pPr>
            <a:lvl4pPr>
              <a:buNone/>
              <a:defRPr sz="1800" b="1"/>
            </a:lvl4pPr>
            <a:lvl5pPr>
              <a:buNone/>
              <a:defRPr sz="18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5432906" y="2049177"/>
            <a:ext cx="4727333" cy="721540"/>
          </a:xfrm>
        </p:spPr>
        <p:txBody>
          <a:bodyPr lIns="52144" tIns="0" rIns="52144" bIns="0" anchor="ctr"/>
          <a:lstStyle>
            <a:lvl1pPr marL="0" indent="0">
              <a:buNone/>
              <a:defRPr sz="27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300" b="1"/>
            </a:lvl2pPr>
            <a:lvl3pPr>
              <a:buNone/>
              <a:defRPr sz="2100" b="1"/>
            </a:lvl3pPr>
            <a:lvl4pPr>
              <a:buNone/>
              <a:defRPr sz="1800" b="1"/>
            </a:lvl4pPr>
            <a:lvl5pPr>
              <a:buNone/>
              <a:defRPr sz="18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534749" y="2770717"/>
            <a:ext cx="4725477" cy="4237414"/>
          </a:xfrm>
        </p:spPr>
        <p:txBody>
          <a:bodyPr tIns="0"/>
          <a:lstStyle>
            <a:lvl1pPr>
              <a:defRPr sz="2500"/>
            </a:lvl1pPr>
            <a:lvl2pPr>
              <a:defRPr sz="2300"/>
            </a:lvl2pPr>
            <a:lvl3pPr>
              <a:defRPr sz="21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32906" y="2770717"/>
            <a:ext cx="4727333" cy="4237414"/>
          </a:xfrm>
        </p:spPr>
        <p:txBody>
          <a:bodyPr tIns="0"/>
          <a:lstStyle>
            <a:lvl1pPr>
              <a:defRPr sz="2500"/>
            </a:lvl1pPr>
            <a:lvl2pPr>
              <a:defRPr sz="2300"/>
            </a:lvl2pPr>
            <a:lvl3pPr>
              <a:defRPr sz="21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25C432-8482-E842-B438-6784C3111A3B}" type="datetime1">
              <a:rPr lang="nn-NO" smtClean="0"/>
              <a:pPr>
                <a:defRPr/>
              </a:pPr>
              <a:t>10/19/10</a:t>
            </a:fld>
            <a:endParaRPr lang="nb-NO"/>
          </a:p>
        </p:txBody>
      </p:sp>
      <p:sp>
        <p:nvSpPr>
          <p:cNvPr id="8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b-NO"/>
          </a:p>
        </p:txBody>
      </p:sp>
      <p:sp>
        <p:nvSpPr>
          <p:cNvPr id="9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E320D0-7F66-EA4F-9334-0223CBA855FD}" type="slidenum">
              <a:rPr lang="nb-NO"/>
              <a:pPr>
                <a:defRPr/>
              </a:pPr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749" y="775801"/>
            <a:ext cx="9714614" cy="1259417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7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C25025-959B-AD46-BD64-D7F0B0CEDF6D}" type="datetime1">
              <a:rPr lang="nn-NO" smtClean="0"/>
              <a:pPr>
                <a:defRPr/>
              </a:pPr>
              <a:t>10/19/10</a:t>
            </a:fld>
            <a:endParaRPr lang="nb-NO"/>
          </a:p>
        </p:txBody>
      </p:sp>
      <p:sp>
        <p:nvSpPr>
          <p:cNvPr id="4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b-NO"/>
          </a:p>
        </p:txBody>
      </p:sp>
      <p:sp>
        <p:nvSpPr>
          <p:cNvPr id="5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92B384-2CDE-7740-8A7A-668AF77F22FA}" type="slidenum">
              <a:rPr lang="nb-NO"/>
              <a:pPr>
                <a:defRPr/>
              </a:pPr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3475AF-FF38-A241-8789-50E9631CBC20}" type="datetime1">
              <a:rPr lang="nn-NO" smtClean="0"/>
              <a:pPr>
                <a:defRPr/>
              </a:pPr>
              <a:t>10/19/10</a:t>
            </a:fld>
            <a:endParaRPr lang="nb-NO"/>
          </a:p>
        </p:txBody>
      </p:sp>
      <p:sp>
        <p:nvSpPr>
          <p:cNvPr id="3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b-NO"/>
          </a:p>
        </p:txBody>
      </p:sp>
      <p:sp>
        <p:nvSpPr>
          <p:cNvPr id="4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2E75BA-DAFD-0A4B-A730-6CACEEAEFBD4}" type="slidenum">
              <a:rPr lang="nb-NO"/>
              <a:pPr>
                <a:defRPr/>
              </a:pPr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2124" y="566740"/>
            <a:ext cx="3208496" cy="1280407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3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802124" y="1847144"/>
            <a:ext cx="3208496" cy="5037667"/>
          </a:xfrm>
        </p:spPr>
        <p:txBody>
          <a:bodyPr lIns="20857" rIns="20857"/>
          <a:lstStyle>
            <a:lvl1pPr marL="0" indent="0" algn="l">
              <a:buNone/>
              <a:defRPr sz="1600"/>
            </a:lvl1pPr>
            <a:lvl2pPr indent="0" algn="l">
              <a:buNone/>
              <a:defRPr sz="1400"/>
            </a:lvl2pPr>
            <a:lvl3pPr indent="0" algn="l">
              <a:buNone/>
              <a:defRPr sz="1100"/>
            </a:lvl3pPr>
            <a:lvl4pPr indent="0" algn="l">
              <a:buNone/>
              <a:defRPr sz="1000"/>
            </a:lvl4pPr>
            <a:lvl5pPr indent="0" algn="l">
              <a:buNone/>
              <a:defRPr sz="10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181443" y="1847144"/>
            <a:ext cx="5978795" cy="5037667"/>
          </a:xfrm>
        </p:spPr>
        <p:txBody>
          <a:bodyPr tIns="0"/>
          <a:lstStyle>
            <a:lvl1pPr>
              <a:defRPr sz="3200"/>
            </a:lvl1pPr>
            <a:lvl2pPr>
              <a:defRPr sz="3000"/>
            </a:lvl2pPr>
            <a:lvl3pPr>
              <a:defRPr sz="2700"/>
            </a:lvl3pPr>
            <a:lvl4pPr>
              <a:defRPr sz="2300"/>
            </a:lvl4pPr>
            <a:lvl5pPr>
              <a:defRPr sz="21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2E4E37-533A-CD40-92DF-21137719D153}" type="datetime1">
              <a:rPr lang="nn-NO" smtClean="0"/>
              <a:pPr>
                <a:defRPr/>
              </a:pPr>
              <a:t>10/19/10</a:t>
            </a:fld>
            <a:endParaRPr lang="nb-NO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b-NO"/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58BE2A-C3FC-5547-A07C-EC400F870AD7}" type="slidenum">
              <a:rPr lang="nb-NO"/>
              <a:pPr>
                <a:defRPr/>
              </a:pPr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nip and Round Single Corner Rectangle 4"/>
          <p:cNvSpPr/>
          <p:nvPr/>
        </p:nvSpPr>
        <p:spPr>
          <a:xfrm rot="420000" flipV="1">
            <a:off x="3702050" y="1220788"/>
            <a:ext cx="6149975" cy="45339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4287" tIns="52144" rIns="104287" bIns="52144" anchor="ctr"/>
          <a:lstStyle/>
          <a:p>
            <a:pPr algn="ctr" defTabSz="521437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100" dirty="0"/>
          </a:p>
        </p:txBody>
      </p:sp>
      <p:sp>
        <p:nvSpPr>
          <p:cNvPr id="6" name="Right Triangle 5"/>
          <p:cNvSpPr/>
          <p:nvPr/>
        </p:nvSpPr>
        <p:spPr>
          <a:xfrm rot="420000" flipV="1">
            <a:off x="9361488" y="5905500"/>
            <a:ext cx="182562" cy="171450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4287" tIns="52144" rIns="104287" bIns="52144" anchor="ctr"/>
          <a:lstStyle/>
          <a:p>
            <a:pPr algn="ctr" defTabSz="521437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100" dirty="0"/>
          </a:p>
        </p:txBody>
      </p:sp>
      <p:sp>
        <p:nvSpPr>
          <p:cNvPr id="7" name="Freeform 6"/>
          <p:cNvSpPr>
            <a:spLocks/>
          </p:cNvSpPr>
          <p:nvPr/>
        </p:nvSpPr>
        <p:spPr bwMode="auto">
          <a:xfrm flipV="1">
            <a:off x="-11113" y="6408738"/>
            <a:ext cx="10717213" cy="11477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lIns="104287" tIns="52144" rIns="104287" bIns="52144"/>
          <a:lstStyle/>
          <a:p>
            <a:pPr defTabSz="521437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100" dirty="0"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 flipV="1">
            <a:off x="5124450" y="6853238"/>
            <a:ext cx="5570538" cy="7032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lIns="104287" tIns="52144" rIns="104287" bIns="52144"/>
          <a:lstStyle/>
          <a:p>
            <a:pPr defTabSz="521437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100" dirty="0"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2999" y="1296876"/>
            <a:ext cx="2588187" cy="1743814"/>
          </a:xfrm>
        </p:spPr>
        <p:txBody>
          <a:bodyPr lIns="52144" rIns="52144" bIns="52144"/>
          <a:lstStyle>
            <a:lvl1pPr algn="l">
              <a:buNone/>
              <a:defRPr sz="2300" b="1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2999" y="3116902"/>
            <a:ext cx="2584622" cy="2401288"/>
          </a:xfrm>
        </p:spPr>
        <p:txBody>
          <a:bodyPr lIns="73001" rIns="52144"/>
          <a:lstStyle>
            <a:lvl1pPr marL="0" indent="0" algn="l">
              <a:spcBef>
                <a:spcPts val="285"/>
              </a:spcBef>
              <a:buFontTx/>
              <a:buNone/>
              <a:defRPr sz="1500"/>
            </a:lvl1pPr>
            <a:lvl2pPr>
              <a:defRPr sz="1400"/>
            </a:lvl2pPr>
            <a:lvl3pPr>
              <a:defRPr sz="1100"/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4077047" y="1321690"/>
            <a:ext cx="5400969" cy="4332393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6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9C45AD-F395-5049-90C3-83214EFD3CCC}" type="datetime1">
              <a:rPr lang="nn-NO" smtClean="0"/>
              <a:pPr>
                <a:defRPr/>
              </a:pPr>
              <a:t>10/19/10</a:t>
            </a:fld>
            <a:endParaRPr lang="nb-NO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b-NO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447213" y="7004050"/>
            <a:ext cx="712787" cy="40163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816932-EB98-C647-9429-5DB64FF507DA}" type="slidenum">
              <a:rPr lang="nb-NO"/>
              <a:pPr>
                <a:defRPr/>
              </a:pPr>
              <a:t>‹#›</a:t>
            </a:fld>
            <a:endParaRPr lang="nb-NO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gradFill flip="none" rotWithShape="1">
          <a:gsLst>
            <a:gs pos="0">
              <a:schemeClr val="accent1">
                <a:lumMod val="40000"/>
                <a:lumOff val="60000"/>
              </a:schemeClr>
            </a:gs>
            <a:gs pos="25000">
              <a:schemeClr val="accent1">
                <a:lumMod val="40000"/>
                <a:lumOff val="60000"/>
                <a:alpha val="25000"/>
              </a:schemeClr>
            </a:gs>
            <a:gs pos="100000">
              <a:schemeClr val="bg2">
                <a:shade val="15000"/>
                <a:satMod val="320000"/>
                <a:alpha val="25000"/>
              </a:schemeClr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11113" y="-9525"/>
            <a:ext cx="10717213" cy="1147763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lIns="104287" tIns="52144" rIns="104287" bIns="52144"/>
          <a:lstStyle/>
          <a:p>
            <a:pPr defTabSz="521437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100" dirty="0"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5124450" y="-9525"/>
            <a:ext cx="5570538" cy="703263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lIns="104287" tIns="52144" rIns="104287" bIns="52144"/>
          <a:lstStyle/>
          <a:p>
            <a:pPr defTabSz="521437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100" dirty="0">
              <a:latin typeface="+mn-lt"/>
              <a:ea typeface="+mn-ea"/>
              <a:cs typeface="+mn-cs"/>
            </a:endParaRPr>
          </a:p>
        </p:txBody>
      </p:sp>
      <p:sp>
        <p:nvSpPr>
          <p:cNvPr id="1028" name="Title Placeholder 8"/>
          <p:cNvSpPr>
            <a:spLocks noGrp="1"/>
          </p:cNvSpPr>
          <p:nvPr>
            <p:ph type="title"/>
          </p:nvPr>
        </p:nvSpPr>
        <p:spPr bwMode="auto">
          <a:xfrm>
            <a:off x="1433513" y="0"/>
            <a:ext cx="9064625" cy="77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52144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</a:t>
            </a:r>
            <a:r>
              <a:rPr lang="en-US" dirty="0" smtClean="0"/>
              <a:t>edit </a:t>
            </a:r>
            <a:r>
              <a:rPr lang="en-US" dirty="0"/>
              <a:t>Master title style</a:t>
            </a:r>
          </a:p>
        </p:txBody>
      </p:sp>
      <p:sp>
        <p:nvSpPr>
          <p:cNvPr id="1029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287338" y="985838"/>
            <a:ext cx="10210800" cy="631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4287" tIns="52144" rIns="104287" bIns="5214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534988" y="7297738"/>
            <a:ext cx="2495550" cy="258762"/>
          </a:xfrm>
          <a:prstGeom prst="rect">
            <a:avLst/>
          </a:prstGeom>
        </p:spPr>
        <p:txBody>
          <a:bodyPr vert="horz" lIns="0" tIns="0" rIns="0" bIns="0" anchor="ctr"/>
          <a:lstStyle>
            <a:lvl1pPr algn="l" defTabSz="521437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>
                <a:solidFill>
                  <a:schemeClr val="tx2">
                    <a:shade val="90000"/>
                  </a:schemeClr>
                </a:solidFill>
                <a:latin typeface="+mj-lt"/>
                <a:ea typeface="+mn-ea"/>
                <a:cs typeface="+mn-cs"/>
              </a:defRPr>
            </a:lvl1pPr>
          </a:lstStyle>
          <a:p>
            <a:pPr>
              <a:defRPr/>
            </a:pPr>
            <a:fld id="{E1747FAE-D1C5-9F4B-9BE9-EF2C20A0E1ED}" type="datetime1">
              <a:rPr lang="nn-NO" smtClean="0"/>
              <a:pPr>
                <a:defRPr/>
              </a:pPr>
              <a:t>10/19/10</a:t>
            </a:fld>
            <a:endParaRPr lang="nb-NO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3119438" y="7297738"/>
            <a:ext cx="3921125" cy="258762"/>
          </a:xfrm>
          <a:prstGeom prst="rect">
            <a:avLst/>
          </a:prstGeom>
        </p:spPr>
        <p:txBody>
          <a:bodyPr vert="horz" lIns="0" tIns="0" rIns="0" bIns="0" anchor="ctr"/>
          <a:lstStyle>
            <a:lvl1pPr algn="l" defTabSz="521437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>
                <a:solidFill>
                  <a:schemeClr val="tx2">
                    <a:shade val="90000"/>
                  </a:schemeClr>
                </a:solidFill>
                <a:latin typeface="+mj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nb-NO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9714706" y="7297738"/>
            <a:ext cx="890587" cy="258762"/>
          </a:xfrm>
          <a:prstGeom prst="rect">
            <a:avLst/>
          </a:prstGeom>
        </p:spPr>
        <p:txBody>
          <a:bodyPr vert="horz" lIns="0" tIns="0" rIns="0" bIns="0" anchor="ctr"/>
          <a:lstStyle>
            <a:lvl1pPr algn="r" defTabSz="521437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>
                <a:solidFill>
                  <a:schemeClr val="tx2">
                    <a:shade val="90000"/>
                  </a:schemeClr>
                </a:solidFill>
                <a:latin typeface="+mj-lt"/>
                <a:ea typeface="+mn-ea"/>
                <a:cs typeface="+mn-cs"/>
              </a:defRPr>
            </a:lvl1pPr>
          </a:lstStyle>
          <a:p>
            <a:pPr>
              <a:defRPr/>
            </a:pPr>
            <a:fld id="{FABA60C3-743B-2C46-9431-A23791B66949}" type="slidenum">
              <a:rPr lang="nb-NO"/>
              <a:pPr>
                <a:defRPr/>
              </a:pPr>
              <a:t>‹#›</a:t>
            </a:fld>
            <a:endParaRPr lang="nb-NO"/>
          </a:p>
        </p:txBody>
      </p:sp>
      <p:grpSp>
        <p:nvGrpSpPr>
          <p:cNvPr id="1033" name="Group 1"/>
          <p:cNvGrpSpPr>
            <a:grpSpLocks/>
          </p:cNvGrpSpPr>
          <p:nvPr/>
        </p:nvGrpSpPr>
        <p:grpSpPr bwMode="auto">
          <a:xfrm>
            <a:off x="-22225" y="223838"/>
            <a:ext cx="10737850" cy="714375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defTabSz="521437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100" dirty="0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defTabSz="521437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100" dirty="0">
                <a:latin typeface="+mn-lt"/>
                <a:ea typeface="+mn-ea"/>
                <a:cs typeface="+mn-cs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37" r:id="rId1"/>
    <p:sldLayoutId id="2147483938" r:id="rId2"/>
    <p:sldLayoutId id="2147483939" r:id="rId3"/>
    <p:sldLayoutId id="2147483930" r:id="rId4"/>
    <p:sldLayoutId id="2147483931" r:id="rId5"/>
    <p:sldLayoutId id="2147483932" r:id="rId6"/>
    <p:sldLayoutId id="2147483933" r:id="rId7"/>
    <p:sldLayoutId id="2147483934" r:id="rId8"/>
    <p:sldLayoutId id="2147483940" r:id="rId9"/>
    <p:sldLayoutId id="2147483935" r:id="rId10"/>
    <p:sldLayoutId id="2147483936" r:id="rId11"/>
  </p:sldLayoutIdLst>
  <p:hf hdr="0" ftr="0" dt="0"/>
  <p:txStyles>
    <p:titleStyle>
      <a:lvl1pPr algn="r" rtl="0" eaLnBrk="0" fontAlgn="base" hangingPunct="0">
        <a:spcBef>
          <a:spcPct val="0"/>
        </a:spcBef>
        <a:spcAft>
          <a:spcPct val="0"/>
        </a:spcAft>
        <a:defRPr sz="4600" kern="1200">
          <a:solidFill>
            <a:srgbClr val="0B5395"/>
          </a:solidFill>
          <a:effectLst>
            <a:outerShdw blurRad="50800" dist="38100" dir="2700000">
              <a:srgbClr val="000000"/>
            </a:outerShdw>
          </a:effectLst>
          <a:latin typeface="Verdana"/>
          <a:ea typeface="ＭＳ Ｐゴシック" pitchFamily="-109" charset="-128"/>
          <a:cs typeface="Verdana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4600">
          <a:solidFill>
            <a:srgbClr val="0B5395"/>
          </a:solidFill>
          <a:latin typeface="Verdana" pitchFamily="-107" charset="0"/>
          <a:ea typeface="ＭＳ Ｐゴシック" pitchFamily="-109" charset="-128"/>
          <a:cs typeface="ＭＳ Ｐゴシック" pitchFamily="-109" charset="-128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4600">
          <a:solidFill>
            <a:srgbClr val="0B5395"/>
          </a:solidFill>
          <a:latin typeface="Verdana" pitchFamily="-107" charset="0"/>
          <a:ea typeface="ＭＳ Ｐゴシック" pitchFamily="-109" charset="-128"/>
          <a:cs typeface="ＭＳ Ｐゴシック" pitchFamily="-109" charset="-128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4600">
          <a:solidFill>
            <a:srgbClr val="0B5395"/>
          </a:solidFill>
          <a:latin typeface="Verdana" pitchFamily="-107" charset="0"/>
          <a:ea typeface="ＭＳ Ｐゴシック" pitchFamily="-109" charset="-128"/>
          <a:cs typeface="ＭＳ Ｐゴシック" pitchFamily="-109" charset="-128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4600">
          <a:solidFill>
            <a:srgbClr val="0B5395"/>
          </a:solidFill>
          <a:latin typeface="Verdana" pitchFamily="-107" charset="0"/>
          <a:ea typeface="ＭＳ Ｐゴシック" pitchFamily="-109" charset="-128"/>
          <a:cs typeface="ＭＳ Ｐゴシック" pitchFamily="-109" charset="-128"/>
        </a:defRPr>
      </a:lvl5pPr>
      <a:lvl6pPr marL="521437" algn="l" rtl="0" fontAlgn="base">
        <a:spcBef>
          <a:spcPct val="0"/>
        </a:spcBef>
        <a:spcAft>
          <a:spcPct val="0"/>
        </a:spcAft>
        <a:defRPr sz="5700">
          <a:solidFill>
            <a:schemeClr val="tx2"/>
          </a:solidFill>
          <a:latin typeface="Calibri" pitchFamily="-109" charset="0"/>
          <a:ea typeface="ＭＳ Ｐゴシック" pitchFamily="-109" charset="-128"/>
          <a:cs typeface="ＭＳ Ｐゴシック" pitchFamily="-109" charset="-128"/>
        </a:defRPr>
      </a:lvl6pPr>
      <a:lvl7pPr marL="1042873" algn="l" rtl="0" fontAlgn="base">
        <a:spcBef>
          <a:spcPct val="0"/>
        </a:spcBef>
        <a:spcAft>
          <a:spcPct val="0"/>
        </a:spcAft>
        <a:defRPr sz="5700">
          <a:solidFill>
            <a:schemeClr val="tx2"/>
          </a:solidFill>
          <a:latin typeface="Calibri" pitchFamily="-109" charset="0"/>
          <a:ea typeface="ＭＳ Ｐゴシック" pitchFamily="-109" charset="-128"/>
          <a:cs typeface="ＭＳ Ｐゴシック" pitchFamily="-109" charset="-128"/>
        </a:defRPr>
      </a:lvl7pPr>
      <a:lvl8pPr marL="1564310" algn="l" rtl="0" fontAlgn="base">
        <a:spcBef>
          <a:spcPct val="0"/>
        </a:spcBef>
        <a:spcAft>
          <a:spcPct val="0"/>
        </a:spcAft>
        <a:defRPr sz="5700">
          <a:solidFill>
            <a:schemeClr val="tx2"/>
          </a:solidFill>
          <a:latin typeface="Calibri" pitchFamily="-109" charset="0"/>
          <a:ea typeface="ＭＳ Ｐゴシック" pitchFamily="-109" charset="-128"/>
          <a:cs typeface="ＭＳ Ｐゴシック" pitchFamily="-109" charset="-128"/>
        </a:defRPr>
      </a:lvl8pPr>
      <a:lvl9pPr marL="2085746" algn="l" rtl="0" fontAlgn="base">
        <a:spcBef>
          <a:spcPct val="0"/>
        </a:spcBef>
        <a:spcAft>
          <a:spcPct val="0"/>
        </a:spcAft>
        <a:defRPr sz="5700">
          <a:solidFill>
            <a:schemeClr val="tx2"/>
          </a:solidFill>
          <a:latin typeface="Calibri" pitchFamily="-109" charset="0"/>
          <a:ea typeface="ＭＳ Ｐゴシック" pitchFamily="-109" charset="-128"/>
          <a:cs typeface="ＭＳ Ｐゴシック" pitchFamily="-109" charset="-128"/>
        </a:defRPr>
      </a:lvl9pPr>
    </p:titleStyle>
    <p:bodyStyle>
      <a:lvl1pPr marL="311150" indent="-311150" algn="l" rtl="0" eaLnBrk="0" fontAlgn="base" hangingPunct="0">
        <a:spcBef>
          <a:spcPct val="20000"/>
        </a:spcBef>
        <a:spcAft>
          <a:spcPct val="0"/>
        </a:spcAft>
        <a:buSzPct val="95000"/>
        <a:buFont typeface="Wingdings 2" pitchFamily="-109" charset="2"/>
        <a:buChar char=""/>
        <a:defRPr sz="2700" kern="1200">
          <a:solidFill>
            <a:schemeClr val="tx1"/>
          </a:solidFill>
          <a:latin typeface="Verdana"/>
          <a:ea typeface="ＭＳ Ｐゴシック" pitchFamily="-109" charset="-128"/>
          <a:cs typeface="Verdana"/>
        </a:defRPr>
      </a:lvl1pPr>
      <a:lvl2pPr marL="728663" indent="-279400" algn="l" rtl="0" eaLnBrk="0" fontAlgn="base" hangingPunct="0">
        <a:spcBef>
          <a:spcPct val="20000"/>
        </a:spcBef>
        <a:spcAft>
          <a:spcPct val="0"/>
        </a:spcAft>
        <a:buSzPct val="85000"/>
        <a:buFont typeface="Wingdings 2" pitchFamily="-109" charset="2"/>
        <a:buChar char=""/>
        <a:defRPr sz="2500" kern="1200">
          <a:solidFill>
            <a:schemeClr val="tx1"/>
          </a:solidFill>
          <a:latin typeface="Verdana"/>
          <a:ea typeface="ＭＳ Ｐゴシック" pitchFamily="-109" charset="-128"/>
          <a:cs typeface="Verdana"/>
        </a:defRPr>
      </a:lvl2pPr>
      <a:lvl3pPr marL="1041400" indent="-279400" algn="l" rtl="0" eaLnBrk="0" fontAlgn="base" hangingPunct="0">
        <a:spcBef>
          <a:spcPct val="20000"/>
        </a:spcBef>
        <a:spcAft>
          <a:spcPct val="0"/>
        </a:spcAft>
        <a:buSzPct val="70000"/>
        <a:buFont typeface="Wingdings 2" pitchFamily="-109" charset="2"/>
        <a:buChar char=""/>
        <a:defRPr sz="2300" kern="1200">
          <a:solidFill>
            <a:schemeClr val="tx1"/>
          </a:solidFill>
          <a:latin typeface="Verdana"/>
          <a:ea typeface="ＭＳ Ｐゴシック" pitchFamily="-109" charset="-128"/>
          <a:cs typeface="Verdana"/>
        </a:defRPr>
      </a:lvl3pPr>
      <a:lvl4pPr marL="1354138" indent="-238125" algn="l" rtl="0" eaLnBrk="0" fontAlgn="base" hangingPunct="0">
        <a:spcBef>
          <a:spcPct val="20000"/>
        </a:spcBef>
        <a:spcAft>
          <a:spcPct val="0"/>
        </a:spcAft>
        <a:buSzPct val="65000"/>
        <a:buFont typeface="Wingdings 2" pitchFamily="-109" charset="2"/>
        <a:buChar char=""/>
        <a:defRPr kern="1200">
          <a:solidFill>
            <a:schemeClr val="tx1"/>
          </a:solidFill>
          <a:latin typeface="Verdana"/>
          <a:ea typeface="ＭＳ Ｐゴシック" pitchFamily="-109" charset="-128"/>
          <a:cs typeface="Verdana"/>
        </a:defRPr>
      </a:lvl4pPr>
      <a:lvl5pPr marL="1666875" indent="-238125" algn="l" rtl="0" eaLnBrk="0" fontAlgn="base" hangingPunct="0">
        <a:spcBef>
          <a:spcPct val="20000"/>
        </a:spcBef>
        <a:spcAft>
          <a:spcPct val="0"/>
        </a:spcAft>
        <a:buSzPct val="65000"/>
        <a:buFont typeface="Wingdings 2" pitchFamily="-109" charset="2"/>
        <a:buChar char=""/>
        <a:defRPr kern="1200">
          <a:solidFill>
            <a:schemeClr val="tx1"/>
          </a:solidFill>
          <a:latin typeface="Verdana"/>
          <a:ea typeface="ＭＳ Ｐゴシック" pitchFamily="-109" charset="-128"/>
          <a:cs typeface="Verdana"/>
        </a:defRPr>
      </a:lvl5pPr>
      <a:lvl6pPr marL="1981459" indent="-239861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2190034" indent="-208575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502896" indent="-208575" algn="l" rtl="0" eaLnBrk="1" latinLnBrk="0" hangingPunct="1">
        <a:spcBef>
          <a:spcPct val="20000"/>
        </a:spcBef>
        <a:buClr>
          <a:schemeClr val="tx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815758" indent="-208575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521437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1042873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56431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2085746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607183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312862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650056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4171493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4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png"/><Relationship Id="rId3" Type="http://schemas.openxmlformats.org/officeDocument/2006/relationships/image" Target="../media/image20.png"/><Relationship Id="rId5" Type="http://schemas.openxmlformats.org/officeDocument/2006/relationships/image" Target="../media/image22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3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4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5.png"/><Relationship Id="rId3" Type="http://schemas.openxmlformats.org/officeDocument/2006/relationships/image" Target="../media/image26.png"/></Relationships>
</file>

<file path=ppt/slides/_rels/slide13.xml.rels><?xml version="1.0" encoding="UTF-8" standalone="yes"?>
<Relationships xmlns="http://schemas.openxmlformats.org/package/2006/relationships"><Relationship Id="rId4" Type="http://schemas.openxmlformats.org/officeDocument/2006/relationships/image" Target="../media/image30.png"/><Relationship Id="rId5" Type="http://schemas.openxmlformats.org/officeDocument/2006/relationships/image" Target="../media/image31.png"/><Relationship Id="rId7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8.png"/><Relationship Id="rId3" Type="http://schemas.openxmlformats.org/officeDocument/2006/relationships/image" Target="../media/image29.png"/><Relationship Id="rId6" Type="http://schemas.openxmlformats.org/officeDocument/2006/relationships/image" Target="../media/image32.png"/></Relationships>
</file>

<file path=ppt/slides/_rels/slide14.xml.rels><?xml version="1.0" encoding="UTF-8" standalone="yes"?>
<Relationships xmlns="http://schemas.openxmlformats.org/package/2006/relationships"><Relationship Id="rId4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4.png"/><Relationship Id="rId3" Type="http://schemas.openxmlformats.org/officeDocument/2006/relationships/image" Target="../media/image35.png"/><Relationship Id="rId5" Type="http://schemas.openxmlformats.org/officeDocument/2006/relationships/image" Target="../media/image37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6" Type="http://schemas.openxmlformats.org/officeDocument/2006/relationships/image" Target="../media/image44.png"/><Relationship Id="rId4" Type="http://schemas.openxmlformats.org/officeDocument/2006/relationships/image" Target="../media/image4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8.png"/><Relationship Id="rId3" Type="http://schemas.openxmlformats.org/officeDocument/2006/relationships/image" Target="../media/image41.png"/><Relationship Id="rId5" Type="http://schemas.openxmlformats.org/officeDocument/2006/relationships/image" Target="../media/image4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3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4" Type="http://schemas.openxmlformats.org/officeDocument/2006/relationships/image" Target="../media/image49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7.png"/><Relationship Id="rId3" Type="http://schemas.openxmlformats.org/officeDocument/2006/relationships/image" Target="../media/image48.png"/><Relationship Id="rId5" Type="http://schemas.openxmlformats.org/officeDocument/2006/relationships/image" Target="../media/image50.pn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3" Type="http://schemas.openxmlformats.org/officeDocument/2006/relationships/image" Target="../media/image52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4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3.png"/><Relationship Id="rId3" Type="http://schemas.openxmlformats.org/officeDocument/2006/relationships/image" Target="../media/image54.png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5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4" Type="http://schemas.openxmlformats.org/officeDocument/2006/relationships/image" Target="../media/image57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5.png"/><Relationship Id="rId3" Type="http://schemas.openxmlformats.org/officeDocument/2006/relationships/image" Target="../media/image56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3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Relationship Id="rId3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2.png"/><Relationship Id="rId5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Relationship Id="rId3" Type="http://schemas.openxmlformats.org/officeDocument/2006/relationships/image" Target="../media/image16.png"/><Relationship Id="rId5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nb-NO" sz="5700" dirty="0" smtClean="0"/>
              <a:t>The CLIC </a:t>
            </a:r>
            <a:r>
              <a:rPr lang="nb-NO" sz="5700" dirty="0" err="1" smtClean="0"/>
              <a:t>Decelerator</a:t>
            </a:r>
            <a:endParaRPr lang="nb-NO" sz="57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23888" y="3557588"/>
            <a:ext cx="9348787" cy="1931987"/>
          </a:xfrm>
        </p:spPr>
        <p:txBody>
          <a:bodyPr>
            <a:normAutofit/>
          </a:bodyPr>
          <a:lstStyle/>
          <a:p>
            <a:pPr marR="0" eaLnBrk="1" hangingPunct="1">
              <a:defRPr/>
            </a:pPr>
            <a:r>
              <a:rPr lang="nb-NO" sz="3000" dirty="0" err="1" smtClean="0">
                <a:effectLst>
                  <a:outerShdw blurRad="38100" dist="50800" dir="2700000" algn="tl">
                    <a:schemeClr val="bg1"/>
                  </a:outerShdw>
                </a:effectLst>
              </a:rPr>
              <a:t>Overview</a:t>
            </a:r>
            <a:r>
              <a:rPr lang="nb-NO" sz="3000" dirty="0" smtClean="0">
                <a:effectLst>
                  <a:outerShdw blurRad="38100" dist="50800" dir="2700000" algn="tl">
                    <a:schemeClr val="bg1"/>
                  </a:outerShdw>
                </a:effectLst>
              </a:rPr>
              <a:t> and beam </a:t>
            </a:r>
            <a:r>
              <a:rPr lang="nb-NO" sz="3000" dirty="0" err="1" smtClean="0">
                <a:effectLst>
                  <a:outerShdw blurRad="38100" dist="50800" dir="2700000" algn="tl">
                    <a:schemeClr val="bg1"/>
                  </a:outerShdw>
                </a:effectLst>
              </a:rPr>
              <a:t>physics</a:t>
            </a:r>
            <a:endParaRPr lang="nb-NO" sz="3000" dirty="0">
              <a:effectLst>
                <a:outerShdw blurRad="38100" dist="50800" dir="2700000" algn="tl">
                  <a:schemeClr val="bg1"/>
                </a:outerShdw>
              </a:effectLst>
            </a:endParaRPr>
          </a:p>
        </p:txBody>
      </p:sp>
      <p:sp>
        <p:nvSpPr>
          <p:cNvPr id="4" name="Subtitle 2"/>
          <p:cNvSpPr txBox="1">
            <a:spLocks/>
          </p:cNvSpPr>
          <p:nvPr/>
        </p:nvSpPr>
        <p:spPr bwMode="auto">
          <a:xfrm>
            <a:off x="801688" y="5626100"/>
            <a:ext cx="9348787" cy="193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52144" rIns="20857" bIns="52144">
            <a:prstTxWarp prst="textNoShape">
              <a:avLst/>
            </a:prstTxWarp>
            <a:normAutofit/>
          </a:bodyPr>
          <a:lstStyle/>
          <a:p>
            <a:pPr algn="ctr" defTabSz="1041400">
              <a:spcBef>
                <a:spcPct val="20000"/>
              </a:spcBef>
              <a:buSzPct val="95000"/>
            </a:pPr>
            <a:r>
              <a:rPr lang="en-US" sz="2100" b="1" dirty="0" smtClean="0">
                <a:effectLst>
                  <a:outerShdw blurRad="38100" dist="38100" dir="2700000" algn="tl">
                    <a:srgbClr val="04617B"/>
                  </a:outerShdw>
                </a:effectLst>
                <a:latin typeface="Verdana" pitchFamily="-109" charset="0"/>
                <a:ea typeface="Verdana" pitchFamily="-109" charset="0"/>
                <a:cs typeface="Verdana" pitchFamily="-109" charset="0"/>
              </a:rPr>
              <a:t>International Workshop on Linear Colliders 2010</a:t>
            </a:r>
          </a:p>
          <a:p>
            <a:pPr algn="ctr" defTabSz="1041400">
              <a:spcBef>
                <a:spcPct val="20000"/>
              </a:spcBef>
              <a:buSzPct val="95000"/>
            </a:pPr>
            <a:r>
              <a:rPr lang="nb-NO" sz="1600" dirty="0" err="1" smtClean="0">
                <a:effectLst>
                  <a:outerShdw blurRad="38100" dist="38100" dir="2700000" algn="tl">
                    <a:srgbClr val="04617B"/>
                  </a:outerShdw>
                </a:effectLst>
                <a:latin typeface="Verdana" pitchFamily="-109" charset="0"/>
                <a:ea typeface="Verdana" pitchFamily="-109" charset="0"/>
                <a:cs typeface="Verdana" pitchFamily="-109" charset="0"/>
              </a:rPr>
              <a:t>October</a:t>
            </a:r>
            <a:r>
              <a:rPr lang="nb-NO" sz="1600" dirty="0" smtClean="0">
                <a:effectLst>
                  <a:outerShdw blurRad="38100" dist="38100" dir="2700000" algn="tl">
                    <a:srgbClr val="04617B"/>
                  </a:outerShdw>
                </a:effectLst>
                <a:latin typeface="Verdana" pitchFamily="-109" charset="0"/>
                <a:ea typeface="Verdana" pitchFamily="-109" charset="0"/>
                <a:cs typeface="Verdana" pitchFamily="-109" charset="0"/>
              </a:rPr>
              <a:t> 20, </a:t>
            </a:r>
            <a:r>
              <a:rPr lang="nb-NO" sz="1600" dirty="0">
                <a:effectLst>
                  <a:outerShdw blurRad="38100" dist="38100" dir="2700000" algn="tl">
                    <a:srgbClr val="04617B"/>
                  </a:outerShdw>
                </a:effectLst>
                <a:latin typeface="Verdana" pitchFamily="-109" charset="0"/>
                <a:ea typeface="Verdana" pitchFamily="-109" charset="0"/>
                <a:cs typeface="Verdana" pitchFamily="-109" charset="0"/>
              </a:rPr>
              <a:t>2010</a:t>
            </a:r>
          </a:p>
          <a:p>
            <a:pPr algn="ctr" defTabSz="1041400">
              <a:spcBef>
                <a:spcPct val="20000"/>
              </a:spcBef>
              <a:buSzPct val="95000"/>
            </a:pPr>
            <a:r>
              <a:rPr lang="nb-NO" sz="1600" i="1" dirty="0">
                <a:effectLst>
                  <a:outerShdw blurRad="38100" dist="38100" dir="2700000" algn="tl">
                    <a:srgbClr val="04617B"/>
                  </a:outerShdw>
                </a:effectLst>
                <a:latin typeface="Verdana" pitchFamily="-109" charset="0"/>
                <a:ea typeface="Verdana" pitchFamily="-109" charset="0"/>
                <a:cs typeface="Verdana" pitchFamily="-109" charset="0"/>
              </a:rPr>
              <a:t>Erik Adli, Department </a:t>
            </a:r>
            <a:r>
              <a:rPr lang="nb-NO" sz="1600" i="1" dirty="0" err="1">
                <a:effectLst>
                  <a:outerShdw blurRad="38100" dist="38100" dir="2700000" algn="tl">
                    <a:srgbClr val="04617B"/>
                  </a:outerShdw>
                </a:effectLst>
                <a:latin typeface="Verdana" pitchFamily="-109" charset="0"/>
                <a:ea typeface="Verdana" pitchFamily="-109" charset="0"/>
                <a:cs typeface="Verdana" pitchFamily="-109" charset="0"/>
              </a:rPr>
              <a:t>of</a:t>
            </a:r>
            <a:r>
              <a:rPr lang="nb-NO" sz="1600" i="1" dirty="0">
                <a:effectLst>
                  <a:outerShdw blurRad="38100" dist="38100" dir="2700000" algn="tl">
                    <a:srgbClr val="04617B"/>
                  </a:outerShdw>
                </a:effectLst>
                <a:latin typeface="Verdana" pitchFamily="-109" charset="0"/>
                <a:ea typeface="Verdana" pitchFamily="-109" charset="0"/>
                <a:cs typeface="Verdana" pitchFamily="-109" charset="0"/>
              </a:rPr>
              <a:t> Physics, University </a:t>
            </a:r>
            <a:r>
              <a:rPr lang="nb-NO" sz="1600" i="1" dirty="0" err="1">
                <a:effectLst>
                  <a:outerShdw blurRad="38100" dist="38100" dir="2700000" algn="tl">
                    <a:srgbClr val="04617B"/>
                  </a:outerShdw>
                </a:effectLst>
                <a:latin typeface="Verdana" pitchFamily="-109" charset="0"/>
                <a:ea typeface="Verdana" pitchFamily="-109" charset="0"/>
                <a:cs typeface="Verdana" pitchFamily="-109" charset="0"/>
              </a:rPr>
              <a:t>of</a:t>
            </a:r>
            <a:r>
              <a:rPr lang="nb-NO" sz="1600" i="1" dirty="0">
                <a:effectLst>
                  <a:outerShdw blurRad="38100" dist="38100" dir="2700000" algn="tl">
                    <a:srgbClr val="04617B"/>
                  </a:outerShdw>
                </a:effectLst>
                <a:latin typeface="Verdana" pitchFamily="-109" charset="0"/>
                <a:ea typeface="Verdana" pitchFamily="-109" charset="0"/>
                <a:cs typeface="Verdana" pitchFamily="-109" charset="0"/>
              </a:rPr>
              <a:t> Oslo and CERN</a:t>
            </a:r>
          </a:p>
          <a:p>
            <a:pPr algn="ctr" defTabSz="1041400">
              <a:spcBef>
                <a:spcPct val="20000"/>
              </a:spcBef>
              <a:buSzPct val="95000"/>
            </a:pPr>
            <a:endParaRPr lang="nb-NO" sz="2100" dirty="0">
              <a:effectLst>
                <a:outerShdw blurRad="38100" dist="38100" dir="2700000" algn="tl">
                  <a:srgbClr val="04617B"/>
                </a:outerShdw>
              </a:effectLst>
              <a:latin typeface="Verdana" pitchFamily="-109" charset="0"/>
              <a:ea typeface="Verdana" pitchFamily="-109" charset="0"/>
              <a:cs typeface="Verdana" pitchFamily="-109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49299" y="6569076"/>
            <a:ext cx="946173" cy="97155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699308" y="6565900"/>
            <a:ext cx="995680" cy="10001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GB" sz="3600" dirty="0" smtClean="0"/>
              <a:t>Transport challenge: dipole wake</a:t>
            </a:r>
            <a:endParaRPr lang="en-GB" sz="3600" dirty="0" smtClean="0">
              <a:effectLst>
                <a:outerShdw blurRad="50800" dist="63500" dir="2700000">
                  <a:schemeClr val="bg1"/>
                </a:outerShdw>
              </a:effectLst>
            </a:endParaRPr>
          </a:p>
        </p:txBody>
      </p:sp>
      <p:pic>
        <p:nvPicPr>
          <p:cNvPr id="29699" name="Picture 17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503928" y="3665540"/>
            <a:ext cx="3430415" cy="24648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700" name="TextBox 18"/>
          <p:cNvSpPr txBox="1">
            <a:spLocks noChangeArrowheads="1"/>
          </p:cNvSpPr>
          <p:nvPr/>
        </p:nvSpPr>
        <p:spPr bwMode="auto">
          <a:xfrm>
            <a:off x="6137926" y="6119812"/>
            <a:ext cx="44450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GB" sz="1200" b="1" dirty="0">
                <a:latin typeface="Verdana" pitchFamily="-109" charset="0"/>
                <a:ea typeface="Verdana" pitchFamily="-109" charset="0"/>
                <a:cs typeface="Verdana" pitchFamily="-109" charset="0"/>
              </a:rPr>
              <a:t>Principal effect of dipole wake: resonant linear increase of </a:t>
            </a:r>
            <a:r>
              <a:rPr lang="en-GB" sz="1200" b="1" dirty="0" err="1">
                <a:latin typeface="Verdana" pitchFamily="-109" charset="0"/>
                <a:ea typeface="Verdana" pitchFamily="-109" charset="0"/>
                <a:cs typeface="Verdana" pitchFamily="-109" charset="0"/>
              </a:rPr>
              <a:t>betatron</a:t>
            </a:r>
            <a:r>
              <a:rPr lang="en-GB" sz="1200" b="1" dirty="0">
                <a:latin typeface="Verdana" pitchFamily="-109" charset="0"/>
                <a:ea typeface="Verdana" pitchFamily="-109" charset="0"/>
                <a:cs typeface="Verdana" pitchFamily="-109" charset="0"/>
              </a:rPr>
              <a:t> amplitude of driven particle.</a:t>
            </a:r>
          </a:p>
        </p:txBody>
      </p:sp>
      <p:sp>
        <p:nvSpPr>
          <p:cNvPr id="29701" name="TextBox 28"/>
          <p:cNvSpPr txBox="1">
            <a:spLocks noChangeArrowheads="1"/>
          </p:cNvSpPr>
          <p:nvPr/>
        </p:nvSpPr>
        <p:spPr bwMode="auto">
          <a:xfrm>
            <a:off x="158738" y="952500"/>
            <a:ext cx="6551625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GB" sz="2000" dirty="0">
                <a:latin typeface="Verdana" pitchFamily="-109" charset="0"/>
                <a:ea typeface="Verdana" pitchFamily="-109" charset="0"/>
                <a:cs typeface="Verdana" pitchFamily="-109" charset="0"/>
              </a:rPr>
              <a:t>Sufficient mitigation of transverse electro-magnetic forces, due to the </a:t>
            </a:r>
            <a:r>
              <a:rPr lang="en-GB" sz="2000" b="1" dirty="0">
                <a:latin typeface="Verdana" pitchFamily="-109" charset="0"/>
                <a:ea typeface="Verdana" pitchFamily="-109" charset="0"/>
                <a:cs typeface="Verdana" pitchFamily="-109" charset="0"/>
              </a:rPr>
              <a:t>PETS</a:t>
            </a:r>
            <a:r>
              <a:rPr lang="en-GB" sz="2000" b="1" dirty="0" smtClean="0">
                <a:latin typeface="Verdana" pitchFamily="-109" charset="0"/>
                <a:ea typeface="Verdana" pitchFamily="-109" charset="0"/>
                <a:cs typeface="Verdana" pitchFamily="-109" charset="0"/>
              </a:rPr>
              <a:t> high group velocity dipole </a:t>
            </a:r>
            <a:r>
              <a:rPr lang="en-GB" sz="2000" b="1" dirty="0">
                <a:latin typeface="Verdana" pitchFamily="-109" charset="0"/>
                <a:ea typeface="Verdana" pitchFamily="-109" charset="0"/>
                <a:cs typeface="Verdana" pitchFamily="-109" charset="0"/>
              </a:rPr>
              <a:t>wake</a:t>
            </a:r>
            <a:r>
              <a:rPr lang="en-GB" sz="2000" dirty="0">
                <a:latin typeface="Verdana" pitchFamily="-109" charset="0"/>
                <a:ea typeface="Verdana" pitchFamily="-109" charset="0"/>
                <a:cs typeface="Verdana" pitchFamily="-109" charset="0"/>
              </a:rPr>
              <a:t>, has been a major challenge for the two-beam accelerator concept.</a:t>
            </a:r>
            <a:r>
              <a:rPr lang="en-GB" sz="2000" dirty="0" smtClean="0">
                <a:latin typeface="Verdana" pitchFamily="-109" charset="0"/>
                <a:ea typeface="Verdana" pitchFamily="-109" charset="0"/>
                <a:cs typeface="Verdana" pitchFamily="-109" charset="0"/>
              </a:rPr>
              <a:t> </a:t>
            </a:r>
          </a:p>
        </p:txBody>
      </p:sp>
      <p:pic>
        <p:nvPicPr>
          <p:cNvPr id="10" name="Picture 5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38151" y="2304514"/>
            <a:ext cx="4947029" cy="3635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13"/>
          <p:cNvSpPr txBox="1">
            <a:spLocks noChangeArrowheads="1"/>
          </p:cNvSpPr>
          <p:nvPr/>
        </p:nvSpPr>
        <p:spPr bwMode="auto">
          <a:xfrm>
            <a:off x="6710363" y="8277225"/>
            <a:ext cx="5291137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GB" sz="1200" b="1"/>
              <a:t>Transverse impedance spectrum : rf simulation and reconstruction</a:t>
            </a:r>
          </a:p>
        </p:txBody>
      </p:sp>
      <p:pic>
        <p:nvPicPr>
          <p:cNvPr id="12" name="Picture 6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94757" y="5914641"/>
            <a:ext cx="4477776" cy="668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TextBox 28"/>
          <p:cNvSpPr txBox="1">
            <a:spLocks noChangeArrowheads="1"/>
          </p:cNvSpPr>
          <p:nvPr/>
        </p:nvSpPr>
        <p:spPr bwMode="auto">
          <a:xfrm>
            <a:off x="139463" y="6556375"/>
            <a:ext cx="7200368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GB" sz="1800" dirty="0" smtClean="0">
                <a:latin typeface="Verdana" pitchFamily="-109" charset="0"/>
                <a:ea typeface="Verdana" pitchFamily="-109" charset="0"/>
                <a:cs typeface="Verdana" pitchFamily="-109" charset="0"/>
              </a:rPr>
              <a:t>Tracking simulations approximate simulated PETS impedance by a number of discrete modes, each characterized by {</a:t>
            </a:r>
            <a:r>
              <a:rPr lang="en-GB" sz="1800" dirty="0" err="1" smtClean="0">
                <a:latin typeface="Verdana" pitchFamily="-109" charset="0"/>
                <a:ea typeface="Verdana" pitchFamily="-109" charset="0"/>
                <a:cs typeface="Verdana" pitchFamily="-109" charset="0"/>
              </a:rPr>
              <a:t>f,k</a:t>
            </a:r>
            <a:r>
              <a:rPr lang="en-GB" sz="1800" baseline="-25000" dirty="0" err="1" smtClean="0">
                <a:latin typeface="Verdana" pitchFamily="-109" charset="0"/>
                <a:ea typeface="Verdana" pitchFamily="-109" charset="0"/>
                <a:cs typeface="Verdana" pitchFamily="-109" charset="0"/>
              </a:rPr>
              <a:t>T</a:t>
            </a:r>
            <a:r>
              <a:rPr lang="en-GB" sz="1800" dirty="0" err="1" smtClean="0">
                <a:latin typeface="Verdana" pitchFamily="-109" charset="0"/>
                <a:ea typeface="Verdana" pitchFamily="-109" charset="0"/>
                <a:cs typeface="Verdana" pitchFamily="-109" charset="0"/>
              </a:rPr>
              <a:t>,Q,</a:t>
            </a:r>
            <a:r>
              <a:rPr lang="en-GB" sz="1800" dirty="0" err="1" smtClean="0">
                <a:latin typeface="Symbol" charset="2"/>
                <a:ea typeface="Verdana" pitchFamily="-109" charset="0"/>
                <a:cs typeface="Symbol" charset="2"/>
              </a:rPr>
              <a:t>b</a:t>
            </a:r>
            <a:r>
              <a:rPr lang="en-GB" sz="1800" dirty="0" err="1" smtClean="0">
                <a:latin typeface="Verdana" pitchFamily="-109" charset="0"/>
                <a:ea typeface="Verdana" pitchFamily="-109" charset="0"/>
                <a:cs typeface="Verdana" pitchFamily="-109" charset="0"/>
              </a:rPr>
              <a:t>}</a:t>
            </a:r>
            <a:r>
              <a:rPr lang="en-GB" sz="1800" baseline="-25000" dirty="0" err="1" smtClean="0">
                <a:latin typeface="Verdana" pitchFamily="-109" charset="0"/>
                <a:ea typeface="Verdana" pitchFamily="-109" charset="0"/>
                <a:cs typeface="Verdana" pitchFamily="-109" charset="0"/>
              </a:rPr>
              <a:t>i</a:t>
            </a:r>
            <a:endParaRPr lang="en-GB" sz="1800" baseline="-25000" dirty="0" smtClean="0">
              <a:latin typeface="Symbol" charset="2"/>
              <a:ea typeface="Verdana" pitchFamily="-109" charset="0"/>
              <a:cs typeface="Symbol" charset="2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7726422" y="6800015"/>
            <a:ext cx="2482735" cy="62948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smtClean="0"/>
              <a:t>A. </a:t>
            </a:r>
            <a:r>
              <a:rPr lang="en-GB" sz="2000" dirty="0" err="1" smtClean="0"/>
              <a:t>Cappelletti</a:t>
            </a:r>
            <a:r>
              <a:rPr lang="en-GB" sz="2000" dirty="0" smtClean="0"/>
              <a:t>, WG6, Wednesday 10:30 </a:t>
            </a:r>
            <a:endParaRPr lang="en-GB" sz="2000" dirty="0"/>
          </a:p>
        </p:txBody>
      </p:sp>
      <p:sp>
        <p:nvSpPr>
          <p:cNvPr id="17" name="TextBox 18"/>
          <p:cNvSpPr txBox="1">
            <a:spLocks noChangeArrowheads="1"/>
          </p:cNvSpPr>
          <p:nvPr/>
        </p:nvSpPr>
        <p:spPr bwMode="auto">
          <a:xfrm>
            <a:off x="6912751" y="3344862"/>
            <a:ext cx="44450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GB" sz="1200" b="1" dirty="0" smtClean="0">
                <a:latin typeface="Verdana" pitchFamily="-109" charset="0"/>
                <a:ea typeface="Verdana" pitchFamily="-109" charset="0"/>
                <a:cs typeface="Verdana" pitchFamily="-109" charset="0"/>
              </a:rPr>
              <a:t>PETS 12 GHz prototype (TBTS 1 </a:t>
            </a:r>
            <a:r>
              <a:rPr lang="en-GB" sz="1200" b="1" dirty="0" err="1" smtClean="0">
                <a:latin typeface="Verdana" pitchFamily="-109" charset="0"/>
                <a:ea typeface="Verdana" pitchFamily="-109" charset="0"/>
                <a:cs typeface="Verdana" pitchFamily="-109" charset="0"/>
              </a:rPr>
              <a:t>m</a:t>
            </a:r>
            <a:r>
              <a:rPr lang="en-GB" sz="1200" b="1" dirty="0" smtClean="0">
                <a:latin typeface="Verdana" pitchFamily="-109" charset="0"/>
                <a:ea typeface="Verdana" pitchFamily="-109" charset="0"/>
                <a:cs typeface="Verdana" pitchFamily="-109" charset="0"/>
              </a:rPr>
              <a:t>)</a:t>
            </a:r>
            <a:endParaRPr lang="en-GB" sz="1200" b="1" dirty="0">
              <a:latin typeface="Verdana" pitchFamily="-109" charset="0"/>
              <a:ea typeface="Verdana" pitchFamily="-109" charset="0"/>
              <a:cs typeface="Verdana" pitchFamily="-109" charset="0"/>
            </a:endParaRPr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57C9BF1-2027-B642-A058-21B31C527B6E}" type="slidenum">
              <a:rPr lang="nb-NO" smtClean="0"/>
              <a:pPr>
                <a:defRPr/>
              </a:pPr>
              <a:t>10</a:t>
            </a:fld>
            <a:endParaRPr lang="nb-NO"/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98752" y="863600"/>
            <a:ext cx="3402179" cy="250039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GB" sz="3600" dirty="0" smtClean="0"/>
              <a:t>Transport challenge: dipole wake</a:t>
            </a:r>
            <a:endParaRPr lang="en-GB" sz="3600" dirty="0" smtClean="0">
              <a:effectLst>
                <a:outerShdw blurRad="50800" dist="63500" dir="2700000">
                  <a:schemeClr val="bg1"/>
                </a:outerShdw>
              </a:effectLst>
            </a:endParaRPr>
          </a:p>
        </p:txBody>
      </p:sp>
      <p:sp>
        <p:nvSpPr>
          <p:cNvPr id="29701" name="TextBox 28"/>
          <p:cNvSpPr txBox="1">
            <a:spLocks noChangeArrowheads="1"/>
          </p:cNvSpPr>
          <p:nvPr/>
        </p:nvSpPr>
        <p:spPr bwMode="auto">
          <a:xfrm>
            <a:off x="385763" y="952500"/>
            <a:ext cx="9551250" cy="17543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GB" sz="1800" dirty="0" smtClean="0">
                <a:latin typeface="Verdana" pitchFamily="-109" charset="0"/>
                <a:ea typeface="Verdana" pitchFamily="-109" charset="0"/>
                <a:cs typeface="Verdana" pitchFamily="-109" charset="0"/>
              </a:rPr>
              <a:t>The multi-bunch </a:t>
            </a:r>
            <a:r>
              <a:rPr lang="en-GB" sz="1800" dirty="0">
                <a:latin typeface="Verdana" pitchFamily="-109" charset="0"/>
                <a:ea typeface="Verdana" pitchFamily="-109" charset="0"/>
                <a:cs typeface="Verdana" pitchFamily="-109" charset="0"/>
              </a:rPr>
              <a:t>amplification due to the dipole wake is </a:t>
            </a:r>
            <a:r>
              <a:rPr lang="en-GB" sz="1800" dirty="0" smtClean="0">
                <a:latin typeface="Verdana" pitchFamily="-109" charset="0"/>
                <a:ea typeface="Verdana" pitchFamily="-109" charset="0"/>
                <a:cs typeface="Verdana" pitchFamily="-109" charset="0"/>
              </a:rPr>
              <a:t>large.  The </a:t>
            </a:r>
            <a:r>
              <a:rPr lang="en-GB" sz="1800" dirty="0">
                <a:latin typeface="Verdana" pitchFamily="-109" charset="0"/>
                <a:ea typeface="Verdana" pitchFamily="-109" charset="0"/>
                <a:cs typeface="Verdana" pitchFamily="-109" charset="0"/>
              </a:rPr>
              <a:t>PETS induced energy spread mitigates the </a:t>
            </a:r>
            <a:r>
              <a:rPr lang="en-GB" sz="1800" dirty="0" smtClean="0">
                <a:latin typeface="Verdana" pitchFamily="-109" charset="0"/>
                <a:ea typeface="Verdana" pitchFamily="-109" charset="0"/>
                <a:cs typeface="Verdana" pitchFamily="-109" charset="0"/>
              </a:rPr>
              <a:t>amplification, however</a:t>
            </a:r>
            <a:r>
              <a:rPr lang="en-GB" sz="1800" dirty="0">
                <a:latin typeface="Verdana" pitchFamily="-109" charset="0"/>
                <a:ea typeface="Verdana" pitchFamily="-109" charset="0"/>
                <a:cs typeface="Verdana" pitchFamily="-109" charset="0"/>
              </a:rPr>
              <a:t>,</a:t>
            </a:r>
            <a:r>
              <a:rPr lang="en-GB" sz="1800" dirty="0" smtClean="0">
                <a:latin typeface="Verdana" pitchFamily="-109" charset="0"/>
                <a:ea typeface="Verdana" pitchFamily="-109" charset="0"/>
                <a:cs typeface="Verdana" pitchFamily="-109" charset="0"/>
              </a:rPr>
              <a:t> to a level depended on the PETS design.  Here illustrated by calculating the </a:t>
            </a:r>
            <a:r>
              <a:rPr lang="en-US" sz="1800" dirty="0" smtClean="0">
                <a:latin typeface="Verdana" pitchFamily="-109" charset="0"/>
                <a:ea typeface="Verdana" pitchFamily="-109" charset="0"/>
                <a:cs typeface="Verdana" pitchFamily="-109" charset="0"/>
              </a:rPr>
              <a:t>amplification of action due to dipole wakes, at the decelerator </a:t>
            </a:r>
            <a:r>
              <a:rPr lang="en-US" sz="1800" dirty="0" smtClean="0">
                <a:latin typeface="Verdana" pitchFamily="-109" charset="0"/>
                <a:ea typeface="Verdana" pitchFamily="-109" charset="0"/>
                <a:cs typeface="Verdana" pitchFamily="-109" charset="0"/>
              </a:rPr>
              <a:t>end</a:t>
            </a:r>
            <a:r>
              <a:rPr lang="en-US" sz="1800" dirty="0" smtClean="0">
                <a:latin typeface="Verdana" pitchFamily="-109" charset="0"/>
                <a:ea typeface="Verdana" pitchFamily="-109" charset="0"/>
                <a:cs typeface="Verdana" pitchFamily="-109" charset="0"/>
              </a:rPr>
              <a:t>.</a:t>
            </a:r>
            <a:endParaRPr lang="en-US" sz="1800" dirty="0" smtClean="0">
              <a:latin typeface="Verdana" pitchFamily="-109" charset="0"/>
              <a:ea typeface="Verdana" pitchFamily="-109" charset="0"/>
              <a:cs typeface="Verdana" pitchFamily="-109" charset="0"/>
            </a:endParaRPr>
          </a:p>
          <a:p>
            <a:endParaRPr lang="en-GB" sz="1800" dirty="0" smtClean="0">
              <a:latin typeface="Verdana" pitchFamily="-109" charset="0"/>
              <a:ea typeface="Verdana" pitchFamily="-109" charset="0"/>
              <a:cs typeface="Verdana" pitchFamily="-109" charset="0"/>
            </a:endParaRPr>
          </a:p>
          <a:p>
            <a:endParaRPr lang="en-GB" sz="1800" dirty="0">
              <a:latin typeface="Verdana" pitchFamily="-109" charset="0"/>
              <a:ea typeface="Verdana" pitchFamily="-109" charset="0"/>
              <a:cs typeface="Verdana" pitchFamily="-109" charset="0"/>
            </a:endParaRPr>
          </a:p>
        </p:txBody>
      </p:sp>
      <p:sp>
        <p:nvSpPr>
          <p:cNvPr id="29704" name="TextBox 9"/>
          <p:cNvSpPr txBox="1">
            <a:spLocks noChangeArrowheads="1"/>
          </p:cNvSpPr>
          <p:nvPr/>
        </p:nvSpPr>
        <p:spPr bwMode="auto">
          <a:xfrm>
            <a:off x="235085" y="3175000"/>
            <a:ext cx="3411766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GB" sz="1200" b="1" dirty="0" err="1">
                <a:latin typeface="Verdana" pitchFamily="-109" charset="0"/>
                <a:ea typeface="Verdana" pitchFamily="-109" charset="0"/>
                <a:cs typeface="Verdana" pitchFamily="-109" charset="0"/>
              </a:rPr>
              <a:t>Rf</a:t>
            </a:r>
            <a:r>
              <a:rPr lang="en-GB" sz="1200" b="1" dirty="0">
                <a:latin typeface="Verdana" pitchFamily="-109" charset="0"/>
                <a:ea typeface="Verdana" pitchFamily="-109" charset="0"/>
                <a:cs typeface="Verdana" pitchFamily="-109" charset="0"/>
              </a:rPr>
              <a:t> power production is proportional with (R'/Q) / v</a:t>
            </a:r>
            <a:r>
              <a:rPr lang="en-GB" sz="1200" b="1" baseline="-25000" dirty="0">
                <a:latin typeface="Verdana" pitchFamily="-109" charset="0"/>
                <a:ea typeface="Verdana" pitchFamily="-109" charset="0"/>
                <a:cs typeface="Verdana" pitchFamily="-109" charset="0"/>
              </a:rPr>
              <a:t>g</a:t>
            </a:r>
            <a:r>
              <a:rPr lang="en-GB" sz="1200" b="1" dirty="0">
                <a:latin typeface="Verdana" pitchFamily="-109" charset="0"/>
                <a:ea typeface="Verdana" pitchFamily="-109" charset="0"/>
                <a:cs typeface="Verdana" pitchFamily="-109" charset="0"/>
              </a:rPr>
              <a:t> = const.  However, PETS with too low group velocity do not develop energy spread fast enough to </a:t>
            </a:r>
            <a:r>
              <a:rPr lang="en-GB" sz="1200" b="1" dirty="0" err="1">
                <a:latin typeface="Verdana" pitchFamily="-109" charset="0"/>
                <a:ea typeface="Verdana" pitchFamily="-109" charset="0"/>
                <a:cs typeface="Verdana" pitchFamily="-109" charset="0"/>
              </a:rPr>
              <a:t>decohere</a:t>
            </a:r>
            <a:r>
              <a:rPr lang="en-GB" sz="1200" b="1" dirty="0">
                <a:latin typeface="Verdana" pitchFamily="-109" charset="0"/>
                <a:ea typeface="Verdana" pitchFamily="-109" charset="0"/>
                <a:cs typeface="Verdana" pitchFamily="-109" charset="0"/>
              </a:rPr>
              <a:t> the wake build-</a:t>
            </a:r>
            <a:r>
              <a:rPr lang="en-GB" sz="1200" b="1" dirty="0" smtClean="0">
                <a:latin typeface="Verdana" pitchFamily="-109" charset="0"/>
                <a:ea typeface="Verdana" pitchFamily="-109" charset="0"/>
                <a:cs typeface="Verdana" pitchFamily="-109" charset="0"/>
              </a:rPr>
              <a:t>up.</a:t>
            </a:r>
            <a:endParaRPr lang="en-GB" sz="1200" b="1" dirty="0">
              <a:latin typeface="Verdana" pitchFamily="-109" charset="0"/>
              <a:ea typeface="Verdana" pitchFamily="-109" charset="0"/>
              <a:cs typeface="Verdana" pitchFamily="-109" charset="0"/>
            </a:endParaRPr>
          </a:p>
        </p:txBody>
      </p:sp>
      <p:pic>
        <p:nvPicPr>
          <p:cNvPr id="29705" name="Picture 19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68228" y="4692649"/>
            <a:ext cx="8282794" cy="2549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07766" y="2148701"/>
            <a:ext cx="3505394" cy="227330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4360017" y="4422001"/>
            <a:ext cx="6324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 smtClean="0">
                <a:latin typeface="Verdana"/>
                <a:cs typeface="Verdana"/>
              </a:rPr>
              <a:t>Point-like bunches.</a:t>
            </a:r>
            <a:endParaRPr lang="en-GB" sz="1200" b="1" dirty="0">
              <a:latin typeface="Verdana"/>
              <a:cs typeface="Verdana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433513" y="7242174"/>
            <a:ext cx="6324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 smtClean="0">
                <a:latin typeface="Verdana"/>
                <a:cs typeface="Verdana"/>
              </a:rPr>
              <a:t>1 mm bunches, baseline PETS</a:t>
            </a:r>
            <a:endParaRPr lang="en-GB" sz="1200" b="1" dirty="0">
              <a:latin typeface="Verdana"/>
              <a:cs typeface="Verdana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644636" y="7247751"/>
            <a:ext cx="6324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 smtClean="0">
                <a:latin typeface="Verdana"/>
                <a:cs typeface="Verdana"/>
              </a:rPr>
              <a:t>1 mm bunches, "slow" PETS design</a:t>
            </a:r>
            <a:endParaRPr lang="en-GB" sz="1200" b="1" dirty="0">
              <a:latin typeface="Verdana"/>
              <a:cs typeface="Verdana"/>
            </a:endParaRPr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57C9BF1-2027-B642-A058-21B31C527B6E}" type="slidenum">
              <a:rPr lang="nb-NO" smtClean="0"/>
              <a:pPr>
                <a:defRPr/>
              </a:pPr>
              <a:t>11</a:t>
            </a:fld>
            <a:endParaRPr lang="nb-NO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GB" sz="3200" dirty="0" smtClean="0"/>
              <a:t>Dipole wake status: PETS baseline design</a:t>
            </a:r>
            <a:endParaRPr lang="en-GB" sz="3200" dirty="0" smtClean="0">
              <a:effectLst>
                <a:outerShdw blurRad="50800" dist="63500" dir="2700000">
                  <a:schemeClr val="bg1"/>
                </a:outerShdw>
              </a:effectLst>
            </a:endParaRPr>
          </a:p>
        </p:txBody>
      </p:sp>
      <p:pic>
        <p:nvPicPr>
          <p:cNvPr id="30724" name="Picture 9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46070" y="1197251"/>
            <a:ext cx="5100762" cy="45635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5" name="Picture 11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7589" y="904875"/>
            <a:ext cx="4012777" cy="32226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6" name="Picture 15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413024" y="4195518"/>
            <a:ext cx="4174925" cy="32992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27" name="TextBox 16"/>
          <p:cNvSpPr txBox="1">
            <a:spLocks noChangeArrowheads="1"/>
          </p:cNvSpPr>
          <p:nvPr/>
        </p:nvSpPr>
        <p:spPr bwMode="auto">
          <a:xfrm>
            <a:off x="95243" y="5969000"/>
            <a:ext cx="6332345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GB" sz="1600" dirty="0">
                <a:latin typeface="Verdana" pitchFamily="-109" charset="0"/>
                <a:ea typeface="Verdana" pitchFamily="-109" charset="0"/>
                <a:cs typeface="Verdana" pitchFamily="-109" charset="0"/>
              </a:rPr>
              <a:t>Large series of potential PETS design variants have been examined for robust mitigation of the transverse wake, for all beam modes, and</a:t>
            </a:r>
            <a:r>
              <a:rPr lang="en-GB" sz="1600" dirty="0" smtClean="0">
                <a:latin typeface="Verdana" pitchFamily="-109" charset="0"/>
                <a:ea typeface="Verdana" pitchFamily="-109" charset="0"/>
                <a:cs typeface="Verdana" pitchFamily="-109" charset="0"/>
              </a:rPr>
              <a:t> all errors sources.  </a:t>
            </a:r>
            <a:r>
              <a:rPr lang="en-GB" sz="1600" dirty="0">
                <a:latin typeface="Verdana" pitchFamily="-109" charset="0"/>
                <a:ea typeface="Verdana" pitchFamily="-109" charset="0"/>
                <a:cs typeface="Verdana" pitchFamily="-109" charset="0"/>
              </a:rPr>
              <a:t>After</a:t>
            </a:r>
            <a:r>
              <a:rPr lang="en-GB" sz="1600" dirty="0" smtClean="0">
                <a:latin typeface="Verdana" pitchFamily="-109" charset="0"/>
                <a:ea typeface="Verdana" pitchFamily="-109" charset="0"/>
                <a:cs typeface="Verdana" pitchFamily="-109" charset="0"/>
              </a:rPr>
              <a:t> several iterations </a:t>
            </a:r>
            <a:r>
              <a:rPr lang="en-GB" sz="1600" dirty="0" err="1" smtClean="0">
                <a:latin typeface="Verdana" pitchFamily="-109" charset="0"/>
                <a:ea typeface="Verdana" pitchFamily="-109" charset="0"/>
                <a:cs typeface="Verdana" pitchFamily="-109" charset="0"/>
              </a:rPr>
              <a:t>rf</a:t>
            </a:r>
            <a:r>
              <a:rPr lang="en-GB" sz="1600" dirty="0" smtClean="0">
                <a:latin typeface="Verdana" pitchFamily="-109" charset="0"/>
                <a:ea typeface="Verdana" pitchFamily="-109" charset="0"/>
                <a:cs typeface="Verdana" pitchFamily="-109" charset="0"/>
              </a:rPr>
              <a:t> and beam dynamics expertise</a:t>
            </a:r>
            <a:r>
              <a:rPr lang="en-GB" sz="1600" b="1" dirty="0" smtClean="0">
                <a:latin typeface="Verdana" pitchFamily="-109" charset="0"/>
                <a:ea typeface="Verdana" pitchFamily="-109" charset="0"/>
                <a:cs typeface="Verdana" pitchFamily="-109" charset="0"/>
              </a:rPr>
              <a:t>, </a:t>
            </a:r>
            <a:r>
              <a:rPr lang="en-GB" sz="1600" dirty="0">
                <a:latin typeface="Verdana" pitchFamily="-109" charset="0"/>
                <a:ea typeface="Verdana" pitchFamily="-109" charset="0"/>
                <a:cs typeface="Verdana" pitchFamily="-109" charset="0"/>
              </a:rPr>
              <a:t>a PETS baseline indicating adequate wake mitigation, has been secured.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57C9BF1-2027-B642-A058-21B31C527B6E}" type="slidenum">
              <a:rPr lang="nb-NO" smtClean="0"/>
              <a:pPr>
                <a:defRPr/>
              </a:pPr>
              <a:t>12</a:t>
            </a:fld>
            <a:endParaRPr lang="nb-NO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GB" sz="3200" dirty="0" smtClean="0"/>
              <a:t>Transport challenge: orbit correction</a:t>
            </a:r>
            <a:endParaRPr lang="en-GB" sz="3200" dirty="0" smtClean="0">
              <a:effectLst>
                <a:outerShdw blurRad="50800" dist="63500" dir="2700000">
                  <a:schemeClr val="bg1"/>
                </a:outerShdw>
              </a:effectLst>
            </a:endParaRPr>
          </a:p>
        </p:txBody>
      </p:sp>
      <p:sp>
        <p:nvSpPr>
          <p:cNvPr id="32771" name="TextBox 15"/>
          <p:cNvSpPr txBox="1">
            <a:spLocks noChangeArrowheads="1"/>
          </p:cNvSpPr>
          <p:nvPr/>
        </p:nvSpPr>
        <p:spPr bwMode="auto">
          <a:xfrm>
            <a:off x="423863" y="847725"/>
            <a:ext cx="10052050" cy="52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4287" tIns="52144" rIns="104287" bIns="52144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32772" name="Content Placeholder 1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GB" sz="1700" dirty="0" smtClean="0">
                <a:latin typeface="Verdana" pitchFamily="-109" charset="0"/>
              </a:rPr>
              <a:t>Kicks from misaligned </a:t>
            </a:r>
            <a:r>
              <a:rPr lang="en-GB" sz="1700" dirty="0" err="1" smtClean="0">
                <a:latin typeface="Verdana" pitchFamily="-109" charset="0"/>
              </a:rPr>
              <a:t>quadrupoles</a:t>
            </a:r>
            <a:r>
              <a:rPr lang="en-GB" sz="1700" dirty="0" smtClean="0">
                <a:latin typeface="Verdana" pitchFamily="-109" charset="0"/>
              </a:rPr>
              <a:t> might drive beam envelope out of vacuum chamber, even for pre-alignment of 20 </a:t>
            </a:r>
            <a:r>
              <a:rPr lang="en-GB" sz="1700" dirty="0" smtClean="0">
                <a:latin typeface="Symbol" pitchFamily="-109" charset="2"/>
                <a:ea typeface="Symbol" pitchFamily="-109" charset="2"/>
                <a:cs typeface="Symbol" pitchFamily="-109" charset="2"/>
              </a:rPr>
              <a:t>m</a:t>
            </a:r>
            <a:r>
              <a:rPr lang="en-GB" sz="1700" dirty="0" smtClean="0">
                <a:latin typeface="Verdana" pitchFamily="-109" charset="0"/>
              </a:rPr>
              <a:t>m. Estimate for uncorrected machine sets scale :</a:t>
            </a:r>
          </a:p>
          <a:p>
            <a:pPr>
              <a:buFont typeface="Wingdings 2" pitchFamily="-109" charset="2"/>
              <a:buNone/>
            </a:pPr>
            <a:endParaRPr lang="en-GB" sz="1700" dirty="0" smtClean="0">
              <a:latin typeface="Verdana" pitchFamily="-109" charset="0"/>
            </a:endParaRPr>
          </a:p>
          <a:p>
            <a:pPr>
              <a:buFont typeface="Wingdings 2" pitchFamily="-109" charset="2"/>
              <a:buNone/>
            </a:pPr>
            <a:endParaRPr lang="en-GB" sz="1700" dirty="0" smtClean="0">
              <a:latin typeface="Verdana" pitchFamily="-109" charset="0"/>
            </a:endParaRPr>
          </a:p>
          <a:p>
            <a:endParaRPr lang="en-GB" sz="1700" dirty="0" smtClean="0">
              <a:latin typeface="Verdana" pitchFamily="-109" charset="0"/>
            </a:endParaRPr>
          </a:p>
        </p:txBody>
      </p:sp>
      <p:pic>
        <p:nvPicPr>
          <p:cNvPr id="32773" name="Picture 14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6238" y="4032250"/>
            <a:ext cx="4346575" cy="3198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4" name="Picture 16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29288" y="4017963"/>
            <a:ext cx="4348162" cy="3154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775" name="TextBox 17"/>
          <p:cNvSpPr txBox="1">
            <a:spLocks noChangeArrowheads="1"/>
          </p:cNvSpPr>
          <p:nvPr/>
        </p:nvSpPr>
        <p:spPr bwMode="auto">
          <a:xfrm>
            <a:off x="0" y="7185025"/>
            <a:ext cx="5929313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4287" tIns="52144" rIns="104287" bIns="52144">
            <a:prstTxWarp prst="textNoShape">
              <a:avLst/>
            </a:prstTxWarp>
            <a:spAutoFit/>
          </a:bodyPr>
          <a:lstStyle/>
          <a:p>
            <a:r>
              <a:rPr lang="en-GB" sz="1400" b="1" dirty="0"/>
              <a:t>Beam transport for ideal injection into a misaligned machine             </a:t>
            </a:r>
          </a:p>
        </p:txBody>
      </p:sp>
      <p:sp>
        <p:nvSpPr>
          <p:cNvPr id="32776" name="TextBox 20"/>
          <p:cNvSpPr txBox="1">
            <a:spLocks noChangeArrowheads="1"/>
          </p:cNvSpPr>
          <p:nvPr/>
        </p:nvSpPr>
        <p:spPr bwMode="auto">
          <a:xfrm>
            <a:off x="5346700" y="7185025"/>
            <a:ext cx="5929313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4287" tIns="52144" rIns="104287" bIns="52144">
            <a:prstTxWarp prst="textNoShape">
              <a:avLst/>
            </a:prstTxWarp>
            <a:spAutoFit/>
          </a:bodyPr>
          <a:lstStyle/>
          <a:p>
            <a:r>
              <a:rPr lang="en-GB" sz="1400" b="1" dirty="0"/>
              <a:t>Beam transport for ideal inj. into </a:t>
            </a:r>
            <a:r>
              <a:rPr lang="en-GB" sz="1400" dirty="0"/>
              <a:t>a 1-to-1 corrected machine             </a:t>
            </a:r>
          </a:p>
        </p:txBody>
      </p:sp>
      <p:sp>
        <p:nvSpPr>
          <p:cNvPr id="32777" name="TextBox 23"/>
          <p:cNvSpPr txBox="1">
            <a:spLocks noChangeArrowheads="1"/>
          </p:cNvSpPr>
          <p:nvPr/>
        </p:nvSpPr>
        <p:spPr bwMode="auto">
          <a:xfrm>
            <a:off x="242888" y="2406650"/>
            <a:ext cx="1193800" cy="50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32778" name="TextBox 24"/>
          <p:cNvSpPr txBox="1">
            <a:spLocks noChangeArrowheads="1"/>
          </p:cNvSpPr>
          <p:nvPr/>
        </p:nvSpPr>
        <p:spPr bwMode="auto">
          <a:xfrm>
            <a:off x="125207" y="2460625"/>
            <a:ext cx="4978400" cy="17543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GB" sz="1800" dirty="0">
                <a:latin typeface="Verdana" pitchFamily="-109" charset="0"/>
                <a:ea typeface="Verdana" pitchFamily="-109" charset="0"/>
                <a:cs typeface="Verdana" pitchFamily="-109" charset="0"/>
              </a:rPr>
              <a:t>90% energy spread of decelerator beam poses a challenge for beam transport :</a:t>
            </a:r>
          </a:p>
          <a:p>
            <a:r>
              <a:rPr lang="en-GB" sz="1800" dirty="0">
                <a:latin typeface="Verdana" pitchFamily="-109" charset="0"/>
                <a:ea typeface="Verdana" pitchFamily="-109" charset="0"/>
                <a:cs typeface="Verdana" pitchFamily="-109" charset="0"/>
              </a:rPr>
              <a:t>Dispersive trajectories of higher / lower </a:t>
            </a:r>
          </a:p>
          <a:p>
            <a:r>
              <a:rPr lang="en-GB" sz="1800" dirty="0">
                <a:latin typeface="Verdana" pitchFamily="-109" charset="0"/>
                <a:ea typeface="Verdana" pitchFamily="-109" charset="0"/>
                <a:cs typeface="Verdana" pitchFamily="-109" charset="0"/>
              </a:rPr>
              <a:t>energy particles : 1-to-1 correction </a:t>
            </a:r>
            <a:r>
              <a:rPr lang="en-GB" sz="1800" dirty="0" smtClean="0">
                <a:latin typeface="Verdana" pitchFamily="-109" charset="0"/>
                <a:ea typeface="Verdana" pitchFamily="-109" charset="0"/>
                <a:cs typeface="Verdana" pitchFamily="-109" charset="0"/>
              </a:rPr>
              <a:t>does </a:t>
            </a:r>
            <a:r>
              <a:rPr lang="en-US" sz="1800" dirty="0">
                <a:latin typeface="Verdana" pitchFamily="-109" charset="0"/>
                <a:ea typeface="Verdana" pitchFamily="-109" charset="0"/>
                <a:cs typeface="Verdana" pitchFamily="-109" charset="0"/>
              </a:rPr>
              <a:t>properly</a:t>
            </a:r>
            <a:r>
              <a:rPr lang="en-GB" sz="1800" dirty="0">
                <a:latin typeface="Verdana" pitchFamily="-109" charset="0"/>
                <a:ea typeface="Verdana" pitchFamily="-109" charset="0"/>
                <a:cs typeface="Verdana" pitchFamily="-109" charset="0"/>
              </a:rPr>
              <a:t> </a:t>
            </a:r>
            <a:r>
              <a:rPr lang="en-GB" sz="1800" dirty="0" smtClean="0">
                <a:latin typeface="Verdana" pitchFamily="-109" charset="0"/>
                <a:ea typeface="Verdana" pitchFamily="-109" charset="0"/>
                <a:cs typeface="Verdana" pitchFamily="-109" charset="0"/>
              </a:rPr>
              <a:t>correct only </a:t>
            </a:r>
            <a:r>
              <a:rPr lang="en-GB" sz="1800" dirty="0">
                <a:latin typeface="Verdana" pitchFamily="-109" charset="0"/>
                <a:ea typeface="Verdana" pitchFamily="-109" charset="0"/>
                <a:cs typeface="Verdana" pitchFamily="-109" charset="0"/>
              </a:rPr>
              <a:t>the beam </a:t>
            </a:r>
            <a:r>
              <a:rPr lang="en-GB" sz="1800" dirty="0" err="1" smtClean="0">
                <a:latin typeface="Verdana" pitchFamily="-109" charset="0"/>
                <a:ea typeface="Verdana" pitchFamily="-109" charset="0"/>
                <a:cs typeface="Verdana" pitchFamily="-109" charset="0"/>
              </a:rPr>
              <a:t>centroid</a:t>
            </a:r>
            <a:r>
              <a:rPr lang="en-GB" sz="1800" dirty="0" smtClean="0">
                <a:latin typeface="Verdana" pitchFamily="-109" charset="0"/>
                <a:ea typeface="Verdana" pitchFamily="-109" charset="0"/>
                <a:cs typeface="Verdana" pitchFamily="-109" charset="0"/>
              </a:rPr>
              <a:t>. </a:t>
            </a:r>
            <a:endParaRPr lang="en-GB" sz="1800" dirty="0">
              <a:latin typeface="Verdana" pitchFamily="-109" charset="0"/>
              <a:ea typeface="Verdana" pitchFamily="-109" charset="0"/>
              <a:cs typeface="Verdana" pitchFamily="-109" charset="0"/>
            </a:endParaRPr>
          </a:p>
          <a:p>
            <a:endParaRPr lang="en-GB" sz="1800" dirty="0">
              <a:latin typeface="Verdana" pitchFamily="-109" charset="0"/>
              <a:ea typeface="Verdana" pitchFamily="-109" charset="0"/>
              <a:cs typeface="Verdana" pitchFamily="-109" charset="0"/>
            </a:endParaRPr>
          </a:p>
        </p:txBody>
      </p:sp>
      <p:grpSp>
        <p:nvGrpSpPr>
          <p:cNvPr id="3" name="Group 25"/>
          <p:cNvGrpSpPr>
            <a:grpSpLocks/>
          </p:cNvGrpSpPr>
          <p:nvPr/>
        </p:nvGrpSpPr>
        <p:grpSpPr bwMode="auto">
          <a:xfrm>
            <a:off x="5199063" y="2568575"/>
            <a:ext cx="2641600" cy="1743075"/>
            <a:chOff x="4114800" y="3448050"/>
            <a:chExt cx="4572000" cy="3200400"/>
          </a:xfrm>
        </p:grpSpPr>
        <p:sp>
          <p:nvSpPr>
            <p:cNvPr id="27" name="Rectangle 26"/>
            <p:cNvSpPr/>
            <p:nvPr/>
          </p:nvSpPr>
          <p:spPr>
            <a:xfrm>
              <a:off x="4114800" y="3448050"/>
              <a:ext cx="4420881" cy="32004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>
              <a:outerShdw blurRad="57150" dist="63500" dir="5400000" algn="ctr" rotWithShape="0">
                <a:schemeClr val="tx2">
                  <a:alpha val="48000"/>
                </a:scheme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521437">
                <a:defRPr/>
              </a:pPr>
              <a:endParaRPr lang="en-GB" dirty="0"/>
            </a:p>
          </p:txBody>
        </p:sp>
        <p:pic>
          <p:nvPicPr>
            <p:cNvPr id="32789" name="Picture 27" descr="decelerator_E.pdf"/>
            <p:cNvPicPr>
              <a:picLocks noChangeAspect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4114800" y="3448050"/>
              <a:ext cx="4572000" cy="3200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cxnSp>
        <p:nvCxnSpPr>
          <p:cNvPr id="30" name="Straight Arrow Connector 29"/>
          <p:cNvCxnSpPr/>
          <p:nvPr/>
        </p:nvCxnSpPr>
        <p:spPr>
          <a:xfrm rot="5400000">
            <a:off x="3773488" y="3575050"/>
            <a:ext cx="2616200" cy="12954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/>
          <p:nvPr/>
        </p:nvCxnSpPr>
        <p:spPr>
          <a:xfrm>
            <a:off x="5729288" y="2914650"/>
            <a:ext cx="4044950" cy="180975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/>
          <p:nvPr/>
        </p:nvCxnSpPr>
        <p:spPr>
          <a:xfrm rot="5400000">
            <a:off x="4114801" y="4379912"/>
            <a:ext cx="2563812" cy="1776413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/>
          <p:nvPr/>
        </p:nvCxnSpPr>
        <p:spPr>
          <a:xfrm>
            <a:off x="6264275" y="4024313"/>
            <a:ext cx="3595688" cy="1455737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2784" name="TextBox 18"/>
          <p:cNvSpPr txBox="1">
            <a:spLocks noChangeArrowheads="1"/>
          </p:cNvSpPr>
          <p:nvPr/>
        </p:nvSpPr>
        <p:spPr bwMode="auto">
          <a:xfrm>
            <a:off x="6350069" y="1778000"/>
            <a:ext cx="4489431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GB" sz="1400" dirty="0">
                <a:latin typeface="Verdana" pitchFamily="-109" charset="0"/>
                <a:ea typeface="Verdana" pitchFamily="-109" charset="0"/>
                <a:cs typeface="Verdana" pitchFamily="-109" charset="0"/>
              </a:rPr>
              <a:t>With 1000 </a:t>
            </a:r>
            <a:r>
              <a:rPr lang="en-GB" sz="1400" dirty="0" err="1">
                <a:latin typeface="Verdana" pitchFamily="-109" charset="0"/>
                <a:ea typeface="Verdana" pitchFamily="-109" charset="0"/>
                <a:cs typeface="Verdana" pitchFamily="-109" charset="0"/>
              </a:rPr>
              <a:t>quadrupoles</a:t>
            </a:r>
            <a:r>
              <a:rPr lang="en-GB" sz="1400" dirty="0">
                <a:latin typeface="Verdana" pitchFamily="-109" charset="0"/>
                <a:ea typeface="Verdana" pitchFamily="-109" charset="0"/>
                <a:cs typeface="Verdana" pitchFamily="-109" charset="0"/>
              </a:rPr>
              <a:t> and 20 </a:t>
            </a:r>
            <a:r>
              <a:rPr lang="en-GB" sz="1400" dirty="0">
                <a:latin typeface="Symbol" pitchFamily="-109" charset="2"/>
                <a:ea typeface="Symbol" pitchFamily="-109" charset="2"/>
                <a:cs typeface="Symbol" pitchFamily="-109" charset="2"/>
              </a:rPr>
              <a:t>m</a:t>
            </a:r>
            <a:r>
              <a:rPr lang="en-GB" sz="1400" dirty="0">
                <a:latin typeface="Verdana" pitchFamily="-109" charset="0"/>
                <a:ea typeface="Verdana" pitchFamily="-109" charset="0"/>
                <a:cs typeface="Verdana" pitchFamily="-109" charset="0"/>
              </a:rPr>
              <a:t>m </a:t>
            </a:r>
            <a:r>
              <a:rPr lang="en-GB" sz="1400" dirty="0" err="1">
                <a:latin typeface="Verdana" pitchFamily="-109" charset="0"/>
                <a:ea typeface="Verdana" pitchFamily="-109" charset="0"/>
                <a:cs typeface="Verdana" pitchFamily="-109" charset="0"/>
              </a:rPr>
              <a:t>rms</a:t>
            </a:r>
            <a:r>
              <a:rPr lang="en-GB" sz="1400" dirty="0">
                <a:latin typeface="Verdana" pitchFamily="-109" charset="0"/>
                <a:ea typeface="Verdana" pitchFamily="-109" charset="0"/>
                <a:cs typeface="Verdana" pitchFamily="-109" charset="0"/>
              </a:rPr>
              <a:t> offset, the expected </a:t>
            </a:r>
            <a:r>
              <a:rPr lang="en-GB" sz="1400" dirty="0" err="1">
                <a:latin typeface="Verdana" pitchFamily="-109" charset="0"/>
                <a:ea typeface="Verdana" pitchFamily="-109" charset="0"/>
                <a:cs typeface="Verdana" pitchFamily="-109" charset="0"/>
              </a:rPr>
              <a:t>centroid</a:t>
            </a:r>
            <a:r>
              <a:rPr lang="en-GB" sz="1400" dirty="0">
                <a:latin typeface="Verdana" pitchFamily="-109" charset="0"/>
                <a:ea typeface="Verdana" pitchFamily="-109" charset="0"/>
                <a:cs typeface="Verdana" pitchFamily="-109" charset="0"/>
              </a:rPr>
              <a:t> envelope is ca. 4 mm.</a:t>
            </a:r>
          </a:p>
        </p:txBody>
      </p:sp>
      <p:pic>
        <p:nvPicPr>
          <p:cNvPr id="32785" name="Picture 19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91014" y="1660525"/>
            <a:ext cx="2351569" cy="67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86" name="Picture 21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0762" y="1652587"/>
            <a:ext cx="849529" cy="676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87" name="Picture 22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212435" y="1668461"/>
            <a:ext cx="3213749" cy="665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57C9BF1-2027-B642-A058-21B31C527B6E}" type="slidenum">
              <a:rPr lang="nb-NO" smtClean="0"/>
              <a:pPr>
                <a:defRPr/>
              </a:pPr>
              <a:t>13</a:t>
            </a:fld>
            <a:endParaRPr lang="nb-NO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GB" sz="3000" dirty="0" smtClean="0"/>
              <a:t>Transport challenge: orbit correction</a:t>
            </a:r>
            <a:endParaRPr lang="en-GB" sz="3000" dirty="0" smtClean="0">
              <a:effectLst>
                <a:outerShdw blurRad="50800" dist="63500" dir="2700000">
                  <a:schemeClr val="bg1"/>
                </a:outerShdw>
              </a:effectLst>
            </a:endParaRPr>
          </a:p>
        </p:txBody>
      </p:sp>
      <p:sp>
        <p:nvSpPr>
          <p:cNvPr id="33795" name="TextBox 15"/>
          <p:cNvSpPr txBox="1">
            <a:spLocks noChangeArrowheads="1"/>
          </p:cNvSpPr>
          <p:nvPr/>
        </p:nvSpPr>
        <p:spPr bwMode="auto">
          <a:xfrm>
            <a:off x="423863" y="847725"/>
            <a:ext cx="10052050" cy="52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4287" tIns="52144" rIns="104287" bIns="52144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33796" name="Content Placeholder 12"/>
          <p:cNvSpPr>
            <a:spLocks noGrp="1"/>
          </p:cNvSpPr>
          <p:nvPr>
            <p:ph idx="1"/>
          </p:nvPr>
        </p:nvSpPr>
        <p:spPr>
          <a:xfrm>
            <a:off x="287338" y="985838"/>
            <a:ext cx="5808210" cy="6311900"/>
          </a:xfrm>
        </p:spPr>
        <p:txBody>
          <a:bodyPr/>
          <a:lstStyle/>
          <a:p>
            <a:pPr>
              <a:buFont typeface="Wingdings 2" pitchFamily="-109" charset="2"/>
              <a:buNone/>
            </a:pPr>
            <a:r>
              <a:rPr lang="en-GB" sz="1800" dirty="0" smtClean="0">
                <a:latin typeface="Verdana" pitchFamily="-109" charset="0"/>
              </a:rPr>
              <a:t>We seek to improve the situation by imposing</a:t>
            </a:r>
            <a:r>
              <a:rPr lang="en-GB" sz="1800" dirty="0" smtClean="0">
                <a:latin typeface="Verdana" pitchFamily="-109" charset="0"/>
              </a:rPr>
              <a:t> that particles </a:t>
            </a:r>
            <a:r>
              <a:rPr lang="en-GB" sz="1800" dirty="0" smtClean="0">
                <a:latin typeface="Verdana" pitchFamily="-109" charset="0"/>
              </a:rPr>
              <a:t>of different </a:t>
            </a:r>
            <a:r>
              <a:rPr lang="en-GB" sz="1800" dirty="0" smtClean="0">
                <a:latin typeface="Verdana" pitchFamily="-109" charset="0"/>
              </a:rPr>
              <a:t>energies shall </a:t>
            </a:r>
            <a:r>
              <a:rPr lang="en-GB" sz="1800" dirty="0" smtClean="0">
                <a:latin typeface="Verdana" pitchFamily="-109" charset="0"/>
              </a:rPr>
              <a:t>follow same </a:t>
            </a:r>
            <a:r>
              <a:rPr lang="en-GB" sz="1800" dirty="0" smtClean="0">
                <a:latin typeface="Verdana" pitchFamily="-109" charset="0"/>
              </a:rPr>
              <a:t>trajectory, </a:t>
            </a:r>
            <a:r>
              <a:rPr lang="en-GB" sz="1800" dirty="0" smtClean="0">
                <a:latin typeface="Verdana" pitchFamily="-109" charset="0"/>
              </a:rPr>
              <a:t>i.e. minimizing the energy dependence of the trajectories;</a:t>
            </a:r>
            <a:r>
              <a:rPr lang="en-GB" sz="1800" dirty="0" smtClean="0">
                <a:latin typeface="Verdana" pitchFamily="-109" charset="0"/>
              </a:rPr>
              <a:t> a </a:t>
            </a:r>
            <a:r>
              <a:rPr lang="en-GB" sz="1800" dirty="0" smtClean="0">
                <a:latin typeface="Verdana" pitchFamily="-109" charset="0"/>
              </a:rPr>
              <a:t>dispersion-free</a:t>
            </a:r>
            <a:r>
              <a:rPr lang="en-GB" sz="1800" dirty="0" smtClean="0">
                <a:latin typeface="Verdana" pitchFamily="-109" charset="0"/>
              </a:rPr>
              <a:t> correction.</a:t>
            </a:r>
            <a:endParaRPr lang="en-GB" sz="1800" dirty="0" smtClean="0">
              <a:latin typeface="Verdana" pitchFamily="-109" charset="0"/>
            </a:endParaRPr>
          </a:p>
          <a:p>
            <a:pPr>
              <a:buFont typeface="Wingdings 2" pitchFamily="-109" charset="2"/>
              <a:buNone/>
            </a:pPr>
            <a:r>
              <a:rPr lang="en-GB" sz="1800" dirty="0" smtClean="0">
                <a:latin typeface="Verdana" pitchFamily="-109" charset="0"/>
              </a:rPr>
              <a:t>We propose a scheme based on drive beam bunch-manipulation and exploiting PETS beam loading, to generate a test-beam.</a:t>
            </a:r>
          </a:p>
          <a:p>
            <a:pPr>
              <a:buFont typeface="Wingdings 2" pitchFamily="-109" charset="2"/>
              <a:buNone/>
            </a:pPr>
            <a:r>
              <a:rPr lang="en-GB" sz="1800" dirty="0" smtClean="0">
                <a:latin typeface="Verdana" pitchFamily="-109" charset="0"/>
              </a:rPr>
              <a:t>Use of "delayed switching" in the drive beam generation. The test beam can have almost any energy leverage.  One-pulse correction.</a:t>
            </a:r>
          </a:p>
          <a:p>
            <a:pPr>
              <a:buFont typeface="Wingdings 2" pitchFamily="-109" charset="2"/>
              <a:buNone/>
            </a:pPr>
            <a:endParaRPr lang="en-GB" sz="1800" dirty="0" smtClean="0">
              <a:latin typeface="Verdana" pitchFamily="-109" charset="0"/>
            </a:endParaRPr>
          </a:p>
        </p:txBody>
      </p:sp>
      <p:pic>
        <p:nvPicPr>
          <p:cNvPr id="33798" name="Picture 19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56150" y="4395067"/>
            <a:ext cx="3793371" cy="27645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9" name="Picture 21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97971" y="4243387"/>
            <a:ext cx="3941763" cy="287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800" name="TextBox 22"/>
          <p:cNvSpPr txBox="1">
            <a:spLocks noChangeArrowheads="1"/>
          </p:cNvSpPr>
          <p:nvPr/>
        </p:nvSpPr>
        <p:spPr bwMode="auto">
          <a:xfrm>
            <a:off x="28477" y="7016749"/>
            <a:ext cx="5929312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4287" tIns="52144" rIns="104287" bIns="52144">
            <a:prstTxWarp prst="textNoShape">
              <a:avLst/>
            </a:prstTxWarp>
            <a:spAutoFit/>
          </a:bodyPr>
          <a:lstStyle/>
          <a:p>
            <a:r>
              <a:rPr lang="en-GB" sz="1400" b="1" dirty="0"/>
              <a:t>Beam transport for ideal inj. into a dispersion-free steered machine             </a:t>
            </a:r>
          </a:p>
        </p:txBody>
      </p:sp>
      <p:sp>
        <p:nvSpPr>
          <p:cNvPr id="33801" name="TextBox 25"/>
          <p:cNvSpPr txBox="1">
            <a:spLocks noChangeArrowheads="1"/>
          </p:cNvSpPr>
          <p:nvPr/>
        </p:nvSpPr>
        <p:spPr bwMode="auto">
          <a:xfrm>
            <a:off x="6064855" y="7191375"/>
            <a:ext cx="5929312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4287" tIns="52144" rIns="104287" bIns="52144">
            <a:prstTxWarp prst="textNoShape">
              <a:avLst/>
            </a:prstTxWarp>
            <a:spAutoFit/>
          </a:bodyPr>
          <a:lstStyle/>
          <a:p>
            <a:r>
              <a:rPr lang="en-GB" sz="1400" b="1" dirty="0"/>
              <a:t>Energy profile of main beam and example test-beam</a:t>
            </a:r>
          </a:p>
        </p:txBody>
      </p:sp>
      <p:pic>
        <p:nvPicPr>
          <p:cNvPr id="33802" name="Picture 9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454045" y="1022350"/>
            <a:ext cx="3749106" cy="1965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10"/>
          <p:cNvSpPr txBox="1"/>
          <p:nvPr/>
        </p:nvSpPr>
        <p:spPr>
          <a:xfrm>
            <a:off x="6762191" y="2984500"/>
            <a:ext cx="332900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 smtClean="0">
                <a:latin typeface="Verdana"/>
                <a:cs typeface="Verdana"/>
              </a:rPr>
              <a:t>The effect of delayed switching</a:t>
            </a:r>
            <a:endParaRPr lang="en-GB" sz="1400" b="1" dirty="0">
              <a:latin typeface="Verdana"/>
              <a:cs typeface="Verdana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566202" y="3247929"/>
            <a:ext cx="3558381" cy="1022446"/>
          </a:xfrm>
          <a:prstGeom prst="rect">
            <a:avLst/>
          </a:prstGeom>
        </p:spPr>
      </p:pic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57C9BF1-2027-B642-A058-21B31C527B6E}" type="slidenum">
              <a:rPr lang="nb-NO" smtClean="0"/>
              <a:pPr>
                <a:defRPr/>
              </a:pPr>
              <a:t>14</a:t>
            </a:fld>
            <a:endParaRPr lang="nb-NO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GB" sz="3000" dirty="0" smtClean="0"/>
              <a:t>Beam transport with dispersion-free correction</a:t>
            </a:r>
            <a:endParaRPr lang="en-GB" sz="3000" dirty="0" smtClean="0">
              <a:effectLst>
                <a:outerShdw blurRad="50800" dist="63500" dir="2700000">
                  <a:schemeClr val="bg1"/>
                </a:outerShdw>
              </a:effectLst>
            </a:endParaRPr>
          </a:p>
        </p:txBody>
      </p:sp>
      <p:sp>
        <p:nvSpPr>
          <p:cNvPr id="34819" name="Content Placeholder 1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400" dirty="0" smtClean="0">
                <a:latin typeface="Verdana" pitchFamily="-109" charset="0"/>
              </a:rPr>
              <a:t>Results of simulation including the combined effects of wake fields and misalignment, for the CLIC base line parameters :</a:t>
            </a:r>
          </a:p>
        </p:txBody>
      </p:sp>
      <p:pic>
        <p:nvPicPr>
          <p:cNvPr id="34820" name="Picture 14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02843" y="1901825"/>
            <a:ext cx="6494333" cy="4670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821" name="TextBox 15"/>
          <p:cNvSpPr txBox="1">
            <a:spLocks noChangeArrowheads="1"/>
          </p:cNvSpPr>
          <p:nvPr/>
        </p:nvSpPr>
        <p:spPr bwMode="auto">
          <a:xfrm>
            <a:off x="1966745" y="6772275"/>
            <a:ext cx="61087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/>
            <a:r>
              <a:rPr lang="en-GB" sz="1400" b="1" dirty="0"/>
              <a:t>3-</a:t>
            </a:r>
            <a:r>
              <a:rPr lang="en-GB" sz="1400" b="1" dirty="0">
                <a:latin typeface="Symbol" pitchFamily="-109" charset="2"/>
                <a:ea typeface="Symbol" pitchFamily="-109" charset="2"/>
                <a:cs typeface="Symbol" pitchFamily="-109" charset="2"/>
              </a:rPr>
              <a:t>s</a:t>
            </a:r>
            <a:r>
              <a:rPr lang="en-GB" sz="1400" b="1" dirty="0"/>
              <a:t> envelope of 500 simulated machines (worst </a:t>
            </a:r>
            <a:r>
              <a:rPr lang="en-GB" sz="1400" b="1" dirty="0" smtClean="0"/>
              <a:t>case </a:t>
            </a:r>
            <a:r>
              <a:rPr lang="en-GB" sz="1400" b="1" dirty="0" err="1" smtClean="0"/>
              <a:t>r</a:t>
            </a:r>
            <a:r>
              <a:rPr lang="en-GB" sz="1400" b="1" dirty="0" smtClean="0"/>
              <a:t>)</a:t>
            </a:r>
            <a:endParaRPr lang="en-GB" sz="1400" b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57C9BF1-2027-B642-A058-21B31C527B6E}" type="slidenum">
              <a:rPr lang="nb-NO" smtClean="0"/>
              <a:pPr>
                <a:defRPr/>
              </a:pPr>
              <a:t>15</a:t>
            </a:fld>
            <a:endParaRPr lang="nb-NO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24092" y="1470609"/>
            <a:ext cx="9625489" cy="3374441"/>
          </a:xfrm>
        </p:spPr>
        <p:txBody>
          <a:bodyPr>
            <a:noAutofit/>
          </a:bodyPr>
          <a:lstStyle/>
          <a:p>
            <a:pPr algn="l">
              <a:defRPr/>
            </a:pPr>
            <a:r>
              <a:rPr lang="en-GB" sz="3600" dirty="0" err="1" smtClean="0">
                <a:solidFill>
                  <a:schemeClr val="accent1"/>
                </a:solidFill>
                <a:latin typeface="Wingdings"/>
                <a:ea typeface="Wingdings"/>
                <a:cs typeface="Wingdings"/>
              </a:rPr>
              <a:t></a:t>
            </a:r>
            <a:r>
              <a:rPr lang="en-GB" sz="3600" dirty="0" smtClean="0">
                <a:solidFill>
                  <a:schemeClr val="accent1"/>
                </a:solidFill>
                <a:latin typeface="Verdana" pitchFamily="-109" charset="0"/>
              </a:rPr>
              <a:t> Requirements</a:t>
            </a:r>
            <a:r>
              <a:rPr lang="en-GB" sz="3600" dirty="0" smtClean="0">
                <a:solidFill>
                  <a:srgbClr val="0F6FC6"/>
                </a:solidFill>
                <a:latin typeface="Verdana" pitchFamily="-109" charset="0"/>
              </a:rPr>
              <a:t/>
            </a:r>
            <a:br>
              <a:rPr lang="en-GB" sz="3600" dirty="0" smtClean="0">
                <a:solidFill>
                  <a:srgbClr val="0F6FC6"/>
                </a:solidFill>
                <a:latin typeface="Verdana" pitchFamily="-109" charset="0"/>
              </a:rPr>
            </a:br>
            <a:r>
              <a:rPr lang="en-GB" sz="3600" dirty="0" err="1" smtClean="0">
                <a:solidFill>
                  <a:schemeClr val="accent1"/>
                </a:solidFill>
                <a:latin typeface="Wingdings"/>
                <a:ea typeface="Wingdings"/>
                <a:cs typeface="Wingdings"/>
              </a:rPr>
              <a:t></a:t>
            </a:r>
            <a:r>
              <a:rPr lang="en-GB" sz="3600" dirty="0" smtClean="0">
                <a:solidFill>
                  <a:schemeClr val="accent1"/>
                </a:solidFill>
                <a:latin typeface="Verdana" pitchFamily="-109" charset="0"/>
              </a:rPr>
              <a:t> Beam physics</a:t>
            </a:r>
            <a:r>
              <a:rPr lang="en-GB" sz="3600" dirty="0" smtClean="0">
                <a:solidFill>
                  <a:srgbClr val="0F6FC6"/>
                </a:solidFill>
                <a:latin typeface="Verdana" pitchFamily="-109" charset="0"/>
              </a:rPr>
              <a:t/>
            </a:r>
            <a:br>
              <a:rPr lang="en-GB" sz="3600" dirty="0" smtClean="0">
                <a:solidFill>
                  <a:srgbClr val="0F6FC6"/>
                </a:solidFill>
                <a:latin typeface="Verdana" pitchFamily="-109" charset="0"/>
              </a:rPr>
            </a:br>
            <a:r>
              <a:rPr lang="en-GB" sz="3600" dirty="0" err="1" smtClean="0">
                <a:solidFill>
                  <a:schemeClr val="accent3"/>
                </a:solidFill>
                <a:latin typeface="Wingdings"/>
                <a:ea typeface="Wingdings"/>
                <a:cs typeface="Wingdings"/>
              </a:rPr>
              <a:t></a:t>
            </a:r>
            <a:r>
              <a:rPr lang="en-GB" sz="3600" dirty="0" smtClean="0">
                <a:solidFill>
                  <a:schemeClr val="accent3"/>
                </a:solidFill>
                <a:latin typeface="Verdana" pitchFamily="-109" charset="0"/>
              </a:rPr>
              <a:t> Component specifications</a:t>
            </a:r>
            <a:r>
              <a:rPr lang="en-GB" sz="3600" dirty="0" smtClean="0">
                <a:solidFill>
                  <a:srgbClr val="0F6FC6"/>
                </a:solidFill>
                <a:latin typeface="Verdana" pitchFamily="-109" charset="0"/>
              </a:rPr>
              <a:t/>
            </a:r>
            <a:br>
              <a:rPr lang="en-GB" sz="3600" dirty="0" smtClean="0">
                <a:solidFill>
                  <a:srgbClr val="0F6FC6"/>
                </a:solidFill>
                <a:latin typeface="Verdana" pitchFamily="-109" charset="0"/>
              </a:rPr>
            </a:br>
            <a:r>
              <a:rPr lang="en-GB" sz="3600" dirty="0" err="1" smtClean="0">
                <a:solidFill>
                  <a:srgbClr val="0F6FC6"/>
                </a:solidFill>
                <a:latin typeface="Wingdings"/>
                <a:ea typeface="Wingdings"/>
                <a:cs typeface="Wingdings"/>
              </a:rPr>
              <a:t></a:t>
            </a:r>
            <a:r>
              <a:rPr lang="en-GB" sz="3600" dirty="0" smtClean="0">
                <a:solidFill>
                  <a:srgbClr val="0F6FC6"/>
                </a:solidFill>
                <a:latin typeface="Verdana" pitchFamily="-109" charset="0"/>
              </a:rPr>
              <a:t> Test facilities</a:t>
            </a:r>
            <a:br>
              <a:rPr lang="en-GB" sz="3600" dirty="0" smtClean="0">
                <a:solidFill>
                  <a:srgbClr val="0F6FC6"/>
                </a:solidFill>
                <a:latin typeface="Verdana" pitchFamily="-109" charset="0"/>
              </a:rPr>
            </a:br>
            <a:r>
              <a:rPr lang="en-GB" sz="3600" dirty="0" err="1" smtClean="0">
                <a:solidFill>
                  <a:srgbClr val="0F6FC6"/>
                </a:solidFill>
                <a:latin typeface="Wingdings"/>
                <a:ea typeface="Wingdings"/>
                <a:cs typeface="Wingdings"/>
              </a:rPr>
              <a:t></a:t>
            </a:r>
            <a:r>
              <a:rPr lang="en-GB" sz="3600" dirty="0" smtClean="0">
                <a:solidFill>
                  <a:srgbClr val="0F6FC6"/>
                </a:solidFill>
                <a:latin typeface="Verdana" pitchFamily="-109" charset="0"/>
              </a:rPr>
              <a:t> Conclusions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Title 3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sz="3600" dirty="0" smtClean="0"/>
              <a:t>Decelerator operational scenarios</a:t>
            </a:r>
            <a:endParaRPr lang="en-GB" sz="3600" dirty="0"/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8448" y="942974"/>
            <a:ext cx="9169895" cy="6188076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57C9BF1-2027-B642-A058-21B31C527B6E}" type="slidenum">
              <a:rPr lang="nb-NO" smtClean="0"/>
              <a:pPr>
                <a:defRPr/>
              </a:pPr>
              <a:t>17</a:t>
            </a:fld>
            <a:endParaRPr lang="nb-NO"/>
          </a:p>
        </p:txBody>
      </p:sp>
      <p:sp>
        <p:nvSpPr>
          <p:cNvPr id="5" name="TextBox 4"/>
          <p:cNvSpPr txBox="1"/>
          <p:nvPr/>
        </p:nvSpPr>
        <p:spPr>
          <a:xfrm>
            <a:off x="-1" y="7131050"/>
            <a:ext cx="1041322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 smtClean="0">
                <a:latin typeface="Verdana"/>
                <a:cs typeface="Verdana"/>
              </a:rPr>
              <a:t>Tune-up beams</a:t>
            </a:r>
            <a:r>
              <a:rPr lang="en-GB" sz="1400" dirty="0" smtClean="0">
                <a:latin typeface="Verdana"/>
                <a:cs typeface="Verdana"/>
              </a:rPr>
              <a:t>: low current, negligible beam-</a:t>
            </a:r>
            <a:r>
              <a:rPr lang="en-GB" sz="1400" dirty="0" smtClean="0">
                <a:latin typeface="Verdana"/>
                <a:cs typeface="Verdana"/>
              </a:rPr>
              <a:t>loading. Not needed</a:t>
            </a:r>
            <a:r>
              <a:rPr lang="en-GB" sz="1400" dirty="0" smtClean="0">
                <a:latin typeface="Verdana"/>
                <a:cs typeface="Verdana"/>
              </a:rPr>
              <a:t> (</a:t>
            </a:r>
            <a:r>
              <a:rPr lang="en-GB" sz="1400" dirty="0" smtClean="0">
                <a:latin typeface="Verdana"/>
                <a:cs typeface="Verdana"/>
              </a:rPr>
              <a:t>nor optimal) </a:t>
            </a:r>
            <a:r>
              <a:rPr lang="en-GB" sz="1400" dirty="0" smtClean="0">
                <a:latin typeface="Verdana"/>
                <a:cs typeface="Verdana"/>
              </a:rPr>
              <a:t>to go to full phase-advance</a:t>
            </a:r>
            <a:endParaRPr lang="en-GB" sz="1400" dirty="0">
              <a:latin typeface="Verdana"/>
              <a:cs typeface="Verdana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400" dirty="0" smtClean="0"/>
              <a:t>Quad specifications: baseline parameters</a:t>
            </a:r>
            <a:endParaRPr lang="en-GB" sz="3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7339" y="985838"/>
            <a:ext cx="7955756" cy="6311900"/>
          </a:xfrm>
        </p:spPr>
        <p:txBody>
          <a:bodyPr/>
          <a:lstStyle/>
          <a:p>
            <a:r>
              <a:rPr lang="en-GB" sz="2200" dirty="0" smtClean="0"/>
              <a:t>Specification: one </a:t>
            </a:r>
            <a:r>
              <a:rPr lang="en-GB" sz="2200" dirty="0" err="1" smtClean="0"/>
              <a:t>quadrupole</a:t>
            </a:r>
            <a:r>
              <a:rPr lang="en-GB" sz="2200" dirty="0" smtClean="0"/>
              <a:t> per </a:t>
            </a:r>
            <a:r>
              <a:rPr lang="en-GB" sz="2200" dirty="0" smtClean="0"/>
              <a:t>meter </a:t>
            </a:r>
            <a:r>
              <a:rPr lang="en-GB" sz="2200" dirty="0" smtClean="0"/>
              <a:t>gives beta function (for most decelerated particles) of</a:t>
            </a:r>
            <a:r>
              <a:rPr lang="en-GB" sz="2200" dirty="0" smtClean="0"/>
              <a:t> 	&lt;</a:t>
            </a:r>
            <a:r>
              <a:rPr lang="en-GB" sz="2200" dirty="0" err="1" smtClean="0">
                <a:latin typeface="Symbol" charset="2"/>
                <a:cs typeface="Symbol" charset="2"/>
              </a:rPr>
              <a:t>b</a:t>
            </a:r>
            <a:r>
              <a:rPr lang="en-GB" sz="2200" dirty="0" smtClean="0"/>
              <a:t>&gt; = 1.25 </a:t>
            </a:r>
            <a:r>
              <a:rPr lang="en-GB" sz="2200" dirty="0" err="1" smtClean="0"/>
              <a:t>m</a:t>
            </a:r>
            <a:endParaRPr lang="en-GB" sz="2200" dirty="0" smtClean="0"/>
          </a:p>
          <a:p>
            <a:pPr lvl="1"/>
            <a:r>
              <a:rPr lang="en-GB" sz="1800" dirty="0" smtClean="0"/>
              <a:t>Deemed necessary for robust mitigation of dipole wake</a:t>
            </a:r>
          </a:p>
          <a:p>
            <a:pPr lvl="1"/>
            <a:r>
              <a:rPr lang="en-GB" sz="1800" dirty="0" smtClean="0"/>
              <a:t>Gives </a:t>
            </a:r>
            <a:r>
              <a:rPr lang="en-GB" sz="1800" dirty="0" err="1" smtClean="0"/>
              <a:t>r</a:t>
            </a:r>
            <a:r>
              <a:rPr lang="en-GB" sz="1800" dirty="0" smtClean="0"/>
              <a:t> = </a:t>
            </a:r>
            <a:r>
              <a:rPr lang="en-GB" sz="1800" dirty="0" smtClean="0"/>
              <a:t>3.3 </a:t>
            </a:r>
            <a:r>
              <a:rPr lang="en-GB" sz="1800" dirty="0" smtClean="0"/>
              <a:t>mm (out of a</a:t>
            </a:r>
            <a:r>
              <a:rPr lang="en-GB" sz="1800" baseline="-25000" dirty="0" smtClean="0"/>
              <a:t>0</a:t>
            </a:r>
            <a:r>
              <a:rPr lang="en-GB" sz="1800" dirty="0" smtClean="0"/>
              <a:t> = 11.5 mm) for ideal beam</a:t>
            </a:r>
          </a:p>
          <a:p>
            <a:r>
              <a:rPr lang="en-GB" sz="2200" dirty="0" smtClean="0"/>
              <a:t>Results in ~42'000 decelerator quads</a:t>
            </a:r>
          </a:p>
          <a:p>
            <a:r>
              <a:rPr lang="en-GB" sz="2200" dirty="0" smtClean="0"/>
              <a:t>Powered magnets</a:t>
            </a:r>
            <a:r>
              <a:rPr lang="en-GB" sz="2200" dirty="0" smtClean="0"/>
              <a:t> is the baseline </a:t>
            </a:r>
          </a:p>
          <a:p>
            <a:pPr lvl="1"/>
            <a:r>
              <a:rPr lang="en-GB" sz="2000" dirty="0" smtClean="0"/>
              <a:t>failure tolerant serial powering scheme a necessity </a:t>
            </a:r>
          </a:p>
          <a:p>
            <a:r>
              <a:rPr lang="en-GB" sz="2200" dirty="0" smtClean="0"/>
              <a:t>Tuneable permanent magnets option investigated</a:t>
            </a:r>
          </a:p>
          <a:p>
            <a:pPr lvl="1"/>
            <a:r>
              <a:rPr lang="en-GB" sz="2000" dirty="0" smtClean="0"/>
              <a:t>must cover all operational scenarios</a:t>
            </a:r>
          </a:p>
        </p:txBody>
      </p:sp>
      <p:sp>
        <p:nvSpPr>
          <p:cNvPr id="11" name="Rectangle 10"/>
          <p:cNvSpPr/>
          <p:nvPr/>
        </p:nvSpPr>
        <p:spPr>
          <a:xfrm>
            <a:off x="7124518" y="2831265"/>
            <a:ext cx="3456057" cy="62948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smtClean="0"/>
              <a:t>D. </a:t>
            </a:r>
            <a:r>
              <a:rPr lang="en-GB" sz="2000" dirty="0" err="1" smtClean="0"/>
              <a:t>Siemaszko</a:t>
            </a:r>
            <a:r>
              <a:rPr lang="en-GB" sz="2000" dirty="0" smtClean="0"/>
              <a:t>, S. </a:t>
            </a:r>
            <a:r>
              <a:rPr lang="en-GB" sz="2000" dirty="0" err="1" smtClean="0"/>
              <a:t>Pittet</a:t>
            </a:r>
            <a:r>
              <a:rPr lang="en-GB" sz="2000" dirty="0" smtClean="0"/>
              <a:t>, WG6, Wednesday 09:50 </a:t>
            </a:r>
            <a:endParaRPr lang="en-GB" sz="2000" dirty="0"/>
          </a:p>
        </p:txBody>
      </p:sp>
      <p:sp>
        <p:nvSpPr>
          <p:cNvPr id="12" name="Rectangle 11"/>
          <p:cNvSpPr/>
          <p:nvPr/>
        </p:nvSpPr>
        <p:spPr>
          <a:xfrm>
            <a:off x="7587687" y="1878765"/>
            <a:ext cx="3026080" cy="62948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smtClean="0"/>
              <a:t>A. </a:t>
            </a:r>
            <a:r>
              <a:rPr lang="en-GB" sz="2000" dirty="0" err="1" smtClean="0"/>
              <a:t>Vorozhtsov</a:t>
            </a:r>
            <a:r>
              <a:rPr lang="en-GB" sz="2000" dirty="0" smtClean="0"/>
              <a:t>, WG6, Wednesday 09:30 </a:t>
            </a:r>
            <a:endParaRPr lang="en-GB" sz="2000" dirty="0"/>
          </a:p>
        </p:txBody>
      </p:sp>
      <p:sp>
        <p:nvSpPr>
          <p:cNvPr id="13" name="Rectangle 12"/>
          <p:cNvSpPr/>
          <p:nvPr/>
        </p:nvSpPr>
        <p:spPr>
          <a:xfrm>
            <a:off x="7730551" y="4156075"/>
            <a:ext cx="2896831" cy="62948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smtClean="0"/>
              <a:t>J. Clarke, WG6, Wednesday 11:40 </a:t>
            </a:r>
            <a:endParaRPr lang="en-GB" sz="2000" dirty="0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1314" y="4857750"/>
            <a:ext cx="9012555" cy="2635250"/>
          </a:xfrm>
          <a:prstGeom prst="rect">
            <a:avLst/>
          </a:prstGeom>
        </p:spPr>
      </p:pic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57C9BF1-2027-B642-A058-21B31C527B6E}" type="slidenum">
              <a:rPr lang="nb-NO" smtClean="0"/>
              <a:pPr>
                <a:defRPr/>
              </a:pPr>
              <a:t>18</a:t>
            </a:fld>
            <a:endParaRPr lang="nb-NO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400" dirty="0" smtClean="0"/>
              <a:t>BPM specifications: baseline parameters</a:t>
            </a:r>
            <a:endParaRPr lang="en-GB" sz="3400" dirty="0"/>
          </a:p>
        </p:txBody>
      </p:sp>
      <p:pic>
        <p:nvPicPr>
          <p:cNvPr id="4" name="Picture 14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2977" y="4388566"/>
            <a:ext cx="3696491" cy="26583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321" y="1349249"/>
            <a:ext cx="3487088" cy="251542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61992" y="1359735"/>
            <a:ext cx="3622846" cy="250741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20930" y="4102100"/>
            <a:ext cx="6037862" cy="3467971"/>
          </a:xfrm>
          <a:prstGeom prst="rect">
            <a:avLst/>
          </a:prstGeom>
        </p:spPr>
      </p:pic>
      <p:pic>
        <p:nvPicPr>
          <p:cNvPr id="9" name="Picture 6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188527" y="1349375"/>
            <a:ext cx="3537302" cy="25126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extBox 12"/>
          <p:cNvSpPr txBox="1"/>
          <p:nvPr/>
        </p:nvSpPr>
        <p:spPr>
          <a:xfrm>
            <a:off x="962837" y="772378"/>
            <a:ext cx="733701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>
                <a:latin typeface="Verdana"/>
                <a:cs typeface="Verdana"/>
              </a:rPr>
              <a:t>Beam-based correction performance drive the BPM specifications. Target: negligible envelope growth due to </a:t>
            </a:r>
            <a:r>
              <a:rPr lang="en-GB" sz="1600" dirty="0" err="1" smtClean="0">
                <a:latin typeface="Verdana"/>
                <a:cs typeface="Verdana"/>
              </a:rPr>
              <a:t>quadrupole</a:t>
            </a:r>
            <a:r>
              <a:rPr lang="en-GB" sz="1600" dirty="0" smtClean="0">
                <a:latin typeface="Verdana"/>
                <a:cs typeface="Verdana"/>
              </a:rPr>
              <a:t> kicks.</a:t>
            </a:r>
          </a:p>
          <a:p>
            <a:endParaRPr lang="en-GB" sz="1600" dirty="0">
              <a:latin typeface="Verdana"/>
              <a:cs typeface="Verdana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15353" y="3835598"/>
            <a:ext cx="30255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 smtClean="0">
                <a:latin typeface="Verdana"/>
                <a:cs typeface="Verdana"/>
              </a:rPr>
              <a:t>Effect of BPM accuracy</a:t>
            </a:r>
            <a:endParaRPr lang="en-GB" sz="1400" b="1" dirty="0">
              <a:latin typeface="Verdana"/>
              <a:cs typeface="Verdana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084734" y="3819723"/>
            <a:ext cx="30255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 smtClean="0">
                <a:latin typeface="Verdana"/>
                <a:cs typeface="Verdana"/>
              </a:rPr>
              <a:t>Effect of BPM resolution</a:t>
            </a:r>
            <a:endParaRPr lang="en-GB" sz="1400" b="1" dirty="0">
              <a:latin typeface="Verdana"/>
              <a:cs typeface="Verdana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862094" y="3794323"/>
            <a:ext cx="30255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 smtClean="0">
                <a:latin typeface="Verdana"/>
                <a:cs typeface="Verdana"/>
              </a:rPr>
              <a:t>Effect of # of </a:t>
            </a:r>
            <a:r>
              <a:rPr lang="en-GB" sz="1400" b="1" dirty="0" err="1" smtClean="0">
                <a:latin typeface="Verdana"/>
                <a:cs typeface="Verdana"/>
              </a:rPr>
              <a:t>BPMs</a:t>
            </a:r>
            <a:endParaRPr lang="en-GB" sz="1400" b="1" dirty="0">
              <a:latin typeface="Verdana"/>
              <a:cs typeface="Verdana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38138" y="7046912"/>
            <a:ext cx="356421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 smtClean="0">
                <a:latin typeface="Verdana"/>
                <a:cs typeface="Verdana"/>
              </a:rPr>
              <a:t>Results with baseline parameters</a:t>
            </a:r>
            <a:endParaRPr lang="en-GB" sz="1400" b="1" dirty="0">
              <a:latin typeface="Verdana"/>
              <a:cs typeface="Verdana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8218978" y="746377"/>
            <a:ext cx="2482735" cy="62948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smtClean="0"/>
              <a:t>S. Smith, WG8, Wednesday 09:40 </a:t>
            </a:r>
            <a:endParaRPr lang="en-GB" sz="2000" dirty="0"/>
          </a:p>
        </p:txBody>
      </p:sp>
      <p:sp>
        <p:nvSpPr>
          <p:cNvPr id="19" name="Slide Number Placeholder 1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57C9BF1-2027-B642-A058-21B31C527B6E}" type="slidenum">
              <a:rPr lang="nb-NO" smtClean="0"/>
              <a:pPr>
                <a:defRPr/>
              </a:pPr>
              <a:t>19</a:t>
            </a:fld>
            <a:endParaRPr lang="nb-NO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24092" y="1470609"/>
            <a:ext cx="9625489" cy="3374441"/>
          </a:xfrm>
        </p:spPr>
        <p:txBody>
          <a:bodyPr>
            <a:noAutofit/>
          </a:bodyPr>
          <a:lstStyle/>
          <a:p>
            <a:pPr algn="l">
              <a:defRPr/>
            </a:pPr>
            <a:r>
              <a:rPr lang="en-GB" sz="3600" dirty="0" err="1" smtClean="0">
                <a:solidFill>
                  <a:schemeClr val="accent3"/>
                </a:solidFill>
                <a:latin typeface="Wingdings"/>
                <a:ea typeface="Wingdings"/>
                <a:cs typeface="Wingdings"/>
              </a:rPr>
              <a:t></a:t>
            </a:r>
            <a:r>
              <a:rPr lang="en-GB" sz="3600" dirty="0" smtClean="0">
                <a:solidFill>
                  <a:schemeClr val="accent3"/>
                </a:solidFill>
                <a:latin typeface="Verdana" pitchFamily="-109" charset="0"/>
              </a:rPr>
              <a:t> Requirements</a:t>
            </a:r>
            <a:r>
              <a:rPr lang="en-GB" sz="3600" dirty="0" smtClean="0">
                <a:solidFill>
                  <a:srgbClr val="0F6FC6"/>
                </a:solidFill>
                <a:latin typeface="Verdana" pitchFamily="-109" charset="0"/>
              </a:rPr>
              <a:t/>
            </a:r>
            <a:br>
              <a:rPr lang="en-GB" sz="3600" dirty="0" smtClean="0">
                <a:solidFill>
                  <a:srgbClr val="0F6FC6"/>
                </a:solidFill>
                <a:latin typeface="Verdana" pitchFamily="-109" charset="0"/>
              </a:rPr>
            </a:br>
            <a:r>
              <a:rPr lang="en-GB" sz="3600" dirty="0" err="1" smtClean="0">
                <a:solidFill>
                  <a:srgbClr val="0F6FC6"/>
                </a:solidFill>
                <a:latin typeface="Wingdings"/>
                <a:ea typeface="Wingdings"/>
                <a:cs typeface="Wingdings"/>
              </a:rPr>
              <a:t></a:t>
            </a:r>
            <a:r>
              <a:rPr lang="en-GB" sz="3600" dirty="0" smtClean="0">
                <a:solidFill>
                  <a:srgbClr val="0F6FC6"/>
                </a:solidFill>
                <a:latin typeface="Verdana" pitchFamily="-109" charset="0"/>
              </a:rPr>
              <a:t> Beam physics</a:t>
            </a:r>
            <a:br>
              <a:rPr lang="en-GB" sz="3600" dirty="0" smtClean="0">
                <a:solidFill>
                  <a:srgbClr val="0F6FC6"/>
                </a:solidFill>
                <a:latin typeface="Verdana" pitchFamily="-109" charset="0"/>
              </a:rPr>
            </a:br>
            <a:r>
              <a:rPr lang="en-GB" sz="3600" dirty="0" err="1" smtClean="0">
                <a:solidFill>
                  <a:srgbClr val="0F6FC6"/>
                </a:solidFill>
                <a:latin typeface="Wingdings"/>
                <a:ea typeface="Wingdings"/>
                <a:cs typeface="Wingdings"/>
              </a:rPr>
              <a:t></a:t>
            </a:r>
            <a:r>
              <a:rPr lang="en-GB" sz="3600" dirty="0" smtClean="0">
                <a:solidFill>
                  <a:srgbClr val="0F6FC6"/>
                </a:solidFill>
                <a:latin typeface="Verdana" pitchFamily="-109" charset="0"/>
              </a:rPr>
              <a:t> Component specifications</a:t>
            </a:r>
            <a:br>
              <a:rPr lang="en-GB" sz="3600" dirty="0" smtClean="0">
                <a:solidFill>
                  <a:srgbClr val="0F6FC6"/>
                </a:solidFill>
                <a:latin typeface="Verdana" pitchFamily="-109" charset="0"/>
              </a:rPr>
            </a:br>
            <a:r>
              <a:rPr lang="en-GB" sz="3600" dirty="0" err="1" smtClean="0">
                <a:solidFill>
                  <a:srgbClr val="0F6FC6"/>
                </a:solidFill>
                <a:latin typeface="Wingdings"/>
                <a:ea typeface="Wingdings"/>
                <a:cs typeface="Wingdings"/>
              </a:rPr>
              <a:t></a:t>
            </a:r>
            <a:r>
              <a:rPr lang="en-GB" sz="3600" dirty="0" smtClean="0">
                <a:solidFill>
                  <a:srgbClr val="0F6FC6"/>
                </a:solidFill>
                <a:latin typeface="Verdana" pitchFamily="-109" charset="0"/>
              </a:rPr>
              <a:t> Test facilities</a:t>
            </a:r>
            <a:br>
              <a:rPr lang="en-GB" sz="3600" dirty="0" smtClean="0">
                <a:solidFill>
                  <a:srgbClr val="0F6FC6"/>
                </a:solidFill>
                <a:latin typeface="Verdana" pitchFamily="-109" charset="0"/>
              </a:rPr>
            </a:br>
            <a:r>
              <a:rPr lang="en-GB" sz="3600" dirty="0" err="1" smtClean="0">
                <a:solidFill>
                  <a:srgbClr val="0F6FC6"/>
                </a:solidFill>
                <a:latin typeface="Wingdings"/>
                <a:ea typeface="Wingdings"/>
                <a:cs typeface="Wingdings"/>
              </a:rPr>
              <a:t></a:t>
            </a:r>
            <a:r>
              <a:rPr lang="en-GB" sz="3600" dirty="0" smtClean="0">
                <a:solidFill>
                  <a:srgbClr val="0F6FC6"/>
                </a:solidFill>
                <a:latin typeface="Verdana" pitchFamily="-109" charset="0"/>
              </a:rPr>
              <a:t> Conclusions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sz="4000" dirty="0" smtClean="0"/>
              <a:t>Vacuum system specifications</a:t>
            </a:r>
            <a:endParaRPr lang="en-GB" sz="4000" dirty="0"/>
          </a:p>
        </p:txBody>
      </p:sp>
      <p:sp>
        <p:nvSpPr>
          <p:cNvPr id="14" name="TextBox 13"/>
          <p:cNvSpPr txBox="1"/>
          <p:nvPr/>
        </p:nvSpPr>
        <p:spPr>
          <a:xfrm>
            <a:off x="463396" y="1174750"/>
            <a:ext cx="10034741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>
                <a:latin typeface="Verdana"/>
                <a:cs typeface="Verdana"/>
              </a:rPr>
              <a:t>Collective effects studies for the 100 A drive beam  :</a:t>
            </a:r>
          </a:p>
          <a:p>
            <a:endParaRPr lang="en-GB" sz="2400" dirty="0" smtClean="0">
              <a:latin typeface="Verdana"/>
              <a:cs typeface="Verdana"/>
            </a:endParaRPr>
          </a:p>
          <a:p>
            <a:pPr marL="514350" indent="-514350">
              <a:buAutoNum type="arabicParenR"/>
            </a:pPr>
            <a:r>
              <a:rPr lang="en-GB" sz="2400" b="1" dirty="0" smtClean="0">
                <a:latin typeface="Verdana"/>
                <a:cs typeface="Verdana"/>
              </a:rPr>
              <a:t>Fast-ion instability</a:t>
            </a:r>
          </a:p>
          <a:p>
            <a:pPr marL="514350" indent="-514350"/>
            <a:r>
              <a:rPr lang="en-GB" sz="2400" dirty="0" smtClean="0">
                <a:latin typeface="Verdana"/>
                <a:cs typeface="Verdana"/>
              </a:rPr>
              <a:t>Analytic approximations, neglecting the large energy spread), yields one fast-ion instability rise-time with </a:t>
            </a:r>
            <a:r>
              <a:rPr lang="en-GB" sz="2400" dirty="0" err="1" smtClean="0">
                <a:latin typeface="Verdana"/>
                <a:cs typeface="Verdana"/>
              </a:rPr>
              <a:t>p</a:t>
            </a:r>
            <a:r>
              <a:rPr lang="en-GB" sz="2400" dirty="0" smtClean="0">
                <a:latin typeface="Verdana"/>
                <a:cs typeface="Verdana"/>
              </a:rPr>
              <a:t> = 40 </a:t>
            </a:r>
            <a:r>
              <a:rPr lang="en-GB" sz="2400" dirty="0" err="1" smtClean="0">
                <a:latin typeface="Verdana"/>
                <a:cs typeface="Verdana"/>
              </a:rPr>
              <a:t>nTorr</a:t>
            </a:r>
            <a:r>
              <a:rPr lang="en-GB" sz="2400" dirty="0" smtClean="0">
                <a:latin typeface="Verdana"/>
                <a:cs typeface="Verdana"/>
              </a:rPr>
              <a:t>.</a:t>
            </a:r>
            <a:endParaRPr lang="en-GB" sz="2400" dirty="0">
              <a:latin typeface="Verdana"/>
              <a:cs typeface="Verdana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482613" y="3238669"/>
            <a:ext cx="6152761" cy="507831"/>
          </a:xfrm>
          <a:prstGeom prst="rect">
            <a:avLst/>
          </a:prstGeom>
          <a:noFill/>
          <a:ln w="63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rtlCol="0">
            <a:spAutoFit/>
          </a:bodyPr>
          <a:lstStyle/>
          <a:p>
            <a:r>
              <a:rPr lang="en-GB" dirty="0" smtClean="0">
                <a:latin typeface="Verdana"/>
                <a:cs typeface="Verdana"/>
              </a:rPr>
              <a:t>Decelerator: </a:t>
            </a:r>
            <a:r>
              <a:rPr lang="en-GB" b="1" dirty="0" err="1" smtClean="0">
                <a:latin typeface="Verdana"/>
                <a:cs typeface="Verdana"/>
              </a:rPr>
              <a:t>p</a:t>
            </a:r>
            <a:r>
              <a:rPr lang="en-GB" b="1" dirty="0" smtClean="0">
                <a:latin typeface="Verdana"/>
                <a:cs typeface="Verdana"/>
              </a:rPr>
              <a:t> &lt; 40 </a:t>
            </a:r>
            <a:r>
              <a:rPr lang="en-GB" b="1" dirty="0" err="1" smtClean="0">
                <a:latin typeface="Verdana"/>
                <a:cs typeface="Verdana"/>
              </a:rPr>
              <a:t>nTorr</a:t>
            </a:r>
            <a:endParaRPr lang="en-GB" b="1" dirty="0">
              <a:latin typeface="Verdana"/>
              <a:cs typeface="Verdana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63397" y="3714581"/>
            <a:ext cx="650521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sz="2400" dirty="0" smtClean="0">
              <a:latin typeface="Verdana"/>
              <a:cs typeface="Verdana"/>
            </a:endParaRPr>
          </a:p>
          <a:p>
            <a:pPr marL="514350" indent="-514350"/>
            <a:r>
              <a:rPr lang="en-GB" sz="2400" b="1" dirty="0" smtClean="0">
                <a:latin typeface="Verdana"/>
                <a:cs typeface="Verdana"/>
              </a:rPr>
              <a:t>2) </a:t>
            </a:r>
            <a:r>
              <a:rPr lang="en-GB" sz="2400" b="1" dirty="0" err="1" smtClean="0">
                <a:latin typeface="Verdana"/>
                <a:cs typeface="Verdana"/>
              </a:rPr>
              <a:t>Resisitive</a:t>
            </a:r>
            <a:r>
              <a:rPr lang="en-GB" sz="2400" b="1" dirty="0" smtClean="0">
                <a:latin typeface="Verdana"/>
                <a:cs typeface="Verdana"/>
              </a:rPr>
              <a:t> wall instability</a:t>
            </a:r>
          </a:p>
          <a:p>
            <a:pPr marL="514350" indent="-514350"/>
            <a:r>
              <a:rPr lang="en-GB" sz="2400" dirty="0" smtClean="0">
                <a:latin typeface="Verdana"/>
                <a:cs typeface="Verdana"/>
              </a:rPr>
              <a:t>Analytic calculations yield a significant (unacceptable) amplification of beam offsets for </a:t>
            </a:r>
            <a:r>
              <a:rPr lang="en-GB" sz="2400" dirty="0" err="1" smtClean="0">
                <a:latin typeface="Symbol" charset="2"/>
                <a:cs typeface="Symbol" charset="2"/>
              </a:rPr>
              <a:t>s</a:t>
            </a:r>
            <a:r>
              <a:rPr lang="en-GB" sz="2400" baseline="-25000" dirty="0" err="1" smtClean="0">
                <a:latin typeface="Verdana"/>
                <a:cs typeface="Verdana"/>
              </a:rPr>
              <a:t>res</a:t>
            </a:r>
            <a:r>
              <a:rPr lang="en-GB" sz="2400" dirty="0" smtClean="0">
                <a:latin typeface="Verdana"/>
                <a:cs typeface="Verdana"/>
              </a:rPr>
              <a:t> = </a:t>
            </a:r>
            <a:r>
              <a:rPr lang="en-GB" sz="2400" dirty="0" err="1" smtClean="0">
                <a:latin typeface="Symbol" charset="2"/>
                <a:cs typeface="Symbol" charset="2"/>
              </a:rPr>
              <a:t>s</a:t>
            </a:r>
            <a:r>
              <a:rPr lang="en-GB" sz="2400" baseline="-25000" dirty="0" err="1" smtClean="0">
                <a:latin typeface="Verdana"/>
                <a:cs typeface="Verdana"/>
              </a:rPr>
              <a:t>s.s</a:t>
            </a:r>
            <a:r>
              <a:rPr lang="en-GB" sz="2400" dirty="0" smtClean="0">
                <a:latin typeface="Verdana"/>
                <a:cs typeface="Verdana"/>
              </a:rPr>
              <a:t> while negligible for </a:t>
            </a:r>
            <a:r>
              <a:rPr lang="en-GB" sz="2400" dirty="0" err="1" smtClean="0">
                <a:latin typeface="Symbol" charset="2"/>
                <a:cs typeface="Symbol" charset="2"/>
              </a:rPr>
              <a:t>s</a:t>
            </a:r>
            <a:r>
              <a:rPr lang="en-GB" sz="2400" baseline="-25000" dirty="0" err="1" smtClean="0">
                <a:latin typeface="Verdana"/>
                <a:cs typeface="Verdana"/>
              </a:rPr>
              <a:t>res</a:t>
            </a:r>
            <a:r>
              <a:rPr lang="en-GB" sz="2400" dirty="0" smtClean="0">
                <a:latin typeface="Verdana"/>
                <a:cs typeface="Verdana"/>
              </a:rPr>
              <a:t> = </a:t>
            </a:r>
            <a:r>
              <a:rPr lang="en-GB" sz="2400" dirty="0" err="1" smtClean="0">
                <a:latin typeface="Symbol" charset="2"/>
                <a:cs typeface="Symbol" charset="2"/>
              </a:rPr>
              <a:t>s</a:t>
            </a:r>
            <a:r>
              <a:rPr lang="en-GB" sz="2400" baseline="-25000" dirty="0" err="1" smtClean="0">
                <a:latin typeface="Verdana"/>
                <a:cs typeface="Verdana"/>
              </a:rPr>
              <a:t>Cu</a:t>
            </a:r>
            <a:r>
              <a:rPr lang="en-GB" sz="2400" baseline="-25000" dirty="0" smtClean="0">
                <a:latin typeface="Verdana"/>
                <a:cs typeface="Verdana"/>
              </a:rPr>
              <a:t>.</a:t>
            </a:r>
            <a:endParaRPr lang="en-GB" sz="2400" baseline="-25000" dirty="0">
              <a:latin typeface="Verdana"/>
              <a:cs typeface="Verdana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-672306" y="4692650"/>
            <a:ext cx="184666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dirty="0"/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09870" y="4181151"/>
            <a:ext cx="3888874" cy="2887892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1583085" y="6191250"/>
            <a:ext cx="4876800" cy="523220"/>
          </a:xfrm>
          <a:prstGeom prst="rect">
            <a:avLst/>
          </a:prstGeom>
          <a:noFill/>
          <a:ln w="6350" cmpd="sng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 smtClean="0">
                <a:latin typeface="Verdana"/>
                <a:cs typeface="Verdana"/>
              </a:rPr>
              <a:t>Decelerator: </a:t>
            </a:r>
            <a:r>
              <a:rPr lang="en-GB" sz="2800" b="1" dirty="0" err="1" smtClean="0">
                <a:latin typeface="Symbol" charset="2"/>
                <a:cs typeface="Symbol" charset="2"/>
              </a:rPr>
              <a:t>s</a:t>
            </a:r>
            <a:r>
              <a:rPr lang="en-GB" sz="2800" b="1" baseline="-25000" dirty="0" err="1" smtClean="0">
                <a:latin typeface="Verdana"/>
                <a:cs typeface="Verdana"/>
              </a:rPr>
              <a:t>res</a:t>
            </a:r>
            <a:r>
              <a:rPr lang="en-GB" sz="2800" b="1" dirty="0" smtClean="0">
                <a:latin typeface="Verdana"/>
                <a:cs typeface="Verdana"/>
              </a:rPr>
              <a:t> ~ </a:t>
            </a:r>
            <a:r>
              <a:rPr lang="en-GB" sz="2800" b="1" dirty="0" err="1" smtClean="0">
                <a:latin typeface="Symbol" charset="2"/>
                <a:cs typeface="Symbol" charset="2"/>
              </a:rPr>
              <a:t>s</a:t>
            </a:r>
            <a:r>
              <a:rPr lang="en-GB" sz="2800" b="1" baseline="-25000" dirty="0" err="1" smtClean="0">
                <a:latin typeface="Verdana"/>
                <a:cs typeface="Verdana"/>
              </a:rPr>
              <a:t>Cu</a:t>
            </a:r>
            <a:r>
              <a:rPr lang="en-GB" b="1" dirty="0" smtClean="0">
                <a:latin typeface="Verdana"/>
                <a:cs typeface="Verdana"/>
              </a:rPr>
              <a:t> </a:t>
            </a:r>
            <a:endParaRPr lang="en-GB" b="1" dirty="0">
              <a:latin typeface="Verdana"/>
              <a:cs typeface="Verdana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619385" y="7074098"/>
            <a:ext cx="423367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 smtClean="0">
                <a:latin typeface="Verdana"/>
                <a:cs typeface="Verdana"/>
              </a:rPr>
              <a:t>Amplification of a coherent beam offset due to the resistive wall wake</a:t>
            </a:r>
            <a:endParaRPr lang="en-GB" sz="1400" b="1" dirty="0">
              <a:latin typeface="Verdana"/>
              <a:cs typeface="Verdana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2862243" y="6863515"/>
            <a:ext cx="3026080" cy="62948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smtClean="0"/>
              <a:t>B. </a:t>
            </a:r>
            <a:r>
              <a:rPr lang="en-GB" sz="2000" dirty="0" err="1" smtClean="0"/>
              <a:t>Jeanneret</a:t>
            </a:r>
            <a:r>
              <a:rPr lang="en-GB" sz="2000" dirty="0" smtClean="0"/>
              <a:t>, WG4,6, Thursday 08:30 </a:t>
            </a:r>
            <a:endParaRPr lang="en-GB" sz="2000" dirty="0"/>
          </a:p>
        </p:txBody>
      </p:sp>
      <p:sp>
        <p:nvSpPr>
          <p:cNvPr id="23" name="TextBox 22"/>
          <p:cNvSpPr txBox="1"/>
          <p:nvPr/>
        </p:nvSpPr>
        <p:spPr>
          <a:xfrm>
            <a:off x="0" y="6863515"/>
            <a:ext cx="2862243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 smtClean="0"/>
              <a:t>Comparison with requirements for the rest of the drive beam long transfer lines :</a:t>
            </a:r>
            <a:endParaRPr lang="en-GB" sz="1400" b="1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57C9BF1-2027-B642-A058-21B31C527B6E}" type="slidenum">
              <a:rPr lang="nb-NO" smtClean="0"/>
              <a:pPr>
                <a:defRPr/>
              </a:pPr>
              <a:t>20</a:t>
            </a:fld>
            <a:endParaRPr lang="nb-NO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Other specifications</a:t>
            </a:r>
            <a:endParaRPr lang="en-GB" dirty="0"/>
          </a:p>
        </p:txBody>
      </p:sp>
      <p:graphicFrame>
        <p:nvGraphicFramePr>
          <p:cNvPr id="5" name="Group 72"/>
          <p:cNvGraphicFramePr>
            <a:graphicFrameLocks noGrp="1"/>
          </p:cNvGraphicFramePr>
          <p:nvPr/>
        </p:nvGraphicFramePr>
        <p:xfrm>
          <a:off x="2604294" y="1187450"/>
          <a:ext cx="4953000" cy="3279648"/>
        </p:xfrm>
        <a:graphic>
          <a:graphicData uri="http://schemas.openxmlformats.org/drawingml/2006/table">
            <a:tbl>
              <a:tblPr/>
              <a:tblGrid>
                <a:gridCol w="1747838"/>
                <a:gridCol w="989012"/>
                <a:gridCol w="2216150"/>
              </a:tblGrid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-109" charset="2"/>
                        <a:buNone/>
                        <a:tabLst/>
                      </a:pPr>
                      <a:r>
                        <a:rPr kumimoji="0" 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9" charset="0"/>
                          <a:ea typeface="Arial" pitchFamily="-109" charset="0"/>
                          <a:cs typeface="Arial" pitchFamily="-109" charset="0"/>
                        </a:rPr>
                        <a:t>Tolerance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-109" charset="2"/>
                        <a:buNone/>
                        <a:tabLst/>
                      </a:pPr>
                      <a:r>
                        <a:rPr kumimoji="0" 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9" charset="0"/>
                          <a:ea typeface="Arial" pitchFamily="-109" charset="0"/>
                          <a:cs typeface="Arial" pitchFamily="-109" charset="0"/>
                        </a:rPr>
                        <a:t>Value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-109" charset="2"/>
                        <a:buNone/>
                        <a:tabLst/>
                      </a:pPr>
                      <a:r>
                        <a:rPr kumimoji="0" 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9" charset="0"/>
                          <a:ea typeface="Arial" pitchFamily="-109" charset="0"/>
                          <a:cs typeface="Arial" pitchFamily="-109" charset="0"/>
                        </a:rPr>
                        <a:t>Comment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431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-109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9" charset="0"/>
                          <a:ea typeface="Arial" pitchFamily="-109" charset="0"/>
                          <a:cs typeface="Arial" pitchFamily="-109" charset="0"/>
                        </a:rPr>
                        <a:t>PETS offset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-109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9" charset="0"/>
                          <a:ea typeface="Arial" pitchFamily="-109" charset="0"/>
                          <a:cs typeface="Arial" pitchFamily="-109" charset="0"/>
                        </a:rPr>
                        <a:t>100 </a:t>
                      </a: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ymbol" pitchFamily="-109" charset="2"/>
                          <a:ea typeface="Arial" pitchFamily="-109" charset="0"/>
                          <a:cs typeface="Arial" pitchFamily="-109" charset="0"/>
                        </a:rPr>
                        <a:t>m</a:t>
                      </a: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9" charset="0"/>
                          <a:ea typeface="Arial" pitchFamily="-109" charset="0"/>
                          <a:cs typeface="Arial" pitchFamily="-109" charset="0"/>
                        </a:rPr>
                        <a:t>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-109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9" charset="0"/>
                          <a:ea typeface="Arial" pitchFamily="-109" charset="0"/>
                          <a:cs typeface="Arial" pitchFamily="-109" charset="0"/>
                        </a:rPr>
                        <a:t>r</a:t>
                      </a:r>
                      <a:r>
                        <a:rPr kumimoji="0" lang="en-US" sz="1200" b="0" i="0" u="none" strike="noStrike" cap="none" normalizeH="0" baseline="-25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9" charset="0"/>
                          <a:ea typeface="Arial" pitchFamily="-109" charset="0"/>
                          <a:cs typeface="Arial" pitchFamily="-109" charset="0"/>
                        </a:rPr>
                        <a:t>c </a:t>
                      </a: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9" charset="0"/>
                          <a:ea typeface="Arial" pitchFamily="-109" charset="0"/>
                          <a:cs typeface="Arial" pitchFamily="-109" charset="0"/>
                        </a:rPr>
                        <a:t>&lt; 1 mm fulfilled</a:t>
                      </a:r>
                      <a:endParaRPr kumimoji="0" lang="en-US" sz="1200" b="0" i="0" u="none" strike="noStrike" cap="none" normalizeH="0" baseline="-2500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9" charset="0"/>
                        <a:ea typeface="Arial" pitchFamily="-109" charset="0"/>
                        <a:cs typeface="Arial" pitchFamily="-10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163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-109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9" charset="0"/>
                          <a:ea typeface="Arial" pitchFamily="-109" charset="0"/>
                          <a:cs typeface="Arial" pitchFamily="-109" charset="0"/>
                        </a:rPr>
                        <a:t>PETS angles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-109" charset="2"/>
                        <a:buNone/>
                        <a:tabLst/>
                      </a:pPr>
                      <a:endParaRPr kumimoji="0" 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9" charset="0"/>
                        <a:ea typeface="Arial" pitchFamily="-109" charset="0"/>
                        <a:cs typeface="Arial" pitchFamily="-109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-109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9" charset="0"/>
                          <a:ea typeface="Arial" pitchFamily="-109" charset="0"/>
                          <a:cs typeface="Arial" pitchFamily="-109" charset="0"/>
                        </a:rPr>
                        <a:t>~ 1 mrad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-109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9" charset="0"/>
                          <a:ea typeface="Arial" pitchFamily="-109" charset="0"/>
                          <a:cs typeface="Arial" pitchFamily="-109" charset="0"/>
                        </a:rPr>
                        <a:t>r</a:t>
                      </a:r>
                      <a:r>
                        <a:rPr kumimoji="0" lang="en-US" sz="1200" b="0" i="0" u="none" strike="noStrike" cap="none" normalizeH="0" baseline="-25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9" charset="0"/>
                          <a:ea typeface="Arial" pitchFamily="-109" charset="0"/>
                          <a:cs typeface="Arial" pitchFamily="-109" charset="0"/>
                        </a:rPr>
                        <a:t>c </a:t>
                      </a: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9" charset="0"/>
                          <a:ea typeface="Arial" pitchFamily="-109" charset="0"/>
                          <a:cs typeface="Arial" pitchFamily="-109" charset="0"/>
                        </a:rPr>
                        <a:t>&lt; 1 mm fulfilled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130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-109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9" charset="0"/>
                          <a:ea typeface="Arial" pitchFamily="-109" charset="0"/>
                          <a:cs typeface="Arial" pitchFamily="-109" charset="0"/>
                        </a:rPr>
                        <a:t>Quad angles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-109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9" charset="0"/>
                          <a:ea typeface="Arial" pitchFamily="-109" charset="0"/>
                          <a:cs typeface="Arial" pitchFamily="-109" charset="0"/>
                        </a:rPr>
                        <a:t>~ 1 mrad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-109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9" charset="0"/>
                          <a:ea typeface="Arial" pitchFamily="-109" charset="0"/>
                          <a:cs typeface="Arial" pitchFamily="-109" charset="0"/>
                        </a:rPr>
                        <a:t>r</a:t>
                      </a:r>
                      <a:r>
                        <a:rPr kumimoji="0" lang="en-US" sz="1200" b="0" i="0" u="none" strike="noStrike" cap="none" normalizeH="0" baseline="-25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9" charset="0"/>
                          <a:ea typeface="Arial" pitchFamily="-109" charset="0"/>
                          <a:cs typeface="Arial" pitchFamily="-109" charset="0"/>
                        </a:rPr>
                        <a:t>c </a:t>
                      </a: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9" charset="0"/>
                          <a:ea typeface="Arial" pitchFamily="-109" charset="0"/>
                          <a:cs typeface="Arial" pitchFamily="-109" charset="0"/>
                        </a:rPr>
                        <a:t>&lt; 1 mm fulfilled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992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-109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9" charset="0"/>
                          <a:ea typeface="Arial" pitchFamily="-109" charset="0"/>
                          <a:cs typeface="Arial" pitchFamily="-109" charset="0"/>
                        </a:rPr>
                        <a:t>Quad offset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-109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9" charset="0"/>
                          <a:ea typeface="Arial" pitchFamily="-109" charset="0"/>
                          <a:cs typeface="Arial" pitchFamily="-109" charset="0"/>
                        </a:rPr>
                        <a:t>20 </a:t>
                      </a: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ymbol" pitchFamily="-109" charset="2"/>
                          <a:ea typeface="Arial" pitchFamily="-109" charset="0"/>
                          <a:cs typeface="Arial" pitchFamily="-109" charset="0"/>
                        </a:rPr>
                        <a:t>m</a:t>
                      </a: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9" charset="0"/>
                          <a:ea typeface="Arial" pitchFamily="-109" charset="0"/>
                          <a:cs typeface="Arial" pitchFamily="-109" charset="0"/>
                        </a:rPr>
                        <a:t>m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-109" charset="2"/>
                        <a:buNone/>
                        <a:tabLst/>
                      </a:pPr>
                      <a:endParaRPr kumimoji="0" lang="en-US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9" charset="0"/>
                        <a:ea typeface="Arial" pitchFamily="-109" charset="0"/>
                        <a:cs typeface="Arial" pitchFamily="-109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-109" charset="2"/>
                        <a:buNone/>
                        <a:tabLst/>
                      </a:pPr>
                      <a:endParaRPr kumimoji="0" lang="en-US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9" charset="0"/>
                        <a:ea typeface="Arial" pitchFamily="-109" charset="0"/>
                        <a:cs typeface="Arial" pitchFamily="-10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-109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9" charset="0"/>
                          <a:ea typeface="Arial" pitchFamily="-109" charset="0"/>
                          <a:cs typeface="Arial" pitchFamily="-109" charset="0"/>
                        </a:rPr>
                        <a:t>Must be small to be able to transport alignment beam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005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-109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9" charset="0"/>
                          <a:ea typeface="Arial" pitchFamily="-109" charset="0"/>
                          <a:cs typeface="Arial" pitchFamily="-109" charset="0"/>
                        </a:rPr>
                        <a:t>BPM accuracy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-109" charset="2"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9" charset="0"/>
                          <a:ea typeface="Arial" pitchFamily="-109" charset="0"/>
                          <a:cs typeface="Arial" pitchFamily="-109" charset="0"/>
                        </a:rPr>
                        <a:t>(incl. static misalignment and elec. error)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-109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9" charset="0"/>
                          <a:ea typeface="Arial" pitchFamily="-109" charset="0"/>
                          <a:cs typeface="Arial" pitchFamily="-109" charset="0"/>
                        </a:rPr>
                        <a:t>20 </a:t>
                      </a: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ymbol" pitchFamily="-109" charset="2"/>
                          <a:ea typeface="Arial" pitchFamily="-109" charset="0"/>
                          <a:cs typeface="Arial" pitchFamily="-109" charset="0"/>
                        </a:rPr>
                        <a:t>m</a:t>
                      </a: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9" charset="0"/>
                          <a:ea typeface="Arial" pitchFamily="-109" charset="0"/>
                          <a:cs typeface="Arial" pitchFamily="-109" charset="0"/>
                        </a:rPr>
                        <a:t>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-109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9" charset="0"/>
                          <a:ea typeface="Arial" pitchFamily="-109" charset="0"/>
                          <a:cs typeface="Arial" pitchFamily="-109" charset="0"/>
                        </a:rPr>
                        <a:t>Must be small to be able to perform initial correction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005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-109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9" charset="0"/>
                          <a:ea typeface="Arial" pitchFamily="-109" charset="0"/>
                          <a:cs typeface="Arial" pitchFamily="-109" charset="0"/>
                        </a:rPr>
                        <a:t>BPM precision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-109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9" charset="0"/>
                          <a:ea typeface="Arial" pitchFamily="-109" charset="0"/>
                          <a:cs typeface="Arial" pitchFamily="-109" charset="0"/>
                        </a:rPr>
                        <a:t>(diff. measurement)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-109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9" charset="0"/>
                          <a:ea typeface="Arial" pitchFamily="-109" charset="0"/>
                          <a:cs typeface="Arial" pitchFamily="-109" charset="0"/>
                        </a:rPr>
                        <a:t>~ 2 </a:t>
                      </a: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ymbol" pitchFamily="-109" charset="2"/>
                          <a:ea typeface="Arial" pitchFamily="-109" charset="0"/>
                          <a:cs typeface="Arial" pitchFamily="-109" charset="0"/>
                        </a:rPr>
                        <a:t>m</a:t>
                      </a: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9" charset="0"/>
                          <a:ea typeface="Arial" pitchFamily="-109" charset="0"/>
                          <a:cs typeface="Arial" pitchFamily="-109" charset="0"/>
                        </a:rPr>
                        <a:t>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-109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9" charset="0"/>
                          <a:ea typeface="Arial" pitchFamily="-109" charset="0"/>
                          <a:cs typeface="Arial" pitchFamily="-109" charset="0"/>
                        </a:rPr>
                        <a:t>Allows efficient suppression envelope growth due to dispersive trajectories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6" name="Group 71"/>
          <p:cNvGraphicFramePr>
            <a:graphicFrameLocks noGrp="1"/>
          </p:cNvGraphicFramePr>
          <p:nvPr/>
        </p:nvGraphicFramePr>
        <p:xfrm>
          <a:off x="2937211" y="4683125"/>
          <a:ext cx="4417214" cy="2618550"/>
        </p:xfrm>
        <a:graphic>
          <a:graphicData uri="http://schemas.openxmlformats.org/drawingml/2006/table">
            <a:tbl>
              <a:tblPr/>
              <a:tblGrid>
                <a:gridCol w="1877214"/>
                <a:gridCol w="835025"/>
                <a:gridCol w="1704975"/>
              </a:tblGrid>
              <a:tr h="35083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-65" charset="2"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65" charset="0"/>
                          <a:ea typeface="Arial" pitchFamily="-65" charset="0"/>
                          <a:cs typeface="Arial" pitchFamily="-65" charset="0"/>
                        </a:rPr>
                        <a:t>Tolerance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-65" charset="2"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65" charset="0"/>
                          <a:ea typeface="Arial" pitchFamily="-65" charset="0"/>
                          <a:cs typeface="Arial" pitchFamily="-65" charset="0"/>
                        </a:rPr>
                        <a:t>Value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-65" charset="2"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65" charset="0"/>
                          <a:ea typeface="Arial" pitchFamily="-65" charset="0"/>
                          <a:cs typeface="Arial" pitchFamily="-65" charset="0"/>
                        </a:rPr>
                        <a:t>Comment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431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-65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65" charset="0"/>
                          <a:ea typeface="Arial" pitchFamily="-65" charset="0"/>
                          <a:cs typeface="Arial" pitchFamily="-65" charset="0"/>
                        </a:rPr>
                        <a:t>Quadrupole position jitter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-65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65" charset="0"/>
                          <a:ea typeface="Arial" pitchFamily="-65" charset="0"/>
                          <a:cs typeface="Arial" pitchFamily="-65" charset="0"/>
                        </a:rPr>
                        <a:t>1  </a:t>
                      </a: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ymbol" pitchFamily="-65" charset="2"/>
                          <a:ea typeface="Arial" pitchFamily="-65" charset="0"/>
                          <a:cs typeface="Arial" pitchFamily="-65" charset="0"/>
                        </a:rPr>
                        <a:t>m</a:t>
                      </a: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65" charset="0"/>
                          <a:ea typeface="Arial" pitchFamily="-65" charset="0"/>
                          <a:cs typeface="Arial" pitchFamily="-65" charset="0"/>
                        </a:rPr>
                        <a:t>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-65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65" charset="0"/>
                          <a:ea typeface="Arial" pitchFamily="-65" charset="0"/>
                          <a:cs typeface="Arial" pitchFamily="-65" charset="0"/>
                        </a:rPr>
                        <a:t>r/r</a:t>
                      </a:r>
                      <a:r>
                        <a:rPr kumimoji="0" lang="en-US" sz="1200" b="0" i="0" u="none" strike="noStrike" cap="none" normalizeH="0" baseline="-25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65" charset="0"/>
                          <a:ea typeface="Arial" pitchFamily="-65" charset="0"/>
                          <a:cs typeface="Arial" pitchFamily="-65" charset="0"/>
                        </a:rPr>
                        <a:t>0</a:t>
                      </a: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65" charset="0"/>
                          <a:ea typeface="Arial" pitchFamily="-65" charset="0"/>
                          <a:cs typeface="Arial" pitchFamily="-65" charset="0"/>
                        </a:rPr>
                        <a:t> &lt; 5 %</a:t>
                      </a:r>
                      <a:endParaRPr kumimoji="0" lang="en-US" sz="1200" b="0" i="0" u="none" strike="noStrike" cap="none" normalizeH="0" baseline="-250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65" charset="0"/>
                        <a:ea typeface="Arial" pitchFamily="-65" charset="0"/>
                        <a:cs typeface="Arial" pitchFamily="-65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-65" charset="2"/>
                        <a:buNone/>
                        <a:tabLst/>
                      </a:pPr>
                      <a:endParaRPr kumimoji="0" lang="en-US" sz="1200" b="0" i="0" u="none" strike="noStrike" cap="none" normalizeH="0" baseline="-250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65" charset="0"/>
                        <a:ea typeface="Arial" pitchFamily="-65" charset="0"/>
                        <a:cs typeface="Arial" pitchFamily="-6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163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-65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65" charset="0"/>
                          <a:ea typeface="Arial" pitchFamily="-65" charset="0"/>
                          <a:cs typeface="Arial" pitchFamily="-65" charset="0"/>
                        </a:rPr>
                        <a:t>Quadrupole</a:t>
                      </a: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65" charset="0"/>
                          <a:ea typeface="Arial" pitchFamily="-65" charset="0"/>
                          <a:cs typeface="Arial" pitchFamily="-65" charset="0"/>
                        </a:rPr>
                        <a:t> field ripple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-65" charset="2"/>
                        <a:buNone/>
                        <a:tabLst/>
                      </a:pPr>
                      <a:endParaRPr kumimoji="0" 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65" charset="0"/>
                        <a:ea typeface="Arial" pitchFamily="-65" charset="0"/>
                        <a:cs typeface="Arial" pitchFamily="-65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-65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65" charset="0"/>
                          <a:ea typeface="Arial" pitchFamily="-65" charset="0"/>
                          <a:cs typeface="Arial" pitchFamily="-65" charset="0"/>
                        </a:rPr>
                        <a:t>5</a:t>
                      </a: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65" charset="0"/>
                          <a:ea typeface="Arial" pitchFamily="-65" charset="0"/>
                          <a:cs typeface="Arial" pitchFamily="-65" charset="0"/>
                          <a:sym typeface="Symbol" pitchFamily="-65" charset="2"/>
                        </a:rPr>
                        <a:t> </a:t>
                      </a: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65" charset="0"/>
                          <a:ea typeface="Arial" pitchFamily="-65" charset="0"/>
                          <a:cs typeface="Arial" pitchFamily="-65" charset="0"/>
                          <a:sym typeface="Symbol" pitchFamily="-65" charset="2"/>
                        </a:rPr>
                        <a:t>10</a:t>
                      </a:r>
                      <a:r>
                        <a:rPr kumimoji="0" lang="en-US" sz="12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65" charset="0"/>
                          <a:ea typeface="Arial" pitchFamily="-65" charset="0"/>
                          <a:cs typeface="Arial" pitchFamily="-65" charset="0"/>
                          <a:sym typeface="Symbol" pitchFamily="-65" charset="2"/>
                        </a:rPr>
                        <a:t>-4</a:t>
                      </a: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65" charset="0"/>
                          <a:ea typeface="Arial" pitchFamily="-65" charset="0"/>
                          <a:cs typeface="Arial" pitchFamily="-65" charset="0"/>
                        </a:rPr>
                        <a:t> </a:t>
                      </a:r>
                      <a:endParaRPr kumimoji="0" 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65" charset="0"/>
                        <a:ea typeface="Arial" pitchFamily="-65" charset="0"/>
                        <a:cs typeface="Arial" pitchFamily="-6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-65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65" charset="0"/>
                          <a:ea typeface="Arial" pitchFamily="-65" charset="0"/>
                          <a:cs typeface="Arial" pitchFamily="-65" charset="0"/>
                        </a:rPr>
                        <a:t>r/r</a:t>
                      </a:r>
                      <a:r>
                        <a:rPr kumimoji="0" lang="en-US" sz="1200" b="0" i="0" u="none" strike="noStrike" cap="none" normalizeH="0" baseline="-25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65" charset="0"/>
                          <a:ea typeface="Arial" pitchFamily="-65" charset="0"/>
                          <a:cs typeface="Arial" pitchFamily="-65" charset="0"/>
                        </a:rPr>
                        <a:t>0</a:t>
                      </a: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65" charset="0"/>
                          <a:ea typeface="Arial" pitchFamily="-65" charset="0"/>
                          <a:cs typeface="Arial" pitchFamily="-65" charset="0"/>
                        </a:rPr>
                        <a:t> &lt; 5 %</a:t>
                      </a:r>
                      <a:endParaRPr kumimoji="0" lang="en-US" sz="1200" b="0" i="0" u="none" strike="noStrike" cap="none" normalizeH="0" baseline="-2500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65" charset="0"/>
                        <a:ea typeface="Arial" pitchFamily="-65" charset="0"/>
                        <a:cs typeface="Arial" pitchFamily="-65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-65" charset="2"/>
                        <a:buNone/>
                        <a:tabLst/>
                      </a:pPr>
                      <a:endParaRPr kumimoji="0" lang="en-US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65" charset="0"/>
                        <a:ea typeface="Arial" pitchFamily="-65" charset="0"/>
                        <a:cs typeface="Arial" pitchFamily="-6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130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-65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65" charset="0"/>
                          <a:ea typeface="Arial" pitchFamily="-65" charset="0"/>
                          <a:cs typeface="Arial" pitchFamily="-65" charset="0"/>
                        </a:rPr>
                        <a:t>Current </a:t>
                      </a: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65" charset="0"/>
                          <a:ea typeface="Arial" pitchFamily="-65" charset="0"/>
                          <a:cs typeface="Arial" pitchFamily="-65" charset="0"/>
                        </a:rPr>
                        <a:t>jitter</a:t>
                      </a:r>
                      <a:endParaRPr kumimoji="0" 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65" charset="0"/>
                        <a:ea typeface="Arial" pitchFamily="-65" charset="0"/>
                        <a:cs typeface="Arial" pitchFamily="-65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-65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65" charset="0"/>
                          <a:ea typeface="Arial" pitchFamily="-65" charset="0"/>
                          <a:cs typeface="Arial" pitchFamily="-65" charset="0"/>
                        </a:rPr>
                        <a:t>&lt; 1%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-65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65" charset="0"/>
                          <a:ea typeface="Arial" pitchFamily="-65" charset="0"/>
                          <a:cs typeface="Arial" pitchFamily="-65" charset="0"/>
                        </a:rPr>
                        <a:t>Stability req. only  – RF power constraints might be tighter.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130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-65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65" charset="0"/>
                          <a:ea typeface="Arial" pitchFamily="-65" charset="0"/>
                          <a:cs typeface="Arial" pitchFamily="-65" charset="0"/>
                        </a:rPr>
                        <a:t>Beta mismatch, d</a:t>
                      </a: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ymbol" pitchFamily="-65" charset="2"/>
                          <a:ea typeface="Arial" pitchFamily="-65" charset="0"/>
                          <a:cs typeface="Arial" pitchFamily="-65" charset="0"/>
                        </a:rPr>
                        <a:t>b/</a:t>
                      </a:r>
                      <a:r>
                        <a:rPr kumimoji="0" lang="en-US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ymbol" pitchFamily="-65" charset="2"/>
                          <a:ea typeface="Arial" pitchFamily="-65" charset="0"/>
                          <a:cs typeface="Arial" pitchFamily="-65" charset="0"/>
                        </a:rPr>
                        <a:t>b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Symbol" pitchFamily="-65" charset="2"/>
                        <a:ea typeface="Arial" pitchFamily="-65" charset="0"/>
                        <a:cs typeface="Arial" pitchFamily="-65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-65" charset="2"/>
                        <a:buNone/>
                        <a:tabLst/>
                      </a:pP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Symbol" pitchFamily="-65" charset="2"/>
                        <a:ea typeface="Arial" pitchFamily="-65" charset="0"/>
                        <a:cs typeface="Arial" pitchFamily="-65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-65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ea typeface="Arial" pitchFamily="-65" charset="0"/>
                          <a:cs typeface="Arial"/>
                        </a:rPr>
                        <a:t>Injection offset, </a:t>
                      </a:r>
                      <a:r>
                        <a:rPr kumimoji="0" lang="en-US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ea typeface="Arial" pitchFamily="-65" charset="0"/>
                          <a:cs typeface="Arial"/>
                        </a:rPr>
                        <a:t>y/</a:t>
                      </a:r>
                      <a:r>
                        <a:rPr kumimoji="0" lang="en-US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ymbol" charset="2"/>
                          <a:ea typeface="Arial" pitchFamily="-65" charset="0"/>
                          <a:cs typeface="Symbol" charset="2"/>
                        </a:rPr>
                        <a:t>s</a:t>
                      </a:r>
                      <a:r>
                        <a:rPr kumimoji="0" lang="en-US" sz="1200" b="0" i="0" u="none" strike="noStrike" cap="none" normalizeH="0" baseline="-2500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ea typeface="Arial" pitchFamily="-65" charset="0"/>
                          <a:cs typeface="Arial"/>
                        </a:rPr>
                        <a:t>y</a:t>
                      </a:r>
                      <a:endParaRPr kumimoji="0" lang="en-US" sz="1200" b="0" i="0" u="none" strike="noStrike" cap="none" normalizeH="0" baseline="-250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/>
                        <a:ea typeface="Arial" pitchFamily="-65" charset="0"/>
                        <a:cs typeface="Arial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-65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65" charset="0"/>
                          <a:ea typeface="Arial" pitchFamily="-65" charset="0"/>
                          <a:cs typeface="Arial" pitchFamily="-65" charset="0"/>
                        </a:rPr>
                        <a:t>~10 %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-65" charset="2"/>
                        <a:buNone/>
                        <a:tabLst/>
                      </a:pP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65" charset="0"/>
                        <a:ea typeface="Arial" pitchFamily="-65" charset="0"/>
                        <a:cs typeface="Arial" pitchFamily="-65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-65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65" charset="0"/>
                          <a:ea typeface="Arial" pitchFamily="-65" charset="0"/>
                          <a:cs typeface="Arial" pitchFamily="-65" charset="0"/>
                        </a:rPr>
                        <a:t>&lt; 0.2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-65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65" charset="0"/>
                          <a:ea typeface="Arial" pitchFamily="-65" charset="0"/>
                          <a:cs typeface="Arial" pitchFamily="-65" charset="0"/>
                        </a:rPr>
                        <a:t>r/r</a:t>
                      </a:r>
                      <a:r>
                        <a:rPr kumimoji="0" lang="en-US" sz="1200" b="0" i="0" u="none" strike="noStrike" cap="none" normalizeH="0" baseline="-25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65" charset="0"/>
                          <a:ea typeface="Arial" pitchFamily="-65" charset="0"/>
                          <a:cs typeface="Arial" pitchFamily="-65" charset="0"/>
                        </a:rPr>
                        <a:t>0</a:t>
                      </a: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65" charset="0"/>
                          <a:ea typeface="Arial" pitchFamily="-65" charset="0"/>
                          <a:cs typeface="Arial" pitchFamily="-65" charset="0"/>
                        </a:rPr>
                        <a:t> &lt; 5 </a:t>
                      </a: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65" charset="0"/>
                          <a:ea typeface="Arial" pitchFamily="-65" charset="0"/>
                          <a:cs typeface="Arial" pitchFamily="-65" charset="0"/>
                        </a:rPr>
                        <a:t>%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-65" charset="2"/>
                        <a:buNone/>
                        <a:tabLst/>
                      </a:pP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65" charset="0"/>
                        <a:ea typeface="Arial" pitchFamily="-65" charset="0"/>
                        <a:cs typeface="Arial" pitchFamily="-65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-65" charset="2"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65" charset="0"/>
                          <a:ea typeface="Arial" pitchFamily="-65" charset="0"/>
                          <a:cs typeface="Arial" pitchFamily="-65" charset="0"/>
                        </a:rPr>
                        <a:t>r/r</a:t>
                      </a:r>
                      <a:r>
                        <a:rPr kumimoji="0" lang="en-US" sz="1200" b="0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65" charset="0"/>
                          <a:ea typeface="Arial" pitchFamily="-65" charset="0"/>
                          <a:cs typeface="Arial" pitchFamily="-65" charset="0"/>
                        </a:rPr>
                        <a:t>0</a:t>
                      </a: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65" charset="0"/>
                          <a:ea typeface="Arial" pitchFamily="-65" charset="0"/>
                          <a:cs typeface="Arial" pitchFamily="-65" charset="0"/>
                        </a:rPr>
                        <a:t> &lt; 5 %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57C9BF1-2027-B642-A058-21B31C527B6E}" type="slidenum">
              <a:rPr lang="nb-NO" smtClean="0"/>
              <a:pPr>
                <a:defRPr/>
              </a:pPr>
              <a:t>21</a:t>
            </a:fld>
            <a:endParaRPr lang="nb-NO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24092" y="1470609"/>
            <a:ext cx="9625489" cy="3374441"/>
          </a:xfrm>
        </p:spPr>
        <p:txBody>
          <a:bodyPr>
            <a:noAutofit/>
          </a:bodyPr>
          <a:lstStyle/>
          <a:p>
            <a:pPr algn="l">
              <a:defRPr/>
            </a:pPr>
            <a:r>
              <a:rPr lang="en-GB" sz="3600" dirty="0" err="1" smtClean="0">
                <a:solidFill>
                  <a:schemeClr val="accent1"/>
                </a:solidFill>
                <a:latin typeface="Wingdings"/>
                <a:ea typeface="Wingdings"/>
                <a:cs typeface="Wingdings"/>
              </a:rPr>
              <a:t></a:t>
            </a:r>
            <a:r>
              <a:rPr lang="en-GB" sz="3600" dirty="0" smtClean="0">
                <a:solidFill>
                  <a:schemeClr val="accent1"/>
                </a:solidFill>
                <a:latin typeface="Verdana" pitchFamily="-109" charset="0"/>
              </a:rPr>
              <a:t> Requirements</a:t>
            </a:r>
            <a:r>
              <a:rPr lang="en-GB" sz="3600" dirty="0" smtClean="0">
                <a:solidFill>
                  <a:srgbClr val="0F6FC6"/>
                </a:solidFill>
                <a:latin typeface="Verdana" pitchFamily="-109" charset="0"/>
              </a:rPr>
              <a:t/>
            </a:r>
            <a:br>
              <a:rPr lang="en-GB" sz="3600" dirty="0" smtClean="0">
                <a:solidFill>
                  <a:srgbClr val="0F6FC6"/>
                </a:solidFill>
                <a:latin typeface="Verdana" pitchFamily="-109" charset="0"/>
              </a:rPr>
            </a:br>
            <a:r>
              <a:rPr lang="en-GB" sz="3600" dirty="0" err="1" smtClean="0">
                <a:solidFill>
                  <a:schemeClr val="accent1"/>
                </a:solidFill>
                <a:latin typeface="Wingdings"/>
                <a:ea typeface="Wingdings"/>
                <a:cs typeface="Wingdings"/>
              </a:rPr>
              <a:t></a:t>
            </a:r>
            <a:r>
              <a:rPr lang="en-GB" sz="3600" dirty="0" smtClean="0">
                <a:solidFill>
                  <a:schemeClr val="accent1"/>
                </a:solidFill>
                <a:latin typeface="Verdana" pitchFamily="-109" charset="0"/>
              </a:rPr>
              <a:t> Beam physics</a:t>
            </a:r>
            <a:r>
              <a:rPr lang="en-GB" sz="3600" dirty="0" smtClean="0">
                <a:solidFill>
                  <a:srgbClr val="0F6FC6"/>
                </a:solidFill>
                <a:latin typeface="Verdana" pitchFamily="-109" charset="0"/>
              </a:rPr>
              <a:t/>
            </a:r>
            <a:br>
              <a:rPr lang="en-GB" sz="3600" dirty="0" smtClean="0">
                <a:solidFill>
                  <a:srgbClr val="0F6FC6"/>
                </a:solidFill>
                <a:latin typeface="Verdana" pitchFamily="-109" charset="0"/>
              </a:rPr>
            </a:br>
            <a:r>
              <a:rPr lang="en-GB" sz="3600" dirty="0" err="1" smtClean="0">
                <a:solidFill>
                  <a:schemeClr val="accent1"/>
                </a:solidFill>
                <a:latin typeface="Wingdings"/>
                <a:ea typeface="Wingdings"/>
                <a:cs typeface="Wingdings"/>
              </a:rPr>
              <a:t></a:t>
            </a:r>
            <a:r>
              <a:rPr lang="en-GB" sz="3600" dirty="0" smtClean="0">
                <a:solidFill>
                  <a:schemeClr val="accent1"/>
                </a:solidFill>
                <a:latin typeface="Verdana" pitchFamily="-109" charset="0"/>
              </a:rPr>
              <a:t> Component specifications</a:t>
            </a:r>
            <a:r>
              <a:rPr lang="en-GB" sz="3600" dirty="0" smtClean="0">
                <a:solidFill>
                  <a:srgbClr val="0F6FC6"/>
                </a:solidFill>
                <a:latin typeface="Verdana" pitchFamily="-109" charset="0"/>
              </a:rPr>
              <a:t/>
            </a:r>
            <a:br>
              <a:rPr lang="en-GB" sz="3600" dirty="0" smtClean="0">
                <a:solidFill>
                  <a:srgbClr val="0F6FC6"/>
                </a:solidFill>
                <a:latin typeface="Verdana" pitchFamily="-109" charset="0"/>
              </a:rPr>
            </a:br>
            <a:r>
              <a:rPr lang="en-GB" sz="3600" dirty="0" err="1" smtClean="0">
                <a:solidFill>
                  <a:schemeClr val="accent3"/>
                </a:solidFill>
                <a:latin typeface="Wingdings"/>
                <a:ea typeface="Wingdings"/>
                <a:cs typeface="Wingdings"/>
              </a:rPr>
              <a:t></a:t>
            </a:r>
            <a:r>
              <a:rPr lang="en-GB" sz="3600" dirty="0" smtClean="0">
                <a:solidFill>
                  <a:schemeClr val="accent3"/>
                </a:solidFill>
                <a:latin typeface="Verdana" pitchFamily="-109" charset="0"/>
              </a:rPr>
              <a:t> Test facilities</a:t>
            </a:r>
            <a:r>
              <a:rPr lang="en-GB" sz="3600" dirty="0" smtClean="0">
                <a:solidFill>
                  <a:srgbClr val="0F6FC6"/>
                </a:solidFill>
                <a:latin typeface="Verdana" pitchFamily="-109" charset="0"/>
              </a:rPr>
              <a:t/>
            </a:r>
            <a:br>
              <a:rPr lang="en-GB" sz="3600" dirty="0" smtClean="0">
                <a:solidFill>
                  <a:srgbClr val="0F6FC6"/>
                </a:solidFill>
                <a:latin typeface="Verdana" pitchFamily="-109" charset="0"/>
              </a:rPr>
            </a:br>
            <a:r>
              <a:rPr lang="en-GB" sz="3600" dirty="0" err="1" smtClean="0">
                <a:solidFill>
                  <a:srgbClr val="0F6FC6"/>
                </a:solidFill>
                <a:latin typeface="Wingdings"/>
                <a:ea typeface="Wingdings"/>
                <a:cs typeface="Wingdings"/>
              </a:rPr>
              <a:t></a:t>
            </a:r>
            <a:r>
              <a:rPr lang="en-GB" sz="3600" dirty="0" smtClean="0">
                <a:solidFill>
                  <a:srgbClr val="0F6FC6"/>
                </a:solidFill>
                <a:latin typeface="Verdana" pitchFamily="-109" charset="0"/>
              </a:rPr>
              <a:t> Conclusions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TextBox 15"/>
          <p:cNvSpPr txBox="1">
            <a:spLocks noChangeArrowheads="1"/>
          </p:cNvSpPr>
          <p:nvPr/>
        </p:nvSpPr>
        <p:spPr bwMode="auto">
          <a:xfrm>
            <a:off x="423863" y="847725"/>
            <a:ext cx="10052050" cy="52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4287" tIns="52144" rIns="104287" bIns="52144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Decelerator test-facilities</a:t>
            </a:r>
            <a:endParaRPr lang="en-GB" dirty="0"/>
          </a:p>
        </p:txBody>
      </p:sp>
      <p:sp>
        <p:nvSpPr>
          <p:cNvPr id="39940" name="Content Placeholder 1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GB" sz="2200" dirty="0" smtClean="0">
                <a:latin typeface="Verdana" pitchFamily="-109" charset="0"/>
              </a:rPr>
              <a:t>Decelerator sector: ~1 km, ~90% of 2.4 </a:t>
            </a:r>
            <a:r>
              <a:rPr lang="en-GB" sz="2200" dirty="0" err="1" smtClean="0">
                <a:latin typeface="Verdana" pitchFamily="-109" charset="0"/>
              </a:rPr>
              <a:t>GeV</a:t>
            </a:r>
            <a:r>
              <a:rPr lang="en-GB" sz="2200" dirty="0" smtClean="0">
                <a:latin typeface="Verdana" pitchFamily="-109" charset="0"/>
              </a:rPr>
              <a:t> beam energy extracted</a:t>
            </a:r>
          </a:p>
        </p:txBody>
      </p:sp>
      <p:pic>
        <p:nvPicPr>
          <p:cNvPr id="39941" name="Picture 1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27625" y="1644650"/>
            <a:ext cx="5348288" cy="1044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942" name="Picture 18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3225" y="1644650"/>
            <a:ext cx="5348288" cy="1044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" name="Rectangle 23"/>
          <p:cNvSpPr/>
          <p:nvPr/>
        </p:nvSpPr>
        <p:spPr>
          <a:xfrm>
            <a:off x="928688" y="1644650"/>
            <a:ext cx="990600" cy="552450"/>
          </a:xfrm>
          <a:prstGeom prst="rect">
            <a:avLst/>
          </a:prstGeom>
          <a:noFill/>
          <a:ln w="571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521437">
              <a:defRPr/>
            </a:pPr>
            <a:endParaRPr lang="en-GB"/>
          </a:p>
        </p:txBody>
      </p:sp>
      <p:sp>
        <p:nvSpPr>
          <p:cNvPr id="25" name="Rectangle 24"/>
          <p:cNvSpPr/>
          <p:nvPr/>
        </p:nvSpPr>
        <p:spPr>
          <a:xfrm>
            <a:off x="287338" y="3092450"/>
            <a:ext cx="4840287" cy="1447800"/>
          </a:xfrm>
          <a:prstGeom prst="rect">
            <a:avLst/>
          </a:prstGeom>
          <a:noFill/>
          <a:ln w="571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521437">
              <a:defRPr/>
            </a:pPr>
            <a:endParaRPr lang="en-GB"/>
          </a:p>
        </p:txBody>
      </p:sp>
      <p:sp>
        <p:nvSpPr>
          <p:cNvPr id="26" name="Rectangle 25"/>
          <p:cNvSpPr/>
          <p:nvPr/>
        </p:nvSpPr>
        <p:spPr>
          <a:xfrm>
            <a:off x="4052888" y="1470025"/>
            <a:ext cx="6481762" cy="955675"/>
          </a:xfrm>
          <a:prstGeom prst="rect">
            <a:avLst/>
          </a:prstGeom>
          <a:noFill/>
          <a:ln w="571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>
              <a:defRPr/>
            </a:pPr>
            <a:r>
              <a:rPr lang="en-GB">
                <a:solidFill>
                  <a:srgbClr val="FFFFFF"/>
                </a:solidFill>
                <a:ea typeface="ＭＳ Ｐゴシック" pitchFamily="-109" charset="-128"/>
                <a:cs typeface="ＭＳ Ｐゴシック" pitchFamily="-109" charset="-128"/>
              </a:rPr>
              <a:t>  </a:t>
            </a:r>
          </a:p>
        </p:txBody>
      </p:sp>
      <p:sp>
        <p:nvSpPr>
          <p:cNvPr id="27" name="Rectangle 26"/>
          <p:cNvSpPr/>
          <p:nvPr/>
        </p:nvSpPr>
        <p:spPr>
          <a:xfrm>
            <a:off x="5346700" y="3092450"/>
            <a:ext cx="5129213" cy="2170113"/>
          </a:xfrm>
          <a:prstGeom prst="rect">
            <a:avLst/>
          </a:prstGeom>
          <a:noFill/>
          <a:ln w="571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521437">
              <a:defRPr/>
            </a:pPr>
            <a:endParaRPr lang="en-GB"/>
          </a:p>
        </p:txBody>
      </p:sp>
      <p:cxnSp>
        <p:nvCxnSpPr>
          <p:cNvPr id="29" name="Straight Arrow Connector 28"/>
          <p:cNvCxnSpPr/>
          <p:nvPr/>
        </p:nvCxnSpPr>
        <p:spPr>
          <a:xfrm rot="5400000">
            <a:off x="160338" y="2324100"/>
            <a:ext cx="895350" cy="641350"/>
          </a:xfrm>
          <a:prstGeom prst="straightConnector1">
            <a:avLst/>
          </a:prstGeom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/>
          <p:nvPr/>
        </p:nvCxnSpPr>
        <p:spPr>
          <a:xfrm>
            <a:off x="1919288" y="2197100"/>
            <a:ext cx="3208337" cy="895350"/>
          </a:xfrm>
          <a:prstGeom prst="straightConnector1">
            <a:avLst/>
          </a:prstGeom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/>
          <p:nvPr/>
        </p:nvCxnSpPr>
        <p:spPr>
          <a:xfrm>
            <a:off x="4052888" y="2425700"/>
            <a:ext cx="1293812" cy="666750"/>
          </a:xfrm>
          <a:prstGeom prst="straightConnector1">
            <a:avLst/>
          </a:pr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/>
          <p:nvPr/>
        </p:nvCxnSpPr>
        <p:spPr>
          <a:xfrm rot="5400000">
            <a:off x="10142538" y="2759075"/>
            <a:ext cx="665162" cy="1588"/>
          </a:xfrm>
          <a:prstGeom prst="straightConnector1">
            <a:avLst/>
          </a:pr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9951" name="TextBox 39"/>
          <p:cNvSpPr txBox="1">
            <a:spLocks noChangeArrowheads="1"/>
          </p:cNvSpPr>
          <p:nvPr/>
        </p:nvSpPr>
        <p:spPr bwMode="auto">
          <a:xfrm>
            <a:off x="403225" y="3094038"/>
            <a:ext cx="4564063" cy="144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GB" sz="2200" b="1" dirty="0">
                <a:latin typeface="Verdana" pitchFamily="-109" charset="0"/>
                <a:ea typeface="Verdana" pitchFamily="-109" charset="0"/>
                <a:cs typeface="Verdana" pitchFamily="-109" charset="0"/>
              </a:rPr>
              <a:t>Two-beam Test Stand:</a:t>
            </a:r>
            <a:r>
              <a:rPr lang="en-GB" sz="2200" b="1" dirty="0" smtClean="0">
                <a:latin typeface="Verdana" pitchFamily="-109" charset="0"/>
                <a:ea typeface="Verdana" pitchFamily="-109" charset="0"/>
                <a:cs typeface="Verdana" pitchFamily="-109" charset="0"/>
              </a:rPr>
              <a:t> </a:t>
            </a:r>
            <a:r>
              <a:rPr lang="en-GB" sz="2200" dirty="0" smtClean="0">
                <a:latin typeface="Verdana" pitchFamily="-109" charset="0"/>
                <a:ea typeface="Verdana" pitchFamily="-109" charset="0"/>
                <a:cs typeface="Verdana" pitchFamily="-109" charset="0"/>
              </a:rPr>
              <a:t>test </a:t>
            </a:r>
            <a:r>
              <a:rPr lang="en-GB" sz="2200" dirty="0">
                <a:latin typeface="Verdana" pitchFamily="-109" charset="0"/>
                <a:ea typeface="Verdana" pitchFamily="-109" charset="0"/>
                <a:cs typeface="Verdana" pitchFamily="-109" charset="0"/>
              </a:rPr>
              <a:t>the characteristics of a </a:t>
            </a:r>
            <a:r>
              <a:rPr lang="en-GB" sz="2200" b="1" dirty="0">
                <a:latin typeface="Verdana" pitchFamily="-109" charset="0"/>
                <a:ea typeface="Verdana" pitchFamily="-109" charset="0"/>
                <a:cs typeface="Verdana" pitchFamily="-109" charset="0"/>
              </a:rPr>
              <a:t>single</a:t>
            </a:r>
            <a:r>
              <a:rPr lang="en-GB" sz="2200" dirty="0">
                <a:latin typeface="Verdana" pitchFamily="-109" charset="0"/>
                <a:ea typeface="Verdana" pitchFamily="-109" charset="0"/>
                <a:cs typeface="Verdana" pitchFamily="-109" charset="0"/>
              </a:rPr>
              <a:t> PETS</a:t>
            </a:r>
          </a:p>
          <a:p>
            <a:endParaRPr lang="en-GB" sz="2200" dirty="0">
              <a:latin typeface="Verdana" pitchFamily="-109" charset="0"/>
              <a:ea typeface="Verdana" pitchFamily="-109" charset="0"/>
              <a:cs typeface="Verdana" pitchFamily="-109" charset="0"/>
            </a:endParaRPr>
          </a:p>
        </p:txBody>
      </p:sp>
      <p:sp>
        <p:nvSpPr>
          <p:cNvPr id="39952" name="TextBox 40"/>
          <p:cNvSpPr txBox="1">
            <a:spLocks noChangeArrowheads="1"/>
          </p:cNvSpPr>
          <p:nvPr/>
        </p:nvSpPr>
        <p:spPr bwMode="auto">
          <a:xfrm>
            <a:off x="5346700" y="3092450"/>
            <a:ext cx="5126038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GB" sz="2000" b="1" dirty="0" smtClean="0">
                <a:latin typeface="Verdana" pitchFamily="-109" charset="0"/>
                <a:ea typeface="Verdana" pitchFamily="-109" charset="0"/>
                <a:cs typeface="Verdana" pitchFamily="-109" charset="0"/>
              </a:rPr>
              <a:t>Decelerator Test </a:t>
            </a:r>
            <a:r>
              <a:rPr lang="en-GB" sz="2000" b="1" dirty="0">
                <a:latin typeface="Verdana" pitchFamily="-109" charset="0"/>
                <a:ea typeface="Verdana" pitchFamily="-109" charset="0"/>
                <a:cs typeface="Verdana" pitchFamily="-109" charset="0"/>
              </a:rPr>
              <a:t>Beam Line: </a:t>
            </a:r>
          </a:p>
          <a:p>
            <a:r>
              <a:rPr lang="en-GB" sz="2000" dirty="0">
                <a:latin typeface="Verdana" pitchFamily="-109" charset="0"/>
                <a:ea typeface="Verdana" pitchFamily="-109" charset="0"/>
                <a:cs typeface="Verdana" pitchFamily="-109" charset="0"/>
              </a:rPr>
              <a:t>test of </a:t>
            </a:r>
            <a:r>
              <a:rPr lang="en-GB" sz="2000" b="1" dirty="0">
                <a:latin typeface="Verdana" pitchFamily="-109" charset="0"/>
                <a:ea typeface="Verdana" pitchFamily="-109" charset="0"/>
                <a:cs typeface="Verdana" pitchFamily="-109" charset="0"/>
              </a:rPr>
              <a:t>beam transport</a:t>
            </a:r>
            <a:r>
              <a:rPr lang="en-GB" sz="2000" b="1" dirty="0" smtClean="0">
                <a:latin typeface="Verdana" pitchFamily="-109" charset="0"/>
                <a:ea typeface="Verdana" pitchFamily="-109" charset="0"/>
                <a:cs typeface="Verdana" pitchFamily="-109" charset="0"/>
              </a:rPr>
              <a:t> </a:t>
            </a:r>
            <a:r>
              <a:rPr lang="en-GB" sz="2000" dirty="0" smtClean="0">
                <a:latin typeface="Verdana" pitchFamily="-109" charset="0"/>
                <a:ea typeface="Verdana" pitchFamily="-109" charset="0"/>
                <a:cs typeface="Verdana" pitchFamily="-109" charset="0"/>
              </a:rPr>
              <a:t>with &gt; 50% of a 150 </a:t>
            </a:r>
            <a:r>
              <a:rPr lang="en-GB" sz="2000" dirty="0" err="1" smtClean="0">
                <a:latin typeface="Verdana" pitchFamily="-109" charset="0"/>
                <a:ea typeface="Verdana" pitchFamily="-109" charset="0"/>
                <a:cs typeface="Verdana" pitchFamily="-109" charset="0"/>
              </a:rPr>
              <a:t>MeV</a:t>
            </a:r>
            <a:r>
              <a:rPr lang="en-GB" sz="2000" dirty="0" smtClean="0">
                <a:latin typeface="Verdana" pitchFamily="-109" charset="0"/>
                <a:ea typeface="Verdana" pitchFamily="-109" charset="0"/>
                <a:cs typeface="Verdana" pitchFamily="-109" charset="0"/>
              </a:rPr>
              <a:t> beam energy extracted </a:t>
            </a:r>
            <a:r>
              <a:rPr lang="en-GB" sz="2000" dirty="0">
                <a:latin typeface="Verdana" pitchFamily="-109" charset="0"/>
                <a:ea typeface="Verdana" pitchFamily="-109" charset="0"/>
                <a:cs typeface="Verdana" pitchFamily="-109" charset="0"/>
              </a:rPr>
              <a:t>under </a:t>
            </a:r>
            <a:r>
              <a:rPr lang="en-GB" sz="2000" dirty="0" err="1">
                <a:latin typeface="Verdana" pitchFamily="-109" charset="0"/>
                <a:ea typeface="Verdana" pitchFamily="-109" charset="0"/>
                <a:cs typeface="Verdana" pitchFamily="-109" charset="0"/>
              </a:rPr>
              <a:t>betatron</a:t>
            </a:r>
            <a:r>
              <a:rPr lang="en-GB" sz="2000" dirty="0">
                <a:latin typeface="Verdana" pitchFamily="-109" charset="0"/>
                <a:ea typeface="Verdana" pitchFamily="-109" charset="0"/>
                <a:cs typeface="Verdana" pitchFamily="-109" charset="0"/>
              </a:rPr>
              <a:t> motion (16 PETS)</a:t>
            </a:r>
          </a:p>
        </p:txBody>
      </p:sp>
      <p:pic>
        <p:nvPicPr>
          <p:cNvPr id="39953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5413" y="5241925"/>
            <a:ext cx="10015537" cy="2314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43" name="Straight Arrow Connector 42"/>
          <p:cNvCxnSpPr/>
          <p:nvPr/>
        </p:nvCxnSpPr>
        <p:spPr>
          <a:xfrm>
            <a:off x="320675" y="4540250"/>
            <a:ext cx="3046413" cy="1600200"/>
          </a:xfrm>
          <a:prstGeom prst="straightConnector1">
            <a:avLst/>
          </a:prstGeom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/>
          <p:cNvCxnSpPr/>
          <p:nvPr/>
        </p:nvCxnSpPr>
        <p:spPr>
          <a:xfrm rot="5400000">
            <a:off x="3790157" y="4802981"/>
            <a:ext cx="1600200" cy="1074737"/>
          </a:xfrm>
          <a:prstGeom prst="straightConnector1">
            <a:avLst/>
          </a:prstGeom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/>
          <p:cNvCxnSpPr/>
          <p:nvPr/>
        </p:nvCxnSpPr>
        <p:spPr>
          <a:xfrm rot="10800000" flipV="1">
            <a:off x="2681288" y="5262563"/>
            <a:ext cx="2665412" cy="260350"/>
          </a:xfrm>
          <a:prstGeom prst="straightConnector1">
            <a:avLst/>
          </a:pr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48"/>
          <p:cNvCxnSpPr/>
          <p:nvPr/>
        </p:nvCxnSpPr>
        <p:spPr>
          <a:xfrm rot="10800000" flipV="1">
            <a:off x="8777288" y="5262563"/>
            <a:ext cx="1695450" cy="420687"/>
          </a:xfrm>
          <a:prstGeom prst="straightConnector1">
            <a:avLst/>
          </a:pr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1" name="Rectangle 50"/>
          <p:cNvSpPr/>
          <p:nvPr/>
        </p:nvSpPr>
        <p:spPr>
          <a:xfrm>
            <a:off x="2681288" y="5522913"/>
            <a:ext cx="6108700" cy="160337"/>
          </a:xfrm>
          <a:prstGeom prst="rect">
            <a:avLst/>
          </a:prstGeom>
          <a:noFill/>
          <a:ln w="571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>
              <a:defRPr/>
            </a:pPr>
            <a:r>
              <a:rPr lang="en-GB">
                <a:solidFill>
                  <a:srgbClr val="FFFFFF"/>
                </a:solidFill>
                <a:ea typeface="ＭＳ Ｐゴシック" pitchFamily="-109" charset="-128"/>
                <a:cs typeface="ＭＳ Ｐゴシック" pitchFamily="-109" charset="-128"/>
              </a:rPr>
              <a:t>  </a:t>
            </a:r>
          </a:p>
        </p:txBody>
      </p:sp>
      <p:sp>
        <p:nvSpPr>
          <p:cNvPr id="53" name="Rectangle 52"/>
          <p:cNvSpPr/>
          <p:nvPr/>
        </p:nvSpPr>
        <p:spPr>
          <a:xfrm>
            <a:off x="3365500" y="6002338"/>
            <a:ext cx="658813" cy="376237"/>
          </a:xfrm>
          <a:prstGeom prst="rect">
            <a:avLst/>
          </a:prstGeom>
          <a:noFill/>
          <a:ln w="571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521437">
              <a:defRPr/>
            </a:pPr>
            <a:endParaRPr lang="en-GB"/>
          </a:p>
        </p:txBody>
      </p:sp>
      <p:sp>
        <p:nvSpPr>
          <p:cNvPr id="39960" name="TextBox 27"/>
          <p:cNvSpPr txBox="1">
            <a:spLocks noChangeArrowheads="1"/>
          </p:cNvSpPr>
          <p:nvPr/>
        </p:nvSpPr>
        <p:spPr bwMode="auto">
          <a:xfrm>
            <a:off x="7969250" y="6619875"/>
            <a:ext cx="2971800" cy="50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GB"/>
              <a:t>CLEX</a:t>
            </a:r>
          </a:p>
        </p:txBody>
      </p:sp>
      <p:sp>
        <p:nvSpPr>
          <p:cNvPr id="28" name="Rectangle 27"/>
          <p:cNvSpPr/>
          <p:nvPr/>
        </p:nvSpPr>
        <p:spPr>
          <a:xfrm>
            <a:off x="1884140" y="3841750"/>
            <a:ext cx="3026080" cy="62948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smtClean="0"/>
              <a:t>A. </a:t>
            </a:r>
            <a:r>
              <a:rPr lang="en-GB" sz="2000" dirty="0" err="1" smtClean="0"/>
              <a:t>Palaia</a:t>
            </a:r>
            <a:r>
              <a:rPr lang="en-GB" sz="2000" dirty="0" smtClean="0"/>
              <a:t>, WG6,</a:t>
            </a:r>
          </a:p>
          <a:p>
            <a:pPr algn="ctr"/>
            <a:r>
              <a:rPr lang="en-GB" sz="2000" dirty="0" smtClean="0"/>
              <a:t>Thursday 09:30 </a:t>
            </a:r>
            <a:endParaRPr lang="en-GB" sz="2000" dirty="0"/>
          </a:p>
        </p:txBody>
      </p:sp>
      <p:sp>
        <p:nvSpPr>
          <p:cNvPr id="30" name="Rectangle 29"/>
          <p:cNvSpPr/>
          <p:nvPr/>
        </p:nvSpPr>
        <p:spPr>
          <a:xfrm>
            <a:off x="6442310" y="4556125"/>
            <a:ext cx="3026080" cy="62948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smtClean="0"/>
              <a:t>R. </a:t>
            </a:r>
            <a:r>
              <a:rPr lang="en-GB" sz="2000" dirty="0" err="1" smtClean="0"/>
              <a:t>Lillestøl</a:t>
            </a:r>
            <a:r>
              <a:rPr lang="en-GB" sz="2000" dirty="0" smtClean="0"/>
              <a:t>, WG6,</a:t>
            </a:r>
          </a:p>
          <a:p>
            <a:pPr algn="ctr"/>
            <a:r>
              <a:rPr lang="en-GB" sz="2000" dirty="0" smtClean="0"/>
              <a:t>Wednesday 11:00 </a:t>
            </a:r>
            <a:endParaRPr lang="en-GB" sz="2000" dirty="0"/>
          </a:p>
        </p:txBody>
      </p:sp>
      <p:sp>
        <p:nvSpPr>
          <p:cNvPr id="32" name="Slide Number Placeholder 3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57C9BF1-2027-B642-A058-21B31C527B6E}" type="slidenum">
              <a:rPr lang="nb-NO" smtClean="0"/>
              <a:pPr>
                <a:defRPr/>
              </a:pPr>
              <a:t>23</a:t>
            </a:fld>
            <a:endParaRPr lang="nb-NO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24092" y="1470609"/>
            <a:ext cx="9625489" cy="3374441"/>
          </a:xfrm>
        </p:spPr>
        <p:txBody>
          <a:bodyPr>
            <a:noAutofit/>
          </a:bodyPr>
          <a:lstStyle/>
          <a:p>
            <a:pPr algn="l">
              <a:defRPr/>
            </a:pPr>
            <a:r>
              <a:rPr lang="en-GB" sz="3600" dirty="0" err="1" smtClean="0">
                <a:solidFill>
                  <a:schemeClr val="accent1"/>
                </a:solidFill>
                <a:latin typeface="Wingdings"/>
                <a:ea typeface="Wingdings"/>
                <a:cs typeface="Wingdings"/>
              </a:rPr>
              <a:t></a:t>
            </a:r>
            <a:r>
              <a:rPr lang="en-GB" sz="3600" dirty="0" smtClean="0">
                <a:solidFill>
                  <a:schemeClr val="accent1"/>
                </a:solidFill>
                <a:latin typeface="Verdana" pitchFamily="-109" charset="0"/>
              </a:rPr>
              <a:t> Requirements</a:t>
            </a:r>
            <a:r>
              <a:rPr lang="en-GB" sz="3600" dirty="0" smtClean="0">
                <a:solidFill>
                  <a:srgbClr val="0F6FC6"/>
                </a:solidFill>
                <a:latin typeface="Verdana" pitchFamily="-109" charset="0"/>
              </a:rPr>
              <a:t/>
            </a:r>
            <a:br>
              <a:rPr lang="en-GB" sz="3600" dirty="0" smtClean="0">
                <a:solidFill>
                  <a:srgbClr val="0F6FC6"/>
                </a:solidFill>
                <a:latin typeface="Verdana" pitchFamily="-109" charset="0"/>
              </a:rPr>
            </a:br>
            <a:r>
              <a:rPr lang="en-GB" sz="3600" dirty="0" err="1" smtClean="0">
                <a:solidFill>
                  <a:schemeClr val="accent1"/>
                </a:solidFill>
                <a:latin typeface="Wingdings"/>
                <a:ea typeface="Wingdings"/>
                <a:cs typeface="Wingdings"/>
              </a:rPr>
              <a:t></a:t>
            </a:r>
            <a:r>
              <a:rPr lang="en-GB" sz="3600" dirty="0" smtClean="0">
                <a:solidFill>
                  <a:schemeClr val="accent1"/>
                </a:solidFill>
                <a:latin typeface="Verdana" pitchFamily="-109" charset="0"/>
              </a:rPr>
              <a:t> Beam physics</a:t>
            </a:r>
            <a:r>
              <a:rPr lang="en-GB" sz="3600" dirty="0" smtClean="0">
                <a:solidFill>
                  <a:srgbClr val="0F6FC6"/>
                </a:solidFill>
                <a:latin typeface="Verdana" pitchFamily="-109" charset="0"/>
              </a:rPr>
              <a:t/>
            </a:r>
            <a:br>
              <a:rPr lang="en-GB" sz="3600" dirty="0" smtClean="0">
                <a:solidFill>
                  <a:srgbClr val="0F6FC6"/>
                </a:solidFill>
                <a:latin typeface="Verdana" pitchFamily="-109" charset="0"/>
              </a:rPr>
            </a:br>
            <a:r>
              <a:rPr lang="en-GB" sz="3600" dirty="0" err="1" smtClean="0">
                <a:solidFill>
                  <a:schemeClr val="accent1"/>
                </a:solidFill>
                <a:latin typeface="Wingdings"/>
                <a:ea typeface="Wingdings"/>
                <a:cs typeface="Wingdings"/>
              </a:rPr>
              <a:t></a:t>
            </a:r>
            <a:r>
              <a:rPr lang="en-GB" sz="3600" dirty="0" smtClean="0">
                <a:solidFill>
                  <a:schemeClr val="accent1"/>
                </a:solidFill>
                <a:latin typeface="Verdana" pitchFamily="-109" charset="0"/>
              </a:rPr>
              <a:t> Component specifications</a:t>
            </a:r>
            <a:r>
              <a:rPr lang="en-GB" sz="3600" dirty="0" smtClean="0">
                <a:solidFill>
                  <a:srgbClr val="0F6FC6"/>
                </a:solidFill>
                <a:latin typeface="Verdana" pitchFamily="-109" charset="0"/>
              </a:rPr>
              <a:t/>
            </a:r>
            <a:br>
              <a:rPr lang="en-GB" sz="3600" dirty="0" smtClean="0">
                <a:solidFill>
                  <a:srgbClr val="0F6FC6"/>
                </a:solidFill>
                <a:latin typeface="Verdana" pitchFamily="-109" charset="0"/>
              </a:rPr>
            </a:br>
            <a:r>
              <a:rPr lang="en-GB" sz="3600" dirty="0" err="1" smtClean="0">
                <a:solidFill>
                  <a:schemeClr val="accent1"/>
                </a:solidFill>
                <a:latin typeface="Wingdings"/>
                <a:ea typeface="Wingdings"/>
                <a:cs typeface="Wingdings"/>
              </a:rPr>
              <a:t></a:t>
            </a:r>
            <a:r>
              <a:rPr lang="en-GB" sz="3600" dirty="0" smtClean="0">
                <a:solidFill>
                  <a:schemeClr val="accent1"/>
                </a:solidFill>
                <a:latin typeface="Verdana" pitchFamily="-109" charset="0"/>
              </a:rPr>
              <a:t> Test facilities</a:t>
            </a:r>
            <a:r>
              <a:rPr lang="en-GB" sz="3600" dirty="0" smtClean="0">
                <a:solidFill>
                  <a:srgbClr val="0F6FC6"/>
                </a:solidFill>
                <a:latin typeface="Verdana" pitchFamily="-109" charset="0"/>
              </a:rPr>
              <a:t/>
            </a:r>
            <a:br>
              <a:rPr lang="en-GB" sz="3600" dirty="0" smtClean="0">
                <a:solidFill>
                  <a:srgbClr val="0F6FC6"/>
                </a:solidFill>
                <a:latin typeface="Verdana" pitchFamily="-109" charset="0"/>
              </a:rPr>
            </a:br>
            <a:r>
              <a:rPr lang="en-GB" sz="3600" dirty="0" err="1" smtClean="0">
                <a:solidFill>
                  <a:schemeClr val="accent3"/>
                </a:solidFill>
                <a:latin typeface="Wingdings"/>
                <a:ea typeface="Wingdings"/>
                <a:cs typeface="Wingdings"/>
              </a:rPr>
              <a:t></a:t>
            </a:r>
            <a:r>
              <a:rPr lang="en-GB" sz="3600" dirty="0" smtClean="0">
                <a:solidFill>
                  <a:schemeClr val="accent3"/>
                </a:solidFill>
                <a:latin typeface="Verdana" pitchFamily="-109" charset="0"/>
              </a:rPr>
              <a:t> Status and conclusions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CLIC decelerator status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400" dirty="0" smtClean="0"/>
              <a:t>Simulation framework in place allowing for detailed specification</a:t>
            </a:r>
          </a:p>
          <a:p>
            <a:r>
              <a:rPr lang="en-GB" sz="2400" dirty="0" smtClean="0"/>
              <a:t>A CLIC baseline has been reached where simulations show satisfying beam transport for the</a:t>
            </a:r>
            <a:r>
              <a:rPr lang="en-GB" sz="2400" dirty="0" smtClean="0"/>
              <a:t> baseline </a:t>
            </a:r>
            <a:r>
              <a:rPr lang="en-GB" sz="2400" dirty="0" smtClean="0"/>
              <a:t>parameters</a:t>
            </a:r>
          </a:p>
          <a:p>
            <a:r>
              <a:rPr lang="en-GB" sz="2400" dirty="0" smtClean="0"/>
              <a:t>Component specifications are sometimes tight, but within the feasibility limits</a:t>
            </a:r>
          </a:p>
          <a:p>
            <a:endParaRPr lang="en-GB" sz="2400" dirty="0" smtClean="0"/>
          </a:p>
          <a:p>
            <a:r>
              <a:rPr lang="en-GB" sz="2400" dirty="0" smtClean="0"/>
              <a:t>Items </a:t>
            </a:r>
            <a:r>
              <a:rPr lang="en-GB" sz="2400" dirty="0" smtClean="0"/>
              <a:t>outstanding : </a:t>
            </a:r>
          </a:p>
          <a:p>
            <a:pPr lvl="1"/>
            <a:r>
              <a:rPr lang="en-GB" sz="2200" b="1" dirty="0" smtClean="0"/>
              <a:t>Experimental tests of heavily decelerated beam</a:t>
            </a:r>
          </a:p>
          <a:p>
            <a:pPr lvl="1"/>
            <a:r>
              <a:rPr lang="en-GB" sz="2200" dirty="0" smtClean="0"/>
              <a:t>More detailed studies of collective effects for the decelerating </a:t>
            </a:r>
            <a:r>
              <a:rPr lang="en-GB" sz="2200" dirty="0" smtClean="0"/>
              <a:t>beam</a:t>
            </a:r>
          </a:p>
          <a:p>
            <a:pPr lvl="1"/>
            <a:r>
              <a:rPr lang="en-GB" sz="2200" dirty="0" smtClean="0"/>
              <a:t>More detailed machine protection and beam loss </a:t>
            </a:r>
            <a:r>
              <a:rPr lang="en-GB" sz="2200" dirty="0" smtClean="0"/>
              <a:t>studies</a:t>
            </a:r>
            <a:endParaRPr lang="en-GB" sz="2200" dirty="0" smtClean="0"/>
          </a:p>
          <a:p>
            <a:pPr lvl="1"/>
            <a:r>
              <a:rPr lang="en-GB" sz="2200" dirty="0" smtClean="0"/>
              <a:t>Benchmarking with other simulation codes would be comforting</a:t>
            </a:r>
          </a:p>
          <a:p>
            <a:pPr lvl="1"/>
            <a:r>
              <a:rPr lang="en-GB" sz="2200" dirty="0" smtClean="0"/>
              <a:t>Further cost optimization (clever component design, further optimization); might be seen in context of a larger iteration of drive beam </a:t>
            </a:r>
            <a:r>
              <a:rPr lang="en-GB" sz="2200" dirty="0" smtClean="0"/>
              <a:t>parameters (TDR?)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57C9BF1-2027-B642-A058-21B31C527B6E}" type="slidenum">
              <a:rPr lang="nb-NO" smtClean="0"/>
              <a:pPr>
                <a:defRPr/>
              </a:pPr>
              <a:t>25</a:t>
            </a:fld>
            <a:endParaRPr lang="nb-NO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24092" y="1470609"/>
            <a:ext cx="9625489" cy="3374441"/>
          </a:xfrm>
        </p:spPr>
        <p:txBody>
          <a:bodyPr>
            <a:noAutofit/>
          </a:bodyPr>
          <a:lstStyle/>
          <a:p>
            <a:pPr algn="l">
              <a:defRPr/>
            </a:pPr>
            <a:r>
              <a:rPr lang="en-GB" sz="3600" dirty="0" err="1" smtClean="0">
                <a:solidFill>
                  <a:schemeClr val="accent1"/>
                </a:solidFill>
                <a:latin typeface="Wingdings"/>
                <a:ea typeface="Wingdings"/>
                <a:cs typeface="Wingdings"/>
              </a:rPr>
              <a:t></a:t>
            </a:r>
            <a:r>
              <a:rPr lang="en-GB" sz="3600" dirty="0" smtClean="0">
                <a:solidFill>
                  <a:schemeClr val="accent1"/>
                </a:solidFill>
                <a:latin typeface="Verdana" pitchFamily="-109" charset="0"/>
              </a:rPr>
              <a:t> Requirements</a:t>
            </a:r>
            <a:r>
              <a:rPr lang="en-GB" sz="3600" dirty="0" smtClean="0">
                <a:solidFill>
                  <a:srgbClr val="0F6FC6"/>
                </a:solidFill>
                <a:latin typeface="Verdana" pitchFamily="-109" charset="0"/>
              </a:rPr>
              <a:t/>
            </a:r>
            <a:br>
              <a:rPr lang="en-GB" sz="3600" dirty="0" smtClean="0">
                <a:solidFill>
                  <a:srgbClr val="0F6FC6"/>
                </a:solidFill>
                <a:latin typeface="Verdana" pitchFamily="-109" charset="0"/>
              </a:rPr>
            </a:br>
            <a:r>
              <a:rPr lang="en-GB" sz="3600" dirty="0" err="1" smtClean="0">
                <a:solidFill>
                  <a:schemeClr val="accent1"/>
                </a:solidFill>
                <a:latin typeface="Wingdings"/>
                <a:ea typeface="Wingdings"/>
                <a:cs typeface="Wingdings"/>
              </a:rPr>
              <a:t></a:t>
            </a:r>
            <a:r>
              <a:rPr lang="en-GB" sz="3600" dirty="0" smtClean="0">
                <a:solidFill>
                  <a:schemeClr val="accent1"/>
                </a:solidFill>
                <a:latin typeface="Verdana" pitchFamily="-109" charset="0"/>
              </a:rPr>
              <a:t> Beam physics</a:t>
            </a:r>
            <a:r>
              <a:rPr lang="en-GB" sz="3600" dirty="0" smtClean="0">
                <a:solidFill>
                  <a:srgbClr val="0F6FC6"/>
                </a:solidFill>
                <a:latin typeface="Verdana" pitchFamily="-109" charset="0"/>
              </a:rPr>
              <a:t/>
            </a:r>
            <a:br>
              <a:rPr lang="en-GB" sz="3600" dirty="0" smtClean="0">
                <a:solidFill>
                  <a:srgbClr val="0F6FC6"/>
                </a:solidFill>
                <a:latin typeface="Verdana" pitchFamily="-109" charset="0"/>
              </a:rPr>
            </a:br>
            <a:r>
              <a:rPr lang="en-GB" sz="3600" dirty="0" err="1" smtClean="0">
                <a:solidFill>
                  <a:schemeClr val="accent1"/>
                </a:solidFill>
                <a:latin typeface="Wingdings"/>
                <a:ea typeface="Wingdings"/>
                <a:cs typeface="Wingdings"/>
              </a:rPr>
              <a:t></a:t>
            </a:r>
            <a:r>
              <a:rPr lang="en-GB" sz="3600" dirty="0" smtClean="0">
                <a:solidFill>
                  <a:schemeClr val="accent1"/>
                </a:solidFill>
                <a:latin typeface="Verdana" pitchFamily="-109" charset="0"/>
              </a:rPr>
              <a:t> Component specifications</a:t>
            </a:r>
            <a:r>
              <a:rPr lang="en-GB" sz="3600" dirty="0" smtClean="0">
                <a:solidFill>
                  <a:srgbClr val="0F6FC6"/>
                </a:solidFill>
                <a:latin typeface="Verdana" pitchFamily="-109" charset="0"/>
              </a:rPr>
              <a:t/>
            </a:r>
            <a:br>
              <a:rPr lang="en-GB" sz="3600" dirty="0" smtClean="0">
                <a:solidFill>
                  <a:srgbClr val="0F6FC6"/>
                </a:solidFill>
                <a:latin typeface="Verdana" pitchFamily="-109" charset="0"/>
              </a:rPr>
            </a:br>
            <a:r>
              <a:rPr lang="en-GB" sz="3600" dirty="0" err="1" smtClean="0">
                <a:solidFill>
                  <a:schemeClr val="accent1"/>
                </a:solidFill>
                <a:latin typeface="Wingdings"/>
                <a:ea typeface="Wingdings"/>
                <a:cs typeface="Wingdings"/>
              </a:rPr>
              <a:t></a:t>
            </a:r>
            <a:r>
              <a:rPr lang="en-GB" sz="3600" dirty="0" smtClean="0">
                <a:solidFill>
                  <a:schemeClr val="accent1"/>
                </a:solidFill>
                <a:latin typeface="Verdana" pitchFamily="-109" charset="0"/>
              </a:rPr>
              <a:t> Test facilities</a:t>
            </a:r>
            <a:br>
              <a:rPr lang="en-GB" sz="3600" dirty="0" smtClean="0">
                <a:solidFill>
                  <a:schemeClr val="accent1"/>
                </a:solidFill>
                <a:latin typeface="Verdana" pitchFamily="-109" charset="0"/>
              </a:rPr>
            </a:br>
            <a:r>
              <a:rPr lang="en-GB" sz="3600" dirty="0" err="1" smtClean="0">
                <a:solidFill>
                  <a:schemeClr val="accent1"/>
                </a:solidFill>
                <a:latin typeface="Wingdings"/>
                <a:ea typeface="Wingdings"/>
                <a:cs typeface="Wingdings"/>
              </a:rPr>
              <a:t></a:t>
            </a:r>
            <a:r>
              <a:rPr lang="en-GB" sz="3600" dirty="0" smtClean="0">
                <a:solidFill>
                  <a:schemeClr val="accent1"/>
                </a:solidFill>
                <a:latin typeface="Verdana" pitchFamily="-109" charset="0"/>
              </a:rPr>
              <a:t> Conclusions</a:t>
            </a:r>
            <a:r>
              <a:rPr lang="en-GB" sz="3600" dirty="0" smtClean="0">
                <a:solidFill>
                  <a:srgbClr val="0F6FC6"/>
                </a:solidFill>
                <a:latin typeface="Verdana" pitchFamily="-109" charset="0"/>
              </a:rPr>
              <a:t/>
            </a:r>
            <a:br>
              <a:rPr lang="en-GB" sz="3600" dirty="0" smtClean="0">
                <a:solidFill>
                  <a:srgbClr val="0F6FC6"/>
                </a:solidFill>
                <a:latin typeface="Verdana" pitchFamily="-109" charset="0"/>
              </a:rPr>
            </a:br>
            <a:r>
              <a:rPr lang="en-GB" sz="3600" dirty="0" err="1" smtClean="0">
                <a:solidFill>
                  <a:schemeClr val="accent3"/>
                </a:solidFill>
                <a:latin typeface="Wingdings"/>
                <a:ea typeface="Wingdings"/>
                <a:cs typeface="Wingdings"/>
              </a:rPr>
              <a:t></a:t>
            </a:r>
            <a:r>
              <a:rPr lang="en-GB" sz="3600" dirty="0" smtClean="0">
                <a:solidFill>
                  <a:schemeClr val="accent3"/>
                </a:solidFill>
                <a:latin typeface="Verdana" pitchFamily="-109" charset="0"/>
              </a:rPr>
              <a:t> Extra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sz="4000" dirty="0" smtClean="0"/>
              <a:t>Effect on reducing number of </a:t>
            </a:r>
            <a:r>
              <a:rPr lang="en-US" sz="4000" dirty="0" err="1" smtClean="0"/>
              <a:t>BPMs</a:t>
            </a:r>
            <a:endParaRPr lang="en-GB" sz="40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38020" y="1306513"/>
            <a:ext cx="3200400" cy="2301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2857220" y="3527426"/>
            <a:ext cx="8826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nb-NO"/>
              <a:t>N=1</a:t>
            </a:r>
          </a:p>
        </p:txBody>
      </p:sp>
      <p:sp>
        <p:nvSpPr>
          <p:cNvPr id="7" name="TextBox 7"/>
          <p:cNvSpPr txBox="1">
            <a:spLocks noChangeArrowheads="1"/>
          </p:cNvSpPr>
          <p:nvPr/>
        </p:nvSpPr>
        <p:spPr bwMode="auto">
          <a:xfrm>
            <a:off x="7353020" y="3527426"/>
            <a:ext cx="8826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nb-NO"/>
              <a:t>N=2</a:t>
            </a:r>
          </a:p>
        </p:txBody>
      </p:sp>
      <p:pic>
        <p:nvPicPr>
          <p:cNvPr id="8" name="Picture 8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286220" y="1382713"/>
            <a:ext cx="2849563" cy="2046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9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660245" y="3930651"/>
            <a:ext cx="3216275" cy="2292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10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100483" y="3968751"/>
            <a:ext cx="3198812" cy="2298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14"/>
          <p:cNvSpPr txBox="1">
            <a:spLocks noChangeArrowheads="1"/>
          </p:cNvSpPr>
          <p:nvPr/>
        </p:nvSpPr>
        <p:spPr bwMode="auto">
          <a:xfrm>
            <a:off x="2892145" y="6419851"/>
            <a:ext cx="8826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nb-NO"/>
              <a:t>N=3</a:t>
            </a:r>
          </a:p>
        </p:txBody>
      </p:sp>
      <p:sp>
        <p:nvSpPr>
          <p:cNvPr id="12" name="TextBox 15"/>
          <p:cNvSpPr txBox="1">
            <a:spLocks noChangeArrowheads="1"/>
          </p:cNvSpPr>
          <p:nvPr/>
        </p:nvSpPr>
        <p:spPr bwMode="auto">
          <a:xfrm>
            <a:off x="7387945" y="6419851"/>
            <a:ext cx="8826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nb-NO"/>
              <a:t>N=4</a:t>
            </a:r>
          </a:p>
        </p:txBody>
      </p:sp>
      <p:sp>
        <p:nvSpPr>
          <p:cNvPr id="13" name="TextBox 16"/>
          <p:cNvSpPr txBox="1">
            <a:spLocks noChangeArrowheads="1"/>
          </p:cNvSpPr>
          <p:nvPr/>
        </p:nvSpPr>
        <p:spPr bwMode="auto">
          <a:xfrm>
            <a:off x="1409420" y="7021513"/>
            <a:ext cx="5357813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nb-NO" sz="1200"/>
              <a:t>(perfect BPMs and single machine simulated, for illustration purposes)</a:t>
            </a:r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57C9BF1-2027-B642-A058-21B31C527B6E}" type="slidenum">
              <a:rPr lang="nb-NO" smtClean="0"/>
              <a:pPr>
                <a:defRPr/>
              </a:pPr>
              <a:t>27</a:t>
            </a:fld>
            <a:endParaRPr lang="nb-NO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4400" dirty="0" smtClean="0"/>
              <a:t>Dispersion-free steering details</a:t>
            </a:r>
            <a:endParaRPr lang="en-GB" sz="4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3438" y="984250"/>
            <a:ext cx="8840760" cy="315106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6822" y="4293728"/>
            <a:ext cx="8762349" cy="3081797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57C9BF1-2027-B642-A058-21B31C527B6E}" type="slidenum">
              <a:rPr lang="nb-NO" smtClean="0"/>
              <a:pPr>
                <a:defRPr/>
              </a:pPr>
              <a:t>28</a:t>
            </a:fld>
            <a:endParaRPr lang="nb-NO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 dirty="0" smtClean="0"/>
              <a:t>Delayed switching: low energy running</a:t>
            </a:r>
            <a:endParaRPr lang="en-GB" sz="3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57C9BF1-2027-B642-A058-21B31C527B6E}" type="slidenum">
              <a:rPr lang="nb-NO" smtClean="0"/>
              <a:pPr>
                <a:defRPr/>
              </a:pPr>
              <a:t>29</a:t>
            </a:fld>
            <a:endParaRPr lang="nb-NO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97559" y="3546475"/>
            <a:ext cx="4604657" cy="328295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3798" y="3581400"/>
            <a:ext cx="4536440" cy="328295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70133" y="1078726"/>
            <a:ext cx="3505394" cy="227330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173" y="1436668"/>
            <a:ext cx="10501884" cy="5303544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8379898" y="5270500"/>
            <a:ext cx="2254083" cy="2022277"/>
          </a:xfrm>
          <a:prstGeom prst="rect">
            <a:avLst/>
          </a:prstGeom>
          <a:solidFill>
            <a:srgbClr val="FFFF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4000" dirty="0" smtClean="0"/>
              <a:t>The CLIC Drive Beam </a:t>
            </a:r>
            <a:r>
              <a:rPr lang="en-GB" sz="4000" dirty="0" smtClean="0"/>
              <a:t>decelerators</a:t>
            </a:r>
            <a:endParaRPr lang="en-GB" sz="4000" dirty="0"/>
          </a:p>
        </p:txBody>
      </p:sp>
      <p:pic>
        <p:nvPicPr>
          <p:cNvPr id="5" name="Picture 7" descr="Image10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26991" y="4560670"/>
            <a:ext cx="4171831" cy="2932330"/>
          </a:xfrm>
          <a:prstGeom prst="rect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</p:spPr>
      </p:pic>
      <p:cxnSp>
        <p:nvCxnSpPr>
          <p:cNvPr id="6" name="Straight Connector 5"/>
          <p:cNvCxnSpPr/>
          <p:nvPr/>
        </p:nvCxnSpPr>
        <p:spPr>
          <a:xfrm rot="10800000" flipV="1">
            <a:off x="-666264" y="6524927"/>
            <a:ext cx="2057400" cy="1685925"/>
          </a:xfrm>
          <a:prstGeom prst="line">
            <a:avLst/>
          </a:pr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TextBox 11"/>
          <p:cNvSpPr txBox="1">
            <a:spLocks noChangeArrowheads="1"/>
          </p:cNvSpPr>
          <p:nvPr/>
        </p:nvSpPr>
        <p:spPr bwMode="auto">
          <a:xfrm>
            <a:off x="984177" y="4953000"/>
            <a:ext cx="1730247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GB" sz="3600" b="1" dirty="0" smtClean="0">
                <a:ln w="3175" cmpd="sng">
                  <a:solidFill>
                    <a:schemeClr val="tx1"/>
                  </a:solidFill>
                </a:ln>
                <a:solidFill>
                  <a:srgbClr val="FF0000"/>
                </a:solidFill>
              </a:rPr>
              <a:t>~1 </a:t>
            </a:r>
            <a:r>
              <a:rPr lang="en-GB" sz="3600" b="1" dirty="0">
                <a:ln w="3175" cmpd="sng">
                  <a:solidFill>
                    <a:schemeClr val="tx1"/>
                  </a:solidFill>
                </a:ln>
                <a:solidFill>
                  <a:srgbClr val="FF0000"/>
                </a:solidFill>
              </a:rPr>
              <a:t>km</a:t>
            </a:r>
          </a:p>
        </p:txBody>
      </p:sp>
      <p:sp>
        <p:nvSpPr>
          <p:cNvPr id="9" name="Rectangle 8"/>
          <p:cNvSpPr/>
          <p:nvPr/>
        </p:nvSpPr>
        <p:spPr>
          <a:xfrm>
            <a:off x="730196" y="3174999"/>
            <a:ext cx="799451" cy="777875"/>
          </a:xfrm>
          <a:prstGeom prst="rect">
            <a:avLst/>
          </a:prstGeom>
          <a:noFill/>
          <a:ln w="571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rgbClr val="FF0000"/>
              </a:solidFill>
            </a:endParaRPr>
          </a:p>
        </p:txBody>
      </p:sp>
      <p:sp>
        <p:nvSpPr>
          <p:cNvPr id="11" name="TextBox 11"/>
          <p:cNvSpPr txBox="1">
            <a:spLocks noChangeArrowheads="1"/>
          </p:cNvSpPr>
          <p:nvPr/>
        </p:nvSpPr>
        <p:spPr bwMode="auto">
          <a:xfrm>
            <a:off x="156990" y="5794375"/>
            <a:ext cx="1339161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GB" sz="2200" b="1" dirty="0" smtClean="0">
                <a:ln w="3175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0000"/>
                </a:solidFill>
              </a:rPr>
              <a:t>100 A</a:t>
            </a:r>
          </a:p>
          <a:p>
            <a:r>
              <a:rPr lang="en-GB" sz="2200" b="1" dirty="0" smtClean="0">
                <a:ln w="3175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0000"/>
                </a:solidFill>
              </a:rPr>
              <a:t>2.4 </a:t>
            </a:r>
            <a:r>
              <a:rPr lang="en-GB" sz="2200" b="1" dirty="0" err="1" smtClean="0">
                <a:ln w="3175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0000"/>
                </a:solidFill>
              </a:rPr>
              <a:t>GeV</a:t>
            </a:r>
            <a:endParaRPr lang="en-GB" sz="2200" b="1" dirty="0">
              <a:ln w="317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8379898" y="5270500"/>
            <a:ext cx="2288947" cy="20826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 smtClean="0"/>
              <a:t>Parameters</a:t>
            </a:r>
            <a:r>
              <a:rPr lang="en-GB" sz="1400" b="1" dirty="0" smtClean="0"/>
              <a:t>:</a:t>
            </a:r>
          </a:p>
          <a:p>
            <a:r>
              <a:rPr lang="en-GB" sz="2000" dirty="0" smtClean="0">
                <a:solidFill>
                  <a:srgbClr val="FF0000"/>
                </a:solidFill>
              </a:rPr>
              <a:t>I = </a:t>
            </a:r>
            <a:r>
              <a:rPr lang="en-GB" sz="2000" dirty="0" smtClean="0">
                <a:solidFill>
                  <a:srgbClr val="FF0000"/>
                </a:solidFill>
              </a:rPr>
              <a:t>100 </a:t>
            </a:r>
            <a:r>
              <a:rPr lang="en-GB" sz="2000" dirty="0" smtClean="0">
                <a:solidFill>
                  <a:srgbClr val="FF0000"/>
                </a:solidFill>
              </a:rPr>
              <a:t>A</a:t>
            </a:r>
          </a:p>
          <a:p>
            <a:r>
              <a:rPr lang="en-GB" sz="2000" dirty="0" smtClean="0">
                <a:solidFill>
                  <a:srgbClr val="FF0000"/>
                </a:solidFill>
              </a:rPr>
              <a:t>E0 = 2.4 </a:t>
            </a:r>
            <a:r>
              <a:rPr lang="en-GB" sz="2000" dirty="0" err="1" smtClean="0">
                <a:solidFill>
                  <a:srgbClr val="FF0000"/>
                </a:solidFill>
              </a:rPr>
              <a:t>GeV</a:t>
            </a:r>
            <a:endParaRPr lang="en-GB" sz="2000" dirty="0" smtClean="0">
              <a:solidFill>
                <a:srgbClr val="FF0000"/>
              </a:solidFill>
            </a:endParaRPr>
          </a:p>
          <a:p>
            <a:r>
              <a:rPr lang="en-GB" sz="2000" dirty="0" err="1" smtClean="0">
                <a:solidFill>
                  <a:srgbClr val="FF0000"/>
                </a:solidFill>
              </a:rPr>
              <a:t>f</a:t>
            </a:r>
            <a:r>
              <a:rPr lang="en-GB" sz="2000" baseline="-25000" dirty="0" err="1" smtClean="0">
                <a:solidFill>
                  <a:srgbClr val="FF0000"/>
                </a:solidFill>
              </a:rPr>
              <a:t>bunch</a:t>
            </a:r>
            <a:r>
              <a:rPr lang="en-GB" sz="2000" dirty="0" smtClean="0">
                <a:solidFill>
                  <a:srgbClr val="FF0000"/>
                </a:solidFill>
              </a:rPr>
              <a:t> = 12 GHz</a:t>
            </a:r>
          </a:p>
          <a:p>
            <a:r>
              <a:rPr lang="en-GB" sz="2000" dirty="0" err="1" smtClean="0">
                <a:solidFill>
                  <a:srgbClr val="FF0000"/>
                </a:solidFill>
                <a:latin typeface="Symbol" charset="2"/>
                <a:cs typeface="Symbol" charset="2"/>
              </a:rPr>
              <a:t>s</a:t>
            </a:r>
            <a:r>
              <a:rPr lang="en-GB" sz="2000" baseline="-25000" dirty="0" err="1" smtClean="0">
                <a:solidFill>
                  <a:srgbClr val="FF0000"/>
                </a:solidFill>
                <a:latin typeface="Arial"/>
                <a:cs typeface="Arial"/>
              </a:rPr>
              <a:t>z</a:t>
            </a:r>
            <a:r>
              <a:rPr lang="en-GB" sz="2000" dirty="0" smtClean="0">
                <a:solidFill>
                  <a:srgbClr val="FF0000"/>
                </a:solidFill>
                <a:latin typeface="Arial"/>
                <a:cs typeface="Arial"/>
              </a:rPr>
              <a:t> = 1 mm</a:t>
            </a:r>
            <a:endParaRPr lang="en-GB" sz="2000" baseline="-25000" dirty="0" smtClean="0">
              <a:solidFill>
                <a:srgbClr val="FF0000"/>
              </a:solidFill>
            </a:endParaRPr>
          </a:p>
          <a:p>
            <a:r>
              <a:rPr lang="en-GB" sz="2000" dirty="0" err="1" smtClean="0">
                <a:solidFill>
                  <a:srgbClr val="FF0000"/>
                </a:solidFill>
                <a:latin typeface="Symbol" charset="2"/>
                <a:cs typeface="Symbol" charset="2"/>
              </a:rPr>
              <a:t>e</a:t>
            </a:r>
            <a:r>
              <a:rPr lang="en-GB" sz="2000" baseline="-25000" dirty="0" err="1" smtClean="0">
                <a:solidFill>
                  <a:srgbClr val="FF0000"/>
                </a:solidFill>
                <a:latin typeface="Arial"/>
                <a:cs typeface="Arial"/>
              </a:rPr>
              <a:t>Nx,y</a:t>
            </a:r>
            <a:r>
              <a:rPr lang="en-GB" sz="2000" dirty="0" smtClean="0">
                <a:solidFill>
                  <a:srgbClr val="FF0000"/>
                </a:solidFill>
                <a:latin typeface="Arial"/>
                <a:cs typeface="Arial"/>
              </a:rPr>
              <a:t> = 150 um</a:t>
            </a:r>
          </a:p>
          <a:p>
            <a:endParaRPr lang="en-GB" sz="1400" baseline="-25000" dirty="0" smtClean="0">
              <a:latin typeface="Symbol" charset="2"/>
              <a:cs typeface="Symbol" charset="2"/>
            </a:endParaRP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57C9BF1-2027-B642-A058-21B31C527B6E}" type="slidenum">
              <a:rPr lang="nb-NO" smtClean="0"/>
              <a:pPr>
                <a:defRPr/>
              </a:pPr>
              <a:t>3</a:t>
            </a:fld>
            <a:endParaRPr lang="nb-NO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400" dirty="0" smtClean="0"/>
              <a:t>Power phase-lag in the decelerator</a:t>
            </a:r>
            <a:endParaRPr lang="en-GB" sz="3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57C9BF1-2027-B642-A058-21B31C527B6E}" type="slidenum">
              <a:rPr lang="nb-NO" smtClean="0"/>
              <a:pPr>
                <a:defRPr/>
              </a:pPr>
              <a:t>30</a:t>
            </a:fld>
            <a:endParaRPr lang="nb-NO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PETS on/off and kicks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57C9BF1-2027-B642-A058-21B31C527B6E}" type="slidenum">
              <a:rPr lang="nb-NO" smtClean="0"/>
              <a:pPr>
                <a:defRPr/>
              </a:pPr>
              <a:t>31</a:t>
            </a:fld>
            <a:endParaRPr lang="nb-NO"/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69405" y="2384425"/>
            <a:ext cx="4741966" cy="33677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2890" y="1584325"/>
            <a:ext cx="6400800" cy="61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972459" y="2311400"/>
            <a:ext cx="4419600" cy="327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8"/>
          <p:cNvSpPr txBox="1">
            <a:spLocks noChangeArrowheads="1"/>
          </p:cNvSpPr>
          <p:nvPr/>
        </p:nvSpPr>
        <p:spPr bwMode="auto">
          <a:xfrm>
            <a:off x="5794395" y="5707876"/>
            <a:ext cx="465103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US" sz="1200" i="1" dirty="0"/>
              <a:t>A number of random PETS inhibited (averaged over 100 seeds)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 dirty="0" smtClean="0"/>
              <a:t>Requirements: power production</a:t>
            </a:r>
            <a:endParaRPr lang="en-GB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7338" y="985838"/>
            <a:ext cx="10210800" cy="2141537"/>
          </a:xfrm>
        </p:spPr>
        <p:txBody>
          <a:bodyPr/>
          <a:lstStyle/>
          <a:p>
            <a:pPr>
              <a:buNone/>
            </a:pPr>
            <a:r>
              <a:rPr lang="en-GB" sz="2400" dirty="0" smtClean="0"/>
              <a:t>Decelerator: power source for main </a:t>
            </a:r>
            <a:r>
              <a:rPr lang="en-GB" sz="2400" dirty="0" err="1" smtClean="0"/>
              <a:t>linacs</a:t>
            </a:r>
            <a:r>
              <a:rPr lang="en-GB" sz="2400" dirty="0" smtClean="0"/>
              <a:t>.</a:t>
            </a:r>
            <a:r>
              <a:rPr lang="en-GB" sz="2400" dirty="0" smtClean="0"/>
              <a:t> P</a:t>
            </a:r>
            <a:r>
              <a:rPr lang="en-GB" sz="2400" dirty="0" smtClean="0"/>
              <a:t>ower </a:t>
            </a:r>
            <a:r>
              <a:rPr lang="en-GB" sz="2400" dirty="0" smtClean="0"/>
              <a:t>production:</a:t>
            </a:r>
            <a:endParaRPr lang="en-GB" sz="2400" dirty="0" smtClean="0"/>
          </a:p>
          <a:p>
            <a:endParaRPr lang="en-GB" sz="2400" dirty="0" smtClean="0"/>
          </a:p>
          <a:p>
            <a:endParaRPr lang="en-GB" sz="2400" dirty="0" smtClean="0"/>
          </a:p>
          <a:p>
            <a:pPr>
              <a:buNone/>
            </a:pPr>
            <a:r>
              <a:rPr lang="en-GB" sz="2400" dirty="0" smtClean="0"/>
              <a:t>Requirements </a:t>
            </a:r>
            <a:r>
              <a:rPr lang="en-GB" sz="2400" dirty="0" smtClean="0"/>
              <a:t>for 1% luminosity loss: </a:t>
            </a:r>
            <a:r>
              <a:rPr lang="en-GB" sz="2400" dirty="0" smtClean="0">
                <a:latin typeface="Symbol" charset="2"/>
                <a:cs typeface="Symbol" charset="2"/>
              </a:rPr>
              <a:t>D</a:t>
            </a:r>
            <a:r>
              <a:rPr lang="en-GB" sz="2400" dirty="0" smtClean="0"/>
              <a:t>E/E &lt; 7 </a:t>
            </a:r>
            <a:r>
              <a:rPr lang="en-GB" sz="2400" dirty="0" err="1" smtClean="0"/>
              <a:t>x</a:t>
            </a:r>
            <a:r>
              <a:rPr lang="en-GB" sz="2400" dirty="0" smtClean="0"/>
              <a:t> 10</a:t>
            </a:r>
            <a:r>
              <a:rPr lang="en-GB" sz="2400" baseline="30000" dirty="0" smtClean="0"/>
              <a:t>-4</a:t>
            </a:r>
            <a:r>
              <a:rPr lang="en-GB" sz="2400" dirty="0" smtClean="0"/>
              <a:t>. Converted to drive beam decelerator requirements :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20819" y="1420813"/>
            <a:ext cx="5840263" cy="87947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8401" y="3254375"/>
            <a:ext cx="7281655" cy="2978150"/>
          </a:xfrm>
          <a:prstGeom prst="rect">
            <a:avLst/>
          </a:prstGeom>
        </p:spPr>
      </p:pic>
      <p:sp>
        <p:nvSpPr>
          <p:cNvPr id="7" name="Content Placeholder 2"/>
          <p:cNvSpPr txBox="1">
            <a:spLocks/>
          </p:cNvSpPr>
          <p:nvPr/>
        </p:nvSpPr>
        <p:spPr bwMode="auto">
          <a:xfrm>
            <a:off x="287338" y="6048375"/>
            <a:ext cx="10210800" cy="2141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4287" tIns="52144" rIns="104287" bIns="52144" numCol="1" anchor="t" anchorCtr="0" compatLnSpc="1">
            <a:prstTxWarp prst="textNoShape">
              <a:avLst/>
            </a:prstTxWarp>
          </a:bodyPr>
          <a:lstStyle/>
          <a:p>
            <a:pPr marL="311150" marR="0" lvl="0" indent="-31115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Pct val="95000"/>
              <a:buFont typeface="Wingdings 2" pitchFamily="-109" charset="2"/>
              <a:buNone/>
              <a:tabLst/>
              <a:defRPr/>
            </a:pPr>
            <a:endParaRPr lang="en-GB" sz="2400" dirty="0" smtClean="0">
              <a:latin typeface="Verdana"/>
              <a:cs typeface="Verdana"/>
            </a:endParaRPr>
          </a:p>
          <a:p>
            <a:pPr marL="311150" marR="0" lvl="0" indent="-31115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Pct val="95000"/>
              <a:buFont typeface="Wingdings 2" pitchFamily="-109" charset="2"/>
              <a:buNone/>
              <a:tabLst/>
              <a:defRPr/>
            </a:pPr>
            <a:r>
              <a:rPr lang="en-GB" sz="2400" dirty="0" smtClean="0">
                <a:latin typeface="Verdana"/>
                <a:cs typeface="Verdana"/>
              </a:rPr>
              <a:t>The drive beam generation is discussed separately :</a:t>
            </a:r>
          </a:p>
          <a:p>
            <a:pPr marL="311150" marR="0" lvl="0" indent="-31115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Pct val="95000"/>
              <a:buFont typeface="Wingdings 2" pitchFamily="-109" charset="2"/>
              <a:buNone/>
              <a:tabLst/>
              <a:defRPr/>
            </a:pPr>
            <a:r>
              <a:rPr lang="en-GB" sz="2400" dirty="0" smtClean="0">
                <a:latin typeface="Verdana"/>
                <a:cs typeface="Verdana"/>
              </a:rPr>
              <a:t>Here we focus on the consequences for the decelerator.</a:t>
            </a:r>
            <a:endParaRPr kumimoji="0" lang="en-GB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erdana"/>
              <a:ea typeface="ＭＳ Ｐゴシック" pitchFamily="-109" charset="-128"/>
              <a:cs typeface="Verdana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7825181" y="4037765"/>
            <a:ext cx="2678709" cy="62948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smtClean="0"/>
              <a:t>D. Schulte, WG2,6,7,8, Wednesday 14:00 </a:t>
            </a:r>
            <a:endParaRPr lang="en-GB" sz="2000" dirty="0"/>
          </a:p>
        </p:txBody>
      </p:sp>
      <p:sp>
        <p:nvSpPr>
          <p:cNvPr id="9" name="Rectangle 8"/>
          <p:cNvSpPr/>
          <p:nvPr/>
        </p:nvSpPr>
        <p:spPr>
          <a:xfrm>
            <a:off x="8497365" y="6302375"/>
            <a:ext cx="2141322" cy="62948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smtClean="0"/>
              <a:t>WG6, Session5, Thursday 08:30 </a:t>
            </a:r>
            <a:endParaRPr lang="en-GB" sz="2000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57C9BF1-2027-B642-A058-21B31C527B6E}" type="slidenum">
              <a:rPr lang="nb-NO" smtClean="0"/>
              <a:pPr>
                <a:defRPr/>
              </a:pPr>
              <a:t>4</a:t>
            </a:fld>
            <a:endParaRPr lang="nb-NO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Decelerator requirements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wrap="square"/>
          <a:lstStyle/>
          <a:p>
            <a:pPr>
              <a:lnSpc>
                <a:spcPct val="90000"/>
              </a:lnSpc>
              <a:buNone/>
            </a:pPr>
            <a:endParaRPr lang="en-US" sz="2000" b="1" dirty="0" smtClean="0">
              <a:noFill/>
              <a:latin typeface="Verdana" pitchFamily="-109" charset="0"/>
              <a:ea typeface="Verdana" pitchFamily="-109" charset="0"/>
              <a:cs typeface="Verdana" pitchFamily="-109" charset="0"/>
            </a:endParaRPr>
          </a:p>
          <a:p>
            <a:pPr>
              <a:lnSpc>
                <a:spcPct val="90000"/>
              </a:lnSpc>
              <a:buNone/>
            </a:pPr>
            <a:r>
              <a:rPr lang="en-US" sz="2000" b="1" dirty="0" smtClean="0">
                <a:noFill/>
                <a:latin typeface="Verdana" pitchFamily="-109" charset="0"/>
                <a:ea typeface="Verdana" pitchFamily="-109" charset="0"/>
                <a:cs typeface="Verdana" pitchFamily="-109" charset="0"/>
              </a:rPr>
              <a:t>Objective of the drive beam decelerator: </a:t>
            </a:r>
            <a:r>
              <a:rPr lang="en-US" sz="2000" dirty="0" smtClean="0">
                <a:noFill/>
                <a:latin typeface="Verdana" pitchFamily="-109" charset="0"/>
                <a:ea typeface="Verdana" pitchFamily="-109" charset="0"/>
                <a:cs typeface="Verdana" pitchFamily="-109" charset="0"/>
              </a:rPr>
              <a:t>to extract ~90% of the drive beam energy and convert it to </a:t>
            </a:r>
            <a:r>
              <a:rPr lang="en-US" sz="2000" dirty="0" err="1" smtClean="0">
                <a:noFill/>
                <a:latin typeface="Verdana" pitchFamily="-109" charset="0"/>
                <a:ea typeface="Verdana" pitchFamily="-109" charset="0"/>
                <a:cs typeface="Verdana" pitchFamily="-109" charset="0"/>
              </a:rPr>
              <a:t>rf</a:t>
            </a:r>
            <a:r>
              <a:rPr lang="en-US" sz="2000" dirty="0" smtClean="0">
                <a:noFill/>
                <a:latin typeface="Verdana" pitchFamily="-109" charset="0"/>
                <a:ea typeface="Verdana" pitchFamily="-109" charset="0"/>
                <a:cs typeface="Verdana" pitchFamily="-109" charset="0"/>
              </a:rPr>
              <a:t> power, while observing the stringent power production requirements.</a:t>
            </a:r>
          </a:p>
          <a:p>
            <a:pPr>
              <a:lnSpc>
                <a:spcPct val="90000"/>
              </a:lnSpc>
              <a:buNone/>
            </a:pPr>
            <a:endParaRPr lang="en-US" sz="2000" b="1" dirty="0" smtClean="0">
              <a:noFill/>
              <a:latin typeface="Verdana" pitchFamily="-109" charset="0"/>
              <a:ea typeface="Verdana" pitchFamily="-109" charset="0"/>
              <a:cs typeface="Verdana" pitchFamily="-109" charset="0"/>
            </a:endParaRPr>
          </a:p>
          <a:p>
            <a:pPr>
              <a:lnSpc>
                <a:spcPct val="90000"/>
              </a:lnSpc>
              <a:buNone/>
            </a:pPr>
            <a:r>
              <a:rPr lang="en-US" sz="2000" b="1" dirty="0" smtClean="0">
                <a:noFill/>
                <a:latin typeface="Verdana" pitchFamily="-109" charset="0"/>
                <a:ea typeface="Verdana" pitchFamily="-109" charset="0"/>
                <a:cs typeface="Verdana" pitchFamily="-109" charset="0"/>
              </a:rPr>
              <a:t>	Beam transport requirements :</a:t>
            </a:r>
          </a:p>
          <a:p>
            <a:pPr>
              <a:lnSpc>
                <a:spcPct val="90000"/>
              </a:lnSpc>
              <a:buNone/>
            </a:pPr>
            <a:endParaRPr lang="en-US" sz="2000" b="1" dirty="0" smtClean="0">
              <a:noFill/>
              <a:latin typeface="Verdana" pitchFamily="-109" charset="0"/>
              <a:ea typeface="Verdana" pitchFamily="-109" charset="0"/>
              <a:cs typeface="Verdana" pitchFamily="-109" charset="0"/>
            </a:endParaRPr>
          </a:p>
          <a:p>
            <a:pPr>
              <a:lnSpc>
                <a:spcPct val="90000"/>
              </a:lnSpc>
              <a:buNone/>
            </a:pPr>
            <a:r>
              <a:rPr lang="en-US" sz="2000" dirty="0" smtClean="0">
                <a:noFill/>
                <a:latin typeface="Verdana" pitchFamily="-109" charset="0"/>
                <a:ea typeface="Verdana" pitchFamily="-109" charset="0"/>
                <a:cs typeface="Verdana" pitchFamily="-109" charset="0"/>
              </a:rPr>
              <a:t>Beam must be transported with very small losses ~ 0.1% losses dynamics variation). Large current -&gt; static losses ~ 0.1% (machine protection issues)</a:t>
            </a:r>
          </a:p>
          <a:p>
            <a:pPr>
              <a:lnSpc>
                <a:spcPct val="90000"/>
              </a:lnSpc>
              <a:buNone/>
            </a:pPr>
            <a:r>
              <a:rPr lang="en-US" sz="2000" dirty="0" smtClean="0">
                <a:noFill/>
                <a:latin typeface="Verdana" pitchFamily="-109" charset="0"/>
                <a:ea typeface="Verdana" pitchFamily="-109" charset="0"/>
                <a:cs typeface="Verdana" pitchFamily="-109" charset="0"/>
              </a:rPr>
              <a:t>Detailed beam physics studies has been performed with the aim to ensure minimal envelope growth along each decelerator sector (this talk).</a:t>
            </a:r>
          </a:p>
          <a:p>
            <a:pPr>
              <a:lnSpc>
                <a:spcPct val="90000"/>
              </a:lnSpc>
              <a:buNone/>
            </a:pPr>
            <a:endParaRPr lang="en-US" sz="2000" dirty="0" smtClean="0">
              <a:noFill/>
              <a:latin typeface="Verdana" pitchFamily="-109" charset="0"/>
              <a:ea typeface="Verdana" pitchFamily="-109" charset="0"/>
              <a:cs typeface="Verdana" pitchFamily="-109" charset="0"/>
            </a:endParaRPr>
          </a:p>
          <a:p>
            <a:pPr>
              <a:lnSpc>
                <a:spcPct val="90000"/>
              </a:lnSpc>
              <a:buNone/>
            </a:pPr>
            <a:r>
              <a:rPr lang="en-US" sz="2000" b="1" dirty="0" smtClean="0">
                <a:noFill/>
                <a:latin typeface="Verdana" pitchFamily="-109" charset="0"/>
                <a:ea typeface="Verdana" pitchFamily="-109" charset="0"/>
                <a:cs typeface="Verdana" pitchFamily="-109" charset="0"/>
              </a:rPr>
              <a:t>	Cost and power consumption requirements :</a:t>
            </a:r>
          </a:p>
          <a:p>
            <a:pPr>
              <a:lnSpc>
                <a:spcPct val="90000"/>
              </a:lnSpc>
              <a:buNone/>
            </a:pPr>
            <a:endParaRPr lang="en-US" sz="2000" dirty="0" smtClean="0">
              <a:latin typeface="Verdana" pitchFamily="-109" charset="0"/>
              <a:ea typeface="Verdana" pitchFamily="-109" charset="0"/>
              <a:cs typeface="Verdana" pitchFamily="-109" charset="0"/>
            </a:endParaRPr>
          </a:p>
          <a:p>
            <a:pPr>
              <a:lnSpc>
                <a:spcPct val="90000"/>
              </a:lnSpc>
              <a:buNone/>
            </a:pPr>
            <a:r>
              <a:rPr lang="en-US" sz="2000" dirty="0" smtClean="0">
                <a:latin typeface="Verdana" pitchFamily="-109" charset="0"/>
                <a:ea typeface="Verdana" pitchFamily="-109" charset="0"/>
                <a:cs typeface="Verdana" pitchFamily="-109" charset="0"/>
              </a:rPr>
              <a:t>The decelerator beam transport : robust performance of each of the 2 </a:t>
            </a:r>
            <a:r>
              <a:rPr lang="en-US" sz="2000" dirty="0" err="1" smtClean="0">
                <a:latin typeface="Verdana" pitchFamily="-109" charset="0"/>
                <a:ea typeface="Verdana" pitchFamily="-109" charset="0"/>
                <a:cs typeface="Verdana" pitchFamily="-109" charset="0"/>
              </a:rPr>
              <a:t>x</a:t>
            </a:r>
            <a:r>
              <a:rPr lang="en-US" sz="2000" dirty="0" smtClean="0">
                <a:latin typeface="Verdana" pitchFamily="-109" charset="0"/>
                <a:ea typeface="Verdana" pitchFamily="-109" charset="0"/>
                <a:cs typeface="Verdana" pitchFamily="-109" charset="0"/>
              </a:rPr>
              <a:t> 24  decelerator sectors - 42 km beam line. Will require a very large number of components.</a:t>
            </a:r>
          </a:p>
          <a:p>
            <a:pPr>
              <a:lnSpc>
                <a:spcPct val="90000"/>
              </a:lnSpc>
              <a:buNone/>
            </a:pPr>
            <a:r>
              <a:rPr lang="en-US" sz="2000" dirty="0" smtClean="0">
                <a:latin typeface="Verdana" pitchFamily="-109" charset="0"/>
                <a:ea typeface="Verdana" pitchFamily="-109" charset="0"/>
                <a:cs typeface="Verdana" pitchFamily="-109" charset="0"/>
              </a:rPr>
              <a:t>A number of studies have been performed to with the aim to </a:t>
            </a:r>
            <a:r>
              <a:rPr lang="en-US" sz="2000" dirty="0" smtClean="0">
                <a:latin typeface="Verdana" pitchFamily="-109" charset="0"/>
                <a:ea typeface="Verdana" pitchFamily="-109" charset="0"/>
                <a:cs typeface="Verdana" pitchFamily="-109" charset="0"/>
              </a:rPr>
              <a:t>optimize specifications, in order to </a:t>
            </a:r>
            <a:r>
              <a:rPr lang="en-US" sz="2000" dirty="0" smtClean="0">
                <a:latin typeface="Verdana" pitchFamily="-109" charset="0"/>
                <a:ea typeface="Verdana" pitchFamily="-109" charset="0"/>
                <a:cs typeface="Verdana" pitchFamily="-109" charset="0"/>
              </a:rPr>
              <a:t>contain</a:t>
            </a:r>
            <a:r>
              <a:rPr lang="en-US" sz="2000" dirty="0" smtClean="0">
                <a:latin typeface="Verdana" pitchFamily="-109" charset="0"/>
                <a:ea typeface="Verdana" pitchFamily="-109" charset="0"/>
                <a:cs typeface="Verdana" pitchFamily="-109" charset="0"/>
              </a:rPr>
              <a:t> cost </a:t>
            </a:r>
            <a:r>
              <a:rPr lang="en-US" sz="2000" dirty="0" smtClean="0">
                <a:latin typeface="Verdana" pitchFamily="-109" charset="0"/>
                <a:ea typeface="Verdana" pitchFamily="-109" charset="0"/>
                <a:cs typeface="Verdana" pitchFamily="-109" charset="0"/>
              </a:rPr>
              <a:t>and </a:t>
            </a:r>
            <a:r>
              <a:rPr lang="en-US" sz="2000" dirty="0" smtClean="0">
                <a:latin typeface="Verdana" pitchFamily="-109" charset="0"/>
                <a:ea typeface="Verdana" pitchFamily="-109" charset="0"/>
                <a:cs typeface="Verdana" pitchFamily="-109" charset="0"/>
              </a:rPr>
              <a:t>power consumption (</a:t>
            </a:r>
            <a:r>
              <a:rPr lang="en-US" sz="2000" dirty="0" smtClean="0">
                <a:latin typeface="Verdana" pitchFamily="-109" charset="0"/>
                <a:ea typeface="Verdana" pitchFamily="-109" charset="0"/>
                <a:cs typeface="Verdana" pitchFamily="-109" charset="0"/>
              </a:rPr>
              <a:t>this talk).</a:t>
            </a:r>
          </a:p>
          <a:p>
            <a:pPr>
              <a:lnSpc>
                <a:spcPct val="90000"/>
              </a:lnSpc>
              <a:buNone/>
            </a:pPr>
            <a:endParaRPr lang="en-US" sz="2000" b="1" dirty="0" smtClean="0">
              <a:noFill/>
              <a:latin typeface="Verdana" pitchFamily="-109" charset="0"/>
              <a:ea typeface="Verdana" pitchFamily="-109" charset="0"/>
              <a:cs typeface="Verdana" pitchFamily="-109" charset="0"/>
            </a:endParaRPr>
          </a:p>
          <a:p>
            <a:pPr>
              <a:lnSpc>
                <a:spcPct val="90000"/>
              </a:lnSpc>
              <a:buNone/>
            </a:pPr>
            <a:endParaRPr lang="en-US" sz="2000" dirty="0" smtClean="0">
              <a:noFill/>
              <a:latin typeface="Verdana" pitchFamily="-109" charset="0"/>
              <a:ea typeface="Verdana" pitchFamily="-109" charset="0"/>
              <a:cs typeface="Verdana" pitchFamily="-109" charset="0"/>
            </a:endParaRPr>
          </a:p>
          <a:p>
            <a:pPr>
              <a:lnSpc>
                <a:spcPct val="90000"/>
              </a:lnSpc>
              <a:buNone/>
            </a:pPr>
            <a:endParaRPr lang="en-US" sz="2000" dirty="0" smtClean="0">
              <a:noFill/>
              <a:latin typeface="Verdana" pitchFamily="-109" charset="0"/>
              <a:ea typeface="Verdana" pitchFamily="-109" charset="0"/>
              <a:cs typeface="Verdana" pitchFamily="-109" charset="0"/>
            </a:endParaRPr>
          </a:p>
          <a:p>
            <a:pPr>
              <a:lnSpc>
                <a:spcPct val="90000"/>
              </a:lnSpc>
              <a:buNone/>
            </a:pPr>
            <a:endParaRPr lang="en-US" sz="2000" dirty="0" smtClean="0">
              <a:noFill/>
              <a:latin typeface="Verdana" pitchFamily="-109" charset="0"/>
              <a:ea typeface="Verdana" pitchFamily="-109" charset="0"/>
              <a:cs typeface="Verdana" pitchFamily="-109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57C9BF1-2027-B642-A058-21B31C527B6E}" type="slidenum">
              <a:rPr lang="nb-NO" smtClean="0"/>
              <a:pPr>
                <a:defRPr/>
              </a:pPr>
              <a:t>5</a:t>
            </a:fld>
            <a:endParaRPr lang="nb-NO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24092" y="1470609"/>
            <a:ext cx="9625489" cy="3374441"/>
          </a:xfrm>
        </p:spPr>
        <p:txBody>
          <a:bodyPr>
            <a:noAutofit/>
          </a:bodyPr>
          <a:lstStyle/>
          <a:p>
            <a:pPr algn="l">
              <a:defRPr/>
            </a:pPr>
            <a:r>
              <a:rPr lang="en-GB" sz="3600" dirty="0" err="1" smtClean="0">
                <a:solidFill>
                  <a:schemeClr val="accent1"/>
                </a:solidFill>
                <a:latin typeface="Wingdings"/>
                <a:ea typeface="Wingdings"/>
                <a:cs typeface="Wingdings"/>
              </a:rPr>
              <a:t></a:t>
            </a:r>
            <a:r>
              <a:rPr lang="en-GB" sz="3600" dirty="0" smtClean="0">
                <a:solidFill>
                  <a:schemeClr val="accent1"/>
                </a:solidFill>
                <a:latin typeface="Verdana" pitchFamily="-109" charset="0"/>
              </a:rPr>
              <a:t> Requirements</a:t>
            </a:r>
            <a:r>
              <a:rPr lang="en-GB" sz="3600" dirty="0" smtClean="0">
                <a:solidFill>
                  <a:srgbClr val="0F6FC6"/>
                </a:solidFill>
                <a:latin typeface="Verdana" pitchFamily="-109" charset="0"/>
              </a:rPr>
              <a:t/>
            </a:r>
            <a:br>
              <a:rPr lang="en-GB" sz="3600" dirty="0" smtClean="0">
                <a:solidFill>
                  <a:srgbClr val="0F6FC6"/>
                </a:solidFill>
                <a:latin typeface="Verdana" pitchFamily="-109" charset="0"/>
              </a:rPr>
            </a:br>
            <a:r>
              <a:rPr lang="en-GB" sz="3600" dirty="0" err="1" smtClean="0">
                <a:solidFill>
                  <a:schemeClr val="accent3"/>
                </a:solidFill>
                <a:latin typeface="Wingdings"/>
                <a:ea typeface="Wingdings"/>
                <a:cs typeface="Wingdings"/>
              </a:rPr>
              <a:t></a:t>
            </a:r>
            <a:r>
              <a:rPr lang="en-GB" sz="3600" dirty="0" smtClean="0">
                <a:solidFill>
                  <a:schemeClr val="accent3"/>
                </a:solidFill>
                <a:latin typeface="Verdana" pitchFamily="-109" charset="0"/>
              </a:rPr>
              <a:t> Beam physics</a:t>
            </a:r>
            <a:r>
              <a:rPr lang="en-GB" sz="3600" dirty="0" smtClean="0">
                <a:solidFill>
                  <a:srgbClr val="0F6FC6"/>
                </a:solidFill>
                <a:latin typeface="Verdana" pitchFamily="-109" charset="0"/>
              </a:rPr>
              <a:t/>
            </a:r>
            <a:br>
              <a:rPr lang="en-GB" sz="3600" dirty="0" smtClean="0">
                <a:solidFill>
                  <a:srgbClr val="0F6FC6"/>
                </a:solidFill>
                <a:latin typeface="Verdana" pitchFamily="-109" charset="0"/>
              </a:rPr>
            </a:br>
            <a:r>
              <a:rPr lang="en-GB" sz="3600" dirty="0" err="1" smtClean="0">
                <a:solidFill>
                  <a:srgbClr val="0F6FC6"/>
                </a:solidFill>
                <a:latin typeface="Wingdings"/>
                <a:ea typeface="Wingdings"/>
                <a:cs typeface="Wingdings"/>
              </a:rPr>
              <a:t></a:t>
            </a:r>
            <a:r>
              <a:rPr lang="en-GB" sz="3600" dirty="0" smtClean="0">
                <a:solidFill>
                  <a:srgbClr val="0F6FC6"/>
                </a:solidFill>
                <a:latin typeface="Verdana" pitchFamily="-109" charset="0"/>
              </a:rPr>
              <a:t> Component specifications</a:t>
            </a:r>
            <a:br>
              <a:rPr lang="en-GB" sz="3600" dirty="0" smtClean="0">
                <a:solidFill>
                  <a:srgbClr val="0F6FC6"/>
                </a:solidFill>
                <a:latin typeface="Verdana" pitchFamily="-109" charset="0"/>
              </a:rPr>
            </a:br>
            <a:r>
              <a:rPr lang="en-GB" sz="3600" dirty="0" err="1" smtClean="0">
                <a:solidFill>
                  <a:srgbClr val="0F6FC6"/>
                </a:solidFill>
                <a:latin typeface="Wingdings"/>
                <a:ea typeface="Wingdings"/>
                <a:cs typeface="Wingdings"/>
              </a:rPr>
              <a:t></a:t>
            </a:r>
            <a:r>
              <a:rPr lang="en-GB" sz="3600" dirty="0" smtClean="0">
                <a:solidFill>
                  <a:srgbClr val="0F6FC6"/>
                </a:solidFill>
                <a:latin typeface="Verdana" pitchFamily="-109" charset="0"/>
              </a:rPr>
              <a:t> Test facilities</a:t>
            </a:r>
            <a:br>
              <a:rPr lang="en-GB" sz="3600" dirty="0" smtClean="0">
                <a:solidFill>
                  <a:srgbClr val="0F6FC6"/>
                </a:solidFill>
                <a:latin typeface="Verdana" pitchFamily="-109" charset="0"/>
              </a:rPr>
            </a:br>
            <a:r>
              <a:rPr lang="en-GB" sz="3600" dirty="0" err="1" smtClean="0">
                <a:solidFill>
                  <a:srgbClr val="0F6FC6"/>
                </a:solidFill>
                <a:latin typeface="Wingdings"/>
                <a:ea typeface="Wingdings"/>
                <a:cs typeface="Wingdings"/>
              </a:rPr>
              <a:t></a:t>
            </a:r>
            <a:r>
              <a:rPr lang="en-GB" sz="3600" dirty="0" smtClean="0">
                <a:solidFill>
                  <a:srgbClr val="0F6FC6"/>
                </a:solidFill>
                <a:latin typeface="Verdana" pitchFamily="-109" charset="0"/>
              </a:rPr>
              <a:t> Conclusions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Content Placeholder 2"/>
          <p:cNvSpPr>
            <a:spLocks noGrp="1"/>
          </p:cNvSpPr>
          <p:nvPr>
            <p:ph idx="1"/>
          </p:nvPr>
        </p:nvSpPr>
        <p:spPr>
          <a:xfrm>
            <a:off x="23813" y="955675"/>
            <a:ext cx="10631487" cy="6311900"/>
          </a:xfrm>
        </p:spPr>
        <p:txBody>
          <a:bodyPr/>
          <a:lstStyle/>
          <a:p>
            <a:pPr>
              <a:buFont typeface="Wingdings 2" pitchFamily="-109" charset="2"/>
              <a:buNone/>
            </a:pPr>
            <a:r>
              <a:rPr lang="en-US" sz="2000" dirty="0" smtClean="0">
                <a:latin typeface="Verdana" pitchFamily="-109" charset="0"/>
              </a:rPr>
              <a:t>Main tool: simulation studies (tracking code PLACET), with an element representing the Power Extraction and Transfer Structures, including fundamental and dipole modes wake field calculations, and both single and multi-bunch effects.</a:t>
            </a:r>
          </a:p>
          <a:p>
            <a:pPr>
              <a:buFont typeface="Wingdings 2" pitchFamily="-109" charset="2"/>
              <a:buNone/>
            </a:pPr>
            <a:endParaRPr lang="en-US" sz="2000" dirty="0" smtClean="0">
              <a:latin typeface="Verdana" pitchFamily="-109" charset="0"/>
            </a:endParaRPr>
          </a:p>
          <a:p>
            <a:pPr>
              <a:buFont typeface="Wingdings 2" pitchFamily="-109" charset="2"/>
              <a:buNone/>
            </a:pPr>
            <a:endParaRPr lang="en-US" sz="2000" dirty="0" smtClean="0">
              <a:latin typeface="Verdana" pitchFamily="-109" charset="0"/>
            </a:endParaRPr>
          </a:p>
          <a:p>
            <a:pPr>
              <a:buFont typeface="Wingdings 2" pitchFamily="-109" charset="2"/>
              <a:buNone/>
            </a:pPr>
            <a:endParaRPr lang="en-GB" sz="2000" dirty="0" smtClean="0">
              <a:latin typeface="Verdana" pitchFamily="-109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GB" sz="3800" dirty="0" smtClean="0"/>
              <a:t>Decelerator studies</a:t>
            </a:r>
            <a:endParaRPr lang="en-GB" sz="3800" dirty="0" smtClean="0">
              <a:effectLst>
                <a:outerShdw blurRad="50800" dist="63500" dir="2700000">
                  <a:schemeClr val="bg1"/>
                </a:outerShdw>
              </a:effectLst>
            </a:endParaRPr>
          </a:p>
        </p:txBody>
      </p:sp>
      <p:sp>
        <p:nvSpPr>
          <p:cNvPr id="22532" name="TextBox 15"/>
          <p:cNvSpPr txBox="1">
            <a:spLocks noChangeArrowheads="1"/>
          </p:cNvSpPr>
          <p:nvPr/>
        </p:nvSpPr>
        <p:spPr bwMode="auto">
          <a:xfrm>
            <a:off x="423863" y="847725"/>
            <a:ext cx="10052050" cy="52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4287" tIns="52144" rIns="104287" bIns="52144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pic>
        <p:nvPicPr>
          <p:cNvPr id="22533" name="Picture 16" descr="pic_3sigma_new_co.eps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836572" y="3503612"/>
            <a:ext cx="4491182" cy="3589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4" name="TextBox 21"/>
          <p:cNvSpPr txBox="1">
            <a:spLocks noChangeArrowheads="1"/>
          </p:cNvSpPr>
          <p:nvPr/>
        </p:nvSpPr>
        <p:spPr bwMode="auto">
          <a:xfrm>
            <a:off x="5774588" y="7159626"/>
            <a:ext cx="5657850" cy="351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4287" tIns="52144" rIns="104287" bIns="52144">
            <a:prstTxWarp prst="textNoShape">
              <a:avLst/>
            </a:prstTxWarp>
            <a:spAutoFit/>
          </a:bodyPr>
          <a:lstStyle/>
          <a:p>
            <a:r>
              <a:rPr lang="en-GB" sz="1600" b="1" dirty="0"/>
              <a:t>Simulation</a:t>
            </a:r>
            <a:r>
              <a:rPr lang="en-GB" sz="1600" b="1" dirty="0" smtClean="0"/>
              <a:t> metric: </a:t>
            </a:r>
            <a:r>
              <a:rPr lang="en-GB" sz="1600" b="1" dirty="0" err="1" smtClean="0"/>
              <a:t>r</a:t>
            </a:r>
            <a:r>
              <a:rPr lang="en-GB" sz="1600" b="1" dirty="0" smtClean="0"/>
              <a:t> = 3</a:t>
            </a:r>
            <a:r>
              <a:rPr lang="en-GB" sz="1600" b="1" dirty="0" smtClean="0">
                <a:latin typeface="Symbol" pitchFamily="-109" charset="2"/>
                <a:ea typeface="Symbol" pitchFamily="-109" charset="2"/>
                <a:cs typeface="Symbol" pitchFamily="-109" charset="2"/>
              </a:rPr>
              <a:t>s</a:t>
            </a:r>
            <a:r>
              <a:rPr lang="en-GB" sz="1600" b="1" dirty="0" smtClean="0"/>
              <a:t> </a:t>
            </a:r>
            <a:r>
              <a:rPr lang="en-GB" sz="1600" b="1" dirty="0"/>
              <a:t>of</a:t>
            </a:r>
            <a:r>
              <a:rPr lang="en-GB" sz="1600" b="1" i="1" dirty="0" smtClean="0"/>
              <a:t> worst</a:t>
            </a:r>
            <a:r>
              <a:rPr lang="en-GB" sz="1600" b="1" dirty="0" smtClean="0"/>
              <a:t> </a:t>
            </a:r>
            <a:r>
              <a:rPr lang="en-GB" sz="1600" b="1" dirty="0"/>
              <a:t>beam </a:t>
            </a:r>
            <a:r>
              <a:rPr lang="en-GB" sz="1600" b="1" dirty="0" smtClean="0"/>
              <a:t>slice</a:t>
            </a:r>
            <a:endParaRPr lang="en-GB" sz="1600" b="1" dirty="0"/>
          </a:p>
        </p:txBody>
      </p:sp>
      <p:pic>
        <p:nvPicPr>
          <p:cNvPr id="22537" name="Picture 5" descr="pic_placet_sim2.pd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2876" y="3554413"/>
            <a:ext cx="5237162" cy="2360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8" name="TextBox 13"/>
          <p:cNvSpPr txBox="1">
            <a:spLocks noChangeArrowheads="1"/>
          </p:cNvSpPr>
          <p:nvPr/>
        </p:nvSpPr>
        <p:spPr bwMode="auto">
          <a:xfrm>
            <a:off x="308075" y="6059488"/>
            <a:ext cx="5143500" cy="658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4287" tIns="52144" rIns="104287" bIns="52144">
            <a:prstTxWarp prst="textNoShape">
              <a:avLst/>
            </a:prstTxWarp>
            <a:spAutoFit/>
          </a:bodyPr>
          <a:lstStyle/>
          <a:p>
            <a:r>
              <a:rPr lang="en-GB" sz="1800" b="1" dirty="0" smtClean="0"/>
              <a:t>Macro</a:t>
            </a:r>
            <a:r>
              <a:rPr lang="en-GB" sz="1800" b="1" dirty="0"/>
              <a:t>-particle beam model, sliced beam with tracking of 2</a:t>
            </a:r>
            <a:r>
              <a:rPr lang="en-GB" sz="1800" b="1" baseline="30000" dirty="0"/>
              <a:t>nd</a:t>
            </a:r>
            <a:r>
              <a:rPr lang="en-GB" sz="1800" b="1" dirty="0"/>
              <a:t> order moments</a:t>
            </a:r>
          </a:p>
        </p:txBody>
      </p:sp>
      <p:pic>
        <p:nvPicPr>
          <p:cNvPr id="22535" name="Picture 13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886160" y="2333625"/>
            <a:ext cx="5348288" cy="1044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6" name="Picture 18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61760" y="2333625"/>
            <a:ext cx="5348288" cy="1044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4" name="Straight Arrow Connector 13"/>
          <p:cNvCxnSpPr/>
          <p:nvPr/>
        </p:nvCxnSpPr>
        <p:spPr>
          <a:xfrm rot="5400000" flipH="1" flipV="1">
            <a:off x="7432787" y="5188633"/>
            <a:ext cx="390525" cy="14151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7611806" y="5118099"/>
            <a:ext cx="2616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 dirty="0" err="1" smtClean="0"/>
              <a:t>r</a:t>
            </a:r>
            <a:endParaRPr lang="en-GB" sz="1800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57C9BF1-2027-B642-A058-21B31C527B6E}" type="slidenum">
              <a:rPr lang="nb-NO" smtClean="0"/>
              <a:pPr>
                <a:defRPr/>
              </a:pPr>
              <a:t>7</a:t>
            </a:fld>
            <a:endParaRPr lang="nb-NO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GB" sz="4200" dirty="0" smtClean="0"/>
              <a:t>PETS induced energy spread</a:t>
            </a:r>
            <a:endParaRPr lang="en-GB" sz="4200" dirty="0" smtClean="0">
              <a:effectLst>
                <a:outerShdw blurRad="50800" dist="63500" dir="2700000">
                  <a:schemeClr val="bg1"/>
                </a:outerShdw>
              </a:effectLst>
            </a:endParaRPr>
          </a:p>
        </p:txBody>
      </p:sp>
      <p:pic>
        <p:nvPicPr>
          <p:cNvPr id="23556" name="Picture 13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5801" y="2581275"/>
            <a:ext cx="9448800" cy="332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7" name="Picture 14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14322" y="935114"/>
            <a:ext cx="6255923" cy="15540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8" name="TextBox 15"/>
          <p:cNvSpPr txBox="1">
            <a:spLocks noChangeArrowheads="1"/>
          </p:cNvSpPr>
          <p:nvPr/>
        </p:nvSpPr>
        <p:spPr bwMode="auto">
          <a:xfrm>
            <a:off x="176376" y="6288088"/>
            <a:ext cx="10572750" cy="7848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GB" sz="1500" dirty="0" smtClean="0">
                <a:latin typeface="Verdana" pitchFamily="-109" charset="0"/>
                <a:ea typeface="Verdana" pitchFamily="-109" charset="0"/>
                <a:cs typeface="Verdana" pitchFamily="-109" charset="0"/>
              </a:rPr>
              <a:t>Decelerator beam: </a:t>
            </a:r>
            <a:r>
              <a:rPr lang="en-GB" sz="1500" dirty="0">
                <a:latin typeface="Verdana" pitchFamily="-109" charset="0"/>
                <a:ea typeface="Verdana" pitchFamily="-109" charset="0"/>
                <a:cs typeface="Verdana" pitchFamily="-109" charset="0"/>
              </a:rPr>
              <a:t>the high group velocity PETS will induce</a:t>
            </a:r>
            <a:r>
              <a:rPr lang="en-GB" sz="1500" dirty="0" smtClean="0">
                <a:latin typeface="Verdana" pitchFamily="-109" charset="0"/>
                <a:ea typeface="Verdana" pitchFamily="-109" charset="0"/>
                <a:cs typeface="Verdana" pitchFamily="-109" charset="0"/>
              </a:rPr>
              <a:t> up to </a:t>
            </a:r>
            <a:r>
              <a:rPr lang="en-GB" sz="1500" b="1" dirty="0" smtClean="0">
                <a:latin typeface="Verdana" pitchFamily="-109" charset="0"/>
                <a:ea typeface="Verdana" pitchFamily="-109" charset="0"/>
                <a:cs typeface="Verdana" pitchFamily="-109" charset="0"/>
              </a:rPr>
              <a:t>90</a:t>
            </a:r>
            <a:r>
              <a:rPr lang="en-GB" sz="1500" b="1" dirty="0">
                <a:latin typeface="Verdana" pitchFamily="-109" charset="0"/>
                <a:ea typeface="Verdana" pitchFamily="-109" charset="0"/>
                <a:cs typeface="Verdana" pitchFamily="-109" charset="0"/>
              </a:rPr>
              <a:t>% energy spread </a:t>
            </a:r>
            <a:r>
              <a:rPr lang="en-GB" sz="1500" dirty="0">
                <a:latin typeface="Verdana" pitchFamily="-109" charset="0"/>
                <a:ea typeface="Verdana" pitchFamily="-109" charset="0"/>
                <a:cs typeface="Verdana" pitchFamily="-109" charset="0"/>
              </a:rPr>
              <a:t>at the decelerator end, as well as significant intra-bunch energy spread. To ensure reliable </a:t>
            </a:r>
            <a:r>
              <a:rPr lang="en-GB" sz="1500" dirty="0" err="1">
                <a:latin typeface="Verdana" pitchFamily="-109" charset="0"/>
                <a:ea typeface="Verdana" pitchFamily="-109" charset="0"/>
                <a:cs typeface="Verdana" pitchFamily="-109" charset="0"/>
              </a:rPr>
              <a:t>rf</a:t>
            </a:r>
            <a:r>
              <a:rPr lang="en-GB" sz="1500" dirty="0">
                <a:latin typeface="Verdana" pitchFamily="-109" charset="0"/>
                <a:ea typeface="Verdana" pitchFamily="-109" charset="0"/>
                <a:cs typeface="Verdana" pitchFamily="-109" charset="0"/>
              </a:rPr>
              <a:t> power production it is of importance that electrons of all energies are robustly transported along the lattice</a:t>
            </a:r>
            <a:r>
              <a:rPr lang="en-GB" sz="1500" b="1" dirty="0" smtClean="0">
                <a:latin typeface="Verdana" pitchFamily="-109" charset="0"/>
                <a:ea typeface="Verdana" pitchFamily="-109" charset="0"/>
                <a:cs typeface="Verdana" pitchFamily="-109" charset="0"/>
              </a:rPr>
              <a:t>.</a:t>
            </a:r>
            <a:endParaRPr lang="en-GB" sz="1500" b="1" dirty="0">
              <a:latin typeface="Verdana" pitchFamily="-109" charset="0"/>
              <a:ea typeface="Verdana" pitchFamily="-109" charset="0"/>
              <a:cs typeface="Verdana" pitchFamily="-109" charset="0"/>
            </a:endParaRPr>
          </a:p>
        </p:txBody>
      </p:sp>
      <p:sp>
        <p:nvSpPr>
          <p:cNvPr id="23559" name="TextBox 6"/>
          <p:cNvSpPr txBox="1">
            <a:spLocks noChangeArrowheads="1"/>
          </p:cNvSpPr>
          <p:nvPr/>
        </p:nvSpPr>
        <p:spPr bwMode="auto">
          <a:xfrm>
            <a:off x="1619414" y="5807075"/>
            <a:ext cx="42672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GB" sz="1200" b="1">
                <a:latin typeface="Verdana" pitchFamily="-109" charset="0"/>
                <a:ea typeface="Verdana" pitchFamily="-109" charset="0"/>
                <a:cs typeface="Verdana" pitchFamily="-109" charset="0"/>
              </a:rPr>
              <a:t>beam at decelerator end </a:t>
            </a:r>
          </a:p>
          <a:p>
            <a:r>
              <a:rPr lang="en-GB" sz="1200">
                <a:latin typeface="Verdana" pitchFamily="-109" charset="0"/>
                <a:ea typeface="Verdana" pitchFamily="-109" charset="0"/>
                <a:cs typeface="Verdana" pitchFamily="-109" charset="0"/>
              </a:rPr>
              <a:t>(pilot beam, w/o beam loading compensation)</a:t>
            </a:r>
          </a:p>
        </p:txBody>
      </p:sp>
      <p:sp>
        <p:nvSpPr>
          <p:cNvPr id="23560" name="TextBox 7"/>
          <p:cNvSpPr txBox="1">
            <a:spLocks noChangeArrowheads="1"/>
          </p:cNvSpPr>
          <p:nvPr/>
        </p:nvSpPr>
        <p:spPr bwMode="auto">
          <a:xfrm>
            <a:off x="6496214" y="5838825"/>
            <a:ext cx="3903662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GB" sz="1200" b="1">
                <a:latin typeface="Verdana" pitchFamily="-109" charset="0"/>
                <a:ea typeface="Verdana" pitchFamily="-109" charset="0"/>
                <a:cs typeface="Verdana" pitchFamily="-109" charset="0"/>
              </a:rPr>
              <a:t>steady-state bunch at decelerator end </a:t>
            </a:r>
            <a:r>
              <a:rPr lang="en-GB" sz="1200">
                <a:latin typeface="Verdana" pitchFamily="-109" charset="0"/>
                <a:ea typeface="Verdana" pitchFamily="-109" charset="0"/>
                <a:cs typeface="Verdana" pitchFamily="-109" charset="0"/>
              </a:rPr>
              <a:t> </a:t>
            </a:r>
          </a:p>
          <a:p>
            <a:r>
              <a:rPr lang="en-GB" sz="1200">
                <a:latin typeface="Verdana" pitchFamily="-109" charset="0"/>
                <a:ea typeface="Verdana" pitchFamily="-109" charset="0"/>
                <a:cs typeface="Verdana" pitchFamily="-109" charset="0"/>
              </a:rPr>
              <a:t>(pilot beam, w/o beam loading compensation)</a:t>
            </a:r>
          </a:p>
          <a:p>
            <a:endParaRPr lang="en-GB" sz="1200" b="1">
              <a:latin typeface="Verdana" pitchFamily="-109" charset="0"/>
              <a:ea typeface="Verdana" pitchFamily="-109" charset="0"/>
              <a:cs typeface="Verdana" pitchFamily="-109" charset="0"/>
            </a:endParaRPr>
          </a:p>
        </p:txBody>
      </p:sp>
      <p:pic>
        <p:nvPicPr>
          <p:cNvPr id="23561" name="Picture 8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137613" y="1498600"/>
            <a:ext cx="3252787" cy="65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62" name="TextBox 9"/>
          <p:cNvSpPr txBox="1">
            <a:spLocks noChangeArrowheads="1"/>
          </p:cNvSpPr>
          <p:nvPr/>
        </p:nvSpPr>
        <p:spPr bwMode="auto">
          <a:xfrm>
            <a:off x="7239214" y="966787"/>
            <a:ext cx="3067050" cy="50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GB">
                <a:latin typeface="Symbol" pitchFamily="-109" charset="2"/>
                <a:ea typeface="Symbol" pitchFamily="-109" charset="2"/>
                <a:cs typeface="Symbol" pitchFamily="-109" charset="2"/>
              </a:rPr>
              <a:t>h</a:t>
            </a:r>
            <a:r>
              <a:rPr lang="en-GB" baseline="-25000">
                <a:latin typeface="Verdana" pitchFamily="-109" charset="0"/>
                <a:ea typeface="Verdana" pitchFamily="-109" charset="0"/>
                <a:cs typeface="Verdana" pitchFamily="-109" charset="0"/>
              </a:rPr>
              <a:t>extr</a:t>
            </a:r>
            <a:r>
              <a:rPr lang="en-GB"/>
              <a:t> = 0.90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55801" y="6953250"/>
            <a:ext cx="949605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Overall criterion for beam transport  </a:t>
            </a:r>
            <a:r>
              <a:rPr lang="en-GB" dirty="0" err="1" smtClean="0"/>
              <a:t>r</a:t>
            </a:r>
            <a:r>
              <a:rPr lang="en-GB" dirty="0" smtClean="0"/>
              <a:t> &lt; </a:t>
            </a:r>
            <a:r>
              <a:rPr lang="en-US" dirty="0" smtClean="0"/>
              <a:t>½ radius (5.8 mm)</a:t>
            </a:r>
          </a:p>
          <a:p>
            <a:r>
              <a:rPr lang="en-GB" dirty="0" smtClean="0"/>
              <a:t> </a:t>
            </a:r>
            <a:endParaRPr lang="en-GB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57C9BF1-2027-B642-A058-21B31C527B6E}" type="slidenum">
              <a:rPr lang="nb-NO" smtClean="0"/>
              <a:pPr>
                <a:defRPr/>
              </a:pPr>
              <a:t>8</a:t>
            </a:fld>
            <a:endParaRPr lang="nb-NO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GB" sz="3600" dirty="0" smtClean="0"/>
              <a:t>Focusing strategy</a:t>
            </a:r>
            <a:endParaRPr lang="en-GB" sz="3600" dirty="0" smtClean="0">
              <a:effectLst>
                <a:outerShdw blurRad="50800" dist="63500" dir="2700000">
                  <a:schemeClr val="bg1"/>
                </a:outerShdw>
              </a:effectLst>
            </a:endParaRPr>
          </a:p>
        </p:txBody>
      </p:sp>
      <p:sp>
        <p:nvSpPr>
          <p:cNvPr id="25603" name="TextBox 15"/>
          <p:cNvSpPr txBox="1">
            <a:spLocks noChangeArrowheads="1"/>
          </p:cNvSpPr>
          <p:nvPr/>
        </p:nvSpPr>
        <p:spPr bwMode="auto">
          <a:xfrm>
            <a:off x="423863" y="847725"/>
            <a:ext cx="10052050" cy="52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4287" tIns="52144" rIns="104287" bIns="52144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grpSp>
        <p:nvGrpSpPr>
          <p:cNvPr id="3" name="Group 19"/>
          <p:cNvGrpSpPr>
            <a:grpSpLocks/>
          </p:cNvGrpSpPr>
          <p:nvPr/>
        </p:nvGrpSpPr>
        <p:grpSpPr bwMode="auto">
          <a:xfrm>
            <a:off x="5815122" y="2312988"/>
            <a:ext cx="4197615" cy="3090862"/>
            <a:chOff x="4614863" y="3298190"/>
            <a:chExt cx="4114800" cy="2944863"/>
          </a:xfrm>
        </p:grpSpPr>
        <p:sp>
          <p:nvSpPr>
            <p:cNvPr id="19" name="Rectangle 18"/>
            <p:cNvSpPr/>
            <p:nvPr/>
          </p:nvSpPr>
          <p:spPr>
            <a:xfrm>
              <a:off x="4614863" y="3298190"/>
              <a:ext cx="4075774" cy="294486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>
              <a:outerShdw blurRad="57150" dist="63500" dir="5400000" algn="ctr" rotWithShape="0">
                <a:schemeClr val="tx2">
                  <a:alpha val="48000"/>
                </a:scheme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521437">
                <a:defRPr/>
              </a:pPr>
              <a:endParaRPr lang="en-GB"/>
            </a:p>
          </p:txBody>
        </p:sp>
        <p:pic>
          <p:nvPicPr>
            <p:cNvPr id="25612" name="Picture 17" descr="env_NC_ideal___abs_f28.eps"/>
            <p:cNvPicPr>
              <a:picLocks noChangeAspect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4614863" y="3298190"/>
              <a:ext cx="4114800" cy="28803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25605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21825" y="2289174"/>
            <a:ext cx="4519275" cy="291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TextBox 15"/>
          <p:cNvSpPr txBox="1"/>
          <p:nvPr/>
        </p:nvSpPr>
        <p:spPr>
          <a:xfrm>
            <a:off x="317500" y="984250"/>
            <a:ext cx="9921875" cy="1708160"/>
          </a:xfrm>
          <a:prstGeom prst="rect">
            <a:avLst/>
          </a:prstGeom>
          <a:noFill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buFont typeface="Arial" pitchFamily="-109" charset="0"/>
              <a:buChar char="•"/>
            </a:pPr>
            <a:r>
              <a:rPr lang="en-GB" sz="1800" dirty="0">
                <a:effectLst>
                  <a:outerShdw blurRad="38100" dist="38100" dir="2700000" algn="tl">
                    <a:srgbClr val="DDDDDD"/>
                  </a:outerShdw>
                </a:effectLst>
                <a:ea typeface="Arial" pitchFamily="-109" charset="0"/>
                <a:cs typeface="Arial" pitchFamily="-109" charset="0"/>
              </a:rPr>
              <a:t> Focusing strategy: lowest energy particles ideally see constant phase-advance </a:t>
            </a:r>
            <a:r>
              <a:rPr lang="en-GB" sz="1800" dirty="0">
                <a:effectLst>
                  <a:outerShdw blurRad="38100" dist="38100" dir="2700000" algn="tl">
                    <a:srgbClr val="DDDDDD"/>
                  </a:outerShdw>
                </a:effectLst>
                <a:latin typeface="Symbol" pitchFamily="-109" charset="2"/>
                <a:ea typeface="Arial" pitchFamily="-109" charset="0"/>
                <a:cs typeface="Arial" pitchFamily="-109" charset="0"/>
              </a:rPr>
              <a:t>m</a:t>
            </a:r>
            <a:r>
              <a:rPr lang="en-GB" sz="1800" dirty="0">
                <a:effectLst>
                  <a:outerShdw blurRad="38100" dist="38100" dir="2700000" algn="tl">
                    <a:srgbClr val="DDDDDD"/>
                  </a:outerShdw>
                </a:effectLst>
                <a:ea typeface="Arial" pitchFamily="-109" charset="0"/>
                <a:cs typeface="Arial" pitchFamily="-109" charset="0"/>
                <a:sym typeface="Symbol" pitchFamily="-109" charset="2"/>
              </a:rPr>
              <a:t>90</a:t>
            </a:r>
          </a:p>
          <a:p>
            <a:pPr>
              <a:buFont typeface="Arial" pitchFamily="-109" charset="0"/>
              <a:buChar char="•"/>
            </a:pPr>
            <a:r>
              <a:rPr lang="en-GB" sz="1800" dirty="0">
                <a:effectLst>
                  <a:outerShdw blurRad="38100" dist="38100" dir="2700000" algn="tl">
                    <a:srgbClr val="DDDDDD"/>
                  </a:outerShdw>
                </a:effectLst>
                <a:ea typeface="Arial" pitchFamily="-109" charset="0"/>
                <a:cs typeface="Arial" pitchFamily="-109" charset="0"/>
                <a:sym typeface="Symbol" pitchFamily="-109" charset="2"/>
              </a:rPr>
              <a:t> Higher energy particles see phase-advance</a:t>
            </a:r>
            <a:r>
              <a:rPr lang="en-GB" sz="1800" dirty="0" smtClean="0">
                <a:effectLst>
                  <a:outerShdw blurRad="38100" dist="38100" dir="2700000" algn="tl">
                    <a:srgbClr val="DDDDDD"/>
                  </a:outerShdw>
                </a:effectLst>
                <a:ea typeface="Arial" pitchFamily="-109" charset="0"/>
                <a:cs typeface="Arial" pitchFamily="-109" charset="0"/>
                <a:sym typeface="Symbol" pitchFamily="-109" charset="2"/>
              </a:rPr>
              <a:t> decreasing </a:t>
            </a:r>
            <a:r>
              <a:rPr lang="en-GB" sz="1800" dirty="0">
                <a:effectLst>
                  <a:outerShdw blurRad="38100" dist="38100" dir="2700000" algn="tl">
                    <a:srgbClr val="DDDDDD"/>
                  </a:outerShdw>
                </a:effectLst>
                <a:ea typeface="Arial" pitchFamily="-109" charset="0"/>
                <a:cs typeface="Arial" pitchFamily="-109" charset="0"/>
                <a:sym typeface="Symbol" pitchFamily="-109" charset="2"/>
              </a:rPr>
              <a:t>from </a:t>
            </a:r>
            <a:r>
              <a:rPr lang="en-GB" sz="1800" dirty="0">
                <a:effectLst>
                  <a:outerShdw blurRad="38100" dist="38100" dir="2700000" algn="tl">
                    <a:srgbClr val="DDDDDD"/>
                  </a:outerShdw>
                </a:effectLst>
                <a:latin typeface="Symbol" pitchFamily="-109" charset="2"/>
                <a:ea typeface="Arial" pitchFamily="-109" charset="0"/>
                <a:cs typeface="Arial" pitchFamily="-109" charset="0"/>
              </a:rPr>
              <a:t>m</a:t>
            </a:r>
            <a:r>
              <a:rPr lang="en-GB" sz="1800" dirty="0">
                <a:effectLst>
                  <a:outerShdw blurRad="38100" dist="38100" dir="2700000" algn="tl">
                    <a:srgbClr val="DDDDDD"/>
                  </a:outerShdw>
                </a:effectLst>
                <a:ea typeface="Arial" pitchFamily="-109" charset="0"/>
                <a:cs typeface="Arial" pitchFamily="-109" charset="0"/>
                <a:sym typeface="Symbol" pitchFamily="-109" charset="2"/>
              </a:rPr>
              <a:t>90 to </a:t>
            </a:r>
            <a:r>
              <a:rPr lang="en-GB" sz="1800" dirty="0">
                <a:effectLst>
                  <a:outerShdw blurRad="38100" dist="38100" dir="2700000" algn="tl">
                    <a:srgbClr val="DDDDDD"/>
                  </a:outerShdw>
                </a:effectLst>
                <a:latin typeface="Symbol" pitchFamily="-109" charset="2"/>
                <a:ea typeface="Arial" pitchFamily="-109" charset="0"/>
                <a:cs typeface="Arial" pitchFamily="-109" charset="0"/>
              </a:rPr>
              <a:t>m</a:t>
            </a:r>
            <a:r>
              <a:rPr lang="en-GB" sz="1800" dirty="0">
                <a:effectLst>
                  <a:outerShdw blurRad="38100" dist="38100" dir="2700000" algn="tl">
                    <a:srgbClr val="DDDDDD"/>
                  </a:outerShdw>
                </a:effectLst>
                <a:ea typeface="Arial" pitchFamily="-109" charset="0"/>
                <a:cs typeface="Arial" pitchFamily="-109" charset="0"/>
                <a:sym typeface="Symbol" pitchFamily="-109" charset="2"/>
              </a:rPr>
              <a:t>10</a:t>
            </a:r>
            <a:r>
              <a:rPr lang="en-GB" sz="1800" dirty="0" smtClean="0">
                <a:effectLst>
                  <a:outerShdw blurRad="38100" dist="38100" dir="2700000" algn="tl">
                    <a:srgbClr val="DDDDDD"/>
                  </a:outerShdw>
                </a:effectLst>
                <a:ea typeface="Arial" pitchFamily="-109" charset="0"/>
                <a:cs typeface="Arial" pitchFamily="-109" charset="0"/>
                <a:sym typeface="Symbol" pitchFamily="-109" charset="2"/>
              </a:rPr>
              <a:t></a:t>
            </a:r>
          </a:p>
          <a:p>
            <a:pPr lvl="1">
              <a:buFont typeface="Arial" pitchFamily="-109" charset="0"/>
              <a:buChar char="•"/>
            </a:pPr>
            <a:r>
              <a:rPr lang="en-GB" sz="1400" dirty="0">
                <a:effectLst>
                  <a:outerShdw blurRad="38100" dist="38100" dir="2700000" algn="tl">
                    <a:srgbClr val="DDDDDD"/>
                  </a:outerShdw>
                </a:effectLst>
                <a:ea typeface="Arial" pitchFamily="-109" charset="0"/>
                <a:cs typeface="Arial" pitchFamily="-109" charset="0"/>
                <a:sym typeface="Symbol" pitchFamily="-109" charset="2"/>
              </a:rPr>
              <a:t> Perfect machine and beam : high energy envelope contain in low energy envelope</a:t>
            </a:r>
          </a:p>
          <a:p>
            <a:pPr lvl="1">
              <a:buFont typeface="Arial" pitchFamily="-109" charset="0"/>
              <a:buChar char="•"/>
            </a:pPr>
            <a:r>
              <a:rPr lang="en-GB" sz="1400" dirty="0">
                <a:effectLst>
                  <a:outerShdw blurRad="38100" dist="38100" dir="2700000" algn="tl">
                    <a:srgbClr val="DDDDDD"/>
                  </a:outerShdw>
                </a:effectLst>
                <a:ea typeface="Arial" pitchFamily="-109" charset="0"/>
                <a:cs typeface="Arial" pitchFamily="-109" charset="0"/>
                <a:sym typeface="Symbol" pitchFamily="-109" charset="2"/>
              </a:rPr>
              <a:t> Energy</a:t>
            </a:r>
            <a:r>
              <a:rPr lang="en-GB" sz="1400" dirty="0" smtClean="0">
                <a:effectLst>
                  <a:outerShdw blurRad="38100" dist="38100" dir="2700000" algn="tl">
                    <a:srgbClr val="DDDDDD"/>
                  </a:outerShdw>
                </a:effectLst>
                <a:ea typeface="Arial" pitchFamily="-109" charset="0"/>
                <a:cs typeface="Arial" pitchFamily="-109" charset="0"/>
                <a:sym typeface="Symbol" pitchFamily="-109" charset="2"/>
              </a:rPr>
              <a:t> acceptance : -</a:t>
            </a:r>
            <a:r>
              <a:rPr lang="en-GB" sz="1400" dirty="0">
                <a:effectLst>
                  <a:outerShdw blurRad="38100" dist="38100" dir="2700000" algn="tl">
                    <a:srgbClr val="DDDDDD"/>
                  </a:outerShdw>
                </a:effectLst>
                <a:ea typeface="Arial" pitchFamily="-109" charset="0"/>
                <a:cs typeface="Arial" pitchFamily="-109" charset="0"/>
                <a:sym typeface="Symbol" pitchFamily="-109" charset="2"/>
              </a:rPr>
              <a:t>3% of E</a:t>
            </a:r>
            <a:r>
              <a:rPr lang="en-GB" sz="1400" baseline="-25000" dirty="0">
                <a:effectLst>
                  <a:outerShdw blurRad="38100" dist="38100" dir="2700000" algn="tl">
                    <a:srgbClr val="DDDDDD"/>
                  </a:outerShdw>
                </a:effectLst>
                <a:ea typeface="Arial" pitchFamily="-109" charset="0"/>
                <a:cs typeface="Arial" pitchFamily="-109" charset="0"/>
                <a:sym typeface="Symbol" pitchFamily="-109" charset="2"/>
              </a:rPr>
              <a:t>0</a:t>
            </a:r>
            <a:r>
              <a:rPr lang="en-GB" sz="1400" dirty="0">
                <a:effectLst>
                  <a:outerShdw blurRad="38100" dist="38100" dir="2700000" algn="tl">
                    <a:srgbClr val="DDDDDD"/>
                  </a:outerShdw>
                </a:effectLst>
                <a:ea typeface="Arial" pitchFamily="-109" charset="0"/>
                <a:cs typeface="Arial" pitchFamily="-109" charset="0"/>
                <a:sym typeface="Symbol" pitchFamily="-109" charset="2"/>
              </a:rPr>
              <a:t> at the entrance; but increasing along the lattice</a:t>
            </a:r>
          </a:p>
          <a:p>
            <a:pPr lvl="1">
              <a:buFont typeface="Arial" pitchFamily="-109" charset="0"/>
              <a:buChar char="•"/>
            </a:pPr>
            <a:r>
              <a:rPr lang="en-GB" sz="1400" dirty="0" smtClean="0">
                <a:effectLst>
                  <a:outerShdw blurRad="38100" dist="38100" dir="2700000" algn="tl">
                    <a:srgbClr val="DDDDDD"/>
                  </a:outerShdw>
                </a:effectLst>
                <a:ea typeface="Arial" pitchFamily="-109" charset="0"/>
                <a:cs typeface="Arial" pitchFamily="-109" charset="0"/>
                <a:sym typeface="Symbol" pitchFamily="-109" charset="2"/>
              </a:rPr>
              <a:t> Each </a:t>
            </a:r>
            <a:r>
              <a:rPr lang="en-GB" sz="1400" dirty="0">
                <a:effectLst>
                  <a:outerShdw blurRad="38100" dist="38100" dir="2700000" algn="tl">
                    <a:srgbClr val="DDDDDD"/>
                  </a:outerShdw>
                </a:effectLst>
                <a:ea typeface="Arial" pitchFamily="-109" charset="0"/>
                <a:cs typeface="Arial" pitchFamily="-109" charset="0"/>
                <a:sym typeface="Symbol" pitchFamily="-109" charset="2"/>
              </a:rPr>
              <a:t>of</a:t>
            </a:r>
            <a:r>
              <a:rPr lang="en-GB" sz="1400" dirty="0" smtClean="0">
                <a:effectLst>
                  <a:outerShdw blurRad="38100" dist="38100" dir="2700000" algn="tl">
                    <a:srgbClr val="DDDDDD"/>
                  </a:outerShdw>
                </a:effectLst>
                <a:ea typeface="Arial" pitchFamily="-109" charset="0"/>
                <a:cs typeface="Arial" pitchFamily="-109" charset="0"/>
                <a:sym typeface="Symbol" pitchFamily="-109" charset="2"/>
              </a:rPr>
              <a:t> </a:t>
            </a:r>
            <a:r>
              <a:rPr lang="en-GB" sz="1400" dirty="0" err="1" smtClean="0">
                <a:effectLst>
                  <a:outerShdw blurRad="38100" dist="38100" dir="2700000" algn="tl">
                    <a:srgbClr val="DDDDDD"/>
                  </a:outerShdw>
                </a:effectLst>
                <a:ea typeface="Arial" pitchFamily="-109" charset="0"/>
                <a:cs typeface="Arial" pitchFamily="-109" charset="0"/>
                <a:sym typeface="Symbol" pitchFamily="-109" charset="2"/>
              </a:rPr>
              <a:t>quadrupoles</a:t>
            </a:r>
            <a:r>
              <a:rPr lang="en-GB" sz="1400" dirty="0" smtClean="0">
                <a:effectLst>
                  <a:outerShdw blurRad="38100" dist="38100" dir="2700000" algn="tl">
                    <a:srgbClr val="DDDDDD"/>
                  </a:outerShdw>
                </a:effectLst>
                <a:ea typeface="Arial" pitchFamily="-109" charset="0"/>
                <a:cs typeface="Arial" pitchFamily="-109" charset="0"/>
                <a:sym typeface="Symbol" pitchFamily="-109" charset="2"/>
              </a:rPr>
              <a:t> </a:t>
            </a:r>
            <a:r>
              <a:rPr lang="en-GB" sz="1400" dirty="0">
                <a:effectLst>
                  <a:outerShdw blurRad="38100" dist="38100" dir="2700000" algn="tl">
                    <a:srgbClr val="DDDDDD"/>
                  </a:outerShdw>
                </a:effectLst>
                <a:ea typeface="Arial" pitchFamily="-109" charset="0"/>
                <a:cs typeface="Arial" pitchFamily="-109" charset="0"/>
                <a:sym typeface="Symbol" pitchFamily="-109" charset="2"/>
              </a:rPr>
              <a:t>should ideally have a different gradient</a:t>
            </a:r>
          </a:p>
          <a:p>
            <a:endParaRPr lang="en-GB" dirty="0"/>
          </a:p>
        </p:txBody>
      </p:sp>
      <p:sp>
        <p:nvSpPr>
          <p:cNvPr id="25607" name="TextBox 16"/>
          <p:cNvSpPr txBox="1">
            <a:spLocks noChangeArrowheads="1"/>
          </p:cNvSpPr>
          <p:nvPr/>
        </p:nvSpPr>
        <p:spPr bwMode="auto">
          <a:xfrm>
            <a:off x="322263" y="5889625"/>
            <a:ext cx="8301831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GB" sz="2000" dirty="0" smtClean="0">
                <a:latin typeface="Verdana" pitchFamily="-109" charset="0"/>
                <a:ea typeface="Verdana" pitchFamily="-109" charset="0"/>
                <a:cs typeface="Verdana" pitchFamily="-109" charset="0"/>
              </a:rPr>
              <a:t>Least decelerated particle </a:t>
            </a:r>
            <a:r>
              <a:rPr lang="en-GB" sz="2000" dirty="0">
                <a:latin typeface="Verdana" pitchFamily="-109" charset="0"/>
                <a:ea typeface="Verdana" pitchFamily="-109" charset="0"/>
                <a:cs typeface="Verdana" pitchFamily="-109" charset="0"/>
              </a:rPr>
              <a:t>has a tune of </a:t>
            </a:r>
            <a:r>
              <a:rPr lang="en-GB" sz="2000" dirty="0">
                <a:latin typeface="Symbol" pitchFamily="-109" charset="2"/>
                <a:ea typeface="Symbol" pitchFamily="-109" charset="2"/>
                <a:cs typeface="Symbol" pitchFamily="-109" charset="2"/>
              </a:rPr>
              <a:t>m</a:t>
            </a:r>
            <a:r>
              <a:rPr lang="en-GB" sz="2000" dirty="0">
                <a:latin typeface="Verdana" pitchFamily="-109" charset="0"/>
                <a:ea typeface="Verdana" pitchFamily="-109" charset="0"/>
                <a:cs typeface="Verdana" pitchFamily="-109" charset="0"/>
              </a:rPr>
              <a:t>≈</a:t>
            </a:r>
            <a:r>
              <a:rPr lang="en-GB" sz="2000" dirty="0" smtClean="0">
                <a:latin typeface="Verdana" pitchFamily="-109" charset="0"/>
                <a:ea typeface="Verdana" pitchFamily="-109" charset="0"/>
                <a:cs typeface="Verdana" pitchFamily="-109" charset="0"/>
              </a:rPr>
              <a:t>70, and </a:t>
            </a:r>
            <a:r>
              <a:rPr lang="en-GB" sz="2000" dirty="0">
                <a:latin typeface="Verdana" pitchFamily="-109" charset="0"/>
                <a:ea typeface="Verdana" pitchFamily="-109" charset="0"/>
                <a:cs typeface="Verdana" pitchFamily="-109" charset="0"/>
              </a:rPr>
              <a:t>an increase of </a:t>
            </a:r>
            <a:r>
              <a:rPr lang="en-GB" sz="2000" dirty="0" err="1">
                <a:latin typeface="Symbol" pitchFamily="-109" charset="2"/>
                <a:ea typeface="Symbol" pitchFamily="-109" charset="2"/>
                <a:cs typeface="Symbol" pitchFamily="-109" charset="2"/>
              </a:rPr>
              <a:t>b</a:t>
            </a:r>
            <a:r>
              <a:rPr lang="en-GB" sz="2000" dirty="0">
                <a:latin typeface="Verdana" pitchFamily="-109" charset="0"/>
                <a:ea typeface="Verdana" pitchFamily="-109" charset="0"/>
                <a:cs typeface="Verdana" pitchFamily="-109" charset="0"/>
              </a:rPr>
              <a:t> </a:t>
            </a:r>
            <a:r>
              <a:rPr lang="en-GB" sz="2000" dirty="0" smtClean="0">
                <a:latin typeface="Verdana" pitchFamily="-109" charset="0"/>
                <a:ea typeface="Verdana" pitchFamily="-109" charset="0"/>
                <a:cs typeface="Verdana" pitchFamily="-109" charset="0"/>
              </a:rPr>
              <a:t>of </a:t>
            </a:r>
            <a:r>
              <a:rPr lang="en-GB" sz="2000" dirty="0" smtClean="0">
                <a:latin typeface="Symbol" pitchFamily="-109" charset="2"/>
                <a:ea typeface="Symbol" pitchFamily="-109" charset="2"/>
                <a:cs typeface="Symbol" pitchFamily="-109" charset="2"/>
              </a:rPr>
              <a:t>b</a:t>
            </a:r>
            <a:r>
              <a:rPr lang="en-GB" sz="2000" baseline="-25000" dirty="0" smtClean="0">
                <a:latin typeface="Verdana" pitchFamily="-109" charset="0"/>
                <a:ea typeface="Verdana" pitchFamily="-109" charset="0"/>
                <a:cs typeface="Verdana" pitchFamily="-109" charset="0"/>
              </a:rPr>
              <a:t>Fmax</a:t>
            </a:r>
            <a:r>
              <a:rPr lang="en-GB" sz="2000" dirty="0" smtClean="0">
                <a:latin typeface="Verdana" pitchFamily="-109" charset="0"/>
                <a:ea typeface="Verdana" pitchFamily="-109" charset="0"/>
                <a:cs typeface="Verdana" pitchFamily="-109" charset="0"/>
              </a:rPr>
              <a:t>(E</a:t>
            </a:r>
            <a:r>
              <a:rPr lang="en-GB" sz="2000" baseline="-25000" dirty="0" smtClean="0">
                <a:latin typeface="Verdana" pitchFamily="-109" charset="0"/>
                <a:ea typeface="Verdana" pitchFamily="-109" charset="0"/>
                <a:cs typeface="Verdana" pitchFamily="-109" charset="0"/>
              </a:rPr>
              <a:t>0</a:t>
            </a:r>
            <a:r>
              <a:rPr lang="en-GB" sz="2000" dirty="0" smtClean="0">
                <a:latin typeface="Verdana" pitchFamily="-109" charset="0"/>
                <a:ea typeface="Verdana" pitchFamily="-109" charset="0"/>
                <a:cs typeface="Verdana" pitchFamily="-109" charset="0"/>
              </a:rPr>
              <a:t>)/</a:t>
            </a:r>
            <a:r>
              <a:rPr lang="en-GB" sz="2000" dirty="0" smtClean="0">
                <a:latin typeface="Symbol" pitchFamily="-109" charset="2"/>
                <a:ea typeface="Symbol" pitchFamily="-109" charset="2"/>
                <a:cs typeface="Symbol" pitchFamily="-109" charset="2"/>
              </a:rPr>
              <a:t>b</a:t>
            </a:r>
            <a:r>
              <a:rPr lang="en-GB" sz="2000" baseline="-25000" dirty="0" smtClean="0">
                <a:latin typeface="Verdana" pitchFamily="-109" charset="0"/>
                <a:ea typeface="Verdana" pitchFamily="-109" charset="0"/>
                <a:cs typeface="Verdana" pitchFamily="-109" charset="0"/>
              </a:rPr>
              <a:t>F0</a:t>
            </a:r>
            <a:r>
              <a:rPr lang="en-GB" sz="2000" dirty="0" smtClean="0">
                <a:latin typeface="Verdana" pitchFamily="-109" charset="0"/>
                <a:ea typeface="Verdana" pitchFamily="-109" charset="0"/>
                <a:cs typeface="Verdana" pitchFamily="-109" charset="0"/>
              </a:rPr>
              <a:t> = 4.</a:t>
            </a:r>
          </a:p>
          <a:p>
            <a:r>
              <a:rPr lang="en-GB" sz="2000" dirty="0" smtClean="0">
                <a:latin typeface="Verdana" pitchFamily="-109" charset="0"/>
                <a:ea typeface="Verdana" pitchFamily="-109" charset="0"/>
                <a:cs typeface="Verdana" pitchFamily="-109" charset="0"/>
              </a:rPr>
              <a:t>Most decelerated particle </a:t>
            </a:r>
            <a:r>
              <a:rPr lang="en-GB" sz="2000" dirty="0">
                <a:latin typeface="Verdana" pitchFamily="-109" charset="0"/>
                <a:ea typeface="Verdana" pitchFamily="-109" charset="0"/>
                <a:cs typeface="Verdana" pitchFamily="-109" charset="0"/>
              </a:rPr>
              <a:t>has a tune of </a:t>
            </a:r>
            <a:r>
              <a:rPr lang="en-GB" sz="2000" dirty="0">
                <a:latin typeface="Symbol" pitchFamily="-109" charset="2"/>
                <a:ea typeface="Symbol" pitchFamily="-109" charset="2"/>
                <a:cs typeface="Symbol" pitchFamily="-109" charset="2"/>
              </a:rPr>
              <a:t>m</a:t>
            </a:r>
            <a:r>
              <a:rPr lang="en-GB" sz="2000" dirty="0">
                <a:latin typeface="Verdana" pitchFamily="-109" charset="0"/>
                <a:ea typeface="Verdana" pitchFamily="-109" charset="0"/>
                <a:cs typeface="Verdana" pitchFamily="-109" charset="0"/>
              </a:rPr>
              <a:t>≈135, and an increase of action </a:t>
            </a:r>
            <a:r>
              <a:rPr lang="en-GB" sz="2000" dirty="0" smtClean="0">
                <a:latin typeface="Verdana" pitchFamily="-109" charset="0"/>
                <a:ea typeface="Verdana" pitchFamily="-109" charset="0"/>
                <a:cs typeface="Verdana" pitchFamily="-109" charset="0"/>
              </a:rPr>
              <a:t>of </a:t>
            </a:r>
            <a:r>
              <a:rPr lang="en-GB" sz="2000" dirty="0" err="1">
                <a:latin typeface="Verdana" pitchFamily="-109" charset="0"/>
                <a:ea typeface="Verdana" pitchFamily="-109" charset="0"/>
                <a:cs typeface="Verdana" pitchFamily="-109" charset="0"/>
              </a:rPr>
              <a:t>J</a:t>
            </a:r>
            <a:r>
              <a:rPr lang="en-GB" sz="2000" baseline="-25000" dirty="0" err="1">
                <a:latin typeface="Verdana" pitchFamily="-109" charset="0"/>
                <a:ea typeface="Verdana" pitchFamily="-109" charset="0"/>
                <a:cs typeface="Verdana" pitchFamily="-109" charset="0"/>
              </a:rPr>
              <a:t>max</a:t>
            </a:r>
            <a:r>
              <a:rPr lang="en-GB" sz="2000" dirty="0" err="1">
                <a:latin typeface="Verdana" pitchFamily="-109" charset="0"/>
                <a:ea typeface="Verdana" pitchFamily="-109" charset="0"/>
                <a:cs typeface="Verdana" pitchFamily="-109" charset="0"/>
              </a:rPr>
              <a:t>(</a:t>
            </a:r>
            <a:r>
              <a:rPr lang="en-GB" sz="2000" dirty="0" err="1" smtClean="0">
                <a:latin typeface="Verdana" pitchFamily="-109" charset="0"/>
                <a:ea typeface="Verdana" pitchFamily="-109" charset="0"/>
                <a:cs typeface="Verdana" pitchFamily="-109" charset="0"/>
              </a:rPr>
              <a:t>E</a:t>
            </a:r>
            <a:r>
              <a:rPr lang="en-GB" sz="2000" baseline="-25000" dirty="0" err="1" smtClean="0">
                <a:latin typeface="Verdana" pitchFamily="-109" charset="0"/>
                <a:ea typeface="Verdana" pitchFamily="-109" charset="0"/>
                <a:cs typeface="Verdana" pitchFamily="-109" charset="0"/>
              </a:rPr>
              <a:t>min</a:t>
            </a:r>
            <a:r>
              <a:rPr lang="en-GB" sz="2000" dirty="0" smtClean="0">
                <a:latin typeface="Verdana" pitchFamily="-109" charset="0"/>
                <a:ea typeface="Verdana" pitchFamily="-109" charset="0"/>
                <a:cs typeface="Verdana" pitchFamily="-109" charset="0"/>
              </a:rPr>
              <a:t>) </a:t>
            </a:r>
            <a:r>
              <a:rPr lang="en-GB" sz="2000" dirty="0">
                <a:latin typeface="Verdana" pitchFamily="-109" charset="0"/>
                <a:ea typeface="Verdana" pitchFamily="-109" charset="0"/>
                <a:cs typeface="Verdana" pitchFamily="-109" charset="0"/>
              </a:rPr>
              <a:t>/ J</a:t>
            </a:r>
            <a:r>
              <a:rPr lang="en-GB" sz="2000" baseline="-25000" dirty="0">
                <a:latin typeface="Verdana" pitchFamily="-109" charset="0"/>
                <a:ea typeface="Verdana" pitchFamily="-109" charset="0"/>
                <a:cs typeface="Verdana" pitchFamily="-109" charset="0"/>
              </a:rPr>
              <a:t>0</a:t>
            </a:r>
            <a:r>
              <a:rPr lang="en-GB" sz="2000" dirty="0">
                <a:latin typeface="Verdana" pitchFamily="-109" charset="0"/>
                <a:ea typeface="Verdana" pitchFamily="-109" charset="0"/>
                <a:cs typeface="Verdana" pitchFamily="-109" charset="0"/>
              </a:rPr>
              <a:t> = </a:t>
            </a:r>
            <a:r>
              <a:rPr lang="en-GB" sz="2000" dirty="0">
                <a:latin typeface="Symbol" pitchFamily="-109" charset="2"/>
                <a:ea typeface="Symbol" pitchFamily="-109" charset="2"/>
                <a:cs typeface="Symbol" pitchFamily="-109" charset="2"/>
              </a:rPr>
              <a:t>g</a:t>
            </a:r>
            <a:r>
              <a:rPr lang="en-GB" sz="2000" baseline="-25000" dirty="0">
                <a:latin typeface="Verdana" pitchFamily="-109" charset="0"/>
                <a:ea typeface="Verdana" pitchFamily="-109" charset="0"/>
                <a:cs typeface="Verdana" pitchFamily="-109" charset="0"/>
              </a:rPr>
              <a:t>0</a:t>
            </a:r>
            <a:r>
              <a:rPr lang="en-GB" sz="2000" dirty="0">
                <a:latin typeface="Verdana" pitchFamily="-109" charset="0"/>
                <a:ea typeface="Verdana" pitchFamily="-109" charset="0"/>
                <a:cs typeface="Verdana" pitchFamily="-109" charset="0"/>
              </a:rPr>
              <a:t>/</a:t>
            </a:r>
            <a:r>
              <a:rPr lang="en-GB" sz="2000" dirty="0">
                <a:latin typeface="Symbol" pitchFamily="-109" charset="2"/>
                <a:ea typeface="Symbol" pitchFamily="-109" charset="2"/>
                <a:cs typeface="Symbol" pitchFamily="-109" charset="2"/>
              </a:rPr>
              <a:t>g</a:t>
            </a:r>
            <a:r>
              <a:rPr lang="en-GB" sz="2000" baseline="-25000" dirty="0">
                <a:latin typeface="Verdana" pitchFamily="-109" charset="0"/>
                <a:ea typeface="Verdana" pitchFamily="-109" charset="0"/>
                <a:cs typeface="Verdana" pitchFamily="-109" charset="0"/>
              </a:rPr>
              <a:t>f</a:t>
            </a:r>
            <a:r>
              <a:rPr lang="en-GB" sz="2000" dirty="0">
                <a:latin typeface="Verdana" pitchFamily="-109" charset="0"/>
                <a:ea typeface="Verdana" pitchFamily="-109" charset="0"/>
                <a:cs typeface="Verdana" pitchFamily="-109" charset="0"/>
              </a:rPr>
              <a:t> = 10</a:t>
            </a:r>
          </a:p>
        </p:txBody>
      </p:sp>
      <p:pic>
        <p:nvPicPr>
          <p:cNvPr id="25608" name="Picture 7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467903" y="5280223"/>
            <a:ext cx="3036888" cy="644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10" name="TextBox 23"/>
          <p:cNvSpPr txBox="1">
            <a:spLocks noChangeArrowheads="1"/>
          </p:cNvSpPr>
          <p:nvPr/>
        </p:nvSpPr>
        <p:spPr bwMode="auto">
          <a:xfrm>
            <a:off x="8686625" y="6066532"/>
            <a:ext cx="1948076" cy="107721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GB" sz="1600" b="1" dirty="0">
                <a:latin typeface="Verdana" pitchFamily="-109" charset="0"/>
                <a:ea typeface="Verdana" pitchFamily="-109" charset="0"/>
                <a:cs typeface="Verdana" pitchFamily="-109" charset="0"/>
              </a:rPr>
              <a:t>3-</a:t>
            </a:r>
            <a:r>
              <a:rPr lang="en-GB" sz="1600" b="1" dirty="0">
                <a:latin typeface="Symbol" pitchFamily="-109" charset="2"/>
                <a:ea typeface="Symbol" pitchFamily="-109" charset="2"/>
                <a:cs typeface="Symbol" pitchFamily="-109" charset="2"/>
              </a:rPr>
              <a:t>s</a:t>
            </a:r>
            <a:r>
              <a:rPr lang="en-GB" sz="1600" b="1" dirty="0">
                <a:latin typeface="Verdana" pitchFamily="-109" charset="0"/>
                <a:ea typeface="Verdana" pitchFamily="-109" charset="0"/>
                <a:cs typeface="Verdana" pitchFamily="-109" charset="0"/>
              </a:rPr>
              <a:t> envelope for perfect machine: </a:t>
            </a:r>
          </a:p>
          <a:p>
            <a:r>
              <a:rPr lang="en-GB" sz="1600" b="1" dirty="0" err="1">
                <a:latin typeface="Verdana" pitchFamily="-109" charset="0"/>
                <a:ea typeface="Verdana" pitchFamily="-109" charset="0"/>
                <a:cs typeface="Verdana" pitchFamily="-109" charset="0"/>
              </a:rPr>
              <a:t>r</a:t>
            </a:r>
            <a:r>
              <a:rPr lang="en-GB" sz="1600" b="1" baseline="-25000" dirty="0" err="1">
                <a:latin typeface="Verdana" pitchFamily="-109" charset="0"/>
                <a:ea typeface="Verdana" pitchFamily="-109" charset="0"/>
                <a:cs typeface="Verdana" pitchFamily="-109" charset="0"/>
              </a:rPr>
              <a:t>ad</a:t>
            </a:r>
            <a:r>
              <a:rPr lang="en-GB" sz="1600" b="1" dirty="0">
                <a:latin typeface="Verdana" pitchFamily="-109" charset="0"/>
                <a:ea typeface="Verdana" pitchFamily="-109" charset="0"/>
                <a:cs typeface="Verdana" pitchFamily="-109" charset="0"/>
              </a:rPr>
              <a:t> =</a:t>
            </a:r>
            <a:r>
              <a:rPr lang="en-GB" sz="1600" b="1" dirty="0" smtClean="0">
                <a:latin typeface="Verdana" pitchFamily="-109" charset="0"/>
                <a:ea typeface="Verdana" pitchFamily="-109" charset="0"/>
                <a:cs typeface="Verdana" pitchFamily="-109" charset="0"/>
              </a:rPr>
              <a:t> 3 mm</a:t>
            </a:r>
            <a:endParaRPr lang="en-GB" sz="1600" b="1" dirty="0">
              <a:latin typeface="Verdana" pitchFamily="-109" charset="0"/>
              <a:ea typeface="Verdana" pitchFamily="-109" charset="0"/>
              <a:cs typeface="Verdana" pitchFamily="-109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744998" y="5438973"/>
            <a:ext cx="465103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latin typeface="Verdana"/>
                <a:cs typeface="Verdana"/>
              </a:rPr>
              <a:t>3-sigma particles in a perfectly aligned machine</a:t>
            </a:r>
            <a:endParaRPr lang="en-GB" sz="1400" dirty="0">
              <a:latin typeface="Verdana"/>
              <a:cs typeface="Verdana"/>
            </a:endParaRPr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57C9BF1-2027-B642-A058-21B31C527B6E}" type="slidenum">
              <a:rPr lang="nb-NO" smtClean="0"/>
              <a:pPr>
                <a:defRPr/>
              </a:pPr>
              <a:t>9</a:t>
            </a:fld>
            <a:endParaRPr lang="nb-NO"/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94274" y="6923296"/>
            <a:ext cx="2769886" cy="53795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y_2009_template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ＭＳ Ｐ明朝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Override1.xml><?xml version="1.0" encoding="utf-8"?>
<a:themeOverride xmlns:a="http://schemas.openxmlformats.org/drawingml/2006/main">
  <a:clrScheme name="Flow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2.xml><?xml version="1.0" encoding="utf-8"?>
<a:themeOverride xmlns:a="http://schemas.openxmlformats.org/drawingml/2006/main">
  <a:clrScheme name="Flow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my_2009_template.potx</Template>
  <TotalTime>14774</TotalTime>
  <Words>2048</Words>
  <Application>Microsoft Macintosh PowerPoint</Application>
  <PresentationFormat>Custom</PresentationFormat>
  <Paragraphs>247</Paragraphs>
  <Slides>31</Slides>
  <Notes>4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2" baseType="lpstr">
      <vt:lpstr>my_2009_template</vt:lpstr>
      <vt:lpstr>The CLIC Decelerator</vt:lpstr>
      <vt:lpstr> Requirements  Beam physics  Component specifications  Test facilities  Conclusions</vt:lpstr>
      <vt:lpstr>The CLIC Drive Beam decelerators</vt:lpstr>
      <vt:lpstr>Requirements: power production</vt:lpstr>
      <vt:lpstr>Decelerator requirements</vt:lpstr>
      <vt:lpstr> Requirements  Beam physics  Component specifications  Test facilities  Conclusions</vt:lpstr>
      <vt:lpstr>Decelerator studies</vt:lpstr>
      <vt:lpstr>PETS induced energy spread</vt:lpstr>
      <vt:lpstr>Focusing strategy</vt:lpstr>
      <vt:lpstr>Transport challenge: dipole wake</vt:lpstr>
      <vt:lpstr>Transport challenge: dipole wake</vt:lpstr>
      <vt:lpstr>Dipole wake status: PETS baseline design</vt:lpstr>
      <vt:lpstr>Transport challenge: orbit correction</vt:lpstr>
      <vt:lpstr>Transport challenge: orbit correction</vt:lpstr>
      <vt:lpstr>Beam transport with dispersion-free correction</vt:lpstr>
      <vt:lpstr> Requirements  Beam physics  Component specifications  Test facilities  Conclusions</vt:lpstr>
      <vt:lpstr>Decelerator operational scenarios</vt:lpstr>
      <vt:lpstr>Quad specifications: baseline parameters</vt:lpstr>
      <vt:lpstr>BPM specifications: baseline parameters</vt:lpstr>
      <vt:lpstr>Vacuum system specifications</vt:lpstr>
      <vt:lpstr>Other specifications</vt:lpstr>
      <vt:lpstr> Requirements  Beam physics  Component specifications  Test facilities  Conclusions</vt:lpstr>
      <vt:lpstr>Decelerator test-facilities</vt:lpstr>
      <vt:lpstr> Requirements  Beam physics  Component specifications  Test facilities  Status and conclusions</vt:lpstr>
      <vt:lpstr>CLIC decelerator status</vt:lpstr>
      <vt:lpstr> Requirements  Beam physics  Component specifications  Test facilities  Conclusions  Extra</vt:lpstr>
      <vt:lpstr>Effect on reducing number of BPMs</vt:lpstr>
      <vt:lpstr>Dispersion-free steering details</vt:lpstr>
      <vt:lpstr>Delayed switching: low energy running</vt:lpstr>
      <vt:lpstr>Power phase-lag in the decelerator</vt:lpstr>
      <vt:lpstr>PETS on/off and kicks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Accelerators R&amp;D</dc:title>
  <dc:creator>Mac Root</dc:creator>
  <cp:lastModifiedBy>Mac Root</cp:lastModifiedBy>
  <cp:revision>472</cp:revision>
  <cp:lastPrinted>2010-01-28T09:52:53Z</cp:lastPrinted>
  <dcterms:created xsi:type="dcterms:W3CDTF">2010-10-19T21:25:57Z</dcterms:created>
  <dcterms:modified xsi:type="dcterms:W3CDTF">2010-10-19T21:58:01Z</dcterms:modified>
</cp:coreProperties>
</file>