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9" r:id="rId3"/>
    <p:sldId id="257" r:id="rId4"/>
    <p:sldId id="259" r:id="rId5"/>
    <p:sldId id="258" r:id="rId6"/>
    <p:sldId id="260" r:id="rId7"/>
    <p:sldId id="286" r:id="rId8"/>
    <p:sldId id="261" r:id="rId9"/>
    <p:sldId id="262" r:id="rId10"/>
    <p:sldId id="270" r:id="rId11"/>
    <p:sldId id="272" r:id="rId12"/>
    <p:sldId id="273" r:id="rId13"/>
    <p:sldId id="274" r:id="rId14"/>
    <p:sldId id="275" r:id="rId15"/>
    <p:sldId id="276" r:id="rId16"/>
    <p:sldId id="277" r:id="rId17"/>
    <p:sldId id="281" r:id="rId18"/>
    <p:sldId id="280" r:id="rId19"/>
    <p:sldId id="284" r:id="rId20"/>
    <p:sldId id="285" r:id="rId21"/>
    <p:sldId id="289" r:id="rId22"/>
    <p:sldId id="269" r:id="rId23"/>
    <p:sldId id="288" r:id="rId24"/>
    <p:sldId id="264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EA5"/>
    <a:srgbClr val="FF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354" autoAdjust="0"/>
  </p:normalViewPr>
  <p:slideViewPr>
    <p:cSldViewPr>
      <p:cViewPr>
        <p:scale>
          <a:sx n="66" d="100"/>
          <a:sy n="66" d="100"/>
        </p:scale>
        <p:origin x="-564" y="-7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1200"/>
          </a:xfrm>
          <a:solidFill>
            <a:schemeClr val="tx2">
              <a:lumMod val="75000"/>
            </a:schemeClr>
          </a:solidFill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  <a:latin typeface="Californian FB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1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7387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LIC_newLogo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261517" y="-152400"/>
            <a:ext cx="1034883" cy="10348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4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wmf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2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4.emf"/><Relationship Id="rId7" Type="http://schemas.openxmlformats.org/officeDocument/2006/relationships/image" Target="../media/image2.png"/><Relationship Id="rId2" Type="http://schemas.openxmlformats.org/officeDocument/2006/relationships/image" Target="../media/image43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46.emf"/><Relationship Id="rId4" Type="http://schemas.openxmlformats.org/officeDocument/2006/relationships/image" Target="../media/image45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2.png"/><Relationship Id="rId7" Type="http://schemas.openxmlformats.org/officeDocument/2006/relationships/image" Target="../media/image48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31.jpeg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3" Type="http://schemas.openxmlformats.org/officeDocument/2006/relationships/image" Target="../media/image1.png"/><Relationship Id="rId7" Type="http://schemas.openxmlformats.org/officeDocument/2006/relationships/image" Target="../media/image51.em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emf"/><Relationship Id="rId5" Type="http://schemas.openxmlformats.org/officeDocument/2006/relationships/image" Target="../media/image49.emf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emf"/><Relationship Id="rId5" Type="http://schemas.openxmlformats.org/officeDocument/2006/relationships/image" Target="../media/image53.emf"/><Relationship Id="rId4" Type="http://schemas.openxmlformats.org/officeDocument/2006/relationships/image" Target="../media/image7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jpeg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wmf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.png"/><Relationship Id="rId7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tiff"/><Relationship Id="rId9" Type="http://schemas.openxmlformats.org/officeDocument/2006/relationships/image" Target="../media/image15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image" Target="../media/image1.png"/><Relationship Id="rId7" Type="http://schemas.openxmlformats.org/officeDocument/2006/relationships/image" Target="../media/image18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7.emf"/><Relationship Id="rId11" Type="http://schemas.openxmlformats.org/officeDocument/2006/relationships/image" Target="../media/image20.emf"/><Relationship Id="rId5" Type="http://schemas.openxmlformats.org/officeDocument/2006/relationships/image" Target="../media/image15.emf"/><Relationship Id="rId10" Type="http://schemas.openxmlformats.org/officeDocument/2006/relationships/oleObject" Target="../embeddings/oleObject3.bin"/><Relationship Id="rId4" Type="http://schemas.openxmlformats.org/officeDocument/2006/relationships/image" Target="../media/image2.png"/><Relationship Id="rId9" Type="http://schemas.openxmlformats.org/officeDocument/2006/relationships/image" Target="../media/image7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105400"/>
            <a:ext cx="6400800" cy="990600"/>
          </a:xfrm>
        </p:spPr>
        <p:txBody>
          <a:bodyPr>
            <a:normAutofit/>
          </a:bodyPr>
          <a:lstStyle/>
          <a:p>
            <a:r>
              <a:rPr lang="en-US" sz="2400" i="1" dirty="0" smtClean="0">
                <a:solidFill>
                  <a:srgbClr val="FFDEA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S. Bettoni, R. Corsini, A. Vivoli</a:t>
            </a:r>
          </a:p>
          <a:p>
            <a:r>
              <a:rPr lang="en-US" sz="2400" i="1" dirty="0" smtClean="0">
                <a:solidFill>
                  <a:srgbClr val="FFDEA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(CERN)</a:t>
            </a:r>
            <a:endParaRPr lang="en-US" sz="2400" i="1" dirty="0">
              <a:solidFill>
                <a:srgbClr val="FFDEA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530965"/>
            <a:ext cx="914400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i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Bradley Hand ITC" pitchFamily="66" charset="0"/>
                <a:cs typeface="Baskerville"/>
              </a:rPr>
              <a:t>CLIC drive beam injector design</a:t>
            </a:r>
            <a:endParaRPr lang="en-US" sz="6000" b="1" i="1" dirty="0" smtClean="0">
              <a:solidFill>
                <a:schemeClr val="bg1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Bradley Hand ITC" pitchFamily="66" charset="0"/>
              <a:cs typeface="Baskerville"/>
            </a:endParaRPr>
          </a:p>
          <a:p>
            <a:endParaRPr lang="en-US" sz="1600" b="1" i="1" dirty="0" smtClean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Bradley Hand ITC" pitchFamily="66" charset="0"/>
              <a:cs typeface="Baskerville"/>
            </a:endParaRPr>
          </a:p>
          <a:p>
            <a:endParaRPr lang="en-US" sz="1600" b="1" i="1" dirty="0" smtClean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Bradley Hand ITC" pitchFamily="66" charset="0"/>
              <a:cs typeface="Baskervill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1200"/>
          </a:xfrm>
        </p:spPr>
        <p:txBody>
          <a:bodyPr>
            <a:noAutofit/>
          </a:bodyPr>
          <a:lstStyle/>
          <a:p>
            <a:r>
              <a:rPr lang="en-US" dirty="0" smtClean="0"/>
              <a:t>SHB system</a:t>
            </a:r>
            <a:endParaRPr lang="en-US" dirty="0"/>
          </a:p>
        </p:txBody>
      </p:sp>
      <p:pic>
        <p:nvPicPr>
          <p:cNvPr id="40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7387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40" descr="CLIC_new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61517" y="-152400"/>
            <a:ext cx="1034883" cy="1034883"/>
          </a:xfrm>
          <a:prstGeom prst="rect">
            <a:avLst/>
          </a:prstGeom>
        </p:spPr>
      </p:pic>
      <p:pic>
        <p:nvPicPr>
          <p:cNvPr id="6" name="Picture 5" descr="Cathode_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2107" y="816834"/>
            <a:ext cx="3733800" cy="2800350"/>
          </a:xfrm>
          <a:prstGeom prst="rect">
            <a:avLst/>
          </a:prstGeom>
        </p:spPr>
      </p:pic>
      <p:pic>
        <p:nvPicPr>
          <p:cNvPr id="8" name="Picture 7" descr="Cathode_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2107" y="3905250"/>
            <a:ext cx="3733800" cy="28003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653336" y="5410200"/>
            <a:ext cx="2500064" cy="923330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/>
              <a:t>Energy = 0.138 MeV</a:t>
            </a:r>
          </a:p>
          <a:p>
            <a:r>
              <a:rPr lang="en-US" dirty="0" err="1" smtClean="0">
                <a:latin typeface="Symbol" pitchFamily="18" charset="2"/>
              </a:rPr>
              <a:t>s</a:t>
            </a:r>
            <a:r>
              <a:rPr lang="en-US" baseline="-25000" dirty="0" err="1" smtClean="0"/>
              <a:t>E</a:t>
            </a:r>
            <a:r>
              <a:rPr lang="en-US" dirty="0" smtClean="0"/>
              <a:t>= 0.029 MeV</a:t>
            </a:r>
          </a:p>
          <a:p>
            <a:r>
              <a:rPr lang="en-US" dirty="0" smtClean="0">
                <a:latin typeface="Symbol" pitchFamily="18" charset="2"/>
              </a:rPr>
              <a:t>D</a:t>
            </a:r>
            <a:r>
              <a:rPr lang="en-US" dirty="0" smtClean="0"/>
              <a:t>T= 9.68 </a:t>
            </a:r>
            <a:r>
              <a:rPr lang="en-US" dirty="0" smtClean="0"/>
              <a:t>ns</a:t>
            </a:r>
            <a:endParaRPr lang="en-US" dirty="0" smtClean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5486400" y="990600"/>
          <a:ext cx="2819400" cy="1211580"/>
        </p:xfrm>
        <a:graphic>
          <a:graphicData uri="http://schemas.openxmlformats.org/drawingml/2006/table">
            <a:tbl>
              <a:tblPr/>
              <a:tblGrid>
                <a:gridCol w="1321336"/>
                <a:gridCol w="722111"/>
                <a:gridCol w="775953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SHB1</a:t>
                      </a:r>
                      <a:endParaRPr lang="fr-FR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36195" marB="36195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>
                          <a:latin typeface="Times New Roman"/>
                          <a:ea typeface="Times New Roman"/>
                          <a:cs typeface="Times New Roman"/>
                        </a:rPr>
                        <a:t>Unit</a:t>
                      </a:r>
                      <a:endParaRPr lang="fr-FR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36195" marB="36195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>
                          <a:latin typeface="Times New Roman"/>
                          <a:ea typeface="Times New Roman"/>
                          <a:cs typeface="Times New Roman"/>
                        </a:rPr>
                        <a:t>Value</a:t>
                      </a:r>
                      <a:endParaRPr lang="fr-FR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36195" marB="36195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Length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N. cells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Frequency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Phase </a:t>
                      </a:r>
                      <a:r>
                        <a:rPr lang="en-GB" sz="1000" dirty="0">
                          <a:latin typeface="Times New Roman"/>
                          <a:ea typeface="Times New Roman"/>
                          <a:cs typeface="Times New Roman"/>
                        </a:rPr>
                        <a:t>velocity</a:t>
                      </a:r>
                      <a:endParaRPr lang="fr-F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Voltage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Aperture</a:t>
                      </a:r>
                      <a:r>
                        <a:rPr lang="en-GB" sz="1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radius</a:t>
                      </a:r>
                      <a:endParaRPr lang="fr-F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36195" marB="36195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cm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GB" sz="1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MHz</a:t>
                      </a:r>
                      <a:endParaRPr lang="en-GB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fr-F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kV</a:t>
                      </a:r>
                      <a:endParaRPr lang="en-GB" sz="1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cm</a:t>
                      </a:r>
                      <a:endParaRPr lang="fr-F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36195" marB="36195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15.6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499.75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0.93</a:t>
                      </a:r>
                      <a:endParaRPr lang="fr-F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35.0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4.7</a:t>
                      </a:r>
                      <a:endParaRPr lang="fr-F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36195" marB="36195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499100" y="2438400"/>
          <a:ext cx="2819400" cy="1211580"/>
        </p:xfrm>
        <a:graphic>
          <a:graphicData uri="http://schemas.openxmlformats.org/drawingml/2006/table">
            <a:tbl>
              <a:tblPr/>
              <a:tblGrid>
                <a:gridCol w="1321336"/>
                <a:gridCol w="722111"/>
                <a:gridCol w="775953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SHB2</a:t>
                      </a:r>
                      <a:endParaRPr lang="fr-FR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36195" marB="36195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>
                          <a:latin typeface="Times New Roman"/>
                          <a:ea typeface="Times New Roman"/>
                          <a:cs typeface="Times New Roman"/>
                        </a:rPr>
                        <a:t>Unit</a:t>
                      </a:r>
                      <a:endParaRPr lang="fr-FR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36195" marB="36195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>
                          <a:latin typeface="Times New Roman"/>
                          <a:ea typeface="Times New Roman"/>
                          <a:cs typeface="Times New Roman"/>
                        </a:rPr>
                        <a:t>Value</a:t>
                      </a:r>
                      <a:endParaRPr lang="fr-FR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36195" marB="36195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Length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N. cells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Frequency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Phase </a:t>
                      </a:r>
                      <a:r>
                        <a:rPr lang="en-GB" sz="1000" dirty="0">
                          <a:latin typeface="Times New Roman"/>
                          <a:ea typeface="Times New Roman"/>
                          <a:cs typeface="Times New Roman"/>
                        </a:rPr>
                        <a:t>velocity</a:t>
                      </a:r>
                      <a:endParaRPr lang="fr-F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Voltage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Aperture</a:t>
                      </a:r>
                      <a:r>
                        <a:rPr lang="en-GB" sz="1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radius</a:t>
                      </a:r>
                      <a:endParaRPr lang="fr-F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36195" marB="36195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cm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GB" sz="1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MHz</a:t>
                      </a:r>
                      <a:endParaRPr lang="en-GB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fr-F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kV</a:t>
                      </a:r>
                      <a:endParaRPr lang="en-GB" sz="1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cm</a:t>
                      </a:r>
                      <a:endParaRPr lang="fr-F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36195" marB="36195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15.6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499.75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0.61</a:t>
                      </a:r>
                      <a:endParaRPr lang="fr-F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36.5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4.7</a:t>
                      </a:r>
                      <a:endParaRPr lang="fr-F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36195" marB="36195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5486400" y="3810000"/>
          <a:ext cx="2819400" cy="1211580"/>
        </p:xfrm>
        <a:graphic>
          <a:graphicData uri="http://schemas.openxmlformats.org/drawingml/2006/table">
            <a:tbl>
              <a:tblPr/>
              <a:tblGrid>
                <a:gridCol w="1321336"/>
                <a:gridCol w="722111"/>
                <a:gridCol w="775953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SHB3</a:t>
                      </a:r>
                      <a:endParaRPr lang="fr-FR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36195" marB="36195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>
                          <a:latin typeface="Times New Roman"/>
                          <a:ea typeface="Times New Roman"/>
                          <a:cs typeface="Times New Roman"/>
                        </a:rPr>
                        <a:t>Unit</a:t>
                      </a:r>
                      <a:endParaRPr lang="fr-FR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36195" marB="36195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>
                          <a:latin typeface="Times New Roman"/>
                          <a:ea typeface="Times New Roman"/>
                          <a:cs typeface="Times New Roman"/>
                        </a:rPr>
                        <a:t>Value</a:t>
                      </a:r>
                      <a:endParaRPr lang="fr-FR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36195" marB="36195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Length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N. cells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Frequency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Phase </a:t>
                      </a:r>
                      <a:r>
                        <a:rPr lang="en-GB" sz="1000" dirty="0">
                          <a:latin typeface="Times New Roman"/>
                          <a:ea typeface="Times New Roman"/>
                          <a:cs typeface="Times New Roman"/>
                        </a:rPr>
                        <a:t>velocity</a:t>
                      </a:r>
                      <a:endParaRPr lang="fr-F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Voltage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Aperture</a:t>
                      </a:r>
                      <a:r>
                        <a:rPr lang="en-GB" sz="1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radius</a:t>
                      </a:r>
                      <a:endParaRPr lang="fr-F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36195" marB="36195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cm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GB" sz="1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MHz</a:t>
                      </a:r>
                      <a:endParaRPr lang="en-GB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fr-F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kV</a:t>
                      </a:r>
                      <a:endParaRPr lang="en-GB" sz="1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cm</a:t>
                      </a:r>
                      <a:endParaRPr lang="fr-F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36195" marB="36195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15.6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499.75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0.73</a:t>
                      </a:r>
                      <a:endParaRPr lang="fr-F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38.8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4.7</a:t>
                      </a:r>
                      <a:endParaRPr lang="fr-F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36195" marB="36195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1200"/>
          </a:xfrm>
        </p:spPr>
        <p:txBody>
          <a:bodyPr>
            <a:noAutofit/>
          </a:bodyPr>
          <a:lstStyle/>
          <a:p>
            <a:r>
              <a:rPr lang="en-US" dirty="0" smtClean="0"/>
              <a:t>Prebuncher</a:t>
            </a:r>
            <a:endParaRPr lang="en-US" dirty="0"/>
          </a:p>
        </p:txBody>
      </p:sp>
      <p:pic>
        <p:nvPicPr>
          <p:cNvPr id="40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7387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40" descr="CLIC_new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61517" y="-152400"/>
            <a:ext cx="1034883" cy="1034883"/>
          </a:xfrm>
          <a:prstGeom prst="rect">
            <a:avLst/>
          </a:prstGeom>
        </p:spPr>
      </p:pic>
      <p:pic>
        <p:nvPicPr>
          <p:cNvPr id="6" name="Picture 5" descr="Cathode_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5448" y="838200"/>
            <a:ext cx="3733800" cy="2800350"/>
          </a:xfrm>
          <a:prstGeom prst="rect">
            <a:avLst/>
          </a:prstGeom>
        </p:spPr>
      </p:pic>
      <p:pic>
        <p:nvPicPr>
          <p:cNvPr id="8" name="Picture 7" descr="Cathode_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5258" y="3791744"/>
            <a:ext cx="3733800" cy="28003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644952" y="4419600"/>
            <a:ext cx="2356048" cy="1200329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/>
              <a:t>Energy = 0.147 MeV</a:t>
            </a:r>
          </a:p>
          <a:p>
            <a:r>
              <a:rPr lang="en-US" dirty="0" err="1" smtClean="0">
                <a:latin typeface="Symbol" pitchFamily="18" charset="2"/>
              </a:rPr>
              <a:t>s</a:t>
            </a:r>
            <a:r>
              <a:rPr lang="en-US" baseline="-25000" dirty="0" err="1" smtClean="0"/>
              <a:t>E</a:t>
            </a:r>
            <a:r>
              <a:rPr lang="en-US" dirty="0" smtClean="0"/>
              <a:t>= 0.035 MeV</a:t>
            </a:r>
          </a:p>
          <a:p>
            <a:r>
              <a:rPr lang="en-US" dirty="0" smtClean="0">
                <a:latin typeface="Symbol" pitchFamily="18" charset="2"/>
              </a:rPr>
              <a:t>D</a:t>
            </a:r>
            <a:r>
              <a:rPr lang="en-US" dirty="0" smtClean="0"/>
              <a:t>T= 9.7 ns</a:t>
            </a:r>
          </a:p>
          <a:p>
            <a:r>
              <a:rPr lang="en-US" dirty="0" smtClean="0"/>
              <a:t>Satellites</a:t>
            </a:r>
            <a:r>
              <a:rPr lang="en-US" dirty="0" smtClean="0"/>
              <a:t>= 5.5 %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495800" y="1143000"/>
          <a:ext cx="4191001" cy="2124192"/>
        </p:xfrm>
        <a:graphic>
          <a:graphicData uri="http://schemas.openxmlformats.org/drawingml/2006/table">
            <a:tbl>
              <a:tblPr/>
              <a:tblGrid>
                <a:gridCol w="1964149"/>
                <a:gridCol w="1073408"/>
                <a:gridCol w="1153444"/>
              </a:tblGrid>
              <a:tr h="36929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latin typeface="Times New Roman"/>
                          <a:ea typeface="Times New Roman"/>
                          <a:cs typeface="Times New Roman"/>
                        </a:rPr>
                        <a:t>Parameter</a:t>
                      </a:r>
                      <a:endParaRPr lang="fr-FR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36195" marB="36195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latin typeface="Times New Roman"/>
                          <a:ea typeface="Times New Roman"/>
                          <a:cs typeface="Times New Roman"/>
                        </a:rPr>
                        <a:t>Unit</a:t>
                      </a:r>
                      <a:endParaRPr lang="fr-FR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36195" marB="36195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latin typeface="Times New Roman"/>
                          <a:ea typeface="Times New Roman"/>
                          <a:cs typeface="Times New Roman"/>
                        </a:rPr>
                        <a:t>Value</a:t>
                      </a:r>
                      <a:endParaRPr lang="fr-FR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36195" marB="36195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17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Length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Number</a:t>
                      </a:r>
                      <a:r>
                        <a:rPr lang="en-GB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of</a:t>
                      </a:r>
                      <a:r>
                        <a:rPr lang="en-GB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cells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Frequency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Accelerating</a:t>
                      </a:r>
                      <a:r>
                        <a:rPr lang="fr-FR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fr-FR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gradient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Aperture</a:t>
                      </a:r>
                      <a:r>
                        <a:rPr lang="en-GB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radius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36195" marB="36195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cm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GB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MHz</a:t>
                      </a:r>
                      <a:endParaRPr lang="en-GB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MV/m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cm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36195" marB="36195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999.5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1.2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4.7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36195" marB="36195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athode_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9100" y="3460750"/>
            <a:ext cx="3733800" cy="2800350"/>
          </a:xfrm>
          <a:prstGeom prst="rect">
            <a:avLst/>
          </a:prstGeom>
        </p:spPr>
      </p:pic>
      <p:pic>
        <p:nvPicPr>
          <p:cNvPr id="8" name="Picture 7" descr="Cathode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717550"/>
            <a:ext cx="3733800" cy="2800350"/>
          </a:xfrm>
          <a:prstGeom prst="rect">
            <a:avLst/>
          </a:prstGeom>
        </p:spPr>
      </p:pic>
      <p:pic>
        <p:nvPicPr>
          <p:cNvPr id="9" name="Picture 8" descr="Cathode_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66080" y="3672560"/>
            <a:ext cx="3163520" cy="237264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63881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Energy = 4.20 MeV; </a:t>
            </a:r>
            <a:r>
              <a:rPr lang="en-US" dirty="0" err="1" smtClean="0">
                <a:latin typeface="Symbol" pitchFamily="18" charset="2"/>
              </a:rPr>
              <a:t>s</a:t>
            </a:r>
            <a:r>
              <a:rPr lang="en-US" baseline="-25000" dirty="0" err="1" smtClean="0"/>
              <a:t>E</a:t>
            </a:r>
            <a:r>
              <a:rPr lang="en-US" dirty="0" smtClean="0"/>
              <a:t>= 1.01 MeV; </a:t>
            </a:r>
            <a:r>
              <a:rPr lang="en-US" dirty="0" err="1" smtClean="0">
                <a:latin typeface="Symbol" pitchFamily="18" charset="2"/>
              </a:rPr>
              <a:t>s</a:t>
            </a:r>
            <a:r>
              <a:rPr lang="en-US" baseline="-25000" dirty="0" err="1" smtClean="0"/>
              <a:t>t</a:t>
            </a:r>
            <a:r>
              <a:rPr lang="en-US" dirty="0" smtClean="0"/>
              <a:t>= 55.89 </a:t>
            </a:r>
            <a:r>
              <a:rPr lang="en-US" dirty="0" smtClean="0"/>
              <a:t>ps.</a:t>
            </a:r>
            <a:endParaRPr lang="en-US" dirty="0" smtClean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0" y="0"/>
            <a:ext cx="9144000" cy="7112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noProof="0" dirty="0" smtClean="0">
                <a:solidFill>
                  <a:schemeClr val="bg1"/>
                </a:solidFill>
                <a:latin typeface="Californian FB" pitchFamily="18" charset="0"/>
                <a:ea typeface="+mj-ea"/>
                <a:cs typeface="+mj-cs"/>
              </a:rPr>
              <a:t>Buncher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fornian FB" pitchFamily="18" charset="0"/>
              <a:ea typeface="+mj-ea"/>
              <a:cs typeface="+mj-cs"/>
            </a:endParaRPr>
          </a:p>
        </p:txBody>
      </p:sp>
      <p:pic>
        <p:nvPicPr>
          <p:cNvPr id="16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687387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 descr="CLIC_newLogo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261517" y="-152400"/>
            <a:ext cx="1034883" cy="1034883"/>
          </a:xfrm>
          <a:prstGeom prst="rect">
            <a:avLst/>
          </a:prstGeom>
        </p:spPr>
      </p:pic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4724400" y="838200"/>
          <a:ext cx="3962400" cy="2628520"/>
        </p:xfrm>
        <a:graphic>
          <a:graphicData uri="http://schemas.openxmlformats.org/drawingml/2006/table">
            <a:tbl>
              <a:tblPr/>
              <a:tblGrid>
                <a:gridCol w="1981200"/>
                <a:gridCol w="943429"/>
                <a:gridCol w="1037771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latin typeface="Times New Roman"/>
                          <a:ea typeface="Times New Roman"/>
                          <a:cs typeface="Times New Roman"/>
                        </a:rPr>
                        <a:t>Parameter</a:t>
                      </a:r>
                      <a:endParaRPr lang="fr-FR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36195" marB="36195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latin typeface="Times New Roman"/>
                          <a:ea typeface="Times New Roman"/>
                          <a:cs typeface="Times New Roman"/>
                        </a:rPr>
                        <a:t>Unit</a:t>
                      </a:r>
                      <a:endParaRPr lang="fr-FR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36195" marB="36195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latin typeface="Times New Roman"/>
                          <a:ea typeface="Times New Roman"/>
                          <a:cs typeface="Times New Roman"/>
                        </a:rPr>
                        <a:t>Value</a:t>
                      </a:r>
                      <a:endParaRPr lang="fr-FR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36195" marB="36195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Times New Roman"/>
                        </a:rPr>
                        <a:t>Phase velocity: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First </a:t>
                      </a:r>
                      <a:r>
                        <a:rPr lang="en-GB" sz="1400" dirty="0">
                          <a:latin typeface="Times New Roman"/>
                          <a:ea typeface="Times New Roman"/>
                          <a:cs typeface="Times New Roman"/>
                        </a:rPr>
                        <a:t>12 cells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Last </a:t>
                      </a:r>
                      <a:r>
                        <a:rPr lang="en-GB" sz="1400" dirty="0">
                          <a:latin typeface="Times New Roman"/>
                          <a:ea typeface="Times New Roman"/>
                          <a:cs typeface="Times New Roman"/>
                        </a:rPr>
                        <a:t>6 cells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Times New Roman"/>
                        </a:rPr>
                        <a:t>Phase </a:t>
                      </a:r>
                      <a:r>
                        <a:rPr lang="en-GB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advance/cell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Times New Roman"/>
                        </a:rPr>
                        <a:t>Total length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Accelerating </a:t>
                      </a:r>
                      <a:r>
                        <a:rPr lang="en-GB" sz="1400" dirty="0">
                          <a:latin typeface="Times New Roman"/>
                          <a:ea typeface="Times New Roman"/>
                          <a:cs typeface="Times New Roman"/>
                        </a:rPr>
                        <a:t>field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Times New Roman"/>
                        </a:rPr>
                        <a:t>Beam aperture radius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36195" marB="36195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GB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Symbol"/>
                          <a:ea typeface="Times New Roman"/>
                          <a:cs typeface="Times New Roman"/>
                        </a:rPr>
                        <a:t>p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Times New Roman"/>
                        </a:rPr>
                        <a:t>MV/m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Times New Roman"/>
                        </a:rPr>
                        <a:t>cm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36195" marB="36195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GB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Times New Roman"/>
                        </a:rPr>
                        <a:t>0.68-0.99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Times New Roman"/>
                        </a:rPr>
                        <a:t>2/3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Times New Roman"/>
                        </a:rPr>
                        <a:t>1.681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Times New Roman"/>
                        </a:rPr>
                        <a:t>4.2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4.7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36195" marB="36195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 descr="CLIC_new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61517" y="-152400"/>
            <a:ext cx="1034883" cy="1034883"/>
          </a:xfrm>
          <a:prstGeom prst="rect">
            <a:avLst/>
          </a:prstGeom>
        </p:spPr>
      </p:pic>
      <p:pic>
        <p:nvPicPr>
          <p:cNvPr id="6" name="Picture 5" descr="Cathode_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3536950"/>
            <a:ext cx="3733800" cy="2800350"/>
          </a:xfrm>
          <a:prstGeom prst="rect">
            <a:avLst/>
          </a:prstGeom>
        </p:spPr>
      </p:pic>
      <p:pic>
        <p:nvPicPr>
          <p:cNvPr id="8" name="Picture 7" descr="Cathode_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757019"/>
            <a:ext cx="3733800" cy="2800350"/>
          </a:xfrm>
          <a:prstGeom prst="rect">
            <a:avLst/>
          </a:prstGeom>
        </p:spPr>
      </p:pic>
      <p:pic>
        <p:nvPicPr>
          <p:cNvPr id="9" name="Picture 8" descr="Cathode_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05400" y="3667579"/>
            <a:ext cx="3163520" cy="237264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64632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Energy = 26.34 MeV; </a:t>
            </a:r>
            <a:r>
              <a:rPr lang="en-US" dirty="0" err="1" smtClean="0">
                <a:latin typeface="Symbol" pitchFamily="18" charset="2"/>
              </a:rPr>
              <a:t>s</a:t>
            </a:r>
            <a:r>
              <a:rPr lang="en-US" baseline="-25000" dirty="0" err="1" smtClean="0"/>
              <a:t>E</a:t>
            </a:r>
            <a:r>
              <a:rPr lang="en-US" dirty="0" smtClean="0"/>
              <a:t>= 2.16 MeV; </a:t>
            </a:r>
            <a:r>
              <a:rPr lang="en-US" dirty="0" err="1" smtClean="0">
                <a:latin typeface="Symbol" pitchFamily="18" charset="2"/>
              </a:rPr>
              <a:t>s</a:t>
            </a:r>
            <a:r>
              <a:rPr lang="en-US" baseline="-25000" dirty="0" err="1" smtClean="0"/>
              <a:t>t</a:t>
            </a:r>
            <a:r>
              <a:rPr lang="en-US" dirty="0" smtClean="0"/>
              <a:t>= 36.58 </a:t>
            </a:r>
            <a:r>
              <a:rPr lang="en-US" dirty="0" smtClean="0"/>
              <a:t>ps.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of the solenoids (E</a:t>
            </a:r>
            <a:r>
              <a:rPr lang="en-US" dirty="0" smtClean="0">
                <a:sym typeface="Symbol"/>
              </a:rPr>
              <a:t></a:t>
            </a:r>
            <a:r>
              <a:rPr lang="en-US" dirty="0" smtClean="0"/>
              <a:t>30 MeV)</a:t>
            </a:r>
            <a:endParaRPr lang="en-US" dirty="0"/>
          </a:p>
        </p:txBody>
      </p:sp>
      <p:pic>
        <p:nvPicPr>
          <p:cNvPr id="17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687387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 descr="CLIC_new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61517" y="-152400"/>
            <a:ext cx="1034883" cy="1034883"/>
          </a:xfrm>
          <a:prstGeom prst="rect">
            <a:avLst/>
          </a:prstGeom>
        </p:spPr>
      </p:pic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4330700" y="998319"/>
          <a:ext cx="4495801" cy="2385060"/>
        </p:xfrm>
        <a:graphic>
          <a:graphicData uri="http://schemas.openxmlformats.org/drawingml/2006/table">
            <a:tbl>
              <a:tblPr/>
              <a:tblGrid>
                <a:gridCol w="3048000"/>
                <a:gridCol w="609600"/>
                <a:gridCol w="838201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Accelerating cavities parameter</a:t>
                      </a:r>
                      <a:endParaRPr lang="fr-FR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36195" marB="36195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latin typeface="Times New Roman"/>
                          <a:ea typeface="Times New Roman"/>
                          <a:cs typeface="Times New Roman"/>
                        </a:rPr>
                        <a:t>Unit</a:t>
                      </a:r>
                      <a:endParaRPr lang="fr-FR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36195" marB="36195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latin typeface="Times New Roman"/>
                          <a:ea typeface="Times New Roman"/>
                          <a:cs typeface="Times New Roman"/>
                        </a:rPr>
                        <a:t>Value</a:t>
                      </a:r>
                      <a:endParaRPr lang="fr-FR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36195" marB="36195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Times New Roman"/>
                        </a:rPr>
                        <a:t>Phase velocity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Number </a:t>
                      </a:r>
                      <a:r>
                        <a:rPr lang="en-GB" sz="1400" dirty="0">
                          <a:latin typeface="Times New Roman"/>
                          <a:ea typeface="Times New Roman"/>
                          <a:cs typeface="Times New Roman"/>
                        </a:rPr>
                        <a:t>of cells 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Times New Roman"/>
                        </a:rPr>
                        <a:t>Phase advance per cell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Times New Roman"/>
                        </a:rPr>
                        <a:t>Total length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Times New Roman"/>
                        </a:rPr>
                        <a:t>Voltage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Times New Roman"/>
                        </a:rPr>
                        <a:t>Beam aperture radius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36195" marB="36195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GB" sz="1400" dirty="0" smtClean="0">
                        <a:latin typeface="Symbol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Symbol"/>
                          <a:ea typeface="Times New Roman"/>
                          <a:cs typeface="Times New Roman"/>
                        </a:rPr>
                        <a:t>p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Times New Roman"/>
                        </a:rPr>
                        <a:t>MV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Times New Roman"/>
                        </a:rPr>
                        <a:t>cm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36195" marB="36195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Times New Roman"/>
                        </a:rPr>
                        <a:t>2/3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Times New Roman"/>
                        </a:rPr>
                        <a:t>0.9998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Times New Roman"/>
                        </a:rPr>
                        <a:t>4.8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4.7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36195" marB="36195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8500"/>
          </a:xfrm>
        </p:spPr>
        <p:txBody>
          <a:bodyPr>
            <a:noAutofit/>
          </a:bodyPr>
          <a:lstStyle/>
          <a:p>
            <a:r>
              <a:rPr lang="en-US" dirty="0" smtClean="0"/>
              <a:t>Cleaning chicane</a:t>
            </a:r>
            <a:endParaRPr lang="en-US" dirty="0"/>
          </a:p>
        </p:txBody>
      </p:sp>
      <p:pic>
        <p:nvPicPr>
          <p:cNvPr id="40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7387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40" descr="CLIC_new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61517" y="-152400"/>
            <a:ext cx="1034883" cy="1034883"/>
          </a:xfrm>
          <a:prstGeom prst="rect">
            <a:avLst/>
          </a:prstGeom>
        </p:spPr>
      </p:pic>
      <p:pic>
        <p:nvPicPr>
          <p:cNvPr id="18" name="Picture 17" descr="Chicane_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81600" y="838200"/>
            <a:ext cx="3732651" cy="2799488"/>
          </a:xfrm>
          <a:prstGeom prst="rect">
            <a:avLst/>
          </a:prstGeom>
        </p:spPr>
      </p:pic>
      <p:pic>
        <p:nvPicPr>
          <p:cNvPr id="19" name="Picture 18" descr="Chicane_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38800" y="3711352"/>
            <a:ext cx="2976331" cy="223224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0" y="6211669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Bend length = 15 cm; </a:t>
            </a:r>
            <a:r>
              <a:rPr lang="en-US" dirty="0" smtClean="0"/>
              <a:t>Bend </a:t>
            </a:r>
            <a:r>
              <a:rPr lang="en-US" dirty="0" smtClean="0"/>
              <a:t>angle =  14.32 deg; </a:t>
            </a:r>
            <a:r>
              <a:rPr lang="en-US" dirty="0" smtClean="0"/>
              <a:t>Reference E = </a:t>
            </a:r>
            <a:r>
              <a:rPr lang="en-US" dirty="0" smtClean="0"/>
              <a:t>26 </a:t>
            </a:r>
            <a:r>
              <a:rPr lang="en-US" dirty="0" smtClean="0"/>
              <a:t>MeV; Slit </a:t>
            </a:r>
            <a:r>
              <a:rPr lang="en-US" dirty="0" smtClean="0"/>
              <a:t>aperture = </a:t>
            </a:r>
            <a:r>
              <a:rPr lang="en-US" dirty="0" smtClean="0"/>
              <a:t>7 mm</a:t>
            </a:r>
            <a:r>
              <a:rPr lang="en-US" dirty="0" smtClean="0"/>
              <a:t>;</a:t>
            </a:r>
            <a:endParaRPr lang="en-US" dirty="0" smtClean="0"/>
          </a:p>
          <a:p>
            <a:r>
              <a:rPr lang="en-US" dirty="0" smtClean="0"/>
              <a:t>Intensity decrease = 24</a:t>
            </a:r>
            <a:r>
              <a:rPr lang="en-US" dirty="0" smtClean="0"/>
              <a:t>%.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914400"/>
            <a:ext cx="4419600" cy="2345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Rectangle 22"/>
          <p:cNvSpPr/>
          <p:nvPr/>
        </p:nvSpPr>
        <p:spPr>
          <a:xfrm>
            <a:off x="5867400" y="1143000"/>
            <a:ext cx="1382110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dirty="0" smtClean="0"/>
              <a:t>R</a:t>
            </a:r>
            <a:r>
              <a:rPr lang="en-US" baseline="-25000" dirty="0" smtClean="0"/>
              <a:t>5,6</a:t>
            </a:r>
            <a:r>
              <a:rPr lang="en-US" dirty="0" smtClean="0"/>
              <a:t> = 78 </a:t>
            </a:r>
            <a:r>
              <a:rPr lang="en-US" dirty="0" smtClean="0"/>
              <a:t>mm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7277100" y="2590800"/>
            <a:ext cx="17526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7430295" y="2652236"/>
            <a:ext cx="159050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cap="small" dirty="0" smtClean="0">
                <a:latin typeface="Baskerville Old Face" pitchFamily="18" charset="0"/>
              </a:rPr>
              <a:t>Before the chicane</a:t>
            </a:r>
            <a:endParaRPr lang="en-US" sz="1200" dirty="0"/>
          </a:p>
        </p:txBody>
      </p:sp>
      <p:sp>
        <p:nvSpPr>
          <p:cNvPr id="25" name="Rectangle 24"/>
          <p:cNvSpPr/>
          <p:nvPr/>
        </p:nvSpPr>
        <p:spPr>
          <a:xfrm>
            <a:off x="7451166" y="2882900"/>
            <a:ext cx="15023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cap="small" dirty="0" smtClean="0">
                <a:latin typeface="Baskerville Old Face" pitchFamily="18" charset="0"/>
              </a:rPr>
              <a:t>After the chicane</a:t>
            </a:r>
            <a:endParaRPr lang="en-US" sz="1200" dirty="0"/>
          </a:p>
        </p:txBody>
      </p:sp>
      <p:sp>
        <p:nvSpPr>
          <p:cNvPr id="27" name="Oval 26"/>
          <p:cNvSpPr/>
          <p:nvPr/>
        </p:nvSpPr>
        <p:spPr>
          <a:xfrm>
            <a:off x="7404100" y="2984500"/>
            <a:ext cx="76200" cy="76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7404100" y="2755900"/>
            <a:ext cx="76200" cy="76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" y="3146932"/>
            <a:ext cx="4800600" cy="294906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32" name="Rectangle 31"/>
          <p:cNvSpPr/>
          <p:nvPr/>
        </p:nvSpPr>
        <p:spPr>
          <a:xfrm rot="20100762">
            <a:off x="736548" y="1810030"/>
            <a:ext cx="721351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CTF3</a:t>
            </a:r>
            <a:endParaRPr lang="en-US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8500"/>
          </a:xfrm>
        </p:spPr>
        <p:txBody>
          <a:bodyPr>
            <a:noAutofit/>
          </a:bodyPr>
          <a:lstStyle/>
          <a:p>
            <a:r>
              <a:rPr lang="en-US" dirty="0" smtClean="0"/>
              <a:t>After the cleaning chicane</a:t>
            </a:r>
            <a:endParaRPr lang="en-US" dirty="0"/>
          </a:p>
        </p:txBody>
      </p:sp>
      <p:pic>
        <p:nvPicPr>
          <p:cNvPr id="40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7387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40" descr="CLIC_new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61517" y="-152400"/>
            <a:ext cx="1034883" cy="1034883"/>
          </a:xfrm>
          <a:prstGeom prst="rect">
            <a:avLst/>
          </a:prstGeom>
        </p:spPr>
      </p:pic>
      <p:pic>
        <p:nvPicPr>
          <p:cNvPr id="24" name="Picture 23" descr="Cathode_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6152" y="704850"/>
            <a:ext cx="3733800" cy="280035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0" y="64886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Energy = 26.07 MeV; </a:t>
            </a:r>
            <a:r>
              <a:rPr lang="en-US" dirty="0" err="1" smtClean="0">
                <a:latin typeface="Symbol" pitchFamily="18" charset="2"/>
              </a:rPr>
              <a:t>s</a:t>
            </a:r>
            <a:r>
              <a:rPr lang="en-US" baseline="-25000" dirty="0" err="1" smtClean="0"/>
              <a:t>E</a:t>
            </a:r>
            <a:r>
              <a:rPr lang="en-US" dirty="0" smtClean="0"/>
              <a:t>= 0.40 MeV; </a:t>
            </a:r>
            <a:r>
              <a:rPr lang="en-US" dirty="0" err="1" smtClean="0">
                <a:latin typeface="Symbol" pitchFamily="18" charset="2"/>
              </a:rPr>
              <a:t>s</a:t>
            </a:r>
            <a:r>
              <a:rPr lang="en-US" baseline="-25000" dirty="0" err="1" smtClean="0"/>
              <a:t>t</a:t>
            </a:r>
            <a:r>
              <a:rPr lang="en-US" dirty="0" smtClean="0"/>
              <a:t>= 17.14 </a:t>
            </a:r>
            <a:r>
              <a:rPr lang="en-US" dirty="0" smtClean="0"/>
              <a:t>ps.</a:t>
            </a:r>
            <a:endParaRPr lang="en-US" dirty="0" smtClean="0"/>
          </a:p>
        </p:txBody>
      </p:sp>
      <p:pic>
        <p:nvPicPr>
          <p:cNvPr id="27" name="Picture 26" descr="Buncher_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57800" y="3429000"/>
            <a:ext cx="3733800" cy="2793683"/>
          </a:xfrm>
          <a:prstGeom prst="rect">
            <a:avLst/>
          </a:prstGeom>
        </p:spPr>
      </p:pic>
      <p:pic>
        <p:nvPicPr>
          <p:cNvPr id="28" name="Picture 27" descr="Buncher_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181600" y="762000"/>
            <a:ext cx="3733800" cy="2800350"/>
          </a:xfrm>
          <a:prstGeom prst="rect">
            <a:avLst/>
          </a:prstGeom>
        </p:spPr>
      </p:pic>
      <p:pic>
        <p:nvPicPr>
          <p:cNvPr id="29" name="Picture 28" descr="Chicane_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80752" y="3486150"/>
            <a:ext cx="3733800" cy="2800350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2971800" y="3581400"/>
            <a:ext cx="17526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3124995" y="3642836"/>
            <a:ext cx="159050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cap="small" dirty="0" smtClean="0">
                <a:latin typeface="Baskerville Old Face" pitchFamily="18" charset="0"/>
              </a:rPr>
              <a:t>Before the chicane</a:t>
            </a:r>
            <a:endParaRPr lang="en-US" sz="1200" dirty="0"/>
          </a:p>
        </p:txBody>
      </p:sp>
      <p:sp>
        <p:nvSpPr>
          <p:cNvPr id="32" name="Rectangle 31"/>
          <p:cNvSpPr/>
          <p:nvPr/>
        </p:nvSpPr>
        <p:spPr>
          <a:xfrm>
            <a:off x="3145866" y="3873500"/>
            <a:ext cx="15023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cap="small" dirty="0" smtClean="0">
                <a:latin typeface="Baskerville Old Face" pitchFamily="18" charset="0"/>
              </a:rPr>
              <a:t>After the chicane</a:t>
            </a:r>
            <a:endParaRPr lang="en-US" sz="1200" dirty="0"/>
          </a:p>
        </p:txBody>
      </p:sp>
      <p:sp>
        <p:nvSpPr>
          <p:cNvPr id="33" name="Oval 32"/>
          <p:cNvSpPr/>
          <p:nvPr/>
        </p:nvSpPr>
        <p:spPr>
          <a:xfrm>
            <a:off x="3098800" y="3975100"/>
            <a:ext cx="76200" cy="76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3098800" y="3746500"/>
            <a:ext cx="76200" cy="76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Buncher_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81977" y="685800"/>
            <a:ext cx="3733800" cy="2800350"/>
          </a:xfrm>
          <a:prstGeom prst="rect">
            <a:avLst/>
          </a:prstGeom>
        </p:spPr>
      </p:pic>
      <p:pic>
        <p:nvPicPr>
          <p:cNvPr id="15" name="Picture 14" descr="Cathode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685800"/>
            <a:ext cx="3733800" cy="28003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1200"/>
          </a:xfrm>
        </p:spPr>
        <p:txBody>
          <a:bodyPr>
            <a:noAutofit/>
          </a:bodyPr>
          <a:lstStyle/>
          <a:p>
            <a:r>
              <a:rPr lang="en-US" dirty="0" smtClean="0"/>
              <a:t>Injector exit (E</a:t>
            </a:r>
            <a:r>
              <a:rPr lang="en-US" dirty="0" smtClean="0">
                <a:sym typeface="Symbol"/>
              </a:rPr>
              <a:t></a:t>
            </a:r>
            <a:r>
              <a:rPr lang="en-US" dirty="0" smtClean="0"/>
              <a:t>50 MeV)</a:t>
            </a:r>
            <a:endParaRPr lang="en-US" dirty="0"/>
          </a:p>
        </p:txBody>
      </p:sp>
      <p:pic>
        <p:nvPicPr>
          <p:cNvPr id="40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687387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40" descr="CLIC_newLogo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261517" y="-152400"/>
            <a:ext cx="1034883" cy="1034883"/>
          </a:xfrm>
          <a:prstGeom prst="rect">
            <a:avLst/>
          </a:prstGeom>
        </p:spPr>
      </p:pic>
      <p:pic>
        <p:nvPicPr>
          <p:cNvPr id="16" name="Picture 15" descr="Cathode_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46100" y="3473450"/>
            <a:ext cx="3733800" cy="280035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0" y="6211669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Energy = 53.25 </a:t>
            </a:r>
            <a:r>
              <a:rPr lang="en-US" dirty="0" smtClean="0"/>
              <a:t>MeV</a:t>
            </a:r>
            <a:r>
              <a:rPr lang="en-US" dirty="0" smtClean="0"/>
              <a:t>; </a:t>
            </a:r>
            <a:r>
              <a:rPr lang="en-US" dirty="0" err="1" smtClean="0">
                <a:latin typeface="Symbol" pitchFamily="18" charset="2"/>
              </a:rPr>
              <a:t>s</a:t>
            </a:r>
            <a:r>
              <a:rPr lang="en-US" baseline="-25000" dirty="0" err="1" smtClean="0"/>
              <a:t>E</a:t>
            </a:r>
            <a:r>
              <a:rPr lang="en-US" dirty="0" smtClean="0"/>
              <a:t>= 0.45 </a:t>
            </a:r>
            <a:r>
              <a:rPr lang="en-US" dirty="0" smtClean="0"/>
              <a:t>MeV</a:t>
            </a:r>
            <a:r>
              <a:rPr lang="en-US" dirty="0" smtClean="0"/>
              <a:t>; </a:t>
            </a:r>
            <a:r>
              <a:rPr lang="en-US" dirty="0" err="1" smtClean="0">
                <a:latin typeface="Symbol" pitchFamily="18" charset="2"/>
              </a:rPr>
              <a:t>s</a:t>
            </a:r>
            <a:r>
              <a:rPr lang="en-US" baseline="-25000" dirty="0" err="1" smtClean="0"/>
              <a:t>t</a:t>
            </a:r>
            <a:r>
              <a:rPr lang="en-US" dirty="0" smtClean="0"/>
              <a:t>= 9.45 </a:t>
            </a:r>
            <a:r>
              <a:rPr lang="en-US" dirty="0" smtClean="0"/>
              <a:t>ps</a:t>
            </a:r>
            <a:r>
              <a:rPr lang="en-US" dirty="0" smtClean="0">
                <a:latin typeface="Symbol" pitchFamily="18" charset="2"/>
              </a:rPr>
              <a:t>. </a:t>
            </a:r>
            <a:br>
              <a:rPr lang="en-US" dirty="0" smtClean="0">
                <a:latin typeface="Symbol" pitchFamily="18" charset="2"/>
              </a:rPr>
            </a:br>
            <a:r>
              <a:rPr lang="en-US" dirty="0" err="1" smtClean="0">
                <a:latin typeface="Symbol" pitchFamily="18" charset="2"/>
              </a:rPr>
              <a:t>gbe</a:t>
            </a:r>
            <a:r>
              <a:rPr lang="en-US" baseline="-25000" dirty="0" err="1" smtClean="0"/>
              <a:t>x</a:t>
            </a:r>
            <a:r>
              <a:rPr lang="en-US" dirty="0" smtClean="0"/>
              <a:t>= 32.92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m </a:t>
            </a:r>
            <a:r>
              <a:rPr lang="en-US" dirty="0" err="1" smtClean="0"/>
              <a:t>rad</a:t>
            </a:r>
            <a:r>
              <a:rPr lang="en-US" dirty="0" smtClean="0"/>
              <a:t>; </a:t>
            </a:r>
            <a:r>
              <a:rPr lang="en-US" dirty="0" err="1" smtClean="0">
                <a:latin typeface="Symbol" pitchFamily="18" charset="2"/>
              </a:rPr>
              <a:t>gbe</a:t>
            </a:r>
            <a:r>
              <a:rPr lang="en-US" baseline="-25000" dirty="0" err="1" smtClean="0"/>
              <a:t>y</a:t>
            </a:r>
            <a:r>
              <a:rPr lang="en-US" dirty="0" smtClean="0"/>
              <a:t>= </a:t>
            </a:r>
            <a:r>
              <a:rPr lang="en-US" dirty="0" smtClean="0"/>
              <a:t>28.73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m </a:t>
            </a:r>
            <a:r>
              <a:rPr lang="en-US" dirty="0" smtClean="0"/>
              <a:t>rad. </a:t>
            </a:r>
            <a:endParaRPr lang="en-US" dirty="0" smtClean="0"/>
          </a:p>
        </p:txBody>
      </p:sp>
      <p:pic>
        <p:nvPicPr>
          <p:cNvPr id="21" name="Picture 20" descr="Buncher_6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257800" y="3473450"/>
            <a:ext cx="3733800" cy="2800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2250" y="1511300"/>
            <a:ext cx="5987151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51600" y="2781300"/>
            <a:ext cx="2667000" cy="200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51600" y="4838700"/>
            <a:ext cx="2667000" cy="200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51600" y="736600"/>
            <a:ext cx="2667000" cy="200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3900"/>
          </a:xfrm>
        </p:spPr>
        <p:txBody>
          <a:bodyPr>
            <a:noAutofit/>
          </a:bodyPr>
          <a:lstStyle/>
          <a:p>
            <a:r>
              <a:rPr lang="en-US" sz="2800" dirty="0" smtClean="0"/>
              <a:t>CLIC drive beam injector: transverse dynamics</a:t>
            </a:r>
            <a:endParaRPr lang="en-US" sz="2800" dirty="0"/>
          </a:p>
        </p:txBody>
      </p:sp>
      <p:pic>
        <p:nvPicPr>
          <p:cNvPr id="40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687387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40" descr="CLIC_newLogo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261517" y="-152400"/>
            <a:ext cx="1034883" cy="1034883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7289800" y="1612901"/>
            <a:ext cx="1130300" cy="165099"/>
          </a:xfrm>
          <a:prstGeom prst="ellipse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Solenoid_exit_9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22500" y="1473200"/>
            <a:ext cx="5994399" cy="44958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8" name="Oval 17"/>
          <p:cNvSpPr/>
          <p:nvPr/>
        </p:nvSpPr>
        <p:spPr>
          <a:xfrm rot="20225353">
            <a:off x="7202268" y="3685910"/>
            <a:ext cx="1276800" cy="10945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  </a:t>
            </a:r>
            <a:endParaRPr lang="en-US" dirty="0"/>
          </a:p>
        </p:txBody>
      </p:sp>
      <p:sp>
        <p:nvSpPr>
          <p:cNvPr id="22" name="Oval 21"/>
          <p:cNvSpPr/>
          <p:nvPr/>
        </p:nvSpPr>
        <p:spPr>
          <a:xfrm rot="17124502">
            <a:off x="7479305" y="5694274"/>
            <a:ext cx="735315" cy="156471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3900"/>
          </a:xfrm>
        </p:spPr>
        <p:txBody>
          <a:bodyPr>
            <a:noAutofit/>
          </a:bodyPr>
          <a:lstStyle/>
          <a:p>
            <a:r>
              <a:rPr lang="en-US" sz="3600" dirty="0" smtClean="0"/>
              <a:t>CLIC requests and simulation results</a:t>
            </a:r>
            <a:endParaRPr lang="en-US" sz="3600" dirty="0"/>
          </a:p>
        </p:txBody>
      </p:sp>
      <p:pic>
        <p:nvPicPr>
          <p:cNvPr id="40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7387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40" descr="CLIC_new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61517" y="-152400"/>
            <a:ext cx="1034883" cy="1034883"/>
          </a:xfrm>
          <a:prstGeom prst="rect">
            <a:avLst/>
          </a:prstGeom>
        </p:spPr>
      </p:pic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609601" y="1752600"/>
          <a:ext cx="8153399" cy="2725681"/>
        </p:xfrm>
        <a:graphic>
          <a:graphicData uri="http://schemas.openxmlformats.org/drawingml/2006/table">
            <a:tbl>
              <a:tblPr/>
              <a:tblGrid>
                <a:gridCol w="3261359"/>
                <a:gridCol w="1712880"/>
                <a:gridCol w="1626131"/>
                <a:gridCol w="1553029"/>
              </a:tblGrid>
              <a:tr h="34898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Times New Roman"/>
                          <a:ea typeface="Times New Roman"/>
                          <a:cs typeface="Times New Roman"/>
                        </a:rPr>
                        <a:t>Parameter</a:t>
                      </a:r>
                      <a:endParaRPr lang="fr-FR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36195" marB="36195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Times New Roman"/>
                          <a:ea typeface="Times New Roman"/>
                          <a:cs typeface="Times New Roman"/>
                        </a:rPr>
                        <a:t>Unit</a:t>
                      </a:r>
                      <a:endParaRPr lang="fr-FR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36195" marB="36195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Simulations</a:t>
                      </a:r>
                      <a:endParaRPr lang="fr-FR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36195" marB="36195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CLIC</a:t>
                      </a:r>
                      <a:endParaRPr lang="fr-FR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36195" marB="36195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1811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GB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Energy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GB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Bunch </a:t>
                      </a:r>
                      <a:r>
                        <a:rPr lang="en-GB" sz="1400" dirty="0">
                          <a:latin typeface="Times New Roman"/>
                          <a:ea typeface="Times New Roman"/>
                          <a:cs typeface="Times New Roman"/>
                        </a:rPr>
                        <a:t>charge 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GB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Bunch </a:t>
                      </a:r>
                      <a:r>
                        <a:rPr lang="en-GB" sz="1400" dirty="0">
                          <a:latin typeface="Times New Roman"/>
                          <a:ea typeface="Times New Roman"/>
                          <a:cs typeface="Times New Roman"/>
                        </a:rPr>
                        <a:t>length </a:t>
                      </a:r>
                      <a:r>
                        <a:rPr lang="en-GB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GB" sz="1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rms</a:t>
                      </a:r>
                      <a:r>
                        <a:rPr lang="en-GB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GB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Energy </a:t>
                      </a:r>
                      <a:r>
                        <a:rPr lang="en-GB" sz="1400" dirty="0">
                          <a:latin typeface="Times New Roman"/>
                          <a:ea typeface="Times New Roman"/>
                          <a:cs typeface="Times New Roman"/>
                        </a:rPr>
                        <a:t>spread </a:t>
                      </a:r>
                      <a:r>
                        <a:rPr lang="en-GB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GB" sz="1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rms</a:t>
                      </a:r>
                      <a:r>
                        <a:rPr lang="en-GB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GB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Horizontal </a:t>
                      </a:r>
                      <a:r>
                        <a:rPr lang="en-GB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normalized emittance (</a:t>
                      </a:r>
                      <a:r>
                        <a:rPr lang="en-GB" sz="1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rms</a:t>
                      </a:r>
                      <a:r>
                        <a:rPr lang="en-GB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GB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Vertical </a:t>
                      </a:r>
                      <a:r>
                        <a:rPr lang="en-GB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normalized  </a:t>
                      </a:r>
                      <a:r>
                        <a:rPr lang="en-GB" sz="1400" dirty="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r>
                        <a:rPr lang="en-GB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mittance (</a:t>
                      </a:r>
                      <a:r>
                        <a:rPr lang="en-GB" sz="1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rms</a:t>
                      </a:r>
                      <a:r>
                        <a:rPr lang="en-GB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GB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Satellites </a:t>
                      </a:r>
                      <a:r>
                        <a:rPr lang="en-GB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population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36195" marB="36195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GB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MeV</a:t>
                      </a:r>
                      <a:endParaRPr lang="en-GB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nC</a:t>
                      </a:r>
                      <a:endParaRPr lang="en-GB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mm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err="1">
                          <a:latin typeface="Times New Roman"/>
                          <a:ea typeface="Times New Roman"/>
                          <a:cs typeface="Times New Roman"/>
                        </a:rPr>
                        <a:t>MeV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GB" sz="1400" dirty="0" smtClean="0">
                        <a:latin typeface="Symbol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Symbol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en-GB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m </a:t>
                      </a:r>
                      <a:r>
                        <a:rPr lang="en-GB" sz="1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rad</a:t>
                      </a:r>
                      <a:endParaRPr lang="en-GB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Symbol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en-GB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m </a:t>
                      </a:r>
                      <a:r>
                        <a:rPr lang="en-GB" sz="1400" dirty="0" err="1">
                          <a:latin typeface="Times New Roman"/>
                          <a:ea typeface="Times New Roman"/>
                          <a:cs typeface="Times New Roman"/>
                        </a:rPr>
                        <a:t>rad</a:t>
                      </a:r>
                      <a:r>
                        <a:rPr lang="en-GB" sz="14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GB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36195" marB="36195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GB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53.2</a:t>
                      </a:r>
                      <a:endParaRPr lang="en-GB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8.16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2.83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0.45 (@53 </a:t>
                      </a:r>
                      <a:r>
                        <a:rPr lang="en-GB" sz="1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MeV</a:t>
                      </a:r>
                      <a:r>
                        <a:rPr lang="en-GB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GB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32.9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GB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28.7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4.9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36195" marB="36195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fr-FR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fr-FR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fr-FR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 8</a:t>
                      </a:r>
                      <a:endParaRPr lang="fr-FR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fr-FR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 (@ 50 MeV)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fr-FR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&lt; 0.50 (@ 50 MeV)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fr-FR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 </a:t>
                      </a:r>
                      <a:r>
                        <a:rPr lang="fr-FR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fr-FR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 </a:t>
                      </a:r>
                      <a:r>
                        <a:rPr lang="fr-FR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100 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fr-FR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As</a:t>
                      </a:r>
                      <a:r>
                        <a:rPr lang="fr-FR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fr-FR" sz="1400" baseline="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less</a:t>
                      </a:r>
                      <a:r>
                        <a:rPr lang="fr-FR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as possible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36195" marB="36195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Rectangle 12"/>
          <p:cNvSpPr/>
          <p:nvPr/>
        </p:nvSpPr>
        <p:spPr>
          <a:xfrm>
            <a:off x="1445828" y="5020270"/>
            <a:ext cx="62523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CLIC </a:t>
            </a:r>
            <a:r>
              <a:rPr lang="en-US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requets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fulfilled</a:t>
            </a:r>
            <a:endParaRPr 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729205"/>
          </a:xfrm>
        </p:spPr>
        <p:txBody>
          <a:bodyPr>
            <a:noAutofit/>
          </a:bodyPr>
          <a:lstStyle/>
          <a:p>
            <a:r>
              <a:rPr lang="en-US" sz="2800" dirty="0" smtClean="0"/>
              <a:t>CLIC drive beam injector design: a critical view</a:t>
            </a:r>
            <a:endParaRPr lang="en-US" sz="2800" dirty="0"/>
          </a:p>
        </p:txBody>
      </p:sp>
      <p:pic>
        <p:nvPicPr>
          <p:cNvPr id="40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7387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40" descr="CLIC_new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61517" y="-152400"/>
            <a:ext cx="1034883" cy="1034883"/>
          </a:xfrm>
          <a:prstGeom prst="rect">
            <a:avLst/>
          </a:prstGeom>
        </p:spPr>
      </p:pic>
      <p:pic>
        <p:nvPicPr>
          <p:cNvPr id="6" name="Picture 5" descr="Chicane_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74999" y="2686050"/>
            <a:ext cx="2350625" cy="1762969"/>
          </a:xfrm>
          <a:prstGeom prst="rect">
            <a:avLst/>
          </a:prstGeom>
        </p:spPr>
      </p:pic>
      <p:pic>
        <p:nvPicPr>
          <p:cNvPr id="7" name="Picture 6" descr="Chicane_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26984" y="838200"/>
            <a:ext cx="2317016" cy="173776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6200" y="933271"/>
            <a:ext cx="64770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More optimizations still ongoing: </a:t>
            </a:r>
          </a:p>
          <a:p>
            <a:endParaRPr lang="en-US" dirty="0" smtClean="0"/>
          </a:p>
          <a:p>
            <a:pPr lvl="1">
              <a:buBlip>
                <a:blip r:embed="rId6"/>
              </a:buBlip>
            </a:pPr>
            <a:r>
              <a:rPr lang="en-US" dirty="0" smtClean="0"/>
              <a:t> Intensity </a:t>
            </a:r>
            <a:r>
              <a:rPr lang="en-US" dirty="0" smtClean="0"/>
              <a:t>decrease </a:t>
            </a:r>
            <a:r>
              <a:rPr lang="en-US" dirty="0" smtClean="0"/>
              <a:t>at the chicane = </a:t>
            </a:r>
            <a:r>
              <a:rPr lang="en-US" dirty="0" smtClean="0"/>
              <a:t>24</a:t>
            </a:r>
            <a:r>
              <a:rPr lang="en-US" dirty="0" smtClean="0"/>
              <a:t>% (close to CTF3 20%)</a:t>
            </a:r>
          </a:p>
          <a:p>
            <a:pPr lvl="1">
              <a:buBlip>
                <a:blip r:embed="rId6"/>
              </a:buBlip>
            </a:pPr>
            <a:endParaRPr lang="en-US" dirty="0" smtClean="0"/>
          </a:p>
          <a:p>
            <a:pPr lvl="1">
              <a:buBlip>
                <a:blip r:embed="rId6"/>
              </a:buBlip>
            </a:pPr>
            <a:endParaRPr lang="en-US" dirty="0" smtClean="0"/>
          </a:p>
          <a:p>
            <a:pPr lvl="1">
              <a:buBlip>
                <a:blip r:embed="rId6"/>
              </a:buBlip>
            </a:pPr>
            <a:endParaRPr lang="en-US" dirty="0" smtClean="0"/>
          </a:p>
          <a:p>
            <a:pPr lvl="1">
              <a:buBlip>
                <a:blip r:embed="rId6"/>
              </a:buBlip>
            </a:pPr>
            <a:endParaRPr lang="en-US" dirty="0" smtClean="0"/>
          </a:p>
          <a:p>
            <a:pPr lvl="1">
              <a:buBlip>
                <a:blip r:embed="rId6"/>
              </a:buBlip>
            </a:pPr>
            <a:endParaRPr lang="en-US" dirty="0" smtClean="0"/>
          </a:p>
          <a:p>
            <a:pPr lvl="1"/>
            <a:endParaRPr lang="en-US" dirty="0" smtClean="0"/>
          </a:p>
          <a:p>
            <a:pPr lvl="1">
              <a:buBlip>
                <a:blip r:embed="rId6"/>
              </a:buBlip>
            </a:pPr>
            <a:r>
              <a:rPr lang="en-US" dirty="0" smtClean="0"/>
              <a:t> </a:t>
            </a:r>
            <a:r>
              <a:rPr lang="en-US" dirty="0" smtClean="0"/>
              <a:t>Additional chicane needed</a:t>
            </a:r>
          </a:p>
          <a:p>
            <a:pPr lvl="1"/>
            <a:r>
              <a:rPr lang="en-US" dirty="0" smtClean="0"/>
              <a:t>	</a:t>
            </a:r>
            <a:r>
              <a:rPr lang="en-US" dirty="0" smtClean="0"/>
              <a:t>(power???)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Blip>
                <a:blip r:embed="rId6"/>
              </a:buBlip>
            </a:pPr>
            <a:r>
              <a:rPr lang="en-US" dirty="0" smtClean="0"/>
              <a:t> Satellites population = 4%</a:t>
            </a: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67050" y="4514850"/>
            <a:ext cx="2776950" cy="208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1" descr="Cathode_2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781800" y="2667000"/>
            <a:ext cx="2362200" cy="1771650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>
            <a:off x="6477000" y="1489275"/>
            <a:ext cx="381000" cy="381000"/>
          </a:xfrm>
          <a:prstGeom prst="rightArrow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3810000" y="3429000"/>
            <a:ext cx="381000" cy="381000"/>
          </a:xfrm>
          <a:prstGeom prst="rightArrow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5334000" y="5562600"/>
            <a:ext cx="381000" cy="381000"/>
          </a:xfrm>
          <a:prstGeom prst="rightArrow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10" grpId="0" animBg="1"/>
      <p:bldP spid="11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704850"/>
          </a:xfrm>
          <a:solidFill>
            <a:schemeClr val="tx2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lifornian FB" pitchFamily="18" charset="0"/>
              </a:rPr>
              <a:t>Outline</a:t>
            </a:r>
            <a:endParaRPr lang="en-US" dirty="0">
              <a:solidFill>
                <a:schemeClr val="bg1"/>
              </a:solidFill>
              <a:latin typeface="Californian FB" pitchFamily="18" charset="0"/>
            </a:endParaRPr>
          </a:p>
        </p:txBody>
      </p:sp>
      <p:pic>
        <p:nvPicPr>
          <p:cNvPr id="38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7387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36" descr="CLIC_new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61517" y="-152400"/>
            <a:ext cx="1034883" cy="1034883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762000" y="1603950"/>
            <a:ext cx="7696200" cy="397031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00206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buClr>
                <a:srgbClr val="FFDEA5"/>
              </a:buClr>
              <a:buFont typeface="Wingdings" pitchFamily="2" charset="2"/>
              <a:buChar char="Ø"/>
            </a:pPr>
            <a:r>
              <a:rPr lang="en-US" sz="2400" i="1" dirty="0" smtClean="0">
                <a:solidFill>
                  <a:srgbClr val="FFDEA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CTF3 drive beam injector: </a:t>
            </a:r>
          </a:p>
          <a:p>
            <a:pPr lvl="1">
              <a:buClr>
                <a:srgbClr val="FFDEA5"/>
              </a:buCl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Baskerville Old Face" pitchFamily="18" charset="0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Baskerville Old Face" pitchFamily="18" charset="0"/>
              </a:rPr>
              <a:t>Design, experimental verifications</a:t>
            </a:r>
          </a:p>
          <a:p>
            <a:pPr lvl="1">
              <a:buClr>
                <a:srgbClr val="FFDEA5"/>
              </a:buClr>
            </a:pPr>
            <a:endParaRPr lang="en-US" sz="2400" dirty="0" smtClean="0">
              <a:solidFill>
                <a:schemeClr val="bg1"/>
              </a:solidFill>
              <a:latin typeface="Baskerville Old Face" pitchFamily="18" charset="0"/>
            </a:endParaRPr>
          </a:p>
          <a:p>
            <a:pPr>
              <a:buClr>
                <a:srgbClr val="FFDEA5"/>
              </a:buClr>
              <a:buFont typeface="Wingdings" pitchFamily="2" charset="2"/>
              <a:buChar char="Ø"/>
            </a:pPr>
            <a:r>
              <a:rPr lang="en-US" sz="2400" i="1" dirty="0" smtClean="0">
                <a:solidFill>
                  <a:srgbClr val="FFDEA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CLIC drive beam injector layout:</a:t>
            </a:r>
          </a:p>
          <a:p>
            <a:pPr lvl="1">
              <a:buClr>
                <a:srgbClr val="FFDEA5"/>
              </a:buCl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Baskerville Old Face" pitchFamily="18" charset="0"/>
              </a:rPr>
              <a:t> Optimization process and criteria </a:t>
            </a:r>
          </a:p>
          <a:p>
            <a:pPr lvl="1">
              <a:buClr>
                <a:srgbClr val="FFDEA5"/>
              </a:buCl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Baskerville Old Face" pitchFamily="18" charset="0"/>
              </a:rPr>
              <a:t> Proposed layout</a:t>
            </a:r>
          </a:p>
          <a:p>
            <a:pPr lvl="1">
              <a:buClr>
                <a:srgbClr val="FFDEA5"/>
              </a:buCl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Baskerville Old Face" pitchFamily="18" charset="0"/>
              </a:rPr>
              <a:t> Longitudinal and transverse beam dynamics simulations</a:t>
            </a:r>
          </a:p>
          <a:p>
            <a:pPr lvl="1">
              <a:buClr>
                <a:srgbClr val="FFDEA5"/>
              </a:buCl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Baskerville Old Face" pitchFamily="18" charset="0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Baskerville Old Face" pitchFamily="18" charset="0"/>
              </a:rPr>
              <a:t>Critical view of the results and possible cures</a:t>
            </a:r>
          </a:p>
          <a:p>
            <a:pPr lvl="1">
              <a:buClr>
                <a:srgbClr val="FFDEA5"/>
              </a:buClr>
            </a:pPr>
            <a:endParaRPr lang="en-US" sz="2400" dirty="0" smtClean="0">
              <a:solidFill>
                <a:schemeClr val="bg1"/>
              </a:solidFill>
              <a:latin typeface="Baskerville Old Face" pitchFamily="18" charset="0"/>
            </a:endParaRPr>
          </a:p>
          <a:p>
            <a:pPr>
              <a:lnSpc>
                <a:spcPct val="150000"/>
              </a:lnSpc>
              <a:buClr>
                <a:srgbClr val="FFDEA5"/>
              </a:buClr>
              <a:buFont typeface="Wingdings" pitchFamily="2" charset="2"/>
              <a:buChar char="Ø"/>
            </a:pPr>
            <a:r>
              <a:rPr lang="en-US" sz="2400" i="1" dirty="0" smtClean="0">
                <a:solidFill>
                  <a:srgbClr val="FFDEA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Conclusions &amp; outlook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3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uiExpand="1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685800" y="708950"/>
            <a:ext cx="76962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Identified two approaches to minimize the satellites content:</a:t>
            </a:r>
          </a:p>
          <a:p>
            <a:pPr lvl="1">
              <a:buBlip>
                <a:blip r:embed="rId2"/>
              </a:buBlip>
            </a:pPr>
            <a:r>
              <a:rPr lang="en-US" dirty="0" smtClean="0"/>
              <a:t> </a:t>
            </a:r>
            <a:r>
              <a:rPr lang="en-US" dirty="0" smtClean="0"/>
              <a:t>Minimize the number of particles in the time interval of the satellites</a:t>
            </a:r>
          </a:p>
          <a:p>
            <a:pPr>
              <a:buBlip>
                <a:blip r:embed="rId2"/>
              </a:buBlip>
            </a:pPr>
            <a:endParaRPr lang="en-US" dirty="0" smtClean="0"/>
          </a:p>
          <a:p>
            <a:pPr>
              <a:buBlip>
                <a:blip r:embed="rId2"/>
              </a:buBlip>
            </a:pPr>
            <a:endParaRPr lang="en-US" dirty="0" smtClean="0"/>
          </a:p>
          <a:p>
            <a:pPr>
              <a:buBlip>
                <a:blip r:embed="rId2"/>
              </a:buBlip>
            </a:pPr>
            <a:endParaRPr lang="en-US" dirty="0" smtClean="0"/>
          </a:p>
          <a:p>
            <a:pPr>
              <a:buBlip>
                <a:blip r:embed="rId2"/>
              </a:buBlip>
            </a:pPr>
            <a:endParaRPr lang="en-US" dirty="0" smtClean="0"/>
          </a:p>
          <a:p>
            <a:pPr>
              <a:buBlip>
                <a:blip r:embed="rId2"/>
              </a:buBlip>
            </a:pPr>
            <a:endParaRPr lang="en-US" dirty="0" smtClean="0"/>
          </a:p>
          <a:p>
            <a:pPr>
              <a:buBlip>
                <a:blip r:embed="rId2"/>
              </a:buBlip>
            </a:pPr>
            <a:endParaRPr lang="en-US" dirty="0" smtClean="0"/>
          </a:p>
          <a:p>
            <a:pPr>
              <a:buBlip>
                <a:blip r:embed="rId2"/>
              </a:buBlip>
            </a:pPr>
            <a:endParaRPr lang="en-US" dirty="0" smtClean="0"/>
          </a:p>
          <a:p>
            <a:pPr>
              <a:buBlip>
                <a:blip r:embed="rId2"/>
              </a:buBlip>
            </a:pPr>
            <a:endParaRPr lang="en-US" dirty="0" smtClean="0"/>
          </a:p>
          <a:p>
            <a:endParaRPr lang="en-US" dirty="0" smtClean="0"/>
          </a:p>
          <a:p>
            <a:pPr lvl="1">
              <a:buBlip>
                <a:blip r:embed="rId2"/>
              </a:buBlip>
            </a:pPr>
            <a:r>
              <a:rPr lang="en-US" dirty="0" smtClean="0"/>
              <a:t> Use an additional SHB to shift the energy of the satellites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Satellites minimization: possible cures</a:t>
            </a:r>
            <a:endParaRPr lang="en-US" sz="3600" dirty="0"/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87387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LIC_new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61517" y="-152400"/>
            <a:ext cx="1034883" cy="1034883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47800" y="1295400"/>
            <a:ext cx="3251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02200" y="4114800"/>
            <a:ext cx="3281850" cy="246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TextBox 22"/>
          <p:cNvSpPr txBox="1"/>
          <p:nvPr/>
        </p:nvSpPr>
        <p:spPr>
          <a:xfrm>
            <a:off x="4419600" y="6611779"/>
            <a:ext cx="4724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/>
              <a:t>Starting from </a:t>
            </a:r>
            <a:r>
              <a:rPr lang="en-US" sz="1000" dirty="0" smtClean="0"/>
              <a:t>an idea by P. </a:t>
            </a:r>
            <a:r>
              <a:rPr lang="en-US" sz="1000" dirty="0" err="1" smtClean="0"/>
              <a:t>Urschütz</a:t>
            </a:r>
            <a:r>
              <a:rPr lang="en-US" sz="1000" dirty="0" smtClean="0"/>
              <a:t> </a:t>
            </a:r>
            <a:r>
              <a:rPr lang="en-US" sz="1000" dirty="0" smtClean="0"/>
              <a:t>(presently at Siemens</a:t>
            </a:r>
            <a:r>
              <a:rPr lang="en-US" sz="1000" dirty="0" smtClean="0"/>
              <a:t>)</a:t>
            </a: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66350" y="4114800"/>
            <a:ext cx="3281850" cy="246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Rectangle 23"/>
          <p:cNvSpPr/>
          <p:nvPr/>
        </p:nvSpPr>
        <p:spPr>
          <a:xfrm rot="20100762">
            <a:off x="803471" y="5316571"/>
            <a:ext cx="1852944" cy="4770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5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CDR version</a:t>
            </a:r>
            <a:endParaRPr lang="en-US" sz="25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5" name="Rectangle 24"/>
          <p:cNvSpPr/>
          <p:nvPr/>
        </p:nvSpPr>
        <p:spPr>
          <a:xfrm rot="1499238" flipH="1">
            <a:off x="6495174" y="5316571"/>
            <a:ext cx="2548647" cy="4770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5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Modified version</a:t>
            </a:r>
            <a:endParaRPr lang="en-US" sz="25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76800" y="1352550"/>
            <a:ext cx="3212950" cy="240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uiExpand="1" build="p"/>
      <p:bldP spid="23" grpId="0"/>
      <p:bldP spid="24" grpId="0"/>
      <p:bldP spid="2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1200"/>
          </a:xfrm>
        </p:spPr>
        <p:txBody>
          <a:bodyPr>
            <a:noAutofit/>
          </a:bodyPr>
          <a:lstStyle/>
          <a:p>
            <a:r>
              <a:rPr lang="en-US" sz="2800" dirty="0" smtClean="0"/>
              <a:t>Efficiency: an alternative solution</a:t>
            </a:r>
            <a:endParaRPr lang="en-US" sz="2800" dirty="0"/>
          </a:p>
        </p:txBody>
      </p:sp>
      <p:pic>
        <p:nvPicPr>
          <p:cNvPr id="40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7387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40" descr="CLIC_new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61517" y="-152400"/>
            <a:ext cx="1034883" cy="1034883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76200" y="762000"/>
            <a:ext cx="6096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Re-optimization using as a figure of merit the energy spread at a fixed bunch length and optimization of the accelerating cavities: </a:t>
            </a:r>
          </a:p>
          <a:p>
            <a:pPr lvl="1">
              <a:lnSpc>
                <a:spcPct val="150000"/>
              </a:lnSpc>
              <a:buBlip>
                <a:blip r:embed="rId4"/>
              </a:buBlip>
            </a:pPr>
            <a:r>
              <a:rPr lang="en-US" dirty="0" smtClean="0"/>
              <a:t> Intensity decrease at the chicane = 19% (24%)</a:t>
            </a:r>
          </a:p>
          <a:p>
            <a:pPr lvl="1">
              <a:lnSpc>
                <a:spcPct val="150000"/>
              </a:lnSpc>
              <a:buBlip>
                <a:blip r:embed="rId4"/>
              </a:buBlip>
            </a:pPr>
            <a:r>
              <a:rPr lang="en-US" dirty="0" smtClean="0"/>
              <a:t> </a:t>
            </a:r>
            <a:r>
              <a:rPr lang="en-US" dirty="0" smtClean="0"/>
              <a:t>Total losses from the start = 22% (30%)</a:t>
            </a:r>
          </a:p>
          <a:p>
            <a:pPr lvl="1">
              <a:lnSpc>
                <a:spcPct val="150000"/>
              </a:lnSpc>
              <a:buBlip>
                <a:blip r:embed="rId4"/>
              </a:buBlip>
            </a:pPr>
            <a:r>
              <a:rPr lang="en-US" dirty="0" smtClean="0"/>
              <a:t> </a:t>
            </a:r>
            <a:r>
              <a:rPr lang="en-US" dirty="0" smtClean="0"/>
              <a:t>Particles to be lost in the additional chicane reduced 	by a factor 2</a:t>
            </a:r>
            <a:endParaRPr lang="en-US" dirty="0" smtClean="0"/>
          </a:p>
        </p:txBody>
      </p:sp>
      <p:pic>
        <p:nvPicPr>
          <p:cNvPr id="17416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3524250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ight Arrow 8"/>
          <p:cNvSpPr/>
          <p:nvPr/>
        </p:nvSpPr>
        <p:spPr>
          <a:xfrm>
            <a:off x="6400800" y="990600"/>
            <a:ext cx="381000" cy="381000"/>
          </a:xfrm>
          <a:prstGeom prst="rightArrow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934200" y="838200"/>
            <a:ext cx="1981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Particles in a more confined E-t region</a:t>
            </a:r>
            <a:endParaRPr lang="en-US" dirty="0"/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8200" y="3505200"/>
            <a:ext cx="388620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uiExpand="1" build="p"/>
      <p:bldP spid="9" grpId="0" animBg="1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1200"/>
          </a:xfrm>
        </p:spPr>
        <p:txBody>
          <a:bodyPr>
            <a:noAutofit/>
          </a:bodyPr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pic>
        <p:nvPicPr>
          <p:cNvPr id="40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7387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40" descr="CLIC_new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61517" y="-152400"/>
            <a:ext cx="1034883" cy="103488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85800" y="1600200"/>
            <a:ext cx="7848600" cy="383181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US" dirty="0" smtClean="0">
                <a:solidFill>
                  <a:schemeClr val="bg1"/>
                </a:solidFill>
              </a:rPr>
              <a:t> A design of the CLIC drive beam injector based on a </a:t>
            </a:r>
            <a:r>
              <a:rPr lang="en-US" b="1" dirty="0" smtClean="0">
                <a:solidFill>
                  <a:srgbClr val="FFDEA5"/>
                </a:solidFill>
              </a:rPr>
              <a:t>thermionic gun </a:t>
            </a:r>
            <a:r>
              <a:rPr lang="en-US" dirty="0" smtClean="0">
                <a:solidFill>
                  <a:schemeClr val="bg1"/>
                </a:solidFill>
              </a:rPr>
              <a:t>has been 	studied</a:t>
            </a:r>
          </a:p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Parmela</a:t>
            </a:r>
            <a:r>
              <a:rPr lang="en-US" dirty="0" smtClean="0">
                <a:solidFill>
                  <a:schemeClr val="bg1"/>
                </a:solidFill>
              </a:rPr>
              <a:t> simulations verified that the challenging </a:t>
            </a:r>
            <a:r>
              <a:rPr lang="en-US" b="1" dirty="0" smtClean="0">
                <a:solidFill>
                  <a:srgbClr val="FFDEA5"/>
                </a:solidFill>
              </a:rPr>
              <a:t>CLIC requests can be fulfilled  </a:t>
            </a:r>
            <a:r>
              <a:rPr lang="en-US" b="1" dirty="0" smtClean="0">
                <a:solidFill>
                  <a:schemeClr val="bg1"/>
                </a:solidFill>
              </a:rPr>
              <a:t>	</a:t>
            </a:r>
            <a:r>
              <a:rPr lang="en-US" dirty="0" smtClean="0">
                <a:solidFill>
                  <a:schemeClr val="bg1"/>
                </a:solidFill>
              </a:rPr>
              <a:t>(longitudinal &amp; transverse)</a:t>
            </a:r>
          </a:p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Identified some </a:t>
            </a:r>
            <a:r>
              <a:rPr lang="en-US" b="1" dirty="0" smtClean="0">
                <a:solidFill>
                  <a:srgbClr val="FFDEA5"/>
                </a:solidFill>
              </a:rPr>
              <a:t>possible improvements </a:t>
            </a:r>
            <a:r>
              <a:rPr lang="en-US" dirty="0" smtClean="0">
                <a:solidFill>
                  <a:schemeClr val="bg1"/>
                </a:solidFill>
              </a:rPr>
              <a:t>(beam losses, satellites content) and 	optimization already ongoing</a:t>
            </a:r>
          </a:p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rgbClr val="FFDEA5"/>
                </a:solidFill>
              </a:rPr>
              <a:t>Further studies </a:t>
            </a:r>
            <a:r>
              <a:rPr lang="en-US" dirty="0" smtClean="0">
                <a:solidFill>
                  <a:schemeClr val="bg1"/>
                </a:solidFill>
              </a:rPr>
              <a:t>(beam loading compensation, </a:t>
            </a:r>
            <a:r>
              <a:rPr lang="en-US" dirty="0" err="1" smtClean="0">
                <a:solidFill>
                  <a:schemeClr val="bg1"/>
                </a:solidFill>
              </a:rPr>
              <a:t>wakefields</a:t>
            </a:r>
            <a:r>
              <a:rPr lang="en-US" dirty="0" smtClean="0">
                <a:solidFill>
                  <a:schemeClr val="bg1"/>
                </a:solidFill>
              </a:rPr>
              <a:t> effects and beam 	stability) to be done</a:t>
            </a:r>
          </a:p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US" dirty="0" smtClean="0">
                <a:solidFill>
                  <a:schemeClr val="bg1"/>
                </a:solidFill>
              </a:rPr>
              <a:t> Proper </a:t>
            </a:r>
            <a:r>
              <a:rPr lang="en-US" b="1" dirty="0" smtClean="0">
                <a:solidFill>
                  <a:srgbClr val="FFDEA5"/>
                </a:solidFill>
              </a:rPr>
              <a:t>RF design </a:t>
            </a:r>
            <a:r>
              <a:rPr lang="en-US" dirty="0" smtClean="0">
                <a:solidFill>
                  <a:schemeClr val="bg1"/>
                </a:solidFill>
              </a:rPr>
              <a:t>of the elements to be done</a:t>
            </a:r>
            <a:endParaRPr lang="en-US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 l="5476" t="22819" r="7143" b="17167"/>
          <a:stretch>
            <a:fillRect/>
          </a:stretch>
        </p:blipFill>
        <p:spPr bwMode="auto">
          <a:xfrm>
            <a:off x="685800" y="1600200"/>
            <a:ext cx="7766305" cy="426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1200"/>
          </a:xfrm>
        </p:spPr>
        <p:txBody>
          <a:bodyPr>
            <a:noAutofit/>
          </a:bodyPr>
          <a:lstStyle/>
          <a:p>
            <a:r>
              <a:rPr lang="en-US" sz="2800" dirty="0" smtClean="0"/>
              <a:t>If you don’t have other questions …</a:t>
            </a:r>
            <a:endParaRPr lang="en-US" sz="2800" dirty="0"/>
          </a:p>
        </p:txBody>
      </p:sp>
      <p:pic>
        <p:nvPicPr>
          <p:cNvPr id="40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87387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40" descr="CLIC_new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61517" y="-152400"/>
            <a:ext cx="1034883" cy="1034883"/>
          </a:xfrm>
          <a:prstGeom prst="rect">
            <a:avLst/>
          </a:prstGeom>
        </p:spPr>
      </p:pic>
      <p:pic>
        <p:nvPicPr>
          <p:cNvPr id="10" name="Picture 9" descr="caff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19800" y="1719942"/>
            <a:ext cx="2800350" cy="280035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Spare slide: space charge</a:t>
            </a:r>
            <a:endParaRPr lang="en-US" dirty="0"/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7387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LIC_new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61517" y="-152400"/>
            <a:ext cx="1034883" cy="1034883"/>
          </a:xfrm>
          <a:prstGeom prst="rect">
            <a:avLst/>
          </a:prstGeom>
        </p:spPr>
      </p:pic>
      <p:pic>
        <p:nvPicPr>
          <p:cNvPr id="7" name="Picture 6" descr="End_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10200" y="838200"/>
            <a:ext cx="3733800" cy="28003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5800" y="1828800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Without space charge</a:t>
            </a:r>
            <a:endParaRPr lang="en-US" dirty="0"/>
          </a:p>
        </p:txBody>
      </p:sp>
      <p:pic>
        <p:nvPicPr>
          <p:cNvPr id="9" name="Picture 8" descr="Cathode_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3400" y="3657600"/>
            <a:ext cx="3733800" cy="2800350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>
            <a:off x="4191000" y="1828800"/>
            <a:ext cx="381000" cy="381000"/>
          </a:xfrm>
          <a:prstGeom prst="rightArrow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 flipH="1">
            <a:off x="4572000" y="4876800"/>
            <a:ext cx="381000" cy="381000"/>
          </a:xfrm>
          <a:prstGeom prst="rightArrow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289848" y="4876800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With space charge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1200"/>
          </a:xfrm>
          <a:solidFill>
            <a:schemeClr val="tx2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lifornian FB" pitchFamily="18" charset="0"/>
              </a:rPr>
              <a:t>Drive beam injector: CTF3 example</a:t>
            </a:r>
            <a:endParaRPr lang="en-US" dirty="0">
              <a:solidFill>
                <a:schemeClr val="bg1"/>
              </a:solidFill>
              <a:latin typeface="Californian FB" pitchFamily="18" charset="0"/>
            </a:endParaRPr>
          </a:p>
        </p:txBody>
      </p:sp>
      <p:pic>
        <p:nvPicPr>
          <p:cNvPr id="38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7387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36" descr="CLIC_new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61517" y="-152400"/>
            <a:ext cx="1034883" cy="1034883"/>
          </a:xfrm>
          <a:prstGeom prst="rect">
            <a:avLst/>
          </a:prstGeom>
        </p:spPr>
      </p:pic>
      <p:grpSp>
        <p:nvGrpSpPr>
          <p:cNvPr id="217" name="Group 216"/>
          <p:cNvGrpSpPr/>
          <p:nvPr/>
        </p:nvGrpSpPr>
        <p:grpSpPr>
          <a:xfrm>
            <a:off x="3905250" y="914400"/>
            <a:ext cx="4954588" cy="3227387"/>
            <a:chOff x="3886200" y="914400"/>
            <a:chExt cx="4954588" cy="3227387"/>
          </a:xfrm>
        </p:grpSpPr>
        <p:sp>
          <p:nvSpPr>
            <p:cNvPr id="42" name="Rectangle 99"/>
            <p:cNvSpPr>
              <a:spLocks noChangeArrowheads="1"/>
            </p:cNvSpPr>
            <p:nvPr/>
          </p:nvSpPr>
          <p:spPr bwMode="auto">
            <a:xfrm>
              <a:off x="3886200" y="914400"/>
              <a:ext cx="4924425" cy="3227387"/>
            </a:xfrm>
            <a:prstGeom prst="rect">
              <a:avLst/>
            </a:prstGeom>
            <a:solidFill>
              <a:srgbClr val="99CCFF">
                <a:alpha val="30196"/>
              </a:srgbClr>
            </a:solidFill>
            <a:ln w="0">
              <a:solidFill>
                <a:srgbClr val="00187E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grpSp>
          <p:nvGrpSpPr>
            <p:cNvPr id="43" name="Group 5"/>
            <p:cNvGrpSpPr>
              <a:grpSpLocks noChangeAspect="1"/>
            </p:cNvGrpSpPr>
            <p:nvPr/>
          </p:nvGrpSpPr>
          <p:grpSpPr bwMode="auto">
            <a:xfrm>
              <a:off x="3979863" y="1271587"/>
              <a:ext cx="4860925" cy="2784475"/>
              <a:chOff x="1921" y="6468"/>
              <a:chExt cx="10384" cy="6342"/>
            </a:xfrm>
          </p:grpSpPr>
          <p:sp>
            <p:nvSpPr>
              <p:cNvPr id="45" name="AutoShape 6"/>
              <p:cNvSpPr>
                <a:spLocks noChangeAspect="1" noChangeArrowheads="1"/>
              </p:cNvSpPr>
              <p:nvPr/>
            </p:nvSpPr>
            <p:spPr bwMode="auto">
              <a:xfrm>
                <a:off x="1921" y="6468"/>
                <a:ext cx="10384" cy="63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46" name="Line 7"/>
              <p:cNvSpPr>
                <a:spLocks noChangeShapeType="1"/>
              </p:cNvSpPr>
              <p:nvPr/>
            </p:nvSpPr>
            <p:spPr bwMode="auto">
              <a:xfrm>
                <a:off x="1985" y="11082"/>
                <a:ext cx="3597" cy="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Rectangle 8"/>
              <p:cNvSpPr>
                <a:spLocks noChangeArrowheads="1"/>
              </p:cNvSpPr>
              <p:nvPr/>
            </p:nvSpPr>
            <p:spPr bwMode="auto">
              <a:xfrm>
                <a:off x="2856" y="10128"/>
                <a:ext cx="2564" cy="5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r>
                  <a:rPr lang="en-US" sz="1600" noProof="1">
                    <a:solidFill>
                      <a:srgbClr val="FF0000"/>
                    </a:solidFill>
                  </a:rPr>
                  <a:t>odd</a:t>
                </a:r>
                <a:r>
                  <a:rPr lang="en-US" sz="1600">
                    <a:solidFill>
                      <a:srgbClr val="FF0000"/>
                    </a:solidFill>
                  </a:rPr>
                  <a:t> buckets</a:t>
                </a:r>
                <a:endParaRPr lang="en-US" sz="1600"/>
              </a:p>
            </p:txBody>
          </p:sp>
          <p:sp>
            <p:nvSpPr>
              <p:cNvPr id="48" name="Rectangle 9"/>
              <p:cNvSpPr>
                <a:spLocks noChangeArrowheads="1"/>
              </p:cNvSpPr>
              <p:nvPr/>
            </p:nvSpPr>
            <p:spPr bwMode="auto">
              <a:xfrm>
                <a:off x="6261" y="8158"/>
                <a:ext cx="1641" cy="11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r>
                  <a:rPr lang="en-US" sz="1600" noProof="1">
                    <a:solidFill>
                      <a:srgbClr val="0000FF"/>
                    </a:solidFill>
                  </a:rPr>
                  <a:t>even </a:t>
                </a:r>
              </a:p>
              <a:p>
                <a:r>
                  <a:rPr lang="en-US" sz="1600" noProof="1">
                    <a:solidFill>
                      <a:srgbClr val="0000FF"/>
                    </a:solidFill>
                  </a:rPr>
                  <a:t>buckets</a:t>
                </a:r>
                <a:endParaRPr lang="en-US" sz="1600" dirty="0"/>
              </a:p>
            </p:txBody>
          </p:sp>
          <p:grpSp>
            <p:nvGrpSpPr>
              <p:cNvPr id="49" name="Group 10"/>
              <p:cNvGrpSpPr>
                <a:grpSpLocks/>
              </p:cNvGrpSpPr>
              <p:nvPr/>
            </p:nvGrpSpPr>
            <p:grpSpPr bwMode="auto">
              <a:xfrm rot="-734854">
                <a:off x="5724" y="10859"/>
                <a:ext cx="878" cy="156"/>
                <a:chOff x="1940" y="2965"/>
                <a:chExt cx="228" cy="39"/>
              </a:xfrm>
            </p:grpSpPr>
            <p:sp>
              <p:nvSpPr>
                <p:cNvPr id="117" name="Line 11"/>
                <p:cNvSpPr>
                  <a:spLocks noChangeShapeType="1"/>
                </p:cNvSpPr>
                <p:nvPr/>
              </p:nvSpPr>
              <p:spPr bwMode="auto">
                <a:xfrm flipH="1">
                  <a:off x="1940" y="2984"/>
                  <a:ext cx="228" cy="1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8" name="Freeform 12"/>
                <p:cNvSpPr>
                  <a:spLocks/>
                </p:cNvSpPr>
                <p:nvPr/>
              </p:nvSpPr>
              <p:spPr bwMode="auto">
                <a:xfrm>
                  <a:off x="2129" y="2965"/>
                  <a:ext cx="39" cy="39"/>
                </a:xfrm>
                <a:custGeom>
                  <a:avLst/>
                  <a:gdLst>
                    <a:gd name="T0" fmla="*/ 0 w 39"/>
                    <a:gd name="T1" fmla="*/ 39 h 39"/>
                    <a:gd name="T2" fmla="*/ 39 w 39"/>
                    <a:gd name="T3" fmla="*/ 19 h 39"/>
                    <a:gd name="T4" fmla="*/ 0 w 39"/>
                    <a:gd name="T5" fmla="*/ 0 h 39"/>
                    <a:gd name="T6" fmla="*/ 19 w 39"/>
                    <a:gd name="T7" fmla="*/ 19 h 39"/>
                    <a:gd name="T8" fmla="*/ 0 w 39"/>
                    <a:gd name="T9" fmla="*/ 39 h 3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"/>
                    <a:gd name="T16" fmla="*/ 0 h 39"/>
                    <a:gd name="T17" fmla="*/ 39 w 39"/>
                    <a:gd name="T18" fmla="*/ 39 h 3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" h="39">
                      <a:moveTo>
                        <a:pt x="0" y="39"/>
                      </a:moveTo>
                      <a:lnTo>
                        <a:pt x="39" y="19"/>
                      </a:lnTo>
                      <a:lnTo>
                        <a:pt x="0" y="0"/>
                      </a:lnTo>
                      <a:lnTo>
                        <a:pt x="19" y="19"/>
                      </a:lnTo>
                      <a:lnTo>
                        <a:pt x="0" y="3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latin typeface="Calibri" pitchFamily="34" charset="0"/>
                  </a:endParaRPr>
                </a:p>
              </p:txBody>
            </p:sp>
          </p:grpSp>
          <p:grpSp>
            <p:nvGrpSpPr>
              <p:cNvPr id="50" name="Group 13"/>
              <p:cNvGrpSpPr>
                <a:grpSpLocks/>
              </p:cNvGrpSpPr>
              <p:nvPr/>
            </p:nvGrpSpPr>
            <p:grpSpPr bwMode="auto">
              <a:xfrm rot="761947">
                <a:off x="7680" y="10918"/>
                <a:ext cx="875" cy="160"/>
                <a:chOff x="3233" y="2951"/>
                <a:chExt cx="227" cy="40"/>
              </a:xfrm>
            </p:grpSpPr>
            <p:sp>
              <p:nvSpPr>
                <p:cNvPr id="115" name="Line 14"/>
                <p:cNvSpPr>
                  <a:spLocks noChangeShapeType="1"/>
                </p:cNvSpPr>
                <p:nvPr/>
              </p:nvSpPr>
              <p:spPr bwMode="auto">
                <a:xfrm flipH="1">
                  <a:off x="3233" y="2971"/>
                  <a:ext cx="227" cy="1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6" name="Freeform 15"/>
                <p:cNvSpPr>
                  <a:spLocks/>
                </p:cNvSpPr>
                <p:nvPr/>
              </p:nvSpPr>
              <p:spPr bwMode="auto">
                <a:xfrm>
                  <a:off x="3420" y="2951"/>
                  <a:ext cx="40" cy="40"/>
                </a:xfrm>
                <a:custGeom>
                  <a:avLst/>
                  <a:gdLst>
                    <a:gd name="T0" fmla="*/ 0 w 40"/>
                    <a:gd name="T1" fmla="*/ 40 h 40"/>
                    <a:gd name="T2" fmla="*/ 40 w 40"/>
                    <a:gd name="T3" fmla="*/ 20 h 40"/>
                    <a:gd name="T4" fmla="*/ 0 w 40"/>
                    <a:gd name="T5" fmla="*/ 0 h 40"/>
                    <a:gd name="T6" fmla="*/ 20 w 40"/>
                    <a:gd name="T7" fmla="*/ 20 h 40"/>
                    <a:gd name="T8" fmla="*/ 0 w 40"/>
                    <a:gd name="T9" fmla="*/ 40 h 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"/>
                    <a:gd name="T16" fmla="*/ 0 h 40"/>
                    <a:gd name="T17" fmla="*/ 40 w 40"/>
                    <a:gd name="T18" fmla="*/ 40 h 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" h="40">
                      <a:moveTo>
                        <a:pt x="0" y="40"/>
                      </a:moveTo>
                      <a:lnTo>
                        <a:pt x="40" y="20"/>
                      </a:lnTo>
                      <a:lnTo>
                        <a:pt x="0" y="0"/>
                      </a:lnTo>
                      <a:lnTo>
                        <a:pt x="20" y="2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latin typeface="Calibri" pitchFamily="34" charset="0"/>
                  </a:endParaRPr>
                </a:p>
              </p:txBody>
            </p:sp>
          </p:grpSp>
          <p:sp>
            <p:nvSpPr>
              <p:cNvPr id="52" name="Arc 17"/>
              <p:cNvSpPr>
                <a:spLocks/>
              </p:cNvSpPr>
              <p:nvPr/>
            </p:nvSpPr>
            <p:spPr bwMode="auto">
              <a:xfrm>
                <a:off x="5204" y="6967"/>
                <a:ext cx="3744" cy="3869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43199" y="21692"/>
                    </a:moveTo>
                    <a:cubicBezTo>
                      <a:pt x="43148" y="33585"/>
                      <a:pt x="33493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43200" stroke="0" extrusionOk="0">
                    <a:moveTo>
                      <a:pt x="43199" y="21692"/>
                    </a:moveTo>
                    <a:cubicBezTo>
                      <a:pt x="43148" y="33585"/>
                      <a:pt x="33493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 anchor="ctr"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53" name="Line 18"/>
              <p:cNvSpPr>
                <a:spLocks noChangeShapeType="1"/>
              </p:cNvSpPr>
              <p:nvPr/>
            </p:nvSpPr>
            <p:spPr bwMode="auto">
              <a:xfrm>
                <a:off x="8532" y="11107"/>
                <a:ext cx="3401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" name="Line 19"/>
              <p:cNvSpPr>
                <a:spLocks noChangeShapeType="1"/>
              </p:cNvSpPr>
              <p:nvPr/>
            </p:nvSpPr>
            <p:spPr bwMode="auto">
              <a:xfrm flipV="1">
                <a:off x="5582" y="10910"/>
                <a:ext cx="1294" cy="19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55" name="Line 20"/>
              <p:cNvSpPr>
                <a:spLocks noChangeShapeType="1"/>
              </p:cNvSpPr>
              <p:nvPr/>
            </p:nvSpPr>
            <p:spPr bwMode="auto">
              <a:xfrm>
                <a:off x="7238" y="10885"/>
                <a:ext cx="1294" cy="22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56" name="Rectangle 21"/>
              <p:cNvSpPr>
                <a:spLocks noChangeArrowheads="1"/>
              </p:cNvSpPr>
              <p:nvPr/>
            </p:nvSpPr>
            <p:spPr bwMode="auto">
              <a:xfrm>
                <a:off x="6876" y="10515"/>
                <a:ext cx="493" cy="600"/>
              </a:xfrm>
              <a:prstGeom prst="rect">
                <a:avLst/>
              </a:prstGeom>
              <a:gradFill rotWithShape="0">
                <a:gsLst>
                  <a:gs pos="0">
                    <a:srgbClr val="762F00"/>
                  </a:gs>
                  <a:gs pos="50000">
                    <a:srgbClr val="FF6600"/>
                  </a:gs>
                  <a:gs pos="100000">
                    <a:srgbClr val="762F00"/>
                  </a:gs>
                </a:gsLst>
                <a:lin ang="5400000" scaled="1"/>
              </a:gra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57" name="Oval 22"/>
              <p:cNvSpPr>
                <a:spLocks noChangeArrowheads="1"/>
              </p:cNvSpPr>
              <p:nvPr/>
            </p:nvSpPr>
            <p:spPr bwMode="auto">
              <a:xfrm>
                <a:off x="10208" y="11022"/>
                <a:ext cx="164" cy="180"/>
              </a:xfrm>
              <a:prstGeom prst="ellipse">
                <a:avLst/>
              </a:prstGeom>
              <a:gradFill rotWithShape="0">
                <a:gsLst>
                  <a:gs pos="0">
                    <a:srgbClr val="FF0000"/>
                  </a:gs>
                  <a:gs pos="100000">
                    <a:srgbClr val="76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58" name="Oval 23"/>
              <p:cNvSpPr>
                <a:spLocks noChangeArrowheads="1"/>
              </p:cNvSpPr>
              <p:nvPr/>
            </p:nvSpPr>
            <p:spPr bwMode="auto">
              <a:xfrm>
                <a:off x="11381" y="11022"/>
                <a:ext cx="167" cy="180"/>
              </a:xfrm>
              <a:prstGeom prst="ellipse">
                <a:avLst/>
              </a:prstGeom>
              <a:gradFill rotWithShape="0">
                <a:gsLst>
                  <a:gs pos="0">
                    <a:srgbClr val="FF0000"/>
                  </a:gs>
                  <a:gs pos="100000">
                    <a:srgbClr val="76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59" name="Oval 24"/>
              <p:cNvSpPr>
                <a:spLocks noChangeArrowheads="1"/>
              </p:cNvSpPr>
              <p:nvPr/>
            </p:nvSpPr>
            <p:spPr bwMode="auto">
              <a:xfrm>
                <a:off x="10801" y="11022"/>
                <a:ext cx="165" cy="180"/>
              </a:xfrm>
              <a:prstGeom prst="ellipse">
                <a:avLst/>
              </a:prstGeom>
              <a:gradFill rotWithShape="0">
                <a:gsLst>
                  <a:gs pos="0">
                    <a:srgbClr val="FF0000"/>
                  </a:gs>
                  <a:gs pos="100000">
                    <a:srgbClr val="76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60" name="Oval 25"/>
              <p:cNvSpPr>
                <a:spLocks noChangeArrowheads="1"/>
              </p:cNvSpPr>
              <p:nvPr/>
            </p:nvSpPr>
            <p:spPr bwMode="auto">
              <a:xfrm>
                <a:off x="10508" y="11025"/>
                <a:ext cx="165" cy="181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1B44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61" name="Oval 26"/>
              <p:cNvSpPr>
                <a:spLocks noChangeArrowheads="1"/>
              </p:cNvSpPr>
              <p:nvPr/>
            </p:nvSpPr>
            <p:spPr bwMode="auto">
              <a:xfrm>
                <a:off x="11101" y="11025"/>
                <a:ext cx="165" cy="181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1B44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62" name="Oval 27"/>
              <p:cNvSpPr>
                <a:spLocks noChangeArrowheads="1"/>
              </p:cNvSpPr>
              <p:nvPr/>
            </p:nvSpPr>
            <p:spPr bwMode="auto">
              <a:xfrm>
                <a:off x="3484" y="11000"/>
                <a:ext cx="172" cy="181"/>
              </a:xfrm>
              <a:prstGeom prst="ellipse">
                <a:avLst/>
              </a:prstGeom>
              <a:gradFill rotWithShape="0">
                <a:gsLst>
                  <a:gs pos="0">
                    <a:srgbClr val="FF0000"/>
                  </a:gs>
                  <a:gs pos="100000">
                    <a:srgbClr val="76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63" name="Oval 28"/>
              <p:cNvSpPr>
                <a:spLocks noChangeArrowheads="1"/>
              </p:cNvSpPr>
              <p:nvPr/>
            </p:nvSpPr>
            <p:spPr bwMode="auto">
              <a:xfrm>
                <a:off x="4850" y="11000"/>
                <a:ext cx="167" cy="181"/>
              </a:xfrm>
              <a:prstGeom prst="ellipse">
                <a:avLst/>
              </a:prstGeom>
              <a:gradFill rotWithShape="0">
                <a:gsLst>
                  <a:gs pos="0">
                    <a:srgbClr val="FF0000"/>
                  </a:gs>
                  <a:gs pos="100000">
                    <a:srgbClr val="76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64" name="Oval 29"/>
              <p:cNvSpPr>
                <a:spLocks noChangeArrowheads="1"/>
              </p:cNvSpPr>
              <p:nvPr/>
            </p:nvSpPr>
            <p:spPr bwMode="auto">
              <a:xfrm>
                <a:off x="4172" y="11000"/>
                <a:ext cx="170" cy="181"/>
              </a:xfrm>
              <a:prstGeom prst="ellipse">
                <a:avLst/>
              </a:prstGeom>
              <a:gradFill rotWithShape="0">
                <a:gsLst>
                  <a:gs pos="0">
                    <a:srgbClr val="FF0000"/>
                  </a:gs>
                  <a:gs pos="100000">
                    <a:srgbClr val="76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65" name="Oval 30"/>
              <p:cNvSpPr>
                <a:spLocks noChangeArrowheads="1"/>
              </p:cNvSpPr>
              <p:nvPr/>
            </p:nvSpPr>
            <p:spPr bwMode="auto">
              <a:xfrm>
                <a:off x="5505" y="11000"/>
                <a:ext cx="166" cy="181"/>
              </a:xfrm>
              <a:prstGeom prst="ellipse">
                <a:avLst/>
              </a:prstGeom>
              <a:gradFill rotWithShape="0">
                <a:gsLst>
                  <a:gs pos="0">
                    <a:srgbClr val="FF0000"/>
                  </a:gs>
                  <a:gs pos="100000">
                    <a:srgbClr val="76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66" name="Oval 31"/>
              <p:cNvSpPr>
                <a:spLocks noChangeArrowheads="1"/>
              </p:cNvSpPr>
              <p:nvPr/>
            </p:nvSpPr>
            <p:spPr bwMode="auto">
              <a:xfrm>
                <a:off x="6206" y="10934"/>
                <a:ext cx="166" cy="181"/>
              </a:xfrm>
              <a:prstGeom prst="ellipse">
                <a:avLst/>
              </a:prstGeom>
              <a:gradFill rotWithShape="0">
                <a:gsLst>
                  <a:gs pos="0">
                    <a:srgbClr val="FF0000"/>
                  </a:gs>
                  <a:gs pos="100000">
                    <a:srgbClr val="76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67" name="Oval 32"/>
              <p:cNvSpPr>
                <a:spLocks noChangeArrowheads="1"/>
              </p:cNvSpPr>
              <p:nvPr/>
            </p:nvSpPr>
            <p:spPr bwMode="auto">
              <a:xfrm>
                <a:off x="6360" y="10635"/>
                <a:ext cx="169" cy="176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1029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68" name="Oval 33"/>
              <p:cNvSpPr>
                <a:spLocks noChangeArrowheads="1"/>
              </p:cNvSpPr>
              <p:nvPr/>
            </p:nvSpPr>
            <p:spPr bwMode="auto">
              <a:xfrm>
                <a:off x="5189" y="9365"/>
                <a:ext cx="169" cy="178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1029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69" name="Oval 34"/>
              <p:cNvSpPr>
                <a:spLocks noChangeArrowheads="1"/>
              </p:cNvSpPr>
              <p:nvPr/>
            </p:nvSpPr>
            <p:spPr bwMode="auto">
              <a:xfrm>
                <a:off x="5186" y="8314"/>
                <a:ext cx="169" cy="177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1029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70" name="Oval 35"/>
              <p:cNvSpPr>
                <a:spLocks noChangeArrowheads="1"/>
              </p:cNvSpPr>
              <p:nvPr/>
            </p:nvSpPr>
            <p:spPr bwMode="auto">
              <a:xfrm>
                <a:off x="5682" y="10170"/>
                <a:ext cx="174" cy="178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1029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71" name="Oval 36"/>
              <p:cNvSpPr>
                <a:spLocks noChangeArrowheads="1"/>
              </p:cNvSpPr>
              <p:nvPr/>
            </p:nvSpPr>
            <p:spPr bwMode="auto">
              <a:xfrm>
                <a:off x="8817" y="9283"/>
                <a:ext cx="166" cy="178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1029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72" name="Oval 37"/>
              <p:cNvSpPr>
                <a:spLocks noChangeArrowheads="1"/>
              </p:cNvSpPr>
              <p:nvPr/>
            </p:nvSpPr>
            <p:spPr bwMode="auto">
              <a:xfrm>
                <a:off x="8339" y="10143"/>
                <a:ext cx="174" cy="175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1029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73" name="Oval 38"/>
              <p:cNvSpPr>
                <a:spLocks noChangeArrowheads="1"/>
              </p:cNvSpPr>
              <p:nvPr/>
            </p:nvSpPr>
            <p:spPr bwMode="auto">
              <a:xfrm>
                <a:off x="8767" y="8224"/>
                <a:ext cx="170" cy="177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1029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74" name="Oval 39"/>
              <p:cNvSpPr>
                <a:spLocks noChangeArrowheads="1"/>
              </p:cNvSpPr>
              <p:nvPr/>
            </p:nvSpPr>
            <p:spPr bwMode="auto">
              <a:xfrm>
                <a:off x="8390" y="7497"/>
                <a:ext cx="165" cy="176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1029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75" name="Oval 40"/>
              <p:cNvSpPr>
                <a:spLocks noChangeArrowheads="1"/>
              </p:cNvSpPr>
              <p:nvPr/>
            </p:nvSpPr>
            <p:spPr bwMode="auto">
              <a:xfrm>
                <a:off x="7623" y="6980"/>
                <a:ext cx="169" cy="181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1029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76" name="Oval 41"/>
              <p:cNvSpPr>
                <a:spLocks noChangeArrowheads="1"/>
              </p:cNvSpPr>
              <p:nvPr/>
            </p:nvSpPr>
            <p:spPr bwMode="auto">
              <a:xfrm>
                <a:off x="6468" y="6950"/>
                <a:ext cx="169" cy="178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1029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77" name="Oval 42"/>
              <p:cNvSpPr>
                <a:spLocks noChangeArrowheads="1"/>
              </p:cNvSpPr>
              <p:nvPr/>
            </p:nvSpPr>
            <p:spPr bwMode="auto">
              <a:xfrm>
                <a:off x="5656" y="7448"/>
                <a:ext cx="165" cy="181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1029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grpSp>
            <p:nvGrpSpPr>
              <p:cNvPr id="78" name="Group 43"/>
              <p:cNvGrpSpPr>
                <a:grpSpLocks/>
              </p:cNvGrpSpPr>
              <p:nvPr/>
            </p:nvGrpSpPr>
            <p:grpSpPr bwMode="auto">
              <a:xfrm>
                <a:off x="5937" y="9507"/>
                <a:ext cx="512" cy="677"/>
                <a:chOff x="3658" y="2105"/>
                <a:chExt cx="133" cy="165"/>
              </a:xfrm>
            </p:grpSpPr>
            <p:sp>
              <p:nvSpPr>
                <p:cNvPr id="113" name="Freeform 44"/>
                <p:cNvSpPr>
                  <a:spLocks/>
                </p:cNvSpPr>
                <p:nvPr/>
              </p:nvSpPr>
              <p:spPr bwMode="auto">
                <a:xfrm rot="1291523">
                  <a:off x="3737" y="2231"/>
                  <a:ext cx="40" cy="39"/>
                </a:xfrm>
                <a:custGeom>
                  <a:avLst/>
                  <a:gdLst>
                    <a:gd name="T0" fmla="*/ 0 w 40"/>
                    <a:gd name="T1" fmla="*/ 0 h 39"/>
                    <a:gd name="T2" fmla="*/ 40 w 40"/>
                    <a:gd name="T3" fmla="*/ 20 h 39"/>
                    <a:gd name="T4" fmla="*/ 0 w 40"/>
                    <a:gd name="T5" fmla="*/ 39 h 39"/>
                    <a:gd name="T6" fmla="*/ 20 w 40"/>
                    <a:gd name="T7" fmla="*/ 20 h 39"/>
                    <a:gd name="T8" fmla="*/ 0 w 40"/>
                    <a:gd name="T9" fmla="*/ 0 h 3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"/>
                    <a:gd name="T16" fmla="*/ 0 h 39"/>
                    <a:gd name="T17" fmla="*/ 40 w 40"/>
                    <a:gd name="T18" fmla="*/ 39 h 3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" h="39">
                      <a:moveTo>
                        <a:pt x="0" y="0"/>
                      </a:moveTo>
                      <a:lnTo>
                        <a:pt x="40" y="20"/>
                      </a:lnTo>
                      <a:lnTo>
                        <a:pt x="0" y="39"/>
                      </a:lnTo>
                      <a:lnTo>
                        <a:pt x="20" y="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114" name="Arc 45"/>
                <p:cNvSpPr>
                  <a:spLocks/>
                </p:cNvSpPr>
                <p:nvPr/>
              </p:nvSpPr>
              <p:spPr bwMode="auto">
                <a:xfrm>
                  <a:off x="3658" y="2105"/>
                  <a:ext cx="133" cy="145"/>
                </a:xfrm>
                <a:custGeom>
                  <a:avLst/>
                  <a:gdLst>
                    <a:gd name="T0" fmla="*/ 0 w 21290"/>
                    <a:gd name="T1" fmla="*/ 0 h 20828"/>
                    <a:gd name="T2" fmla="*/ 0 w 21290"/>
                    <a:gd name="T3" fmla="*/ 0 h 20828"/>
                    <a:gd name="T4" fmla="*/ 0 w 21290"/>
                    <a:gd name="T5" fmla="*/ 0 h 20828"/>
                    <a:gd name="T6" fmla="*/ 0 60000 65536"/>
                    <a:gd name="T7" fmla="*/ 0 60000 65536"/>
                    <a:gd name="T8" fmla="*/ 0 60000 65536"/>
                    <a:gd name="T9" fmla="*/ 0 w 21290"/>
                    <a:gd name="T10" fmla="*/ 0 h 20828"/>
                    <a:gd name="T11" fmla="*/ 21290 w 21290"/>
                    <a:gd name="T12" fmla="*/ 20828 h 2082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290" h="20828" fill="none" extrusionOk="0">
                      <a:moveTo>
                        <a:pt x="15565" y="20827"/>
                      </a:moveTo>
                      <a:cubicBezTo>
                        <a:pt x="7482" y="18605"/>
                        <a:pt x="1414" y="11908"/>
                        <a:pt x="-1" y="3646"/>
                      </a:cubicBezTo>
                    </a:path>
                    <a:path w="21290" h="20828" stroke="0" extrusionOk="0">
                      <a:moveTo>
                        <a:pt x="15565" y="20827"/>
                      </a:moveTo>
                      <a:cubicBezTo>
                        <a:pt x="7482" y="18605"/>
                        <a:pt x="1414" y="11908"/>
                        <a:pt x="-1" y="3646"/>
                      </a:cubicBezTo>
                      <a:lnTo>
                        <a:pt x="21290" y="0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261BFF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anchor="ctr"/>
                <a:lstStyle/>
                <a:p>
                  <a:endParaRPr lang="en-US">
                    <a:latin typeface="Calibri" pitchFamily="34" charset="0"/>
                  </a:endParaRPr>
                </a:p>
              </p:txBody>
            </p:sp>
          </p:grpSp>
          <p:grpSp>
            <p:nvGrpSpPr>
              <p:cNvPr id="79" name="Group 46"/>
              <p:cNvGrpSpPr>
                <a:grpSpLocks/>
              </p:cNvGrpSpPr>
              <p:nvPr/>
            </p:nvGrpSpPr>
            <p:grpSpPr bwMode="auto">
              <a:xfrm rot="-5905673">
                <a:off x="7754" y="9446"/>
                <a:ext cx="549" cy="635"/>
                <a:chOff x="3658" y="2105"/>
                <a:chExt cx="133" cy="165"/>
              </a:xfrm>
            </p:grpSpPr>
            <p:sp>
              <p:nvSpPr>
                <p:cNvPr id="111" name="Freeform 47"/>
                <p:cNvSpPr>
                  <a:spLocks/>
                </p:cNvSpPr>
                <p:nvPr/>
              </p:nvSpPr>
              <p:spPr bwMode="auto">
                <a:xfrm rot="1291523">
                  <a:off x="3737" y="2231"/>
                  <a:ext cx="40" cy="39"/>
                </a:xfrm>
                <a:custGeom>
                  <a:avLst/>
                  <a:gdLst>
                    <a:gd name="T0" fmla="*/ 0 w 40"/>
                    <a:gd name="T1" fmla="*/ 0 h 39"/>
                    <a:gd name="T2" fmla="*/ 40 w 40"/>
                    <a:gd name="T3" fmla="*/ 20 h 39"/>
                    <a:gd name="T4" fmla="*/ 0 w 40"/>
                    <a:gd name="T5" fmla="*/ 39 h 39"/>
                    <a:gd name="T6" fmla="*/ 20 w 40"/>
                    <a:gd name="T7" fmla="*/ 20 h 39"/>
                    <a:gd name="T8" fmla="*/ 0 w 40"/>
                    <a:gd name="T9" fmla="*/ 0 h 3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"/>
                    <a:gd name="T16" fmla="*/ 0 h 39"/>
                    <a:gd name="T17" fmla="*/ 40 w 40"/>
                    <a:gd name="T18" fmla="*/ 39 h 3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" h="39">
                      <a:moveTo>
                        <a:pt x="0" y="0"/>
                      </a:moveTo>
                      <a:lnTo>
                        <a:pt x="40" y="20"/>
                      </a:lnTo>
                      <a:lnTo>
                        <a:pt x="0" y="39"/>
                      </a:lnTo>
                      <a:lnTo>
                        <a:pt x="20" y="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112" name="Arc 48"/>
                <p:cNvSpPr>
                  <a:spLocks/>
                </p:cNvSpPr>
                <p:nvPr/>
              </p:nvSpPr>
              <p:spPr bwMode="auto">
                <a:xfrm>
                  <a:off x="3658" y="2105"/>
                  <a:ext cx="133" cy="145"/>
                </a:xfrm>
                <a:custGeom>
                  <a:avLst/>
                  <a:gdLst>
                    <a:gd name="T0" fmla="*/ 0 w 21290"/>
                    <a:gd name="T1" fmla="*/ 0 h 20828"/>
                    <a:gd name="T2" fmla="*/ 0 w 21290"/>
                    <a:gd name="T3" fmla="*/ 0 h 20828"/>
                    <a:gd name="T4" fmla="*/ 0 w 21290"/>
                    <a:gd name="T5" fmla="*/ 0 h 20828"/>
                    <a:gd name="T6" fmla="*/ 0 60000 65536"/>
                    <a:gd name="T7" fmla="*/ 0 60000 65536"/>
                    <a:gd name="T8" fmla="*/ 0 60000 65536"/>
                    <a:gd name="T9" fmla="*/ 0 w 21290"/>
                    <a:gd name="T10" fmla="*/ 0 h 20828"/>
                    <a:gd name="T11" fmla="*/ 21290 w 21290"/>
                    <a:gd name="T12" fmla="*/ 20828 h 2082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290" h="20828" fill="none" extrusionOk="0">
                      <a:moveTo>
                        <a:pt x="15565" y="20827"/>
                      </a:moveTo>
                      <a:cubicBezTo>
                        <a:pt x="7482" y="18605"/>
                        <a:pt x="1414" y="11908"/>
                        <a:pt x="-1" y="3646"/>
                      </a:cubicBezTo>
                    </a:path>
                    <a:path w="21290" h="20828" stroke="0" extrusionOk="0">
                      <a:moveTo>
                        <a:pt x="15565" y="20827"/>
                      </a:moveTo>
                      <a:cubicBezTo>
                        <a:pt x="7482" y="18605"/>
                        <a:pt x="1414" y="11908"/>
                        <a:pt x="-1" y="3646"/>
                      </a:cubicBezTo>
                      <a:lnTo>
                        <a:pt x="21290" y="0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261BFF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anchor="ctr"/>
                <a:lstStyle/>
                <a:p>
                  <a:endParaRPr lang="en-US">
                    <a:latin typeface="Calibri" pitchFamily="34" charset="0"/>
                  </a:endParaRPr>
                </a:p>
              </p:txBody>
            </p:sp>
          </p:grpSp>
          <p:sp>
            <p:nvSpPr>
              <p:cNvPr id="80" name="Oval 49"/>
              <p:cNvSpPr>
                <a:spLocks noChangeArrowheads="1"/>
              </p:cNvSpPr>
              <p:nvPr/>
            </p:nvSpPr>
            <p:spPr bwMode="auto">
              <a:xfrm>
                <a:off x="7620" y="10890"/>
                <a:ext cx="169" cy="176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1029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81" name="Oval 50"/>
              <p:cNvSpPr>
                <a:spLocks noChangeArrowheads="1"/>
              </p:cNvSpPr>
              <p:nvPr/>
            </p:nvSpPr>
            <p:spPr bwMode="auto">
              <a:xfrm>
                <a:off x="7962" y="10948"/>
                <a:ext cx="166" cy="180"/>
              </a:xfrm>
              <a:prstGeom prst="ellipse">
                <a:avLst/>
              </a:prstGeom>
              <a:gradFill rotWithShape="0">
                <a:gsLst>
                  <a:gs pos="0">
                    <a:srgbClr val="FF0000"/>
                  </a:gs>
                  <a:gs pos="100000">
                    <a:srgbClr val="76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82" name="Oval 51"/>
              <p:cNvSpPr>
                <a:spLocks noChangeArrowheads="1"/>
              </p:cNvSpPr>
              <p:nvPr/>
            </p:nvSpPr>
            <p:spPr bwMode="auto">
              <a:xfrm>
                <a:off x="3102" y="11000"/>
                <a:ext cx="174" cy="178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1029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83" name="Oval 52"/>
              <p:cNvSpPr>
                <a:spLocks noChangeArrowheads="1"/>
              </p:cNvSpPr>
              <p:nvPr/>
            </p:nvSpPr>
            <p:spPr bwMode="auto">
              <a:xfrm>
                <a:off x="2329" y="11000"/>
                <a:ext cx="172" cy="178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1029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84" name="Text Box 53"/>
              <p:cNvSpPr txBox="1">
                <a:spLocks noChangeArrowheads="1"/>
              </p:cNvSpPr>
              <p:nvPr/>
            </p:nvSpPr>
            <p:spPr bwMode="auto">
              <a:xfrm>
                <a:off x="3321" y="11719"/>
                <a:ext cx="8245" cy="8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60168" tIns="30084" rIns="60168" bIns="30084"/>
              <a:lstStyle/>
              <a:p>
                <a:pPr lvl="1"/>
                <a:r>
                  <a:rPr lang="en-US" sz="1600" dirty="0">
                    <a:solidFill>
                      <a:srgbClr val="000000"/>
                    </a:solidFill>
                  </a:rPr>
                  <a:t>RF </a:t>
                </a:r>
                <a:r>
                  <a:rPr lang="en-US" sz="1600" dirty="0" smtClean="0">
                    <a:solidFill>
                      <a:srgbClr val="000000"/>
                    </a:solidFill>
                  </a:rPr>
                  <a:t>deflector </a:t>
                </a:r>
                <a:r>
                  <a:rPr lang="en-US" sz="1600" dirty="0" smtClean="0">
                    <a:solidFill>
                      <a:srgbClr val="000000"/>
                    </a:solidFill>
                    <a:latin typeface="Symbol" pitchFamily="18" charset="2"/>
                  </a:rPr>
                  <a:t>n</a:t>
                </a:r>
                <a:r>
                  <a:rPr lang="en-US" sz="1600" baseline="-25000" dirty="0" smtClean="0">
                    <a:solidFill>
                      <a:srgbClr val="000000"/>
                    </a:solidFill>
                  </a:rPr>
                  <a:t>0 </a:t>
                </a:r>
                <a:r>
                  <a:rPr lang="en-US" sz="1400" dirty="0" smtClean="0">
                    <a:solidFill>
                      <a:srgbClr val="000000"/>
                    </a:solidFill>
                  </a:rPr>
                  <a:t>/ 2</a:t>
                </a:r>
                <a:r>
                  <a:rPr lang="en-US" sz="1600" dirty="0" smtClean="0">
                    <a:solidFill>
                      <a:srgbClr val="000000"/>
                    </a:solidFill>
                  </a:rPr>
                  <a:t>         </a:t>
                </a:r>
                <a:endParaRPr lang="en-US" baseline="-250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5" name="Oval 54"/>
              <p:cNvSpPr>
                <a:spLocks noChangeArrowheads="1"/>
              </p:cNvSpPr>
              <p:nvPr/>
            </p:nvSpPr>
            <p:spPr bwMode="auto">
              <a:xfrm>
                <a:off x="5143" y="9333"/>
                <a:ext cx="251" cy="259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86" name="Oval 55"/>
              <p:cNvSpPr>
                <a:spLocks noChangeArrowheads="1"/>
              </p:cNvSpPr>
              <p:nvPr/>
            </p:nvSpPr>
            <p:spPr bwMode="auto">
              <a:xfrm>
                <a:off x="5143" y="8273"/>
                <a:ext cx="251" cy="259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87" name="Oval 56"/>
              <p:cNvSpPr>
                <a:spLocks noChangeArrowheads="1"/>
              </p:cNvSpPr>
              <p:nvPr/>
            </p:nvSpPr>
            <p:spPr bwMode="auto">
              <a:xfrm>
                <a:off x="5613" y="7415"/>
                <a:ext cx="251" cy="258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88" name="Oval 57"/>
              <p:cNvSpPr>
                <a:spLocks noChangeArrowheads="1"/>
              </p:cNvSpPr>
              <p:nvPr/>
            </p:nvSpPr>
            <p:spPr bwMode="auto">
              <a:xfrm>
                <a:off x="6429" y="6906"/>
                <a:ext cx="251" cy="258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89" name="Oval 58"/>
              <p:cNvSpPr>
                <a:spLocks noChangeArrowheads="1"/>
              </p:cNvSpPr>
              <p:nvPr/>
            </p:nvSpPr>
            <p:spPr bwMode="auto">
              <a:xfrm>
                <a:off x="7581" y="6934"/>
                <a:ext cx="250" cy="260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90" name="Oval 59"/>
              <p:cNvSpPr>
                <a:spLocks noChangeArrowheads="1"/>
              </p:cNvSpPr>
              <p:nvPr/>
            </p:nvSpPr>
            <p:spPr bwMode="auto">
              <a:xfrm>
                <a:off x="8355" y="7460"/>
                <a:ext cx="251" cy="259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91" name="Oval 60"/>
              <p:cNvSpPr>
                <a:spLocks noChangeArrowheads="1"/>
              </p:cNvSpPr>
              <p:nvPr/>
            </p:nvSpPr>
            <p:spPr bwMode="auto">
              <a:xfrm>
                <a:off x="8724" y="8196"/>
                <a:ext cx="251" cy="258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92" name="Oval 61"/>
              <p:cNvSpPr>
                <a:spLocks noChangeArrowheads="1"/>
              </p:cNvSpPr>
              <p:nvPr/>
            </p:nvSpPr>
            <p:spPr bwMode="auto">
              <a:xfrm>
                <a:off x="8778" y="9255"/>
                <a:ext cx="251" cy="258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93" name="Oval 62"/>
              <p:cNvSpPr>
                <a:spLocks noChangeArrowheads="1"/>
              </p:cNvSpPr>
              <p:nvPr/>
            </p:nvSpPr>
            <p:spPr bwMode="auto">
              <a:xfrm>
                <a:off x="8316" y="10118"/>
                <a:ext cx="251" cy="258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94" name="Oval 63"/>
              <p:cNvSpPr>
                <a:spLocks noChangeArrowheads="1"/>
              </p:cNvSpPr>
              <p:nvPr/>
            </p:nvSpPr>
            <p:spPr bwMode="auto">
              <a:xfrm>
                <a:off x="5640" y="10138"/>
                <a:ext cx="250" cy="259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95" name="Oval 64"/>
              <p:cNvSpPr>
                <a:spLocks noChangeArrowheads="1"/>
              </p:cNvSpPr>
              <p:nvPr/>
            </p:nvSpPr>
            <p:spPr bwMode="auto">
              <a:xfrm>
                <a:off x="6314" y="10581"/>
                <a:ext cx="251" cy="260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96" name="Oval 65"/>
              <p:cNvSpPr>
                <a:spLocks noChangeArrowheads="1"/>
              </p:cNvSpPr>
              <p:nvPr/>
            </p:nvSpPr>
            <p:spPr bwMode="auto">
              <a:xfrm>
                <a:off x="7569" y="10857"/>
                <a:ext cx="251" cy="258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97" name="Oval 66"/>
              <p:cNvSpPr>
                <a:spLocks noChangeArrowheads="1"/>
              </p:cNvSpPr>
              <p:nvPr/>
            </p:nvSpPr>
            <p:spPr bwMode="auto">
              <a:xfrm>
                <a:off x="2301" y="10959"/>
                <a:ext cx="251" cy="260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98" name="Oval 67"/>
              <p:cNvSpPr>
                <a:spLocks noChangeArrowheads="1"/>
              </p:cNvSpPr>
              <p:nvPr/>
            </p:nvSpPr>
            <p:spPr bwMode="auto">
              <a:xfrm>
                <a:off x="3048" y="10959"/>
                <a:ext cx="251" cy="260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99" name="Oval 68"/>
              <p:cNvSpPr>
                <a:spLocks noChangeArrowheads="1"/>
              </p:cNvSpPr>
              <p:nvPr/>
            </p:nvSpPr>
            <p:spPr bwMode="auto">
              <a:xfrm>
                <a:off x="3445" y="10956"/>
                <a:ext cx="247" cy="266"/>
              </a:xfrm>
              <a:prstGeom prst="ellipse">
                <a:avLst/>
              </a:prstGeom>
              <a:gradFill rotWithShape="0">
                <a:gsLst>
                  <a:gs pos="0">
                    <a:srgbClr val="FF0000"/>
                  </a:gs>
                  <a:gs pos="100000">
                    <a:srgbClr val="76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00" name="Oval 69"/>
              <p:cNvSpPr>
                <a:spLocks noChangeArrowheads="1"/>
              </p:cNvSpPr>
              <p:nvPr/>
            </p:nvSpPr>
            <p:spPr bwMode="auto">
              <a:xfrm>
                <a:off x="4131" y="10956"/>
                <a:ext cx="246" cy="266"/>
              </a:xfrm>
              <a:prstGeom prst="ellipse">
                <a:avLst/>
              </a:prstGeom>
              <a:gradFill rotWithShape="0">
                <a:gsLst>
                  <a:gs pos="0">
                    <a:srgbClr val="FF0000"/>
                  </a:gs>
                  <a:gs pos="100000">
                    <a:srgbClr val="76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01" name="Oval 70"/>
              <p:cNvSpPr>
                <a:spLocks noChangeArrowheads="1"/>
              </p:cNvSpPr>
              <p:nvPr/>
            </p:nvSpPr>
            <p:spPr bwMode="auto">
              <a:xfrm>
                <a:off x="4812" y="10956"/>
                <a:ext cx="246" cy="266"/>
              </a:xfrm>
              <a:prstGeom prst="ellipse">
                <a:avLst/>
              </a:prstGeom>
              <a:gradFill rotWithShape="0">
                <a:gsLst>
                  <a:gs pos="0">
                    <a:srgbClr val="FF0000"/>
                  </a:gs>
                  <a:gs pos="100000">
                    <a:srgbClr val="76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02" name="Oval 71"/>
              <p:cNvSpPr>
                <a:spLocks noChangeArrowheads="1"/>
              </p:cNvSpPr>
              <p:nvPr/>
            </p:nvSpPr>
            <p:spPr bwMode="auto">
              <a:xfrm>
                <a:off x="5466" y="10956"/>
                <a:ext cx="247" cy="266"/>
              </a:xfrm>
              <a:prstGeom prst="ellipse">
                <a:avLst/>
              </a:prstGeom>
              <a:gradFill rotWithShape="0">
                <a:gsLst>
                  <a:gs pos="0">
                    <a:srgbClr val="FF0000"/>
                  </a:gs>
                  <a:gs pos="100000">
                    <a:srgbClr val="76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03" name="Oval 72"/>
              <p:cNvSpPr>
                <a:spLocks noChangeArrowheads="1"/>
              </p:cNvSpPr>
              <p:nvPr/>
            </p:nvSpPr>
            <p:spPr bwMode="auto">
              <a:xfrm>
                <a:off x="6164" y="10907"/>
                <a:ext cx="247" cy="266"/>
              </a:xfrm>
              <a:prstGeom prst="ellipse">
                <a:avLst/>
              </a:prstGeom>
              <a:gradFill rotWithShape="0">
                <a:gsLst>
                  <a:gs pos="0">
                    <a:srgbClr val="FF0000"/>
                  </a:gs>
                  <a:gs pos="100000">
                    <a:srgbClr val="76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04" name="Oval 73"/>
              <p:cNvSpPr>
                <a:spLocks noChangeArrowheads="1"/>
              </p:cNvSpPr>
              <p:nvPr/>
            </p:nvSpPr>
            <p:spPr bwMode="auto">
              <a:xfrm>
                <a:off x="7936" y="10923"/>
                <a:ext cx="246" cy="266"/>
              </a:xfrm>
              <a:prstGeom prst="ellipse">
                <a:avLst/>
              </a:prstGeom>
              <a:gradFill rotWithShape="0">
                <a:gsLst>
                  <a:gs pos="0">
                    <a:srgbClr val="FF0000"/>
                  </a:gs>
                  <a:gs pos="100000">
                    <a:srgbClr val="76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05" name="Oval 74"/>
              <p:cNvSpPr>
                <a:spLocks noChangeArrowheads="1"/>
              </p:cNvSpPr>
              <p:nvPr/>
            </p:nvSpPr>
            <p:spPr bwMode="auto">
              <a:xfrm>
                <a:off x="9838" y="10980"/>
                <a:ext cx="246" cy="267"/>
              </a:xfrm>
              <a:prstGeom prst="ellipse">
                <a:avLst/>
              </a:prstGeom>
              <a:gradFill rotWithShape="0">
                <a:gsLst>
                  <a:gs pos="0">
                    <a:srgbClr val="FF0000"/>
                  </a:gs>
                  <a:gs pos="100000">
                    <a:srgbClr val="76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06" name="Oval 75"/>
              <p:cNvSpPr>
                <a:spLocks noChangeArrowheads="1"/>
              </p:cNvSpPr>
              <p:nvPr/>
            </p:nvSpPr>
            <p:spPr bwMode="auto">
              <a:xfrm>
                <a:off x="10169" y="10984"/>
                <a:ext cx="250" cy="259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07" name="Oval 76"/>
              <p:cNvSpPr>
                <a:spLocks noChangeArrowheads="1"/>
              </p:cNvSpPr>
              <p:nvPr/>
            </p:nvSpPr>
            <p:spPr bwMode="auto">
              <a:xfrm>
                <a:off x="10758" y="10984"/>
                <a:ext cx="251" cy="259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08" name="Oval 77"/>
              <p:cNvSpPr>
                <a:spLocks noChangeArrowheads="1"/>
              </p:cNvSpPr>
              <p:nvPr/>
            </p:nvSpPr>
            <p:spPr bwMode="auto">
              <a:xfrm>
                <a:off x="11348" y="10992"/>
                <a:ext cx="249" cy="260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09" name="Oval 78"/>
              <p:cNvSpPr>
                <a:spLocks noChangeArrowheads="1"/>
              </p:cNvSpPr>
              <p:nvPr/>
            </p:nvSpPr>
            <p:spPr bwMode="auto">
              <a:xfrm>
                <a:off x="10457" y="10989"/>
                <a:ext cx="247" cy="266"/>
              </a:xfrm>
              <a:prstGeom prst="ellipse">
                <a:avLst/>
              </a:prstGeom>
              <a:gradFill rotWithShape="0">
                <a:gsLst>
                  <a:gs pos="0">
                    <a:srgbClr val="FF0000"/>
                  </a:gs>
                  <a:gs pos="100000">
                    <a:srgbClr val="76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10" name="Oval 79"/>
              <p:cNvSpPr>
                <a:spLocks noChangeArrowheads="1"/>
              </p:cNvSpPr>
              <p:nvPr/>
            </p:nvSpPr>
            <p:spPr bwMode="auto">
              <a:xfrm>
                <a:off x="11050" y="10984"/>
                <a:ext cx="247" cy="268"/>
              </a:xfrm>
              <a:prstGeom prst="ellipse">
                <a:avLst/>
              </a:prstGeom>
              <a:gradFill rotWithShape="0">
                <a:gsLst>
                  <a:gs pos="0">
                    <a:srgbClr val="FF0000"/>
                  </a:gs>
                  <a:gs pos="100000">
                    <a:srgbClr val="76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44" name="Rectangle 101"/>
            <p:cNvSpPr>
              <a:spLocks noChangeArrowheads="1"/>
            </p:cNvSpPr>
            <p:nvPr/>
          </p:nvSpPr>
          <p:spPr bwMode="auto">
            <a:xfrm>
              <a:off x="3886200" y="925512"/>
              <a:ext cx="4876800" cy="36933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de-CH" b="1" dirty="0" smtClean="0">
                  <a:solidFill>
                    <a:srgbClr val="00187E"/>
                  </a:solidFill>
                </a:rPr>
                <a:t>Gap creation and combination</a:t>
              </a:r>
              <a:endParaRPr lang="de-CH" b="1" dirty="0">
                <a:solidFill>
                  <a:srgbClr val="00187E"/>
                </a:solidFill>
              </a:endParaRPr>
            </a:p>
          </p:txBody>
        </p:sp>
      </p:grpSp>
      <p:grpSp>
        <p:nvGrpSpPr>
          <p:cNvPr id="216" name="Group 215"/>
          <p:cNvGrpSpPr/>
          <p:nvPr/>
        </p:nvGrpSpPr>
        <p:grpSpPr>
          <a:xfrm>
            <a:off x="228600" y="914400"/>
            <a:ext cx="3640138" cy="5791200"/>
            <a:chOff x="228600" y="914400"/>
            <a:chExt cx="3640138" cy="5791200"/>
          </a:xfrm>
        </p:grpSpPr>
        <p:sp>
          <p:nvSpPr>
            <p:cNvPr id="119" name="AutoShape 153"/>
            <p:cNvSpPr>
              <a:spLocks noChangeAspect="1" noChangeArrowheads="1"/>
            </p:cNvSpPr>
            <p:nvPr/>
          </p:nvSpPr>
          <p:spPr bwMode="auto">
            <a:xfrm>
              <a:off x="228600" y="1543050"/>
              <a:ext cx="3640138" cy="2243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22" name="Rectangle 151"/>
            <p:cNvSpPr>
              <a:spLocks noChangeArrowheads="1"/>
            </p:cNvSpPr>
            <p:nvPr/>
          </p:nvSpPr>
          <p:spPr bwMode="auto">
            <a:xfrm>
              <a:off x="228600" y="914400"/>
              <a:ext cx="3465513" cy="5791200"/>
            </a:xfrm>
            <a:prstGeom prst="rect">
              <a:avLst/>
            </a:prstGeom>
            <a:solidFill>
              <a:srgbClr val="99CCFF">
                <a:alpha val="30196"/>
              </a:srgbClr>
            </a:solidFill>
            <a:ln w="0">
              <a:solidFill>
                <a:srgbClr val="00187E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23" name="Rectangle 152"/>
            <p:cNvSpPr>
              <a:spLocks noChangeArrowheads="1"/>
            </p:cNvSpPr>
            <p:nvPr/>
          </p:nvSpPr>
          <p:spPr bwMode="auto">
            <a:xfrm>
              <a:off x="723900" y="1068387"/>
              <a:ext cx="2524125" cy="366713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b="1" dirty="0">
                  <a:solidFill>
                    <a:srgbClr val="00187E"/>
                  </a:solidFill>
                </a:rPr>
                <a:t>Phase </a:t>
              </a:r>
              <a:r>
                <a:rPr lang="en-US" b="1" dirty="0" smtClean="0">
                  <a:solidFill>
                    <a:srgbClr val="00187E"/>
                  </a:solidFill>
                </a:rPr>
                <a:t>coding</a:t>
              </a:r>
              <a:endParaRPr lang="en-US" b="1" dirty="0">
                <a:solidFill>
                  <a:srgbClr val="00187E"/>
                </a:solidFill>
              </a:endParaRPr>
            </a:p>
          </p:txBody>
        </p:sp>
        <p:sp>
          <p:nvSpPr>
            <p:cNvPr id="124" name="Rectangle 183"/>
            <p:cNvSpPr>
              <a:spLocks noChangeArrowheads="1"/>
            </p:cNvSpPr>
            <p:nvPr/>
          </p:nvSpPr>
          <p:spPr bwMode="auto">
            <a:xfrm>
              <a:off x="2416175" y="3035300"/>
              <a:ext cx="1114425" cy="393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1200">
                  <a:solidFill>
                    <a:srgbClr val="000000"/>
                  </a:solidFill>
                </a:rPr>
                <a:t>180</a:t>
              </a:r>
              <a:r>
                <a:rPr lang="en-US" sz="1200">
                  <a:solidFill>
                    <a:srgbClr val="000000"/>
                  </a:solidFill>
                  <a:sym typeface="Symbol" pitchFamily="18" charset="2"/>
                </a:rPr>
                <a:t></a:t>
              </a:r>
              <a:r>
                <a:rPr lang="en-US" sz="1200">
                  <a:solidFill>
                    <a:srgbClr val="000000"/>
                  </a:solidFill>
                </a:rPr>
                <a:t> phase switch</a:t>
              </a:r>
              <a:endParaRPr lang="en-US">
                <a:latin typeface="Calibri" pitchFamily="34" charset="0"/>
              </a:endParaRPr>
            </a:p>
          </p:txBody>
        </p:sp>
        <p:sp>
          <p:nvSpPr>
            <p:cNvPr id="127" name="Line 154"/>
            <p:cNvSpPr>
              <a:spLocks noChangeShapeType="1"/>
            </p:cNvSpPr>
            <p:nvPr/>
          </p:nvSpPr>
          <p:spPr bwMode="auto">
            <a:xfrm>
              <a:off x="2093913" y="2362200"/>
              <a:ext cx="0" cy="4178299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 type="none" w="sm" len="sm"/>
              <a:tailEnd type="none" w="sm" len="sm"/>
            </a:ln>
          </p:spPr>
          <p:txBody>
            <a:bodyPr anchor="ctr"/>
            <a:lstStyle/>
            <a:p>
              <a:endParaRPr lang="en-US"/>
            </a:p>
          </p:txBody>
        </p:sp>
        <p:grpSp>
          <p:nvGrpSpPr>
            <p:cNvPr id="158" name="Group 156"/>
            <p:cNvGrpSpPr>
              <a:grpSpLocks/>
            </p:cNvGrpSpPr>
            <p:nvPr/>
          </p:nvGrpSpPr>
          <p:grpSpPr bwMode="auto">
            <a:xfrm>
              <a:off x="511309" y="4325937"/>
              <a:ext cx="1111483" cy="396993"/>
              <a:chOff x="1248" y="1681"/>
              <a:chExt cx="1715" cy="270"/>
            </a:xfrm>
          </p:grpSpPr>
          <p:sp>
            <p:nvSpPr>
              <p:cNvPr id="164" name="Freeform 157"/>
              <p:cNvSpPr>
                <a:spLocks/>
              </p:cNvSpPr>
              <p:nvPr/>
            </p:nvSpPr>
            <p:spPr bwMode="auto">
              <a:xfrm>
                <a:off x="1248" y="1681"/>
                <a:ext cx="1222" cy="270"/>
              </a:xfrm>
              <a:custGeom>
                <a:avLst/>
                <a:gdLst>
                  <a:gd name="T0" fmla="*/ 12 w 1222"/>
                  <a:gd name="T1" fmla="*/ 267 h 270"/>
                  <a:gd name="T2" fmla="*/ 38 w 1222"/>
                  <a:gd name="T3" fmla="*/ 254 h 270"/>
                  <a:gd name="T4" fmla="*/ 62 w 1222"/>
                  <a:gd name="T5" fmla="*/ 229 h 270"/>
                  <a:gd name="T6" fmla="*/ 88 w 1222"/>
                  <a:gd name="T7" fmla="*/ 196 h 270"/>
                  <a:gd name="T8" fmla="*/ 110 w 1222"/>
                  <a:gd name="T9" fmla="*/ 156 h 270"/>
                  <a:gd name="T10" fmla="*/ 134 w 1222"/>
                  <a:gd name="T11" fmla="*/ 113 h 270"/>
                  <a:gd name="T12" fmla="*/ 159 w 1222"/>
                  <a:gd name="T13" fmla="*/ 73 h 270"/>
                  <a:gd name="T14" fmla="*/ 184 w 1222"/>
                  <a:gd name="T15" fmla="*/ 39 h 270"/>
                  <a:gd name="T16" fmla="*/ 209 w 1222"/>
                  <a:gd name="T17" fmla="*/ 15 h 270"/>
                  <a:gd name="T18" fmla="*/ 234 w 1222"/>
                  <a:gd name="T19" fmla="*/ 2 h 270"/>
                  <a:gd name="T20" fmla="*/ 255 w 1222"/>
                  <a:gd name="T21" fmla="*/ 2 h 270"/>
                  <a:gd name="T22" fmla="*/ 281 w 1222"/>
                  <a:gd name="T23" fmla="*/ 15 h 270"/>
                  <a:gd name="T24" fmla="*/ 306 w 1222"/>
                  <a:gd name="T25" fmla="*/ 39 h 270"/>
                  <a:gd name="T26" fmla="*/ 330 w 1222"/>
                  <a:gd name="T27" fmla="*/ 73 h 270"/>
                  <a:gd name="T28" fmla="*/ 355 w 1222"/>
                  <a:gd name="T29" fmla="*/ 113 h 270"/>
                  <a:gd name="T30" fmla="*/ 380 w 1222"/>
                  <a:gd name="T31" fmla="*/ 156 h 270"/>
                  <a:gd name="T32" fmla="*/ 401 w 1222"/>
                  <a:gd name="T33" fmla="*/ 196 h 270"/>
                  <a:gd name="T34" fmla="*/ 427 w 1222"/>
                  <a:gd name="T35" fmla="*/ 229 h 270"/>
                  <a:gd name="T36" fmla="*/ 452 w 1222"/>
                  <a:gd name="T37" fmla="*/ 254 h 270"/>
                  <a:gd name="T38" fmla="*/ 477 w 1222"/>
                  <a:gd name="T39" fmla="*/ 267 h 270"/>
                  <a:gd name="T40" fmla="*/ 502 w 1222"/>
                  <a:gd name="T41" fmla="*/ 267 h 270"/>
                  <a:gd name="T42" fmla="*/ 526 w 1222"/>
                  <a:gd name="T43" fmla="*/ 254 h 270"/>
                  <a:gd name="T44" fmla="*/ 548 w 1222"/>
                  <a:gd name="T45" fmla="*/ 229 h 270"/>
                  <a:gd name="T46" fmla="*/ 573 w 1222"/>
                  <a:gd name="T47" fmla="*/ 196 h 270"/>
                  <a:gd name="T48" fmla="*/ 598 w 1222"/>
                  <a:gd name="T49" fmla="*/ 156 h 270"/>
                  <a:gd name="T50" fmla="*/ 623 w 1222"/>
                  <a:gd name="T51" fmla="*/ 113 h 270"/>
                  <a:gd name="T52" fmla="*/ 648 w 1222"/>
                  <a:gd name="T53" fmla="*/ 73 h 270"/>
                  <a:gd name="T54" fmla="*/ 673 w 1222"/>
                  <a:gd name="T55" fmla="*/ 39 h 270"/>
                  <a:gd name="T56" fmla="*/ 695 w 1222"/>
                  <a:gd name="T57" fmla="*/ 15 h 270"/>
                  <a:gd name="T58" fmla="*/ 719 w 1222"/>
                  <a:gd name="T59" fmla="*/ 2 h 270"/>
                  <a:gd name="T60" fmla="*/ 744 w 1222"/>
                  <a:gd name="T61" fmla="*/ 2 h 270"/>
                  <a:gd name="T62" fmla="*/ 770 w 1222"/>
                  <a:gd name="T63" fmla="*/ 15 h 270"/>
                  <a:gd name="T64" fmla="*/ 794 w 1222"/>
                  <a:gd name="T65" fmla="*/ 39 h 270"/>
                  <a:gd name="T66" fmla="*/ 820 w 1222"/>
                  <a:gd name="T67" fmla="*/ 73 h 270"/>
                  <a:gd name="T68" fmla="*/ 842 w 1222"/>
                  <a:gd name="T69" fmla="*/ 113 h 270"/>
                  <a:gd name="T70" fmla="*/ 866 w 1222"/>
                  <a:gd name="T71" fmla="*/ 156 h 270"/>
                  <a:gd name="T72" fmla="*/ 891 w 1222"/>
                  <a:gd name="T73" fmla="*/ 196 h 270"/>
                  <a:gd name="T74" fmla="*/ 915 w 1222"/>
                  <a:gd name="T75" fmla="*/ 229 h 270"/>
                  <a:gd name="T76" fmla="*/ 941 w 1222"/>
                  <a:gd name="T77" fmla="*/ 254 h 270"/>
                  <a:gd name="T78" fmla="*/ 966 w 1222"/>
                  <a:gd name="T79" fmla="*/ 267 h 270"/>
                  <a:gd name="T80" fmla="*/ 987 w 1222"/>
                  <a:gd name="T81" fmla="*/ 267 h 270"/>
                  <a:gd name="T82" fmla="*/ 1013 w 1222"/>
                  <a:gd name="T83" fmla="*/ 254 h 270"/>
                  <a:gd name="T84" fmla="*/ 1038 w 1222"/>
                  <a:gd name="T85" fmla="*/ 229 h 270"/>
                  <a:gd name="T86" fmla="*/ 1062 w 1222"/>
                  <a:gd name="T87" fmla="*/ 196 h 270"/>
                  <a:gd name="T88" fmla="*/ 1087 w 1222"/>
                  <a:gd name="T89" fmla="*/ 156 h 270"/>
                  <a:gd name="T90" fmla="*/ 1112 w 1222"/>
                  <a:gd name="T91" fmla="*/ 113 h 270"/>
                  <a:gd name="T92" fmla="*/ 1134 w 1222"/>
                  <a:gd name="T93" fmla="*/ 73 h 270"/>
                  <a:gd name="T94" fmla="*/ 1159 w 1222"/>
                  <a:gd name="T95" fmla="*/ 39 h 270"/>
                  <a:gd name="T96" fmla="*/ 1184 w 1222"/>
                  <a:gd name="T97" fmla="*/ 15 h 270"/>
                  <a:gd name="T98" fmla="*/ 1209 w 1222"/>
                  <a:gd name="T99" fmla="*/ 2 h 270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222"/>
                  <a:gd name="T151" fmla="*/ 0 h 270"/>
                  <a:gd name="T152" fmla="*/ 1222 w 1222"/>
                  <a:gd name="T153" fmla="*/ 270 h 270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222" h="270">
                    <a:moveTo>
                      <a:pt x="0" y="269"/>
                    </a:moveTo>
                    <a:lnTo>
                      <a:pt x="12" y="267"/>
                    </a:lnTo>
                    <a:lnTo>
                      <a:pt x="25" y="262"/>
                    </a:lnTo>
                    <a:lnTo>
                      <a:pt x="38" y="254"/>
                    </a:lnTo>
                    <a:lnTo>
                      <a:pt x="50" y="243"/>
                    </a:lnTo>
                    <a:lnTo>
                      <a:pt x="62" y="229"/>
                    </a:lnTo>
                    <a:lnTo>
                      <a:pt x="75" y="214"/>
                    </a:lnTo>
                    <a:lnTo>
                      <a:pt x="88" y="196"/>
                    </a:lnTo>
                    <a:lnTo>
                      <a:pt x="100" y="176"/>
                    </a:lnTo>
                    <a:lnTo>
                      <a:pt x="110" y="156"/>
                    </a:lnTo>
                    <a:lnTo>
                      <a:pt x="121" y="134"/>
                    </a:lnTo>
                    <a:lnTo>
                      <a:pt x="134" y="113"/>
                    </a:lnTo>
                    <a:lnTo>
                      <a:pt x="147" y="93"/>
                    </a:lnTo>
                    <a:lnTo>
                      <a:pt x="159" y="73"/>
                    </a:lnTo>
                    <a:lnTo>
                      <a:pt x="171" y="55"/>
                    </a:lnTo>
                    <a:lnTo>
                      <a:pt x="184" y="39"/>
                    </a:lnTo>
                    <a:lnTo>
                      <a:pt x="197" y="26"/>
                    </a:lnTo>
                    <a:lnTo>
                      <a:pt x="209" y="15"/>
                    </a:lnTo>
                    <a:lnTo>
                      <a:pt x="221" y="6"/>
                    </a:lnTo>
                    <a:lnTo>
                      <a:pt x="234" y="2"/>
                    </a:lnTo>
                    <a:lnTo>
                      <a:pt x="246" y="0"/>
                    </a:lnTo>
                    <a:lnTo>
                      <a:pt x="255" y="2"/>
                    </a:lnTo>
                    <a:lnTo>
                      <a:pt x="268" y="6"/>
                    </a:lnTo>
                    <a:lnTo>
                      <a:pt x="281" y="15"/>
                    </a:lnTo>
                    <a:lnTo>
                      <a:pt x="292" y="26"/>
                    </a:lnTo>
                    <a:lnTo>
                      <a:pt x="306" y="39"/>
                    </a:lnTo>
                    <a:lnTo>
                      <a:pt x="318" y="55"/>
                    </a:lnTo>
                    <a:lnTo>
                      <a:pt x="330" y="73"/>
                    </a:lnTo>
                    <a:lnTo>
                      <a:pt x="343" y="93"/>
                    </a:lnTo>
                    <a:lnTo>
                      <a:pt x="355" y="113"/>
                    </a:lnTo>
                    <a:lnTo>
                      <a:pt x="368" y="134"/>
                    </a:lnTo>
                    <a:lnTo>
                      <a:pt x="380" y="156"/>
                    </a:lnTo>
                    <a:lnTo>
                      <a:pt x="393" y="176"/>
                    </a:lnTo>
                    <a:lnTo>
                      <a:pt x="401" y="196"/>
                    </a:lnTo>
                    <a:lnTo>
                      <a:pt x="415" y="214"/>
                    </a:lnTo>
                    <a:lnTo>
                      <a:pt x="427" y="229"/>
                    </a:lnTo>
                    <a:lnTo>
                      <a:pt x="439" y="243"/>
                    </a:lnTo>
                    <a:lnTo>
                      <a:pt x="452" y="254"/>
                    </a:lnTo>
                    <a:lnTo>
                      <a:pt x="464" y="262"/>
                    </a:lnTo>
                    <a:lnTo>
                      <a:pt x="477" y="267"/>
                    </a:lnTo>
                    <a:lnTo>
                      <a:pt x="489" y="269"/>
                    </a:lnTo>
                    <a:lnTo>
                      <a:pt x="502" y="267"/>
                    </a:lnTo>
                    <a:lnTo>
                      <a:pt x="514" y="262"/>
                    </a:lnTo>
                    <a:lnTo>
                      <a:pt x="526" y="254"/>
                    </a:lnTo>
                    <a:lnTo>
                      <a:pt x="539" y="243"/>
                    </a:lnTo>
                    <a:lnTo>
                      <a:pt x="548" y="229"/>
                    </a:lnTo>
                    <a:lnTo>
                      <a:pt x="561" y="214"/>
                    </a:lnTo>
                    <a:lnTo>
                      <a:pt x="573" y="196"/>
                    </a:lnTo>
                    <a:lnTo>
                      <a:pt x="586" y="176"/>
                    </a:lnTo>
                    <a:lnTo>
                      <a:pt x="598" y="156"/>
                    </a:lnTo>
                    <a:lnTo>
                      <a:pt x="611" y="134"/>
                    </a:lnTo>
                    <a:lnTo>
                      <a:pt x="623" y="113"/>
                    </a:lnTo>
                    <a:lnTo>
                      <a:pt x="635" y="93"/>
                    </a:lnTo>
                    <a:lnTo>
                      <a:pt x="648" y="73"/>
                    </a:lnTo>
                    <a:lnTo>
                      <a:pt x="661" y="55"/>
                    </a:lnTo>
                    <a:lnTo>
                      <a:pt x="673" y="39"/>
                    </a:lnTo>
                    <a:lnTo>
                      <a:pt x="685" y="26"/>
                    </a:lnTo>
                    <a:lnTo>
                      <a:pt x="695" y="15"/>
                    </a:lnTo>
                    <a:lnTo>
                      <a:pt x="707" y="6"/>
                    </a:lnTo>
                    <a:lnTo>
                      <a:pt x="719" y="2"/>
                    </a:lnTo>
                    <a:lnTo>
                      <a:pt x="733" y="0"/>
                    </a:lnTo>
                    <a:lnTo>
                      <a:pt x="744" y="2"/>
                    </a:lnTo>
                    <a:lnTo>
                      <a:pt x="757" y="6"/>
                    </a:lnTo>
                    <a:lnTo>
                      <a:pt x="770" y="15"/>
                    </a:lnTo>
                    <a:lnTo>
                      <a:pt x="782" y="26"/>
                    </a:lnTo>
                    <a:lnTo>
                      <a:pt x="794" y="39"/>
                    </a:lnTo>
                    <a:lnTo>
                      <a:pt x="807" y="55"/>
                    </a:lnTo>
                    <a:lnTo>
                      <a:pt x="820" y="73"/>
                    </a:lnTo>
                    <a:lnTo>
                      <a:pt x="832" y="93"/>
                    </a:lnTo>
                    <a:lnTo>
                      <a:pt x="842" y="113"/>
                    </a:lnTo>
                    <a:lnTo>
                      <a:pt x="854" y="134"/>
                    </a:lnTo>
                    <a:lnTo>
                      <a:pt x="866" y="156"/>
                    </a:lnTo>
                    <a:lnTo>
                      <a:pt x="879" y="176"/>
                    </a:lnTo>
                    <a:lnTo>
                      <a:pt x="891" y="196"/>
                    </a:lnTo>
                    <a:lnTo>
                      <a:pt x="904" y="214"/>
                    </a:lnTo>
                    <a:lnTo>
                      <a:pt x="915" y="229"/>
                    </a:lnTo>
                    <a:lnTo>
                      <a:pt x="929" y="243"/>
                    </a:lnTo>
                    <a:lnTo>
                      <a:pt x="941" y="254"/>
                    </a:lnTo>
                    <a:lnTo>
                      <a:pt x="953" y="262"/>
                    </a:lnTo>
                    <a:lnTo>
                      <a:pt x="966" y="267"/>
                    </a:lnTo>
                    <a:lnTo>
                      <a:pt x="978" y="269"/>
                    </a:lnTo>
                    <a:lnTo>
                      <a:pt x="987" y="267"/>
                    </a:lnTo>
                    <a:lnTo>
                      <a:pt x="1000" y="262"/>
                    </a:lnTo>
                    <a:lnTo>
                      <a:pt x="1013" y="254"/>
                    </a:lnTo>
                    <a:lnTo>
                      <a:pt x="1024" y="243"/>
                    </a:lnTo>
                    <a:lnTo>
                      <a:pt x="1038" y="229"/>
                    </a:lnTo>
                    <a:lnTo>
                      <a:pt x="1050" y="214"/>
                    </a:lnTo>
                    <a:lnTo>
                      <a:pt x="1062" y="196"/>
                    </a:lnTo>
                    <a:lnTo>
                      <a:pt x="1075" y="176"/>
                    </a:lnTo>
                    <a:lnTo>
                      <a:pt x="1087" y="156"/>
                    </a:lnTo>
                    <a:lnTo>
                      <a:pt x="1100" y="134"/>
                    </a:lnTo>
                    <a:lnTo>
                      <a:pt x="1112" y="113"/>
                    </a:lnTo>
                    <a:lnTo>
                      <a:pt x="1125" y="93"/>
                    </a:lnTo>
                    <a:lnTo>
                      <a:pt x="1134" y="73"/>
                    </a:lnTo>
                    <a:lnTo>
                      <a:pt x="1146" y="55"/>
                    </a:lnTo>
                    <a:lnTo>
                      <a:pt x="1159" y="39"/>
                    </a:lnTo>
                    <a:lnTo>
                      <a:pt x="1171" y="26"/>
                    </a:lnTo>
                    <a:lnTo>
                      <a:pt x="1184" y="15"/>
                    </a:lnTo>
                    <a:lnTo>
                      <a:pt x="1196" y="6"/>
                    </a:lnTo>
                    <a:lnTo>
                      <a:pt x="1209" y="2"/>
                    </a:lnTo>
                    <a:lnTo>
                      <a:pt x="1221" y="0"/>
                    </a:lnTo>
                  </a:path>
                </a:pathLst>
              </a:custGeom>
              <a:noFill/>
              <a:ln w="12700" cap="rnd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5" name="Freeform 158"/>
              <p:cNvSpPr>
                <a:spLocks/>
              </p:cNvSpPr>
              <p:nvPr/>
            </p:nvSpPr>
            <p:spPr bwMode="auto">
              <a:xfrm>
                <a:off x="2470" y="1681"/>
                <a:ext cx="493" cy="270"/>
              </a:xfrm>
              <a:custGeom>
                <a:avLst/>
                <a:gdLst>
                  <a:gd name="T0" fmla="*/ 0 w 493"/>
                  <a:gd name="T1" fmla="*/ 0 h 270"/>
                  <a:gd name="T2" fmla="*/ 12 w 493"/>
                  <a:gd name="T3" fmla="*/ 2 h 270"/>
                  <a:gd name="T4" fmla="*/ 24 w 493"/>
                  <a:gd name="T5" fmla="*/ 6 h 270"/>
                  <a:gd name="T6" fmla="*/ 38 w 493"/>
                  <a:gd name="T7" fmla="*/ 15 h 270"/>
                  <a:gd name="T8" fmla="*/ 50 w 493"/>
                  <a:gd name="T9" fmla="*/ 26 h 270"/>
                  <a:gd name="T10" fmla="*/ 62 w 493"/>
                  <a:gd name="T11" fmla="*/ 39 h 270"/>
                  <a:gd name="T12" fmla="*/ 75 w 493"/>
                  <a:gd name="T13" fmla="*/ 55 h 270"/>
                  <a:gd name="T14" fmla="*/ 88 w 493"/>
                  <a:gd name="T15" fmla="*/ 73 h 270"/>
                  <a:gd name="T16" fmla="*/ 100 w 493"/>
                  <a:gd name="T17" fmla="*/ 93 h 270"/>
                  <a:gd name="T18" fmla="*/ 110 w 493"/>
                  <a:gd name="T19" fmla="*/ 113 h 270"/>
                  <a:gd name="T20" fmla="*/ 122 w 493"/>
                  <a:gd name="T21" fmla="*/ 134 h 270"/>
                  <a:gd name="T22" fmla="*/ 134 w 493"/>
                  <a:gd name="T23" fmla="*/ 156 h 270"/>
                  <a:gd name="T24" fmla="*/ 147 w 493"/>
                  <a:gd name="T25" fmla="*/ 176 h 270"/>
                  <a:gd name="T26" fmla="*/ 160 w 493"/>
                  <a:gd name="T27" fmla="*/ 196 h 270"/>
                  <a:gd name="T28" fmla="*/ 172 w 493"/>
                  <a:gd name="T29" fmla="*/ 214 h 270"/>
                  <a:gd name="T30" fmla="*/ 184 w 493"/>
                  <a:gd name="T31" fmla="*/ 229 h 270"/>
                  <a:gd name="T32" fmla="*/ 197 w 493"/>
                  <a:gd name="T33" fmla="*/ 243 h 270"/>
                  <a:gd name="T34" fmla="*/ 210 w 493"/>
                  <a:gd name="T35" fmla="*/ 254 h 270"/>
                  <a:gd name="T36" fmla="*/ 222 w 493"/>
                  <a:gd name="T37" fmla="*/ 262 h 270"/>
                  <a:gd name="T38" fmla="*/ 235 w 493"/>
                  <a:gd name="T39" fmla="*/ 267 h 270"/>
                  <a:gd name="T40" fmla="*/ 247 w 493"/>
                  <a:gd name="T41" fmla="*/ 269 h 270"/>
                  <a:gd name="T42" fmla="*/ 256 w 493"/>
                  <a:gd name="T43" fmla="*/ 267 h 270"/>
                  <a:gd name="T44" fmla="*/ 270 w 493"/>
                  <a:gd name="T45" fmla="*/ 262 h 270"/>
                  <a:gd name="T46" fmla="*/ 282 w 493"/>
                  <a:gd name="T47" fmla="*/ 254 h 270"/>
                  <a:gd name="T48" fmla="*/ 294 w 493"/>
                  <a:gd name="T49" fmla="*/ 243 h 270"/>
                  <a:gd name="T50" fmla="*/ 307 w 493"/>
                  <a:gd name="T51" fmla="*/ 229 h 270"/>
                  <a:gd name="T52" fmla="*/ 320 w 493"/>
                  <a:gd name="T53" fmla="*/ 214 h 270"/>
                  <a:gd name="T54" fmla="*/ 332 w 493"/>
                  <a:gd name="T55" fmla="*/ 196 h 270"/>
                  <a:gd name="T56" fmla="*/ 345 w 493"/>
                  <a:gd name="T57" fmla="*/ 176 h 270"/>
                  <a:gd name="T58" fmla="*/ 357 w 493"/>
                  <a:gd name="T59" fmla="*/ 156 h 270"/>
                  <a:gd name="T60" fmla="*/ 370 w 493"/>
                  <a:gd name="T61" fmla="*/ 134 h 270"/>
                  <a:gd name="T62" fmla="*/ 382 w 493"/>
                  <a:gd name="T63" fmla="*/ 113 h 270"/>
                  <a:gd name="T64" fmla="*/ 395 w 493"/>
                  <a:gd name="T65" fmla="*/ 93 h 270"/>
                  <a:gd name="T66" fmla="*/ 404 w 493"/>
                  <a:gd name="T67" fmla="*/ 73 h 270"/>
                  <a:gd name="T68" fmla="*/ 417 w 493"/>
                  <a:gd name="T69" fmla="*/ 55 h 270"/>
                  <a:gd name="T70" fmla="*/ 429 w 493"/>
                  <a:gd name="T71" fmla="*/ 39 h 270"/>
                  <a:gd name="T72" fmla="*/ 442 w 493"/>
                  <a:gd name="T73" fmla="*/ 26 h 270"/>
                  <a:gd name="T74" fmla="*/ 454 w 493"/>
                  <a:gd name="T75" fmla="*/ 15 h 270"/>
                  <a:gd name="T76" fmla="*/ 467 w 493"/>
                  <a:gd name="T77" fmla="*/ 6 h 270"/>
                  <a:gd name="T78" fmla="*/ 479 w 493"/>
                  <a:gd name="T79" fmla="*/ 2 h 270"/>
                  <a:gd name="T80" fmla="*/ 492 w 493"/>
                  <a:gd name="T81" fmla="*/ 0 h 27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493"/>
                  <a:gd name="T124" fmla="*/ 0 h 270"/>
                  <a:gd name="T125" fmla="*/ 493 w 493"/>
                  <a:gd name="T126" fmla="*/ 270 h 27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493" h="270">
                    <a:moveTo>
                      <a:pt x="0" y="0"/>
                    </a:moveTo>
                    <a:lnTo>
                      <a:pt x="12" y="2"/>
                    </a:lnTo>
                    <a:lnTo>
                      <a:pt x="24" y="6"/>
                    </a:lnTo>
                    <a:lnTo>
                      <a:pt x="38" y="15"/>
                    </a:lnTo>
                    <a:lnTo>
                      <a:pt x="50" y="26"/>
                    </a:lnTo>
                    <a:lnTo>
                      <a:pt x="62" y="39"/>
                    </a:lnTo>
                    <a:lnTo>
                      <a:pt x="75" y="55"/>
                    </a:lnTo>
                    <a:lnTo>
                      <a:pt x="88" y="73"/>
                    </a:lnTo>
                    <a:lnTo>
                      <a:pt x="100" y="93"/>
                    </a:lnTo>
                    <a:lnTo>
                      <a:pt x="110" y="113"/>
                    </a:lnTo>
                    <a:lnTo>
                      <a:pt x="122" y="134"/>
                    </a:lnTo>
                    <a:lnTo>
                      <a:pt x="134" y="156"/>
                    </a:lnTo>
                    <a:lnTo>
                      <a:pt x="147" y="176"/>
                    </a:lnTo>
                    <a:lnTo>
                      <a:pt x="160" y="196"/>
                    </a:lnTo>
                    <a:lnTo>
                      <a:pt x="172" y="214"/>
                    </a:lnTo>
                    <a:lnTo>
                      <a:pt x="184" y="229"/>
                    </a:lnTo>
                    <a:lnTo>
                      <a:pt x="197" y="243"/>
                    </a:lnTo>
                    <a:lnTo>
                      <a:pt x="210" y="254"/>
                    </a:lnTo>
                    <a:lnTo>
                      <a:pt x="222" y="262"/>
                    </a:lnTo>
                    <a:lnTo>
                      <a:pt x="235" y="267"/>
                    </a:lnTo>
                    <a:lnTo>
                      <a:pt x="247" y="269"/>
                    </a:lnTo>
                    <a:lnTo>
                      <a:pt x="256" y="267"/>
                    </a:lnTo>
                    <a:lnTo>
                      <a:pt x="270" y="262"/>
                    </a:lnTo>
                    <a:lnTo>
                      <a:pt x="282" y="254"/>
                    </a:lnTo>
                    <a:lnTo>
                      <a:pt x="294" y="243"/>
                    </a:lnTo>
                    <a:lnTo>
                      <a:pt x="307" y="229"/>
                    </a:lnTo>
                    <a:lnTo>
                      <a:pt x="320" y="214"/>
                    </a:lnTo>
                    <a:lnTo>
                      <a:pt x="332" y="196"/>
                    </a:lnTo>
                    <a:lnTo>
                      <a:pt x="345" y="176"/>
                    </a:lnTo>
                    <a:lnTo>
                      <a:pt x="357" y="156"/>
                    </a:lnTo>
                    <a:lnTo>
                      <a:pt x="370" y="134"/>
                    </a:lnTo>
                    <a:lnTo>
                      <a:pt x="382" y="113"/>
                    </a:lnTo>
                    <a:lnTo>
                      <a:pt x="395" y="93"/>
                    </a:lnTo>
                    <a:lnTo>
                      <a:pt x="404" y="73"/>
                    </a:lnTo>
                    <a:lnTo>
                      <a:pt x="417" y="55"/>
                    </a:lnTo>
                    <a:lnTo>
                      <a:pt x="429" y="39"/>
                    </a:lnTo>
                    <a:lnTo>
                      <a:pt x="442" y="26"/>
                    </a:lnTo>
                    <a:lnTo>
                      <a:pt x="454" y="15"/>
                    </a:lnTo>
                    <a:lnTo>
                      <a:pt x="467" y="6"/>
                    </a:lnTo>
                    <a:lnTo>
                      <a:pt x="479" y="2"/>
                    </a:lnTo>
                    <a:lnTo>
                      <a:pt x="492" y="0"/>
                    </a:lnTo>
                  </a:path>
                </a:pathLst>
              </a:custGeom>
              <a:noFill/>
              <a:ln w="12700" cap="rnd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59" name="Line 159"/>
            <p:cNvSpPr>
              <a:spLocks noChangeShapeType="1"/>
            </p:cNvSpPr>
            <p:nvPr/>
          </p:nvSpPr>
          <p:spPr bwMode="auto">
            <a:xfrm flipV="1">
              <a:off x="493713" y="4522963"/>
              <a:ext cx="2632075" cy="294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anchor="ctr"/>
            <a:lstStyle/>
            <a:p>
              <a:endParaRPr lang="en-US"/>
            </a:p>
          </p:txBody>
        </p:sp>
        <p:grpSp>
          <p:nvGrpSpPr>
            <p:cNvPr id="160" name="Group 160"/>
            <p:cNvGrpSpPr>
              <a:grpSpLocks/>
            </p:cNvGrpSpPr>
            <p:nvPr/>
          </p:nvGrpSpPr>
          <p:grpSpPr bwMode="auto">
            <a:xfrm flipV="1">
              <a:off x="1624259" y="4325937"/>
              <a:ext cx="1111483" cy="396993"/>
              <a:chOff x="1248" y="1681"/>
              <a:chExt cx="1715" cy="270"/>
            </a:xfrm>
          </p:grpSpPr>
          <p:sp>
            <p:nvSpPr>
              <p:cNvPr id="162" name="Freeform 161"/>
              <p:cNvSpPr>
                <a:spLocks/>
              </p:cNvSpPr>
              <p:nvPr/>
            </p:nvSpPr>
            <p:spPr bwMode="auto">
              <a:xfrm>
                <a:off x="1248" y="1681"/>
                <a:ext cx="1222" cy="270"/>
              </a:xfrm>
              <a:custGeom>
                <a:avLst/>
                <a:gdLst>
                  <a:gd name="T0" fmla="*/ 12 w 1222"/>
                  <a:gd name="T1" fmla="*/ 267 h 270"/>
                  <a:gd name="T2" fmla="*/ 38 w 1222"/>
                  <a:gd name="T3" fmla="*/ 254 h 270"/>
                  <a:gd name="T4" fmla="*/ 62 w 1222"/>
                  <a:gd name="T5" fmla="*/ 229 h 270"/>
                  <a:gd name="T6" fmla="*/ 88 w 1222"/>
                  <a:gd name="T7" fmla="*/ 196 h 270"/>
                  <a:gd name="T8" fmla="*/ 110 w 1222"/>
                  <a:gd name="T9" fmla="*/ 156 h 270"/>
                  <a:gd name="T10" fmla="*/ 134 w 1222"/>
                  <a:gd name="T11" fmla="*/ 113 h 270"/>
                  <a:gd name="T12" fmla="*/ 159 w 1222"/>
                  <a:gd name="T13" fmla="*/ 73 h 270"/>
                  <a:gd name="T14" fmla="*/ 184 w 1222"/>
                  <a:gd name="T15" fmla="*/ 39 h 270"/>
                  <a:gd name="T16" fmla="*/ 209 w 1222"/>
                  <a:gd name="T17" fmla="*/ 15 h 270"/>
                  <a:gd name="T18" fmla="*/ 234 w 1222"/>
                  <a:gd name="T19" fmla="*/ 2 h 270"/>
                  <a:gd name="T20" fmla="*/ 255 w 1222"/>
                  <a:gd name="T21" fmla="*/ 2 h 270"/>
                  <a:gd name="T22" fmla="*/ 281 w 1222"/>
                  <a:gd name="T23" fmla="*/ 15 h 270"/>
                  <a:gd name="T24" fmla="*/ 306 w 1222"/>
                  <a:gd name="T25" fmla="*/ 39 h 270"/>
                  <a:gd name="T26" fmla="*/ 330 w 1222"/>
                  <a:gd name="T27" fmla="*/ 73 h 270"/>
                  <a:gd name="T28" fmla="*/ 355 w 1222"/>
                  <a:gd name="T29" fmla="*/ 113 h 270"/>
                  <a:gd name="T30" fmla="*/ 380 w 1222"/>
                  <a:gd name="T31" fmla="*/ 156 h 270"/>
                  <a:gd name="T32" fmla="*/ 401 w 1222"/>
                  <a:gd name="T33" fmla="*/ 196 h 270"/>
                  <a:gd name="T34" fmla="*/ 427 w 1222"/>
                  <a:gd name="T35" fmla="*/ 229 h 270"/>
                  <a:gd name="T36" fmla="*/ 452 w 1222"/>
                  <a:gd name="T37" fmla="*/ 254 h 270"/>
                  <a:gd name="T38" fmla="*/ 477 w 1222"/>
                  <a:gd name="T39" fmla="*/ 267 h 270"/>
                  <a:gd name="T40" fmla="*/ 502 w 1222"/>
                  <a:gd name="T41" fmla="*/ 267 h 270"/>
                  <a:gd name="T42" fmla="*/ 526 w 1222"/>
                  <a:gd name="T43" fmla="*/ 254 h 270"/>
                  <a:gd name="T44" fmla="*/ 548 w 1222"/>
                  <a:gd name="T45" fmla="*/ 229 h 270"/>
                  <a:gd name="T46" fmla="*/ 573 w 1222"/>
                  <a:gd name="T47" fmla="*/ 196 h 270"/>
                  <a:gd name="T48" fmla="*/ 598 w 1222"/>
                  <a:gd name="T49" fmla="*/ 156 h 270"/>
                  <a:gd name="T50" fmla="*/ 623 w 1222"/>
                  <a:gd name="T51" fmla="*/ 113 h 270"/>
                  <a:gd name="T52" fmla="*/ 648 w 1222"/>
                  <a:gd name="T53" fmla="*/ 73 h 270"/>
                  <a:gd name="T54" fmla="*/ 673 w 1222"/>
                  <a:gd name="T55" fmla="*/ 39 h 270"/>
                  <a:gd name="T56" fmla="*/ 695 w 1222"/>
                  <a:gd name="T57" fmla="*/ 15 h 270"/>
                  <a:gd name="T58" fmla="*/ 719 w 1222"/>
                  <a:gd name="T59" fmla="*/ 2 h 270"/>
                  <a:gd name="T60" fmla="*/ 744 w 1222"/>
                  <a:gd name="T61" fmla="*/ 2 h 270"/>
                  <a:gd name="T62" fmla="*/ 770 w 1222"/>
                  <a:gd name="T63" fmla="*/ 15 h 270"/>
                  <a:gd name="T64" fmla="*/ 794 w 1222"/>
                  <a:gd name="T65" fmla="*/ 39 h 270"/>
                  <a:gd name="T66" fmla="*/ 820 w 1222"/>
                  <a:gd name="T67" fmla="*/ 73 h 270"/>
                  <a:gd name="T68" fmla="*/ 842 w 1222"/>
                  <a:gd name="T69" fmla="*/ 113 h 270"/>
                  <a:gd name="T70" fmla="*/ 866 w 1222"/>
                  <a:gd name="T71" fmla="*/ 156 h 270"/>
                  <a:gd name="T72" fmla="*/ 891 w 1222"/>
                  <a:gd name="T73" fmla="*/ 196 h 270"/>
                  <a:gd name="T74" fmla="*/ 915 w 1222"/>
                  <a:gd name="T75" fmla="*/ 229 h 270"/>
                  <a:gd name="T76" fmla="*/ 941 w 1222"/>
                  <a:gd name="T77" fmla="*/ 254 h 270"/>
                  <a:gd name="T78" fmla="*/ 966 w 1222"/>
                  <a:gd name="T79" fmla="*/ 267 h 270"/>
                  <a:gd name="T80" fmla="*/ 987 w 1222"/>
                  <a:gd name="T81" fmla="*/ 267 h 270"/>
                  <a:gd name="T82" fmla="*/ 1013 w 1222"/>
                  <a:gd name="T83" fmla="*/ 254 h 270"/>
                  <a:gd name="T84" fmla="*/ 1038 w 1222"/>
                  <a:gd name="T85" fmla="*/ 229 h 270"/>
                  <a:gd name="T86" fmla="*/ 1062 w 1222"/>
                  <a:gd name="T87" fmla="*/ 196 h 270"/>
                  <a:gd name="T88" fmla="*/ 1087 w 1222"/>
                  <a:gd name="T89" fmla="*/ 156 h 270"/>
                  <a:gd name="T90" fmla="*/ 1112 w 1222"/>
                  <a:gd name="T91" fmla="*/ 113 h 270"/>
                  <a:gd name="T92" fmla="*/ 1134 w 1222"/>
                  <a:gd name="T93" fmla="*/ 73 h 270"/>
                  <a:gd name="T94" fmla="*/ 1159 w 1222"/>
                  <a:gd name="T95" fmla="*/ 39 h 270"/>
                  <a:gd name="T96" fmla="*/ 1184 w 1222"/>
                  <a:gd name="T97" fmla="*/ 15 h 270"/>
                  <a:gd name="T98" fmla="*/ 1209 w 1222"/>
                  <a:gd name="T99" fmla="*/ 2 h 270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222"/>
                  <a:gd name="T151" fmla="*/ 0 h 270"/>
                  <a:gd name="T152" fmla="*/ 1222 w 1222"/>
                  <a:gd name="T153" fmla="*/ 270 h 270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222" h="270">
                    <a:moveTo>
                      <a:pt x="0" y="269"/>
                    </a:moveTo>
                    <a:lnTo>
                      <a:pt x="12" y="267"/>
                    </a:lnTo>
                    <a:lnTo>
                      <a:pt x="25" y="262"/>
                    </a:lnTo>
                    <a:lnTo>
                      <a:pt x="38" y="254"/>
                    </a:lnTo>
                    <a:lnTo>
                      <a:pt x="50" y="243"/>
                    </a:lnTo>
                    <a:lnTo>
                      <a:pt x="62" y="229"/>
                    </a:lnTo>
                    <a:lnTo>
                      <a:pt x="75" y="214"/>
                    </a:lnTo>
                    <a:lnTo>
                      <a:pt x="88" y="196"/>
                    </a:lnTo>
                    <a:lnTo>
                      <a:pt x="100" y="176"/>
                    </a:lnTo>
                    <a:lnTo>
                      <a:pt x="110" y="156"/>
                    </a:lnTo>
                    <a:lnTo>
                      <a:pt x="121" y="134"/>
                    </a:lnTo>
                    <a:lnTo>
                      <a:pt x="134" y="113"/>
                    </a:lnTo>
                    <a:lnTo>
                      <a:pt x="147" y="93"/>
                    </a:lnTo>
                    <a:lnTo>
                      <a:pt x="159" y="73"/>
                    </a:lnTo>
                    <a:lnTo>
                      <a:pt x="171" y="55"/>
                    </a:lnTo>
                    <a:lnTo>
                      <a:pt x="184" y="39"/>
                    </a:lnTo>
                    <a:lnTo>
                      <a:pt x="197" y="26"/>
                    </a:lnTo>
                    <a:lnTo>
                      <a:pt x="209" y="15"/>
                    </a:lnTo>
                    <a:lnTo>
                      <a:pt x="221" y="6"/>
                    </a:lnTo>
                    <a:lnTo>
                      <a:pt x="234" y="2"/>
                    </a:lnTo>
                    <a:lnTo>
                      <a:pt x="246" y="0"/>
                    </a:lnTo>
                    <a:lnTo>
                      <a:pt x="255" y="2"/>
                    </a:lnTo>
                    <a:lnTo>
                      <a:pt x="268" y="6"/>
                    </a:lnTo>
                    <a:lnTo>
                      <a:pt x="281" y="15"/>
                    </a:lnTo>
                    <a:lnTo>
                      <a:pt x="292" y="26"/>
                    </a:lnTo>
                    <a:lnTo>
                      <a:pt x="306" y="39"/>
                    </a:lnTo>
                    <a:lnTo>
                      <a:pt x="318" y="55"/>
                    </a:lnTo>
                    <a:lnTo>
                      <a:pt x="330" y="73"/>
                    </a:lnTo>
                    <a:lnTo>
                      <a:pt x="343" y="93"/>
                    </a:lnTo>
                    <a:lnTo>
                      <a:pt x="355" y="113"/>
                    </a:lnTo>
                    <a:lnTo>
                      <a:pt x="368" y="134"/>
                    </a:lnTo>
                    <a:lnTo>
                      <a:pt x="380" y="156"/>
                    </a:lnTo>
                    <a:lnTo>
                      <a:pt x="393" y="176"/>
                    </a:lnTo>
                    <a:lnTo>
                      <a:pt x="401" y="196"/>
                    </a:lnTo>
                    <a:lnTo>
                      <a:pt x="415" y="214"/>
                    </a:lnTo>
                    <a:lnTo>
                      <a:pt x="427" y="229"/>
                    </a:lnTo>
                    <a:lnTo>
                      <a:pt x="439" y="243"/>
                    </a:lnTo>
                    <a:lnTo>
                      <a:pt x="452" y="254"/>
                    </a:lnTo>
                    <a:lnTo>
                      <a:pt x="464" y="262"/>
                    </a:lnTo>
                    <a:lnTo>
                      <a:pt x="477" y="267"/>
                    </a:lnTo>
                    <a:lnTo>
                      <a:pt x="489" y="269"/>
                    </a:lnTo>
                    <a:lnTo>
                      <a:pt x="502" y="267"/>
                    </a:lnTo>
                    <a:lnTo>
                      <a:pt x="514" y="262"/>
                    </a:lnTo>
                    <a:lnTo>
                      <a:pt x="526" y="254"/>
                    </a:lnTo>
                    <a:lnTo>
                      <a:pt x="539" y="243"/>
                    </a:lnTo>
                    <a:lnTo>
                      <a:pt x="548" y="229"/>
                    </a:lnTo>
                    <a:lnTo>
                      <a:pt x="561" y="214"/>
                    </a:lnTo>
                    <a:lnTo>
                      <a:pt x="573" y="196"/>
                    </a:lnTo>
                    <a:lnTo>
                      <a:pt x="586" y="176"/>
                    </a:lnTo>
                    <a:lnTo>
                      <a:pt x="598" y="156"/>
                    </a:lnTo>
                    <a:lnTo>
                      <a:pt x="611" y="134"/>
                    </a:lnTo>
                    <a:lnTo>
                      <a:pt x="623" y="113"/>
                    </a:lnTo>
                    <a:lnTo>
                      <a:pt x="635" y="93"/>
                    </a:lnTo>
                    <a:lnTo>
                      <a:pt x="648" y="73"/>
                    </a:lnTo>
                    <a:lnTo>
                      <a:pt x="661" y="55"/>
                    </a:lnTo>
                    <a:lnTo>
                      <a:pt x="673" y="39"/>
                    </a:lnTo>
                    <a:lnTo>
                      <a:pt x="685" y="26"/>
                    </a:lnTo>
                    <a:lnTo>
                      <a:pt x="695" y="15"/>
                    </a:lnTo>
                    <a:lnTo>
                      <a:pt x="707" y="6"/>
                    </a:lnTo>
                    <a:lnTo>
                      <a:pt x="719" y="2"/>
                    </a:lnTo>
                    <a:lnTo>
                      <a:pt x="733" y="0"/>
                    </a:lnTo>
                    <a:lnTo>
                      <a:pt x="744" y="2"/>
                    </a:lnTo>
                    <a:lnTo>
                      <a:pt x="757" y="6"/>
                    </a:lnTo>
                    <a:lnTo>
                      <a:pt x="770" y="15"/>
                    </a:lnTo>
                    <a:lnTo>
                      <a:pt x="782" y="26"/>
                    </a:lnTo>
                    <a:lnTo>
                      <a:pt x="794" y="39"/>
                    </a:lnTo>
                    <a:lnTo>
                      <a:pt x="807" y="55"/>
                    </a:lnTo>
                    <a:lnTo>
                      <a:pt x="820" y="73"/>
                    </a:lnTo>
                    <a:lnTo>
                      <a:pt x="832" y="93"/>
                    </a:lnTo>
                    <a:lnTo>
                      <a:pt x="842" y="113"/>
                    </a:lnTo>
                    <a:lnTo>
                      <a:pt x="854" y="134"/>
                    </a:lnTo>
                    <a:lnTo>
                      <a:pt x="866" y="156"/>
                    </a:lnTo>
                    <a:lnTo>
                      <a:pt x="879" y="176"/>
                    </a:lnTo>
                    <a:lnTo>
                      <a:pt x="891" y="196"/>
                    </a:lnTo>
                    <a:lnTo>
                      <a:pt x="904" y="214"/>
                    </a:lnTo>
                    <a:lnTo>
                      <a:pt x="915" y="229"/>
                    </a:lnTo>
                    <a:lnTo>
                      <a:pt x="929" y="243"/>
                    </a:lnTo>
                    <a:lnTo>
                      <a:pt x="941" y="254"/>
                    </a:lnTo>
                    <a:lnTo>
                      <a:pt x="953" y="262"/>
                    </a:lnTo>
                    <a:lnTo>
                      <a:pt x="966" y="267"/>
                    </a:lnTo>
                    <a:lnTo>
                      <a:pt x="978" y="269"/>
                    </a:lnTo>
                    <a:lnTo>
                      <a:pt x="987" y="267"/>
                    </a:lnTo>
                    <a:lnTo>
                      <a:pt x="1000" y="262"/>
                    </a:lnTo>
                    <a:lnTo>
                      <a:pt x="1013" y="254"/>
                    </a:lnTo>
                    <a:lnTo>
                      <a:pt x="1024" y="243"/>
                    </a:lnTo>
                    <a:lnTo>
                      <a:pt x="1038" y="229"/>
                    </a:lnTo>
                    <a:lnTo>
                      <a:pt x="1050" y="214"/>
                    </a:lnTo>
                    <a:lnTo>
                      <a:pt x="1062" y="196"/>
                    </a:lnTo>
                    <a:lnTo>
                      <a:pt x="1075" y="176"/>
                    </a:lnTo>
                    <a:lnTo>
                      <a:pt x="1087" y="156"/>
                    </a:lnTo>
                    <a:lnTo>
                      <a:pt x="1100" y="134"/>
                    </a:lnTo>
                    <a:lnTo>
                      <a:pt x="1112" y="113"/>
                    </a:lnTo>
                    <a:lnTo>
                      <a:pt x="1125" y="93"/>
                    </a:lnTo>
                    <a:lnTo>
                      <a:pt x="1134" y="73"/>
                    </a:lnTo>
                    <a:lnTo>
                      <a:pt x="1146" y="55"/>
                    </a:lnTo>
                    <a:lnTo>
                      <a:pt x="1159" y="39"/>
                    </a:lnTo>
                    <a:lnTo>
                      <a:pt x="1171" y="26"/>
                    </a:lnTo>
                    <a:lnTo>
                      <a:pt x="1184" y="15"/>
                    </a:lnTo>
                    <a:lnTo>
                      <a:pt x="1196" y="6"/>
                    </a:lnTo>
                    <a:lnTo>
                      <a:pt x="1209" y="2"/>
                    </a:lnTo>
                    <a:lnTo>
                      <a:pt x="1221" y="0"/>
                    </a:lnTo>
                  </a:path>
                </a:pathLst>
              </a:custGeom>
              <a:noFill/>
              <a:ln w="12700" cap="rnd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3" name="Freeform 162"/>
              <p:cNvSpPr>
                <a:spLocks/>
              </p:cNvSpPr>
              <p:nvPr/>
            </p:nvSpPr>
            <p:spPr bwMode="auto">
              <a:xfrm>
                <a:off x="2470" y="1681"/>
                <a:ext cx="493" cy="270"/>
              </a:xfrm>
              <a:custGeom>
                <a:avLst/>
                <a:gdLst>
                  <a:gd name="T0" fmla="*/ 0 w 493"/>
                  <a:gd name="T1" fmla="*/ 0 h 270"/>
                  <a:gd name="T2" fmla="*/ 12 w 493"/>
                  <a:gd name="T3" fmla="*/ 2 h 270"/>
                  <a:gd name="T4" fmla="*/ 24 w 493"/>
                  <a:gd name="T5" fmla="*/ 6 h 270"/>
                  <a:gd name="T6" fmla="*/ 38 w 493"/>
                  <a:gd name="T7" fmla="*/ 15 h 270"/>
                  <a:gd name="T8" fmla="*/ 50 w 493"/>
                  <a:gd name="T9" fmla="*/ 26 h 270"/>
                  <a:gd name="T10" fmla="*/ 62 w 493"/>
                  <a:gd name="T11" fmla="*/ 39 h 270"/>
                  <a:gd name="T12" fmla="*/ 75 w 493"/>
                  <a:gd name="T13" fmla="*/ 55 h 270"/>
                  <a:gd name="T14" fmla="*/ 88 w 493"/>
                  <a:gd name="T15" fmla="*/ 73 h 270"/>
                  <a:gd name="T16" fmla="*/ 100 w 493"/>
                  <a:gd name="T17" fmla="*/ 93 h 270"/>
                  <a:gd name="T18" fmla="*/ 110 w 493"/>
                  <a:gd name="T19" fmla="*/ 113 h 270"/>
                  <a:gd name="T20" fmla="*/ 122 w 493"/>
                  <a:gd name="T21" fmla="*/ 134 h 270"/>
                  <a:gd name="T22" fmla="*/ 134 w 493"/>
                  <a:gd name="T23" fmla="*/ 156 h 270"/>
                  <a:gd name="T24" fmla="*/ 147 w 493"/>
                  <a:gd name="T25" fmla="*/ 176 h 270"/>
                  <a:gd name="T26" fmla="*/ 160 w 493"/>
                  <a:gd name="T27" fmla="*/ 196 h 270"/>
                  <a:gd name="T28" fmla="*/ 172 w 493"/>
                  <a:gd name="T29" fmla="*/ 214 h 270"/>
                  <a:gd name="T30" fmla="*/ 184 w 493"/>
                  <a:gd name="T31" fmla="*/ 229 h 270"/>
                  <a:gd name="T32" fmla="*/ 197 w 493"/>
                  <a:gd name="T33" fmla="*/ 243 h 270"/>
                  <a:gd name="T34" fmla="*/ 210 w 493"/>
                  <a:gd name="T35" fmla="*/ 254 h 270"/>
                  <a:gd name="T36" fmla="*/ 222 w 493"/>
                  <a:gd name="T37" fmla="*/ 262 h 270"/>
                  <a:gd name="T38" fmla="*/ 235 w 493"/>
                  <a:gd name="T39" fmla="*/ 267 h 270"/>
                  <a:gd name="T40" fmla="*/ 247 w 493"/>
                  <a:gd name="T41" fmla="*/ 269 h 270"/>
                  <a:gd name="T42" fmla="*/ 256 w 493"/>
                  <a:gd name="T43" fmla="*/ 267 h 270"/>
                  <a:gd name="T44" fmla="*/ 270 w 493"/>
                  <a:gd name="T45" fmla="*/ 262 h 270"/>
                  <a:gd name="T46" fmla="*/ 282 w 493"/>
                  <a:gd name="T47" fmla="*/ 254 h 270"/>
                  <a:gd name="T48" fmla="*/ 294 w 493"/>
                  <a:gd name="T49" fmla="*/ 243 h 270"/>
                  <a:gd name="T50" fmla="*/ 307 w 493"/>
                  <a:gd name="T51" fmla="*/ 229 h 270"/>
                  <a:gd name="T52" fmla="*/ 320 w 493"/>
                  <a:gd name="T53" fmla="*/ 214 h 270"/>
                  <a:gd name="T54" fmla="*/ 332 w 493"/>
                  <a:gd name="T55" fmla="*/ 196 h 270"/>
                  <a:gd name="T56" fmla="*/ 345 w 493"/>
                  <a:gd name="T57" fmla="*/ 176 h 270"/>
                  <a:gd name="T58" fmla="*/ 357 w 493"/>
                  <a:gd name="T59" fmla="*/ 156 h 270"/>
                  <a:gd name="T60" fmla="*/ 370 w 493"/>
                  <a:gd name="T61" fmla="*/ 134 h 270"/>
                  <a:gd name="T62" fmla="*/ 382 w 493"/>
                  <a:gd name="T63" fmla="*/ 113 h 270"/>
                  <a:gd name="T64" fmla="*/ 395 w 493"/>
                  <a:gd name="T65" fmla="*/ 93 h 270"/>
                  <a:gd name="T66" fmla="*/ 404 w 493"/>
                  <a:gd name="T67" fmla="*/ 73 h 270"/>
                  <a:gd name="T68" fmla="*/ 417 w 493"/>
                  <a:gd name="T69" fmla="*/ 55 h 270"/>
                  <a:gd name="T70" fmla="*/ 429 w 493"/>
                  <a:gd name="T71" fmla="*/ 39 h 270"/>
                  <a:gd name="T72" fmla="*/ 442 w 493"/>
                  <a:gd name="T73" fmla="*/ 26 h 270"/>
                  <a:gd name="T74" fmla="*/ 454 w 493"/>
                  <a:gd name="T75" fmla="*/ 15 h 270"/>
                  <a:gd name="T76" fmla="*/ 467 w 493"/>
                  <a:gd name="T77" fmla="*/ 6 h 270"/>
                  <a:gd name="T78" fmla="*/ 479 w 493"/>
                  <a:gd name="T79" fmla="*/ 2 h 270"/>
                  <a:gd name="T80" fmla="*/ 492 w 493"/>
                  <a:gd name="T81" fmla="*/ 0 h 27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493"/>
                  <a:gd name="T124" fmla="*/ 0 h 270"/>
                  <a:gd name="T125" fmla="*/ 493 w 493"/>
                  <a:gd name="T126" fmla="*/ 270 h 27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493" h="270">
                    <a:moveTo>
                      <a:pt x="0" y="0"/>
                    </a:moveTo>
                    <a:lnTo>
                      <a:pt x="12" y="2"/>
                    </a:lnTo>
                    <a:lnTo>
                      <a:pt x="24" y="6"/>
                    </a:lnTo>
                    <a:lnTo>
                      <a:pt x="38" y="15"/>
                    </a:lnTo>
                    <a:lnTo>
                      <a:pt x="50" y="26"/>
                    </a:lnTo>
                    <a:lnTo>
                      <a:pt x="62" y="39"/>
                    </a:lnTo>
                    <a:lnTo>
                      <a:pt x="75" y="55"/>
                    </a:lnTo>
                    <a:lnTo>
                      <a:pt x="88" y="73"/>
                    </a:lnTo>
                    <a:lnTo>
                      <a:pt x="100" y="93"/>
                    </a:lnTo>
                    <a:lnTo>
                      <a:pt x="110" y="113"/>
                    </a:lnTo>
                    <a:lnTo>
                      <a:pt x="122" y="134"/>
                    </a:lnTo>
                    <a:lnTo>
                      <a:pt x="134" y="156"/>
                    </a:lnTo>
                    <a:lnTo>
                      <a:pt x="147" y="176"/>
                    </a:lnTo>
                    <a:lnTo>
                      <a:pt x="160" y="196"/>
                    </a:lnTo>
                    <a:lnTo>
                      <a:pt x="172" y="214"/>
                    </a:lnTo>
                    <a:lnTo>
                      <a:pt x="184" y="229"/>
                    </a:lnTo>
                    <a:lnTo>
                      <a:pt x="197" y="243"/>
                    </a:lnTo>
                    <a:lnTo>
                      <a:pt x="210" y="254"/>
                    </a:lnTo>
                    <a:lnTo>
                      <a:pt x="222" y="262"/>
                    </a:lnTo>
                    <a:lnTo>
                      <a:pt x="235" y="267"/>
                    </a:lnTo>
                    <a:lnTo>
                      <a:pt x="247" y="269"/>
                    </a:lnTo>
                    <a:lnTo>
                      <a:pt x="256" y="267"/>
                    </a:lnTo>
                    <a:lnTo>
                      <a:pt x="270" y="262"/>
                    </a:lnTo>
                    <a:lnTo>
                      <a:pt x="282" y="254"/>
                    </a:lnTo>
                    <a:lnTo>
                      <a:pt x="294" y="243"/>
                    </a:lnTo>
                    <a:lnTo>
                      <a:pt x="307" y="229"/>
                    </a:lnTo>
                    <a:lnTo>
                      <a:pt x="320" y="214"/>
                    </a:lnTo>
                    <a:lnTo>
                      <a:pt x="332" y="196"/>
                    </a:lnTo>
                    <a:lnTo>
                      <a:pt x="345" y="176"/>
                    </a:lnTo>
                    <a:lnTo>
                      <a:pt x="357" y="156"/>
                    </a:lnTo>
                    <a:lnTo>
                      <a:pt x="370" y="134"/>
                    </a:lnTo>
                    <a:lnTo>
                      <a:pt x="382" y="113"/>
                    </a:lnTo>
                    <a:lnTo>
                      <a:pt x="395" y="93"/>
                    </a:lnTo>
                    <a:lnTo>
                      <a:pt x="404" y="73"/>
                    </a:lnTo>
                    <a:lnTo>
                      <a:pt x="417" y="55"/>
                    </a:lnTo>
                    <a:lnTo>
                      <a:pt x="429" y="39"/>
                    </a:lnTo>
                    <a:lnTo>
                      <a:pt x="442" y="26"/>
                    </a:lnTo>
                    <a:lnTo>
                      <a:pt x="454" y="15"/>
                    </a:lnTo>
                    <a:lnTo>
                      <a:pt x="467" y="6"/>
                    </a:lnTo>
                    <a:lnTo>
                      <a:pt x="479" y="2"/>
                    </a:lnTo>
                    <a:lnTo>
                      <a:pt x="492" y="0"/>
                    </a:lnTo>
                  </a:path>
                </a:pathLst>
              </a:custGeom>
              <a:noFill/>
              <a:ln w="12700" cap="rnd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61" name="Freeform 163"/>
            <p:cNvSpPr>
              <a:spLocks/>
            </p:cNvSpPr>
            <p:nvPr/>
          </p:nvSpPr>
          <p:spPr bwMode="auto">
            <a:xfrm flipV="1">
              <a:off x="2741608" y="4327407"/>
              <a:ext cx="319661" cy="396993"/>
            </a:xfrm>
            <a:custGeom>
              <a:avLst/>
              <a:gdLst>
                <a:gd name="T0" fmla="*/ 0 w 493"/>
                <a:gd name="T1" fmla="*/ 0 h 270"/>
                <a:gd name="T2" fmla="*/ 0 w 493"/>
                <a:gd name="T3" fmla="*/ 2 h 270"/>
                <a:gd name="T4" fmla="*/ 0 w 493"/>
                <a:gd name="T5" fmla="*/ 6 h 270"/>
                <a:gd name="T6" fmla="*/ 0 w 493"/>
                <a:gd name="T7" fmla="*/ 15 h 270"/>
                <a:gd name="T8" fmla="*/ 0 w 493"/>
                <a:gd name="T9" fmla="*/ 26 h 270"/>
                <a:gd name="T10" fmla="*/ 0 w 493"/>
                <a:gd name="T11" fmla="*/ 39 h 270"/>
                <a:gd name="T12" fmla="*/ 0 w 493"/>
                <a:gd name="T13" fmla="*/ 55 h 270"/>
                <a:gd name="T14" fmla="*/ 0 w 493"/>
                <a:gd name="T15" fmla="*/ 73 h 270"/>
                <a:gd name="T16" fmla="*/ 0 w 493"/>
                <a:gd name="T17" fmla="*/ 93 h 270"/>
                <a:gd name="T18" fmla="*/ 0 w 493"/>
                <a:gd name="T19" fmla="*/ 113 h 270"/>
                <a:gd name="T20" fmla="*/ 0 w 493"/>
                <a:gd name="T21" fmla="*/ 134 h 270"/>
                <a:gd name="T22" fmla="*/ 0 w 493"/>
                <a:gd name="T23" fmla="*/ 156 h 270"/>
                <a:gd name="T24" fmla="*/ 0 w 493"/>
                <a:gd name="T25" fmla="*/ 176 h 270"/>
                <a:gd name="T26" fmla="*/ 0 w 493"/>
                <a:gd name="T27" fmla="*/ 196 h 270"/>
                <a:gd name="T28" fmla="*/ 0 w 493"/>
                <a:gd name="T29" fmla="*/ 214 h 270"/>
                <a:gd name="T30" fmla="*/ 0 w 493"/>
                <a:gd name="T31" fmla="*/ 229 h 270"/>
                <a:gd name="T32" fmla="*/ 1 w 493"/>
                <a:gd name="T33" fmla="*/ 243 h 270"/>
                <a:gd name="T34" fmla="*/ 1 w 493"/>
                <a:gd name="T35" fmla="*/ 254 h 270"/>
                <a:gd name="T36" fmla="*/ 1 w 493"/>
                <a:gd name="T37" fmla="*/ 262 h 270"/>
                <a:gd name="T38" fmla="*/ 1 w 493"/>
                <a:gd name="T39" fmla="*/ 267 h 270"/>
                <a:gd name="T40" fmla="*/ 1 w 493"/>
                <a:gd name="T41" fmla="*/ 269 h 270"/>
                <a:gd name="T42" fmla="*/ 1 w 493"/>
                <a:gd name="T43" fmla="*/ 267 h 270"/>
                <a:gd name="T44" fmla="*/ 1 w 493"/>
                <a:gd name="T45" fmla="*/ 262 h 270"/>
                <a:gd name="T46" fmla="*/ 1 w 493"/>
                <a:gd name="T47" fmla="*/ 254 h 270"/>
                <a:gd name="T48" fmla="*/ 1 w 493"/>
                <a:gd name="T49" fmla="*/ 243 h 270"/>
                <a:gd name="T50" fmla="*/ 1 w 493"/>
                <a:gd name="T51" fmla="*/ 229 h 270"/>
                <a:gd name="T52" fmla="*/ 1 w 493"/>
                <a:gd name="T53" fmla="*/ 214 h 270"/>
                <a:gd name="T54" fmla="*/ 1 w 493"/>
                <a:gd name="T55" fmla="*/ 196 h 270"/>
                <a:gd name="T56" fmla="*/ 1 w 493"/>
                <a:gd name="T57" fmla="*/ 176 h 270"/>
                <a:gd name="T58" fmla="*/ 1 w 493"/>
                <a:gd name="T59" fmla="*/ 156 h 270"/>
                <a:gd name="T60" fmla="*/ 1 w 493"/>
                <a:gd name="T61" fmla="*/ 134 h 270"/>
                <a:gd name="T62" fmla="*/ 1 w 493"/>
                <a:gd name="T63" fmla="*/ 113 h 270"/>
                <a:gd name="T64" fmla="*/ 1 w 493"/>
                <a:gd name="T65" fmla="*/ 93 h 270"/>
                <a:gd name="T66" fmla="*/ 1 w 493"/>
                <a:gd name="T67" fmla="*/ 73 h 270"/>
                <a:gd name="T68" fmla="*/ 1 w 493"/>
                <a:gd name="T69" fmla="*/ 55 h 270"/>
                <a:gd name="T70" fmla="*/ 1 w 493"/>
                <a:gd name="T71" fmla="*/ 39 h 270"/>
                <a:gd name="T72" fmla="*/ 2 w 493"/>
                <a:gd name="T73" fmla="*/ 26 h 270"/>
                <a:gd name="T74" fmla="*/ 2 w 493"/>
                <a:gd name="T75" fmla="*/ 15 h 270"/>
                <a:gd name="T76" fmla="*/ 2 w 493"/>
                <a:gd name="T77" fmla="*/ 6 h 270"/>
                <a:gd name="T78" fmla="*/ 2 w 493"/>
                <a:gd name="T79" fmla="*/ 2 h 270"/>
                <a:gd name="T80" fmla="*/ 2 w 493"/>
                <a:gd name="T81" fmla="*/ 0 h 27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93"/>
                <a:gd name="T124" fmla="*/ 0 h 270"/>
                <a:gd name="T125" fmla="*/ 493 w 493"/>
                <a:gd name="T126" fmla="*/ 270 h 27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93" h="270">
                  <a:moveTo>
                    <a:pt x="0" y="0"/>
                  </a:moveTo>
                  <a:lnTo>
                    <a:pt x="12" y="2"/>
                  </a:lnTo>
                  <a:lnTo>
                    <a:pt x="24" y="6"/>
                  </a:lnTo>
                  <a:lnTo>
                    <a:pt x="38" y="15"/>
                  </a:lnTo>
                  <a:lnTo>
                    <a:pt x="50" y="26"/>
                  </a:lnTo>
                  <a:lnTo>
                    <a:pt x="62" y="39"/>
                  </a:lnTo>
                  <a:lnTo>
                    <a:pt x="75" y="55"/>
                  </a:lnTo>
                  <a:lnTo>
                    <a:pt x="88" y="73"/>
                  </a:lnTo>
                  <a:lnTo>
                    <a:pt x="100" y="93"/>
                  </a:lnTo>
                  <a:lnTo>
                    <a:pt x="110" y="113"/>
                  </a:lnTo>
                  <a:lnTo>
                    <a:pt x="122" y="134"/>
                  </a:lnTo>
                  <a:lnTo>
                    <a:pt x="134" y="156"/>
                  </a:lnTo>
                  <a:lnTo>
                    <a:pt x="147" y="176"/>
                  </a:lnTo>
                  <a:lnTo>
                    <a:pt x="160" y="196"/>
                  </a:lnTo>
                  <a:lnTo>
                    <a:pt x="172" y="214"/>
                  </a:lnTo>
                  <a:lnTo>
                    <a:pt x="184" y="229"/>
                  </a:lnTo>
                  <a:lnTo>
                    <a:pt x="197" y="243"/>
                  </a:lnTo>
                  <a:lnTo>
                    <a:pt x="210" y="254"/>
                  </a:lnTo>
                  <a:lnTo>
                    <a:pt x="222" y="262"/>
                  </a:lnTo>
                  <a:lnTo>
                    <a:pt x="235" y="267"/>
                  </a:lnTo>
                  <a:lnTo>
                    <a:pt x="247" y="269"/>
                  </a:lnTo>
                  <a:lnTo>
                    <a:pt x="256" y="267"/>
                  </a:lnTo>
                  <a:lnTo>
                    <a:pt x="270" y="262"/>
                  </a:lnTo>
                  <a:lnTo>
                    <a:pt x="282" y="254"/>
                  </a:lnTo>
                  <a:lnTo>
                    <a:pt x="294" y="243"/>
                  </a:lnTo>
                  <a:lnTo>
                    <a:pt x="307" y="229"/>
                  </a:lnTo>
                  <a:lnTo>
                    <a:pt x="320" y="214"/>
                  </a:lnTo>
                  <a:lnTo>
                    <a:pt x="332" y="196"/>
                  </a:lnTo>
                  <a:lnTo>
                    <a:pt x="345" y="176"/>
                  </a:lnTo>
                  <a:lnTo>
                    <a:pt x="357" y="156"/>
                  </a:lnTo>
                  <a:lnTo>
                    <a:pt x="370" y="134"/>
                  </a:lnTo>
                  <a:lnTo>
                    <a:pt x="382" y="113"/>
                  </a:lnTo>
                  <a:lnTo>
                    <a:pt x="395" y="93"/>
                  </a:lnTo>
                  <a:lnTo>
                    <a:pt x="404" y="73"/>
                  </a:lnTo>
                  <a:lnTo>
                    <a:pt x="417" y="55"/>
                  </a:lnTo>
                  <a:lnTo>
                    <a:pt x="429" y="39"/>
                  </a:lnTo>
                  <a:lnTo>
                    <a:pt x="442" y="26"/>
                  </a:lnTo>
                  <a:lnTo>
                    <a:pt x="454" y="15"/>
                  </a:lnTo>
                  <a:lnTo>
                    <a:pt x="467" y="6"/>
                  </a:lnTo>
                  <a:lnTo>
                    <a:pt x="479" y="2"/>
                  </a:lnTo>
                  <a:lnTo>
                    <a:pt x="492" y="0"/>
                  </a:lnTo>
                </a:path>
              </a:pathLst>
            </a:custGeom>
            <a:noFill/>
            <a:ln w="12700" cap="rnd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29" name="Oval 164"/>
            <p:cNvSpPr>
              <a:spLocks noChangeArrowheads="1"/>
            </p:cNvSpPr>
            <p:nvPr/>
          </p:nvSpPr>
          <p:spPr bwMode="auto">
            <a:xfrm>
              <a:off x="1900238" y="4287837"/>
              <a:ext cx="93663" cy="95250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30" name="Oval 165"/>
            <p:cNvSpPr>
              <a:spLocks noChangeArrowheads="1"/>
            </p:cNvSpPr>
            <p:nvPr/>
          </p:nvSpPr>
          <p:spPr bwMode="auto">
            <a:xfrm>
              <a:off x="625475" y="4287837"/>
              <a:ext cx="98425" cy="95250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31" name="Oval 166"/>
            <p:cNvSpPr>
              <a:spLocks noChangeArrowheads="1"/>
            </p:cNvSpPr>
            <p:nvPr/>
          </p:nvSpPr>
          <p:spPr bwMode="auto">
            <a:xfrm>
              <a:off x="1249363" y="4287837"/>
              <a:ext cx="95250" cy="95250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32" name="Oval 167"/>
            <p:cNvSpPr>
              <a:spLocks noChangeArrowheads="1"/>
            </p:cNvSpPr>
            <p:nvPr/>
          </p:nvSpPr>
          <p:spPr bwMode="auto">
            <a:xfrm>
              <a:off x="2854325" y="4289424"/>
              <a:ext cx="96838" cy="92075"/>
            </a:xfrm>
            <a:prstGeom prst="ellipse">
              <a:avLst/>
            </a:prstGeom>
            <a:gradFill rotWithShape="0">
              <a:gsLst>
                <a:gs pos="0">
                  <a:srgbClr val="0066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33" name="Oval 168"/>
            <p:cNvSpPr>
              <a:spLocks noChangeArrowheads="1"/>
            </p:cNvSpPr>
            <p:nvPr/>
          </p:nvSpPr>
          <p:spPr bwMode="auto">
            <a:xfrm>
              <a:off x="2217738" y="4289424"/>
              <a:ext cx="93663" cy="92075"/>
            </a:xfrm>
            <a:prstGeom prst="ellipse">
              <a:avLst/>
            </a:prstGeom>
            <a:gradFill rotWithShape="0">
              <a:gsLst>
                <a:gs pos="0">
                  <a:srgbClr val="0066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48" name="Freeform 170"/>
            <p:cNvSpPr>
              <a:spLocks/>
            </p:cNvSpPr>
            <p:nvPr/>
          </p:nvSpPr>
          <p:spPr bwMode="auto">
            <a:xfrm>
              <a:off x="2892424" y="6021825"/>
              <a:ext cx="385764" cy="397587"/>
            </a:xfrm>
            <a:custGeom>
              <a:avLst/>
              <a:gdLst>
                <a:gd name="T0" fmla="*/ 263 w 263"/>
                <a:gd name="T1" fmla="*/ 243 h 269"/>
                <a:gd name="T2" fmla="*/ 258 w 263"/>
                <a:gd name="T3" fmla="*/ 247 h 269"/>
                <a:gd name="T4" fmla="*/ 251 w 263"/>
                <a:gd name="T5" fmla="*/ 254 h 269"/>
                <a:gd name="T6" fmla="*/ 240 w 263"/>
                <a:gd name="T7" fmla="*/ 262 h 269"/>
                <a:gd name="T8" fmla="*/ 229 w 263"/>
                <a:gd name="T9" fmla="*/ 267 h 269"/>
                <a:gd name="T10" fmla="*/ 218 w 263"/>
                <a:gd name="T11" fmla="*/ 269 h 269"/>
                <a:gd name="T12" fmla="*/ 210 w 263"/>
                <a:gd name="T13" fmla="*/ 267 h 269"/>
                <a:gd name="T14" fmla="*/ 198 w 263"/>
                <a:gd name="T15" fmla="*/ 262 h 269"/>
                <a:gd name="T16" fmla="*/ 187 w 263"/>
                <a:gd name="T17" fmla="*/ 254 h 269"/>
                <a:gd name="T18" fmla="*/ 176 w 263"/>
                <a:gd name="T19" fmla="*/ 243 h 269"/>
                <a:gd name="T20" fmla="*/ 165 w 263"/>
                <a:gd name="T21" fmla="*/ 229 h 269"/>
                <a:gd name="T22" fmla="*/ 153 w 263"/>
                <a:gd name="T23" fmla="*/ 214 h 269"/>
                <a:gd name="T24" fmla="*/ 142 w 263"/>
                <a:gd name="T25" fmla="*/ 196 h 269"/>
                <a:gd name="T26" fmla="*/ 131 w 263"/>
                <a:gd name="T27" fmla="*/ 176 h 269"/>
                <a:gd name="T28" fmla="*/ 120 w 263"/>
                <a:gd name="T29" fmla="*/ 156 h 269"/>
                <a:gd name="T30" fmla="*/ 109 w 263"/>
                <a:gd name="T31" fmla="*/ 134 h 269"/>
                <a:gd name="T32" fmla="*/ 98 w 263"/>
                <a:gd name="T33" fmla="*/ 113 h 269"/>
                <a:gd name="T34" fmla="*/ 86 w 263"/>
                <a:gd name="T35" fmla="*/ 93 h 269"/>
                <a:gd name="T36" fmla="*/ 78 w 263"/>
                <a:gd name="T37" fmla="*/ 73 h 269"/>
                <a:gd name="T38" fmla="*/ 67 w 263"/>
                <a:gd name="T39" fmla="*/ 55 h 269"/>
                <a:gd name="T40" fmla="*/ 56 w 263"/>
                <a:gd name="T41" fmla="*/ 39 h 269"/>
                <a:gd name="T42" fmla="*/ 44 w 263"/>
                <a:gd name="T43" fmla="*/ 26 h 269"/>
                <a:gd name="T44" fmla="*/ 34 w 263"/>
                <a:gd name="T45" fmla="*/ 15 h 269"/>
                <a:gd name="T46" fmla="*/ 22 w 263"/>
                <a:gd name="T47" fmla="*/ 6 h 269"/>
                <a:gd name="T48" fmla="*/ 11 w 263"/>
                <a:gd name="T49" fmla="*/ 2 h 269"/>
                <a:gd name="T50" fmla="*/ 0 w 263"/>
                <a:gd name="T51" fmla="*/ 0 h 26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63"/>
                <a:gd name="T79" fmla="*/ 0 h 269"/>
                <a:gd name="T80" fmla="*/ 263 w 263"/>
                <a:gd name="T81" fmla="*/ 269 h 269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63" h="269">
                  <a:moveTo>
                    <a:pt x="263" y="243"/>
                  </a:moveTo>
                  <a:lnTo>
                    <a:pt x="258" y="247"/>
                  </a:lnTo>
                  <a:lnTo>
                    <a:pt x="251" y="254"/>
                  </a:lnTo>
                  <a:lnTo>
                    <a:pt x="240" y="262"/>
                  </a:lnTo>
                  <a:lnTo>
                    <a:pt x="229" y="267"/>
                  </a:lnTo>
                  <a:lnTo>
                    <a:pt x="218" y="269"/>
                  </a:lnTo>
                  <a:lnTo>
                    <a:pt x="210" y="267"/>
                  </a:lnTo>
                  <a:lnTo>
                    <a:pt x="198" y="262"/>
                  </a:lnTo>
                  <a:lnTo>
                    <a:pt x="187" y="254"/>
                  </a:lnTo>
                  <a:lnTo>
                    <a:pt x="176" y="243"/>
                  </a:lnTo>
                  <a:lnTo>
                    <a:pt x="165" y="229"/>
                  </a:lnTo>
                  <a:lnTo>
                    <a:pt x="153" y="214"/>
                  </a:lnTo>
                  <a:lnTo>
                    <a:pt x="142" y="196"/>
                  </a:lnTo>
                  <a:lnTo>
                    <a:pt x="131" y="176"/>
                  </a:lnTo>
                  <a:lnTo>
                    <a:pt x="120" y="156"/>
                  </a:lnTo>
                  <a:lnTo>
                    <a:pt x="109" y="134"/>
                  </a:lnTo>
                  <a:lnTo>
                    <a:pt x="98" y="113"/>
                  </a:lnTo>
                  <a:lnTo>
                    <a:pt x="86" y="93"/>
                  </a:lnTo>
                  <a:lnTo>
                    <a:pt x="78" y="73"/>
                  </a:lnTo>
                  <a:lnTo>
                    <a:pt x="67" y="55"/>
                  </a:lnTo>
                  <a:lnTo>
                    <a:pt x="56" y="39"/>
                  </a:lnTo>
                  <a:lnTo>
                    <a:pt x="44" y="26"/>
                  </a:lnTo>
                  <a:lnTo>
                    <a:pt x="34" y="15"/>
                  </a:lnTo>
                  <a:lnTo>
                    <a:pt x="22" y="6"/>
                  </a:lnTo>
                  <a:lnTo>
                    <a:pt x="11" y="2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49" name="Freeform 171"/>
            <p:cNvSpPr>
              <a:spLocks/>
            </p:cNvSpPr>
            <p:nvPr/>
          </p:nvSpPr>
          <p:spPr bwMode="auto">
            <a:xfrm>
              <a:off x="492765" y="6030694"/>
              <a:ext cx="482572" cy="397587"/>
            </a:xfrm>
            <a:custGeom>
              <a:avLst/>
              <a:gdLst>
                <a:gd name="T0" fmla="*/ 0 w 329"/>
                <a:gd name="T1" fmla="*/ 134 h 269"/>
                <a:gd name="T2" fmla="*/ 10 w 329"/>
                <a:gd name="T3" fmla="*/ 156 h 269"/>
                <a:gd name="T4" fmla="*/ 22 w 329"/>
                <a:gd name="T5" fmla="*/ 176 h 269"/>
                <a:gd name="T6" fmla="*/ 33 w 329"/>
                <a:gd name="T7" fmla="*/ 196 h 269"/>
                <a:gd name="T8" fmla="*/ 44 w 329"/>
                <a:gd name="T9" fmla="*/ 214 h 269"/>
                <a:gd name="T10" fmla="*/ 55 w 329"/>
                <a:gd name="T11" fmla="*/ 229 h 269"/>
                <a:gd name="T12" fmla="*/ 66 w 329"/>
                <a:gd name="T13" fmla="*/ 243 h 269"/>
                <a:gd name="T14" fmla="*/ 78 w 329"/>
                <a:gd name="T15" fmla="*/ 254 h 269"/>
                <a:gd name="T16" fmla="*/ 89 w 329"/>
                <a:gd name="T17" fmla="*/ 262 h 269"/>
                <a:gd name="T18" fmla="*/ 100 w 329"/>
                <a:gd name="T19" fmla="*/ 267 h 269"/>
                <a:gd name="T20" fmla="*/ 111 w 329"/>
                <a:gd name="T21" fmla="*/ 269 h 269"/>
                <a:gd name="T22" fmla="*/ 119 w 329"/>
                <a:gd name="T23" fmla="*/ 267 h 269"/>
                <a:gd name="T24" fmla="*/ 131 w 329"/>
                <a:gd name="T25" fmla="*/ 262 h 269"/>
                <a:gd name="T26" fmla="*/ 142 w 329"/>
                <a:gd name="T27" fmla="*/ 254 h 269"/>
                <a:gd name="T28" fmla="*/ 153 w 329"/>
                <a:gd name="T29" fmla="*/ 243 h 269"/>
                <a:gd name="T30" fmla="*/ 164 w 329"/>
                <a:gd name="T31" fmla="*/ 229 h 269"/>
                <a:gd name="T32" fmla="*/ 176 w 329"/>
                <a:gd name="T33" fmla="*/ 214 h 269"/>
                <a:gd name="T34" fmla="*/ 187 w 329"/>
                <a:gd name="T35" fmla="*/ 196 h 269"/>
                <a:gd name="T36" fmla="*/ 198 w 329"/>
                <a:gd name="T37" fmla="*/ 176 h 269"/>
                <a:gd name="T38" fmla="*/ 209 w 329"/>
                <a:gd name="T39" fmla="*/ 156 h 269"/>
                <a:gd name="T40" fmla="*/ 220 w 329"/>
                <a:gd name="T41" fmla="*/ 134 h 269"/>
                <a:gd name="T42" fmla="*/ 231 w 329"/>
                <a:gd name="T43" fmla="*/ 113 h 269"/>
                <a:gd name="T44" fmla="*/ 243 w 329"/>
                <a:gd name="T45" fmla="*/ 93 h 269"/>
                <a:gd name="T46" fmla="*/ 251 w 329"/>
                <a:gd name="T47" fmla="*/ 73 h 269"/>
                <a:gd name="T48" fmla="*/ 262 w 329"/>
                <a:gd name="T49" fmla="*/ 55 h 269"/>
                <a:gd name="T50" fmla="*/ 273 w 329"/>
                <a:gd name="T51" fmla="*/ 39 h 269"/>
                <a:gd name="T52" fmla="*/ 285 w 329"/>
                <a:gd name="T53" fmla="*/ 26 h 269"/>
                <a:gd name="T54" fmla="*/ 295 w 329"/>
                <a:gd name="T55" fmla="*/ 15 h 269"/>
                <a:gd name="T56" fmla="*/ 307 w 329"/>
                <a:gd name="T57" fmla="*/ 6 h 269"/>
                <a:gd name="T58" fmla="*/ 318 w 329"/>
                <a:gd name="T59" fmla="*/ 2 h 269"/>
                <a:gd name="T60" fmla="*/ 329 w 329"/>
                <a:gd name="T61" fmla="*/ 0 h 26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329"/>
                <a:gd name="T94" fmla="*/ 0 h 269"/>
                <a:gd name="T95" fmla="*/ 329 w 329"/>
                <a:gd name="T96" fmla="*/ 269 h 269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329" h="269">
                  <a:moveTo>
                    <a:pt x="0" y="134"/>
                  </a:moveTo>
                  <a:lnTo>
                    <a:pt x="10" y="156"/>
                  </a:lnTo>
                  <a:lnTo>
                    <a:pt x="22" y="176"/>
                  </a:lnTo>
                  <a:lnTo>
                    <a:pt x="33" y="196"/>
                  </a:lnTo>
                  <a:lnTo>
                    <a:pt x="44" y="214"/>
                  </a:lnTo>
                  <a:lnTo>
                    <a:pt x="55" y="229"/>
                  </a:lnTo>
                  <a:lnTo>
                    <a:pt x="66" y="243"/>
                  </a:lnTo>
                  <a:lnTo>
                    <a:pt x="78" y="254"/>
                  </a:lnTo>
                  <a:lnTo>
                    <a:pt x="89" y="262"/>
                  </a:lnTo>
                  <a:lnTo>
                    <a:pt x="100" y="267"/>
                  </a:lnTo>
                  <a:lnTo>
                    <a:pt x="111" y="269"/>
                  </a:lnTo>
                  <a:lnTo>
                    <a:pt x="119" y="267"/>
                  </a:lnTo>
                  <a:lnTo>
                    <a:pt x="131" y="262"/>
                  </a:lnTo>
                  <a:lnTo>
                    <a:pt x="142" y="254"/>
                  </a:lnTo>
                  <a:lnTo>
                    <a:pt x="153" y="243"/>
                  </a:lnTo>
                  <a:lnTo>
                    <a:pt x="164" y="229"/>
                  </a:lnTo>
                  <a:lnTo>
                    <a:pt x="176" y="214"/>
                  </a:lnTo>
                  <a:lnTo>
                    <a:pt x="187" y="196"/>
                  </a:lnTo>
                  <a:lnTo>
                    <a:pt x="198" y="176"/>
                  </a:lnTo>
                  <a:lnTo>
                    <a:pt x="209" y="156"/>
                  </a:lnTo>
                  <a:lnTo>
                    <a:pt x="220" y="134"/>
                  </a:lnTo>
                  <a:lnTo>
                    <a:pt x="231" y="113"/>
                  </a:lnTo>
                  <a:lnTo>
                    <a:pt x="243" y="93"/>
                  </a:lnTo>
                  <a:lnTo>
                    <a:pt x="251" y="73"/>
                  </a:lnTo>
                  <a:lnTo>
                    <a:pt x="262" y="55"/>
                  </a:lnTo>
                  <a:lnTo>
                    <a:pt x="273" y="39"/>
                  </a:lnTo>
                  <a:lnTo>
                    <a:pt x="285" y="26"/>
                  </a:lnTo>
                  <a:lnTo>
                    <a:pt x="295" y="15"/>
                  </a:lnTo>
                  <a:lnTo>
                    <a:pt x="307" y="6"/>
                  </a:lnTo>
                  <a:lnTo>
                    <a:pt x="318" y="2"/>
                  </a:lnTo>
                  <a:lnTo>
                    <a:pt x="329" y="0"/>
                  </a:lnTo>
                </a:path>
              </a:pathLst>
            </a:custGeom>
            <a:noFill/>
            <a:ln w="12700" cap="rnd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50" name="Freeform 172"/>
            <p:cNvSpPr>
              <a:spLocks/>
            </p:cNvSpPr>
            <p:nvPr/>
          </p:nvSpPr>
          <p:spPr bwMode="auto">
            <a:xfrm>
              <a:off x="659979" y="6021825"/>
              <a:ext cx="1595861" cy="399065"/>
            </a:xfrm>
            <a:custGeom>
              <a:avLst/>
              <a:gdLst>
                <a:gd name="T0" fmla="*/ 5 w 1222"/>
                <a:gd name="T1" fmla="*/ 267 h 270"/>
                <a:gd name="T2" fmla="*/ 17 w 1222"/>
                <a:gd name="T3" fmla="*/ 254 h 270"/>
                <a:gd name="T4" fmla="*/ 28 w 1222"/>
                <a:gd name="T5" fmla="*/ 229 h 270"/>
                <a:gd name="T6" fmla="*/ 38 w 1222"/>
                <a:gd name="T7" fmla="*/ 196 h 270"/>
                <a:gd name="T8" fmla="*/ 48 w 1222"/>
                <a:gd name="T9" fmla="*/ 156 h 270"/>
                <a:gd name="T10" fmla="*/ 60 w 1222"/>
                <a:gd name="T11" fmla="*/ 113 h 270"/>
                <a:gd name="T12" fmla="*/ 70 w 1222"/>
                <a:gd name="T13" fmla="*/ 73 h 270"/>
                <a:gd name="T14" fmla="*/ 82 w 1222"/>
                <a:gd name="T15" fmla="*/ 39 h 270"/>
                <a:gd name="T16" fmla="*/ 93 w 1222"/>
                <a:gd name="T17" fmla="*/ 15 h 270"/>
                <a:gd name="T18" fmla="*/ 104 w 1222"/>
                <a:gd name="T19" fmla="*/ 2 h 270"/>
                <a:gd name="T20" fmla="*/ 112 w 1222"/>
                <a:gd name="T21" fmla="*/ 2 h 270"/>
                <a:gd name="T22" fmla="*/ 126 w 1222"/>
                <a:gd name="T23" fmla="*/ 15 h 270"/>
                <a:gd name="T24" fmla="*/ 134 w 1222"/>
                <a:gd name="T25" fmla="*/ 39 h 270"/>
                <a:gd name="T26" fmla="*/ 146 w 1222"/>
                <a:gd name="T27" fmla="*/ 73 h 270"/>
                <a:gd name="T28" fmla="*/ 158 w 1222"/>
                <a:gd name="T29" fmla="*/ 113 h 270"/>
                <a:gd name="T30" fmla="*/ 169 w 1222"/>
                <a:gd name="T31" fmla="*/ 156 h 270"/>
                <a:gd name="T32" fmla="*/ 177 w 1222"/>
                <a:gd name="T33" fmla="*/ 196 h 270"/>
                <a:gd name="T34" fmla="*/ 190 w 1222"/>
                <a:gd name="T35" fmla="*/ 229 h 270"/>
                <a:gd name="T36" fmla="*/ 200 w 1222"/>
                <a:gd name="T37" fmla="*/ 254 h 270"/>
                <a:gd name="T38" fmla="*/ 212 w 1222"/>
                <a:gd name="T39" fmla="*/ 267 h 270"/>
                <a:gd name="T40" fmla="*/ 222 w 1222"/>
                <a:gd name="T41" fmla="*/ 267 h 270"/>
                <a:gd name="T42" fmla="*/ 233 w 1222"/>
                <a:gd name="T43" fmla="*/ 254 h 270"/>
                <a:gd name="T44" fmla="*/ 242 w 1222"/>
                <a:gd name="T45" fmla="*/ 229 h 270"/>
                <a:gd name="T46" fmla="*/ 255 w 1222"/>
                <a:gd name="T47" fmla="*/ 196 h 270"/>
                <a:gd name="T48" fmla="*/ 265 w 1222"/>
                <a:gd name="T49" fmla="*/ 156 h 270"/>
                <a:gd name="T50" fmla="*/ 277 w 1222"/>
                <a:gd name="T51" fmla="*/ 113 h 270"/>
                <a:gd name="T52" fmla="*/ 288 w 1222"/>
                <a:gd name="T53" fmla="*/ 73 h 270"/>
                <a:gd name="T54" fmla="*/ 299 w 1222"/>
                <a:gd name="T55" fmla="*/ 39 h 270"/>
                <a:gd name="T56" fmla="*/ 308 w 1222"/>
                <a:gd name="T57" fmla="*/ 15 h 270"/>
                <a:gd name="T58" fmla="*/ 319 w 1222"/>
                <a:gd name="T59" fmla="*/ 2 h 270"/>
                <a:gd name="T60" fmla="*/ 329 w 1222"/>
                <a:gd name="T61" fmla="*/ 2 h 270"/>
                <a:gd name="T62" fmla="*/ 342 w 1222"/>
                <a:gd name="T63" fmla="*/ 15 h 270"/>
                <a:gd name="T64" fmla="*/ 352 w 1222"/>
                <a:gd name="T65" fmla="*/ 39 h 270"/>
                <a:gd name="T66" fmla="*/ 364 w 1222"/>
                <a:gd name="T67" fmla="*/ 73 h 270"/>
                <a:gd name="T68" fmla="*/ 374 w 1222"/>
                <a:gd name="T69" fmla="*/ 113 h 270"/>
                <a:gd name="T70" fmla="*/ 384 w 1222"/>
                <a:gd name="T71" fmla="*/ 156 h 270"/>
                <a:gd name="T72" fmla="*/ 395 w 1222"/>
                <a:gd name="T73" fmla="*/ 196 h 270"/>
                <a:gd name="T74" fmla="*/ 406 w 1222"/>
                <a:gd name="T75" fmla="*/ 229 h 270"/>
                <a:gd name="T76" fmla="*/ 417 w 1222"/>
                <a:gd name="T77" fmla="*/ 254 h 270"/>
                <a:gd name="T78" fmla="*/ 428 w 1222"/>
                <a:gd name="T79" fmla="*/ 267 h 270"/>
                <a:gd name="T80" fmla="*/ 438 w 1222"/>
                <a:gd name="T81" fmla="*/ 267 h 270"/>
                <a:gd name="T82" fmla="*/ 450 w 1222"/>
                <a:gd name="T83" fmla="*/ 254 h 270"/>
                <a:gd name="T84" fmla="*/ 460 w 1222"/>
                <a:gd name="T85" fmla="*/ 229 h 270"/>
                <a:gd name="T86" fmla="*/ 472 w 1222"/>
                <a:gd name="T87" fmla="*/ 196 h 270"/>
                <a:gd name="T88" fmla="*/ 482 w 1222"/>
                <a:gd name="T89" fmla="*/ 156 h 270"/>
                <a:gd name="T90" fmla="*/ 492 w 1222"/>
                <a:gd name="T91" fmla="*/ 113 h 270"/>
                <a:gd name="T92" fmla="*/ 502 w 1222"/>
                <a:gd name="T93" fmla="*/ 73 h 270"/>
                <a:gd name="T94" fmla="*/ 514 w 1222"/>
                <a:gd name="T95" fmla="*/ 39 h 270"/>
                <a:gd name="T96" fmla="*/ 524 w 1222"/>
                <a:gd name="T97" fmla="*/ 15 h 270"/>
                <a:gd name="T98" fmla="*/ 536 w 1222"/>
                <a:gd name="T99" fmla="*/ 2 h 27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222"/>
                <a:gd name="T151" fmla="*/ 0 h 270"/>
                <a:gd name="T152" fmla="*/ 1222 w 1222"/>
                <a:gd name="T153" fmla="*/ 270 h 270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222" h="270">
                  <a:moveTo>
                    <a:pt x="0" y="269"/>
                  </a:moveTo>
                  <a:lnTo>
                    <a:pt x="12" y="267"/>
                  </a:lnTo>
                  <a:lnTo>
                    <a:pt x="25" y="262"/>
                  </a:lnTo>
                  <a:lnTo>
                    <a:pt x="38" y="254"/>
                  </a:lnTo>
                  <a:lnTo>
                    <a:pt x="50" y="243"/>
                  </a:lnTo>
                  <a:lnTo>
                    <a:pt x="62" y="229"/>
                  </a:lnTo>
                  <a:lnTo>
                    <a:pt x="75" y="214"/>
                  </a:lnTo>
                  <a:lnTo>
                    <a:pt x="88" y="196"/>
                  </a:lnTo>
                  <a:lnTo>
                    <a:pt x="100" y="176"/>
                  </a:lnTo>
                  <a:lnTo>
                    <a:pt x="110" y="156"/>
                  </a:lnTo>
                  <a:lnTo>
                    <a:pt x="121" y="134"/>
                  </a:lnTo>
                  <a:lnTo>
                    <a:pt x="134" y="113"/>
                  </a:lnTo>
                  <a:lnTo>
                    <a:pt x="147" y="93"/>
                  </a:lnTo>
                  <a:lnTo>
                    <a:pt x="159" y="73"/>
                  </a:lnTo>
                  <a:lnTo>
                    <a:pt x="171" y="55"/>
                  </a:lnTo>
                  <a:lnTo>
                    <a:pt x="184" y="39"/>
                  </a:lnTo>
                  <a:lnTo>
                    <a:pt x="197" y="26"/>
                  </a:lnTo>
                  <a:lnTo>
                    <a:pt x="209" y="15"/>
                  </a:lnTo>
                  <a:lnTo>
                    <a:pt x="221" y="6"/>
                  </a:lnTo>
                  <a:lnTo>
                    <a:pt x="234" y="2"/>
                  </a:lnTo>
                  <a:lnTo>
                    <a:pt x="246" y="0"/>
                  </a:lnTo>
                  <a:lnTo>
                    <a:pt x="255" y="2"/>
                  </a:lnTo>
                  <a:lnTo>
                    <a:pt x="268" y="6"/>
                  </a:lnTo>
                  <a:lnTo>
                    <a:pt x="281" y="15"/>
                  </a:lnTo>
                  <a:lnTo>
                    <a:pt x="292" y="26"/>
                  </a:lnTo>
                  <a:lnTo>
                    <a:pt x="306" y="39"/>
                  </a:lnTo>
                  <a:lnTo>
                    <a:pt x="318" y="55"/>
                  </a:lnTo>
                  <a:lnTo>
                    <a:pt x="330" y="73"/>
                  </a:lnTo>
                  <a:lnTo>
                    <a:pt x="343" y="93"/>
                  </a:lnTo>
                  <a:lnTo>
                    <a:pt x="355" y="113"/>
                  </a:lnTo>
                  <a:lnTo>
                    <a:pt x="368" y="134"/>
                  </a:lnTo>
                  <a:lnTo>
                    <a:pt x="380" y="156"/>
                  </a:lnTo>
                  <a:lnTo>
                    <a:pt x="393" y="176"/>
                  </a:lnTo>
                  <a:lnTo>
                    <a:pt x="401" y="196"/>
                  </a:lnTo>
                  <a:lnTo>
                    <a:pt x="415" y="214"/>
                  </a:lnTo>
                  <a:lnTo>
                    <a:pt x="427" y="229"/>
                  </a:lnTo>
                  <a:lnTo>
                    <a:pt x="439" y="243"/>
                  </a:lnTo>
                  <a:lnTo>
                    <a:pt x="452" y="254"/>
                  </a:lnTo>
                  <a:lnTo>
                    <a:pt x="464" y="262"/>
                  </a:lnTo>
                  <a:lnTo>
                    <a:pt x="477" y="267"/>
                  </a:lnTo>
                  <a:lnTo>
                    <a:pt x="489" y="269"/>
                  </a:lnTo>
                  <a:lnTo>
                    <a:pt x="502" y="267"/>
                  </a:lnTo>
                  <a:lnTo>
                    <a:pt x="514" y="262"/>
                  </a:lnTo>
                  <a:lnTo>
                    <a:pt x="526" y="254"/>
                  </a:lnTo>
                  <a:lnTo>
                    <a:pt x="539" y="243"/>
                  </a:lnTo>
                  <a:lnTo>
                    <a:pt x="548" y="229"/>
                  </a:lnTo>
                  <a:lnTo>
                    <a:pt x="561" y="214"/>
                  </a:lnTo>
                  <a:lnTo>
                    <a:pt x="573" y="196"/>
                  </a:lnTo>
                  <a:lnTo>
                    <a:pt x="586" y="176"/>
                  </a:lnTo>
                  <a:lnTo>
                    <a:pt x="598" y="156"/>
                  </a:lnTo>
                  <a:lnTo>
                    <a:pt x="611" y="134"/>
                  </a:lnTo>
                  <a:lnTo>
                    <a:pt x="623" y="113"/>
                  </a:lnTo>
                  <a:lnTo>
                    <a:pt x="635" y="93"/>
                  </a:lnTo>
                  <a:lnTo>
                    <a:pt x="648" y="73"/>
                  </a:lnTo>
                  <a:lnTo>
                    <a:pt x="661" y="55"/>
                  </a:lnTo>
                  <a:lnTo>
                    <a:pt x="673" y="39"/>
                  </a:lnTo>
                  <a:lnTo>
                    <a:pt x="685" y="26"/>
                  </a:lnTo>
                  <a:lnTo>
                    <a:pt x="695" y="15"/>
                  </a:lnTo>
                  <a:lnTo>
                    <a:pt x="707" y="6"/>
                  </a:lnTo>
                  <a:lnTo>
                    <a:pt x="719" y="2"/>
                  </a:lnTo>
                  <a:lnTo>
                    <a:pt x="733" y="0"/>
                  </a:lnTo>
                  <a:lnTo>
                    <a:pt x="744" y="2"/>
                  </a:lnTo>
                  <a:lnTo>
                    <a:pt x="757" y="6"/>
                  </a:lnTo>
                  <a:lnTo>
                    <a:pt x="770" y="15"/>
                  </a:lnTo>
                  <a:lnTo>
                    <a:pt x="782" y="26"/>
                  </a:lnTo>
                  <a:lnTo>
                    <a:pt x="794" y="39"/>
                  </a:lnTo>
                  <a:lnTo>
                    <a:pt x="807" y="55"/>
                  </a:lnTo>
                  <a:lnTo>
                    <a:pt x="820" y="73"/>
                  </a:lnTo>
                  <a:lnTo>
                    <a:pt x="832" y="93"/>
                  </a:lnTo>
                  <a:lnTo>
                    <a:pt x="842" y="113"/>
                  </a:lnTo>
                  <a:lnTo>
                    <a:pt x="854" y="134"/>
                  </a:lnTo>
                  <a:lnTo>
                    <a:pt x="866" y="156"/>
                  </a:lnTo>
                  <a:lnTo>
                    <a:pt x="879" y="176"/>
                  </a:lnTo>
                  <a:lnTo>
                    <a:pt x="891" y="196"/>
                  </a:lnTo>
                  <a:lnTo>
                    <a:pt x="904" y="214"/>
                  </a:lnTo>
                  <a:lnTo>
                    <a:pt x="915" y="229"/>
                  </a:lnTo>
                  <a:lnTo>
                    <a:pt x="929" y="243"/>
                  </a:lnTo>
                  <a:lnTo>
                    <a:pt x="941" y="254"/>
                  </a:lnTo>
                  <a:lnTo>
                    <a:pt x="953" y="262"/>
                  </a:lnTo>
                  <a:lnTo>
                    <a:pt x="966" y="267"/>
                  </a:lnTo>
                  <a:lnTo>
                    <a:pt x="978" y="269"/>
                  </a:lnTo>
                  <a:lnTo>
                    <a:pt x="987" y="267"/>
                  </a:lnTo>
                  <a:lnTo>
                    <a:pt x="1000" y="262"/>
                  </a:lnTo>
                  <a:lnTo>
                    <a:pt x="1013" y="254"/>
                  </a:lnTo>
                  <a:lnTo>
                    <a:pt x="1024" y="243"/>
                  </a:lnTo>
                  <a:lnTo>
                    <a:pt x="1038" y="229"/>
                  </a:lnTo>
                  <a:lnTo>
                    <a:pt x="1050" y="214"/>
                  </a:lnTo>
                  <a:lnTo>
                    <a:pt x="1062" y="196"/>
                  </a:lnTo>
                  <a:lnTo>
                    <a:pt x="1075" y="176"/>
                  </a:lnTo>
                  <a:lnTo>
                    <a:pt x="1087" y="156"/>
                  </a:lnTo>
                  <a:lnTo>
                    <a:pt x="1100" y="134"/>
                  </a:lnTo>
                  <a:lnTo>
                    <a:pt x="1112" y="113"/>
                  </a:lnTo>
                  <a:lnTo>
                    <a:pt x="1125" y="93"/>
                  </a:lnTo>
                  <a:lnTo>
                    <a:pt x="1134" y="73"/>
                  </a:lnTo>
                  <a:lnTo>
                    <a:pt x="1146" y="55"/>
                  </a:lnTo>
                  <a:lnTo>
                    <a:pt x="1159" y="39"/>
                  </a:lnTo>
                  <a:lnTo>
                    <a:pt x="1171" y="26"/>
                  </a:lnTo>
                  <a:lnTo>
                    <a:pt x="1184" y="15"/>
                  </a:lnTo>
                  <a:lnTo>
                    <a:pt x="1196" y="6"/>
                  </a:lnTo>
                  <a:lnTo>
                    <a:pt x="1209" y="2"/>
                  </a:lnTo>
                  <a:lnTo>
                    <a:pt x="1221" y="0"/>
                  </a:lnTo>
                </a:path>
              </a:pathLst>
            </a:custGeom>
            <a:noFill/>
            <a:ln w="12700" cap="rnd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51" name="Freeform 173"/>
            <p:cNvSpPr>
              <a:spLocks/>
            </p:cNvSpPr>
            <p:nvPr/>
          </p:nvSpPr>
          <p:spPr bwMode="auto">
            <a:xfrm>
              <a:off x="2255840" y="6021825"/>
              <a:ext cx="643918" cy="399065"/>
            </a:xfrm>
            <a:custGeom>
              <a:avLst/>
              <a:gdLst>
                <a:gd name="T0" fmla="*/ 0 w 493"/>
                <a:gd name="T1" fmla="*/ 0 h 270"/>
                <a:gd name="T2" fmla="*/ 5 w 493"/>
                <a:gd name="T3" fmla="*/ 2 h 270"/>
                <a:gd name="T4" fmla="*/ 11 w 493"/>
                <a:gd name="T5" fmla="*/ 6 h 270"/>
                <a:gd name="T6" fmla="*/ 17 w 493"/>
                <a:gd name="T7" fmla="*/ 15 h 270"/>
                <a:gd name="T8" fmla="*/ 22 w 493"/>
                <a:gd name="T9" fmla="*/ 26 h 270"/>
                <a:gd name="T10" fmla="*/ 28 w 493"/>
                <a:gd name="T11" fmla="*/ 39 h 270"/>
                <a:gd name="T12" fmla="*/ 33 w 493"/>
                <a:gd name="T13" fmla="*/ 55 h 270"/>
                <a:gd name="T14" fmla="*/ 38 w 493"/>
                <a:gd name="T15" fmla="*/ 73 h 270"/>
                <a:gd name="T16" fmla="*/ 44 w 493"/>
                <a:gd name="T17" fmla="*/ 93 h 270"/>
                <a:gd name="T18" fmla="*/ 48 w 493"/>
                <a:gd name="T19" fmla="*/ 113 h 270"/>
                <a:gd name="T20" fmla="*/ 54 w 493"/>
                <a:gd name="T21" fmla="*/ 134 h 270"/>
                <a:gd name="T22" fmla="*/ 60 w 493"/>
                <a:gd name="T23" fmla="*/ 156 h 270"/>
                <a:gd name="T24" fmla="*/ 66 w 493"/>
                <a:gd name="T25" fmla="*/ 176 h 270"/>
                <a:gd name="T26" fmla="*/ 70 w 493"/>
                <a:gd name="T27" fmla="*/ 196 h 270"/>
                <a:gd name="T28" fmla="*/ 76 w 493"/>
                <a:gd name="T29" fmla="*/ 214 h 270"/>
                <a:gd name="T30" fmla="*/ 82 w 493"/>
                <a:gd name="T31" fmla="*/ 229 h 270"/>
                <a:gd name="T32" fmla="*/ 87 w 493"/>
                <a:gd name="T33" fmla="*/ 243 h 270"/>
                <a:gd name="T34" fmla="*/ 93 w 493"/>
                <a:gd name="T35" fmla="*/ 254 h 270"/>
                <a:gd name="T36" fmla="*/ 99 w 493"/>
                <a:gd name="T37" fmla="*/ 262 h 270"/>
                <a:gd name="T38" fmla="*/ 105 w 493"/>
                <a:gd name="T39" fmla="*/ 267 h 270"/>
                <a:gd name="T40" fmla="*/ 110 w 493"/>
                <a:gd name="T41" fmla="*/ 269 h 270"/>
                <a:gd name="T42" fmla="*/ 113 w 493"/>
                <a:gd name="T43" fmla="*/ 267 h 270"/>
                <a:gd name="T44" fmla="*/ 119 w 493"/>
                <a:gd name="T45" fmla="*/ 262 h 270"/>
                <a:gd name="T46" fmla="*/ 126 w 493"/>
                <a:gd name="T47" fmla="*/ 254 h 270"/>
                <a:gd name="T48" fmla="*/ 130 w 493"/>
                <a:gd name="T49" fmla="*/ 243 h 270"/>
                <a:gd name="T50" fmla="*/ 135 w 493"/>
                <a:gd name="T51" fmla="*/ 229 h 270"/>
                <a:gd name="T52" fmla="*/ 142 w 493"/>
                <a:gd name="T53" fmla="*/ 214 h 270"/>
                <a:gd name="T54" fmla="*/ 148 w 493"/>
                <a:gd name="T55" fmla="*/ 196 h 270"/>
                <a:gd name="T56" fmla="*/ 152 w 493"/>
                <a:gd name="T57" fmla="*/ 176 h 270"/>
                <a:gd name="T58" fmla="*/ 158 w 493"/>
                <a:gd name="T59" fmla="*/ 156 h 270"/>
                <a:gd name="T60" fmla="*/ 164 w 493"/>
                <a:gd name="T61" fmla="*/ 134 h 270"/>
                <a:gd name="T62" fmla="*/ 170 w 493"/>
                <a:gd name="T63" fmla="*/ 113 h 270"/>
                <a:gd name="T64" fmla="*/ 175 w 493"/>
                <a:gd name="T65" fmla="*/ 93 h 270"/>
                <a:gd name="T66" fmla="*/ 180 w 493"/>
                <a:gd name="T67" fmla="*/ 73 h 270"/>
                <a:gd name="T68" fmla="*/ 184 w 493"/>
                <a:gd name="T69" fmla="*/ 55 h 270"/>
                <a:gd name="T70" fmla="*/ 191 w 493"/>
                <a:gd name="T71" fmla="*/ 39 h 270"/>
                <a:gd name="T72" fmla="*/ 197 w 493"/>
                <a:gd name="T73" fmla="*/ 26 h 270"/>
                <a:gd name="T74" fmla="*/ 202 w 493"/>
                <a:gd name="T75" fmla="*/ 15 h 270"/>
                <a:gd name="T76" fmla="*/ 207 w 493"/>
                <a:gd name="T77" fmla="*/ 6 h 270"/>
                <a:gd name="T78" fmla="*/ 213 w 493"/>
                <a:gd name="T79" fmla="*/ 2 h 270"/>
                <a:gd name="T80" fmla="*/ 218 w 493"/>
                <a:gd name="T81" fmla="*/ 0 h 27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93"/>
                <a:gd name="T124" fmla="*/ 0 h 270"/>
                <a:gd name="T125" fmla="*/ 493 w 493"/>
                <a:gd name="T126" fmla="*/ 270 h 27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93" h="270">
                  <a:moveTo>
                    <a:pt x="0" y="0"/>
                  </a:moveTo>
                  <a:lnTo>
                    <a:pt x="12" y="2"/>
                  </a:lnTo>
                  <a:lnTo>
                    <a:pt x="24" y="6"/>
                  </a:lnTo>
                  <a:lnTo>
                    <a:pt x="38" y="15"/>
                  </a:lnTo>
                  <a:lnTo>
                    <a:pt x="50" y="26"/>
                  </a:lnTo>
                  <a:lnTo>
                    <a:pt x="62" y="39"/>
                  </a:lnTo>
                  <a:lnTo>
                    <a:pt x="75" y="55"/>
                  </a:lnTo>
                  <a:lnTo>
                    <a:pt x="88" y="73"/>
                  </a:lnTo>
                  <a:lnTo>
                    <a:pt x="100" y="93"/>
                  </a:lnTo>
                  <a:lnTo>
                    <a:pt x="110" y="113"/>
                  </a:lnTo>
                  <a:lnTo>
                    <a:pt x="122" y="134"/>
                  </a:lnTo>
                  <a:lnTo>
                    <a:pt x="134" y="156"/>
                  </a:lnTo>
                  <a:lnTo>
                    <a:pt x="147" y="176"/>
                  </a:lnTo>
                  <a:lnTo>
                    <a:pt x="160" y="196"/>
                  </a:lnTo>
                  <a:lnTo>
                    <a:pt x="172" y="214"/>
                  </a:lnTo>
                  <a:lnTo>
                    <a:pt x="184" y="229"/>
                  </a:lnTo>
                  <a:lnTo>
                    <a:pt x="197" y="243"/>
                  </a:lnTo>
                  <a:lnTo>
                    <a:pt x="210" y="254"/>
                  </a:lnTo>
                  <a:lnTo>
                    <a:pt x="222" y="262"/>
                  </a:lnTo>
                  <a:lnTo>
                    <a:pt x="235" y="267"/>
                  </a:lnTo>
                  <a:lnTo>
                    <a:pt x="247" y="269"/>
                  </a:lnTo>
                  <a:lnTo>
                    <a:pt x="256" y="267"/>
                  </a:lnTo>
                  <a:lnTo>
                    <a:pt x="270" y="262"/>
                  </a:lnTo>
                  <a:lnTo>
                    <a:pt x="282" y="254"/>
                  </a:lnTo>
                  <a:lnTo>
                    <a:pt x="294" y="243"/>
                  </a:lnTo>
                  <a:lnTo>
                    <a:pt x="307" y="229"/>
                  </a:lnTo>
                  <a:lnTo>
                    <a:pt x="320" y="214"/>
                  </a:lnTo>
                  <a:lnTo>
                    <a:pt x="332" y="196"/>
                  </a:lnTo>
                  <a:lnTo>
                    <a:pt x="345" y="176"/>
                  </a:lnTo>
                  <a:lnTo>
                    <a:pt x="357" y="156"/>
                  </a:lnTo>
                  <a:lnTo>
                    <a:pt x="370" y="134"/>
                  </a:lnTo>
                  <a:lnTo>
                    <a:pt x="382" y="113"/>
                  </a:lnTo>
                  <a:lnTo>
                    <a:pt x="395" y="93"/>
                  </a:lnTo>
                  <a:lnTo>
                    <a:pt x="404" y="73"/>
                  </a:lnTo>
                  <a:lnTo>
                    <a:pt x="417" y="55"/>
                  </a:lnTo>
                  <a:lnTo>
                    <a:pt x="429" y="39"/>
                  </a:lnTo>
                  <a:lnTo>
                    <a:pt x="442" y="26"/>
                  </a:lnTo>
                  <a:lnTo>
                    <a:pt x="454" y="15"/>
                  </a:lnTo>
                  <a:lnTo>
                    <a:pt x="467" y="6"/>
                  </a:lnTo>
                  <a:lnTo>
                    <a:pt x="479" y="2"/>
                  </a:lnTo>
                  <a:lnTo>
                    <a:pt x="492" y="0"/>
                  </a:lnTo>
                </a:path>
              </a:pathLst>
            </a:custGeom>
            <a:noFill/>
            <a:ln w="12700" cap="rnd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52" name="Line 174"/>
            <p:cNvSpPr>
              <a:spLocks noChangeShapeType="1"/>
            </p:cNvSpPr>
            <p:nvPr/>
          </p:nvSpPr>
          <p:spPr bwMode="auto">
            <a:xfrm>
              <a:off x="461963" y="6222836"/>
              <a:ext cx="2659279" cy="147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53" name="Oval 175"/>
            <p:cNvSpPr>
              <a:spLocks noChangeArrowheads="1"/>
            </p:cNvSpPr>
            <p:nvPr/>
          </p:nvSpPr>
          <p:spPr bwMode="auto">
            <a:xfrm>
              <a:off x="1886210" y="6360292"/>
              <a:ext cx="93874" cy="96071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54" name="Oval 176"/>
            <p:cNvSpPr>
              <a:spLocks noChangeArrowheads="1"/>
            </p:cNvSpPr>
            <p:nvPr/>
          </p:nvSpPr>
          <p:spPr bwMode="auto">
            <a:xfrm>
              <a:off x="611575" y="6360292"/>
              <a:ext cx="98275" cy="96071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55" name="Oval 177"/>
            <p:cNvSpPr>
              <a:spLocks noChangeArrowheads="1"/>
            </p:cNvSpPr>
            <p:nvPr/>
          </p:nvSpPr>
          <p:spPr bwMode="auto">
            <a:xfrm>
              <a:off x="1234958" y="6360292"/>
              <a:ext cx="95341" cy="96071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56" name="Oval 178"/>
            <p:cNvSpPr>
              <a:spLocks noChangeArrowheads="1"/>
            </p:cNvSpPr>
            <p:nvPr/>
          </p:nvSpPr>
          <p:spPr bwMode="auto">
            <a:xfrm>
              <a:off x="2852821" y="5984875"/>
              <a:ext cx="98275" cy="93115"/>
            </a:xfrm>
            <a:prstGeom prst="ellipse">
              <a:avLst/>
            </a:prstGeom>
            <a:gradFill rotWithShape="0">
              <a:gsLst>
                <a:gs pos="0">
                  <a:srgbClr val="0066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57" name="Oval 179"/>
            <p:cNvSpPr>
              <a:spLocks noChangeArrowheads="1"/>
            </p:cNvSpPr>
            <p:nvPr/>
          </p:nvSpPr>
          <p:spPr bwMode="auto">
            <a:xfrm>
              <a:off x="2203035" y="5984875"/>
              <a:ext cx="95341" cy="93115"/>
            </a:xfrm>
            <a:prstGeom prst="ellipse">
              <a:avLst/>
            </a:prstGeom>
            <a:gradFill rotWithShape="0">
              <a:gsLst>
                <a:gs pos="0">
                  <a:srgbClr val="0066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35" name="Rectangle 180"/>
            <p:cNvSpPr>
              <a:spLocks noChangeArrowheads="1"/>
            </p:cNvSpPr>
            <p:nvPr/>
          </p:nvSpPr>
          <p:spPr bwMode="auto">
            <a:xfrm>
              <a:off x="434975" y="3895724"/>
              <a:ext cx="1684338" cy="196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1200">
                  <a:solidFill>
                    <a:srgbClr val="000000"/>
                  </a:solidFill>
                </a:rPr>
                <a:t>Acceleration </a:t>
              </a:r>
              <a:r>
                <a:rPr lang="en-US" sz="1400">
                  <a:solidFill>
                    <a:srgbClr val="000000"/>
                  </a:solidFill>
                  <a:latin typeface="Symbol" pitchFamily="18" charset="2"/>
                </a:rPr>
                <a:t>n</a:t>
              </a:r>
              <a:r>
                <a:rPr lang="en-US" sz="1400" baseline="-2500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136" name="Rectangle 181"/>
            <p:cNvSpPr>
              <a:spLocks noChangeArrowheads="1"/>
            </p:cNvSpPr>
            <p:nvPr/>
          </p:nvSpPr>
          <p:spPr bwMode="auto">
            <a:xfrm>
              <a:off x="461963" y="5638800"/>
              <a:ext cx="160655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1200" dirty="0">
                  <a:solidFill>
                    <a:srgbClr val="000000"/>
                  </a:solidFill>
                </a:rPr>
                <a:t>Deflection </a:t>
              </a:r>
              <a:r>
                <a:rPr lang="en-US" sz="1400" dirty="0">
                  <a:solidFill>
                    <a:srgbClr val="000000"/>
                  </a:solidFill>
                  <a:latin typeface="Symbol" pitchFamily="18" charset="2"/>
                </a:rPr>
                <a:t>n</a:t>
              </a:r>
              <a:r>
                <a:rPr lang="en-US" sz="1400" baseline="-25000" dirty="0">
                  <a:solidFill>
                    <a:srgbClr val="000000"/>
                  </a:solidFill>
                </a:rPr>
                <a:t>0 </a:t>
              </a:r>
              <a:r>
                <a:rPr lang="en-US" sz="1200" dirty="0">
                  <a:solidFill>
                    <a:srgbClr val="000000"/>
                  </a:solidFill>
                </a:rPr>
                <a:t>/ 2</a:t>
              </a:r>
            </a:p>
          </p:txBody>
        </p:sp>
        <p:sp>
          <p:nvSpPr>
            <p:cNvPr id="137" name="Line 182"/>
            <p:cNvSpPr>
              <a:spLocks noChangeShapeType="1"/>
            </p:cNvSpPr>
            <p:nvPr/>
          </p:nvSpPr>
          <p:spPr bwMode="auto">
            <a:xfrm flipH="1" flipV="1">
              <a:off x="2087563" y="3360738"/>
              <a:ext cx="3365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 type="none" w="sm" len="sm"/>
              <a:tailEnd type="stealth" w="lg" len="lg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38" name="Freeform 184"/>
            <p:cNvSpPr>
              <a:spLocks/>
            </p:cNvSpPr>
            <p:nvPr/>
          </p:nvSpPr>
          <p:spPr bwMode="auto">
            <a:xfrm flipH="1" flipV="1">
              <a:off x="2093913" y="2605088"/>
              <a:ext cx="482600" cy="393700"/>
            </a:xfrm>
            <a:custGeom>
              <a:avLst/>
              <a:gdLst>
                <a:gd name="T0" fmla="*/ 0 w 329"/>
                <a:gd name="T1" fmla="*/ 76 h 269"/>
                <a:gd name="T2" fmla="*/ 6 w 329"/>
                <a:gd name="T3" fmla="*/ 89 h 269"/>
                <a:gd name="T4" fmla="*/ 13 w 329"/>
                <a:gd name="T5" fmla="*/ 99 h 269"/>
                <a:gd name="T6" fmla="*/ 18 w 329"/>
                <a:gd name="T7" fmla="*/ 112 h 269"/>
                <a:gd name="T8" fmla="*/ 26 w 329"/>
                <a:gd name="T9" fmla="*/ 122 h 269"/>
                <a:gd name="T10" fmla="*/ 31 w 329"/>
                <a:gd name="T11" fmla="*/ 130 h 269"/>
                <a:gd name="T12" fmla="*/ 38 w 329"/>
                <a:gd name="T13" fmla="*/ 137 h 269"/>
                <a:gd name="T14" fmla="*/ 45 w 329"/>
                <a:gd name="T15" fmla="*/ 144 h 269"/>
                <a:gd name="T16" fmla="*/ 51 w 329"/>
                <a:gd name="T17" fmla="*/ 148 h 269"/>
                <a:gd name="T18" fmla="*/ 57 w 329"/>
                <a:gd name="T19" fmla="*/ 151 h 269"/>
                <a:gd name="T20" fmla="*/ 64 w 329"/>
                <a:gd name="T21" fmla="*/ 153 h 269"/>
                <a:gd name="T22" fmla="*/ 68 w 329"/>
                <a:gd name="T23" fmla="*/ 151 h 269"/>
                <a:gd name="T24" fmla="*/ 75 w 329"/>
                <a:gd name="T25" fmla="*/ 148 h 269"/>
                <a:gd name="T26" fmla="*/ 81 w 329"/>
                <a:gd name="T27" fmla="*/ 144 h 269"/>
                <a:gd name="T28" fmla="*/ 88 w 329"/>
                <a:gd name="T29" fmla="*/ 137 h 269"/>
                <a:gd name="T30" fmla="*/ 94 w 329"/>
                <a:gd name="T31" fmla="*/ 130 h 269"/>
                <a:gd name="T32" fmla="*/ 102 w 329"/>
                <a:gd name="T33" fmla="*/ 122 h 269"/>
                <a:gd name="T34" fmla="*/ 108 w 329"/>
                <a:gd name="T35" fmla="*/ 112 h 269"/>
                <a:gd name="T36" fmla="*/ 114 w 329"/>
                <a:gd name="T37" fmla="*/ 99 h 269"/>
                <a:gd name="T38" fmla="*/ 119 w 329"/>
                <a:gd name="T39" fmla="*/ 89 h 269"/>
                <a:gd name="T40" fmla="*/ 128 w 329"/>
                <a:gd name="T41" fmla="*/ 76 h 269"/>
                <a:gd name="T42" fmla="*/ 132 w 329"/>
                <a:gd name="T43" fmla="*/ 65 h 269"/>
                <a:gd name="T44" fmla="*/ 140 w 329"/>
                <a:gd name="T45" fmla="*/ 53 h 269"/>
                <a:gd name="T46" fmla="*/ 144 w 329"/>
                <a:gd name="T47" fmla="*/ 41 h 269"/>
                <a:gd name="T48" fmla="*/ 151 w 329"/>
                <a:gd name="T49" fmla="*/ 31 h 269"/>
                <a:gd name="T50" fmla="*/ 157 w 329"/>
                <a:gd name="T51" fmla="*/ 22 h 269"/>
                <a:gd name="T52" fmla="*/ 164 w 329"/>
                <a:gd name="T53" fmla="*/ 15 h 269"/>
                <a:gd name="T54" fmla="*/ 170 w 329"/>
                <a:gd name="T55" fmla="*/ 8 h 269"/>
                <a:gd name="T56" fmla="*/ 176 w 329"/>
                <a:gd name="T57" fmla="*/ 6 h 269"/>
                <a:gd name="T58" fmla="*/ 183 w 329"/>
                <a:gd name="T59" fmla="*/ 2 h 269"/>
                <a:gd name="T60" fmla="*/ 189 w 329"/>
                <a:gd name="T61" fmla="*/ 0 h 26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329"/>
                <a:gd name="T94" fmla="*/ 0 h 269"/>
                <a:gd name="T95" fmla="*/ 329 w 329"/>
                <a:gd name="T96" fmla="*/ 269 h 269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329" h="269">
                  <a:moveTo>
                    <a:pt x="0" y="134"/>
                  </a:moveTo>
                  <a:lnTo>
                    <a:pt x="10" y="156"/>
                  </a:lnTo>
                  <a:lnTo>
                    <a:pt x="22" y="176"/>
                  </a:lnTo>
                  <a:lnTo>
                    <a:pt x="33" y="196"/>
                  </a:lnTo>
                  <a:lnTo>
                    <a:pt x="44" y="214"/>
                  </a:lnTo>
                  <a:lnTo>
                    <a:pt x="55" y="229"/>
                  </a:lnTo>
                  <a:lnTo>
                    <a:pt x="66" y="243"/>
                  </a:lnTo>
                  <a:lnTo>
                    <a:pt x="78" y="254"/>
                  </a:lnTo>
                  <a:lnTo>
                    <a:pt x="89" y="262"/>
                  </a:lnTo>
                  <a:lnTo>
                    <a:pt x="100" y="267"/>
                  </a:lnTo>
                  <a:lnTo>
                    <a:pt x="111" y="269"/>
                  </a:lnTo>
                  <a:lnTo>
                    <a:pt x="119" y="267"/>
                  </a:lnTo>
                  <a:lnTo>
                    <a:pt x="131" y="262"/>
                  </a:lnTo>
                  <a:lnTo>
                    <a:pt x="142" y="254"/>
                  </a:lnTo>
                  <a:lnTo>
                    <a:pt x="153" y="243"/>
                  </a:lnTo>
                  <a:lnTo>
                    <a:pt x="164" y="229"/>
                  </a:lnTo>
                  <a:lnTo>
                    <a:pt x="176" y="214"/>
                  </a:lnTo>
                  <a:lnTo>
                    <a:pt x="187" y="196"/>
                  </a:lnTo>
                  <a:lnTo>
                    <a:pt x="198" y="176"/>
                  </a:lnTo>
                  <a:lnTo>
                    <a:pt x="209" y="156"/>
                  </a:lnTo>
                  <a:lnTo>
                    <a:pt x="220" y="134"/>
                  </a:lnTo>
                  <a:lnTo>
                    <a:pt x="231" y="113"/>
                  </a:lnTo>
                  <a:lnTo>
                    <a:pt x="243" y="93"/>
                  </a:lnTo>
                  <a:lnTo>
                    <a:pt x="251" y="73"/>
                  </a:lnTo>
                  <a:lnTo>
                    <a:pt x="262" y="55"/>
                  </a:lnTo>
                  <a:lnTo>
                    <a:pt x="273" y="39"/>
                  </a:lnTo>
                  <a:lnTo>
                    <a:pt x="285" y="26"/>
                  </a:lnTo>
                  <a:lnTo>
                    <a:pt x="295" y="15"/>
                  </a:lnTo>
                  <a:lnTo>
                    <a:pt x="307" y="6"/>
                  </a:lnTo>
                  <a:lnTo>
                    <a:pt x="318" y="2"/>
                  </a:lnTo>
                  <a:lnTo>
                    <a:pt x="329" y="0"/>
                  </a:lnTo>
                </a:path>
              </a:pathLst>
            </a:custGeom>
            <a:noFill/>
            <a:ln w="12700" cap="rnd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39" name="Freeform 185"/>
            <p:cNvSpPr>
              <a:spLocks/>
            </p:cNvSpPr>
            <p:nvPr/>
          </p:nvSpPr>
          <p:spPr bwMode="auto">
            <a:xfrm>
              <a:off x="492125" y="2606675"/>
              <a:ext cx="1593850" cy="396875"/>
            </a:xfrm>
            <a:custGeom>
              <a:avLst/>
              <a:gdLst>
                <a:gd name="T0" fmla="*/ 3 w 1222"/>
                <a:gd name="T1" fmla="*/ 156 h 270"/>
                <a:gd name="T2" fmla="*/ 10 w 1222"/>
                <a:gd name="T3" fmla="*/ 148 h 270"/>
                <a:gd name="T4" fmla="*/ 16 w 1222"/>
                <a:gd name="T5" fmla="*/ 133 h 270"/>
                <a:gd name="T6" fmla="*/ 21 w 1222"/>
                <a:gd name="T7" fmla="*/ 114 h 270"/>
                <a:gd name="T8" fmla="*/ 28 w 1222"/>
                <a:gd name="T9" fmla="*/ 91 h 270"/>
                <a:gd name="T10" fmla="*/ 34 w 1222"/>
                <a:gd name="T11" fmla="*/ 66 h 270"/>
                <a:gd name="T12" fmla="*/ 40 w 1222"/>
                <a:gd name="T13" fmla="*/ 43 h 270"/>
                <a:gd name="T14" fmla="*/ 47 w 1222"/>
                <a:gd name="T15" fmla="*/ 23 h 270"/>
                <a:gd name="T16" fmla="*/ 53 w 1222"/>
                <a:gd name="T17" fmla="*/ 8 h 270"/>
                <a:gd name="T18" fmla="*/ 59 w 1222"/>
                <a:gd name="T19" fmla="*/ 2 h 270"/>
                <a:gd name="T20" fmla="*/ 65 w 1222"/>
                <a:gd name="T21" fmla="*/ 2 h 270"/>
                <a:gd name="T22" fmla="*/ 71 w 1222"/>
                <a:gd name="T23" fmla="*/ 8 h 270"/>
                <a:gd name="T24" fmla="*/ 77 w 1222"/>
                <a:gd name="T25" fmla="*/ 23 h 270"/>
                <a:gd name="T26" fmla="*/ 83 w 1222"/>
                <a:gd name="T27" fmla="*/ 43 h 270"/>
                <a:gd name="T28" fmla="*/ 90 w 1222"/>
                <a:gd name="T29" fmla="*/ 66 h 270"/>
                <a:gd name="T30" fmla="*/ 96 w 1222"/>
                <a:gd name="T31" fmla="*/ 91 h 270"/>
                <a:gd name="T32" fmla="*/ 101 w 1222"/>
                <a:gd name="T33" fmla="*/ 114 h 270"/>
                <a:gd name="T34" fmla="*/ 108 w 1222"/>
                <a:gd name="T35" fmla="*/ 133 h 270"/>
                <a:gd name="T36" fmla="*/ 114 w 1222"/>
                <a:gd name="T37" fmla="*/ 148 h 270"/>
                <a:gd name="T38" fmla="*/ 121 w 1222"/>
                <a:gd name="T39" fmla="*/ 156 h 270"/>
                <a:gd name="T40" fmla="*/ 127 w 1222"/>
                <a:gd name="T41" fmla="*/ 156 h 270"/>
                <a:gd name="T42" fmla="*/ 133 w 1222"/>
                <a:gd name="T43" fmla="*/ 148 h 270"/>
                <a:gd name="T44" fmla="*/ 138 w 1222"/>
                <a:gd name="T45" fmla="*/ 133 h 270"/>
                <a:gd name="T46" fmla="*/ 145 w 1222"/>
                <a:gd name="T47" fmla="*/ 114 h 270"/>
                <a:gd name="T48" fmla="*/ 150 w 1222"/>
                <a:gd name="T49" fmla="*/ 91 h 270"/>
                <a:gd name="T50" fmla="*/ 157 w 1222"/>
                <a:gd name="T51" fmla="*/ 66 h 270"/>
                <a:gd name="T52" fmla="*/ 163 w 1222"/>
                <a:gd name="T53" fmla="*/ 43 h 270"/>
                <a:gd name="T54" fmla="*/ 169 w 1222"/>
                <a:gd name="T55" fmla="*/ 23 h 270"/>
                <a:gd name="T56" fmla="*/ 176 w 1222"/>
                <a:gd name="T57" fmla="*/ 8 h 270"/>
                <a:gd name="T58" fmla="*/ 182 w 1222"/>
                <a:gd name="T59" fmla="*/ 2 h 270"/>
                <a:gd name="T60" fmla="*/ 188 w 1222"/>
                <a:gd name="T61" fmla="*/ 2 h 270"/>
                <a:gd name="T62" fmla="*/ 195 w 1222"/>
                <a:gd name="T63" fmla="*/ 8 h 270"/>
                <a:gd name="T64" fmla="*/ 200 w 1222"/>
                <a:gd name="T65" fmla="*/ 23 h 270"/>
                <a:gd name="T66" fmla="*/ 207 w 1222"/>
                <a:gd name="T67" fmla="*/ 43 h 270"/>
                <a:gd name="T68" fmla="*/ 213 w 1222"/>
                <a:gd name="T69" fmla="*/ 66 h 270"/>
                <a:gd name="T70" fmla="*/ 219 w 1222"/>
                <a:gd name="T71" fmla="*/ 91 h 270"/>
                <a:gd name="T72" fmla="*/ 225 w 1222"/>
                <a:gd name="T73" fmla="*/ 114 h 270"/>
                <a:gd name="T74" fmla="*/ 232 w 1222"/>
                <a:gd name="T75" fmla="*/ 133 h 270"/>
                <a:gd name="T76" fmla="*/ 237 w 1222"/>
                <a:gd name="T77" fmla="*/ 148 h 270"/>
                <a:gd name="T78" fmla="*/ 244 w 1222"/>
                <a:gd name="T79" fmla="*/ 156 h 270"/>
                <a:gd name="T80" fmla="*/ 249 w 1222"/>
                <a:gd name="T81" fmla="*/ 156 h 270"/>
                <a:gd name="T82" fmla="*/ 256 w 1222"/>
                <a:gd name="T83" fmla="*/ 148 h 270"/>
                <a:gd name="T84" fmla="*/ 263 w 1222"/>
                <a:gd name="T85" fmla="*/ 133 h 270"/>
                <a:gd name="T86" fmla="*/ 269 w 1222"/>
                <a:gd name="T87" fmla="*/ 114 h 270"/>
                <a:gd name="T88" fmla="*/ 274 w 1222"/>
                <a:gd name="T89" fmla="*/ 91 h 270"/>
                <a:gd name="T90" fmla="*/ 282 w 1222"/>
                <a:gd name="T91" fmla="*/ 66 h 270"/>
                <a:gd name="T92" fmla="*/ 287 w 1222"/>
                <a:gd name="T93" fmla="*/ 43 h 270"/>
                <a:gd name="T94" fmla="*/ 292 w 1222"/>
                <a:gd name="T95" fmla="*/ 23 h 270"/>
                <a:gd name="T96" fmla="*/ 299 w 1222"/>
                <a:gd name="T97" fmla="*/ 8 h 270"/>
                <a:gd name="T98" fmla="*/ 305 w 1222"/>
                <a:gd name="T99" fmla="*/ 2 h 27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222"/>
                <a:gd name="T151" fmla="*/ 0 h 270"/>
                <a:gd name="T152" fmla="*/ 1222 w 1222"/>
                <a:gd name="T153" fmla="*/ 270 h 270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222" h="270">
                  <a:moveTo>
                    <a:pt x="0" y="269"/>
                  </a:moveTo>
                  <a:lnTo>
                    <a:pt x="12" y="267"/>
                  </a:lnTo>
                  <a:lnTo>
                    <a:pt x="25" y="262"/>
                  </a:lnTo>
                  <a:lnTo>
                    <a:pt x="38" y="254"/>
                  </a:lnTo>
                  <a:lnTo>
                    <a:pt x="50" y="243"/>
                  </a:lnTo>
                  <a:lnTo>
                    <a:pt x="62" y="229"/>
                  </a:lnTo>
                  <a:lnTo>
                    <a:pt x="75" y="214"/>
                  </a:lnTo>
                  <a:lnTo>
                    <a:pt x="88" y="196"/>
                  </a:lnTo>
                  <a:lnTo>
                    <a:pt x="100" y="176"/>
                  </a:lnTo>
                  <a:lnTo>
                    <a:pt x="110" y="156"/>
                  </a:lnTo>
                  <a:lnTo>
                    <a:pt x="121" y="134"/>
                  </a:lnTo>
                  <a:lnTo>
                    <a:pt x="134" y="113"/>
                  </a:lnTo>
                  <a:lnTo>
                    <a:pt x="147" y="93"/>
                  </a:lnTo>
                  <a:lnTo>
                    <a:pt x="159" y="73"/>
                  </a:lnTo>
                  <a:lnTo>
                    <a:pt x="171" y="55"/>
                  </a:lnTo>
                  <a:lnTo>
                    <a:pt x="184" y="39"/>
                  </a:lnTo>
                  <a:lnTo>
                    <a:pt x="197" y="26"/>
                  </a:lnTo>
                  <a:lnTo>
                    <a:pt x="209" y="15"/>
                  </a:lnTo>
                  <a:lnTo>
                    <a:pt x="221" y="6"/>
                  </a:lnTo>
                  <a:lnTo>
                    <a:pt x="234" y="2"/>
                  </a:lnTo>
                  <a:lnTo>
                    <a:pt x="246" y="0"/>
                  </a:lnTo>
                  <a:lnTo>
                    <a:pt x="255" y="2"/>
                  </a:lnTo>
                  <a:lnTo>
                    <a:pt x="268" y="6"/>
                  </a:lnTo>
                  <a:lnTo>
                    <a:pt x="281" y="15"/>
                  </a:lnTo>
                  <a:lnTo>
                    <a:pt x="292" y="26"/>
                  </a:lnTo>
                  <a:lnTo>
                    <a:pt x="306" y="39"/>
                  </a:lnTo>
                  <a:lnTo>
                    <a:pt x="318" y="55"/>
                  </a:lnTo>
                  <a:lnTo>
                    <a:pt x="330" y="73"/>
                  </a:lnTo>
                  <a:lnTo>
                    <a:pt x="343" y="93"/>
                  </a:lnTo>
                  <a:lnTo>
                    <a:pt x="355" y="113"/>
                  </a:lnTo>
                  <a:lnTo>
                    <a:pt x="368" y="134"/>
                  </a:lnTo>
                  <a:lnTo>
                    <a:pt x="380" y="156"/>
                  </a:lnTo>
                  <a:lnTo>
                    <a:pt x="393" y="176"/>
                  </a:lnTo>
                  <a:lnTo>
                    <a:pt x="401" y="196"/>
                  </a:lnTo>
                  <a:lnTo>
                    <a:pt x="415" y="214"/>
                  </a:lnTo>
                  <a:lnTo>
                    <a:pt x="427" y="229"/>
                  </a:lnTo>
                  <a:lnTo>
                    <a:pt x="439" y="243"/>
                  </a:lnTo>
                  <a:lnTo>
                    <a:pt x="452" y="254"/>
                  </a:lnTo>
                  <a:lnTo>
                    <a:pt x="464" y="262"/>
                  </a:lnTo>
                  <a:lnTo>
                    <a:pt x="477" y="267"/>
                  </a:lnTo>
                  <a:lnTo>
                    <a:pt x="489" y="269"/>
                  </a:lnTo>
                  <a:lnTo>
                    <a:pt x="502" y="267"/>
                  </a:lnTo>
                  <a:lnTo>
                    <a:pt x="514" y="262"/>
                  </a:lnTo>
                  <a:lnTo>
                    <a:pt x="526" y="254"/>
                  </a:lnTo>
                  <a:lnTo>
                    <a:pt x="539" y="243"/>
                  </a:lnTo>
                  <a:lnTo>
                    <a:pt x="548" y="229"/>
                  </a:lnTo>
                  <a:lnTo>
                    <a:pt x="561" y="214"/>
                  </a:lnTo>
                  <a:lnTo>
                    <a:pt x="573" y="196"/>
                  </a:lnTo>
                  <a:lnTo>
                    <a:pt x="586" y="176"/>
                  </a:lnTo>
                  <a:lnTo>
                    <a:pt x="598" y="156"/>
                  </a:lnTo>
                  <a:lnTo>
                    <a:pt x="611" y="134"/>
                  </a:lnTo>
                  <a:lnTo>
                    <a:pt x="623" y="113"/>
                  </a:lnTo>
                  <a:lnTo>
                    <a:pt x="635" y="93"/>
                  </a:lnTo>
                  <a:lnTo>
                    <a:pt x="648" y="73"/>
                  </a:lnTo>
                  <a:lnTo>
                    <a:pt x="661" y="55"/>
                  </a:lnTo>
                  <a:lnTo>
                    <a:pt x="673" y="39"/>
                  </a:lnTo>
                  <a:lnTo>
                    <a:pt x="685" y="26"/>
                  </a:lnTo>
                  <a:lnTo>
                    <a:pt x="695" y="15"/>
                  </a:lnTo>
                  <a:lnTo>
                    <a:pt x="707" y="6"/>
                  </a:lnTo>
                  <a:lnTo>
                    <a:pt x="719" y="2"/>
                  </a:lnTo>
                  <a:lnTo>
                    <a:pt x="733" y="0"/>
                  </a:lnTo>
                  <a:lnTo>
                    <a:pt x="744" y="2"/>
                  </a:lnTo>
                  <a:lnTo>
                    <a:pt x="757" y="6"/>
                  </a:lnTo>
                  <a:lnTo>
                    <a:pt x="770" y="15"/>
                  </a:lnTo>
                  <a:lnTo>
                    <a:pt x="782" y="26"/>
                  </a:lnTo>
                  <a:lnTo>
                    <a:pt x="794" y="39"/>
                  </a:lnTo>
                  <a:lnTo>
                    <a:pt x="807" y="55"/>
                  </a:lnTo>
                  <a:lnTo>
                    <a:pt x="820" y="73"/>
                  </a:lnTo>
                  <a:lnTo>
                    <a:pt x="832" y="93"/>
                  </a:lnTo>
                  <a:lnTo>
                    <a:pt x="842" y="113"/>
                  </a:lnTo>
                  <a:lnTo>
                    <a:pt x="854" y="134"/>
                  </a:lnTo>
                  <a:lnTo>
                    <a:pt x="866" y="156"/>
                  </a:lnTo>
                  <a:lnTo>
                    <a:pt x="879" y="176"/>
                  </a:lnTo>
                  <a:lnTo>
                    <a:pt x="891" y="196"/>
                  </a:lnTo>
                  <a:lnTo>
                    <a:pt x="904" y="214"/>
                  </a:lnTo>
                  <a:lnTo>
                    <a:pt x="915" y="229"/>
                  </a:lnTo>
                  <a:lnTo>
                    <a:pt x="929" y="243"/>
                  </a:lnTo>
                  <a:lnTo>
                    <a:pt x="941" y="254"/>
                  </a:lnTo>
                  <a:lnTo>
                    <a:pt x="953" y="262"/>
                  </a:lnTo>
                  <a:lnTo>
                    <a:pt x="966" y="267"/>
                  </a:lnTo>
                  <a:lnTo>
                    <a:pt x="978" y="269"/>
                  </a:lnTo>
                  <a:lnTo>
                    <a:pt x="987" y="267"/>
                  </a:lnTo>
                  <a:lnTo>
                    <a:pt x="1000" y="262"/>
                  </a:lnTo>
                  <a:lnTo>
                    <a:pt x="1013" y="254"/>
                  </a:lnTo>
                  <a:lnTo>
                    <a:pt x="1024" y="243"/>
                  </a:lnTo>
                  <a:lnTo>
                    <a:pt x="1038" y="229"/>
                  </a:lnTo>
                  <a:lnTo>
                    <a:pt x="1050" y="214"/>
                  </a:lnTo>
                  <a:lnTo>
                    <a:pt x="1062" y="196"/>
                  </a:lnTo>
                  <a:lnTo>
                    <a:pt x="1075" y="176"/>
                  </a:lnTo>
                  <a:lnTo>
                    <a:pt x="1087" y="156"/>
                  </a:lnTo>
                  <a:lnTo>
                    <a:pt x="1100" y="134"/>
                  </a:lnTo>
                  <a:lnTo>
                    <a:pt x="1112" y="113"/>
                  </a:lnTo>
                  <a:lnTo>
                    <a:pt x="1125" y="93"/>
                  </a:lnTo>
                  <a:lnTo>
                    <a:pt x="1134" y="73"/>
                  </a:lnTo>
                  <a:lnTo>
                    <a:pt x="1146" y="55"/>
                  </a:lnTo>
                  <a:lnTo>
                    <a:pt x="1159" y="39"/>
                  </a:lnTo>
                  <a:lnTo>
                    <a:pt x="1171" y="26"/>
                  </a:lnTo>
                  <a:lnTo>
                    <a:pt x="1184" y="15"/>
                  </a:lnTo>
                  <a:lnTo>
                    <a:pt x="1196" y="6"/>
                  </a:lnTo>
                  <a:lnTo>
                    <a:pt x="1209" y="2"/>
                  </a:lnTo>
                  <a:lnTo>
                    <a:pt x="1221" y="0"/>
                  </a:lnTo>
                </a:path>
              </a:pathLst>
            </a:custGeom>
            <a:noFill/>
            <a:ln w="12700" cap="rnd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40" name="Line 186"/>
            <p:cNvSpPr>
              <a:spLocks noChangeShapeType="1"/>
            </p:cNvSpPr>
            <p:nvPr/>
          </p:nvSpPr>
          <p:spPr bwMode="auto">
            <a:xfrm>
              <a:off x="511175" y="2811463"/>
              <a:ext cx="2657475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41" name="Oval 187"/>
            <p:cNvSpPr>
              <a:spLocks noChangeArrowheads="1"/>
            </p:cNvSpPr>
            <p:nvPr/>
          </p:nvSpPr>
          <p:spPr bwMode="auto">
            <a:xfrm>
              <a:off x="1885950" y="2763838"/>
              <a:ext cx="93663" cy="95250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42" name="Oval 188"/>
            <p:cNvSpPr>
              <a:spLocks noChangeArrowheads="1"/>
            </p:cNvSpPr>
            <p:nvPr/>
          </p:nvSpPr>
          <p:spPr bwMode="auto">
            <a:xfrm>
              <a:off x="611188" y="2763838"/>
              <a:ext cx="98425" cy="95250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43" name="Oval 189"/>
            <p:cNvSpPr>
              <a:spLocks noChangeArrowheads="1"/>
            </p:cNvSpPr>
            <p:nvPr/>
          </p:nvSpPr>
          <p:spPr bwMode="auto">
            <a:xfrm>
              <a:off x="1235075" y="2763838"/>
              <a:ext cx="95250" cy="95250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44" name="Oval 190"/>
            <p:cNvSpPr>
              <a:spLocks noChangeArrowheads="1"/>
            </p:cNvSpPr>
            <p:nvPr/>
          </p:nvSpPr>
          <p:spPr bwMode="auto">
            <a:xfrm>
              <a:off x="2854325" y="2763838"/>
              <a:ext cx="98425" cy="92075"/>
            </a:xfrm>
            <a:prstGeom prst="ellipse">
              <a:avLst/>
            </a:prstGeom>
            <a:gradFill rotWithShape="0">
              <a:gsLst>
                <a:gs pos="0">
                  <a:srgbClr val="0066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45" name="Oval 191"/>
            <p:cNvSpPr>
              <a:spLocks noChangeArrowheads="1"/>
            </p:cNvSpPr>
            <p:nvPr/>
          </p:nvSpPr>
          <p:spPr bwMode="auto">
            <a:xfrm>
              <a:off x="2205038" y="2763838"/>
              <a:ext cx="95250" cy="92075"/>
            </a:xfrm>
            <a:prstGeom prst="ellipse">
              <a:avLst/>
            </a:prstGeom>
            <a:gradFill rotWithShape="0">
              <a:gsLst>
                <a:gs pos="0">
                  <a:srgbClr val="0066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46" name="Freeform 192"/>
            <p:cNvSpPr>
              <a:spLocks/>
            </p:cNvSpPr>
            <p:nvPr/>
          </p:nvSpPr>
          <p:spPr bwMode="auto">
            <a:xfrm>
              <a:off x="2576513" y="2614613"/>
              <a:ext cx="482600" cy="393700"/>
            </a:xfrm>
            <a:custGeom>
              <a:avLst/>
              <a:gdLst>
                <a:gd name="T0" fmla="*/ 0 w 329"/>
                <a:gd name="T1" fmla="*/ 76 h 269"/>
                <a:gd name="T2" fmla="*/ 6 w 329"/>
                <a:gd name="T3" fmla="*/ 89 h 269"/>
                <a:gd name="T4" fmla="*/ 13 w 329"/>
                <a:gd name="T5" fmla="*/ 99 h 269"/>
                <a:gd name="T6" fmla="*/ 18 w 329"/>
                <a:gd name="T7" fmla="*/ 112 h 269"/>
                <a:gd name="T8" fmla="*/ 26 w 329"/>
                <a:gd name="T9" fmla="*/ 122 h 269"/>
                <a:gd name="T10" fmla="*/ 31 w 329"/>
                <a:gd name="T11" fmla="*/ 130 h 269"/>
                <a:gd name="T12" fmla="*/ 38 w 329"/>
                <a:gd name="T13" fmla="*/ 137 h 269"/>
                <a:gd name="T14" fmla="*/ 45 w 329"/>
                <a:gd name="T15" fmla="*/ 144 h 269"/>
                <a:gd name="T16" fmla="*/ 51 w 329"/>
                <a:gd name="T17" fmla="*/ 148 h 269"/>
                <a:gd name="T18" fmla="*/ 57 w 329"/>
                <a:gd name="T19" fmla="*/ 151 h 269"/>
                <a:gd name="T20" fmla="*/ 64 w 329"/>
                <a:gd name="T21" fmla="*/ 153 h 269"/>
                <a:gd name="T22" fmla="*/ 68 w 329"/>
                <a:gd name="T23" fmla="*/ 151 h 269"/>
                <a:gd name="T24" fmla="*/ 75 w 329"/>
                <a:gd name="T25" fmla="*/ 148 h 269"/>
                <a:gd name="T26" fmla="*/ 81 w 329"/>
                <a:gd name="T27" fmla="*/ 144 h 269"/>
                <a:gd name="T28" fmla="*/ 88 w 329"/>
                <a:gd name="T29" fmla="*/ 137 h 269"/>
                <a:gd name="T30" fmla="*/ 94 w 329"/>
                <a:gd name="T31" fmla="*/ 130 h 269"/>
                <a:gd name="T32" fmla="*/ 102 w 329"/>
                <a:gd name="T33" fmla="*/ 122 h 269"/>
                <a:gd name="T34" fmla="*/ 108 w 329"/>
                <a:gd name="T35" fmla="*/ 112 h 269"/>
                <a:gd name="T36" fmla="*/ 114 w 329"/>
                <a:gd name="T37" fmla="*/ 99 h 269"/>
                <a:gd name="T38" fmla="*/ 119 w 329"/>
                <a:gd name="T39" fmla="*/ 89 h 269"/>
                <a:gd name="T40" fmla="*/ 128 w 329"/>
                <a:gd name="T41" fmla="*/ 76 h 269"/>
                <a:gd name="T42" fmla="*/ 132 w 329"/>
                <a:gd name="T43" fmla="*/ 65 h 269"/>
                <a:gd name="T44" fmla="*/ 140 w 329"/>
                <a:gd name="T45" fmla="*/ 53 h 269"/>
                <a:gd name="T46" fmla="*/ 144 w 329"/>
                <a:gd name="T47" fmla="*/ 41 h 269"/>
                <a:gd name="T48" fmla="*/ 151 w 329"/>
                <a:gd name="T49" fmla="*/ 31 h 269"/>
                <a:gd name="T50" fmla="*/ 157 w 329"/>
                <a:gd name="T51" fmla="*/ 22 h 269"/>
                <a:gd name="T52" fmla="*/ 164 w 329"/>
                <a:gd name="T53" fmla="*/ 15 h 269"/>
                <a:gd name="T54" fmla="*/ 170 w 329"/>
                <a:gd name="T55" fmla="*/ 8 h 269"/>
                <a:gd name="T56" fmla="*/ 176 w 329"/>
                <a:gd name="T57" fmla="*/ 6 h 269"/>
                <a:gd name="T58" fmla="*/ 183 w 329"/>
                <a:gd name="T59" fmla="*/ 2 h 269"/>
                <a:gd name="T60" fmla="*/ 189 w 329"/>
                <a:gd name="T61" fmla="*/ 0 h 26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329"/>
                <a:gd name="T94" fmla="*/ 0 h 269"/>
                <a:gd name="T95" fmla="*/ 329 w 329"/>
                <a:gd name="T96" fmla="*/ 269 h 269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329" h="269">
                  <a:moveTo>
                    <a:pt x="0" y="134"/>
                  </a:moveTo>
                  <a:lnTo>
                    <a:pt x="10" y="156"/>
                  </a:lnTo>
                  <a:lnTo>
                    <a:pt x="22" y="176"/>
                  </a:lnTo>
                  <a:lnTo>
                    <a:pt x="33" y="196"/>
                  </a:lnTo>
                  <a:lnTo>
                    <a:pt x="44" y="214"/>
                  </a:lnTo>
                  <a:lnTo>
                    <a:pt x="55" y="229"/>
                  </a:lnTo>
                  <a:lnTo>
                    <a:pt x="66" y="243"/>
                  </a:lnTo>
                  <a:lnTo>
                    <a:pt x="78" y="254"/>
                  </a:lnTo>
                  <a:lnTo>
                    <a:pt x="89" y="262"/>
                  </a:lnTo>
                  <a:lnTo>
                    <a:pt x="100" y="267"/>
                  </a:lnTo>
                  <a:lnTo>
                    <a:pt x="111" y="269"/>
                  </a:lnTo>
                  <a:lnTo>
                    <a:pt x="119" y="267"/>
                  </a:lnTo>
                  <a:lnTo>
                    <a:pt x="131" y="262"/>
                  </a:lnTo>
                  <a:lnTo>
                    <a:pt x="142" y="254"/>
                  </a:lnTo>
                  <a:lnTo>
                    <a:pt x="153" y="243"/>
                  </a:lnTo>
                  <a:lnTo>
                    <a:pt x="164" y="229"/>
                  </a:lnTo>
                  <a:lnTo>
                    <a:pt x="176" y="214"/>
                  </a:lnTo>
                  <a:lnTo>
                    <a:pt x="187" y="196"/>
                  </a:lnTo>
                  <a:lnTo>
                    <a:pt x="198" y="176"/>
                  </a:lnTo>
                  <a:lnTo>
                    <a:pt x="209" y="156"/>
                  </a:lnTo>
                  <a:lnTo>
                    <a:pt x="220" y="134"/>
                  </a:lnTo>
                  <a:lnTo>
                    <a:pt x="231" y="113"/>
                  </a:lnTo>
                  <a:lnTo>
                    <a:pt x="243" y="93"/>
                  </a:lnTo>
                  <a:lnTo>
                    <a:pt x="251" y="73"/>
                  </a:lnTo>
                  <a:lnTo>
                    <a:pt x="262" y="55"/>
                  </a:lnTo>
                  <a:lnTo>
                    <a:pt x="273" y="39"/>
                  </a:lnTo>
                  <a:lnTo>
                    <a:pt x="285" y="26"/>
                  </a:lnTo>
                  <a:lnTo>
                    <a:pt x="295" y="15"/>
                  </a:lnTo>
                  <a:lnTo>
                    <a:pt x="307" y="6"/>
                  </a:lnTo>
                  <a:lnTo>
                    <a:pt x="318" y="2"/>
                  </a:lnTo>
                  <a:lnTo>
                    <a:pt x="329" y="0"/>
                  </a:lnTo>
                </a:path>
              </a:pathLst>
            </a:custGeom>
            <a:noFill/>
            <a:ln w="12700" cap="rnd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47" name="Rectangle 193"/>
            <p:cNvSpPr>
              <a:spLocks noChangeArrowheads="1"/>
            </p:cNvSpPr>
            <p:nvPr/>
          </p:nvSpPr>
          <p:spPr bwMode="auto">
            <a:xfrm>
              <a:off x="403225" y="1895475"/>
              <a:ext cx="1576388" cy="390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1200" dirty="0" smtClean="0">
                  <a:solidFill>
                    <a:srgbClr val="000000"/>
                  </a:solidFill>
                </a:rPr>
                <a:t>Sub-harmonic bunching </a:t>
              </a:r>
              <a:r>
                <a:rPr lang="en-US" sz="1400" dirty="0">
                  <a:solidFill>
                    <a:srgbClr val="000000"/>
                  </a:solidFill>
                  <a:latin typeface="Symbol" pitchFamily="18" charset="2"/>
                </a:rPr>
                <a:t>n</a:t>
              </a:r>
              <a:r>
                <a:rPr lang="en-US" sz="1400" baseline="-25000" dirty="0">
                  <a:solidFill>
                    <a:srgbClr val="000000"/>
                  </a:solidFill>
                </a:rPr>
                <a:t>0 </a:t>
              </a:r>
              <a:r>
                <a:rPr lang="en-US" sz="1200" dirty="0">
                  <a:solidFill>
                    <a:srgbClr val="000000"/>
                  </a:solidFill>
                </a:rPr>
                <a:t>/ 2</a:t>
              </a:r>
            </a:p>
          </p:txBody>
        </p:sp>
      </p:grpSp>
      <p:pic>
        <p:nvPicPr>
          <p:cNvPr id="204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1000" y="857250"/>
            <a:ext cx="4419600" cy="3358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14800" y="3352800"/>
            <a:ext cx="4760913" cy="1809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05556E-6 -3.33333E-6 L -3.05556E-6 0.2 " pathEditMode="relative" rAng="0" ptsTypes="AA">
                                      <p:cBhvr>
                                        <p:cTn id="20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1200"/>
          </a:xfrm>
        </p:spPr>
        <p:txBody>
          <a:bodyPr>
            <a:noAutofit/>
          </a:bodyPr>
          <a:lstStyle/>
          <a:p>
            <a:r>
              <a:rPr lang="en-US" sz="3200" dirty="0" smtClean="0"/>
              <a:t>Drive beam injector: CTF3 experience</a:t>
            </a:r>
            <a:endParaRPr lang="en-US" sz="3200" dirty="0"/>
          </a:p>
        </p:txBody>
      </p:sp>
      <p:sp>
        <p:nvSpPr>
          <p:cNvPr id="36" name="Text Box 5"/>
          <p:cNvSpPr txBox="1">
            <a:spLocks noChangeArrowheads="1"/>
          </p:cNvSpPr>
          <p:nvPr/>
        </p:nvSpPr>
        <p:spPr bwMode="auto">
          <a:xfrm>
            <a:off x="609600" y="762000"/>
            <a:ext cx="7908925" cy="1117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94" tIns="50397" rIns="100794" bIns="50397">
            <a:prstTxWarp prst="textNoShape">
              <a:avLst/>
            </a:prstTxWarp>
            <a:spAutoFit/>
          </a:bodyPr>
          <a:lstStyle/>
          <a:p>
            <a:pPr algn="l" defTabSz="1008063" eaLnBrk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000" dirty="0"/>
              <a:t>Key parameters for the SHB system</a:t>
            </a:r>
            <a:r>
              <a:rPr lang="en-US" sz="2000" dirty="0" smtClean="0"/>
              <a:t>:</a:t>
            </a:r>
          </a:p>
          <a:p>
            <a:pPr lvl="2" defTabSz="1008063" eaLnBrk="0">
              <a:spcBef>
                <a:spcPct val="0"/>
              </a:spcBef>
              <a:spcAft>
                <a:spcPct val="0"/>
              </a:spcAft>
              <a:buClr>
                <a:schemeClr val="accent6">
                  <a:lumMod val="75000"/>
                </a:schemeClr>
              </a:buClr>
              <a:buBlip>
                <a:blip r:embed="rId3"/>
              </a:buBlip>
            </a:pPr>
            <a:r>
              <a:rPr lang="en-US" dirty="0" smtClean="0"/>
              <a:t> Time </a:t>
            </a:r>
            <a:r>
              <a:rPr lang="en-US" dirty="0"/>
              <a:t>for phase switch &lt; 10 </a:t>
            </a:r>
            <a:r>
              <a:rPr lang="en-US" dirty="0" smtClean="0"/>
              <a:t>ns</a:t>
            </a:r>
            <a:endParaRPr lang="en-US" dirty="0" smtClean="0"/>
          </a:p>
          <a:p>
            <a:pPr lvl="2" defTabSz="1008063" eaLnBrk="0">
              <a:spcBef>
                <a:spcPct val="0"/>
              </a:spcBef>
              <a:spcAft>
                <a:spcPct val="0"/>
              </a:spcAft>
              <a:buClr>
                <a:schemeClr val="accent6">
                  <a:lumMod val="75000"/>
                </a:schemeClr>
              </a:buClr>
              <a:buBlip>
                <a:blip r:embed="rId3"/>
              </a:buBlip>
            </a:pPr>
            <a:r>
              <a:rPr lang="en-US" dirty="0" smtClean="0"/>
              <a:t> Satellites (particles captured in 3 GHz RF buckets) </a:t>
            </a:r>
            <a:r>
              <a:rPr lang="en-US" dirty="0"/>
              <a:t>population &lt; 7 </a:t>
            </a:r>
            <a:r>
              <a:rPr lang="en-US" dirty="0" smtClean="0"/>
              <a:t>%</a:t>
            </a:r>
            <a:endParaRPr lang="en-US" dirty="0"/>
          </a:p>
        </p:txBody>
      </p:sp>
      <p:grpSp>
        <p:nvGrpSpPr>
          <p:cNvPr id="47" name="Group 46"/>
          <p:cNvGrpSpPr/>
          <p:nvPr/>
        </p:nvGrpSpPr>
        <p:grpSpPr>
          <a:xfrm>
            <a:off x="381000" y="2081074"/>
            <a:ext cx="4038600" cy="4624526"/>
            <a:chOff x="0" y="2081074"/>
            <a:chExt cx="4038600" cy="4624526"/>
          </a:xfrm>
        </p:grpSpPr>
        <p:graphicFrame>
          <p:nvGraphicFramePr>
            <p:cNvPr id="34" name="Object 4"/>
            <p:cNvGraphicFramePr>
              <a:graphicFrameLocks noChangeAspect="1"/>
            </p:cNvGraphicFramePr>
            <p:nvPr>
              <p:ph sz="half" idx="4294967295"/>
            </p:nvPr>
          </p:nvGraphicFramePr>
          <p:xfrm>
            <a:off x="152400" y="2560499"/>
            <a:ext cx="3560763" cy="3430588"/>
          </p:xfrm>
          <a:graphic>
            <a:graphicData uri="http://schemas.openxmlformats.org/presentationml/2006/ole">
              <p:oleObj spid="_x0000_s3076" name="Acrobat Document" r:id="rId4" imgW="4016160" imgH="3920400" progId="AcroExch.Document.7">
                <p:embed/>
              </p:oleObj>
            </a:graphicData>
          </a:graphic>
        </p:graphicFrame>
        <p:sp>
          <p:nvSpPr>
            <p:cNvPr id="37" name="Text Box 6"/>
            <p:cNvSpPr txBox="1">
              <a:spLocks noChangeArrowheads="1"/>
            </p:cNvSpPr>
            <p:nvPr/>
          </p:nvSpPr>
          <p:spPr bwMode="auto">
            <a:xfrm>
              <a:off x="1096963" y="2081074"/>
              <a:ext cx="1502630" cy="378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l"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800" b="1" dirty="0" smtClean="0">
                  <a:solidFill>
                    <a:schemeClr val="tx1"/>
                  </a:solidFill>
                </a:rPr>
                <a:t>Phase </a:t>
              </a:r>
              <a:r>
                <a:rPr lang="en-US" sz="1800" b="1" dirty="0">
                  <a:solidFill>
                    <a:schemeClr val="tx1"/>
                  </a:solidFill>
                </a:rPr>
                <a:t>switch:</a:t>
              </a:r>
            </a:p>
          </p:txBody>
        </p:sp>
        <p:sp>
          <p:nvSpPr>
            <p:cNvPr id="39" name="Text Box 8"/>
            <p:cNvSpPr txBox="1">
              <a:spLocks noChangeArrowheads="1"/>
            </p:cNvSpPr>
            <p:nvPr/>
          </p:nvSpPr>
          <p:spPr bwMode="auto">
            <a:xfrm>
              <a:off x="0" y="6049824"/>
              <a:ext cx="4038600" cy="6557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ctr"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dirty="0">
                  <a:solidFill>
                    <a:schemeClr val="tx1"/>
                  </a:solidFill>
                </a:rPr>
                <a:t>Phase switch </a:t>
              </a:r>
              <a:r>
                <a:rPr lang="en-US" dirty="0" smtClean="0">
                  <a:solidFill>
                    <a:schemeClr val="tx1"/>
                  </a:solidFill>
                </a:rPr>
                <a:t>within eight 1.5 </a:t>
              </a:r>
              <a:r>
                <a:rPr lang="en-US" dirty="0">
                  <a:solidFill>
                    <a:schemeClr val="tx1"/>
                  </a:solidFill>
                </a:rPr>
                <a:t>GHz periods </a:t>
              </a:r>
              <a:r>
                <a:rPr lang="en-US" b="1" dirty="0">
                  <a:solidFill>
                    <a:schemeClr val="tx1"/>
                  </a:solidFill>
                </a:rPr>
                <a:t>(&lt;6 ns).</a:t>
              </a:r>
              <a:r>
                <a:rPr lang="en-US" dirty="0">
                  <a:solidFill>
                    <a:schemeClr val="tx1"/>
                  </a:solidFill>
                </a:rPr>
                <a:t> </a:t>
              </a:r>
            </a:p>
          </p:txBody>
        </p:sp>
      </p:grpSp>
      <p:pic>
        <p:nvPicPr>
          <p:cNvPr id="45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687387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Picture 45" descr="CLIC_newLogo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261517" y="-152400"/>
            <a:ext cx="1034883" cy="1034883"/>
          </a:xfrm>
          <a:prstGeom prst="rect">
            <a:avLst/>
          </a:prstGeom>
        </p:spPr>
      </p:pic>
      <p:grpSp>
        <p:nvGrpSpPr>
          <p:cNvPr id="54" name="Group 53"/>
          <p:cNvGrpSpPr/>
          <p:nvPr/>
        </p:nvGrpSpPr>
        <p:grpSpPr>
          <a:xfrm>
            <a:off x="5334000" y="2054087"/>
            <a:ext cx="3362325" cy="4651513"/>
            <a:chOff x="5731669" y="2054087"/>
            <a:chExt cx="3362325" cy="4651513"/>
          </a:xfrm>
        </p:grpSpPr>
        <p:graphicFrame>
          <p:nvGraphicFramePr>
            <p:cNvPr id="33" name="Object 3"/>
            <p:cNvGraphicFramePr>
              <a:graphicFrameLocks noChangeAspect="1"/>
            </p:cNvGraphicFramePr>
            <p:nvPr>
              <p:ph sz="half" idx="4294967295"/>
            </p:nvPr>
          </p:nvGraphicFramePr>
          <p:xfrm>
            <a:off x="5797550" y="2576374"/>
            <a:ext cx="3230562" cy="3465513"/>
          </p:xfrm>
          <a:graphic>
            <a:graphicData uri="http://schemas.openxmlformats.org/presentationml/2006/ole">
              <p:oleObj spid="_x0000_s3075" name="Acrobat Document" r:id="rId7" imgW="3665520" imgH="4419720" progId="AcroExch.Document.7">
                <p:embed/>
              </p:oleObj>
            </a:graphicData>
          </a:graphic>
        </p:graphicFrame>
        <p:sp>
          <p:nvSpPr>
            <p:cNvPr id="38" name="Text Box 7"/>
            <p:cNvSpPr txBox="1">
              <a:spLocks noChangeArrowheads="1"/>
            </p:cNvSpPr>
            <p:nvPr/>
          </p:nvSpPr>
          <p:spPr bwMode="auto">
            <a:xfrm>
              <a:off x="6021565" y="2054087"/>
              <a:ext cx="2782532" cy="378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ctr"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800" b="1" dirty="0" smtClean="0">
                  <a:solidFill>
                    <a:schemeClr val="tx1"/>
                  </a:solidFill>
                </a:rPr>
                <a:t>Satellite </a:t>
              </a:r>
              <a:r>
                <a:rPr lang="en-US" sz="1800" b="1" dirty="0">
                  <a:solidFill>
                    <a:schemeClr val="tx1"/>
                  </a:solidFill>
                </a:rPr>
                <a:t>bunch population:</a:t>
              </a:r>
            </a:p>
          </p:txBody>
        </p:sp>
        <p:sp>
          <p:nvSpPr>
            <p:cNvPr id="40" name="Text Box 9"/>
            <p:cNvSpPr txBox="1">
              <a:spLocks noChangeArrowheads="1"/>
            </p:cNvSpPr>
            <p:nvPr/>
          </p:nvSpPr>
          <p:spPr bwMode="auto">
            <a:xfrm>
              <a:off x="5731669" y="6049824"/>
              <a:ext cx="3362325" cy="6557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ctr"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dirty="0" smtClean="0">
                  <a:solidFill>
                    <a:schemeClr val="tx1"/>
                  </a:solidFill>
                </a:rPr>
                <a:t>Satellites </a:t>
              </a:r>
              <a:r>
                <a:rPr lang="en-US" dirty="0">
                  <a:solidFill>
                    <a:schemeClr val="tx1"/>
                  </a:solidFill>
                </a:rPr>
                <a:t>bunch </a:t>
              </a:r>
              <a:r>
                <a:rPr lang="en-US" dirty="0" smtClean="0">
                  <a:solidFill>
                    <a:schemeClr val="tx1"/>
                  </a:solidFill>
                </a:rPr>
                <a:t>population</a:t>
              </a:r>
              <a:endParaRPr lang="en-US" dirty="0">
                <a:solidFill>
                  <a:schemeClr val="tx1"/>
                </a:solidFill>
              </a:endParaRPr>
            </a:p>
            <a:p>
              <a:pPr algn="ctr"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dirty="0">
                  <a:solidFill>
                    <a:schemeClr val="tx1"/>
                  </a:solidFill>
                </a:rPr>
                <a:t>estimated to </a:t>
              </a:r>
              <a:r>
                <a:rPr lang="en-US" b="1" dirty="0">
                  <a:solidFill>
                    <a:schemeClr val="tx1"/>
                  </a:solidFill>
                </a:rPr>
                <a:t>~8 %.</a:t>
              </a:r>
            </a:p>
          </p:txBody>
        </p:sp>
        <p:sp>
          <p:nvSpPr>
            <p:cNvPr id="41" name="Text Box 10"/>
            <p:cNvSpPr txBox="1">
              <a:spLocks noChangeArrowheads="1"/>
            </p:cNvSpPr>
            <p:nvPr/>
          </p:nvSpPr>
          <p:spPr bwMode="auto">
            <a:xfrm>
              <a:off x="7156871" y="4162287"/>
              <a:ext cx="615529" cy="3326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l"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5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Main</a:t>
              </a:r>
              <a:endParaRPr lang="en-US" sz="15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8" name="Text Box 10"/>
            <p:cNvSpPr txBox="1">
              <a:spLocks noChangeArrowheads="1"/>
            </p:cNvSpPr>
            <p:nvPr/>
          </p:nvSpPr>
          <p:spPr bwMode="auto">
            <a:xfrm>
              <a:off x="6553200" y="5105400"/>
              <a:ext cx="926383" cy="3326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l"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5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Satellites</a:t>
              </a:r>
              <a:endParaRPr lang="en-US" sz="15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50" name="Straight Arrow Connector 49"/>
            <p:cNvCxnSpPr/>
            <p:nvPr/>
          </p:nvCxnSpPr>
          <p:spPr>
            <a:xfrm rot="5400000">
              <a:off x="7124700" y="4457700"/>
              <a:ext cx="228600" cy="1524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>
              <a:off x="7162800" y="5410200"/>
              <a:ext cx="228600" cy="152400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5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199" y="4099560"/>
            <a:ext cx="1548581" cy="1600200"/>
          </a:xfrm>
          <a:prstGeom prst="rect">
            <a:avLst/>
          </a:prstGeom>
          <a:noFill/>
          <a:ln w="9525" algn="ctr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1200"/>
          </a:xfrm>
        </p:spPr>
        <p:txBody>
          <a:bodyPr>
            <a:noAutofit/>
          </a:bodyPr>
          <a:lstStyle/>
          <a:p>
            <a:r>
              <a:rPr lang="en-US" sz="3600" dirty="0" smtClean="0"/>
              <a:t>CTF3 first rescaling: the SHB system</a:t>
            </a:r>
            <a:endParaRPr lang="en-US" sz="3600" dirty="0"/>
          </a:p>
        </p:txBody>
      </p:sp>
      <p:sp>
        <p:nvSpPr>
          <p:cNvPr id="34" name="TextBox 33"/>
          <p:cNvSpPr txBox="1"/>
          <p:nvPr/>
        </p:nvSpPr>
        <p:spPr>
          <a:xfrm>
            <a:off x="5638800" y="914400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err="1" smtClean="0"/>
              <a:t>Lshb</a:t>
            </a:r>
            <a:r>
              <a:rPr lang="en-US" dirty="0" smtClean="0"/>
              <a:t> = 3*Lshb</a:t>
            </a:r>
            <a:r>
              <a:rPr lang="en-US" baseline="-25000" dirty="0" smtClean="0"/>
              <a:t>CTF3</a:t>
            </a:r>
            <a:r>
              <a:rPr lang="en-US" dirty="0" smtClean="0"/>
              <a:t> (6 cells)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err="1" smtClean="0"/>
              <a:t>Gshb</a:t>
            </a:r>
            <a:r>
              <a:rPr lang="en-US" dirty="0" smtClean="0"/>
              <a:t> = </a:t>
            </a:r>
            <a:r>
              <a:rPr lang="en-US" dirty="0" smtClean="0"/>
              <a:t>Gshb</a:t>
            </a:r>
            <a:r>
              <a:rPr lang="en-US" baseline="-25000" dirty="0" smtClean="0"/>
              <a:t>CTF3</a:t>
            </a:r>
            <a:r>
              <a:rPr lang="en-US" dirty="0" smtClean="0"/>
              <a:t>/3</a:t>
            </a:r>
            <a:endParaRPr lang="en-US" dirty="0" smtClean="0"/>
          </a:p>
        </p:txBody>
      </p:sp>
      <p:sp>
        <p:nvSpPr>
          <p:cNvPr id="36" name="TextBox 35"/>
          <p:cNvSpPr txBox="1"/>
          <p:nvPr/>
        </p:nvSpPr>
        <p:spPr>
          <a:xfrm>
            <a:off x="5638800" y="5109170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err="1" smtClean="0"/>
              <a:t>Lshb</a:t>
            </a:r>
            <a:r>
              <a:rPr lang="en-US" dirty="0" smtClean="0"/>
              <a:t> = Lshb</a:t>
            </a:r>
            <a:r>
              <a:rPr lang="en-US" baseline="-25000" dirty="0" smtClean="0"/>
              <a:t>CTF3</a:t>
            </a:r>
            <a:r>
              <a:rPr lang="en-US" dirty="0" smtClean="0"/>
              <a:t> (2 cells)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err="1" smtClean="0"/>
              <a:t>Gshb</a:t>
            </a:r>
            <a:r>
              <a:rPr lang="en-US" dirty="0" smtClean="0"/>
              <a:t> = </a:t>
            </a:r>
            <a:r>
              <a:rPr lang="en-US" dirty="0" smtClean="0"/>
              <a:t>Gshb</a:t>
            </a:r>
            <a:r>
              <a:rPr lang="en-US" baseline="-25000" dirty="0" smtClean="0"/>
              <a:t>CTF3</a:t>
            </a:r>
            <a:endParaRPr lang="en-US" dirty="0" smtClean="0"/>
          </a:p>
        </p:txBody>
      </p:sp>
      <p:sp>
        <p:nvSpPr>
          <p:cNvPr id="38" name="TextBox 37"/>
          <p:cNvSpPr txBox="1"/>
          <p:nvPr/>
        </p:nvSpPr>
        <p:spPr>
          <a:xfrm>
            <a:off x="5638800" y="2962870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err="1" smtClean="0"/>
              <a:t>Lshb</a:t>
            </a:r>
            <a:r>
              <a:rPr lang="en-US" dirty="0" smtClean="0"/>
              <a:t> = 2/3*Lshb</a:t>
            </a:r>
            <a:r>
              <a:rPr lang="en-US" baseline="-25000" dirty="0" smtClean="0"/>
              <a:t>CTF3</a:t>
            </a:r>
            <a:r>
              <a:rPr lang="en-US" dirty="0" smtClean="0"/>
              <a:t> (4 cells)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err="1" smtClean="0"/>
              <a:t>Gshb</a:t>
            </a:r>
            <a:r>
              <a:rPr lang="en-US" dirty="0" smtClean="0"/>
              <a:t> = </a:t>
            </a:r>
            <a:r>
              <a:rPr lang="en-US" dirty="0" smtClean="0"/>
              <a:t>3/4*Gshb</a:t>
            </a:r>
            <a:r>
              <a:rPr lang="en-US" baseline="-25000" dirty="0" smtClean="0"/>
              <a:t>CTF3</a:t>
            </a:r>
            <a:endParaRPr lang="en-US" dirty="0" smtClean="0"/>
          </a:p>
        </p:txBody>
      </p:sp>
      <p:pic>
        <p:nvPicPr>
          <p:cNvPr id="40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87387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40" descr="CLIC_new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61517" y="-152400"/>
            <a:ext cx="1034883" cy="1034883"/>
          </a:xfrm>
          <a:prstGeom prst="rect">
            <a:avLst/>
          </a:prstGeom>
        </p:spPr>
      </p:pic>
      <p:pic>
        <p:nvPicPr>
          <p:cNvPr id="43" name="Picture 27" descr="DSC019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" y="876300"/>
            <a:ext cx="4559300" cy="30337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7" name="Line 59"/>
          <p:cNvSpPr>
            <a:spLocks noChangeShapeType="1"/>
          </p:cNvSpPr>
          <p:nvPr/>
        </p:nvSpPr>
        <p:spPr bwMode="auto">
          <a:xfrm flipH="1">
            <a:off x="381000" y="3505200"/>
            <a:ext cx="11112" cy="9191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5600700" y="4996542"/>
            <a:ext cx="2590800" cy="83820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9" name="Table 48"/>
          <p:cNvGraphicFramePr>
            <a:graphicFrameLocks noGrp="1"/>
          </p:cNvGraphicFramePr>
          <p:nvPr/>
        </p:nvGraphicFramePr>
        <p:xfrm>
          <a:off x="1727200" y="4099560"/>
          <a:ext cx="2921000" cy="1097280"/>
        </p:xfrm>
        <a:graphic>
          <a:graphicData uri="http://schemas.openxmlformats.org/drawingml/2006/table">
            <a:tbl>
              <a:tblPr/>
              <a:tblGrid>
                <a:gridCol w="1841501"/>
                <a:gridCol w="1079499"/>
              </a:tblGrid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Frequency (</a:t>
                      </a: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GHz)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1.49928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Number of cells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Iris diameter (mm)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66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Cell length (mm)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Input power (kW)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Filling time (ns)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0" name="Table 49"/>
          <p:cNvGraphicFramePr>
            <a:graphicFrameLocks noGrp="1"/>
          </p:cNvGraphicFramePr>
          <p:nvPr/>
        </p:nvGraphicFramePr>
        <p:xfrm>
          <a:off x="114300" y="6004560"/>
          <a:ext cx="4495800" cy="548640"/>
        </p:xfrm>
        <a:graphic>
          <a:graphicData uri="http://schemas.openxmlformats.org/drawingml/2006/table">
            <a:tbl>
              <a:tblPr/>
              <a:tblGrid>
                <a:gridCol w="1520639"/>
                <a:gridCol w="1082193"/>
                <a:gridCol w="828174"/>
                <a:gridCol w="1064794"/>
              </a:tblGrid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SHB1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SHB2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SHB3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Phase </a:t>
                      </a: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advance/cell </a:t>
                      </a: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(º)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74.82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70.21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68.23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Phase velocity/c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0.63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0.67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0.69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1" name="Rectangle 50"/>
          <p:cNvSpPr/>
          <p:nvPr/>
        </p:nvSpPr>
        <p:spPr>
          <a:xfrm rot="20100762">
            <a:off x="1415898" y="1207496"/>
            <a:ext cx="15922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CTF3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6" grpId="0"/>
      <p:bldP spid="38" grpId="0"/>
      <p:bldP spid="4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3900"/>
          </a:xfrm>
        </p:spPr>
        <p:txBody>
          <a:bodyPr>
            <a:noAutofit/>
          </a:bodyPr>
          <a:lstStyle/>
          <a:p>
            <a:r>
              <a:rPr lang="en-US" sz="3600" dirty="0" smtClean="0"/>
              <a:t>The Matlab driven optimization tool              </a:t>
            </a:r>
            <a:endParaRPr lang="en-US" sz="3600" dirty="0"/>
          </a:p>
        </p:txBody>
      </p:sp>
      <p:pic>
        <p:nvPicPr>
          <p:cNvPr id="40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7387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40" descr="CLIC_new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61517" y="-152400"/>
            <a:ext cx="1034883" cy="1034883"/>
          </a:xfrm>
          <a:prstGeom prst="rect">
            <a:avLst/>
          </a:prstGeom>
        </p:spPr>
      </p:pic>
      <p:pic>
        <p:nvPicPr>
          <p:cNvPr id="18" name="Picture 17" descr="logo.t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51700" y="2716126"/>
            <a:ext cx="1727200" cy="1295400"/>
          </a:xfrm>
          <a:prstGeom prst="rect">
            <a:avLst/>
          </a:prstGeom>
        </p:spPr>
      </p:pic>
      <p:pic>
        <p:nvPicPr>
          <p:cNvPr id="22" name="Picture 21" descr="Cathode_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7135" y="867228"/>
            <a:ext cx="1149530" cy="862148"/>
          </a:xfrm>
          <a:prstGeom prst="rect">
            <a:avLst/>
          </a:prstGeom>
        </p:spPr>
      </p:pic>
      <p:pic>
        <p:nvPicPr>
          <p:cNvPr id="23" name="Picture 22" descr="Cathode_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29633" y="867228"/>
            <a:ext cx="1165967" cy="914400"/>
          </a:xfrm>
          <a:prstGeom prst="rect">
            <a:avLst/>
          </a:prstGeom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7" cstate="print"/>
          <a:srcRect l="17188" t="19010" r="7708" b="31250"/>
          <a:stretch>
            <a:fillRect/>
          </a:stretch>
        </p:blipFill>
        <p:spPr bwMode="auto">
          <a:xfrm>
            <a:off x="442686" y="1828800"/>
            <a:ext cx="2133600" cy="1130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Box 24"/>
          <p:cNvSpPr txBox="1"/>
          <p:nvPr/>
        </p:nvSpPr>
        <p:spPr>
          <a:xfrm>
            <a:off x="3276600" y="1143000"/>
            <a:ext cx="2743200" cy="369332"/>
          </a:xfrm>
          <a:prstGeom prst="rect">
            <a:avLst/>
          </a:prstGeom>
          <a:noFill/>
          <a:ln>
            <a:solidFill>
              <a:srgbClr val="00206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cap="small" dirty="0" smtClean="0">
                <a:latin typeface="Baskerville Old Face" pitchFamily="18" charset="0"/>
              </a:rPr>
              <a:t>Starting distribution</a:t>
            </a:r>
            <a:endParaRPr lang="en-US" cap="small" dirty="0">
              <a:latin typeface="Baskerville Old Face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276600" y="2209800"/>
            <a:ext cx="2743200" cy="369332"/>
          </a:xfrm>
          <a:prstGeom prst="rect">
            <a:avLst/>
          </a:prstGeom>
          <a:noFill/>
          <a:ln>
            <a:solidFill>
              <a:srgbClr val="00206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cap="small" dirty="0" err="1" smtClean="0">
                <a:latin typeface="Baskerville Old Face" pitchFamily="18" charset="0"/>
              </a:rPr>
              <a:t>Parmela</a:t>
            </a:r>
            <a:r>
              <a:rPr lang="en-US" cap="small" dirty="0" smtClean="0">
                <a:latin typeface="Baskerville Old Face" pitchFamily="18" charset="0"/>
              </a:rPr>
              <a:t> file input</a:t>
            </a:r>
            <a:endParaRPr lang="en-US" cap="small" dirty="0">
              <a:latin typeface="Baskerville Old Face" pitchFamily="18" charset="0"/>
            </a:endParaRP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8" cstate="print"/>
          <a:srcRect l="9583" t="8147" r="30417" b="53609"/>
          <a:stretch>
            <a:fillRect/>
          </a:stretch>
        </p:blipFill>
        <p:spPr bwMode="auto">
          <a:xfrm>
            <a:off x="304800" y="3200400"/>
            <a:ext cx="2447295" cy="1247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28"/>
          <p:cNvSpPr txBox="1"/>
          <p:nvPr/>
        </p:nvSpPr>
        <p:spPr>
          <a:xfrm>
            <a:off x="3276600" y="3639697"/>
            <a:ext cx="2743200" cy="369332"/>
          </a:xfrm>
          <a:prstGeom prst="rect">
            <a:avLst/>
          </a:prstGeom>
          <a:noFill/>
          <a:ln>
            <a:solidFill>
              <a:srgbClr val="00206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cap="small" dirty="0" err="1" smtClean="0">
                <a:latin typeface="Baskerville Old Face" pitchFamily="18" charset="0"/>
              </a:rPr>
              <a:t>Parmela</a:t>
            </a:r>
            <a:r>
              <a:rPr lang="en-US" cap="small" dirty="0" smtClean="0">
                <a:latin typeface="Baskerville Old Face" pitchFamily="18" charset="0"/>
              </a:rPr>
              <a:t> run</a:t>
            </a:r>
            <a:endParaRPr lang="en-US" cap="small" dirty="0">
              <a:latin typeface="Baskerville Old Face" pitchFamily="18" charset="0"/>
            </a:endParaRPr>
          </a:p>
        </p:txBody>
      </p:sp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2400" y="4648200"/>
            <a:ext cx="2641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" name="TextBox 31"/>
          <p:cNvSpPr txBox="1"/>
          <p:nvPr/>
        </p:nvSpPr>
        <p:spPr>
          <a:xfrm>
            <a:off x="3276600" y="5486400"/>
            <a:ext cx="2743200" cy="369332"/>
          </a:xfrm>
          <a:prstGeom prst="rect">
            <a:avLst/>
          </a:prstGeom>
          <a:noFill/>
          <a:ln>
            <a:solidFill>
              <a:srgbClr val="00206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cap="small" dirty="0" smtClean="0">
                <a:latin typeface="Baskerville Old Face" pitchFamily="18" charset="0"/>
              </a:rPr>
              <a:t>Analysis of the results</a:t>
            </a:r>
            <a:endParaRPr lang="en-US" cap="small" dirty="0">
              <a:latin typeface="Baskerville Old Face" pitchFamily="18" charset="0"/>
            </a:endParaRPr>
          </a:p>
        </p:txBody>
      </p:sp>
      <p:sp>
        <p:nvSpPr>
          <p:cNvPr id="42" name="Curved Left Arrow 41"/>
          <p:cNvSpPr/>
          <p:nvPr/>
        </p:nvSpPr>
        <p:spPr>
          <a:xfrm flipV="1">
            <a:off x="6048828" y="2209800"/>
            <a:ext cx="1066800" cy="3581400"/>
          </a:xfrm>
          <a:prstGeom prst="curvedLeftArrow">
            <a:avLst/>
          </a:prstGeom>
          <a:solidFill>
            <a:srgbClr val="FF996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239000" y="4029670"/>
            <a:ext cx="1752600" cy="923330"/>
          </a:xfrm>
          <a:prstGeom prst="rect">
            <a:avLst/>
          </a:prstGeom>
          <a:noFill/>
          <a:ln>
            <a:solidFill>
              <a:srgbClr val="00206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cap="small" dirty="0" smtClean="0">
                <a:latin typeface="Baskerville Old Face" pitchFamily="18" charset="0"/>
              </a:rPr>
              <a:t>Automatic minimization</a:t>
            </a:r>
          </a:p>
          <a:p>
            <a:pPr algn="ctr"/>
            <a:r>
              <a:rPr lang="en-US" cap="small" dirty="0" smtClean="0">
                <a:latin typeface="Baskerville Old Face" pitchFamily="18" charset="0"/>
              </a:rPr>
              <a:t>process</a:t>
            </a:r>
            <a:endParaRPr lang="en-US" cap="small" dirty="0"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9" grpId="0" animBg="1"/>
      <p:bldP spid="32" grpId="1" animBg="1"/>
      <p:bldP spid="42" grpId="0" animBg="1"/>
      <p:bldP spid="4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3900"/>
          </a:xfrm>
        </p:spPr>
        <p:txBody>
          <a:bodyPr>
            <a:noAutofit/>
          </a:bodyPr>
          <a:lstStyle/>
          <a:p>
            <a:r>
              <a:rPr lang="en-US" sz="3600" dirty="0" smtClean="0"/>
              <a:t>The optimization process: some details</a:t>
            </a:r>
            <a:endParaRPr lang="en-US" sz="3600" dirty="0"/>
          </a:p>
        </p:txBody>
      </p:sp>
      <p:pic>
        <p:nvPicPr>
          <p:cNvPr id="40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87387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40" descr="CLIC_new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61517" y="-152400"/>
            <a:ext cx="1034883" cy="1034883"/>
          </a:xfrm>
          <a:prstGeom prst="rect">
            <a:avLst/>
          </a:prstGeom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76400" y="2701725"/>
            <a:ext cx="52832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768525"/>
            <a:ext cx="358140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00400" y="3768525"/>
            <a:ext cx="358140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00600" y="3158925"/>
            <a:ext cx="3777521" cy="2833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4" name="Rectangle 33"/>
          <p:cNvSpPr/>
          <p:nvPr/>
        </p:nvSpPr>
        <p:spPr>
          <a:xfrm>
            <a:off x="76200" y="898773"/>
            <a:ext cx="8915400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/>
              <a:t>During the optimization:</a:t>
            </a:r>
          </a:p>
          <a:p>
            <a:pPr lvl="1" algn="just">
              <a:lnSpc>
                <a:spcPct val="150000"/>
              </a:lnSpc>
              <a:buBlip>
                <a:blip r:embed="rId9"/>
              </a:buBlip>
            </a:pPr>
            <a:r>
              <a:rPr lang="en-US" dirty="0" smtClean="0"/>
              <a:t> The code varies the parameters of the system and it does some checks on them</a:t>
            </a:r>
          </a:p>
          <a:p>
            <a:pPr lvl="1" algn="just">
              <a:buBlip>
                <a:blip r:embed="rId9"/>
              </a:buBlip>
            </a:pPr>
            <a:r>
              <a:rPr lang="en-US" dirty="0" smtClean="0"/>
              <a:t> From the output of </a:t>
            </a:r>
            <a:r>
              <a:rPr lang="en-US" dirty="0" err="1" smtClean="0"/>
              <a:t>Parmela</a:t>
            </a:r>
            <a:r>
              <a:rPr lang="en-US" dirty="0" smtClean="0"/>
              <a:t> the tool calculates the number of particles  in the main of 	the reference particles cutting the distribution at the target bunch length</a:t>
            </a:r>
          </a:p>
          <a:p>
            <a:pPr lvl="1" algn="just">
              <a:buBlip>
                <a:blip r:embed="rId9"/>
              </a:buBlip>
            </a:pPr>
            <a:r>
              <a:rPr lang="en-US" dirty="0" smtClean="0"/>
              <a:t> </a:t>
            </a:r>
            <a:r>
              <a:rPr lang="en-US" dirty="0" smtClean="0"/>
              <a:t>The number of particles in this region is maximized</a:t>
            </a:r>
          </a:p>
        </p:txBody>
      </p:sp>
      <p:graphicFrame>
        <p:nvGraphicFramePr>
          <p:cNvPr id="36" name="Object 35"/>
          <p:cNvGraphicFramePr>
            <a:graphicFrameLocks noChangeAspect="1"/>
          </p:cNvGraphicFramePr>
          <p:nvPr/>
        </p:nvGraphicFramePr>
        <p:xfrm>
          <a:off x="6800850" y="4435275"/>
          <a:ext cx="2057400" cy="952500"/>
        </p:xfrm>
        <a:graphic>
          <a:graphicData uri="http://schemas.openxmlformats.org/presentationml/2006/ole">
            <p:oleObj spid="_x0000_s40962" name="Equation" r:id="rId10" imgW="2057400" imgH="952200" progId="Equation.3">
              <p:embed/>
            </p:oleObj>
          </a:graphicData>
        </a:graphic>
      </p:graphicFrame>
      <p:sp>
        <p:nvSpPr>
          <p:cNvPr id="38" name="Rectangle 37"/>
          <p:cNvSpPr/>
          <p:nvPr/>
        </p:nvSpPr>
        <p:spPr>
          <a:xfrm>
            <a:off x="6629400" y="4255625"/>
            <a:ext cx="2286000" cy="1371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Picture 38"/>
          <p:cNvPicPr>
            <a:picLocks noChangeAspect="1" noChangeArrowheads="1"/>
          </p:cNvPicPr>
          <p:nvPr/>
        </p:nvPicPr>
        <p:blipFill>
          <a:blip r:embed="rId11" cstate="print"/>
          <a:srcRect l="7021" r="7320"/>
          <a:stretch>
            <a:fillRect/>
          </a:stretch>
        </p:blipFill>
        <p:spPr bwMode="auto">
          <a:xfrm>
            <a:off x="533400" y="2777925"/>
            <a:ext cx="3657600" cy="3781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uiExpand="1" build="p"/>
      <p:bldP spid="38" grpId="0" animBg="1"/>
      <p:bldP spid="38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2" name="Connecteur droit avec flèche 102"/>
          <p:cNvCxnSpPr/>
          <p:nvPr/>
        </p:nvCxnSpPr>
        <p:spPr>
          <a:xfrm>
            <a:off x="228600" y="4184228"/>
            <a:ext cx="8884096" cy="1588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1200"/>
          </a:xfrm>
        </p:spPr>
        <p:txBody>
          <a:bodyPr>
            <a:noAutofit/>
          </a:bodyPr>
          <a:lstStyle/>
          <a:p>
            <a:r>
              <a:rPr lang="en-US" sz="3600" dirty="0" smtClean="0"/>
              <a:t>CLIC drive beam injector layout</a:t>
            </a:r>
            <a:endParaRPr lang="en-US" sz="3600" dirty="0"/>
          </a:p>
        </p:txBody>
      </p:sp>
      <p:pic>
        <p:nvPicPr>
          <p:cNvPr id="40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7387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40" descr="CLIC_new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61517" y="-152400"/>
            <a:ext cx="1034883" cy="1034883"/>
          </a:xfrm>
          <a:prstGeom prst="rect">
            <a:avLst/>
          </a:prstGeom>
        </p:spPr>
      </p:pic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2708275" y="2308671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060476" y="4029769"/>
            <a:ext cx="288925" cy="215900"/>
          </a:xfrm>
          <a:prstGeom prst="rect">
            <a:avLst/>
          </a:prstGeom>
          <a:solidFill>
            <a:srgbClr val="F6FCA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420838" y="3669407"/>
            <a:ext cx="288925" cy="215900"/>
          </a:xfrm>
          <a:prstGeom prst="rect">
            <a:avLst/>
          </a:prstGeom>
          <a:solidFill>
            <a:srgbClr val="F6FCA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284438" y="4029769"/>
            <a:ext cx="288925" cy="215900"/>
          </a:xfrm>
          <a:prstGeom prst="rect">
            <a:avLst/>
          </a:prstGeom>
          <a:solidFill>
            <a:srgbClr val="F6FCA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1" name="Line 49"/>
          <p:cNvSpPr>
            <a:spLocks noChangeShapeType="1"/>
          </p:cNvSpPr>
          <p:nvPr/>
        </p:nvSpPr>
        <p:spPr bwMode="auto">
          <a:xfrm flipV="1">
            <a:off x="2349401" y="3742432"/>
            <a:ext cx="71437" cy="358775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" name="Line 50"/>
          <p:cNvSpPr>
            <a:spLocks noChangeShapeType="1"/>
          </p:cNvSpPr>
          <p:nvPr/>
        </p:nvSpPr>
        <p:spPr bwMode="auto">
          <a:xfrm>
            <a:off x="2708176" y="3742432"/>
            <a:ext cx="217487" cy="0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" name="Line 51"/>
          <p:cNvSpPr>
            <a:spLocks noChangeShapeType="1"/>
          </p:cNvSpPr>
          <p:nvPr/>
        </p:nvSpPr>
        <p:spPr bwMode="auto">
          <a:xfrm>
            <a:off x="3212232" y="3742432"/>
            <a:ext cx="72206" cy="359792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" name="Text Box 56"/>
          <p:cNvSpPr txBox="1">
            <a:spLocks noChangeArrowheads="1"/>
          </p:cNvSpPr>
          <p:nvPr/>
        </p:nvSpPr>
        <p:spPr bwMode="auto">
          <a:xfrm>
            <a:off x="-19620" y="1635447"/>
            <a:ext cx="123944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cap="small" dirty="0" smtClean="0">
                <a:latin typeface="Baskerville Old Face" pitchFamily="18" charset="0"/>
              </a:rPr>
              <a:t>Thermionic gun</a:t>
            </a:r>
            <a:endParaRPr lang="fr-FR" sz="1100" cap="small" dirty="0">
              <a:latin typeface="Baskerville Old Face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52400" y="2164903"/>
            <a:ext cx="107504" cy="285750"/>
          </a:xfrm>
          <a:prstGeom prst="rect">
            <a:avLst/>
          </a:prstGeom>
          <a:solidFill>
            <a:srgbClr val="FF9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cxnSp>
        <p:nvCxnSpPr>
          <p:cNvPr id="19" name="Connecteur droit avec flèche 102"/>
          <p:cNvCxnSpPr>
            <a:stCxn id="18" idx="3"/>
          </p:cNvCxnSpPr>
          <p:nvPr/>
        </p:nvCxnSpPr>
        <p:spPr>
          <a:xfrm>
            <a:off x="259904" y="2307778"/>
            <a:ext cx="8884096" cy="1588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3991744" y="2164903"/>
            <a:ext cx="504056" cy="28575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835968" y="2164903"/>
            <a:ext cx="142875" cy="287337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1314624" y="2164903"/>
            <a:ext cx="142875" cy="287337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1772072" y="2164903"/>
            <a:ext cx="142875" cy="287337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2492153" y="2164903"/>
            <a:ext cx="72007" cy="2873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9" name="Text Box 56"/>
          <p:cNvSpPr txBox="1">
            <a:spLocks noChangeArrowheads="1"/>
          </p:cNvSpPr>
          <p:nvPr/>
        </p:nvSpPr>
        <p:spPr bwMode="auto">
          <a:xfrm>
            <a:off x="2044700" y="1851223"/>
            <a:ext cx="966931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cap="small" dirty="0" smtClean="0">
                <a:latin typeface="Baskerville Old Face" pitchFamily="18" charset="0"/>
              </a:rPr>
              <a:t>Prebuncher</a:t>
            </a:r>
            <a:endParaRPr lang="fr-FR" sz="1100" cap="small" dirty="0">
              <a:latin typeface="Baskerville Old Face" pitchFamily="18" charset="0"/>
            </a:endParaRPr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2984367" y="2164903"/>
            <a:ext cx="720080" cy="2873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1" name="Text Box 56"/>
          <p:cNvSpPr txBox="1">
            <a:spLocks noChangeArrowheads="1"/>
          </p:cNvSpPr>
          <p:nvPr/>
        </p:nvSpPr>
        <p:spPr bwMode="auto">
          <a:xfrm>
            <a:off x="2973656" y="1838771"/>
            <a:ext cx="760144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cap="small" dirty="0" smtClean="0">
                <a:latin typeface="Baskerville Old Face" pitchFamily="18" charset="0"/>
              </a:rPr>
              <a:t>Buncher</a:t>
            </a:r>
            <a:endParaRPr lang="fr-FR" sz="1100" cap="small" dirty="0">
              <a:latin typeface="Baskerville Old Face" pitchFamily="18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619944" y="1444823"/>
            <a:ext cx="8280920" cy="216024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Line 8"/>
          <p:cNvSpPr>
            <a:spLocks noChangeShapeType="1"/>
          </p:cNvSpPr>
          <p:nvPr/>
        </p:nvSpPr>
        <p:spPr bwMode="auto">
          <a:xfrm flipV="1">
            <a:off x="619944" y="1444823"/>
            <a:ext cx="8280920" cy="21602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" name="Line 8"/>
          <p:cNvSpPr>
            <a:spLocks noChangeShapeType="1"/>
          </p:cNvSpPr>
          <p:nvPr/>
        </p:nvSpPr>
        <p:spPr bwMode="auto">
          <a:xfrm>
            <a:off x="619944" y="1444823"/>
            <a:ext cx="8280920" cy="21602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619944" y="2668958"/>
            <a:ext cx="8280920" cy="216024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Line 8"/>
          <p:cNvSpPr>
            <a:spLocks noChangeShapeType="1"/>
          </p:cNvSpPr>
          <p:nvPr/>
        </p:nvSpPr>
        <p:spPr bwMode="auto">
          <a:xfrm flipV="1">
            <a:off x="619944" y="2668958"/>
            <a:ext cx="8280920" cy="21602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" name="Line 8"/>
          <p:cNvSpPr>
            <a:spLocks noChangeShapeType="1"/>
          </p:cNvSpPr>
          <p:nvPr/>
        </p:nvSpPr>
        <p:spPr bwMode="auto">
          <a:xfrm>
            <a:off x="619944" y="2668957"/>
            <a:ext cx="8280920" cy="216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" name="Line 78"/>
          <p:cNvSpPr>
            <a:spLocks noChangeShapeType="1"/>
          </p:cNvSpPr>
          <p:nvPr/>
        </p:nvSpPr>
        <p:spPr bwMode="auto">
          <a:xfrm flipH="1">
            <a:off x="228600" y="1876871"/>
            <a:ext cx="0" cy="21602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259904" y="4030464"/>
            <a:ext cx="7200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Connector 43"/>
          <p:cNvCxnSpPr/>
          <p:nvPr/>
        </p:nvCxnSpPr>
        <p:spPr>
          <a:xfrm rot="5400000">
            <a:off x="295908" y="2056891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>
            <a:off x="295908" y="2560947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403920" y="4030464"/>
            <a:ext cx="7200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547936" y="4030464"/>
            <a:ext cx="7200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3788296" y="4030464"/>
            <a:ext cx="7200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1772072" y="4030464"/>
            <a:ext cx="7200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1628056" y="4030464"/>
            <a:ext cx="7200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1484040" y="4030464"/>
            <a:ext cx="7200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>
            <a:spLocks noChangeArrowheads="1"/>
          </p:cNvSpPr>
          <p:nvPr/>
        </p:nvSpPr>
        <p:spPr bwMode="auto">
          <a:xfrm>
            <a:off x="2925663" y="3669407"/>
            <a:ext cx="288925" cy="215900"/>
          </a:xfrm>
          <a:prstGeom prst="rect">
            <a:avLst/>
          </a:prstGeom>
          <a:solidFill>
            <a:srgbClr val="F6FCA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3" name="Rectangle 52"/>
          <p:cNvSpPr/>
          <p:nvPr/>
        </p:nvSpPr>
        <p:spPr>
          <a:xfrm>
            <a:off x="3932312" y="4030464"/>
            <a:ext cx="7200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5732512" y="4030464"/>
            <a:ext cx="7200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5876528" y="4030464"/>
            <a:ext cx="7200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4076328" y="4030464"/>
            <a:ext cx="7200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220344" y="4030464"/>
            <a:ext cx="7200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5058544" y="2164903"/>
            <a:ext cx="504056" cy="28575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59" name="Rectangle 58"/>
          <p:cNvSpPr/>
          <p:nvPr/>
        </p:nvSpPr>
        <p:spPr>
          <a:xfrm>
            <a:off x="6201544" y="2164903"/>
            <a:ext cx="504056" cy="28575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0" name="Rectangle 59"/>
          <p:cNvSpPr/>
          <p:nvPr/>
        </p:nvSpPr>
        <p:spPr>
          <a:xfrm>
            <a:off x="7268344" y="2164903"/>
            <a:ext cx="504056" cy="28575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1" name="Rectangle 60"/>
          <p:cNvSpPr/>
          <p:nvPr/>
        </p:nvSpPr>
        <p:spPr>
          <a:xfrm>
            <a:off x="8335144" y="2164903"/>
            <a:ext cx="504056" cy="28575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2" name="Rectangle 61"/>
          <p:cNvSpPr/>
          <p:nvPr/>
        </p:nvSpPr>
        <p:spPr>
          <a:xfrm>
            <a:off x="763960" y="4030464"/>
            <a:ext cx="504056" cy="28575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3" name="Rectangle 62"/>
          <p:cNvSpPr/>
          <p:nvPr/>
        </p:nvSpPr>
        <p:spPr>
          <a:xfrm>
            <a:off x="4436368" y="4030464"/>
            <a:ext cx="504056" cy="28575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4" name="Rectangle 63"/>
          <p:cNvSpPr/>
          <p:nvPr/>
        </p:nvSpPr>
        <p:spPr>
          <a:xfrm>
            <a:off x="5084440" y="4030464"/>
            <a:ext cx="504056" cy="28575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5" name="Rectangle 64"/>
          <p:cNvSpPr/>
          <p:nvPr/>
        </p:nvSpPr>
        <p:spPr>
          <a:xfrm>
            <a:off x="7388696" y="4030464"/>
            <a:ext cx="7200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7532712" y="4030464"/>
            <a:ext cx="7200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6092552" y="4030464"/>
            <a:ext cx="504056" cy="28575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8" name="Rectangle 67"/>
          <p:cNvSpPr/>
          <p:nvPr/>
        </p:nvSpPr>
        <p:spPr>
          <a:xfrm>
            <a:off x="6740624" y="4030464"/>
            <a:ext cx="504056" cy="28575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9" name="Rectangle 68"/>
          <p:cNvSpPr/>
          <p:nvPr/>
        </p:nvSpPr>
        <p:spPr>
          <a:xfrm>
            <a:off x="7748736" y="4030464"/>
            <a:ext cx="504056" cy="28575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70" name="Rectangle 69"/>
          <p:cNvSpPr/>
          <p:nvPr/>
        </p:nvSpPr>
        <p:spPr>
          <a:xfrm>
            <a:off x="8396808" y="4030464"/>
            <a:ext cx="504056" cy="28575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cxnSp>
        <p:nvCxnSpPr>
          <p:cNvPr id="71" name="Straight Connector 70"/>
          <p:cNvCxnSpPr/>
          <p:nvPr/>
        </p:nvCxnSpPr>
        <p:spPr>
          <a:xfrm rot="5400000">
            <a:off x="2697572" y="3562412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rot="5400000">
            <a:off x="2697572" y="3922452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 Box 70"/>
          <p:cNvSpPr txBox="1">
            <a:spLocks noChangeArrowheads="1"/>
          </p:cNvSpPr>
          <p:nvPr/>
        </p:nvSpPr>
        <p:spPr bwMode="auto">
          <a:xfrm>
            <a:off x="2585368" y="3979664"/>
            <a:ext cx="4443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cap="small" dirty="0" smtClean="0">
                <a:latin typeface="Baskerville Old Face" pitchFamily="18" charset="0"/>
              </a:rPr>
              <a:t>Slit</a:t>
            </a:r>
            <a:endParaRPr lang="fr-FR" sz="1100" cap="small" dirty="0">
              <a:latin typeface="Baskerville Old Face" pitchFamily="18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609600" y="5607928"/>
            <a:ext cx="7200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>
            <a:off x="927895" y="5598636"/>
            <a:ext cx="15263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cap="small" dirty="0" smtClean="0">
                <a:latin typeface="Baskerville Old Face" pitchFamily="18" charset="0"/>
              </a:rPr>
              <a:t>Quadrupole</a:t>
            </a:r>
            <a:endParaRPr lang="en-US" dirty="0"/>
          </a:p>
        </p:txBody>
      </p:sp>
      <p:sp>
        <p:nvSpPr>
          <p:cNvPr id="84" name="Rectangle 83"/>
          <p:cNvSpPr>
            <a:spLocks noChangeArrowheads="1"/>
          </p:cNvSpPr>
          <p:nvPr/>
        </p:nvSpPr>
        <p:spPr bwMode="auto">
          <a:xfrm>
            <a:off x="609600" y="6147832"/>
            <a:ext cx="288925" cy="215900"/>
          </a:xfrm>
          <a:prstGeom prst="rect">
            <a:avLst/>
          </a:prstGeom>
          <a:solidFill>
            <a:srgbClr val="F6FCA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85" name="Rectangle 84"/>
          <p:cNvSpPr/>
          <p:nvPr/>
        </p:nvSpPr>
        <p:spPr>
          <a:xfrm>
            <a:off x="927895" y="6070600"/>
            <a:ext cx="7377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cap="small" dirty="0" smtClean="0">
                <a:latin typeface="Baskerville Old Face" pitchFamily="18" charset="0"/>
              </a:rPr>
              <a:t>Bend</a:t>
            </a:r>
            <a:endParaRPr lang="en-US" dirty="0"/>
          </a:p>
        </p:txBody>
      </p:sp>
      <p:sp>
        <p:nvSpPr>
          <p:cNvPr id="92" name="Rectangle 91"/>
          <p:cNvSpPr/>
          <p:nvPr/>
        </p:nvSpPr>
        <p:spPr>
          <a:xfrm>
            <a:off x="4077495" y="1851223"/>
            <a:ext cx="153920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cap="small" dirty="0" smtClean="0">
                <a:latin typeface="Baskerville Old Face" pitchFamily="18" charset="0"/>
              </a:rPr>
              <a:t>Accelerating cavity</a:t>
            </a:r>
            <a:endParaRPr lang="en-US" sz="1100" dirty="0"/>
          </a:p>
        </p:txBody>
      </p:sp>
      <p:sp>
        <p:nvSpPr>
          <p:cNvPr id="93" name="Rectangle 92"/>
          <p:cNvSpPr/>
          <p:nvPr/>
        </p:nvSpPr>
        <p:spPr>
          <a:xfrm>
            <a:off x="457200" y="5486400"/>
            <a:ext cx="2514600" cy="1143000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/>
          <p:cNvSpPr/>
          <p:nvPr/>
        </p:nvSpPr>
        <p:spPr>
          <a:xfrm>
            <a:off x="8223441" y="4492823"/>
            <a:ext cx="76815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400" cap="small" dirty="0" smtClean="0">
                <a:latin typeface="Baskerville Old Face" pitchFamily="18" charset="0"/>
              </a:rPr>
              <a:t>53 M</a:t>
            </a:r>
            <a:r>
              <a:rPr lang="en-US" sz="1400" dirty="0" smtClean="0">
                <a:latin typeface="Baskerville Old Face" pitchFamily="18" charset="0"/>
              </a:rPr>
              <a:t>e</a:t>
            </a:r>
            <a:r>
              <a:rPr lang="en-US" sz="1400" cap="small" dirty="0" smtClean="0">
                <a:latin typeface="Baskerville Old Face" pitchFamily="18" charset="0"/>
              </a:rPr>
              <a:t>V</a:t>
            </a:r>
            <a:endParaRPr lang="en-US" sz="1400" dirty="0"/>
          </a:p>
        </p:txBody>
      </p:sp>
      <p:sp>
        <p:nvSpPr>
          <p:cNvPr id="103" name="Rectangle 102"/>
          <p:cNvSpPr/>
          <p:nvPr/>
        </p:nvSpPr>
        <p:spPr>
          <a:xfrm>
            <a:off x="0" y="2892623"/>
            <a:ext cx="82266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400" cap="small" dirty="0" smtClean="0">
                <a:latin typeface="Baskerville Old Face" pitchFamily="18" charset="0"/>
              </a:rPr>
              <a:t>140 </a:t>
            </a:r>
            <a:r>
              <a:rPr lang="en-US" sz="1400" cap="small" dirty="0" err="1" smtClean="0">
                <a:latin typeface="Baskerville Old Face" pitchFamily="18" charset="0"/>
              </a:rPr>
              <a:t>K</a:t>
            </a:r>
            <a:r>
              <a:rPr lang="en-US" sz="1400" dirty="0" err="1" smtClean="0">
                <a:latin typeface="Baskerville Old Face" pitchFamily="18" charset="0"/>
              </a:rPr>
              <a:t>e</a:t>
            </a:r>
            <a:r>
              <a:rPr lang="en-US" sz="1400" cap="small" dirty="0" err="1" smtClean="0">
                <a:latin typeface="Baskerville Old Face" pitchFamily="18" charset="0"/>
              </a:rPr>
              <a:t>V</a:t>
            </a:r>
            <a:endParaRPr lang="en-US" sz="1400" dirty="0"/>
          </a:p>
        </p:txBody>
      </p:sp>
      <p:sp>
        <p:nvSpPr>
          <p:cNvPr id="104" name="Rectangle 103"/>
          <p:cNvSpPr/>
          <p:nvPr/>
        </p:nvSpPr>
        <p:spPr>
          <a:xfrm>
            <a:off x="3053806" y="2892623"/>
            <a:ext cx="6799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400" cap="small" dirty="0" smtClean="0">
                <a:latin typeface="Baskerville Old Face" pitchFamily="18" charset="0"/>
              </a:rPr>
              <a:t>6 M</a:t>
            </a:r>
            <a:r>
              <a:rPr lang="en-US" sz="1400" dirty="0" smtClean="0">
                <a:latin typeface="Baskerville Old Face" pitchFamily="18" charset="0"/>
              </a:rPr>
              <a:t>e</a:t>
            </a:r>
            <a:r>
              <a:rPr lang="en-US" sz="1400" cap="small" dirty="0" smtClean="0">
                <a:latin typeface="Baskerville Old Face" pitchFamily="18" charset="0"/>
              </a:rPr>
              <a:t>V</a:t>
            </a:r>
            <a:endParaRPr lang="en-US" sz="1400" dirty="0"/>
          </a:p>
        </p:txBody>
      </p:sp>
      <p:sp>
        <p:nvSpPr>
          <p:cNvPr id="105" name="Rectangle 104"/>
          <p:cNvSpPr/>
          <p:nvPr/>
        </p:nvSpPr>
        <p:spPr>
          <a:xfrm>
            <a:off x="666941" y="4403923"/>
            <a:ext cx="76815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400" cap="small" dirty="0" smtClean="0">
                <a:latin typeface="Baskerville Old Face" pitchFamily="18" charset="0"/>
              </a:rPr>
              <a:t>26 M</a:t>
            </a:r>
            <a:r>
              <a:rPr lang="en-US" sz="1400" dirty="0" smtClean="0">
                <a:latin typeface="Baskerville Old Face" pitchFamily="18" charset="0"/>
              </a:rPr>
              <a:t>e</a:t>
            </a:r>
            <a:r>
              <a:rPr lang="en-US" sz="1400" cap="small" dirty="0" smtClean="0">
                <a:latin typeface="Baskerville Old Face" pitchFamily="18" charset="0"/>
              </a:rPr>
              <a:t>V</a:t>
            </a:r>
            <a:endParaRPr lang="en-US" sz="1400" dirty="0"/>
          </a:p>
        </p:txBody>
      </p:sp>
      <p:sp>
        <p:nvSpPr>
          <p:cNvPr id="106" name="Text Box 56"/>
          <p:cNvSpPr txBox="1">
            <a:spLocks noChangeArrowheads="1"/>
          </p:cNvSpPr>
          <p:nvPr/>
        </p:nvSpPr>
        <p:spPr bwMode="auto">
          <a:xfrm>
            <a:off x="1182602" y="1851223"/>
            <a:ext cx="468398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cap="small" dirty="0" smtClean="0">
                <a:latin typeface="Baskerville Old Face" pitchFamily="18" charset="0"/>
              </a:rPr>
              <a:t>SHB</a:t>
            </a:r>
            <a:endParaRPr lang="fr-FR" sz="1100" cap="small" dirty="0">
              <a:latin typeface="Baskerville Old Face" pitchFamily="18" charset="0"/>
            </a:endParaRPr>
          </a:p>
        </p:txBody>
      </p:sp>
      <p:sp>
        <p:nvSpPr>
          <p:cNvPr id="107" name="Rectangle 106"/>
          <p:cNvSpPr/>
          <p:nvPr/>
        </p:nvSpPr>
        <p:spPr>
          <a:xfrm>
            <a:off x="4191000" y="1079500"/>
            <a:ext cx="84991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cap="small" dirty="0" smtClean="0">
                <a:latin typeface="Baskerville Old Face" pitchFamily="18" charset="0"/>
              </a:rPr>
              <a:t>Solenoids</a:t>
            </a:r>
            <a:endParaRPr 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8" grpId="0" animBg="1"/>
      <p:bldP spid="21" grpId="0" animBg="1"/>
      <p:bldP spid="25" grpId="0" animBg="1"/>
      <p:bldP spid="26" grpId="0" animBg="1"/>
      <p:bldP spid="27" grpId="0" animBg="1"/>
      <p:bldP spid="28" grpId="0" animBg="1"/>
      <p:bldP spid="29" grpId="0"/>
      <p:bldP spid="30" grpId="0" animBg="1"/>
      <p:bldP spid="31" grpId="0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3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3" grpId="0"/>
      <p:bldP spid="79" grpId="0" animBg="1"/>
      <p:bldP spid="80" grpId="0"/>
      <p:bldP spid="84" grpId="0" animBg="1"/>
      <p:bldP spid="85" grpId="0"/>
      <p:bldP spid="92" grpId="0"/>
      <p:bldP spid="97" grpId="0"/>
      <p:bldP spid="103" grpId="0"/>
      <p:bldP spid="104" grpId="0"/>
      <p:bldP spid="105" grpId="0"/>
      <p:bldP spid="106" grpId="0"/>
      <p:bldP spid="106" grpId="1"/>
      <p:bldP spid="107" grpId="0"/>
      <p:bldP spid="107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3900"/>
          </a:xfrm>
        </p:spPr>
        <p:txBody>
          <a:bodyPr>
            <a:noAutofit/>
          </a:bodyPr>
          <a:lstStyle/>
          <a:p>
            <a:r>
              <a:rPr lang="en-US" dirty="0" smtClean="0"/>
              <a:t>Exit of the gun</a:t>
            </a:r>
            <a:endParaRPr lang="en-US" dirty="0"/>
          </a:p>
        </p:txBody>
      </p:sp>
      <p:pic>
        <p:nvPicPr>
          <p:cNvPr id="40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7387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40" descr="CLIC_new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61517" y="-152400"/>
            <a:ext cx="1034883" cy="1034883"/>
          </a:xfrm>
          <a:prstGeom prst="rect">
            <a:avLst/>
          </a:prstGeom>
        </p:spPr>
      </p:pic>
      <p:pic>
        <p:nvPicPr>
          <p:cNvPr id="79" name="Picture 78" descr="Cathode_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7301" y="762000"/>
            <a:ext cx="3168352" cy="2376264"/>
          </a:xfrm>
          <a:prstGeom prst="rect">
            <a:avLst/>
          </a:prstGeom>
        </p:spPr>
      </p:pic>
      <p:pic>
        <p:nvPicPr>
          <p:cNvPr id="80" name="Picture 79" descr="Cathode_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81600" y="762000"/>
            <a:ext cx="3213653" cy="2520280"/>
          </a:xfrm>
          <a:prstGeom prst="rect">
            <a:avLst/>
          </a:prstGeom>
        </p:spPr>
      </p:pic>
      <p:sp>
        <p:nvSpPr>
          <p:cNvPr id="82" name="TextBox 81"/>
          <p:cNvSpPr txBox="1"/>
          <p:nvPr/>
        </p:nvSpPr>
        <p:spPr>
          <a:xfrm>
            <a:off x="3435152" y="3429000"/>
            <a:ext cx="2356048" cy="1200329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/>
              <a:t>Energy </a:t>
            </a:r>
            <a:r>
              <a:rPr lang="en-US" dirty="0" smtClean="0"/>
              <a:t>= </a:t>
            </a:r>
            <a:r>
              <a:rPr lang="en-US" dirty="0" smtClean="0"/>
              <a:t>0.140 MeV</a:t>
            </a:r>
            <a:endParaRPr lang="en-US" dirty="0" smtClean="0"/>
          </a:p>
          <a:p>
            <a:r>
              <a:rPr lang="en-US" dirty="0" err="1" smtClean="0">
                <a:latin typeface="Symbol" pitchFamily="18" charset="2"/>
              </a:rPr>
              <a:t>s</a:t>
            </a:r>
            <a:r>
              <a:rPr lang="en-US" baseline="-25000" dirty="0" err="1" smtClean="0"/>
              <a:t>E</a:t>
            </a:r>
            <a:r>
              <a:rPr lang="en-US" dirty="0" smtClean="0"/>
              <a:t>= 0.00016 MeV</a:t>
            </a:r>
          </a:p>
          <a:p>
            <a:r>
              <a:rPr lang="en-US" dirty="0" smtClean="0">
                <a:latin typeface="Symbol" pitchFamily="18" charset="2"/>
              </a:rPr>
              <a:t>D</a:t>
            </a:r>
            <a:r>
              <a:rPr lang="en-US" dirty="0" smtClean="0"/>
              <a:t>T= 6 ns</a:t>
            </a:r>
          </a:p>
          <a:p>
            <a:r>
              <a:rPr lang="en-US" dirty="0" err="1" smtClean="0">
                <a:latin typeface="Symbol" pitchFamily="18" charset="2"/>
              </a:rPr>
              <a:t>gb</a:t>
            </a:r>
            <a:r>
              <a:rPr lang="en-US" dirty="0" smtClean="0">
                <a:latin typeface="Symbol" pitchFamily="18" charset="2"/>
              </a:rPr>
              <a:t> </a:t>
            </a:r>
            <a:r>
              <a:rPr lang="en-US" dirty="0" err="1" smtClean="0">
                <a:latin typeface="Symbol" pitchFamily="18" charset="2"/>
              </a:rPr>
              <a:t>e</a:t>
            </a:r>
            <a:r>
              <a:rPr lang="en-US" baseline="-25000" dirty="0" err="1" smtClean="0"/>
              <a:t>x,y</a:t>
            </a:r>
            <a:r>
              <a:rPr lang="en-US" dirty="0" smtClean="0"/>
              <a:t>= 3.48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m </a:t>
            </a:r>
            <a:r>
              <a:rPr lang="en-US" dirty="0" err="1" smtClean="0"/>
              <a:t>rad</a:t>
            </a:r>
            <a:endParaRPr lang="en-US" dirty="0" smtClean="0"/>
          </a:p>
        </p:txBody>
      </p:sp>
      <p:graphicFrame>
        <p:nvGraphicFramePr>
          <p:cNvPr id="83" name="Table 82"/>
          <p:cNvGraphicFramePr>
            <a:graphicFrameLocks noGrp="1"/>
          </p:cNvGraphicFramePr>
          <p:nvPr/>
        </p:nvGraphicFramePr>
        <p:xfrm>
          <a:off x="2937991" y="5165590"/>
          <a:ext cx="3310409" cy="1235210"/>
        </p:xfrm>
        <a:graphic>
          <a:graphicData uri="http://schemas.openxmlformats.org/drawingml/2006/table">
            <a:tbl>
              <a:tblPr/>
              <a:tblGrid>
                <a:gridCol w="1620636"/>
                <a:gridCol w="722924"/>
                <a:gridCol w="966849"/>
              </a:tblGrid>
              <a:tr h="33832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CLIC parameter</a:t>
                      </a:r>
                      <a:endParaRPr lang="fr-FR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36195" marB="36195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latin typeface="Times New Roman"/>
                          <a:ea typeface="Times New Roman"/>
                          <a:cs typeface="Times New Roman"/>
                        </a:rPr>
                        <a:t>Unit</a:t>
                      </a:r>
                      <a:endParaRPr lang="fr-FR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36195" marB="36195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latin typeface="Times New Roman"/>
                          <a:ea typeface="Times New Roman"/>
                          <a:cs typeface="Times New Roman"/>
                        </a:rPr>
                        <a:t>Value</a:t>
                      </a:r>
                      <a:endParaRPr lang="fr-FR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36195" marB="36195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70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smtClean="0">
                          <a:latin typeface="Times New Roman"/>
                          <a:ea typeface="Times New Roman"/>
                          <a:cs typeface="Times New Roman"/>
                        </a:rPr>
                        <a:t>Pulse </a:t>
                      </a:r>
                      <a:r>
                        <a:rPr lang="en-GB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duration </a:t>
                      </a:r>
                      <a:endParaRPr lang="fr-FR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Repetition</a:t>
                      </a:r>
                      <a:r>
                        <a:rPr lang="fr-FR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 rate</a:t>
                      </a:r>
                      <a:endParaRPr lang="fr-FR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36195" marB="36195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latin typeface="Symbol" pitchFamily="18" charset="2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en-GB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fr-FR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Hz</a:t>
                      </a:r>
                      <a:endParaRPr lang="fr-FR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36195" marB="36195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smtClean="0">
                          <a:latin typeface="Times New Roman"/>
                          <a:ea typeface="Times New Roman"/>
                          <a:cs typeface="Times New Roman"/>
                        </a:rPr>
                        <a:t>140.3</a:t>
                      </a:r>
                      <a:endParaRPr lang="fr-FR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fr-FR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36195" marB="36195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8687</TotalTime>
  <Words>981</Words>
  <Application>Microsoft Office PowerPoint</Application>
  <PresentationFormat>On-screen Show (4:3)</PresentationFormat>
  <Paragraphs>376</Paragraphs>
  <Slides>24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Office Theme</vt:lpstr>
      <vt:lpstr>Acrobat Document</vt:lpstr>
      <vt:lpstr>Microsoft Equation 3.0</vt:lpstr>
      <vt:lpstr>Slide 1</vt:lpstr>
      <vt:lpstr>Outline</vt:lpstr>
      <vt:lpstr>Drive beam injector: CTF3 example</vt:lpstr>
      <vt:lpstr>Drive beam injector: CTF3 experience</vt:lpstr>
      <vt:lpstr>CTF3 first rescaling: the SHB system</vt:lpstr>
      <vt:lpstr>The Matlab driven optimization tool              </vt:lpstr>
      <vt:lpstr>The optimization process: some details</vt:lpstr>
      <vt:lpstr>CLIC drive beam injector layout</vt:lpstr>
      <vt:lpstr>Exit of the gun</vt:lpstr>
      <vt:lpstr>SHB system</vt:lpstr>
      <vt:lpstr>Prebuncher</vt:lpstr>
      <vt:lpstr>Slide 12</vt:lpstr>
      <vt:lpstr>Exit of the solenoids (E30 MeV)</vt:lpstr>
      <vt:lpstr>Cleaning chicane</vt:lpstr>
      <vt:lpstr>After the cleaning chicane</vt:lpstr>
      <vt:lpstr>Injector exit (E50 MeV)</vt:lpstr>
      <vt:lpstr>CLIC drive beam injector: transverse dynamics</vt:lpstr>
      <vt:lpstr>CLIC requests and simulation results</vt:lpstr>
      <vt:lpstr>CLIC drive beam injector design: a critical view</vt:lpstr>
      <vt:lpstr>Satellites minimization: possible cures</vt:lpstr>
      <vt:lpstr>Efficiency: an alternative solution</vt:lpstr>
      <vt:lpstr>Conclusions</vt:lpstr>
      <vt:lpstr>If you don’t have other questions …</vt:lpstr>
      <vt:lpstr>Spare slide: space charge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sbettoni</cp:lastModifiedBy>
  <cp:revision>230</cp:revision>
  <dcterms:created xsi:type="dcterms:W3CDTF">2006-08-16T00:00:00Z</dcterms:created>
  <dcterms:modified xsi:type="dcterms:W3CDTF">2010-10-21T10:24:07Z</dcterms:modified>
</cp:coreProperties>
</file>