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Default Extension="pict" ContentType="image/pi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embeddings/oleObject2.bin" ContentType="application/vnd.openxmlformats-officedocument.oleObjec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  <p:sldMasterId id="2147483665" r:id="rId2"/>
  </p:sldMasterIdLst>
  <p:notesMasterIdLst>
    <p:notesMasterId r:id="rId36"/>
  </p:notesMasterIdLst>
  <p:handoutMasterIdLst>
    <p:handoutMasterId r:id="rId37"/>
  </p:handoutMasterIdLst>
  <p:sldIdLst>
    <p:sldId id="444" r:id="rId3"/>
    <p:sldId id="449" r:id="rId4"/>
    <p:sldId id="451" r:id="rId5"/>
    <p:sldId id="742" r:id="rId6"/>
    <p:sldId id="741" r:id="rId7"/>
    <p:sldId id="743" r:id="rId8"/>
    <p:sldId id="751" r:id="rId9"/>
    <p:sldId id="745" r:id="rId10"/>
    <p:sldId id="748" r:id="rId11"/>
    <p:sldId id="724" r:id="rId12"/>
    <p:sldId id="750" r:id="rId13"/>
    <p:sldId id="727" r:id="rId14"/>
    <p:sldId id="772" r:id="rId15"/>
    <p:sldId id="761" r:id="rId16"/>
    <p:sldId id="756" r:id="rId17"/>
    <p:sldId id="753" r:id="rId18"/>
    <p:sldId id="754" r:id="rId19"/>
    <p:sldId id="755" r:id="rId20"/>
    <p:sldId id="757" r:id="rId21"/>
    <p:sldId id="763" r:id="rId22"/>
    <p:sldId id="758" r:id="rId23"/>
    <p:sldId id="759" r:id="rId24"/>
    <p:sldId id="764" r:id="rId25"/>
    <p:sldId id="381" r:id="rId26"/>
    <p:sldId id="773" r:id="rId27"/>
    <p:sldId id="770" r:id="rId28"/>
    <p:sldId id="767" r:id="rId29"/>
    <p:sldId id="650" r:id="rId30"/>
    <p:sldId id="765" r:id="rId31"/>
    <p:sldId id="769" r:id="rId32"/>
    <p:sldId id="768" r:id="rId33"/>
    <p:sldId id="766" r:id="rId34"/>
    <p:sldId id="762" r:id="rId35"/>
  </p:sldIdLst>
  <p:sldSz cx="9906000" cy="6858000" type="A4"/>
  <p:notesSz cx="6718300" cy="9867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FFCC"/>
    <a:srgbClr val="FF3366"/>
    <a:srgbClr val="996699"/>
    <a:srgbClr val="CC33CC"/>
    <a:srgbClr val="008000"/>
    <a:srgbClr val="FF6633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264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ict"/><Relationship Id="rId2" Type="http://schemas.openxmlformats.org/officeDocument/2006/relationships/image" Target="../media/image35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110BF-CF82-054B-82D9-F779DDF24E45}" type="datetimeFigureOut">
              <a:rPr lang="en-US" smtClean="0"/>
              <a:pPr/>
              <a:t>10/13/10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BC705-9BEC-E040-A3F5-B31FFAF620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3A065-AA04-874C-87A2-5AEFA1FA5797}" type="datetimeFigureOut">
              <a:rPr lang="en-US" smtClean="0"/>
              <a:pPr/>
              <a:t>10/13/10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739775"/>
            <a:ext cx="5343525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18169-771C-AA44-BE04-E747FFB43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18169-771C-AA44-BE04-E747FFB432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18169-771C-AA44-BE04-E747FFB432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18169-771C-AA44-BE04-E747FFB4329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311400" cy="365125"/>
          </a:xfr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92875"/>
            <a:ext cx="3136900" cy="365125"/>
          </a:xfr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94600" y="6492875"/>
            <a:ext cx="2311400" cy="365125"/>
          </a:xfrm>
        </p:spPr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69" y="6519193"/>
            <a:ext cx="28152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876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578" y="6519193"/>
            <a:ext cx="255477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51919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5168" y="6519193"/>
            <a:ext cx="2311400" cy="365125"/>
          </a:xfrm>
          <a:prstGeom prst="rect">
            <a:avLst/>
          </a:prstGeom>
        </p:spPr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L.Gatigon,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- MDI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8C185-6EB8-F940-A71E-E82E61B69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!OLE_LINK1" TargetMode="External"/><Relationship Id="rId4" Type="http://schemas.openxmlformats.org/officeDocument/2006/relationships/oleObject" Target="!OLE_LINK2" TargetMode="External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Lau%20Gatignon:Users:gatignon:Downloads:Chapter2-MDIcontribution-V3.docx!OLE_LINK1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alphaModFix amt="73000"/>
            <a:lum bright="23000" contrast="48000"/>
          </a:blip>
          <a:srcRect l="1025" t="5756" r="8717" b="5035"/>
          <a:stretch>
            <a:fillRect/>
          </a:stretch>
        </p:blipFill>
        <p:spPr bwMode="auto">
          <a:xfrm>
            <a:off x="-69" y="12"/>
            <a:ext cx="9906069" cy="6869858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44867"/>
            <a:ext cx="8420100" cy="199741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CLIC MDI</a:t>
            </a:r>
            <a:endParaRPr lang="en-US" sz="9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861440"/>
            <a:ext cx="6934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Lau Gatignon / CERN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for the MDI team &amp; related WG</a:t>
            </a:r>
          </a:p>
        </p:txBody>
      </p:sp>
      <p:sp>
        <p:nvSpPr>
          <p:cNvPr id="5" name="Rectangle 4"/>
          <p:cNvSpPr/>
          <p:nvPr/>
        </p:nvSpPr>
        <p:spPr>
          <a:xfrm>
            <a:off x="3089449" y="3799995"/>
            <a:ext cx="3987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IWLC10 workshop 20-10-2010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0661" y="-247970"/>
            <a:ext cx="2074757" cy="2074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"/>
            <a:ext cx="2449216" cy="991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4694" y="1425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745" y="131934"/>
            <a:ext cx="96598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Final Focus </a:t>
            </a:r>
            <a:r>
              <a:rPr lang="en-US" sz="3200" b="1" dirty="0" err="1" smtClean="0"/>
              <a:t>Quadrupole</a:t>
            </a:r>
            <a:r>
              <a:rPr lang="en-US" sz="3200" b="1" dirty="0" smtClean="0"/>
              <a:t> (QD0): Parameter specifications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33778" y="1397001"/>
          <a:ext cx="8438446" cy="3704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3096"/>
                <a:gridCol w="3125350"/>
              </a:tblGrid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Parameter</a:t>
                      </a:r>
                      <a:endParaRPr lang="en-US" sz="2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Value</a:t>
                      </a:r>
                      <a:endParaRPr lang="en-US" sz="2400" dirty="0"/>
                    </a:p>
                  </a:txBody>
                  <a:tcPr marL="99060" marR="99060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Gradient [T/</a:t>
                      </a:r>
                      <a:r>
                        <a:rPr lang="en-US" sz="2400" dirty="0" err="1" smtClean="0"/>
                        <a:t>m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575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Length [</a:t>
                      </a:r>
                      <a:r>
                        <a:rPr lang="en-US" sz="2400" dirty="0" err="1" smtClean="0"/>
                        <a:t>m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2.73</a:t>
                      </a:r>
                      <a:endParaRPr lang="en-US" sz="2400" dirty="0"/>
                    </a:p>
                  </a:txBody>
                  <a:tcPr marL="99060" marR="99060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Aperture radius [mm]</a:t>
                      </a:r>
                      <a:endParaRPr lang="en-US" sz="2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3.83</a:t>
                      </a:r>
                      <a:endParaRPr lang="en-US" sz="2400" dirty="0"/>
                    </a:p>
                  </a:txBody>
                  <a:tcPr marL="99060" marR="99060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Outer radius [mm</a:t>
                      </a:r>
                      <a:r>
                        <a:rPr lang="en-US" sz="2400" b="1" dirty="0" smtClean="0"/>
                        <a:t>]</a:t>
                      </a:r>
                      <a:endParaRPr lang="en-US" sz="24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 50</a:t>
                      </a:r>
                      <a:endParaRPr lang="en-US" sz="2400" dirty="0"/>
                    </a:p>
                  </a:txBody>
                  <a:tcPr marL="99060" marR="99060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Peak field [T]</a:t>
                      </a:r>
                      <a:endParaRPr lang="en-US" sz="2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2.20</a:t>
                      </a:r>
                      <a:endParaRPr lang="en-US" sz="2400" dirty="0"/>
                    </a:p>
                  </a:txBody>
                  <a:tcPr marL="99060" marR="99060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Tunability</a:t>
                      </a:r>
                      <a:r>
                        <a:rPr lang="en-US" sz="2400" dirty="0" smtClean="0"/>
                        <a:t> of gradient from nominal</a:t>
                      </a:r>
                      <a:endParaRPr lang="en-US" sz="2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[-10%,</a:t>
                      </a:r>
                      <a:r>
                        <a:rPr lang="en-US" sz="2400" baseline="0" dirty="0" smtClean="0"/>
                        <a:t> 0%]</a:t>
                      </a:r>
                      <a:endParaRPr lang="en-US" sz="2400" dirty="0"/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420437" y="3537331"/>
            <a:ext cx="2411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–</a:t>
            </a:r>
            <a:r>
              <a:rPr lang="en-US" sz="2400" b="1" i="1" dirty="0" smtClean="0">
                <a:solidFill>
                  <a:srgbClr val="00009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for spent beam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0410" y="5146852"/>
            <a:ext cx="601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 Compatibility with stabilization requirements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27821" y="5778549"/>
            <a:ext cx="9024321" cy="461665"/>
            <a:chOff x="427821" y="5778549"/>
            <a:chExt cx="9024321" cy="461665"/>
          </a:xfrm>
        </p:grpSpPr>
        <p:sp>
          <p:nvSpPr>
            <p:cNvPr id="11" name="Right Arrow 10"/>
            <p:cNvSpPr/>
            <p:nvPr/>
          </p:nvSpPr>
          <p:spPr>
            <a:xfrm>
              <a:off x="427821" y="5908851"/>
              <a:ext cx="978408" cy="28410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24546" y="5778549"/>
              <a:ext cx="7727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FF"/>
                  </a:solidFill>
                </a:rPr>
                <a:t>Hybrid technology: permanent magnet + coils + </a:t>
              </a:r>
              <a:r>
                <a:rPr lang="en-US" sz="2400" b="1" dirty="0" err="1" smtClean="0">
                  <a:solidFill>
                    <a:srgbClr val="0000FF"/>
                  </a:solidFill>
                </a:rPr>
                <a:t>Permendur</a:t>
              </a:r>
              <a:endParaRPr lang="en-US" sz="2400" b="1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mc:AlternateContent>
    <mc:Choice xmlns:mp="http://schemas.microsoft.com/office/mac/powerpoint/2008/main" Requires="mp">
      <mc:AlternateContent>
        <mc:Choice Requires="mp">
          <mp:transition>
            <mp:cube/>
          </mp:transition>
        </mc:Choice>
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    <p:transition>
            <p:cover/>
          </p:transition>
        </mc:Fallback>
      </mc:AlternateContent>
    </mc:Choice>
    <mc:Fallback>
      <mc:AlternateContent>
        <mc:Choice Requires="mp">
          <p:transition>
            <p:cover/>
          </p:transition>
        </mc:Choice>
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    <p:transition>
            <p:cover/>
          </p:transition>
        </mc:Fallback>
      </mc:AlternateContent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r="3761"/>
          <a:stretch>
            <a:fillRect/>
          </a:stretch>
        </p:blipFill>
        <p:spPr>
          <a:xfrm>
            <a:off x="0" y="0"/>
            <a:ext cx="954014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355" y="200536"/>
            <a:ext cx="701774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Concept of the hybrid QD0 magnet                 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81084" y="5828634"/>
            <a:ext cx="3974015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Stabilised</a:t>
            </a:r>
            <a:r>
              <a:rPr lang="en-US" sz="2000" b="1" dirty="0" smtClean="0">
                <a:solidFill>
                  <a:srgbClr val="FF0000"/>
                </a:solidFill>
              </a:rPr>
              <a:t> in position (double tube)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Coils mounted independent of yoke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1816" y="160429"/>
            <a:ext cx="2399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3366FF"/>
                </a:solidFill>
              </a:rPr>
              <a:t>See </a:t>
            </a:r>
            <a:r>
              <a:rPr lang="en-US" sz="2000" b="1" i="1" dirty="0" err="1" smtClean="0">
                <a:solidFill>
                  <a:srgbClr val="3366FF"/>
                </a:solidFill>
              </a:rPr>
              <a:t>M.Modena</a:t>
            </a:r>
            <a:r>
              <a:rPr lang="en-US" b="1" i="1" dirty="0" smtClean="0">
                <a:solidFill>
                  <a:srgbClr val="3366FF"/>
                </a:solidFill>
              </a:rPr>
              <a:t>, WG5</a:t>
            </a:r>
            <a:endParaRPr lang="en-US" b="1" i="1" dirty="0">
              <a:solidFill>
                <a:srgbClr val="33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884" y="5654850"/>
            <a:ext cx="3262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Modeling: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Obtain 	531 T/</a:t>
            </a:r>
            <a:r>
              <a:rPr lang="en-US" dirty="0" err="1" smtClean="0">
                <a:solidFill>
                  <a:srgbClr val="008000"/>
                </a:solidFill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 with Sm</a:t>
            </a:r>
            <a:r>
              <a:rPr lang="en-US" baseline="-25000" dirty="0" smtClean="0">
                <a:solidFill>
                  <a:srgbClr val="008000"/>
                </a:solidFill>
              </a:rPr>
              <a:t>2</a:t>
            </a:r>
            <a:r>
              <a:rPr lang="en-US" dirty="0" smtClean="0">
                <a:solidFill>
                  <a:srgbClr val="008000"/>
                </a:solidFill>
              </a:rPr>
              <a:t>Co</a:t>
            </a:r>
            <a:r>
              <a:rPr lang="en-US" baseline="-25000" dirty="0" smtClean="0">
                <a:solidFill>
                  <a:srgbClr val="008000"/>
                </a:solidFill>
              </a:rPr>
              <a:t>17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		590 T/</a:t>
            </a:r>
            <a:r>
              <a:rPr lang="en-US" dirty="0" err="1" smtClean="0">
                <a:solidFill>
                  <a:srgbClr val="008000"/>
                </a:solidFill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 with Nd</a:t>
            </a:r>
            <a:r>
              <a:rPr lang="en-US" baseline="-25000" dirty="0" smtClean="0">
                <a:solidFill>
                  <a:srgbClr val="008000"/>
                </a:solidFill>
              </a:rPr>
              <a:t>2</a:t>
            </a:r>
            <a:r>
              <a:rPr lang="en-US" dirty="0" smtClean="0">
                <a:solidFill>
                  <a:srgbClr val="008000"/>
                </a:solidFill>
              </a:rPr>
              <a:t>Fe</a:t>
            </a:r>
            <a:r>
              <a:rPr lang="en-US" baseline="-25000" dirty="0" smtClean="0">
                <a:solidFill>
                  <a:srgbClr val="008000"/>
                </a:solidFill>
              </a:rPr>
              <a:t>14</a:t>
            </a:r>
            <a:r>
              <a:rPr lang="en-US" dirty="0" smtClean="0">
                <a:solidFill>
                  <a:srgbClr val="008000"/>
                </a:solidFill>
              </a:rPr>
              <a:t>B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321120"/>
            <a:ext cx="9163050" cy="62484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2000" b="1" u="sng" dirty="0" smtClean="0"/>
              <a:t>“Hybrid Short Prototype”:</a:t>
            </a:r>
            <a:endParaRPr lang="en-US" sz="2000" b="1" i="1" u="sng" dirty="0" smtClean="0"/>
          </a:p>
          <a:p>
            <a:pPr algn="ctr">
              <a:buNone/>
            </a:pPr>
            <a:endParaRPr lang="en-US" sz="2000" b="1" i="1" dirty="0" smtClean="0"/>
          </a:p>
          <a:p>
            <a:pPr>
              <a:buNone/>
            </a:pPr>
            <a:r>
              <a:rPr lang="en-US" sz="2000" i="1" dirty="0" smtClean="0"/>
              <a:t>	</a:t>
            </a:r>
            <a:endParaRPr lang="en-US" sz="1600" i="1" dirty="0" smtClean="0"/>
          </a:p>
        </p:txBody>
      </p:sp>
      <p:pic>
        <p:nvPicPr>
          <p:cNvPr id="7" name="Content Placeholder 3" descr="Copy of Exitation Curve V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" y="1219201"/>
            <a:ext cx="8810306" cy="452596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26150" y="4876800"/>
            <a:ext cx="7346950" cy="4572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000" i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1000" i="1" dirty="0" smtClean="0"/>
              <a:t>CLIC09 Workshop” 12-16 October 2009 , </a:t>
            </a:r>
            <a:r>
              <a:rPr lang="it-IT" sz="1000" i="1" dirty="0" smtClean="0"/>
              <a:t>M. Modena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7938"/>
            <a:ext cx="8915400" cy="7937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Anti-solenoid</a:t>
            </a:r>
            <a:endParaRPr lang="en-US" sz="4000" b="1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499" y="1766422"/>
            <a:ext cx="4805715" cy="329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0245" y="1822581"/>
            <a:ext cx="4655388" cy="317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194" y="848128"/>
            <a:ext cx="8736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permanent magnet material and </a:t>
            </a:r>
            <a:r>
              <a:rPr lang="en-US" dirty="0" err="1" smtClean="0">
                <a:solidFill>
                  <a:srgbClr val="0000FF"/>
                </a:solidFill>
              </a:rPr>
              <a:t>Permendur</a:t>
            </a:r>
            <a:r>
              <a:rPr lang="en-US" dirty="0" smtClean="0">
                <a:solidFill>
                  <a:srgbClr val="0000FF"/>
                </a:solidFill>
              </a:rPr>
              <a:t> in QD0 are protected by the anti-solenoid,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that partly cancels the </a:t>
            </a:r>
            <a:r>
              <a:rPr lang="en-US" smtClean="0">
                <a:solidFill>
                  <a:srgbClr val="0000FF"/>
                </a:solidFill>
              </a:rPr>
              <a:t>main solenoid </a:t>
            </a:r>
            <a:r>
              <a:rPr lang="en-US" dirty="0" smtClean="0">
                <a:solidFill>
                  <a:srgbClr val="0000FF"/>
                </a:solidFill>
              </a:rPr>
              <a:t>field.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194" y="5066244"/>
            <a:ext cx="7943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surrounds QD0 and is made of several coils, powered with different currents.</a:t>
            </a:r>
          </a:p>
          <a:p>
            <a:r>
              <a:rPr lang="en-US" dirty="0" smtClean="0"/>
              <a:t>It also compensates to a large extent the effect of the main solenoid on the beams.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02683" y="6390327"/>
            <a:ext cx="5011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presentation by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B.Dalena</a:t>
            </a:r>
            <a:r>
              <a:rPr lang="en-US" sz="2400" b="1" i="1" dirty="0" smtClean="0">
                <a:solidFill>
                  <a:srgbClr val="3366FF"/>
                </a:solidFill>
              </a:rPr>
              <a:t> in WG5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079" y="758300"/>
            <a:ext cx="7868145" cy="59772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82875" y="6460695"/>
            <a:ext cx="286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M.Guinchard</a:t>
            </a:r>
            <a:r>
              <a:rPr lang="en-US" b="1" i="1" dirty="0" smtClean="0">
                <a:solidFill>
                  <a:srgbClr val="008000"/>
                </a:solidFill>
              </a:rPr>
              <a:t> and </a:t>
            </a:r>
            <a:r>
              <a:rPr lang="en-US" b="1" i="1" dirty="0" err="1" smtClean="0">
                <a:solidFill>
                  <a:srgbClr val="008000"/>
                </a:solidFill>
              </a:rPr>
              <a:t>A.Kuzmin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520" y="-6090"/>
            <a:ext cx="8915400" cy="701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Note: Ground movements &amp; vibrations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368" y="1350211"/>
            <a:ext cx="2031325" cy="4439680"/>
            <a:chOff x="13368" y="1350211"/>
            <a:chExt cx="2031325" cy="4439680"/>
          </a:xfrm>
        </p:grpSpPr>
        <p:sp>
          <p:nvSpPr>
            <p:cNvPr id="7" name="TextBox 6"/>
            <p:cNvSpPr txBox="1"/>
            <p:nvPr/>
          </p:nvSpPr>
          <p:spPr>
            <a:xfrm>
              <a:off x="13368" y="2526605"/>
              <a:ext cx="2031325" cy="3263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4960"/>
                </a:lnSpc>
              </a:pPr>
              <a:r>
                <a:rPr lang="en-US" sz="2800" b="1" dirty="0" smtClean="0">
                  <a:solidFill>
                    <a:srgbClr val="FF0000"/>
                  </a:solidFill>
                </a:rPr>
                <a:t>Suspend</a:t>
              </a:r>
            </a:p>
            <a:p>
              <a:pPr>
                <a:lnSpc>
                  <a:spcPts val="4960"/>
                </a:lnSpc>
              </a:pPr>
              <a:r>
                <a:rPr lang="en-US" sz="2800" b="1" dirty="0" smtClean="0">
                  <a:solidFill>
                    <a:srgbClr val="FF0000"/>
                  </a:solidFill>
                </a:rPr>
                <a:t>QD0 from</a:t>
              </a:r>
            </a:p>
            <a:p>
              <a:pPr>
                <a:lnSpc>
                  <a:spcPts val="4960"/>
                </a:lnSpc>
              </a:pPr>
              <a:r>
                <a:rPr lang="en-US" sz="2800" b="1" dirty="0" smtClean="0">
                  <a:solidFill>
                    <a:srgbClr val="FF0000"/>
                  </a:solidFill>
                </a:rPr>
                <a:t>the tunnel,</a:t>
              </a:r>
            </a:p>
            <a:p>
              <a:pPr>
                <a:lnSpc>
                  <a:spcPts val="4960"/>
                </a:lnSpc>
              </a:pPr>
              <a:r>
                <a:rPr lang="en-US" sz="2800" b="1" dirty="0" smtClean="0">
                  <a:solidFill>
                    <a:srgbClr val="FF0000"/>
                  </a:solidFill>
                </a:rPr>
                <a:t>not from</a:t>
              </a:r>
            </a:p>
            <a:p>
              <a:pPr>
                <a:lnSpc>
                  <a:spcPts val="4960"/>
                </a:lnSpc>
              </a:pPr>
              <a:r>
                <a:rPr lang="en-US" sz="2800" b="1" dirty="0" smtClean="0">
                  <a:solidFill>
                    <a:srgbClr val="FF0000"/>
                  </a:solidFill>
                </a:rPr>
                <a:t>the detector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>
              <a:off x="588223" y="1350211"/>
              <a:ext cx="484632" cy="97840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9"/>
          <p:cNvGrpSpPr/>
          <p:nvPr/>
        </p:nvGrpSpPr>
        <p:grpSpPr>
          <a:xfrm>
            <a:off x="10083" y="187152"/>
            <a:ext cx="9895917" cy="6295329"/>
            <a:chOff x="10083" y="0"/>
            <a:chExt cx="9895917" cy="62953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rcRect l="5114" b="8204"/>
            <a:stretch>
              <a:fillRect/>
            </a:stretch>
          </p:blipFill>
          <p:spPr>
            <a:xfrm>
              <a:off x="10083" y="0"/>
              <a:ext cx="9895917" cy="629532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93581" y="1364166"/>
              <a:ext cx="1911685" cy="480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01013" y="1102158"/>
              <a:ext cx="1911685" cy="480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272735" y="43805"/>
            <a:ext cx="2633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Courtesy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H.Gerwig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278"/>
            <a:ext cx="8915400" cy="794836"/>
          </a:xfrm>
        </p:spPr>
        <p:txBody>
          <a:bodyPr/>
          <a:lstStyle/>
          <a:p>
            <a:r>
              <a:rPr lang="en-US" dirty="0" smtClean="0"/>
              <a:t>Stabilization of QD0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628" y="878332"/>
            <a:ext cx="8915400" cy="11269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Any vertical movement of QD0 moves the beam</a:t>
            </a:r>
            <a:br>
              <a:rPr lang="en-US" sz="2800" dirty="0" smtClean="0"/>
            </a:br>
            <a:r>
              <a:rPr lang="en-US" sz="2800" dirty="0" smtClean="0"/>
              <a:t>at the Interaction Point by a comparable amount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042737" y="1991916"/>
            <a:ext cx="8604778" cy="1200328"/>
            <a:chOff x="1042737" y="1991916"/>
            <a:chExt cx="8604778" cy="1200328"/>
          </a:xfrm>
        </p:grpSpPr>
        <p:sp>
          <p:nvSpPr>
            <p:cNvPr id="5" name="Right Arrow 4"/>
            <p:cNvSpPr/>
            <p:nvPr/>
          </p:nvSpPr>
          <p:spPr>
            <a:xfrm>
              <a:off x="1042737" y="2379579"/>
              <a:ext cx="978408" cy="4846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80105" y="1991916"/>
              <a:ext cx="7067410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Need to stabilize QD0 position</a:t>
              </a:r>
            </a:p>
            <a:p>
              <a:r>
                <a:rPr lang="en-US" sz="2400" b="1" dirty="0" smtClean="0">
                  <a:solidFill>
                    <a:srgbClr val="FF0000"/>
                  </a:solidFill>
                </a:rPr>
                <a:t>In particular vertical position to 0.15 nm RMS  @ 4 Hz,</a:t>
              </a:r>
            </a:p>
            <a:p>
              <a:r>
                <a:rPr lang="en-US" sz="2400" b="1" dirty="0" smtClean="0">
                  <a:solidFill>
                    <a:srgbClr val="FF0000"/>
                  </a:solidFill>
                </a:rPr>
                <a:t>depending on performance of feedback loops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5300" y="3769895"/>
            <a:ext cx="9329047" cy="2450466"/>
            <a:chOff x="495300" y="3769895"/>
            <a:chExt cx="9329047" cy="2450466"/>
          </a:xfrm>
        </p:grpSpPr>
        <p:sp>
          <p:nvSpPr>
            <p:cNvPr id="11" name="TextBox 10"/>
            <p:cNvSpPr txBox="1"/>
            <p:nvPr/>
          </p:nvSpPr>
          <p:spPr>
            <a:xfrm>
              <a:off x="495300" y="3769895"/>
              <a:ext cx="4557658" cy="2445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534988" indent="-534988">
                <a:lnSpc>
                  <a:spcPts val="3200"/>
                </a:lnSpc>
                <a:spcBef>
                  <a:spcPts val="1200"/>
                </a:spcBef>
                <a:buClr>
                  <a:srgbClr val="FF0000"/>
                </a:buClr>
                <a:buFont typeface="Wingdings" charset="2"/>
                <a:buChar char="q"/>
              </a:pPr>
              <a:r>
                <a:rPr lang="en-US" sz="2400" dirty="0" smtClean="0">
                  <a:solidFill>
                    <a:srgbClr val="0000FF"/>
                  </a:solidFill>
                </a:rPr>
                <a:t>Need to measure QD0 position</a:t>
              </a:r>
              <a:br>
                <a:rPr lang="en-US" sz="2400" dirty="0" smtClean="0">
                  <a:solidFill>
                    <a:srgbClr val="0000FF"/>
                  </a:solidFill>
                </a:rPr>
              </a:br>
              <a:r>
                <a:rPr lang="en-US" sz="2400" dirty="0" smtClean="0">
                  <a:solidFill>
                    <a:srgbClr val="0000FF"/>
                  </a:solidFill>
                </a:rPr>
                <a:t>        </a:t>
              </a:r>
            </a:p>
            <a:p>
              <a:pPr marL="534988" indent="-534988">
                <a:lnSpc>
                  <a:spcPts val="3200"/>
                </a:lnSpc>
                <a:spcBef>
                  <a:spcPts val="1200"/>
                </a:spcBef>
                <a:buClr>
                  <a:srgbClr val="FF0000"/>
                </a:buClr>
                <a:buFont typeface="Wingdings" charset="2"/>
                <a:buChar char="q"/>
              </a:pPr>
              <a:r>
                <a:rPr lang="en-US" sz="2400" dirty="0" smtClean="0">
                  <a:solidFill>
                    <a:srgbClr val="0000FF"/>
                  </a:solidFill>
                </a:rPr>
                <a:t>Need to correct QD0 position</a:t>
              </a:r>
              <a:br>
                <a:rPr lang="en-US" sz="2400" dirty="0" smtClean="0">
                  <a:solidFill>
                    <a:srgbClr val="0000FF"/>
                  </a:solidFill>
                </a:rPr>
              </a:br>
              <a:r>
                <a:rPr lang="en-US" sz="2400" dirty="0" smtClean="0">
                  <a:solidFill>
                    <a:srgbClr val="0000FF"/>
                  </a:solidFill>
                </a:rPr>
                <a:t>    </a:t>
              </a:r>
            </a:p>
            <a:p>
              <a:pPr marL="534988" indent="-534988">
                <a:lnSpc>
                  <a:spcPts val="3200"/>
                </a:lnSpc>
                <a:spcBef>
                  <a:spcPts val="1200"/>
                </a:spcBef>
                <a:buClr>
                  <a:srgbClr val="FF0000"/>
                </a:buClr>
                <a:buFont typeface="Wingdings" charset="2"/>
                <a:buChar char="q"/>
              </a:pPr>
              <a:r>
                <a:rPr lang="en-US" sz="2400" dirty="0" smtClean="0">
                  <a:solidFill>
                    <a:srgbClr val="0000FF"/>
                  </a:solidFill>
                </a:rPr>
                <a:t>Feedback loop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59350" y="3775247"/>
              <a:ext cx="4364997" cy="2445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534988" indent="-534988">
                <a:lnSpc>
                  <a:spcPts val="3200"/>
                </a:lnSpc>
                <a:spcBef>
                  <a:spcPts val="1200"/>
                </a:spcBef>
                <a:buClr>
                  <a:srgbClr val="FF0000"/>
                </a:buClr>
              </a:pPr>
              <a:r>
                <a:rPr lang="en-US" sz="2400" dirty="0" smtClean="0">
                  <a:solidFill>
                    <a:srgbClr val="008000"/>
                  </a:solidFill>
                </a:rPr>
                <a:t>Capacitive gauges + geophone</a:t>
              </a:r>
              <a:br>
                <a:rPr lang="en-US" sz="2400" dirty="0" smtClean="0">
                  <a:solidFill>
                    <a:srgbClr val="008000"/>
                  </a:solidFill>
                </a:rPr>
              </a:br>
              <a:r>
                <a:rPr lang="en-US" sz="2400" dirty="0" smtClean="0">
                  <a:solidFill>
                    <a:srgbClr val="008000"/>
                  </a:solidFill>
                </a:rPr>
                <a:t>(relative + absolute </a:t>
              </a:r>
              <a:r>
                <a:rPr lang="en-US" sz="2400" dirty="0" err="1" smtClean="0">
                  <a:solidFill>
                    <a:srgbClr val="008000"/>
                  </a:solidFill>
                </a:rPr>
                <a:t>measm’t</a:t>
              </a:r>
              <a:r>
                <a:rPr lang="en-US" sz="2400" dirty="0" smtClean="0">
                  <a:solidFill>
                    <a:srgbClr val="008000"/>
                  </a:solidFill>
                </a:rPr>
                <a:t>)</a:t>
              </a:r>
            </a:p>
            <a:p>
              <a:pPr>
                <a:lnSpc>
                  <a:spcPts val="3200"/>
                </a:lnSpc>
                <a:spcBef>
                  <a:spcPts val="1200"/>
                </a:spcBef>
                <a:buClr>
                  <a:srgbClr val="FF0000"/>
                </a:buClr>
              </a:pPr>
              <a:r>
                <a:rPr lang="en-US" sz="2400" dirty="0" err="1" smtClean="0">
                  <a:solidFill>
                    <a:srgbClr val="008000"/>
                  </a:solidFill>
                </a:rPr>
                <a:t>Piezo</a:t>
              </a:r>
              <a:r>
                <a:rPr lang="en-US" sz="2400" dirty="0" smtClean="0">
                  <a:solidFill>
                    <a:srgbClr val="008000"/>
                  </a:solidFill>
                </a:rPr>
                <a:t>-actuators</a:t>
              </a:r>
              <a:br>
                <a:rPr lang="en-US" sz="2400" dirty="0" smtClean="0">
                  <a:solidFill>
                    <a:srgbClr val="008000"/>
                  </a:solidFill>
                </a:rPr>
              </a:br>
              <a:r>
                <a:rPr lang="en-US" sz="2400" dirty="0" err="1" smtClean="0">
                  <a:solidFill>
                    <a:srgbClr val="008000"/>
                  </a:solidFill>
                </a:rPr>
                <a:t>Elastomer</a:t>
              </a:r>
              <a:r>
                <a:rPr lang="en-US" sz="2400" dirty="0" smtClean="0">
                  <a:solidFill>
                    <a:srgbClr val="008000"/>
                  </a:solidFill>
                </a:rPr>
                <a:t> support</a:t>
              </a:r>
            </a:p>
            <a:p>
              <a:pPr marL="534988" indent="-534988">
                <a:lnSpc>
                  <a:spcPts val="3200"/>
                </a:lnSpc>
                <a:spcBef>
                  <a:spcPts val="1200"/>
                </a:spcBef>
                <a:buClr>
                  <a:srgbClr val="FF0000"/>
                </a:buClr>
              </a:pPr>
              <a:r>
                <a:rPr lang="en-US" sz="2400" dirty="0" err="1" smtClean="0">
                  <a:solidFill>
                    <a:srgbClr val="008000"/>
                  </a:solidFill>
                </a:rPr>
                <a:t>Optimised</a:t>
              </a:r>
              <a:r>
                <a:rPr lang="en-US" sz="2400" dirty="0" smtClean="0">
                  <a:solidFill>
                    <a:srgbClr val="008000"/>
                  </a:solidFill>
                </a:rPr>
                <a:t> controller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 5" descr="rms_asserv_poutr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2615" y="1310090"/>
            <a:ext cx="6189579" cy="431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895" y="26749"/>
            <a:ext cx="910678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8000"/>
                </a:solidFill>
              </a:rPr>
              <a:t>Stabilization to 0.13 nm at 4 Hz has been achieved in the lab</a:t>
            </a:r>
          </a:p>
          <a:p>
            <a:pPr algn="ctr"/>
            <a:r>
              <a:rPr lang="en-US" sz="2400" dirty="0" smtClean="0">
                <a:solidFill>
                  <a:srgbClr val="008000"/>
                </a:solidFill>
              </a:rPr>
              <a:t>But on a large and massive table</a:t>
            </a:r>
            <a:endParaRPr lang="en-US" sz="2400" dirty="0">
              <a:solidFill>
                <a:srgbClr val="008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16000" y="5828643"/>
            <a:ext cx="7310455" cy="523220"/>
            <a:chOff x="1016000" y="5828643"/>
            <a:chExt cx="7310455" cy="523220"/>
          </a:xfrm>
        </p:grpSpPr>
        <p:sp>
          <p:nvSpPr>
            <p:cNvPr id="6" name="TextBox 5"/>
            <p:cNvSpPr txBox="1"/>
            <p:nvPr/>
          </p:nvSpPr>
          <p:spPr>
            <a:xfrm>
              <a:off x="2339469" y="5828643"/>
              <a:ext cx="59869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To be adapted to the MDI environment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>
              <a:off x="1016000" y="6004295"/>
              <a:ext cx="978408" cy="26887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 rot="16200000">
            <a:off x="-1547666" y="2961722"/>
            <a:ext cx="3569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Courtesy </a:t>
            </a:r>
            <a:r>
              <a:rPr lang="en-US" sz="2400" b="1" dirty="0" err="1" smtClean="0">
                <a:solidFill>
                  <a:srgbClr val="3366FF"/>
                </a:solidFill>
              </a:rPr>
              <a:t>A.Jeremie</a:t>
            </a:r>
            <a:r>
              <a:rPr lang="en-US" sz="2400" b="1" dirty="0" smtClean="0">
                <a:solidFill>
                  <a:srgbClr val="3366FF"/>
                </a:solidFill>
              </a:rPr>
              <a:t> / LAPP</a:t>
            </a:r>
            <a:endParaRPr lang="en-US" sz="24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15" y="74118"/>
            <a:ext cx="9236911" cy="754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design of a </a:t>
            </a:r>
            <a:r>
              <a:rPr lang="en-US" dirty="0" err="1" smtClean="0"/>
              <a:t>stabilisation</a:t>
            </a:r>
            <a:r>
              <a:rPr lang="en-US" dirty="0" smtClean="0"/>
              <a:t> device</a:t>
            </a:r>
            <a:endParaRPr lang="en-US" dirty="0"/>
          </a:p>
        </p:txBody>
      </p:sp>
      <p:pic>
        <p:nvPicPr>
          <p:cNvPr id="4" name="P 6"/>
          <p:cNvPicPr>
            <a:picLocks noGrp="1"/>
          </p:cNvPicPr>
          <p:nvPr>
            <p:ph idx="1"/>
          </p:nvPr>
        </p:nvPicPr>
        <p:blipFill>
          <a:blip r:embed="rId2" cstate="print"/>
          <a:srcRect t="-1557" b="-1557"/>
          <a:stretch>
            <a:fillRect/>
          </a:stretch>
        </p:blipFill>
        <p:spPr bwMode="auto">
          <a:xfrm>
            <a:off x="0" y="1189791"/>
            <a:ext cx="9906000" cy="51468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20087" y="6376737"/>
            <a:ext cx="476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A.Jeremie’s</a:t>
            </a:r>
            <a:r>
              <a:rPr lang="en-US" sz="2400" b="1" i="1" dirty="0" smtClean="0">
                <a:solidFill>
                  <a:srgbClr val="3366FF"/>
                </a:solidFill>
              </a:rPr>
              <a:t> presentation, WG5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520" y="7278"/>
            <a:ext cx="9410700" cy="6477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The QD0 support tube and QF1  are mounted on a pre-isolator</a:t>
            </a:r>
            <a:endParaRPr lang="en-US" sz="2400" b="1" dirty="0"/>
          </a:p>
        </p:txBody>
      </p:sp>
      <p:pic>
        <p:nvPicPr>
          <p:cNvPr id="4" name="Image 1" descr=":Figure-2.tif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5600"/>
            <a:ext cx="5693910" cy="326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0520" y="6283164"/>
            <a:ext cx="3134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A.Gaddi</a:t>
            </a:r>
            <a:r>
              <a:rPr lang="en-US" sz="2400" b="1" i="1" smtClean="0">
                <a:solidFill>
                  <a:srgbClr val="3366FF"/>
                </a:solidFill>
              </a:rPr>
              <a:t> talk, </a:t>
            </a:r>
            <a:r>
              <a:rPr lang="en-US" sz="2400" b="1" i="1" dirty="0" smtClean="0">
                <a:solidFill>
                  <a:srgbClr val="3366FF"/>
                </a:solidFill>
              </a:rPr>
              <a:t>WG5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5379" y="1002637"/>
            <a:ext cx="36247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Concrete mass of ~ 80 tons mounted</a:t>
            </a:r>
          </a:p>
          <a:p>
            <a:r>
              <a:rPr lang="en-US" dirty="0"/>
              <a:t>o</a:t>
            </a:r>
            <a:r>
              <a:rPr lang="en-US" dirty="0" smtClean="0"/>
              <a:t>n calibrated springs.</a:t>
            </a:r>
          </a:p>
          <a:p>
            <a:r>
              <a:rPr lang="en-US" dirty="0" err="1" smtClean="0"/>
              <a:t>Eigenfrequency</a:t>
            </a:r>
            <a:r>
              <a:rPr lang="en-US" dirty="0" smtClean="0"/>
              <a:t> ~ 1 Hz.</a:t>
            </a:r>
          </a:p>
        </p:txBody>
      </p:sp>
      <p:grpSp>
        <p:nvGrpSpPr>
          <p:cNvPr id="3" name="Group 8"/>
          <p:cNvGrpSpPr/>
          <p:nvPr/>
        </p:nvGrpSpPr>
        <p:grpSpPr>
          <a:xfrm>
            <a:off x="200520" y="2632986"/>
            <a:ext cx="9745567" cy="4251743"/>
            <a:chOff x="200520" y="2632986"/>
            <a:chExt cx="9745567" cy="4251743"/>
          </a:xfrm>
        </p:grpSpPr>
        <p:pic>
          <p:nvPicPr>
            <p:cNvPr id="5" name="Image 9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16374" y="2632986"/>
              <a:ext cx="6329713" cy="4251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00520" y="4932947"/>
              <a:ext cx="32528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Designed to reduce vibrations by</a:t>
              </a:r>
            </a:p>
            <a:p>
              <a:r>
                <a:rPr lang="en-US" dirty="0" smtClean="0"/>
                <a:t>a factor of ~ 30.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MDI members and 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985" y="1248663"/>
            <a:ext cx="9569708" cy="5203925"/>
          </a:xfrm>
        </p:spPr>
        <p:txBody>
          <a:bodyPr>
            <a:normAutofit/>
          </a:bodyPr>
          <a:lstStyle/>
          <a:p>
            <a:pPr indent="20638" algn="ctr">
              <a:lnSpc>
                <a:spcPts val="2400"/>
              </a:lnSpc>
              <a:buNone/>
            </a:pPr>
            <a:endParaRPr lang="en-US" sz="1800" dirty="0" smtClean="0">
              <a:latin typeface="Arial"/>
              <a:cs typeface="Arial"/>
            </a:endParaRPr>
          </a:p>
          <a:p>
            <a:pPr marL="0" indent="0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Robert Appleby,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Armen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Apyan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Guillermo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Zamudio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Ascensio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Antonio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Bartalesi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</a:t>
            </a:r>
          </a:p>
          <a:p>
            <a:pPr marL="0" indent="0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Marco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Battaglia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Enrico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Bravin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Helmut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Burkhardt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Phil Burrows, Francois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Butin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Barbara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Dalena,Konrad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Elsener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Arnaud Ferrari, Andrea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Gaddi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Martin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Gastal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marL="0" indent="0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Lau Gatignon, Hubert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Gerwig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Christian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Grefe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Edda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Gschwendtner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marL="0" indent="0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Michel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Guinchard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Alain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Hervé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Andréa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Jérémie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Michael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Jonker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Thibaut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Lefèvre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marL="0" indent="20638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Lucie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Linssen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Helène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Mainaud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Durand, Sophie Mallows, </a:t>
            </a:r>
          </a:p>
          <a:p>
            <a:pPr marL="0" indent="20638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Michele Modena, John Osborne, Thomas Otto, Colin Perry, </a:t>
            </a:r>
          </a:p>
          <a:p>
            <a:pPr marL="0" indent="20638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Javier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Resta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Lopez, Giovanni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Rumolo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André Philippe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Sailer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 Hermann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Schmickler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Daniel Schulte,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Jochem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Snuverink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Markus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Sylte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</a:t>
            </a:r>
          </a:p>
          <a:p>
            <a:pPr marL="0" indent="20638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Rogelio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Tomàs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Garcia,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Davide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Tommasini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Raymond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Veness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</a:p>
          <a:p>
            <a:pPr marL="0" indent="20638" algn="ctr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Alexey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Vorozhtsov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Volker </a:t>
            </a:r>
            <a:r>
              <a:rPr lang="en-US" sz="1946" dirty="0" err="1" smtClean="0">
                <a:solidFill>
                  <a:srgbClr val="0000FF"/>
                </a:solidFill>
                <a:latin typeface="Arial"/>
                <a:cs typeface="Arial"/>
              </a:rPr>
              <a:t>Ziemann</a:t>
            </a:r>
            <a:r>
              <a:rPr lang="en-US" sz="1946" dirty="0" smtClean="0">
                <a:solidFill>
                  <a:srgbClr val="0000FF"/>
                </a:solidFill>
                <a:latin typeface="Arial"/>
                <a:cs typeface="Arial"/>
              </a:rPr>
              <a:t>, Franck Zimmermann</a:t>
            </a:r>
          </a:p>
          <a:p>
            <a:pPr indent="20638" algn="ctr">
              <a:lnSpc>
                <a:spcPts val="2400"/>
              </a:lnSpc>
              <a:spcBef>
                <a:spcPts val="0"/>
              </a:spcBef>
              <a:buNone/>
            </a:pPr>
            <a:endParaRPr lang="en-US" sz="2286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fduarter\Temporary Files on PC\QD0 Support\Pre-Isolated Concrete Slab\Tunnel Layout\Cavern_with_magnets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172" y="665071"/>
            <a:ext cx="9587659" cy="577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How can it be realized ?</a:t>
            </a: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4054157" y="2668920"/>
            <a:ext cx="975308" cy="34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>
                <a:solidFill>
                  <a:srgbClr val="FF0000"/>
                </a:solidFill>
              </a:rPr>
              <a:t>QF1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7275012" y="3912688"/>
            <a:ext cx="660088" cy="34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>
                <a:solidFill>
                  <a:srgbClr val="FF0000"/>
                </a:solidFill>
              </a:rPr>
              <a:t>QD0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4210206" y="4495705"/>
            <a:ext cx="1073618" cy="46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2400" dirty="0" err="1">
                <a:solidFill>
                  <a:schemeClr val="bg1"/>
                </a:solidFill>
              </a:rPr>
              <a:t>Mass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607" name="TextBox 11"/>
          <p:cNvSpPr txBox="1">
            <a:spLocks noChangeArrowheads="1"/>
          </p:cNvSpPr>
          <p:nvPr/>
        </p:nvSpPr>
        <p:spPr bwMode="auto">
          <a:xfrm>
            <a:off x="1485589" y="4724593"/>
            <a:ext cx="1156325" cy="58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 err="1">
                <a:solidFill>
                  <a:schemeClr val="tx2"/>
                </a:solidFill>
              </a:rPr>
              <a:t>Elastic</a:t>
            </a:r>
            <a:endParaRPr lang="pt-PT" sz="1600" dirty="0">
              <a:solidFill>
                <a:schemeClr val="tx2"/>
              </a:solidFill>
            </a:endParaRPr>
          </a:p>
          <a:p>
            <a:pPr algn="ctr"/>
            <a:r>
              <a:rPr lang="pt-PT" sz="1600" dirty="0" err="1">
                <a:solidFill>
                  <a:schemeClr val="tx2"/>
                </a:solidFill>
              </a:rPr>
              <a:t>support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1568" y="3429001"/>
            <a:ext cx="1072058" cy="594533"/>
          </a:xfrm>
          <a:prstGeom prst="rect">
            <a:avLst/>
          </a:prstGeom>
          <a:noFill/>
        </p:spPr>
        <p:txBody>
          <a:bodyPr lIns="91430" tIns="45715" rIns="91430" bIns="45715">
            <a:spAutoFit/>
          </a:bodyPr>
          <a:lstStyle/>
          <a:p>
            <a:pPr algn="ctr">
              <a:defRPr/>
            </a:pPr>
            <a:r>
              <a:rPr lang="pt-PT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Walk-on-floor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8248758" y="4258180"/>
            <a:ext cx="990913" cy="84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  <a:spAutoFit/>
          </a:bodyPr>
          <a:lstStyle/>
          <a:p>
            <a:pPr algn="ctr"/>
            <a:r>
              <a:rPr lang="pt-PT" sz="1600" dirty="0">
                <a:solidFill>
                  <a:srgbClr val="FFFF00"/>
                </a:solidFill>
              </a:rPr>
              <a:t>QD0 </a:t>
            </a:r>
            <a:r>
              <a:rPr lang="pt-PT" sz="1600" dirty="0" err="1">
                <a:solidFill>
                  <a:srgbClr val="FFFF00"/>
                </a:solidFill>
              </a:rPr>
              <a:t>support</a:t>
            </a:r>
            <a:r>
              <a:rPr lang="pt-PT" sz="1600" dirty="0">
                <a:solidFill>
                  <a:srgbClr val="FFFF00"/>
                </a:solidFill>
              </a:rPr>
              <a:t> </a:t>
            </a:r>
            <a:r>
              <a:rPr lang="pt-PT" sz="1600" dirty="0" err="1">
                <a:solidFill>
                  <a:srgbClr val="FFFF00"/>
                </a:solidFill>
              </a:rPr>
              <a:t>tube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406279" y="2254331"/>
            <a:ext cx="6966034" cy="324761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1" name="ZoneTexte 3"/>
          <p:cNvSpPr txBox="1">
            <a:spLocks noChangeArrowheads="1"/>
          </p:cNvSpPr>
          <p:nvPr/>
        </p:nvSpPr>
        <p:spPr bwMode="auto">
          <a:xfrm>
            <a:off x="8248759" y="6192931"/>
            <a:ext cx="1203382" cy="25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fr-FR" sz="1100" dirty="0" err="1"/>
              <a:t>conceptual</a:t>
            </a:r>
            <a:r>
              <a:rPr lang="fr-FR" sz="1100" dirty="0"/>
              <a:t>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0646"/>
            <a:ext cx="8915400" cy="72799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QD0 Pre-alignment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7240" y="949159"/>
            <a:ext cx="8489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QD0  magnets have to be pre-aligned to 10 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</a:rPr>
              <a:t>m RMS precision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for the beam tuning algorithm to converge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572" y="2713789"/>
            <a:ext cx="4390946" cy="28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34988" indent="-534988"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QD0 </a:t>
            </a:r>
            <a:r>
              <a:rPr lang="en-US" sz="2400" dirty="0" err="1" smtClean="0">
                <a:solidFill>
                  <a:srgbClr val="0000FF"/>
                </a:solidFill>
              </a:rPr>
              <a:t>w.r.t</a:t>
            </a:r>
            <a:r>
              <a:rPr lang="en-US" sz="2400" dirty="0" smtClean="0">
                <a:solidFill>
                  <a:srgbClr val="0000FF"/>
                </a:solidFill>
              </a:rPr>
              <a:t>. the last 500 </a:t>
            </a:r>
            <a:r>
              <a:rPr lang="en-US" sz="2400" dirty="0" err="1" smtClean="0">
                <a:solidFill>
                  <a:srgbClr val="0000FF"/>
                </a:solidFill>
              </a:rPr>
              <a:t>m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of the BDS line</a:t>
            </a:r>
            <a:br>
              <a:rPr lang="en-US" sz="2400" dirty="0" smtClean="0">
                <a:solidFill>
                  <a:srgbClr val="0000FF"/>
                </a:solidFill>
              </a:rPr>
            </a:br>
            <a:endParaRPr lang="en-US" sz="2400" dirty="0" smtClean="0">
              <a:solidFill>
                <a:srgbClr val="0000FF"/>
              </a:solidFill>
            </a:endParaRPr>
          </a:p>
          <a:p>
            <a:pPr marL="534988" indent="-534988"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One QD0 </a:t>
            </a:r>
            <a:r>
              <a:rPr lang="en-US" sz="2400" dirty="0" err="1" smtClean="0">
                <a:solidFill>
                  <a:srgbClr val="0000FF"/>
                </a:solidFill>
              </a:rPr>
              <a:t>w.r.t</a:t>
            </a:r>
            <a:r>
              <a:rPr lang="en-US" sz="2400" dirty="0" smtClean="0">
                <a:solidFill>
                  <a:srgbClr val="0000FF"/>
                </a:solidFill>
              </a:rPr>
              <a:t>. the other QD0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    </a:t>
            </a:r>
          </a:p>
          <a:p>
            <a:pPr marL="534988" indent="-534988"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Adjustment equipment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1494" y="2713789"/>
            <a:ext cx="5090306" cy="28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</a:pPr>
            <a:r>
              <a:rPr lang="en-US" sz="2400" dirty="0" smtClean="0">
                <a:solidFill>
                  <a:srgbClr val="008000"/>
                </a:solidFill>
              </a:rPr>
              <a:t>Two Wire Positioning Systems per QD0,</a:t>
            </a:r>
            <a:br>
              <a:rPr lang="en-US" sz="2400" dirty="0" smtClean="0">
                <a:solidFill>
                  <a:srgbClr val="008000"/>
                </a:solidFill>
              </a:rPr>
            </a:br>
            <a:r>
              <a:rPr lang="en-US" sz="2400" dirty="0" smtClean="0">
                <a:solidFill>
                  <a:srgbClr val="008000"/>
                </a:solidFill>
              </a:rPr>
              <a:t>One inclinometer with 2 axes</a:t>
            </a:r>
            <a:br>
              <a:rPr lang="en-US" sz="2400" dirty="0" smtClean="0">
                <a:solidFill>
                  <a:srgbClr val="008000"/>
                </a:solidFill>
              </a:rPr>
            </a:br>
            <a:r>
              <a:rPr lang="en-US" sz="2400" dirty="0" smtClean="0">
                <a:solidFill>
                  <a:srgbClr val="008000"/>
                </a:solidFill>
              </a:rPr>
              <a:t>Hydrostatic leveling system for sag</a:t>
            </a:r>
          </a:p>
          <a:p>
            <a:pPr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</a:pPr>
            <a:r>
              <a:rPr lang="en-US" sz="2400" dirty="0" smtClean="0">
                <a:solidFill>
                  <a:srgbClr val="008000"/>
                </a:solidFill>
              </a:rPr>
              <a:t>Network of RASNIK systems </a:t>
            </a:r>
            <a:br>
              <a:rPr lang="en-US" sz="2400" dirty="0" smtClean="0">
                <a:solidFill>
                  <a:srgbClr val="008000"/>
                </a:solidFill>
              </a:rPr>
            </a:br>
            <a:r>
              <a:rPr lang="en-US" sz="2400" dirty="0" smtClean="0">
                <a:solidFill>
                  <a:srgbClr val="008000"/>
                </a:solidFill>
              </a:rPr>
              <a:t>Channels through detector</a:t>
            </a:r>
          </a:p>
          <a:p>
            <a:pPr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</a:pPr>
            <a:r>
              <a:rPr lang="en-US" sz="2400" dirty="0" smtClean="0">
                <a:solidFill>
                  <a:srgbClr val="008000"/>
                </a:solidFill>
              </a:rPr>
              <a:t>CAM movers with 5 DOF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1358" y="6365862"/>
            <a:ext cx="4233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H.Mainaud</a:t>
            </a:r>
            <a:r>
              <a:rPr lang="en-US" sz="2400" b="1" i="1" dirty="0" smtClean="0">
                <a:solidFill>
                  <a:srgbClr val="3366FF"/>
                </a:solidFill>
              </a:rPr>
              <a:t> Durand in WG5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4788" y="4958232"/>
            <a:ext cx="6609375" cy="1831036"/>
            <a:chOff x="44788" y="4958232"/>
            <a:chExt cx="6609375" cy="1831036"/>
          </a:xfrm>
        </p:grpSpPr>
        <p:pic>
          <p:nvPicPr>
            <p:cNvPr id="7" name="Picture 1" descr="CLIC Quadrupole Girder - 0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411" y="4958232"/>
              <a:ext cx="3867752" cy="1831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4788" y="5256401"/>
              <a:ext cx="17264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00"/>
                  </a:solidFill>
                </a:rPr>
                <a:t>Cam</a:t>
              </a:r>
              <a:r>
                <a:rPr lang="en-US" sz="2400" b="1" dirty="0" smtClean="0">
                  <a:solidFill>
                    <a:srgbClr val="996699"/>
                  </a:solidFill>
                </a:rPr>
                <a:t> </a:t>
              </a:r>
              <a:r>
                <a:rPr lang="en-US" sz="2400" b="1" dirty="0" smtClean="0"/>
                <a:t>mover</a:t>
              </a:r>
              <a:r>
                <a:rPr lang="en-US" sz="2400" b="1" dirty="0" smtClean="0">
                  <a:solidFill>
                    <a:srgbClr val="996699"/>
                  </a:solidFill>
                </a:rPr>
                <a:t>:</a:t>
              </a:r>
              <a:endParaRPr lang="en-US" sz="2400" b="1" dirty="0">
                <a:solidFill>
                  <a:srgbClr val="996699"/>
                </a:solidFill>
              </a:endParaRPr>
            </a:p>
          </p:txBody>
        </p:sp>
      </p:grpSp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122" y="40437"/>
            <a:ext cx="7984786" cy="225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4788" y="26768"/>
            <a:ext cx="1337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Wrt</a:t>
            </a:r>
            <a:r>
              <a:rPr lang="en-US" sz="2400" b="1" dirty="0" smtClean="0"/>
              <a:t> BDS:</a:t>
            </a:r>
            <a:endParaRPr lang="en-US" sz="2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93583" y="2098846"/>
            <a:ext cx="9288709" cy="2829282"/>
            <a:chOff x="93583" y="2098846"/>
            <a:chExt cx="9288709" cy="2829282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90576" y="2613552"/>
              <a:ext cx="2893915" cy="2209800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5724" y="2613552"/>
              <a:ext cx="3162505" cy="2228128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969620" y="2613553"/>
              <a:ext cx="2412672" cy="2314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93583" y="2098846"/>
              <a:ext cx="1798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QD0 </a:t>
              </a:r>
              <a:r>
                <a:rPr lang="en-US" sz="2400" b="1" dirty="0" err="1" smtClean="0"/>
                <a:t>vs</a:t>
              </a:r>
              <a:r>
                <a:rPr lang="en-US" sz="2400" b="1" dirty="0" smtClean="0"/>
                <a:t> QD0:</a:t>
              </a:r>
              <a:endParaRPr 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78" y="-21706"/>
            <a:ext cx="9674235" cy="68021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64" y="57149"/>
            <a:ext cx="9912164" cy="6367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44550" y="6424757"/>
            <a:ext cx="3022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Ph.Burrows</a:t>
            </a:r>
            <a:r>
              <a:rPr lang="en-US" sz="2400" b="1" i="1" dirty="0" smtClean="0">
                <a:solidFill>
                  <a:srgbClr val="3366FF"/>
                </a:solidFill>
              </a:rPr>
              <a:t>, WG5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mc:AlternateContent>
    <mc:Choice xmlns:mp="http://schemas.microsoft.com/office/mac/powerpoint/2008/main" Requires="mp">
      <mc:AlternateContent>
        <mc:Choice Requires="mp">
          <mp:transition>
            <mp:cube/>
          </mp:transition>
        </mc:Choice>
    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<p:transition>
            <p:cover/>
          </p:transition>
        </mc:Fallback>
      </mc:AlternateContent>
    </mc:Choice>
    <mc:Fallback>
      <mc:AlternateContent>
        <mc:Choice Requires="mp">
          <p:transition>
            <p:cover/>
          </p:transition>
        </mc:Choice>
    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<p:transition>
            <p:cover/>
          </p:transition>
        </mc:Fallback>
      </mc:AlternateContent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368" y="5"/>
            <a:ext cx="3952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VACUUM SYSTEM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0084" y="793824"/>
            <a:ext cx="2993127" cy="6801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3538" indent="-363538">
              <a:lnSpc>
                <a:spcPts val="24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Vacuum pressure in IR not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so critical: 10</a:t>
            </a:r>
            <a:r>
              <a:rPr lang="en-US" baseline="30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 – 10</a:t>
            </a:r>
            <a:r>
              <a:rPr lang="en-US" baseline="30000" dirty="0" smtClean="0">
                <a:solidFill>
                  <a:srgbClr val="0000FF"/>
                </a:solidFill>
              </a:rPr>
              <a:t>5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nTorr</a:t>
            </a:r>
            <a:endParaRPr lang="en-US" dirty="0" smtClean="0">
              <a:solidFill>
                <a:srgbClr val="0000FF"/>
              </a:solidFill>
            </a:endParaRPr>
          </a:p>
          <a:p>
            <a:pPr marL="363538" indent="-363538">
              <a:lnSpc>
                <a:spcPts val="24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Beryllium chamber in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detector. May need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special coating against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electron cloud.</a:t>
            </a:r>
          </a:p>
          <a:p>
            <a:pPr marL="363538" indent="-363538">
              <a:lnSpc>
                <a:spcPts val="24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Unbaked chamber inside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QD0 is sufficient</a:t>
            </a:r>
          </a:p>
          <a:p>
            <a:pPr marL="363538" indent="-363538">
              <a:lnSpc>
                <a:spcPts val="24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Need </a:t>
            </a:r>
            <a:r>
              <a:rPr lang="en-US" dirty="0" err="1" smtClean="0">
                <a:solidFill>
                  <a:srgbClr val="0000FF"/>
                </a:solidFill>
              </a:rPr>
              <a:t>sectorizarion</a:t>
            </a:r>
            <a:r>
              <a:rPr lang="en-US" dirty="0" smtClean="0">
                <a:solidFill>
                  <a:srgbClr val="0000FF"/>
                </a:solidFill>
              </a:rPr>
              <a:t> and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isolation of QD0 chamber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to ensure “fast”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push-pull operation</a:t>
            </a:r>
          </a:p>
          <a:p>
            <a:pPr marL="363538" indent="-363538">
              <a:lnSpc>
                <a:spcPts val="24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Direct connection with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spent beam vacuum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(modest pressure, but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large volume and large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energy deposited on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dumps and absorbers).</a:t>
            </a:r>
            <a:br>
              <a:rPr lang="en-US" dirty="0" smtClean="0">
                <a:solidFill>
                  <a:srgbClr val="0000FF"/>
                </a:solidFill>
              </a:rPr>
            </a:br>
            <a:endParaRPr lang="en-US" dirty="0" smtClean="0">
              <a:solidFill>
                <a:srgbClr val="0000FF"/>
              </a:solidFill>
            </a:endParaRPr>
          </a:p>
          <a:p>
            <a:pPr marL="363538" indent="-363538">
              <a:buClr>
                <a:srgbClr val="FF0000"/>
              </a:buClr>
              <a:buFont typeface="Wingdings" charset="2"/>
              <a:buChar char="q"/>
            </a:pPr>
            <a:endParaRPr lang="en-US" dirty="0" smtClean="0">
              <a:solidFill>
                <a:srgbClr val="0000FF"/>
              </a:solidFill>
            </a:endParaRPr>
          </a:p>
          <a:p>
            <a:pPr marL="363538" indent="-363538">
              <a:buClr>
                <a:srgbClr val="FF0000"/>
              </a:buClr>
              <a:buFont typeface="Wingdings" charset="2"/>
              <a:buChar char="q"/>
            </a:pP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8805" y="16151"/>
            <a:ext cx="5612317" cy="35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64416" y="3481456"/>
            <a:ext cx="4865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Static pressure in QD0 after 100 hours of pumping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2271" t="43223" r="1514" b="8042"/>
          <a:stretch>
            <a:fillRect/>
          </a:stretch>
        </p:blipFill>
        <p:spPr>
          <a:xfrm>
            <a:off x="2823402" y="4369897"/>
            <a:ext cx="7068506" cy="2489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67895" y="6393819"/>
            <a:ext cx="3449444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R.Veness</a:t>
            </a:r>
            <a:r>
              <a:rPr lang="en-US" sz="2400" b="1" i="1" dirty="0" smtClean="0">
                <a:solidFill>
                  <a:srgbClr val="3366FF"/>
                </a:solidFill>
              </a:rPr>
              <a:t> talk in WG5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12338" y="25133"/>
            <a:ext cx="59025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Post-Collision line present design:</a:t>
            </a:r>
            <a:endParaRPr lang="en-US" sz="3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76656"/>
            <a:ext cx="9336024" cy="6181344"/>
            <a:chOff x="0" y="676656"/>
            <a:chExt cx="9336024" cy="618134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76656"/>
              <a:ext cx="9336024" cy="618134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292525" y="3263429"/>
              <a:ext cx="66055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3366"/>
                  </a:solidFill>
                </a:rPr>
                <a:t>315m</a:t>
              </a:r>
              <a:endParaRPr lang="en-US" sz="1600" dirty="0">
                <a:solidFill>
                  <a:srgbClr val="FF3366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0-10-06_1704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3621"/>
            <a:ext cx="9906000" cy="54166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747" y="-13356"/>
            <a:ext cx="7652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Integration of QD0 magnets and IP Feedback systems  in IR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747" y="6488668"/>
            <a:ext cx="211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</a:rPr>
              <a:t>N.Siegrist</a:t>
            </a:r>
            <a:r>
              <a:rPr lang="en-US" i="1" dirty="0" smtClean="0">
                <a:solidFill>
                  <a:srgbClr val="0000FF"/>
                </a:solidFill>
              </a:rPr>
              <a:t>, </a:t>
            </a:r>
            <a:r>
              <a:rPr lang="en-US" i="1" dirty="0" err="1" smtClean="0">
                <a:solidFill>
                  <a:srgbClr val="0000FF"/>
                </a:solidFill>
              </a:rPr>
              <a:t>H.Gerwig</a:t>
            </a:r>
            <a:endParaRPr lang="en-US" i="1" dirty="0">
              <a:solidFill>
                <a:srgbClr val="0000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8529634" y="5776177"/>
            <a:ext cx="428217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88948" y="5935598"/>
            <a:ext cx="598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QD0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7175046" y="5517765"/>
            <a:ext cx="1142898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39256" y="594399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Kicker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555323" y="4153583"/>
            <a:ext cx="98124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746494" y="3288638"/>
            <a:ext cx="62683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BPM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8365575" y="4724796"/>
            <a:ext cx="121464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507006" y="3716428"/>
            <a:ext cx="130659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Spent beam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6335104" y="5140352"/>
            <a:ext cx="1043970" cy="853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62308" y="5957362"/>
            <a:ext cx="979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Beamcal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5981080" y="3145140"/>
            <a:ext cx="981241" cy="3180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16322" y="2412516"/>
            <a:ext cx="89959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Lumical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" y="11651"/>
            <a:ext cx="9926500" cy="6864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b="7775"/>
          <a:stretch>
            <a:fillRect/>
          </a:stretch>
        </p:blipFill>
        <p:spPr>
          <a:xfrm>
            <a:off x="9854" y="0"/>
            <a:ext cx="9946991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54" y="6488668"/>
            <a:ext cx="28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3366FF"/>
                </a:solidFill>
              </a:rPr>
              <a:t>A.Gaddi</a:t>
            </a:r>
            <a:r>
              <a:rPr lang="en-US" i="1" dirty="0" smtClean="0">
                <a:solidFill>
                  <a:srgbClr val="3366FF"/>
                </a:solidFill>
              </a:rPr>
              <a:t>, </a:t>
            </a:r>
            <a:r>
              <a:rPr lang="en-US" i="1" dirty="0" err="1" smtClean="0">
                <a:solidFill>
                  <a:srgbClr val="3366FF"/>
                </a:solidFill>
              </a:rPr>
              <a:t>H.Gerwig</a:t>
            </a:r>
            <a:r>
              <a:rPr lang="en-US" i="1" dirty="0" smtClean="0">
                <a:solidFill>
                  <a:srgbClr val="3366FF"/>
                </a:solidFill>
              </a:rPr>
              <a:t>, </a:t>
            </a:r>
            <a:r>
              <a:rPr lang="en-US" i="1" dirty="0" err="1" smtClean="0">
                <a:solidFill>
                  <a:srgbClr val="3366FF"/>
                </a:solidFill>
              </a:rPr>
              <a:t>A.Hervé</a:t>
            </a:r>
            <a:endParaRPr lang="en-US" i="1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6430" y="6381724"/>
            <a:ext cx="6229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See </a:t>
            </a:r>
            <a:r>
              <a:rPr lang="en-US" sz="2400" b="1" i="1" dirty="0" err="1" smtClean="0">
                <a:solidFill>
                  <a:srgbClr val="3366FF"/>
                </a:solidFill>
              </a:rPr>
              <a:t>M.Gastal’s</a:t>
            </a:r>
            <a:r>
              <a:rPr lang="en-US" sz="2400" b="1" i="1" dirty="0" smtClean="0">
                <a:solidFill>
                  <a:srgbClr val="3366FF"/>
                </a:solidFill>
              </a:rPr>
              <a:t> talk for Civil Engineering details</a:t>
            </a:r>
            <a:endParaRPr lang="en-US" sz="24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7839"/>
            <a:ext cx="8915400" cy="916081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735" y="931140"/>
            <a:ext cx="9221824" cy="5544127"/>
          </a:xfrm>
        </p:spPr>
        <p:txBody>
          <a:bodyPr>
            <a:normAutofit/>
          </a:bodyPr>
          <a:lstStyle/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Introduction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Detector layout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The QD0 magnet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Anti-solenoid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QD0 integration in detector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QD0 </a:t>
            </a:r>
            <a:r>
              <a:rPr lang="en-US" sz="2400" dirty="0" err="1" smtClean="0">
                <a:solidFill>
                  <a:srgbClr val="0000FF"/>
                </a:solidFill>
              </a:rPr>
              <a:t>stabilisation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Pre-alignment of QD0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IP feedback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Vacuum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Post-collision line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Input for cavern layout with Push-pull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Summary and Outlook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endParaRPr lang="en-US" sz="2800" dirty="0" smtClean="0">
              <a:solidFill>
                <a:srgbClr val="0000FF"/>
              </a:solidFill>
            </a:endParaRP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826" name="Object 2"/>
          <p:cNvGraphicFramePr>
            <a:graphicFrameLocks noChangeAspect="1"/>
          </p:cNvGraphicFramePr>
          <p:nvPr/>
        </p:nvGraphicFramePr>
        <p:xfrm>
          <a:off x="4624901" y="1916113"/>
          <a:ext cx="5305133" cy="4580940"/>
        </p:xfrm>
        <a:graphic>
          <a:graphicData uri="http://schemas.openxmlformats.org/presentationml/2006/ole">
            <p:oleObj spid="_x0000_s205826" name="Document" r:id="rId3" imgW="4000500" imgH="3454400" progId="Word.Document.12">
              <p:link updateAutomatic="1"/>
            </p:oleObj>
          </a:graphicData>
        </a:graphic>
      </p:graphicFrame>
      <p:graphicFrame>
        <p:nvGraphicFramePr>
          <p:cNvPr id="205827" name="Object 3"/>
          <p:cNvGraphicFramePr>
            <a:graphicFrameLocks noChangeAspect="1"/>
          </p:cNvGraphicFramePr>
          <p:nvPr/>
        </p:nvGraphicFramePr>
        <p:xfrm>
          <a:off x="41142" y="1916113"/>
          <a:ext cx="5673752" cy="4286834"/>
        </p:xfrm>
        <a:graphic>
          <a:graphicData uri="http://schemas.openxmlformats.org/presentationml/2006/ole">
            <p:oleObj spid="_x0000_s205827" name="Document" r:id="rId4" imgW="4000500" imgH="3022600" progId="Word.Document.12">
              <p:link updateAutomatic="1"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4671" y="857296"/>
            <a:ext cx="18045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Top view: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28838" y="862648"/>
            <a:ext cx="19175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Side view: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915151"/>
          </a:xfrm>
        </p:spPr>
        <p:txBody>
          <a:bodyPr>
            <a:normAutofit/>
          </a:bodyPr>
          <a:lstStyle/>
          <a:p>
            <a:r>
              <a:rPr lang="en-US" b="1" dirty="0" smtClean="0"/>
              <a:t>Summary and Outlook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4108" y="1292444"/>
            <a:ext cx="9007594" cy="4717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5613" indent="-455613">
              <a:lnSpc>
                <a:spcPts val="32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The CLIC MDI has made enormous progress towards the CDR</a:t>
            </a:r>
          </a:p>
          <a:p>
            <a:pPr marL="455613" indent="-455613">
              <a:lnSpc>
                <a:spcPts val="32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Due to the suspension of QD0 from the tunnel and the mounting on a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pre-isolator, the push-pull system is decoupled from the QD0 stabilization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and pre-alignment issues</a:t>
            </a:r>
          </a:p>
          <a:p>
            <a:pPr marL="455613" indent="-455613">
              <a:lnSpc>
                <a:spcPts val="32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The integration of machine components inside detectors has been defined</a:t>
            </a:r>
          </a:p>
          <a:p>
            <a:pPr marL="455613" indent="-455613">
              <a:lnSpc>
                <a:spcPts val="32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Continuous progress is being made with stabilization and pre-alignment</a:t>
            </a:r>
          </a:p>
          <a:p>
            <a:pPr marL="455613" indent="-455613">
              <a:lnSpc>
                <a:spcPts val="32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Prototyping and/or tests are under way for QD0, IP feedback (FONT),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stabilization, pre-isolator, etcetera. Those will continue during the TDR phase</a:t>
            </a:r>
          </a:p>
          <a:p>
            <a:pPr marL="455613" indent="-455613">
              <a:lnSpc>
                <a:spcPts val="32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More details in the forthcoming MDI talks (WG5 and combined/related sessions)</a:t>
            </a:r>
          </a:p>
          <a:p>
            <a:pPr marL="455613" indent="-455613">
              <a:lnSpc>
                <a:spcPts val="32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  <a:tabLst>
                <a:tab pos="360363" algn="l"/>
              </a:tabLst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3152" y="5685624"/>
            <a:ext cx="46390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6633"/>
                </a:solidFill>
              </a:rPr>
              <a:t>Thanks for your attention!</a:t>
            </a:r>
            <a:endParaRPr lang="en-US" sz="3200" b="1" dirty="0">
              <a:solidFill>
                <a:srgbClr val="FF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927893">
            <a:off x="2927660" y="3021263"/>
            <a:ext cx="35696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rgbClr val="FF6600"/>
                </a:solidFill>
              </a:rPr>
              <a:t>Spares</a:t>
            </a:r>
            <a:endParaRPr lang="en-US" sz="96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 smtClean="0"/>
              <a:t>RMS vertical </a:t>
            </a:r>
            <a:r>
              <a:rPr lang="fr-FR" sz="1800" dirty="0" err="1" smtClean="0"/>
              <a:t>displacement</a:t>
            </a:r>
            <a:r>
              <a:rPr lang="fr-FR" sz="1800" dirty="0" smtClean="0"/>
              <a:t> </a:t>
            </a:r>
            <a:r>
              <a:rPr lang="fr-FR" sz="1800" dirty="0" err="1" smtClean="0"/>
              <a:t>reduced</a:t>
            </a:r>
            <a:r>
              <a:rPr lang="fr-FR" sz="1800" dirty="0" smtClean="0"/>
              <a:t> by a factor &gt;10 </a:t>
            </a:r>
            <a:r>
              <a:rPr lang="fr-FR" sz="1800" dirty="0" err="1" smtClean="0"/>
              <a:t>from</a:t>
            </a:r>
            <a:r>
              <a:rPr lang="fr-FR" sz="1800" dirty="0" smtClean="0"/>
              <a:t> 4 Hz.</a:t>
            </a:r>
          </a:p>
        </p:txBody>
      </p:sp>
      <p:pic>
        <p:nvPicPr>
          <p:cNvPr id="2355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074" y="1286954"/>
            <a:ext cx="9437853" cy="511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556" name="Connecteur droit 4"/>
          <p:cNvCxnSpPr>
            <a:cxnSpLocks noChangeShapeType="1"/>
          </p:cNvCxnSpPr>
          <p:nvPr/>
        </p:nvCxnSpPr>
        <p:spPr bwMode="auto">
          <a:xfrm rot="5400000" flipH="1" flipV="1">
            <a:off x="3935786" y="3600186"/>
            <a:ext cx="3385814" cy="312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3557" name="ZoneTexte 3"/>
          <p:cNvSpPr txBox="1">
            <a:spLocks noChangeArrowheads="1"/>
          </p:cNvSpPr>
          <p:nvPr/>
        </p:nvSpPr>
        <p:spPr bwMode="auto">
          <a:xfrm>
            <a:off x="8248759" y="6192931"/>
            <a:ext cx="1157302" cy="25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fr-FR" sz="1100" dirty="0"/>
              <a:t>plots by F. Ramos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478"/>
            <a:ext cx="8915400" cy="7006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relevant CLIC parameters</a:t>
            </a:r>
            <a:endParaRPr lang="en-US" dirty="0"/>
          </a:p>
        </p:txBody>
      </p:sp>
      <p:graphicFrame>
        <p:nvGraphicFramePr>
          <p:cNvPr id="200706" name="Object 2"/>
          <p:cNvGraphicFramePr>
            <a:graphicFrameLocks noChangeAspect="1"/>
          </p:cNvGraphicFramePr>
          <p:nvPr/>
        </p:nvGraphicFramePr>
        <p:xfrm>
          <a:off x="197501" y="1104900"/>
          <a:ext cx="8448675" cy="5353050"/>
        </p:xfrm>
        <a:graphic>
          <a:graphicData uri="http://schemas.openxmlformats.org/presentationml/2006/ole">
            <p:oleObj spid="_x0000_s200706" name="Document" r:id="rId4" imgW="5626100" imgH="3136900" progId="Word.Document.12">
              <p:link updateAutomatic="1"/>
            </p:oleObj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7190565" y="5301153"/>
            <a:ext cx="2616154" cy="523220"/>
            <a:chOff x="7190565" y="5301153"/>
            <a:chExt cx="2616154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8117034" y="5301153"/>
              <a:ext cx="168968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L* = 3.5 </a:t>
              </a:r>
              <a:r>
                <a:rPr lang="en-US" sz="2800" b="1" dirty="0" err="1" smtClean="0">
                  <a:solidFill>
                    <a:srgbClr val="FF0000"/>
                  </a:solidFill>
                </a:rPr>
                <a:t>m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7190565" y="5459186"/>
              <a:ext cx="795924" cy="31093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906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266" y="-54306"/>
            <a:ext cx="9410700" cy="674511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The CLIC interaction region: one IP, two Experiments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40587" y="6488667"/>
            <a:ext cx="28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3366FF"/>
                </a:solidFill>
              </a:rPr>
              <a:t>A.Gaddi</a:t>
            </a:r>
            <a:r>
              <a:rPr lang="en-US" i="1" dirty="0" smtClean="0">
                <a:solidFill>
                  <a:srgbClr val="3366FF"/>
                </a:solidFill>
              </a:rPr>
              <a:t>, </a:t>
            </a:r>
            <a:r>
              <a:rPr lang="en-US" i="1" dirty="0" err="1" smtClean="0">
                <a:solidFill>
                  <a:srgbClr val="3366FF"/>
                </a:solidFill>
              </a:rPr>
              <a:t>H.Gerwig</a:t>
            </a:r>
            <a:r>
              <a:rPr lang="en-US" i="1" dirty="0" smtClean="0">
                <a:solidFill>
                  <a:srgbClr val="3366FF"/>
                </a:solidFill>
              </a:rPr>
              <a:t>, </a:t>
            </a:r>
            <a:r>
              <a:rPr lang="en-US" i="1" dirty="0" err="1" smtClean="0">
                <a:solidFill>
                  <a:srgbClr val="3366FF"/>
                </a:solidFill>
              </a:rPr>
              <a:t>A.Hervé</a:t>
            </a:r>
            <a:endParaRPr lang="en-US" i="1" dirty="0">
              <a:solidFill>
                <a:srgbClr val="3366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3642" y="555680"/>
            <a:ext cx="3634566" cy="523220"/>
            <a:chOff x="623642" y="555680"/>
            <a:chExt cx="3634566" cy="523220"/>
          </a:xfrm>
        </p:grpSpPr>
        <p:sp>
          <p:nvSpPr>
            <p:cNvPr id="5" name="TextBox 4"/>
            <p:cNvSpPr txBox="1"/>
            <p:nvPr/>
          </p:nvSpPr>
          <p:spPr>
            <a:xfrm>
              <a:off x="1462726" y="555680"/>
              <a:ext cx="27954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Push-Pull scheme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>
              <a:off x="623642" y="714436"/>
              <a:ext cx="737033" cy="25106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0-10-06_1704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578" y="298802"/>
            <a:ext cx="8053727" cy="65591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489" y="13390"/>
            <a:ext cx="5978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e.g.: LATEST VERSION OF CLIC_SID DETECTOR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07159" y="-13361"/>
            <a:ext cx="211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</a:rPr>
              <a:t>N.Siegrist</a:t>
            </a:r>
            <a:r>
              <a:rPr lang="en-US" i="1" dirty="0" smtClean="0">
                <a:solidFill>
                  <a:srgbClr val="0000FF"/>
                </a:solidFill>
              </a:rPr>
              <a:t>, </a:t>
            </a:r>
            <a:r>
              <a:rPr lang="en-US" i="1" dirty="0" err="1" smtClean="0">
                <a:solidFill>
                  <a:srgbClr val="0000FF"/>
                </a:solidFill>
              </a:rPr>
              <a:t>H.Gerwig</a:t>
            </a:r>
            <a:endParaRPr lang="en-US" i="1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9542" y="3504129"/>
            <a:ext cx="1689505" cy="1588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828882" y="3510697"/>
            <a:ext cx="1689505" cy="1588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14290"/>
            <a:ext cx="8915400" cy="785818"/>
          </a:xfrm>
        </p:spPr>
        <p:txBody>
          <a:bodyPr/>
          <a:lstStyle/>
          <a:p>
            <a:r>
              <a:rPr lang="en-US" dirty="0" err="1" smtClean="0"/>
              <a:t>ILD</a:t>
            </a:r>
            <a:r>
              <a:rPr lang="en-US" dirty="0" smtClean="0"/>
              <a:t> parameter drawing</a:t>
            </a:r>
            <a:endParaRPr lang="en-US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160833" y="1285861"/>
          <a:ext cx="7584334" cy="4942737"/>
        </p:xfrm>
        <a:graphic>
          <a:graphicData uri="http://schemas.openxmlformats.org/presentationml/2006/ole">
            <p:oleObj spid="_x0000_s227330" name="Acrobat Document" r:id="rId3" imgW="30289500" imgH="213995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312" y="76012"/>
            <a:ext cx="8915400" cy="4453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between the two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621206"/>
          <a:ext cx="9906000" cy="5929330"/>
        </p:xfrm>
        <a:graphic>
          <a:graphicData uri="http://schemas.openxmlformats.org/presentationml/2006/ole">
            <p:oleObj spid="_x0000_s218114" name="Acrobat Document" r:id="rId3" imgW="21399500" imgH="1513840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3088" y="6442939"/>
            <a:ext cx="467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Note: detailed dimensions constantly evolving!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08909" y="6468979"/>
            <a:ext cx="1770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err="1" smtClean="0">
                <a:solidFill>
                  <a:srgbClr val="3366FF"/>
                </a:solidFill>
              </a:rPr>
              <a:t>H.Gerwig</a:t>
            </a:r>
            <a:r>
              <a:rPr lang="en-US" sz="2000" b="1" i="1" dirty="0" smtClean="0">
                <a:solidFill>
                  <a:srgbClr val="3366FF"/>
                </a:solidFill>
              </a:rPr>
              <a:t> et al</a:t>
            </a:r>
            <a:endParaRPr lang="en-US" sz="2000" b="1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0-10-06_170411.png"/>
          <p:cNvPicPr>
            <a:picLocks noChangeAspect="1"/>
          </p:cNvPicPr>
          <p:nvPr/>
        </p:nvPicPr>
        <p:blipFill>
          <a:blip r:embed="rId2"/>
          <a:srcRect l="6035" t="35180" r="12933" b="35180"/>
          <a:stretch>
            <a:fillRect/>
          </a:stretch>
        </p:blipFill>
        <p:spPr>
          <a:xfrm>
            <a:off x="314599" y="1922168"/>
            <a:ext cx="9241328" cy="298247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437877" y="3413407"/>
            <a:ext cx="5113871" cy="3156209"/>
            <a:chOff x="2437877" y="3413407"/>
            <a:chExt cx="5113871" cy="3156209"/>
          </a:xfrm>
        </p:grpSpPr>
        <p:grpSp>
          <p:nvGrpSpPr>
            <p:cNvPr id="5" name="Group 4"/>
            <p:cNvGrpSpPr/>
            <p:nvPr/>
          </p:nvGrpSpPr>
          <p:grpSpPr>
            <a:xfrm>
              <a:off x="3886371" y="5001038"/>
              <a:ext cx="2852985" cy="1568578"/>
              <a:chOff x="3886371" y="5001038"/>
              <a:chExt cx="2852985" cy="156857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rcRect l="11284" t="14053" r="12789" b="12045"/>
              <a:stretch>
                <a:fillRect/>
              </a:stretch>
            </p:blipFill>
            <p:spPr>
              <a:xfrm>
                <a:off x="3886371" y="5001038"/>
                <a:ext cx="2329447" cy="1568578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 rot="20104761">
                <a:off x="4910911" y="5370675"/>
                <a:ext cx="18284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QD0 quadrupoles</a:t>
                </a:r>
                <a:endParaRPr lang="en-US" dirty="0"/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 rot="16200000" flipV="1">
              <a:off x="2415099" y="3436185"/>
              <a:ext cx="1803096" cy="1757539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5867821" y="3548897"/>
              <a:ext cx="1819417" cy="1548437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192018" y="3165138"/>
            <a:ext cx="9713982" cy="3688679"/>
            <a:chOff x="192018" y="3165138"/>
            <a:chExt cx="9713982" cy="3688679"/>
          </a:xfrm>
        </p:grpSpPr>
        <p:grpSp>
          <p:nvGrpSpPr>
            <p:cNvPr id="33" name="Group 32"/>
            <p:cNvGrpSpPr/>
            <p:nvPr/>
          </p:nvGrpSpPr>
          <p:grpSpPr>
            <a:xfrm>
              <a:off x="192018" y="3165138"/>
              <a:ext cx="9713982" cy="3688679"/>
              <a:chOff x="192018" y="3165138"/>
              <a:chExt cx="9713982" cy="3688679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92018" y="5060566"/>
                <a:ext cx="2245859" cy="1676252"/>
                <a:chOff x="238573" y="1061457"/>
                <a:chExt cx="6766480" cy="4964940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4"/>
                <a:srcRect l="7306" t="19486" r="30684" b="12307"/>
                <a:stretch>
                  <a:fillRect/>
                </a:stretch>
              </p:blipFill>
              <p:spPr>
                <a:xfrm>
                  <a:off x="238573" y="1336291"/>
                  <a:ext cx="6467384" cy="4677716"/>
                </a:xfrm>
                <a:prstGeom prst="rect">
                  <a:avLst/>
                </a:prstGeom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5374131" y="1791368"/>
                  <a:ext cx="1430778" cy="12352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65308" y="1069473"/>
                  <a:ext cx="1739953" cy="7887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513884" y="1061457"/>
                  <a:ext cx="1293449" cy="5160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713683" y="4791152"/>
                  <a:ext cx="992274" cy="12352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6213651" y="3860745"/>
                  <a:ext cx="791402" cy="7112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7660141" y="5177565"/>
                <a:ext cx="2245859" cy="1676252"/>
                <a:chOff x="238573" y="1061457"/>
                <a:chExt cx="6766480" cy="4964940"/>
              </a:xfrm>
            </p:grpSpPr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4"/>
                <a:srcRect l="7306" t="19486" r="30684" b="12307"/>
                <a:stretch>
                  <a:fillRect/>
                </a:stretch>
              </p:blipFill>
              <p:spPr>
                <a:xfrm>
                  <a:off x="238573" y="1336291"/>
                  <a:ext cx="6467384" cy="4677716"/>
                </a:xfrm>
                <a:prstGeom prst="rect">
                  <a:avLst/>
                </a:prstGeom>
              </p:spPr>
            </p:pic>
            <p:sp>
              <p:nvSpPr>
                <p:cNvPr id="19" name="Rectangle 18"/>
                <p:cNvSpPr/>
                <p:nvPr/>
              </p:nvSpPr>
              <p:spPr>
                <a:xfrm>
                  <a:off x="5374131" y="1791368"/>
                  <a:ext cx="1430778" cy="12352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65308" y="1069473"/>
                  <a:ext cx="1739953" cy="7887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513884" y="1061457"/>
                  <a:ext cx="1293449" cy="5160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5713683" y="4791152"/>
                  <a:ext cx="992274" cy="12352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213651" y="3860745"/>
                  <a:ext cx="791402" cy="7112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5" name="Straight Arrow Connector 24"/>
              <p:cNvCxnSpPr/>
              <p:nvPr/>
            </p:nvCxnSpPr>
            <p:spPr>
              <a:xfrm>
                <a:off x="314599" y="3168316"/>
                <a:ext cx="730015" cy="1588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rot="10800000" flipV="1">
                <a:off x="9137147" y="3165138"/>
                <a:ext cx="589373" cy="1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-823730" y="4308233"/>
                <a:ext cx="2276658" cy="1588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>
                <a:off x="8587397" y="4308233"/>
                <a:ext cx="2276658" cy="1588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2009259" y="5799488"/>
              <a:ext cx="9515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</a:rPr>
                <a:t>Support</a:t>
              </a:r>
            </a:p>
            <a:p>
              <a:r>
                <a:rPr lang="en-US" b="1" dirty="0" smtClean="0">
                  <a:solidFill>
                    <a:srgbClr val="008000"/>
                  </a:solidFill>
                </a:rPr>
                <a:t>tubes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09259" y="0"/>
            <a:ext cx="56452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MACHINE DETECTOR INTERFACE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545267" y="2710626"/>
            <a:ext cx="121108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Vacuum</a:t>
            </a:r>
            <a:endParaRPr lang="en-US" sz="2400" b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6791145" y="561483"/>
            <a:ext cx="3104281" cy="2406307"/>
            <a:chOff x="6791145" y="561483"/>
            <a:chExt cx="3104281" cy="2406307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62687" y="584776"/>
              <a:ext cx="3032739" cy="1598909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6791145" y="561483"/>
              <a:ext cx="1325303" cy="369332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IP Feedback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6568346" y="1867120"/>
              <a:ext cx="1323471" cy="877869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886372" y="863975"/>
            <a:ext cx="2488433" cy="2103814"/>
            <a:chOff x="3886372" y="863975"/>
            <a:chExt cx="2488433" cy="2103814"/>
          </a:xfrm>
        </p:grpSpPr>
        <p:cxnSp>
          <p:nvCxnSpPr>
            <p:cNvPr id="47" name="Straight Arrow Connector 46"/>
            <p:cNvCxnSpPr/>
            <p:nvPr/>
          </p:nvCxnSpPr>
          <p:spPr>
            <a:xfrm rot="5400000">
              <a:off x="3540712" y="1789448"/>
              <a:ext cx="1524001" cy="83268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6200000" flipH="1">
              <a:off x="5099087" y="1692070"/>
              <a:ext cx="1523999" cy="1027437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422673" y="863975"/>
              <a:ext cx="1112842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Beamcal</a:t>
              </a:r>
              <a:r>
                <a:rPr lang="en-US" b="1" dirty="0" smtClean="0">
                  <a:solidFill>
                    <a:srgbClr val="0000FF"/>
                  </a:solidFill>
                </a:rPr>
                <a:t>+</a:t>
              </a:r>
            </a:p>
            <a:p>
              <a:r>
                <a:rPr lang="en-US" b="1" dirty="0" err="1" smtClean="0">
                  <a:solidFill>
                    <a:srgbClr val="0000FF"/>
                  </a:solidFill>
                </a:rPr>
                <a:t>Lumical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044614" y="1243263"/>
            <a:ext cx="1469686" cy="1468156"/>
            <a:chOff x="1044614" y="1243263"/>
            <a:chExt cx="1469686" cy="1468156"/>
          </a:xfrm>
        </p:grpSpPr>
        <p:cxnSp>
          <p:nvCxnSpPr>
            <p:cNvPr id="53" name="Straight Arrow Connector 52"/>
            <p:cNvCxnSpPr/>
            <p:nvPr/>
          </p:nvCxnSpPr>
          <p:spPr>
            <a:xfrm rot="5400000">
              <a:off x="1363405" y="2177472"/>
              <a:ext cx="1066307" cy="1588"/>
            </a:xfrm>
            <a:prstGeom prst="straightConnector1">
              <a:avLst/>
            </a:prstGeom>
            <a:ln w="57150" cap="flat" cmpd="sng" algn="ctr">
              <a:solidFill>
                <a:srgbClr val="CC33CC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44614" y="1243263"/>
              <a:ext cx="1469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C33CC"/>
                  </a:solidFill>
                </a:rPr>
                <a:t>Anti-solenoid</a:t>
              </a:r>
              <a:endParaRPr lang="en-US" b="1" dirty="0">
                <a:solidFill>
                  <a:srgbClr val="CC33CC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191235" y="6371699"/>
            <a:ext cx="3916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+Stabilization + </a:t>
            </a:r>
            <a:r>
              <a:rPr lang="en-US" sz="2400" b="1" dirty="0" err="1" smtClean="0">
                <a:solidFill>
                  <a:srgbClr val="FF0000"/>
                </a:solidFill>
              </a:rPr>
              <a:t>prealignment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954818">
            <a:off x="80253" y="489671"/>
            <a:ext cx="2554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6600"/>
                </a:solidFill>
              </a:rPr>
              <a:t>Plus others ………..</a:t>
            </a:r>
            <a:endParaRPr lang="en-US" sz="2400" b="1" i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5" grpId="0"/>
      <p:bldP spid="5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2743</TotalTime>
  <Words>1081</Words>
  <Application>Microsoft Macintosh PowerPoint</Application>
  <PresentationFormat>A4 Paper (210x297 mm)</PresentationFormat>
  <Paragraphs>175</Paragraphs>
  <Slides>33</Slides>
  <Notes>3</Notes>
  <HiddenSlides>0</HiddenSlides>
  <MMClips>0</MMClips>
  <ScaleCrop>false</ScaleCrop>
  <HeadingPairs>
    <vt:vector size="8" baseType="variant">
      <vt:variant>
        <vt:lpstr>Design Template</vt:lpstr>
      </vt:variant>
      <vt:variant>
        <vt:i4>2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Office Theme</vt:lpstr>
      <vt:lpstr>Office Theme</vt:lpstr>
      <vt:lpstr>Lau Gatignon:Users:gatignon:Downloads:Chapter2-MDIcontribution-V3.docx!OLE_LINK1</vt:lpstr>
      <vt:lpstr>!OLE_LINK1</vt:lpstr>
      <vt:lpstr>!OLE_LINK2</vt:lpstr>
      <vt:lpstr>Acrobat Document</vt:lpstr>
      <vt:lpstr>CLIC MDI</vt:lpstr>
      <vt:lpstr>MDI members and contributors</vt:lpstr>
      <vt:lpstr>Outline</vt:lpstr>
      <vt:lpstr>Some relevant CLIC parameters</vt:lpstr>
      <vt:lpstr>The CLIC interaction region: one IP, two Experiments</vt:lpstr>
      <vt:lpstr>Slide 6</vt:lpstr>
      <vt:lpstr>ILD parameter drawing</vt:lpstr>
      <vt:lpstr>Comparison between the two detectors</vt:lpstr>
      <vt:lpstr>Slide 9</vt:lpstr>
      <vt:lpstr>Slide 10</vt:lpstr>
      <vt:lpstr>Slide 11</vt:lpstr>
      <vt:lpstr>Slide 12</vt:lpstr>
      <vt:lpstr>Anti-solenoid</vt:lpstr>
      <vt:lpstr>Slide 14</vt:lpstr>
      <vt:lpstr>Slide 15</vt:lpstr>
      <vt:lpstr>Stabilization of QD0</vt:lpstr>
      <vt:lpstr>Slide 17</vt:lpstr>
      <vt:lpstr>Preliminary design of a stabilisation device</vt:lpstr>
      <vt:lpstr>The QD0 support tube and QF1  are mounted on a pre-isolator</vt:lpstr>
      <vt:lpstr>How can it be realized ?</vt:lpstr>
      <vt:lpstr>QD0 Pre-alignment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Summary and Outlook</vt:lpstr>
      <vt:lpstr>Slide 32</vt:lpstr>
      <vt:lpstr>RMS vertical displacement reduced by a factor &gt;10 from 4 Hz.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infos from CLIC’09</dc:title>
  <dc:creator>Lau Gatignon</dc:creator>
  <cp:lastModifiedBy>Lau Gatignon</cp:lastModifiedBy>
  <cp:revision>166</cp:revision>
  <cp:lastPrinted>2010-10-11T14:15:21Z</cp:lastPrinted>
  <dcterms:created xsi:type="dcterms:W3CDTF">2010-10-13T10:38:21Z</dcterms:created>
  <dcterms:modified xsi:type="dcterms:W3CDTF">2010-10-13T10:44:39Z</dcterms:modified>
</cp:coreProperties>
</file>