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Default Extension="pdf" ContentType="application/pdf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7" r:id="rId2"/>
    <p:sldId id="262" r:id="rId3"/>
    <p:sldId id="260" r:id="rId4"/>
    <p:sldId id="267" r:id="rId5"/>
    <p:sldId id="263" r:id="rId6"/>
    <p:sldId id="268" r:id="rId7"/>
    <p:sldId id="270" r:id="rId8"/>
    <p:sldId id="272" r:id="rId9"/>
    <p:sldId id="283" r:id="rId10"/>
    <p:sldId id="284" r:id="rId11"/>
    <p:sldId id="277" r:id="rId12"/>
    <p:sldId id="279" r:id="rId13"/>
    <p:sldId id="280" r:id="rId14"/>
    <p:sldId id="313" r:id="rId15"/>
    <p:sldId id="287" r:id="rId16"/>
    <p:sldId id="265" r:id="rId17"/>
    <p:sldId id="259" r:id="rId18"/>
    <p:sldId id="298" r:id="rId19"/>
    <p:sldId id="299" r:id="rId20"/>
    <p:sldId id="293" r:id="rId21"/>
    <p:sldId id="297" r:id="rId22"/>
    <p:sldId id="301" r:id="rId23"/>
    <p:sldId id="302" r:id="rId24"/>
    <p:sldId id="303" r:id="rId25"/>
    <p:sldId id="304" r:id="rId26"/>
    <p:sldId id="305" r:id="rId27"/>
    <p:sldId id="266" r:id="rId28"/>
    <p:sldId id="308" r:id="rId29"/>
    <p:sldId id="309" r:id="rId30"/>
    <p:sldId id="311" r:id="rId31"/>
    <p:sldId id="312" r:id="rId3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138" y="10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terunuma-mbp:Users:terunuma:Desktop:BeamTim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plotArea>
      <c:layout>
        <c:manualLayout>
          <c:layoutTarget val="inner"/>
          <c:xMode val="edge"/>
          <c:yMode val="edge"/>
          <c:x val="0.12476866116373111"/>
          <c:y val="0.11666405900613325"/>
          <c:w val="0.64848506990642796"/>
          <c:h val="0.86704868285924264"/>
        </c:manualLayout>
      </c:layout>
      <c:pieChart>
        <c:varyColors val="1"/>
        <c:ser>
          <c:idx val="0"/>
          <c:order val="0"/>
          <c:dPt>
            <c:idx val="0"/>
            <c:spPr>
              <a:solidFill>
                <a:srgbClr val="31859C"/>
              </a:solidFill>
            </c:spPr>
          </c:dPt>
          <c:dPt>
            <c:idx val="1"/>
            <c:spPr>
              <a:solidFill>
                <a:srgbClr val="31859C"/>
              </a:solidFill>
            </c:spPr>
          </c:dPt>
          <c:dPt>
            <c:idx val="3"/>
            <c:spPr>
              <a:solidFill>
                <a:srgbClr val="D99694"/>
              </a:solidFill>
            </c:spPr>
          </c:dPt>
          <c:dPt>
            <c:idx val="4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5"/>
            <c:spPr>
              <a:solidFill>
                <a:srgbClr val="D99694"/>
              </a:solidFill>
            </c:spPr>
          </c:dPt>
          <c:dPt>
            <c:idx val="6"/>
            <c:spPr>
              <a:solidFill>
                <a:srgbClr val="D99694"/>
              </a:solidFill>
            </c:spPr>
          </c:dPt>
          <c:dPt>
            <c:idx val="7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8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9"/>
            <c:spPr>
              <a:solidFill>
                <a:srgbClr val="31859C"/>
              </a:solidFill>
            </c:spPr>
          </c:dPt>
          <c:dPt>
            <c:idx val="1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11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12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3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5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7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8"/>
            <c:spPr>
              <a:solidFill>
                <a:srgbClr val="D99694"/>
              </a:solidFill>
            </c:spPr>
          </c:dPt>
          <c:dPt>
            <c:idx val="19"/>
            <c:spPr>
              <a:solidFill>
                <a:srgbClr val="FF00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800"/>
                  </a:pPr>
                  <a:endParaRPr lang="ja-JP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2400"/>
                  </a:pPr>
                  <a:endParaRPr lang="ja-JP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2000"/>
                  </a:pPr>
                  <a:endParaRPr lang="ja-JP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2400"/>
                  </a:pPr>
                  <a:endParaRPr lang="ja-JP"/>
                </a:p>
              </c:txPr>
            </c:dLbl>
            <c:dLbl>
              <c:idx val="4"/>
              <c:layout>
                <c:manualLayout>
                  <c:x val="-0.16260321051028825"/>
                  <c:y val="-0.20012720657210326"/>
                </c:manualLayout>
              </c:layout>
              <c:tx>
                <c:rich>
                  <a:bodyPr/>
                  <a:lstStyle/>
                  <a:p>
                    <a:pPr>
                      <a:defRPr sz="2400"/>
                    </a:pPr>
                    <a:r>
                      <a:rPr lang="en-US" sz="2400"/>
                      <a:t>ATF2 tuning
19%</a:t>
                    </a:r>
                  </a:p>
                </c:rich>
              </c:tx>
              <c:spPr/>
              <c:showCatName val="1"/>
              <c:showPercent val="1"/>
            </c:dLbl>
            <c:dLbl>
              <c:idx val="5"/>
              <c:layout>
                <c:manualLayout>
                  <c:x val="1.6063514160177539E-2"/>
                  <c:y val="-1.4797507788160825E-3"/>
                </c:manualLayout>
              </c:layout>
              <c:showCatName val="1"/>
              <c:showPercent val="1"/>
            </c:dLbl>
            <c:dLbl>
              <c:idx val="6"/>
              <c:spPr/>
              <c:txPr>
                <a:bodyPr/>
                <a:lstStyle/>
                <a:p>
                  <a:pPr>
                    <a:defRPr sz="2400"/>
                  </a:pPr>
                  <a:endParaRPr lang="ja-JP"/>
                </a:p>
              </c:txPr>
            </c:dLbl>
            <c:dLbl>
              <c:idx val="8"/>
              <c:spPr/>
              <c:txPr>
                <a:bodyPr/>
                <a:lstStyle/>
                <a:p>
                  <a:pPr>
                    <a:defRPr sz="2400"/>
                  </a:pPr>
                  <a:endParaRPr lang="ja-JP"/>
                </a:p>
              </c:txPr>
            </c:dLbl>
            <c:dLbl>
              <c:idx val="10"/>
              <c:spPr/>
              <c:txPr>
                <a:bodyPr/>
                <a:lstStyle/>
                <a:p>
                  <a:pPr>
                    <a:defRPr sz="2400"/>
                  </a:pPr>
                  <a:endParaRPr lang="ja-JP"/>
                </a:p>
              </c:txPr>
            </c:dLbl>
            <c:dLbl>
              <c:idx val="13"/>
              <c:spPr/>
              <c:txPr>
                <a:bodyPr/>
                <a:lstStyle/>
                <a:p>
                  <a:pPr>
                    <a:defRPr sz="2000"/>
                  </a:pPr>
                  <a:endParaRPr lang="ja-JP"/>
                </a:p>
              </c:txPr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 altLang="ja-JP" smtClean="0"/>
                      <a:t>Cold BPM
</a:t>
                    </a:r>
                    <a:r>
                      <a:rPr lang="en-US" altLang="ja-JP"/>
                      <a:t>2%</a:t>
                    </a:r>
                  </a:p>
                </c:rich>
              </c:tx>
              <c:showCatName val="1"/>
              <c:showPercent val="1"/>
            </c:dLbl>
            <c:dLbl>
              <c:idx val="19"/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ja-JP"/>
                </a:p>
              </c:txPr>
            </c:dLbl>
            <c:showCatName val="1"/>
            <c:showPercent val="1"/>
            <c:showLeaderLines val="1"/>
          </c:dLbls>
          <c:cat>
            <c:strRef>
              <c:f>'[BeamTime.xlsx]Sheet1'!$R$2:$R$21</c:f>
              <c:strCache>
                <c:ptCount val="20"/>
                <c:pt idx="0">
                  <c:v>Startup and Tuning</c:v>
                </c:pt>
                <c:pt idx="1">
                  <c:v>tuning</c:v>
                </c:pt>
                <c:pt idx="2">
                  <c:v>DR study</c:v>
                </c:pt>
                <c:pt idx="3">
                  <c:v>Cavity BPM</c:v>
                </c:pt>
                <c:pt idx="4">
                  <c:v>ATF2</c:v>
                </c:pt>
                <c:pt idx="5">
                  <c:v>IPBSM(beam tuning)</c:v>
                </c:pt>
                <c:pt idx="6">
                  <c:v>IPBSM</c:v>
                </c:pt>
                <c:pt idx="7">
                  <c:v>Multi-bunch</c:v>
                </c:pt>
                <c:pt idx="8">
                  <c:v>FONT</c:v>
                </c:pt>
                <c:pt idx="9">
                  <c:v>EXT BPM</c:v>
                </c:pt>
                <c:pt idx="10">
                  <c:v>Fast Kicker</c:v>
                </c:pt>
                <c:pt idx="11">
                  <c:v>Cavity Compton</c:v>
                </c:pt>
                <c:pt idx="12">
                  <c:v>Trigger check</c:v>
                </c:pt>
                <c:pt idx="13">
                  <c:v>EXT LW</c:v>
                </c:pt>
                <c:pt idx="14">
                  <c:v>DR LW</c:v>
                </c:pt>
                <c:pt idx="15">
                  <c:v>IPBPM</c:v>
                </c:pt>
                <c:pt idx="16">
                  <c:v>L-band</c:v>
                </c:pt>
                <c:pt idx="17">
                  <c:v>DR BPM</c:v>
                </c:pt>
                <c:pt idx="18">
                  <c:v>OTR</c:v>
                </c:pt>
                <c:pt idx="19">
                  <c:v>Canceled by trouble</c:v>
                </c:pt>
              </c:strCache>
            </c:strRef>
          </c:cat>
          <c:val>
            <c:numRef>
              <c:f>'[BeamTime.xlsx]Sheet1'!$S$2:$S$21</c:f>
              <c:numCache>
                <c:formatCode>General</c:formatCode>
                <c:ptCount val="20"/>
                <c:pt idx="0">
                  <c:v>84</c:v>
                </c:pt>
                <c:pt idx="1">
                  <c:v>80</c:v>
                </c:pt>
                <c:pt idx="2">
                  <c:v>44</c:v>
                </c:pt>
                <c:pt idx="3">
                  <c:v>154</c:v>
                </c:pt>
                <c:pt idx="4">
                  <c:v>240</c:v>
                </c:pt>
                <c:pt idx="5">
                  <c:v>64</c:v>
                </c:pt>
                <c:pt idx="6">
                  <c:v>124</c:v>
                </c:pt>
                <c:pt idx="7">
                  <c:v>24</c:v>
                </c:pt>
                <c:pt idx="8">
                  <c:v>120</c:v>
                </c:pt>
                <c:pt idx="9">
                  <c:v>12</c:v>
                </c:pt>
                <c:pt idx="10">
                  <c:v>147</c:v>
                </c:pt>
                <c:pt idx="11">
                  <c:v>8</c:v>
                </c:pt>
                <c:pt idx="12">
                  <c:v>8</c:v>
                </c:pt>
                <c:pt idx="13">
                  <c:v>72</c:v>
                </c:pt>
                <c:pt idx="14">
                  <c:v>8</c:v>
                </c:pt>
                <c:pt idx="15">
                  <c:v>12</c:v>
                </c:pt>
                <c:pt idx="16">
                  <c:v>24</c:v>
                </c:pt>
                <c:pt idx="17">
                  <c:v>12</c:v>
                </c:pt>
                <c:pt idx="18">
                  <c:v>24</c:v>
                </c:pt>
                <c:pt idx="19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3A14C-7AF5-A340-8FE0-8ABF7DDB2F37}" type="datetimeFigureOut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1FA87-C7B7-9645-9CC9-CA0D0CBCB02E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F934-5519-4014-9615-09D2D76C6206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3CC6-912D-46A7-BF38-8DB36DBFD248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F38C-4804-4689-B71E-9EE1C2E4B524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102F-631A-4A38-BB63-175CA8C4B810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13F9-B47C-4570-993E-5C847DBAC841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318C-AF51-4975-B17E-A4513564E6E0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6CC9-E8FB-43AC-92D2-79111617E1FA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3600-BA41-4F21-B751-D77ACD2773E0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77E7-9C08-4841-A16B-4FEDEB08B528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B0F8-4E5B-464C-B058-20BE38A8210D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5A7F-6292-4F66-8534-5BCE78EBE601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6A65F-EAB8-4FB1-BFFA-EA551CC8193A}" type="datetime1">
              <a:rPr lang="ja-JP" altLang="en-US" smtClean="0"/>
              <a:pPr/>
              <a:t>2010/10/20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E2A40-5368-634B-91D1-C3038C070DAC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d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pd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3.pd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5.pd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1.pd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8.pd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d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d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d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d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d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d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400175"/>
            <a:ext cx="8229600" cy="723899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Contents of the status report</a:t>
            </a:r>
            <a:endParaRPr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Upgrade of Beam Instruments</a:t>
            </a:r>
          </a:p>
          <a:p>
            <a:pPr lvl="1"/>
            <a:r>
              <a:rPr lang="en-US" altLang="ja-JP" sz="2627" dirty="0" smtClean="0">
                <a:latin typeface="Times New Roman" pitchFamily="18" charset="0"/>
                <a:cs typeface="Times New Roman" pitchFamily="18" charset="0"/>
              </a:rPr>
              <a:t>DR BPM readout (FNAL digitizer)</a:t>
            </a:r>
          </a:p>
          <a:p>
            <a:pPr lvl="1"/>
            <a:r>
              <a:rPr lang="en-US" altLang="ja-JP" sz="2627" dirty="0" smtClean="0">
                <a:latin typeface="Times New Roman" pitchFamily="18" charset="0"/>
                <a:cs typeface="Times New Roman" pitchFamily="18" charset="0"/>
              </a:rPr>
              <a:t>EXT Strip-line BPM readout (SLAC-LCLS digitizer)</a:t>
            </a:r>
          </a:p>
          <a:p>
            <a:pPr lvl="1"/>
            <a:r>
              <a:rPr lang="en-US" altLang="ja-JP" sz="2627" dirty="0" smtClean="0">
                <a:latin typeface="Times New Roman" pitchFamily="18" charset="0"/>
                <a:cs typeface="Times New Roman" pitchFamily="18" charset="0"/>
              </a:rPr>
              <a:t>Multi-OTR monitors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Upgrade of Accelerator</a:t>
            </a:r>
          </a:p>
          <a:p>
            <a:pPr lvl="1"/>
            <a:r>
              <a:rPr lang="en-US" altLang="ja-JP" sz="2581" dirty="0" smtClean="0">
                <a:latin typeface="Times New Roman" pitchFamily="18" charset="0"/>
                <a:cs typeface="Times New Roman" pitchFamily="18" charset="0"/>
              </a:rPr>
              <a:t>Two LINAC klystron Modulators</a:t>
            </a:r>
          </a:p>
          <a:p>
            <a:pPr lvl="1"/>
            <a:r>
              <a:rPr lang="en-US" altLang="ja-JP" sz="2581" dirty="0" smtClean="0">
                <a:latin typeface="Times New Roman" pitchFamily="18" charset="0"/>
                <a:cs typeface="Times New Roman" pitchFamily="18" charset="0"/>
              </a:rPr>
              <a:t>EXT corrector PS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R&amp;D</a:t>
            </a:r>
          </a:p>
          <a:p>
            <a:pPr lvl="1"/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Fast Kicker	</a:t>
            </a:r>
          </a:p>
          <a:p>
            <a:pPr lvl="1"/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EXT 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Laser Wire</a:t>
            </a:r>
            <a:endParaRPr lang="en-US" altLang="ja-JP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4-mirror optical cavity installation </a:t>
            </a:r>
          </a:p>
          <a:p>
            <a:pPr lvl="1"/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Cold BPM</a:t>
            </a:r>
          </a:p>
          <a:p>
            <a:pPr lvl="1"/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Single- and Multi-bunch instability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85800" y="0"/>
            <a:ext cx="7772400" cy="828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ATF status</a:t>
            </a: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2743200" y="723900"/>
            <a:ext cx="6400800" cy="5048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Junji Urakawa, KEK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0" y="0"/>
            <a:ext cx="913257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0" y="-6810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14</a:t>
            </a:fld>
            <a:endParaRPr lang="ja-JP" altLang="en-US"/>
          </a:p>
        </p:txBody>
      </p:sp>
      <p:sp>
        <p:nvSpPr>
          <p:cNvPr id="3" name="Line 2"/>
          <p:cNvSpPr>
            <a:spLocks noChangeShapeType="1"/>
          </p:cNvSpPr>
          <p:nvPr/>
        </p:nvSpPr>
        <p:spPr bwMode="auto">
          <a:xfrm>
            <a:off x="0" y="685800"/>
            <a:ext cx="91440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65100" y="0"/>
            <a:ext cx="8521700" cy="685800"/>
          </a:xfrm>
          <a:prstGeom prst="rect">
            <a:avLst/>
          </a:prstGeom>
          <a:noFill/>
          <a:ln w="54720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 calibration tests with beam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114800" y="1447800"/>
            <a:ext cx="4716463" cy="4048125"/>
          </a:xfrm>
          <a:prstGeom prst="rect">
            <a:avLst/>
          </a:prstGeom>
          <a:noFill/>
          <a:ln w="54720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June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2010: </a:t>
            </a: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Exercise and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calibration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of vertical and horizontal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movers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read-back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potentiometers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Tests of 4 OTRs during beam time: beam seen but 3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targets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(nitrocellulose coated aluminum)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were damaged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(4x10</a:t>
            </a:r>
            <a:r>
              <a:rPr lang="en-US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per pulse)</a:t>
            </a:r>
          </a:p>
          <a:p>
            <a:pPr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Cameras suffer from radiation, some pixel are dead.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6" descr="DSCN183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052513"/>
            <a:ext cx="3887788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Renewal of the LINAC klystron modulators(#0 and #8)</a:t>
            </a:r>
            <a:endParaRPr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0" y="2677988"/>
            <a:ext cx="9144000" cy="4042023"/>
            <a:chOff x="0" y="1407988"/>
            <a:chExt cx="9144000" cy="4042023"/>
          </a:xfrm>
        </p:grpSpPr>
        <p:pic>
          <p:nvPicPr>
            <p:cNvPr id="4" name="図 3" descr="atf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407988"/>
              <a:ext cx="9144000" cy="4042023"/>
            </a:xfrm>
            <a:prstGeom prst="rect">
              <a:avLst/>
            </a:prstGeom>
          </p:spPr>
        </p:pic>
        <p:sp>
          <p:nvSpPr>
            <p:cNvPr id="5" name="正方形/長方形 4"/>
            <p:cNvSpPr/>
            <p:nvPr/>
          </p:nvSpPr>
          <p:spPr>
            <a:xfrm>
              <a:off x="1536700" y="4089400"/>
              <a:ext cx="177800" cy="4826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3924300" y="4089400"/>
              <a:ext cx="177800" cy="4826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1289727" y="3627735"/>
              <a:ext cx="493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#0</a:t>
              </a:r>
              <a:endParaRPr kumimoji="1" lang="ja-JP" altLang="en-US" sz="2400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1783672" y="3627735"/>
              <a:ext cx="493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#1</a:t>
              </a:r>
              <a:endPara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677327" y="3627735"/>
              <a:ext cx="493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#8</a:t>
              </a:r>
              <a:endParaRPr kumimoji="1" lang="ja-JP" altLang="en-US" sz="2400" dirty="0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4572000" y="1794976"/>
            <a:ext cx="4572000" cy="4062651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Manufactured in 1988</a:t>
            </a:r>
          </a:p>
          <a:p>
            <a:pPr lvl="1">
              <a:buFont typeface="Arial"/>
              <a:buChar char="•"/>
            </a:pPr>
            <a:r>
              <a:rPr kumimoji="1" lang="en-US" altLang="ja-JP" sz="2400" b="1" dirty="0" smtClean="0">
                <a:solidFill>
                  <a:srgbClr val="FF0000"/>
                </a:solidFill>
              </a:rPr>
              <a:t>Availability</a:t>
            </a:r>
          </a:p>
          <a:p>
            <a:pPr lvl="2"/>
            <a:r>
              <a:rPr lang="en-US" altLang="ja-JP" sz="2000" dirty="0" smtClean="0"/>
              <a:t>We had a lot of troubles in past beam operations</a:t>
            </a:r>
          </a:p>
          <a:p>
            <a:pPr lvl="1">
              <a:buFont typeface="Arial"/>
              <a:buChar char="•"/>
            </a:pPr>
            <a:r>
              <a:rPr lang="en-US" altLang="ja-JP" sz="2400" b="1" dirty="0" smtClean="0"/>
              <a:t>Stability</a:t>
            </a:r>
          </a:p>
          <a:p>
            <a:pPr lvl="2"/>
            <a:r>
              <a:rPr lang="en-US" altLang="ja-JP" sz="2000" dirty="0" smtClean="0"/>
              <a:t>Inverter charging</a:t>
            </a:r>
          </a:p>
          <a:p>
            <a:endParaRPr lang="en-US" altLang="ja-JP" b="1" dirty="0" smtClean="0"/>
          </a:p>
          <a:p>
            <a:r>
              <a:rPr lang="en-US" altLang="ja-JP" b="1" dirty="0" smtClean="0">
                <a:solidFill>
                  <a:srgbClr val="000090"/>
                </a:solidFill>
              </a:rPr>
              <a:t>Two modulators were manufactured in JFY2009 by stimulated/supplemental budget.</a:t>
            </a:r>
          </a:p>
          <a:p>
            <a:endParaRPr lang="en-US" altLang="ja-JP" b="1" dirty="0" smtClean="0"/>
          </a:p>
          <a:p>
            <a:r>
              <a:rPr kumimoji="1" lang="en-US" altLang="ja-JP" b="1" dirty="0" smtClean="0"/>
              <a:t>Old modulators were removed.</a:t>
            </a:r>
          </a:p>
          <a:p>
            <a:r>
              <a:rPr lang="en-US" altLang="ja-JP" b="1" dirty="0" smtClean="0"/>
              <a:t>Operation test of new modulators was done in August.</a:t>
            </a: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281" y="1794976"/>
            <a:ext cx="3901991" cy="2926493"/>
          </a:xfrm>
          <a:prstGeom prst="rect">
            <a:avLst/>
          </a:prstGeom>
        </p:spPr>
      </p:pic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Upgrade of the ATF2 corrector </a:t>
            </a:r>
            <a:r>
              <a:rPr lang="en-US" altLang="ja-JP" dirty="0" err="1" smtClean="0">
                <a:latin typeface="Times New Roman" pitchFamily="18" charset="0"/>
                <a:cs typeface="Times New Roman" pitchFamily="18" charset="0"/>
              </a:rPr>
              <a:t>PSs</a:t>
            </a:r>
            <a:endParaRPr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8298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18 corrector dipoles</a:t>
            </a:r>
          </a:p>
          <a:p>
            <a:r>
              <a:rPr lang="en-US" altLang="ja-JP" dirty="0" smtClean="0"/>
              <a:t>recycled from TRISTAN collider</a:t>
            </a:r>
          </a:p>
          <a:p>
            <a:pPr lvl="1"/>
            <a:r>
              <a:rPr lang="en-US" altLang="ja-JP" sz="2000" dirty="0" smtClean="0"/>
              <a:t>before 1986, 10bits resolution</a:t>
            </a:r>
          </a:p>
          <a:p>
            <a:pPr lvl="1"/>
            <a:r>
              <a:rPr lang="en-US" altLang="ja-JP" sz="2000" dirty="0" smtClean="0"/>
              <a:t>Can not repair (except FAN)</a:t>
            </a:r>
          </a:p>
          <a:p>
            <a:pPr lvl="1"/>
            <a:r>
              <a:rPr lang="en-US" altLang="ja-JP" sz="2000" dirty="0" smtClean="0"/>
              <a:t>No spares</a:t>
            </a:r>
          </a:p>
          <a:p>
            <a:r>
              <a:rPr lang="en-US" altLang="ja-JP" dirty="0" smtClean="0"/>
              <a:t>PLC controlled 16bits</a:t>
            </a:r>
          </a:p>
          <a:p>
            <a:r>
              <a:rPr lang="en-US" altLang="ja-JP" dirty="0" smtClean="0"/>
              <a:t>EPICS</a:t>
            </a:r>
          </a:p>
          <a:p>
            <a:r>
              <a:rPr lang="en-US" altLang="ja-JP" dirty="0" smtClean="0"/>
              <a:t>Installed in Feb. 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592" y="1788647"/>
            <a:ext cx="2807208" cy="3744468"/>
          </a:xfrm>
          <a:prstGeom prst="rect">
            <a:avLst/>
          </a:prstGeom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18</a:t>
            </a:fld>
            <a:endParaRPr lang="ja-JP" altLang="en-US"/>
          </a:p>
        </p:txBody>
      </p:sp>
      <p:sp>
        <p:nvSpPr>
          <p:cNvPr id="3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/>
          <a:p>
            <a:fld id="{922B50C0-9EA1-4660-AE47-74D063BC241A}" type="datetime1">
              <a:rPr lang="ja-JP" altLang="en-US"/>
              <a:pPr/>
              <a:t>2010/10/20</a:t>
            </a:fld>
            <a:endParaRPr lang="en-US" altLang="ja-JP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76200" y="152400"/>
            <a:ext cx="7797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b="1" i="0" dirty="0" smtClean="0">
                <a:latin typeface="Times New Roman" pitchFamily="18" charset="0"/>
                <a:cs typeface="Times New Roman" pitchFamily="18" charset="0"/>
              </a:rPr>
              <a:t>Fast Kicker Test Results by Naito</a:t>
            </a:r>
          </a:p>
          <a:p>
            <a:pPr algn="ctr"/>
            <a:r>
              <a:rPr lang="en-US" altLang="ja-JP" b="1" i="0" dirty="0" smtClean="0">
                <a:latin typeface="Times New Roman" pitchFamily="18" charset="0"/>
                <a:cs typeface="Times New Roman" pitchFamily="18" charset="0"/>
              </a:rPr>
              <a:t>Multi-bunch </a:t>
            </a:r>
            <a:r>
              <a:rPr lang="en-US" altLang="ja-JP" b="1" i="0" dirty="0">
                <a:latin typeface="Times New Roman" pitchFamily="18" charset="0"/>
                <a:cs typeface="Times New Roman" pitchFamily="18" charset="0"/>
              </a:rPr>
              <a:t>extraction (30 bunches) with 308ns bunch spacing </a:t>
            </a:r>
            <a:r>
              <a:rPr lang="en-US" altLang="ja-JP" b="1" i="0" dirty="0" smtClean="0">
                <a:latin typeface="Times New Roman" pitchFamily="18" charset="0"/>
                <a:cs typeface="Times New Roman" pitchFamily="18" charset="0"/>
              </a:rPr>
              <a:t>2010/06/17</a:t>
            </a:r>
            <a:endParaRPr lang="en-US" altLang="ja-JP" b="1" i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20100617-19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90600"/>
            <a:ext cx="6248400" cy="3819525"/>
          </a:xfrm>
          <a:prstGeom prst="rect">
            <a:avLst/>
          </a:prstGeom>
          <a:noFill/>
        </p:spPr>
      </p:pic>
      <p:pic>
        <p:nvPicPr>
          <p:cNvPr id="7" name="Picture 5" descr="20100617-28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886200"/>
            <a:ext cx="3784600" cy="2387600"/>
          </a:xfrm>
          <a:prstGeom prst="rect">
            <a:avLst/>
          </a:prstGeom>
          <a:noFill/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8600" y="4860925"/>
            <a:ext cx="480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The intensity of each bunch is not flat and unstable.</a:t>
            </a:r>
          </a:p>
          <a:p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The horizontal beam position was distributed to two position.</a:t>
            </a:r>
          </a:p>
        </p:txBody>
      </p:sp>
      <p:pic>
        <p:nvPicPr>
          <p:cNvPr id="9" name="Picture 8" descr="atflogo-200-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0" y="0"/>
            <a:ext cx="12700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19</a:t>
            </a:fld>
            <a:endParaRPr lang="ja-JP" alt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1000" y="228600"/>
            <a:ext cx="8382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ＤＦＰ太丸ゴシック体" pitchFamily="-16" charset="-128"/>
                <a:cs typeface="Times New Roman" pitchFamily="18" charset="0"/>
              </a:rPr>
              <a:t>Next Beam Test</a:t>
            </a:r>
            <a:endParaRPr kumimoji="1" lang="en-US" altLang="ja-JP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ＤＦＰ太丸ゴシック体" pitchFamily="-16" charset="-128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143000"/>
            <a:ext cx="8229600" cy="5105400"/>
          </a:xfrm>
          <a:prstGeom prst="rect">
            <a:avLst/>
          </a:prstGeom>
        </p:spPr>
        <p:txBody>
          <a:bodyPr/>
          <a:lstStyle/>
          <a:p>
            <a:pPr marL="533400" marR="0" lvl="0" indent="-533400" algn="just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1" lang="en-US" altLang="ja-JP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ＤＦＰ太丸ゴシック体" pitchFamily="-16" charset="-128"/>
                <a:cs typeface="Times New Roman" pitchFamily="18" charset="0"/>
              </a:rPr>
              <a:t>Fast kicker beam test,</a:t>
            </a:r>
            <a:r>
              <a:rPr kumimoji="1" lang="en-US" altLang="ja-JP" sz="2400" b="1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ＤＦＰ太丸ゴシック体" pitchFamily="-16" charset="-128"/>
                <a:cs typeface="Times New Roman" pitchFamily="18" charset="0"/>
              </a:rPr>
              <a:t> </a:t>
            </a:r>
            <a:r>
              <a:rPr kumimoji="1" lang="en-US" altLang="ja-JP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ＤＦＰ太丸ゴシック体" pitchFamily="-16" charset="-128"/>
                <a:cs typeface="Times New Roman" pitchFamily="18" charset="0"/>
              </a:rPr>
              <a:t>2010 Oct.  2weeks</a:t>
            </a:r>
          </a:p>
          <a:p>
            <a:pPr marL="533400" marR="0" lvl="0" indent="-533400" algn="just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1" lang="en-US" altLang="ja-JP" sz="2400" b="1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ＤＦＰ太丸ゴシック体" pitchFamily="-16" charset="-128"/>
              <a:cs typeface="Times New Roman" pitchFamily="18" charset="0"/>
            </a:endParaRPr>
          </a:p>
          <a:p>
            <a:pPr marL="533400" marR="0" lvl="0" indent="-533400" algn="just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1" lang="en-US" altLang="ja-JP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ＤＦＰ太丸ゴシック体" pitchFamily="-16" charset="-128"/>
                <a:cs typeface="Times New Roman" pitchFamily="18" charset="0"/>
              </a:rPr>
              <a:t>Goal of the next beam test,</a:t>
            </a:r>
          </a:p>
          <a:p>
            <a:pPr marL="533400" marR="0" lvl="0" indent="-533400" algn="just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r>
              <a:rPr kumimoji="1" lang="en-US" altLang="ja-JP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ＤＦＰ太丸ゴシック体" pitchFamily="-16" charset="-128"/>
                <a:cs typeface="Times New Roman" pitchFamily="18" charset="0"/>
              </a:rPr>
              <a:t>To install and test the pulse train delay circuit. </a:t>
            </a:r>
          </a:p>
          <a:p>
            <a:pPr marL="533400" marR="0" lvl="0" indent="-533400" algn="just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r>
              <a:rPr kumimoji="1" lang="en-US" altLang="ja-JP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ＤＦＰ太丸ゴシック体" pitchFamily="-16" charset="-128"/>
                <a:cs typeface="Times New Roman" pitchFamily="18" charset="0"/>
              </a:rPr>
              <a:t>To confirm the stable beam extraction up to 30 bunches, and to measure the each orbit of multi-bunch.</a:t>
            </a:r>
          </a:p>
          <a:p>
            <a:pPr marL="533400" marR="0" lvl="0" indent="-533400" algn="just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r>
              <a:rPr kumimoji="1" lang="en-US" altLang="ja-JP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ＤＦＰ太丸ゴシック体" pitchFamily="-16" charset="-128"/>
                <a:cs typeface="Times New Roman" pitchFamily="18" charset="0"/>
              </a:rPr>
              <a:t>To confirm the long term stability of the fast kicker. </a:t>
            </a:r>
          </a:p>
          <a:p>
            <a:pPr marL="533400" marR="0" lvl="0" indent="-533400" algn="just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1" lang="en-US" altLang="ja-JP" sz="24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ＤＦＰ太丸ゴシック体" pitchFamily="-16" charset="-128"/>
              <a:ea typeface="ＤＦＰ太丸ゴシック体" pitchFamily="-16" charset="-128"/>
              <a:cs typeface="+mn-cs"/>
            </a:endParaRPr>
          </a:p>
        </p:txBody>
      </p:sp>
      <p:pic>
        <p:nvPicPr>
          <p:cNvPr id="7" name="Picture 4" descr="atflogo-200-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4000" y="0"/>
            <a:ext cx="1270000" cy="73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ATF/ATF2: 2010 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Jan.-Jun.</a:t>
            </a:r>
            <a:endParaRPr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図 8" descr="a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143000"/>
            <a:ext cx="9144000" cy="122555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57199" y="2368550"/>
            <a:ext cx="8686801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itchFamily="18" charset="0"/>
                <a:cs typeface="Times New Roman" pitchFamily="18" charset="0"/>
              </a:rPr>
              <a:t>Beam operation: 14 weeks</a:t>
            </a:r>
          </a:p>
          <a:p>
            <a:pPr marL="971550" lvl="1" indent="-514350">
              <a:buFont typeface="Arial"/>
              <a:buChar char="•"/>
            </a:pPr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Fast kicker mode 		… 3 weeks</a:t>
            </a:r>
          </a:p>
          <a:p>
            <a:pPr marL="971550" lvl="1" indent="-514350">
              <a:buFont typeface="Arial"/>
              <a:buChar char="•"/>
            </a:pPr>
            <a:r>
              <a:rPr kumimoji="1" lang="en-US" altLang="ja-JP" sz="2400" dirty="0" smtClean="0">
                <a:latin typeface="Times New Roman" pitchFamily="18" charset="0"/>
                <a:cs typeface="Times New Roman" pitchFamily="18" charset="0"/>
              </a:rPr>
              <a:t>ATF2 continuous run	… 1 week</a:t>
            </a:r>
          </a:p>
          <a:p>
            <a:pPr marL="971550" lvl="1" indent="-514350">
              <a:buFont typeface="Arial"/>
              <a:buChar char="•"/>
            </a:pPr>
            <a:endParaRPr lang="en-US" altLang="ja-JP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Major hardware troubles</a:t>
            </a:r>
          </a:p>
          <a:p>
            <a:pPr marL="971550" lvl="1" indent="-514350">
              <a:buFont typeface="Arial"/>
              <a:buChar char="•"/>
            </a:pPr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PS for DR main dipole was broken (lost 2 days).</a:t>
            </a:r>
          </a:p>
          <a:p>
            <a:pPr marL="971550" lvl="1" indent="-514350">
              <a:buFont typeface="Arial"/>
              <a:buChar char="•"/>
            </a:pPr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CAMAC communication 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(several hours/day after April, hot days)</a:t>
            </a:r>
          </a:p>
          <a:p>
            <a:pPr marL="971550" lvl="1" indent="-514350">
              <a:buFont typeface="Arial"/>
              <a:buChar char="•"/>
            </a:pP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Down of LINAC klystron modulators (several min/event)</a:t>
            </a:r>
          </a:p>
          <a:p>
            <a:pPr marL="971550" lvl="1" indent="-514350">
              <a:buFont typeface="Arial"/>
              <a:buChar char="•"/>
            </a:pPr>
            <a:endParaRPr lang="en-US" altLang="ja-JP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Poor quality beams :</a:t>
            </a:r>
          </a:p>
          <a:p>
            <a:pPr marL="971550" lvl="1" indent="-514350"/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Due to multi bunch instability</a:t>
            </a:r>
          </a:p>
          <a:p>
            <a:pPr marL="971550" lvl="1" indent="-514350"/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lead the inefficient runs : FONT, Cavity Compton , Fast kicker</a:t>
            </a:r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, etc.</a:t>
            </a:r>
            <a:endParaRPr lang="ja-JP" alt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-774700" y="-350838"/>
            <a:ext cx="10693400" cy="755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20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図 11" descr="名称未設定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349625"/>
            <a:ext cx="35464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4488" y="0"/>
            <a:ext cx="8455025" cy="960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Upgrade of Laser wire monitor</a:t>
            </a:r>
            <a:endParaRPr lang="ja-JP" altLang="en-US" sz="36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図 6" descr="IPAC_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0375" y="0"/>
            <a:ext cx="1063625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Text Box 1033"/>
          <p:cNvSpPr txBox="1">
            <a:spLocks noChangeArrowheads="1"/>
          </p:cNvSpPr>
          <p:nvPr/>
        </p:nvSpPr>
        <p:spPr bwMode="auto">
          <a:xfrm>
            <a:off x="315913" y="1123950"/>
            <a:ext cx="8512175" cy="163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altLang="ja-JP" sz="2000" i="1" dirty="0">
                <a:latin typeface="Times New Roman" pitchFamily="18" charset="0"/>
                <a:cs typeface="Times New Roman" pitchFamily="18" charset="0"/>
              </a:rPr>
              <a:t>The system has been re-commissioned in the ATF2 after the re-location. </a:t>
            </a:r>
          </a:p>
          <a:p>
            <a:endParaRPr lang="en-GB" altLang="ja-JP" sz="20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altLang="ja-JP" sz="2000" b="1" i="1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Improvement for ATF2</a:t>
            </a:r>
          </a:p>
          <a:p>
            <a:pPr lvl="1"/>
            <a:r>
              <a:rPr lang="en-GB" altLang="ja-JP" sz="2000" i="1" dirty="0">
                <a:latin typeface="Times New Roman" pitchFamily="18" charset="0"/>
                <a:cs typeface="Times New Roman" pitchFamily="18" charset="0"/>
              </a:rPr>
              <a:t>inclusion of an </a:t>
            </a:r>
            <a:r>
              <a:rPr lang="en-GB" altLang="ja-JP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OTR target </a:t>
            </a:r>
            <a:r>
              <a:rPr lang="en-GB" altLang="ja-JP" sz="2000" i="1" dirty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GB" altLang="ja-JP" sz="2000" i="1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system for </a:t>
            </a:r>
            <a:r>
              <a:rPr lang="en-GB" altLang="ja-JP" sz="2000" b="1" i="1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collision optimisation </a:t>
            </a:r>
            <a:r>
              <a:rPr lang="en-GB" altLang="ja-JP" sz="2000" i="1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GB" altLang="ja-JP" sz="2000" b="1" i="1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cross calibration</a:t>
            </a:r>
            <a:r>
              <a:rPr lang="en-GB" altLang="ja-JP" sz="2000" i="1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ja-JP" altLang="en-US" sz="2000" i="1" dirty="0">
              <a:solidFill>
                <a:srgbClr val="000090"/>
              </a:solidFill>
              <a:latin typeface="Times New Roman" pitchFamily="18" charset="0"/>
              <a:ea typeface="Arial" charset="0"/>
              <a:cs typeface="Times New Roman" pitchFamily="18" charset="0"/>
            </a:endParaRPr>
          </a:p>
        </p:txBody>
      </p:sp>
      <p:pic>
        <p:nvPicPr>
          <p:cNvPr id="45062" name="図 15" descr="LW-OTR-scan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3175" y="4460875"/>
            <a:ext cx="4986338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図 14" descr="LW-OTR-plot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84550" y="2559050"/>
            <a:ext cx="5724525" cy="1709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5064" name="テキスト ボックス 16"/>
          <p:cNvSpPr txBox="1">
            <a:spLocks noChangeArrowheads="1"/>
          </p:cNvSpPr>
          <p:nvPr/>
        </p:nvSpPr>
        <p:spPr bwMode="auto">
          <a:xfrm>
            <a:off x="4981575" y="6311900"/>
            <a:ext cx="33575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 b="1" i="1"/>
              <a:t>Beam size scanning by LW-OTR</a:t>
            </a:r>
            <a:endParaRPr lang="ja-JP" altLang="en-US" sz="1600" b="1" i="1"/>
          </a:p>
        </p:txBody>
      </p:sp>
      <p:sp>
        <p:nvSpPr>
          <p:cNvPr id="45065" name="テキスト ボックス 16"/>
          <p:cNvSpPr txBox="1">
            <a:spLocks noChangeArrowheads="1"/>
          </p:cNvSpPr>
          <p:nvPr/>
        </p:nvSpPr>
        <p:spPr bwMode="auto">
          <a:xfrm>
            <a:off x="2819400" y="4943475"/>
            <a:ext cx="93345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i="1">
                <a:solidFill>
                  <a:srgbClr val="FF0000"/>
                </a:solidFill>
              </a:rPr>
              <a:t>LW/OTR</a:t>
            </a:r>
            <a:endParaRPr lang="ja-JP" altLang="en-US" sz="1400" b="1" i="1">
              <a:solidFill>
                <a:srgbClr val="FF0000"/>
              </a:solidFill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rot="10800000" flipV="1">
            <a:off x="2084388" y="4792663"/>
            <a:ext cx="631825" cy="358775"/>
          </a:xfrm>
          <a:prstGeom prst="straightConnector1">
            <a:avLst/>
          </a:prstGeom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067" name="Text Box 3"/>
          <p:cNvSpPr txBox="1">
            <a:spLocks noChangeArrowheads="1"/>
          </p:cNvSpPr>
          <p:nvPr/>
        </p:nvSpPr>
        <p:spPr bwMode="auto">
          <a:xfrm>
            <a:off x="6545263" y="776288"/>
            <a:ext cx="25638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600" b="1" i="1">
                <a:solidFill>
                  <a:srgbClr val="0070C0"/>
                </a:solidFill>
              </a:rPr>
              <a:t>JAI(RHUL,Oxford) / KEK</a:t>
            </a:r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22</a:t>
            </a:fld>
            <a:endParaRPr lang="ja-JP" alt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46163"/>
            <a:ext cx="914400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848225" y="1223963"/>
            <a:ext cx="1871663" cy="2460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63900" y="1039813"/>
            <a:ext cx="506413" cy="2460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950075" y="1444625"/>
            <a:ext cx="449263" cy="2460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006850" y="1862138"/>
            <a:ext cx="384175" cy="19843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184650" y="2052638"/>
            <a:ext cx="384175" cy="19843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pic>
        <p:nvPicPr>
          <p:cNvPr id="10" name="Picture 10" descr="LAL-group_87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3313" y="2287588"/>
            <a:ext cx="69373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020227" y="604838"/>
            <a:ext cx="30971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altLang="ja-JP" b="1" dirty="0">
                <a:ea typeface="ＭＳ Ｐゴシック" pitchFamily="50" charset="-128"/>
              </a:rPr>
              <a:t>French Japanese Collaboration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111250" y="6477000"/>
            <a:ext cx="114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>
                <a:solidFill>
                  <a:schemeClr val="bg1"/>
                </a:solidFill>
                <a:ea typeface="ＭＳ Ｐゴシック" pitchFamily="50" charset="-128"/>
              </a:rPr>
              <a:t>Araki-san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0" y="1978025"/>
            <a:ext cx="1120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sz="1400" b="1">
                <a:solidFill>
                  <a:schemeClr val="bg1"/>
                </a:solidFill>
                <a:ea typeface="ＭＳ Ｐゴシック" pitchFamily="50" charset="-128"/>
              </a:rPr>
              <a:t>N. Delerue]</a:t>
            </a: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685800" y="0"/>
            <a:ext cx="7772400" cy="604838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altLang="ja-JP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Four-mirror Fabry-Perot cavity R&amp;D at ATF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23</a:t>
            </a:fld>
            <a:endParaRPr lang="ja-JP" altLang="en-US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5232400" y="1484313"/>
          <a:ext cx="266700" cy="355600"/>
        </p:xfrm>
        <a:graphic>
          <a:graphicData uri="http://schemas.openxmlformats.org/presentationml/2006/ole">
            <p:oleObj spid="_x0000_s1026" name="Equation" r:id="rId3" imgW="152280" imgH="203040" progId="">
              <p:embed/>
            </p:oleObj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25425" y="1746250"/>
            <a:ext cx="2443163" cy="865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b="1">
                <a:solidFill>
                  <a:srgbClr val="FF0000"/>
                </a:solidFill>
                <a:ea typeface="ＭＳ Ｐゴシック" pitchFamily="50" charset="-128"/>
              </a:rPr>
              <a:t>Oscillator</a:t>
            </a:r>
          </a:p>
          <a:p>
            <a:r>
              <a:rPr lang="fr-FR" altLang="ja-JP" sz="1600">
                <a:ea typeface="ＭＳ Ｐゴシック" pitchFamily="50" charset="-128"/>
              </a:rPr>
              <a:t>    =0.2W, 1032nm</a:t>
            </a:r>
          </a:p>
          <a:p>
            <a:r>
              <a:rPr lang="fr-FR" altLang="ja-JP" sz="1600"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fr-FR" altLang="ja-JP" sz="1600">
                <a:ea typeface="ＭＳ Ｐゴシック" pitchFamily="50" charset="-128"/>
              </a:rPr>
              <a:t>t~0.5ps frep=178.5MHz</a:t>
            </a: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2641600" y="2332038"/>
            <a:ext cx="393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7525" y="1885950"/>
            <a:ext cx="1412875" cy="865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b="1">
                <a:solidFill>
                  <a:srgbClr val="FF0000"/>
                </a:solidFill>
                <a:ea typeface="ＭＳ Ｐゴシック" pitchFamily="50" charset="-128"/>
              </a:rPr>
              <a:t>Amplifier</a:t>
            </a:r>
          </a:p>
          <a:p>
            <a:r>
              <a:rPr lang="fr-FR" altLang="ja-JP" sz="1600">
                <a:ea typeface="ＭＳ Ｐゴシック" pitchFamily="50" charset="-128"/>
              </a:rPr>
              <a:t>photonic fiber</a:t>
            </a:r>
            <a:br>
              <a:rPr lang="fr-FR" altLang="ja-JP" sz="1600">
                <a:ea typeface="ＭＳ Ｐゴシック" pitchFamily="50" charset="-128"/>
              </a:rPr>
            </a:br>
            <a:r>
              <a:rPr lang="fr-FR" altLang="ja-JP" sz="1600">
                <a:ea typeface="ＭＳ Ｐゴシック" pitchFamily="50" charset="-128"/>
              </a:rPr>
              <a:t>Yb Doped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715125" y="1916113"/>
            <a:ext cx="2187575" cy="925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ja-JP" b="1">
                <a:solidFill>
                  <a:srgbClr val="FF0000"/>
                </a:solidFill>
                <a:ea typeface="ＭＳ Ｐゴシック" pitchFamily="50" charset="-128"/>
              </a:rPr>
              <a:t>4-mirror</a:t>
            </a:r>
          </a:p>
          <a:p>
            <a:r>
              <a:rPr lang="fr-FR" altLang="ja-JP" b="1">
                <a:solidFill>
                  <a:srgbClr val="FF0000"/>
                </a:solidFill>
                <a:ea typeface="ＭＳ Ｐゴシック" pitchFamily="50" charset="-128"/>
              </a:rPr>
              <a:t>Fabry-Perot cavity</a:t>
            </a:r>
          </a:p>
          <a:p>
            <a:r>
              <a:rPr lang="fr-FR" altLang="ja-JP">
                <a:ea typeface="ＭＳ Ｐゴシック" pitchFamily="50" charset="-128"/>
              </a:rPr>
              <a:t>Gain~</a:t>
            </a:r>
            <a:r>
              <a:rPr lang="fr-FR" altLang="ja-JP">
                <a:solidFill>
                  <a:schemeClr val="accent2"/>
                </a:solidFill>
                <a:ea typeface="ＭＳ Ｐゴシック" pitchFamily="50" charset="-128"/>
              </a:rPr>
              <a:t>1000</a:t>
            </a:r>
            <a:endParaRPr lang="fr-FR" altLang="ja-JP">
              <a:solidFill>
                <a:srgbClr val="CC0099"/>
              </a:solidFill>
              <a:ea typeface="ＭＳ Ｐゴシック" pitchFamily="50" charset="-128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V="1">
            <a:off x="4572000" y="2332038"/>
            <a:ext cx="2133600" cy="15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470525" y="1543050"/>
            <a:ext cx="78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>
                <a:solidFill>
                  <a:srgbClr val="FF0000"/>
                </a:solidFill>
                <a:ea typeface="ＭＳ Ｐゴシック" pitchFamily="50" charset="-128"/>
              </a:rPr>
              <a:t>~</a:t>
            </a:r>
            <a:r>
              <a:rPr lang="fr-FR" altLang="ja-JP">
                <a:solidFill>
                  <a:schemeClr val="accent2"/>
                </a:solidFill>
                <a:ea typeface="ＭＳ Ｐゴシック" pitchFamily="50" charset="-128"/>
              </a:rPr>
              <a:t>50W</a:t>
            </a:r>
            <a:endParaRPr lang="fr-FR" altLang="ja-JP">
              <a:solidFill>
                <a:srgbClr val="CC0099"/>
              </a:solidFill>
              <a:ea typeface="ＭＳ Ｐゴシック" pitchFamily="50" charset="-128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502025" y="3397250"/>
            <a:ext cx="19462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b="1">
                <a:solidFill>
                  <a:srgbClr val="FF0000"/>
                </a:solidFill>
                <a:ea typeface="ＭＳ Ｐゴシック" pitchFamily="50" charset="-128"/>
              </a:rPr>
              <a:t>Digital feedback</a:t>
            </a:r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 flipH="1">
            <a:off x="5880100" y="2852738"/>
            <a:ext cx="1716088" cy="6985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H="1" flipV="1">
            <a:off x="1955800" y="2852738"/>
            <a:ext cx="1536700" cy="736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14" name="Object 15"/>
          <p:cNvGraphicFramePr>
            <a:graphicFrameLocks noChangeAspect="1"/>
          </p:cNvGraphicFramePr>
          <p:nvPr/>
        </p:nvGraphicFramePr>
        <p:xfrm>
          <a:off x="304800" y="2014538"/>
          <a:ext cx="219075" cy="292100"/>
        </p:xfrm>
        <a:graphic>
          <a:graphicData uri="http://schemas.openxmlformats.org/presentationml/2006/ole">
            <p:oleObj spid="_x0000_s1027" name="Equation" r:id="rId4" imgW="152280" imgH="203040" progId="">
              <p:embed/>
            </p:oleObj>
          </a:graphicData>
        </a:graphic>
      </p:graphicFrame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323850" y="5942013"/>
            <a:ext cx="5111750" cy="3667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ja-JP" b="1">
                <a:solidFill>
                  <a:schemeClr val="bg1"/>
                </a:solidFill>
                <a:ea typeface="ＭＳ Ｐゴシック" pitchFamily="50" charset="-128"/>
              </a:rPr>
              <a:t>Goal: to reach the MW average power</a:t>
            </a:r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5940425" y="1900238"/>
            <a:ext cx="0" cy="431800"/>
          </a:xfrm>
          <a:prstGeom prst="line">
            <a:avLst/>
          </a:prstGeom>
          <a:noFill/>
          <a:ln w="38100" cmpd="dbl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1196975" y="454025"/>
            <a:ext cx="6750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>
                <a:solidFill>
                  <a:schemeClr val="accent2"/>
                </a:solidFill>
                <a:ea typeface="ＭＳ Ｐゴシック" pitchFamily="50" charset="-128"/>
              </a:rPr>
              <a:t>Started end 2008</a:t>
            </a:r>
          </a:p>
          <a:p>
            <a:r>
              <a:rPr lang="fr-FR" altLang="ja-JP">
                <a:solidFill>
                  <a:schemeClr val="accent2"/>
                </a:solidFill>
                <a:ea typeface="ＭＳ Ｐゴシック" pitchFamily="50" charset="-128"/>
              </a:rPr>
              <a:t>STEP ONE: commissioning a 4-mirror cavity at ATF by end 2010</a:t>
            </a:r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 flipV="1">
            <a:off x="5940425" y="3789363"/>
            <a:ext cx="1439863" cy="6477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7359650" y="4240213"/>
            <a:ext cx="12096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>
                <a:ea typeface="ＭＳ Ｐゴシック" pitchFamily="50" charset="-128"/>
              </a:rPr>
              <a:t>ATF clock</a:t>
            </a:r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3448050" y="0"/>
            <a:ext cx="2282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sz="2800" b="1">
                <a:solidFill>
                  <a:srgbClr val="FF0000"/>
                </a:solidFill>
                <a:ea typeface="ＭＳ Ｐゴシック" pitchFamily="50" charset="-128"/>
              </a:rPr>
              <a:t>2 steps R&amp;D</a:t>
            </a: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303213" y="4673600"/>
            <a:ext cx="6156325" cy="6413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b="1">
                <a:solidFill>
                  <a:schemeClr val="bg1"/>
                </a:solidFill>
                <a:ea typeface="ＭＳ Ｐゴシック" pitchFamily="50" charset="-128"/>
              </a:rPr>
              <a:t>STEP ONE</a:t>
            </a:r>
          </a:p>
          <a:p>
            <a:r>
              <a:rPr lang="fr-FR" altLang="ja-JP" b="1">
                <a:solidFill>
                  <a:schemeClr val="bg1"/>
                </a:solidFill>
                <a:ea typeface="ＭＳ Ｐゴシック" pitchFamily="50" charset="-128"/>
              </a:rPr>
              <a:t>With cavity laser/coupling ~50% </a:t>
            </a:r>
            <a:r>
              <a:rPr lang="fr-FR" altLang="ja-JP" b="1">
                <a:solidFill>
                  <a:schemeClr val="bg1"/>
                </a:solidFill>
                <a:ea typeface="ＭＳ Ｐゴシック" pitchFamily="50" charset="-128"/>
                <a:sym typeface="Wingdings" pitchFamily="2" charset="2"/>
              </a:rPr>
              <a:t>Power_cavity~25kW</a:t>
            </a:r>
            <a:endParaRPr lang="fr-FR" altLang="ja-JP" b="1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2282825" y="1065213"/>
            <a:ext cx="457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>
                <a:solidFill>
                  <a:srgbClr val="CC0099"/>
                </a:solidFill>
                <a:ea typeface="ＭＳ Ｐゴシック" pitchFamily="50" charset="-128"/>
              </a:rPr>
              <a:t>STEP TWO: upgrade mirrors &amp; laser power</a:t>
            </a:r>
          </a:p>
        </p:txBody>
      </p:sp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6084888" y="1557338"/>
            <a:ext cx="1004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>
                <a:solidFill>
                  <a:srgbClr val="CC0099"/>
                </a:solidFill>
                <a:ea typeface="ＭＳ Ｐゴシック" pitchFamily="50" charset="-128"/>
                <a:sym typeface="Wingdings" pitchFamily="2" charset="2"/>
              </a:rPr>
              <a:t></a:t>
            </a:r>
            <a:r>
              <a:rPr lang="fr-FR" altLang="ja-JP" b="1">
                <a:solidFill>
                  <a:srgbClr val="CC0099"/>
                </a:solidFill>
                <a:ea typeface="ＭＳ Ｐゴシック" pitchFamily="50" charset="-128"/>
              </a:rPr>
              <a:t>200W</a:t>
            </a:r>
          </a:p>
        </p:txBody>
      </p:sp>
      <p:sp>
        <p:nvSpPr>
          <p:cNvPr id="24" name="Text Box 28"/>
          <p:cNvSpPr txBox="1">
            <a:spLocks noChangeArrowheads="1"/>
          </p:cNvSpPr>
          <p:nvPr/>
        </p:nvSpPr>
        <p:spPr bwMode="auto">
          <a:xfrm>
            <a:off x="7850188" y="2486025"/>
            <a:ext cx="1042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>
                <a:solidFill>
                  <a:srgbClr val="CC0099"/>
                </a:solidFill>
                <a:ea typeface="ＭＳ Ｐゴシック" pitchFamily="50" charset="-128"/>
                <a:sym typeface="Wingdings" pitchFamily="2" charset="2"/>
              </a:rPr>
              <a:t></a:t>
            </a:r>
            <a:r>
              <a:rPr lang="fr-FR" altLang="ja-JP" b="1">
                <a:solidFill>
                  <a:srgbClr val="CC0099"/>
                </a:solidFill>
                <a:ea typeface="ＭＳ Ｐゴシック" pitchFamily="50" charset="-128"/>
              </a:rPr>
              <a:t>10000</a:t>
            </a:r>
          </a:p>
        </p:txBody>
      </p:sp>
      <p:sp>
        <p:nvSpPr>
          <p:cNvPr id="25" name="Text Box 29"/>
          <p:cNvSpPr txBox="1">
            <a:spLocks noChangeArrowheads="1"/>
          </p:cNvSpPr>
          <p:nvPr/>
        </p:nvSpPr>
        <p:spPr bwMode="auto">
          <a:xfrm>
            <a:off x="323850" y="5300663"/>
            <a:ext cx="6283325" cy="641350"/>
          </a:xfrm>
          <a:prstGeom prst="rect">
            <a:avLst/>
          </a:prstGeom>
          <a:solidFill>
            <a:srgbClr val="CC00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b="1">
                <a:solidFill>
                  <a:schemeClr val="bg1"/>
                </a:solidFill>
                <a:ea typeface="ＭＳ Ｐゴシック" pitchFamily="50" charset="-128"/>
              </a:rPr>
              <a:t>STEP TWO</a:t>
            </a:r>
          </a:p>
          <a:p>
            <a:r>
              <a:rPr lang="fr-FR" altLang="ja-JP" b="1">
                <a:solidFill>
                  <a:schemeClr val="bg1"/>
                </a:solidFill>
                <a:ea typeface="ＭＳ Ｐゴシック" pitchFamily="50" charset="-128"/>
              </a:rPr>
              <a:t>With cavity laser/coupling ~50% </a:t>
            </a:r>
            <a:r>
              <a:rPr lang="fr-FR" altLang="ja-JP" b="1">
                <a:solidFill>
                  <a:schemeClr val="bg1"/>
                </a:solidFill>
                <a:ea typeface="ＭＳ Ｐゴシック" pitchFamily="50" charset="-128"/>
                <a:sym typeface="Wingdings" pitchFamily="2" charset="2"/>
              </a:rPr>
              <a:t>Power_cavity~500kW</a:t>
            </a:r>
            <a:endParaRPr lang="fr-FR" altLang="ja-JP" b="1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6" name="Text Box 30"/>
          <p:cNvSpPr txBox="1">
            <a:spLocks noChangeArrowheads="1"/>
          </p:cNvSpPr>
          <p:nvPr/>
        </p:nvSpPr>
        <p:spPr bwMode="auto">
          <a:xfrm>
            <a:off x="6448425" y="4754563"/>
            <a:ext cx="24193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sz="1400" b="1">
                <a:solidFill>
                  <a:schemeClr val="accent2"/>
                </a:solidFill>
                <a:ea typeface="ＭＳ Ｐゴシック" pitchFamily="50" charset="-128"/>
              </a:rPr>
              <a:t>~50x1.5 vs 2-mirror cavity</a:t>
            </a:r>
            <a:br>
              <a:rPr lang="fr-FR" altLang="ja-JP" sz="1400" b="1">
                <a:solidFill>
                  <a:schemeClr val="accent2"/>
                </a:solidFill>
                <a:ea typeface="ＭＳ Ｐゴシック" pitchFamily="50" charset="-128"/>
              </a:rPr>
            </a:br>
            <a:r>
              <a:rPr lang="fr-FR" altLang="ja-JP" sz="1400" b="1">
                <a:solidFill>
                  <a:schemeClr val="accent2"/>
                </a:solidFill>
                <a:ea typeface="ＭＳ Ｐゴシック" pitchFamily="50" charset="-128"/>
                <a:sym typeface="Wingdings" pitchFamily="2" charset="2"/>
              </a:rPr>
              <a:t>~5 E9 </a:t>
            </a:r>
            <a:r>
              <a:rPr lang="fr-FR" altLang="ja-JP" sz="1400" b="1">
                <a:solidFill>
                  <a:schemeClr val="accent2"/>
                </a:solidFill>
                <a:latin typeface="Symbol" pitchFamily="18" charset="2"/>
                <a:ea typeface="ＭＳ Ｐゴシック" pitchFamily="50" charset="-128"/>
                <a:sym typeface="Wingdings" pitchFamily="2" charset="2"/>
              </a:rPr>
              <a:t>g</a:t>
            </a:r>
            <a:r>
              <a:rPr lang="fr-FR" altLang="ja-JP" sz="1400" b="1">
                <a:solidFill>
                  <a:schemeClr val="accent2"/>
                </a:solidFill>
                <a:ea typeface="ＭＳ Ｐゴシック" pitchFamily="50" charset="-128"/>
                <a:sym typeface="Wingdings" pitchFamily="2" charset="2"/>
              </a:rPr>
              <a:t>/s (Emax=28MeV)</a:t>
            </a:r>
            <a:endParaRPr lang="fr-FR" altLang="ja-JP" sz="1400" b="1">
              <a:solidFill>
                <a:schemeClr val="accent2"/>
              </a:solidFill>
              <a:ea typeface="ＭＳ Ｐゴシック" pitchFamily="50" charset="-128"/>
            </a:endParaRPr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6575425" y="54276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ja-JP" altLang="ja-JP">
              <a:ea typeface="ＭＳ Ｐゴシック" pitchFamily="50" charset="-128"/>
            </a:endParaRPr>
          </a:p>
        </p:txBody>
      </p:sp>
      <p:sp>
        <p:nvSpPr>
          <p:cNvPr id="28" name="Text Box 32"/>
          <p:cNvSpPr txBox="1">
            <a:spLocks noChangeArrowheads="1"/>
          </p:cNvSpPr>
          <p:nvPr/>
        </p:nvSpPr>
        <p:spPr bwMode="auto">
          <a:xfrm>
            <a:off x="6550025" y="5351463"/>
            <a:ext cx="25542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sz="1400" b="1">
                <a:solidFill>
                  <a:srgbClr val="CC0099"/>
                </a:solidFill>
                <a:ea typeface="ＭＳ Ｐゴシック" pitchFamily="50" charset="-128"/>
              </a:rPr>
              <a:t>~2000x1.5 vs 2-mirror cavity</a:t>
            </a:r>
            <a:br>
              <a:rPr lang="fr-FR" altLang="ja-JP" sz="1400" b="1">
                <a:solidFill>
                  <a:srgbClr val="CC0099"/>
                </a:solidFill>
                <a:ea typeface="ＭＳ Ｐゴシック" pitchFamily="50" charset="-128"/>
              </a:rPr>
            </a:br>
            <a:r>
              <a:rPr lang="fr-FR" altLang="ja-JP" sz="1400" b="1">
                <a:solidFill>
                  <a:srgbClr val="CC0099"/>
                </a:solidFill>
                <a:ea typeface="ＭＳ Ｐゴシック" pitchFamily="50" charset="-128"/>
                <a:sym typeface="Wingdings" pitchFamily="2" charset="2"/>
              </a:rPr>
              <a:t>~2 E11</a:t>
            </a:r>
            <a:r>
              <a:rPr lang="fr-FR" altLang="ja-JP" sz="1400" b="1">
                <a:solidFill>
                  <a:srgbClr val="CC0099"/>
                </a:solidFill>
                <a:latin typeface="Symbol" pitchFamily="18" charset="2"/>
                <a:ea typeface="ＭＳ Ｐゴシック" pitchFamily="50" charset="-128"/>
                <a:sym typeface="Wingdings" pitchFamily="2" charset="2"/>
              </a:rPr>
              <a:t>g</a:t>
            </a:r>
            <a:r>
              <a:rPr lang="fr-FR" altLang="ja-JP" sz="1400" b="1">
                <a:solidFill>
                  <a:srgbClr val="CC0099"/>
                </a:solidFill>
                <a:ea typeface="ＭＳ Ｐゴシック" pitchFamily="50" charset="-128"/>
                <a:sym typeface="Wingdings" pitchFamily="2" charset="2"/>
              </a:rPr>
              <a:t>/s</a:t>
            </a:r>
            <a:endParaRPr lang="fr-FR" altLang="ja-JP" sz="1400" b="1">
              <a:solidFill>
                <a:srgbClr val="CC0099"/>
              </a:solidFill>
              <a:ea typeface="ＭＳ Ｐゴシック" pitchFamily="50" charset="-128"/>
            </a:endParaRPr>
          </a:p>
        </p:txBody>
      </p:sp>
      <p:grpSp>
        <p:nvGrpSpPr>
          <p:cNvPr id="29" name="Group 35"/>
          <p:cNvGrpSpPr>
            <a:grpSpLocks/>
          </p:cNvGrpSpPr>
          <p:nvPr/>
        </p:nvGrpSpPr>
        <p:grpSpPr bwMode="auto">
          <a:xfrm>
            <a:off x="4794250" y="5051425"/>
            <a:ext cx="4468813" cy="1795463"/>
            <a:chOff x="3020" y="3182"/>
            <a:chExt cx="2815" cy="1131"/>
          </a:xfrm>
        </p:grpSpPr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3020" y="4121"/>
              <a:ext cx="281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altLang="ja-JP" sz="1400">
                  <a:ea typeface="ＭＳ Ｐゴシック" pitchFamily="50" charset="-128"/>
                </a:rPr>
                <a:t>ATF 2-mirror cavity paper: Miyoshi, arXiv:1002.3462v1</a:t>
              </a:r>
            </a:p>
          </p:txBody>
        </p:sp>
        <p:sp>
          <p:nvSpPr>
            <p:cNvPr id="31" name="Line 34"/>
            <p:cNvSpPr>
              <a:spLocks noChangeShapeType="1"/>
            </p:cNvSpPr>
            <p:nvPr/>
          </p:nvSpPr>
          <p:spPr bwMode="auto">
            <a:xfrm flipH="1" flipV="1">
              <a:off x="5258" y="3182"/>
              <a:ext cx="356" cy="9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22" grpId="0"/>
      <p:bldP spid="23" grpId="0"/>
      <p:bldP spid="24" grpId="0"/>
      <p:bldP spid="25" grpId="0" animBg="1"/>
      <p:bldP spid="26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24</a:t>
            </a:fld>
            <a:endParaRPr lang="ja-JP" altLang="en-US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160713" y="201613"/>
            <a:ext cx="27844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b="1">
                <a:ea typeface="ＭＳ Ｐゴシック" pitchFamily="50" charset="-128"/>
              </a:rPr>
              <a:t>Vacuum vessel for ATF</a:t>
            </a:r>
            <a:r>
              <a:rPr lang="fr-FR" altLang="ja-JP">
                <a:ea typeface="ＭＳ Ｐゴシック" pitchFamily="50" charset="-128"/>
              </a:rPr>
              <a:t> </a:t>
            </a:r>
            <a:endParaRPr lang="fr-FR" altLang="ja-JP">
              <a:ea typeface="ＭＳ Ｐゴシック" pitchFamily="50" charset="-128"/>
              <a:sym typeface="Wingdings" pitchFamily="2" charset="2"/>
            </a:endParaRPr>
          </a:p>
        </p:txBody>
      </p:sp>
      <p:pic>
        <p:nvPicPr>
          <p:cNvPr id="5" name="Picture 1" descr="C:\Documents and Settings\Ronic\Bureau\cavité montée\cavite 107 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66775"/>
            <a:ext cx="502920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K:\Bibliothèque\Documents\My Notes\Labo\Seillac 2010\photos\cavite avec cablage.jpg"/>
          <p:cNvPicPr>
            <a:picLocks noChangeAspect="1" noChangeArrowheads="1"/>
          </p:cNvPicPr>
          <p:nvPr/>
        </p:nvPicPr>
        <p:blipFill>
          <a:blip r:embed="rId3"/>
          <a:srcRect t="6088" b="2538"/>
          <a:stretch>
            <a:fillRect/>
          </a:stretch>
        </p:blipFill>
        <p:spPr bwMode="auto">
          <a:xfrm>
            <a:off x="4876800" y="763588"/>
            <a:ext cx="4071938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K:\Bibliothèque\Documents\My Notes\Labo\Seillac 2010\photos\000_4349.jpg"/>
          <p:cNvPicPr>
            <a:picLocks noChangeAspect="1" noChangeArrowheads="1"/>
          </p:cNvPicPr>
          <p:nvPr/>
        </p:nvPicPr>
        <p:blipFill>
          <a:blip r:embed="rId4"/>
          <a:srcRect t="14420" r="1112"/>
          <a:stretch>
            <a:fillRect/>
          </a:stretch>
        </p:blipFill>
        <p:spPr bwMode="auto">
          <a:xfrm>
            <a:off x="1957388" y="3429000"/>
            <a:ext cx="5227637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25</a:t>
            </a:fld>
            <a:endParaRPr lang="ja-JP" altLang="en-US"/>
          </a:p>
        </p:txBody>
      </p:sp>
      <p:sp>
        <p:nvSpPr>
          <p:cNvPr id="3" name="フッター プレースホルダ 1"/>
          <p:cNvSpPr>
            <a:spLocks noGrp="1"/>
          </p:cNvSpPr>
          <p:nvPr>
            <p:ph type="ftr" sz="quarter" idx="10"/>
          </p:nvPr>
        </p:nvSpPr>
        <p:spPr>
          <a:xfrm>
            <a:off x="8469313" y="0"/>
            <a:ext cx="674687" cy="476250"/>
          </a:xfrm>
          <a:noFill/>
        </p:spPr>
        <p:txBody>
          <a:bodyPr/>
          <a:lstStyle/>
          <a:p>
            <a:fld id="{F4683036-3A67-4B11-BA53-0F9B07FA5D18}" type="slidenum">
              <a:rPr lang="fr-FR" altLang="ja-JP"/>
              <a:pPr/>
              <a:t>25</a:t>
            </a:fld>
            <a:endParaRPr lang="fr-FR" altLang="ja-JP"/>
          </a:p>
        </p:txBody>
      </p:sp>
      <p:pic>
        <p:nvPicPr>
          <p:cNvPr id="4" name="Picture 4" descr="IMG_58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IMG_5831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IMG_58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0" y="3429000"/>
            <a:ext cx="202247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altLang="ja-JP" b="1">
                <a:ea typeface="ＭＳ Ｐゴシック" pitchFamily="50" charset="-128"/>
              </a:rPr>
              <a:t>Optical elements</a:t>
            </a:r>
            <a:br>
              <a:rPr lang="fr-FR" altLang="ja-JP" b="1">
                <a:ea typeface="ＭＳ Ｐゴシック" pitchFamily="50" charset="-128"/>
              </a:rPr>
            </a:br>
            <a:r>
              <a:rPr lang="fr-FR" altLang="ja-JP" b="1">
                <a:ea typeface="ＭＳ Ｐゴシック" pitchFamily="50" charset="-128"/>
              </a:rPr>
              <a:t>mounted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7191375" y="3429000"/>
            <a:ext cx="1844675" cy="174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altLang="ja-JP" b="1">
                <a:ea typeface="ＭＳ Ｐゴシック" pitchFamily="50" charset="-128"/>
              </a:rPr>
              <a:t>10th August</a:t>
            </a:r>
            <a:br>
              <a:rPr lang="fr-FR" altLang="ja-JP" b="1">
                <a:ea typeface="ＭＳ Ｐゴシック" pitchFamily="50" charset="-128"/>
              </a:rPr>
            </a:br>
            <a:r>
              <a:rPr lang="fr-FR" altLang="ja-JP" b="1">
                <a:ea typeface="ＭＳ Ｐゴシック" pitchFamily="50" charset="-128"/>
              </a:rPr>
              <a:t>laser turned on</a:t>
            </a:r>
            <a:br>
              <a:rPr lang="fr-FR" altLang="ja-JP" b="1">
                <a:ea typeface="ＭＳ Ｐゴシック" pitchFamily="50" charset="-128"/>
              </a:rPr>
            </a:br>
            <a:r>
              <a:rPr lang="fr-FR" altLang="ja-JP" b="1">
                <a:ea typeface="ＭＳ Ｐゴシック" pitchFamily="50" charset="-128"/>
              </a:rPr>
              <a:t>(low power)</a:t>
            </a:r>
          </a:p>
          <a:p>
            <a:pPr algn="ctr"/>
            <a:r>
              <a:rPr lang="fr-FR" altLang="ja-JP" b="1">
                <a:ea typeface="ＭＳ Ｐゴシック" pitchFamily="50" charset="-128"/>
              </a:rPr>
              <a:t>To start cavity</a:t>
            </a:r>
            <a:br>
              <a:rPr lang="fr-FR" altLang="ja-JP" b="1">
                <a:ea typeface="ＭＳ Ｐゴシック" pitchFamily="50" charset="-128"/>
              </a:rPr>
            </a:br>
            <a:r>
              <a:rPr lang="fr-FR" altLang="ja-JP" b="1">
                <a:ea typeface="ＭＳ Ｐゴシック" pitchFamily="50" charset="-128"/>
              </a:rPr>
              <a:t>mirrors</a:t>
            </a:r>
            <a:br>
              <a:rPr lang="fr-FR" altLang="ja-JP" b="1">
                <a:ea typeface="ＭＳ Ｐゴシック" pitchFamily="50" charset="-128"/>
              </a:rPr>
            </a:br>
            <a:r>
              <a:rPr lang="fr-FR" altLang="ja-JP" b="1">
                <a:ea typeface="ＭＳ Ｐゴシック" pitchFamily="50" charset="-128"/>
              </a:rPr>
              <a:t>installation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26</a:t>
            </a:fld>
            <a:endParaRPr lang="ja-JP" altLang="en-US"/>
          </a:p>
        </p:txBody>
      </p:sp>
      <p:pic>
        <p:nvPicPr>
          <p:cNvPr id="5" name="Picture 4" descr="IMG_58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5338" y="2106613"/>
            <a:ext cx="5027612" cy="377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04863" y="209550"/>
            <a:ext cx="780354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sz="2400" b="1" dirty="0">
                <a:solidFill>
                  <a:srgbClr val="FF0000"/>
                </a:solidFill>
                <a:ea typeface="ＭＳ Ｐゴシック" pitchFamily="50" charset="-128"/>
              </a:rPr>
              <a:t>Compton scattering is a very useful process</a:t>
            </a:r>
          </a:p>
          <a:p>
            <a:pPr>
              <a:buFontTx/>
              <a:buChar char="•"/>
            </a:pPr>
            <a:r>
              <a:rPr lang="fr-FR" altLang="ja-JP" sz="2400" b="1" dirty="0">
                <a:ea typeface="ＭＳ Ｐゴシック" pitchFamily="50" charset="-128"/>
              </a:rPr>
              <a:t>But X-section is small</a:t>
            </a:r>
            <a:r>
              <a:rPr lang="fr-FR" altLang="ja-JP" sz="2400" b="1" dirty="0">
                <a:ea typeface="ＭＳ Ｐゴシック" pitchFamily="50" charset="-128"/>
                <a:sym typeface="Wingdings" pitchFamily="2" charset="2"/>
              </a:rPr>
              <a:t>huge laser power requiredR&amp;D</a:t>
            </a:r>
            <a:endParaRPr lang="fr-FR" altLang="ja-JP" sz="2400" b="1" dirty="0">
              <a:ea typeface="ＭＳ Ｐゴシック" pitchFamily="50" charset="-128"/>
            </a:endParaRPr>
          </a:p>
          <a:p>
            <a:pPr>
              <a:buFontTx/>
              <a:buChar char="•"/>
            </a:pPr>
            <a:r>
              <a:rPr lang="fr-FR" altLang="ja-JP" sz="2400" b="1" dirty="0">
                <a:ea typeface="ＭＳ Ｐゴシック" pitchFamily="50" charset="-128"/>
              </a:rPr>
              <a:t>There is now a new 4-mirror  fabry-perot cavities in ATF to </a:t>
            </a:r>
            <a:br>
              <a:rPr lang="fr-FR" altLang="ja-JP" sz="2400" b="1" dirty="0">
                <a:ea typeface="ＭＳ Ｐゴシック" pitchFamily="50" charset="-128"/>
              </a:rPr>
            </a:br>
            <a:r>
              <a:rPr lang="fr-FR" altLang="ja-JP" sz="2400" b="1" dirty="0">
                <a:ea typeface="ＭＳ Ｐゴシック" pitchFamily="50" charset="-128"/>
              </a:rPr>
              <a:t>contribute to this R&amp;D effort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04863" y="6043613"/>
            <a:ext cx="68053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 b="1" dirty="0"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The new cavity has  4 mirrors and is non-planar to match requests </a:t>
            </a:r>
            <a:br>
              <a:rPr lang="fr-FR" altLang="ja-JP" b="1" dirty="0"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</a:br>
            <a:r>
              <a:rPr lang="fr-FR" altLang="ja-JP" b="1" dirty="0"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of futur Compton e+ polarised sources or compact X-ray machines</a:t>
            </a:r>
            <a:r>
              <a:rPr lang="fr-FR" altLang="ja-JP" dirty="0"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33400" y="3638550"/>
            <a:ext cx="1466850" cy="11906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altLang="ja-JP" b="1">
                <a:ea typeface="ＭＳ Ｐゴシック" pitchFamily="50" charset="-128"/>
              </a:rPr>
              <a:t>2X 2-mirror </a:t>
            </a:r>
            <a:br>
              <a:rPr lang="fr-FR" altLang="ja-JP" b="1">
                <a:ea typeface="ＭＳ Ｐゴシック" pitchFamily="50" charset="-128"/>
              </a:rPr>
            </a:br>
            <a:r>
              <a:rPr lang="fr-FR" altLang="ja-JP" b="1">
                <a:ea typeface="ＭＳ Ｐゴシック" pitchFamily="50" charset="-128"/>
              </a:rPr>
              <a:t>cavities</a:t>
            </a:r>
            <a:br>
              <a:rPr lang="fr-FR" altLang="ja-JP" b="1">
                <a:ea typeface="ＭＳ Ｐゴシック" pitchFamily="50" charset="-128"/>
              </a:rPr>
            </a:br>
            <a:r>
              <a:rPr lang="fr-FR" altLang="ja-JP" b="1">
                <a:ea typeface="ＭＳ Ｐゴシック" pitchFamily="50" charset="-128"/>
              </a:rPr>
              <a:t>cw laser</a:t>
            </a:r>
            <a:br>
              <a:rPr lang="fr-FR" altLang="ja-JP" b="1">
                <a:ea typeface="ＭＳ Ｐゴシック" pitchFamily="50" charset="-128"/>
              </a:rPr>
            </a:br>
            <a:r>
              <a:rPr lang="fr-FR" altLang="ja-JP" b="1">
                <a:ea typeface="ＭＳ Ｐゴシック" pitchFamily="50" charset="-128"/>
              </a:rPr>
              <a:t>(laser-wire)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80988" y="1992313"/>
            <a:ext cx="1771650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altLang="ja-JP" b="1">
                <a:ea typeface="ＭＳ Ｐゴシック" pitchFamily="50" charset="-128"/>
              </a:rPr>
              <a:t>2-mirror cavity</a:t>
            </a:r>
            <a:br>
              <a:rPr lang="fr-FR" altLang="ja-JP" b="1">
                <a:ea typeface="ＭＳ Ｐゴシック" pitchFamily="50" charset="-128"/>
              </a:rPr>
            </a:br>
            <a:r>
              <a:rPr lang="fr-FR" altLang="ja-JP" b="1">
                <a:ea typeface="ＭＳ Ｐゴシック" pitchFamily="50" charset="-128"/>
              </a:rPr>
              <a:t>pulsed laser </a:t>
            </a: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2163763" y="2463800"/>
            <a:ext cx="2501900" cy="1117600"/>
          </a:xfrm>
          <a:prstGeom prst="line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846263" y="4260850"/>
            <a:ext cx="787400" cy="0"/>
          </a:xfrm>
          <a:prstGeom prst="line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7100888" y="2722563"/>
            <a:ext cx="1771650" cy="9159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altLang="ja-JP" b="1">
                <a:ea typeface="ＭＳ Ｐゴシック" pitchFamily="50" charset="-128"/>
              </a:rPr>
              <a:t>4-mirror cavity</a:t>
            </a:r>
          </a:p>
          <a:p>
            <a:pPr algn="ctr"/>
            <a:r>
              <a:rPr lang="fr-FR" altLang="ja-JP" b="1">
                <a:ea typeface="ＭＳ Ｐゴシック" pitchFamily="50" charset="-128"/>
              </a:rPr>
              <a:t>pulsed laser</a:t>
            </a:r>
            <a:r>
              <a:rPr lang="fr-FR" altLang="ja-JP">
                <a:ea typeface="ＭＳ Ｐゴシック" pitchFamily="50" charset="-128"/>
              </a:rPr>
              <a:t/>
            </a:r>
            <a:br>
              <a:rPr lang="fr-FR" altLang="ja-JP">
                <a:ea typeface="ＭＳ Ｐゴシック" pitchFamily="50" charset="-128"/>
              </a:rPr>
            </a:br>
            <a:endParaRPr lang="fr-FR" altLang="ja-JP">
              <a:ea typeface="ＭＳ Ｐゴシック" pitchFamily="50" charset="-128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H="1">
            <a:off x="5980113" y="3130550"/>
            <a:ext cx="1231900" cy="508000"/>
          </a:xfrm>
          <a:prstGeom prst="line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633" y="1306330"/>
            <a:ext cx="3868102" cy="256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正方形/長方形 78"/>
          <p:cNvSpPr/>
          <p:nvPr/>
        </p:nvSpPr>
        <p:spPr>
          <a:xfrm>
            <a:off x="460633" y="1306330"/>
            <a:ext cx="3868102" cy="25621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TextBox 79"/>
          <p:cNvSpPr txBox="1"/>
          <p:nvPr/>
        </p:nvSpPr>
        <p:spPr>
          <a:xfrm>
            <a:off x="647077" y="71734"/>
            <a:ext cx="80578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latin typeface="Times New Roman" pitchFamily="18" charset="0"/>
                <a:cs typeface="Times New Roman" pitchFamily="18" charset="0"/>
              </a:rPr>
              <a:t>R&amp;D of Cold BPM for ILC-ML at the end of ATF LINAC</a:t>
            </a:r>
            <a:endParaRPr kumimoji="1" lang="en-US" altLang="ja-JP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kumimoji="1" lang="en-US" altLang="ja-JP" sz="2400" b="1" dirty="0" smtClean="0">
                <a:latin typeface="Times New Roman" pitchFamily="18" charset="0"/>
                <a:cs typeface="Times New Roman" pitchFamily="18" charset="0"/>
              </a:rPr>
              <a:t>Beam test of Re-entrant BPM (2.0GHz) for ILC Main </a:t>
            </a:r>
            <a:r>
              <a:rPr kumimoji="1" lang="en-US" altLang="ja-JP" sz="2400" b="1" dirty="0" err="1" smtClean="0">
                <a:latin typeface="Times New Roman" pitchFamily="18" charset="0"/>
                <a:cs typeface="Times New Roman" pitchFamily="18" charset="0"/>
              </a:rPr>
              <a:t>Linac</a:t>
            </a:r>
            <a:endParaRPr kumimoji="1" lang="ja-JP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734292" y="902731"/>
            <a:ext cx="5883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>
                <a:latin typeface="Helvetica"/>
                <a:cs typeface="Helvetica"/>
              </a:rPr>
              <a:t>YoungIm</a:t>
            </a:r>
            <a:r>
              <a:rPr kumimoji="1" lang="en-US" altLang="ja-JP" sz="1200" dirty="0" smtClean="0">
                <a:latin typeface="Helvetica"/>
                <a:cs typeface="Helvetica"/>
              </a:rPr>
              <a:t> Kim (KNU), </a:t>
            </a:r>
            <a:r>
              <a:rPr kumimoji="1" lang="en-US" altLang="ja-JP" sz="1200" dirty="0" err="1" smtClean="0">
                <a:latin typeface="Helvetica"/>
                <a:cs typeface="Helvetica"/>
              </a:rPr>
              <a:t>Jinyeong</a:t>
            </a:r>
            <a:r>
              <a:rPr kumimoji="1" lang="en-US" altLang="ja-JP" sz="1200" dirty="0" smtClean="0">
                <a:latin typeface="Helvetica"/>
                <a:cs typeface="Helvetica"/>
              </a:rPr>
              <a:t> </a:t>
            </a:r>
            <a:r>
              <a:rPr kumimoji="1" lang="en-US" altLang="ja-JP" sz="1200" dirty="0" err="1" smtClean="0">
                <a:latin typeface="Helvetica"/>
                <a:cs typeface="Helvetica"/>
              </a:rPr>
              <a:t>Ryu</a:t>
            </a:r>
            <a:r>
              <a:rPr kumimoji="1" lang="en-US" altLang="ja-JP" sz="1200" dirty="0" smtClean="0">
                <a:latin typeface="Helvetica"/>
                <a:cs typeface="Helvetica"/>
              </a:rPr>
              <a:t> (KNU), </a:t>
            </a:r>
            <a:r>
              <a:rPr kumimoji="1" lang="en-US" altLang="ja-JP" sz="1200" dirty="0" err="1" smtClean="0">
                <a:latin typeface="Helvetica"/>
                <a:cs typeface="Helvetica"/>
              </a:rPr>
              <a:t>Sunyoung</a:t>
            </a:r>
            <a:r>
              <a:rPr kumimoji="1" lang="en-US" altLang="ja-JP" sz="1200" dirty="0" smtClean="0">
                <a:latin typeface="Helvetica"/>
                <a:cs typeface="Helvetica"/>
              </a:rPr>
              <a:t> </a:t>
            </a:r>
            <a:r>
              <a:rPr kumimoji="1" lang="en-US" altLang="ja-JP" sz="1200" dirty="0" err="1" smtClean="0">
                <a:latin typeface="Helvetica"/>
                <a:cs typeface="Helvetica"/>
              </a:rPr>
              <a:t>Ryu</a:t>
            </a:r>
            <a:r>
              <a:rPr kumimoji="1" lang="en-US" altLang="ja-JP" sz="1200" dirty="0" smtClean="0">
                <a:latin typeface="Helvetica"/>
                <a:cs typeface="Helvetica"/>
              </a:rPr>
              <a:t> (PNU), H. Hayano (KEK)  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371600" y="6298042"/>
            <a:ext cx="2036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dipole mode: 2.04GHz</a:t>
            </a:r>
          </a:p>
        </p:txBody>
      </p:sp>
      <p:pic>
        <p:nvPicPr>
          <p:cNvPr id="85" name="그림 5" descr="100615_00321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262050"/>
            <a:ext cx="3803666" cy="2852750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6096000" y="1447800"/>
            <a:ext cx="25600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</a:rPr>
              <a:t>dipole mode: 2.04GHz signal</a:t>
            </a:r>
          </a:p>
          <a:p>
            <a:r>
              <a:rPr lang="en-US" altLang="ja-JP" sz="1600" dirty="0" smtClean="0">
                <a:solidFill>
                  <a:schemeClr val="bg1"/>
                </a:solidFill>
              </a:rPr>
              <a:t>in 200ns full span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pic>
        <p:nvPicPr>
          <p:cNvPr id="87" name="그림 6" descr="zh1p(4)).JPG"/>
          <p:cNvPicPr>
            <a:picLocks noChangeAspect="1"/>
          </p:cNvPicPr>
          <p:nvPr/>
        </p:nvPicPr>
        <p:blipFill>
          <a:blip r:embed="rId4"/>
          <a:srcRect l="10156" t="23147" r="13281" b="10024"/>
          <a:stretch>
            <a:fillRect/>
          </a:stretch>
        </p:blipFill>
        <p:spPr>
          <a:xfrm>
            <a:off x="4952999" y="4191000"/>
            <a:ext cx="3858261" cy="2362200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5262559" y="6550223"/>
            <a:ext cx="3678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estimated beam position by strip-line BPM [µ</a:t>
            </a:r>
            <a:r>
              <a:rPr kumimoji="1" lang="en-US" altLang="ja-JP" sz="1400" dirty="0" err="1" smtClean="0"/>
              <a:t>m</a:t>
            </a:r>
            <a:r>
              <a:rPr kumimoji="1" lang="en-US" altLang="ja-JP" sz="1400" dirty="0" smtClean="0"/>
              <a:t>]</a:t>
            </a:r>
            <a:endParaRPr kumimoji="1" lang="ja-JP" altLang="en-US" sz="1400" dirty="0"/>
          </a:p>
        </p:txBody>
      </p:sp>
      <p:sp>
        <p:nvSpPr>
          <p:cNvPr id="89" name="TextBox 88"/>
          <p:cNvSpPr txBox="1"/>
          <p:nvPr/>
        </p:nvSpPr>
        <p:spPr>
          <a:xfrm rot="16200000">
            <a:off x="3574205" y="5257800"/>
            <a:ext cx="2480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2.04GHz detected signal [ADC count]</a:t>
            </a:r>
            <a:endParaRPr kumimoji="1" lang="ja-JP" altLang="en-US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7101179" y="4156003"/>
            <a:ext cx="1722797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slope=22 ADC-count/µ</a:t>
            </a:r>
            <a:r>
              <a:rPr kumimoji="1" lang="en-US" altLang="ja-JP" sz="1200" dirty="0" err="1" smtClean="0"/>
              <a:t>m</a:t>
            </a:r>
            <a:endParaRPr kumimoji="1" lang="ja-JP" altLang="en-US" sz="1200" dirty="0"/>
          </a:p>
        </p:txBody>
      </p:sp>
      <p:sp>
        <p:nvSpPr>
          <p:cNvPr id="91" name="TextBox 90"/>
          <p:cNvSpPr txBox="1"/>
          <p:nvPr/>
        </p:nvSpPr>
        <p:spPr>
          <a:xfrm>
            <a:off x="1141845" y="3657600"/>
            <a:ext cx="29533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re-entrant cavity + coupling waveguide structure</a:t>
            </a:r>
            <a:endParaRPr kumimoji="1" lang="ja-JP" altLang="en-US" sz="1100" dirty="0"/>
          </a:p>
        </p:txBody>
      </p:sp>
      <p:pic>
        <p:nvPicPr>
          <p:cNvPr id="9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0633" y="4033394"/>
            <a:ext cx="3857652" cy="2264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7512224" y="5836377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~0.5µm resolution</a:t>
            </a:r>
          </a:p>
          <a:p>
            <a:r>
              <a:rPr lang="en-US" altLang="ja-JP" sz="1200" dirty="0" smtClean="0"/>
              <a:t>at 1x10</a:t>
            </a:r>
            <a:r>
              <a:rPr lang="en-US" altLang="ja-JP" sz="1200" baseline="30000" dirty="0" smtClean="0"/>
              <a:t>10</a:t>
            </a:r>
            <a:r>
              <a:rPr lang="en-US" altLang="ja-JP" sz="1200" dirty="0" smtClean="0"/>
              <a:t> intensity</a:t>
            </a:r>
            <a:endParaRPr kumimoji="1" lang="ja-JP" altLang="en-US" sz="1200" dirty="0"/>
          </a:p>
        </p:txBody>
      </p:sp>
      <p:sp>
        <p:nvSpPr>
          <p:cNvPr id="102" name="TextBox 101"/>
          <p:cNvSpPr txBox="1"/>
          <p:nvPr/>
        </p:nvSpPr>
        <p:spPr>
          <a:xfrm>
            <a:off x="6821071" y="3257490"/>
            <a:ext cx="1834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FFFF"/>
                </a:solidFill>
              </a:rPr>
              <a:t>signal is well damped </a:t>
            </a:r>
          </a:p>
          <a:p>
            <a:r>
              <a:rPr kumimoji="1" lang="en-US" altLang="ja-JP" sz="1000" dirty="0" smtClean="0">
                <a:solidFill>
                  <a:srgbClr val="FFFFFF"/>
                </a:solidFill>
              </a:rPr>
              <a:t>after 300ns next bunch position</a:t>
            </a:r>
            <a:endParaRPr kumimoji="1" lang="ja-JP" altLang="en-US" sz="1000" dirty="0">
              <a:solidFill>
                <a:srgbClr val="FFFFFF"/>
              </a:solidFill>
            </a:endParaRPr>
          </a:p>
        </p:txBody>
      </p:sp>
      <p:cxnSp>
        <p:nvCxnSpPr>
          <p:cNvPr id="103" name="직선 화살표 연결선 24"/>
          <p:cNvCxnSpPr/>
          <p:nvPr/>
        </p:nvCxnSpPr>
        <p:spPr>
          <a:xfrm rot="5400000">
            <a:off x="3025782" y="2473319"/>
            <a:ext cx="1301762" cy="1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3676664" y="2619605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000" dirty="0" smtClean="0"/>
              <a:t>Φ</a:t>
            </a:r>
            <a:r>
              <a:rPr lang="en-US" altLang="ko-KR" sz="1000" dirty="0" smtClean="0"/>
              <a:t>78mm</a:t>
            </a:r>
            <a:endParaRPr lang="ko-KR" altLang="en-US" sz="1000" dirty="0"/>
          </a:p>
        </p:txBody>
      </p:sp>
      <p:cxnSp>
        <p:nvCxnSpPr>
          <p:cNvPr id="107" name="직선 화살표 연결선 29"/>
          <p:cNvCxnSpPr/>
          <p:nvPr/>
        </p:nvCxnSpPr>
        <p:spPr>
          <a:xfrm rot="5400000">
            <a:off x="2341338" y="2514599"/>
            <a:ext cx="2133599" cy="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3474489" y="1324690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000" dirty="0" smtClean="0"/>
              <a:t>Φ</a:t>
            </a:r>
            <a:r>
              <a:rPr lang="en-US" altLang="ko-KR" sz="1000" dirty="0" smtClean="0"/>
              <a:t>99mm</a:t>
            </a:r>
            <a:endParaRPr lang="ko-KR" altLang="en-US" sz="1000" dirty="0"/>
          </a:p>
        </p:txBody>
      </p:sp>
      <p:cxnSp>
        <p:nvCxnSpPr>
          <p:cNvPr id="111" name="직선 화살표 연결선 27"/>
          <p:cNvCxnSpPr/>
          <p:nvPr/>
        </p:nvCxnSpPr>
        <p:spPr>
          <a:xfrm flipV="1">
            <a:off x="1099836" y="1447800"/>
            <a:ext cx="2024364" cy="1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981200" y="1260876"/>
            <a:ext cx="5973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115mm</a:t>
            </a:r>
            <a:endParaRPr lang="ko-KR" altLang="en-US" sz="1000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28</a:t>
            </a:fld>
            <a:endParaRPr lang="ja-JP" altLang="en-US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Single bunch - measured longitudinal jitter</a:t>
            </a: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5292725" y="3933825"/>
          <a:ext cx="3300413" cy="2524125"/>
        </p:xfrm>
        <a:graphic>
          <a:graphicData uri="http://schemas.openxmlformats.org/presentationml/2006/ole">
            <p:oleObj spid="_x0000_s2050" name="KGPlot" r:id="rId3" imgW="6578640" imgH="5029200" progId="KGraph_Plot">
              <p:embed/>
            </p:oleObj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971550" y="1412875"/>
            <a:ext cx="452130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Energy: </a:t>
            </a:r>
            <a:r>
              <a:rPr lang="en-US" altLang="ja-JP" i="1" dirty="0">
                <a:latin typeface="Symbol" pitchFamily="18" charset="2"/>
              </a:rPr>
              <a:t>D</a:t>
            </a:r>
            <a:r>
              <a:rPr lang="en-US" altLang="ja-JP" i="1" dirty="0"/>
              <a:t>E = </a:t>
            </a:r>
            <a:r>
              <a:rPr lang="en-US" altLang="ja-JP" i="1" dirty="0" err="1">
                <a:latin typeface="Symbol" pitchFamily="18" charset="2"/>
              </a:rPr>
              <a:t>D</a:t>
            </a:r>
            <a:r>
              <a:rPr lang="en-US" altLang="ja-JP" i="1" dirty="0" err="1">
                <a:latin typeface="Times New Roman" pitchFamily="18" charset="0"/>
              </a:rPr>
              <a:t>x</a:t>
            </a:r>
            <a:r>
              <a:rPr lang="en-US" altLang="ja-JP" i="1" dirty="0"/>
              <a:t>/</a:t>
            </a:r>
            <a:r>
              <a:rPr lang="en-US" altLang="ja-JP" i="1" dirty="0">
                <a:latin typeface="Symbol" pitchFamily="18" charset="2"/>
              </a:rPr>
              <a:t>h</a:t>
            </a:r>
            <a:r>
              <a:rPr lang="en-US" altLang="ja-JP" dirty="0"/>
              <a:t> </a:t>
            </a:r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at any location in DR</a:t>
            </a:r>
          </a:p>
          <a:p>
            <a:r>
              <a:rPr lang="en-US" altLang="ja-JP" dirty="0"/>
              <a:t>Use as many BPMs</a:t>
            </a:r>
            <a:endParaRPr lang="en-US" altLang="ja-JP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Energy deviation is expressed as</a:t>
            </a:r>
            <a:r>
              <a:rPr lang="en-US" altLang="ja-JP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ja-JP" i="1" dirty="0"/>
          </a:p>
          <a:p>
            <a:endParaRPr lang="en-US" altLang="ja-JP" i="1" dirty="0"/>
          </a:p>
          <a:p>
            <a:r>
              <a:rPr lang="en-US" altLang="ja-JP" i="1" dirty="0"/>
              <a:t> </a:t>
            </a:r>
            <a:endParaRPr lang="en-US" altLang="ja-JP" dirty="0"/>
          </a:p>
          <a:p>
            <a:r>
              <a:rPr lang="en-US" altLang="ja-JP" dirty="0"/>
              <a:t>    </a:t>
            </a:r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assuming all BPM have the same resolution.</a:t>
            </a:r>
          </a:p>
          <a:p>
            <a:endParaRPr lang="en-US" altLang="ja-JP" dirty="0"/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1063625" y="2405063"/>
          <a:ext cx="5765800" cy="571500"/>
        </p:xfrm>
        <a:graphic>
          <a:graphicData uri="http://schemas.openxmlformats.org/presentationml/2006/ole">
            <p:oleObj spid="_x0000_s2051" name="数式" r:id="rId4" imgW="5765760" imgH="571320" progId="Equation.3">
              <p:embed/>
            </p:oleObj>
          </a:graphicData>
        </a:graphic>
      </p:graphicFrame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68313" y="4221163"/>
            <a:ext cx="45354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The shape (Non-Gaussian) of distribution </a:t>
            </a:r>
            <a:r>
              <a:rPr lang="en-US" altLang="ja-JP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suggests synchrotron oscillation.</a:t>
            </a:r>
          </a:p>
          <a:p>
            <a:r>
              <a:rPr lang="en-US" altLang="ja-JP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RMS is about 1.4E-4. </a:t>
            </a:r>
          </a:p>
          <a:p>
            <a:r>
              <a:rPr lang="en-US" altLang="ja-JP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(Natural energy spread ~ 5E-4)</a:t>
            </a:r>
            <a:endParaRPr lang="en-US" altLang="ja-JP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29</a:t>
            </a:fld>
            <a:endParaRPr lang="ja-JP" altLang="en-US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706437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Single bunch - measured transverse jitter</a:t>
            </a: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4" name="Group 5"/>
          <p:cNvGraphicFramePr>
            <a:graphicFrameLocks noGrp="1"/>
          </p:cNvGraphicFramePr>
          <p:nvPr/>
        </p:nvGraphicFramePr>
        <p:xfrm>
          <a:off x="684213" y="3068638"/>
          <a:ext cx="8066087" cy="1676400"/>
        </p:xfrm>
        <a:graphic>
          <a:graphicData uri="http://schemas.openxmlformats.org/drawingml/2006/table">
            <a:tbl>
              <a:tblPr/>
              <a:tblGrid>
                <a:gridCol w="1671637"/>
                <a:gridCol w="1598613"/>
                <a:gridCol w="1598612"/>
                <a:gridCol w="1598613"/>
                <a:gridCol w="1598612"/>
              </a:tblGrid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east+west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east-west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correlated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uncorrelated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x cos-like (</a:t>
                      </a:r>
                      <a:r>
                        <a:rPr kumimoji="1" lang="en-US" altLang="ja-JP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a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6.114e-6,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3.130e-6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2.62e-6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1.57e-6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x sin-like (</a:t>
                      </a:r>
                      <a:r>
                        <a:rPr kumimoji="1" lang="en-US" altLang="ja-JP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5.976e-6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3.739e-6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2.33e-6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1.87e-6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y cos-like (</a:t>
                      </a:r>
                      <a:r>
                        <a:rPr kumimoji="1" lang="en-US" altLang="ja-JP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a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6.244e-6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5.942e-6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0.96e-6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2.97e-6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y sin-like (</a:t>
                      </a:r>
                      <a:r>
                        <a:rPr kumimoji="1" lang="en-US" altLang="ja-JP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3.305e-6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3.982e-6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Imaginary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1.99e-6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Object 43"/>
          <p:cNvGraphicFramePr>
            <a:graphicFrameLocks noChangeAspect="1"/>
          </p:cNvGraphicFramePr>
          <p:nvPr/>
        </p:nvGraphicFramePr>
        <p:xfrm>
          <a:off x="1927225" y="1416050"/>
          <a:ext cx="5270500" cy="1092200"/>
        </p:xfrm>
        <a:graphic>
          <a:graphicData uri="http://schemas.openxmlformats.org/presentationml/2006/ole">
            <p:oleObj spid="_x0000_s3074" name="数式" r:id="rId3" imgW="5270400" imgH="1091880" progId="Equation.3">
              <p:embed/>
            </p:oleObj>
          </a:graphicData>
        </a:graphic>
      </p:graphicFrame>
      <p:sp>
        <p:nvSpPr>
          <p:cNvPr id="6" name="Text Box 44"/>
          <p:cNvSpPr txBox="1">
            <a:spLocks noChangeArrowheads="1"/>
          </p:cNvSpPr>
          <p:nvPr/>
        </p:nvSpPr>
        <p:spPr bwMode="auto">
          <a:xfrm>
            <a:off x="827088" y="1052513"/>
            <a:ext cx="7572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/>
              <a:t>Fit </a:t>
            </a:r>
            <a:r>
              <a:rPr lang="en-US" altLang="ja-JP" sz="2000" b="1" i="1">
                <a:latin typeface="Times New Roman" pitchFamily="18" charset="0"/>
              </a:rPr>
              <a:t>a</a:t>
            </a:r>
            <a:r>
              <a:rPr lang="en-US" altLang="ja-JP" sz="2000"/>
              <a:t> and </a:t>
            </a:r>
            <a:r>
              <a:rPr lang="en-US" altLang="ja-JP" sz="2000" b="1" i="1">
                <a:latin typeface="Times New Roman" pitchFamily="18" charset="0"/>
              </a:rPr>
              <a:t>b</a:t>
            </a:r>
            <a:r>
              <a:rPr lang="en-US" altLang="ja-JP" sz="2000"/>
              <a:t> for each pulse, using measured position at i-th BPM as</a:t>
            </a:r>
          </a:p>
        </p:txBody>
      </p:sp>
      <p:sp>
        <p:nvSpPr>
          <p:cNvPr id="7" name="Text Box 45"/>
          <p:cNvSpPr txBox="1">
            <a:spLocks noChangeArrowheads="1"/>
          </p:cNvSpPr>
          <p:nvPr/>
        </p:nvSpPr>
        <p:spPr bwMode="auto">
          <a:xfrm>
            <a:off x="827088" y="2563813"/>
            <a:ext cx="3562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East arc and west arc, separately</a:t>
            </a:r>
          </a:p>
        </p:txBody>
      </p:sp>
      <p:sp>
        <p:nvSpPr>
          <p:cNvPr id="8" name="Text Box 46"/>
          <p:cNvSpPr txBox="1">
            <a:spLocks noChangeArrowheads="1"/>
          </p:cNvSpPr>
          <p:nvPr/>
        </p:nvSpPr>
        <p:spPr bwMode="auto">
          <a:xfrm>
            <a:off x="611188" y="4941888"/>
            <a:ext cx="647065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/>
              <a:t>Correlated: Real </a:t>
            </a:r>
            <a:r>
              <a:rPr lang="en-US" altLang="ja-JP" dirty="0" err="1"/>
              <a:t>betatron</a:t>
            </a:r>
            <a:r>
              <a:rPr lang="en-US" altLang="ja-JP" dirty="0"/>
              <a:t> oscillation</a:t>
            </a:r>
          </a:p>
          <a:p>
            <a:r>
              <a:rPr lang="en-US" altLang="ja-JP" dirty="0"/>
              <a:t>Uncorrelated: Noise (limit of measurement)</a:t>
            </a:r>
          </a:p>
          <a:p>
            <a:pPr>
              <a:buFont typeface="Wingdings" pitchFamily="2" charset="2"/>
              <a:buChar char="à"/>
            </a:pPr>
            <a:r>
              <a:rPr lang="en-US" altLang="ja-JP" sz="2000" b="1" dirty="0">
                <a:sym typeface="Wingdings" pitchFamily="2" charset="2"/>
              </a:rPr>
              <a:t>Horizontal oscillation: </a:t>
            </a:r>
            <a:r>
              <a:rPr lang="en-US" altLang="ja-JP" sz="2000" b="1" dirty="0">
                <a:latin typeface="Times New Roman" pitchFamily="18" charset="0"/>
                <a:sym typeface="Wingdings" pitchFamily="2" charset="2"/>
              </a:rPr>
              <a:t>0.1</a:t>
            </a:r>
            <a:r>
              <a:rPr lang="en-US" altLang="ja-JP" sz="2000" b="1" dirty="0">
                <a:sym typeface="Wingdings" pitchFamily="2" charset="2"/>
              </a:rPr>
              <a:t> </a:t>
            </a:r>
            <a:r>
              <a:rPr lang="en-US" altLang="ja-JP" sz="2000" b="1" dirty="0" err="1">
                <a:latin typeface="Symbol" pitchFamily="18" charset="2"/>
                <a:sym typeface="Wingdings" pitchFamily="2" charset="2"/>
              </a:rPr>
              <a:t>s</a:t>
            </a:r>
            <a:r>
              <a:rPr lang="en-US" altLang="ja-JP" sz="2000" b="1" dirty="0" err="1">
                <a:latin typeface="Times New Roman" pitchFamily="18" charset="0"/>
                <a:sym typeface="Wingdings" pitchFamily="2" charset="2"/>
              </a:rPr>
              <a:t>_x</a:t>
            </a:r>
            <a:r>
              <a:rPr lang="en-US" altLang="ja-JP" sz="2000" b="1" dirty="0">
                <a:latin typeface="Times New Roman" pitchFamily="18" charset="0"/>
                <a:sym typeface="Wingdings" pitchFamily="2" charset="2"/>
              </a:rPr>
              <a:t> </a:t>
            </a:r>
            <a:r>
              <a:rPr lang="en-US" altLang="ja-JP" sz="2000" b="1" dirty="0">
                <a:sym typeface="Wingdings" pitchFamily="2" charset="2"/>
              </a:rPr>
              <a:t>(if </a:t>
            </a:r>
            <a:r>
              <a:rPr lang="en-US" altLang="ja-JP" sz="2000" b="1" dirty="0" err="1">
                <a:sym typeface="Wingdings" pitchFamily="2" charset="2"/>
              </a:rPr>
              <a:t>emittance</a:t>
            </a:r>
            <a:r>
              <a:rPr lang="en-US" altLang="ja-JP" sz="2000" b="1" dirty="0">
                <a:sym typeface="Wingdings" pitchFamily="2" charset="2"/>
              </a:rPr>
              <a:t> = 1 nm)</a:t>
            </a:r>
          </a:p>
          <a:p>
            <a:pPr>
              <a:buFont typeface="Wingdings" pitchFamily="2" charset="2"/>
              <a:buChar char="à"/>
            </a:pPr>
            <a:r>
              <a:rPr lang="en-US" altLang="ja-JP" sz="2000" b="1" dirty="0"/>
              <a:t>Vertical oscillation: &lt; </a:t>
            </a:r>
            <a:r>
              <a:rPr lang="en-US" altLang="ja-JP" sz="2000" b="1" dirty="0">
                <a:sym typeface="Wingdings" pitchFamily="2" charset="2"/>
              </a:rPr>
              <a:t> 0.5 </a:t>
            </a:r>
            <a:r>
              <a:rPr lang="en-US" altLang="ja-JP" sz="2000" b="1" dirty="0" err="1">
                <a:latin typeface="Symbol" pitchFamily="18" charset="2"/>
                <a:sym typeface="Wingdings" pitchFamily="2" charset="2"/>
              </a:rPr>
              <a:t>s</a:t>
            </a:r>
            <a:r>
              <a:rPr lang="en-US" altLang="ja-JP" sz="2000" b="1" dirty="0" err="1">
                <a:latin typeface="Times New Roman" pitchFamily="18" charset="0"/>
                <a:sym typeface="Wingdings" pitchFamily="2" charset="2"/>
              </a:rPr>
              <a:t>_y</a:t>
            </a:r>
            <a:r>
              <a:rPr lang="en-US" altLang="ja-JP" sz="2000" b="1" dirty="0">
                <a:sym typeface="Wingdings" pitchFamily="2" charset="2"/>
              </a:rPr>
              <a:t> (if </a:t>
            </a:r>
            <a:r>
              <a:rPr lang="en-US" altLang="ja-JP" sz="2000" b="1" dirty="0" err="1">
                <a:sym typeface="Wingdings" pitchFamily="2" charset="2"/>
              </a:rPr>
              <a:t>emittance</a:t>
            </a:r>
            <a:r>
              <a:rPr lang="en-US" altLang="ja-JP" sz="2000" b="1" dirty="0">
                <a:sym typeface="Wingdings" pitchFamily="2" charset="2"/>
              </a:rPr>
              <a:t> = 4 pm)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-25400" y="0"/>
          <a:ext cx="91694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87870" y="0"/>
            <a:ext cx="1956130" cy="2298700"/>
          </a:xfrm>
        </p:spPr>
        <p:txBody>
          <a:bodyPr>
            <a:normAutofit fontScale="90000"/>
          </a:bodyPr>
          <a:lstStyle/>
          <a:p>
            <a:r>
              <a:rPr lang="en-US" altLang="ja-JP" sz="2800" b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Beam</a:t>
            </a:r>
            <a:br>
              <a:rPr lang="en-US" altLang="ja-JP" sz="2800" b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ja-JP" sz="2800" b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Time </a:t>
            </a:r>
            <a:br>
              <a:rPr lang="en-US" altLang="ja-JP" sz="2800" b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ja-JP" sz="2800" b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Assignment</a:t>
            </a:r>
            <a:br>
              <a:rPr lang="en-US" altLang="ja-JP" sz="2800" b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ja-JP" sz="2800" b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in 2010</a:t>
            </a:r>
            <a:br>
              <a:rPr lang="en-US" altLang="ja-JP" sz="2800" b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ja-JP" sz="2800" b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2800" b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Jan.-Jun.)</a:t>
            </a:r>
            <a:endParaRPr lang="ja-JP" altLang="en-US" sz="2800" b="1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30</a:t>
            </a:fld>
            <a:endParaRPr lang="ja-JP" altLang="en-US"/>
          </a:p>
        </p:txBody>
      </p:sp>
      <p:sp>
        <p:nvSpPr>
          <p:cNvPr id="3" name="スライド番号プレースホルダ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DE2A40-5368-634B-91D1-C3038C070DA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Longitudinal oscillation in tail bunches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Picture 5" descr="070314_20bunch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700213"/>
            <a:ext cx="3670300" cy="2982912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148263" y="1700213"/>
            <a:ext cx="346761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Streak camera,</a:t>
            </a: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   Multi bunch single train</a:t>
            </a: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   Horizontal axis: long range time</a:t>
            </a: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   Vertical: short range time</a:t>
            </a: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   Each line is from one bunch.</a:t>
            </a: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     (Should be flat for stable bunch)</a:t>
            </a:r>
          </a:p>
          <a:p>
            <a:endParaRPr lang="en-US" altLang="ja-JP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  Tail bunches oscillate larger than </a:t>
            </a: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   head bunches.</a:t>
            </a:r>
          </a:p>
          <a:p>
            <a:endParaRPr lang="en-US" altLang="ja-JP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                                     [by Naito]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08038" y="4816475"/>
            <a:ext cx="47116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Each line shows on bunch in a train, not in order.</a:t>
            </a:r>
          </a:p>
          <a:p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31</a:t>
            </a:fld>
            <a:endParaRPr lang="ja-JP" altLang="en-US"/>
          </a:p>
        </p:txBody>
      </p:sp>
      <p:sp>
        <p:nvSpPr>
          <p:cNvPr id="3" name="スライド番号プレースホルダ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DE2A40-5368-634B-91D1-C3038C070DA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700213"/>
            <a:ext cx="6146800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71550" y="476250"/>
            <a:ext cx="662457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Transient transverse oscillation growth</a:t>
            </a: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    	Can be explained by cavity </a:t>
            </a:r>
            <a:r>
              <a:rPr lang="en-US" altLang="ja-JP" dirty="0" err="1">
                <a:latin typeface="Times New Roman" pitchFamily="18" charset="0"/>
                <a:cs typeface="Times New Roman" pitchFamily="18" charset="0"/>
              </a:rPr>
              <a:t>wakefield</a:t>
            </a:r>
            <a:endParaRPr lang="en-US" altLang="ja-JP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	Effectively increase damping time, but should be damped at last.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51588" y="1720850"/>
            <a:ext cx="102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by Naito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R&amp;D: 2010 </a:t>
            </a:r>
            <a:r>
              <a:rPr lang="en-US" altLang="ja-JP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Jan.-Jun.</a:t>
            </a:r>
            <a:endParaRPr lang="ja-JP" altLang="en-US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図 5" descr="TB-2010-jun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731575"/>
            <a:ext cx="9144000" cy="4385450"/>
          </a:xfrm>
          <a:prstGeom prst="rect">
            <a:avLst/>
          </a:prstGeo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84E63D-1F36-074C-B1B6-5E1E12053FD4}" type="slidenum">
              <a:rPr lang="ja-JP" altLang="en-US"/>
              <a:pPr>
                <a:defRPr/>
              </a:pPr>
              <a:t>5</a:t>
            </a:fld>
            <a:endParaRPr lang="ja-JP" altLang="en-US"/>
          </a:p>
        </p:txBody>
      </p:sp>
      <p:sp>
        <p:nvSpPr>
          <p:cNvPr id="12" name="タイトル 1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2800" b="1" dirty="0" smtClean="0">
                <a:solidFill>
                  <a:srgbClr val="215968"/>
                </a:solidFill>
                <a:latin typeface="Times New Roman" pitchFamily="18" charset="0"/>
                <a:cs typeface="Times New Roman" pitchFamily="18" charset="0"/>
              </a:rPr>
              <a:t>Major Hardware Installation in 2010</a:t>
            </a:r>
            <a:endParaRPr lang="ja-JP" sz="2800" b="1" dirty="0" smtClean="0">
              <a:solidFill>
                <a:srgbClr val="215968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grpSp>
        <p:nvGrpSpPr>
          <p:cNvPr id="13" name="図形グループ 12"/>
          <p:cNvGrpSpPr/>
          <p:nvPr/>
        </p:nvGrpSpPr>
        <p:grpSpPr>
          <a:xfrm>
            <a:off x="0" y="1929817"/>
            <a:ext cx="9197991" cy="3201535"/>
            <a:chOff x="0" y="1867215"/>
            <a:chExt cx="9144000" cy="3123570"/>
          </a:xfrm>
        </p:grpSpPr>
        <p:pic>
          <p:nvPicPr>
            <p:cNvPr id="11" name="図 10" descr="HW.pdf"/>
            <p:cNvPicPr>
              <a:picLocks noChangeAspect="1"/>
            </p:cNvPicPr>
            <p:nvPr/>
          </p:nvPicPr>
          <mc:AlternateContent xmlns:mc="http://schemas.openxmlformats.org/markup-compatibility/2006">
            <mc:Choice xmlns:ma="http://schemas.microsoft.com/office/mac/drawingml/2008/main" xmlns:mv="urn:schemas-microsoft-com:mac:vml" xmlns="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0" y="1867215"/>
              <a:ext cx="9144000" cy="3123570"/>
            </a:xfrm>
            <a:prstGeom prst="rect">
              <a:avLst/>
            </a:prstGeom>
          </p:spPr>
        </p:pic>
        <p:sp>
          <p:nvSpPr>
            <p:cNvPr id="41989" name="テキスト ボックス 8"/>
            <p:cNvSpPr txBox="1">
              <a:spLocks noChangeArrowheads="1"/>
            </p:cNvSpPr>
            <p:nvPr/>
          </p:nvSpPr>
          <p:spPr bwMode="auto">
            <a:xfrm>
              <a:off x="2632075" y="2959100"/>
              <a:ext cx="2935288" cy="3002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400" dirty="0"/>
                <a:t>LCLS digital readout system</a:t>
              </a:r>
              <a:endParaRPr lang="ja-JP" altLang="en-US" sz="1400" dirty="0"/>
            </a:p>
          </p:txBody>
        </p:sp>
        <p:sp>
          <p:nvSpPr>
            <p:cNvPr id="41990" name="テキスト ボックス 8"/>
            <p:cNvSpPr txBox="1">
              <a:spLocks noChangeArrowheads="1"/>
            </p:cNvSpPr>
            <p:nvPr/>
          </p:nvSpPr>
          <p:spPr bwMode="auto">
            <a:xfrm>
              <a:off x="5484813" y="3355975"/>
              <a:ext cx="2935287" cy="3002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400" dirty="0"/>
                <a:t>digital readout system</a:t>
              </a:r>
              <a:endParaRPr lang="ja-JP" altLang="en-US" sz="1400" dirty="0"/>
            </a:p>
          </p:txBody>
        </p:sp>
        <p:sp>
          <p:nvSpPr>
            <p:cNvPr id="41991" name="テキスト ボックス 8"/>
            <p:cNvSpPr txBox="1">
              <a:spLocks noChangeArrowheads="1"/>
            </p:cNvSpPr>
            <p:nvPr/>
          </p:nvSpPr>
          <p:spPr bwMode="auto">
            <a:xfrm>
              <a:off x="5497513" y="3729038"/>
              <a:ext cx="2935287" cy="3002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400" dirty="0"/>
                <a:t>Fast emittance measurement</a:t>
              </a:r>
              <a:endParaRPr lang="ja-JP" alt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165723" y="-1"/>
            <a:ext cx="8812554" cy="680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146304" y="9144"/>
            <a:ext cx="8851392" cy="68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146304" y="0"/>
            <a:ext cx="8851392" cy="68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23925" y="114300"/>
            <a:ext cx="46223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latin typeface="Times New Roman" pitchFamily="18" charset="0"/>
                <a:cs typeface="Times New Roman" pitchFamily="18" charset="0"/>
              </a:rPr>
              <a:t>DR-BPM circuit upgrade</a:t>
            </a:r>
            <a:endParaRPr kumimoji="1"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900</Words>
  <Application>Microsoft Office PowerPoint</Application>
  <PresentationFormat>画面に合わせる (4:3)</PresentationFormat>
  <Paragraphs>243</Paragraphs>
  <Slides>31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3</vt:i4>
      </vt:variant>
      <vt:variant>
        <vt:lpstr>スライド タイトル</vt:lpstr>
      </vt:variant>
      <vt:variant>
        <vt:i4>31</vt:i4>
      </vt:variant>
    </vt:vector>
  </HeadingPairs>
  <TitlesOfParts>
    <vt:vector size="35" baseType="lpstr">
      <vt:lpstr>Office テーマ</vt:lpstr>
      <vt:lpstr>Equation</vt:lpstr>
      <vt:lpstr>KGPlot</vt:lpstr>
      <vt:lpstr>数式</vt:lpstr>
      <vt:lpstr>Contents of the status report</vt:lpstr>
      <vt:lpstr>ATF/ATF2: 2010 Jan.-Jun.</vt:lpstr>
      <vt:lpstr>Beam Time  Assignment in 2010 (Jan.-Jun.)</vt:lpstr>
      <vt:lpstr>R&amp;D: 2010 Jan.-Jun.</vt:lpstr>
      <vt:lpstr>Major Hardware Installation in 2010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Renewal of the LINAC klystron modulators(#0 and #8)</vt:lpstr>
      <vt:lpstr>Upgrade of the ATF2 corrector PSs</vt:lpstr>
      <vt:lpstr>スライド 18</vt:lpstr>
      <vt:lpstr>スライド 19</vt:lpstr>
      <vt:lpstr>スライド 20</vt:lpstr>
      <vt:lpstr>Upgrade of Laser wire monitor</vt:lpstr>
      <vt:lpstr>スライド 22</vt:lpstr>
      <vt:lpstr>スライド 23</vt:lpstr>
      <vt:lpstr>スライド 24</vt:lpstr>
      <vt:lpstr>スライド 25</vt:lpstr>
      <vt:lpstr>スライド 26</vt:lpstr>
      <vt:lpstr>スライド 27</vt:lpstr>
      <vt:lpstr>スライド 28</vt:lpstr>
      <vt:lpstr>スライド 29</vt:lpstr>
      <vt:lpstr>スライド 30</vt:lpstr>
      <vt:lpstr>スライド 31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照沼 信浩</dc:creator>
  <cp:lastModifiedBy>Urakawa</cp:lastModifiedBy>
  <cp:revision>63</cp:revision>
  <dcterms:created xsi:type="dcterms:W3CDTF">2010-07-01T23:56:08Z</dcterms:created>
  <dcterms:modified xsi:type="dcterms:W3CDTF">2010-10-20T04:36:43Z</dcterms:modified>
</cp:coreProperties>
</file>