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80" r:id="rId3"/>
    <p:sldId id="425" r:id="rId4"/>
    <p:sldId id="431" r:id="rId5"/>
    <p:sldId id="414" r:id="rId6"/>
    <p:sldId id="418" r:id="rId7"/>
    <p:sldId id="430" r:id="rId8"/>
    <p:sldId id="426" r:id="rId9"/>
    <p:sldId id="399" r:id="rId10"/>
    <p:sldId id="400" r:id="rId11"/>
    <p:sldId id="407" r:id="rId12"/>
    <p:sldId id="409" r:id="rId13"/>
    <p:sldId id="419" r:id="rId14"/>
    <p:sldId id="410" r:id="rId15"/>
    <p:sldId id="411" r:id="rId16"/>
    <p:sldId id="424" r:id="rId17"/>
    <p:sldId id="427" r:id="rId18"/>
    <p:sldId id="413" r:id="rId19"/>
    <p:sldId id="428" r:id="rId20"/>
  </p:sldIdLst>
  <p:sldSz cx="9144000" cy="6858000" type="screen4x3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6EC0"/>
    <a:srgbClr val="06F0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40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1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90665" cy="494186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8" y="0"/>
            <a:ext cx="2890665" cy="494186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>
              <a:defRPr sz="1200"/>
            </a:lvl1pPr>
          </a:lstStyle>
          <a:p>
            <a:fld id="{8D71E271-4630-439F-9E10-5FC949B6F3F6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6901"/>
            <a:ext cx="2890665" cy="494185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8" y="9376901"/>
            <a:ext cx="2890665" cy="494185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>
              <a:defRPr sz="1200"/>
            </a:lvl1pPr>
          </a:lstStyle>
          <a:p>
            <a:fld id="{3A6E2207-27B6-427D-88BA-C640BAC9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>
              <a:defRPr sz="1200"/>
            </a:lvl1pPr>
          </a:lstStyle>
          <a:p>
            <a:fld id="{B1781443-2C8D-4B13-B3D8-5B49BA2101F4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34" tIns="45217" rIns="90434" bIns="452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0434" tIns="45217" rIns="90434" bIns="452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889938" cy="493633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8"/>
            <a:ext cx="2889938" cy="493633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>
              <a:defRPr sz="1200"/>
            </a:lvl1pPr>
          </a:lstStyle>
          <a:p>
            <a:fld id="{91220ACD-43FF-4A06-A13E-7E85279D0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0ACD-43FF-4A06-A13E-7E85279D0A8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20ACD-43FF-4A06-A13E-7E85279D0A8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Determination of Heavy </a:t>
            </a:r>
            <a:r>
              <a:rPr lang="en-US" dirty="0" err="1" smtClean="0"/>
              <a:t>Smuon</a:t>
            </a:r>
            <a:r>
              <a:rPr lang="en-US" dirty="0" smtClean="0"/>
              <a:t> and </a:t>
            </a:r>
            <a:r>
              <a:rPr lang="en-US" dirty="0" err="1" smtClean="0"/>
              <a:t>Selectron</a:t>
            </a:r>
            <a:r>
              <a:rPr lang="en-US" dirty="0" smtClean="0"/>
              <a:t> Mass at CLIC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4953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800" dirty="0" smtClean="0"/>
              <a:t>Outline</a:t>
            </a:r>
          </a:p>
          <a:p>
            <a:r>
              <a:rPr lang="en-US" sz="2600" dirty="0" smtClean="0"/>
              <a:t>Physics motivation</a:t>
            </a:r>
          </a:p>
          <a:p>
            <a:r>
              <a:rPr lang="en-US" sz="2600" dirty="0" smtClean="0"/>
              <a:t>Mass measurement methods (Energy scan, End Point)</a:t>
            </a:r>
          </a:p>
          <a:p>
            <a:r>
              <a:rPr lang="en-US" sz="2600" dirty="0" smtClean="0"/>
              <a:t>Energy spread, ISR and </a:t>
            </a:r>
            <a:r>
              <a:rPr lang="en-US" sz="2600" dirty="0" err="1" smtClean="0"/>
              <a:t>Beamstrahlung</a:t>
            </a:r>
            <a:endParaRPr lang="en-US" sz="2600" dirty="0" smtClean="0"/>
          </a:p>
          <a:p>
            <a:r>
              <a:rPr lang="en-US" sz="2600" dirty="0" smtClean="0"/>
              <a:t>Event selection, efficiency and S/B</a:t>
            </a:r>
          </a:p>
          <a:p>
            <a:r>
              <a:rPr lang="el-GR" sz="2600" dirty="0" smtClean="0"/>
              <a:t>γγ→</a:t>
            </a:r>
            <a:r>
              <a:rPr lang="en-US" sz="2600" dirty="0" smtClean="0"/>
              <a:t>h pile up and beam polarization </a:t>
            </a:r>
          </a:p>
          <a:p>
            <a:r>
              <a:rPr lang="en-US" sz="2600" dirty="0" smtClean="0"/>
              <a:t>Mass fit results</a:t>
            </a:r>
          </a:p>
          <a:p>
            <a:r>
              <a:rPr lang="en-US" sz="2600" dirty="0" smtClean="0"/>
              <a:t>Summary and Outlook</a:t>
            </a:r>
          </a:p>
          <a:p>
            <a:pPr>
              <a:buNone/>
            </a:pPr>
            <a:r>
              <a:rPr lang="en-US" sz="2600" dirty="0" smtClean="0"/>
              <a:t>Work done at generator level, validated  with full simulation </a:t>
            </a:r>
          </a:p>
          <a:p>
            <a:pPr>
              <a:buNone/>
            </a:pPr>
            <a:r>
              <a:rPr lang="en-US" sz="2600" dirty="0" smtClean="0"/>
              <a:t>and reconstruction using  ILD software, </a:t>
            </a:r>
            <a:r>
              <a:rPr lang="en-US" sz="2600" dirty="0" err="1" smtClean="0"/>
              <a:t>Mokka</a:t>
            </a:r>
            <a:r>
              <a:rPr lang="en-US" sz="2600" dirty="0" smtClean="0"/>
              <a:t>  and Marlin.</a:t>
            </a:r>
          </a:p>
          <a:p>
            <a:pPr>
              <a:buNone/>
            </a:pPr>
            <a:r>
              <a:rPr lang="en-US" sz="2600" dirty="0" smtClean="0"/>
              <a:t>                                 </a:t>
            </a:r>
            <a:r>
              <a:rPr lang="en-US" sz="2600" dirty="0" err="1" smtClean="0"/>
              <a:t>M.Battaglia</a:t>
            </a:r>
            <a:r>
              <a:rPr lang="en-US" sz="2600" dirty="0" smtClean="0"/>
              <a:t>, J-</a:t>
            </a:r>
            <a:r>
              <a:rPr lang="en-US" sz="2600" dirty="0" err="1" smtClean="0"/>
              <a:t>J.Blaising</a:t>
            </a:r>
            <a:endParaRPr lang="en-US" sz="26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3505200" y="1447800"/>
          <a:ext cx="5181600" cy="4419600"/>
        </p:xfrm>
        <a:graphic>
          <a:graphicData uri="http://schemas.openxmlformats.org/presentationml/2006/ole">
            <p:oleObj spid="_x0000_s29697" name="Acrobat Document" r:id="rId3" imgW="5401429" imgH="5180952" progId="AcroExch.Document.7">
              <p:embed/>
            </p:oleObj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 Selection Efficiency and S/B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15200" y="5269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Prob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1600200"/>
            <a:ext cx="3276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Selection efficiency  (blue)</a:t>
            </a:r>
          </a:p>
          <a:p>
            <a:r>
              <a:rPr lang="en-US" sz="2000" dirty="0" smtClean="0"/>
              <a:t>S/B ratio (red) for </a:t>
            </a:r>
          </a:p>
          <a:p>
            <a:r>
              <a:rPr lang="en-US" sz="2000" dirty="0" err="1" smtClean="0"/>
              <a:t>δPt</a:t>
            </a:r>
            <a:r>
              <a:rPr lang="en-US" sz="2000" dirty="0" smtClean="0"/>
              <a:t>/Pt²=2.10ˉ⁵ and </a:t>
            </a:r>
            <a:r>
              <a:rPr lang="en-US" sz="2000" dirty="0" err="1" smtClean="0"/>
              <a:t>muon</a:t>
            </a:r>
            <a:r>
              <a:rPr lang="en-US" sz="2000" dirty="0" smtClean="0"/>
              <a:t> identification efficiency = 100%.</a:t>
            </a:r>
          </a:p>
          <a:p>
            <a:endParaRPr lang="en-US" sz="2000" dirty="0" err="1" smtClean="0"/>
          </a:p>
          <a:p>
            <a:r>
              <a:rPr lang="en-US" sz="2000" dirty="0" smtClean="0"/>
              <a:t>For </a:t>
            </a:r>
            <a:r>
              <a:rPr lang="en-US" sz="2000" dirty="0" err="1" smtClean="0"/>
              <a:t>Prob</a:t>
            </a:r>
            <a:r>
              <a:rPr lang="en-US" sz="2000" dirty="0" smtClean="0"/>
              <a:t> &gt; 0.8, the selection efficiency is 93 % and S/B ~ 40%; </a:t>
            </a:r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 Selection efficiency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8006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Left: </a:t>
            </a:r>
            <a:r>
              <a:rPr lang="en-US" sz="2000" dirty="0" err="1" smtClean="0"/>
              <a:t>Muon</a:t>
            </a:r>
            <a:r>
              <a:rPr lang="en-US" sz="2000" dirty="0" smtClean="0"/>
              <a:t> momentum distribution, </a:t>
            </a:r>
            <a:r>
              <a:rPr lang="en-US" sz="2000" dirty="0" err="1" smtClean="0"/>
              <a:t>δPt</a:t>
            </a:r>
            <a:r>
              <a:rPr lang="en-US" sz="2000" dirty="0" smtClean="0"/>
              <a:t>/Pt²=2.10ˉ⁵, no selection and for  </a:t>
            </a:r>
            <a:r>
              <a:rPr lang="en-US" sz="2000" dirty="0" err="1" smtClean="0"/>
              <a:t>Prob</a:t>
            </a:r>
            <a:r>
              <a:rPr lang="en-US" sz="2000" dirty="0" smtClean="0"/>
              <a:t>&gt;0.8</a:t>
            </a:r>
          </a:p>
          <a:p>
            <a:r>
              <a:rPr lang="en-US" sz="2000" dirty="0" err="1" smtClean="0"/>
              <a:t>Middle:efficiency</a:t>
            </a:r>
            <a:r>
              <a:rPr lang="en-US" sz="2000" dirty="0" smtClean="0"/>
              <a:t>  for  </a:t>
            </a:r>
            <a:r>
              <a:rPr lang="en-US" sz="2000" dirty="0" err="1" smtClean="0"/>
              <a:t>Prob</a:t>
            </a:r>
            <a:r>
              <a:rPr lang="en-US" sz="2000" dirty="0" smtClean="0"/>
              <a:t>&gt;0.8, </a:t>
            </a:r>
            <a:r>
              <a:rPr lang="en-US" sz="2000" dirty="0" err="1" smtClean="0"/>
              <a:t>δPt</a:t>
            </a:r>
            <a:r>
              <a:rPr lang="en-US" sz="2000" dirty="0" smtClean="0"/>
              <a:t>/Pt</a:t>
            </a:r>
            <a:r>
              <a:rPr lang="en-US" sz="2000" dirty="0" smtClean="0">
                <a:latin typeface="Calibri"/>
              </a:rPr>
              <a:t>²=2.10ˉ⁵</a:t>
            </a:r>
            <a:r>
              <a:rPr lang="en-US" sz="2000" dirty="0" smtClean="0"/>
              <a:t> . </a:t>
            </a:r>
            <a:r>
              <a:rPr lang="el-GR" sz="2000" dirty="0" smtClean="0"/>
              <a:t>Ε</a:t>
            </a:r>
            <a:r>
              <a:rPr lang="en-US" sz="2000" dirty="0" smtClean="0"/>
              <a:t> ~ 93 % and S/B ~ 40%;</a:t>
            </a:r>
          </a:p>
          <a:p>
            <a:r>
              <a:rPr lang="en-US" sz="2000" dirty="0" smtClean="0"/>
              <a:t>Right   : efficiency  for </a:t>
            </a:r>
            <a:r>
              <a:rPr lang="en-US" sz="2000" dirty="0" err="1" smtClean="0"/>
              <a:t>Prob</a:t>
            </a:r>
            <a:r>
              <a:rPr lang="en-US" sz="2000" dirty="0" smtClean="0"/>
              <a:t>&gt;0.8  </a:t>
            </a:r>
            <a:r>
              <a:rPr lang="en-US" sz="2000" dirty="0" err="1" smtClean="0"/>
              <a:t>δPt</a:t>
            </a:r>
            <a:r>
              <a:rPr lang="en-US" sz="2000" dirty="0" smtClean="0"/>
              <a:t>/Pt²=2.10ˉ⁴ . </a:t>
            </a:r>
            <a:r>
              <a:rPr lang="el-GR" sz="2000" dirty="0" smtClean="0"/>
              <a:t>Ε</a:t>
            </a:r>
            <a:r>
              <a:rPr lang="en-US" sz="2000" dirty="0" smtClean="0"/>
              <a:t> ~ 91 %  S/B  decreases to 33% </a:t>
            </a:r>
          </a:p>
          <a:p>
            <a:r>
              <a:rPr lang="en-US" sz="2000" dirty="0" smtClean="0"/>
              <a:t>The degradation of the energy resolution distorts the shape of </a:t>
            </a:r>
            <a:r>
              <a:rPr lang="en-US" sz="2000" dirty="0" err="1" smtClean="0"/>
              <a:t>dN</a:t>
            </a:r>
            <a:r>
              <a:rPr lang="en-US" sz="2000" dirty="0" smtClean="0"/>
              <a:t>/</a:t>
            </a:r>
            <a:r>
              <a:rPr lang="en-US" sz="2000" dirty="0" err="1" smtClean="0"/>
              <a:t>dP</a:t>
            </a:r>
            <a:endParaRPr lang="en-US" sz="20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6200" y="1295400"/>
          <a:ext cx="3352800" cy="3452220"/>
        </p:xfrm>
        <a:graphic>
          <a:graphicData uri="http://schemas.openxmlformats.org/presentationml/2006/ole">
            <p:oleObj spid="_x0000_s24578" name="Acrobat Document" r:id="rId3" imgW="5439534" imgH="5180952" progId="AcroExch.Document.7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352800" y="1295400"/>
          <a:ext cx="2971800" cy="3505199"/>
        </p:xfrm>
        <a:graphic>
          <a:graphicData uri="http://schemas.openxmlformats.org/presentationml/2006/ole">
            <p:oleObj spid="_x0000_s24579" name="Acrobat Document" r:id="rId4" imgW="5439534" imgH="5180952" progId="AcroExch.Document.7">
              <p:embed/>
            </p:oleObj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6172200" y="1295400"/>
          <a:ext cx="2871787" cy="3505200"/>
        </p:xfrm>
        <a:graphic>
          <a:graphicData uri="http://schemas.openxmlformats.org/presentationml/2006/ole">
            <p:oleObj spid="_x0000_s24580" name="Acrobat Document" r:id="rId5" imgW="5439534" imgH="5180952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Efficiency and S/B, Beam Polarization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56929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selection efficiency and S/B for </a:t>
            </a:r>
            <a:r>
              <a:rPr lang="el-GR" sz="2000" dirty="0" smtClean="0"/>
              <a:t>δ</a:t>
            </a:r>
            <a:r>
              <a:rPr lang="en-US" sz="2000" dirty="0" smtClean="0"/>
              <a:t>Pt/Pt</a:t>
            </a:r>
            <a:r>
              <a:rPr lang="en-US" sz="2000" dirty="0" smtClean="0">
                <a:latin typeface="Calibri"/>
              </a:rPr>
              <a:t>²=2.10⁻⁵ and different polarization conditions</a:t>
            </a:r>
          </a:p>
          <a:p>
            <a:r>
              <a:rPr lang="en-US" sz="2000" dirty="0" smtClean="0"/>
              <a:t>Left: </a:t>
            </a:r>
            <a:r>
              <a:rPr lang="en-US" sz="2000" dirty="0" err="1" smtClean="0"/>
              <a:t>pol</a:t>
            </a:r>
            <a:r>
              <a:rPr lang="en-US" sz="2000" dirty="0" smtClean="0"/>
              <a:t> (eˉ/e⁺)  (0/0); S/B~0.4   Middle: (80/0); S/B~0.95        Right: (80/60); S/B~1.1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" y="1371600"/>
          <a:ext cx="3429000" cy="4419600"/>
        </p:xfrm>
        <a:graphic>
          <a:graphicData uri="http://schemas.openxmlformats.org/presentationml/2006/ole">
            <p:oleObj spid="_x0000_s26626" name="Acrobat Document" r:id="rId3" imgW="5401429" imgH="5180952" progId="AcroExch.Document.7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124200" y="1371600"/>
          <a:ext cx="3276600" cy="4343400"/>
        </p:xfrm>
        <a:graphic>
          <a:graphicData uri="http://schemas.openxmlformats.org/presentationml/2006/ole">
            <p:oleObj spid="_x0000_s26627" name="Acrobat Document" r:id="rId4" imgW="5401429" imgH="5180952" progId="AcroExch.Document.7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6172200" y="1371600"/>
          <a:ext cx="2971800" cy="4343400"/>
        </p:xfrm>
        <a:graphic>
          <a:graphicData uri="http://schemas.openxmlformats.org/presentationml/2006/ole">
            <p:oleObj spid="_x0000_s26628" name="Acrobat Document" r:id="rId5" imgW="5401429" imgH="5180952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Signal (only) fit, no beam polarization</a:t>
            </a:r>
            <a:br>
              <a:rPr lang="en-US" dirty="0" smtClean="0"/>
            </a:br>
            <a:r>
              <a:rPr lang="en-US" dirty="0" smtClean="0"/>
              <a:t>no background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2" y="1295400"/>
            <a:ext cx="832008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200" y="5486400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Left: </a:t>
            </a:r>
            <a:r>
              <a:rPr lang="en-US" sz="2000" dirty="0" err="1" smtClean="0"/>
              <a:t>muon</a:t>
            </a:r>
            <a:r>
              <a:rPr lang="en-US" sz="2000" dirty="0" smtClean="0"/>
              <a:t> momentum resolution; G4 simulation + reconstruction: </a:t>
            </a:r>
            <a:r>
              <a:rPr lang="el-GR" sz="2000" dirty="0" smtClean="0"/>
              <a:t>δ</a:t>
            </a:r>
            <a:r>
              <a:rPr lang="en-US" sz="2000" dirty="0" smtClean="0"/>
              <a:t>pt/pt² ~ 2.10ˉ⁵ </a:t>
            </a:r>
          </a:p>
          <a:p>
            <a:r>
              <a:rPr lang="en-US" sz="2000" dirty="0" smtClean="0"/>
              <a:t>Right: Momentum </a:t>
            </a:r>
            <a:r>
              <a:rPr lang="en-US" sz="2000" dirty="0" err="1" smtClean="0"/>
              <a:t>spectum</a:t>
            </a:r>
            <a:r>
              <a:rPr lang="en-US" sz="2000" dirty="0" smtClean="0"/>
              <a:t> fit, with ISR+B.S and </a:t>
            </a:r>
            <a:r>
              <a:rPr lang="el-GR" sz="2000" dirty="0" smtClean="0"/>
              <a:t>δ</a:t>
            </a:r>
            <a:r>
              <a:rPr lang="en-US" sz="2000" dirty="0" smtClean="0"/>
              <a:t>pt²/pt² ~ 2.10ˉ⁵ modeling. </a:t>
            </a:r>
          </a:p>
          <a:p>
            <a:r>
              <a:rPr lang="en-US" sz="2000" dirty="0" smtClean="0"/>
              <a:t>m</a:t>
            </a:r>
            <a:r>
              <a:rPr lang="el-GR" sz="2000" dirty="0" smtClean="0"/>
              <a:t>μ̃</a:t>
            </a:r>
            <a:r>
              <a:rPr lang="en-US" sz="2000" dirty="0" smtClean="0"/>
              <a:t>=1107.1±2.8 </a:t>
            </a:r>
            <a:r>
              <a:rPr lang="en-US" sz="2000" dirty="0" err="1" smtClean="0"/>
              <a:t>GeV</a:t>
            </a:r>
            <a:r>
              <a:rPr lang="en-US" sz="2000" dirty="0" smtClean="0"/>
              <a:t> and m </a:t>
            </a:r>
            <a:r>
              <a:rPr lang="el-GR" sz="2000" dirty="0" smtClean="0"/>
              <a:t>χ̃°</a:t>
            </a:r>
            <a:r>
              <a:rPr lang="en-US" sz="2000" dirty="0" smtClean="0"/>
              <a:t>=560.1 ± 1.5 </a:t>
            </a:r>
            <a:r>
              <a:rPr lang="en-US" sz="2000" dirty="0" err="1" smtClean="0"/>
              <a:t>GeV</a:t>
            </a:r>
            <a:r>
              <a:rPr lang="en-US" sz="2000" dirty="0" smtClean="0"/>
              <a:t>  ; validation of fit </a:t>
            </a:r>
            <a:r>
              <a:rPr lang="en-US" sz="2000" smtClean="0"/>
              <a:t>and </a:t>
            </a:r>
            <a:r>
              <a:rPr lang="en-US" sz="2000" smtClean="0"/>
              <a:t>modeling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Stacked Signal + Background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5410200"/>
            <a:ext cx="891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Left: Signal + backgrounds without polarization. Right: with (e⁻80, e⁺0)  polarization; Signal x 1.8 and  background x0.2; upper edge better preserved from WW bkg.</a:t>
            </a:r>
          </a:p>
          <a:p>
            <a:r>
              <a:rPr lang="en-US" sz="2000" dirty="0" smtClean="0"/>
              <a:t>Background modeled for background subtraction</a:t>
            </a:r>
            <a:endParaRPr lang="en-US" sz="20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76200" y="1219200"/>
          <a:ext cx="4191000" cy="4038600"/>
        </p:xfrm>
        <a:graphic>
          <a:graphicData uri="http://schemas.openxmlformats.org/presentationml/2006/ole">
            <p:oleObj spid="_x0000_s27653" name="Acrobat Document" r:id="rId4" imgW="5830114" imgH="6687483" progId="AcroExch.Document.7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191000" y="1219200"/>
          <a:ext cx="4495800" cy="4267200"/>
        </p:xfrm>
        <a:graphic>
          <a:graphicData uri="http://schemas.openxmlformats.org/presentationml/2006/ole">
            <p:oleObj spid="_x0000_s27656" name="Acrobat Document" r:id="rId5" imgW="5439534" imgH="7009524" progId="AcroExch.Document.7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239000" y="5105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r>
              <a:rPr lang="el-GR" dirty="0" smtClean="0"/>
              <a:t>μ</a:t>
            </a:r>
            <a:r>
              <a:rPr lang="en-US" dirty="0" smtClean="0"/>
              <a:t>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743200" y="5105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r>
              <a:rPr lang="el-GR" dirty="0" smtClean="0"/>
              <a:t>μ</a:t>
            </a:r>
            <a:r>
              <a:rPr lang="en-US" dirty="0" smtClean="0"/>
              <a:t>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S-B Fits after B subtraction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524375" y="1066800"/>
          <a:ext cx="4619625" cy="4743450"/>
        </p:xfrm>
        <a:graphic>
          <a:graphicData uri="http://schemas.openxmlformats.org/presentationml/2006/ole">
            <p:oleObj spid="_x0000_s28674" name="Acrobat Document" r:id="rId3" imgW="5428571" imgH="5219048" progId="AcroExch.Document.7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0" y="1066800"/>
          <a:ext cx="4495800" cy="4743450"/>
        </p:xfrm>
        <a:graphic>
          <a:graphicData uri="http://schemas.openxmlformats.org/presentationml/2006/ole">
            <p:oleObj spid="_x0000_s28675" name="Acrobat Document" r:id="rId4" imgW="5428571" imgH="5219048" progId="AcroExch.Document.7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" y="54864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Momentum </a:t>
            </a:r>
            <a:r>
              <a:rPr lang="en-US" sz="2000" dirty="0" err="1" smtClean="0"/>
              <a:t>spectum</a:t>
            </a:r>
            <a:r>
              <a:rPr lang="en-US" sz="2000" dirty="0" smtClean="0"/>
              <a:t> fits, with ISR+B.S and </a:t>
            </a:r>
            <a:r>
              <a:rPr lang="el-GR" sz="2000" dirty="0" smtClean="0"/>
              <a:t>δ</a:t>
            </a:r>
            <a:r>
              <a:rPr lang="en-US" sz="2000" dirty="0" smtClean="0"/>
              <a:t>pt/pt² modeling and B subtraction.  </a:t>
            </a:r>
          </a:p>
          <a:p>
            <a:r>
              <a:rPr lang="en-US" sz="2000" dirty="0" err="1" smtClean="0"/>
              <a:t>Smuon</a:t>
            </a:r>
            <a:r>
              <a:rPr lang="en-US" sz="2000" dirty="0" smtClean="0"/>
              <a:t>        : </a:t>
            </a:r>
            <a:r>
              <a:rPr lang="en-US" sz="2000" dirty="0" err="1" smtClean="0"/>
              <a:t>δm</a:t>
            </a:r>
            <a:r>
              <a:rPr lang="en-US" sz="2000" dirty="0" smtClean="0"/>
              <a:t>/m ~ 2.0 % without polarization and 1.5 % with 80% eˉ </a:t>
            </a:r>
            <a:r>
              <a:rPr lang="en-US" sz="2000" dirty="0" err="1" smtClean="0"/>
              <a:t>polarisation</a:t>
            </a:r>
            <a:endParaRPr lang="en-US" sz="2000" dirty="0" smtClean="0"/>
          </a:p>
          <a:p>
            <a:r>
              <a:rPr lang="en-US" sz="2000" dirty="0" err="1" smtClean="0"/>
              <a:t>Neutralino</a:t>
            </a:r>
            <a:r>
              <a:rPr lang="en-US" sz="2000" dirty="0" smtClean="0"/>
              <a:t>:  </a:t>
            </a:r>
            <a:r>
              <a:rPr lang="en-US" sz="2000" dirty="0" err="1" smtClean="0"/>
              <a:t>δm</a:t>
            </a:r>
            <a:r>
              <a:rPr lang="en-US" sz="2000" dirty="0" smtClean="0"/>
              <a:t>/m ~ 2.4 % without polarization and 1.2 % with 80% eˉ </a:t>
            </a:r>
            <a:r>
              <a:rPr lang="en-US" sz="2000" dirty="0" err="1" smtClean="0"/>
              <a:t>polarisation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457200" y="76200"/>
            <a:ext cx="8229600" cy="11128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e⁺ + e⁻ 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→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γ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γ</a:t>
            </a:r>
            <a:r>
              <a:rPr lang="el-GR" sz="4400" dirty="0" smtClean="0"/>
              <a:t> →</a:t>
            </a:r>
            <a:r>
              <a:rPr lang="en-US" sz="4400" dirty="0" smtClean="0"/>
              <a:t> hadrons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43400" y="2776478"/>
            <a:ext cx="4724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Background peaked in F/B region.</a:t>
            </a:r>
          </a:p>
          <a:p>
            <a:endParaRPr lang="en-US" sz="2000" dirty="0" smtClean="0"/>
          </a:p>
          <a:p>
            <a:r>
              <a:rPr lang="en-US" sz="2000" dirty="0" smtClean="0"/>
              <a:t>Fig1: </a:t>
            </a:r>
            <a:r>
              <a:rPr lang="en-US" sz="2000" dirty="0" err="1" smtClean="0"/>
              <a:t>dE</a:t>
            </a:r>
            <a:r>
              <a:rPr lang="en-US" sz="2000" dirty="0" smtClean="0"/>
              <a:t>/</a:t>
            </a:r>
            <a:r>
              <a:rPr lang="en-US" sz="2000" dirty="0" err="1" smtClean="0"/>
              <a:t>dθ</a:t>
            </a:r>
            <a:r>
              <a:rPr lang="en-US" sz="2000" dirty="0" smtClean="0"/>
              <a:t>  </a:t>
            </a:r>
            <a:r>
              <a:rPr lang="en-US" sz="2000" b="1" dirty="0" smtClean="0"/>
              <a:t>for 20 </a:t>
            </a:r>
            <a:r>
              <a:rPr lang="en-US" sz="2000" b="1" dirty="0" err="1" smtClean="0"/>
              <a:t>Bx</a:t>
            </a:r>
            <a:r>
              <a:rPr lang="en-US" sz="2000" b="1" dirty="0" smtClean="0"/>
              <a:t> </a:t>
            </a:r>
          </a:p>
          <a:p>
            <a:endParaRPr lang="en-US" sz="2000" dirty="0" smtClean="0"/>
          </a:p>
          <a:p>
            <a:r>
              <a:rPr lang="en-US" sz="2000" dirty="0" smtClean="0"/>
              <a:t>Energy deposit in a ±10 ° cone: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~ 2 </a:t>
            </a:r>
            <a:r>
              <a:rPr lang="en-US" sz="2000" dirty="0" err="1" smtClean="0"/>
              <a:t>Gev</a:t>
            </a:r>
            <a:r>
              <a:rPr lang="en-US" sz="2000" dirty="0" smtClean="0"/>
              <a:t>  in barrel region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~ 20 </a:t>
            </a:r>
            <a:r>
              <a:rPr lang="en-US" sz="2000" dirty="0" err="1" smtClean="0"/>
              <a:t>Gev</a:t>
            </a:r>
            <a:r>
              <a:rPr lang="en-US" sz="2000" dirty="0" smtClean="0"/>
              <a:t> in F/B regions</a:t>
            </a:r>
          </a:p>
          <a:p>
            <a:r>
              <a:rPr lang="en-US" sz="2000" dirty="0" smtClean="0"/>
              <a:t>For 5Bx (2.5 </a:t>
            </a:r>
            <a:r>
              <a:rPr lang="en-US" sz="2000" dirty="0" err="1" smtClean="0"/>
              <a:t>nsec</a:t>
            </a:r>
            <a:r>
              <a:rPr lang="en-US" sz="2000" dirty="0" smtClean="0"/>
              <a:t>) the </a:t>
            </a:r>
            <a:r>
              <a:rPr lang="el-GR" sz="2000" dirty="0" smtClean="0"/>
              <a:t>μ̃</a:t>
            </a:r>
            <a:r>
              <a:rPr lang="en-US" sz="2000" dirty="0" smtClean="0"/>
              <a:t> selection efficiency</a:t>
            </a:r>
          </a:p>
          <a:p>
            <a:r>
              <a:rPr lang="en-US" sz="2000" dirty="0" smtClean="0"/>
              <a:t>Is unchanged ~ 93%, for 20 </a:t>
            </a:r>
            <a:r>
              <a:rPr lang="en-US" sz="2000" dirty="0" err="1" smtClean="0"/>
              <a:t>Bx</a:t>
            </a:r>
            <a:r>
              <a:rPr lang="en-US" sz="2000" dirty="0" smtClean="0"/>
              <a:t> (10 </a:t>
            </a:r>
            <a:r>
              <a:rPr lang="en-US" sz="2000" dirty="0" err="1" smtClean="0"/>
              <a:t>nsec</a:t>
            </a:r>
            <a:r>
              <a:rPr lang="en-US" sz="2000" dirty="0" smtClean="0"/>
              <a:t>) it decreases to 91 % .</a:t>
            </a:r>
          </a:p>
          <a:p>
            <a:r>
              <a:rPr lang="en-US" sz="2000" dirty="0" smtClean="0"/>
              <a:t>The mass fits where done for 5 and 20 BX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667000"/>
            <a:ext cx="4191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6200" y="1219200"/>
            <a:ext cx="899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/>
              <a:t>At 3 </a:t>
            </a:r>
            <a:r>
              <a:rPr lang="en-US" sz="2000" dirty="0" err="1" smtClean="0"/>
              <a:t>TeV</a:t>
            </a:r>
            <a:r>
              <a:rPr lang="en-US" sz="2000" dirty="0" smtClean="0"/>
              <a:t> ~ 3.3  e⁺ + e⁻ </a:t>
            </a:r>
            <a:r>
              <a:rPr lang="el-GR" sz="2000" dirty="0" smtClean="0"/>
              <a:t>→</a:t>
            </a:r>
            <a:r>
              <a:rPr lang="en-US" sz="2000" dirty="0" smtClean="0"/>
              <a:t> </a:t>
            </a:r>
            <a:r>
              <a:rPr lang="el-GR" sz="2000" dirty="0" smtClean="0"/>
              <a:t>γ</a:t>
            </a:r>
            <a:r>
              <a:rPr lang="en-US" sz="2000" dirty="0" smtClean="0"/>
              <a:t> </a:t>
            </a:r>
            <a:r>
              <a:rPr lang="el-GR" sz="2000" dirty="0" smtClean="0"/>
              <a:t>γ →</a:t>
            </a:r>
            <a:r>
              <a:rPr lang="en-US" sz="2000" dirty="0" smtClean="0"/>
              <a:t> hadrons events / BX  →   ~ 13 particles/BX, 24 </a:t>
            </a:r>
            <a:r>
              <a:rPr lang="en-US" sz="2000" dirty="0" err="1" smtClean="0"/>
              <a:t>GeV</a:t>
            </a:r>
            <a:r>
              <a:rPr lang="en-US" sz="2000" dirty="0" smtClean="0"/>
              <a:t>/BX </a:t>
            </a:r>
          </a:p>
          <a:p>
            <a:r>
              <a:rPr lang="en-US" sz="2000" dirty="0" smtClean="0"/>
              <a:t>Per train (312 BX) ~ 7.5 </a:t>
            </a:r>
            <a:r>
              <a:rPr lang="en-US" sz="2000" dirty="0" err="1" smtClean="0"/>
              <a:t>Tev</a:t>
            </a:r>
            <a:r>
              <a:rPr lang="en-US" sz="2000" dirty="0" smtClean="0"/>
              <a:t>  are dumped in the detector. Low E/Pt hadrons, but requires time stamping to preserve the energy resolution and the missing energy measurements necessary to discriminate Signal and background </a:t>
            </a:r>
          </a:p>
        </p:txBody>
      </p:sp>
      <p:sp>
        <p:nvSpPr>
          <p:cNvPr id="12" name="Left Arrow 11"/>
          <p:cNvSpPr/>
          <p:nvPr/>
        </p:nvSpPr>
        <p:spPr>
          <a:xfrm>
            <a:off x="4419600" y="3810000"/>
            <a:ext cx="4572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Table of Results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5029200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</a:t>
            </a:r>
            <a:r>
              <a:rPr lang="el-GR" dirty="0" smtClean="0"/>
              <a:t>δ</a:t>
            </a:r>
            <a:r>
              <a:rPr lang="en-US" dirty="0" smtClean="0"/>
              <a:t>pt/pt² increases, S/B decreases, </a:t>
            </a:r>
            <a:r>
              <a:rPr lang="el-GR" dirty="0" smtClean="0"/>
              <a:t>δ</a:t>
            </a:r>
            <a:r>
              <a:rPr lang="en-US" dirty="0" smtClean="0"/>
              <a:t>m increases; for </a:t>
            </a:r>
            <a:r>
              <a:rPr lang="el-GR" dirty="0" smtClean="0"/>
              <a:t>δ</a:t>
            </a:r>
            <a:r>
              <a:rPr lang="en-US" dirty="0" smtClean="0"/>
              <a:t>pt/pt² &gt;10¯⁴ , efficiency corrections are large ,introducing significant systematic errors.  </a:t>
            </a:r>
          </a:p>
          <a:p>
            <a:r>
              <a:rPr lang="en-US" dirty="0" smtClean="0"/>
              <a:t>B modeling/subtraction  increases </a:t>
            </a:r>
            <a:r>
              <a:rPr lang="el-GR" dirty="0" smtClean="0"/>
              <a:t>δ</a:t>
            </a:r>
            <a:r>
              <a:rPr lang="en-US" dirty="0" smtClean="0"/>
              <a:t>m; it can be improved using polarization.  </a:t>
            </a:r>
          </a:p>
          <a:p>
            <a:r>
              <a:rPr lang="el-GR" dirty="0" smtClean="0"/>
              <a:t>γγ</a:t>
            </a:r>
            <a:r>
              <a:rPr lang="en-US" dirty="0" smtClean="0"/>
              <a:t>-&gt; </a:t>
            </a:r>
            <a:r>
              <a:rPr lang="en-US" dirty="0" err="1" smtClean="0"/>
              <a:t>hadron</a:t>
            </a:r>
            <a:r>
              <a:rPr lang="en-US" dirty="0" smtClean="0"/>
              <a:t> decrease S/B; up to  20 BX time stamping (10 </a:t>
            </a:r>
            <a:r>
              <a:rPr lang="en-US" dirty="0" err="1" smtClean="0"/>
              <a:t>nsec</a:t>
            </a:r>
            <a:r>
              <a:rPr lang="en-US" dirty="0" smtClean="0"/>
              <a:t>); there is no significant  </a:t>
            </a:r>
            <a:r>
              <a:rPr lang="el-GR" dirty="0" smtClean="0"/>
              <a:t>δ</a:t>
            </a:r>
            <a:r>
              <a:rPr lang="en-US" dirty="0" smtClean="0"/>
              <a:t>m degradation.            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807720"/>
          <a:ext cx="8763001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34"/>
                <a:gridCol w="930584"/>
                <a:gridCol w="1473425"/>
                <a:gridCol w="1395876"/>
                <a:gridCol w="1163230"/>
                <a:gridCol w="1395876"/>
                <a:gridCol w="1395876"/>
              </a:tblGrid>
              <a:tr h="6128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 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√S&gt; 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δ</a:t>
                      </a:r>
                      <a:r>
                        <a:rPr lang="en-US" dirty="0" smtClean="0"/>
                        <a:t>pt/pt²</a:t>
                      </a:r>
                    </a:p>
                    <a:p>
                      <a:pPr algn="ctr"/>
                      <a:r>
                        <a:rPr lang="en-US" dirty="0" smtClean="0"/>
                        <a:t>(x10¯⁵ GeV¯¹)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Polarization (e¯ / e⁺)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BX</a:t>
                      </a:r>
                      <a:r>
                        <a:rPr lang="en-US" baseline="0" dirty="0" smtClean="0"/>
                        <a:t> Capability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r>
                        <a:rPr lang="el-GR" dirty="0" smtClean="0"/>
                        <a:t>μ̃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r>
                        <a:rPr lang="el-GR" dirty="0" smtClean="0"/>
                        <a:t>χ̃</a:t>
                      </a:r>
                      <a:r>
                        <a:rPr lang="el-GR" dirty="0" smtClean="0">
                          <a:latin typeface="Calibri"/>
                        </a:rPr>
                        <a:t>⁰</a:t>
                      </a:r>
                      <a:endParaRPr lang="en-US" dirty="0" smtClean="0">
                        <a:latin typeface="Calibri"/>
                      </a:endParaRPr>
                    </a:p>
                    <a:p>
                      <a:pPr algn="ctr"/>
                      <a:r>
                        <a:rPr lang="en-US" dirty="0" smtClean="0">
                          <a:latin typeface="Calibri"/>
                        </a:rPr>
                        <a:t>(</a:t>
                      </a:r>
                      <a:r>
                        <a:rPr lang="en-US" dirty="0" err="1" smtClean="0">
                          <a:latin typeface="Calibri"/>
                        </a:rPr>
                        <a:t>GeV</a:t>
                      </a:r>
                      <a:r>
                        <a:rPr lang="en-US" dirty="0" smtClean="0">
                          <a:latin typeface="Calibri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1106.3</a:t>
                      </a:r>
                      <a:r>
                        <a:rPr lang="en-US" dirty="0" smtClean="0">
                          <a:latin typeface="Calibri"/>
                        </a:rPr>
                        <a:t>±2.9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558.8</a:t>
                      </a:r>
                      <a:r>
                        <a:rPr lang="en-US" dirty="0" smtClean="0">
                          <a:latin typeface="Calibri"/>
                        </a:rPr>
                        <a:t>±1.3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1098.8</a:t>
                      </a:r>
                      <a:r>
                        <a:rPr lang="en-US" dirty="0" smtClean="0">
                          <a:latin typeface="Calibri"/>
                        </a:rPr>
                        <a:t>±2.6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555.4</a:t>
                      </a:r>
                      <a:r>
                        <a:rPr lang="en-US" dirty="0" smtClean="0">
                          <a:latin typeface="Calibri"/>
                        </a:rPr>
                        <a:t>±1.2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1104.6</a:t>
                      </a:r>
                      <a:r>
                        <a:rPr lang="en-US" dirty="0" smtClean="0">
                          <a:latin typeface="Calibri"/>
                        </a:rPr>
                        <a:t>±2.9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560.0</a:t>
                      </a:r>
                      <a:r>
                        <a:rPr lang="en-US" dirty="0" smtClean="0">
                          <a:latin typeface="Calibri"/>
                        </a:rPr>
                        <a:t>±1.7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1098.8</a:t>
                      </a:r>
                      <a:r>
                        <a:rPr lang="en-US" dirty="0" smtClean="0">
                          <a:latin typeface="Calibri"/>
                        </a:rPr>
                        <a:t>±3.1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559.1</a:t>
                      </a:r>
                      <a:r>
                        <a:rPr lang="en-US" dirty="0" smtClean="0">
                          <a:latin typeface="Calibri"/>
                        </a:rPr>
                        <a:t>±3.6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1107.5</a:t>
                      </a:r>
                      <a:r>
                        <a:rPr lang="en-US" dirty="0" smtClean="0">
                          <a:latin typeface="Calibri"/>
                        </a:rPr>
                        <a:t>±4.2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575.7</a:t>
                      </a:r>
                      <a:r>
                        <a:rPr lang="en-US" dirty="0" smtClean="0">
                          <a:latin typeface="Calibri"/>
                        </a:rPr>
                        <a:t>±5.3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S(G4+R)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1107.2</a:t>
                      </a:r>
                      <a:r>
                        <a:rPr lang="en-US" dirty="0" smtClean="0">
                          <a:latin typeface="Calibri"/>
                        </a:rPr>
                        <a:t>±2.8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560.1</a:t>
                      </a:r>
                      <a:r>
                        <a:rPr lang="en-US" dirty="0" smtClean="0">
                          <a:latin typeface="Calibri"/>
                        </a:rPr>
                        <a:t>±2.2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S+B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1107.4</a:t>
                      </a:r>
                      <a:r>
                        <a:rPr lang="en-US" dirty="0" smtClean="0">
                          <a:latin typeface="Calibri"/>
                        </a:rPr>
                        <a:t>±20.2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533.8</a:t>
                      </a:r>
                      <a:r>
                        <a:rPr lang="en-US" dirty="0" smtClean="0">
                          <a:latin typeface="Calibri"/>
                        </a:rPr>
                        <a:t>±13.1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S+B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80/60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1101.7</a:t>
                      </a:r>
                      <a:r>
                        <a:rPr lang="en-US" dirty="0" smtClean="0">
                          <a:latin typeface="Calibri"/>
                        </a:rPr>
                        <a:t>±13.5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536.7</a:t>
                      </a:r>
                      <a:r>
                        <a:rPr lang="en-US" dirty="0" smtClean="0">
                          <a:latin typeface="Calibri"/>
                        </a:rPr>
                        <a:t>±5.5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S+B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80/60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1102.4</a:t>
                      </a:r>
                      <a:r>
                        <a:rPr lang="en-US" dirty="0" smtClean="0">
                          <a:latin typeface="Calibri"/>
                        </a:rPr>
                        <a:t>±12.9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548.9</a:t>
                      </a:r>
                      <a:r>
                        <a:rPr lang="en-US" dirty="0" smtClean="0">
                          <a:latin typeface="Calibri"/>
                        </a:rPr>
                        <a:t>±7.1</a:t>
                      </a:r>
                      <a:endParaRPr lang="en-US" dirty="0"/>
                    </a:p>
                  </a:txBody>
                  <a:tcPr/>
                </a:tc>
              </a:tr>
              <a:tr h="3501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S+B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80/60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1104.6</a:t>
                      </a:r>
                      <a:r>
                        <a:rPr lang="en-US" dirty="0" smtClean="0">
                          <a:latin typeface="Calibri"/>
                        </a:rPr>
                        <a:t>±12.8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551.1</a:t>
                      </a:r>
                      <a:r>
                        <a:rPr lang="en-US" dirty="0" smtClean="0">
                          <a:latin typeface="Calibri"/>
                        </a:rPr>
                        <a:t>±7.1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400" dirty="0" smtClean="0"/>
              <a:t>The μ̃ and χ̃</a:t>
            </a:r>
            <a:r>
              <a:rPr lang="en-US" sz="2400" dirty="0" smtClean="0">
                <a:latin typeface="Calibri"/>
              </a:rPr>
              <a:t>⁰</a:t>
            </a:r>
            <a:r>
              <a:rPr lang="en-US" sz="2400" dirty="0" smtClean="0"/>
              <a:t> masses can be obtained from energy scan and  fit to the </a:t>
            </a:r>
            <a:r>
              <a:rPr lang="en-US" sz="2400" dirty="0" err="1" smtClean="0"/>
              <a:t>dN</a:t>
            </a:r>
            <a:r>
              <a:rPr lang="en-US" sz="2400" dirty="0" smtClean="0"/>
              <a:t>/</a:t>
            </a:r>
            <a:r>
              <a:rPr lang="en-US" sz="2400" dirty="0" err="1" smtClean="0"/>
              <a:t>dP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The main sources of errors on the μ̃ and χ̃⁰ masses are:</a:t>
            </a:r>
          </a:p>
          <a:p>
            <a:r>
              <a:rPr lang="en-US" sz="2400" dirty="0" smtClean="0"/>
              <a:t>The background estimation and subtraction.</a:t>
            </a:r>
          </a:p>
          <a:p>
            <a:r>
              <a:rPr lang="en-US" sz="2400" dirty="0" smtClean="0"/>
              <a:t>The luminosity spectrum modeling.</a:t>
            </a:r>
          </a:p>
          <a:p>
            <a:r>
              <a:rPr lang="en-US" sz="2400" dirty="0" smtClean="0"/>
              <a:t>The μ momentum resolution.</a:t>
            </a:r>
          </a:p>
          <a:p>
            <a:pPr>
              <a:buNone/>
            </a:pPr>
            <a:r>
              <a:rPr lang="en-US" sz="2400" dirty="0" smtClean="0"/>
              <a:t> To reach a statistical accuracy  </a:t>
            </a:r>
            <a:r>
              <a:rPr lang="el-GR" sz="2400" dirty="0" smtClean="0"/>
              <a:t>δ</a:t>
            </a:r>
            <a:r>
              <a:rPr lang="en-US" sz="2400" dirty="0" smtClean="0"/>
              <a:t>m/m~ 1 % ,  with </a:t>
            </a:r>
            <a:r>
              <a:rPr lang="en-US" sz="2400" dirty="0" err="1" smtClean="0"/>
              <a:t>dN</a:t>
            </a:r>
            <a:r>
              <a:rPr lang="en-US" sz="2400" dirty="0" smtClean="0"/>
              <a:t>/</a:t>
            </a:r>
            <a:r>
              <a:rPr lang="en-US" sz="2400" dirty="0" err="1" smtClean="0"/>
              <a:t>dP</a:t>
            </a:r>
            <a:r>
              <a:rPr lang="en-US" sz="2400" dirty="0" smtClean="0"/>
              <a:t> fit method, requires:</a:t>
            </a:r>
          </a:p>
          <a:p>
            <a:r>
              <a:rPr lang="en-US" sz="2400" dirty="0" smtClean="0"/>
              <a:t>2 abˉ¹ of integrated luminosity</a:t>
            </a:r>
          </a:p>
          <a:p>
            <a:r>
              <a:rPr lang="en-US" sz="2400" dirty="0" smtClean="0"/>
              <a:t>Electron beam polarization ~ 80% to increase the S/B ratio. </a:t>
            </a:r>
          </a:p>
          <a:p>
            <a:r>
              <a:rPr lang="en-US" sz="2400" dirty="0" smtClean="0"/>
              <a:t>Good control of the luminosity spectrum, ISR and </a:t>
            </a:r>
            <a:r>
              <a:rPr lang="en-US" sz="2400" dirty="0" err="1" smtClean="0"/>
              <a:t>beamstrahlung</a:t>
            </a:r>
            <a:r>
              <a:rPr lang="en-US" sz="2400" dirty="0" smtClean="0"/>
              <a:t>.  </a:t>
            </a:r>
          </a:p>
          <a:p>
            <a:r>
              <a:rPr lang="en-US" sz="2400" dirty="0" smtClean="0"/>
              <a:t>Good  </a:t>
            </a:r>
            <a:r>
              <a:rPr lang="en-US" sz="2400" dirty="0" err="1" smtClean="0"/>
              <a:t>muon</a:t>
            </a:r>
            <a:r>
              <a:rPr lang="en-US" sz="2400" dirty="0" smtClean="0"/>
              <a:t> ID and </a:t>
            </a:r>
            <a:r>
              <a:rPr lang="el-GR" sz="2400" dirty="0" smtClean="0"/>
              <a:t>δ</a:t>
            </a:r>
            <a:r>
              <a:rPr lang="en-US" sz="2400" dirty="0" smtClean="0"/>
              <a:t>pt/pt² &lt; 5.10̄ˉ⁵ to minimize momentum spectrum efficiency correction</a:t>
            </a:r>
          </a:p>
          <a:p>
            <a:r>
              <a:rPr lang="en-US" sz="2400" dirty="0" smtClean="0"/>
              <a:t>Time stamping capability &lt;=20 BX to preserve S/B from </a:t>
            </a:r>
            <a:r>
              <a:rPr lang="el-GR" sz="2400" dirty="0" smtClean="0"/>
              <a:t>γγ→</a:t>
            </a:r>
            <a:r>
              <a:rPr lang="en-US" sz="2400" dirty="0" smtClean="0"/>
              <a:t>h pile up. </a:t>
            </a:r>
          </a:p>
          <a:p>
            <a:pPr>
              <a:buNone/>
            </a:pPr>
            <a:r>
              <a:rPr lang="en-US" sz="2400" dirty="0" smtClean="0"/>
              <a:t>For ẽ the measurement method and the requirements are similar.  The </a:t>
            </a:r>
          </a:p>
          <a:p>
            <a:pPr>
              <a:buNone/>
            </a:pPr>
            <a:r>
              <a:rPr lang="en-US" sz="2400" dirty="0" smtClean="0"/>
              <a:t>detector performances studies for </a:t>
            </a:r>
            <a:r>
              <a:rPr lang="el-GR" sz="2400" dirty="0" smtClean="0"/>
              <a:t>μ̃</a:t>
            </a:r>
            <a:r>
              <a:rPr lang="en-US" sz="2400" dirty="0" smtClean="0"/>
              <a:t> and ẽ will be done with full simulation</a:t>
            </a:r>
          </a:p>
          <a:p>
            <a:pPr>
              <a:buNone/>
            </a:pPr>
            <a:r>
              <a:rPr lang="en-US" sz="2400" dirty="0" smtClean="0"/>
              <a:t>and reconstruction for the CLIC CDR.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J-J.Blaising(LAPP/IN2P3),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 Physics motivation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37160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Scalar leptons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smtClean="0"/>
              <a:t>are the </a:t>
            </a:r>
            <a:r>
              <a:rPr lang="en-US" sz="2400" dirty="0" err="1" smtClean="0"/>
              <a:t>supersymmetric</a:t>
            </a:r>
            <a:r>
              <a:rPr lang="en-US" sz="2400" dirty="0" smtClean="0"/>
              <a:t> partners of the right and left handed charged leptons. Their masses are  ~ f (m0, m1/2, tan</a:t>
            </a:r>
            <a:r>
              <a:rPr lang="el-GR" sz="2400" dirty="0" smtClean="0">
                <a:latin typeface="Calibri"/>
              </a:rPr>
              <a:t>β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 mo   : the common </a:t>
            </a:r>
            <a:r>
              <a:rPr lang="en-US" sz="2400" dirty="0" err="1" smtClean="0"/>
              <a:t>squark</a:t>
            </a:r>
            <a:r>
              <a:rPr lang="en-US" sz="2400" dirty="0" smtClean="0"/>
              <a:t>, </a:t>
            </a:r>
            <a:r>
              <a:rPr lang="en-US" sz="2400" dirty="0" err="1" smtClean="0"/>
              <a:t>slepton</a:t>
            </a:r>
            <a:r>
              <a:rPr lang="en-US" sz="2400" dirty="0" smtClean="0"/>
              <a:t> and Higgs mass at Gut scale. </a:t>
            </a:r>
          </a:p>
          <a:p>
            <a:r>
              <a:rPr lang="en-US" sz="2400" dirty="0" smtClean="0"/>
              <a:t> m1/2: the common </a:t>
            </a:r>
            <a:r>
              <a:rPr lang="en-US" sz="2400" dirty="0" err="1" smtClean="0"/>
              <a:t>gaugino</a:t>
            </a:r>
            <a:r>
              <a:rPr lang="en-US" sz="2400" dirty="0" smtClean="0"/>
              <a:t> mass at GUT scale.</a:t>
            </a:r>
          </a:p>
          <a:p>
            <a:r>
              <a:rPr lang="en-US" sz="2400" dirty="0" smtClean="0"/>
              <a:t> tan</a:t>
            </a:r>
            <a:r>
              <a:rPr lang="el-GR" sz="2400" dirty="0" smtClean="0">
                <a:latin typeface="Calibri"/>
              </a:rPr>
              <a:t>β</a:t>
            </a:r>
            <a:r>
              <a:rPr lang="en-US" sz="2400" dirty="0" smtClean="0">
                <a:latin typeface="Calibri"/>
              </a:rPr>
              <a:t>  :</a:t>
            </a:r>
            <a:r>
              <a:rPr lang="en-US" sz="2400" dirty="0" smtClean="0"/>
              <a:t> the ratio of </a:t>
            </a:r>
            <a:r>
              <a:rPr lang="en-US" sz="2400" dirty="0" err="1" smtClean="0"/>
              <a:t>Higss</a:t>
            </a:r>
            <a:r>
              <a:rPr lang="en-US" sz="2400" dirty="0" smtClean="0"/>
              <a:t> vacuum expectation values at </a:t>
            </a:r>
            <a:r>
              <a:rPr lang="en-US" sz="2400" dirty="0" err="1" smtClean="0"/>
              <a:t>Mz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main decay is: </a:t>
            </a:r>
            <a:r>
              <a:rPr lang="en-US" sz="2400" dirty="0" smtClean="0">
                <a:latin typeface="Calibri"/>
              </a:rPr>
              <a:t>    </a:t>
            </a:r>
            <a:endParaRPr lang="en-US" sz="2400" dirty="0" smtClean="0"/>
          </a:p>
          <a:p>
            <a:r>
              <a:rPr lang="en-US" sz="2400" dirty="0" smtClean="0"/>
              <a:t>Measuring       and      masses allows to constrain SUSY parameters.</a:t>
            </a:r>
          </a:p>
          <a:p>
            <a:r>
              <a:rPr lang="en-US" sz="2400" dirty="0" smtClean="0"/>
              <a:t>The </a:t>
            </a:r>
            <a:r>
              <a:rPr lang="el-GR" sz="2400" dirty="0" smtClean="0"/>
              <a:t>χ̃</a:t>
            </a:r>
            <a:r>
              <a:rPr lang="el-GR" sz="2400" dirty="0" smtClean="0">
                <a:latin typeface="Calibri"/>
              </a:rPr>
              <a:t>⁰</a:t>
            </a:r>
            <a:r>
              <a:rPr lang="en-US" sz="2400" dirty="0" smtClean="0">
                <a:latin typeface="Calibri"/>
              </a:rPr>
              <a:t> is also a good dark matter candidate.</a:t>
            </a:r>
            <a:endParaRPr lang="en-US" sz="2400" dirty="0" smtClean="0"/>
          </a:p>
          <a:p>
            <a:r>
              <a:rPr lang="en-US" sz="2400" dirty="0" smtClean="0"/>
              <a:t>In the talk I focus on the </a:t>
            </a:r>
            <a:r>
              <a:rPr lang="en-US" sz="2400" dirty="0" err="1" smtClean="0"/>
              <a:t>smuon</a:t>
            </a:r>
            <a:r>
              <a:rPr lang="en-US" sz="2400" dirty="0" smtClean="0"/>
              <a:t> analysis </a:t>
            </a:r>
            <a:r>
              <a:rPr lang="en-US" sz="2400" dirty="0" err="1" smtClean="0"/>
              <a:t>wich</a:t>
            </a:r>
            <a:r>
              <a:rPr lang="en-US" sz="2400" dirty="0" smtClean="0"/>
              <a:t> is challenging due to its very low cross section. For the CLIC CDR studies, the final state with e-, e+ will be included; the cross section is larger; but at 3TeV the </a:t>
            </a:r>
            <a:r>
              <a:rPr lang="en-US" sz="2400" dirty="0" err="1" smtClean="0"/>
              <a:t>bremsstrahlung</a:t>
            </a:r>
            <a:r>
              <a:rPr lang="en-US" sz="2400" dirty="0" smtClean="0"/>
              <a:t> spoils the e-/e+ momentum measurement.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7169" name="Equation" r:id="rId3" imgW="114120" imgH="215640" progId="Equation.3">
              <p:embed/>
            </p:oleObj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2673350" y="3244850"/>
          <a:ext cx="1536700" cy="393700"/>
        </p:xfrm>
        <a:graphic>
          <a:graphicData uri="http://schemas.openxmlformats.org/presentationml/2006/ole">
            <p:oleObj spid="_x0000_s7174" name="Equation" r:id="rId4" imgW="1536480" imgH="393480" progId="Equation.3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1739900" y="3625850"/>
          <a:ext cx="292100" cy="393700"/>
        </p:xfrm>
        <a:graphic>
          <a:graphicData uri="http://schemas.openxmlformats.org/presentationml/2006/ole">
            <p:oleObj spid="_x0000_s7176" name="Equation" r:id="rId5" imgW="291960" imgH="393480" progId="Equation.3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578100" y="3625850"/>
          <a:ext cx="317500" cy="368300"/>
        </p:xfrm>
        <a:graphic>
          <a:graphicData uri="http://schemas.openxmlformats.org/presentationml/2006/ole">
            <p:oleObj spid="_x0000_s7177" name="Equation" r:id="rId6" imgW="317160" imgH="368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Signal and Background </a:t>
            </a:r>
            <a:br>
              <a:rPr lang="en-US" dirty="0" smtClean="0"/>
            </a:br>
            <a:r>
              <a:rPr lang="en-US" dirty="0" smtClean="0"/>
              <a:t>Cross Sections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295400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Times New Roman" pitchFamily="18" charset="0"/>
              </a:rPr>
              <a:t>Processes: e⁺ + e⁻ </a:t>
            </a:r>
            <a:r>
              <a:rPr lang="el-GR" sz="2400" dirty="0" smtClean="0">
                <a:cs typeface="Times New Roman" pitchFamily="18" charset="0"/>
              </a:rPr>
              <a:t>→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l-GR" sz="2400" dirty="0" smtClean="0">
                <a:cs typeface="Times New Roman" pitchFamily="18" charset="0"/>
              </a:rPr>
              <a:t>μ̃</a:t>
            </a:r>
            <a:r>
              <a:rPr lang="en-US" sz="2400" dirty="0" smtClean="0">
                <a:cs typeface="Times New Roman" pitchFamily="18" charset="0"/>
              </a:rPr>
              <a:t>⁺ +  </a:t>
            </a:r>
            <a:r>
              <a:rPr lang="el-GR" sz="2400" dirty="0" smtClean="0">
                <a:cs typeface="Times New Roman" pitchFamily="18" charset="0"/>
              </a:rPr>
              <a:t>μ̃̄ˉ</a:t>
            </a:r>
            <a:r>
              <a:rPr lang="en-US" sz="2400" dirty="0" smtClean="0">
                <a:cs typeface="Times New Roman" pitchFamily="18" charset="0"/>
              </a:rPr>
              <a:t> → </a:t>
            </a:r>
            <a:r>
              <a:rPr lang="el-GR" sz="2400" dirty="0" smtClean="0">
                <a:cs typeface="Times New Roman" pitchFamily="18" charset="0"/>
              </a:rPr>
              <a:t>χ̃⁰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l-GR" sz="2400" dirty="0" smtClean="0">
                <a:cs typeface="Times New Roman" pitchFamily="18" charset="0"/>
              </a:rPr>
              <a:t>μ⁺</a:t>
            </a:r>
            <a:r>
              <a:rPr lang="en-US" sz="2400" dirty="0" smtClean="0">
                <a:cs typeface="Times New Roman" pitchFamily="18" charset="0"/>
              </a:rPr>
              <a:t> +  </a:t>
            </a:r>
            <a:r>
              <a:rPr lang="el-GR" sz="2400" dirty="0" smtClean="0">
                <a:cs typeface="Times New Roman" pitchFamily="18" charset="0"/>
              </a:rPr>
              <a:t>χ̃⁰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l-GR" sz="2400" dirty="0" smtClean="0">
                <a:cs typeface="Times New Roman" pitchFamily="18" charset="0"/>
              </a:rPr>
              <a:t>μˉ</a:t>
            </a:r>
            <a:endParaRPr lang="en-US" sz="2400" dirty="0" smtClean="0">
              <a:cs typeface="Times New Roman" pitchFamily="18" charset="0"/>
            </a:endParaRPr>
          </a:p>
          <a:p>
            <a:r>
              <a:rPr lang="en-US" sz="2400" dirty="0" smtClean="0">
                <a:cs typeface="Times New Roman" pitchFamily="18" charset="0"/>
              </a:rPr>
              <a:t>                    e⁺ + e⁻ </a:t>
            </a:r>
            <a:r>
              <a:rPr lang="el-GR" sz="2400" dirty="0" smtClean="0">
                <a:cs typeface="Times New Roman" pitchFamily="18" charset="0"/>
              </a:rPr>
              <a:t>→</a:t>
            </a:r>
            <a:r>
              <a:rPr lang="en-US" sz="2400" dirty="0" smtClean="0">
                <a:cs typeface="Times New Roman" pitchFamily="18" charset="0"/>
              </a:rPr>
              <a:t> ẽ⁺ +  ẽ</a:t>
            </a:r>
            <a:r>
              <a:rPr lang="el-GR" sz="2400" dirty="0" smtClean="0">
                <a:cs typeface="Times New Roman" pitchFamily="18" charset="0"/>
              </a:rPr>
              <a:t>ˉ</a:t>
            </a:r>
            <a:r>
              <a:rPr lang="en-US" sz="2400" dirty="0" smtClean="0">
                <a:cs typeface="Times New Roman" pitchFamily="18" charset="0"/>
              </a:rPr>
              <a:t> → </a:t>
            </a:r>
            <a:r>
              <a:rPr lang="el-GR" sz="2400" dirty="0" smtClean="0">
                <a:cs typeface="Times New Roman" pitchFamily="18" charset="0"/>
              </a:rPr>
              <a:t>χ̃⁰</a:t>
            </a:r>
            <a:r>
              <a:rPr lang="en-US" sz="2400" dirty="0" smtClean="0">
                <a:cs typeface="Times New Roman" pitchFamily="18" charset="0"/>
              </a:rPr>
              <a:t> e</a:t>
            </a:r>
            <a:r>
              <a:rPr lang="el-GR" sz="2400" dirty="0" smtClean="0">
                <a:cs typeface="Times New Roman" pitchFamily="18" charset="0"/>
              </a:rPr>
              <a:t>⁺</a:t>
            </a:r>
            <a:r>
              <a:rPr lang="en-US" sz="2400" dirty="0" smtClean="0">
                <a:cs typeface="Times New Roman" pitchFamily="18" charset="0"/>
              </a:rPr>
              <a:t> +  </a:t>
            </a:r>
            <a:r>
              <a:rPr lang="el-GR" sz="2400" dirty="0" smtClean="0">
                <a:cs typeface="Times New Roman" pitchFamily="18" charset="0"/>
              </a:rPr>
              <a:t>χ̃⁰</a:t>
            </a:r>
            <a:r>
              <a:rPr lang="en-US" sz="2400" dirty="0" smtClean="0">
                <a:cs typeface="Times New Roman" pitchFamily="18" charset="0"/>
              </a:rPr>
              <a:t> e</a:t>
            </a:r>
            <a:r>
              <a:rPr lang="el-GR" sz="2400" dirty="0" smtClean="0">
                <a:cs typeface="Times New Roman" pitchFamily="18" charset="0"/>
              </a:rPr>
              <a:t>ˉ</a:t>
            </a:r>
            <a:endParaRPr lang="en-US" sz="2400" dirty="0" smtClean="0">
              <a:cs typeface="Times New Roman" pitchFamily="18" charset="0"/>
            </a:endParaRPr>
          </a:p>
          <a:p>
            <a:r>
              <a:rPr lang="en-US" sz="2400" dirty="0" smtClean="0">
                <a:cs typeface="Times New Roman" pitchFamily="18" charset="0"/>
              </a:rPr>
              <a:t>Generated with </a:t>
            </a:r>
            <a:r>
              <a:rPr lang="en-US" sz="2400" dirty="0" err="1" smtClean="0">
                <a:cs typeface="Times New Roman" pitchFamily="18" charset="0"/>
              </a:rPr>
              <a:t>Isasugra</a:t>
            </a:r>
            <a:r>
              <a:rPr lang="en-US" sz="2400" dirty="0" smtClean="0">
                <a:cs typeface="Times New Roman" pitchFamily="18" charset="0"/>
              </a:rPr>
              <a:t>, </a:t>
            </a:r>
            <a:r>
              <a:rPr lang="en-US" sz="2400" dirty="0" err="1" smtClean="0">
                <a:cs typeface="Times New Roman" pitchFamily="18" charset="0"/>
              </a:rPr>
              <a:t>cMSSM</a:t>
            </a:r>
            <a:r>
              <a:rPr lang="en-US" sz="2400" dirty="0" smtClean="0">
                <a:cs typeface="Times New Roman" pitchFamily="18" charset="0"/>
              </a:rPr>
              <a:t> parameters </a:t>
            </a:r>
          </a:p>
          <a:p>
            <a:r>
              <a:rPr lang="en-US" sz="2400" dirty="0" smtClean="0">
                <a:cs typeface="Times New Roman" pitchFamily="18" charset="0"/>
              </a:rPr>
              <a:t> m½=1300, m₀=1001, </a:t>
            </a:r>
            <a:r>
              <a:rPr lang="en-US" sz="2400" dirty="0" err="1" smtClean="0">
                <a:cs typeface="Times New Roman" pitchFamily="18" charset="0"/>
              </a:rPr>
              <a:t>tanβ</a:t>
            </a:r>
            <a:r>
              <a:rPr lang="en-US" sz="2400" dirty="0" smtClean="0">
                <a:cs typeface="Times New Roman" pitchFamily="18" charset="0"/>
              </a:rPr>
              <a:t>=46, Sign(μ)&lt;0  </a:t>
            </a:r>
          </a:p>
          <a:p>
            <a:r>
              <a:rPr lang="en-US" sz="2400" dirty="0" smtClean="0">
                <a:cs typeface="Times New Roman" pitchFamily="18" charset="0"/>
              </a:rPr>
              <a:t> -&gt; m </a:t>
            </a:r>
            <a:r>
              <a:rPr lang="el-GR" sz="2400" dirty="0" smtClean="0">
                <a:cs typeface="Times New Roman" pitchFamily="18" charset="0"/>
              </a:rPr>
              <a:t>μ̃</a:t>
            </a:r>
            <a:r>
              <a:rPr lang="en-US" sz="2400" dirty="0" smtClean="0">
                <a:cs typeface="Times New Roman" pitchFamily="18" charset="0"/>
              </a:rPr>
              <a:t> = m ẽ = 1108.8 </a:t>
            </a:r>
            <a:r>
              <a:rPr lang="en-US" sz="2400" dirty="0" err="1" smtClean="0">
                <a:cs typeface="Times New Roman" pitchFamily="18" charset="0"/>
              </a:rPr>
              <a:t>GeV</a:t>
            </a:r>
            <a:r>
              <a:rPr lang="en-US" sz="2400" dirty="0" smtClean="0">
                <a:cs typeface="Times New Roman" pitchFamily="18" charset="0"/>
              </a:rPr>
              <a:t> m </a:t>
            </a:r>
            <a:r>
              <a:rPr lang="el-GR" sz="2400" dirty="0" smtClean="0">
                <a:cs typeface="Times New Roman" pitchFamily="18" charset="0"/>
              </a:rPr>
              <a:t>χ⁰</a:t>
            </a:r>
            <a:r>
              <a:rPr lang="en-US" sz="2400" dirty="0" smtClean="0">
                <a:cs typeface="Times New Roman" pitchFamily="18" charset="0"/>
              </a:rPr>
              <a:t> = 554.3 </a:t>
            </a:r>
            <a:r>
              <a:rPr lang="en-US" sz="2400" dirty="0" err="1" smtClean="0">
                <a:cs typeface="Times New Roman" pitchFamily="18" charset="0"/>
              </a:rPr>
              <a:t>GeV</a:t>
            </a:r>
            <a:r>
              <a:rPr lang="en-US" sz="2400" dirty="0" smtClean="0">
                <a:cs typeface="Times New Roman" pitchFamily="18" charset="0"/>
              </a:rPr>
              <a:t>,</a:t>
            </a:r>
          </a:p>
          <a:p>
            <a:r>
              <a:rPr lang="en-US" sz="2400" dirty="0" err="1" smtClean="0">
                <a:cs typeface="Times New Roman" pitchFamily="18" charset="0"/>
              </a:rPr>
              <a:t>hadronization</a:t>
            </a:r>
            <a:r>
              <a:rPr lang="en-US" sz="2400" dirty="0" smtClean="0">
                <a:cs typeface="Times New Roman" pitchFamily="18" charset="0"/>
              </a:rPr>
              <a:t> done with </a:t>
            </a:r>
            <a:r>
              <a:rPr lang="en-US" sz="2400" dirty="0" err="1" smtClean="0">
                <a:cs typeface="Times New Roman" pitchFamily="18" charset="0"/>
              </a:rPr>
              <a:t>Pythia</a:t>
            </a:r>
            <a:r>
              <a:rPr lang="en-US" sz="2400" dirty="0" smtClean="0">
                <a:cs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09600" y="36576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Cross</a:t>
                      </a:r>
                      <a:r>
                        <a:rPr lang="en-US" baseline="0" dirty="0" smtClean="0"/>
                        <a:t> section  x B.R(</a:t>
                      </a:r>
                      <a:r>
                        <a:rPr lang="en-US" baseline="0" dirty="0" err="1" smtClean="0"/>
                        <a:t>fb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S:  </a:t>
                      </a:r>
                      <a:r>
                        <a:rPr lang="en-US" sz="1800" dirty="0" err="1" smtClean="0"/>
                        <a:t>e⁺e</a:t>
                      </a:r>
                      <a:r>
                        <a:rPr lang="en-US" sz="1800" dirty="0" smtClean="0"/>
                        <a:t>ˉ 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US" sz="1800" dirty="0" smtClean="0"/>
                        <a:t>μ̃⁺</a:t>
                      </a:r>
                      <a:r>
                        <a:rPr lang="el-GR" sz="1800" dirty="0" smtClean="0"/>
                        <a:t>μ̃̄</a:t>
                      </a:r>
                      <a:r>
                        <a:rPr lang="en-US" sz="1800" dirty="0" smtClean="0"/>
                        <a:t>ˉ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S:  </a:t>
                      </a:r>
                      <a:r>
                        <a:rPr lang="en-US" sz="1800" dirty="0" err="1" smtClean="0"/>
                        <a:t>e⁺e</a:t>
                      </a:r>
                      <a:r>
                        <a:rPr lang="en-US" sz="1800" dirty="0" smtClean="0"/>
                        <a:t>ˉ 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  ẽ⁺ ẽ¯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B:  </a:t>
                      </a:r>
                      <a:r>
                        <a:rPr lang="en-US" sz="1800" dirty="0" err="1" smtClean="0"/>
                        <a:t>e⁺e</a:t>
                      </a:r>
                      <a:r>
                        <a:rPr lang="en-US" sz="1800" dirty="0" smtClean="0"/>
                        <a:t>ˉ 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</a:t>
                      </a:r>
                      <a:r>
                        <a:rPr lang="en-US" sz="1800" dirty="0" smtClean="0"/>
                        <a:t>  Inclusive SUSY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B:  </a:t>
                      </a:r>
                      <a:r>
                        <a:rPr lang="en-US" sz="1800" dirty="0" err="1" smtClean="0"/>
                        <a:t>e⁺e</a:t>
                      </a:r>
                      <a:r>
                        <a:rPr lang="en-US" sz="1800" dirty="0" smtClean="0"/>
                        <a:t>ˉ 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smtClean="0">
                          <a:effectLst/>
                        </a:rPr>
                        <a:t>WW-&gt;l</a:t>
                      </a:r>
                      <a:r>
                        <a:rPr lang="el-GR" sz="1800" dirty="0" smtClean="0">
                          <a:effectLst/>
                        </a:rPr>
                        <a:t>ν</a:t>
                      </a:r>
                      <a:r>
                        <a:rPr lang="en-US" sz="1800" dirty="0" smtClean="0">
                          <a:effectLst/>
                        </a:rPr>
                        <a:t>l</a:t>
                      </a:r>
                      <a:r>
                        <a:rPr lang="el-GR" sz="1800" dirty="0" smtClean="0">
                          <a:effectLst/>
                        </a:rPr>
                        <a:t>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B:  </a:t>
                      </a:r>
                      <a:r>
                        <a:rPr lang="en-US" sz="1800" dirty="0" err="1" smtClean="0"/>
                        <a:t>e⁺e</a:t>
                      </a:r>
                      <a:r>
                        <a:rPr lang="en-US" sz="1800" dirty="0" smtClean="0"/>
                        <a:t>ˉ 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smtClean="0">
                          <a:effectLst/>
                        </a:rPr>
                        <a:t>ZZ   -&gt;</a:t>
                      </a:r>
                      <a:r>
                        <a:rPr lang="en-US" sz="1800" dirty="0" err="1" smtClean="0">
                          <a:effectLst/>
                        </a:rPr>
                        <a:t>ll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l-GR" sz="1800" dirty="0" smtClean="0">
                          <a:effectLst/>
                        </a:rPr>
                        <a:t>νν 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0.8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B:  </a:t>
                      </a:r>
                      <a:r>
                        <a:rPr lang="en-US" sz="1800" dirty="0" err="1" smtClean="0"/>
                        <a:t>e⁺e</a:t>
                      </a:r>
                      <a:r>
                        <a:rPr lang="en-US" sz="1800" dirty="0" smtClean="0"/>
                        <a:t>ˉ 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</a:t>
                      </a:r>
                      <a:r>
                        <a:rPr lang="en-US" sz="1800" dirty="0" smtClean="0"/>
                        <a:t> </a:t>
                      </a:r>
                      <a:r>
                        <a:rPr lang="el-GR" sz="1800" dirty="0" smtClean="0">
                          <a:effectLst/>
                        </a:rPr>
                        <a:t>μν</a:t>
                      </a:r>
                      <a:r>
                        <a:rPr lang="en-US" sz="1100" dirty="0" smtClean="0">
                          <a:effectLst/>
                        </a:rPr>
                        <a:t>e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l-GR" sz="1800" dirty="0" smtClean="0">
                          <a:effectLst/>
                        </a:rPr>
                        <a:t>μν</a:t>
                      </a:r>
                      <a:r>
                        <a:rPr lang="en-US" sz="1100" dirty="0" smtClean="0">
                          <a:effectLst/>
                        </a:rPr>
                        <a:t>e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r>
              <a:rPr lang="el-GR" dirty="0" smtClean="0"/>
              <a:t>μ̃</a:t>
            </a:r>
            <a:r>
              <a:rPr lang="en-US" dirty="0" smtClean="0"/>
              <a:t> mass measurement</a:t>
            </a:r>
            <a:br>
              <a:rPr lang="en-US" dirty="0" smtClean="0"/>
            </a:br>
            <a:r>
              <a:rPr lang="en-US" dirty="0" smtClean="0"/>
              <a:t>Energy Scan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248150" y="1524000"/>
          <a:ext cx="5048250" cy="4495800"/>
        </p:xfrm>
        <a:graphic>
          <a:graphicData uri="http://schemas.openxmlformats.org/presentationml/2006/ole">
            <p:oleObj spid="_x0000_s46081" name="Acrobat Document" r:id="rId3" imgW="5676190" imgH="4495238" progId="AcroExch.Document.7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1524000"/>
            <a:ext cx="4267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l-GR" sz="2000" dirty="0" smtClean="0"/>
              <a:t>σ</a:t>
            </a:r>
            <a:r>
              <a:rPr lang="en-US" sz="2000" dirty="0" smtClean="0"/>
              <a:t>=</a:t>
            </a:r>
            <a:r>
              <a:rPr lang="el-GR" sz="2000" dirty="0" smtClean="0"/>
              <a:t>σ</a:t>
            </a:r>
            <a:r>
              <a:rPr lang="en-US" sz="2000" dirty="0" smtClean="0"/>
              <a:t>(m</a:t>
            </a:r>
            <a:r>
              <a:rPr lang="el-GR" sz="2000" dirty="0" smtClean="0"/>
              <a:t>μ̃</a:t>
            </a:r>
            <a:r>
              <a:rPr lang="en-US" sz="2000" dirty="0" smtClean="0"/>
              <a:t>,√S)</a:t>
            </a:r>
          </a:p>
          <a:p>
            <a:r>
              <a:rPr lang="en-US" sz="2000" dirty="0" smtClean="0"/>
              <a:t>Measuring the cross section at different C.M energies allows to derive the </a:t>
            </a:r>
            <a:r>
              <a:rPr lang="el-GR" sz="2000" dirty="0" smtClean="0"/>
              <a:t>μ̃</a:t>
            </a:r>
            <a:r>
              <a:rPr lang="en-US" sz="2000" dirty="0" smtClean="0"/>
              <a:t> mass. </a:t>
            </a:r>
            <a:r>
              <a:rPr lang="el-GR" sz="2000" dirty="0" smtClean="0"/>
              <a:t>δ</a:t>
            </a:r>
            <a:r>
              <a:rPr lang="en-US" sz="2000" dirty="0" smtClean="0"/>
              <a:t>m determined at generator level, assuming: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Selection efficiency =90%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S/B=0.5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2000" dirty="0" smtClean="0"/>
              <a:t>m</a:t>
            </a:r>
            <a:r>
              <a:rPr lang="el-GR" sz="2000" dirty="0" smtClean="0"/>
              <a:t>μ̃</a:t>
            </a:r>
            <a:r>
              <a:rPr lang="en-US" sz="2000" dirty="0" smtClean="0"/>
              <a:t>=(1109.13  ± 6.40839) </a:t>
            </a:r>
            <a:r>
              <a:rPr lang="en-US" sz="2000" dirty="0" err="1" smtClean="0"/>
              <a:t>GeV</a:t>
            </a:r>
            <a:r>
              <a:rPr lang="en-US" sz="2000" dirty="0" smtClean="0"/>
              <a:t> (ISR)</a:t>
            </a:r>
          </a:p>
          <a:p>
            <a:r>
              <a:rPr lang="en-US" sz="2000" dirty="0" smtClean="0"/>
              <a:t> m</a:t>
            </a:r>
            <a:r>
              <a:rPr lang="el-GR" sz="2000" dirty="0" smtClean="0"/>
              <a:t>μ̃</a:t>
            </a:r>
            <a:r>
              <a:rPr lang="en-US" sz="2000" dirty="0" smtClean="0"/>
              <a:t>=(1108.38  ± 7.03864) </a:t>
            </a:r>
            <a:r>
              <a:rPr lang="en-US" sz="2000" dirty="0" err="1" smtClean="0"/>
              <a:t>GeV</a:t>
            </a:r>
            <a:r>
              <a:rPr lang="en-US" sz="2000" dirty="0" smtClean="0"/>
              <a:t> (ISR+BS</a:t>
            </a:r>
            <a:r>
              <a:rPr lang="en-US" dirty="0" smtClean="0"/>
              <a:t>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3496" y="3886200"/>
          <a:ext cx="4067504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9084"/>
                <a:gridCol w="1365820"/>
                <a:gridCol w="17526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√S (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∫</a:t>
                      </a:r>
                      <a:r>
                        <a:rPr lang="en-US" dirty="0" err="1" smtClean="0"/>
                        <a:t>Lumi</a:t>
                      </a:r>
                      <a:r>
                        <a:rPr lang="en-US" dirty="0" smtClean="0"/>
                        <a:t> (abˉ¹)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  </a:t>
                      </a:r>
                      <a:r>
                        <a:rPr lang="el-GR" baseline="0" dirty="0" smtClean="0"/>
                        <a:t>σ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fb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0.33±0.033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0.58±0.060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0.82±0.026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r>
              <a:rPr lang="el-GR" dirty="0" smtClean="0"/>
              <a:t>μ̃</a:t>
            </a:r>
            <a:r>
              <a:rPr lang="en-US" dirty="0" smtClean="0"/>
              <a:t> and </a:t>
            </a:r>
            <a:r>
              <a:rPr lang="el-GR" dirty="0" smtClean="0"/>
              <a:t>χ⁰</a:t>
            </a:r>
            <a:r>
              <a:rPr lang="en-US" dirty="0" smtClean="0"/>
              <a:t> mass measurements</a:t>
            </a:r>
            <a:br>
              <a:rPr lang="en-US" dirty="0" smtClean="0"/>
            </a:br>
            <a:r>
              <a:rPr lang="en-US" dirty="0" smtClean="0"/>
              <a:t>Momentum Spectrum End-point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7275" y="3886200"/>
            <a:ext cx="40481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5058" name="Object 2"/>
          <p:cNvGraphicFramePr>
            <a:graphicFrameLocks noChangeAspect="1"/>
          </p:cNvGraphicFramePr>
          <p:nvPr>
            <p:ph idx="1"/>
          </p:nvPr>
        </p:nvGraphicFramePr>
        <p:xfrm>
          <a:off x="5257800" y="2266950"/>
          <a:ext cx="3200400" cy="781050"/>
        </p:xfrm>
        <a:graphic>
          <a:graphicData uri="http://schemas.openxmlformats.org/presentationml/2006/ole">
            <p:oleObj spid="_x0000_s45058" name="Equation" r:id="rId4" imgW="3593880" imgH="876240" progId="Equation.3">
              <p:embed/>
            </p:oleObj>
          </a:graphicData>
        </a:graphic>
      </p:graphicFrame>
      <p:sp>
        <p:nvSpPr>
          <p:cNvPr id="14" name="Content Placeholder 10"/>
          <p:cNvSpPr txBox="1">
            <a:spLocks/>
          </p:cNvSpPr>
          <p:nvPr/>
        </p:nvSpPr>
        <p:spPr>
          <a:xfrm>
            <a:off x="76200" y="1295400"/>
            <a:ext cx="44958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μ̃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-&gt; 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χ̃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⁰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is a two body decay;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>
                <a:latin typeface="Calibri"/>
              </a:rPr>
              <a:t>The minimum and maximum </a:t>
            </a:r>
            <a:r>
              <a:rPr lang="en-US" sz="2000" dirty="0" err="1" smtClean="0">
                <a:latin typeface="Calibri"/>
              </a:rPr>
              <a:t>muon</a:t>
            </a:r>
            <a:r>
              <a:rPr lang="en-US" sz="2000" dirty="0" smtClean="0">
                <a:latin typeface="Calibri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err="1" smtClean="0">
                <a:latin typeface="Calibri"/>
              </a:rPr>
              <a:t>momentun</a:t>
            </a:r>
            <a:r>
              <a:rPr lang="en-US" sz="2000" dirty="0" smtClean="0">
                <a:latin typeface="Calibri"/>
              </a:rPr>
              <a:t> is given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by   (1). =&gt;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2000" dirty="0" smtClean="0">
                <a:latin typeface="Calibri"/>
              </a:rPr>
              <a:t> m</a:t>
            </a:r>
            <a:r>
              <a:rPr lang="el-GR" sz="2000" dirty="0" smtClean="0"/>
              <a:t>μ̃</a:t>
            </a:r>
            <a:r>
              <a:rPr lang="en-US" sz="2000" dirty="0" smtClean="0"/>
              <a:t> is f(√s, EL,EH)          (2) 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2000" dirty="0" smtClean="0"/>
              <a:t> m</a:t>
            </a:r>
            <a:r>
              <a:rPr lang="el-GR" sz="2000" dirty="0" smtClean="0"/>
              <a:t>χ̃⁰</a:t>
            </a:r>
            <a:r>
              <a:rPr lang="en-US" sz="2000" dirty="0" smtClean="0"/>
              <a:t> is f(m</a:t>
            </a:r>
            <a:r>
              <a:rPr lang="el-GR" sz="2000" dirty="0" smtClean="0"/>
              <a:t>μ̃</a:t>
            </a:r>
            <a:r>
              <a:rPr lang="en-US" sz="2000" dirty="0" smtClean="0"/>
              <a:t> ,√s, EL,EH)  (3)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EH are the lower and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uper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edges </a:t>
            </a:r>
            <a:r>
              <a:rPr lang="en-US" sz="2000" dirty="0" smtClean="0">
                <a:latin typeface="Calibri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</a:t>
            </a:r>
            <a:r>
              <a:rPr lang="en-US" sz="2000" dirty="0" smtClean="0">
                <a:latin typeface="Calibri"/>
              </a:rPr>
              <a:t>  the </a:t>
            </a:r>
            <a:r>
              <a:rPr lang="en-US" sz="2000" dirty="0" err="1" smtClean="0">
                <a:latin typeface="Calibri"/>
              </a:rPr>
              <a:t>muon</a:t>
            </a:r>
            <a:r>
              <a:rPr lang="en-US" sz="2000" dirty="0" smtClean="0">
                <a:latin typeface="Calibri"/>
              </a:rPr>
              <a:t> momentum spectrum.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en-US" sz="2000" dirty="0" smtClean="0"/>
              <a:t>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μ̃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χ⁰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masses are determined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a 2 parameters fit to the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momentum  spectrum.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spectrum is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modeled according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(1). A smearing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applied to </a:t>
            </a:r>
            <a:r>
              <a:rPr lang="en-US" sz="2000" dirty="0" smtClean="0"/>
              <a:t>fold in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Beamstrahlung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momentum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resolution effects. </a:t>
            </a: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5213350" y="3086100"/>
          <a:ext cx="3543300" cy="800100"/>
        </p:xfrm>
        <a:graphic>
          <a:graphicData uri="http://schemas.openxmlformats.org/presentationml/2006/ole">
            <p:oleObj spid="_x0000_s45059" name="Equation" r:id="rId5" imgW="3543120" imgH="799920" progId="Equation.3">
              <p:embed/>
            </p:oleObj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4648200" y="1295400"/>
          <a:ext cx="4343400" cy="931862"/>
        </p:xfrm>
        <a:graphic>
          <a:graphicData uri="http://schemas.openxmlformats.org/presentationml/2006/ole">
            <p:oleObj spid="_x0000_s45060" name="Equation" r:id="rId6" imgW="438120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 ISR and </a:t>
            </a:r>
            <a:r>
              <a:rPr lang="en-US" dirty="0" err="1" smtClean="0"/>
              <a:t>Beamstrahlung</a:t>
            </a:r>
            <a:r>
              <a:rPr lang="en-US" dirty="0" smtClean="0"/>
              <a:t> effects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4800600"/>
            <a:ext cx="838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both methods m ~ f(√S)</a:t>
            </a:r>
          </a:p>
          <a:p>
            <a:r>
              <a:rPr lang="en-US" sz="2000" dirty="0" smtClean="0"/>
              <a:t>Left: Contribution to the C.M energy spread: ISR. Middle: ISR + Beam spread</a:t>
            </a:r>
          </a:p>
          <a:p>
            <a:r>
              <a:rPr lang="en-US" sz="2000" dirty="0" smtClean="0"/>
              <a:t>This distribution is used to fold in the energy spread in the fit. </a:t>
            </a:r>
          </a:p>
          <a:p>
            <a:r>
              <a:rPr lang="en-US" sz="2000" dirty="0" smtClean="0"/>
              <a:t>Right: </a:t>
            </a:r>
            <a:r>
              <a:rPr lang="en-US" sz="2000" dirty="0" err="1" smtClean="0"/>
              <a:t>Muon</a:t>
            </a:r>
            <a:r>
              <a:rPr lang="en-US" sz="2000" dirty="0" smtClean="0"/>
              <a:t> momentum distribution; No ISR/FSR no BS;  with ISR/FSR, no BS; ISR/FSR+B.S; the higher end of the distribution is most affected.</a:t>
            </a:r>
            <a:endParaRPr lang="en-US" sz="20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0" y="1219200"/>
          <a:ext cx="3124199" cy="3657600"/>
        </p:xfrm>
        <a:graphic>
          <a:graphicData uri="http://schemas.openxmlformats.org/presentationml/2006/ole">
            <p:oleObj spid="_x0000_s44034" name="Acrobat Document" r:id="rId3" imgW="5401429" imgH="3657143" progId="AcroExch.Document.7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2971800" y="1219200"/>
          <a:ext cx="2971800" cy="3657600"/>
        </p:xfrm>
        <a:graphic>
          <a:graphicData uri="http://schemas.openxmlformats.org/presentationml/2006/ole">
            <p:oleObj spid="_x0000_s44035" name="Acrobat Document" r:id="rId4" imgW="5401429" imgH="3657143" progId="AcroExch.Document.7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791200" y="1219200"/>
          <a:ext cx="3495675" cy="3810000"/>
        </p:xfrm>
        <a:graphic>
          <a:graphicData uri="http://schemas.openxmlformats.org/presentationml/2006/ole">
            <p:oleObj spid="_x0000_s44038" name="Acrobat Document" r:id="rId5" imgW="5401429" imgH="3657143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 S, B Discriminating variables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571875" y="1285875"/>
          <a:ext cx="5419725" cy="5191125"/>
        </p:xfrm>
        <a:graphic>
          <a:graphicData uri="http://schemas.openxmlformats.org/presentationml/2006/ole">
            <p:oleObj spid="_x0000_s69634" name="Acrobat Document" r:id="rId3" imgW="5420482" imgH="5191850" progId="AcroExch.Document.7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" y="4077831"/>
            <a:ext cx="342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dN</a:t>
            </a:r>
            <a:r>
              <a:rPr lang="en-US" sz="2000" dirty="0" smtClean="0"/>
              <a:t>/</a:t>
            </a:r>
            <a:r>
              <a:rPr lang="en-US" sz="2000" dirty="0" err="1" smtClean="0"/>
              <a:t>dP</a:t>
            </a:r>
            <a:r>
              <a:rPr lang="el-GR" sz="2000" dirty="0" smtClean="0"/>
              <a:t>μ</a:t>
            </a:r>
            <a:r>
              <a:rPr lang="en-US" sz="2000" dirty="0" smtClean="0"/>
              <a:t> (for fit) </a:t>
            </a:r>
          </a:p>
          <a:p>
            <a:r>
              <a:rPr lang="en-US" sz="2000" dirty="0" err="1" smtClean="0"/>
              <a:t>dN</a:t>
            </a:r>
            <a:r>
              <a:rPr lang="en-US" sz="2000" dirty="0" smtClean="0"/>
              <a:t>/</a:t>
            </a:r>
            <a:r>
              <a:rPr lang="en-US" sz="2000" dirty="0" err="1" smtClean="0"/>
              <a:t>dEvis</a:t>
            </a:r>
            <a:r>
              <a:rPr lang="en-US" sz="2000" dirty="0" smtClean="0"/>
              <a:t>, </a:t>
            </a:r>
            <a:r>
              <a:rPr lang="en-US" sz="2000" dirty="0" err="1" smtClean="0"/>
              <a:t>dN</a:t>
            </a:r>
            <a:r>
              <a:rPr lang="en-US" sz="2000" dirty="0" smtClean="0"/>
              <a:t>/</a:t>
            </a:r>
            <a:r>
              <a:rPr lang="en-US" sz="2000" dirty="0" err="1" smtClean="0"/>
              <a:t>dEtmiss</a:t>
            </a:r>
            <a:r>
              <a:rPr lang="en-US" sz="2000" dirty="0" smtClean="0"/>
              <a:t>, </a:t>
            </a:r>
            <a:r>
              <a:rPr lang="en-US" sz="2000" dirty="0" err="1" smtClean="0"/>
              <a:t>dn</a:t>
            </a:r>
            <a:r>
              <a:rPr lang="en-US" sz="2000" dirty="0" smtClean="0"/>
              <a:t>/d(</a:t>
            </a:r>
            <a:r>
              <a:rPr lang="en-US" sz="2000" dirty="0" smtClean="0">
                <a:latin typeface="Calibri"/>
              </a:rPr>
              <a:t>∑Pt) and </a:t>
            </a:r>
            <a:r>
              <a:rPr lang="en-US" sz="2000" dirty="0" err="1" smtClean="0">
                <a:latin typeface="Calibri"/>
              </a:rPr>
              <a:t>dN</a:t>
            </a:r>
            <a:r>
              <a:rPr lang="en-US" sz="2000" dirty="0" smtClean="0">
                <a:latin typeface="Calibri"/>
              </a:rPr>
              <a:t>/</a:t>
            </a:r>
            <a:r>
              <a:rPr lang="en-US" sz="2000" dirty="0" err="1" smtClean="0">
                <a:latin typeface="Calibri"/>
              </a:rPr>
              <a:t>dM</a:t>
            </a:r>
            <a:r>
              <a:rPr lang="en-US" sz="2000" dirty="0" smtClean="0">
                <a:latin typeface="Calibri"/>
              </a:rPr>
              <a:t>(</a:t>
            </a:r>
            <a:r>
              <a:rPr lang="el-GR" sz="2000" dirty="0" smtClean="0">
                <a:latin typeface="Calibri"/>
              </a:rPr>
              <a:t>μμ</a:t>
            </a:r>
            <a:r>
              <a:rPr lang="en-US" sz="2000" dirty="0" smtClean="0">
                <a:latin typeface="Calibri"/>
              </a:rPr>
              <a:t>) </a:t>
            </a:r>
            <a:r>
              <a:rPr lang="en-US" sz="2000" dirty="0" smtClean="0"/>
              <a:t>distribution for Signal and backgrounds after a pre-selection requiring two </a:t>
            </a:r>
            <a:r>
              <a:rPr lang="en-US" sz="2000" dirty="0" err="1" smtClean="0"/>
              <a:t>muons</a:t>
            </a:r>
            <a:r>
              <a:rPr lang="en-US" sz="2000" dirty="0" smtClean="0"/>
              <a:t> having  |</a:t>
            </a:r>
            <a:r>
              <a:rPr lang="en-US" sz="2000" dirty="0" err="1" smtClean="0"/>
              <a:t>cos</a:t>
            </a:r>
            <a:r>
              <a:rPr lang="en-US" sz="2000" dirty="0" smtClean="0"/>
              <a:t> </a:t>
            </a:r>
            <a:r>
              <a:rPr lang="el-GR" sz="2000" dirty="0" smtClean="0"/>
              <a:t>θ</a:t>
            </a:r>
            <a:r>
              <a:rPr lang="en-US" sz="2000" dirty="0" smtClean="0"/>
              <a:t> | &lt; 0.985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345441"/>
            <a:ext cx="2971800" cy="261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 Discriminating variables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676400"/>
            <a:ext cx="7620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Visible energy </a:t>
            </a:r>
            <a:r>
              <a:rPr lang="en-US" sz="2400" dirty="0" err="1" smtClean="0"/>
              <a:t>E</a:t>
            </a:r>
            <a:r>
              <a:rPr lang="en-US" sz="1600" dirty="0" err="1" smtClean="0"/>
              <a:t>vis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Missing transverse energy </a:t>
            </a:r>
            <a:r>
              <a:rPr lang="en-US" sz="2400" dirty="0" err="1" smtClean="0"/>
              <a:t>E</a:t>
            </a:r>
            <a:r>
              <a:rPr lang="en-US" dirty="0" err="1" smtClean="0"/>
              <a:t>tmiss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Acollinearity</a:t>
            </a:r>
            <a:r>
              <a:rPr lang="en-US" sz="2400" dirty="0" smtClean="0"/>
              <a:t> and </a:t>
            </a:r>
            <a:r>
              <a:rPr lang="en-US" sz="2400" dirty="0" err="1" smtClean="0"/>
              <a:t>acoplanarity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Sum of transverse momentum of </a:t>
            </a:r>
            <a:r>
              <a:rPr lang="en-US" sz="2400" dirty="0" err="1" smtClean="0"/>
              <a:t>muons</a:t>
            </a:r>
            <a:r>
              <a:rPr lang="en-US" sz="2400" dirty="0" smtClean="0"/>
              <a:t> </a:t>
            </a:r>
            <a:r>
              <a:rPr lang="el-GR" sz="2400" dirty="0" smtClean="0"/>
              <a:t>Σ</a:t>
            </a:r>
            <a:r>
              <a:rPr lang="en-US" dirty="0" smtClean="0"/>
              <a:t>pt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Polar angle of the missing energy vector </a:t>
            </a:r>
            <a:r>
              <a:rPr lang="el-GR" sz="2400" dirty="0" smtClean="0">
                <a:latin typeface="Calibri"/>
              </a:rPr>
              <a:t>θ</a:t>
            </a:r>
            <a:r>
              <a:rPr lang="en-US" dirty="0" smtClean="0">
                <a:latin typeface="Calibri"/>
              </a:rPr>
              <a:t>miss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/>
              </a:rPr>
              <a:t> Invariant mass of the two </a:t>
            </a:r>
            <a:r>
              <a:rPr lang="en-US" sz="2400" dirty="0" err="1" smtClean="0">
                <a:latin typeface="Calibri"/>
              </a:rPr>
              <a:t>muons</a:t>
            </a:r>
            <a:r>
              <a:rPr lang="en-US" sz="2400" dirty="0" smtClean="0">
                <a:latin typeface="Calibri"/>
              </a:rPr>
              <a:t> M</a:t>
            </a:r>
            <a:r>
              <a:rPr lang="el-GR" dirty="0" smtClean="0">
                <a:latin typeface="Calibri"/>
              </a:rPr>
              <a:t>μμ</a:t>
            </a:r>
            <a:endParaRPr lang="en-US" dirty="0" smtClean="0">
              <a:latin typeface="Calibri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/>
              </a:rPr>
              <a:t> unbalance of the </a:t>
            </a:r>
            <a:r>
              <a:rPr lang="en-US" sz="2400" dirty="0" err="1" smtClean="0">
                <a:latin typeface="Calibri"/>
              </a:rPr>
              <a:t>muons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momenta</a:t>
            </a:r>
            <a:r>
              <a:rPr lang="en-US" sz="2400" dirty="0" smtClean="0">
                <a:latin typeface="Calibri"/>
              </a:rPr>
              <a:t> </a:t>
            </a:r>
            <a:r>
              <a:rPr lang="el-GR" sz="2400" dirty="0" smtClean="0">
                <a:latin typeface="Calibri"/>
              </a:rPr>
              <a:t>Δ</a:t>
            </a:r>
            <a:endParaRPr lang="en-US" sz="2400" dirty="0" smtClean="0">
              <a:latin typeface="Calibri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/>
              </a:rPr>
              <a:t> Missing mass </a:t>
            </a:r>
            <a:r>
              <a:rPr lang="en-US" sz="2400" dirty="0" err="1" smtClean="0">
                <a:latin typeface="Calibri"/>
              </a:rPr>
              <a:t>M</a:t>
            </a:r>
            <a:r>
              <a:rPr lang="en-US" dirty="0" err="1" smtClean="0">
                <a:latin typeface="Calibri"/>
              </a:rPr>
              <a:t>miss</a:t>
            </a:r>
            <a:endParaRPr lang="en-US" dirty="0" smtClean="0">
              <a:latin typeface="Calibri"/>
            </a:endParaRPr>
          </a:p>
          <a:p>
            <a:r>
              <a:rPr lang="en-US" dirty="0" smtClean="0">
                <a:latin typeface="Calibri"/>
              </a:rPr>
              <a:t>   </a:t>
            </a:r>
            <a:r>
              <a:rPr lang="en-US" sz="2400" dirty="0" smtClean="0">
                <a:latin typeface="Calibri"/>
              </a:rPr>
              <a:t>With:</a:t>
            </a:r>
          </a:p>
          <a:p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066800" y="5118100"/>
          <a:ext cx="2527300" cy="901700"/>
        </p:xfrm>
        <a:graphic>
          <a:graphicData uri="http://schemas.openxmlformats.org/presentationml/2006/ole">
            <p:oleObj spid="_x0000_s61442" name="Equation" r:id="rId3" imgW="2527200" imgH="901440" progId="Equation.3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3962400" y="4978400"/>
          <a:ext cx="3276600" cy="431800"/>
        </p:xfrm>
        <a:graphic>
          <a:graphicData uri="http://schemas.openxmlformats.org/presentationml/2006/ole">
            <p:oleObj spid="_x0000_s61443" name="Equation" r:id="rId4" imgW="3276360" imgH="431640" progId="Equation.3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4038600" y="5715000"/>
          <a:ext cx="1689100" cy="381000"/>
        </p:xfrm>
        <a:graphic>
          <a:graphicData uri="http://schemas.openxmlformats.org/presentationml/2006/ole">
            <p:oleObj spid="_x0000_s61444" name="Equation" r:id="rId5" imgW="1688760" imgH="380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 Combined  Probability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J-J.Blaising(LAPP/IN2P3), October 2010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IWLC10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399" y="1295400"/>
            <a:ext cx="594360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696200" y="57266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Prob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981200"/>
            <a:ext cx="3048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After a </a:t>
            </a:r>
            <a:r>
              <a:rPr lang="en-US" sz="2000" dirty="0" err="1" smtClean="0"/>
              <a:t>preselection</a:t>
            </a:r>
            <a:r>
              <a:rPr lang="en-US" sz="2000" dirty="0" smtClean="0"/>
              <a:t> requiring two </a:t>
            </a:r>
            <a:r>
              <a:rPr lang="en-US" sz="2000" dirty="0" err="1" smtClean="0"/>
              <a:t>muons</a:t>
            </a:r>
            <a:r>
              <a:rPr lang="en-US" sz="2000" dirty="0" smtClean="0"/>
              <a:t> having  |</a:t>
            </a:r>
            <a:r>
              <a:rPr lang="en-US" sz="2000" dirty="0" err="1" smtClean="0"/>
              <a:t>cos</a:t>
            </a:r>
            <a:r>
              <a:rPr lang="en-US" sz="2000" dirty="0" smtClean="0"/>
              <a:t> </a:t>
            </a:r>
            <a:r>
              <a:rPr lang="el-GR" sz="2000" dirty="0" smtClean="0"/>
              <a:t>θ</a:t>
            </a:r>
            <a:r>
              <a:rPr lang="en-US" sz="2000" dirty="0" smtClean="0"/>
              <a:t> | &lt; 0.985, </a:t>
            </a:r>
          </a:p>
          <a:p>
            <a:r>
              <a:rPr lang="en-US" sz="2000" dirty="0" smtClean="0"/>
              <a:t>the normalized S/B values is computed for each variable and combined into a total probability used for the final selection.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dN</a:t>
            </a:r>
            <a:r>
              <a:rPr lang="en-US" sz="2000" dirty="0" smtClean="0"/>
              <a:t>/</a:t>
            </a:r>
            <a:r>
              <a:rPr lang="en-US" sz="2000" dirty="0" err="1" smtClean="0"/>
              <a:t>dProb</a:t>
            </a:r>
            <a:r>
              <a:rPr lang="en-US" sz="2000" dirty="0" smtClean="0"/>
              <a:t> for  signal (blue), and background (red); </a:t>
            </a:r>
            <a:r>
              <a:rPr lang="en-US" sz="2000" dirty="0" err="1" smtClean="0"/>
              <a:t>δPt</a:t>
            </a:r>
            <a:r>
              <a:rPr lang="en-US" sz="2000" dirty="0" smtClean="0"/>
              <a:t>/Pt²=2.10ˉ⁵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12183</TotalTime>
  <Words>1766</Words>
  <Application>Microsoft Office PowerPoint</Application>
  <PresentationFormat>On-screen Show (4:3)</PresentationFormat>
  <Paragraphs>308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Equation</vt:lpstr>
      <vt:lpstr>Acrobat Document</vt:lpstr>
      <vt:lpstr> Determination of Heavy Smuon and Selectron Mass at CLIC </vt:lpstr>
      <vt:lpstr> Physics motivation</vt:lpstr>
      <vt:lpstr> Signal and Background  Cross Sections</vt:lpstr>
      <vt:lpstr>  μ̃ mass measurement Energy Scan</vt:lpstr>
      <vt:lpstr>  μ̃ and χ⁰ mass measurements Momentum Spectrum End-point</vt:lpstr>
      <vt:lpstr> ISR and Beamstrahlung effects</vt:lpstr>
      <vt:lpstr> S, B Discriminating variables</vt:lpstr>
      <vt:lpstr> Discriminating variables</vt:lpstr>
      <vt:lpstr> Combined  Probability </vt:lpstr>
      <vt:lpstr> Selection Efficiency and S/B</vt:lpstr>
      <vt:lpstr> Selection efficiency </vt:lpstr>
      <vt:lpstr> Efficiency and S/B, Beam Polarization</vt:lpstr>
      <vt:lpstr>Signal (only) fit, no beam polarization no background</vt:lpstr>
      <vt:lpstr>Stacked Signal + Background </vt:lpstr>
      <vt:lpstr>S-B Fits after B subtraction</vt:lpstr>
      <vt:lpstr>Slide 16</vt:lpstr>
      <vt:lpstr> Table of Results </vt:lpstr>
      <vt:lpstr>Summary and Outlook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Processes</dc:title>
  <dc:creator/>
  <cp:lastModifiedBy>blaising</cp:lastModifiedBy>
  <cp:revision>1303</cp:revision>
  <dcterms:created xsi:type="dcterms:W3CDTF">2006-08-16T00:00:00Z</dcterms:created>
  <dcterms:modified xsi:type="dcterms:W3CDTF">2010-10-20T09:58:01Z</dcterms:modified>
</cp:coreProperties>
</file>