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0" r:id="rId3"/>
    <p:sldId id="262" r:id="rId4"/>
    <p:sldId id="273" r:id="rId5"/>
    <p:sldId id="275" r:id="rId6"/>
    <p:sldId id="276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>
        <p:scale>
          <a:sx n="120" d="100"/>
          <a:sy n="120" d="100"/>
        </p:scale>
        <p:origin x="-1944" y="-7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37462-EA55-BC45-9E2B-48F4402F6FF8}" type="datetimeFigureOut">
              <a:rPr lang="fr-FR" smtClean="0"/>
              <a:pPr/>
              <a:t>18/10/10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1F11A-E0CC-7542-8388-5D34BAE776B9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9579A7-8A69-5D43-AF03-B4D2E5A9075A}" type="datetimeFigureOut">
              <a:rPr lang="fr-FR" smtClean="0"/>
              <a:pPr/>
              <a:t>18/10/10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7F783-7241-1B44-AD56-6F4F878419FE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2C73-676C-0546-B505-04D2FF88A4B4}" type="datetime1">
              <a:rPr lang="fr-FR" smtClean="0"/>
              <a:pPr/>
              <a:t>18/10/10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458B-A5B9-1C49-9C05-72AA20217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6E4A-6AE8-D041-9CF1-F08EE4FABC64}" type="datetime1">
              <a:rPr lang="fr-FR" smtClean="0"/>
              <a:pPr/>
              <a:t>18/10/10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458B-A5B9-1C49-9C05-72AA20217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2E8C-6664-2143-ADF5-425EE8F1A2C2}" type="datetime1">
              <a:rPr lang="fr-FR" smtClean="0"/>
              <a:pPr/>
              <a:t>18/10/10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458B-A5B9-1C49-9C05-72AA20217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EB5F9-8DBC-CE48-8022-F807E1E1D712}" type="datetime1">
              <a:rPr lang="fr-FR" smtClean="0"/>
              <a:pPr/>
              <a:t>18/10/10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458B-A5B9-1C49-9C05-72AA20217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F8C3-16AA-E247-B3AD-0F0535070F1F}" type="datetime1">
              <a:rPr lang="fr-FR" smtClean="0"/>
              <a:pPr/>
              <a:t>18/10/10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458B-A5B9-1C49-9C05-72AA20217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A9E31-104E-F74F-AED3-7ABE716983E9}" type="datetime1">
              <a:rPr lang="fr-FR" smtClean="0"/>
              <a:pPr/>
              <a:t>18/10/10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458B-A5B9-1C49-9C05-72AA20217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EE96-A4A6-8A44-AB92-89D30387D7D9}" type="datetime1">
              <a:rPr lang="fr-FR" smtClean="0"/>
              <a:pPr/>
              <a:t>18/10/10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458B-A5B9-1C49-9C05-72AA20217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125C-DD9D-1149-B53C-9A58AA861D63}" type="datetime1">
              <a:rPr lang="fr-FR" smtClean="0"/>
              <a:pPr/>
              <a:t>18/10/10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458B-A5B9-1C49-9C05-72AA20217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6DF4-E60D-9149-A76E-20D64F0534C5}" type="datetime1">
              <a:rPr lang="fr-FR" smtClean="0"/>
              <a:pPr/>
              <a:t>18/10/10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458B-A5B9-1C49-9C05-72AA20217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13EE-660E-E446-9DA2-156E4A591F7E}" type="datetime1">
              <a:rPr lang="fr-FR" smtClean="0"/>
              <a:pPr/>
              <a:t>18/10/10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458B-A5B9-1C49-9C05-72AA20217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CCE9F-CB4A-8044-82F1-D22C030ACED5}" type="datetime1">
              <a:rPr lang="fr-FR" smtClean="0"/>
              <a:pPr/>
              <a:t>18/10/10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458B-A5B9-1C49-9C05-72AA20217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1914B-D9D0-ED40-BE3B-F197902A0C77}" type="datetime1">
              <a:rPr lang="fr-FR" smtClean="0"/>
              <a:pPr/>
              <a:t>18/10/10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7458B-A5B9-1C49-9C05-72AA20217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A few items for the </a:t>
            </a:r>
            <a:r>
              <a:rPr lang="fr-FR" dirty="0" err="1" smtClean="0"/>
              <a:t>round</a:t>
            </a:r>
            <a:r>
              <a:rPr lang="fr-FR" dirty="0" err="1" smtClean="0"/>
              <a:t>-table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B. Jeanneret CERN/ABP</a:t>
            </a:r>
          </a:p>
          <a:p>
            <a:r>
              <a:rPr lang="fr-FR" dirty="0" smtClean="0"/>
              <a:t>WG6 </a:t>
            </a:r>
            <a:r>
              <a:rPr lang="fr-FR" dirty="0" err="1" smtClean="0"/>
              <a:t>at</a:t>
            </a:r>
            <a:r>
              <a:rPr lang="fr-FR" dirty="0" smtClean="0"/>
              <a:t> IWLC_2010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2309"/>
          </a:xfrm>
        </p:spPr>
        <p:txBody>
          <a:bodyPr>
            <a:normAutofit fontScale="90000"/>
          </a:bodyPr>
          <a:lstStyle/>
          <a:p>
            <a:r>
              <a:rPr lang="fr-FR" sz="3200" dirty="0" smtClean="0"/>
              <a:t>The </a:t>
            </a:r>
            <a:r>
              <a:rPr lang="fr-FR" sz="3200" dirty="0" err="1" smtClean="0"/>
              <a:t>way</a:t>
            </a:r>
            <a:r>
              <a:rPr lang="fr-FR" sz="3200" dirty="0" smtClean="0"/>
              <a:t> to </a:t>
            </a:r>
            <a:r>
              <a:rPr lang="fr-FR" sz="3200" dirty="0" err="1" smtClean="0"/>
              <a:t>produce</a:t>
            </a:r>
            <a:r>
              <a:rPr lang="fr-FR" sz="3200" dirty="0" smtClean="0"/>
              <a:t> </a:t>
            </a:r>
            <a:r>
              <a:rPr lang="fr-FR" sz="3200" dirty="0" err="1" smtClean="0"/>
              <a:t>these</a:t>
            </a:r>
            <a:r>
              <a:rPr lang="fr-FR" sz="3200" dirty="0" smtClean="0"/>
              <a:t> </a:t>
            </a:r>
            <a:r>
              <a:rPr lang="fr-FR" sz="3200" dirty="0" err="1" smtClean="0"/>
              <a:t>beams</a:t>
            </a:r>
            <a:r>
              <a:rPr lang="fr-FR" sz="3200" dirty="0" smtClean="0"/>
              <a:t> </a:t>
            </a:r>
            <a:endParaRPr lang="fr-FR" sz="3200" dirty="0"/>
          </a:p>
        </p:txBody>
      </p:sp>
      <p:grpSp>
        <p:nvGrpSpPr>
          <p:cNvPr id="8" name="Grouper 7"/>
          <p:cNvGrpSpPr/>
          <p:nvPr/>
        </p:nvGrpSpPr>
        <p:grpSpPr>
          <a:xfrm>
            <a:off x="1409295" y="1274942"/>
            <a:ext cx="7277505" cy="5062915"/>
            <a:chOff x="1409295" y="1274942"/>
            <a:chExt cx="7277505" cy="5062915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09295" y="1274942"/>
              <a:ext cx="7277505" cy="5062915"/>
            </a:xfrm>
            <a:prstGeom prst="rect">
              <a:avLst/>
            </a:prstGeom>
          </p:spPr>
        </p:pic>
        <p:sp>
          <p:nvSpPr>
            <p:cNvPr id="7" name="ZoneTexte 6"/>
            <p:cNvSpPr txBox="1"/>
            <p:nvPr/>
          </p:nvSpPr>
          <p:spPr>
            <a:xfrm>
              <a:off x="7927488" y="1733912"/>
              <a:ext cx="6049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292 </a:t>
              </a:r>
              <a:r>
                <a:rPr lang="fr-FR" sz="1000" dirty="0" err="1" smtClean="0"/>
                <a:t>-----</a:t>
              </a:r>
              <a:endParaRPr lang="fr-FR" sz="1000" dirty="0"/>
            </a:p>
          </p:txBody>
        </p:sp>
      </p:grp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5404173"/>
            <a:ext cx="4758050" cy="622456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r>
              <a:rPr lang="fr-FR" dirty="0" err="1" smtClean="0"/>
              <a:t>Why</a:t>
            </a:r>
            <a:r>
              <a:rPr lang="fr-FR" dirty="0" smtClean="0"/>
              <a:t> </a:t>
            </a:r>
            <a:r>
              <a:rPr lang="fr-FR" dirty="0" err="1" smtClean="0"/>
              <a:t>make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complicated</a:t>
            </a:r>
            <a:r>
              <a:rPr lang="fr-FR" dirty="0" smtClean="0"/>
              <a:t> ?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458B-A5B9-1C49-9C05-72AA20217D1B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0779"/>
          </a:xfrm>
        </p:spPr>
        <p:txBody>
          <a:bodyPr>
            <a:normAutofit/>
          </a:bodyPr>
          <a:lstStyle/>
          <a:p>
            <a:r>
              <a:rPr lang="fr-FR" sz="3200" dirty="0" err="1" smtClean="0"/>
              <a:t>Beam</a:t>
            </a:r>
            <a:r>
              <a:rPr lang="fr-FR" sz="3200" dirty="0" smtClean="0"/>
              <a:t> production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0787" y="1005417"/>
            <a:ext cx="8229600" cy="4127242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1200"/>
              </a:spcAft>
            </a:pPr>
            <a:r>
              <a:rPr lang="fr-FR" sz="2400" dirty="0" smtClean="0"/>
              <a:t>Gun must </a:t>
            </a:r>
            <a:r>
              <a:rPr lang="fr-FR" sz="2400" dirty="0" err="1" smtClean="0"/>
              <a:t>produce</a:t>
            </a:r>
            <a:r>
              <a:rPr lang="fr-FR" sz="2400" dirty="0" smtClean="0"/>
              <a:t>  </a:t>
            </a:r>
            <a:r>
              <a:rPr lang="fr-FR" sz="2400" dirty="0" smtClean="0">
                <a:solidFill>
                  <a:srgbClr val="0000FF"/>
                </a:solidFill>
              </a:rPr>
              <a:t>n = 2922×24×50 = 3.5×10</a:t>
            </a:r>
            <a:r>
              <a:rPr lang="fr-FR" sz="2400" baseline="30000" dirty="0" smtClean="0">
                <a:solidFill>
                  <a:srgbClr val="0000FF"/>
                </a:solidFill>
              </a:rPr>
              <a:t>6</a:t>
            </a:r>
            <a:r>
              <a:rPr lang="fr-FR" sz="2400" dirty="0" smtClean="0">
                <a:solidFill>
                  <a:srgbClr val="0000FF"/>
                </a:solidFill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</a:rPr>
              <a:t>bunches</a:t>
            </a:r>
            <a:r>
              <a:rPr lang="fr-FR" sz="2400" dirty="0" smtClean="0">
                <a:solidFill>
                  <a:srgbClr val="0000FF"/>
                </a:solidFill>
              </a:rPr>
              <a:t>/s </a:t>
            </a:r>
            <a:r>
              <a:rPr lang="fr-FR" sz="2400" dirty="0" smtClean="0"/>
              <a:t>(</a:t>
            </a:r>
            <a:r>
              <a:rPr lang="fr-FR" sz="2400" dirty="0" err="1" smtClean="0">
                <a:solidFill>
                  <a:srgbClr val="0000FF"/>
                </a:solidFill>
              </a:rPr>
              <a:t>current</a:t>
            </a:r>
            <a:r>
              <a:rPr lang="fr-FR" sz="2400" dirty="0" smtClean="0">
                <a:solidFill>
                  <a:srgbClr val="0000FF"/>
                </a:solidFill>
              </a:rPr>
              <a:t> I = 4A</a:t>
            </a:r>
            <a:r>
              <a:rPr lang="fr-FR" sz="2400" dirty="0" smtClean="0"/>
              <a:t>)</a:t>
            </a:r>
          </a:p>
          <a:p>
            <a:pPr>
              <a:spcAft>
                <a:spcPts val="1200"/>
              </a:spcAft>
            </a:pPr>
            <a:r>
              <a:rPr lang="fr-FR" sz="2400" dirty="0" smtClean="0"/>
              <a:t>Must </a:t>
            </a:r>
            <a:r>
              <a:rPr lang="fr-FR" sz="2400" dirty="0" err="1" smtClean="0"/>
              <a:t>alternate</a:t>
            </a:r>
            <a:r>
              <a:rPr lang="fr-FR" sz="2400" dirty="0" smtClean="0"/>
              <a:t> trains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 smtClean="0"/>
              <a:t>odd/even</a:t>
            </a:r>
            <a:r>
              <a:rPr lang="fr-FR" sz="2400" dirty="0" smtClean="0"/>
              <a:t> </a:t>
            </a:r>
            <a:r>
              <a:rPr lang="fr-FR" sz="2400" dirty="0" err="1" smtClean="0"/>
              <a:t>bunches</a:t>
            </a:r>
            <a:endParaRPr lang="fr-FR" sz="2400" dirty="0" smtClean="0"/>
          </a:p>
          <a:p>
            <a:pPr>
              <a:spcAft>
                <a:spcPts val="1200"/>
              </a:spcAft>
            </a:pPr>
            <a:r>
              <a:rPr lang="fr-FR" sz="2400" dirty="0" err="1" smtClean="0"/>
              <a:t>Odd/even</a:t>
            </a:r>
            <a:r>
              <a:rPr lang="fr-FR" sz="2400" dirty="0" smtClean="0"/>
              <a:t> </a:t>
            </a:r>
            <a:r>
              <a:rPr lang="fr-FR" sz="2400" dirty="0" err="1" smtClean="0"/>
              <a:t>bunch</a:t>
            </a:r>
            <a:r>
              <a:rPr lang="fr-FR" sz="2400" dirty="0" smtClean="0"/>
              <a:t> structure must </a:t>
            </a:r>
            <a:r>
              <a:rPr lang="fr-FR" sz="2400" dirty="0" err="1" smtClean="0"/>
              <a:t>be</a:t>
            </a:r>
            <a:r>
              <a:rPr lang="fr-FR" sz="2400" dirty="0" smtClean="0"/>
              <a:t> programmable </a:t>
            </a:r>
            <a:r>
              <a:rPr lang="fr-FR" sz="2400" dirty="0" err="1" smtClean="0"/>
              <a:t>inside</a:t>
            </a:r>
            <a:r>
              <a:rPr lang="fr-FR" sz="2400" dirty="0" smtClean="0"/>
              <a:t> the </a:t>
            </a:r>
            <a:r>
              <a:rPr lang="fr-FR" sz="2400" dirty="0" err="1" smtClean="0"/>
              <a:t>rise-time</a:t>
            </a:r>
            <a:r>
              <a:rPr lang="fr-FR" sz="2400" dirty="0" smtClean="0"/>
              <a:t> </a:t>
            </a:r>
            <a:r>
              <a:rPr lang="fr-FR" sz="2400" dirty="0" err="1" smtClean="0"/>
              <a:t>period</a:t>
            </a:r>
            <a:r>
              <a:rPr lang="fr-FR" sz="2400" dirty="0" smtClean="0"/>
              <a:t> (</a:t>
            </a:r>
            <a:r>
              <a:rPr lang="fr-FR" sz="2400" dirty="0" err="1" smtClean="0"/>
              <a:t>Olexsiy</a:t>
            </a:r>
            <a:r>
              <a:rPr lang="fr-FR" sz="2400" dirty="0" smtClean="0"/>
              <a:t>)</a:t>
            </a:r>
          </a:p>
          <a:p>
            <a:pPr>
              <a:spcAft>
                <a:spcPts val="1200"/>
              </a:spcAft>
            </a:pPr>
            <a:r>
              <a:rPr lang="fr-FR" sz="2400" dirty="0" smtClean="0"/>
              <a:t>Timing </a:t>
            </a:r>
            <a:r>
              <a:rPr lang="fr-FR" sz="2400" dirty="0" err="1" smtClean="0"/>
              <a:t>tolerance</a:t>
            </a:r>
            <a:r>
              <a:rPr lang="fr-FR" sz="2400" dirty="0" smtClean="0"/>
              <a:t> for the </a:t>
            </a:r>
            <a:r>
              <a:rPr lang="fr-FR" sz="2400" dirty="0" err="1" smtClean="0"/>
              <a:t>beam</a:t>
            </a:r>
            <a:r>
              <a:rPr lang="fr-FR" sz="2400" dirty="0" smtClean="0"/>
              <a:t> </a:t>
            </a:r>
            <a:r>
              <a:rPr lang="fr-FR" sz="2400" dirty="0" err="1" smtClean="0"/>
              <a:t>at</a:t>
            </a:r>
            <a:r>
              <a:rPr lang="fr-FR" sz="2400" dirty="0" smtClean="0"/>
              <a:t> the entrance of the DB </a:t>
            </a:r>
            <a:r>
              <a:rPr lang="fr-FR" sz="2400" dirty="0" err="1" smtClean="0"/>
              <a:t>Linac</a:t>
            </a:r>
            <a:r>
              <a:rPr lang="fr-FR" sz="2400" dirty="0" smtClean="0"/>
              <a:t>:</a:t>
            </a:r>
          </a:p>
          <a:p>
            <a:pPr lvl="1">
              <a:spcAft>
                <a:spcPts val="1200"/>
              </a:spcAft>
            </a:pPr>
            <a:r>
              <a:rPr lang="fr-FR" sz="2162" dirty="0" smtClean="0">
                <a:solidFill>
                  <a:srgbClr val="0000FF"/>
                </a:solidFill>
              </a:rPr>
              <a:t>Δφ</a:t>
            </a:r>
            <a:r>
              <a:rPr lang="fr-FR" sz="2162" baseline="-25000" dirty="0" smtClean="0">
                <a:solidFill>
                  <a:srgbClr val="0000FF"/>
                </a:solidFill>
              </a:rPr>
              <a:t>1</a:t>
            </a:r>
            <a:r>
              <a:rPr lang="fr-FR" sz="2162" dirty="0" smtClean="0">
                <a:solidFill>
                  <a:srgbClr val="0000FF"/>
                </a:solidFill>
              </a:rPr>
              <a:t> = 0.1°@1GHz ⇔ 85 </a:t>
            </a:r>
            <a:r>
              <a:rPr lang="fr-FR" sz="2162" dirty="0" err="1" smtClean="0">
                <a:solidFill>
                  <a:srgbClr val="0000FF"/>
                </a:solidFill>
              </a:rPr>
              <a:t>μm</a:t>
            </a:r>
            <a:r>
              <a:rPr lang="fr-FR" sz="2162" dirty="0" smtClean="0">
                <a:solidFill>
                  <a:srgbClr val="0000FF"/>
                </a:solidFill>
              </a:rPr>
              <a:t> ⇔ 0.3 </a:t>
            </a:r>
            <a:r>
              <a:rPr lang="fr-FR" sz="2162" dirty="0" err="1" smtClean="0">
                <a:solidFill>
                  <a:srgbClr val="0000FF"/>
                </a:solidFill>
              </a:rPr>
              <a:t>ps</a:t>
            </a:r>
            <a:endParaRPr lang="fr-FR" sz="2162" dirty="0" smtClean="0">
              <a:solidFill>
                <a:srgbClr val="0000FF"/>
              </a:solidFill>
            </a:endParaRPr>
          </a:p>
          <a:p>
            <a:pPr>
              <a:spcAft>
                <a:spcPts val="1200"/>
              </a:spcAft>
            </a:pPr>
            <a:r>
              <a:rPr lang="fr-FR" sz="2400" dirty="0" smtClean="0"/>
              <a:t>Timing </a:t>
            </a:r>
            <a:r>
              <a:rPr lang="fr-FR" sz="2400" dirty="0" err="1" smtClean="0"/>
              <a:t>at</a:t>
            </a:r>
            <a:r>
              <a:rPr lang="fr-FR" sz="2400" dirty="0" smtClean="0"/>
              <a:t> 12 GHZ (</a:t>
            </a:r>
            <a:r>
              <a:rPr lang="fr-FR" sz="2400" dirty="0" err="1" smtClean="0"/>
              <a:t>synchonisation</a:t>
            </a:r>
            <a:r>
              <a:rPr lang="fr-FR" sz="2400" dirty="0" smtClean="0"/>
              <a:t> DB/MB &amp; MB e</a:t>
            </a:r>
            <a:r>
              <a:rPr lang="fr-FR" sz="2400" baseline="30000" dirty="0" smtClean="0"/>
              <a:t>+</a:t>
            </a:r>
            <a:r>
              <a:rPr lang="fr-FR" sz="2400" dirty="0" smtClean="0"/>
              <a:t>/</a:t>
            </a:r>
            <a:r>
              <a:rPr lang="fr-FR" sz="2400" dirty="0" err="1" smtClean="0"/>
              <a:t>e</a:t>
            </a:r>
            <a:r>
              <a:rPr lang="fr-FR" sz="2400" baseline="30000" dirty="0" err="1" smtClean="0"/>
              <a:t>-</a:t>
            </a:r>
            <a:r>
              <a:rPr lang="fr-FR" sz="2400" dirty="0" smtClean="0"/>
              <a:t>) : </a:t>
            </a:r>
          </a:p>
          <a:p>
            <a:pPr lvl="1">
              <a:spcAft>
                <a:spcPts val="1200"/>
              </a:spcAft>
            </a:pP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smtClean="0">
                <a:solidFill>
                  <a:srgbClr val="FF0000"/>
                </a:solidFill>
              </a:rPr>
              <a:t>Δφ</a:t>
            </a:r>
            <a:r>
              <a:rPr lang="fr-FR" sz="2000" baseline="-25000" dirty="0" smtClean="0">
                <a:solidFill>
                  <a:srgbClr val="FF0000"/>
                </a:solidFill>
              </a:rPr>
              <a:t>2</a:t>
            </a:r>
            <a:r>
              <a:rPr lang="fr-FR" sz="2000" dirty="0" smtClean="0">
                <a:solidFill>
                  <a:srgbClr val="FF0000"/>
                </a:solidFill>
              </a:rPr>
              <a:t> = 0.2°@12GHz ⇔ 14 </a:t>
            </a:r>
            <a:r>
              <a:rPr lang="fr-FR" sz="2000" dirty="0" err="1" smtClean="0">
                <a:solidFill>
                  <a:srgbClr val="FF0000"/>
                </a:solidFill>
              </a:rPr>
              <a:t>μm</a:t>
            </a:r>
            <a:r>
              <a:rPr lang="fr-FR" sz="2000" dirty="0" smtClean="0">
                <a:solidFill>
                  <a:srgbClr val="FF0000"/>
                </a:solidFill>
              </a:rPr>
              <a:t> ⇔ 0.46 </a:t>
            </a:r>
            <a:r>
              <a:rPr lang="fr-FR" sz="2000" dirty="0" err="1" smtClean="0">
                <a:solidFill>
                  <a:srgbClr val="FF0000"/>
                </a:solidFill>
              </a:rPr>
              <a:t>fs</a:t>
            </a:r>
            <a:r>
              <a:rPr lang="fr-FR" sz="2000" dirty="0" smtClean="0">
                <a:solidFill>
                  <a:srgbClr val="FF0000"/>
                </a:solidFill>
              </a:rPr>
              <a:t> (46 × 10</a:t>
            </a:r>
            <a:r>
              <a:rPr lang="fr-FR" sz="2000" baseline="30000" dirty="0" smtClean="0">
                <a:solidFill>
                  <a:srgbClr val="FF0000"/>
                </a:solidFill>
              </a:rPr>
              <a:t>-15 </a:t>
            </a:r>
            <a:r>
              <a:rPr lang="fr-FR" sz="2000" dirty="0" smtClean="0">
                <a:solidFill>
                  <a:srgbClr val="FF0000"/>
                </a:solidFill>
              </a:rPr>
              <a:t>s)</a:t>
            </a:r>
          </a:p>
          <a:p>
            <a:pPr>
              <a:spcAft>
                <a:spcPts val="1200"/>
              </a:spcAft>
            </a:pPr>
            <a:r>
              <a:rPr lang="fr-FR" sz="2400" dirty="0" smtClean="0"/>
              <a:t>As for the DB </a:t>
            </a:r>
            <a:r>
              <a:rPr lang="fr-FR" sz="2400" dirty="0" err="1" smtClean="0"/>
              <a:t>Linac</a:t>
            </a:r>
            <a:r>
              <a:rPr lang="fr-FR" sz="2400" dirty="0" smtClean="0"/>
              <a:t> </a:t>
            </a:r>
            <a:r>
              <a:rPr lang="fr-FR" sz="2400" dirty="0" err="1" smtClean="0"/>
              <a:t>itself</a:t>
            </a:r>
            <a:r>
              <a:rPr lang="fr-FR" sz="2400" dirty="0" smtClean="0"/>
              <a:t> , in the segment </a:t>
            </a:r>
            <a:r>
              <a:rPr lang="fr-FR" sz="2400" dirty="0" err="1" smtClean="0"/>
              <a:t>before</a:t>
            </a:r>
            <a:r>
              <a:rPr lang="fr-FR" sz="2400" dirty="0" smtClean="0"/>
              <a:t> compression:</a:t>
            </a:r>
          </a:p>
          <a:p>
            <a:pPr lvl="1">
              <a:spcAft>
                <a:spcPts val="1200"/>
              </a:spcAft>
            </a:pPr>
            <a:r>
              <a:rPr lang="fr-FR" sz="2000" dirty="0" smtClean="0">
                <a:solidFill>
                  <a:srgbClr val="0000FF"/>
                </a:solidFill>
              </a:rPr>
              <a:t>Gradient : ΔG/G &lt; 2×10</a:t>
            </a:r>
            <a:r>
              <a:rPr lang="fr-FR" sz="2000" baseline="30000" dirty="0" smtClean="0">
                <a:solidFill>
                  <a:srgbClr val="0000FF"/>
                </a:solidFill>
              </a:rPr>
              <a:t>-3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coherent</a:t>
            </a:r>
            <a:r>
              <a:rPr lang="fr-FR" sz="2000" dirty="0" smtClean="0">
                <a:solidFill>
                  <a:srgbClr val="0000FF"/>
                </a:solidFill>
              </a:rPr>
              <a:t> over 100 klystrons, &lt; 2×10</a:t>
            </a:r>
            <a:r>
              <a:rPr lang="fr-FR" sz="2000" baseline="30000" dirty="0" smtClean="0">
                <a:solidFill>
                  <a:srgbClr val="0000FF"/>
                </a:solidFill>
              </a:rPr>
              <a:t>-2</a:t>
            </a:r>
            <a:r>
              <a:rPr lang="fr-FR" sz="2000" dirty="0" smtClean="0">
                <a:solidFill>
                  <a:srgbClr val="0000FF"/>
                </a:solidFill>
              </a:rPr>
              <a:t> per klystron</a:t>
            </a:r>
          </a:p>
          <a:p>
            <a:pPr lvl="1">
              <a:spcAft>
                <a:spcPts val="1200"/>
              </a:spcAft>
            </a:pPr>
            <a:r>
              <a:rPr lang="fr-FR" sz="2000" dirty="0" smtClean="0">
                <a:solidFill>
                  <a:srgbClr val="0000FF"/>
                </a:solidFill>
              </a:rPr>
              <a:t>Phase : </a:t>
            </a:r>
            <a:r>
              <a:rPr lang="fr-FR" sz="2000" dirty="0" err="1" smtClean="0">
                <a:solidFill>
                  <a:srgbClr val="FF0000"/>
                </a:solidFill>
              </a:rPr>
              <a:t>Δφ</a:t>
            </a:r>
            <a:r>
              <a:rPr lang="fr-FR" sz="2000" dirty="0" smtClean="0">
                <a:solidFill>
                  <a:srgbClr val="FF0000"/>
                </a:solidFill>
              </a:rPr>
              <a:t> = 0.05°</a:t>
            </a:r>
            <a:r>
              <a:rPr lang="fr-FR" sz="2000" dirty="0" smtClean="0">
                <a:solidFill>
                  <a:srgbClr val="0000FF"/>
                </a:solidFill>
              </a:rPr>
              <a:t> to </a:t>
            </a:r>
            <a:r>
              <a:rPr lang="fr-FR" sz="2000" dirty="0" err="1" smtClean="0">
                <a:solidFill>
                  <a:srgbClr val="0000FF"/>
                </a:solidFill>
              </a:rPr>
              <a:t>avoid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undue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bunch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lenghtening</a:t>
            </a:r>
            <a:r>
              <a:rPr lang="fr-FR" sz="2000" dirty="0" smtClean="0">
                <a:solidFill>
                  <a:srgbClr val="0000FF"/>
                </a:solidFill>
              </a:rPr>
              <a:t> (A. </a:t>
            </a:r>
            <a:r>
              <a:rPr lang="fr-FR" sz="2000" dirty="0" err="1" smtClean="0">
                <a:solidFill>
                  <a:srgbClr val="0000FF"/>
                </a:solidFill>
              </a:rPr>
              <a:t>Aksoy</a:t>
            </a:r>
            <a:r>
              <a:rPr lang="fr-FR" sz="2000" dirty="0" smtClean="0">
                <a:solidFill>
                  <a:srgbClr val="0000FF"/>
                </a:solidFill>
              </a:rPr>
              <a:t>, D. </a:t>
            </a:r>
            <a:r>
              <a:rPr lang="fr-FR" sz="2000" dirty="0" err="1" smtClean="0">
                <a:solidFill>
                  <a:srgbClr val="0000FF"/>
                </a:solidFill>
              </a:rPr>
              <a:t>Schulte</a:t>
            </a:r>
            <a:r>
              <a:rPr lang="fr-FR" sz="2000" dirty="0" smtClean="0">
                <a:solidFill>
                  <a:srgbClr val="0000FF"/>
                </a:solidFill>
              </a:rPr>
              <a:t>)</a:t>
            </a:r>
          </a:p>
          <a:p>
            <a:pPr>
              <a:spcAft>
                <a:spcPts val="1200"/>
              </a:spcAft>
            </a:pPr>
            <a:endParaRPr lang="fr-FR" sz="2400" dirty="0" smtClean="0">
              <a:solidFill>
                <a:srgbClr val="FF0000"/>
              </a:solidFill>
            </a:endParaRPr>
          </a:p>
          <a:p>
            <a:pPr>
              <a:spcAft>
                <a:spcPts val="1200"/>
              </a:spcAft>
            </a:pPr>
            <a:endParaRPr lang="fr-FR" sz="2400" dirty="0" smtClean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458B-A5B9-1C49-9C05-72AA20217D1B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986079" y="5132659"/>
            <a:ext cx="2748055" cy="1354217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fr-FR" sz="1600" i="1" dirty="0" smtClean="0"/>
              <a:t>Can a </a:t>
            </a:r>
            <a:r>
              <a:rPr lang="fr-FR" sz="1600" i="1" dirty="0" err="1" smtClean="0"/>
              <a:t>thermo-ionic</a:t>
            </a:r>
            <a:r>
              <a:rPr lang="fr-FR" sz="1600" i="1" dirty="0" smtClean="0"/>
              <a:t> gun,</a:t>
            </a:r>
          </a:p>
          <a:p>
            <a:r>
              <a:rPr lang="fr-FR" sz="1600" i="1" dirty="0" err="1" smtClean="0"/>
              <a:t>followed</a:t>
            </a:r>
            <a:r>
              <a:rPr lang="fr-FR" sz="1600" i="1" dirty="0" smtClean="0"/>
              <a:t> by a </a:t>
            </a:r>
            <a:r>
              <a:rPr lang="fr-FR" sz="1600" i="1" dirty="0" err="1" smtClean="0"/>
              <a:t>bunching</a:t>
            </a:r>
            <a:r>
              <a:rPr lang="fr-FR" sz="1600" i="1" dirty="0" smtClean="0"/>
              <a:t> </a:t>
            </a:r>
          </a:p>
          <a:p>
            <a:r>
              <a:rPr lang="fr-FR" sz="1600" i="1" dirty="0" smtClean="0"/>
              <a:t>System, do </a:t>
            </a:r>
            <a:r>
              <a:rPr lang="fr-FR" sz="1600" i="1" dirty="0" err="1" smtClean="0"/>
              <a:t>this</a:t>
            </a:r>
            <a:r>
              <a:rPr lang="fr-FR" sz="1600" i="1" dirty="0" smtClean="0"/>
              <a:t> ?</a:t>
            </a:r>
          </a:p>
          <a:p>
            <a:endParaRPr lang="fr-FR" sz="1600" i="1" dirty="0" smtClean="0"/>
          </a:p>
          <a:p>
            <a:r>
              <a:rPr lang="fr-FR" sz="1600" i="1" dirty="0" smtClean="0"/>
              <a:t>Will a </a:t>
            </a:r>
            <a:r>
              <a:rPr lang="fr-FR" sz="1600" i="1" dirty="0" err="1" smtClean="0"/>
              <a:t>reliable</a:t>
            </a:r>
            <a:r>
              <a:rPr lang="fr-FR" sz="1600" i="1" dirty="0" smtClean="0"/>
              <a:t> laser gun </a:t>
            </a:r>
            <a:r>
              <a:rPr lang="fr-FR" sz="1600" i="1" dirty="0" err="1" smtClean="0"/>
              <a:t>exist</a:t>
            </a:r>
            <a:r>
              <a:rPr lang="fr-FR" sz="1600" i="1" dirty="0" smtClean="0"/>
              <a:t> ?</a:t>
            </a:r>
            <a:r>
              <a:rPr lang="fr-FR" i="1" dirty="0" smtClean="0"/>
              <a:t> </a:t>
            </a:r>
            <a:endParaRPr lang="fr-FR" i="1" dirty="0"/>
          </a:p>
        </p:txBody>
      </p:sp>
      <p:sp>
        <p:nvSpPr>
          <p:cNvPr id="7" name="ZoneTexte 6"/>
          <p:cNvSpPr txBox="1"/>
          <p:nvPr/>
        </p:nvSpPr>
        <p:spPr>
          <a:xfrm>
            <a:off x="3921788" y="5134855"/>
            <a:ext cx="3100616" cy="1107996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fr-FR" sz="1600" i="1" dirty="0" err="1" smtClean="0"/>
              <a:t>What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can</a:t>
            </a:r>
            <a:r>
              <a:rPr lang="fr-FR" sz="1600" i="1" dirty="0" smtClean="0"/>
              <a:t> CTF3 tell us about </a:t>
            </a:r>
            <a:r>
              <a:rPr lang="fr-FR" sz="1600" i="1" dirty="0" err="1" smtClean="0"/>
              <a:t>this</a:t>
            </a:r>
            <a:r>
              <a:rPr lang="fr-FR" sz="1600" i="1" dirty="0" smtClean="0"/>
              <a:t> ?</a:t>
            </a:r>
          </a:p>
          <a:p>
            <a:endParaRPr lang="fr-FR" sz="1600" i="1" dirty="0" smtClean="0"/>
          </a:p>
          <a:p>
            <a:r>
              <a:rPr lang="fr-FR" sz="1600" i="1" dirty="0" smtClean="0"/>
              <a:t>Will </a:t>
            </a:r>
            <a:r>
              <a:rPr lang="fr-FR" sz="1600" i="1" dirty="0" err="1" smtClean="0"/>
              <a:t>it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give</a:t>
            </a:r>
            <a:r>
              <a:rPr lang="fr-FR" sz="1600" i="1" dirty="0" smtClean="0"/>
              <a:t> us a proof of </a:t>
            </a:r>
            <a:r>
              <a:rPr lang="fr-FR" sz="1600" i="1" dirty="0" err="1" smtClean="0"/>
              <a:t>principle</a:t>
            </a:r>
            <a:r>
              <a:rPr lang="fr-FR" sz="1600" i="1" dirty="0" smtClean="0"/>
              <a:t> ?</a:t>
            </a:r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841900" y="2709333"/>
            <a:ext cx="3164986" cy="92333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CTF3 </a:t>
            </a:r>
            <a:r>
              <a:rPr lang="fr-FR" dirty="0" err="1" smtClean="0">
                <a:solidFill>
                  <a:srgbClr val="0000FF"/>
                </a:solidFill>
              </a:rPr>
              <a:t>with</a:t>
            </a:r>
            <a:r>
              <a:rPr lang="fr-FR" dirty="0" smtClean="0">
                <a:solidFill>
                  <a:srgbClr val="0000FF"/>
                </a:solidFill>
              </a:rPr>
              <a:t> pulse compression:</a:t>
            </a:r>
          </a:p>
          <a:p>
            <a:r>
              <a:rPr lang="fr-FR" dirty="0" err="1" smtClean="0">
                <a:solidFill>
                  <a:srgbClr val="0000FF"/>
                </a:solidFill>
              </a:rPr>
              <a:t>Δφ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smtClean="0">
                <a:solidFill>
                  <a:srgbClr val="0000FF"/>
                </a:solidFill>
              </a:rPr>
              <a:t>∼ 10-50</a:t>
            </a:r>
            <a:r>
              <a:rPr lang="fr-FR" dirty="0" smtClean="0">
                <a:solidFill>
                  <a:srgbClr val="0000FF"/>
                </a:solidFill>
              </a:rPr>
              <a:t>° </a:t>
            </a:r>
            <a:r>
              <a:rPr lang="fr-FR" dirty="0" err="1" smtClean="0">
                <a:solidFill>
                  <a:srgbClr val="0000FF"/>
                </a:solidFill>
              </a:rPr>
              <a:t>along</a:t>
            </a:r>
            <a:r>
              <a:rPr lang="fr-FR" dirty="0" smtClean="0">
                <a:solidFill>
                  <a:srgbClr val="0000FF"/>
                </a:solidFill>
              </a:rPr>
              <a:t> train</a:t>
            </a:r>
          </a:p>
          <a:p>
            <a:r>
              <a:rPr lang="fr-FR" dirty="0" err="1" smtClean="0">
                <a:solidFill>
                  <a:srgbClr val="0000FF"/>
                </a:solidFill>
              </a:rPr>
              <a:t>What</a:t>
            </a:r>
            <a:r>
              <a:rPr lang="fr-FR" dirty="0" smtClean="0">
                <a:solidFill>
                  <a:srgbClr val="0000FF"/>
                </a:solidFill>
              </a:rPr>
              <a:t> do </a:t>
            </a:r>
            <a:r>
              <a:rPr lang="fr-FR" dirty="0" err="1" smtClean="0">
                <a:solidFill>
                  <a:srgbClr val="0000FF"/>
                </a:solidFill>
              </a:rPr>
              <a:t>we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prove</a:t>
            </a:r>
            <a:r>
              <a:rPr lang="fr-FR" dirty="0" smtClean="0">
                <a:solidFill>
                  <a:srgbClr val="0000FF"/>
                </a:solidFill>
              </a:rPr>
              <a:t> for CLIC </a:t>
            </a:r>
            <a:r>
              <a:rPr lang="fr-FR" dirty="0" err="1" smtClean="0">
                <a:solidFill>
                  <a:srgbClr val="0000FF"/>
                </a:solidFill>
              </a:rPr>
              <a:t>Δφ</a:t>
            </a:r>
            <a:r>
              <a:rPr lang="fr-FR" dirty="0" smtClean="0">
                <a:solidFill>
                  <a:srgbClr val="0000FF"/>
                </a:solidFill>
              </a:rPr>
              <a:t>?</a:t>
            </a:r>
            <a:endParaRPr lang="fr-FR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Options for </a:t>
            </a:r>
            <a:r>
              <a:rPr lang="fr-FR" sz="3200" dirty="0" err="1" smtClean="0"/>
              <a:t>Dipoles</a:t>
            </a:r>
            <a:r>
              <a:rPr lang="fr-FR" sz="3200" dirty="0" smtClean="0"/>
              <a:t> &amp; Vacuum vs. SR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</a:pPr>
            <a:r>
              <a:rPr lang="fr-FR" dirty="0" err="1" smtClean="0">
                <a:solidFill>
                  <a:srgbClr val="0000FF"/>
                </a:solidFill>
              </a:rPr>
              <a:t>Super-conducting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super-ferric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magnets</a:t>
            </a:r>
            <a:endParaRPr lang="fr-FR" dirty="0" smtClean="0">
              <a:solidFill>
                <a:srgbClr val="0000FF"/>
              </a:solidFill>
            </a:endParaRPr>
          </a:p>
          <a:p>
            <a:pPr lvl="1">
              <a:spcAft>
                <a:spcPts val="600"/>
              </a:spcAft>
            </a:pPr>
            <a:r>
              <a:rPr lang="fr-FR" dirty="0" err="1" smtClean="0">
                <a:solidFill>
                  <a:srgbClr val="0000FF"/>
                </a:solidFill>
              </a:rPr>
              <a:t>s.c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coils</a:t>
            </a:r>
            <a:r>
              <a:rPr lang="fr-FR" dirty="0" smtClean="0">
                <a:solidFill>
                  <a:srgbClr val="0000FF"/>
                </a:solidFill>
              </a:rPr>
              <a:t>, but </a:t>
            </a:r>
            <a:r>
              <a:rPr lang="fr-FR" dirty="0" err="1" smtClean="0">
                <a:solidFill>
                  <a:srgbClr val="0000FF"/>
                </a:solidFill>
              </a:rPr>
              <a:t>classical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C-yoke</a:t>
            </a:r>
            <a:r>
              <a:rPr lang="fr-FR" dirty="0" smtClean="0">
                <a:solidFill>
                  <a:srgbClr val="0000FF"/>
                </a:solidFill>
              </a:rPr>
              <a:t> for </a:t>
            </a:r>
            <a:r>
              <a:rPr lang="fr-FR" dirty="0" err="1" smtClean="0">
                <a:solidFill>
                  <a:srgbClr val="0000FF"/>
                </a:solidFill>
              </a:rPr>
              <a:t>field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shaping</a:t>
            </a:r>
            <a:endParaRPr lang="fr-FR" dirty="0" smtClean="0">
              <a:solidFill>
                <a:srgbClr val="0000FF"/>
              </a:solidFill>
            </a:endParaRPr>
          </a:p>
          <a:p>
            <a:pPr lvl="2">
              <a:spcAft>
                <a:spcPts val="600"/>
              </a:spcAft>
            </a:pPr>
            <a:r>
              <a:rPr lang="fr-FR" dirty="0" smtClean="0"/>
              <a:t>More </a:t>
            </a:r>
            <a:r>
              <a:rPr lang="fr-FR" dirty="0" err="1" smtClean="0"/>
              <a:t>expensive</a:t>
            </a:r>
            <a:r>
              <a:rPr lang="fr-FR" dirty="0" smtClean="0"/>
              <a:t>, but power ÷5</a:t>
            </a:r>
          </a:p>
          <a:p>
            <a:pPr lvl="2">
              <a:spcAft>
                <a:spcPts val="600"/>
              </a:spcAft>
            </a:pPr>
            <a:r>
              <a:rPr lang="fr-FR" dirty="0" err="1" smtClean="0"/>
              <a:t>Cost</a:t>
            </a:r>
            <a:r>
              <a:rPr lang="fr-FR" dirty="0" smtClean="0"/>
              <a:t> </a:t>
            </a:r>
            <a:r>
              <a:rPr lang="fr-FR" dirty="0" err="1" smtClean="0"/>
              <a:t>savings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time</a:t>
            </a:r>
          </a:p>
          <a:p>
            <a:pPr lvl="1">
              <a:spcAft>
                <a:spcPts val="600"/>
              </a:spcAft>
            </a:pPr>
            <a:r>
              <a:rPr lang="fr-FR" dirty="0" smtClean="0">
                <a:solidFill>
                  <a:srgbClr val="0000FF"/>
                </a:solidFill>
              </a:rPr>
              <a:t>Cold pipe (∼20-30K) </a:t>
            </a:r>
            <a:r>
              <a:rPr lang="fr-FR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fr-FR" dirty="0" smtClean="0">
                <a:solidFill>
                  <a:srgbClr val="0000FF"/>
                </a:solidFill>
                <a:sym typeface="Wingdings"/>
              </a:rPr>
              <a:t> Thermal expansion </a:t>
            </a:r>
            <a:r>
              <a:rPr lang="fr-FR" dirty="0" err="1" smtClean="0">
                <a:solidFill>
                  <a:srgbClr val="0000FF"/>
                </a:solidFill>
                <a:sym typeface="Wingdings"/>
              </a:rPr>
              <a:t>vanishes</a:t>
            </a:r>
            <a:endParaRPr lang="fr-FR" dirty="0" smtClean="0">
              <a:solidFill>
                <a:srgbClr val="0000FF"/>
              </a:solidFill>
              <a:sym typeface="Wingdings"/>
            </a:endParaRPr>
          </a:p>
          <a:p>
            <a:pPr lvl="2">
              <a:spcAft>
                <a:spcPts val="600"/>
              </a:spcAft>
            </a:pPr>
            <a:r>
              <a:rPr lang="fr-FR" dirty="0" err="1" smtClean="0">
                <a:sym typeface="Wingdings"/>
              </a:rPr>
              <a:t>Another</a:t>
            </a:r>
            <a:r>
              <a:rPr lang="fr-FR" dirty="0" smtClean="0">
                <a:sym typeface="Wingdings"/>
              </a:rPr>
              <a:t> vacuum </a:t>
            </a:r>
            <a:r>
              <a:rPr lang="fr-FR" dirty="0" err="1" smtClean="0">
                <a:sym typeface="Wingdings"/>
              </a:rPr>
              <a:t>regime</a:t>
            </a:r>
            <a:r>
              <a:rPr lang="fr-FR" dirty="0" smtClean="0">
                <a:sym typeface="Wingdings"/>
              </a:rPr>
              <a:t> to </a:t>
            </a:r>
            <a:r>
              <a:rPr lang="fr-FR" dirty="0" err="1" smtClean="0">
                <a:sym typeface="Wingdings"/>
              </a:rPr>
              <a:t>study</a:t>
            </a:r>
            <a:endParaRPr lang="fr-FR" dirty="0" smtClean="0">
              <a:sym typeface="Wingdings"/>
            </a:endParaRPr>
          </a:p>
          <a:p>
            <a:pPr>
              <a:spcAft>
                <a:spcPts val="600"/>
              </a:spcAft>
            </a:pPr>
            <a:r>
              <a:rPr lang="fr-FR" dirty="0" err="1" smtClean="0">
                <a:solidFill>
                  <a:srgbClr val="0000FF"/>
                </a:solidFill>
                <a:sym typeface="Wingdings"/>
              </a:rPr>
              <a:t>Classical</a:t>
            </a:r>
            <a:r>
              <a:rPr lang="fr-FR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fr-FR" dirty="0" err="1" smtClean="0">
                <a:solidFill>
                  <a:srgbClr val="0000FF"/>
                </a:solidFill>
                <a:sym typeface="Wingdings"/>
              </a:rPr>
              <a:t>resistive</a:t>
            </a:r>
            <a:r>
              <a:rPr lang="fr-FR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fr-FR" dirty="0" err="1" smtClean="0">
                <a:solidFill>
                  <a:srgbClr val="0000FF"/>
                </a:solidFill>
                <a:sym typeface="Wingdings"/>
              </a:rPr>
              <a:t>magnets</a:t>
            </a:r>
            <a:endParaRPr lang="fr-FR" dirty="0" smtClean="0">
              <a:solidFill>
                <a:srgbClr val="0000FF"/>
              </a:solidFill>
              <a:sym typeface="Wingdings"/>
            </a:endParaRPr>
          </a:p>
          <a:p>
            <a:pPr lvl="1">
              <a:spcAft>
                <a:spcPts val="600"/>
              </a:spcAft>
            </a:pPr>
            <a:r>
              <a:rPr lang="fr-FR" dirty="0" err="1" smtClean="0">
                <a:sym typeface="Wingdings"/>
              </a:rPr>
              <a:t>Berylium</a:t>
            </a:r>
            <a:r>
              <a:rPr lang="fr-FR" dirty="0" smtClean="0">
                <a:sym typeface="Wingdings"/>
              </a:rPr>
              <a:t> pipe </a:t>
            </a:r>
            <a:r>
              <a:rPr lang="fr-FR" dirty="0" err="1" smtClean="0">
                <a:sym typeface="Wingdings"/>
              </a:rPr>
              <a:t>at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SR-impact</a:t>
            </a:r>
            <a:endParaRPr lang="fr-FR" dirty="0" smtClean="0">
              <a:sym typeface="Wingdings"/>
            </a:endParaRPr>
          </a:p>
          <a:p>
            <a:pPr lvl="2">
              <a:spcAft>
                <a:spcPts val="600"/>
              </a:spcAft>
            </a:pPr>
            <a:r>
              <a:rPr lang="fr-FR" dirty="0" smtClean="0">
                <a:sym typeface="Wingdings"/>
              </a:rPr>
              <a:t>Transparent to 6 </a:t>
            </a:r>
            <a:r>
              <a:rPr lang="fr-FR" dirty="0" err="1" smtClean="0">
                <a:sym typeface="Wingdings"/>
              </a:rPr>
              <a:t>KeV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X-rays</a:t>
            </a:r>
            <a:endParaRPr lang="fr-FR" dirty="0" smtClean="0">
              <a:sym typeface="Wingdings"/>
            </a:endParaRPr>
          </a:p>
          <a:p>
            <a:pPr lvl="2">
              <a:spcAft>
                <a:spcPts val="600"/>
              </a:spcAft>
            </a:pPr>
            <a:r>
              <a:rPr lang="fr-FR" dirty="0" smtClean="0">
                <a:sym typeface="Wingdings"/>
              </a:rPr>
              <a:t>SR </a:t>
            </a:r>
            <a:r>
              <a:rPr lang="fr-FR" dirty="0" err="1" smtClean="0">
                <a:sym typeface="Wingdings"/>
              </a:rPr>
              <a:t>absorbed</a:t>
            </a:r>
            <a:r>
              <a:rPr lang="fr-FR" dirty="0" smtClean="0">
                <a:sym typeface="Wingdings"/>
              </a:rPr>
              <a:t> in water </a:t>
            </a:r>
            <a:r>
              <a:rPr lang="fr-FR" dirty="0" err="1" smtClean="0">
                <a:sym typeface="Wingdings"/>
              </a:rPr>
              <a:t>behind</a:t>
            </a:r>
            <a:endParaRPr lang="fr-FR" dirty="0" smtClean="0">
              <a:sym typeface="Wingdings"/>
            </a:endParaRPr>
          </a:p>
          <a:p>
            <a:pPr lvl="1">
              <a:spcAft>
                <a:spcPts val="600"/>
              </a:spcAft>
            </a:pPr>
            <a:r>
              <a:rPr lang="fr-FR" dirty="0" smtClean="0">
                <a:solidFill>
                  <a:srgbClr val="0000FF"/>
                </a:solidFill>
                <a:sym typeface="Wingdings"/>
              </a:rPr>
              <a:t>Be </a:t>
            </a:r>
            <a:r>
              <a:rPr lang="fr-FR" dirty="0" err="1" smtClean="0">
                <a:solidFill>
                  <a:srgbClr val="0000FF"/>
                </a:solidFill>
                <a:sym typeface="Wingdings"/>
              </a:rPr>
              <a:t>disliked</a:t>
            </a:r>
            <a:r>
              <a:rPr lang="fr-FR" dirty="0" smtClean="0">
                <a:solidFill>
                  <a:srgbClr val="0000FF"/>
                </a:solidFill>
                <a:sym typeface="Wingdings"/>
              </a:rPr>
              <a:t> for </a:t>
            </a:r>
            <a:r>
              <a:rPr lang="fr-FR" dirty="0" err="1" smtClean="0">
                <a:solidFill>
                  <a:srgbClr val="0000FF"/>
                </a:solidFill>
                <a:sym typeface="Wingdings"/>
              </a:rPr>
              <a:t>safety</a:t>
            </a:r>
            <a:r>
              <a:rPr lang="fr-FR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fr-FR" dirty="0" err="1" smtClean="0">
                <a:solidFill>
                  <a:srgbClr val="0000FF"/>
                </a:solidFill>
                <a:sym typeface="Wingdings"/>
              </a:rPr>
              <a:t>reasons</a:t>
            </a:r>
            <a:r>
              <a:rPr lang="fr-FR" dirty="0" smtClean="0">
                <a:solidFill>
                  <a:srgbClr val="0000FF"/>
                </a:solidFill>
                <a:sym typeface="Wingdings"/>
              </a:rPr>
              <a:t> ⇔</a:t>
            </a:r>
            <a:r>
              <a:rPr lang="fr-FR" dirty="0" err="1" smtClean="0">
                <a:solidFill>
                  <a:srgbClr val="0000FF"/>
                </a:solidFill>
                <a:sym typeface="Wingdings"/>
              </a:rPr>
              <a:t>negotiable</a:t>
            </a:r>
            <a:r>
              <a:rPr lang="fr-FR" dirty="0" smtClean="0">
                <a:solidFill>
                  <a:srgbClr val="0000FF"/>
                </a:solidFill>
                <a:sym typeface="Wingdings"/>
              </a:rPr>
              <a:t> ?</a:t>
            </a:r>
            <a:endParaRPr lang="fr-FR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458B-A5B9-1C49-9C05-72AA20217D1B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6553200" y="3435862"/>
            <a:ext cx="1954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dirty="0" err="1" smtClean="0">
                <a:sym typeface="Wingdings"/>
              </a:rPr>
              <a:t></a:t>
            </a:r>
            <a:r>
              <a:rPr lang="fr-FR" dirty="0" smtClean="0">
                <a:sym typeface="Wingdings"/>
              </a:rPr>
              <a:t> </a:t>
            </a:r>
            <a:r>
              <a:rPr lang="fr-FR" sz="2000" i="1" dirty="0" err="1" smtClean="0">
                <a:sym typeface="Wingdings"/>
              </a:rPr>
              <a:t>Ageing</a:t>
            </a:r>
            <a:r>
              <a:rPr lang="fr-FR" sz="2000" i="1" dirty="0" smtClean="0">
                <a:sym typeface="Wingdings"/>
              </a:rPr>
              <a:t> </a:t>
            </a:r>
            <a:r>
              <a:rPr lang="fr-FR" sz="2000" i="1" dirty="0" err="1" smtClean="0">
                <a:sym typeface="Wingdings"/>
              </a:rPr>
              <a:t>solved</a:t>
            </a:r>
            <a:endParaRPr lang="fr-FR" sz="20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06044" y="137583"/>
            <a:ext cx="5006012" cy="725200"/>
          </a:xfrm>
        </p:spPr>
        <p:txBody>
          <a:bodyPr>
            <a:normAutofit fontScale="90000"/>
          </a:bodyPr>
          <a:lstStyle/>
          <a:p>
            <a:r>
              <a:rPr lang="fr-FR" sz="3556" dirty="0" err="1" smtClean="0"/>
              <a:t>Operability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458B-A5B9-1C49-9C05-72AA20217D1B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46" name="Grouper 45"/>
          <p:cNvGrpSpPr/>
          <p:nvPr/>
        </p:nvGrpSpPr>
        <p:grpSpPr>
          <a:xfrm>
            <a:off x="497579" y="999838"/>
            <a:ext cx="2941965" cy="870617"/>
            <a:chOff x="497579" y="999838"/>
            <a:chExt cx="2941965" cy="870617"/>
          </a:xfrm>
        </p:grpSpPr>
        <p:sp>
          <p:nvSpPr>
            <p:cNvPr id="14" name="Ellipse 13"/>
            <p:cNvSpPr/>
            <p:nvPr/>
          </p:nvSpPr>
          <p:spPr>
            <a:xfrm>
              <a:off x="588472" y="1119042"/>
              <a:ext cx="127000" cy="127000"/>
            </a:xfrm>
            <a:prstGeom prst="ellipse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Ellipse 20"/>
            <p:cNvSpPr/>
            <p:nvPr/>
          </p:nvSpPr>
          <p:spPr>
            <a:xfrm>
              <a:off x="497579" y="1591054"/>
              <a:ext cx="279401" cy="279401"/>
            </a:xfrm>
            <a:prstGeom prst="ellipse">
              <a:avLst/>
            </a:prstGeom>
            <a:solidFill>
              <a:srgbClr val="008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Triangle isocèle 24"/>
            <p:cNvSpPr/>
            <p:nvPr/>
          </p:nvSpPr>
          <p:spPr>
            <a:xfrm>
              <a:off x="533564" y="1305672"/>
              <a:ext cx="232833" cy="200718"/>
            </a:xfrm>
            <a:prstGeom prst="triangle">
              <a:avLst/>
            </a:prstGeom>
            <a:solidFill>
              <a:srgbClr val="0000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911473" y="999838"/>
              <a:ext cx="13142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RF </a:t>
              </a:r>
              <a:r>
                <a:rPr lang="fr-FR" dirty="0" err="1" smtClean="0"/>
                <a:t>deflector</a:t>
              </a:r>
              <a:endParaRPr lang="fr-FR" dirty="0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904343" y="1199842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Kicker</a:t>
              </a:r>
              <a:endParaRPr lang="fr-FR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891100" y="1468301"/>
              <a:ext cx="25484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RF </a:t>
              </a:r>
              <a:r>
                <a:rPr lang="fr-FR" dirty="0" err="1" smtClean="0"/>
                <a:t>kicker</a:t>
              </a:r>
              <a:r>
                <a:rPr lang="fr-FR" dirty="0" smtClean="0"/>
                <a:t> (phase synchro)</a:t>
              </a:r>
              <a:endParaRPr lang="fr-FR" dirty="0"/>
            </a:p>
          </p:txBody>
        </p:sp>
      </p:grpSp>
      <p:grpSp>
        <p:nvGrpSpPr>
          <p:cNvPr id="45" name="Grouper 44"/>
          <p:cNvGrpSpPr/>
          <p:nvPr/>
        </p:nvGrpSpPr>
        <p:grpSpPr>
          <a:xfrm>
            <a:off x="464042" y="2302926"/>
            <a:ext cx="6271235" cy="4348148"/>
            <a:chOff x="464042" y="2302926"/>
            <a:chExt cx="6271235" cy="4348148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2505" y="2506125"/>
              <a:ext cx="6022772" cy="3145367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312337" y="2506125"/>
              <a:ext cx="635000" cy="465666"/>
            </a:xfrm>
            <a:prstGeom prst="rect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099737" y="3344327"/>
              <a:ext cx="635000" cy="465666"/>
            </a:xfrm>
            <a:prstGeom prst="rect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988737" y="4656658"/>
              <a:ext cx="635000" cy="465666"/>
            </a:xfrm>
            <a:prstGeom prst="rect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147737" y="3852325"/>
              <a:ext cx="635000" cy="465666"/>
            </a:xfrm>
            <a:prstGeom prst="rect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Ellipse 15"/>
            <p:cNvSpPr/>
            <p:nvPr/>
          </p:nvSpPr>
          <p:spPr>
            <a:xfrm>
              <a:off x="1521886" y="2908288"/>
              <a:ext cx="279401" cy="279401"/>
            </a:xfrm>
            <a:prstGeom prst="ellipse">
              <a:avLst/>
            </a:prstGeom>
            <a:solidFill>
              <a:srgbClr val="008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Ellipse 16"/>
            <p:cNvSpPr/>
            <p:nvPr/>
          </p:nvSpPr>
          <p:spPr>
            <a:xfrm>
              <a:off x="3812245" y="4646036"/>
              <a:ext cx="127000" cy="127000"/>
            </a:xfrm>
            <a:prstGeom prst="ellipse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Ellipse 17"/>
            <p:cNvSpPr/>
            <p:nvPr/>
          </p:nvSpPr>
          <p:spPr>
            <a:xfrm>
              <a:off x="3393163" y="4660857"/>
              <a:ext cx="127000" cy="127000"/>
            </a:xfrm>
            <a:prstGeom prst="ellipse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Ellipse 18"/>
            <p:cNvSpPr/>
            <p:nvPr/>
          </p:nvSpPr>
          <p:spPr>
            <a:xfrm>
              <a:off x="4677944" y="5543484"/>
              <a:ext cx="127000" cy="127000"/>
            </a:xfrm>
            <a:prstGeom prst="ellipse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Ellipse 19"/>
            <p:cNvSpPr/>
            <p:nvPr/>
          </p:nvSpPr>
          <p:spPr>
            <a:xfrm>
              <a:off x="4639850" y="4658750"/>
              <a:ext cx="127000" cy="127000"/>
            </a:xfrm>
            <a:prstGeom prst="ellipse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Triangle isocèle 21"/>
            <p:cNvSpPr/>
            <p:nvPr/>
          </p:nvSpPr>
          <p:spPr>
            <a:xfrm>
              <a:off x="4445111" y="5469766"/>
              <a:ext cx="232833" cy="200718"/>
            </a:xfrm>
            <a:prstGeom prst="triangle">
              <a:avLst/>
            </a:prstGeom>
            <a:solidFill>
              <a:srgbClr val="0000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Triangle isocèle 22"/>
            <p:cNvSpPr/>
            <p:nvPr/>
          </p:nvSpPr>
          <p:spPr>
            <a:xfrm>
              <a:off x="4597511" y="4207049"/>
              <a:ext cx="232833" cy="200718"/>
            </a:xfrm>
            <a:prstGeom prst="triangle">
              <a:avLst/>
            </a:prstGeom>
            <a:solidFill>
              <a:srgbClr val="0000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Triangle isocèle 23"/>
            <p:cNvSpPr/>
            <p:nvPr/>
          </p:nvSpPr>
          <p:spPr>
            <a:xfrm>
              <a:off x="2755904" y="3233385"/>
              <a:ext cx="232833" cy="200718"/>
            </a:xfrm>
            <a:prstGeom prst="triangle">
              <a:avLst/>
            </a:prstGeom>
            <a:solidFill>
              <a:srgbClr val="0000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1631963" y="5451488"/>
              <a:ext cx="9398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DB </a:t>
              </a:r>
              <a:r>
                <a:rPr lang="fr-FR" dirty="0" err="1" smtClean="0"/>
                <a:t>linac</a:t>
              </a:r>
              <a:endParaRPr lang="fr-FR" dirty="0"/>
            </a:p>
          </p:txBody>
        </p:sp>
        <p:cxnSp>
          <p:nvCxnSpPr>
            <p:cNvPr id="31" name="Connecteur droit avec flèche 30"/>
            <p:cNvCxnSpPr/>
            <p:nvPr/>
          </p:nvCxnSpPr>
          <p:spPr>
            <a:xfrm rot="10800000">
              <a:off x="1706044" y="5175235"/>
              <a:ext cx="315374" cy="30800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/>
            <p:cNvCxnSpPr/>
            <p:nvPr/>
          </p:nvCxnSpPr>
          <p:spPr>
            <a:xfrm rot="10800000" flipH="1">
              <a:off x="2165351" y="5190056"/>
              <a:ext cx="315374" cy="30800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ZoneTexte 32"/>
            <p:cNvSpPr txBox="1"/>
            <p:nvPr/>
          </p:nvSpPr>
          <p:spPr>
            <a:xfrm>
              <a:off x="464042" y="4820724"/>
              <a:ext cx="23601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Klystrons : 80           740</a:t>
              </a:r>
              <a:endParaRPr lang="fr-FR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64042" y="2408756"/>
              <a:ext cx="2763878" cy="1602319"/>
            </a:xfrm>
            <a:prstGeom prst="rect">
              <a:avLst/>
            </a:prstGeom>
            <a:noFill/>
            <a:ln w="19050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3604932" y="2302926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24 times</a:t>
              </a:r>
              <a:endParaRPr lang="fr-FR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36" name="Connecteur droit avec flèche 35"/>
            <p:cNvCxnSpPr>
              <a:stCxn id="35" idx="1"/>
            </p:cNvCxnSpPr>
            <p:nvPr/>
          </p:nvCxnSpPr>
          <p:spPr>
            <a:xfrm rot="10800000" flipV="1">
              <a:off x="3227922" y="2487592"/>
              <a:ext cx="377011" cy="184666"/>
            </a:xfrm>
            <a:prstGeom prst="straightConnector1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avec flèche 38"/>
            <p:cNvCxnSpPr/>
            <p:nvPr/>
          </p:nvCxnSpPr>
          <p:spPr>
            <a:xfrm>
              <a:off x="891100" y="6201825"/>
              <a:ext cx="5719274" cy="1588"/>
            </a:xfrm>
            <a:prstGeom prst="straightConnector1">
              <a:avLst/>
            </a:prstGeom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ZoneTexte 41"/>
            <p:cNvSpPr txBox="1"/>
            <p:nvPr/>
          </p:nvSpPr>
          <p:spPr>
            <a:xfrm>
              <a:off x="3131036" y="6281742"/>
              <a:ext cx="8755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∼20 km</a:t>
              </a:r>
              <a:endParaRPr lang="fr-FR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936794" y="4011075"/>
              <a:ext cx="635000" cy="465666"/>
            </a:xfrm>
            <a:prstGeom prst="rect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82737" y="1119042"/>
            <a:ext cx="3014037" cy="2225285"/>
          </a:xfrm>
        </p:spPr>
        <p:txBody>
          <a:bodyPr>
            <a:normAutofit fontScale="47500" lnSpcReduction="20000"/>
          </a:bodyPr>
          <a:lstStyle/>
          <a:p>
            <a:r>
              <a:rPr lang="fr-FR" dirty="0" smtClean="0"/>
              <a:t>Total </a:t>
            </a:r>
            <a:r>
              <a:rPr lang="fr-FR" dirty="0" err="1" smtClean="0"/>
              <a:t>longest</a:t>
            </a:r>
            <a:r>
              <a:rPr lang="fr-FR" dirty="0" smtClean="0"/>
              <a:t> </a:t>
            </a:r>
            <a:r>
              <a:rPr lang="fr-FR" dirty="0" err="1" smtClean="0"/>
              <a:t>path</a:t>
            </a:r>
            <a:r>
              <a:rPr lang="fr-FR" dirty="0" smtClean="0"/>
              <a:t> for a train : 29 km</a:t>
            </a:r>
          </a:p>
          <a:p>
            <a:r>
              <a:rPr lang="fr-FR" dirty="0" err="1" smtClean="0"/>
              <a:t>Through</a:t>
            </a:r>
            <a:r>
              <a:rPr lang="fr-FR" dirty="0" smtClean="0"/>
              <a:t> :</a:t>
            </a:r>
          </a:p>
          <a:p>
            <a:pPr lvl="1"/>
            <a:r>
              <a:rPr lang="fr-FR" dirty="0" smtClean="0"/>
              <a:t>820 klystrons</a:t>
            </a:r>
          </a:p>
          <a:p>
            <a:pPr lvl="1"/>
            <a:r>
              <a:rPr lang="fr-FR" dirty="0" smtClean="0"/>
              <a:t>14 RF </a:t>
            </a:r>
            <a:r>
              <a:rPr lang="fr-FR" dirty="0" err="1" smtClean="0"/>
              <a:t>deflectors</a:t>
            </a:r>
            <a:endParaRPr lang="fr-FR" dirty="0" smtClean="0"/>
          </a:p>
          <a:p>
            <a:pPr lvl="1"/>
            <a:r>
              <a:rPr lang="fr-FR" dirty="0" smtClean="0"/>
              <a:t>3 </a:t>
            </a:r>
            <a:r>
              <a:rPr lang="fr-FR" dirty="0" err="1" smtClean="0"/>
              <a:t>Kickers</a:t>
            </a:r>
            <a:endParaRPr lang="fr-FR" dirty="0" smtClean="0"/>
          </a:p>
          <a:p>
            <a:pPr lvl="1"/>
            <a:r>
              <a:rPr lang="fr-FR" dirty="0" smtClean="0"/>
              <a:t>5 compression chicanes</a:t>
            </a:r>
          </a:p>
          <a:p>
            <a:pPr lvl="1"/>
            <a:r>
              <a:rPr lang="fr-FR" dirty="0" smtClean="0"/>
              <a:t>1 RF </a:t>
            </a:r>
            <a:r>
              <a:rPr lang="fr-FR" dirty="0" err="1" smtClean="0"/>
              <a:t>kicker</a:t>
            </a:r>
            <a:endParaRPr lang="fr-FR" dirty="0" smtClean="0"/>
          </a:p>
          <a:p>
            <a:pPr lvl="1"/>
            <a:r>
              <a:rPr lang="fr-FR" dirty="0" smtClean="0"/>
              <a:t>2 </a:t>
            </a:r>
            <a:r>
              <a:rPr lang="fr-FR" dirty="0" err="1" smtClean="0"/>
              <a:t>loops</a:t>
            </a:r>
            <a:endParaRPr lang="fr-FR" dirty="0" smtClean="0"/>
          </a:p>
          <a:p>
            <a:pPr lvl="1"/>
            <a:r>
              <a:rPr lang="fr-FR" dirty="0" smtClean="0"/>
              <a:t>2 rings, </a:t>
            </a: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turns</a:t>
            </a:r>
            <a:endParaRPr lang="fr-FR" dirty="0" smtClean="0"/>
          </a:p>
          <a:p>
            <a:pPr lvl="1"/>
            <a:endParaRPr lang="fr-FR" dirty="0" smtClean="0"/>
          </a:p>
          <a:p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6053667" y="4487330"/>
            <a:ext cx="283923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The 24 trains</a:t>
            </a:r>
          </a:p>
          <a:p>
            <a:r>
              <a:rPr lang="fr-FR" dirty="0" smtClean="0"/>
              <a:t>must Survive </a:t>
            </a:r>
            <a:r>
              <a:rPr lang="fr-FR" dirty="0" err="1" smtClean="0"/>
              <a:t>with</a:t>
            </a:r>
            <a:r>
              <a:rPr lang="fr-FR" dirty="0" smtClean="0"/>
              <a:t>:</a:t>
            </a:r>
          </a:p>
          <a:p>
            <a:pPr>
              <a:buFontTx/>
              <a:buChar char="-"/>
            </a:pP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losses</a:t>
            </a:r>
            <a:r>
              <a:rPr lang="fr-FR" dirty="0" smtClean="0"/>
              <a:t> &lt; 10</a:t>
            </a:r>
            <a:r>
              <a:rPr lang="fr-FR" baseline="30000" dirty="0" smtClean="0"/>
              <a:t>-3</a:t>
            </a:r>
          </a:p>
          <a:p>
            <a:pPr>
              <a:buFontTx/>
              <a:buChar char="-"/>
            </a:pPr>
            <a:r>
              <a:rPr lang="fr-FR" dirty="0" smtClean="0"/>
              <a:t> </a:t>
            </a:r>
            <a:r>
              <a:rPr lang="fr-FR" dirty="0" err="1" smtClean="0"/>
              <a:t>Bunch</a:t>
            </a:r>
            <a:r>
              <a:rPr lang="fr-FR" dirty="0" smtClean="0"/>
              <a:t> </a:t>
            </a:r>
            <a:r>
              <a:rPr lang="fr-FR" dirty="0" err="1" smtClean="0"/>
              <a:t>lenghtening</a:t>
            </a:r>
            <a:r>
              <a:rPr lang="fr-FR" dirty="0" smtClean="0"/>
              <a:t> &lt; few %</a:t>
            </a:r>
          </a:p>
          <a:p>
            <a:pPr>
              <a:buFontTx/>
              <a:buChar char="-"/>
            </a:pPr>
            <a:r>
              <a:rPr lang="fr-FR" dirty="0" smtClean="0"/>
              <a:t> </a:t>
            </a:r>
            <a:r>
              <a:rPr lang="fr-FR" dirty="0" err="1" smtClean="0"/>
              <a:t>δz</a:t>
            </a:r>
            <a:r>
              <a:rPr lang="fr-FR" dirty="0" smtClean="0"/>
              <a:t> ∼ 10 </a:t>
            </a:r>
            <a:r>
              <a:rPr lang="fr-FR" dirty="0" err="1" smtClean="0"/>
              <a:t>μ</a:t>
            </a:r>
            <a:r>
              <a:rPr lang="fr-FR" dirty="0" smtClean="0"/>
              <a:t>m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Future (</a:t>
            </a:r>
            <a:r>
              <a:rPr lang="fr-FR" sz="3200" dirty="0" err="1" smtClean="0"/>
              <a:t>post-CDR</a:t>
            </a:r>
            <a:r>
              <a:rPr lang="fr-FR" sz="3200" dirty="0" smtClean="0"/>
              <a:t>)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5534"/>
            <a:ext cx="8229600" cy="1304383"/>
          </a:xfrm>
        </p:spPr>
        <p:txBody>
          <a:bodyPr>
            <a:normAutofit/>
          </a:bodyPr>
          <a:lstStyle/>
          <a:p>
            <a:r>
              <a:rPr lang="fr-FR" sz="2000" dirty="0" err="1" smtClean="0"/>
              <a:t>Many</a:t>
            </a:r>
            <a:r>
              <a:rPr lang="fr-FR" sz="2000" dirty="0" smtClean="0"/>
              <a:t> </a:t>
            </a:r>
            <a:r>
              <a:rPr lang="fr-FR" sz="2000" dirty="0" err="1" smtClean="0"/>
              <a:t>oustanding</a:t>
            </a:r>
            <a:r>
              <a:rPr lang="fr-FR" sz="2000" dirty="0" smtClean="0"/>
              <a:t> issues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worked-out</a:t>
            </a:r>
            <a:endParaRPr lang="fr-FR" sz="2000" dirty="0" smtClean="0"/>
          </a:p>
          <a:p>
            <a:r>
              <a:rPr lang="fr-FR" sz="2000" dirty="0" smtClean="0"/>
              <a:t>Can CTF3 </a:t>
            </a:r>
            <a:r>
              <a:rPr lang="fr-FR" sz="2000" dirty="0" err="1" smtClean="0"/>
              <a:t>validate</a:t>
            </a:r>
            <a:r>
              <a:rPr lang="fr-FR" sz="2000" dirty="0" smtClean="0"/>
              <a:t> the </a:t>
            </a:r>
            <a:r>
              <a:rPr lang="fr-FR" sz="2000" dirty="0" err="1" smtClean="0"/>
              <a:t>requirements</a:t>
            </a:r>
            <a:r>
              <a:rPr lang="fr-FR" sz="2000" dirty="0" smtClean="0"/>
              <a:t> for the CLIC Drive </a:t>
            </a:r>
            <a:r>
              <a:rPr lang="fr-FR" sz="2000" dirty="0" err="1" smtClean="0"/>
              <a:t>Beam</a:t>
            </a:r>
            <a:r>
              <a:rPr lang="fr-FR" sz="2000" dirty="0" smtClean="0"/>
              <a:t> ?</a:t>
            </a:r>
          </a:p>
          <a:p>
            <a:r>
              <a:rPr lang="fr-FR" sz="2000" dirty="0" smtClean="0"/>
              <a:t>If not, </a:t>
            </a:r>
            <a:r>
              <a:rPr lang="fr-FR" sz="2000" dirty="0" err="1" smtClean="0"/>
              <a:t>what</a:t>
            </a:r>
            <a:r>
              <a:rPr lang="fr-FR" sz="2000" dirty="0" smtClean="0"/>
              <a:t> do </a:t>
            </a:r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dirty="0" err="1" smtClean="0"/>
              <a:t>need</a:t>
            </a:r>
            <a:r>
              <a:rPr lang="fr-FR" sz="2000" dirty="0" smtClean="0"/>
              <a:t> to do </a:t>
            </a:r>
            <a:r>
              <a:rPr lang="fr-FR" sz="2000" dirty="0" err="1" smtClean="0"/>
              <a:t>so</a:t>
            </a:r>
            <a:r>
              <a:rPr lang="fr-FR" sz="2000" dirty="0" smtClean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458B-A5B9-1C49-9C05-72AA20217D1B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57200" y="3070251"/>
            <a:ext cx="665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0000FF"/>
                </a:solidFill>
              </a:rPr>
              <a:t>My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worries</a:t>
            </a:r>
            <a:r>
              <a:rPr lang="fr-FR" sz="2000" dirty="0" smtClean="0">
                <a:solidFill>
                  <a:srgbClr val="0000FF"/>
                </a:solidFill>
              </a:rPr>
              <a:t> :      </a:t>
            </a:r>
            <a:r>
              <a:rPr lang="fr-FR" sz="2000" dirty="0" err="1" smtClean="0">
                <a:solidFill>
                  <a:srgbClr val="0000FF"/>
                </a:solidFill>
              </a:rPr>
              <a:t>Mismatch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between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 err="1" smtClean="0">
                <a:solidFill>
                  <a:srgbClr val="0000FF"/>
                </a:solidFill>
              </a:rPr>
              <a:t>work</a:t>
            </a:r>
            <a:r>
              <a:rPr lang="fr-FR" sz="2000" dirty="0" smtClean="0">
                <a:solidFill>
                  <a:srgbClr val="0000FF"/>
                </a:solidFill>
              </a:rPr>
              <a:t> to do &amp; </a:t>
            </a:r>
            <a:r>
              <a:rPr lang="fr-FR" sz="2000" dirty="0" err="1" smtClean="0">
                <a:solidFill>
                  <a:srgbClr val="0000FF"/>
                </a:solidFill>
              </a:rPr>
              <a:t>manpower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endParaRPr lang="fr-FR" sz="2000" dirty="0">
              <a:solidFill>
                <a:srgbClr val="0000FF"/>
              </a:solidFill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457200" y="3410042"/>
            <a:ext cx="8229600" cy="651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3200" dirty="0" smtClean="0"/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endParaRPr lang="fr-FR" sz="4211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2085233" y="4260004"/>
          <a:ext cx="4828117" cy="10972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56102"/>
                <a:gridCol w="1032482"/>
                <a:gridCol w="1693333"/>
                <a:gridCol w="677333"/>
                <a:gridCol w="668867"/>
              </a:tblGrid>
              <a:tr h="343747">
                <a:tc>
                  <a:txBody>
                    <a:bodyPr/>
                    <a:lstStyle/>
                    <a:p>
                      <a:r>
                        <a:rPr lang="fr-FR" b="0" dirty="0" smtClean="0"/>
                        <a:t>CTF3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 smtClean="0"/>
                        <a:t>CTF3+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 smtClean="0"/>
                        <a:t>CLIC-500GeV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 smtClean="0"/>
                        <a:t>KLIC</a:t>
                      </a: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 smtClean="0"/>
                        <a:t>ILC</a:t>
                      </a:r>
                      <a:endParaRPr lang="fr-FR" b="0" dirty="0"/>
                    </a:p>
                  </a:txBody>
                  <a:tcPr/>
                </a:tc>
              </a:tr>
              <a:tr h="35676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CTF3++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CLIC-3TeV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676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CLIC0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CLIC-var-E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Espace réservé du contenu 2"/>
          <p:cNvSpPr txBox="1">
            <a:spLocks/>
          </p:cNvSpPr>
          <p:nvPr/>
        </p:nvSpPr>
        <p:spPr>
          <a:xfrm>
            <a:off x="457200" y="3646170"/>
            <a:ext cx="8229600" cy="6138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fr-FR" sz="2000" dirty="0" err="1" smtClean="0"/>
              <a:t>Activity</a:t>
            </a:r>
            <a:r>
              <a:rPr lang="fr-FR" sz="2000" dirty="0" smtClean="0"/>
              <a:t> </a:t>
            </a:r>
            <a:r>
              <a:rPr lang="fr-FR" sz="2000" dirty="0" err="1" smtClean="0"/>
              <a:t>scattered</a:t>
            </a:r>
            <a:r>
              <a:rPr lang="fr-FR" sz="2000" dirty="0" smtClean="0"/>
              <a:t> in </a:t>
            </a:r>
            <a:r>
              <a:rPr lang="fr-FR" sz="2000" dirty="0" err="1" smtClean="0"/>
              <a:t>too</a:t>
            </a:r>
            <a:r>
              <a:rPr lang="fr-FR" sz="2000" dirty="0" smtClean="0"/>
              <a:t> </a:t>
            </a:r>
            <a:r>
              <a:rPr lang="fr-FR" sz="2000" dirty="0" err="1" smtClean="0"/>
              <a:t>many</a:t>
            </a:r>
            <a:r>
              <a:rPr lang="fr-FR" sz="2000" dirty="0" smtClean="0"/>
              <a:t> ‘</a:t>
            </a:r>
            <a:r>
              <a:rPr lang="fr-FR" sz="2000" dirty="0" err="1" smtClean="0"/>
              <a:t>sub-projects</a:t>
            </a:r>
            <a:r>
              <a:rPr lang="fr-FR" sz="2000" dirty="0" smtClean="0"/>
              <a:t>’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012950" y="5578501"/>
            <a:ext cx="509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Will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reduce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in 2011 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1984</TotalTime>
  <Words>517</Words>
  <Application>Microsoft Macintosh PowerPoint</Application>
  <PresentationFormat>Présentation à l'écran (4:3)</PresentationFormat>
  <Paragraphs>85</Paragraphs>
  <Slides>6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A few items for the round-table</vt:lpstr>
      <vt:lpstr>The way to produce these beams </vt:lpstr>
      <vt:lpstr>Beam production</vt:lpstr>
      <vt:lpstr>Options for Dipoles &amp; Vacuum vs. SR</vt:lpstr>
      <vt:lpstr>Operability </vt:lpstr>
      <vt:lpstr>Future (post-CDR)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the DB accelerator complex</dc:title>
  <dc:creator>Bernard Jeanneret</dc:creator>
  <cp:lastModifiedBy>Bernard Jeanneret</cp:lastModifiedBy>
  <cp:revision>83</cp:revision>
  <cp:lastPrinted>2010-10-18T12:44:02Z</cp:lastPrinted>
  <dcterms:created xsi:type="dcterms:W3CDTF">2010-10-18T12:45:46Z</dcterms:created>
  <dcterms:modified xsi:type="dcterms:W3CDTF">2010-10-18T12:50:56Z</dcterms:modified>
</cp:coreProperties>
</file>