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85" r:id="rId3"/>
    <p:sldId id="272" r:id="rId4"/>
    <p:sldId id="273" r:id="rId5"/>
    <p:sldId id="256" r:id="rId6"/>
    <p:sldId id="274" r:id="rId7"/>
    <p:sldId id="275" r:id="rId8"/>
    <p:sldId id="286" r:id="rId9"/>
    <p:sldId id="278" r:id="rId10"/>
    <p:sldId id="279" r:id="rId11"/>
    <p:sldId id="289" r:id="rId12"/>
    <p:sldId id="290" r:id="rId13"/>
    <p:sldId id="291" r:id="rId14"/>
    <p:sldId id="288" r:id="rId15"/>
    <p:sldId id="276" r:id="rId16"/>
    <p:sldId id="277" r:id="rId1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1627" autoAdjust="0"/>
  </p:normalViewPr>
  <p:slideViewPr>
    <p:cSldViewPr>
      <p:cViewPr>
        <p:scale>
          <a:sx n="60" d="100"/>
          <a:sy n="60" d="100"/>
        </p:scale>
        <p:origin x="-173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asi\Documents\ILC\&#30740;&#31350;&#20250;\IWLC2010\talk\conventional\e-sig4.0mm-new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asi\Documents\ILC\&#30740;&#31350;&#20250;\IWLC2010\talk\conventional\e-sig4.0mm-n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'e-sig4.0mm-new'!$A$5:$A$8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</c:numCache>
            </c:numRef>
          </c:xVal>
          <c:yVal>
            <c:numRef>
              <c:f>'e-sig4.0mm-new'!$C$5:$C$8</c:f>
              <c:numCache>
                <c:formatCode>General</c:formatCode>
                <c:ptCount val="4"/>
                <c:pt idx="0">
                  <c:v>1.03925</c:v>
                </c:pt>
                <c:pt idx="1">
                  <c:v>1.4052500000000001</c:v>
                </c:pt>
                <c:pt idx="2">
                  <c:v>1.6964999999999999</c:v>
                </c:pt>
                <c:pt idx="3">
                  <c:v>2.0419999999999998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square"/>
            <c:size val="12"/>
          </c:marker>
          <c:xVal>
            <c:numRef>
              <c:f>'e-sig4.0mm-new'!$A$5:$A$8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</c:numCache>
            </c:numRef>
          </c:xVal>
          <c:yVal>
            <c:numRef>
              <c:f>'e-sig4.0mm-new'!$L$5:$L$8</c:f>
              <c:numCache>
                <c:formatCode>General</c:formatCode>
                <c:ptCount val="4"/>
                <c:pt idx="0">
                  <c:v>0.71</c:v>
                </c:pt>
                <c:pt idx="1">
                  <c:v>0.91</c:v>
                </c:pt>
                <c:pt idx="2">
                  <c:v>1.36</c:v>
                </c:pt>
                <c:pt idx="3">
                  <c:v>1.42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751936"/>
        <c:axId val="32576640"/>
      </c:scatterChart>
      <c:valAx>
        <c:axId val="73751936"/>
        <c:scaling>
          <c:orientation val="minMax"/>
          <c:max val="12"/>
          <c:min val="2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32576640"/>
        <c:crosses val="autoZero"/>
        <c:crossBetween val="midCat"/>
      </c:valAx>
      <c:valAx>
        <c:axId val="32576640"/>
        <c:scaling>
          <c:orientation val="minMax"/>
          <c:max val="2.5"/>
          <c:min val="0"/>
        </c:scaling>
        <c:delete val="0"/>
        <c:axPos val="l"/>
        <c:min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73751936"/>
        <c:crosses val="autoZero"/>
        <c:crossBetween val="midCat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Sheet1!$B$4:$B$7</c:f>
              <c:numCache>
                <c:formatCode>General</c:formatCode>
                <c:ptCount val="4"/>
                <c:pt idx="0">
                  <c:v>6</c:v>
                </c:pt>
                <c:pt idx="1">
                  <c:v>10</c:v>
                </c:pt>
                <c:pt idx="2">
                  <c:v>14</c:v>
                </c:pt>
                <c:pt idx="3">
                  <c:v>18</c:v>
                </c:pt>
              </c:numCache>
            </c:numRef>
          </c:xVal>
          <c:yVal>
            <c:numRef>
              <c:f>Sheet1!$C$4:$C$7</c:f>
              <c:numCache>
                <c:formatCode>General</c:formatCode>
                <c:ptCount val="4"/>
                <c:pt idx="0">
                  <c:v>0.34025</c:v>
                </c:pt>
                <c:pt idx="1">
                  <c:v>0.88675000000000004</c:v>
                </c:pt>
                <c:pt idx="2">
                  <c:v>1.4052500000000001</c:v>
                </c:pt>
                <c:pt idx="3">
                  <c:v>1.6752499999999999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square"/>
            <c:size val="12"/>
          </c:marker>
          <c:xVal>
            <c:numRef>
              <c:f>Sheet1!$B$4:$B$7</c:f>
              <c:numCache>
                <c:formatCode>General</c:formatCode>
                <c:ptCount val="4"/>
                <c:pt idx="0">
                  <c:v>6</c:v>
                </c:pt>
                <c:pt idx="1">
                  <c:v>10</c:v>
                </c:pt>
                <c:pt idx="2">
                  <c:v>14</c:v>
                </c:pt>
                <c:pt idx="3">
                  <c:v>18</c:v>
                </c:pt>
              </c:numCache>
            </c:numRef>
          </c:xVal>
          <c:yVal>
            <c:numRef>
              <c:f>Sheet1!$L$4:$L$7</c:f>
              <c:numCache>
                <c:formatCode>General</c:formatCode>
                <c:ptCount val="4"/>
                <c:pt idx="0">
                  <c:v>0.28000000000000003</c:v>
                </c:pt>
                <c:pt idx="1">
                  <c:v>0.6</c:v>
                </c:pt>
                <c:pt idx="2">
                  <c:v>0.91</c:v>
                </c:pt>
                <c:pt idx="3">
                  <c:v>1.06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597120"/>
        <c:axId val="32598656"/>
      </c:scatterChart>
      <c:valAx>
        <c:axId val="32597120"/>
        <c:scaling>
          <c:orientation val="minMax"/>
          <c:min val="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32598656"/>
        <c:crosses val="autoZero"/>
        <c:crossBetween val="midCat"/>
      </c:valAx>
      <c:valAx>
        <c:axId val="32598656"/>
        <c:scaling>
          <c:orientation val="minMax"/>
          <c:max val="2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325971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F1E05F5-84F9-44E8-8B0D-E4275F02B25F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0381CD5-3AE2-415F-8352-8D2CD5CE02E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65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458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593C2-6851-48BF-ACC3-7BECEAE9C120}" type="datetimeFigureOut">
              <a:rPr kumimoji="1" lang="ja-JP" altLang="en-US" smtClean="0"/>
              <a:pPr/>
              <a:t>2010/10/21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Revisit </a:t>
            </a:r>
            <a:r>
              <a:rPr lang="en-US" altLang="ja-JP" dirty="0" smtClean="0"/>
              <a:t>parameters</a:t>
            </a:r>
            <a:br>
              <a:rPr lang="en-US" altLang="ja-JP" dirty="0" smtClean="0"/>
            </a:br>
            <a:r>
              <a:rPr lang="en-US" altLang="ja-JP" dirty="0" smtClean="0"/>
              <a:t> for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kumimoji="1" lang="en-US" altLang="ja-JP" dirty="0" smtClean="0"/>
              <a:t>Conventional sources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Tohru Takahashi</a:t>
            </a:r>
          </a:p>
          <a:p>
            <a:r>
              <a:rPr lang="en-US" altLang="ja-JP" dirty="0" smtClean="0"/>
              <a:t>contribution for</a:t>
            </a:r>
            <a:r>
              <a:rPr lang="ja-JP" altLang="en-US" dirty="0" smtClean="0"/>
              <a:t>　</a:t>
            </a:r>
            <a:r>
              <a:rPr lang="en-US" altLang="ja-JP" dirty="0" smtClean="0"/>
              <a:t>positron collaboration meeting </a:t>
            </a:r>
          </a:p>
          <a:p>
            <a:r>
              <a:rPr kumimoji="1" lang="en-US" altLang="ja-JP" dirty="0" smtClean="0"/>
              <a:t>July 15 2010 </a:t>
            </a:r>
            <a:r>
              <a:rPr kumimoji="1" lang="en-US" altLang="ja-JP" smtClean="0"/>
              <a:t>at DESY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71562"/>
          </a:xfrm>
        </p:spPr>
        <p:txBody>
          <a:bodyPr/>
          <a:lstStyle/>
          <a:p>
            <a:r>
              <a:rPr lang="en-US" altLang="ja-JP" dirty="0" smtClean="0"/>
              <a:t>Parameter Plots for 300 Hz scheme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596" y="1000108"/>
            <a:ext cx="28326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e- directly on to Tungsten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=4.0mm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828800"/>
            <a:ext cx="67040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4"/>
          <p:cNvCxnSpPr/>
          <p:nvPr/>
        </p:nvCxnSpPr>
        <p:spPr>
          <a:xfrm>
            <a:off x="4000496" y="1357298"/>
            <a:ext cx="11430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000496" y="1571612"/>
            <a:ext cx="1143008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500694" y="1142984"/>
            <a:ext cx="112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29256" y="1714488"/>
            <a:ext cx="187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ToTal</a:t>
            </a:r>
            <a:r>
              <a:rPr lang="en-US" altLang="ja-JP" dirty="0" smtClean="0"/>
              <a:t> deposit   kW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57620" y="845090"/>
            <a:ext cx="142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29256" y="845090"/>
            <a:ext cx="159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4000496" y="1928802"/>
            <a:ext cx="1143008" cy="0"/>
          </a:xfrm>
          <a:prstGeom prst="line">
            <a:avLst/>
          </a:prstGeom>
          <a:ln w="381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500694" y="1428736"/>
            <a:ext cx="213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/triplet (132 </a:t>
            </a:r>
            <a:r>
              <a:rPr lang="en-US" altLang="ja-JP" dirty="0" err="1" smtClean="0"/>
              <a:t>bunc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a few comments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3600400"/>
          </a:xfrm>
        </p:spPr>
        <p:txBody>
          <a:bodyPr/>
          <a:lstStyle/>
          <a:p>
            <a:r>
              <a:rPr lang="en-US" altLang="ja-JP" dirty="0" smtClean="0"/>
              <a:t>numbers shown here are consistent w/</a:t>
            </a:r>
          </a:p>
          <a:p>
            <a:pPr lvl="2"/>
            <a:r>
              <a:rPr kumimoji="1" lang="en-US" altLang="ja-JP" dirty="0" smtClean="0"/>
              <a:t>independent calculation by a colleague in KEK and</a:t>
            </a:r>
            <a:r>
              <a:rPr lang="en-US" altLang="ja-JP" dirty="0" smtClean="0"/>
              <a:t> French colleague for Hybrid </a:t>
            </a:r>
          </a:p>
          <a:p>
            <a:r>
              <a:rPr kumimoji="1" lang="en-US" altLang="ja-JP" dirty="0" smtClean="0"/>
              <a:t>comparison w/ SLC study</a:t>
            </a:r>
          </a:p>
          <a:p>
            <a:pPr lvl="1"/>
            <a:r>
              <a:rPr lang="en-US" altLang="ja-JP" dirty="0" smtClean="0"/>
              <a:t>both assumed AMD but acceptance for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is;</a:t>
            </a:r>
          </a:p>
          <a:p>
            <a:pPr lvl="2"/>
            <a:r>
              <a:rPr lang="en-US" altLang="ja-JP" dirty="0" smtClean="0"/>
              <a:t>SLC  S-band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</a:t>
            </a:r>
            <a:r>
              <a:rPr lang="en-US" altLang="ja-JP" dirty="0" smtClean="0"/>
              <a:t>  this study (CLIC) L –band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7"/>
            <a:ext cx="4947881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652120" y="378904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PEDD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32240" y="4077072"/>
            <a:ext cx="1884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John C. Sheppard </a:t>
            </a:r>
            <a:endParaRPr lang="en-US" altLang="ja-JP" dirty="0" smtClean="0"/>
          </a:p>
          <a:p>
            <a:r>
              <a:rPr lang="en-US" altLang="ja-JP" dirty="0" smtClean="0"/>
              <a:t>SLAC-TN-03-032</a:t>
            </a:r>
            <a:endParaRPr lang="ja-JP" altLang="en-US" dirty="0" smtClean="0"/>
          </a:p>
        </p:txBody>
      </p:sp>
      <p:sp>
        <p:nvSpPr>
          <p:cNvPr id="9" name="円/楕円 8"/>
          <p:cNvSpPr/>
          <p:nvPr/>
        </p:nvSpPr>
        <p:spPr>
          <a:xfrm>
            <a:off x="8248513" y="6334298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876256" y="6185254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7584" y="4221088"/>
            <a:ext cx="1501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CLIC-note 465</a:t>
            </a:r>
            <a:endParaRPr lang="ja-JP" altLang="en-US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2200" y="5013176"/>
            <a:ext cx="115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consistent</a:t>
            </a:r>
            <a:endParaRPr lang="ja-JP" altLang="en-US" dirty="0" smtClean="0"/>
          </a:p>
        </p:txBody>
      </p:sp>
      <p:cxnSp>
        <p:nvCxnSpPr>
          <p:cNvPr id="14" name="直線矢印コネクタ 13"/>
          <p:cNvCxnSpPr>
            <a:stCxn id="12" idx="2"/>
          </p:cNvCxnSpPr>
          <p:nvPr/>
        </p:nvCxnSpPr>
        <p:spPr>
          <a:xfrm rot="16200000" flipH="1">
            <a:off x="6630104" y="5703128"/>
            <a:ext cx="710788" cy="69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2" idx="2"/>
          </p:cNvCxnSpPr>
          <p:nvPr/>
        </p:nvCxnSpPr>
        <p:spPr>
          <a:xfrm rot="16200000" flipH="1">
            <a:off x="7170164" y="5163068"/>
            <a:ext cx="782796" cy="12216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715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Capture simulation with PPS-SIM</a:t>
            </a:r>
            <a:br>
              <a:rPr kumimoji="1" lang="en-US" altLang="ja-JP" dirty="0" smtClean="0"/>
            </a:br>
            <a:r>
              <a:rPr lang="en-US" altLang="ja-JP" dirty="0" smtClean="0"/>
              <a:t>(very preliminary)</a:t>
            </a:r>
            <a:endParaRPr kumimoji="1" lang="ja-JP" altLang="en-US" dirty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8980" y="1080382"/>
            <a:ext cx="7660700" cy="57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251520" y="700290"/>
            <a:ext cx="1814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=4.0mm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sp>
        <p:nvSpPr>
          <p:cNvPr id="13" name="星 4 12"/>
          <p:cNvSpPr/>
          <p:nvPr/>
        </p:nvSpPr>
        <p:spPr>
          <a:xfrm>
            <a:off x="2577480" y="3907904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星 4 14"/>
          <p:cNvSpPr/>
          <p:nvPr/>
        </p:nvSpPr>
        <p:spPr>
          <a:xfrm>
            <a:off x="3429574" y="3844280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星 4 15"/>
          <p:cNvSpPr/>
          <p:nvPr/>
        </p:nvSpPr>
        <p:spPr>
          <a:xfrm>
            <a:off x="4257666" y="3907904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星 4 16"/>
          <p:cNvSpPr/>
          <p:nvPr/>
        </p:nvSpPr>
        <p:spPr>
          <a:xfrm>
            <a:off x="5097760" y="3907904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星 4 17"/>
          <p:cNvSpPr/>
          <p:nvPr/>
        </p:nvSpPr>
        <p:spPr>
          <a:xfrm>
            <a:off x="3429574" y="5250904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星 4 18"/>
          <p:cNvSpPr/>
          <p:nvPr/>
        </p:nvSpPr>
        <p:spPr>
          <a:xfrm>
            <a:off x="3429574" y="4547592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星 4 19"/>
          <p:cNvSpPr/>
          <p:nvPr/>
        </p:nvSpPr>
        <p:spPr>
          <a:xfrm>
            <a:off x="3429574" y="3140968"/>
            <a:ext cx="338336" cy="338336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9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 rot="19848728">
            <a:off x="1553030" y="2334440"/>
            <a:ext cx="63037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Very Preliminary</a:t>
            </a:r>
          </a:p>
          <a:p>
            <a:pPr algn="ctr"/>
            <a:r>
              <a:rPr lang="en-US" altLang="ja-JP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numbers may change</a:t>
            </a:r>
            <a:endParaRPr lang="ja-JP" alt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Comparison</a:t>
            </a:r>
            <a:r>
              <a:rPr lang="en-US" altLang="ja-JP" dirty="0" smtClean="0"/>
              <a:t> at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some parameters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4674041"/>
              </p:ext>
            </p:extLst>
          </p:nvPr>
        </p:nvGraphicFramePr>
        <p:xfrm>
          <a:off x="683568" y="1988840"/>
          <a:ext cx="442798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2258160"/>
              </p:ext>
            </p:extLst>
          </p:nvPr>
        </p:nvGraphicFramePr>
        <p:xfrm>
          <a:off x="4716016" y="1988840"/>
          <a:ext cx="4601344" cy="2807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テキスト ボックス 5"/>
          <p:cNvSpPr txBox="1"/>
          <p:nvPr/>
        </p:nvSpPr>
        <p:spPr>
          <a:xfrm rot="16200000">
            <a:off x="-1028140" y="3018141"/>
            <a:ext cx="2659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e+ captured/e-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35696" y="4701885"/>
            <a:ext cx="2382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e- </a:t>
            </a:r>
            <a:r>
              <a:rPr lang="en-US" altLang="ja-JP" sz="2800" dirty="0" err="1" smtClean="0"/>
              <a:t>enegry</a:t>
            </a:r>
            <a:r>
              <a:rPr lang="en-US" altLang="ja-JP" sz="2800" dirty="0" smtClean="0"/>
              <a:t>(</a:t>
            </a:r>
            <a:r>
              <a:rPr lang="en-US" altLang="ja-JP" sz="2800" dirty="0" err="1" smtClean="0"/>
              <a:t>GeV</a:t>
            </a:r>
            <a:r>
              <a:rPr lang="en-US" altLang="ja-JP" sz="2800" dirty="0" smtClean="0"/>
              <a:t>)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52120" y="4708604"/>
            <a:ext cx="3283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target thickness(mm)</a:t>
            </a:r>
            <a:endParaRPr kumimoji="1" lang="ja-JP" altLang="en-US" sz="2800" dirty="0"/>
          </a:p>
        </p:txBody>
      </p:sp>
      <p:sp>
        <p:nvSpPr>
          <p:cNvPr id="9" name="正方形/長方形 8"/>
          <p:cNvSpPr/>
          <p:nvPr/>
        </p:nvSpPr>
        <p:spPr>
          <a:xfrm rot="2700000">
            <a:off x="1331641" y="1486389"/>
            <a:ext cx="180020" cy="17603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295765" y="1774772"/>
            <a:ext cx="216024" cy="2517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91680" y="1389740"/>
            <a:ext cx="300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analytic estimate by CLIC note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05031" y="1726806"/>
            <a:ext cx="1995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PPS-SIM simulation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1519" y="5442901"/>
            <a:ext cx="86042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tracking simulation gives lower capture efficiency</a:t>
            </a:r>
          </a:p>
          <a:p>
            <a:r>
              <a:rPr lang="en-US" altLang="ja-JP" sz="2800" dirty="0" smtClean="0"/>
              <a:t> but sill have  area of parameter  </a:t>
            </a:r>
            <a:r>
              <a:rPr kumimoji="1" lang="en-US" altLang="ja-JP" sz="2800" dirty="0" smtClean="0"/>
              <a:t>with good e+ yield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315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Conventional target might have solution for ILC with 300Hz scheme</a:t>
            </a:r>
          </a:p>
          <a:p>
            <a:r>
              <a:rPr kumimoji="1" lang="en-US" altLang="ja-JP" dirty="0" smtClean="0"/>
              <a:t>to go forward</a:t>
            </a:r>
          </a:p>
          <a:p>
            <a:pPr lvl="1"/>
            <a:r>
              <a:rPr lang="en-US" altLang="ja-JP" dirty="0" smtClean="0"/>
              <a:t>need detail study for capture section as</a:t>
            </a:r>
          </a:p>
          <a:p>
            <a:pPr lvl="2"/>
            <a:r>
              <a:rPr kumimoji="1" lang="en-US" altLang="ja-JP" dirty="0" smtClean="0"/>
              <a:t>relatively large beam size is preferred</a:t>
            </a:r>
          </a:p>
          <a:p>
            <a:pPr lvl="2"/>
            <a:r>
              <a:rPr lang="en-US" altLang="ja-JP" dirty="0" err="1" smtClean="0"/>
              <a:t>pps-sim</a:t>
            </a:r>
            <a:r>
              <a:rPr lang="en-US" altLang="ja-JP" dirty="0" smtClean="0"/>
              <a:t> gives lower capture efficiency but still have hope to get good e+ yield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heating has to be studied including cooling system</a:t>
            </a:r>
          </a:p>
          <a:p>
            <a:pPr lvl="1"/>
            <a:r>
              <a:rPr lang="en-US" altLang="ja-JP" dirty="0" smtClean="0"/>
              <a:t>shock wave threshold has to be understood particularly under multi bunch condition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939784"/>
          </a:xfrm>
        </p:spPr>
        <p:txBody>
          <a:bodyPr/>
          <a:lstStyle/>
          <a:p>
            <a:r>
              <a:rPr lang="en-US" altLang="ja-JP" dirty="0" smtClean="0"/>
              <a:t>Assumption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25874" b="68965"/>
          <a:stretch>
            <a:fillRect/>
          </a:stretch>
        </p:blipFill>
        <p:spPr bwMode="auto">
          <a:xfrm>
            <a:off x="428596" y="3500438"/>
            <a:ext cx="4286280" cy="145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4143372" y="78579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each triplet hits different position on the target </a:t>
            </a:r>
          </a:p>
          <a:p>
            <a:r>
              <a:rPr lang="en-US" altLang="ja-JP" dirty="0" smtClean="0"/>
              <a:t>relatively low (1~2m/s)rotational target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00100" y="521495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duration of a triplet ~ dumping time of shock wave</a:t>
            </a:r>
          </a:p>
          <a:p>
            <a:r>
              <a:rPr lang="en-US" altLang="ja-JP" dirty="0" smtClean="0"/>
              <a:t>                                       </a:t>
            </a:r>
            <a:r>
              <a:rPr lang="en-US" altLang="ja-JP" dirty="0" err="1" smtClean="0"/>
              <a:t>shoter</a:t>
            </a:r>
            <a:r>
              <a:rPr lang="en-US" altLang="ja-JP" dirty="0" smtClean="0"/>
              <a:t> than time scale of thermal </a:t>
            </a:r>
            <a:r>
              <a:rPr lang="en-US" altLang="ja-JP" dirty="0" err="1" smtClean="0"/>
              <a:t>dissusion</a:t>
            </a:r>
            <a:endParaRPr lang="en-US" altLang="ja-JP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33856" r="30436" b="33699"/>
          <a:stretch>
            <a:fillRect/>
          </a:stretch>
        </p:blipFill>
        <p:spPr bwMode="auto">
          <a:xfrm>
            <a:off x="0" y="1071546"/>
            <a:ext cx="435771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右矢印 6"/>
          <p:cNvSpPr/>
          <p:nvPr/>
        </p:nvSpPr>
        <p:spPr>
          <a:xfrm>
            <a:off x="214282" y="6215082"/>
            <a:ext cx="7858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42976" y="6143644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132 bunches in a triplet contributes both shock wave and thermal damage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14290"/>
            <a:ext cx="5829312" cy="72547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Thermal diffusion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214422"/>
            <a:ext cx="928694" cy="238067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500174"/>
            <a:ext cx="1024407" cy="50006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175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214422"/>
            <a:ext cx="1643074" cy="281273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571612"/>
            <a:ext cx="2348266" cy="285752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443428"/>
            <a:ext cx="4643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0034" y="2643182"/>
            <a:ext cx="27485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numerical calculation of</a:t>
            </a:r>
          </a:p>
          <a:p>
            <a:r>
              <a:rPr kumimoji="1" lang="en-US" altLang="ja-JP" sz="2000" dirty="0" smtClean="0"/>
              <a:t> thermal diffusion shows</a:t>
            </a:r>
            <a:endParaRPr kumimoji="1"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4282" y="2000240"/>
            <a:ext cx="606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time constant of the diffusion depends on beam spot size ~1/</a:t>
            </a:r>
            <a:r>
              <a:rPr lang="en-US" altLang="ja-JP" dirty="0" smtClean="0">
                <a:latin typeface="Symbol" pitchFamily="18" charset="2"/>
              </a:rPr>
              <a:t>b</a:t>
            </a:r>
            <a:endParaRPr kumimoji="1" lang="ja-JP" altLang="en-US" dirty="0">
              <a:latin typeface="Symbol" pitchFamily="18" charset="2"/>
            </a:endParaRPr>
          </a:p>
        </p:txBody>
      </p:sp>
      <p:pic>
        <p:nvPicPr>
          <p:cNvPr id="14" name="図 13" descr="C:\Documents and Settings\takahasi\My Documents\ILC\PosiPol\new-positron\報告\拡散時間.jpg"/>
          <p:cNvPicPr/>
          <p:nvPr/>
        </p:nvPicPr>
        <p:blipFill>
          <a:blip r:embed="rId7" cstate="print"/>
          <a:srcRect l="20349" t="22877" r="27297" b="29315"/>
          <a:stretch>
            <a:fillRect/>
          </a:stretch>
        </p:blipFill>
        <p:spPr bwMode="auto">
          <a:xfrm>
            <a:off x="5572132" y="2285992"/>
            <a:ext cx="32639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500034" y="4500570"/>
          <a:ext cx="7715305" cy="1266500"/>
        </p:xfrm>
        <a:graphic>
          <a:graphicData uri="http://schemas.openxmlformats.org/drawingml/2006/table">
            <a:tbl>
              <a:tblPr/>
              <a:tblGrid>
                <a:gridCol w="962462"/>
                <a:gridCol w="1249640"/>
                <a:gridCol w="1917641"/>
                <a:gridCol w="1773011"/>
                <a:gridCol w="1812551"/>
              </a:tblGrid>
              <a:tr h="3521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50" b="0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b="0" kern="100" smtClean="0">
                          <a:latin typeface="Century"/>
                          <a:ea typeface="ＭＳ 明朝"/>
                          <a:cs typeface="Times New Roman"/>
                        </a:rPr>
                        <a:t>1D</a:t>
                      </a:r>
                      <a:r>
                        <a:rPr lang="en-US" altLang="ja-JP" sz="2000" b="0" kern="100" baseline="0" smtClean="0">
                          <a:latin typeface="Century"/>
                          <a:ea typeface="ＭＳ 明朝"/>
                          <a:cs typeface="Times New Roman"/>
                        </a:rPr>
                        <a:t> 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0" kern="100" smtClean="0">
                          <a:latin typeface="Century"/>
                          <a:ea typeface="ＭＳ 明朝"/>
                          <a:cs typeface="Times New Roman"/>
                        </a:rPr>
                        <a:t>2D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3D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2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2000" b="0" kern="1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time</a:t>
                      </a:r>
                      <a:r>
                        <a:rPr lang="en-US" altLang="ja-JP" sz="2000" b="0" kern="100" baseline="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 constant</a:t>
                      </a:r>
                      <a:endParaRPr lang="ja-JP" sz="2000" b="1" kern="1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2000" b="0" kern="100" dirty="0" smtClean="0">
                        <a:latin typeface="Symbol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0" kern="100" dirty="0" smtClean="0">
                          <a:latin typeface="Symbol"/>
                          <a:ea typeface="ＭＳ 明朝"/>
                          <a:cs typeface="Times New Roman"/>
                        </a:rPr>
                        <a:t>s</a:t>
                      </a:r>
                      <a:r>
                        <a:rPr lang="en-US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=2.5mm</a:t>
                      </a:r>
                      <a:endParaRPr lang="en-US" sz="2000" b="0" kern="100" dirty="0" smtClean="0">
                        <a:latin typeface="Symbol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0" kern="100" dirty="0" smtClean="0">
                          <a:latin typeface="Symbol"/>
                          <a:ea typeface="ＭＳ 明朝"/>
                          <a:cs typeface="Times New Roman"/>
                        </a:rPr>
                        <a:t>s</a:t>
                      </a:r>
                      <a:r>
                        <a:rPr lang="en-US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=4.0mm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280ms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750ms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80ms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200ms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40ms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100ms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1071538" y="6072206"/>
            <a:ext cx="7362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time constant is order of 100ms  &gt;&gt; </a:t>
            </a:r>
            <a:r>
              <a:rPr kumimoji="1" lang="en-US" altLang="ja-JP" sz="2800" dirty="0" err="1" smtClean="0"/>
              <a:t>Ttriplet</a:t>
            </a:r>
            <a:r>
              <a:rPr kumimoji="1" lang="en-US" altLang="ja-JP" sz="2800" dirty="0" smtClean="0"/>
              <a:t> </a:t>
            </a:r>
            <a:r>
              <a:rPr lang="en-US" altLang="ja-JP" sz="2800" dirty="0" smtClean="0"/>
              <a:t>~1</a:t>
            </a:r>
            <a:r>
              <a:rPr lang="en-US" altLang="ja-JP" sz="2800" dirty="0" smtClean="0">
                <a:latin typeface="Symbol" pitchFamily="18" charset="2"/>
              </a:rPr>
              <a:t>m</a:t>
            </a:r>
            <a:r>
              <a:rPr lang="en-US" altLang="ja-JP" sz="2800" dirty="0" smtClean="0"/>
              <a:t>s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285861"/>
            <a:ext cx="8229600" cy="4071966"/>
          </a:xfrm>
        </p:spPr>
        <p:txBody>
          <a:bodyPr/>
          <a:lstStyle/>
          <a:p>
            <a:r>
              <a:rPr kumimoji="1" lang="en-US" altLang="ja-JP" dirty="0" smtClean="0"/>
              <a:t>Preparation of positron sources by;</a:t>
            </a:r>
          </a:p>
          <a:p>
            <a:pPr lvl="1"/>
            <a:r>
              <a:rPr lang="en-US" altLang="ja-JP" dirty="0" smtClean="0"/>
              <a:t>well established scheme and/or developable with existing resources </a:t>
            </a:r>
          </a:p>
          <a:p>
            <a:r>
              <a:rPr lang="en-US" altLang="ja-JP" dirty="0" smtClean="0"/>
              <a:t>300Hz scheme </a:t>
            </a:r>
          </a:p>
          <a:p>
            <a:pPr lvl="1"/>
            <a:r>
              <a:rPr lang="en-US" altLang="ja-JP" dirty="0" smtClean="0"/>
              <a:t>relaxes thermal problem on targets</a:t>
            </a:r>
          </a:p>
          <a:p>
            <a:pPr lvl="2"/>
            <a:r>
              <a:rPr lang="en-US" altLang="ja-JP" dirty="0" smtClean="0"/>
              <a:t>lower speed rotation target will do</a:t>
            </a:r>
          </a:p>
          <a:p>
            <a:pPr lvl="1"/>
            <a:r>
              <a:rPr lang="en-US" altLang="ja-JP" dirty="0" smtClean="0"/>
              <a:t>but still have the shock wave problem  </a:t>
            </a:r>
            <a:endParaRPr kumimoji="1" lang="ja-JP" altLang="en-US" dirty="0"/>
          </a:p>
        </p:txBody>
      </p:sp>
      <p:sp>
        <p:nvSpPr>
          <p:cNvPr id="4" name="右矢印 3"/>
          <p:cNvSpPr/>
          <p:nvPr/>
        </p:nvSpPr>
        <p:spPr>
          <a:xfrm>
            <a:off x="285720" y="51435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57290" y="5000636"/>
            <a:ext cx="70851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survey (</a:t>
            </a:r>
            <a:r>
              <a:rPr lang="en-US" altLang="ja-JP" sz="2400" dirty="0" smtClean="0"/>
              <a:t>again)</a:t>
            </a:r>
            <a:r>
              <a:rPr kumimoji="1" lang="en-US" altLang="ja-JP" sz="2400" dirty="0" smtClean="0"/>
              <a:t>parameters of conventional targets in the</a:t>
            </a:r>
          </a:p>
          <a:p>
            <a:r>
              <a:rPr kumimoji="1" lang="en-US" altLang="ja-JP" sz="2400" dirty="0" smtClean="0"/>
              <a:t> drive beam energy – target thickness plane</a:t>
            </a:r>
          </a:p>
        </p:txBody>
      </p:sp>
      <p:sp>
        <p:nvSpPr>
          <p:cNvPr id="6" name="右矢印 5"/>
          <p:cNvSpPr/>
          <p:nvPr/>
        </p:nvSpPr>
        <p:spPr>
          <a:xfrm>
            <a:off x="357158" y="60007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7290" y="6072206"/>
            <a:ext cx="681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See if conventional sources survives the ILC criteria </a:t>
            </a:r>
            <a:r>
              <a:rPr lang="en-US" altLang="ja-JP" sz="2400" dirty="0" smtClean="0"/>
              <a:t> </a:t>
            </a:r>
            <a:endParaRPr kumimoji="1" lang="en-US" altLang="ja-JP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Methods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5286412"/>
          </a:xfrm>
        </p:spPr>
        <p:txBody>
          <a:bodyPr/>
          <a:lstStyle/>
          <a:p>
            <a:r>
              <a:rPr lang="en-US" altLang="ja-JP" dirty="0" smtClean="0"/>
              <a:t>Simulation by </a:t>
            </a:r>
            <a:r>
              <a:rPr lang="ja-JP" altLang="en-US" dirty="0" smtClean="0"/>
              <a:t>Ｇｅａｎｔ</a:t>
            </a:r>
            <a:r>
              <a:rPr lang="en-US" altLang="ja-JP" dirty="0" smtClean="0"/>
              <a:t>4 with Tungsten </a:t>
            </a:r>
          </a:p>
          <a:p>
            <a:pPr lvl="1"/>
            <a:r>
              <a:rPr kumimoji="1" lang="en-US" altLang="ja-JP" dirty="0" smtClean="0"/>
              <a:t>total positron yield</a:t>
            </a:r>
          </a:p>
          <a:p>
            <a:pPr lvl="1"/>
            <a:r>
              <a:rPr lang="en-US" altLang="ja-JP" dirty="0" smtClean="0"/>
              <a:t>accepted positron yield with AMD acceptance</a:t>
            </a:r>
          </a:p>
          <a:p>
            <a:pPr lvl="2"/>
            <a:r>
              <a:rPr lang="en-US" altLang="ja-JP" dirty="0" err="1" smtClean="0"/>
              <a:t>T.Kamitani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L.Rinolfi</a:t>
            </a:r>
            <a:r>
              <a:rPr lang="en-US" altLang="ja-JP" dirty="0" smtClean="0"/>
              <a:t>   CLIC note 465   </a:t>
            </a:r>
          </a:p>
          <a:p>
            <a:pPr lvl="1"/>
            <a:r>
              <a:rPr kumimoji="1" lang="en-US" altLang="ja-JP" dirty="0" smtClean="0"/>
              <a:t>Peak Energy </a:t>
            </a:r>
            <a:r>
              <a:rPr lang="en-US" altLang="ja-JP" dirty="0" smtClean="0"/>
              <a:t>Deposit Density (PEDD)</a:t>
            </a:r>
          </a:p>
          <a:p>
            <a:pPr lvl="1"/>
            <a:r>
              <a:rPr lang="en-US" altLang="ja-JP" dirty="0" smtClean="0"/>
              <a:t>Total Energy Deposit (TED)</a:t>
            </a:r>
          </a:p>
          <a:p>
            <a:r>
              <a:rPr kumimoji="1" lang="en-US" altLang="ja-JP" dirty="0" smtClean="0"/>
              <a:t>In </a:t>
            </a:r>
            <a:r>
              <a:rPr lang="en-US" altLang="ja-JP" dirty="0" smtClean="0"/>
              <a:t>space </a:t>
            </a:r>
            <a:r>
              <a:rPr kumimoji="1" lang="en-US" altLang="ja-JP" dirty="0" smtClean="0"/>
              <a:t>Beam Energy – Target Thickness</a:t>
            </a:r>
          </a:p>
          <a:p>
            <a:pPr lvl="1"/>
            <a:r>
              <a:rPr lang="en-US" altLang="ja-JP" dirty="0" smtClean="0"/>
              <a:t>beam spot size </a:t>
            </a:r>
            <a:r>
              <a:rPr lang="en-US" altLang="ja-JP" smtClean="0"/>
              <a:t>at 2.5mm</a:t>
            </a:r>
            <a:r>
              <a:rPr lang="en-US" altLang="ja-JP" dirty="0" smtClean="0"/>
              <a:t>, 4.0mm</a:t>
            </a:r>
          </a:p>
          <a:p>
            <a:pPr lvl="1">
              <a:buNone/>
            </a:pP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8346"/>
          </a:xfrm>
        </p:spPr>
        <p:txBody>
          <a:bodyPr/>
          <a:lstStyle/>
          <a:p>
            <a:r>
              <a:rPr kumimoji="1" lang="en-US" altLang="ja-JP" dirty="0" smtClean="0"/>
              <a:t>Acceptance estimate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908720"/>
            <a:ext cx="53080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CLIC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note 465</a:t>
            </a:r>
          </a:p>
          <a:p>
            <a:r>
              <a:rPr lang="en-US" altLang="ja-JP" sz="2000" b="1" dirty="0" smtClean="0"/>
              <a:t>[r/5.3[mm]]</a:t>
            </a:r>
            <a:r>
              <a:rPr lang="en-US" altLang="ja-JP" sz="2000" b="1" baseline="30000" dirty="0" smtClean="0"/>
              <a:t>2</a:t>
            </a:r>
            <a:r>
              <a:rPr lang="en-US" altLang="ja-JP" sz="2000" b="1" dirty="0" smtClean="0"/>
              <a:t> + [</a:t>
            </a:r>
            <a:r>
              <a:rPr lang="en-US" altLang="ja-JP" sz="2000" b="1" dirty="0" err="1" smtClean="0"/>
              <a:t>pT</a:t>
            </a:r>
            <a:r>
              <a:rPr lang="en-US" altLang="ja-JP" sz="2000" b="1" dirty="0" smtClean="0"/>
              <a:t>[</a:t>
            </a:r>
            <a:r>
              <a:rPr lang="en-US" altLang="ja-JP" sz="2000" b="1" dirty="0" err="1" smtClean="0"/>
              <a:t>MeV</a:t>
            </a:r>
            <a:r>
              <a:rPr lang="en-US" altLang="ja-JP" sz="2000" b="1" dirty="0" smtClean="0"/>
              <a:t>]/11]</a:t>
            </a:r>
            <a:r>
              <a:rPr lang="en-US" altLang="ja-JP" sz="2000" b="1" baseline="30000" dirty="0" smtClean="0"/>
              <a:t>2</a:t>
            </a:r>
            <a:r>
              <a:rPr lang="en-US" altLang="ja-JP" sz="2000" b="1" dirty="0" smtClean="0"/>
              <a:t> =</a:t>
            </a:r>
            <a:r>
              <a:rPr lang="ja-JP" altLang="en-US" sz="2000" b="1" dirty="0" smtClean="0"/>
              <a:t>＜</a:t>
            </a:r>
            <a:r>
              <a:rPr lang="en-US" altLang="ja-JP" sz="2000" b="1" dirty="0" smtClean="0"/>
              <a:t>1</a:t>
            </a:r>
            <a:r>
              <a:rPr lang="nn-NO" altLang="ja-JP" sz="2000" b="1" dirty="0" smtClean="0"/>
              <a:t> </a:t>
            </a:r>
          </a:p>
          <a:p>
            <a:r>
              <a:rPr lang="nn-NO" altLang="ja-JP" sz="2000" b="1" dirty="0" smtClean="0"/>
              <a:t>pT &lt; 0.1875 MeV/c + 0.625 pL</a:t>
            </a:r>
          </a:p>
          <a:p>
            <a:r>
              <a:rPr lang="en-US" altLang="ja-JP" sz="2000" b="1" dirty="0" smtClean="0"/>
              <a:t>1.5 MeV/c</a:t>
            </a:r>
            <a:r>
              <a:rPr lang="ja-JP" altLang="en-US" sz="2000" b="1" dirty="0" smtClean="0"/>
              <a:t>　</a:t>
            </a:r>
            <a:r>
              <a:rPr lang="en-US" altLang="ja-JP" sz="2000" b="1" dirty="0" smtClean="0"/>
              <a:t>&lt; </a:t>
            </a:r>
            <a:r>
              <a:rPr lang="en-US" altLang="ja-JP" sz="2000" b="1" dirty="0" err="1" smtClean="0"/>
              <a:t>pL</a:t>
            </a:r>
            <a:r>
              <a:rPr lang="en-US" altLang="ja-JP" sz="2000" b="1" dirty="0" smtClean="0"/>
              <a:t> &lt;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17.5 MeV/c </a:t>
            </a:r>
            <a:endParaRPr lang="ja-JP" alt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676" y="3643290"/>
            <a:ext cx="457732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50747"/>
            <a:ext cx="4714885" cy="330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0" y="2636912"/>
            <a:ext cx="4163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～</a:t>
            </a:r>
            <a:r>
              <a:rPr lang="en-US" altLang="ja-JP" sz="2400" dirty="0" smtClean="0"/>
              <a:t># of e+ in DR (or </a:t>
            </a:r>
            <a:r>
              <a:rPr lang="en-US" altLang="ja-JP" sz="2400" dirty="0" err="1" smtClean="0"/>
              <a:t>booter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linac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764704"/>
            <a:ext cx="4860032" cy="267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フリーフォーム 7"/>
          <p:cNvSpPr/>
          <p:nvPr/>
        </p:nvSpPr>
        <p:spPr>
          <a:xfrm>
            <a:off x="4194629" y="1770743"/>
            <a:ext cx="1582057" cy="1161143"/>
          </a:xfrm>
          <a:custGeom>
            <a:avLst/>
            <a:gdLst>
              <a:gd name="connsiteX0" fmla="*/ 0 w 1582057"/>
              <a:gd name="connsiteY0" fmla="*/ 1132114 h 1161143"/>
              <a:gd name="connsiteX1" fmla="*/ 1582057 w 1582057"/>
              <a:gd name="connsiteY1" fmla="*/ 1161143 h 1161143"/>
              <a:gd name="connsiteX2" fmla="*/ 1567542 w 1582057"/>
              <a:gd name="connsiteY2" fmla="*/ 0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2057" h="1161143">
                <a:moveTo>
                  <a:pt x="0" y="1132114"/>
                </a:moveTo>
                <a:lnTo>
                  <a:pt x="1582057" y="1161143"/>
                </a:lnTo>
                <a:lnTo>
                  <a:pt x="1567542" y="0"/>
                </a:lnTo>
              </a:path>
            </a:pathLst>
          </a:cu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20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85723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accepted</a:t>
            </a:r>
            <a:r>
              <a:rPr kumimoji="1" lang="ja-JP" altLang="en-US" sz="2800" dirty="0" smtClean="0"/>
              <a:t>　</a:t>
            </a:r>
            <a:r>
              <a:rPr kumimoji="1" lang="en-US" altLang="ja-JP" sz="2800" dirty="0" smtClean="0"/>
              <a:t>e+ yield and PEDD</a:t>
            </a:r>
            <a:r>
              <a:rPr lang="en-US" altLang="ja-JP" sz="2800" dirty="0" smtClean="0"/>
              <a:t> with conventional scheme </a:t>
            </a:r>
            <a:endParaRPr kumimoji="1" lang="ja-JP" altLang="en-US" sz="2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5536" y="692696"/>
            <a:ext cx="28326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e- beam size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=2.5mm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takahasi\Documents\ILC\PosiPol\new-positron\root\yield-pedd\Origin\cont-acc-2.5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838340"/>
            <a:ext cx="7198309" cy="5019684"/>
          </a:xfrm>
          <a:prstGeom prst="rect">
            <a:avLst/>
          </a:prstGeom>
          <a:noFill/>
        </p:spPr>
      </p:pic>
      <p:cxnSp>
        <p:nvCxnSpPr>
          <p:cNvPr id="6" name="直線コネクタ 5"/>
          <p:cNvCxnSpPr/>
          <p:nvPr/>
        </p:nvCxnSpPr>
        <p:spPr>
          <a:xfrm>
            <a:off x="3995936" y="1412776"/>
            <a:ext cx="11430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4067944" y="1844824"/>
            <a:ext cx="1143008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500694" y="1142984"/>
            <a:ext cx="253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PEDD  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/cm</a:t>
            </a:r>
            <a:r>
              <a:rPr lang="en-US" altLang="ja-JP" sz="2400" baseline="30000" dirty="0" smtClean="0"/>
              <a:t>3</a:t>
            </a:r>
            <a:r>
              <a:rPr lang="en-US" altLang="ja-JP" sz="2400" dirty="0" smtClean="0"/>
              <a:t>/e-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29256" y="1500174"/>
            <a:ext cx="2960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ToTal</a:t>
            </a:r>
            <a:r>
              <a:rPr lang="en-US" altLang="ja-JP" sz="2400" dirty="0" smtClean="0"/>
              <a:t> deposit   </a:t>
            </a:r>
            <a:r>
              <a:rPr lang="en-US" altLang="ja-JP" sz="2400" dirty="0" err="1" smtClean="0"/>
              <a:t>MeV</a:t>
            </a:r>
            <a:r>
              <a:rPr lang="en-US" altLang="ja-JP" sz="2400" dirty="0" smtClean="0"/>
              <a:t>/e-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95936" y="692696"/>
            <a:ext cx="1194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colored 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36096" y="764704"/>
            <a:ext cx="2059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accepted e+/e-</a:t>
            </a:r>
            <a:endParaRPr kumimoji="1" lang="ja-JP" altLang="en-US" sz="2400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467544" y="1628800"/>
            <a:ext cx="180020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20"/>
          <p:cNvSpPr>
            <a:spLocks noGrp="1"/>
          </p:cNvSpPr>
          <p:nvPr>
            <p:ph type="title"/>
          </p:nvPr>
        </p:nvSpPr>
        <p:spPr>
          <a:xfrm>
            <a:off x="428596" y="0"/>
            <a:ext cx="8501122" cy="85723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accepted</a:t>
            </a:r>
            <a:r>
              <a:rPr kumimoji="1" lang="ja-JP" altLang="en-US" sz="2800" dirty="0" smtClean="0"/>
              <a:t>　</a:t>
            </a:r>
            <a:r>
              <a:rPr kumimoji="1" lang="en-US" altLang="ja-JP" sz="2800" dirty="0" smtClean="0"/>
              <a:t>e+ yield and PEDD</a:t>
            </a:r>
            <a:r>
              <a:rPr lang="en-US" altLang="ja-JP" sz="2800" dirty="0" smtClean="0"/>
              <a:t> with conventional scheme </a:t>
            </a:r>
            <a:endParaRPr kumimoji="1" lang="ja-JP" altLang="en-US" sz="2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85720" y="714356"/>
            <a:ext cx="18149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e- beam size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=4.0mm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takahasi\Documents\ILC\PosiPol\new-positron\root\yield-pedd\Origin\cont-acc-4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677060"/>
            <a:ext cx="7429552" cy="5180940"/>
          </a:xfrm>
          <a:prstGeom prst="rect">
            <a:avLst/>
          </a:prstGeom>
          <a:noFill/>
        </p:spPr>
      </p:pic>
      <p:cxnSp>
        <p:nvCxnSpPr>
          <p:cNvPr id="11" name="直線コネクタ 10"/>
          <p:cNvCxnSpPr/>
          <p:nvPr/>
        </p:nvCxnSpPr>
        <p:spPr>
          <a:xfrm>
            <a:off x="3995936" y="1412776"/>
            <a:ext cx="11430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067944" y="1844824"/>
            <a:ext cx="1143008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500694" y="1142984"/>
            <a:ext cx="253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PEDD  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/cm</a:t>
            </a:r>
            <a:r>
              <a:rPr lang="en-US" altLang="ja-JP" sz="2400" baseline="30000" dirty="0" smtClean="0"/>
              <a:t>3</a:t>
            </a:r>
            <a:r>
              <a:rPr lang="en-US" altLang="ja-JP" sz="2400" dirty="0" smtClean="0"/>
              <a:t>/e-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29256" y="1500174"/>
            <a:ext cx="2960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ToTal</a:t>
            </a:r>
            <a:r>
              <a:rPr lang="en-US" altLang="ja-JP" sz="2400" dirty="0" smtClean="0"/>
              <a:t> deposit   </a:t>
            </a:r>
            <a:r>
              <a:rPr lang="en-US" altLang="ja-JP" sz="2400" dirty="0" err="1" smtClean="0"/>
              <a:t>MeV</a:t>
            </a:r>
            <a:r>
              <a:rPr lang="en-US" altLang="ja-JP" sz="2400" dirty="0" smtClean="0"/>
              <a:t>/e-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95936" y="692696"/>
            <a:ext cx="1194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colored 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36096" y="764704"/>
            <a:ext cx="2059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accepted e+/e-</a:t>
            </a:r>
            <a:endParaRPr kumimoji="1" lang="ja-JP" altLang="en-US" sz="2400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323528" y="1628800"/>
            <a:ext cx="180020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939784"/>
          </a:xfrm>
        </p:spPr>
        <p:txBody>
          <a:bodyPr/>
          <a:lstStyle/>
          <a:p>
            <a:r>
              <a:rPr lang="en-US" altLang="ja-JP" dirty="0" smtClean="0"/>
              <a:t>In the case of 300Hz scheme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31906"/>
            <a:ext cx="7020272" cy="567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5436096" y="1700808"/>
            <a:ext cx="324999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spacing between triplets</a:t>
            </a:r>
          </a:p>
          <a:p>
            <a:r>
              <a:rPr kumimoji="1" lang="en-US" altLang="ja-JP" sz="2400" dirty="0" smtClean="0"/>
              <a:t>=3.3ms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52120" y="3429000"/>
            <a:ext cx="2821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132bunches in 992ns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4071966" cy="868346"/>
          </a:xfrm>
        </p:spPr>
        <p:txBody>
          <a:bodyPr/>
          <a:lstStyle/>
          <a:p>
            <a:r>
              <a:rPr kumimoji="1" lang="en-US" altLang="ja-JP" dirty="0" smtClean="0"/>
              <a:t>Assumption</a:t>
            </a:r>
            <a:endParaRPr kumimoji="1" lang="ja-JP" altLang="en-US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1071538" y="1928802"/>
            <a:ext cx="2428892" cy="428628"/>
            <a:chOff x="1071538" y="1928802"/>
            <a:chExt cx="2428892" cy="428628"/>
          </a:xfrm>
        </p:grpSpPr>
        <p:sp>
          <p:nvSpPr>
            <p:cNvPr id="3" name="正方形/長方形 2"/>
            <p:cNvSpPr/>
            <p:nvPr/>
          </p:nvSpPr>
          <p:spPr>
            <a:xfrm>
              <a:off x="1071538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928926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000232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285720" y="2428868"/>
            <a:ext cx="379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 triplet: 132 bunches  992ns</a:t>
            </a:r>
            <a:endParaRPr kumimoji="1" lang="ja-JP" altLang="en-US" sz="2400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1285852" y="4772374"/>
            <a:ext cx="2214578" cy="500066"/>
            <a:chOff x="1285852" y="4500570"/>
            <a:chExt cx="2214578" cy="500066"/>
          </a:xfrm>
        </p:grpSpPr>
        <p:sp>
          <p:nvSpPr>
            <p:cNvPr id="10" name="正方形/長方形 9"/>
            <p:cNvSpPr/>
            <p:nvPr/>
          </p:nvSpPr>
          <p:spPr>
            <a:xfrm>
              <a:off x="3428992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857488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285852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1500166" y="4750603"/>
              <a:ext cx="1214446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円/楕円 14"/>
          <p:cNvSpPr/>
          <p:nvPr/>
        </p:nvSpPr>
        <p:spPr>
          <a:xfrm>
            <a:off x="6066074" y="3786190"/>
            <a:ext cx="2571768" cy="250033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072198" y="1285860"/>
            <a:ext cx="2714644" cy="17145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爆発 2 20"/>
          <p:cNvSpPr/>
          <p:nvPr/>
        </p:nvSpPr>
        <p:spPr>
          <a:xfrm>
            <a:off x="6072198" y="4736655"/>
            <a:ext cx="571504" cy="571504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爆発 2 22"/>
          <p:cNvSpPr/>
          <p:nvPr/>
        </p:nvSpPr>
        <p:spPr>
          <a:xfrm>
            <a:off x="6072198" y="4736655"/>
            <a:ext cx="571504" cy="571504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857884" y="1500174"/>
            <a:ext cx="3214710" cy="1143008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2844" y="5715016"/>
            <a:ext cx="2895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 train: 20 triplet </a:t>
            </a:r>
          </a:p>
          <a:p>
            <a:r>
              <a:rPr kumimoji="1" lang="en-US" altLang="ja-JP" sz="2400" dirty="0" smtClean="0"/>
              <a:t>= 2640 bunches 63ms</a:t>
            </a:r>
            <a:endParaRPr kumimoji="1" lang="ja-JP" altLang="en-US" sz="2400" dirty="0"/>
          </a:p>
        </p:txBody>
      </p:sp>
      <p:cxnSp>
        <p:nvCxnSpPr>
          <p:cNvPr id="27" name="直線コネクタ 26"/>
          <p:cNvCxnSpPr/>
          <p:nvPr/>
        </p:nvCxnSpPr>
        <p:spPr>
          <a:xfrm rot="16200000" flipV="1">
            <a:off x="1071538" y="2428868"/>
            <a:ext cx="2286016" cy="2286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rot="5400000" flipH="1" flipV="1">
            <a:off x="2428860" y="3500438"/>
            <a:ext cx="221457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714612" y="5286388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3.3ms</a:t>
            </a:r>
            <a:endParaRPr kumimoji="1" lang="ja-JP" altLang="en-US" sz="2400" dirty="0"/>
          </a:p>
        </p:txBody>
      </p:sp>
      <p:sp>
        <p:nvSpPr>
          <p:cNvPr id="35" name="角丸四角形 34"/>
          <p:cNvSpPr/>
          <p:nvPr/>
        </p:nvSpPr>
        <p:spPr>
          <a:xfrm>
            <a:off x="4286248" y="285728"/>
            <a:ext cx="4572032" cy="1357322"/>
          </a:xfrm>
          <a:prstGeom prst="roundRect">
            <a:avLst/>
          </a:prstGeom>
          <a:solidFill>
            <a:srgbClr val="FFC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132 bunches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  make a shock wave  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   heat same position on the target</a:t>
            </a:r>
            <a:endParaRPr lang="ja-JP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4071934" y="3286124"/>
            <a:ext cx="4572032" cy="1000132"/>
          </a:xfrm>
          <a:prstGeom prst="roundRect">
            <a:avLst/>
          </a:prstGeom>
          <a:solidFill>
            <a:srgbClr val="FFC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each triplet hits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different position on the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55112E-17 L 0.55712 -0.0013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0.53768 0.00139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017 0.00093 C -0.00017 0.08125 0.04809 0.14653 0.10712 0.14653 C 0.16632 0.14653 0.21441 0.08125 0.21441 0.00069 C 0.21441 -0.0794 0.1665 -0.1456 0.10695 -0.14583 C 0.04809 -0.14514 -0.00052 -0.07963 -0.00017 0.00093 Z " pathEditMode="relative" rAng="16200000" ptsTypes="fffff">
                                      <p:cBhvr>
                                        <p:cTn id="2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pat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0.00093 C -0.00017 0.08125 0.04809 0.14653 0.10712 0.14653 C 0.16632 0.14653 0.21441 0.08125 0.21441 0.00069 C 0.21441 -0.0794 0.1665 -0.1456 0.10695 -0.14583 C 0.04809 -0.14514 -0.00052 -0.07963 -0.00017 0.00093 Z " pathEditMode="relative" rAng="16200000" ptsTypes="fffff">
                                      <p:cBhvr>
                                        <p:cTn id="3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hsl" dir="ccw">
                                      <p:cBhvr>
                                        <p:cTn id="3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3C16"/>
                                      </p:to>
                                    </p:animClr>
                                    <p:set>
                                      <p:cBhvr>
                                        <p:cTn id="4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1" grpId="1" animBg="1"/>
      <p:bldP spid="21" grpId="2" animBg="1"/>
      <p:bldP spid="23" grpId="0" animBg="1"/>
      <p:bldP spid="23" grpId="1" animBg="1"/>
      <p:bldP spid="23" grpId="2" animBg="1"/>
      <p:bldP spid="24" grpId="0" animBg="1"/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Parameter Plots for 300 Hz scheme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596" y="928670"/>
            <a:ext cx="28326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e- directly on to Tungsten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=2.5mm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895499"/>
            <a:ext cx="6723063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4"/>
          <p:cNvCxnSpPr/>
          <p:nvPr/>
        </p:nvCxnSpPr>
        <p:spPr>
          <a:xfrm>
            <a:off x="4000496" y="1357298"/>
            <a:ext cx="11430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000496" y="1571612"/>
            <a:ext cx="1143008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500694" y="1142984"/>
            <a:ext cx="112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29256" y="1714488"/>
            <a:ext cx="187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ToTal</a:t>
            </a:r>
            <a:r>
              <a:rPr lang="en-US" altLang="ja-JP" dirty="0" smtClean="0"/>
              <a:t> deposit   kW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57620" y="845090"/>
            <a:ext cx="142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29256" y="845090"/>
            <a:ext cx="159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4000496" y="1928802"/>
            <a:ext cx="1143008" cy="0"/>
          </a:xfrm>
          <a:prstGeom prst="line">
            <a:avLst/>
          </a:prstGeom>
          <a:ln w="381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500694" y="1428736"/>
            <a:ext cx="213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/triplet (132 </a:t>
            </a:r>
            <a:r>
              <a:rPr lang="en-US" altLang="ja-JP" dirty="0" err="1" smtClean="0"/>
              <a:t>bunc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562</Words>
  <Application>Microsoft Office PowerPoint</Application>
  <PresentationFormat>画面に合わせる (4:3)</PresentationFormat>
  <Paragraphs>144</Paragraphs>
  <Slides>16</Slides>
  <Notes>16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テーマ</vt:lpstr>
      <vt:lpstr>Revisit parameters  for  Conventional sources</vt:lpstr>
      <vt:lpstr>Motivation</vt:lpstr>
      <vt:lpstr>Methods</vt:lpstr>
      <vt:lpstr>Acceptance estimate</vt:lpstr>
      <vt:lpstr>accepted　e+ yield and PEDD with conventional scheme </vt:lpstr>
      <vt:lpstr>accepted　e+ yield and PEDD with conventional scheme </vt:lpstr>
      <vt:lpstr>In the case of 300Hz scheme</vt:lpstr>
      <vt:lpstr>Assumption</vt:lpstr>
      <vt:lpstr>Parameter Plots for 300 Hz scheme</vt:lpstr>
      <vt:lpstr>Parameter Plots for 300 Hz scheme</vt:lpstr>
      <vt:lpstr>a few comments</vt:lpstr>
      <vt:lpstr>Capture simulation with PPS-SIM (very preliminary)</vt:lpstr>
      <vt:lpstr>Comparison at some parameters</vt:lpstr>
      <vt:lpstr>summary</vt:lpstr>
      <vt:lpstr>Assumption</vt:lpstr>
      <vt:lpstr>Thermal diffusion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 高橋　徹</dc:creator>
  <cp:lastModifiedBy>takahasi</cp:lastModifiedBy>
  <cp:revision>145</cp:revision>
  <dcterms:created xsi:type="dcterms:W3CDTF">2010-02-05T08:30:25Z</dcterms:created>
  <dcterms:modified xsi:type="dcterms:W3CDTF">2010-10-21T10:08:06Z</dcterms:modified>
</cp:coreProperties>
</file>