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6" r:id="rId1"/>
  </p:sldMasterIdLst>
  <p:notesMasterIdLst>
    <p:notesMasterId r:id="rId14"/>
  </p:notesMasterIdLst>
  <p:handoutMasterIdLst>
    <p:handoutMasterId r:id="rId15"/>
  </p:handoutMasterIdLst>
  <p:sldIdLst>
    <p:sldId id="334" r:id="rId2"/>
    <p:sldId id="979" r:id="rId3"/>
    <p:sldId id="981" r:id="rId4"/>
    <p:sldId id="983" r:id="rId5"/>
    <p:sldId id="984" r:id="rId6"/>
    <p:sldId id="987" r:id="rId7"/>
    <p:sldId id="988" r:id="rId8"/>
    <p:sldId id="989" r:id="rId9"/>
    <p:sldId id="990" r:id="rId10"/>
    <p:sldId id="992" r:id="rId11"/>
    <p:sldId id="993" r:id="rId12"/>
    <p:sldId id="991" r:id="rId13"/>
  </p:sldIdLst>
  <p:sldSz cx="9144000" cy="6858000" type="screen4x3"/>
  <p:notesSz cx="6997700" cy="9271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99"/>
    <a:srgbClr val="993366"/>
    <a:srgbClr val="569064"/>
    <a:srgbClr val="CC0000"/>
    <a:srgbClr val="46A064"/>
    <a:srgbClr val="E5B01B"/>
    <a:srgbClr val="660066"/>
    <a:srgbClr val="FFFFCC"/>
    <a:srgbClr val="CCFFFF"/>
    <a:srgbClr val="00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19" autoAdjust="0"/>
    <p:restoredTop sz="98390" autoAdjust="0"/>
  </p:normalViewPr>
  <p:slideViewPr>
    <p:cSldViewPr>
      <p:cViewPr>
        <p:scale>
          <a:sx n="70" d="100"/>
          <a:sy n="70" d="100"/>
        </p:scale>
        <p:origin x="-1260" y="-3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62288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921" tIns="43960" rIns="87921" bIns="43960" numCol="1" anchor="t" anchorCtr="0" compatLnSpc="1">
            <a:prstTxWarp prst="textNoShape">
              <a:avLst/>
            </a:prstTxWarp>
          </a:bodyPr>
          <a:lstStyle>
            <a:lvl1pPr algn="l" defTabSz="8794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37000" y="0"/>
            <a:ext cx="3060700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921" tIns="43960" rIns="87921" bIns="43960" numCol="1" anchor="t" anchorCtr="0" compatLnSpc="1">
            <a:prstTxWarp prst="textNoShape">
              <a:avLst/>
            </a:prstTxWarp>
          </a:bodyPr>
          <a:lstStyle>
            <a:lvl1pPr algn="r" defTabSz="8794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62288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921" tIns="43960" rIns="87921" bIns="43960" numCol="1" anchor="b" anchorCtr="0" compatLnSpc="1">
            <a:prstTxWarp prst="textNoShape">
              <a:avLst/>
            </a:prstTxWarp>
          </a:bodyPr>
          <a:lstStyle>
            <a:lvl1pPr algn="l" defTabSz="8794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37000" y="8829675"/>
            <a:ext cx="3060700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921" tIns="43960" rIns="87921" bIns="43960" numCol="1" anchor="b" anchorCtr="0" compatLnSpc="1">
            <a:prstTxWarp prst="textNoShape">
              <a:avLst/>
            </a:prstTxWarp>
          </a:bodyPr>
          <a:lstStyle>
            <a:lvl1pPr algn="r" defTabSz="879475">
              <a:defRPr sz="1200"/>
            </a:lvl1pPr>
          </a:lstStyle>
          <a:p>
            <a:pPr>
              <a:defRPr/>
            </a:pPr>
            <a:fld id="{F773F9CA-AA54-46FE-BF81-BCC5421688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7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97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5325"/>
            <a:ext cx="4635500" cy="3476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97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0088" y="4403725"/>
            <a:ext cx="5597525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997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058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97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3988" y="88058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B2338D0-BA1D-4056-9BB5-D78336ACCB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64CF2E0-CCC4-4E1E-9902-C3C36AB3FDA4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kumimoji="0"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 sz="14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4CF2E0-CCC4-4E1E-9902-C3C36AB3FDA4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4CF2E0-CCC4-4E1E-9902-C3C36AB3FDA4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4CF2E0-CCC4-4E1E-9902-C3C36AB3FDA4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4CF2E0-CCC4-4E1E-9902-C3C36AB3FDA4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4CF2E0-CCC4-4E1E-9902-C3C36AB3FDA4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4CF2E0-CCC4-4E1E-9902-C3C36AB3FDA4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4CF2E0-CCC4-4E1E-9902-C3C36AB3FDA4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4CF2E0-CCC4-4E1E-9902-C3C36AB3FDA4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64CF2E0-CCC4-4E1E-9902-C3C36AB3FDA4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64CF2E0-CCC4-4E1E-9902-C3C36AB3FDA4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44213AF-26F6-41FA-8D85-E2C5388D6E58}" type="datetimeFigureOut">
              <a:rPr lang="en-US" smtClean="0"/>
              <a:pPr/>
              <a:t>3/22/2011</a:t>
            </a:fld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000" dirty="0">
              <a:solidFill>
                <a:schemeClr val="tx1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sz="1000" b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>
            <a:spLocks noChangeArrowheads="1"/>
          </p:cNvSpPr>
          <p:nvPr userDrawn="1"/>
        </p:nvSpPr>
        <p:spPr bwMode="auto">
          <a:xfrm>
            <a:off x="8077200" y="6575425"/>
            <a:ext cx="40798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>
              <a:defRPr/>
            </a:pPr>
            <a:fld id="{0A9CC971-58DE-41FD-98F6-54CE5B19428D}" type="slidenum">
              <a:rPr lang="en-US" sz="1200">
                <a:solidFill>
                  <a:schemeClr val="bg2"/>
                </a:solidFill>
                <a:latin typeface="Textile" charset="0"/>
              </a:rPr>
              <a:pPr algn="l" eaLnBrk="0" hangingPunct="0">
                <a:defRPr/>
              </a:pPr>
              <a:t>‹#›</a:t>
            </a:fld>
            <a:endParaRPr lang="en-US">
              <a:latin typeface="Times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" y="990600"/>
            <a:ext cx="8915400" cy="1908175"/>
          </a:xfrm>
        </p:spPr>
        <p:txBody>
          <a:bodyPr>
            <a:normAutofit/>
          </a:bodyPr>
          <a:lstStyle/>
          <a:p>
            <a:pPr eaLnBrk="1" hangingPunct="1"/>
            <a:r>
              <a:rPr lang="en-US" sz="4000" smtClean="0">
                <a:solidFill>
                  <a:srgbClr val="009900"/>
                </a:solidFill>
              </a:rPr>
              <a:t>New Generator Samples for the DBD  </a:t>
            </a:r>
            <a:endParaRPr lang="en-US" sz="4000" dirty="0" smtClean="0">
              <a:solidFill>
                <a:srgbClr val="009900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52800"/>
            <a:ext cx="7315200" cy="1828800"/>
          </a:xfrm>
        </p:spPr>
        <p:txBody>
          <a:bodyPr>
            <a:normAutofit fontScale="92500"/>
          </a:bodyPr>
          <a:lstStyle/>
          <a:p>
            <a:pPr eaLnBrk="1" hangingPunct="1"/>
            <a:r>
              <a:rPr lang="en-US" dirty="0" smtClean="0"/>
              <a:t>Tim </a:t>
            </a:r>
            <a:r>
              <a:rPr lang="en-US" dirty="0" err="1" smtClean="0"/>
              <a:t>Barklow</a:t>
            </a:r>
            <a:r>
              <a:rPr lang="en-US" smtClean="0"/>
              <a:t> (SLAC)</a:t>
            </a:r>
          </a:p>
          <a:p>
            <a:pPr eaLnBrk="1" hangingPunct="1"/>
            <a:r>
              <a:rPr lang="en-US" i="1" smtClean="0"/>
              <a:t>for the ILC Common Data Sample Subgroup - Akiya Miyamoto, Mikael Berggren and T.B.</a:t>
            </a:r>
          </a:p>
          <a:p>
            <a:pPr eaLnBrk="1" hangingPunct="1"/>
            <a:r>
              <a:rPr lang="en-US" smtClean="0"/>
              <a:t>Mar 22, 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Aliasing has allowed us to consolidate the processes</a:t>
            </a:r>
          </a:p>
          <a:p>
            <a:r>
              <a:rPr lang="en-US" smtClean="0"/>
              <a:t>Compilation and MC integration take much longer than before because of the CKM-suppressed vertices.  However, compilation and integration only has to be done once, so this ultimately should not hold us up.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10</a:t>
            </a:fld>
            <a:endParaRPr kumimoji="0"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6-Fermion Production</a:t>
            </a:r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11</a:t>
            </a:fld>
            <a:endParaRPr kumimoji="0" lang="en-US"/>
          </a:p>
        </p:txBody>
      </p:sp>
      <p:pic>
        <p:nvPicPr>
          <p:cNvPr id="42701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457200"/>
            <a:ext cx="4124325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701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143000"/>
            <a:ext cx="4200525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Production of tth suspended for the moment at KEK</a:t>
            </a:r>
          </a:p>
          <a:p>
            <a:r>
              <a:rPr lang="en-US" smtClean="0"/>
              <a:t>Problems with ordering of final state fermions in the interface between WHIZARD and PYTHIA (not an uncommon problem)</a:t>
            </a:r>
          </a:p>
          <a:p>
            <a:r>
              <a:rPr lang="en-US" smtClean="0"/>
              <a:t>Still looking for a solution to the problem of generating 8-fermion and 10-fermion backgrounds to ttH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12</a:t>
            </a:fld>
            <a:endParaRPr kumimoji="0"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8-Fermion production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ILC PEB Task Force Document on Benchmarks for the DBD</a:t>
            </a:r>
          </a:p>
          <a:p>
            <a:r>
              <a:rPr lang="en-US" smtClean="0"/>
              <a:t>Changes in Event Generation Since the LOI</a:t>
            </a:r>
          </a:p>
          <a:p>
            <a:r>
              <a:rPr lang="en-US" smtClean="0"/>
              <a:t>Status of Event Generation</a:t>
            </a:r>
          </a:p>
          <a:p>
            <a:pPr lvl="1"/>
            <a:r>
              <a:rPr lang="en-US" smtClean="0"/>
              <a:t>WW and 4-fermion background</a:t>
            </a:r>
          </a:p>
          <a:p>
            <a:pPr lvl="1"/>
            <a:r>
              <a:rPr lang="en-US" smtClean="0"/>
              <a:t>6-fermion event generation</a:t>
            </a:r>
          </a:p>
          <a:p>
            <a:pPr lvl="1"/>
            <a:r>
              <a:rPr lang="en-US" smtClean="0"/>
              <a:t>ttH and 8-fermion background</a:t>
            </a:r>
          </a:p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2</a:t>
            </a:fld>
            <a:endParaRPr kumimoji="0"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/>
              <a:t>Outline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3</a:t>
            </a:fld>
            <a:endParaRPr kumimoji="0" lang="en-US"/>
          </a:p>
        </p:txBody>
      </p:sp>
      <p:pic>
        <p:nvPicPr>
          <p:cNvPr id="4638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2438400"/>
            <a:ext cx="8115300" cy="339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38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381000"/>
            <a:ext cx="69342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4</a:t>
            </a:fld>
            <a:endParaRPr kumimoji="0" lang="en-US"/>
          </a:p>
        </p:txBody>
      </p:sp>
      <p:pic>
        <p:nvPicPr>
          <p:cNvPr id="4638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342900"/>
            <a:ext cx="69342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59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657350"/>
            <a:ext cx="8372475" cy="466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5</a:t>
            </a:fld>
            <a:endParaRPr kumimoji="0" lang="en-US"/>
          </a:p>
        </p:txBody>
      </p:sp>
      <p:pic>
        <p:nvPicPr>
          <p:cNvPr id="4638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342900"/>
            <a:ext cx="69342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79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1971675"/>
            <a:ext cx="8353425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mtClean="0"/>
              <a:t>Distribute Event Generation between KEK, DESY and SLAC</a:t>
            </a:r>
          </a:p>
          <a:p>
            <a:r>
              <a:rPr lang="en-US" smtClean="0"/>
              <a:t>Include initial state particles and final state polarization and color flow in event record</a:t>
            </a:r>
          </a:p>
          <a:p>
            <a:r>
              <a:rPr lang="en-US" smtClean="0"/>
              <a:t>Improved data base for event generation information</a:t>
            </a:r>
          </a:p>
          <a:p>
            <a:r>
              <a:rPr lang="en-US" smtClean="0"/>
              <a:t>Include amplitudes with CKM-suppressed vertices in event generation</a:t>
            </a:r>
          </a:p>
          <a:p>
            <a:r>
              <a:rPr lang="en-US" smtClean="0"/>
              <a:t>Use particle aliasing to reduce the number of distinct WHIZARD processes (let the WHIZARD program do the flavor sums)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6</a:t>
            </a:fld>
            <a:endParaRPr kumimoji="0"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Changes Since the LOI</a:t>
            </a:r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7</a:t>
            </a:fld>
            <a:endParaRPr kumimoji="0"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pPr algn="ctr"/>
            <a:r>
              <a:rPr lang="en-US" smtClean="0"/>
              <a:t>Aliasing</a:t>
            </a: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57200" y="990600"/>
            <a:ext cx="4572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pt-BR" smtClean="0"/>
              <a:t>alias q u:d:s:c:b:U:D:S:C:B</a:t>
            </a:r>
          </a:p>
          <a:p>
            <a:pPr algn="l"/>
            <a:r>
              <a:rPr lang="pt-BR" smtClean="0"/>
              <a:t>alias r u:d:s:c:U:D:S:C</a:t>
            </a:r>
          </a:p>
          <a:p>
            <a:pPr algn="l"/>
            <a:r>
              <a:rPr lang="pt-BR" smtClean="0"/>
              <a:t>alias e e1:E1</a:t>
            </a:r>
          </a:p>
          <a:p>
            <a:pPr algn="l"/>
            <a:r>
              <a:rPr lang="pt-BR" smtClean="0"/>
              <a:t>alias l e2:e3:E2:E3</a:t>
            </a:r>
          </a:p>
          <a:p>
            <a:pPr algn="l"/>
            <a:r>
              <a:rPr lang="pt-BR" smtClean="0"/>
              <a:t>alias v n1:n2:n3:N1:N2:N3</a:t>
            </a:r>
          </a:p>
          <a:p>
            <a:pPr algn="l"/>
            <a:r>
              <a:rPr lang="pt-BR" smtClean="0"/>
              <a:t>alias x u:c:U:C</a:t>
            </a:r>
          </a:p>
          <a:p>
            <a:pPr algn="l"/>
            <a:r>
              <a:rPr lang="pt-BR" smtClean="0"/>
              <a:t>alias y d:s:D:S</a:t>
            </a:r>
          </a:p>
          <a:p>
            <a:pPr algn="l"/>
            <a:r>
              <a:rPr lang="pt-BR" smtClean="0"/>
              <a:t>alias k b:B</a:t>
            </a: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85800" y="4754940"/>
            <a:ext cx="82296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mtClean="0"/>
              <a:t>bbxxyy_o	e1,E1	k,k,x,x,y,y             omega	w:c,c</a:t>
            </a:r>
          </a:p>
          <a:p>
            <a:pPr algn="l"/>
            <a:r>
              <a:rPr lang="en-US" smtClean="0"/>
              <a:t>bbxxby_o	e1,E1	k,k,x,x,k,y             omega	w:c,c</a:t>
            </a:r>
          </a:p>
          <a:p>
            <a:pPr algn="l"/>
            <a:r>
              <a:rPr lang="en-US" smtClean="0"/>
              <a:t>bbxxbb_o	e1,E1	k,k,x,x,k,k             omega	w:c,c</a:t>
            </a:r>
          </a:p>
          <a:p>
            <a:endParaRPr lang="en-US"/>
          </a:p>
        </p:txBody>
      </p:sp>
      <p:graphicFrame>
        <p:nvGraphicFramePr>
          <p:cNvPr id="468994" name="Object 2"/>
          <p:cNvGraphicFramePr>
            <a:graphicFrameLocks noChangeAspect="1"/>
          </p:cNvGraphicFramePr>
          <p:nvPr/>
        </p:nvGraphicFramePr>
        <p:xfrm>
          <a:off x="1387475" y="4094162"/>
          <a:ext cx="6083300" cy="477838"/>
        </p:xfrm>
        <a:graphic>
          <a:graphicData uri="http://schemas.openxmlformats.org/presentationml/2006/ole">
            <p:oleObj spid="_x0000_s468994" name="Equation" r:id="rId3" imgW="2920680" imgH="228600" progId="Equation.DSMT4">
              <p:embed/>
            </p:oleObj>
          </a:graphicData>
        </a:graphic>
      </p:graphicFrame>
      <p:graphicFrame>
        <p:nvGraphicFramePr>
          <p:cNvPr id="468995" name="Object 3"/>
          <p:cNvGraphicFramePr>
            <a:graphicFrameLocks noChangeAspect="1"/>
          </p:cNvGraphicFramePr>
          <p:nvPr/>
        </p:nvGraphicFramePr>
        <p:xfrm>
          <a:off x="4267200" y="1600200"/>
          <a:ext cx="4259263" cy="901700"/>
        </p:xfrm>
        <a:graphic>
          <a:graphicData uri="http://schemas.openxmlformats.org/presentationml/2006/ole">
            <p:oleObj spid="_x0000_s468995" name="Equation" r:id="rId4" imgW="2044440" imgH="43164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33488" y="173788"/>
            <a:ext cx="6843712" cy="660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486400" y="833735"/>
            <a:ext cx="8531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m</a:t>
            </a:r>
            <a:r>
              <a:rPr lang="en-US" baseline="-25000" smtClean="0"/>
              <a:t>b</a:t>
            </a:r>
            <a:r>
              <a:rPr lang="en-US" smtClean="0"/>
              <a:t>=0</a:t>
            </a:r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838615" y="833735"/>
            <a:ext cx="17427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m</a:t>
            </a:r>
            <a:r>
              <a:rPr lang="en-US" baseline="-25000" smtClean="0"/>
              <a:t>b</a:t>
            </a:r>
            <a:r>
              <a:rPr lang="en-US" smtClean="0"/>
              <a:t>=5.5 GeV</a:t>
            </a: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227432" y="3733800"/>
            <a:ext cx="8418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m</a:t>
            </a:r>
            <a:r>
              <a:rPr lang="en-US" baseline="-25000" smtClean="0"/>
              <a:t>c</a:t>
            </a:r>
            <a:r>
              <a:rPr lang="en-US" smtClean="0"/>
              <a:t>=0</a:t>
            </a:r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5625098" y="3831273"/>
          <a:ext cx="2223502" cy="2112327"/>
        </p:xfrm>
        <a:graphic>
          <a:graphicData uri="http://schemas.openxmlformats.org/presentationml/2006/ole">
            <p:oleObj spid="_x0000_s470018" name="Equation" r:id="rId4" imgW="1015920" imgH="965160" progId="Equation.DSMT4">
              <p:embed/>
            </p:oleObj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4229100" y="1905000"/>
          <a:ext cx="914400" cy="198438"/>
        </p:xfrm>
        <a:graphic>
          <a:graphicData uri="http://schemas.openxmlformats.org/presentationml/2006/ole">
            <p:oleObj spid="_x0000_s470019" name="Equation" r:id="rId5" imgW="914400" imgH="19872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mtClean="0"/>
              <a:t>With aliasing, number of processes changed from 45 without CKM-suppressed final states to about 18 including CKM-suppressed final states</a:t>
            </a:r>
          </a:p>
          <a:p>
            <a:r>
              <a:rPr lang="en-US" smtClean="0"/>
              <a:t>Mikael Beggren has created a script that can </a:t>
            </a:r>
            <a:r>
              <a:rPr lang="en-US" smtClean="0"/>
              <a:t>generate </a:t>
            </a:r>
            <a:r>
              <a:rPr lang="en-US" smtClean="0"/>
              <a:t>all 4-fermion events with a specified lumi, fill a status file, copy stdhep files to grid and output other info (.log, .in, .out, .prc.,… files )  to a web directory.  </a:t>
            </a:r>
          </a:p>
          <a:p>
            <a:r>
              <a:rPr lang="en-US" smtClean="0"/>
              <a:t>Mikael recently tested the script by generating all 4-fermion processes excluding those with final state electrons and produced 1 ab-1 equiv overnight.   </a:t>
            </a:r>
          </a:p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9</a:t>
            </a:fld>
            <a:endParaRPr kumimoji="0"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4-Fermion Production </a:t>
            </a:r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24378</TotalTime>
  <Words>355</Words>
  <Application>Microsoft Office PowerPoint</Application>
  <PresentationFormat>On-screen Show (4:3)</PresentationFormat>
  <Paragraphs>53</Paragraphs>
  <Slides>12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Concourse</vt:lpstr>
      <vt:lpstr>Equation</vt:lpstr>
      <vt:lpstr>New Generator Samples for the DBD  </vt:lpstr>
      <vt:lpstr>Outline</vt:lpstr>
      <vt:lpstr>Slide 3</vt:lpstr>
      <vt:lpstr>Slide 4</vt:lpstr>
      <vt:lpstr>Slide 5</vt:lpstr>
      <vt:lpstr>Changes Since the LOI</vt:lpstr>
      <vt:lpstr>Aliasing</vt:lpstr>
      <vt:lpstr>Slide 8</vt:lpstr>
      <vt:lpstr>4-Fermion Production </vt:lpstr>
      <vt:lpstr>6-Fermion Production</vt:lpstr>
      <vt:lpstr>Slide 11</vt:lpstr>
      <vt:lpstr>8-Fermion production</vt:lpstr>
    </vt:vector>
  </TitlesOfParts>
  <Company>Stanford Linear Accelerator Center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SLAC</dc:creator>
  <cp:lastModifiedBy>Timothy Barklow</cp:lastModifiedBy>
  <cp:revision>986</cp:revision>
  <dcterms:created xsi:type="dcterms:W3CDTF">2003-02-05T00:06:42Z</dcterms:created>
  <dcterms:modified xsi:type="dcterms:W3CDTF">2011-03-22T21:34:49Z</dcterms:modified>
</cp:coreProperties>
</file>