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3"/>
  </p:notesMasterIdLst>
  <p:handoutMasterIdLst>
    <p:handoutMasterId r:id="rId34"/>
  </p:handoutMasterIdLst>
  <p:sldIdLst>
    <p:sldId id="256" r:id="rId2"/>
    <p:sldId id="258" r:id="rId3"/>
    <p:sldId id="259" r:id="rId4"/>
    <p:sldId id="261" r:id="rId5"/>
    <p:sldId id="263" r:id="rId6"/>
    <p:sldId id="262" r:id="rId7"/>
    <p:sldId id="273" r:id="rId8"/>
    <p:sldId id="260" r:id="rId9"/>
    <p:sldId id="264" r:id="rId10"/>
    <p:sldId id="265" r:id="rId11"/>
    <p:sldId id="266" r:id="rId12"/>
    <p:sldId id="271" r:id="rId13"/>
    <p:sldId id="270" r:id="rId14"/>
    <p:sldId id="269" r:id="rId15"/>
    <p:sldId id="268" r:id="rId16"/>
    <p:sldId id="280" r:id="rId17"/>
    <p:sldId id="267" r:id="rId18"/>
    <p:sldId id="279" r:id="rId19"/>
    <p:sldId id="278" r:id="rId20"/>
    <p:sldId id="276" r:id="rId21"/>
    <p:sldId id="277" r:id="rId22"/>
    <p:sldId id="275" r:id="rId23"/>
    <p:sldId id="284" r:id="rId24"/>
    <p:sldId id="283" r:id="rId25"/>
    <p:sldId id="282" r:id="rId26"/>
    <p:sldId id="281" r:id="rId27"/>
    <p:sldId id="274" r:id="rId28"/>
    <p:sldId id="285" r:id="rId29"/>
    <p:sldId id="287" r:id="rId30"/>
    <p:sldId id="286" r:id="rId31"/>
    <p:sldId id="257" r:id="rId32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B66"/>
    <a:srgbClr val="BF5C28"/>
    <a:srgbClr val="5C0426"/>
    <a:srgbClr val="4B5C2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83" d="100"/>
          <a:sy n="83" d="100"/>
        </p:scale>
        <p:origin x="-528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C6AE1D4-2335-4A3C-A73A-75A631482786}" type="datetime1">
              <a:rPr lang="en-US"/>
              <a:pPr/>
              <a:t>9/23/2010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0C99D6B-652A-4F97-861D-100915697DA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A2569D5-3C2B-4917-A4D0-0035D28DAEAA}" type="datetime1">
              <a:rPr lang="en-US"/>
              <a:pPr/>
              <a:t>9/23/2010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3CAE3E5-5648-4175-AD48-C644AFFD239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EFF36-E0E5-4BAF-8C1E-BD75A7C20CAD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title header_gray_417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10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title footer_gray_417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775450"/>
            <a:ext cx="9144000" cy="8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doe_black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954963" y="6456363"/>
            <a:ext cx="960437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4495800"/>
            <a:ext cx="6400800" cy="1752600"/>
          </a:xfrm>
        </p:spPr>
        <p:txBody>
          <a:bodyPr anchor="b"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90600" y="1676400"/>
            <a:ext cx="7696200" cy="1752600"/>
          </a:xfrm>
        </p:spPr>
        <p:txBody>
          <a:bodyPr anchor="t">
            <a:normAutofit/>
          </a:bodyPr>
          <a:lstStyle>
            <a:lvl1pPr algn="l">
              <a:defRPr sz="3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2" charset="0"/>
              </a:defRPr>
            </a:lvl1pPr>
          </a:lstStyle>
          <a:p>
            <a:fld id="{5CEDE2D5-21BD-4292-9FAD-33B3E17401F1}" type="datetime1">
              <a:rPr lang="en-US"/>
              <a:pPr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5E82FE-3C5B-4E97-90F4-D34066AF10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2" charset="0"/>
              </a:defRPr>
            </a:lvl1pPr>
          </a:lstStyle>
          <a:p>
            <a:fld id="{ADC4C7FD-E4F7-404A-AD14-AFD5112EF75D}" type="datetime1">
              <a:rPr lang="en-US"/>
              <a:pPr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BA5D94-B23E-4DBB-9DEA-B5B2A9BC4E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slide header_gray_417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slide footer_gray_417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318250"/>
            <a:ext cx="914400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2" charset="0"/>
              </a:defRPr>
            </a:lvl1pPr>
          </a:lstStyle>
          <a:p>
            <a:fld id="{6AC29F66-A59F-4BDC-82CA-A3BACF5B29D4}" type="datetime1">
              <a:rPr lang="en-US"/>
              <a:pPr/>
              <a:t>9/23/2010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2" charset="0"/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BDBB1F-CFCF-4ACE-B35D-7C2D3908B5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2" charset="0"/>
              </a:defRPr>
            </a:lvl1pPr>
          </a:lstStyle>
          <a:p>
            <a:fld id="{80E11A20-D3BF-4303-8C2E-42BC16088EA2}" type="datetime1">
              <a:rPr lang="en-US"/>
              <a:pPr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6DE222-69B8-4402-987E-BECA3AAA0A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2" charset="0"/>
              </a:defRPr>
            </a:lvl1pPr>
          </a:lstStyle>
          <a:p>
            <a:fld id="{8B1C8341-0A0F-4CC4-8AD1-13BD8F7B3388}" type="datetime1">
              <a:rPr lang="en-US"/>
              <a:pPr/>
              <a:t>9/23/2010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2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E3175F-4930-4E72-8B42-E4654EEBE9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2" charset="0"/>
              </a:defRPr>
            </a:lvl1pPr>
          </a:lstStyle>
          <a:p>
            <a:fld id="{8709792D-217A-4673-A906-DF1851BB2258}" type="datetime1">
              <a:rPr lang="en-US"/>
              <a:pPr/>
              <a:t>9/23/2010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2" charset="0"/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A5555A-E5A8-4BCA-AA68-9B2FB494F0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2" charset="0"/>
              </a:defRPr>
            </a:lvl1pPr>
          </a:lstStyle>
          <a:p>
            <a:fld id="{CBB7254E-DD6A-4FD6-ACBE-42C6EB4403B8}" type="datetime1">
              <a:rPr lang="en-US"/>
              <a:pPr/>
              <a:t>9/23/2010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2" charset="0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5A6311-1663-41C9-BB75-7975121286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2" charset="0"/>
              </a:defRPr>
            </a:lvl1pPr>
          </a:lstStyle>
          <a:p>
            <a:fld id="{1E5F17C3-5475-4941-B7C2-B0AA13CED093}" type="datetime1">
              <a:rPr lang="en-US"/>
              <a:pPr/>
              <a:t>9/23/2010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2" charset="0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414B29-EDFA-4671-B024-7DBF40BAEB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2" charset="0"/>
              </a:defRPr>
            </a:lvl1pPr>
          </a:lstStyle>
          <a:p>
            <a:fld id="{208352E2-F583-45BF-BA72-35682DC53CCC}" type="datetime1">
              <a:rPr lang="en-US"/>
              <a:pPr/>
              <a:t>9/23/2010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2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5EAD64-D602-4DDA-AD78-C588E6E756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2" charset="0"/>
              </a:defRPr>
            </a:lvl1pPr>
          </a:lstStyle>
          <a:p>
            <a:fld id="{D077B2AC-5B10-4DBE-97C9-2589CC0D50A6}" type="datetime1">
              <a:rPr lang="en-US"/>
              <a:pPr/>
              <a:t>9/23/2010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2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1CCA19-2BE5-4DCF-9D89-59EE56F8E6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BFBFBF"/>
                </a:solidFill>
                <a:latin typeface="Calibri" pitchFamily="-112" charset="0"/>
              </a:defRPr>
            </a:lvl1pPr>
          </a:lstStyle>
          <a:p>
            <a:fld id="{2CC2D676-4518-4FFB-944F-8929270C704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7" r:id="rId1"/>
    <p:sldLayoutId id="2147483838" r:id="rId2"/>
    <p:sldLayoutId id="2147483839" r:id="rId3"/>
    <p:sldLayoutId id="2147483840" r:id="rId4"/>
    <p:sldLayoutId id="2147483841" r:id="rId5"/>
    <p:sldLayoutId id="2147483842" r:id="rId6"/>
    <p:sldLayoutId id="2147483843" r:id="rId7"/>
    <p:sldLayoutId id="2147483844" r:id="rId8"/>
    <p:sldLayoutId id="2147483845" r:id="rId9"/>
    <p:sldLayoutId id="2147483846" r:id="rId10"/>
    <p:sldLayoutId id="2147483847" r:id="rId11"/>
  </p:sldLayoutIdLst>
  <p:hf hdr="0" ft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600" b="1" kern="1200">
          <a:solidFill>
            <a:srgbClr val="666B66"/>
          </a:solidFill>
          <a:latin typeface="Trebuchet MS"/>
          <a:ea typeface="ＭＳ Ｐゴシック" pitchFamily="-112" charset="-128"/>
          <a:cs typeface="Trebuchet MS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666B66"/>
          </a:solidFill>
          <a:latin typeface="Trebuchet MS" pitchFamily="-112" charset="0"/>
          <a:ea typeface="ＭＳ Ｐゴシック" pitchFamily="-112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666B66"/>
          </a:solidFill>
          <a:latin typeface="Trebuchet MS" pitchFamily="-112" charset="0"/>
          <a:ea typeface="ＭＳ Ｐゴシック" pitchFamily="-112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666B66"/>
          </a:solidFill>
          <a:latin typeface="Trebuchet MS" pitchFamily="-112" charset="0"/>
          <a:ea typeface="ＭＳ Ｐゴシック" pitchFamily="-112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666B66"/>
          </a:solidFill>
          <a:latin typeface="Trebuchet MS" pitchFamily="-112" charset="0"/>
          <a:ea typeface="ＭＳ Ｐゴシック" pitchFamily="-112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-112" charset="0"/>
          <a:ea typeface="ＭＳ Ｐゴシック" pitchFamily="-112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-112" charset="0"/>
          <a:ea typeface="ＭＳ Ｐゴシック" pitchFamily="-112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-112" charset="0"/>
          <a:ea typeface="ＭＳ Ｐゴシック" pitchFamily="-112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-112" charset="0"/>
          <a:ea typeface="ＭＳ Ｐゴシック" pitchFamily="-112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rgbClr val="666B66"/>
        </a:buClr>
        <a:buFont typeface="Arial" charset="0"/>
        <a:buChar char="•"/>
        <a:defRPr kern="1200">
          <a:solidFill>
            <a:srgbClr val="7F7F7F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rgbClr val="666B66"/>
        </a:buClr>
        <a:buFont typeface="Arial" charset="0"/>
        <a:buChar char="–"/>
        <a:defRPr sz="1600" kern="1200">
          <a:solidFill>
            <a:srgbClr val="7F7F7F"/>
          </a:solidFill>
          <a:latin typeface="+mn-lt"/>
          <a:ea typeface="ＭＳ Ｐゴシック" pitchFamily="-112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666B66"/>
        </a:buClr>
        <a:buFont typeface="Arial" charset="0"/>
        <a:buChar char="•"/>
        <a:defRPr sz="1400" kern="1200">
          <a:solidFill>
            <a:srgbClr val="7F7F7F"/>
          </a:solidFill>
          <a:latin typeface="+mn-lt"/>
          <a:ea typeface="ＭＳ Ｐゴシック" pitchFamily="-112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666B66"/>
        </a:buClr>
        <a:buFont typeface="Arial" charset="0"/>
        <a:buChar char="–"/>
        <a:defRPr sz="1400" kern="1200">
          <a:solidFill>
            <a:srgbClr val="7F7F7F"/>
          </a:solidFill>
          <a:latin typeface="+mn-lt"/>
          <a:ea typeface="ＭＳ Ｐゴシック" pitchFamily="-112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666B66"/>
        </a:buClr>
        <a:buFont typeface="Arial" charset="0"/>
        <a:buChar char="»"/>
        <a:defRPr sz="1400" kern="1200">
          <a:solidFill>
            <a:srgbClr val="7F7F7F"/>
          </a:solidFill>
          <a:latin typeface="+mn-lt"/>
          <a:ea typeface="ＭＳ Ｐゴシック" pitchFamily="-112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90600" y="1600200"/>
            <a:ext cx="7696200" cy="17526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rebuchet MS" pitchFamily="-112" charset="0"/>
              </a:rPr>
              <a:t>Noise and Cosmics in the DHCAL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34000" y="3468469"/>
            <a:ext cx="31341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José </a:t>
            </a:r>
            <a:r>
              <a:rPr lang="en-US" dirty="0" err="1" smtClean="0"/>
              <a:t>Repond</a:t>
            </a:r>
            <a:endParaRPr lang="en-US" dirty="0" smtClean="0"/>
          </a:p>
          <a:p>
            <a:r>
              <a:rPr lang="en-US" dirty="0" smtClean="0"/>
              <a:t>Argonne National Laboratory</a:t>
            </a:r>
            <a:endParaRPr lang="en-US" dirty="0"/>
          </a:p>
        </p:txBody>
      </p:sp>
      <p:pic>
        <p:nvPicPr>
          <p:cNvPr id="6" name="Picture 5" descr="tmp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2468658"/>
            <a:ext cx="4122778" cy="2560542"/>
          </a:xfrm>
          <a:prstGeom prst="rect">
            <a:avLst/>
          </a:prstGeom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990600" y="5257800"/>
            <a:ext cx="6400800" cy="1371600"/>
          </a:xfrm>
        </p:spPr>
        <p:txBody>
          <a:bodyPr/>
          <a:lstStyle/>
          <a:p>
            <a:pPr eaLnBrk="1" hangingPunct="1"/>
            <a:endParaRPr lang="en-US" dirty="0" smtClean="0">
              <a:solidFill>
                <a:srgbClr val="ABABAB"/>
              </a:solidFill>
            </a:endParaRPr>
          </a:p>
          <a:p>
            <a:pPr algn="ctr" eaLnBrk="1" hangingPunct="1"/>
            <a:r>
              <a:rPr lang="en-US" dirty="0" smtClean="0">
                <a:solidFill>
                  <a:srgbClr val="ABABAB"/>
                </a:solidFill>
              </a:rPr>
              <a:t>CALICE Collaboration Meeting</a:t>
            </a:r>
          </a:p>
          <a:p>
            <a:pPr algn="ctr" eaLnBrk="1" hangingPunct="1"/>
            <a:r>
              <a:rPr lang="en-US" dirty="0" smtClean="0">
                <a:solidFill>
                  <a:srgbClr val="ABABAB"/>
                </a:solidFill>
              </a:rPr>
              <a:t>University Hassan II</a:t>
            </a:r>
          </a:p>
          <a:p>
            <a:pPr algn="ctr" eaLnBrk="1" hangingPunct="1"/>
            <a:r>
              <a:rPr lang="en-US" dirty="0" smtClean="0">
                <a:solidFill>
                  <a:srgbClr val="ABABAB"/>
                </a:solidFill>
              </a:rPr>
              <a:t>Casablanca, Morocco</a:t>
            </a:r>
          </a:p>
          <a:p>
            <a:pPr algn="ctr" eaLnBrk="1" hangingPunct="1"/>
            <a:r>
              <a:rPr lang="en-US" dirty="0" smtClean="0">
                <a:solidFill>
                  <a:srgbClr val="ABABAB"/>
                </a:solidFill>
              </a:rPr>
              <a:t>September 22 – 24,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DBB1F-CFCF-4ACE-B35D-7C2D3908B500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38200" y="304800"/>
            <a:ext cx="51235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Single layer and low hit number analysis</a:t>
            </a:r>
            <a:endParaRPr lang="en-US" sz="2000" b="1" dirty="0"/>
          </a:p>
        </p:txBody>
      </p:sp>
      <p:pic>
        <p:nvPicPr>
          <p:cNvPr id="8" name="Picture 7" descr="tmp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1066800"/>
            <a:ext cx="5393222" cy="5410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35683" y="723781"/>
            <a:ext cx="1457450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Selection</a:t>
            </a:r>
          </a:p>
          <a:p>
            <a:endParaRPr lang="en-US" sz="1100" dirty="0" smtClean="0"/>
          </a:p>
          <a:p>
            <a:r>
              <a:rPr lang="en-US" sz="1600" dirty="0" smtClean="0"/>
              <a:t>      </a:t>
            </a:r>
            <a:r>
              <a:rPr lang="en-US" sz="1600" dirty="0" err="1" smtClean="0"/>
              <a:t>N</a:t>
            </a:r>
            <a:r>
              <a:rPr lang="en-US" sz="1600" baseline="-25000" dirty="0" err="1" smtClean="0"/>
              <a:t>hit</a:t>
            </a:r>
            <a:r>
              <a:rPr lang="en-US" sz="1600" dirty="0" smtClean="0"/>
              <a:t> </a:t>
            </a:r>
            <a:r>
              <a:rPr lang="en-US" sz="1600" dirty="0" smtClean="0"/>
              <a:t>=2,3,4</a:t>
            </a:r>
            <a:endParaRPr lang="en-US" sz="1600" dirty="0"/>
          </a:p>
        </p:txBody>
      </p:sp>
      <p:sp>
        <p:nvSpPr>
          <p:cNvPr id="10" name="Rectangle 9"/>
          <p:cNvSpPr/>
          <p:nvPr/>
        </p:nvSpPr>
        <p:spPr>
          <a:xfrm>
            <a:off x="6019800" y="1663005"/>
            <a:ext cx="2920992" cy="12772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Plot</a:t>
            </a:r>
          </a:p>
          <a:p>
            <a:endParaRPr lang="en-US" sz="1100" dirty="0" smtClean="0"/>
          </a:p>
          <a:p>
            <a:r>
              <a:rPr lang="en-US" sz="1600" dirty="0" smtClean="0"/>
              <a:t>  </a:t>
            </a:r>
            <a:r>
              <a:rPr lang="el-GR" sz="1600" dirty="0" smtClean="0">
                <a:latin typeface="Times New Roman"/>
                <a:cs typeface="Times New Roman"/>
              </a:rPr>
              <a:t>Δ</a:t>
            </a:r>
            <a:r>
              <a:rPr lang="en-US" sz="1600" dirty="0" smtClean="0"/>
              <a:t>R … distance between hits</a:t>
            </a:r>
          </a:p>
          <a:p>
            <a:r>
              <a:rPr lang="en-US" sz="1600" dirty="0" smtClean="0"/>
              <a:t>  </a:t>
            </a:r>
            <a:r>
              <a:rPr lang="el-GR" sz="1600" dirty="0" smtClean="0">
                <a:latin typeface="Times New Roman"/>
                <a:cs typeface="Times New Roman"/>
              </a:rPr>
              <a:t>Δτ</a:t>
            </a:r>
            <a:r>
              <a:rPr lang="en-US" sz="1600" dirty="0" smtClean="0"/>
              <a:t> …  time bins between hits</a:t>
            </a:r>
          </a:p>
          <a:p>
            <a:r>
              <a:rPr lang="en-US" sz="1600" dirty="0" smtClean="0"/>
              <a:t>  Logarithmic z scale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6612613" y="3505200"/>
            <a:ext cx="1648208" cy="132343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5C0426"/>
                </a:solidFill>
              </a:rPr>
              <a:t>3 regions</a:t>
            </a:r>
          </a:p>
          <a:p>
            <a:endParaRPr lang="en-US" sz="1600" b="1" dirty="0" smtClean="0">
              <a:solidFill>
                <a:srgbClr val="5C0426"/>
              </a:solidFill>
            </a:endParaRPr>
          </a:p>
          <a:p>
            <a:r>
              <a:rPr lang="en-US" sz="1600" b="1" dirty="0" smtClean="0">
                <a:solidFill>
                  <a:srgbClr val="5C0426"/>
                </a:solidFill>
              </a:rPr>
              <a:t>   I   </a:t>
            </a:r>
            <a:r>
              <a:rPr lang="el-GR" sz="1600" b="1" dirty="0" smtClean="0">
                <a:solidFill>
                  <a:srgbClr val="5C0426"/>
                </a:solidFill>
                <a:latin typeface="Times New Roman"/>
                <a:cs typeface="Times New Roman"/>
              </a:rPr>
              <a:t>Δ</a:t>
            </a:r>
            <a:r>
              <a:rPr lang="en-US" sz="1600" b="1" dirty="0" smtClean="0">
                <a:solidFill>
                  <a:srgbClr val="5C0426"/>
                </a:solidFill>
                <a:latin typeface="Arial" pitchFamily="34" charset="0"/>
                <a:cs typeface="Arial" pitchFamily="34" charset="0"/>
              </a:rPr>
              <a:t>R &lt; 4</a:t>
            </a:r>
          </a:p>
          <a:p>
            <a:r>
              <a:rPr lang="en-US" sz="1600" b="1" dirty="0" smtClean="0">
                <a:solidFill>
                  <a:srgbClr val="5C0426"/>
                </a:solidFill>
                <a:latin typeface="Arial" pitchFamily="34" charset="0"/>
                <a:cs typeface="Arial" pitchFamily="34" charset="0"/>
              </a:rPr>
              <a:t>   II</a:t>
            </a:r>
            <a:r>
              <a:rPr lang="en-US" sz="1600" b="1" dirty="0" smtClean="0">
                <a:solidFill>
                  <a:srgbClr val="5C0426"/>
                </a:solidFill>
                <a:latin typeface="Times New Roman"/>
                <a:cs typeface="Times New Roman"/>
              </a:rPr>
              <a:t>  </a:t>
            </a:r>
            <a:r>
              <a:rPr lang="el-GR" sz="1600" b="1" dirty="0" smtClean="0">
                <a:solidFill>
                  <a:srgbClr val="5C0426"/>
                </a:solidFill>
                <a:latin typeface="Times New Roman"/>
                <a:cs typeface="Times New Roman"/>
              </a:rPr>
              <a:t>Δτ</a:t>
            </a:r>
            <a:r>
              <a:rPr lang="en-US" sz="1600" b="1" dirty="0" smtClean="0">
                <a:solidFill>
                  <a:srgbClr val="5C0426"/>
                </a:solidFill>
                <a:latin typeface="Times New Roman"/>
                <a:cs typeface="Times New Roman"/>
              </a:rPr>
              <a:t> </a:t>
            </a:r>
            <a:r>
              <a:rPr lang="en-US" sz="1600" b="1" dirty="0" smtClean="0">
                <a:solidFill>
                  <a:srgbClr val="5C0426"/>
                </a:solidFill>
                <a:latin typeface="Arial" pitchFamily="34" charset="0"/>
                <a:cs typeface="Arial" pitchFamily="34" charset="0"/>
              </a:rPr>
              <a:t>&lt; 4</a:t>
            </a:r>
          </a:p>
          <a:p>
            <a:r>
              <a:rPr lang="en-US" sz="1600" b="1" dirty="0" smtClean="0">
                <a:solidFill>
                  <a:srgbClr val="5C0426"/>
                </a:solidFill>
                <a:latin typeface="Arial" pitchFamily="34" charset="0"/>
                <a:cs typeface="Arial" pitchFamily="34" charset="0"/>
              </a:rPr>
              <a:t>   III Remainder</a:t>
            </a:r>
            <a:endParaRPr lang="en-US" sz="1600" b="1" dirty="0">
              <a:solidFill>
                <a:srgbClr val="5C0426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85800" y="5754624"/>
            <a:ext cx="4936022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-1522476" y="3543300"/>
            <a:ext cx="4953000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DBB1F-CFCF-4ACE-B35D-7C2D3908B500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304800" y="838200"/>
            <a:ext cx="8651469" cy="5029200"/>
            <a:chOff x="304800" y="838200"/>
            <a:chExt cx="8651469" cy="5029200"/>
          </a:xfrm>
        </p:grpSpPr>
        <p:pic>
          <p:nvPicPr>
            <p:cNvPr id="6" name="Picture 5" descr="tmp.bmp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4800" y="838200"/>
              <a:ext cx="5003034" cy="5029200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5325147" y="1598474"/>
              <a:ext cx="3631122" cy="16004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Average time between hits =</a:t>
              </a:r>
            </a:p>
            <a:p>
              <a:r>
                <a:rPr lang="en-US" sz="1600" dirty="0"/>
                <a:t> </a:t>
              </a:r>
              <a:r>
                <a:rPr lang="en-US" sz="1600" dirty="0" smtClean="0"/>
                <a:t> 1/slope = 1522 x 10</a:t>
              </a:r>
              <a:r>
                <a:rPr lang="en-US" sz="1600" baseline="30000" dirty="0" smtClean="0"/>
                <a:t>-7</a:t>
              </a:r>
              <a:r>
                <a:rPr lang="en-US" sz="1600" dirty="0" smtClean="0"/>
                <a:t> = 1.5 x 10</a:t>
              </a:r>
              <a:r>
                <a:rPr lang="en-US" sz="1600" baseline="30000" dirty="0" smtClean="0"/>
                <a:t>-4</a:t>
              </a:r>
              <a:r>
                <a:rPr lang="en-US" sz="1600" dirty="0" smtClean="0"/>
                <a:t> s</a:t>
              </a:r>
            </a:p>
            <a:p>
              <a:endParaRPr lang="en-US" sz="1600" dirty="0"/>
            </a:p>
            <a:p>
              <a:r>
                <a:rPr lang="en-US" sz="1600" dirty="0" smtClean="0"/>
                <a:t>Noise rate = slope = </a:t>
              </a:r>
            </a:p>
            <a:p>
              <a:r>
                <a:rPr lang="en-US" sz="1600" dirty="0"/>
                <a:t> </a:t>
              </a:r>
              <a:r>
                <a:rPr lang="en-US" sz="1600" dirty="0" smtClean="0"/>
                <a:t>6.6 x 10</a:t>
              </a:r>
              <a:r>
                <a:rPr lang="en-US" sz="1600" baseline="30000" dirty="0" smtClean="0"/>
                <a:t>-4</a:t>
              </a:r>
              <a:r>
                <a:rPr lang="en-US" sz="1600" dirty="0" smtClean="0"/>
                <a:t> x 10</a:t>
              </a:r>
              <a:r>
                <a:rPr lang="en-US" sz="1600" baseline="30000" dirty="0" smtClean="0"/>
                <a:t>7</a:t>
              </a:r>
              <a:r>
                <a:rPr lang="en-US" sz="1600" dirty="0" smtClean="0"/>
                <a:t> /(18 boards x 1536) =</a:t>
              </a:r>
            </a:p>
            <a:p>
              <a:r>
                <a:rPr lang="en-US" sz="1600" dirty="0"/>
                <a:t> </a:t>
              </a:r>
              <a:r>
                <a:rPr lang="en-US" sz="1600" dirty="0" smtClean="0"/>
                <a:t>0.24 ± 0.12 Hz/cm</a:t>
              </a:r>
              <a:r>
                <a:rPr lang="en-US" sz="1600" baseline="30000" dirty="0" smtClean="0"/>
                <a:t>2</a:t>
              </a:r>
              <a:endParaRPr lang="en-US" sz="1600" dirty="0"/>
            </a:p>
          </p:txBody>
        </p:sp>
        <p:pic>
          <p:nvPicPr>
            <p:cNvPr id="8" name="Picture 7" descr="tmp.bmp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81000" y="838200"/>
              <a:ext cx="4936888" cy="4705639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838200" y="304800"/>
            <a:ext cx="21371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Large distances</a:t>
            </a:r>
            <a:endParaRPr lang="en-US" sz="2000" b="1" dirty="0"/>
          </a:p>
        </p:txBody>
      </p:sp>
      <p:sp>
        <p:nvSpPr>
          <p:cNvPr id="10" name="Striped Right Arrow 9"/>
          <p:cNvSpPr/>
          <p:nvPr/>
        </p:nvSpPr>
        <p:spPr>
          <a:xfrm rot="16200000">
            <a:off x="880872" y="5424967"/>
            <a:ext cx="246888" cy="484632"/>
          </a:xfrm>
          <a:prstGeom prst="strip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57200" y="5943600"/>
            <a:ext cx="1164101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5C0426"/>
                </a:solidFill>
              </a:rPr>
              <a:t>Showers?</a:t>
            </a:r>
            <a:endParaRPr lang="en-US" sz="1600" b="1" dirty="0">
              <a:solidFill>
                <a:srgbClr val="5C0426"/>
              </a:solidFill>
            </a:endParaRPr>
          </a:p>
        </p:txBody>
      </p:sp>
      <p:sp>
        <p:nvSpPr>
          <p:cNvPr id="12" name="Striped Right Arrow 11"/>
          <p:cNvSpPr/>
          <p:nvPr/>
        </p:nvSpPr>
        <p:spPr>
          <a:xfrm rot="5400000">
            <a:off x="2851880" y="4300728"/>
            <a:ext cx="246888" cy="484632"/>
          </a:xfrm>
          <a:prstGeom prst="strip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752600" y="3962400"/>
            <a:ext cx="2648482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5C0426"/>
                </a:solidFill>
              </a:rPr>
              <a:t>Exponential: random hits</a:t>
            </a:r>
            <a:endParaRPr lang="en-US" sz="1600" b="1" dirty="0">
              <a:solidFill>
                <a:srgbClr val="5C042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DBB1F-CFCF-4ACE-B35D-7C2D3908B500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" name="Picture 4" descr="tmp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2362200"/>
            <a:ext cx="4305300" cy="4343400"/>
          </a:xfrm>
          <a:prstGeom prst="rect">
            <a:avLst/>
          </a:prstGeom>
        </p:spPr>
      </p:pic>
      <p:pic>
        <p:nvPicPr>
          <p:cNvPr id="6" name="Picture 5" descr="tmp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304800"/>
            <a:ext cx="3962400" cy="413715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3400" y="152400"/>
            <a:ext cx="29177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Large time differences</a:t>
            </a:r>
            <a:endParaRPr lang="en-US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914400" y="838200"/>
            <a:ext cx="315342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MC simulation</a:t>
            </a:r>
          </a:p>
          <a:p>
            <a:endParaRPr lang="en-US" sz="1600" dirty="0" smtClean="0">
              <a:solidFill>
                <a:srgbClr val="FF0000"/>
              </a:solidFill>
            </a:endParaRPr>
          </a:p>
          <a:p>
            <a:r>
              <a:rPr lang="en-US" sz="1600" dirty="0" smtClean="0">
                <a:solidFill>
                  <a:srgbClr val="FF0000"/>
                </a:solidFill>
              </a:rPr>
              <a:t>  No correlation between hits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  Pad structure not implemented 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57800" y="4876800"/>
            <a:ext cx="3291286" cy="132343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5C0426"/>
                </a:solidFill>
              </a:rPr>
              <a:t>Hits obviously random</a:t>
            </a:r>
          </a:p>
          <a:p>
            <a:r>
              <a:rPr lang="en-US" sz="1600" b="1" dirty="0" smtClean="0">
                <a:solidFill>
                  <a:srgbClr val="5C0426"/>
                </a:solidFill>
              </a:rPr>
              <a:t>  </a:t>
            </a:r>
            <a:r>
              <a:rPr lang="en-US" sz="1600" b="1" dirty="0" smtClean="0">
                <a:solidFill>
                  <a:srgbClr val="5C0426"/>
                </a:solidFill>
                <a:latin typeface="Arial"/>
                <a:cs typeface="Arial"/>
              </a:rPr>
              <a:t>→ no correlations</a:t>
            </a:r>
            <a:endParaRPr lang="en-US" sz="1600" b="1" dirty="0" smtClean="0">
              <a:solidFill>
                <a:srgbClr val="5C0426"/>
              </a:solidFill>
            </a:endParaRPr>
          </a:p>
          <a:p>
            <a:endParaRPr lang="en-US" sz="1600" b="1" dirty="0" smtClean="0">
              <a:solidFill>
                <a:srgbClr val="5C0426"/>
              </a:solidFill>
            </a:endParaRPr>
          </a:p>
          <a:p>
            <a:r>
              <a:rPr lang="en-US" sz="1600" b="1" dirty="0" smtClean="0">
                <a:solidFill>
                  <a:srgbClr val="5C0426"/>
                </a:solidFill>
              </a:rPr>
              <a:t>Fluctuations in linear plot most </a:t>
            </a:r>
          </a:p>
          <a:p>
            <a:r>
              <a:rPr lang="en-US" sz="1600" b="1" dirty="0" smtClean="0">
                <a:solidFill>
                  <a:srgbClr val="5C0426"/>
                </a:solidFill>
              </a:rPr>
              <a:t>  likely due to binning effects</a:t>
            </a:r>
            <a:endParaRPr lang="en-US" sz="1600" b="1" dirty="0">
              <a:solidFill>
                <a:srgbClr val="5C042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DBB1F-CFCF-4ACE-B35D-7C2D3908B500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6" name="Picture 5" descr="tmp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590800"/>
            <a:ext cx="3774886" cy="3978596"/>
          </a:xfrm>
          <a:prstGeom prst="rect">
            <a:avLst/>
          </a:prstGeom>
        </p:spPr>
      </p:pic>
      <p:pic>
        <p:nvPicPr>
          <p:cNvPr id="9" name="Picture 8" descr="tmp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304800"/>
            <a:ext cx="3567771" cy="3733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33400" y="152400"/>
            <a:ext cx="2901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Small time differences</a:t>
            </a:r>
            <a:endParaRPr lang="en-US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914400" y="838200"/>
            <a:ext cx="315342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MC simulation</a:t>
            </a:r>
          </a:p>
          <a:p>
            <a:endParaRPr lang="en-US" sz="1600" dirty="0" smtClean="0">
              <a:solidFill>
                <a:srgbClr val="FF0000"/>
              </a:solidFill>
            </a:endParaRPr>
          </a:p>
          <a:p>
            <a:r>
              <a:rPr lang="en-US" sz="1600" dirty="0" smtClean="0">
                <a:solidFill>
                  <a:srgbClr val="FF0000"/>
                </a:solidFill>
              </a:rPr>
              <a:t>  No correlation between hits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  Pad structure not implemented 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76800" y="4343400"/>
            <a:ext cx="3518912" cy="206210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5C0426"/>
                </a:solidFill>
              </a:rPr>
              <a:t>Hits at large </a:t>
            </a:r>
            <a:r>
              <a:rPr lang="el-GR" sz="1600" b="1" dirty="0" smtClean="0">
                <a:solidFill>
                  <a:srgbClr val="5C0426"/>
                </a:solidFill>
                <a:latin typeface="Times New Roman"/>
                <a:cs typeface="Times New Roman"/>
              </a:rPr>
              <a:t>Δ</a:t>
            </a:r>
            <a:r>
              <a:rPr lang="en-US" sz="1600" b="1" dirty="0" smtClean="0">
                <a:solidFill>
                  <a:srgbClr val="5C0426"/>
                </a:solidFill>
              </a:rPr>
              <a:t>R obviously random</a:t>
            </a:r>
          </a:p>
          <a:p>
            <a:r>
              <a:rPr lang="en-US" sz="1600" b="1" dirty="0" smtClean="0">
                <a:solidFill>
                  <a:srgbClr val="5C0426"/>
                </a:solidFill>
              </a:rPr>
              <a:t>  </a:t>
            </a:r>
            <a:r>
              <a:rPr lang="en-US" sz="1600" b="1" dirty="0" smtClean="0">
                <a:solidFill>
                  <a:srgbClr val="5C0426"/>
                </a:solidFill>
                <a:latin typeface="Arial"/>
                <a:cs typeface="Arial"/>
              </a:rPr>
              <a:t>→ no correlations</a:t>
            </a:r>
            <a:endParaRPr lang="en-US" sz="1600" b="1" dirty="0" smtClean="0">
              <a:solidFill>
                <a:srgbClr val="5C0426"/>
              </a:solidFill>
            </a:endParaRPr>
          </a:p>
          <a:p>
            <a:endParaRPr lang="en-US" sz="1600" b="1" dirty="0" smtClean="0">
              <a:solidFill>
                <a:srgbClr val="5C0426"/>
              </a:solidFill>
            </a:endParaRPr>
          </a:p>
          <a:p>
            <a:r>
              <a:rPr lang="en-US" sz="1600" b="1" dirty="0" smtClean="0">
                <a:solidFill>
                  <a:srgbClr val="5C0426"/>
                </a:solidFill>
              </a:rPr>
              <a:t>Peak at 1 from pad multiplicity &gt; 1</a:t>
            </a:r>
          </a:p>
          <a:p>
            <a:endParaRPr lang="en-US" sz="1600" b="1" dirty="0" smtClean="0">
              <a:solidFill>
                <a:srgbClr val="5C0426"/>
              </a:solidFill>
            </a:endParaRPr>
          </a:p>
          <a:p>
            <a:r>
              <a:rPr lang="en-US" sz="1600" b="1" dirty="0" smtClean="0">
                <a:solidFill>
                  <a:srgbClr val="5C0426"/>
                </a:solidFill>
              </a:rPr>
              <a:t>Peak at 20</a:t>
            </a:r>
          </a:p>
          <a:p>
            <a:r>
              <a:rPr lang="en-US" sz="1600" b="1" dirty="0" smtClean="0">
                <a:solidFill>
                  <a:srgbClr val="5C0426"/>
                </a:solidFill>
              </a:rPr>
              <a:t>  </a:t>
            </a:r>
            <a:r>
              <a:rPr lang="en-US" sz="1600" b="1" dirty="0" smtClean="0">
                <a:solidFill>
                  <a:srgbClr val="5C0426"/>
                </a:solidFill>
                <a:latin typeface="Arial"/>
                <a:cs typeface="Arial"/>
              </a:rPr>
              <a:t>→ faulty ground connections</a:t>
            </a:r>
          </a:p>
          <a:p>
            <a:r>
              <a:rPr lang="en-US" sz="1600" b="1" dirty="0" smtClean="0">
                <a:solidFill>
                  <a:srgbClr val="5C0426"/>
                </a:solidFill>
                <a:latin typeface="Arial"/>
                <a:cs typeface="Arial"/>
              </a:rPr>
              <a:t>          (has been corrected)</a:t>
            </a:r>
            <a:endParaRPr lang="en-US" sz="1600" b="1" dirty="0">
              <a:solidFill>
                <a:srgbClr val="5C042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DBB1F-CFCF-4ACE-B35D-7C2D3908B500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914400" y="152400"/>
            <a:ext cx="60596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Correlations between pads</a:t>
            </a:r>
          </a:p>
          <a:p>
            <a:r>
              <a:rPr lang="en-US" sz="1600" dirty="0" smtClean="0"/>
              <a:t>  (possibly due to problems with pad- and front-end board gluing)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7081359" y="1447800"/>
            <a:ext cx="198644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Hits with neighbors</a:t>
            </a:r>
          </a:p>
          <a:p>
            <a:r>
              <a:rPr lang="en-US" sz="1400" dirty="0" smtClean="0"/>
              <a:t> normalized by ‘all hits’</a:t>
            </a:r>
          </a:p>
          <a:p>
            <a:endParaRPr lang="en-US" sz="1400" dirty="0" smtClean="0"/>
          </a:p>
          <a:p>
            <a:r>
              <a:rPr lang="en-US" sz="1400" dirty="0" smtClean="0"/>
              <a:t>Minimum z = 0.5</a:t>
            </a:r>
            <a:endParaRPr lang="en-US" sz="1400" dirty="0"/>
          </a:p>
        </p:txBody>
      </p:sp>
      <p:pic>
        <p:nvPicPr>
          <p:cNvPr id="21" name="Picture 20" descr="tmp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790" y="1415657"/>
            <a:ext cx="1417410" cy="1479943"/>
          </a:xfrm>
          <a:prstGeom prst="rect">
            <a:avLst/>
          </a:prstGeom>
        </p:spPr>
      </p:pic>
      <p:pic>
        <p:nvPicPr>
          <p:cNvPr id="24" name="Picture 23" descr="tmp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6413" y="883475"/>
            <a:ext cx="5380187" cy="5136325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7162800" y="3429000"/>
            <a:ext cx="198644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Hits with neighbors</a:t>
            </a:r>
          </a:p>
          <a:p>
            <a:r>
              <a:rPr lang="en-US" sz="1400" dirty="0" smtClean="0"/>
              <a:t> normalized by ‘all hits’</a:t>
            </a:r>
          </a:p>
          <a:p>
            <a:endParaRPr lang="en-US" sz="1400" dirty="0" smtClean="0"/>
          </a:p>
          <a:p>
            <a:r>
              <a:rPr lang="en-US" sz="1400" dirty="0" smtClean="0"/>
              <a:t>Minimum z = 0.9</a:t>
            </a:r>
          </a:p>
          <a:p>
            <a:endParaRPr lang="en-US" sz="1400" dirty="0" smtClean="0"/>
          </a:p>
          <a:p>
            <a:r>
              <a:rPr lang="en-US" sz="1400" dirty="0" smtClean="0">
                <a:solidFill>
                  <a:srgbClr val="22B846"/>
                </a:solidFill>
              </a:rPr>
              <a:t>Single hits normalized</a:t>
            </a:r>
          </a:p>
          <a:p>
            <a:r>
              <a:rPr lang="en-US" sz="1400" dirty="0" smtClean="0">
                <a:solidFill>
                  <a:srgbClr val="22B846"/>
                </a:solidFill>
              </a:rPr>
              <a:t>  by ‘all hits’</a:t>
            </a:r>
          </a:p>
          <a:p>
            <a:endParaRPr lang="en-US" sz="1400" dirty="0" smtClean="0">
              <a:solidFill>
                <a:srgbClr val="22B846"/>
              </a:solidFill>
            </a:endParaRPr>
          </a:p>
          <a:p>
            <a:r>
              <a:rPr lang="en-US" sz="1400" dirty="0" smtClean="0">
                <a:solidFill>
                  <a:srgbClr val="22B846"/>
                </a:solidFill>
              </a:rPr>
              <a:t>Minimum z = 0.2</a:t>
            </a:r>
            <a:endParaRPr lang="en-US" sz="1400" dirty="0">
              <a:solidFill>
                <a:srgbClr val="22B846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161917" y="6120825"/>
            <a:ext cx="2495683" cy="584775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Look for R</a:t>
            </a:r>
            <a:r>
              <a:rPr lang="en-US" sz="1600" b="1" dirty="0" smtClean="0">
                <a:solidFill>
                  <a:srgbClr val="FF0000"/>
                </a:solidFill>
              </a:rPr>
              <a:t>L</a:t>
            </a:r>
            <a:r>
              <a:rPr lang="en-US" sz="1600" b="1" dirty="0" smtClean="0"/>
              <a:t> or </a:t>
            </a:r>
            <a:r>
              <a:rPr lang="en-US" sz="1600" b="1" dirty="0" smtClean="0">
                <a:solidFill>
                  <a:srgbClr val="FF0000"/>
                </a:solidFill>
              </a:rPr>
              <a:t>D</a:t>
            </a:r>
            <a:r>
              <a:rPr lang="en-US" sz="1600" b="1" dirty="0" smtClean="0"/>
              <a:t>U pairs</a:t>
            </a:r>
          </a:p>
          <a:p>
            <a:r>
              <a:rPr lang="en-US" sz="1600" b="1" dirty="0" smtClean="0"/>
              <a:t> without </a:t>
            </a:r>
            <a:r>
              <a:rPr lang="en-US" sz="1600" b="1" dirty="0" smtClean="0">
                <a:solidFill>
                  <a:srgbClr val="22B846"/>
                </a:solidFill>
              </a:rPr>
              <a:t>singles</a:t>
            </a:r>
            <a:endParaRPr lang="en-US" sz="1600" b="1" dirty="0">
              <a:solidFill>
                <a:srgbClr val="22B846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008043" y="6155323"/>
            <a:ext cx="2956259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5C0426"/>
                </a:solidFill>
              </a:rPr>
              <a:t>No evidence for correlations</a:t>
            </a:r>
            <a:endParaRPr lang="en-US" sz="1600" b="1" dirty="0">
              <a:solidFill>
                <a:srgbClr val="5C042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DBB1F-CFCF-4ACE-B35D-7C2D3908B500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14400" y="304800"/>
            <a:ext cx="36631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Study of the HV dependence</a:t>
            </a:r>
            <a:endParaRPr lang="en-US" sz="2000" b="1" dirty="0"/>
          </a:p>
        </p:txBody>
      </p:sp>
      <p:pic>
        <p:nvPicPr>
          <p:cNvPr id="6" name="Picture 5" descr="tmp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4711" y="914400"/>
            <a:ext cx="4284889" cy="3581400"/>
          </a:xfrm>
          <a:prstGeom prst="rect">
            <a:avLst/>
          </a:prstGeom>
        </p:spPr>
      </p:pic>
      <p:pic>
        <p:nvPicPr>
          <p:cNvPr id="7" name="Picture 6" descr="tmp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81332" y="2362200"/>
            <a:ext cx="4510268" cy="375917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43000" y="5181600"/>
            <a:ext cx="2752677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5C0426"/>
                </a:solidFill>
              </a:rPr>
              <a:t>Results as expected</a:t>
            </a:r>
          </a:p>
          <a:p>
            <a:r>
              <a:rPr lang="en-US" sz="1600" b="1" dirty="0" smtClean="0">
                <a:solidFill>
                  <a:srgbClr val="5C0426"/>
                </a:solidFill>
              </a:rPr>
              <a:t>(higher noise rates due to </a:t>
            </a:r>
          </a:p>
          <a:p>
            <a:r>
              <a:rPr lang="en-US" sz="1600" b="1" dirty="0" smtClean="0">
                <a:solidFill>
                  <a:srgbClr val="5C0426"/>
                </a:solidFill>
              </a:rPr>
              <a:t> poor grounding?)</a:t>
            </a:r>
            <a:endParaRPr lang="en-US" sz="1600" b="1" dirty="0">
              <a:solidFill>
                <a:srgbClr val="5C042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DBB1F-CFCF-4ACE-B35D-7C2D3908B500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14400" y="304800"/>
            <a:ext cx="41472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Problems: events with &gt; 300 hits</a:t>
            </a:r>
            <a:endParaRPr lang="en-US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56879" y="1003518"/>
            <a:ext cx="640592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These events are rare (a handful in 5 minutes)</a:t>
            </a:r>
          </a:p>
          <a:p>
            <a:endParaRPr lang="en-US" sz="1600" dirty="0" smtClean="0"/>
          </a:p>
          <a:p>
            <a:r>
              <a:rPr lang="en-US" sz="1600" dirty="0" smtClean="0"/>
              <a:t>They spill over several time bins</a:t>
            </a:r>
          </a:p>
          <a:p>
            <a:r>
              <a:rPr lang="en-US" sz="1600" dirty="0" smtClean="0"/>
              <a:t> </a:t>
            </a:r>
          </a:p>
          <a:p>
            <a:r>
              <a:rPr lang="en-US" sz="1600" dirty="0" smtClean="0"/>
              <a:t>Their rate and their characteristics depend on the grounding scheme</a:t>
            </a:r>
          </a:p>
          <a:p>
            <a:endParaRPr lang="en-US" sz="1600" dirty="0" smtClean="0"/>
          </a:p>
          <a:p>
            <a:r>
              <a:rPr lang="en-US" sz="1600" dirty="0" smtClean="0"/>
              <a:t>These events will be studied further within the cubic meter structure</a:t>
            </a:r>
            <a:endParaRPr lang="en-US" sz="1600" dirty="0"/>
          </a:p>
        </p:txBody>
      </p:sp>
      <p:pic>
        <p:nvPicPr>
          <p:cNvPr id="3074" name="Picture 2" descr="C:\Documents and Settings\repond\My Documents\RPC\Meetings\RPC_ANL\run301291.noise.txt_movie_7_202637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13137" y="3048000"/>
            <a:ext cx="4945063" cy="335354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584678" y="4800203"/>
            <a:ext cx="87716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Hits in </a:t>
            </a:r>
          </a:p>
          <a:p>
            <a:r>
              <a:rPr lang="en-US" sz="1600" dirty="0" smtClean="0"/>
              <a:t>bins of </a:t>
            </a:r>
          </a:p>
          <a:p>
            <a:r>
              <a:rPr lang="en-US" sz="1600" dirty="0" smtClean="0"/>
              <a:t>200 ns</a:t>
            </a:r>
            <a:endParaRPr lang="en-US" sz="1600" dirty="0"/>
          </a:p>
        </p:txBody>
      </p:sp>
      <p:pic>
        <p:nvPicPr>
          <p:cNvPr id="9" name="Picture 8" descr="tmp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0131" y="228600"/>
            <a:ext cx="2645146" cy="1828800"/>
          </a:xfrm>
          <a:prstGeom prst="rect">
            <a:avLst/>
          </a:prstGeom>
        </p:spPr>
      </p:pic>
      <p:pic>
        <p:nvPicPr>
          <p:cNvPr id="10" name="Picture 9" descr="tmp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2958882"/>
            <a:ext cx="2574602" cy="170319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47683" y="4953000"/>
            <a:ext cx="1532792" cy="107721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5C0426"/>
                </a:solidFill>
              </a:rPr>
              <a:t>Grounding</a:t>
            </a:r>
          </a:p>
          <a:p>
            <a:r>
              <a:rPr lang="en-US" sz="1600" b="1" dirty="0" smtClean="0">
                <a:solidFill>
                  <a:srgbClr val="5C0426"/>
                </a:solidFill>
              </a:rPr>
              <a:t>scheme to be</a:t>
            </a:r>
          </a:p>
          <a:p>
            <a:r>
              <a:rPr lang="en-US" sz="1600" b="1" dirty="0" smtClean="0">
                <a:solidFill>
                  <a:srgbClr val="5C0426"/>
                </a:solidFill>
              </a:rPr>
              <a:t>finalized with</a:t>
            </a:r>
          </a:p>
          <a:p>
            <a:r>
              <a:rPr lang="en-US" sz="1600" b="1" dirty="0" smtClean="0">
                <a:solidFill>
                  <a:srgbClr val="5C0426"/>
                </a:solidFill>
              </a:rPr>
              <a:t>cubic meter</a:t>
            </a:r>
            <a:endParaRPr lang="en-US" sz="1600" b="1" dirty="0">
              <a:solidFill>
                <a:srgbClr val="5C042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DBB1F-CFCF-4ACE-B35D-7C2D3908B500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57200" y="177225"/>
            <a:ext cx="6934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Analysis of triggered noise data</a:t>
            </a:r>
            <a:endParaRPr lang="en-US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889873" y="804952"/>
            <a:ext cx="665598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Data collected with random triggers at a rate of 500 Hz</a:t>
            </a:r>
          </a:p>
          <a:p>
            <a:endParaRPr lang="en-US" sz="800" dirty="0" smtClean="0"/>
          </a:p>
          <a:p>
            <a:r>
              <a:rPr lang="en-US" sz="1600" dirty="0" smtClean="0"/>
              <a:t>9 RPCs with a total of 27,648 readout channels (8% of the cubic meter)</a:t>
            </a:r>
          </a:p>
          <a:p>
            <a:endParaRPr lang="en-US" sz="800" dirty="0" smtClean="0"/>
          </a:p>
          <a:p>
            <a:r>
              <a:rPr lang="en-US" sz="1600" dirty="0" smtClean="0"/>
              <a:t>MIP detection efficiency ~ 95%</a:t>
            </a:r>
          </a:p>
          <a:p>
            <a:endParaRPr lang="en-US" sz="800" dirty="0" smtClean="0"/>
          </a:p>
          <a:p>
            <a:r>
              <a:rPr lang="en-US" sz="1600" dirty="0" smtClean="0"/>
              <a:t>Collected 31,906 events in 60 seconds </a:t>
            </a:r>
            <a:r>
              <a:rPr lang="en-US" sz="1600" dirty="0" smtClean="0">
                <a:latin typeface="Arial"/>
                <a:cs typeface="Arial"/>
              </a:rPr>
              <a:t>→ </a:t>
            </a:r>
            <a:r>
              <a:rPr lang="en-US" sz="1600" b="1" dirty="0" smtClean="0">
                <a:solidFill>
                  <a:srgbClr val="FF0000"/>
                </a:solidFill>
                <a:latin typeface="Arial"/>
                <a:cs typeface="Arial"/>
              </a:rPr>
              <a:t>Not a single hit </a:t>
            </a:r>
          </a:p>
          <a:p>
            <a:endParaRPr lang="en-US" sz="800" dirty="0" smtClean="0">
              <a:latin typeface="Arial"/>
              <a:cs typeface="Arial"/>
            </a:endParaRPr>
          </a:p>
          <a:p>
            <a:r>
              <a:rPr lang="en-US" sz="1600" dirty="0" smtClean="0">
                <a:latin typeface="Arial"/>
                <a:cs typeface="Arial"/>
              </a:rPr>
              <a:t>Collected 1,010,494 events in 3 x 10 minutes → </a:t>
            </a:r>
            <a:r>
              <a:rPr lang="en-US" sz="1600" b="1" dirty="0" smtClean="0">
                <a:solidFill>
                  <a:srgbClr val="FF0000"/>
                </a:solidFill>
                <a:latin typeface="Arial"/>
                <a:cs typeface="Arial"/>
              </a:rPr>
              <a:t>24 hits in 10 events</a:t>
            </a:r>
            <a:endParaRPr lang="en-US" sz="1600" b="1" dirty="0">
              <a:solidFill>
                <a:srgbClr val="FF0000"/>
              </a:solidFill>
            </a:endParaRPr>
          </a:p>
        </p:txBody>
      </p:sp>
      <p:pic>
        <p:nvPicPr>
          <p:cNvPr id="6" name="Picture 5" descr="tmp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2851928"/>
            <a:ext cx="6019800" cy="33964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mp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00601" y="2240332"/>
            <a:ext cx="4191000" cy="454146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DBB1F-CFCF-4ACE-B35D-7C2D3908B500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57200" y="329625"/>
            <a:ext cx="762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Analysis of trigger-less cosmic rays</a:t>
            </a:r>
            <a:endParaRPr lang="en-US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1198126"/>
            <a:ext cx="6425157" cy="43704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Data selection</a:t>
            </a:r>
          </a:p>
          <a:p>
            <a:endParaRPr lang="en-US" sz="1600" dirty="0" smtClean="0"/>
          </a:p>
          <a:p>
            <a:r>
              <a:rPr lang="en-US" sz="1600" dirty="0" smtClean="0"/>
              <a:t>   Select events among noise data requiring at least 2 layers with hits</a:t>
            </a:r>
          </a:p>
          <a:p>
            <a:r>
              <a:rPr lang="en-US" sz="1600" dirty="0" smtClean="0"/>
              <a:t>   (Obviously, no hardener of cosmic rays implemented)</a:t>
            </a:r>
          </a:p>
          <a:p>
            <a:r>
              <a:rPr lang="en-US" sz="1600" dirty="0" smtClean="0"/>
              <a:t>   (Top and bottom layer will show systematic differences)</a:t>
            </a:r>
          </a:p>
          <a:p>
            <a:endParaRPr lang="en-US" dirty="0" smtClean="0"/>
          </a:p>
          <a:p>
            <a:r>
              <a:rPr lang="en-US" b="1" dirty="0" smtClean="0"/>
              <a:t>Procedure for layer </a:t>
            </a:r>
            <a:r>
              <a:rPr lang="en-US" b="1" dirty="0" err="1" smtClean="0"/>
              <a:t>i</a:t>
            </a:r>
            <a:endParaRPr lang="en-US" b="1" dirty="0" smtClean="0"/>
          </a:p>
          <a:p>
            <a:endParaRPr lang="en-US" sz="1600" dirty="0" smtClean="0"/>
          </a:p>
          <a:p>
            <a:r>
              <a:rPr lang="en-US" sz="1600" dirty="0" smtClean="0"/>
              <a:t>   Cluster hits in layers individually</a:t>
            </a:r>
          </a:p>
          <a:p>
            <a:r>
              <a:rPr lang="en-US" sz="1600" dirty="0" smtClean="0"/>
              <a:t>   Request only 1 cluster in any layer but layer </a:t>
            </a:r>
            <a:r>
              <a:rPr lang="en-US" sz="1600" dirty="0" err="1" smtClean="0"/>
              <a:t>i</a:t>
            </a:r>
            <a:endParaRPr lang="en-US" sz="1600" dirty="0" smtClean="0"/>
          </a:p>
          <a:p>
            <a:r>
              <a:rPr lang="en-US" sz="1600" dirty="0" smtClean="0"/>
              <a:t>   Fit track to clusters in any layer but layer </a:t>
            </a:r>
            <a:r>
              <a:rPr lang="en-US" sz="1600" dirty="0" err="1" smtClean="0"/>
              <a:t>i</a:t>
            </a:r>
            <a:endParaRPr lang="en-US" sz="1600" dirty="0" smtClean="0"/>
          </a:p>
          <a:p>
            <a:r>
              <a:rPr lang="en-US" sz="1600" dirty="0" smtClean="0"/>
              <a:t>   Extra- or interpolate track to layer </a:t>
            </a:r>
            <a:r>
              <a:rPr lang="en-US" sz="1600" dirty="0" err="1" smtClean="0"/>
              <a:t>i</a:t>
            </a:r>
            <a:endParaRPr lang="en-US" sz="1600" dirty="0" smtClean="0"/>
          </a:p>
          <a:p>
            <a:r>
              <a:rPr lang="en-US" sz="1600" dirty="0" smtClean="0"/>
              <a:t>   Reject tracks with </a:t>
            </a:r>
            <a:r>
              <a:rPr lang="el-GR" sz="1600" dirty="0" smtClean="0">
                <a:latin typeface="Times New Roman"/>
                <a:cs typeface="Times New Roman"/>
              </a:rPr>
              <a:t>χ</a:t>
            </a:r>
            <a:r>
              <a:rPr lang="en-US" sz="1600" baseline="30000" dirty="0" smtClean="0">
                <a:latin typeface="Times New Roman"/>
                <a:cs typeface="Times New Roman"/>
              </a:rPr>
              <a:t>2</a:t>
            </a:r>
            <a:r>
              <a:rPr lang="en-US" sz="1600" dirty="0" smtClean="0"/>
              <a:t> &gt; 1.0 </a:t>
            </a:r>
          </a:p>
          <a:p>
            <a:r>
              <a:rPr lang="en-US" sz="1600" dirty="0" smtClean="0"/>
              <a:t>    (calculated with </a:t>
            </a:r>
            <a:r>
              <a:rPr lang="el-GR" sz="1600" dirty="0" smtClean="0">
                <a:latin typeface="Times New Roman"/>
                <a:cs typeface="Times New Roman"/>
              </a:rPr>
              <a:t>σ</a:t>
            </a:r>
            <a:r>
              <a:rPr lang="en-US" sz="1600" baseline="-25000" dirty="0" smtClean="0">
                <a:latin typeface="Times New Roman"/>
                <a:cs typeface="Times New Roman"/>
              </a:rPr>
              <a:t>cluster</a:t>
            </a:r>
            <a:r>
              <a:rPr lang="en-US" sz="1600" dirty="0" smtClean="0"/>
              <a:t> = 1.0 cm)</a:t>
            </a:r>
          </a:p>
          <a:p>
            <a:r>
              <a:rPr lang="en-US" sz="1600" dirty="0" smtClean="0"/>
              <a:t>   Declare a match if cluster in layer </a:t>
            </a:r>
            <a:r>
              <a:rPr lang="en-US" sz="1600" dirty="0" err="1" smtClean="0"/>
              <a:t>i</a:t>
            </a:r>
            <a:r>
              <a:rPr lang="en-US" sz="1600" dirty="0" smtClean="0"/>
              <a:t> </a:t>
            </a:r>
          </a:p>
          <a:p>
            <a:r>
              <a:rPr lang="en-US" sz="1600" dirty="0" smtClean="0"/>
              <a:t>    within R = 2.5 cm</a:t>
            </a:r>
          </a:p>
          <a:p>
            <a:r>
              <a:rPr lang="en-US" sz="1600" dirty="0" smtClean="0"/>
              <a:t>   Calculate efficiency and pad multiplicity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DBB1F-CFCF-4ACE-B35D-7C2D3908B500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3" name="Picture 2" descr="tmp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8568" y="1295401"/>
            <a:ext cx="4101032" cy="4038599"/>
          </a:xfrm>
          <a:prstGeom prst="rect">
            <a:avLst/>
          </a:prstGeom>
        </p:spPr>
      </p:pic>
      <p:pic>
        <p:nvPicPr>
          <p:cNvPr id="5" name="Picture 4" descr="tmp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44114" y="1295400"/>
            <a:ext cx="4078714" cy="3962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52600" y="5550187"/>
            <a:ext cx="5852884" cy="5847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5C0426"/>
                </a:solidFill>
              </a:rPr>
              <a:t>Clear systematic dependence on track quality</a:t>
            </a:r>
            <a:endParaRPr lang="en-US" sz="1600" b="1" dirty="0">
              <a:solidFill>
                <a:srgbClr val="5C0426"/>
              </a:solidFill>
            </a:endParaRPr>
          </a:p>
          <a:p>
            <a:r>
              <a:rPr lang="en-US" sz="1600" b="1" dirty="0" smtClean="0">
                <a:solidFill>
                  <a:srgbClr val="5C0426"/>
                </a:solidFill>
              </a:rPr>
              <a:t>High multiplicity of top layer most likely systematic effect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5800" y="228600"/>
            <a:ext cx="47804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Efficiency and pad multiplicity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752600" y="762000"/>
            <a:ext cx="41456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9 layers </a:t>
            </a:r>
            <a:r>
              <a:rPr lang="en-US" sz="1600" dirty="0" smtClean="0">
                <a:latin typeface="Arial"/>
                <a:cs typeface="Arial"/>
              </a:rPr>
              <a:t>à 3072 channels = 27648 channels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76411-1C3B-4FB3-A74A-3E4AC7B35365}" type="slidenum">
              <a:rPr lang="en-US"/>
              <a:pPr/>
              <a:t>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33400" y="482025"/>
            <a:ext cx="563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Construction of the DHCAL</a:t>
            </a:r>
            <a:endParaRPr lang="en-US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143000" y="1752600"/>
            <a:ext cx="6439583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Description of the DHCAL</a:t>
            </a:r>
          </a:p>
          <a:p>
            <a:endParaRPr lang="en-US" sz="1600" dirty="0" smtClean="0"/>
          </a:p>
          <a:p>
            <a:r>
              <a:rPr lang="en-US" sz="1600" dirty="0" smtClean="0"/>
              <a:t>   40 planes of RPCs to be inserted into the AHCAL structure</a:t>
            </a:r>
          </a:p>
          <a:p>
            <a:r>
              <a:rPr lang="en-US" sz="1600" dirty="0" smtClean="0"/>
              <a:t>   Each plane 96 x 96 cm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and subdivided into 3 RPCs (32 x 96 cm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)</a:t>
            </a:r>
          </a:p>
          <a:p>
            <a:r>
              <a:rPr lang="en-US" sz="1600" dirty="0" smtClean="0"/>
              <a:t>   Readout with 1 x 1 cm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pads</a:t>
            </a:r>
          </a:p>
          <a:p>
            <a:r>
              <a:rPr lang="en-US" sz="1600" dirty="0" smtClean="0"/>
              <a:t>   Each pad read with 1 – bit (digital) resolution</a:t>
            </a:r>
          </a:p>
          <a:p>
            <a:r>
              <a:rPr lang="en-US" sz="1600" dirty="0" smtClean="0"/>
              <a:t>   Total of ~350,000 readout channels </a:t>
            </a:r>
          </a:p>
          <a:p>
            <a:endParaRPr lang="en-US" dirty="0" smtClean="0"/>
          </a:p>
          <a:p>
            <a:r>
              <a:rPr lang="en-US" b="1" dirty="0" smtClean="0"/>
              <a:t>Status of the construction</a:t>
            </a:r>
          </a:p>
          <a:p>
            <a:endParaRPr lang="en-US" sz="1600" dirty="0" smtClean="0"/>
          </a:p>
          <a:p>
            <a:r>
              <a:rPr lang="en-US" sz="1600" dirty="0" smtClean="0"/>
              <a:t> </a:t>
            </a:r>
            <a:r>
              <a:rPr lang="en-US" sz="1600" dirty="0" smtClean="0"/>
              <a:t>  Almost </a:t>
            </a:r>
            <a:r>
              <a:rPr lang="en-US" sz="1600" dirty="0" smtClean="0"/>
              <a:t>complete</a:t>
            </a:r>
          </a:p>
          <a:p>
            <a:r>
              <a:rPr lang="en-US" sz="1600" dirty="0" smtClean="0"/>
              <a:t> </a:t>
            </a:r>
            <a:r>
              <a:rPr lang="en-US" sz="1600" dirty="0" smtClean="0"/>
              <a:t>  Tests </a:t>
            </a:r>
            <a:r>
              <a:rPr lang="en-US" sz="1600" dirty="0" smtClean="0"/>
              <a:t>and measurements at every step in the construction process</a:t>
            </a:r>
          </a:p>
          <a:p>
            <a:endParaRPr lang="en-US" dirty="0" smtClean="0"/>
          </a:p>
          <a:p>
            <a:r>
              <a:rPr lang="en-US" dirty="0" smtClean="0"/>
              <a:t>      </a:t>
            </a:r>
            <a:r>
              <a:rPr lang="en-US" b="1" dirty="0" smtClean="0">
                <a:solidFill>
                  <a:srgbClr val="FF0000"/>
                </a:solidFill>
              </a:rPr>
              <a:t>Details  </a:t>
            </a:r>
            <a:r>
              <a:rPr lang="en-US" b="1" dirty="0" smtClean="0">
                <a:solidFill>
                  <a:srgbClr val="FF0000"/>
                </a:solidFill>
                <a:latin typeface="Arial"/>
                <a:cs typeface="Arial"/>
              </a:rPr>
              <a:t>→</a:t>
            </a:r>
            <a:r>
              <a:rPr lang="en-US" b="1" dirty="0" smtClean="0">
                <a:solidFill>
                  <a:srgbClr val="FF0000"/>
                </a:solidFill>
              </a:rPr>
              <a:t>  talk in the DHCAL session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DBB1F-CFCF-4ACE-B35D-7C2D3908B500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3" name="Picture 2" descr="tmp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1028922"/>
            <a:ext cx="4191000" cy="4583141"/>
          </a:xfrm>
          <a:prstGeom prst="rect">
            <a:avLst/>
          </a:prstGeom>
        </p:spPr>
      </p:pic>
      <p:pic>
        <p:nvPicPr>
          <p:cNvPr id="5" name="Picture 4" descr="tmp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2004" y="1066800"/>
            <a:ext cx="4057196" cy="447992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5800" y="228600"/>
            <a:ext cx="30091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Distributions of </a:t>
            </a:r>
            <a:r>
              <a:rPr lang="el-GR" sz="2400" b="1" dirty="0" smtClean="0">
                <a:latin typeface="Times New Roman"/>
                <a:cs typeface="Times New Roman"/>
              </a:rPr>
              <a:t>ε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en-US" sz="2400" b="1" dirty="0" smtClean="0">
                <a:latin typeface="Times New Roman"/>
                <a:cs typeface="Times New Roman"/>
              </a:rPr>
              <a:t> </a:t>
            </a:r>
            <a:r>
              <a:rPr lang="el-GR" sz="2400" b="1" dirty="0" smtClean="0">
                <a:latin typeface="Times New Roman"/>
                <a:cs typeface="Times New Roman"/>
              </a:rPr>
              <a:t>μ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600200" y="685800"/>
            <a:ext cx="51764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For statistical reasons added binned in 4 x 4 cm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areas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2650256" y="5638800"/>
            <a:ext cx="5559535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5C0426"/>
                </a:solidFill>
              </a:rPr>
              <a:t>Some smearing: due to statistic and angle of incidence</a:t>
            </a:r>
          </a:p>
          <a:p>
            <a:r>
              <a:rPr lang="en-US" sz="1600" b="1" dirty="0" smtClean="0">
                <a:solidFill>
                  <a:srgbClr val="5C0426"/>
                </a:solidFill>
              </a:rPr>
              <a:t>Some edge effects: in part due to the chambers</a:t>
            </a:r>
          </a:p>
          <a:p>
            <a:r>
              <a:rPr lang="en-US" sz="1600" b="1" dirty="0" smtClean="0">
                <a:solidFill>
                  <a:srgbClr val="5C0426"/>
                </a:solidFill>
              </a:rPr>
              <a:t>In general looks OK</a:t>
            </a:r>
            <a:endParaRPr lang="en-US" sz="1600" b="1" dirty="0">
              <a:solidFill>
                <a:srgbClr val="5C042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DBB1F-CFCF-4ACE-B35D-7C2D3908B500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85800" y="228600"/>
            <a:ext cx="36360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Correlation with Resistivity</a:t>
            </a:r>
            <a:endParaRPr lang="en-US" sz="2400" b="1" dirty="0"/>
          </a:p>
        </p:txBody>
      </p:sp>
      <p:pic>
        <p:nvPicPr>
          <p:cNvPr id="5" name="Picture 4" descr="tmp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5800" y="1066800"/>
            <a:ext cx="4329223" cy="4267200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1600200"/>
          <a:ext cx="4114800" cy="30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8700"/>
                <a:gridCol w="1028700"/>
                <a:gridCol w="1028700"/>
                <a:gridCol w="1028700"/>
              </a:tblGrid>
              <a:tr h="25908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Layer #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Chamber #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Glass #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Resistivity</a:t>
                      </a:r>
                      <a:endParaRPr lang="en-US" sz="1400" dirty="0"/>
                    </a:p>
                  </a:txBody>
                  <a:tcPr/>
                </a:tc>
              </a:tr>
              <a:tr h="25908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2.45</a:t>
                      </a:r>
                      <a:endParaRPr lang="en-US" sz="1400" dirty="0"/>
                    </a:p>
                  </a:txBody>
                  <a:tcPr/>
                </a:tc>
              </a:tr>
              <a:tr h="25908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7.62</a:t>
                      </a:r>
                      <a:endParaRPr lang="en-US" sz="1400" dirty="0"/>
                    </a:p>
                  </a:txBody>
                  <a:tcPr/>
                </a:tc>
              </a:tr>
              <a:tr h="25908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0.58</a:t>
                      </a:r>
                      <a:endParaRPr lang="en-US" sz="1400" dirty="0"/>
                    </a:p>
                  </a:txBody>
                  <a:tcPr/>
                </a:tc>
              </a:tr>
              <a:tr h="25908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0.82</a:t>
                      </a:r>
                      <a:endParaRPr lang="en-US" sz="1400" dirty="0"/>
                    </a:p>
                  </a:txBody>
                  <a:tcPr/>
                </a:tc>
              </a:tr>
              <a:tr h="25908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13.81</a:t>
                      </a:r>
                      <a:endParaRPr lang="en-US" sz="1400" dirty="0"/>
                    </a:p>
                  </a:txBody>
                  <a:tcPr/>
                </a:tc>
              </a:tr>
              <a:tr h="25908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0.62</a:t>
                      </a:r>
                      <a:endParaRPr lang="en-US" sz="1400" dirty="0"/>
                    </a:p>
                  </a:txBody>
                  <a:tcPr/>
                </a:tc>
              </a:tr>
              <a:tr h="25908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6.33</a:t>
                      </a:r>
                      <a:endParaRPr lang="en-US" sz="1400" dirty="0"/>
                    </a:p>
                  </a:txBody>
                  <a:tcPr/>
                </a:tc>
              </a:tr>
              <a:tr h="25908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4.52</a:t>
                      </a:r>
                      <a:endParaRPr lang="en-US" sz="1400" dirty="0"/>
                    </a:p>
                  </a:txBody>
                  <a:tcPr/>
                </a:tc>
              </a:tr>
              <a:tr h="25908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?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?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272126" y="5257800"/>
            <a:ext cx="2537874" cy="5847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5C0426"/>
                </a:solidFill>
              </a:rPr>
              <a:t>No obvious correlation</a:t>
            </a:r>
          </a:p>
          <a:p>
            <a:r>
              <a:rPr lang="el-GR" sz="1600" b="1" dirty="0" smtClean="0">
                <a:solidFill>
                  <a:srgbClr val="5C0426"/>
                </a:solidFill>
                <a:latin typeface="Times New Roman"/>
                <a:cs typeface="Times New Roman"/>
              </a:rPr>
              <a:t>χ</a:t>
            </a:r>
            <a:r>
              <a:rPr lang="en-US" sz="1600" b="1" baseline="30000" dirty="0" smtClean="0">
                <a:solidFill>
                  <a:srgbClr val="5C0426"/>
                </a:solidFill>
                <a:latin typeface="Times New Roman"/>
                <a:cs typeface="Times New Roman"/>
              </a:rPr>
              <a:t>2</a:t>
            </a:r>
            <a:r>
              <a:rPr lang="en-US" sz="1600" b="1" dirty="0" smtClean="0">
                <a:solidFill>
                  <a:srgbClr val="5C0426"/>
                </a:solidFill>
              </a:rPr>
              <a:t>/DOF – 29.5/(8-2) = 4.9</a:t>
            </a:r>
            <a:endParaRPr lang="en-US" sz="1600" b="1" dirty="0">
              <a:solidFill>
                <a:srgbClr val="5C042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DBB1F-CFCF-4ACE-B35D-7C2D3908B500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3" name="Picture 2" descr="tmp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62400" y="1295400"/>
            <a:ext cx="4876800" cy="468887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" y="914400"/>
            <a:ext cx="298665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Cuts</a:t>
            </a:r>
          </a:p>
          <a:p>
            <a:r>
              <a:rPr lang="en-US" sz="1000" dirty="0" smtClean="0"/>
              <a:t>  </a:t>
            </a:r>
          </a:p>
          <a:p>
            <a:r>
              <a:rPr lang="en-US" sz="1600" dirty="0" smtClean="0"/>
              <a:t> - At most 1 cluster/tracking layer </a:t>
            </a:r>
          </a:p>
          <a:p>
            <a:r>
              <a:rPr lang="en-US" sz="1600" dirty="0" smtClean="0"/>
              <a:t> - </a:t>
            </a:r>
            <a:r>
              <a:rPr lang="el-GR" sz="1600" dirty="0" smtClean="0">
                <a:latin typeface="Times New Roman"/>
                <a:cs typeface="Times New Roman"/>
              </a:rPr>
              <a:t>χ</a:t>
            </a:r>
            <a:r>
              <a:rPr lang="en-US" sz="1600" baseline="30000" dirty="0" smtClean="0">
                <a:latin typeface="Times New Roman"/>
                <a:cs typeface="Times New Roman"/>
              </a:rPr>
              <a:t>2</a:t>
            </a:r>
            <a:r>
              <a:rPr lang="en-US" sz="1600" dirty="0" smtClean="0"/>
              <a:t>/DOF &lt; 1.0</a:t>
            </a:r>
          </a:p>
          <a:p>
            <a:r>
              <a:rPr lang="en-US" sz="1600" dirty="0" smtClean="0"/>
              <a:t>  - </a:t>
            </a:r>
            <a:r>
              <a:rPr lang="en-US" sz="1600" dirty="0" err="1" smtClean="0"/>
              <a:t>N</a:t>
            </a:r>
            <a:r>
              <a:rPr lang="en-US" sz="1600" baseline="-25000" dirty="0" err="1" smtClean="0"/>
              <a:t>track</a:t>
            </a:r>
            <a:r>
              <a:rPr lang="en-US" sz="1600" dirty="0" smtClean="0"/>
              <a:t> &gt; 3</a:t>
            </a:r>
          </a:p>
          <a:p>
            <a:r>
              <a:rPr lang="en-US" sz="1600" dirty="0" smtClean="0"/>
              <a:t>  - </a:t>
            </a:r>
            <a:r>
              <a:rPr lang="en-US" sz="1600" dirty="0" err="1" smtClean="0"/>
              <a:t>x</a:t>
            </a:r>
            <a:r>
              <a:rPr lang="en-US" sz="1600" baseline="-25000" dirty="0" err="1" smtClean="0"/>
              <a:t>int</a:t>
            </a:r>
            <a:r>
              <a:rPr lang="en-US" sz="1600" dirty="0" smtClean="0"/>
              <a:t> within 0.0 ÷ 95.0</a:t>
            </a:r>
          </a:p>
          <a:p>
            <a:r>
              <a:rPr lang="en-US" sz="1600" dirty="0" smtClean="0"/>
              <a:t>  - </a:t>
            </a:r>
            <a:r>
              <a:rPr lang="en-US" sz="1600" dirty="0" err="1" smtClean="0"/>
              <a:t>y</a:t>
            </a:r>
            <a:r>
              <a:rPr lang="en-US" sz="1600" baseline="-25000" dirty="0" err="1" smtClean="0"/>
              <a:t>int</a:t>
            </a:r>
            <a:r>
              <a:rPr lang="en-US" sz="1600" dirty="0" smtClean="0"/>
              <a:t> within 0.0 ÷ 31.0         </a:t>
            </a:r>
            <a:endParaRPr lang="en-US" sz="1600" baseline="-25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85800" y="228600"/>
            <a:ext cx="32800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Angle of cosmic rays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449430" y="3352800"/>
            <a:ext cx="25891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1.533 ÷ 1.831 or  +19.4%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1295400" y="4800600"/>
            <a:ext cx="27174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89.3 ÷ 98.9 %   or  +10.8%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1365329" y="4876800"/>
            <a:ext cx="274947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____________________</a:t>
            </a:r>
          </a:p>
          <a:p>
            <a:r>
              <a:rPr lang="en-US" sz="1600" dirty="0" smtClean="0"/>
              <a:t>136.9 ÷ 181.1   or 32.3%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38200" y="6062246"/>
            <a:ext cx="7750840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5C0426"/>
                </a:solidFill>
              </a:rPr>
              <a:t>This effect has not (yet) been implemented into the RPC response simulation </a:t>
            </a:r>
            <a:endParaRPr lang="en-US" sz="1600" b="1" dirty="0">
              <a:solidFill>
                <a:srgbClr val="5C0426"/>
              </a:solidFill>
            </a:endParaRPr>
          </a:p>
        </p:txBody>
      </p:sp>
      <p:sp>
        <p:nvSpPr>
          <p:cNvPr id="12" name="Right Arrow 11"/>
          <p:cNvSpPr/>
          <p:nvPr/>
        </p:nvSpPr>
        <p:spPr>
          <a:xfrm>
            <a:off x="196596" y="5077968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latin typeface="Times New Roman"/>
                <a:cs typeface="Times New Roman"/>
              </a:rPr>
              <a:t>≡</a:t>
            </a:r>
            <a:r>
              <a:rPr lang="en-US" sz="1050" dirty="0" smtClean="0"/>
              <a:t>Calibration</a:t>
            </a:r>
            <a:endParaRPr lang="en-US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DBB1F-CFCF-4ACE-B35D-7C2D3908B500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3" name="Picture 2" descr="tmp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24939" y="838200"/>
            <a:ext cx="4556861" cy="4800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5800" y="228600"/>
            <a:ext cx="25282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Efficiency maps</a:t>
            </a:r>
            <a:endParaRPr 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47295" y="1777425"/>
            <a:ext cx="12815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Hits</a:t>
            </a:r>
          </a:p>
          <a:p>
            <a:r>
              <a:rPr lang="en-US" sz="1600" dirty="0" smtClean="0"/>
              <a:t>(Pad binning)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466786" y="3200400"/>
            <a:ext cx="18838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Hits</a:t>
            </a:r>
          </a:p>
          <a:p>
            <a:r>
              <a:rPr lang="en-US" sz="1600" dirty="0" smtClean="0"/>
              <a:t>(2 x 2 </a:t>
            </a:r>
            <a:r>
              <a:rPr lang="en-US" sz="1600" dirty="0" smtClean="0"/>
              <a:t>pad binning)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592449" y="4572000"/>
            <a:ext cx="10839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Efficiency</a:t>
            </a:r>
          </a:p>
          <a:p>
            <a:r>
              <a:rPr lang="en-US" sz="1600" dirty="0" smtClean="0"/>
              <a:t>   0 – 100%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7086600" y="1701225"/>
            <a:ext cx="14029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All tracks</a:t>
            </a:r>
          </a:p>
          <a:p>
            <a:r>
              <a:rPr lang="en-US" sz="1600" dirty="0" smtClean="0"/>
              <a:t>(Pad binning)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7031551" y="3149025"/>
            <a:ext cx="18838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All tracks</a:t>
            </a:r>
          </a:p>
          <a:p>
            <a:r>
              <a:rPr lang="en-US" sz="1600" dirty="0" smtClean="0"/>
              <a:t>(2 x 2 </a:t>
            </a:r>
            <a:r>
              <a:rPr lang="en-US" sz="1600" dirty="0" smtClean="0"/>
              <a:t>pad binning)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7086600" y="4572000"/>
            <a:ext cx="11881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Efficiency</a:t>
            </a:r>
          </a:p>
          <a:p>
            <a:r>
              <a:rPr lang="en-US" sz="1600" dirty="0" smtClean="0"/>
              <a:t>   75 – 100%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2057400" y="5943600"/>
            <a:ext cx="4875053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5C0426"/>
                </a:solidFill>
              </a:rPr>
              <a:t>Reasonably uniform, edges difficult to measure </a:t>
            </a:r>
            <a:endParaRPr lang="en-US" sz="1600" b="1" dirty="0">
              <a:solidFill>
                <a:srgbClr val="5C042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DBB1F-CFCF-4ACE-B35D-7C2D3908B500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85800" y="228600"/>
            <a:ext cx="33457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Pad multiplicity maps</a:t>
            </a:r>
            <a:endParaRPr lang="en-US" sz="2400" b="1" dirty="0"/>
          </a:p>
        </p:txBody>
      </p:sp>
      <p:pic>
        <p:nvPicPr>
          <p:cNvPr id="5" name="Picture 4" descr="tmp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99250" y="838200"/>
            <a:ext cx="4458750" cy="4724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3400" y="1295400"/>
            <a:ext cx="155202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Multiplicity </a:t>
            </a:r>
          </a:p>
          <a:p>
            <a:r>
              <a:rPr lang="en-US" sz="1600" dirty="0" smtClean="0"/>
              <a:t> weighted</a:t>
            </a:r>
          </a:p>
          <a:p>
            <a:r>
              <a:rPr lang="en-US" sz="1600" dirty="0" smtClean="0"/>
              <a:t> matches</a:t>
            </a:r>
          </a:p>
          <a:p>
            <a:r>
              <a:rPr lang="en-US" sz="1600" dirty="0" smtClean="0"/>
              <a:t>(1 pad binning)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2618839"/>
            <a:ext cx="188384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Multiplicity </a:t>
            </a:r>
          </a:p>
          <a:p>
            <a:r>
              <a:rPr lang="en-US" sz="1600" dirty="0" smtClean="0"/>
              <a:t> weighted</a:t>
            </a:r>
          </a:p>
          <a:p>
            <a:r>
              <a:rPr lang="en-US" sz="1600" dirty="0" smtClean="0"/>
              <a:t> matches</a:t>
            </a:r>
          </a:p>
          <a:p>
            <a:r>
              <a:rPr lang="en-US" sz="1600" dirty="0" smtClean="0"/>
              <a:t>(2 x 2 pad binning)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533400" y="4104382"/>
            <a:ext cx="188384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Average</a:t>
            </a:r>
          </a:p>
          <a:p>
            <a:r>
              <a:rPr lang="en-US" sz="1600" dirty="0" smtClean="0"/>
              <a:t> multiplicity </a:t>
            </a:r>
          </a:p>
          <a:p>
            <a:r>
              <a:rPr lang="en-US" sz="1600" dirty="0" smtClean="0"/>
              <a:t> Scale 0 - max</a:t>
            </a:r>
          </a:p>
          <a:p>
            <a:r>
              <a:rPr lang="en-US" sz="1600" dirty="0" smtClean="0"/>
              <a:t>(2 x 2 pad binning)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6948095" y="1548825"/>
            <a:ext cx="15520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Matches</a:t>
            </a:r>
          </a:p>
          <a:p>
            <a:r>
              <a:rPr lang="en-US" sz="1600" dirty="0" smtClean="0"/>
              <a:t>(1 pad binning)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7009738" y="2971800"/>
            <a:ext cx="18838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Matches</a:t>
            </a:r>
          </a:p>
          <a:p>
            <a:r>
              <a:rPr lang="en-US" sz="1600" dirty="0" smtClean="0"/>
              <a:t>(2 x 2 pad binning)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7010400" y="4114800"/>
            <a:ext cx="188384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Average</a:t>
            </a:r>
          </a:p>
          <a:p>
            <a:r>
              <a:rPr lang="en-US" sz="1600" dirty="0" smtClean="0"/>
              <a:t> multiplicity </a:t>
            </a:r>
          </a:p>
          <a:p>
            <a:r>
              <a:rPr lang="en-US" sz="1600" dirty="0" smtClean="0"/>
              <a:t> Scale 0.8 – 1.8</a:t>
            </a:r>
          </a:p>
          <a:p>
            <a:r>
              <a:rPr lang="en-US" sz="1600" dirty="0" smtClean="0"/>
              <a:t>(2 x 2 pad binning)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2057400" y="5943600"/>
            <a:ext cx="4875053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5C0426"/>
                </a:solidFill>
              </a:rPr>
              <a:t>Reasonably uniform, edges difficult to measure </a:t>
            </a:r>
            <a:endParaRPr lang="en-US" sz="1600" b="1" dirty="0">
              <a:solidFill>
                <a:srgbClr val="5C042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DBB1F-CFCF-4ACE-B35D-7C2D3908B500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57200" y="228600"/>
            <a:ext cx="44550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Dependence on high voltage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838200"/>
            <a:ext cx="298665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Cuts</a:t>
            </a:r>
          </a:p>
          <a:p>
            <a:r>
              <a:rPr lang="en-US" sz="1000" dirty="0" smtClean="0"/>
              <a:t>  </a:t>
            </a:r>
          </a:p>
          <a:p>
            <a:r>
              <a:rPr lang="en-US" sz="1600" dirty="0" smtClean="0"/>
              <a:t> - At most 1 cluster/tracking layer </a:t>
            </a:r>
          </a:p>
          <a:p>
            <a:r>
              <a:rPr lang="en-US" sz="1600" dirty="0" smtClean="0"/>
              <a:t> - </a:t>
            </a:r>
            <a:r>
              <a:rPr lang="el-GR" sz="1600" dirty="0" smtClean="0">
                <a:latin typeface="Times New Roman"/>
                <a:cs typeface="Times New Roman"/>
              </a:rPr>
              <a:t>χ</a:t>
            </a:r>
            <a:r>
              <a:rPr lang="en-US" sz="1600" baseline="30000" dirty="0" smtClean="0">
                <a:latin typeface="Times New Roman"/>
                <a:cs typeface="Times New Roman"/>
              </a:rPr>
              <a:t>2</a:t>
            </a:r>
            <a:r>
              <a:rPr lang="en-US" sz="1600" dirty="0" smtClean="0"/>
              <a:t>/DOF &lt; 1.0</a:t>
            </a:r>
          </a:p>
          <a:p>
            <a:r>
              <a:rPr lang="en-US" sz="1600" dirty="0" smtClean="0"/>
              <a:t>  - </a:t>
            </a:r>
            <a:r>
              <a:rPr lang="en-US" sz="1600" dirty="0" err="1" smtClean="0"/>
              <a:t>N</a:t>
            </a:r>
            <a:r>
              <a:rPr lang="en-US" sz="1600" baseline="-25000" dirty="0" err="1" smtClean="0"/>
              <a:t>track</a:t>
            </a:r>
            <a:r>
              <a:rPr lang="en-US" sz="1600" dirty="0" smtClean="0"/>
              <a:t> &gt; 5</a:t>
            </a:r>
          </a:p>
          <a:p>
            <a:r>
              <a:rPr lang="en-US" sz="1600" dirty="0" smtClean="0"/>
              <a:t>  - </a:t>
            </a:r>
            <a:r>
              <a:rPr lang="en-US" sz="1600" dirty="0" err="1" smtClean="0"/>
              <a:t>x</a:t>
            </a:r>
            <a:r>
              <a:rPr lang="en-US" sz="1600" baseline="-25000" dirty="0" err="1" smtClean="0"/>
              <a:t>int</a:t>
            </a:r>
            <a:r>
              <a:rPr lang="en-US" sz="1600" dirty="0" smtClean="0"/>
              <a:t> within 0.0 ÷ 95.0</a:t>
            </a:r>
          </a:p>
          <a:p>
            <a:r>
              <a:rPr lang="en-US" sz="1600" dirty="0" smtClean="0"/>
              <a:t>  - </a:t>
            </a:r>
            <a:r>
              <a:rPr lang="en-US" sz="1600" dirty="0" err="1" smtClean="0"/>
              <a:t>y</a:t>
            </a:r>
            <a:r>
              <a:rPr lang="en-US" sz="1600" baseline="-25000" dirty="0" err="1" smtClean="0"/>
              <a:t>int</a:t>
            </a:r>
            <a:r>
              <a:rPr lang="en-US" sz="1600" dirty="0" smtClean="0"/>
              <a:t> within 0.0 ÷ 31. 0       </a:t>
            </a:r>
            <a:endParaRPr lang="en-US" sz="1600" baseline="-25000" dirty="0" smtClean="0"/>
          </a:p>
        </p:txBody>
      </p:sp>
      <p:pic>
        <p:nvPicPr>
          <p:cNvPr id="6" name="Picture 5" descr="tmp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0866" y="228600"/>
            <a:ext cx="3407976" cy="3352800"/>
          </a:xfrm>
          <a:prstGeom prst="rect">
            <a:avLst/>
          </a:prstGeom>
        </p:spPr>
      </p:pic>
      <p:pic>
        <p:nvPicPr>
          <p:cNvPr id="7" name="Picture 6" descr="tmp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2743200"/>
            <a:ext cx="3352800" cy="3311051"/>
          </a:xfrm>
          <a:prstGeom prst="rect">
            <a:avLst/>
          </a:prstGeom>
        </p:spPr>
      </p:pic>
      <p:pic>
        <p:nvPicPr>
          <p:cNvPr id="8" name="Picture 7" descr="tmp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14800" y="3581400"/>
            <a:ext cx="3124200" cy="305609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19200" y="6054251"/>
            <a:ext cx="1449436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5C0426"/>
                </a:solidFill>
              </a:rPr>
              <a:t>As expected </a:t>
            </a:r>
            <a:endParaRPr lang="en-US" sz="1600" b="1" dirty="0">
              <a:solidFill>
                <a:srgbClr val="5C042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DBB1F-CFCF-4ACE-B35D-7C2D3908B500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57200" y="329625"/>
            <a:ext cx="762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Analysis of triggered cosmic rays</a:t>
            </a:r>
            <a:endParaRPr lang="en-US" sz="3200" b="1" dirty="0"/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304800" y="1143000"/>
          <a:ext cx="2286000" cy="2593680"/>
        </p:xfrm>
        <a:graphic>
          <a:graphicData uri="http://schemas.openxmlformats.org/presentationml/2006/ole">
            <p:oleObj spid="_x0000_s4098" r:id="rId3" imgW="4198680" imgH="4763880" progId="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2400" y="3048000"/>
            <a:ext cx="26917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 Scintillator counters at bottom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3214445" y="2286000"/>
            <a:ext cx="50151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 sets of runs with different grounding schemes</a:t>
            </a:r>
          </a:p>
          <a:p>
            <a:r>
              <a:rPr lang="en-US" dirty="0" smtClean="0"/>
              <a:t> (grounding in the cubic meter will be different)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971800" y="3535680"/>
          <a:ext cx="5714998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5915"/>
                <a:gridCol w="1180563"/>
                <a:gridCol w="1073239"/>
                <a:gridCol w="1287887"/>
                <a:gridCol w="120739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Setting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Duration</a:t>
                      </a:r>
                    </a:p>
                    <a:p>
                      <a:r>
                        <a:rPr lang="en-US" dirty="0" smtClean="0"/>
                        <a:t>[hours]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Events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Grounding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r>
                        <a:rPr lang="en-US" baseline="0" dirty="0" smtClean="0"/>
                        <a:t>events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Grounding events [%]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54,475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16,842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III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33,824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0.86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Striped Right Arrow 7"/>
          <p:cNvSpPr/>
          <p:nvPr/>
        </p:nvSpPr>
        <p:spPr>
          <a:xfrm rot="16200000">
            <a:off x="6720840" y="5169408"/>
            <a:ext cx="246888" cy="484632"/>
          </a:xfrm>
          <a:prstGeom prst="strip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715000" y="5646003"/>
            <a:ext cx="2898550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5C0426"/>
                </a:solidFill>
              </a:rPr>
              <a:t>Identified through</a:t>
            </a:r>
          </a:p>
          <a:p>
            <a:r>
              <a:rPr lang="en-US" sz="1600" b="1" dirty="0" smtClean="0">
                <a:solidFill>
                  <a:srgbClr val="5C0426"/>
                </a:solidFill>
              </a:rPr>
              <a:t>cluster of hits close to </a:t>
            </a:r>
          </a:p>
          <a:p>
            <a:r>
              <a:rPr lang="en-US" sz="1600" b="1" dirty="0" smtClean="0">
                <a:solidFill>
                  <a:srgbClr val="5C0426"/>
                </a:solidFill>
              </a:rPr>
              <a:t>the grounding of the anode </a:t>
            </a:r>
            <a:endParaRPr lang="en-US" sz="1600" b="1" dirty="0">
              <a:solidFill>
                <a:srgbClr val="5C042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DBB1F-CFCF-4ACE-B35D-7C2D3908B500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867266"/>
            <a:ext cx="5638800" cy="560973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33400" y="285690"/>
            <a:ext cx="51446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US" sz="2000" b="1" dirty="0" smtClean="0"/>
              <a:t>Triggered cosmic rays in the 9 layers</a:t>
            </a:r>
            <a:endParaRPr lang="en-US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925638" y="2895600"/>
            <a:ext cx="1837362" cy="132343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5C0426"/>
                </a:solidFill>
              </a:rPr>
              <a:t>Area grows with</a:t>
            </a:r>
          </a:p>
          <a:p>
            <a:r>
              <a:rPr lang="en-US" sz="1600" b="1" dirty="0" smtClean="0">
                <a:solidFill>
                  <a:srgbClr val="5C0426"/>
                </a:solidFill>
              </a:rPr>
              <a:t>layer number</a:t>
            </a:r>
          </a:p>
          <a:p>
            <a:r>
              <a:rPr lang="en-US" sz="1600" b="1" dirty="0" smtClean="0">
                <a:solidFill>
                  <a:srgbClr val="5C0426"/>
                </a:solidFill>
              </a:rPr>
              <a:t>due to increased</a:t>
            </a:r>
          </a:p>
          <a:p>
            <a:r>
              <a:rPr lang="en-US" sz="1600" b="1" dirty="0" smtClean="0">
                <a:solidFill>
                  <a:srgbClr val="5C0426"/>
                </a:solidFill>
              </a:rPr>
              <a:t>distance from </a:t>
            </a:r>
          </a:p>
          <a:p>
            <a:r>
              <a:rPr lang="en-US" sz="1600" b="1" dirty="0" smtClean="0">
                <a:solidFill>
                  <a:srgbClr val="5C0426"/>
                </a:solidFill>
              </a:rPr>
              <a:t>trigger counters</a:t>
            </a:r>
            <a:endParaRPr lang="en-US" sz="1600" b="1" dirty="0">
              <a:solidFill>
                <a:srgbClr val="5C042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DBB1F-CFCF-4ACE-B35D-7C2D3908B500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3400" y="285690"/>
            <a:ext cx="46185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US" sz="2000" b="1" dirty="0" smtClean="0"/>
              <a:t>Grounding events in the 9 layers</a:t>
            </a:r>
            <a:endParaRPr lang="en-US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248400" y="1600200"/>
            <a:ext cx="1954381" cy="329320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5C0426"/>
                </a:solidFill>
              </a:rPr>
              <a:t>Note high rate at </a:t>
            </a:r>
          </a:p>
          <a:p>
            <a:r>
              <a:rPr lang="en-US" sz="1600" b="1" dirty="0" smtClean="0">
                <a:solidFill>
                  <a:srgbClr val="5C0426"/>
                </a:solidFill>
              </a:rPr>
              <a:t> (</a:t>
            </a:r>
            <a:r>
              <a:rPr lang="en-US" sz="1600" b="1" dirty="0" err="1" smtClean="0">
                <a:solidFill>
                  <a:srgbClr val="5C0426"/>
                </a:solidFill>
              </a:rPr>
              <a:t>x,y</a:t>
            </a:r>
            <a:r>
              <a:rPr lang="en-US" sz="1600" b="1" dirty="0" smtClean="0">
                <a:solidFill>
                  <a:srgbClr val="5C0426"/>
                </a:solidFill>
              </a:rPr>
              <a:t>) = (0,11) =</a:t>
            </a:r>
          </a:p>
          <a:p>
            <a:r>
              <a:rPr lang="en-US" sz="1600" b="1" dirty="0" smtClean="0">
                <a:solidFill>
                  <a:srgbClr val="5C0426"/>
                </a:solidFill>
              </a:rPr>
              <a:t> grounding</a:t>
            </a:r>
          </a:p>
          <a:p>
            <a:endParaRPr lang="en-US" sz="1600" b="1" dirty="0" smtClean="0">
              <a:solidFill>
                <a:srgbClr val="5C0426"/>
              </a:solidFill>
            </a:endParaRPr>
          </a:p>
          <a:p>
            <a:r>
              <a:rPr lang="en-US" sz="1600" b="1" dirty="0" smtClean="0">
                <a:solidFill>
                  <a:srgbClr val="5C0426"/>
                </a:solidFill>
              </a:rPr>
              <a:t>Line at x = 49 is</a:t>
            </a:r>
          </a:p>
          <a:p>
            <a:r>
              <a:rPr lang="en-US" sz="1600" b="1" dirty="0" smtClean="0">
                <a:solidFill>
                  <a:srgbClr val="5C0426"/>
                </a:solidFill>
              </a:rPr>
              <a:t>the boundary </a:t>
            </a:r>
          </a:p>
          <a:p>
            <a:r>
              <a:rPr lang="en-US" sz="1600" b="1" dirty="0" smtClean="0">
                <a:solidFill>
                  <a:srgbClr val="5C0426"/>
                </a:solidFill>
              </a:rPr>
              <a:t>Between the 2</a:t>
            </a:r>
          </a:p>
          <a:p>
            <a:r>
              <a:rPr lang="en-US" sz="1600" b="1" dirty="0" smtClean="0">
                <a:solidFill>
                  <a:srgbClr val="5C0426"/>
                </a:solidFill>
              </a:rPr>
              <a:t>Readout boards</a:t>
            </a:r>
          </a:p>
          <a:p>
            <a:endParaRPr lang="en-US" sz="1600" b="1" dirty="0" smtClean="0">
              <a:solidFill>
                <a:srgbClr val="5C0426"/>
              </a:solidFill>
            </a:endParaRPr>
          </a:p>
          <a:p>
            <a:r>
              <a:rPr lang="en-US" sz="1600" b="1" dirty="0" smtClean="0">
                <a:solidFill>
                  <a:srgbClr val="5C0426"/>
                </a:solidFill>
              </a:rPr>
              <a:t>This problem will</a:t>
            </a:r>
          </a:p>
          <a:p>
            <a:r>
              <a:rPr lang="en-US" sz="1600" b="1" dirty="0" smtClean="0">
                <a:solidFill>
                  <a:srgbClr val="5C0426"/>
                </a:solidFill>
              </a:rPr>
              <a:t>be sorted out with</a:t>
            </a:r>
          </a:p>
          <a:p>
            <a:r>
              <a:rPr lang="en-US" sz="1600" b="1" dirty="0" smtClean="0">
                <a:solidFill>
                  <a:srgbClr val="5C0426"/>
                </a:solidFill>
              </a:rPr>
              <a:t>the grounding of</a:t>
            </a:r>
          </a:p>
          <a:p>
            <a:r>
              <a:rPr lang="en-US" sz="1600" b="1" dirty="0" smtClean="0">
                <a:solidFill>
                  <a:srgbClr val="5C0426"/>
                </a:solidFill>
              </a:rPr>
              <a:t>the cubic meter</a:t>
            </a:r>
            <a:endParaRPr lang="en-US" sz="1600" b="1" dirty="0">
              <a:solidFill>
                <a:srgbClr val="5C0426"/>
              </a:solidFill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3147" y="990600"/>
            <a:ext cx="5131853" cy="5105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6165700" y="5486400"/>
            <a:ext cx="24449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(suspicion of problems</a:t>
            </a:r>
          </a:p>
          <a:p>
            <a:r>
              <a:rPr lang="en-US" sz="1600" dirty="0" smtClean="0"/>
              <a:t>with the trigger counters)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DBB1F-CFCF-4ACE-B35D-7C2D3908B500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" y="329625"/>
            <a:ext cx="762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Powering up completed cassettes</a:t>
            </a:r>
            <a:endParaRPr lang="en-US" sz="3200" b="1" dirty="0"/>
          </a:p>
        </p:txBody>
      </p:sp>
      <p:pic>
        <p:nvPicPr>
          <p:cNvPr id="6" name="Picture 5" descr="tmp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2054562"/>
            <a:ext cx="7467600" cy="42179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24000" y="1143000"/>
            <a:ext cx="4942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First try at powering up complete cassettes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43000" y="2819400"/>
            <a:ext cx="13356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Not yet</a:t>
            </a:r>
          </a:p>
          <a:p>
            <a:r>
              <a:rPr lang="en-US" sz="1600" b="1" dirty="0" smtClean="0">
                <a:solidFill>
                  <a:srgbClr val="FF0000"/>
                </a:solidFill>
              </a:rPr>
              <a:t>powered up</a:t>
            </a:r>
            <a:endParaRPr lang="en-US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76411-1C3B-4FB3-A74A-3E4AC7B35365}" type="slidenum">
              <a:rPr lang="en-US"/>
              <a:pPr/>
              <a:t>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33400" y="265837"/>
            <a:ext cx="6324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Setup for noise and cosmic ray measurements</a:t>
            </a:r>
            <a:endParaRPr lang="en-US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1752600"/>
            <a:ext cx="4294765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Test stand</a:t>
            </a:r>
          </a:p>
          <a:p>
            <a:endParaRPr lang="en-US" sz="1600" dirty="0" smtClean="0"/>
          </a:p>
          <a:p>
            <a:r>
              <a:rPr lang="en-US" sz="1600" dirty="0" smtClean="0"/>
              <a:t>  Up to 9 RPCs tested at once</a:t>
            </a:r>
          </a:p>
          <a:p>
            <a:r>
              <a:rPr lang="en-US" sz="1600" dirty="0" smtClean="0"/>
              <a:t>  RPCs in horizontal position</a:t>
            </a:r>
          </a:p>
          <a:p>
            <a:endParaRPr lang="en-US" dirty="0" smtClean="0"/>
          </a:p>
          <a:p>
            <a:r>
              <a:rPr lang="en-US" b="1" dirty="0" smtClean="0"/>
              <a:t>Operation of RPCs</a:t>
            </a:r>
          </a:p>
          <a:p>
            <a:endParaRPr lang="en-US" sz="1600" dirty="0" smtClean="0"/>
          </a:p>
          <a:p>
            <a:r>
              <a:rPr lang="en-US" sz="1600" dirty="0" smtClean="0"/>
              <a:t>  High voltage set at 6.5 kV (default is 6.3 kV)</a:t>
            </a:r>
          </a:p>
          <a:p>
            <a:r>
              <a:rPr lang="en-US" sz="1600" dirty="0" smtClean="0"/>
              <a:t>  High voltage scans from 5.8 to 6.8 kV</a:t>
            </a:r>
          </a:p>
          <a:p>
            <a:r>
              <a:rPr lang="en-US" sz="1600" dirty="0" smtClean="0"/>
              <a:t>  Gas premixed (by us) </a:t>
            </a:r>
          </a:p>
          <a:p>
            <a:endParaRPr lang="en-US" dirty="0" smtClean="0"/>
          </a:p>
          <a:p>
            <a:r>
              <a:rPr lang="en-US" b="1" dirty="0" smtClean="0"/>
              <a:t>Data taking</a:t>
            </a:r>
          </a:p>
          <a:p>
            <a:endParaRPr lang="en-US" sz="1600" dirty="0" smtClean="0"/>
          </a:p>
          <a:p>
            <a:r>
              <a:rPr lang="en-US" sz="1600" dirty="0" smtClean="0"/>
              <a:t>  Trigger-less mode: noise and cosmics</a:t>
            </a:r>
          </a:p>
          <a:p>
            <a:r>
              <a:rPr lang="en-US" sz="1600" dirty="0" smtClean="0"/>
              <a:t>  Triggered mode: noise and cosmics </a:t>
            </a:r>
            <a:endParaRPr lang="en-US" sz="1600" dirty="0"/>
          </a:p>
        </p:txBody>
      </p:sp>
      <p:pic>
        <p:nvPicPr>
          <p:cNvPr id="1026" name="Picture 2" descr="C:\Documents and Settings\repond\My Documents\My Photos\d_080110a\P1010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22510" y="1343054"/>
            <a:ext cx="4305818" cy="32289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DBB1F-CFCF-4ACE-B35D-7C2D3908B500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" y="329625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Summary</a:t>
            </a:r>
            <a:endParaRPr lang="en-US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990600" y="1524000"/>
            <a:ext cx="5891356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 RPCs with 27,648 readout channels thoroughly tested</a:t>
            </a:r>
          </a:p>
          <a:p>
            <a:endParaRPr lang="en-US" dirty="0" smtClean="0"/>
          </a:p>
          <a:p>
            <a:r>
              <a:rPr lang="en-US" dirty="0" smtClean="0"/>
              <a:t>Noise rate low and as expected</a:t>
            </a:r>
          </a:p>
          <a:p>
            <a:endParaRPr lang="en-US" dirty="0" smtClean="0"/>
          </a:p>
          <a:p>
            <a:r>
              <a:rPr lang="en-US" dirty="0" smtClean="0"/>
              <a:t>Efficiencies/pad multiplicities OK</a:t>
            </a:r>
          </a:p>
          <a:p>
            <a:endParaRPr lang="en-US" dirty="0" smtClean="0"/>
          </a:p>
          <a:p>
            <a:r>
              <a:rPr lang="en-US" dirty="0" smtClean="0"/>
              <a:t>Final grounding still to be established</a:t>
            </a:r>
          </a:p>
          <a:p>
            <a:endParaRPr lang="en-US" dirty="0" smtClean="0"/>
          </a:p>
          <a:p>
            <a:r>
              <a:rPr lang="en-US" dirty="0" smtClean="0"/>
              <a:t>Cassettes being powered up…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76411-1C3B-4FB3-A74A-3E4AC7B35365}" type="slidenum">
              <a:rPr lang="en-US"/>
              <a:pPr/>
              <a:t>31</a:t>
            </a:fld>
            <a:endParaRPr lang="en-US"/>
          </a:p>
        </p:txBody>
      </p:sp>
      <p:pic>
        <p:nvPicPr>
          <p:cNvPr id="16389" name="Picture 5" descr="C:\Documents and Settings\repond\My Documents\RPC\Data\animation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44700" y="1422400"/>
            <a:ext cx="5054600" cy="4902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66800" y="533400"/>
            <a:ext cx="67698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Trigger-less noise data with requirement of hits in &gt; 2 layers</a:t>
            </a:r>
          </a:p>
          <a:p>
            <a:pPr algn="ctr"/>
            <a:r>
              <a:rPr lang="en-US" dirty="0" smtClean="0"/>
              <a:t>  (no other tricks!!!!)</a:t>
            </a:r>
            <a:endParaRPr lang="en-US" dirty="0"/>
          </a:p>
        </p:txBody>
      </p:sp>
      <p:sp>
        <p:nvSpPr>
          <p:cNvPr id="6" name="Flowchart: Alternate Process 5"/>
          <p:cNvSpPr/>
          <p:nvPr/>
        </p:nvSpPr>
        <p:spPr>
          <a:xfrm>
            <a:off x="457200" y="3429000"/>
            <a:ext cx="914400" cy="1371600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Look for</a:t>
            </a:r>
          </a:p>
          <a:p>
            <a:pPr algn="ctr"/>
            <a:r>
              <a:rPr lang="en-US" dirty="0" smtClean="0"/>
              <a:t>Noise </a:t>
            </a:r>
          </a:p>
          <a:p>
            <a:pPr algn="ctr"/>
            <a:r>
              <a:rPr lang="en-US" dirty="0" smtClean="0"/>
              <a:t>Hits</a:t>
            </a:r>
            <a:endParaRPr lang="en-US" dirty="0"/>
          </a:p>
        </p:txBody>
      </p:sp>
      <p:sp>
        <p:nvSpPr>
          <p:cNvPr id="7" name="Flowchart: Alternate Process 6"/>
          <p:cNvSpPr/>
          <p:nvPr/>
        </p:nvSpPr>
        <p:spPr>
          <a:xfrm>
            <a:off x="7620000" y="3429000"/>
            <a:ext cx="914400" cy="1828800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Actual</a:t>
            </a:r>
          </a:p>
          <a:p>
            <a:pPr algn="ctr"/>
            <a:r>
              <a:rPr lang="en-US" dirty="0" smtClean="0"/>
              <a:t>r</a:t>
            </a:r>
            <a:r>
              <a:rPr lang="en-US" dirty="0" smtClean="0"/>
              <a:t>ate</a:t>
            </a:r>
          </a:p>
          <a:p>
            <a:pPr algn="ctr"/>
            <a:r>
              <a:rPr lang="en-US" dirty="0" smtClean="0"/>
              <a:t>a</a:t>
            </a:r>
            <a:r>
              <a:rPr lang="en-US" dirty="0" smtClean="0"/>
              <a:t> factor</a:t>
            </a:r>
          </a:p>
          <a:p>
            <a:pPr algn="ctr"/>
            <a:r>
              <a:rPr lang="en-US" dirty="0" smtClean="0"/>
              <a:t>~10</a:t>
            </a:r>
          </a:p>
          <a:p>
            <a:pPr algn="ctr"/>
            <a:r>
              <a:rPr lang="en-US" dirty="0" smtClean="0"/>
              <a:t>faster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76411-1C3B-4FB3-A74A-3E4AC7B35365}" type="slidenum">
              <a:rPr lang="en-US"/>
              <a:pPr/>
              <a:t>4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33400" y="265837"/>
            <a:ext cx="563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Analysis effort</a:t>
            </a:r>
            <a:endParaRPr lang="en-US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1447800"/>
            <a:ext cx="7148175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DAQ software</a:t>
            </a:r>
            <a:r>
              <a:rPr lang="en-US" dirty="0" smtClean="0"/>
              <a:t>			←  Jim </a:t>
            </a:r>
            <a:r>
              <a:rPr lang="en-US" dirty="0" err="1" smtClean="0"/>
              <a:t>Schlereth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Event building </a:t>
            </a:r>
            <a:r>
              <a:rPr lang="en-US" dirty="0" smtClean="0"/>
              <a:t>			←  Lei Xia (JAVA based)</a:t>
            </a:r>
          </a:p>
          <a:p>
            <a:r>
              <a:rPr lang="en-US" dirty="0" smtClean="0"/>
              <a:t>						←  Jacob Smith (C</a:t>
            </a:r>
            <a:r>
              <a:rPr lang="en-US" baseline="30000" dirty="0" smtClean="0"/>
              <a:t>++</a:t>
            </a:r>
            <a:r>
              <a:rPr lang="en-US" dirty="0" smtClean="0"/>
              <a:t> code)</a:t>
            </a:r>
            <a:r>
              <a:rPr lang="en-US" baseline="30000" dirty="0" smtClean="0"/>
              <a:t>  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Noise analysis</a:t>
            </a:r>
            <a:r>
              <a:rPr lang="en-US" dirty="0" smtClean="0"/>
              <a:t>			←  Lei Xia </a:t>
            </a:r>
            <a:r>
              <a:rPr lang="en-US" dirty="0" smtClean="0"/>
              <a:t>(</a:t>
            </a:r>
            <a:r>
              <a:rPr lang="en-US" dirty="0" smtClean="0"/>
              <a:t>using</a:t>
            </a:r>
            <a:r>
              <a:rPr lang="en-US" dirty="0" smtClean="0"/>
              <a:t> </a:t>
            </a:r>
            <a:r>
              <a:rPr lang="en-US" dirty="0" smtClean="0"/>
              <a:t>binary </a:t>
            </a:r>
            <a:r>
              <a:rPr lang="en-US" dirty="0" smtClean="0"/>
              <a:t>files, C</a:t>
            </a:r>
            <a:r>
              <a:rPr lang="en-US" baseline="30000" dirty="0" smtClean="0"/>
              <a:t>++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dirty="0" smtClean="0"/>
              <a:t>						←  Kurt Francis </a:t>
            </a:r>
            <a:r>
              <a:rPr lang="en-US" dirty="0" smtClean="0"/>
              <a:t>(</a:t>
            </a:r>
            <a:r>
              <a:rPr lang="en-US" dirty="0" smtClean="0"/>
              <a:t>using</a:t>
            </a:r>
            <a:r>
              <a:rPr lang="en-US" dirty="0" smtClean="0"/>
              <a:t> </a:t>
            </a:r>
            <a:r>
              <a:rPr lang="en-US" dirty="0" smtClean="0"/>
              <a:t>ASCII files, C</a:t>
            </a:r>
            <a:r>
              <a:rPr lang="en-US" baseline="30000" dirty="0" smtClean="0"/>
              <a:t>++</a:t>
            </a:r>
            <a:r>
              <a:rPr lang="en-US" dirty="0" smtClean="0"/>
              <a:t>)</a:t>
            </a:r>
          </a:p>
          <a:p>
            <a:r>
              <a:rPr lang="en-US" dirty="0" smtClean="0"/>
              <a:t>						←  José </a:t>
            </a:r>
            <a:r>
              <a:rPr lang="en-US" dirty="0" err="1" smtClean="0"/>
              <a:t>Repond</a:t>
            </a:r>
            <a:r>
              <a:rPr lang="en-US" dirty="0" smtClean="0"/>
              <a:t> </a:t>
            </a:r>
            <a:r>
              <a:rPr lang="en-US" dirty="0" smtClean="0"/>
              <a:t>(</a:t>
            </a:r>
            <a:r>
              <a:rPr lang="en-US" dirty="0" smtClean="0"/>
              <a:t>using</a:t>
            </a:r>
            <a:r>
              <a:rPr lang="en-US" dirty="0" smtClean="0"/>
              <a:t> </a:t>
            </a:r>
            <a:r>
              <a:rPr lang="en-US" dirty="0" smtClean="0"/>
              <a:t>ASCII files, F77)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Cosmic ray analysis</a:t>
            </a:r>
            <a:r>
              <a:rPr lang="en-US" dirty="0" smtClean="0"/>
              <a:t>		←  Daniel </a:t>
            </a:r>
            <a:r>
              <a:rPr lang="en-US" dirty="0" err="1" smtClean="0"/>
              <a:t>Trojand</a:t>
            </a:r>
            <a:r>
              <a:rPr lang="en-US" dirty="0" smtClean="0"/>
              <a:t> (trigger-less data, C</a:t>
            </a:r>
            <a:r>
              <a:rPr lang="en-US" baseline="30000" dirty="0" smtClean="0"/>
              <a:t>++</a:t>
            </a:r>
            <a:r>
              <a:rPr lang="en-US" dirty="0" smtClean="0"/>
              <a:t>)</a:t>
            </a:r>
          </a:p>
          <a:p>
            <a:r>
              <a:rPr lang="en-US" dirty="0" smtClean="0"/>
              <a:t>						←  Jacob Smith (triggered data, C</a:t>
            </a:r>
            <a:r>
              <a:rPr lang="en-US" baseline="30000" dirty="0" smtClean="0"/>
              <a:t>++</a:t>
            </a:r>
            <a:r>
              <a:rPr lang="en-US" dirty="0" smtClean="0"/>
              <a:t>)</a:t>
            </a:r>
          </a:p>
          <a:p>
            <a:r>
              <a:rPr lang="en-US" dirty="0" smtClean="0"/>
              <a:t>						←  José </a:t>
            </a:r>
            <a:r>
              <a:rPr lang="en-US" dirty="0" err="1" smtClean="0"/>
              <a:t>Repond</a:t>
            </a:r>
            <a:r>
              <a:rPr lang="en-US" dirty="0" smtClean="0"/>
              <a:t> (trigger-less data, F77)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76411-1C3B-4FB3-A74A-3E4AC7B35365}" type="slidenum">
              <a:rPr lang="en-US"/>
              <a:pPr/>
              <a:t>5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57200" y="101025"/>
            <a:ext cx="563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Event building</a:t>
            </a:r>
            <a:endParaRPr lang="en-US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990600" y="838200"/>
            <a:ext cx="6962162" cy="56169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Data format</a:t>
            </a:r>
          </a:p>
          <a:p>
            <a:endParaRPr lang="en-US" sz="1100" dirty="0" smtClean="0"/>
          </a:p>
          <a:p>
            <a:r>
              <a:rPr lang="en-US" sz="1600" dirty="0" smtClean="0"/>
              <a:t>   Time-stamp (with 100 ns resolution), chip address, hit pattern</a:t>
            </a:r>
          </a:p>
          <a:p>
            <a:endParaRPr lang="en-US" dirty="0" smtClean="0"/>
          </a:p>
          <a:p>
            <a:r>
              <a:rPr lang="en-US" b="1" dirty="0" smtClean="0"/>
              <a:t>Task</a:t>
            </a:r>
          </a:p>
          <a:p>
            <a:endParaRPr lang="en-US" sz="1100" dirty="0" smtClean="0"/>
          </a:p>
          <a:p>
            <a:r>
              <a:rPr lang="en-US" sz="1600" dirty="0" smtClean="0"/>
              <a:t>   Build events from list of unsorted time-stamps</a:t>
            </a:r>
          </a:p>
          <a:p>
            <a:r>
              <a:rPr lang="en-US" sz="1600" dirty="0" smtClean="0"/>
              <a:t>    (somewhat tricky)</a:t>
            </a:r>
          </a:p>
          <a:p>
            <a:endParaRPr lang="en-US" dirty="0" smtClean="0"/>
          </a:p>
          <a:p>
            <a:r>
              <a:rPr lang="en-US" b="1" dirty="0" smtClean="0"/>
              <a:t>Programs</a:t>
            </a:r>
          </a:p>
          <a:p>
            <a:endParaRPr lang="en-US" sz="1100" dirty="0" smtClean="0"/>
          </a:p>
          <a:p>
            <a:r>
              <a:rPr lang="en-US" sz="1600" dirty="0" smtClean="0"/>
              <a:t>   JAVA – based (limited to 1 VME crate - out phased)</a:t>
            </a:r>
          </a:p>
          <a:p>
            <a:r>
              <a:rPr lang="en-US" sz="1600" dirty="0" smtClean="0"/>
              <a:t>   C</a:t>
            </a:r>
            <a:r>
              <a:rPr lang="en-US" sz="1600" baseline="30000" dirty="0" smtClean="0"/>
              <a:t>++</a:t>
            </a:r>
            <a:r>
              <a:rPr lang="en-US" sz="1600" dirty="0" smtClean="0"/>
              <a:t>(no limits)</a:t>
            </a:r>
          </a:p>
          <a:p>
            <a:endParaRPr lang="en-US" dirty="0" smtClean="0"/>
          </a:p>
          <a:p>
            <a:r>
              <a:rPr lang="en-US" b="1" dirty="0" smtClean="0"/>
              <a:t>Output</a:t>
            </a:r>
          </a:p>
          <a:p>
            <a:endParaRPr lang="en-US" sz="1100" dirty="0" smtClean="0"/>
          </a:p>
          <a:p>
            <a:r>
              <a:rPr lang="en-US" sz="1600" dirty="0" smtClean="0"/>
              <a:t>   Binary file</a:t>
            </a:r>
          </a:p>
          <a:p>
            <a:r>
              <a:rPr lang="en-US" sz="1600" dirty="0" smtClean="0"/>
              <a:t>   ASCII file</a:t>
            </a:r>
          </a:p>
          <a:p>
            <a:r>
              <a:rPr lang="en-US" sz="1600" dirty="0" smtClean="0"/>
              <a:t>   Split into noise data and cosmic ray events with at least 3 layers with hits</a:t>
            </a:r>
          </a:p>
          <a:p>
            <a:endParaRPr lang="en-US" sz="1600" dirty="0" smtClean="0"/>
          </a:p>
          <a:p>
            <a:r>
              <a:rPr lang="en-US" b="1" dirty="0" smtClean="0"/>
              <a:t>Status</a:t>
            </a:r>
          </a:p>
          <a:p>
            <a:endParaRPr lang="en-US" sz="1100" dirty="0" smtClean="0"/>
          </a:p>
          <a:p>
            <a:r>
              <a:rPr lang="en-US" sz="1600" dirty="0" smtClean="0"/>
              <a:t>   Complete, apart from possible need for event recovery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7162800" y="1828800"/>
            <a:ext cx="1069524" cy="2862322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t</a:t>
            </a:r>
            <a:r>
              <a:rPr lang="en-US" dirty="0" smtClean="0"/>
              <a:t> -1 -</a:t>
            </a:r>
            <a:r>
              <a:rPr lang="en-US" dirty="0" smtClean="0"/>
              <a:t>1 -1</a:t>
            </a:r>
          </a:p>
          <a:p>
            <a:r>
              <a:rPr lang="en-US" dirty="0" smtClean="0"/>
              <a:t>t</a:t>
            </a:r>
            <a:r>
              <a:rPr lang="en-US" dirty="0" smtClean="0"/>
              <a:t> x </a:t>
            </a:r>
            <a:r>
              <a:rPr lang="en-US" dirty="0" smtClean="0"/>
              <a:t>y </a:t>
            </a:r>
            <a:r>
              <a:rPr lang="en-US" dirty="0" smtClean="0"/>
              <a:t>z</a:t>
            </a:r>
          </a:p>
          <a:p>
            <a:r>
              <a:rPr lang="en-US" dirty="0" smtClean="0"/>
              <a:t>t</a:t>
            </a:r>
            <a:r>
              <a:rPr lang="en-US" dirty="0" smtClean="0"/>
              <a:t> </a:t>
            </a:r>
            <a:r>
              <a:rPr lang="en-US" dirty="0" smtClean="0"/>
              <a:t>x </a:t>
            </a:r>
            <a:r>
              <a:rPr lang="en-US" dirty="0" smtClean="0"/>
              <a:t>y z</a:t>
            </a:r>
          </a:p>
          <a:p>
            <a:r>
              <a:rPr lang="en-US" dirty="0" smtClean="0"/>
              <a:t>t</a:t>
            </a:r>
            <a:r>
              <a:rPr lang="en-US" dirty="0" smtClean="0"/>
              <a:t> x </a:t>
            </a:r>
            <a:r>
              <a:rPr lang="en-US" dirty="0" smtClean="0"/>
              <a:t>y z</a:t>
            </a:r>
          </a:p>
          <a:p>
            <a:r>
              <a:rPr lang="en-US" dirty="0" smtClean="0"/>
              <a:t>t</a:t>
            </a:r>
            <a:r>
              <a:rPr lang="en-US" dirty="0" smtClean="0"/>
              <a:t> x </a:t>
            </a:r>
            <a:r>
              <a:rPr lang="en-US" dirty="0" smtClean="0"/>
              <a:t>y z</a:t>
            </a:r>
          </a:p>
          <a:p>
            <a:r>
              <a:rPr lang="en-US" dirty="0" smtClean="0"/>
              <a:t>….</a:t>
            </a:r>
          </a:p>
          <a:p>
            <a:r>
              <a:rPr lang="en-US" dirty="0" smtClean="0"/>
              <a:t>t</a:t>
            </a:r>
            <a:r>
              <a:rPr lang="en-US" dirty="0" smtClean="0"/>
              <a:t> </a:t>
            </a:r>
            <a:r>
              <a:rPr lang="en-US" dirty="0" smtClean="0"/>
              <a:t>-1 -1 -1</a:t>
            </a:r>
          </a:p>
          <a:p>
            <a:r>
              <a:rPr lang="en-US" dirty="0" smtClean="0"/>
              <a:t>t</a:t>
            </a:r>
            <a:r>
              <a:rPr lang="en-US" dirty="0" smtClean="0"/>
              <a:t> x </a:t>
            </a:r>
            <a:r>
              <a:rPr lang="en-US" dirty="0" smtClean="0"/>
              <a:t>y z</a:t>
            </a:r>
          </a:p>
          <a:p>
            <a:r>
              <a:rPr lang="en-US" dirty="0" smtClean="0"/>
              <a:t>t</a:t>
            </a:r>
            <a:r>
              <a:rPr lang="en-US" dirty="0" smtClean="0"/>
              <a:t> x </a:t>
            </a:r>
            <a:r>
              <a:rPr lang="en-US" dirty="0" smtClean="0"/>
              <a:t>y z </a:t>
            </a:r>
          </a:p>
          <a:p>
            <a:r>
              <a:rPr lang="en-US" dirty="0" smtClean="0"/>
              <a:t>…..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76411-1C3B-4FB3-A74A-3E4AC7B35365}" type="slidenum">
              <a:rPr lang="en-US"/>
              <a:pPr/>
              <a:t>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57200" y="329625"/>
            <a:ext cx="6934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Analysis of trigger-less noise data</a:t>
            </a:r>
            <a:endParaRPr lang="en-US" sz="3200" b="1" dirty="0"/>
          </a:p>
        </p:txBody>
      </p:sp>
      <p:pic>
        <p:nvPicPr>
          <p:cNvPr id="2051" name="Picture 3" descr="C:\Documents and Settings\repond\My Documents\RPC\Meetings\RPC_ANL\run301334.noise.txt_noise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600200"/>
            <a:ext cx="6705600" cy="454747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32504" y="1066800"/>
            <a:ext cx="3129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Typical run lasts 5 minutes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638800" y="6154321"/>
            <a:ext cx="2845651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5C0426"/>
                </a:solidFill>
              </a:rPr>
              <a:t>Fishing lines clearly visible</a:t>
            </a:r>
            <a:endParaRPr lang="en-US" sz="1600" b="1" dirty="0">
              <a:solidFill>
                <a:srgbClr val="5C042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DBB1F-CFCF-4ACE-B35D-7C2D3908B500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Picture 4" descr="tmp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1447800"/>
            <a:ext cx="4623319" cy="4800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29200" y="2057400"/>
            <a:ext cx="3962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Events with </a:t>
            </a:r>
            <a:r>
              <a:rPr lang="en-US" sz="1600" dirty="0" err="1" smtClean="0"/>
              <a:t>N</a:t>
            </a:r>
            <a:r>
              <a:rPr lang="en-US" sz="1600" baseline="-25000" dirty="0" err="1" smtClean="0"/>
              <a:t>hits</a:t>
            </a:r>
            <a:r>
              <a:rPr lang="en-US" sz="1600" baseline="-25000" dirty="0" smtClean="0"/>
              <a:t> </a:t>
            </a:r>
            <a:r>
              <a:rPr lang="en-US" sz="1600" dirty="0" smtClean="0"/>
              <a:t>&gt;300 removed</a:t>
            </a:r>
          </a:p>
          <a:p>
            <a:endParaRPr lang="en-US" sz="1600" dirty="0" smtClean="0"/>
          </a:p>
          <a:p>
            <a:r>
              <a:rPr lang="en-US" sz="1600" dirty="0" smtClean="0"/>
              <a:t>Tracks defined with a minimum length of</a:t>
            </a:r>
          </a:p>
          <a:p>
            <a:r>
              <a:rPr lang="en-US" sz="1600" dirty="0" smtClean="0"/>
              <a:t>  3 layers</a:t>
            </a:r>
          </a:p>
          <a:p>
            <a:r>
              <a:rPr lang="en-US" sz="1600" dirty="0" smtClean="0"/>
              <a:t>  </a:t>
            </a:r>
            <a:r>
              <a:rPr lang="en-US" sz="1600" dirty="0">
                <a:latin typeface="Times New Roman"/>
                <a:cs typeface="Times New Roman"/>
              </a:rPr>
              <a:t>χ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/DOF &lt;1.0 (high quality tracks)</a:t>
            </a:r>
            <a:endParaRPr lang="en-US" sz="1600" dirty="0"/>
          </a:p>
          <a:p>
            <a:endParaRPr lang="en-US" sz="1600" dirty="0"/>
          </a:p>
          <a:p>
            <a:r>
              <a:rPr lang="en-US" sz="1600" dirty="0" smtClean="0"/>
              <a:t>Most events with &gt;3 layers </a:t>
            </a:r>
            <a:r>
              <a:rPr lang="en-US" sz="1600" dirty="0" smtClean="0"/>
              <a:t>have tracks</a:t>
            </a:r>
            <a:endParaRPr lang="en-US" sz="1600" dirty="0" smtClean="0"/>
          </a:p>
          <a:p>
            <a:endParaRPr lang="en-US" sz="1600" dirty="0"/>
          </a:p>
          <a:p>
            <a:r>
              <a:rPr lang="en-US" sz="1600" dirty="0" smtClean="0"/>
              <a:t>Some events without high quality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tracks and with &gt; 3 layers: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showers?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(let’s not worry about them)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32504" y="609600"/>
            <a:ext cx="33858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Number of layers with hits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76411-1C3B-4FB3-A74A-3E4AC7B35365}" type="slidenum">
              <a:rPr lang="en-US"/>
              <a:pPr/>
              <a:t>8</a:t>
            </a:fld>
            <a:endParaRPr lang="en-US"/>
          </a:p>
        </p:txBody>
      </p:sp>
      <p:pic>
        <p:nvPicPr>
          <p:cNvPr id="3" name="Picture 2" descr="tmp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1708" y="763864"/>
            <a:ext cx="5609492" cy="56369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2000" y="304800"/>
            <a:ext cx="75248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Cosmics removed: </a:t>
            </a:r>
            <a:r>
              <a:rPr lang="en-US" dirty="0" smtClean="0"/>
              <a:t>Detailed look at a specific layer (307,377 events)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248400" y="849868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Linear z scale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298634" y="2743200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Logarithmic z scale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19800" y="5715000"/>
            <a:ext cx="2845651" cy="5847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5C0426"/>
                </a:solidFill>
              </a:rPr>
              <a:t>Fishing lines clearly visible</a:t>
            </a:r>
          </a:p>
          <a:p>
            <a:r>
              <a:rPr lang="en-US" sz="1600" b="1" dirty="0" smtClean="0">
                <a:solidFill>
                  <a:srgbClr val="5C0426"/>
                </a:solidFill>
              </a:rPr>
              <a:t>Some dead channels</a:t>
            </a:r>
            <a:endParaRPr lang="en-US" sz="1600" b="1" dirty="0">
              <a:solidFill>
                <a:srgbClr val="5C042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33302" y="3378875"/>
            <a:ext cx="1696298" cy="2031325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</a:ln>
          <a:effectLst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P(0) = e</a:t>
            </a:r>
            <a:r>
              <a:rPr lang="en-US" sz="1400" baseline="30000" dirty="0" smtClean="0"/>
              <a:t>-</a:t>
            </a:r>
            <a:r>
              <a:rPr lang="el-GR" sz="1400" baseline="30000" dirty="0" smtClean="0">
                <a:latin typeface="Times New Roman"/>
                <a:cs typeface="Times New Roman"/>
              </a:rPr>
              <a:t>μ</a:t>
            </a:r>
            <a:endParaRPr lang="en-US" sz="1400" dirty="0" smtClean="0"/>
          </a:p>
          <a:p>
            <a:r>
              <a:rPr lang="en-US" sz="1400" dirty="0" smtClean="0"/>
              <a:t>        = 4.54 x 10</a:t>
            </a:r>
            <a:r>
              <a:rPr lang="en-US" sz="1400" baseline="30000" dirty="0" smtClean="0"/>
              <a:t>-5</a:t>
            </a:r>
          </a:p>
          <a:p>
            <a:r>
              <a:rPr lang="en-US" sz="1400" dirty="0" smtClean="0"/>
              <a:t>  (with </a:t>
            </a:r>
            <a:r>
              <a:rPr lang="el-GR" sz="1400" dirty="0" smtClean="0">
                <a:latin typeface="Times New Roman"/>
                <a:cs typeface="Times New Roman"/>
              </a:rPr>
              <a:t>μ</a:t>
            </a:r>
            <a:r>
              <a:rPr lang="en-US" sz="1400" dirty="0" smtClean="0"/>
              <a:t> = 10)</a:t>
            </a:r>
          </a:p>
          <a:p>
            <a:endParaRPr lang="en-US" sz="1400" dirty="0" smtClean="0"/>
          </a:p>
          <a:p>
            <a:r>
              <a:rPr lang="en-US" sz="1400" dirty="0" smtClean="0"/>
              <a:t>Probability of one</a:t>
            </a:r>
          </a:p>
          <a:p>
            <a:r>
              <a:rPr lang="en-US" sz="1400" dirty="0" smtClean="0"/>
              <a:t>of the 3072 pads is</a:t>
            </a:r>
          </a:p>
          <a:p>
            <a:r>
              <a:rPr lang="en-US" sz="1400" dirty="0" smtClean="0"/>
              <a:t> zero =</a:t>
            </a:r>
          </a:p>
          <a:p>
            <a:endParaRPr lang="en-US" sz="1400" dirty="0" smtClean="0"/>
          </a:p>
          <a:p>
            <a:r>
              <a:rPr lang="en-US" sz="1400" dirty="0" smtClean="0"/>
              <a:t>3072 x P(0) = 14%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01600" y="1112520"/>
          <a:ext cx="5080000" cy="4526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Layer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 hits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Rate  =</a:t>
                      </a:r>
                    </a:p>
                    <a:p>
                      <a:r>
                        <a:rPr lang="en-US" dirty="0" smtClean="0"/>
                        <a:t>N/300/2/1536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</a:t>
                      </a:r>
                      <a:r>
                        <a:rPr lang="en-US" baseline="0" dirty="0" smtClean="0"/>
                        <a:t> of zero hit pads</a:t>
                      </a:r>
                    </a:p>
                    <a:p>
                      <a:r>
                        <a:rPr lang="en-US" baseline="0" dirty="0" smtClean="0"/>
                        <a:t>(left)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zero hit pads</a:t>
                      </a:r>
                    </a:p>
                    <a:p>
                      <a:r>
                        <a:rPr lang="en-US" dirty="0" smtClean="0"/>
                        <a:t>(right)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356623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379405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328092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269035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322551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586540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307377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480360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368437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6" descr="tmp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10200" y="2819400"/>
            <a:ext cx="3592749" cy="374448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09600" y="501134"/>
            <a:ext cx="24625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Summary at 6.5 kV</a:t>
            </a:r>
            <a:endParaRPr lang="en-US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867400" y="2286000"/>
            <a:ext cx="27799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Dead channels/board</a:t>
            </a:r>
            <a:endParaRPr lang="en-US" sz="2000" b="1" dirty="0"/>
          </a:p>
        </p:txBody>
      </p:sp>
      <p:sp>
        <p:nvSpPr>
          <p:cNvPr id="8" name="Striped Right Arrow 7"/>
          <p:cNvSpPr/>
          <p:nvPr/>
        </p:nvSpPr>
        <p:spPr>
          <a:xfrm rot="16200000">
            <a:off x="2328672" y="5519928"/>
            <a:ext cx="246888" cy="484632"/>
          </a:xfrm>
          <a:prstGeom prst="strip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447800" y="5986046"/>
            <a:ext cx="2154757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5C0426"/>
                </a:solidFill>
              </a:rPr>
              <a:t>Noise rate in Hz/cm</a:t>
            </a:r>
            <a:r>
              <a:rPr lang="en-US" sz="1600" b="1" baseline="30000" dirty="0" smtClean="0">
                <a:solidFill>
                  <a:srgbClr val="5C0426"/>
                </a:solidFill>
              </a:rPr>
              <a:t>2</a:t>
            </a:r>
            <a:endParaRPr lang="en-US" sz="1600" b="1" dirty="0">
              <a:solidFill>
                <a:srgbClr val="5C042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NL_Template_gray">
  <a:themeElements>
    <a:clrScheme name="ANL_2009">
      <a:dk1>
        <a:srgbClr val="7F7F7F"/>
      </a:dk1>
      <a:lt1>
        <a:sysClr val="window" lastClr="FFFFFF"/>
      </a:lt1>
      <a:dk2>
        <a:srgbClr val="1F497D"/>
      </a:dk2>
      <a:lt2>
        <a:srgbClr val="EEECE1"/>
      </a:lt2>
      <a:accent1>
        <a:srgbClr val="5C0426"/>
      </a:accent1>
      <a:accent2>
        <a:srgbClr val="9D7D9E"/>
      </a:accent2>
      <a:accent3>
        <a:srgbClr val="BF5C28"/>
      </a:accent3>
      <a:accent4>
        <a:srgbClr val="3D203B"/>
      </a:accent4>
      <a:accent5>
        <a:srgbClr val="666B66"/>
      </a:accent5>
      <a:accent6>
        <a:srgbClr val="D6AC29"/>
      </a:accent6>
      <a:hlink>
        <a:srgbClr val="253D51"/>
      </a:hlink>
      <a:folHlink>
        <a:srgbClr val="1B154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ANL_Template_gray</Template>
  <TotalTime>1270</TotalTime>
  <Words>1652</Words>
  <Application>Microsoft Office PowerPoint</Application>
  <PresentationFormat>On-screen Show (4:3)</PresentationFormat>
  <Paragraphs>502</Paragraphs>
  <Slides>31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ANL_Template_gray</vt:lpstr>
      <vt:lpstr>Noise and Cosmics in the DHCAL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repond</dc:creator>
  <cp:lastModifiedBy>repond</cp:lastModifiedBy>
  <cp:revision>38</cp:revision>
  <dcterms:created xsi:type="dcterms:W3CDTF">2010-09-15T17:19:14Z</dcterms:created>
  <dcterms:modified xsi:type="dcterms:W3CDTF">2010-09-23T07:19:03Z</dcterms:modified>
</cp:coreProperties>
</file>