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6" r:id="rId3"/>
    <p:sldId id="261" r:id="rId4"/>
    <p:sldId id="265" r:id="rId5"/>
    <p:sldId id="260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3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17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52FBF-95AC-4F58-B8E6-EDC5E50C36A8}" type="datetimeFigureOut">
              <a:rPr lang="cs-CZ" smtClean="0"/>
              <a:pPr/>
              <a:t>22.9.2010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3FFA5-A084-4F7B-9A92-F517E907A0A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FFA5-A084-4F7B-9A92-F517E907A0AE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DDB6F4C-AE32-4306-B759-A4A4F851664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uh2c.ac.ma/uh2c/index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Optical</a:t>
            </a:r>
            <a:r>
              <a:rPr lang="cs-CZ" dirty="0" smtClean="0"/>
              <a:t> </a:t>
            </a:r>
            <a:r>
              <a:rPr lang="cs-CZ" dirty="0" err="1" smtClean="0"/>
              <a:t>calibration</a:t>
            </a:r>
            <a:r>
              <a:rPr lang="cs-CZ" dirty="0" smtClean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 – </a:t>
            </a:r>
            <a:r>
              <a:rPr lang="cs-CZ" dirty="0" err="1" smtClean="0"/>
              <a:t>recent</a:t>
            </a:r>
            <a:r>
              <a:rPr lang="cs-CZ" dirty="0" smtClean="0"/>
              <a:t> </a:t>
            </a:r>
            <a:r>
              <a:rPr lang="cs-CZ" dirty="0" err="1" smtClean="0"/>
              <a:t>activities</a:t>
            </a:r>
            <a:r>
              <a:rPr lang="cs-CZ" dirty="0" smtClean="0"/>
              <a:t> in </a:t>
            </a:r>
            <a:r>
              <a:rPr lang="cs-CZ" dirty="0" err="1" smtClean="0"/>
              <a:t>Prague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DESY tests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Electronics developments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Optical developments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Outlook </a:t>
            </a:r>
            <a:endParaRPr lang="en-GB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 dirty="0"/>
          </a:p>
        </p:txBody>
      </p:sp>
      <p:pic>
        <p:nvPicPr>
          <p:cNvPr id="7" name="Obrázek 6" descr="logo-FZU_100x100p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9" y="5373216"/>
            <a:ext cx="792088" cy="792088"/>
          </a:xfrm>
          <a:prstGeom prst="rect">
            <a:avLst/>
          </a:prstGeom>
        </p:spPr>
      </p:pic>
      <p:pic>
        <p:nvPicPr>
          <p:cNvPr id="9" name="Obrázek 8" descr="cal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5445224"/>
            <a:ext cx="1676400" cy="798576"/>
          </a:xfrm>
          <a:prstGeom prst="rect">
            <a:avLst/>
          </a:prstGeom>
        </p:spPr>
      </p:pic>
      <p:pic>
        <p:nvPicPr>
          <p:cNvPr id="4098" name="Picture 2" descr="Casablanca University 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5373216"/>
            <a:ext cx="1905000" cy="857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27168" cy="648072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sz="3600" dirty="0" smtClean="0"/>
              <a:t>DESY test 1</a:t>
            </a:r>
            <a:endParaRPr lang="cs-CZ" sz="360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655072" y="6415314"/>
            <a:ext cx="3002280" cy="274320"/>
          </a:xfrm>
        </p:spPr>
        <p:txBody>
          <a:bodyPr/>
          <a:lstStyle/>
          <a:p>
            <a:r>
              <a:rPr lang="cs-CZ" dirty="0" smtClean="0"/>
              <a:t>Casablanca 23.9.2010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672408" cy="198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ovéPole 8"/>
          <p:cNvSpPr txBox="1"/>
          <p:nvPr/>
        </p:nvSpPr>
        <p:spPr>
          <a:xfrm>
            <a:off x="467544" y="3283530"/>
            <a:ext cx="3599062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30188">
              <a:spcBef>
                <a:spcPts val="600"/>
              </a:spcBef>
            </a:pPr>
            <a:r>
              <a:rPr lang="en-GB" sz="2000" dirty="0" smtClean="0"/>
              <a:t>QMB6 performance on HBU0</a:t>
            </a:r>
          </a:p>
          <a:p>
            <a:pPr marL="182563" lvl="1" indent="-147638">
              <a:spcBef>
                <a:spcPts val="600"/>
              </a:spcBef>
              <a:buFont typeface="Arial" pitchFamily="34" charset="0"/>
              <a:buChar char="•"/>
            </a:pPr>
            <a:r>
              <a:rPr lang="en-GB" sz="1600" dirty="0" smtClean="0"/>
              <a:t>Single </a:t>
            </a:r>
            <a:r>
              <a:rPr lang="en-GB" sz="1600" dirty="0" err="1" smtClean="0"/>
              <a:t>p.e</a:t>
            </a:r>
            <a:r>
              <a:rPr lang="en-GB" sz="1600" dirty="0" smtClean="0"/>
              <a:t>. peaks in HG</a:t>
            </a:r>
          </a:p>
          <a:p>
            <a:pPr marL="182563" lvl="1" indent="-147638">
              <a:spcBef>
                <a:spcPts val="600"/>
              </a:spcBef>
              <a:buFont typeface="Arial" pitchFamily="34" charset="0"/>
              <a:buChar char="•"/>
            </a:pPr>
            <a:r>
              <a:rPr lang="en-GB" sz="1600" dirty="0" smtClean="0"/>
              <a:t>Amplitude scans at LG</a:t>
            </a:r>
          </a:p>
          <a:p>
            <a:pPr marL="182563" lvl="1" indent="-147638">
              <a:spcBef>
                <a:spcPts val="600"/>
              </a:spcBef>
              <a:buFont typeface="Arial" pitchFamily="34" charset="0"/>
              <a:buChar char="•"/>
            </a:pPr>
            <a:r>
              <a:rPr lang="en-GB" sz="1600" dirty="0" smtClean="0"/>
              <a:t>HG vs. LG ratio measurement</a:t>
            </a:r>
            <a:endParaRPr lang="en-GB" sz="1600" dirty="0"/>
          </a:p>
        </p:txBody>
      </p:sp>
      <p:pic>
        <p:nvPicPr>
          <p:cNvPr id="1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24744"/>
            <a:ext cx="425775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137276" y="836712"/>
            <a:ext cx="611188" cy="244475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ASIC1</a:t>
            </a:r>
            <a:endParaRPr lang="cs-CZ" sz="10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355976" y="1700808"/>
            <a:ext cx="4464496" cy="177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2563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Large spread of </a:t>
            </a:r>
            <a:r>
              <a:rPr lang="en-GB" dirty="0" err="1" smtClean="0"/>
              <a:t>single_photon_peak</a:t>
            </a:r>
            <a:r>
              <a:rPr lang="en-GB" dirty="0" smtClean="0"/>
              <a:t> distances - SiPM voltage settings?</a:t>
            </a:r>
          </a:p>
          <a:p>
            <a:pPr indent="182563">
              <a:lnSpc>
                <a:spcPct val="8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Amplitude scan in LG, 400fF</a:t>
            </a:r>
          </a:p>
          <a:p>
            <a:pPr marL="357188" lvl="1" indent="182563">
              <a:lnSpc>
                <a:spcPct val="8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GB" sz="1600" dirty="0" smtClean="0"/>
              <a:t>Fired pixels in LG estimated using single photon peaks in HG + HG/LG ratio</a:t>
            </a:r>
          </a:p>
          <a:p>
            <a:pPr marL="357188" lvl="1" indent="182563">
              <a:lnSpc>
                <a:spcPct val="8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GB" sz="1600" dirty="0" smtClean="0"/>
              <a:t>QMB amplitude V1 converted to optical </a:t>
            </a:r>
            <a:r>
              <a:rPr lang="cs-CZ" sz="1600" dirty="0" err="1" smtClean="0"/>
              <a:t>energy</a:t>
            </a:r>
            <a:r>
              <a:rPr lang="cs-CZ" sz="1600" dirty="0" smtClean="0"/>
              <a:t> </a:t>
            </a:r>
            <a:r>
              <a:rPr lang="cs-CZ" sz="1600" dirty="0" err="1" smtClean="0"/>
              <a:t>output</a:t>
            </a:r>
            <a:endParaRPr lang="en-GB" sz="1600" dirty="0" smtClean="0"/>
          </a:p>
        </p:txBody>
      </p:sp>
      <p:sp>
        <p:nvSpPr>
          <p:cNvPr id="16" name="TextovéPole 15"/>
          <p:cNvSpPr txBox="1"/>
          <p:nvPr/>
        </p:nvSpPr>
        <p:spPr>
          <a:xfrm>
            <a:off x="723509" y="2719953"/>
            <a:ext cx="298439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Notched fibre fixed in balsa frame</a:t>
            </a:r>
            <a:endParaRPr lang="en-GB" sz="1400" dirty="0"/>
          </a:p>
        </p:txBody>
      </p:sp>
      <p:cxnSp>
        <p:nvCxnSpPr>
          <p:cNvPr id="18" name="Přímá spojovací šipka 17"/>
          <p:cNvCxnSpPr/>
          <p:nvPr/>
        </p:nvCxnSpPr>
        <p:spPr>
          <a:xfrm rot="5400000" flipH="1" flipV="1">
            <a:off x="2627784" y="2348880"/>
            <a:ext cx="36004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Skupina 19"/>
          <p:cNvGrpSpPr/>
          <p:nvPr/>
        </p:nvGrpSpPr>
        <p:grpSpPr>
          <a:xfrm>
            <a:off x="4644008" y="3428999"/>
            <a:ext cx="4104456" cy="2952329"/>
            <a:chOff x="4644008" y="3428999"/>
            <a:chExt cx="4104456" cy="2952329"/>
          </a:xfrm>
        </p:grpSpPr>
        <p:pic>
          <p:nvPicPr>
            <p:cNvPr id="13" name="Picture 4" descr="pixel_estimation_J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3428999"/>
              <a:ext cx="4104456" cy="2952329"/>
            </a:xfrm>
            <a:prstGeom prst="rect">
              <a:avLst/>
            </a:prstGeom>
            <a:noFill/>
          </p:spPr>
        </p:pic>
        <p:sp>
          <p:nvSpPr>
            <p:cNvPr id="19" name="TextovéPole 18"/>
            <p:cNvSpPr txBox="1"/>
            <p:nvPr/>
          </p:nvSpPr>
          <p:spPr>
            <a:xfrm>
              <a:off x="6860624" y="3944089"/>
              <a:ext cx="87972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2"/>
                  </a:solidFill>
                </a:rPr>
                <a:t>saturation</a:t>
              </a:r>
              <a:endParaRPr lang="en-GB" sz="12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21" name="Picture 8" descr="fibrePos1"/>
          <p:cNvPicPr>
            <a:picLocks noChangeAspect="1" noChangeArrowheads="1"/>
          </p:cNvPicPr>
          <p:nvPr/>
        </p:nvPicPr>
        <p:blipFill>
          <a:blip r:embed="rId5" cstate="print"/>
          <a:srcRect l="-6657" t="-19856" r="-6657" b="-19856"/>
          <a:stretch>
            <a:fillRect/>
          </a:stretch>
        </p:blipFill>
        <p:spPr bwMode="auto">
          <a:xfrm>
            <a:off x="364489" y="5187463"/>
            <a:ext cx="3919479" cy="11218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2" name="TextovéPole 21"/>
          <p:cNvSpPr txBox="1"/>
          <p:nvPr/>
        </p:nvSpPr>
        <p:spPr>
          <a:xfrm>
            <a:off x="827584" y="4849415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Calibration by notched fibre</a:t>
            </a:r>
            <a:endParaRPr lang="en-GB" sz="1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83768" y="683404"/>
            <a:ext cx="13026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s-CZ" dirty="0" smtClean="0"/>
              <a:t>HBU0 no. 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194920" cy="792088"/>
          </a:xfrm>
        </p:spPr>
        <p:txBody>
          <a:bodyPr>
            <a:normAutofit/>
          </a:bodyPr>
          <a:lstStyle/>
          <a:p>
            <a:pPr algn="ctr"/>
            <a:r>
              <a:rPr lang="cs-CZ" sz="3600" dirty="0" smtClean="0"/>
              <a:t>DESY test 2 – in </a:t>
            </a:r>
            <a:r>
              <a:rPr lang="cs-CZ" sz="3600" dirty="0" err="1" smtClean="0"/>
              <a:t>beam</a:t>
            </a:r>
            <a:endParaRPr lang="cs-CZ" sz="360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3</a:t>
            </a:fld>
            <a:endParaRPr lang="cs-CZ"/>
          </a:p>
        </p:txBody>
      </p:sp>
      <p:grpSp>
        <p:nvGrpSpPr>
          <p:cNvPr id="28" name="Zástupný symbol pro obsah 27"/>
          <p:cNvGrpSpPr>
            <a:grpSpLocks noGrp="1"/>
          </p:cNvGrpSpPr>
          <p:nvPr>
            <p:ph sz="half" idx="1"/>
          </p:nvPr>
        </p:nvGrpSpPr>
        <p:grpSpPr>
          <a:xfrm>
            <a:off x="323528" y="3710136"/>
            <a:ext cx="3240360" cy="2455168"/>
            <a:chOff x="-363961" y="3868891"/>
            <a:chExt cx="3635375" cy="2727325"/>
          </a:xfrm>
        </p:grpSpPr>
        <p:pic>
          <p:nvPicPr>
            <p:cNvPr id="29" name="Picture 14" descr="overa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63961" y="3868891"/>
              <a:ext cx="3635375" cy="2727325"/>
            </a:xfrm>
            <a:prstGeom prst="rect">
              <a:avLst/>
            </a:prstGeom>
            <a:noFill/>
          </p:spPr>
        </p:pic>
        <p:sp>
          <p:nvSpPr>
            <p:cNvPr id="30" name="Text Box 27"/>
            <p:cNvSpPr txBox="1">
              <a:spLocks noChangeArrowheads="1"/>
            </p:cNvSpPr>
            <p:nvPr/>
          </p:nvSpPr>
          <p:spPr bwMode="auto">
            <a:xfrm>
              <a:off x="605472" y="4094634"/>
              <a:ext cx="1427583" cy="307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006600"/>
                  </a:solidFill>
                </a:rPr>
                <a:t>ASIC </a:t>
              </a:r>
              <a:r>
                <a:rPr lang="en-US" sz="1200" dirty="0">
                  <a:solidFill>
                    <a:srgbClr val="006600"/>
                  </a:solidFill>
                </a:rPr>
                <a:t>saturation</a:t>
              </a:r>
              <a:endParaRPr lang="cs-CZ" sz="1200" dirty="0">
                <a:solidFill>
                  <a:srgbClr val="006600"/>
                </a:solidFill>
              </a:endParaRP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1006276" y="4799578"/>
              <a:ext cx="993374" cy="512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cs-CZ" sz="1200" dirty="0" smtClean="0">
                  <a:solidFill>
                    <a:srgbClr val="006600"/>
                  </a:solidFill>
                </a:rPr>
                <a:t>o</a:t>
              </a:r>
              <a:r>
                <a:rPr lang="en-GB" sz="1200" dirty="0" err="1" smtClean="0">
                  <a:solidFill>
                    <a:srgbClr val="006600"/>
                  </a:solidFill>
                </a:rPr>
                <a:t>ptical</a:t>
              </a:r>
              <a:r>
                <a:rPr lang="en-GB" sz="1200" dirty="0" smtClean="0">
                  <a:solidFill>
                    <a:srgbClr val="006600"/>
                  </a:solidFill>
                </a:rPr>
                <a:t> </a:t>
              </a:r>
            </a:p>
            <a:p>
              <a:pPr algn="ctr"/>
              <a:r>
                <a:rPr lang="cs-CZ" sz="1200" dirty="0" smtClean="0">
                  <a:solidFill>
                    <a:srgbClr val="006600"/>
                  </a:solidFill>
                </a:rPr>
                <a:t>c</a:t>
              </a:r>
              <a:r>
                <a:rPr lang="en-GB" sz="1200" dirty="0" err="1" smtClean="0">
                  <a:solidFill>
                    <a:srgbClr val="006600"/>
                  </a:solidFill>
                </a:rPr>
                <a:t>rosstalk</a:t>
              </a:r>
              <a:r>
                <a:rPr lang="cs-CZ" sz="1200" dirty="0" smtClean="0">
                  <a:solidFill>
                    <a:srgbClr val="006600"/>
                  </a:solidFill>
                </a:rPr>
                <a:t>?</a:t>
              </a:r>
              <a:endParaRPr lang="en-GB" sz="1200" dirty="0">
                <a:solidFill>
                  <a:srgbClr val="006600"/>
                </a:solidFill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>
              <a:off x="1528638" y="5229126"/>
              <a:ext cx="503238" cy="57273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1455845" y="5229125"/>
              <a:ext cx="73025" cy="2159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4" name="Zástupný symbol pro obsah 53"/>
          <p:cNvGrpSpPr>
            <a:grpSpLocks noGrp="1"/>
          </p:cNvGrpSpPr>
          <p:nvPr>
            <p:ph sz="half" idx="2"/>
          </p:nvPr>
        </p:nvGrpSpPr>
        <p:grpSpPr>
          <a:xfrm>
            <a:off x="3923928" y="3212976"/>
            <a:ext cx="4968552" cy="3096344"/>
            <a:chOff x="3924300" y="3389313"/>
            <a:chExt cx="5112196" cy="3352055"/>
          </a:xfrm>
        </p:grpSpPr>
        <p:pic>
          <p:nvPicPr>
            <p:cNvPr id="55" name="Picture 15" descr="ped_shift_detail"/>
            <p:cNvPicPr>
              <a:picLocks noChangeAspect="1" noChangeArrowheads="1"/>
            </p:cNvPicPr>
            <p:nvPr/>
          </p:nvPicPr>
          <p:blipFill>
            <a:blip r:embed="rId4" cstate="print"/>
            <a:srcRect t="11339"/>
            <a:stretch>
              <a:fillRect/>
            </a:stretch>
          </p:blipFill>
          <p:spPr bwMode="auto">
            <a:xfrm>
              <a:off x="3924300" y="3389313"/>
              <a:ext cx="5112196" cy="3352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 Box 31"/>
            <p:cNvSpPr txBox="1">
              <a:spLocks noChangeArrowheads="1"/>
            </p:cNvSpPr>
            <p:nvPr/>
          </p:nvSpPr>
          <p:spPr bwMode="auto">
            <a:xfrm>
              <a:off x="6183396" y="4989157"/>
              <a:ext cx="7617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cs-CZ" sz="1400" dirty="0" err="1" smtClean="0">
                  <a:solidFill>
                    <a:srgbClr val="006600"/>
                  </a:solidFill>
                </a:rPr>
                <a:t>bad</a:t>
              </a:r>
              <a:r>
                <a:rPr lang="en-US" sz="1400" dirty="0" smtClean="0">
                  <a:solidFill>
                    <a:srgbClr val="006600"/>
                  </a:solidFill>
                </a:rPr>
                <a:t> tile</a:t>
              </a:r>
              <a:endParaRPr lang="cs-CZ" sz="1400" dirty="0">
                <a:solidFill>
                  <a:srgbClr val="006600"/>
                </a:solidFill>
              </a:endParaRPr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5724525" y="5300663"/>
              <a:ext cx="576263" cy="144462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8" name="Line 33"/>
            <p:cNvSpPr>
              <a:spLocks noChangeShapeType="1"/>
            </p:cNvSpPr>
            <p:nvPr/>
          </p:nvSpPr>
          <p:spPr bwMode="auto">
            <a:xfrm>
              <a:off x="6804025" y="5300663"/>
              <a:ext cx="1565662" cy="817067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>
              <a:off x="6338882" y="3428999"/>
              <a:ext cx="942964" cy="566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6600"/>
                  </a:solidFill>
                </a:rPr>
                <a:t>optical </a:t>
              </a:r>
            </a:p>
            <a:p>
              <a:pPr algn="ctr"/>
              <a:r>
                <a:rPr lang="en-GB" sz="1400" dirty="0" smtClean="0">
                  <a:solidFill>
                    <a:srgbClr val="006600"/>
                  </a:solidFill>
                </a:rPr>
                <a:t>crosstalk</a:t>
              </a:r>
              <a:endParaRPr lang="en-GB" sz="1400" dirty="0">
                <a:solidFill>
                  <a:srgbClr val="006600"/>
                </a:solidFill>
              </a:endParaRPr>
            </a:p>
          </p:txBody>
        </p:sp>
        <p:sp>
          <p:nvSpPr>
            <p:cNvPr id="60" name="Line 35"/>
            <p:cNvSpPr>
              <a:spLocks noChangeShapeType="1"/>
            </p:cNvSpPr>
            <p:nvPr/>
          </p:nvSpPr>
          <p:spPr bwMode="auto">
            <a:xfrm flipH="1">
              <a:off x="6084888" y="3644900"/>
              <a:ext cx="287337" cy="2159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61" name="Line 36"/>
            <p:cNvSpPr>
              <a:spLocks noChangeShapeType="1"/>
            </p:cNvSpPr>
            <p:nvPr/>
          </p:nvSpPr>
          <p:spPr bwMode="auto">
            <a:xfrm flipH="1">
              <a:off x="5219700" y="3644900"/>
              <a:ext cx="1152525" cy="144463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62" name="Text Box 38"/>
            <p:cNvSpPr txBox="1">
              <a:spLocks noChangeArrowheads="1"/>
            </p:cNvSpPr>
            <p:nvPr/>
          </p:nvSpPr>
          <p:spPr bwMode="auto">
            <a:xfrm>
              <a:off x="6011863" y="4292600"/>
              <a:ext cx="8210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cs-CZ" sz="1400" dirty="0" smtClean="0">
                  <a:solidFill>
                    <a:srgbClr val="006600"/>
                  </a:solidFill>
                </a:rPr>
                <a:t>d</a:t>
              </a:r>
              <a:r>
                <a:rPr lang="en-US" sz="1400" dirty="0" err="1" smtClean="0">
                  <a:solidFill>
                    <a:srgbClr val="006600"/>
                  </a:solidFill>
                </a:rPr>
                <a:t>ead</a:t>
              </a:r>
              <a:r>
                <a:rPr lang="en-US" sz="1400" dirty="0" smtClean="0">
                  <a:solidFill>
                    <a:srgbClr val="006600"/>
                  </a:solidFill>
                </a:rPr>
                <a:t> </a:t>
              </a:r>
              <a:r>
                <a:rPr lang="cs-CZ" sz="1400" dirty="0" smtClean="0">
                  <a:solidFill>
                    <a:srgbClr val="006600"/>
                  </a:solidFill>
                </a:rPr>
                <a:t>c</a:t>
              </a:r>
              <a:r>
                <a:rPr lang="en-US" sz="1400" dirty="0" smtClean="0">
                  <a:solidFill>
                    <a:srgbClr val="006600"/>
                  </a:solidFill>
                </a:rPr>
                <a:t>h</a:t>
              </a:r>
              <a:endParaRPr lang="cs-CZ" sz="1400" dirty="0">
                <a:solidFill>
                  <a:srgbClr val="006600"/>
                </a:solidFill>
              </a:endParaRPr>
            </a:p>
          </p:txBody>
        </p:sp>
        <p:sp>
          <p:nvSpPr>
            <p:cNvPr id="63" name="Line 39"/>
            <p:cNvSpPr>
              <a:spLocks noChangeShapeType="1"/>
            </p:cNvSpPr>
            <p:nvPr/>
          </p:nvSpPr>
          <p:spPr bwMode="auto">
            <a:xfrm flipH="1">
              <a:off x="6011863" y="4581525"/>
              <a:ext cx="287337" cy="2159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64" name="Text Box 9"/>
          <p:cNvSpPr txBox="1">
            <a:spLocks noChangeArrowheads="1"/>
          </p:cNvSpPr>
          <p:nvPr/>
        </p:nvSpPr>
        <p:spPr bwMode="auto">
          <a:xfrm>
            <a:off x="539552" y="6093296"/>
            <a:ext cx="28457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 dirty="0" smtClean="0"/>
              <a:t>ASIC1, </a:t>
            </a:r>
            <a:r>
              <a:rPr lang="en-GB" sz="1400" dirty="0" smtClean="0"/>
              <a:t>cells 30-35 illumined</a:t>
            </a:r>
            <a:r>
              <a:rPr lang="cs-CZ" sz="1400" dirty="0" smtClean="0"/>
              <a:t>, </a:t>
            </a:r>
            <a:r>
              <a:rPr lang="cs-CZ" sz="1400" dirty="0" smtClean="0">
                <a:solidFill>
                  <a:schemeClr val="accent1"/>
                </a:solidFill>
              </a:rPr>
              <a:t>HG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65" name="Levá složená závorka 64"/>
          <p:cNvSpPr/>
          <p:nvPr/>
        </p:nvSpPr>
        <p:spPr>
          <a:xfrm>
            <a:off x="3635896" y="3212976"/>
            <a:ext cx="288032" cy="2664296"/>
          </a:xfrm>
          <a:prstGeom prst="leftBrace">
            <a:avLst>
              <a:gd name="adj1" fmla="val 8333"/>
              <a:gd name="adj2" fmla="val 90479"/>
            </a:avLst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6" name="TextovéPole 65"/>
          <p:cNvSpPr txBox="1"/>
          <p:nvPr/>
        </p:nvSpPr>
        <p:spPr>
          <a:xfrm>
            <a:off x="3923928" y="5929535"/>
            <a:ext cx="622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>
                <a:solidFill>
                  <a:schemeClr val="accent2"/>
                </a:solidFill>
              </a:rPr>
              <a:t>zoom</a:t>
            </a:r>
            <a:endParaRPr lang="cs-CZ" sz="1400" dirty="0">
              <a:solidFill>
                <a:schemeClr val="accent2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79512" y="1124744"/>
            <a:ext cx="4824536" cy="2531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ASIC0 (</a:t>
            </a:r>
            <a:r>
              <a:rPr lang="en-GB" dirty="0" smtClean="0">
                <a:solidFill>
                  <a:srgbClr val="92D050"/>
                </a:solidFill>
              </a:rPr>
              <a:t>green</a:t>
            </a:r>
            <a:r>
              <a:rPr lang="en-GB" dirty="0" smtClean="0"/>
              <a:t>) fully working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ASIC1 (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) problems with programming</a:t>
            </a:r>
          </a:p>
          <a:p>
            <a:pPr marL="0" lvl="1"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trigger: beam or internal DIF trigger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Channels 30..35 were illumined 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Measurements: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MIP signal in High Gain and Low Gain 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Gain in HG and LG using MIP signal 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Scan over various V1 setting of the QMB6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Pedestal </a:t>
            </a:r>
            <a:r>
              <a:rPr lang="cs-CZ" sz="1600" dirty="0" err="1" smtClean="0"/>
              <a:t>shift</a:t>
            </a:r>
            <a:r>
              <a:rPr lang="en-GB" sz="1600" dirty="0" smtClean="0"/>
              <a:t> </a:t>
            </a:r>
            <a:r>
              <a:rPr lang="en-GB" sz="1600" dirty="0" smtClean="0"/>
              <a:t>for non-illumined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</a:pPr>
            <a:r>
              <a:rPr lang="en-GB" sz="1600" dirty="0" smtClean="0"/>
              <a:t>	cells</a:t>
            </a:r>
          </a:p>
        </p:txBody>
      </p:sp>
      <p:pic>
        <p:nvPicPr>
          <p:cNvPr id="40" name="Picture 5" descr="testsetu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921" y="260648"/>
            <a:ext cx="2962551" cy="2828683"/>
          </a:xfrm>
          <a:prstGeom prst="rect">
            <a:avLst/>
          </a:prstGeom>
          <a:noFill/>
        </p:spPr>
      </p:pic>
      <p:sp>
        <p:nvSpPr>
          <p:cNvPr id="41" name="TextovéPole 40"/>
          <p:cNvSpPr txBox="1"/>
          <p:nvPr/>
        </p:nvSpPr>
        <p:spPr>
          <a:xfrm>
            <a:off x="7517808" y="2699628"/>
            <a:ext cx="13026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2"/>
                </a:solidFill>
              </a:rPr>
              <a:t>HBU0 no. 2</a:t>
            </a:r>
            <a:endParaRPr lang="cs-CZ" dirty="0">
              <a:solidFill>
                <a:schemeClr val="bg2"/>
              </a:solidFill>
            </a:endParaRPr>
          </a:p>
        </p:txBody>
      </p:sp>
      <p:cxnSp>
        <p:nvCxnSpPr>
          <p:cNvPr id="43" name="Přímá spojovací šipka 42"/>
          <p:cNvCxnSpPr/>
          <p:nvPr/>
        </p:nvCxnSpPr>
        <p:spPr>
          <a:xfrm rot="5400000">
            <a:off x="4247964" y="5265204"/>
            <a:ext cx="1224136" cy="1588"/>
          </a:xfrm>
          <a:prstGeom prst="straightConnector1">
            <a:avLst/>
          </a:prstGeom>
          <a:ln w="28575">
            <a:solidFill>
              <a:srgbClr val="01730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ovéPole 43"/>
          <p:cNvSpPr txBox="1"/>
          <p:nvPr/>
        </p:nvSpPr>
        <p:spPr>
          <a:xfrm rot="16200000">
            <a:off x="4062377" y="5136474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17306"/>
                </a:solidFill>
              </a:rPr>
              <a:t>pedestal shift</a:t>
            </a:r>
            <a:endParaRPr lang="en-GB" sz="1400" dirty="0">
              <a:solidFill>
                <a:srgbClr val="0173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147248" cy="7992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DESY test 2 – </a:t>
            </a:r>
            <a:r>
              <a:rPr lang="cs-CZ" sz="3600" dirty="0" err="1" smtClean="0"/>
              <a:t>preliminary</a:t>
            </a:r>
            <a:r>
              <a:rPr lang="cs-CZ" sz="3600" dirty="0" smtClean="0"/>
              <a:t> </a:t>
            </a:r>
            <a:r>
              <a:rPr lang="cs-CZ" sz="3600" dirty="0" err="1" smtClean="0"/>
              <a:t>results</a:t>
            </a:r>
            <a:endParaRPr lang="cs-CZ" sz="360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251520" y="4509120"/>
            <a:ext cx="4320480" cy="1871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Analogue memory cells filling                     1 ASIC channel – </a:t>
            </a:r>
            <a:r>
              <a:rPr lang="en-GB" dirty="0" smtClean="0">
                <a:solidFill>
                  <a:schemeClr val="accent1"/>
                </a:solidFill>
              </a:rPr>
              <a:t>high gain</a:t>
            </a:r>
            <a:r>
              <a:rPr lang="en-GB" dirty="0" smtClean="0"/>
              <a:t>: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scan over various V1 setting of the QMB6, (0 – </a:t>
            </a:r>
            <a:r>
              <a:rPr lang="cs-CZ" sz="1600" dirty="0" smtClean="0"/>
              <a:t>4000</a:t>
            </a:r>
            <a:r>
              <a:rPr lang="en-GB" sz="1600" dirty="0" smtClean="0"/>
              <a:t>)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ASIC ADC values averaged over a run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reference value  (</a:t>
            </a:r>
            <a:r>
              <a:rPr lang="en-GB" sz="1600" dirty="0" smtClean="0">
                <a:solidFill>
                  <a:srgbClr val="92D050"/>
                </a:solidFill>
              </a:rPr>
              <a:t>green</a:t>
            </a:r>
            <a:r>
              <a:rPr lang="en-GB" sz="1600" dirty="0" smtClean="0"/>
              <a:t>) - last filled memory </a:t>
            </a:r>
            <a:r>
              <a:rPr lang="en-GB" sz="1600" dirty="0" smtClean="0"/>
              <a:t>cell</a:t>
            </a:r>
            <a:endParaRPr lang="en-GB" sz="1600" dirty="0" smtClean="0"/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</a:rPr>
              <a:t>decrease of pedestal during filling</a:t>
            </a:r>
            <a:r>
              <a:rPr lang="cs-CZ" sz="1600" dirty="0" smtClean="0">
                <a:solidFill>
                  <a:schemeClr val="accent1"/>
                </a:solidFill>
              </a:rPr>
              <a:t>!</a:t>
            </a:r>
            <a:endParaRPr lang="en-GB" sz="1600" dirty="0" smtClean="0">
              <a:solidFill>
                <a:schemeClr val="accent1"/>
              </a:solidFill>
            </a:endParaRPr>
          </a:p>
        </p:txBody>
      </p:sp>
      <p:pic>
        <p:nvPicPr>
          <p:cNvPr id="14" name="Zástupný symbol pro obsah 13" descr="data3-errorb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096194"/>
            <a:ext cx="4454558" cy="3340918"/>
          </a:xfrm>
        </p:spPr>
      </p:pic>
      <p:pic>
        <p:nvPicPr>
          <p:cNvPr id="16" name="Obrázek 15" descr="data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628800"/>
            <a:ext cx="1344149" cy="1728192"/>
          </a:xfrm>
          <a:prstGeom prst="rect">
            <a:avLst/>
          </a:prstGeom>
        </p:spPr>
      </p:pic>
      <p:pic>
        <p:nvPicPr>
          <p:cNvPr id="19" name="Zástupný symbol pro obsah 18" descr="4d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684213" y="1124745"/>
            <a:ext cx="3527425" cy="3296532"/>
          </a:xfrm>
        </p:spPr>
      </p:pic>
      <p:cxnSp>
        <p:nvCxnSpPr>
          <p:cNvPr id="21" name="Přímá spojovací šipka 20"/>
          <p:cNvCxnSpPr/>
          <p:nvPr/>
        </p:nvCxnSpPr>
        <p:spPr>
          <a:xfrm rot="10800000" flipV="1">
            <a:off x="2987824" y="3645024"/>
            <a:ext cx="1152128" cy="57606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 rot="19956451">
            <a:off x="3094616" y="3861754"/>
            <a:ext cx="1076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err="1" smtClean="0">
                <a:solidFill>
                  <a:schemeClr val="accent1"/>
                </a:solidFill>
              </a:rPr>
              <a:t>filling</a:t>
            </a:r>
            <a:r>
              <a:rPr lang="cs-CZ" sz="1400" dirty="0" smtClean="0">
                <a:solidFill>
                  <a:schemeClr val="accent1"/>
                </a:solidFill>
              </a:rPr>
              <a:t> </a:t>
            </a:r>
            <a:r>
              <a:rPr lang="cs-CZ" sz="1400" dirty="0" err="1" smtClean="0">
                <a:solidFill>
                  <a:schemeClr val="accent1"/>
                </a:solidFill>
              </a:rPr>
              <a:t>time</a:t>
            </a:r>
            <a:endParaRPr lang="cs-CZ" sz="1400" dirty="0">
              <a:solidFill>
                <a:schemeClr val="accent1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4572000" y="4653136"/>
            <a:ext cx="4320480" cy="168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n-GB" dirty="0" smtClean="0"/>
              <a:t>Ratio HG/LG – important for calibration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MIP signal in High Gain and Low Gain 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</a:rPr>
              <a:t>spread over memory cells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</a:rPr>
              <a:t>spread over ASIC channels</a:t>
            </a: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</a:rPr>
              <a:t>ratio </a:t>
            </a:r>
            <a:r>
              <a:rPr lang="en-GB" sz="1600" dirty="0" smtClean="0">
                <a:solidFill>
                  <a:schemeClr val="accent1"/>
                </a:solidFill>
              </a:rPr>
              <a:t>channel dependent and &gt; 10(?)</a:t>
            </a:r>
            <a:endParaRPr lang="en-GB" sz="1600" dirty="0" smtClean="0">
              <a:solidFill>
                <a:schemeClr val="accent1"/>
              </a:solidFill>
            </a:endParaRPr>
          </a:p>
          <a:p>
            <a:pPr lvl="1" indent="-274638">
              <a:lnSpc>
                <a:spcPct val="80000"/>
              </a:lnSpc>
              <a:spcAft>
                <a:spcPts val="300"/>
              </a:spcAft>
              <a:buFont typeface="Courier New" pitchFamily="49" charset="0"/>
              <a:buChar char="o"/>
            </a:pPr>
            <a:r>
              <a:rPr lang="en-GB" sz="1600" dirty="0" smtClean="0"/>
              <a:t>Important parameter for energy scale setting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6084168" y="4201343"/>
            <a:ext cx="1586396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ASIC channel no.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0" name="Přímá spojovací šipka 19"/>
          <p:cNvCxnSpPr/>
          <p:nvPr/>
        </p:nvCxnSpPr>
        <p:spPr>
          <a:xfrm rot="10800000">
            <a:off x="1115616" y="3645024"/>
            <a:ext cx="1296144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 rot="1125710">
            <a:off x="1747658" y="4019442"/>
            <a:ext cx="409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>
                <a:solidFill>
                  <a:schemeClr val="accent6"/>
                </a:solidFill>
              </a:rPr>
              <a:t>V1</a:t>
            </a:r>
            <a:endParaRPr lang="cs-CZ" sz="1400" dirty="0">
              <a:solidFill>
                <a:schemeClr val="accent6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82230" y="1393031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>
                <a:solidFill>
                  <a:schemeClr val="accent6"/>
                </a:solidFill>
              </a:rPr>
              <a:t>ADC</a:t>
            </a:r>
            <a:endParaRPr lang="cs-CZ" sz="1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99200"/>
          </a:xfrm>
        </p:spPr>
        <p:txBody>
          <a:bodyPr>
            <a:normAutofit/>
          </a:bodyPr>
          <a:lstStyle/>
          <a:p>
            <a:pPr algn="l"/>
            <a:r>
              <a:rPr lang="cs-CZ" sz="3600" dirty="0" err="1" smtClean="0"/>
              <a:t>Electronics</a:t>
            </a:r>
            <a:r>
              <a:rPr lang="cs-CZ" sz="3600" dirty="0" smtClean="0"/>
              <a:t> </a:t>
            </a:r>
            <a:r>
              <a:rPr lang="cs-CZ" sz="3600" dirty="0" err="1" smtClean="0"/>
              <a:t>developments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39024"/>
            <a:ext cx="3970784" cy="45262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000" dirty="0" smtClean="0"/>
              <a:t>Higher inductance improves linearity behaviour of the of the QRLED driver How to increase L?</a:t>
            </a:r>
            <a:endParaRPr lang="en-GB" sz="2000" dirty="0" smtClean="0">
              <a:solidFill>
                <a:schemeClr val="accent1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539750" lvl="2" indent="-27463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err="1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toroid</a:t>
            </a: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 size: 11 and 9 coil turns, and diameter</a:t>
            </a:r>
          </a:p>
          <a:p>
            <a:pPr marL="539750" lvl="2" indent="-27463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thickness of PCB: 0.8, 1.2, 1.8, </a:t>
            </a: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3.2</a:t>
            </a:r>
            <a:r>
              <a:rPr lang="cs-CZ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mm</a:t>
            </a:r>
            <a:endParaRPr lang="en-GB" sz="1600" dirty="0" smtClean="0">
              <a:solidFill>
                <a:schemeClr val="accent1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539750" lvl="2" indent="-27463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GND-plane geometry</a:t>
            </a:r>
          </a:p>
          <a:p>
            <a:pPr marL="0" indent="0" defTabSz="457200">
              <a:spcBef>
                <a:spcPct val="50000"/>
              </a:spcBef>
              <a:buClr>
                <a:srgbClr val="000000"/>
              </a:buClr>
              <a:buNone/>
            </a:pPr>
            <a:r>
              <a:rPr lang="en-GB" sz="2000" dirty="0" smtClean="0">
                <a:ea typeface="Arial Unicode MS" pitchFamily="34" charset="-128"/>
                <a:cs typeface="Arial Unicode MS" pitchFamily="34" charset="-128"/>
              </a:rPr>
              <a:t>Inductance </a:t>
            </a:r>
            <a:r>
              <a:rPr lang="en-GB" sz="2000" i="1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GB" sz="20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cs-CZ" sz="20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dirty="0" smtClean="0">
                <a:ea typeface="Arial Unicode MS" pitchFamily="34" charset="-128"/>
                <a:cs typeface="Arial Unicode MS" pitchFamily="34" charset="-128"/>
              </a:rPr>
              <a:t>measured via resonance  frequency with parallel capacitance </a:t>
            </a:r>
            <a:r>
              <a:rPr lang="en-GB" sz="2000" i="1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GB" sz="2000" i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dirty="0" smtClean="0">
                <a:ea typeface="Arial Unicode MS" pitchFamily="34" charset="-128"/>
                <a:cs typeface="Arial Unicode MS" pitchFamily="34" charset="-128"/>
              </a:rPr>
              <a:t>(200 pF)</a:t>
            </a:r>
          </a:p>
          <a:p>
            <a:pPr marL="539750" lvl="1" indent="-25558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accuracy needs improvement </a:t>
            </a:r>
          </a:p>
          <a:p>
            <a:pPr marL="539750" lvl="1" indent="-25558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dominant  effect of PCB thickness</a:t>
            </a:r>
          </a:p>
          <a:p>
            <a:pPr marL="539750" lvl="1" indent="-255588" defTabSz="457200">
              <a:spcBef>
                <a:spcPct val="5000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impact of the coil diameter</a:t>
            </a:r>
            <a:r>
              <a:rPr lang="cs-CZ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?</a:t>
            </a:r>
            <a:r>
              <a:rPr lang="en-GB" sz="1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 - still to be tested</a:t>
            </a:r>
          </a:p>
          <a:p>
            <a:pPr marL="0" indent="0" defTabSz="457200">
              <a:spcBef>
                <a:spcPct val="50000"/>
              </a:spcBef>
              <a:buClr>
                <a:srgbClr val="000000"/>
              </a:buClr>
              <a:buNone/>
            </a:pPr>
            <a:r>
              <a:rPr lang="en-GB" sz="2000" dirty="0" smtClean="0">
                <a:ea typeface="Arial Unicode MS" pitchFamily="34" charset="-128"/>
                <a:cs typeface="Arial Unicode MS" pitchFamily="34" charset="-128"/>
              </a:rPr>
              <a:t>Next version of the LED driver – modular based on single channel modules 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J. Cvach, CALICE Coll. meeting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5</a:t>
            </a:fld>
            <a:endParaRPr lang="cs-CZ"/>
          </a:p>
        </p:txBody>
      </p:sp>
      <p:pic>
        <p:nvPicPr>
          <p:cNvPr id="8" name="Picture 4" descr="Induct1 - Same Sheet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3456384" cy="2443771"/>
          </a:xfrm>
          <a:prstGeom prst="rect">
            <a:avLst/>
          </a:prstGeom>
          <a:noFill/>
        </p:spPr>
      </p:pic>
      <p:pic>
        <p:nvPicPr>
          <p:cNvPr id="9" name="Picture 421" descr="indukta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694938"/>
            <a:ext cx="3455813" cy="2591562"/>
          </a:xfrm>
          <a:prstGeom prst="rect">
            <a:avLst/>
          </a:prstGeom>
          <a:noFill/>
        </p:spPr>
      </p:pic>
      <p:sp>
        <p:nvSpPr>
          <p:cNvPr id="12" name="TextovéPole 11"/>
          <p:cNvSpPr txBox="1"/>
          <p:nvPr/>
        </p:nvSpPr>
        <p:spPr>
          <a:xfrm>
            <a:off x="5364088" y="134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B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169774" y="1340768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C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7654690" y="1340768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E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934610" y="1340768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D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364088" y="3152001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G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142522" y="3152001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H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931532" y="3152001"/>
            <a:ext cx="232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I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723620" y="3152001"/>
            <a:ext cx="232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J</a:t>
            </a:r>
            <a:endParaRPr lang="cs-CZ" sz="1200" dirty="0">
              <a:solidFill>
                <a:schemeClr val="bg1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830386" y="2959060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 smtClean="0"/>
              <a:t>GND</a:t>
            </a:r>
            <a:endParaRPr lang="cs-CZ" sz="105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5148064" y="1628800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i="1" dirty="0" smtClean="0">
                <a:solidFill>
                  <a:schemeClr val="accent1"/>
                </a:solidFill>
              </a:rPr>
              <a:t>L</a:t>
            </a:r>
            <a:endParaRPr lang="cs-CZ" sz="1200" i="1" dirty="0">
              <a:solidFill>
                <a:schemeClr val="accent1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652120" y="16398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i="1" dirty="0" smtClean="0">
                <a:solidFill>
                  <a:schemeClr val="accent1"/>
                </a:solidFill>
              </a:rPr>
              <a:t>C</a:t>
            </a:r>
            <a:endParaRPr lang="cs-CZ" sz="1200" i="1" dirty="0">
              <a:solidFill>
                <a:schemeClr val="accent1"/>
              </a:solidFill>
            </a:endParaRPr>
          </a:p>
        </p:txBody>
      </p:sp>
      <p:cxnSp>
        <p:nvCxnSpPr>
          <p:cNvPr id="24" name="Přímá spojovací šipka 23"/>
          <p:cNvCxnSpPr/>
          <p:nvPr/>
        </p:nvCxnSpPr>
        <p:spPr>
          <a:xfrm rot="10800000">
            <a:off x="6804248" y="5445224"/>
            <a:ext cx="115212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6804248" y="5445224"/>
            <a:ext cx="118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/>
                </a:solidFill>
              </a:rPr>
              <a:t>present QMB6</a:t>
            </a:r>
            <a:endParaRPr lang="en-GB" sz="1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7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 err="1" smtClean="0"/>
              <a:t>Optical</a:t>
            </a:r>
            <a:r>
              <a:rPr lang="cs-CZ" sz="3600" dirty="0" smtClean="0"/>
              <a:t> </a:t>
            </a:r>
            <a:r>
              <a:rPr lang="cs-CZ" sz="3600" dirty="0" err="1" smtClean="0"/>
              <a:t>developments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3419475" y="1340768"/>
            <a:ext cx="5551488" cy="33123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GB" sz="2000" dirty="0">
                <a:solidFill>
                  <a:schemeClr val="tx2"/>
                </a:solidFill>
              </a:rPr>
              <a:t>Full length plane = 72 tiles in row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GB" sz="2000" dirty="0">
                <a:solidFill>
                  <a:schemeClr val="tx2"/>
                </a:solidFill>
              </a:rPr>
              <a:t>Production of 1 fibre with 72 notches is tedious and expensive 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GB" sz="2000" dirty="0">
                <a:solidFill>
                  <a:schemeClr val="tx2"/>
                </a:solidFill>
              </a:rPr>
              <a:t>Agreement </a:t>
            </a:r>
            <a:r>
              <a:rPr lang="en-GB" sz="2000" dirty="0" smtClean="0">
                <a:solidFill>
                  <a:schemeClr val="tx2"/>
                </a:solidFill>
              </a:rPr>
              <a:t> reached</a:t>
            </a:r>
            <a:r>
              <a:rPr lang="en-GB" sz="2000" dirty="0">
                <a:solidFill>
                  <a:schemeClr val="tx2"/>
                </a:solidFill>
              </a:rPr>
              <a:t>: 3 </a:t>
            </a:r>
            <a:r>
              <a:rPr lang="en-GB" sz="2000" dirty="0" smtClean="0">
                <a:solidFill>
                  <a:schemeClr val="tx2"/>
                </a:solidFill>
              </a:rPr>
              <a:t>parallel </a:t>
            </a:r>
            <a:r>
              <a:rPr lang="en-GB" sz="2000" dirty="0">
                <a:solidFill>
                  <a:schemeClr val="tx2"/>
                </a:solidFill>
              </a:rPr>
              <a:t>fibres, each </a:t>
            </a:r>
            <a:r>
              <a:rPr lang="cs-CZ" sz="2000" dirty="0" smtClean="0">
                <a:solidFill>
                  <a:schemeClr val="tx2"/>
                </a:solidFill>
              </a:rPr>
              <a:t> </a:t>
            </a:r>
            <a:r>
              <a:rPr lang="cs-CZ" sz="2000" dirty="0" err="1" smtClean="0">
                <a:solidFill>
                  <a:schemeClr val="tx2"/>
                </a:solidFill>
              </a:rPr>
              <a:t>with</a:t>
            </a:r>
            <a:r>
              <a:rPr lang="cs-CZ" sz="2000" dirty="0" smtClean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24 </a:t>
            </a:r>
            <a:r>
              <a:rPr lang="en-GB" sz="2000" dirty="0">
                <a:solidFill>
                  <a:schemeClr val="tx2"/>
                </a:solidFill>
              </a:rPr>
              <a:t>notches </a:t>
            </a:r>
            <a:r>
              <a:rPr lang="en-GB" sz="2000" dirty="0" smtClean="0">
                <a:solidFill>
                  <a:schemeClr val="tx2"/>
                </a:solidFill>
              </a:rPr>
              <a:t>(1 fibre </a:t>
            </a:r>
            <a:r>
              <a:rPr lang="cs-CZ" sz="2000" dirty="0" err="1" smtClean="0">
                <a:solidFill>
                  <a:schemeClr val="tx2"/>
                </a:solidFill>
              </a:rPr>
              <a:t>for</a:t>
            </a:r>
            <a:r>
              <a:rPr lang="en-GB" sz="2000" dirty="0" smtClean="0">
                <a:solidFill>
                  <a:schemeClr val="tx2"/>
                </a:solidFill>
              </a:rPr>
              <a:t> 2 </a:t>
            </a:r>
            <a:r>
              <a:rPr lang="en-GB" sz="2000" dirty="0">
                <a:solidFill>
                  <a:schemeClr val="tx2"/>
                </a:solidFill>
              </a:rPr>
              <a:t>HBUs)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GB" sz="2000" dirty="0">
                <a:solidFill>
                  <a:schemeClr val="tx2"/>
                </a:solidFill>
              </a:rPr>
              <a:t>For final </a:t>
            </a:r>
            <a:r>
              <a:rPr lang="en-GB" sz="2000" dirty="0" err="1" smtClean="0">
                <a:solidFill>
                  <a:schemeClr val="tx2"/>
                </a:solidFill>
              </a:rPr>
              <a:t>calo</a:t>
            </a:r>
            <a:r>
              <a:rPr lang="cs-CZ" sz="2000" dirty="0" err="1" smtClean="0">
                <a:solidFill>
                  <a:schemeClr val="tx2"/>
                </a:solidFill>
              </a:rPr>
              <a:t>rimeter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we </a:t>
            </a:r>
            <a:r>
              <a:rPr lang="en-GB" sz="2000" dirty="0" smtClean="0">
                <a:solidFill>
                  <a:schemeClr val="tx2"/>
                </a:solidFill>
              </a:rPr>
              <a:t>plan </a:t>
            </a:r>
            <a:r>
              <a:rPr lang="en-GB" sz="2000" dirty="0">
                <a:solidFill>
                  <a:schemeClr val="tx2"/>
                </a:solidFill>
              </a:rPr>
              <a:t>to use full length fibre with 72 notches – automation </a:t>
            </a:r>
            <a:r>
              <a:rPr lang="en-GB" sz="2000" dirty="0" smtClean="0">
                <a:solidFill>
                  <a:schemeClr val="tx2"/>
                </a:solidFill>
              </a:rPr>
              <a:t>needed 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GB" sz="2000" dirty="0" smtClean="0">
                <a:solidFill>
                  <a:schemeClr val="accent1"/>
                </a:solidFill>
              </a:rPr>
              <a:t>Order placed to SAFIBRA comp.: by the end of 2010 we shall get and test the first  set of  3 fibres, beginning of 2011 – 3 more sets will be delivered</a:t>
            </a:r>
            <a:endParaRPr lang="en-GB" sz="2000" dirty="0">
              <a:solidFill>
                <a:schemeClr val="accent1"/>
              </a:solidFill>
            </a:endParaRPr>
          </a:p>
        </p:txBody>
      </p:sp>
      <p:grpSp>
        <p:nvGrpSpPr>
          <p:cNvPr id="4" name="Skupina 6"/>
          <p:cNvGrpSpPr>
            <a:grpSpLocks/>
          </p:cNvGrpSpPr>
          <p:nvPr/>
        </p:nvGrpSpPr>
        <p:grpSpPr bwMode="auto">
          <a:xfrm>
            <a:off x="323850" y="1268760"/>
            <a:ext cx="3096022" cy="1872804"/>
            <a:chOff x="1403648" y="1484784"/>
            <a:chExt cx="4322305" cy="2385830"/>
          </a:xfrm>
        </p:grpSpPr>
        <p:pic>
          <p:nvPicPr>
            <p:cNvPr id="11276" name="Picture 13" descr="Obrázek1_c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3648" y="1484784"/>
              <a:ext cx="2294539" cy="2376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7" name="Picture 13" descr="Obrázek1_c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32030" y="1494350"/>
              <a:ext cx="2293923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7" name="Skupina 76"/>
          <p:cNvGrpSpPr/>
          <p:nvPr/>
        </p:nvGrpSpPr>
        <p:grpSpPr>
          <a:xfrm>
            <a:off x="673100" y="5157192"/>
            <a:ext cx="7715250" cy="1080120"/>
            <a:chOff x="673100" y="4797425"/>
            <a:chExt cx="7715250" cy="1655763"/>
          </a:xfrm>
        </p:grpSpPr>
        <p:sp>
          <p:nvSpPr>
            <p:cNvPr id="71" name="Obdélník 70"/>
            <p:cNvSpPr/>
            <p:nvPr/>
          </p:nvSpPr>
          <p:spPr>
            <a:xfrm>
              <a:off x="7235825" y="4797425"/>
              <a:ext cx="1152525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70" name="Obdélník 69"/>
            <p:cNvSpPr/>
            <p:nvPr/>
          </p:nvSpPr>
          <p:spPr>
            <a:xfrm>
              <a:off x="6084888" y="4797425"/>
              <a:ext cx="1150937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69" name="Obdélník 68"/>
            <p:cNvSpPr/>
            <p:nvPr/>
          </p:nvSpPr>
          <p:spPr>
            <a:xfrm>
              <a:off x="4932363" y="4797425"/>
              <a:ext cx="1079500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68" name="Obdélník 67"/>
            <p:cNvSpPr/>
            <p:nvPr/>
          </p:nvSpPr>
          <p:spPr>
            <a:xfrm>
              <a:off x="3779838" y="4797425"/>
              <a:ext cx="1152525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67" name="Obdélník 66"/>
            <p:cNvSpPr/>
            <p:nvPr/>
          </p:nvSpPr>
          <p:spPr>
            <a:xfrm>
              <a:off x="2555875" y="4797425"/>
              <a:ext cx="1152525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66" name="Obdélník 65"/>
            <p:cNvSpPr/>
            <p:nvPr/>
          </p:nvSpPr>
          <p:spPr>
            <a:xfrm>
              <a:off x="1403350" y="4797425"/>
              <a:ext cx="1152525" cy="16557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dirty="0"/>
            </a:p>
          </p:txBody>
        </p:sp>
        <p:pic>
          <p:nvPicPr>
            <p:cNvPr id="11272" name="Picture 6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100" y="4976813"/>
              <a:ext cx="728663" cy="498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Skupina 76"/>
            <p:cNvGrpSpPr>
              <a:grpSpLocks/>
            </p:cNvGrpSpPr>
            <p:nvPr/>
          </p:nvGrpSpPr>
          <p:grpSpPr bwMode="auto">
            <a:xfrm>
              <a:off x="1187450" y="5110163"/>
              <a:ext cx="7200900" cy="263525"/>
              <a:chOff x="1043608" y="4818481"/>
              <a:chExt cx="7200800" cy="263671"/>
            </a:xfrm>
          </p:grpSpPr>
          <p:grpSp>
            <p:nvGrpSpPr>
              <p:cNvPr id="6" name="Skupina 75"/>
              <p:cNvGrpSpPr>
                <a:grpSpLocks/>
              </p:cNvGrpSpPr>
              <p:nvPr/>
            </p:nvGrpSpPr>
            <p:grpSpPr bwMode="auto">
              <a:xfrm>
                <a:off x="1043608" y="4818481"/>
                <a:ext cx="2556661" cy="122687"/>
                <a:chOff x="1043608" y="4456925"/>
                <a:chExt cx="2556661" cy="122687"/>
              </a:xfrm>
            </p:grpSpPr>
            <p:cxnSp>
              <p:nvCxnSpPr>
                <p:cNvPr id="9" name="Přímá spojovací čára 8"/>
                <p:cNvCxnSpPr/>
                <p:nvPr/>
              </p:nvCxnSpPr>
              <p:spPr>
                <a:xfrm>
                  <a:off x="1043608" y="4509341"/>
                  <a:ext cx="2535202" cy="7942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Čtyřcípá hvězda 18"/>
                <p:cNvSpPr/>
                <p:nvPr/>
              </p:nvSpPr>
              <p:spPr>
                <a:xfrm rot="19669222">
                  <a:off x="1408728" y="4458513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1" name="Čtyřcípá hvězda 20"/>
                <p:cNvSpPr/>
                <p:nvPr/>
              </p:nvSpPr>
              <p:spPr>
                <a:xfrm rot="19669222">
                  <a:off x="1570651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2" name="Čtyřcípá hvězda 21"/>
                <p:cNvSpPr/>
                <p:nvPr/>
              </p:nvSpPr>
              <p:spPr>
                <a:xfrm rot="19669222">
                  <a:off x="1713524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3" name="Čtyřcípá hvězda 22"/>
                <p:cNvSpPr/>
                <p:nvPr/>
              </p:nvSpPr>
              <p:spPr>
                <a:xfrm rot="19669222">
                  <a:off x="1865921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4" name="Čtyřcípá hvězda 23"/>
                <p:cNvSpPr/>
                <p:nvPr/>
              </p:nvSpPr>
              <p:spPr>
                <a:xfrm rot="19669222">
                  <a:off x="2018319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5" name="Čtyřcípá hvězda 24"/>
                <p:cNvSpPr/>
                <p:nvPr/>
              </p:nvSpPr>
              <p:spPr>
                <a:xfrm rot="19669222">
                  <a:off x="2172305" y="4456925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6" name="Čtyřcípá hvězda 25"/>
                <p:cNvSpPr/>
                <p:nvPr/>
              </p:nvSpPr>
              <p:spPr>
                <a:xfrm rot="19669222">
                  <a:off x="2324703" y="4456925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7" name="Čtyřcípá hvězda 26"/>
                <p:cNvSpPr/>
                <p:nvPr/>
              </p:nvSpPr>
              <p:spPr>
                <a:xfrm rot="19669222">
                  <a:off x="2477101" y="4456925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8" name="Čtyřcípá hvězda 27"/>
                <p:cNvSpPr/>
                <p:nvPr/>
              </p:nvSpPr>
              <p:spPr>
                <a:xfrm rot="19669222">
                  <a:off x="2580286" y="4456925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29" name="Čtyřcípá hvězda 28"/>
                <p:cNvSpPr/>
                <p:nvPr/>
              </p:nvSpPr>
              <p:spPr>
                <a:xfrm rot="19669222">
                  <a:off x="2723159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0" name="Čtyřcípá hvězda 29"/>
                <p:cNvSpPr/>
                <p:nvPr/>
              </p:nvSpPr>
              <p:spPr>
                <a:xfrm rot="19669222">
                  <a:off x="2875557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1" name="Čtyřcípá hvězda 30"/>
                <p:cNvSpPr/>
                <p:nvPr/>
              </p:nvSpPr>
              <p:spPr>
                <a:xfrm rot="19669222">
                  <a:off x="3027955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2" name="Čtyřcípá hvězda 31"/>
                <p:cNvSpPr/>
                <p:nvPr/>
              </p:nvSpPr>
              <p:spPr>
                <a:xfrm rot="19669222">
                  <a:off x="3180353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3" name="Čtyřcípá hvězda 32"/>
                <p:cNvSpPr/>
                <p:nvPr/>
              </p:nvSpPr>
              <p:spPr>
                <a:xfrm rot="19669222">
                  <a:off x="3332751" y="4456925"/>
                  <a:ext cx="115886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4" name="Čtyřcípá hvězda 33"/>
                <p:cNvSpPr/>
                <p:nvPr/>
              </p:nvSpPr>
              <p:spPr>
                <a:xfrm rot="19669222">
                  <a:off x="3486737" y="4456925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</p:grpSp>
          <p:grpSp>
            <p:nvGrpSpPr>
              <p:cNvPr id="7" name="Skupina 73"/>
              <p:cNvGrpSpPr>
                <a:grpSpLocks/>
              </p:cNvGrpSpPr>
              <p:nvPr/>
            </p:nvGrpSpPr>
            <p:grpSpPr bwMode="auto">
              <a:xfrm>
                <a:off x="1043608" y="4941168"/>
                <a:ext cx="4896544" cy="140984"/>
                <a:chOff x="1043608" y="5664280"/>
                <a:chExt cx="4896544" cy="140984"/>
              </a:xfrm>
            </p:grpSpPr>
            <p:cxnSp>
              <p:nvCxnSpPr>
                <p:cNvPr id="13" name="Přímá spojovací čára 12"/>
                <p:cNvCxnSpPr/>
                <p:nvPr/>
              </p:nvCxnSpPr>
              <p:spPr>
                <a:xfrm>
                  <a:off x="1043608" y="5733786"/>
                  <a:ext cx="4895782" cy="158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Čtyřcípá hvězda 34"/>
                <p:cNvSpPr/>
                <p:nvPr/>
              </p:nvSpPr>
              <p:spPr>
                <a:xfrm rot="19669222">
                  <a:off x="3637547" y="5663898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6" name="Čtyřcípá hvězda 35"/>
                <p:cNvSpPr/>
                <p:nvPr/>
              </p:nvSpPr>
              <p:spPr>
                <a:xfrm rot="19669222">
                  <a:off x="3789945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7" name="Čtyřcípá hvězda 36"/>
                <p:cNvSpPr/>
                <p:nvPr/>
              </p:nvSpPr>
              <p:spPr>
                <a:xfrm rot="19669222">
                  <a:off x="3942343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8" name="Čtyřcípá hvězda 37"/>
                <p:cNvSpPr/>
                <p:nvPr/>
              </p:nvSpPr>
              <p:spPr>
                <a:xfrm rot="19669222">
                  <a:off x="4094741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39" name="Čtyřcípá hvězda 38"/>
                <p:cNvSpPr/>
                <p:nvPr/>
              </p:nvSpPr>
              <p:spPr>
                <a:xfrm rot="19669222">
                  <a:off x="4247139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0" name="Čtyřcípá hvězda 39"/>
                <p:cNvSpPr/>
                <p:nvPr/>
              </p:nvSpPr>
              <p:spPr>
                <a:xfrm rot="19669222">
                  <a:off x="4399536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1" name="Čtyřcípá hvězda 40"/>
                <p:cNvSpPr/>
                <p:nvPr/>
              </p:nvSpPr>
              <p:spPr>
                <a:xfrm rot="19669222">
                  <a:off x="4551934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2" name="Čtyřcípá hvězda 41"/>
                <p:cNvSpPr/>
                <p:nvPr/>
              </p:nvSpPr>
              <p:spPr>
                <a:xfrm rot="19669222">
                  <a:off x="4704332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3" name="Čtyřcípá hvězda 42"/>
                <p:cNvSpPr/>
                <p:nvPr/>
              </p:nvSpPr>
              <p:spPr>
                <a:xfrm rot="19669222">
                  <a:off x="4856730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4" name="Čtyřcípá hvězda 43"/>
                <p:cNvSpPr/>
                <p:nvPr/>
              </p:nvSpPr>
              <p:spPr>
                <a:xfrm rot="19669222">
                  <a:off x="5009128" y="5663898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5" name="Čtyřcípá hvězda 44"/>
                <p:cNvSpPr/>
                <p:nvPr/>
              </p:nvSpPr>
              <p:spPr>
                <a:xfrm rot="19669222">
                  <a:off x="5161526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6" name="Čtyřcípá hvězda 45"/>
                <p:cNvSpPr/>
                <p:nvPr/>
              </p:nvSpPr>
              <p:spPr>
                <a:xfrm rot="19669222">
                  <a:off x="5313924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7" name="Čtyřcípá hvězda 46"/>
                <p:cNvSpPr/>
                <p:nvPr/>
              </p:nvSpPr>
              <p:spPr>
                <a:xfrm rot="19669222">
                  <a:off x="5466322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8" name="Čtyřcípá hvězda 47"/>
                <p:cNvSpPr/>
                <p:nvPr/>
              </p:nvSpPr>
              <p:spPr>
                <a:xfrm rot="19669222">
                  <a:off x="5618719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49" name="Čtyřcípá hvězda 48"/>
                <p:cNvSpPr/>
                <p:nvPr/>
              </p:nvSpPr>
              <p:spPr>
                <a:xfrm rot="19669222">
                  <a:off x="5771117" y="5684547"/>
                  <a:ext cx="114298" cy="120717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</p:grpSp>
          <p:grpSp>
            <p:nvGrpSpPr>
              <p:cNvPr id="8" name="Skupina 74"/>
              <p:cNvGrpSpPr>
                <a:grpSpLocks/>
              </p:cNvGrpSpPr>
              <p:nvPr/>
            </p:nvGrpSpPr>
            <p:grpSpPr bwMode="auto">
              <a:xfrm>
                <a:off x="1043608" y="4890490"/>
                <a:ext cx="7200800" cy="121170"/>
                <a:chOff x="1043608" y="4890490"/>
                <a:chExt cx="7200800" cy="121170"/>
              </a:xfrm>
            </p:grpSpPr>
            <p:cxnSp>
              <p:nvCxnSpPr>
                <p:cNvPr id="11" name="Přímá spojovací čára 10"/>
                <p:cNvCxnSpPr/>
                <p:nvPr/>
              </p:nvCxnSpPr>
              <p:spPr>
                <a:xfrm>
                  <a:off x="1043608" y="4940786"/>
                  <a:ext cx="7200800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Čtyřcípá hvězda 49"/>
                <p:cNvSpPr/>
                <p:nvPr/>
              </p:nvSpPr>
              <p:spPr>
                <a:xfrm rot="19669222">
                  <a:off x="5923515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1" name="Čtyřcípá hvězda 50"/>
                <p:cNvSpPr/>
                <p:nvPr/>
              </p:nvSpPr>
              <p:spPr>
                <a:xfrm rot="19669222">
                  <a:off x="6075913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2" name="Čtyřcípá hvězda 51"/>
                <p:cNvSpPr/>
                <p:nvPr/>
              </p:nvSpPr>
              <p:spPr>
                <a:xfrm rot="19669222">
                  <a:off x="6228311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3" name="Čtyřcípá hvězda 52"/>
                <p:cNvSpPr/>
                <p:nvPr/>
              </p:nvSpPr>
              <p:spPr>
                <a:xfrm rot="19669222">
                  <a:off x="6380709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4" name="Čtyřcípá hvězda 53"/>
                <p:cNvSpPr/>
                <p:nvPr/>
              </p:nvSpPr>
              <p:spPr>
                <a:xfrm rot="19669222">
                  <a:off x="6533107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5" name="Čtyřcípá hvězda 54"/>
                <p:cNvSpPr/>
                <p:nvPr/>
              </p:nvSpPr>
              <p:spPr>
                <a:xfrm rot="19669222">
                  <a:off x="6685505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6" name="Čtyřcípá hvězda 55"/>
                <p:cNvSpPr/>
                <p:nvPr/>
              </p:nvSpPr>
              <p:spPr>
                <a:xfrm rot="19669222">
                  <a:off x="6837903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7" name="Čtyřcípá hvězda 56"/>
                <p:cNvSpPr/>
                <p:nvPr/>
              </p:nvSpPr>
              <p:spPr>
                <a:xfrm rot="19669222">
                  <a:off x="6990300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8" name="Čtyřcípá hvězda 57"/>
                <p:cNvSpPr/>
                <p:nvPr/>
              </p:nvSpPr>
              <p:spPr>
                <a:xfrm rot="19669222">
                  <a:off x="7142698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59" name="Čtyřcípá hvězda 58"/>
                <p:cNvSpPr/>
                <p:nvPr/>
              </p:nvSpPr>
              <p:spPr>
                <a:xfrm rot="19669222">
                  <a:off x="7295096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60" name="Čtyřcípá hvězda 59"/>
                <p:cNvSpPr/>
                <p:nvPr/>
              </p:nvSpPr>
              <p:spPr>
                <a:xfrm rot="19669222">
                  <a:off x="7447494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61" name="Čtyřcípá hvězda 60"/>
                <p:cNvSpPr/>
                <p:nvPr/>
              </p:nvSpPr>
              <p:spPr>
                <a:xfrm rot="19669222">
                  <a:off x="7599892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62" name="Čtyřcípá hvězda 61"/>
                <p:cNvSpPr/>
                <p:nvPr/>
              </p:nvSpPr>
              <p:spPr>
                <a:xfrm rot="19669222">
                  <a:off x="7752290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63" name="Čtyřcípá hvězda 62"/>
                <p:cNvSpPr/>
                <p:nvPr/>
              </p:nvSpPr>
              <p:spPr>
                <a:xfrm rot="19669222">
                  <a:off x="7904688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  <p:sp>
              <p:nvSpPr>
                <p:cNvPr id="64" name="Čtyřcípá hvězda 63"/>
                <p:cNvSpPr/>
                <p:nvPr/>
              </p:nvSpPr>
              <p:spPr>
                <a:xfrm rot="19669222">
                  <a:off x="8057086" y="4889958"/>
                  <a:ext cx="115886" cy="122306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cs-CZ"/>
                </a:p>
              </p:txBody>
            </p:sp>
          </p:grpSp>
        </p:grpSp>
        <p:sp>
          <p:nvSpPr>
            <p:cNvPr id="11330" name="TextovéPole 72"/>
            <p:cNvSpPr txBox="1">
              <a:spLocks noChangeArrowheads="1"/>
            </p:cNvSpPr>
            <p:nvPr/>
          </p:nvSpPr>
          <p:spPr bwMode="auto">
            <a:xfrm>
              <a:off x="7526338" y="6021388"/>
              <a:ext cx="7175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HBU6</a:t>
              </a:r>
            </a:p>
          </p:txBody>
        </p:sp>
        <p:sp>
          <p:nvSpPr>
            <p:cNvPr id="11331" name="TextovéPole 73"/>
            <p:cNvSpPr txBox="1">
              <a:spLocks noChangeArrowheads="1"/>
            </p:cNvSpPr>
            <p:nvPr/>
          </p:nvSpPr>
          <p:spPr bwMode="auto">
            <a:xfrm>
              <a:off x="6372225" y="6021388"/>
              <a:ext cx="7191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HBU5</a:t>
              </a:r>
            </a:p>
          </p:txBody>
        </p:sp>
        <p:sp>
          <p:nvSpPr>
            <p:cNvPr id="11332" name="TextovéPole 74"/>
            <p:cNvSpPr txBox="1">
              <a:spLocks noChangeArrowheads="1"/>
            </p:cNvSpPr>
            <p:nvPr/>
          </p:nvSpPr>
          <p:spPr bwMode="auto">
            <a:xfrm>
              <a:off x="5219700" y="6021388"/>
              <a:ext cx="7191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HBU4</a:t>
              </a:r>
            </a:p>
          </p:txBody>
        </p:sp>
        <p:sp>
          <p:nvSpPr>
            <p:cNvPr id="11333" name="TextovéPole 75"/>
            <p:cNvSpPr txBox="1">
              <a:spLocks noChangeArrowheads="1"/>
            </p:cNvSpPr>
            <p:nvPr/>
          </p:nvSpPr>
          <p:spPr bwMode="auto">
            <a:xfrm>
              <a:off x="4067175" y="6021388"/>
              <a:ext cx="7191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HBU3</a:t>
              </a:r>
            </a:p>
          </p:txBody>
        </p:sp>
        <p:sp>
          <p:nvSpPr>
            <p:cNvPr id="11334" name="TextovéPole 76"/>
            <p:cNvSpPr txBox="1">
              <a:spLocks noChangeArrowheads="1"/>
            </p:cNvSpPr>
            <p:nvPr/>
          </p:nvSpPr>
          <p:spPr bwMode="auto">
            <a:xfrm>
              <a:off x="2844800" y="6021388"/>
              <a:ext cx="7191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HBU2</a:t>
              </a:r>
            </a:p>
          </p:txBody>
        </p:sp>
        <p:sp>
          <p:nvSpPr>
            <p:cNvPr id="11335" name="TextovéPole 77"/>
            <p:cNvSpPr txBox="1">
              <a:spLocks noChangeArrowheads="1"/>
            </p:cNvSpPr>
            <p:nvPr/>
          </p:nvSpPr>
          <p:spPr bwMode="auto">
            <a:xfrm>
              <a:off x="1692275" y="6021388"/>
              <a:ext cx="7175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>
                  <a:latin typeface="Calibri" pitchFamily="34" charset="0"/>
                </a:rPr>
                <a:t>HBU1</a:t>
              </a:r>
            </a:p>
          </p:txBody>
        </p:sp>
      </p:grpSp>
      <p:sp>
        <p:nvSpPr>
          <p:cNvPr id="11336" name="TextovéPole 71"/>
          <p:cNvSpPr txBox="1">
            <a:spLocks noChangeArrowheads="1"/>
          </p:cNvSpPr>
          <p:nvPr/>
        </p:nvSpPr>
        <p:spPr bwMode="auto">
          <a:xfrm>
            <a:off x="178197" y="3212976"/>
            <a:ext cx="3241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2 HBUs = 1 fibre with 24 notches</a:t>
            </a:r>
          </a:p>
        </p:txBody>
      </p:sp>
      <p:sp>
        <p:nvSpPr>
          <p:cNvPr id="11337" name="TextovéPole 78"/>
          <p:cNvSpPr txBox="1">
            <a:spLocks noChangeArrowheads="1"/>
          </p:cNvSpPr>
          <p:nvPr/>
        </p:nvSpPr>
        <p:spPr bwMode="auto">
          <a:xfrm>
            <a:off x="323528" y="4715296"/>
            <a:ext cx="3157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3 fibres receive light from 1 LED</a:t>
            </a:r>
          </a:p>
        </p:txBody>
      </p:sp>
      <p:sp>
        <p:nvSpPr>
          <p:cNvPr id="76" name="Zástupný symbol pro číslo snímku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03848" y="260648"/>
            <a:ext cx="5698976" cy="799200"/>
          </a:xfrm>
        </p:spPr>
        <p:txBody>
          <a:bodyPr>
            <a:normAutofit/>
          </a:bodyPr>
          <a:lstStyle/>
          <a:p>
            <a:pPr algn="ctr"/>
            <a:r>
              <a:rPr lang="cs-CZ" sz="3600" dirty="0" err="1" smtClean="0"/>
              <a:t>Optical</a:t>
            </a:r>
            <a:r>
              <a:rPr lang="cs-CZ" sz="3600" dirty="0" smtClean="0"/>
              <a:t> </a:t>
            </a:r>
            <a:r>
              <a:rPr lang="cs-CZ" sz="3600" dirty="0" err="1" smtClean="0"/>
              <a:t>developments</a:t>
            </a:r>
            <a:r>
              <a:rPr lang="cs-CZ" sz="3600" dirty="0" smtClean="0"/>
              <a:t> 2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4430216"/>
            <a:ext cx="8147248" cy="180709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sz="1800" dirty="0" smtClean="0"/>
              <a:t>1 LED for more fibres – distribution of light intensity on the LED surface?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We scanned a 3 mm LED </a:t>
            </a:r>
            <a:r>
              <a:rPr lang="cs-CZ" sz="1800" dirty="0" smtClean="0"/>
              <a:t>S130VC  </a:t>
            </a:r>
            <a:r>
              <a:rPr lang="en-GB" sz="1800" dirty="0" smtClean="0"/>
              <a:t>by  the THORLAB set up + </a:t>
            </a:r>
            <a:r>
              <a:rPr lang="en-GB" sz="1800" dirty="0" smtClean="0"/>
              <a:t>P</a:t>
            </a:r>
            <a:r>
              <a:rPr lang="cs-CZ" sz="1800" dirty="0" smtClean="0"/>
              <a:t>M</a:t>
            </a:r>
            <a:r>
              <a:rPr lang="en-GB" sz="1800" dirty="0" smtClean="0"/>
              <a:t>100</a:t>
            </a:r>
            <a:r>
              <a:rPr lang="cs-CZ" sz="1800" dirty="0" smtClean="0"/>
              <a:t>D</a:t>
            </a:r>
            <a:endParaRPr lang="en-GB" sz="1800" dirty="0" smtClean="0"/>
          </a:p>
          <a:p>
            <a:pPr>
              <a:spcAft>
                <a:spcPts val="600"/>
              </a:spcAft>
            </a:pPr>
            <a:r>
              <a:rPr lang="en-GB" sz="1800" dirty="0" smtClean="0"/>
              <a:t>Light intensity shows asymmetry (chip position) – </a:t>
            </a:r>
            <a:r>
              <a:rPr lang="en-GB" sz="1800" dirty="0" err="1" smtClean="0"/>
              <a:t>inhomogeneity</a:t>
            </a:r>
            <a:r>
              <a:rPr lang="en-GB" sz="1800" dirty="0" smtClean="0"/>
              <a:t> ±10%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 ±15% observed for 5 mm LEDs used in 1m</a:t>
            </a:r>
            <a:r>
              <a:rPr lang="cs-CZ" sz="1800" baseline="30000" dirty="0" smtClean="0"/>
              <a:t>3</a:t>
            </a:r>
            <a:r>
              <a:rPr lang="en-GB" sz="1800" dirty="0" smtClean="0"/>
              <a:t> HCAL calibration system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Not a problem </a:t>
            </a:r>
            <a:r>
              <a:rPr lang="cs-CZ" sz="1800" dirty="0" smtClean="0"/>
              <a:t>-</a:t>
            </a:r>
            <a:r>
              <a:rPr lang="en-GB" sz="1800" dirty="0" smtClean="0"/>
              <a:t> </a:t>
            </a:r>
            <a:r>
              <a:rPr lang="en-GB" sz="1800" dirty="0" err="1" smtClean="0"/>
              <a:t>inhomegeneity</a:t>
            </a:r>
            <a:r>
              <a:rPr lang="en-GB" sz="1800" dirty="0" smtClean="0"/>
              <a:t> from notched fibres on ±20% level</a:t>
            </a:r>
            <a:endParaRPr lang="en-GB" sz="1800" dirty="0"/>
          </a:p>
        </p:txBody>
      </p:sp>
      <p:pic>
        <p:nvPicPr>
          <p:cNvPr id="8" name="Zástupný symbol pro obsah 7" descr="ledsviceni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5081754" y="831014"/>
            <a:ext cx="2808312" cy="3971836"/>
          </a:xfrm>
        </p:spPr>
      </p:pic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6F4C-AE32-4306-B759-A4A4F8516648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5220072" y="1484784"/>
            <a:ext cx="3015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Light intensity – surface 3 mm LED</a:t>
            </a:r>
            <a:endParaRPr lang="en-GB" sz="1400" dirty="0">
              <a:solidFill>
                <a:schemeClr val="bg2"/>
              </a:solidFill>
            </a:endParaRPr>
          </a:p>
        </p:txBody>
      </p:sp>
      <p:grpSp>
        <p:nvGrpSpPr>
          <p:cNvPr id="26" name="Skupina 25"/>
          <p:cNvGrpSpPr/>
          <p:nvPr/>
        </p:nvGrpSpPr>
        <p:grpSpPr>
          <a:xfrm>
            <a:off x="251520" y="188641"/>
            <a:ext cx="3156198" cy="4208264"/>
            <a:chOff x="251520" y="188641"/>
            <a:chExt cx="3156198" cy="4208264"/>
          </a:xfrm>
        </p:grpSpPr>
        <p:grpSp>
          <p:nvGrpSpPr>
            <p:cNvPr id="16" name="Skupina 15"/>
            <p:cNvGrpSpPr/>
            <p:nvPr/>
          </p:nvGrpSpPr>
          <p:grpSpPr>
            <a:xfrm>
              <a:off x="251520" y="188641"/>
              <a:ext cx="3156198" cy="4208264"/>
              <a:chOff x="251520" y="188641"/>
              <a:chExt cx="3156198" cy="4208264"/>
            </a:xfrm>
          </p:grpSpPr>
          <p:pic>
            <p:nvPicPr>
              <p:cNvPr id="10" name="Obrázek 9" descr="IMG_4545s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rot="5400000">
                <a:off x="-274513" y="714674"/>
                <a:ext cx="4208264" cy="3156198"/>
              </a:xfrm>
              <a:prstGeom prst="rect">
                <a:avLst/>
              </a:prstGeom>
            </p:spPr>
          </p:pic>
          <p:sp>
            <p:nvSpPr>
              <p:cNvPr id="11" name="TextovéPole 10"/>
              <p:cNvSpPr txBox="1"/>
              <p:nvPr/>
            </p:nvSpPr>
            <p:spPr>
              <a:xfrm>
                <a:off x="2267744" y="3121223"/>
                <a:ext cx="521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dirty="0" smtClean="0">
                    <a:solidFill>
                      <a:schemeClr val="accent6"/>
                    </a:solidFill>
                  </a:rPr>
                  <a:t>LED</a:t>
                </a:r>
                <a:endParaRPr lang="cs-CZ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2" name="TextovéPole 11"/>
              <p:cNvSpPr txBox="1"/>
              <p:nvPr/>
            </p:nvSpPr>
            <p:spPr>
              <a:xfrm>
                <a:off x="395536" y="2996952"/>
                <a:ext cx="8956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cs-CZ" sz="1400" dirty="0" smtClean="0">
                    <a:solidFill>
                      <a:schemeClr val="accent6"/>
                    </a:solidFill>
                  </a:rPr>
                  <a:t>3D  </a:t>
                </a:r>
                <a:r>
                  <a:rPr lang="cs-CZ" sz="1400" dirty="0" err="1" smtClean="0">
                    <a:solidFill>
                      <a:schemeClr val="accent6"/>
                    </a:solidFill>
                  </a:rPr>
                  <a:t>fibre</a:t>
                </a:r>
                <a:endParaRPr lang="cs-CZ" sz="1400" dirty="0" smtClean="0">
                  <a:solidFill>
                    <a:schemeClr val="accent6"/>
                  </a:solidFill>
                </a:endParaRPr>
              </a:p>
              <a:p>
                <a:pPr algn="ctr"/>
                <a:r>
                  <a:rPr lang="cs-CZ" sz="1400" dirty="0" err="1" smtClean="0">
                    <a:solidFill>
                      <a:schemeClr val="accent6"/>
                    </a:solidFill>
                  </a:rPr>
                  <a:t>holder</a:t>
                </a:r>
                <a:endParaRPr lang="cs-CZ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3" name="TextovéPole 12"/>
              <p:cNvSpPr txBox="1"/>
              <p:nvPr/>
            </p:nvSpPr>
            <p:spPr>
              <a:xfrm>
                <a:off x="1259632" y="1393031"/>
                <a:ext cx="7312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dirty="0" err="1" smtClean="0"/>
                  <a:t>sensor</a:t>
                </a:r>
                <a:endParaRPr lang="cs-CZ" sz="1400" dirty="0"/>
              </a:p>
            </p:txBody>
          </p:sp>
          <p:sp>
            <p:nvSpPr>
              <p:cNvPr id="14" name="TextovéPole 13"/>
              <p:cNvSpPr txBox="1"/>
              <p:nvPr/>
            </p:nvSpPr>
            <p:spPr>
              <a:xfrm>
                <a:off x="2118675" y="1052736"/>
                <a:ext cx="8691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dirty="0" smtClean="0"/>
                  <a:t>PM100D</a:t>
                </a:r>
                <a:endParaRPr lang="cs-CZ" sz="1400" dirty="0"/>
              </a:p>
            </p:txBody>
          </p:sp>
          <p:sp>
            <p:nvSpPr>
              <p:cNvPr id="15" name="TextovéPole 14"/>
              <p:cNvSpPr txBox="1"/>
              <p:nvPr/>
            </p:nvSpPr>
            <p:spPr>
              <a:xfrm>
                <a:off x="395536" y="888975"/>
                <a:ext cx="5766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1400" dirty="0" err="1" smtClean="0"/>
                  <a:t>fibre</a:t>
                </a:r>
                <a:endParaRPr lang="cs-CZ" sz="1400" dirty="0"/>
              </a:p>
            </p:txBody>
          </p:sp>
        </p:grpSp>
        <p:cxnSp>
          <p:nvCxnSpPr>
            <p:cNvPr id="18" name="Zakřivená spojovací čára 17"/>
            <p:cNvCxnSpPr/>
            <p:nvPr/>
          </p:nvCxnSpPr>
          <p:spPr>
            <a:xfrm rot="10800000" flipV="1">
              <a:off x="1691680" y="3284982"/>
              <a:ext cx="648072" cy="360041"/>
            </a:xfrm>
            <a:prstGeom prst="curvedConnector3">
              <a:avLst>
                <a:gd name="adj1" fmla="val 50000"/>
              </a:avLst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cs-CZ" smtClean="0"/>
              <a:t>Casablanca 23.9.2010</a:t>
            </a:r>
            <a:endParaRPr lang="cs-CZ"/>
          </a:p>
        </p:txBody>
      </p:sp>
      <p:sp>
        <p:nvSpPr>
          <p:cNvPr id="16387" name="Zástupný symbol pro zápatí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J. Cvach, CALICE Coll. meeting</a:t>
            </a:r>
            <a:endParaRPr lang="cs-CZ"/>
          </a:p>
        </p:txBody>
      </p:sp>
      <p:sp>
        <p:nvSpPr>
          <p:cNvPr id="1638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317A02-967E-4B3D-8AAA-1D72E4AE50D8}" type="slidenum">
              <a:rPr lang="cs-CZ"/>
              <a:pPr/>
              <a:t>8</a:t>
            </a:fld>
            <a:endParaRPr lang="cs-CZ" dirty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015224"/>
          </a:xfrm>
        </p:spPr>
        <p:txBody>
          <a:bodyPr/>
          <a:lstStyle/>
          <a:p>
            <a:pPr algn="ctr" eaLnBrk="1" hangingPunct="1"/>
            <a:r>
              <a:rPr lang="cs-CZ" sz="3600" dirty="0" smtClean="0"/>
              <a:t>Outlook</a:t>
            </a:r>
            <a:r>
              <a:rPr lang="cs-CZ" dirty="0" smtClean="0"/>
              <a:t> 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923"/>
            <a:ext cx="4537075" cy="4824413"/>
          </a:xfrm>
        </p:spPr>
        <p:txBody>
          <a:bodyPr>
            <a:normAutofit lnSpcReduction="10000"/>
          </a:bodyPr>
          <a:lstStyle/>
          <a:p>
            <a:pPr marL="174625" indent="-174625"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sz="1800" dirty="0" smtClean="0"/>
              <a:t>Focus</a:t>
            </a:r>
            <a:r>
              <a:rPr lang="en-GB" sz="1800" dirty="0" smtClean="0"/>
              <a:t>: increase of the optical performance:</a:t>
            </a:r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increase of the </a:t>
            </a:r>
            <a:r>
              <a:rPr lang="en-GB" sz="1600" dirty="0" smtClean="0"/>
              <a:t>pulse width from </a:t>
            </a:r>
            <a:r>
              <a:rPr lang="en-GB" sz="1600" dirty="0" smtClean="0"/>
              <a:t>the current </a:t>
            </a:r>
            <a:r>
              <a:rPr lang="en-GB" sz="1600" dirty="0" smtClean="0"/>
              <a:t>3.5 ns</a:t>
            </a:r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Improvement of the optical </a:t>
            </a:r>
            <a:r>
              <a:rPr lang="en-GB" sz="1600" dirty="0" smtClean="0"/>
              <a:t>coupling from LED into the fibre</a:t>
            </a:r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Improvement of </a:t>
            </a:r>
            <a:r>
              <a:rPr lang="en-GB" sz="1600" dirty="0" smtClean="0"/>
              <a:t>the transmission to the scintillation tile</a:t>
            </a:r>
          </a:p>
          <a:p>
            <a:pPr marL="174625" indent="-174625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endParaRPr lang="en-GB" sz="1600" dirty="0" smtClean="0"/>
          </a:p>
          <a:p>
            <a:pPr marL="174625" indent="-174625"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sz="1800" dirty="0" smtClean="0"/>
              <a:t>New QR LED driver prototype </a:t>
            </a:r>
            <a:r>
              <a:rPr lang="en-GB" sz="1800" dirty="0" smtClean="0"/>
              <a:t>envisaged</a:t>
            </a:r>
            <a:endParaRPr lang="en-GB" sz="1800" dirty="0" smtClean="0"/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only 1 </a:t>
            </a:r>
            <a:r>
              <a:rPr lang="en-GB" sz="1600" dirty="0" smtClean="0"/>
              <a:t>electronic channel </a:t>
            </a:r>
            <a:r>
              <a:rPr lang="en-GB" sz="1600" dirty="0" smtClean="0"/>
              <a:t>per board</a:t>
            </a:r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different onboard inductors for different pulse width in range of 4 ~ 10 ns</a:t>
            </a:r>
          </a:p>
          <a:p>
            <a:pPr marL="363538" indent="-188913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3cm PCB width to match the tile size</a:t>
            </a:r>
          </a:p>
          <a:p>
            <a:pPr marL="174625" indent="-174625" eaLnBrk="1" hangingPunct="1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endParaRPr lang="en-GB" sz="1600" dirty="0" smtClean="0"/>
          </a:p>
          <a:p>
            <a:pPr marL="174625" indent="-174625" eaLnBrk="1" hangingPunct="1">
              <a:lnSpc>
                <a:spcPct val="80000"/>
              </a:lnSpc>
              <a:spcAft>
                <a:spcPts val="1200"/>
              </a:spcAft>
            </a:pPr>
            <a:r>
              <a:rPr lang="en-GB" sz="1800" dirty="0" smtClean="0"/>
              <a:t>Notched fibre production (</a:t>
            </a:r>
            <a:r>
              <a:rPr lang="en-GB" sz="1800" dirty="0" smtClean="0"/>
              <a:t>Q4/10-Q1/11)</a:t>
            </a:r>
            <a:endParaRPr lang="en-GB" sz="1800" dirty="0" smtClean="0"/>
          </a:p>
          <a:p>
            <a:pPr marL="363538" indent="-188913">
              <a:lnSpc>
                <a:spcPct val="80000"/>
              </a:lnSpc>
              <a:spcAft>
                <a:spcPts val="600"/>
              </a:spcAft>
              <a:buFont typeface="Times New Roman" pitchFamily="18" charset="0"/>
              <a:buChar char="•"/>
            </a:pPr>
            <a:r>
              <a:rPr lang="en-GB" sz="1600" dirty="0" smtClean="0"/>
              <a:t>4 sets by 3 notched fibres each with 24 notches</a:t>
            </a:r>
          </a:p>
        </p:txBody>
      </p:sp>
      <p:pic>
        <p:nvPicPr>
          <p:cNvPr id="16391" name="Picture 4" descr="qm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388" y="1674986"/>
            <a:ext cx="3959225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5220072" y="5085184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Thanks to my Prague colleagues</a:t>
            </a:r>
          </a:p>
          <a:p>
            <a:r>
              <a:rPr lang="en-GB" sz="1600" i="1" dirty="0" smtClean="0"/>
              <a:t>M. Janata, J. Kvasnička, I. Polák, J. Smolík and M. Reinecke, M. T</a:t>
            </a:r>
            <a:r>
              <a:rPr lang="cs-CZ" sz="1600" i="1" dirty="0" smtClean="0"/>
              <a:t>e</a:t>
            </a:r>
            <a:r>
              <a:rPr lang="en-GB" sz="1600" i="1" dirty="0" err="1" smtClean="0"/>
              <a:t>rwor</a:t>
            </a:r>
            <a:r>
              <a:rPr lang="cs-CZ" sz="1600" i="1" smtClean="0"/>
              <a:t>t</a:t>
            </a:r>
            <a:r>
              <a:rPr lang="en-GB" sz="1600" i="1" smtClean="0"/>
              <a:t> </a:t>
            </a:r>
            <a:r>
              <a:rPr lang="en-GB" sz="1600" i="1" dirty="0" smtClean="0"/>
              <a:t>and J. Zálešák for DESY tests support</a:t>
            </a:r>
            <a:r>
              <a:rPr lang="cs-CZ" sz="1600" i="1" dirty="0" smtClean="0"/>
              <a:t>!</a:t>
            </a:r>
            <a:endParaRPr lang="en-GB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3450</TotalTime>
  <Words>799</Words>
  <Application>Microsoft Office PowerPoint</Application>
  <PresentationFormat>Předvádění na obrazovce (4:3)</PresentationFormat>
  <Paragraphs>146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Lití písma</vt:lpstr>
      <vt:lpstr>Optical calibration system – recent activities in Prague</vt:lpstr>
      <vt:lpstr>DESY test 1</vt:lpstr>
      <vt:lpstr>DESY test 2 – in beam</vt:lpstr>
      <vt:lpstr>DESY test 2 – preliminary results</vt:lpstr>
      <vt:lpstr>Electronics developments</vt:lpstr>
      <vt:lpstr>Optical developments</vt:lpstr>
      <vt:lpstr>Optical developments 2</vt:lpstr>
      <vt:lpstr>Outlook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calibration system – recent activities in Prague</dc:title>
  <dc:creator>Jaroslav cvach</dc:creator>
  <cp:lastModifiedBy>Jaroslav Cvach</cp:lastModifiedBy>
  <cp:revision>77</cp:revision>
  <dcterms:created xsi:type="dcterms:W3CDTF">2010-09-16T16:45:48Z</dcterms:created>
  <dcterms:modified xsi:type="dcterms:W3CDTF">2010-09-22T22:07:27Z</dcterms:modified>
</cp:coreProperties>
</file>