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embeddings/Microsoft_Equation1.bin" ContentType="application/vnd.openxmlformats-officedocument.oleObject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9"/>
  </p:notesMasterIdLst>
  <p:sldIdLst>
    <p:sldId id="265" r:id="rId2"/>
    <p:sldId id="299" r:id="rId3"/>
    <p:sldId id="281" r:id="rId4"/>
    <p:sldId id="276" r:id="rId5"/>
    <p:sldId id="275" r:id="rId6"/>
    <p:sldId id="308" r:id="rId7"/>
    <p:sldId id="311" r:id="rId8"/>
    <p:sldId id="309" r:id="rId9"/>
    <p:sldId id="290" r:id="rId10"/>
    <p:sldId id="291" r:id="rId11"/>
    <p:sldId id="292" r:id="rId12"/>
    <p:sldId id="293" r:id="rId13"/>
    <p:sldId id="316" r:id="rId14"/>
    <p:sldId id="317" r:id="rId15"/>
    <p:sldId id="318" r:id="rId16"/>
    <p:sldId id="319" r:id="rId17"/>
    <p:sldId id="302" r:id="rId18"/>
    <p:sldId id="303" r:id="rId19"/>
    <p:sldId id="301" r:id="rId20"/>
    <p:sldId id="283" r:id="rId21"/>
    <p:sldId id="315" r:id="rId22"/>
    <p:sldId id="298" r:id="rId23"/>
    <p:sldId id="314" r:id="rId24"/>
    <p:sldId id="280" r:id="rId25"/>
    <p:sldId id="300" r:id="rId26"/>
    <p:sldId id="312" r:id="rId27"/>
    <p:sldId id="313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504E2-65BE-FE47-8914-786CB08D867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97467-76F3-904C-8B85-932FD94C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9213" y="877888"/>
            <a:ext cx="4222750" cy="3167062"/>
          </a:xfrm>
        </p:spPr>
      </p:sp>
      <p:sp>
        <p:nvSpPr>
          <p:cNvPr id="63491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9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97467-76F3-904C-8B85-932FD94C3D0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97467-76F3-904C-8B85-932FD94C3D0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_P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7" name="Straight Connector 216"/>
          <p:cNvCxnSpPr/>
          <p:nvPr userDrawn="1"/>
        </p:nvCxnSpPr>
        <p:spPr>
          <a:xfrm rot="10800000" flipH="1" flipV="1">
            <a:off x="4462082" y="2041063"/>
            <a:ext cx="0" cy="4323852"/>
          </a:xfrm>
          <a:prstGeom prst="line">
            <a:avLst/>
          </a:prstGeom>
          <a:ln w="3175">
            <a:solidFill>
              <a:srgbClr val="938A53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 userDrawn="1"/>
        </p:nvCxnSpPr>
        <p:spPr>
          <a:xfrm rot="10800000" flipH="1" flipV="1">
            <a:off x="4572407" y="2041063"/>
            <a:ext cx="0" cy="4323852"/>
          </a:xfrm>
          <a:prstGeom prst="line">
            <a:avLst/>
          </a:prstGeom>
          <a:ln w="3175">
            <a:solidFill>
              <a:srgbClr val="938A53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 userDrawn="1"/>
        </p:nvCxnSpPr>
        <p:spPr>
          <a:xfrm rot="10800000" flipH="1" flipV="1">
            <a:off x="4430297" y="2041063"/>
            <a:ext cx="0" cy="4323852"/>
          </a:xfrm>
          <a:prstGeom prst="line">
            <a:avLst/>
          </a:prstGeom>
          <a:ln w="3175">
            <a:solidFill>
              <a:srgbClr val="938A53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December ninth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8879" y="6492899"/>
            <a:ext cx="3711921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K. Foraz,Internal Review of CLIC CDR Value Estimate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539553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11-9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187697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9-7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835697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7-5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2483841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5-3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048164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2-4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6696308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4-6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7344308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6-8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7992452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8-10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3239852" y="1899974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lang="fr-CH" sz="1200" b="0" dirty="0" smtClean="0">
                <a:solidFill>
                  <a:schemeClr val="tx1"/>
                </a:solidFill>
                <a:latin typeface="Clarendon" pitchFamily="18" charset="0"/>
              </a:rPr>
              <a:t>3-1</a:t>
            </a:r>
            <a:endParaRPr lang="en-US" sz="1200" b="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5040152" y="1899974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1-2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319972" y="1899974"/>
            <a:ext cx="108000" cy="18002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4462617" y="1899974"/>
            <a:ext cx="108000" cy="180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4428000" y="1899974"/>
            <a:ext cx="36000" cy="18002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753068" y="1899972"/>
            <a:ext cx="287047" cy="180000"/>
          </a:xfrm>
          <a:prstGeom prst="rect">
            <a:avLst/>
          </a:prstGeom>
          <a:solidFill>
            <a:srgbClr val="639452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/>
            <a:r>
              <a:rPr lang="fr-CH" sz="1100" dirty="0" err="1" smtClean="0">
                <a:solidFill>
                  <a:schemeClr val="bg1"/>
                </a:solidFill>
                <a:latin typeface="Clarendon" pitchFamily="18" charset="0"/>
              </a:rPr>
              <a:t>Exp</a:t>
            </a:r>
            <a:r>
              <a:rPr lang="fr-CH" sz="1100" dirty="0" smtClean="0">
                <a:solidFill>
                  <a:schemeClr val="bg1"/>
                </a:solidFill>
                <a:latin typeface="Clarendon" pitchFamily="18" charset="0"/>
              </a:rPr>
              <a:t>.</a:t>
            </a:r>
            <a:endParaRPr lang="en-US" sz="1100" dirty="0">
              <a:solidFill>
                <a:schemeClr val="bg1"/>
              </a:solidFill>
              <a:latin typeface="Clarendon" pitchFamily="18" charset="0"/>
            </a:endParaRPr>
          </a:p>
        </p:txBody>
      </p:sp>
      <p:grpSp>
        <p:nvGrpSpPr>
          <p:cNvPr id="2" name="Group 30"/>
          <p:cNvGrpSpPr/>
          <p:nvPr userDrawn="1"/>
        </p:nvGrpSpPr>
        <p:grpSpPr>
          <a:xfrm>
            <a:off x="539552" y="2150430"/>
            <a:ext cx="2592288" cy="4104000"/>
            <a:chOff x="287524" y="1375200"/>
            <a:chExt cx="8388932" cy="4104000"/>
          </a:xfrm>
        </p:grpSpPr>
        <p:cxnSp>
          <p:nvCxnSpPr>
            <p:cNvPr id="32" name="Straight Connector 31"/>
            <p:cNvCxnSpPr/>
            <p:nvPr userDrawn="1"/>
          </p:nvCxnSpPr>
          <p:spPr>
            <a:xfrm>
              <a:off x="287524" y="13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>
            <a:xfrm>
              <a:off x="287524" y="14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>
              <a:off x="287524" y="159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287524" y="18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>
            <a:xfrm>
              <a:off x="287524" y="19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>
            <a:xfrm>
              <a:off x="287524" y="202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>
            <a:xfrm>
              <a:off x="287524" y="22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287524" y="23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>
            <a:xfrm>
              <a:off x="287524" y="245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>
              <a:off x="287524" y="26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>
            <a:xfrm>
              <a:off x="287524" y="27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287524" y="288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>
            <a:xfrm>
              <a:off x="287524" y="310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>
            <a:xfrm>
              <a:off x="287524" y="321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>
            <a:xfrm>
              <a:off x="287524" y="331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>
            <a:xfrm>
              <a:off x="287524" y="353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>
            <a:xfrm>
              <a:off x="287524" y="364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>
            <a:xfrm>
              <a:off x="287524" y="375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>
            <a:xfrm>
              <a:off x="287524" y="396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>
            <a:xfrm>
              <a:off x="287524" y="40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>
            <a:xfrm>
              <a:off x="287524" y="41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>
            <a:xfrm>
              <a:off x="287524" y="439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287524" y="45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>
            <a:xfrm>
              <a:off x="287524" y="46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>
            <a:xfrm>
              <a:off x="287524" y="483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>
            <a:xfrm>
              <a:off x="287524" y="49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>
            <a:xfrm>
              <a:off x="287524" y="50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>
            <a:xfrm>
              <a:off x="287524" y="526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>
            <a:xfrm>
              <a:off x="287524" y="53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>
            <a:xfrm>
              <a:off x="287524" y="54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61"/>
          <p:cNvGrpSpPr/>
          <p:nvPr userDrawn="1"/>
        </p:nvGrpSpPr>
        <p:grpSpPr>
          <a:xfrm>
            <a:off x="539552" y="2474430"/>
            <a:ext cx="2592288" cy="3888000"/>
            <a:chOff x="287524" y="1699200"/>
            <a:chExt cx="8388932" cy="3888000"/>
          </a:xfrm>
        </p:grpSpPr>
        <p:cxnSp>
          <p:nvCxnSpPr>
            <p:cNvPr id="63" name="Straight Connector 62"/>
            <p:cNvCxnSpPr/>
            <p:nvPr userDrawn="1"/>
          </p:nvCxnSpPr>
          <p:spPr>
            <a:xfrm>
              <a:off x="287524" y="169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 userDrawn="1"/>
          </p:nvCxnSpPr>
          <p:spPr>
            <a:xfrm>
              <a:off x="287524" y="213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>
            <a:xfrm>
              <a:off x="287524" y="256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>
            <a:xfrm>
              <a:off x="287524" y="299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>
            <a:xfrm>
              <a:off x="287524" y="342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>
            <a:xfrm>
              <a:off x="287524" y="385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>
            <a:xfrm>
              <a:off x="287524" y="429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>
            <a:xfrm>
              <a:off x="287524" y="472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>
            <a:xfrm>
              <a:off x="287524" y="515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 userDrawn="1"/>
          </p:nvCxnSpPr>
          <p:spPr>
            <a:xfrm>
              <a:off x="287524" y="558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2"/>
          <p:cNvGrpSpPr/>
          <p:nvPr userDrawn="1"/>
        </p:nvGrpSpPr>
        <p:grpSpPr>
          <a:xfrm>
            <a:off x="539553" y="2007986"/>
            <a:ext cx="8100899" cy="4356000"/>
            <a:chOff x="539553" y="1232756"/>
            <a:chExt cx="8100899" cy="4878542"/>
          </a:xfrm>
        </p:grpSpPr>
        <p:grpSp>
          <p:nvGrpSpPr>
            <p:cNvPr id="8" name="Group 366"/>
            <p:cNvGrpSpPr/>
            <p:nvPr userDrawn="1"/>
          </p:nvGrpSpPr>
          <p:grpSpPr>
            <a:xfrm>
              <a:off x="539553" y="1232756"/>
              <a:ext cx="8100899" cy="4878542"/>
              <a:chOff x="539553" y="1232756"/>
              <a:chExt cx="8100899" cy="4878542"/>
            </a:xfrm>
          </p:grpSpPr>
          <p:cxnSp>
            <p:nvCxnSpPr>
              <p:cNvPr id="77" name="Straight Connector 76"/>
              <p:cNvCxnSpPr/>
              <p:nvPr userDrawn="1"/>
            </p:nvCxnSpPr>
            <p:spPr>
              <a:xfrm rot="10800000" flipV="1">
                <a:off x="1187625" y="1268760"/>
                <a:ext cx="72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>
              <a:xfrm rot="10800000" flipV="1">
                <a:off x="1835697" y="1232756"/>
                <a:ext cx="0" cy="4878542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 userDrawn="1"/>
            </p:nvCxnSpPr>
            <p:spPr>
              <a:xfrm rot="10800000" flipH="1" flipV="1">
                <a:off x="2483770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 userDrawn="1"/>
            </p:nvCxnSpPr>
            <p:spPr>
              <a:xfrm rot="10800000" flipH="1" flipV="1">
                <a:off x="3131841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 userDrawn="1"/>
            </p:nvCxnSpPr>
            <p:spPr>
              <a:xfrm rot="10800000" flipH="1" flipV="1">
                <a:off x="4139953" y="1268759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 userDrawn="1"/>
            </p:nvCxnSpPr>
            <p:spPr>
              <a:xfrm rot="10800000" flipH="1" flipV="1">
                <a:off x="4319972" y="1268759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 userDrawn="1"/>
            </p:nvCxnSpPr>
            <p:spPr>
              <a:xfrm rot="10800000" flipH="1" flipV="1">
                <a:off x="4752482" y="1268759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 userDrawn="1"/>
            </p:nvCxnSpPr>
            <p:spPr>
              <a:xfrm rot="10800000" flipH="1" flipV="1">
                <a:off x="5040052" y="1268759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 userDrawn="1"/>
            </p:nvCxnSpPr>
            <p:spPr>
              <a:xfrm rot="10800000" flipH="1" flipV="1">
                <a:off x="6048164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 userDrawn="1"/>
            </p:nvCxnSpPr>
            <p:spPr>
              <a:xfrm rot="10800000" flipH="1" flipV="1">
                <a:off x="6696236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 userDrawn="1"/>
            </p:nvCxnSpPr>
            <p:spPr>
              <a:xfrm rot="10800000" flipH="1" flipV="1">
                <a:off x="7344308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 userDrawn="1"/>
            </p:nvCxnSpPr>
            <p:spPr>
              <a:xfrm rot="10800000" flipH="1" flipV="1">
                <a:off x="7992380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 userDrawn="1"/>
            </p:nvCxnSpPr>
            <p:spPr>
              <a:xfrm rot="10800000" flipH="1" flipV="1">
                <a:off x="8640452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 userDrawn="1"/>
            </p:nvCxnSpPr>
            <p:spPr>
              <a:xfrm rot="10800000" flipH="1" flipV="1">
                <a:off x="539553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Straight Connector 74"/>
            <p:cNvCxnSpPr/>
            <p:nvPr userDrawn="1"/>
          </p:nvCxnSpPr>
          <p:spPr>
            <a:xfrm rot="10800000" flipH="1" flipV="1">
              <a:off x="3239852" y="1268760"/>
              <a:ext cx="0" cy="4842538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 userDrawn="1"/>
          </p:nvCxnSpPr>
          <p:spPr>
            <a:xfrm rot="10800000" flipH="1" flipV="1">
              <a:off x="5940152" y="1268760"/>
              <a:ext cx="0" cy="4842538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274"/>
          <p:cNvGrpSpPr/>
          <p:nvPr userDrawn="1"/>
        </p:nvGrpSpPr>
        <p:grpSpPr>
          <a:xfrm>
            <a:off x="3239852" y="2152470"/>
            <a:ext cx="2700300" cy="4104000"/>
            <a:chOff x="287524" y="1375200"/>
            <a:chExt cx="8388932" cy="4104000"/>
          </a:xfrm>
        </p:grpSpPr>
        <p:cxnSp>
          <p:nvCxnSpPr>
            <p:cNvPr id="92" name="Straight Connector 91"/>
            <p:cNvCxnSpPr/>
            <p:nvPr userDrawn="1"/>
          </p:nvCxnSpPr>
          <p:spPr>
            <a:xfrm>
              <a:off x="287524" y="13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 userDrawn="1"/>
          </p:nvCxnSpPr>
          <p:spPr>
            <a:xfrm>
              <a:off x="287524" y="14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 userDrawn="1"/>
          </p:nvCxnSpPr>
          <p:spPr>
            <a:xfrm>
              <a:off x="287524" y="159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 userDrawn="1"/>
          </p:nvCxnSpPr>
          <p:spPr>
            <a:xfrm>
              <a:off x="287524" y="18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 userDrawn="1"/>
          </p:nvCxnSpPr>
          <p:spPr>
            <a:xfrm>
              <a:off x="287524" y="19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 userDrawn="1"/>
          </p:nvCxnSpPr>
          <p:spPr>
            <a:xfrm>
              <a:off x="287524" y="202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 userDrawn="1"/>
          </p:nvCxnSpPr>
          <p:spPr>
            <a:xfrm>
              <a:off x="287524" y="22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 userDrawn="1"/>
          </p:nvCxnSpPr>
          <p:spPr>
            <a:xfrm>
              <a:off x="287524" y="23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>
            <a:xfrm>
              <a:off x="287524" y="245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>
            <a:xfrm>
              <a:off x="287524" y="26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>
            <a:xfrm>
              <a:off x="287524" y="27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>
            <a:xfrm>
              <a:off x="287524" y="288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>
            <a:xfrm>
              <a:off x="287524" y="310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>
            <a:xfrm>
              <a:off x="287524" y="321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>
            <a:xfrm>
              <a:off x="287524" y="331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>
            <a:xfrm>
              <a:off x="287524" y="353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>
            <a:xfrm>
              <a:off x="287524" y="364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>
            <a:xfrm>
              <a:off x="287524" y="375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>
            <a:xfrm>
              <a:off x="287524" y="396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>
            <a:xfrm>
              <a:off x="287524" y="40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>
            <a:xfrm>
              <a:off x="287524" y="41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>
            <a:xfrm>
              <a:off x="287524" y="439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>
            <a:xfrm>
              <a:off x="287524" y="45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>
            <a:xfrm>
              <a:off x="287524" y="46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>
            <a:xfrm>
              <a:off x="287524" y="483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>
            <a:xfrm>
              <a:off x="287524" y="49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>
            <a:xfrm>
              <a:off x="287524" y="50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>
            <a:xfrm>
              <a:off x="287524" y="526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>
            <a:xfrm>
              <a:off x="287524" y="53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>
            <a:xfrm>
              <a:off x="287524" y="54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275"/>
          <p:cNvGrpSpPr/>
          <p:nvPr userDrawn="1"/>
        </p:nvGrpSpPr>
        <p:grpSpPr>
          <a:xfrm>
            <a:off x="3239852" y="2476470"/>
            <a:ext cx="2700300" cy="3888000"/>
            <a:chOff x="287524" y="1699200"/>
            <a:chExt cx="8388932" cy="3888000"/>
          </a:xfrm>
        </p:grpSpPr>
        <p:cxnSp>
          <p:nvCxnSpPr>
            <p:cNvPr id="123" name="Straight Connector 122"/>
            <p:cNvCxnSpPr/>
            <p:nvPr userDrawn="1"/>
          </p:nvCxnSpPr>
          <p:spPr>
            <a:xfrm>
              <a:off x="287524" y="169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>
            <a:xfrm>
              <a:off x="287524" y="213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>
            <a:xfrm>
              <a:off x="287524" y="256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>
            <a:xfrm>
              <a:off x="287524" y="299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>
            <a:xfrm>
              <a:off x="287524" y="342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>
            <a:xfrm>
              <a:off x="287524" y="385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>
            <a:xfrm>
              <a:off x="287524" y="429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>
            <a:xfrm>
              <a:off x="287524" y="472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>
            <a:xfrm>
              <a:off x="287524" y="515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>
            <a:xfrm>
              <a:off x="287524" y="558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74"/>
          <p:cNvGrpSpPr/>
          <p:nvPr userDrawn="1"/>
        </p:nvGrpSpPr>
        <p:grpSpPr>
          <a:xfrm>
            <a:off x="6048164" y="2152002"/>
            <a:ext cx="2592288" cy="4104000"/>
            <a:chOff x="287524" y="1375200"/>
            <a:chExt cx="8388932" cy="4104000"/>
          </a:xfrm>
        </p:grpSpPr>
        <p:cxnSp>
          <p:nvCxnSpPr>
            <p:cNvPr id="134" name="Straight Connector 133"/>
            <p:cNvCxnSpPr/>
            <p:nvPr userDrawn="1"/>
          </p:nvCxnSpPr>
          <p:spPr>
            <a:xfrm>
              <a:off x="287524" y="13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>
            <a:xfrm>
              <a:off x="287524" y="14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>
            <a:xfrm>
              <a:off x="287524" y="159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>
            <a:xfrm>
              <a:off x="287524" y="18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>
            <a:xfrm>
              <a:off x="287524" y="19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>
            <a:xfrm>
              <a:off x="287524" y="202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>
            <a:xfrm>
              <a:off x="287524" y="22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>
            <a:xfrm>
              <a:off x="287524" y="23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>
              <a:off x="287524" y="245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>
            <a:xfrm>
              <a:off x="287524" y="26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>
              <a:off x="287524" y="27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>
              <a:off x="287524" y="288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>
              <a:off x="287524" y="310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>
              <a:off x="287524" y="321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>
              <a:off x="287524" y="331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>
              <a:off x="287524" y="353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>
              <a:off x="287524" y="364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>
              <a:off x="287524" y="375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>
            <a:xfrm>
              <a:off x="287524" y="396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>
            <a:xfrm>
              <a:off x="287524" y="40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>
            <a:xfrm>
              <a:off x="287524" y="41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>
            <a:xfrm>
              <a:off x="287524" y="439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>
            <a:xfrm>
              <a:off x="287524" y="45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>
            <a:xfrm>
              <a:off x="287524" y="46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>
            <a:xfrm>
              <a:off x="287524" y="483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>
            <a:xfrm>
              <a:off x="287524" y="49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>
            <a:xfrm>
              <a:off x="287524" y="50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>
            <a:xfrm>
              <a:off x="287524" y="526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>
            <a:xfrm>
              <a:off x="287524" y="53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>
            <a:xfrm>
              <a:off x="287524" y="54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75"/>
          <p:cNvGrpSpPr/>
          <p:nvPr userDrawn="1"/>
        </p:nvGrpSpPr>
        <p:grpSpPr>
          <a:xfrm>
            <a:off x="6048164" y="2476470"/>
            <a:ext cx="2592288" cy="3888000"/>
            <a:chOff x="287524" y="1699200"/>
            <a:chExt cx="8388932" cy="3888000"/>
          </a:xfrm>
        </p:grpSpPr>
        <p:cxnSp>
          <p:nvCxnSpPr>
            <p:cNvPr id="165" name="Straight Connector 164"/>
            <p:cNvCxnSpPr/>
            <p:nvPr userDrawn="1"/>
          </p:nvCxnSpPr>
          <p:spPr>
            <a:xfrm>
              <a:off x="287524" y="169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>
            <a:xfrm>
              <a:off x="287524" y="213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>
            <a:xfrm>
              <a:off x="287524" y="256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>
            <a:xfrm>
              <a:off x="287524" y="299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>
            <a:xfrm>
              <a:off x="287524" y="342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>
            <a:xfrm>
              <a:off x="287524" y="385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>
            <a:xfrm>
              <a:off x="287524" y="429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>
            <a:xfrm>
              <a:off x="287524" y="472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>
            <a:xfrm>
              <a:off x="287524" y="515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>
            <a:xfrm>
              <a:off x="287524" y="558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Rectangle 174"/>
          <p:cNvSpPr/>
          <p:nvPr userDrawn="1"/>
        </p:nvSpPr>
        <p:spPr>
          <a:xfrm>
            <a:off x="4570617" y="1899974"/>
            <a:ext cx="180000" cy="18002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76" name="TextBox 175"/>
          <p:cNvSpPr txBox="1"/>
          <p:nvPr userDrawn="1"/>
        </p:nvSpPr>
        <p:spPr>
          <a:xfrm>
            <a:off x="4046123" y="1694983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noProof="0" dirty="0" smtClean="0">
                <a:solidFill>
                  <a:srgbClr val="5D3F31"/>
                </a:solidFill>
                <a:latin typeface="Clarendon" pitchFamily="18" charset="0"/>
              </a:rPr>
              <a:t>Injectors</a:t>
            </a:r>
            <a:endParaRPr lang="en-US" sz="1200" noProof="0" dirty="0">
              <a:solidFill>
                <a:srgbClr val="5D3F31"/>
              </a:solidFill>
              <a:latin typeface="Clarendon" pitchFamily="18" charset="0"/>
            </a:endParaRPr>
          </a:p>
        </p:txBody>
      </p:sp>
      <p:sp>
        <p:nvSpPr>
          <p:cNvPr id="177" name="Left Brace 176"/>
          <p:cNvSpPr/>
          <p:nvPr userDrawn="1"/>
        </p:nvSpPr>
        <p:spPr>
          <a:xfrm rot="5400000">
            <a:off x="4328973" y="342801"/>
            <a:ext cx="486054" cy="2664296"/>
          </a:xfrm>
          <a:prstGeom prst="leftBrace">
            <a:avLst>
              <a:gd name="adj1" fmla="val 61301"/>
              <a:gd name="adj2" fmla="val 50000"/>
            </a:avLst>
          </a:prstGeom>
          <a:ln w="19050">
            <a:solidFill>
              <a:srgbClr val="5D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 userDrawn="1"/>
        </p:nvSpPr>
        <p:spPr>
          <a:xfrm>
            <a:off x="3959932" y="1225367"/>
            <a:ext cx="1233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noProof="0" dirty="0" smtClean="0">
                <a:solidFill>
                  <a:srgbClr val="5D3F31"/>
                </a:solidFill>
                <a:latin typeface="Clarendon" pitchFamily="18" charset="0"/>
              </a:rPr>
              <a:t>CLIC 500GeV</a:t>
            </a:r>
            <a:endParaRPr lang="en-US" sz="1200" b="1" noProof="0" dirty="0">
              <a:solidFill>
                <a:srgbClr val="5D3F31"/>
              </a:solidFill>
              <a:latin typeface="Clarendon" pitchFamily="18" charset="0"/>
            </a:endParaRPr>
          </a:p>
        </p:txBody>
      </p:sp>
      <p:sp>
        <p:nvSpPr>
          <p:cNvPr id="253" name="Rectangle 252"/>
          <p:cNvSpPr/>
          <p:nvPr userDrawn="1"/>
        </p:nvSpPr>
        <p:spPr>
          <a:xfrm>
            <a:off x="215516" y="2070941"/>
            <a:ext cx="252028" cy="396044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4" name="Rectangle 253"/>
          <p:cNvSpPr/>
          <p:nvPr userDrawn="1"/>
        </p:nvSpPr>
        <p:spPr>
          <a:xfrm>
            <a:off x="215516" y="246698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2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5" name="Rectangle 254"/>
          <p:cNvSpPr/>
          <p:nvPr userDrawn="1"/>
        </p:nvSpPr>
        <p:spPr>
          <a:xfrm>
            <a:off x="215516" y="289903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3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6" name="Rectangle 255"/>
          <p:cNvSpPr/>
          <p:nvPr userDrawn="1"/>
        </p:nvSpPr>
        <p:spPr>
          <a:xfrm>
            <a:off x="215516" y="333108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4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7" name="Rectangle 256"/>
          <p:cNvSpPr/>
          <p:nvPr userDrawn="1"/>
        </p:nvSpPr>
        <p:spPr>
          <a:xfrm>
            <a:off x="215516" y="376312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5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8" name="Rectangle 257"/>
          <p:cNvSpPr/>
          <p:nvPr userDrawn="1"/>
        </p:nvSpPr>
        <p:spPr>
          <a:xfrm>
            <a:off x="215516" y="419517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6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9" name="Rectangle 258"/>
          <p:cNvSpPr/>
          <p:nvPr userDrawn="1"/>
        </p:nvSpPr>
        <p:spPr>
          <a:xfrm>
            <a:off x="215516" y="462722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7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0" name="Rectangle 259"/>
          <p:cNvSpPr/>
          <p:nvPr userDrawn="1"/>
        </p:nvSpPr>
        <p:spPr>
          <a:xfrm>
            <a:off x="215516" y="505927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8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1" name="Rectangle 260"/>
          <p:cNvSpPr/>
          <p:nvPr userDrawn="1"/>
        </p:nvSpPr>
        <p:spPr>
          <a:xfrm>
            <a:off x="215516" y="549132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9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2" name="Rectangle 261"/>
          <p:cNvSpPr/>
          <p:nvPr userDrawn="1"/>
        </p:nvSpPr>
        <p:spPr>
          <a:xfrm>
            <a:off x="215516" y="592336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88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10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3" name="Rectangle 262"/>
          <p:cNvSpPr/>
          <p:nvPr userDrawn="1"/>
        </p:nvSpPr>
        <p:spPr>
          <a:xfrm>
            <a:off x="8724217" y="2078485"/>
            <a:ext cx="252028" cy="396044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4" name="Rectangle 263"/>
          <p:cNvSpPr/>
          <p:nvPr userDrawn="1"/>
        </p:nvSpPr>
        <p:spPr>
          <a:xfrm>
            <a:off x="8724217" y="247452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2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5" name="Rectangle 264"/>
          <p:cNvSpPr/>
          <p:nvPr userDrawn="1"/>
        </p:nvSpPr>
        <p:spPr>
          <a:xfrm>
            <a:off x="8724217" y="290657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3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6" name="Rectangle 265"/>
          <p:cNvSpPr/>
          <p:nvPr userDrawn="1"/>
        </p:nvSpPr>
        <p:spPr>
          <a:xfrm>
            <a:off x="8724217" y="333862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4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7" name="Rectangle 266"/>
          <p:cNvSpPr/>
          <p:nvPr userDrawn="1"/>
        </p:nvSpPr>
        <p:spPr>
          <a:xfrm>
            <a:off x="8724217" y="377067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5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8" name="Rectangle 267"/>
          <p:cNvSpPr/>
          <p:nvPr userDrawn="1"/>
        </p:nvSpPr>
        <p:spPr>
          <a:xfrm>
            <a:off x="8724217" y="420272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6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9" name="Rectangle 268"/>
          <p:cNvSpPr/>
          <p:nvPr userDrawn="1"/>
        </p:nvSpPr>
        <p:spPr>
          <a:xfrm>
            <a:off x="8724217" y="463476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7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0" name="Rectangle 269"/>
          <p:cNvSpPr/>
          <p:nvPr userDrawn="1"/>
        </p:nvSpPr>
        <p:spPr>
          <a:xfrm>
            <a:off x="8724217" y="506681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8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1" name="Rectangle 270"/>
          <p:cNvSpPr/>
          <p:nvPr userDrawn="1"/>
        </p:nvSpPr>
        <p:spPr>
          <a:xfrm>
            <a:off x="8724217" y="549886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9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2" name="Rectangle 271"/>
          <p:cNvSpPr/>
          <p:nvPr userDrawn="1"/>
        </p:nvSpPr>
        <p:spPr>
          <a:xfrm>
            <a:off x="8724217" y="593091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252000" rIns="36000" bIns="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10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4" name="Title 1"/>
          <p:cNvSpPr txBox="1">
            <a:spLocks/>
          </p:cNvSpPr>
          <p:nvPr userDrawn="1"/>
        </p:nvSpPr>
        <p:spPr>
          <a:xfrm>
            <a:off x="8229600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5" name="Title 1"/>
          <p:cNvSpPr txBox="1">
            <a:spLocks/>
          </p:cNvSpPr>
          <p:nvPr userDrawn="1"/>
        </p:nvSpPr>
        <p:spPr>
          <a:xfrm>
            <a:off x="1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6" name="Title 1"/>
          <p:cNvSpPr>
            <a:spLocks noGrp="1"/>
          </p:cNvSpPr>
          <p:nvPr>
            <p:ph type="title"/>
          </p:nvPr>
        </p:nvSpPr>
        <p:spPr>
          <a:xfrm>
            <a:off x="606582" y="0"/>
            <a:ext cx="7740714" cy="597529"/>
          </a:xfrm>
          <a:solidFill>
            <a:schemeClr val="bg2">
              <a:lumMod val="25000"/>
            </a:schemeClr>
          </a:solidFill>
          <a:ln>
            <a:noFill/>
          </a:ln>
        </p:spPr>
        <p:txBody>
          <a:bodyPr>
            <a:noAutofit/>
          </a:bodyPr>
          <a:lstStyle>
            <a:lvl1pPr marL="0" indent="0" algn="ctr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pic>
        <p:nvPicPr>
          <p:cNvPr id="277" name="Picture 276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9053" y="-36212"/>
            <a:ext cx="648000" cy="648000"/>
          </a:xfrm>
          <a:prstGeom prst="rect">
            <a:avLst/>
          </a:prstGeom>
        </p:spPr>
      </p:pic>
      <p:grpSp>
        <p:nvGrpSpPr>
          <p:cNvPr id="14" name="Group 228"/>
          <p:cNvGrpSpPr>
            <a:grpSpLocks noChangeAspect="1"/>
          </p:cNvGrpSpPr>
          <p:nvPr userDrawn="1"/>
        </p:nvGrpSpPr>
        <p:grpSpPr>
          <a:xfrm>
            <a:off x="8558830" y="82298"/>
            <a:ext cx="432000" cy="426600"/>
            <a:chOff x="3268356" y="3002111"/>
            <a:chExt cx="1330729" cy="1314094"/>
          </a:xfrm>
        </p:grpSpPr>
        <p:grpSp>
          <p:nvGrpSpPr>
            <p:cNvPr id="15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295" name="Oval 294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96" name="Freeform 295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297" name="Straight Connector 296"/>
              <p:cNvCxnSpPr>
                <a:stCxn id="295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>
                <a:stCxn id="295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>
                <a:endCxn id="296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/>
              <p:cNvCxnSpPr>
                <a:stCxn id="295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>
                <a:stCxn id="295" idx="2"/>
              </p:cNvCxnSpPr>
              <p:nvPr userDrawn="1"/>
            </p:nvCxnSpPr>
            <p:spPr>
              <a:xfrm rot="10800000" flipH="1" flipV="1">
                <a:off x="1702106" y="3386385"/>
                <a:ext cx="138618" cy="576648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281" name="Freeform 280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31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291" name="Straight Connector 290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4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288" name="Straight Connector 287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5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285" name="Straight Connector 284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6" name="Freeform 285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7" name="Freeform 286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6" name="Rectangle 25"/>
          <p:cNvSpPr/>
          <p:nvPr userDrawn="1"/>
        </p:nvSpPr>
        <p:spPr>
          <a:xfrm>
            <a:off x="4139950" y="1899974"/>
            <a:ext cx="180000" cy="180000"/>
          </a:xfrm>
          <a:prstGeom prst="rect">
            <a:avLst/>
          </a:prstGeom>
          <a:solidFill>
            <a:srgbClr val="938A53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32F1C-A13F-1747-93D6-26F4AF3904E9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34B14-C19F-7646-929D-35B9704A1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3.pd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df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4" Type="http://schemas.openxmlformats.org/officeDocument/2006/relationships/image" Target="../media/image26.tiff"/><Relationship Id="rId5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Relationship Id="rId3" Type="http://schemas.openxmlformats.org/officeDocument/2006/relationships/image" Target="../media/image30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d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df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61495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Energy Stages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23166" y="3659421"/>
            <a:ext cx="2796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Schulte for the CLIC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Second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8" name="Picture 7" descr="clic_granada_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482793"/>
            <a:ext cx="9144000" cy="2873557"/>
          </a:xfrm>
          <a:prstGeom prst="rect">
            <a:avLst/>
          </a:prstGeom>
        </p:spPr>
      </p:pic>
      <p:sp>
        <p:nvSpPr>
          <p:cNvPr id="9" name="Donut 8"/>
          <p:cNvSpPr/>
          <p:nvPr/>
        </p:nvSpPr>
        <p:spPr>
          <a:xfrm>
            <a:off x="3043992" y="1804740"/>
            <a:ext cx="1233905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1810087" y="4585368"/>
            <a:ext cx="1233905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2003928" y="2899612"/>
            <a:ext cx="2272628" cy="109888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</a:t>
            </a:r>
            <a:r>
              <a:rPr lang="en-US" smtClean="0"/>
              <a:t>Third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 descr="clic_granada_-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762006"/>
            <a:ext cx="9144000" cy="2873557"/>
          </a:xfrm>
          <a:prstGeom prst="rect">
            <a:avLst/>
          </a:prstGeom>
        </p:spPr>
      </p:pic>
      <p:pic>
        <p:nvPicPr>
          <p:cNvPr id="9" name="Picture 8" descr="clic_granada_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522575"/>
            <a:ext cx="9144000" cy="2873557"/>
          </a:xfrm>
          <a:prstGeom prst="rect">
            <a:avLst/>
          </a:prstGeom>
        </p:spPr>
      </p:pic>
      <p:sp>
        <p:nvSpPr>
          <p:cNvPr id="10" name="Donut 9"/>
          <p:cNvSpPr/>
          <p:nvPr/>
        </p:nvSpPr>
        <p:spPr>
          <a:xfrm>
            <a:off x="1884950" y="1858212"/>
            <a:ext cx="2285997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304803" y="4630817"/>
            <a:ext cx="2285997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905044" y="2953084"/>
            <a:ext cx="2272628" cy="109888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General Construction and installation </a:t>
            </a:r>
            <a:r>
              <a:rPr lang="fr-CH" dirty="0" err="1" smtClean="0"/>
              <a:t>schedule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H="1">
            <a:off x="6653951" y="2367247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flipH="1">
            <a:off x="7302023" y="2655279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7950095" y="2943311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H="1">
            <a:off x="8562163" y="3231343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cxnSpLocks noChangeAspect="1"/>
          </p:cNvCxnSpPr>
          <p:nvPr/>
        </p:nvCxnSpPr>
        <p:spPr>
          <a:xfrm rot="10800000" flipV="1">
            <a:off x="3244361" y="2511262"/>
            <a:ext cx="864096" cy="290971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 noChangeAspect="1"/>
          </p:cNvCxnSpPr>
          <p:nvPr/>
        </p:nvCxnSpPr>
        <p:spPr>
          <a:xfrm rot="10800000" flipV="1">
            <a:off x="570245" y="2835299"/>
            <a:ext cx="2566104" cy="864096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5"/>
          <p:cNvGrpSpPr>
            <a:grpSpLocks noChangeAspect="1"/>
          </p:cNvGrpSpPr>
          <p:nvPr/>
        </p:nvGrpSpPr>
        <p:grpSpPr>
          <a:xfrm>
            <a:off x="3244362" y="2817295"/>
            <a:ext cx="900101" cy="468055"/>
            <a:chOff x="3239853" y="2330876"/>
            <a:chExt cx="900101" cy="468055"/>
          </a:xfrm>
        </p:grpSpPr>
        <p:cxnSp>
          <p:nvCxnSpPr>
            <p:cNvPr id="17" name="Straight Connector 16"/>
            <p:cNvCxnSpPr>
              <a:cxnSpLocks/>
            </p:cNvCxnSpPr>
            <p:nvPr/>
          </p:nvCxnSpPr>
          <p:spPr>
            <a:xfrm rot="10800000" flipV="1">
              <a:off x="3239853" y="2330876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cxnSpLocks/>
            </p:cNvCxnSpPr>
            <p:nvPr/>
          </p:nvCxnSpPr>
          <p:spPr>
            <a:xfrm rot="10800000" flipV="1">
              <a:off x="3239853" y="2384884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>
            <a:cxnSpLocks noChangeAspect="1"/>
          </p:cNvCxnSpPr>
          <p:nvPr/>
        </p:nvCxnSpPr>
        <p:spPr>
          <a:xfrm rot="10800000" flipV="1">
            <a:off x="2488277" y="3077244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 noChangeAspect="1"/>
          </p:cNvCxnSpPr>
          <p:nvPr/>
        </p:nvCxnSpPr>
        <p:spPr>
          <a:xfrm rot="10800000" flipV="1">
            <a:off x="2488278" y="3149252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 noChangeAspect="1"/>
          </p:cNvCxnSpPr>
          <p:nvPr/>
        </p:nvCxnSpPr>
        <p:spPr>
          <a:xfrm rot="10800000" flipV="1">
            <a:off x="1840205" y="3267347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 noChangeAspect="1"/>
          </p:cNvCxnSpPr>
          <p:nvPr/>
        </p:nvCxnSpPr>
        <p:spPr>
          <a:xfrm rot="10800000" flipV="1">
            <a:off x="1840206" y="333935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 noChangeAspect="1"/>
          </p:cNvCxnSpPr>
          <p:nvPr/>
        </p:nvCxnSpPr>
        <p:spPr>
          <a:xfrm rot="10800000" flipV="1">
            <a:off x="1192132" y="3483371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 noChangeAspect="1"/>
          </p:cNvCxnSpPr>
          <p:nvPr/>
        </p:nvCxnSpPr>
        <p:spPr>
          <a:xfrm rot="10800000" flipV="1">
            <a:off x="1192133" y="3555379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 noChangeAspect="1"/>
          </p:cNvCxnSpPr>
          <p:nvPr/>
        </p:nvCxnSpPr>
        <p:spPr>
          <a:xfrm rot="10800000" flipV="1">
            <a:off x="544061" y="369939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 noChangeAspect="1"/>
          </p:cNvCxnSpPr>
          <p:nvPr/>
        </p:nvCxnSpPr>
        <p:spPr>
          <a:xfrm rot="10800000" flipV="1">
            <a:off x="544062" y="3771403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244361" y="2079215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52273" y="2367247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804201" y="2655279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156129" y="2943311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4061" y="3231343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>
            <a:spLocks noChangeAspect="1"/>
          </p:cNvSpPr>
          <p:nvPr/>
        </p:nvSpPr>
        <p:spPr>
          <a:xfrm>
            <a:off x="3244361" y="3267348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>
            <a:spLocks noChangeAspect="1"/>
          </p:cNvSpPr>
          <p:nvPr/>
        </p:nvSpPr>
        <p:spPr>
          <a:xfrm flipH="1">
            <a:off x="3694461" y="3267348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>
            <a:spLocks noChangeAspect="1"/>
          </p:cNvSpPr>
          <p:nvPr/>
        </p:nvSpPr>
        <p:spPr>
          <a:xfrm>
            <a:off x="3244361" y="341967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 flipH="1">
            <a:off x="3694461" y="3411363"/>
            <a:ext cx="450000" cy="216024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>
            <a:spLocks noChangeAspect="1"/>
          </p:cNvSpPr>
          <p:nvPr/>
        </p:nvSpPr>
        <p:spPr>
          <a:xfrm>
            <a:off x="3244361" y="359969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>
            <a:spLocks noChangeAspect="1"/>
          </p:cNvSpPr>
          <p:nvPr/>
        </p:nvSpPr>
        <p:spPr>
          <a:xfrm flipH="1">
            <a:off x="3694461" y="359969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>
            <a:spLocks/>
          </p:cNvSpPr>
          <p:nvPr/>
        </p:nvSpPr>
        <p:spPr>
          <a:xfrm>
            <a:off x="3244361" y="3807431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>
            <a:spLocks/>
          </p:cNvSpPr>
          <p:nvPr/>
        </p:nvSpPr>
        <p:spPr>
          <a:xfrm flipH="1">
            <a:off x="3694461" y="3807431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>
            <a:cxnSpLocks noChangeAspect="1"/>
          </p:cNvCxnSpPr>
          <p:nvPr/>
        </p:nvCxnSpPr>
        <p:spPr>
          <a:xfrm rot="10800000" flipV="1">
            <a:off x="3244361" y="4023430"/>
            <a:ext cx="900100" cy="226799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  <a:stCxn id="44" idx="2"/>
          </p:cNvCxnSpPr>
          <p:nvPr/>
        </p:nvCxnSpPr>
        <p:spPr>
          <a:xfrm rot="5400000">
            <a:off x="3487387" y="3798405"/>
            <a:ext cx="432048" cy="88210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244353" y="4483601"/>
            <a:ext cx="2700000" cy="216024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Commissioning @ 500GeV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244353" y="4699625"/>
            <a:ext cx="2700000" cy="45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48"/>
          <p:cNvGrpSpPr/>
          <p:nvPr/>
        </p:nvGrpSpPr>
        <p:grpSpPr>
          <a:xfrm>
            <a:off x="2488277" y="3483371"/>
            <a:ext cx="648072" cy="124616"/>
            <a:chOff x="2483768" y="3016352"/>
            <a:chExt cx="648072" cy="124616"/>
          </a:xfrm>
        </p:grpSpPr>
        <p:sp>
          <p:nvSpPr>
            <p:cNvPr id="50" name="Isosceles Triangle 49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51"/>
          <p:cNvGrpSpPr/>
          <p:nvPr/>
        </p:nvGrpSpPr>
        <p:grpSpPr>
          <a:xfrm>
            <a:off x="2488277" y="3627387"/>
            <a:ext cx="648036" cy="149555"/>
            <a:chOff x="2483768" y="3171433"/>
            <a:chExt cx="648036" cy="149555"/>
          </a:xfrm>
        </p:grpSpPr>
        <p:sp>
          <p:nvSpPr>
            <p:cNvPr id="53" name="Isosceles Triangle 52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4"/>
          <p:cNvGrpSpPr/>
          <p:nvPr/>
        </p:nvGrpSpPr>
        <p:grpSpPr>
          <a:xfrm>
            <a:off x="2488277" y="3807407"/>
            <a:ext cx="648072" cy="153537"/>
            <a:chOff x="2483768" y="3347471"/>
            <a:chExt cx="648072" cy="153537"/>
          </a:xfrm>
        </p:grpSpPr>
        <p:sp>
          <p:nvSpPr>
            <p:cNvPr id="56" name="Isosceles Triangle 55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57"/>
          <p:cNvGrpSpPr/>
          <p:nvPr/>
        </p:nvGrpSpPr>
        <p:grpSpPr>
          <a:xfrm>
            <a:off x="2488277" y="4023431"/>
            <a:ext cx="648036" cy="155520"/>
            <a:chOff x="2483768" y="3537012"/>
            <a:chExt cx="648036" cy="155520"/>
          </a:xfrm>
        </p:grpSpPr>
        <p:sp>
          <p:nvSpPr>
            <p:cNvPr id="59" name="Isosceles Triangle 58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Isosceles Triangle 59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60"/>
          <p:cNvGrpSpPr/>
          <p:nvPr/>
        </p:nvGrpSpPr>
        <p:grpSpPr>
          <a:xfrm>
            <a:off x="1840205" y="3627387"/>
            <a:ext cx="648072" cy="124616"/>
            <a:chOff x="2483768" y="3016352"/>
            <a:chExt cx="648072" cy="124616"/>
          </a:xfrm>
        </p:grpSpPr>
        <p:sp>
          <p:nvSpPr>
            <p:cNvPr id="62" name="Isosceles Triangle 61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Isosceles Triangle 62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63"/>
          <p:cNvGrpSpPr/>
          <p:nvPr/>
        </p:nvGrpSpPr>
        <p:grpSpPr>
          <a:xfrm>
            <a:off x="1840205" y="3771403"/>
            <a:ext cx="648036" cy="149555"/>
            <a:chOff x="2483768" y="3171433"/>
            <a:chExt cx="648036" cy="149555"/>
          </a:xfrm>
        </p:grpSpPr>
        <p:sp>
          <p:nvSpPr>
            <p:cNvPr id="65" name="Isosceles Triangle 64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Isosceles Triangle 65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66"/>
          <p:cNvGrpSpPr/>
          <p:nvPr/>
        </p:nvGrpSpPr>
        <p:grpSpPr>
          <a:xfrm>
            <a:off x="1840205" y="3951423"/>
            <a:ext cx="648072" cy="153537"/>
            <a:chOff x="2483768" y="3347471"/>
            <a:chExt cx="648072" cy="153537"/>
          </a:xfrm>
        </p:grpSpPr>
        <p:sp>
          <p:nvSpPr>
            <p:cNvPr id="68" name="Isosceles Triangle 67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Isosceles Triangle 68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69"/>
          <p:cNvGrpSpPr/>
          <p:nvPr/>
        </p:nvGrpSpPr>
        <p:grpSpPr>
          <a:xfrm>
            <a:off x="1840205" y="4155943"/>
            <a:ext cx="648036" cy="155520"/>
            <a:chOff x="2483768" y="3537012"/>
            <a:chExt cx="648036" cy="155520"/>
          </a:xfrm>
        </p:grpSpPr>
        <p:sp>
          <p:nvSpPr>
            <p:cNvPr id="71" name="Isosceles Triangle 70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Isosceles Triangle 71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72"/>
          <p:cNvGrpSpPr/>
          <p:nvPr/>
        </p:nvGrpSpPr>
        <p:grpSpPr>
          <a:xfrm>
            <a:off x="1192133" y="3862811"/>
            <a:ext cx="648072" cy="124616"/>
            <a:chOff x="2483768" y="3016352"/>
            <a:chExt cx="648072" cy="124616"/>
          </a:xfrm>
        </p:grpSpPr>
        <p:sp>
          <p:nvSpPr>
            <p:cNvPr id="74" name="Isosceles Triangle 73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Isosceles Triangle 74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75"/>
          <p:cNvGrpSpPr/>
          <p:nvPr/>
        </p:nvGrpSpPr>
        <p:grpSpPr>
          <a:xfrm>
            <a:off x="1192133" y="3987427"/>
            <a:ext cx="648036" cy="149555"/>
            <a:chOff x="2483768" y="3171433"/>
            <a:chExt cx="648036" cy="149555"/>
          </a:xfrm>
        </p:grpSpPr>
        <p:sp>
          <p:nvSpPr>
            <p:cNvPr id="77" name="Isosceles Triangle 76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Isosceles Triangle 77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5" name="Group 78"/>
          <p:cNvGrpSpPr/>
          <p:nvPr/>
        </p:nvGrpSpPr>
        <p:grpSpPr>
          <a:xfrm>
            <a:off x="1192133" y="4131443"/>
            <a:ext cx="648072" cy="153537"/>
            <a:chOff x="2483768" y="3347471"/>
            <a:chExt cx="648072" cy="153537"/>
          </a:xfrm>
        </p:grpSpPr>
        <p:sp>
          <p:nvSpPr>
            <p:cNvPr id="80" name="Isosceles Triangle 79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Isosceles Triangle 80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7" name="Group 81"/>
          <p:cNvGrpSpPr/>
          <p:nvPr/>
        </p:nvGrpSpPr>
        <p:grpSpPr>
          <a:xfrm>
            <a:off x="1192133" y="4299959"/>
            <a:ext cx="648036" cy="155520"/>
            <a:chOff x="2483768" y="3537012"/>
            <a:chExt cx="648036" cy="155520"/>
          </a:xfrm>
        </p:grpSpPr>
        <p:sp>
          <p:nvSpPr>
            <p:cNvPr id="83" name="Isosceles Triangle 82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Isosceles Triangle 83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84"/>
          <p:cNvGrpSpPr/>
          <p:nvPr/>
        </p:nvGrpSpPr>
        <p:grpSpPr>
          <a:xfrm>
            <a:off x="544061" y="4095439"/>
            <a:ext cx="648072" cy="124616"/>
            <a:chOff x="2483768" y="3016352"/>
            <a:chExt cx="648072" cy="124616"/>
          </a:xfrm>
        </p:grpSpPr>
        <p:sp>
          <p:nvSpPr>
            <p:cNvPr id="86" name="Isosceles Triangle 85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Isosceles Triangle 86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9" name="Group 87"/>
          <p:cNvGrpSpPr/>
          <p:nvPr/>
        </p:nvGrpSpPr>
        <p:grpSpPr>
          <a:xfrm>
            <a:off x="544061" y="4220055"/>
            <a:ext cx="648036" cy="149555"/>
            <a:chOff x="2483768" y="3171433"/>
            <a:chExt cx="648036" cy="149555"/>
          </a:xfrm>
        </p:grpSpPr>
        <p:sp>
          <p:nvSpPr>
            <p:cNvPr id="89" name="Isosceles Triangle 88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Isosceles Triangle 89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0" name="Group 90"/>
          <p:cNvGrpSpPr/>
          <p:nvPr/>
        </p:nvGrpSpPr>
        <p:grpSpPr>
          <a:xfrm>
            <a:off x="544061" y="4364071"/>
            <a:ext cx="648072" cy="153537"/>
            <a:chOff x="2483768" y="3347471"/>
            <a:chExt cx="648072" cy="153537"/>
          </a:xfrm>
        </p:grpSpPr>
        <p:sp>
          <p:nvSpPr>
            <p:cNvPr id="92" name="Isosceles Triangle 91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Isosceles Triangle 92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1" name="Group 93"/>
          <p:cNvGrpSpPr/>
          <p:nvPr/>
        </p:nvGrpSpPr>
        <p:grpSpPr>
          <a:xfrm>
            <a:off x="544061" y="4532587"/>
            <a:ext cx="648036" cy="155520"/>
            <a:chOff x="2483768" y="3537012"/>
            <a:chExt cx="648036" cy="155520"/>
          </a:xfrm>
        </p:grpSpPr>
        <p:sp>
          <p:nvSpPr>
            <p:cNvPr id="95" name="Isosceles Triangle 94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Isosceles Triangle 95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7" name="Straight Connector 96"/>
          <p:cNvCxnSpPr>
            <a:cxnSpLocks noChangeAspect="1"/>
          </p:cNvCxnSpPr>
          <p:nvPr/>
        </p:nvCxnSpPr>
        <p:spPr>
          <a:xfrm rot="10800000" flipV="1">
            <a:off x="544061" y="4275458"/>
            <a:ext cx="2592288" cy="653181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cxnSpLocks noChangeAspect="1"/>
          </p:cNvCxnSpPr>
          <p:nvPr/>
        </p:nvCxnSpPr>
        <p:spPr>
          <a:xfrm rot="10800000" flipV="1">
            <a:off x="545557" y="4491483"/>
            <a:ext cx="2572792" cy="126014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cxnSpLocks noChangeAspect="1"/>
          </p:cNvCxnSpPr>
          <p:nvPr/>
        </p:nvCxnSpPr>
        <p:spPr>
          <a:xfrm rot="10800000" flipH="1" flipV="1">
            <a:off x="5069775" y="2511262"/>
            <a:ext cx="864096" cy="290971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cxnSpLocks noChangeAspect="1"/>
          </p:cNvCxnSpPr>
          <p:nvPr/>
        </p:nvCxnSpPr>
        <p:spPr>
          <a:xfrm rot="10800000" flipH="1" flipV="1">
            <a:off x="6041883" y="2835299"/>
            <a:ext cx="2566104" cy="864096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2" name="Group 21"/>
          <p:cNvGrpSpPr>
            <a:grpSpLocks noChangeAspect="1"/>
          </p:cNvGrpSpPr>
          <p:nvPr/>
        </p:nvGrpSpPr>
        <p:grpSpPr>
          <a:xfrm flipH="1">
            <a:off x="5033769" y="2817295"/>
            <a:ext cx="900101" cy="468055"/>
            <a:chOff x="3239853" y="2330876"/>
            <a:chExt cx="900101" cy="468055"/>
          </a:xfrm>
        </p:grpSpPr>
        <p:cxnSp>
          <p:nvCxnSpPr>
            <p:cNvPr id="102" name="Straight Connector 101"/>
            <p:cNvCxnSpPr>
              <a:cxnSpLocks/>
            </p:cNvCxnSpPr>
            <p:nvPr/>
          </p:nvCxnSpPr>
          <p:spPr>
            <a:xfrm rot="10800000" flipV="1">
              <a:off x="3239853" y="2330876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cxnSpLocks/>
            </p:cNvCxnSpPr>
            <p:nvPr/>
          </p:nvCxnSpPr>
          <p:spPr>
            <a:xfrm rot="10800000" flipV="1">
              <a:off x="3239853" y="2384884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" name="Straight Connector 103"/>
          <p:cNvCxnSpPr>
            <a:cxnSpLocks noChangeAspect="1"/>
          </p:cNvCxnSpPr>
          <p:nvPr/>
        </p:nvCxnSpPr>
        <p:spPr>
          <a:xfrm rot="10800000" flipH="1" flipV="1">
            <a:off x="6041881" y="3077244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cxnSpLocks noChangeAspect="1"/>
          </p:cNvCxnSpPr>
          <p:nvPr/>
        </p:nvCxnSpPr>
        <p:spPr>
          <a:xfrm rot="10800000" flipH="1" flipV="1">
            <a:off x="6041880" y="3149252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cxnSpLocks noChangeAspect="1"/>
          </p:cNvCxnSpPr>
          <p:nvPr/>
        </p:nvCxnSpPr>
        <p:spPr>
          <a:xfrm rot="10800000" flipH="1" flipV="1">
            <a:off x="6689953" y="3267347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cxnSpLocks noChangeAspect="1"/>
          </p:cNvCxnSpPr>
          <p:nvPr/>
        </p:nvCxnSpPr>
        <p:spPr>
          <a:xfrm rot="10800000" flipH="1" flipV="1">
            <a:off x="6689952" y="333935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cxnSpLocks noChangeAspect="1"/>
          </p:cNvCxnSpPr>
          <p:nvPr/>
        </p:nvCxnSpPr>
        <p:spPr>
          <a:xfrm rot="10800000" flipH="1" flipV="1">
            <a:off x="7338026" y="3483371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 noChangeAspect="1"/>
          </p:cNvCxnSpPr>
          <p:nvPr/>
        </p:nvCxnSpPr>
        <p:spPr>
          <a:xfrm rot="10800000" flipH="1" flipV="1">
            <a:off x="7338025" y="3555379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cxnSpLocks noChangeAspect="1"/>
          </p:cNvCxnSpPr>
          <p:nvPr/>
        </p:nvCxnSpPr>
        <p:spPr>
          <a:xfrm rot="10800000" flipH="1" flipV="1">
            <a:off x="7986097" y="369939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cxnSpLocks noChangeAspect="1"/>
          </p:cNvCxnSpPr>
          <p:nvPr/>
        </p:nvCxnSpPr>
        <p:spPr>
          <a:xfrm rot="10800000" flipH="1" flipV="1">
            <a:off x="7986096" y="3771403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 flipH="1">
            <a:off x="5861863" y="2079215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Isosceles Triangle 113"/>
          <p:cNvSpPr>
            <a:spLocks noChangeAspect="1"/>
          </p:cNvSpPr>
          <p:nvPr/>
        </p:nvSpPr>
        <p:spPr>
          <a:xfrm flipH="1">
            <a:off x="5483871" y="3267348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Isosceles Triangle 114"/>
          <p:cNvSpPr>
            <a:spLocks noChangeAspect="1"/>
          </p:cNvSpPr>
          <p:nvPr/>
        </p:nvSpPr>
        <p:spPr>
          <a:xfrm>
            <a:off x="5033771" y="3267348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Isosceles Triangle 115"/>
          <p:cNvSpPr>
            <a:spLocks noChangeAspect="1"/>
          </p:cNvSpPr>
          <p:nvPr/>
        </p:nvSpPr>
        <p:spPr>
          <a:xfrm flipH="1">
            <a:off x="5483871" y="341967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Isosceles Triangle 116"/>
          <p:cNvSpPr/>
          <p:nvPr/>
        </p:nvSpPr>
        <p:spPr>
          <a:xfrm>
            <a:off x="5033771" y="3411363"/>
            <a:ext cx="450000" cy="216024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Isosceles Triangle 117"/>
          <p:cNvSpPr>
            <a:spLocks noChangeAspect="1"/>
          </p:cNvSpPr>
          <p:nvPr/>
        </p:nvSpPr>
        <p:spPr>
          <a:xfrm flipH="1">
            <a:off x="5483871" y="359969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Isosceles Triangle 118"/>
          <p:cNvSpPr>
            <a:spLocks noChangeAspect="1"/>
          </p:cNvSpPr>
          <p:nvPr/>
        </p:nvSpPr>
        <p:spPr>
          <a:xfrm>
            <a:off x="5033771" y="359969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Isosceles Triangle 119"/>
          <p:cNvSpPr>
            <a:spLocks/>
          </p:cNvSpPr>
          <p:nvPr/>
        </p:nvSpPr>
        <p:spPr>
          <a:xfrm flipH="1">
            <a:off x="5483871" y="3807431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Isosceles Triangle 120"/>
          <p:cNvSpPr>
            <a:spLocks/>
          </p:cNvSpPr>
          <p:nvPr/>
        </p:nvSpPr>
        <p:spPr>
          <a:xfrm>
            <a:off x="5033771" y="3807431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2" name="Straight Connector 121"/>
          <p:cNvCxnSpPr>
            <a:cxnSpLocks noChangeAspect="1"/>
          </p:cNvCxnSpPr>
          <p:nvPr/>
        </p:nvCxnSpPr>
        <p:spPr>
          <a:xfrm rot="10800000" flipH="1" flipV="1">
            <a:off x="5033771" y="4023430"/>
            <a:ext cx="900100" cy="226799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cxnSpLocks/>
            <a:stCxn id="121" idx="2"/>
          </p:cNvCxnSpPr>
          <p:nvPr/>
        </p:nvCxnSpPr>
        <p:spPr>
          <a:xfrm rot="16200000" flipH="1">
            <a:off x="5258797" y="3798405"/>
            <a:ext cx="432048" cy="88210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" name="Group 85"/>
          <p:cNvGrpSpPr/>
          <p:nvPr/>
        </p:nvGrpSpPr>
        <p:grpSpPr>
          <a:xfrm flipH="1">
            <a:off x="6041883" y="3483371"/>
            <a:ext cx="648072" cy="124616"/>
            <a:chOff x="2483768" y="3016352"/>
            <a:chExt cx="648072" cy="124616"/>
          </a:xfrm>
        </p:grpSpPr>
        <p:sp>
          <p:nvSpPr>
            <p:cNvPr id="125" name="Isosceles Triangle 64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66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4" name="Group 86"/>
          <p:cNvGrpSpPr/>
          <p:nvPr/>
        </p:nvGrpSpPr>
        <p:grpSpPr>
          <a:xfrm flipH="1">
            <a:off x="6041919" y="3627387"/>
            <a:ext cx="648036" cy="149555"/>
            <a:chOff x="2483768" y="3171433"/>
            <a:chExt cx="648036" cy="149555"/>
          </a:xfrm>
        </p:grpSpPr>
        <p:sp>
          <p:nvSpPr>
            <p:cNvPr id="128" name="Isosceles Triangle 69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Isosceles Triangle 70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5" name="Group 87"/>
          <p:cNvGrpSpPr/>
          <p:nvPr/>
        </p:nvGrpSpPr>
        <p:grpSpPr>
          <a:xfrm flipH="1">
            <a:off x="6041883" y="3807407"/>
            <a:ext cx="648072" cy="153537"/>
            <a:chOff x="2483768" y="3347471"/>
            <a:chExt cx="648072" cy="153537"/>
          </a:xfrm>
        </p:grpSpPr>
        <p:sp>
          <p:nvSpPr>
            <p:cNvPr id="131" name="Isosceles Triangle 71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Isosceles Triangle 131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6" name="Group 88"/>
          <p:cNvGrpSpPr/>
          <p:nvPr/>
        </p:nvGrpSpPr>
        <p:grpSpPr>
          <a:xfrm flipH="1">
            <a:off x="6041919" y="4023431"/>
            <a:ext cx="648036" cy="155520"/>
            <a:chOff x="2483768" y="3537012"/>
            <a:chExt cx="648036" cy="155520"/>
          </a:xfrm>
        </p:grpSpPr>
        <p:sp>
          <p:nvSpPr>
            <p:cNvPr id="134" name="Isosceles Triangle 133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Isosceles Triangle 134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7" name="Group 89"/>
          <p:cNvGrpSpPr/>
          <p:nvPr/>
        </p:nvGrpSpPr>
        <p:grpSpPr>
          <a:xfrm flipH="1">
            <a:off x="6689955" y="3627387"/>
            <a:ext cx="648072" cy="124616"/>
            <a:chOff x="2483768" y="3016352"/>
            <a:chExt cx="648072" cy="124616"/>
          </a:xfrm>
        </p:grpSpPr>
        <p:sp>
          <p:nvSpPr>
            <p:cNvPr id="137" name="Isosceles Triangle 136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Isosceles Triangle 137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8" name="Group 92"/>
          <p:cNvGrpSpPr/>
          <p:nvPr/>
        </p:nvGrpSpPr>
        <p:grpSpPr>
          <a:xfrm flipH="1">
            <a:off x="6689991" y="3771403"/>
            <a:ext cx="648036" cy="149555"/>
            <a:chOff x="2483768" y="3171433"/>
            <a:chExt cx="648036" cy="149555"/>
          </a:xfrm>
        </p:grpSpPr>
        <p:sp>
          <p:nvSpPr>
            <p:cNvPr id="140" name="Isosceles Triangle 139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Isosceles Triangle 140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9" name="Group 95"/>
          <p:cNvGrpSpPr/>
          <p:nvPr/>
        </p:nvGrpSpPr>
        <p:grpSpPr>
          <a:xfrm flipH="1">
            <a:off x="6689955" y="3951423"/>
            <a:ext cx="648072" cy="153537"/>
            <a:chOff x="2483768" y="3347471"/>
            <a:chExt cx="648072" cy="153537"/>
          </a:xfrm>
        </p:grpSpPr>
        <p:sp>
          <p:nvSpPr>
            <p:cNvPr id="143" name="Isosceles Triangle 142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Isosceles Triangle 143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0" name="Group 98"/>
          <p:cNvGrpSpPr/>
          <p:nvPr/>
        </p:nvGrpSpPr>
        <p:grpSpPr>
          <a:xfrm flipH="1">
            <a:off x="6689991" y="4155943"/>
            <a:ext cx="648036" cy="155520"/>
            <a:chOff x="2483768" y="3537012"/>
            <a:chExt cx="648036" cy="155520"/>
          </a:xfrm>
        </p:grpSpPr>
        <p:sp>
          <p:nvSpPr>
            <p:cNvPr id="146" name="Isosceles Triangle 145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Isosceles Triangle 146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1" name="Group 101"/>
          <p:cNvGrpSpPr/>
          <p:nvPr/>
        </p:nvGrpSpPr>
        <p:grpSpPr>
          <a:xfrm flipH="1">
            <a:off x="7338027" y="3862811"/>
            <a:ext cx="648072" cy="124616"/>
            <a:chOff x="2483768" y="3016352"/>
            <a:chExt cx="648072" cy="124616"/>
          </a:xfrm>
        </p:grpSpPr>
        <p:sp>
          <p:nvSpPr>
            <p:cNvPr id="149" name="Isosceles Triangle 148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Isosceles Triangle 149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2" name="Group 104"/>
          <p:cNvGrpSpPr/>
          <p:nvPr/>
        </p:nvGrpSpPr>
        <p:grpSpPr>
          <a:xfrm flipH="1">
            <a:off x="7338063" y="3987427"/>
            <a:ext cx="648036" cy="149555"/>
            <a:chOff x="2483768" y="3171433"/>
            <a:chExt cx="648036" cy="149555"/>
          </a:xfrm>
        </p:grpSpPr>
        <p:sp>
          <p:nvSpPr>
            <p:cNvPr id="152" name="Isosceles Triangle 151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Isosceles Triangle 152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3" name="Group 107"/>
          <p:cNvGrpSpPr/>
          <p:nvPr/>
        </p:nvGrpSpPr>
        <p:grpSpPr>
          <a:xfrm flipH="1">
            <a:off x="7338027" y="4131443"/>
            <a:ext cx="648072" cy="153537"/>
            <a:chOff x="2483768" y="3347471"/>
            <a:chExt cx="648072" cy="153537"/>
          </a:xfrm>
        </p:grpSpPr>
        <p:sp>
          <p:nvSpPr>
            <p:cNvPr id="155" name="Isosceles Triangle 154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Isosceles Triangle 155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110"/>
          <p:cNvGrpSpPr/>
          <p:nvPr/>
        </p:nvGrpSpPr>
        <p:grpSpPr>
          <a:xfrm flipH="1">
            <a:off x="7338063" y="4299959"/>
            <a:ext cx="648036" cy="155520"/>
            <a:chOff x="2483768" y="3537012"/>
            <a:chExt cx="648036" cy="155520"/>
          </a:xfrm>
        </p:grpSpPr>
        <p:sp>
          <p:nvSpPr>
            <p:cNvPr id="158" name="Isosceles Triangle 157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Isosceles Triangle 158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5" name="Group 113"/>
          <p:cNvGrpSpPr/>
          <p:nvPr/>
        </p:nvGrpSpPr>
        <p:grpSpPr>
          <a:xfrm flipH="1">
            <a:off x="7986099" y="4095439"/>
            <a:ext cx="648072" cy="124616"/>
            <a:chOff x="2483768" y="3016352"/>
            <a:chExt cx="648072" cy="124616"/>
          </a:xfrm>
        </p:grpSpPr>
        <p:sp>
          <p:nvSpPr>
            <p:cNvPr id="161" name="Isosceles Triangle 160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Isosceles Triangle 161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6" name="Group 116"/>
          <p:cNvGrpSpPr/>
          <p:nvPr/>
        </p:nvGrpSpPr>
        <p:grpSpPr>
          <a:xfrm flipH="1">
            <a:off x="7986135" y="4220055"/>
            <a:ext cx="648036" cy="149555"/>
            <a:chOff x="2483768" y="3171433"/>
            <a:chExt cx="648036" cy="149555"/>
          </a:xfrm>
        </p:grpSpPr>
        <p:sp>
          <p:nvSpPr>
            <p:cNvPr id="164" name="Isosceles Triangle 163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Isosceles Triangle 164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7" name="Group 119"/>
          <p:cNvGrpSpPr/>
          <p:nvPr/>
        </p:nvGrpSpPr>
        <p:grpSpPr>
          <a:xfrm flipH="1">
            <a:off x="7986099" y="4364071"/>
            <a:ext cx="648072" cy="153537"/>
            <a:chOff x="2483768" y="3347471"/>
            <a:chExt cx="648072" cy="153537"/>
          </a:xfrm>
        </p:grpSpPr>
        <p:sp>
          <p:nvSpPr>
            <p:cNvPr id="167" name="Isosceles Triangle 166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Isosceles Triangle 167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8" name="Group 122"/>
          <p:cNvGrpSpPr/>
          <p:nvPr/>
        </p:nvGrpSpPr>
        <p:grpSpPr>
          <a:xfrm flipH="1">
            <a:off x="7986135" y="4532587"/>
            <a:ext cx="648036" cy="155520"/>
            <a:chOff x="2483768" y="3537012"/>
            <a:chExt cx="648036" cy="155520"/>
          </a:xfrm>
        </p:grpSpPr>
        <p:sp>
          <p:nvSpPr>
            <p:cNvPr id="170" name="Isosceles Triangle 169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Isosceles Triangle 170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2" name="Straight Connector 171"/>
          <p:cNvCxnSpPr>
            <a:cxnSpLocks noChangeAspect="1"/>
          </p:cNvCxnSpPr>
          <p:nvPr/>
        </p:nvCxnSpPr>
        <p:spPr>
          <a:xfrm rot="10800000" flipH="1" flipV="1">
            <a:off x="6041883" y="4275458"/>
            <a:ext cx="2592288" cy="653181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>
            <a:cxnSpLocks noChangeAspect="1"/>
          </p:cNvCxnSpPr>
          <p:nvPr/>
        </p:nvCxnSpPr>
        <p:spPr>
          <a:xfrm rot="10800000" flipH="1" flipV="1">
            <a:off x="6059883" y="4491483"/>
            <a:ext cx="2572792" cy="126014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>
            <a:spLocks noChangeAspect="1"/>
          </p:cNvSpPr>
          <p:nvPr/>
        </p:nvSpPr>
        <p:spPr>
          <a:xfrm>
            <a:off x="2488276" y="4815520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5" name="Rectangle 174"/>
          <p:cNvSpPr>
            <a:spLocks noChangeAspect="1"/>
          </p:cNvSpPr>
          <p:nvPr/>
        </p:nvSpPr>
        <p:spPr>
          <a:xfrm>
            <a:off x="1840205" y="5139556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>
            <a:spLocks noChangeAspect="1"/>
          </p:cNvSpPr>
          <p:nvPr/>
        </p:nvSpPr>
        <p:spPr>
          <a:xfrm>
            <a:off x="1192133" y="5463592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7" name="Rectangle 176"/>
          <p:cNvSpPr>
            <a:spLocks/>
          </p:cNvSpPr>
          <p:nvPr/>
        </p:nvSpPr>
        <p:spPr>
          <a:xfrm>
            <a:off x="1024813" y="5787628"/>
            <a:ext cx="7188452" cy="288032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Commissioning @ 3.TeV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8" name="Rectangle 177"/>
          <p:cNvSpPr>
            <a:spLocks noChangeAspect="1"/>
          </p:cNvSpPr>
          <p:nvPr/>
        </p:nvSpPr>
        <p:spPr>
          <a:xfrm>
            <a:off x="6041883" y="4815520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9" name="Rectangle 178"/>
          <p:cNvSpPr>
            <a:spLocks noChangeAspect="1"/>
          </p:cNvSpPr>
          <p:nvPr/>
        </p:nvSpPr>
        <p:spPr>
          <a:xfrm>
            <a:off x="6689955" y="5139556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80" name="Rectangle 179"/>
          <p:cNvSpPr>
            <a:spLocks noChangeAspect="1"/>
          </p:cNvSpPr>
          <p:nvPr/>
        </p:nvSpPr>
        <p:spPr>
          <a:xfrm>
            <a:off x="7338027" y="5463592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rot="5400000">
            <a:off x="4036468" y="2439254"/>
            <a:ext cx="144016" cy="0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Rectangle 182"/>
          <p:cNvSpPr/>
          <p:nvPr/>
        </p:nvSpPr>
        <p:spPr>
          <a:xfrm>
            <a:off x="4072473" y="2079215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5" name="Straight Connector 184"/>
          <p:cNvCxnSpPr/>
          <p:nvPr/>
        </p:nvCxnSpPr>
        <p:spPr>
          <a:xfrm rot="16200000" flipH="1">
            <a:off x="4997741" y="2439254"/>
            <a:ext cx="144016" cy="0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/>
          <p:cNvSpPr/>
          <p:nvPr/>
        </p:nvSpPr>
        <p:spPr>
          <a:xfrm flipH="1">
            <a:off x="5033744" y="2079215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 flipH="1">
            <a:off x="4134496" y="4241983"/>
            <a:ext cx="180000" cy="234000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7" name="Rectangle 196"/>
          <p:cNvSpPr/>
          <p:nvPr/>
        </p:nvSpPr>
        <p:spPr>
          <a:xfrm flipH="1">
            <a:off x="4572677" y="2077279"/>
            <a:ext cx="180000" cy="396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198" name="Rectangle 197"/>
          <p:cNvSpPr/>
          <p:nvPr/>
        </p:nvSpPr>
        <p:spPr>
          <a:xfrm flipH="1">
            <a:off x="4572677" y="2475256"/>
            <a:ext cx="180000" cy="975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9" name="Rectangle 198"/>
          <p:cNvSpPr/>
          <p:nvPr/>
        </p:nvSpPr>
        <p:spPr>
          <a:xfrm flipH="1">
            <a:off x="4572677" y="3452728"/>
            <a:ext cx="180000" cy="231501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0" name="Rectangle 199"/>
          <p:cNvSpPr/>
          <p:nvPr/>
        </p:nvSpPr>
        <p:spPr>
          <a:xfrm flipH="1">
            <a:off x="4466428" y="2478156"/>
            <a:ext cx="108000" cy="4240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201" name="Rectangle 200"/>
          <p:cNvSpPr/>
          <p:nvPr/>
        </p:nvSpPr>
        <p:spPr>
          <a:xfrm flipH="1">
            <a:off x="4466426" y="2905952"/>
            <a:ext cx="108000" cy="918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2" name="Rectangle 201"/>
          <p:cNvSpPr/>
          <p:nvPr/>
        </p:nvSpPr>
        <p:spPr>
          <a:xfrm flipH="1">
            <a:off x="4466427" y="3818976"/>
            <a:ext cx="108000" cy="231501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3" name="Rectangle 202"/>
          <p:cNvSpPr/>
          <p:nvPr/>
        </p:nvSpPr>
        <p:spPr>
          <a:xfrm flipH="1">
            <a:off x="4319688" y="2898912"/>
            <a:ext cx="144000" cy="44063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204" name="Rectangle 203"/>
          <p:cNvSpPr/>
          <p:nvPr/>
        </p:nvSpPr>
        <p:spPr>
          <a:xfrm flipH="1">
            <a:off x="4137304" y="2081004"/>
            <a:ext cx="180000" cy="936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205" name="Rectangle 204"/>
          <p:cNvSpPr/>
          <p:nvPr/>
        </p:nvSpPr>
        <p:spPr>
          <a:xfrm flipH="1">
            <a:off x="4319687" y="3336649"/>
            <a:ext cx="144000" cy="867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" name="Rectangle 205"/>
          <p:cNvSpPr/>
          <p:nvPr/>
        </p:nvSpPr>
        <p:spPr>
          <a:xfrm flipH="1">
            <a:off x="4137304" y="3018595"/>
            <a:ext cx="180000" cy="12256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" name="Rectangle 206"/>
          <p:cNvSpPr/>
          <p:nvPr/>
        </p:nvSpPr>
        <p:spPr>
          <a:xfrm flipH="1">
            <a:off x="4321402" y="4198851"/>
            <a:ext cx="144000" cy="234000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3244353" y="4734918"/>
            <a:ext cx="2700000" cy="762367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Operation at 500 </a:t>
            </a:r>
            <a:r>
              <a:rPr lang="en-US" sz="900" dirty="0" err="1" smtClean="0">
                <a:solidFill>
                  <a:schemeClr val="tx1"/>
                </a:solidFill>
              </a:rPr>
              <a:t>GeV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3244353" y="5497286"/>
            <a:ext cx="2700000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Injectors modification &amp; first sector reinstallation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89" name="Rectangle 188"/>
          <p:cNvSpPr/>
          <p:nvPr/>
        </p:nvSpPr>
        <p:spPr>
          <a:xfrm flipH="1">
            <a:off x="4750475" y="2085739"/>
            <a:ext cx="288000" cy="12585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191" name="Rectangle 190"/>
          <p:cNvSpPr/>
          <p:nvPr/>
        </p:nvSpPr>
        <p:spPr>
          <a:xfrm flipH="1">
            <a:off x="4750475" y="3338856"/>
            <a:ext cx="288000" cy="9368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2" name="Rectangle 191"/>
          <p:cNvSpPr/>
          <p:nvPr/>
        </p:nvSpPr>
        <p:spPr>
          <a:xfrm flipH="1">
            <a:off x="4750475" y="4275051"/>
            <a:ext cx="288000" cy="216000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4" name="Rectangle 193"/>
          <p:cNvSpPr/>
          <p:nvPr/>
        </p:nvSpPr>
        <p:spPr>
          <a:xfrm>
            <a:off x="5894179" y="606868"/>
            <a:ext cx="3132499" cy="11578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 flipH="1">
            <a:off x="6013311" y="813362"/>
            <a:ext cx="144000" cy="7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 flipH="1">
            <a:off x="6022547" y="1011912"/>
            <a:ext cx="144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8" name="Straight Connector 207"/>
          <p:cNvCxnSpPr>
            <a:cxnSpLocks/>
          </p:cNvCxnSpPr>
          <p:nvPr/>
        </p:nvCxnSpPr>
        <p:spPr>
          <a:xfrm rot="10800000" flipH="1" flipV="1">
            <a:off x="6013311" y="1249100"/>
            <a:ext cx="144000" cy="0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>
            <a:cxnSpLocks/>
          </p:cNvCxnSpPr>
          <p:nvPr/>
        </p:nvCxnSpPr>
        <p:spPr>
          <a:xfrm rot="10800000" flipH="1" flipV="1">
            <a:off x="6013311" y="1446374"/>
            <a:ext cx="144000" cy="0"/>
          </a:xfrm>
          <a:prstGeom prst="line">
            <a:avLst/>
          </a:prstGeom>
          <a:ln w="15875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Rectangle 209"/>
          <p:cNvSpPr/>
          <p:nvPr/>
        </p:nvSpPr>
        <p:spPr>
          <a:xfrm flipH="1">
            <a:off x="6013311" y="1597468"/>
            <a:ext cx="144000" cy="7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/>
          <p:cNvSpPr/>
          <p:nvPr/>
        </p:nvSpPr>
        <p:spPr>
          <a:xfrm flipH="1">
            <a:off x="7741894" y="808453"/>
            <a:ext cx="144000" cy="7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/>
          <p:cNvSpPr/>
          <p:nvPr/>
        </p:nvSpPr>
        <p:spPr>
          <a:xfrm flipH="1">
            <a:off x="7741894" y="1020617"/>
            <a:ext cx="144000" cy="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/>
          <p:cNvSpPr/>
          <p:nvPr/>
        </p:nvSpPr>
        <p:spPr>
          <a:xfrm flipH="1">
            <a:off x="7741894" y="1207047"/>
            <a:ext cx="144000" cy="7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4" name="Straight Connector 213"/>
          <p:cNvCxnSpPr>
            <a:cxnSpLocks/>
          </p:cNvCxnSpPr>
          <p:nvPr/>
        </p:nvCxnSpPr>
        <p:spPr>
          <a:xfrm>
            <a:off x="7741894" y="1440266"/>
            <a:ext cx="144000" cy="0"/>
          </a:xfrm>
          <a:prstGeom prst="line">
            <a:avLst/>
          </a:prstGeom>
          <a:ln w="19050" cap="rnd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Box 214"/>
          <p:cNvSpPr txBox="1"/>
          <p:nvPr/>
        </p:nvSpPr>
        <p:spPr>
          <a:xfrm>
            <a:off x="6158069" y="1103096"/>
            <a:ext cx="1225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Tunnel excavation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6158069" y="1298859"/>
            <a:ext cx="13260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Tunnel construction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6158069" y="1494623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Survey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7822423" y="711570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El. Gen. services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7822423" y="907333"/>
            <a:ext cx="5341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Piping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7822423" y="1103096"/>
            <a:ext cx="6046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Cabling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7822423" y="1298859"/>
            <a:ext cx="12490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Machine transport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7822423" y="1494623"/>
            <a:ext cx="9557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Machine inst.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6158069" y="711570"/>
            <a:ext cx="10615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2">
                    <a:lumMod val="50000"/>
                  </a:schemeClr>
                </a:solidFill>
              </a:rPr>
              <a:t>Site installation</a:t>
            </a:r>
            <a:endParaRPr lang="en-US" sz="11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6158069" y="907333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Shaft construction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26" name="Straight Connector 225"/>
          <p:cNvCxnSpPr>
            <a:cxnSpLocks/>
          </p:cNvCxnSpPr>
          <p:nvPr/>
        </p:nvCxnSpPr>
        <p:spPr>
          <a:xfrm rot="10800000">
            <a:off x="7741894" y="1630461"/>
            <a:ext cx="144000" cy="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6581465" y="6474889"/>
            <a:ext cx="260885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Ph. Lebrun, K. </a:t>
            </a:r>
            <a:r>
              <a:rPr lang="en-US" dirty="0" err="1" smtClean="0"/>
              <a:t>Foraz</a:t>
            </a:r>
            <a:r>
              <a:rPr lang="en-US" dirty="0" smtClean="0"/>
              <a:t>, et 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9473"/>
          </a:xfrm>
        </p:spPr>
        <p:txBody>
          <a:bodyPr>
            <a:noAutofit/>
          </a:bodyPr>
          <a:lstStyle/>
          <a:p>
            <a:r>
              <a:rPr lang="en-US" sz="3200" dirty="0" smtClean="0"/>
              <a:t>Beam Parameters at Other Energies</a:t>
            </a:r>
            <a:br>
              <a:rPr lang="en-US" sz="3200" dirty="0" smtClean="0"/>
            </a:br>
            <a:r>
              <a:rPr lang="en-US" sz="3200" dirty="0" smtClean="0"/>
              <a:t>Preliminary, Indicative Choice</a:t>
            </a:r>
            <a:endParaRPr lang="en-US" sz="32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5475" y="1319219"/>
            <a:ext cx="7992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Based on design at energy 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max</a:t>
            </a:r>
            <a:r>
              <a:rPr lang="en-US" sz="2400" dirty="0" smtClean="0"/>
              <a:t> we can easily derive indicative parameters for E&lt;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max</a:t>
            </a:r>
            <a:endParaRPr lang="en-US" sz="2400" baseline="-250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leave injection complex the same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shorten the </a:t>
            </a:r>
            <a:r>
              <a:rPr lang="en-US" sz="2400" dirty="0" err="1" smtClean="0"/>
              <a:t>linac</a:t>
            </a: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adjust BDS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r>
              <a:rPr lang="en-US" sz="2400" dirty="0" smtClean="0"/>
              <a:t>Obviously the beam parameters do not change before the BDS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slight changes would yield slightly better performance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correction with O(E</a:t>
            </a:r>
            <a:r>
              <a:rPr lang="en-US" sz="2400" baseline="30000" dirty="0" smtClean="0"/>
              <a:t>-1/8</a:t>
            </a:r>
            <a:r>
              <a:rPr lang="en-US" sz="2400" dirty="0" smtClean="0"/>
              <a:t>) could be possible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r>
              <a:rPr lang="en-US" sz="2400" dirty="0" smtClean="0"/>
              <a:t>Use the CLIC 3TeV and 500GeV structure to design lower energy versions of CLIC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will </a:t>
            </a:r>
            <a:r>
              <a:rPr lang="en-US" sz="2400" dirty="0" err="1" smtClean="0"/>
              <a:t>optimise</a:t>
            </a:r>
            <a:r>
              <a:rPr lang="en-US" sz="2400" dirty="0" smtClean="0"/>
              <a:t> later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CLIC Luminosity Above 500GeV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p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110"/>
            <a:ext cx="9144000" cy="51497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61205" y="6171684"/>
            <a:ext cx="711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Blue line indicates luminosity that we can achieve with current BDS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CLIC Parameters</a:t>
            </a:r>
            <a:r>
              <a:rPr lang="en-US" dirty="0" smtClean="0"/>
              <a:t> </a:t>
            </a:r>
            <a:r>
              <a:rPr lang="en-US" dirty="0" smtClean="0"/>
              <a:t>Based on</a:t>
            </a:r>
            <a:r>
              <a:rPr lang="en-US" dirty="0" smtClean="0"/>
              <a:t> 3TeV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7188"/>
            <a:ext cx="9144000" cy="46636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24167" y="5987018"/>
            <a:ext cx="154193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Dalena</a:t>
            </a:r>
            <a:r>
              <a:rPr lang="en-US" dirty="0" smtClean="0"/>
              <a:t>, D.S.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Potential CLIC Parameters </a:t>
            </a:r>
            <a:r>
              <a:rPr lang="en-US" sz="3200" dirty="0" smtClean="0"/>
              <a:t>Based on </a:t>
            </a:r>
            <a:r>
              <a:rPr lang="en-US" sz="3200" dirty="0" smtClean="0"/>
              <a:t>500GeV</a:t>
            </a:r>
            <a:endParaRPr lang="en-US" sz="32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" y="1054435"/>
            <a:ext cx="8470900" cy="539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86084"/>
          </a:xfrm>
        </p:spPr>
        <p:txBody>
          <a:bodyPr/>
          <a:lstStyle/>
          <a:p>
            <a:r>
              <a:rPr lang="en-GB" sz="3200" dirty="0" smtClean="0"/>
              <a:t>Reminder: 3TeV Parameter Optimisation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" y="815975"/>
            <a:ext cx="2908300" cy="4572000"/>
          </a:xfrm>
        </p:spPr>
        <p:txBody>
          <a:bodyPr>
            <a:normAutofit/>
          </a:bodyPr>
          <a:lstStyle/>
          <a:p>
            <a:pPr>
              <a:lnSpc>
                <a:spcPct val="73000"/>
              </a:lnSpc>
            </a:pPr>
            <a:r>
              <a:rPr lang="en-US" sz="2400" dirty="0" err="1" smtClean="0">
                <a:solidFill>
                  <a:schemeClr val="tx1"/>
                </a:solidFill>
              </a:rPr>
              <a:t>Optimisation</a:t>
            </a:r>
            <a:r>
              <a:rPr lang="en-US" sz="2400" dirty="0" smtClean="0">
                <a:solidFill>
                  <a:schemeClr val="tx1"/>
                </a:solidFill>
              </a:rPr>
              <a:t> 1</a:t>
            </a:r>
          </a:p>
          <a:p>
            <a:pPr lvl="1">
              <a:lnSpc>
                <a:spcPct val="73000"/>
              </a:lnSpc>
              <a:spcAft>
                <a:spcPts val="1675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Luminosity per </a:t>
            </a:r>
            <a:r>
              <a:rPr lang="en-US" sz="2400" dirty="0" err="1" smtClean="0">
                <a:solidFill>
                  <a:srgbClr val="0000FF"/>
                </a:solidFill>
              </a:rPr>
              <a:t>linac</a:t>
            </a:r>
            <a:r>
              <a:rPr lang="en-US" sz="2400" dirty="0" smtClean="0">
                <a:solidFill>
                  <a:srgbClr val="0000FF"/>
                </a:solidFill>
              </a:rPr>
              <a:t> input power</a:t>
            </a:r>
            <a:endParaRPr lang="en-GB" sz="2400" dirty="0" smtClean="0">
              <a:solidFill>
                <a:srgbClr val="0000FF"/>
              </a:solidFill>
            </a:endParaRPr>
          </a:p>
          <a:p>
            <a:pPr>
              <a:lnSpc>
                <a:spcPct val="73000"/>
              </a:lnSpc>
              <a:spcAft>
                <a:spcPts val="750"/>
              </a:spcAft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  <a:spcAft>
                <a:spcPts val="750"/>
              </a:spcAft>
              <a:buNone/>
            </a:pPr>
            <a:endParaRPr lang="en-US" sz="2400" dirty="0" smtClean="0"/>
          </a:p>
          <a:p>
            <a:pPr>
              <a:lnSpc>
                <a:spcPct val="73000"/>
              </a:lnSpc>
              <a:spcAft>
                <a:spcPts val="750"/>
              </a:spcAft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  <a:spcAft>
                <a:spcPts val="750"/>
              </a:spcAft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</a:pPr>
            <a:r>
              <a:rPr lang="en-US" sz="2400" dirty="0" err="1" smtClean="0"/>
              <a:t>Optimisation</a:t>
            </a:r>
            <a:r>
              <a:rPr lang="en-US" sz="2400" dirty="0" smtClean="0"/>
              <a:t> 2</a:t>
            </a:r>
          </a:p>
          <a:p>
            <a:pPr lvl="1">
              <a:lnSpc>
                <a:spcPct val="73000"/>
              </a:lnSpc>
            </a:pPr>
            <a:r>
              <a:rPr lang="en-US" sz="2400" dirty="0" smtClean="0">
                <a:solidFill>
                  <a:srgbClr val="0000FF"/>
                </a:solidFill>
              </a:rPr>
              <a:t>3TeV total project cost</a:t>
            </a:r>
          </a:p>
        </p:txBody>
      </p:sp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3238501" y="815975"/>
            <a:ext cx="5706210" cy="5511800"/>
            <a:chOff x="4611688" y="1174750"/>
            <a:chExt cx="4225925" cy="5137150"/>
          </a:xfrm>
        </p:grpSpPr>
        <p:pic>
          <p:nvPicPr>
            <p:cNvPr id="36871" name="Picture 2" descr="CosTopt_PCtpcr83f1_tr1"/>
            <p:cNvPicPr>
              <a:picLocks noChangeAspect="1" noChangeArrowheads="1"/>
            </p:cNvPicPr>
            <p:nvPr/>
          </p:nvPicPr>
          <p:blipFill>
            <a:blip r:embed="rId3"/>
            <a:srcRect t="1491" b="4260"/>
            <a:stretch>
              <a:fillRect/>
            </a:stretch>
          </p:blipFill>
          <p:spPr bwMode="auto">
            <a:xfrm>
              <a:off x="4611688" y="1174750"/>
              <a:ext cx="4225925" cy="5137150"/>
            </a:xfrm>
            <a:prstGeom prst="rect">
              <a:avLst/>
            </a:prstGeom>
            <a:noFill/>
            <a:ln w="9525">
              <a:solidFill>
                <a:srgbClr val="00187E"/>
              </a:solidFill>
              <a:miter lim="800000"/>
              <a:headEnd/>
              <a:tailEnd/>
            </a:ln>
          </p:spPr>
        </p:pic>
        <p:sp>
          <p:nvSpPr>
            <p:cNvPr id="58" name="AutoShape 15"/>
            <p:cNvSpPr>
              <a:spLocks noChangeAspect="1" noChangeArrowheads="1"/>
            </p:cNvSpPr>
            <p:nvPr/>
          </p:nvSpPr>
          <p:spPr bwMode="auto">
            <a:xfrm>
              <a:off x="5264576" y="5271888"/>
              <a:ext cx="311563" cy="587255"/>
            </a:xfrm>
            <a:prstGeom prst="star5">
              <a:avLst>
                <a:gd name="adj" fmla="val 17275"/>
                <a:gd name="hf" fmla="val 105146"/>
                <a:gd name="vf" fmla="val 110557"/>
              </a:avLst>
            </a:prstGeom>
            <a:solidFill>
              <a:srgbClr val="EC1CCE">
                <a:alpha val="47000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sp>
        <p:nvSpPr>
          <p:cNvPr id="36870" name="Footer Placeholder 4"/>
          <p:cNvSpPr txBox="1">
            <a:spLocks/>
          </p:cNvSpPr>
          <p:nvPr/>
        </p:nvSpPr>
        <p:spPr bwMode="auto">
          <a:xfrm>
            <a:off x="5963703" y="6356350"/>
            <a:ext cx="3180297" cy="3651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400" dirty="0" err="1" smtClean="0">
                <a:solidFill>
                  <a:schemeClr val="tx1"/>
                </a:solidFill>
              </a:rPr>
              <a:t>A.Grudiev</a:t>
            </a:r>
            <a:r>
              <a:rPr lang="en-GB" sz="1400" dirty="0" smtClean="0">
                <a:solidFill>
                  <a:schemeClr val="tx1"/>
                </a:solidFill>
              </a:rPr>
              <a:t>, W. </a:t>
            </a:r>
            <a:r>
              <a:rPr lang="en-GB" sz="1400" dirty="0" err="1" smtClean="0">
                <a:solidFill>
                  <a:schemeClr val="tx1"/>
                </a:solidFill>
              </a:rPr>
              <a:t>Wuensch</a:t>
            </a:r>
            <a:r>
              <a:rPr lang="en-GB" sz="1400" dirty="0" smtClean="0">
                <a:solidFill>
                  <a:schemeClr val="tx1"/>
                </a:solidFill>
              </a:rPr>
              <a:t>, H. Braun, D.S.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AutoShape 15"/>
          <p:cNvSpPr>
            <a:spLocks noChangeAspect="1" noChangeArrowheads="1"/>
          </p:cNvSpPr>
          <p:nvPr/>
        </p:nvSpPr>
        <p:spPr bwMode="auto">
          <a:xfrm>
            <a:off x="4260320" y="2456949"/>
            <a:ext cx="280467" cy="641852"/>
          </a:xfrm>
          <a:prstGeom prst="star5">
            <a:avLst/>
          </a:prstGeom>
          <a:solidFill>
            <a:srgbClr val="EC1CCE">
              <a:alpha val="47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Issues for Energy Stages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925" y="856358"/>
            <a:ext cx="822960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Consolidate the current cost/power model for 3TeV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e.g. use of permanent magnets reduces power (J. Clarke et al.)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8925" y="2557043"/>
            <a:ext cx="8229600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Need to review figure of merit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luminosity needs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so far </a:t>
            </a:r>
            <a:r>
              <a:rPr lang="en-US" sz="2400" dirty="0" err="1" smtClean="0"/>
              <a:t>optimised</a:t>
            </a:r>
            <a:r>
              <a:rPr lang="en-US" sz="2400" dirty="0" smtClean="0"/>
              <a:t> for maximum energy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will need (generic) running plan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cost, cost and power/energy consumption, average or maximum power?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cost of initial stage, integrated cost of all stages?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925" y="1702386"/>
            <a:ext cx="82296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Need to develop a cost/power/energy consumption model for varying energy</a:t>
            </a:r>
          </a:p>
        </p:txBody>
      </p:sp>
      <p:graphicFrame>
        <p:nvGraphicFramePr>
          <p:cNvPr id="63493" name="Object 5"/>
          <p:cNvGraphicFramePr>
            <a:graphicFrameLocks noChangeAspect="1"/>
          </p:cNvGraphicFramePr>
          <p:nvPr/>
        </p:nvGraphicFramePr>
        <p:xfrm>
          <a:off x="2862813" y="4307390"/>
          <a:ext cx="2879725" cy="885825"/>
        </p:xfrm>
        <a:graphic>
          <a:graphicData uri="http://schemas.openxmlformats.org/presentationml/2006/ole">
            <p:oleObj spid="_x0000_s97282" name="Equation" r:id="rId3" imgW="14859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57200" y="850077"/>
            <a:ext cx="8229600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Have design for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3TeV, fully </a:t>
            </a:r>
            <a:r>
              <a:rPr lang="en-US" sz="2000" dirty="0" err="1" smtClean="0"/>
              <a:t>optimised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500GeV, partly </a:t>
            </a:r>
            <a:r>
              <a:rPr lang="en-US" sz="2000" dirty="0" err="1" smtClean="0"/>
              <a:t>optimised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Can stage the two designs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almost complete re-use of components possible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3528489"/>
            <a:ext cx="8229600" cy="2554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derive preliminary designs at lower energies based on the above</a:t>
            </a:r>
          </a:p>
          <a:p>
            <a:endParaRPr lang="en-US" sz="2000" dirty="0" smtClean="0"/>
          </a:p>
          <a:p>
            <a:r>
              <a:rPr lang="en-US" sz="2000" dirty="0" smtClean="0"/>
              <a:t>Can improve our design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improved cost/power estimates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improved input on requirements from physics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adding intermediate stage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to </a:t>
            </a:r>
            <a:r>
              <a:rPr lang="en-US" sz="2000" dirty="0" err="1" smtClean="0"/>
              <a:t>maximise</a:t>
            </a:r>
            <a:r>
              <a:rPr lang="en-US" sz="2000" dirty="0" smtClean="0"/>
              <a:t> physics at each stage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to best balance performance vs. cost and power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CLIC Energy Stages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930471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Currently have two CLIC parameter sets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optimised</a:t>
            </a:r>
            <a:r>
              <a:rPr lang="en-US" sz="2400" dirty="0" smtClean="0"/>
              <a:t> and well studied 3TeV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not </a:t>
            </a:r>
            <a:r>
              <a:rPr lang="en-US" sz="2400" dirty="0" err="1" smtClean="0"/>
              <a:t>optimised</a:t>
            </a:r>
            <a:r>
              <a:rPr lang="en-US" sz="2400" dirty="0" smtClean="0"/>
              <a:t> 500GeV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main </a:t>
            </a:r>
            <a:r>
              <a:rPr lang="en-US" sz="2400" dirty="0" err="1" smtClean="0"/>
              <a:t>linac</a:t>
            </a:r>
            <a:r>
              <a:rPr lang="en-US" sz="2400" dirty="0" smtClean="0"/>
              <a:t> accelerating structure is not identical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driven by more conservative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target at 500GeV</a:t>
            </a:r>
          </a:p>
          <a:p>
            <a:endParaRPr lang="en-US" sz="2400" dirty="0" smtClean="0"/>
          </a:p>
          <a:p>
            <a:r>
              <a:rPr lang="en-US" sz="2400" dirty="0" smtClean="0"/>
              <a:t>Considered upgrade from 500GeV to 3TeV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using same structure lengths, RF pulse lengths, drive beam components, …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small glitch is slightly larger structure input power at 500GeV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should be corrected in next iteration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could re-use 500GeV structure at 3TeV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7400" y="-61555"/>
            <a:ext cx="7493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Low Energy </a:t>
            </a:r>
            <a:r>
              <a:rPr lang="en-US" sz="4000" dirty="0" smtClean="0">
                <a:latin typeface="+mj-lt"/>
              </a:rPr>
              <a:t>Operation</a:t>
            </a:r>
            <a:endParaRPr lang="en-US" sz="4000" dirty="0">
              <a:latin typeface="+mj-lt"/>
            </a:endParaRPr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261" y="996782"/>
            <a:ext cx="6741404" cy="4903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Sub-Stages: CLIC Higgs and Top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57200" y="1027592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Could consist of two installation stages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Build tunnel long enough for top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But install only enough structures for Higgs and run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Then add structures for top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3125783"/>
            <a:ext cx="8229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Or only run at the top threshold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more tops but fewer Higgs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impact of missing mass analysis or others for the Higgs?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153" y="2509616"/>
            <a:ext cx="4660900" cy="1168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775449" y="3822762"/>
            <a:ext cx="1832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4" name="Straight Arrow Connector 23"/>
          <p:cNvCxnSpPr>
            <a:stCxn id="45" idx="0"/>
          </p:cNvCxnSpPr>
          <p:nvPr/>
        </p:nvCxnSpPr>
        <p:spPr>
          <a:xfrm rot="5400000" flipH="1" flipV="1">
            <a:off x="3771822" y="3328873"/>
            <a:ext cx="403937" cy="5838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5211983" y="3716943"/>
            <a:ext cx="862838" cy="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0"/>
          </p:cNvCxnSpPr>
          <p:nvPr/>
        </p:nvCxnSpPr>
        <p:spPr>
          <a:xfrm rot="16200000" flipV="1">
            <a:off x="7043023" y="3174272"/>
            <a:ext cx="380916" cy="91606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6431" y="1102330"/>
            <a:ext cx="3909018" cy="11604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1667" y="1102329"/>
            <a:ext cx="2654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re-write normal luminosity formula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2866431" y="3822762"/>
            <a:ext cx="163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28057" y="4148363"/>
            <a:ext cx="1630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Beam current</a:t>
            </a:r>
          </a:p>
        </p:txBody>
      </p:sp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800" y="5032115"/>
            <a:ext cx="5486400" cy="1168400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 rot="16200000" flipH="1">
            <a:off x="3612816" y="4599700"/>
            <a:ext cx="874351" cy="7362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6200000" flipH="1">
            <a:off x="5238782" y="5034492"/>
            <a:ext cx="809242" cy="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7197064" y="5091012"/>
            <a:ext cx="1150322" cy="16142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2823" y="5197582"/>
            <a:ext cx="2379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the classical limit for </a:t>
            </a:r>
            <a:r>
              <a:rPr lang="en-US" sz="2000" dirty="0" err="1" smtClean="0"/>
              <a:t>beamstrahlung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255" y="2533961"/>
            <a:ext cx="4660900" cy="11684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13873" y="5997205"/>
            <a:ext cx="8854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Full </a:t>
            </a:r>
            <a:r>
              <a:rPr lang="en-US" sz="2000" dirty="0" err="1" smtClean="0"/>
              <a:t>optimisation</a:t>
            </a:r>
            <a:r>
              <a:rPr lang="en-US" sz="2000" dirty="0" smtClean="0"/>
              <a:t> done, but experience shows parameters are determined as shown </a:t>
            </a:r>
            <a:endParaRPr lang="en-US" sz="20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377208" y="1186249"/>
            <a:ext cx="2415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Main </a:t>
            </a:r>
            <a:r>
              <a:rPr lang="en-US" sz="2000" dirty="0" err="1" smtClean="0">
                <a:solidFill>
                  <a:srgbClr val="FF0000"/>
                </a:solidFill>
              </a:rPr>
              <a:t>linac</a:t>
            </a:r>
            <a:r>
              <a:rPr lang="en-US" sz="2000" dirty="0" smtClean="0">
                <a:solidFill>
                  <a:srgbClr val="FF0000"/>
                </a:solidFill>
              </a:rPr>
              <a:t> structure and design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endCxn id="31" idx="0"/>
          </p:cNvCxnSpPr>
          <p:nvPr/>
        </p:nvCxnSpPr>
        <p:spPr>
          <a:xfrm rot="16200000" flipH="1">
            <a:off x="4522370" y="2026746"/>
            <a:ext cx="846422" cy="58119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1" idx="0"/>
            <a:endCxn id="16" idx="2"/>
          </p:cNvCxnSpPr>
          <p:nvPr/>
        </p:nvCxnSpPr>
        <p:spPr>
          <a:xfrm rot="5400000" flipH="1" flipV="1">
            <a:off x="4095151" y="1991631"/>
            <a:ext cx="587099" cy="3921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77208" y="4406056"/>
            <a:ext cx="16308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Damping Ring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BDS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(RTML)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3620432" y="4102416"/>
            <a:ext cx="800106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Donut 40"/>
          <p:cNvSpPr/>
          <p:nvPr/>
        </p:nvSpPr>
        <p:spPr>
          <a:xfrm>
            <a:off x="3801305" y="2481234"/>
            <a:ext cx="782682" cy="598027"/>
          </a:xfrm>
          <a:prstGeom prst="donut">
            <a:avLst>
              <a:gd name="adj" fmla="val 478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Donut 43"/>
          <p:cNvSpPr/>
          <p:nvPr/>
        </p:nvSpPr>
        <p:spPr>
          <a:xfrm>
            <a:off x="3731780" y="3079261"/>
            <a:ext cx="782682" cy="598027"/>
          </a:xfrm>
          <a:prstGeom prst="donut">
            <a:avLst>
              <a:gd name="adj" fmla="val 478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8" name="Straight Arrow Connector 47"/>
          <p:cNvCxnSpPr>
            <a:stCxn id="40" idx="0"/>
          </p:cNvCxnSpPr>
          <p:nvPr/>
        </p:nvCxnSpPr>
        <p:spPr>
          <a:xfrm rot="5400000" flipH="1" flipV="1">
            <a:off x="6055552" y="3874949"/>
            <a:ext cx="395324" cy="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onut 29"/>
          <p:cNvSpPr/>
          <p:nvPr/>
        </p:nvSpPr>
        <p:spPr>
          <a:xfrm>
            <a:off x="5792300" y="3079261"/>
            <a:ext cx="782682" cy="598027"/>
          </a:xfrm>
          <a:prstGeom prst="donut">
            <a:avLst>
              <a:gd name="adj" fmla="val 4786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/>
          <p:cNvSpPr/>
          <p:nvPr/>
        </p:nvSpPr>
        <p:spPr>
          <a:xfrm>
            <a:off x="4517847" y="2740557"/>
            <a:ext cx="1436667" cy="598027"/>
          </a:xfrm>
          <a:prstGeom prst="donut">
            <a:avLst>
              <a:gd name="adj" fmla="val 6636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37775" y="4072612"/>
            <a:ext cx="16308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Main </a:t>
            </a:r>
            <a:r>
              <a:rPr lang="en-US" sz="2000" dirty="0" err="1" smtClean="0">
                <a:solidFill>
                  <a:srgbClr val="008000"/>
                </a:solidFill>
              </a:rPr>
              <a:t>linac</a:t>
            </a:r>
            <a:endParaRPr lang="en-US" sz="2000" dirty="0" smtClean="0">
              <a:solidFill>
                <a:srgbClr val="008000"/>
              </a:solidFill>
            </a:endParaRPr>
          </a:p>
          <a:p>
            <a:r>
              <a:rPr lang="en-US" sz="2000" dirty="0" smtClean="0">
                <a:solidFill>
                  <a:srgbClr val="008000"/>
                </a:solidFill>
              </a:rPr>
              <a:t>BDS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RTML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Damping Ring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38" name="Donut 37"/>
          <p:cNvSpPr/>
          <p:nvPr/>
        </p:nvSpPr>
        <p:spPr>
          <a:xfrm>
            <a:off x="3650375" y="2256268"/>
            <a:ext cx="1004607" cy="1791628"/>
          </a:xfrm>
          <a:prstGeom prst="donut">
            <a:avLst>
              <a:gd name="adj" fmla="val 478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19773" y="2032620"/>
            <a:ext cx="1676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Beam-beam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591655" y="2416450"/>
            <a:ext cx="1058720" cy="3086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7" grpId="0"/>
      <p:bldP spid="41" grpId="0" animBg="1"/>
      <p:bldP spid="44" grpId="0" animBg="1"/>
      <p:bldP spid="30" grpId="0" animBg="1"/>
      <p:bldP spid="31" grpId="0" animBg="1"/>
      <p:bldP spid="40" grpId="0"/>
      <p:bldP spid="38" grpId="0" animBg="1"/>
      <p:bldP spid="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Parameter and Structure Choice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02974" y="1047306"/>
            <a:ext cx="216899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Potential structures designs</a:t>
            </a:r>
          </a:p>
        </p:txBody>
      </p:sp>
      <p:sp>
        <p:nvSpPr>
          <p:cNvPr id="8" name="Down Arrow 7"/>
          <p:cNvSpPr/>
          <p:nvPr/>
        </p:nvSpPr>
        <p:spPr>
          <a:xfrm>
            <a:off x="4214281" y="4486122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4214281" y="5391477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Bent-Up Arrow 11"/>
          <p:cNvSpPr/>
          <p:nvPr/>
        </p:nvSpPr>
        <p:spPr>
          <a:xfrm flipV="1">
            <a:off x="5591551" y="1285378"/>
            <a:ext cx="850392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70776" y="2350253"/>
            <a:ext cx="216899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limitations</a:t>
            </a:r>
          </a:p>
          <a:p>
            <a:endParaRPr lang="en-US" dirty="0" smtClean="0"/>
          </a:p>
        </p:txBody>
      </p:sp>
      <p:sp>
        <p:nvSpPr>
          <p:cNvPr id="16" name="Bent-Up Arrow 15"/>
          <p:cNvSpPr/>
          <p:nvPr/>
        </p:nvSpPr>
        <p:spPr>
          <a:xfrm flipV="1">
            <a:off x="5336828" y="3323341"/>
            <a:ext cx="1319540" cy="873688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37746" y="2414326"/>
            <a:ext cx="216899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physics constraints</a:t>
            </a:r>
          </a:p>
        </p:txBody>
      </p:sp>
      <p:sp>
        <p:nvSpPr>
          <p:cNvPr id="22" name="Bent-Up Arrow 21"/>
          <p:cNvSpPr/>
          <p:nvPr/>
        </p:nvSpPr>
        <p:spPr>
          <a:xfrm flipH="1" flipV="1">
            <a:off x="2243219" y="1285378"/>
            <a:ext cx="820933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Bent-Up Arrow 23"/>
          <p:cNvSpPr/>
          <p:nvPr/>
        </p:nvSpPr>
        <p:spPr>
          <a:xfrm flipH="1" flipV="1">
            <a:off x="2127757" y="3323341"/>
            <a:ext cx="1175215" cy="802876"/>
          </a:xfrm>
          <a:prstGeom prst="bentUpArrow">
            <a:avLst>
              <a:gd name="adj1" fmla="val 22764"/>
              <a:gd name="adj2" fmla="val 25872"/>
              <a:gd name="adj3" fmla="val 31512"/>
            </a:avLst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302973" y="3803051"/>
            <a:ext cx="2168994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Parameter set</a:t>
            </a:r>
          </a:p>
          <a:p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3302974" y="5022145"/>
            <a:ext cx="216899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Cost model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02972" y="5927500"/>
            <a:ext cx="216899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Design choice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225" y="4486122"/>
            <a:ext cx="2168994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Physics requirements</a:t>
            </a:r>
          </a:p>
          <a:p>
            <a:endParaRPr lang="en-US" dirty="0" smtClean="0"/>
          </a:p>
        </p:txBody>
      </p:sp>
      <p:sp>
        <p:nvSpPr>
          <p:cNvPr id="30" name="Bent-Up Arrow 29"/>
          <p:cNvSpPr/>
          <p:nvPr/>
        </p:nvSpPr>
        <p:spPr>
          <a:xfrm flipH="1">
            <a:off x="305143" y="3071531"/>
            <a:ext cx="1657671" cy="731520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Bent-Up Arrow 30"/>
          <p:cNvSpPr/>
          <p:nvPr/>
        </p:nvSpPr>
        <p:spPr>
          <a:xfrm>
            <a:off x="2345962" y="4449382"/>
            <a:ext cx="1360777" cy="53069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656368" y="4819504"/>
            <a:ext cx="228368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tructure chosen to work for beam physics</a:t>
            </a:r>
          </a:p>
          <a:p>
            <a:endParaRPr lang="en-US" dirty="0" smtClean="0"/>
          </a:p>
          <a:p>
            <a:r>
              <a:rPr lang="en-US" dirty="0" smtClean="0"/>
              <a:t>Will tell the story as if we had a structure given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CLIC Staged Parameters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8393"/>
            <a:ext cx="9144000" cy="5401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Corresponding Background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9647" y="730422"/>
            <a:ext cx="5484351" cy="2919005"/>
          </a:xfrm>
          <a:prstGeom prst="rect">
            <a:avLst/>
          </a:prstGeom>
        </p:spPr>
      </p:pic>
      <p:pic>
        <p:nvPicPr>
          <p:cNvPr id="10" name="Picture 9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574" y="3864236"/>
            <a:ext cx="5798425" cy="29391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6763" y="1228910"/>
            <a:ext cx="27238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Background will go down</a:t>
            </a:r>
          </a:p>
          <a:p>
            <a:r>
              <a:rPr lang="en-US" dirty="0" smtClean="0"/>
              <a:t>significantly</a:t>
            </a:r>
          </a:p>
          <a:p>
            <a:endParaRPr lang="en-US" dirty="0" smtClean="0"/>
          </a:p>
          <a:p>
            <a:r>
              <a:rPr lang="en-US" dirty="0" smtClean="0"/>
              <a:t>In particular coherent pairs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6763" y="3100211"/>
            <a:ext cx="305881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γ</a:t>
            </a:r>
            <a:r>
              <a:rPr lang="en-US" dirty="0" smtClean="0"/>
              <a:t> number of photons per beam particle</a:t>
            </a:r>
          </a:p>
          <a:p>
            <a:endParaRPr lang="en-US" baseline="-25000" dirty="0" smtClean="0"/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had</a:t>
            </a:r>
            <a:r>
              <a:rPr lang="en-US" dirty="0" smtClean="0"/>
              <a:t> number of </a:t>
            </a:r>
            <a:r>
              <a:rPr lang="en-US" dirty="0" err="1" smtClean="0"/>
              <a:t>hadronic</a:t>
            </a:r>
            <a:r>
              <a:rPr lang="en-US" dirty="0" smtClean="0"/>
              <a:t> events with W</a:t>
            </a:r>
            <a:r>
              <a:rPr lang="en-US" baseline="-25000" dirty="0" smtClean="0"/>
              <a:t>γγ&gt;5GeV</a:t>
            </a:r>
          </a:p>
          <a:p>
            <a:endParaRPr lang="en-US" dirty="0" smtClean="0"/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coh</a:t>
            </a:r>
            <a:r>
              <a:rPr lang="en-US" dirty="0" smtClean="0"/>
              <a:t> Number of coherent pairs, next slide coherent pair particles</a:t>
            </a:r>
          </a:p>
          <a:p>
            <a:endParaRPr lang="en-US" dirty="0" smtClean="0"/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inc</a:t>
            </a:r>
            <a:r>
              <a:rPr lang="en-US" dirty="0" smtClean="0"/>
              <a:t> Number of incoherent pair particles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CLIC Energy Stages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848495"/>
            <a:ext cx="8229600" cy="5507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7976" y="809470"/>
            <a:ext cx="9144000" cy="5401537"/>
          </a:xfrm>
          <a:prstGeom prst="rect">
            <a:avLst/>
          </a:prstGeom>
        </p:spPr>
      </p:pic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707116" y="5442127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330685" y="941876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98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Layout at 3 TeV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Picture 230" descr="CCSepCLI_layout2009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5368" y="1117239"/>
            <a:ext cx="9029877" cy="5241946"/>
          </a:xfrm>
          <a:prstGeom prst="rect">
            <a:avLst/>
          </a:prstGeom>
        </p:spPr>
      </p:pic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478739" y="5496093"/>
            <a:ext cx="1150326" cy="742950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696036" y="2302660"/>
            <a:ext cx="15025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Drive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4810673" y="4143992"/>
            <a:ext cx="14329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Main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478355" y="1014674"/>
            <a:ext cx="1148862" cy="958494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41990" name="Tit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6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Layout for 500 GeV</a:t>
            </a:r>
            <a:endParaRPr lang="en-US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96442" y="897013"/>
            <a:ext cx="3313638" cy="13845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Arial"/>
              <a:buChar char="•"/>
              <a:tabLst/>
              <a:defRPr/>
            </a:pPr>
            <a:r>
              <a:rPr lang="en-GB" sz="2000" kern="0" dirty="0" smtClean="0">
                <a:cs typeface="Times New Roman"/>
              </a:rPr>
              <a:t>Only one DB complex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Times New Roman"/>
            </a:endParaRPr>
          </a:p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Arial"/>
              <a:buChar char="•"/>
              <a:tabLst/>
              <a:defRPr/>
            </a:pPr>
            <a:r>
              <a:rPr lang="en-GB" sz="2000" kern="0" dirty="0" smtClean="0">
                <a:cs typeface="Times New Roman"/>
              </a:rPr>
              <a:t>Shorter main </a:t>
            </a:r>
            <a:r>
              <a:rPr lang="en-GB" sz="2000" kern="0" dirty="0" err="1" smtClean="0">
                <a:cs typeface="Times New Roman"/>
              </a:rPr>
              <a:t>linac</a:t>
            </a:r>
            <a:endParaRPr lang="en-GB" sz="2000" kern="0" dirty="0" smtClean="0">
              <a:cs typeface="Times New Roman"/>
            </a:endParaRPr>
          </a:p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/>
              </a:rPr>
              <a:t>Shorter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/>
              </a:rPr>
              <a:t> drive beam pulse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78994" y="2019908"/>
            <a:ext cx="60799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2.5 km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0646" y="960006"/>
            <a:ext cx="200841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797 klystrons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15 MW, 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2x29µs=58µs</a:t>
            </a:r>
            <a:endParaRPr lang="en-US" sz="14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11" name="Picture 10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2381" t="4943" r="34554" b="81846"/>
              <a:stretch>
                <a:fillRect/>
              </a:stretch>
            </p:blipFill>
          </mc:Choice>
          <mc:Fallback>
            <p:blipFill>
              <a:blip r:embed="rId5"/>
              <a:srcRect l="52381" t="4943" r="34554" b="81846"/>
              <a:stretch>
                <a:fillRect/>
              </a:stretch>
            </p:blipFill>
          </mc:Fallback>
        </mc:AlternateContent>
        <p:spPr>
          <a:xfrm>
            <a:off x="4823208" y="1221616"/>
            <a:ext cx="1194638" cy="71362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6" name="Donut 15"/>
          <p:cNvSpPr/>
          <p:nvPr/>
        </p:nvSpPr>
        <p:spPr>
          <a:xfrm>
            <a:off x="6243584" y="777606"/>
            <a:ext cx="2779731" cy="997260"/>
          </a:xfrm>
          <a:prstGeom prst="donut">
            <a:avLst>
              <a:gd name="adj" fmla="val 1267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Stages Strategy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889" y="930471"/>
            <a:ext cx="8636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CLIC has focused on demonstration of 3TeV, only indicative 500GeV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889" y="3556000"/>
            <a:ext cx="863600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Require input from physics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will have to wait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9889" y="1707693"/>
            <a:ext cx="863600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Need to have a real strategy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solid physics case, cost and schedule for each stage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optimise</a:t>
            </a:r>
            <a:r>
              <a:rPr lang="en-US" sz="2400" dirty="0" smtClean="0"/>
              <a:t> machine for different requirements at different energies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experience will help to improve following stages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9888" y="4786690"/>
            <a:ext cx="8636001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Prepare an example staging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low energy machine for Higgs, top, …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medium energy for SUSY, triple Higgs, …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high energy for more SUSY,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CLIC Staged Parameters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69076"/>
            <a:ext cx="8215433" cy="55872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66378" y="6403982"/>
            <a:ext cx="3651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stage ML structures are re-used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CLIC Staged Parameters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45" y="761502"/>
            <a:ext cx="8099615" cy="5499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66378" y="6403982"/>
            <a:ext cx="3966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stage ML structures are not re-used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First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12" name="Picture 11" descr="clic_granada_-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428999"/>
            <a:ext cx="9144000" cy="2873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853080"/>
            <a:ext cx="220174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Concept! Not to scale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10515</TotalTime>
  <Words>994</Words>
  <Application>Microsoft Macintosh PowerPoint</Application>
  <PresentationFormat>On-screen Show (4:3)</PresentationFormat>
  <Paragraphs>232</Paragraphs>
  <Slides>27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Equation</vt:lpstr>
      <vt:lpstr>CLIC Energy Stages</vt:lpstr>
      <vt:lpstr>Current CLIC Energy Stages</vt:lpstr>
      <vt:lpstr>Current CLIC Energy Stages</vt:lpstr>
      <vt:lpstr>Layout at 3 TeV</vt:lpstr>
      <vt:lpstr>Layout for 500 GeV</vt:lpstr>
      <vt:lpstr>Energy Stages Strategy</vt:lpstr>
      <vt:lpstr>Potential CLIC Staged Parameters</vt:lpstr>
      <vt:lpstr>Potential CLIC Staged Parameters</vt:lpstr>
      <vt:lpstr>Concept First Stage</vt:lpstr>
      <vt:lpstr>Concept Second Stage</vt:lpstr>
      <vt:lpstr>Concept Third Stage</vt:lpstr>
      <vt:lpstr>General Construction and installation schedule</vt:lpstr>
      <vt:lpstr>Beam Parameters at Other Energies Preliminary, Indicative Choice</vt:lpstr>
      <vt:lpstr>Potential CLIC Luminosity Above 500GeV</vt:lpstr>
      <vt:lpstr>Potential CLIC Parameters Based on 3TeV</vt:lpstr>
      <vt:lpstr>Potential CLIC Parameters Based on 500GeV</vt:lpstr>
      <vt:lpstr>Reminder: 3TeV Parameter Optimisation</vt:lpstr>
      <vt:lpstr>Issues for Energy Stages</vt:lpstr>
      <vt:lpstr>Conclusion</vt:lpstr>
      <vt:lpstr>Reserve</vt:lpstr>
      <vt:lpstr>Slide 21</vt:lpstr>
      <vt:lpstr>Sub-Stages: CLIC Higgs and Top Stage</vt:lpstr>
      <vt:lpstr>Luminosity and Parameter Drivers</vt:lpstr>
      <vt:lpstr>Luminosity and Parameter Drivers</vt:lpstr>
      <vt:lpstr>Parameter and Structure Choice</vt:lpstr>
      <vt:lpstr>Potential CLIC Staged Parameters</vt:lpstr>
      <vt:lpstr>Corresponding Background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Luminosity and Parameter Drivers</dc:title>
  <dc:creator>Daniel Schulte</dc:creator>
  <cp:lastModifiedBy>Daniel Schulte</cp:lastModifiedBy>
  <cp:revision>46</cp:revision>
  <dcterms:created xsi:type="dcterms:W3CDTF">2011-09-27T13:55:51Z</dcterms:created>
  <dcterms:modified xsi:type="dcterms:W3CDTF">2011-09-27T17:00:33Z</dcterms:modified>
</cp:coreProperties>
</file>