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9" r:id="rId2"/>
    <p:sldId id="370" r:id="rId3"/>
    <p:sldId id="354" r:id="rId4"/>
    <p:sldId id="363" r:id="rId5"/>
    <p:sldId id="323" r:id="rId6"/>
    <p:sldId id="364" r:id="rId7"/>
    <p:sldId id="361" r:id="rId8"/>
    <p:sldId id="381" r:id="rId9"/>
    <p:sldId id="338" r:id="rId10"/>
    <p:sldId id="342" r:id="rId11"/>
    <p:sldId id="358" r:id="rId12"/>
    <p:sldId id="341" r:id="rId13"/>
    <p:sldId id="308" r:id="rId14"/>
    <p:sldId id="346" r:id="rId15"/>
    <p:sldId id="347" r:id="rId16"/>
    <p:sldId id="349" r:id="rId17"/>
    <p:sldId id="348" r:id="rId18"/>
    <p:sldId id="350" r:id="rId19"/>
    <p:sldId id="351" r:id="rId20"/>
    <p:sldId id="369" r:id="rId21"/>
    <p:sldId id="362" r:id="rId22"/>
    <p:sldId id="322" r:id="rId23"/>
    <p:sldId id="367" r:id="rId24"/>
    <p:sldId id="368" r:id="rId25"/>
    <p:sldId id="366" r:id="rId26"/>
    <p:sldId id="377" r:id="rId27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Times New Roman" pitchFamily="18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6600"/>
    <a:srgbClr val="FF0000"/>
    <a:srgbClr val="0066FF"/>
    <a:srgbClr val="FF9999"/>
    <a:srgbClr val="FFFF99"/>
    <a:srgbClr val="99CC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85110" autoAdjust="0"/>
  </p:normalViewPr>
  <p:slideViewPr>
    <p:cSldViewPr showGuides="1">
      <p:cViewPr>
        <p:scale>
          <a:sx n="59" d="100"/>
          <a:sy n="59" d="100"/>
        </p:scale>
        <p:origin x="-682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40C62A5-7051-4A0C-A861-B739E73FE4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21682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work is based on the collaboration with Shinya </a:t>
            </a:r>
            <a:r>
              <a:rPr kumimoji="1" lang="en-US" altLang="ja-JP" dirty="0" err="1" smtClean="0"/>
              <a:t>Kanemura</a:t>
            </a:r>
            <a:r>
              <a:rPr kumimoji="1" lang="en-US" altLang="ja-JP" dirty="0" smtClean="0"/>
              <a:t>,</a:t>
            </a:r>
            <a:r>
              <a:rPr kumimoji="1" lang="en-US" altLang="ja-JP" baseline="0" dirty="0" smtClean="0"/>
              <a:t> Kazuya </a:t>
            </a:r>
            <a:r>
              <a:rPr kumimoji="1" lang="en-US" altLang="ja-JP" baseline="0" dirty="0" err="1" smtClean="0"/>
              <a:t>Yanase</a:t>
            </a:r>
            <a:r>
              <a:rPr kumimoji="1" lang="en-US" altLang="ja-JP" baseline="0" dirty="0" smtClean="0"/>
              <a:t> and Mariko Kikuchi.</a:t>
            </a:r>
          </a:p>
          <a:p>
            <a:r>
              <a:rPr kumimoji="1" lang="en-US" altLang="ja-JP" baseline="0" dirty="0" smtClean="0"/>
              <a:t>And this talk is based on this published paper and this preparation work.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55940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ja-JP" dirty="0" smtClean="0"/>
              <a:t>Before discuss</a:t>
            </a:r>
            <a:r>
              <a:rPr lang="en-US" altLang="ja-JP" baseline="0" dirty="0" smtClean="0"/>
              <a:t> about the feasibility of the HWZ vertex, </a:t>
            </a:r>
          </a:p>
          <a:p>
            <a:pPr eaLnBrk="1" hangingPunct="1"/>
            <a:r>
              <a:rPr lang="en-US" altLang="ja-JP" baseline="0" dirty="0" smtClean="0"/>
              <a:t>I would like to talk about the reconstruction of the SM Higgs boson </a:t>
            </a:r>
          </a:p>
          <a:p>
            <a:pPr eaLnBrk="1" hangingPunct="1"/>
            <a:r>
              <a:rPr lang="en-US" altLang="ja-JP" baseline="0" dirty="0" smtClean="0"/>
              <a:t>By the recoil method.  </a:t>
            </a:r>
          </a:p>
          <a:p>
            <a:pPr eaLnBrk="1" hangingPunct="1"/>
            <a:r>
              <a:rPr lang="en-US" altLang="ja-JP" baseline="0" dirty="0" smtClean="0"/>
              <a:t>The SM Higgs boson is produced through the Z boson </a:t>
            </a:r>
            <a:r>
              <a:rPr lang="en-US" altLang="ja-JP" baseline="0" dirty="0" err="1" smtClean="0"/>
              <a:t>strarlung</a:t>
            </a:r>
            <a:r>
              <a:rPr lang="en-US" altLang="ja-JP" baseline="0" dirty="0" smtClean="0"/>
              <a:t> process </a:t>
            </a:r>
          </a:p>
          <a:p>
            <a:pPr eaLnBrk="1" hangingPunct="1"/>
            <a:r>
              <a:rPr lang="en-US" altLang="ja-JP" dirty="0" smtClean="0"/>
              <a:t>at </a:t>
            </a:r>
            <a:r>
              <a:rPr lang="en-US" altLang="ja-JP" dirty="0" smtClean="0"/>
              <a:t>the </a:t>
            </a:r>
            <a:r>
              <a:rPr lang="en-US" altLang="ja-JP" dirty="0" smtClean="0"/>
              <a:t>ILC.</a:t>
            </a:r>
            <a:r>
              <a:rPr lang="en-US" altLang="ja-JP" baseline="0" dirty="0" smtClean="0"/>
              <a:t> 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And there are some</a:t>
            </a:r>
            <a:r>
              <a:rPr lang="en-US" altLang="ja-JP" baseline="0" dirty="0" smtClean="0"/>
              <a:t> advantages of ILC. 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The most</a:t>
            </a:r>
            <a:r>
              <a:rPr lang="en-US" altLang="ja-JP" baseline="0" dirty="0" smtClean="0"/>
              <a:t> important advantage is that </a:t>
            </a:r>
          </a:p>
          <a:p>
            <a:pPr eaLnBrk="1" hangingPunct="1"/>
            <a:r>
              <a:rPr lang="en-US" altLang="ja-JP" dirty="0" smtClean="0"/>
              <a:t>we </a:t>
            </a:r>
            <a:r>
              <a:rPr lang="en-US" altLang="ja-JP" dirty="0" smtClean="0"/>
              <a:t>can use the information of the </a:t>
            </a:r>
            <a:r>
              <a:rPr lang="en-US" altLang="ja-JP" dirty="0" smtClean="0"/>
              <a:t>collision energy.</a:t>
            </a:r>
            <a:r>
              <a:rPr lang="en-US" altLang="ja-JP" baseline="0" dirty="0" smtClean="0"/>
              <a:t> </a:t>
            </a:r>
          </a:p>
          <a:p>
            <a:pPr eaLnBrk="1" hangingPunct="1"/>
            <a:r>
              <a:rPr lang="en-US" altLang="ja-JP" baseline="0" dirty="0" smtClean="0"/>
              <a:t>By using the information of the initial energy root(s), </a:t>
            </a:r>
            <a:r>
              <a:rPr lang="en-US" altLang="ja-JP" dirty="0" smtClean="0"/>
              <a:t>  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Di-lepton invariant </a:t>
            </a:r>
            <a:r>
              <a:rPr lang="en-US" altLang="ja-JP" dirty="0" smtClean="0"/>
              <a:t>mass and </a:t>
            </a:r>
            <a:r>
              <a:rPr lang="en-US" altLang="ja-JP" dirty="0" smtClean="0"/>
              <a:t>di-lepton energy 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from </a:t>
            </a:r>
            <a:r>
              <a:rPr lang="en-US" altLang="ja-JP" dirty="0" smtClean="0"/>
              <a:t>the produced Z </a:t>
            </a:r>
            <a:r>
              <a:rPr lang="en-US" altLang="ja-JP" dirty="0" smtClean="0"/>
              <a:t>boson </a:t>
            </a:r>
          </a:p>
          <a:p>
            <a:pPr eaLnBrk="1" hangingPunct="1"/>
            <a:r>
              <a:rPr lang="en-US" altLang="ja-JP" dirty="0" smtClean="0"/>
              <a:t>The recoil</a:t>
            </a:r>
            <a:r>
              <a:rPr lang="en-US" altLang="ja-JP" baseline="0" dirty="0" smtClean="0"/>
              <a:t> mass of the Higgs boson can be constructed as</a:t>
            </a:r>
            <a:endParaRPr lang="en-US" altLang="ja-JP" dirty="0" smtClean="0"/>
          </a:p>
          <a:p>
            <a:pPr eaLnBrk="1" hangingPunct="1"/>
            <a:endParaRPr lang="en-US" altLang="ja-JP" dirty="0" smtClean="0"/>
          </a:p>
        </p:txBody>
      </p:sp>
      <p:sp>
        <p:nvSpPr>
          <p:cNvPr id="3072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D19C2635-8DEE-445B-A5A0-B7D9D2BA4803}" type="slidenum">
              <a:rPr lang="en-US" altLang="ja-JP" sz="1200" smtClean="0"/>
              <a:pPr eaLnBrk="1" hangingPunct="1"/>
              <a:t>10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This figure shows </a:t>
            </a:r>
            <a:r>
              <a:rPr lang="en-US" altLang="ja-JP" dirty="0" smtClean="0"/>
              <a:t>the </a:t>
            </a:r>
            <a:r>
              <a:rPr lang="en-US" altLang="ja-JP" b="1" dirty="0" smtClean="0"/>
              <a:t>recoiled Higgs boson mass distribution. </a:t>
            </a:r>
          </a:p>
          <a:p>
            <a:r>
              <a:rPr lang="en-US" altLang="ja-JP" b="1" dirty="0" smtClean="0"/>
              <a:t>This peak </a:t>
            </a:r>
            <a:r>
              <a:rPr lang="en-US" altLang="ja-JP" b="1" dirty="0" smtClean="0"/>
              <a:t>comes </a:t>
            </a:r>
            <a:r>
              <a:rPr lang="en-US" altLang="ja-JP" b="1" dirty="0" smtClean="0"/>
              <a:t>from background and the other peaks come from the signal for each Higgs boson </a:t>
            </a:r>
            <a:r>
              <a:rPr lang="en-US" altLang="ja-JP" b="1" dirty="0" smtClean="0"/>
              <a:t>mass, </a:t>
            </a:r>
          </a:p>
          <a:p>
            <a:r>
              <a:rPr lang="en-US" altLang="ja-JP" b="1" dirty="0" smtClean="0"/>
              <a:t>respectively. </a:t>
            </a:r>
            <a:endParaRPr lang="en-US" altLang="ja-JP" b="1" dirty="0" smtClean="0"/>
          </a:p>
          <a:p>
            <a:r>
              <a:rPr lang="en-US" altLang="ja-JP" dirty="0" smtClean="0">
                <a:solidFill>
                  <a:srgbClr val="000000"/>
                </a:solidFill>
              </a:rPr>
              <a:t>From this </a:t>
            </a:r>
            <a:r>
              <a:rPr lang="en-US" altLang="ja-JP" dirty="0" smtClean="0">
                <a:solidFill>
                  <a:srgbClr val="000000"/>
                </a:solidFill>
              </a:rPr>
              <a:t>simulation, </a:t>
            </a:r>
            <a:endParaRPr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sz="1200" b="1" dirty="0" smtClean="0">
                <a:solidFill>
                  <a:srgbClr val="FF0000"/>
                </a:solidFill>
              </a:rPr>
              <a:t>Without using information of the Higgs boson decay</a:t>
            </a:r>
            <a:r>
              <a:rPr lang="en-US" altLang="ja-JP" sz="1200" dirty="0" smtClean="0"/>
              <a:t>, It may be possible to determine the Higgs boson mass and HZZ vertex.</a:t>
            </a:r>
            <a:endParaRPr lang="ja-JP" altLang="en-US" sz="1200" b="1" dirty="0"/>
          </a:p>
        </p:txBody>
      </p:sp>
      <p:sp>
        <p:nvSpPr>
          <p:cNvPr id="3174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B59D88E2-D6D2-43A8-95F6-1427FFF643F7}" type="slidenum">
              <a:rPr lang="en-US" altLang="ja-JP" sz="1200" smtClean="0"/>
              <a:pPr eaLnBrk="1" hangingPunct="1"/>
              <a:t>11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From now on, we discuss the feasibility of the HWZ vertex by using the recoil method.</a:t>
            </a:r>
          </a:p>
          <a:p>
            <a:r>
              <a:rPr lang="en-US" altLang="ja-JP" dirty="0" smtClean="0"/>
              <a:t>We consider that can </a:t>
            </a:r>
            <a:r>
              <a:rPr lang="en-US" altLang="ja-JP" dirty="0" smtClean="0"/>
              <a:t>be applied the </a:t>
            </a:r>
            <a:r>
              <a:rPr lang="en-US" altLang="ja-JP" dirty="0" smtClean="0"/>
              <a:t>recoil method </a:t>
            </a:r>
            <a:r>
              <a:rPr lang="en-US" altLang="ja-JP" dirty="0" smtClean="0"/>
              <a:t>to 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 case ?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r>
              <a:rPr lang="en-US" altLang="ja-JP" dirty="0" smtClean="0"/>
              <a:t>The different </a:t>
            </a:r>
            <a:r>
              <a:rPr lang="en-US" altLang="ja-JP" dirty="0" smtClean="0"/>
              <a:t>point </a:t>
            </a:r>
            <a:r>
              <a:rPr lang="en-US" altLang="ja-JP" dirty="0" smtClean="0"/>
              <a:t>from the case of SM Higgs boson recoil is that we have to use the 2-jet information </a:t>
            </a:r>
          </a:p>
          <a:p>
            <a:r>
              <a:rPr lang="en-US" altLang="ja-JP" dirty="0" smtClean="0"/>
              <a:t>Instead of </a:t>
            </a:r>
            <a:r>
              <a:rPr lang="en-US" altLang="ja-JP" dirty="0" smtClean="0"/>
              <a:t>lepton</a:t>
            </a:r>
            <a:r>
              <a:rPr lang="en-US" altLang="ja-JP" baseline="0" dirty="0" smtClean="0"/>
              <a:t> pair</a:t>
            </a:r>
            <a:r>
              <a:rPr lang="en-US" altLang="ja-JP" dirty="0" smtClean="0"/>
              <a:t>.</a:t>
            </a:r>
            <a:endParaRPr lang="en-US" altLang="ja-JP" dirty="0" smtClean="0"/>
          </a:p>
          <a:p>
            <a:r>
              <a:rPr lang="en-US" altLang="ja-JP" dirty="0" smtClean="0"/>
              <a:t>In this case recoiled charged Higgs boson mass is expressed in terms of the </a:t>
            </a:r>
          </a:p>
          <a:p>
            <a:r>
              <a:rPr lang="en-US" altLang="ja-JP" dirty="0" smtClean="0"/>
              <a:t>Root(s), 2-jet invariant mass and 2-jet </a:t>
            </a:r>
            <a:r>
              <a:rPr lang="en-US" altLang="ja-JP" dirty="0" smtClean="0"/>
              <a:t>energy as this equation.</a:t>
            </a:r>
            <a:endParaRPr lang="en-US" altLang="ja-JP" dirty="0" smtClean="0"/>
          </a:p>
          <a:p>
            <a:pPr eaLnBrk="1" hangingPunct="1"/>
            <a:r>
              <a:rPr lang="en-US" altLang="ja-JP" dirty="0" smtClean="0"/>
              <a:t>So, </a:t>
            </a:r>
            <a:r>
              <a:rPr lang="en-US" altLang="ja-JP" dirty="0" smtClean="0"/>
              <a:t>detector </a:t>
            </a:r>
            <a:r>
              <a:rPr lang="en-US" altLang="ja-JP" dirty="0" smtClean="0"/>
              <a:t>resolution </a:t>
            </a:r>
            <a:r>
              <a:rPr lang="en-US" altLang="ja-JP" dirty="0" smtClean="0"/>
              <a:t>for the </a:t>
            </a:r>
            <a:r>
              <a:rPr lang="en-US" altLang="ja-JP" b="1" dirty="0" smtClean="0">
                <a:solidFill>
                  <a:srgbClr val="FF0000"/>
                </a:solidFill>
              </a:rPr>
              <a:t>di-jets system </a:t>
            </a:r>
            <a:r>
              <a:rPr lang="en-US" altLang="ja-JP" b="0" dirty="0" smtClean="0">
                <a:solidFill>
                  <a:schemeClr val="tx1"/>
                </a:solidFill>
              </a:rPr>
              <a:t>becomes</a:t>
            </a:r>
            <a:r>
              <a:rPr lang="en-US" altLang="ja-JP" dirty="0" smtClean="0"/>
              <a:t> </a:t>
            </a:r>
            <a:r>
              <a:rPr lang="en-US" altLang="ja-JP" dirty="0" smtClean="0"/>
              <a:t>important.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These figures show</a:t>
            </a:r>
            <a:r>
              <a:rPr lang="en-US" altLang="ja-JP" baseline="0" dirty="0" smtClean="0"/>
              <a:t> </a:t>
            </a:r>
            <a:r>
              <a:rPr lang="en-US" altLang="ja-JP" dirty="0" smtClean="0"/>
              <a:t>the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2-jet signal from W and Z boson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at the LEP-II and at the ILC.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. </a:t>
            </a:r>
            <a:endParaRPr lang="en-US" altLang="ja-JP" dirty="0" smtClean="0">
              <a:solidFill>
                <a:srgbClr val="00B050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>
                <a:solidFill>
                  <a:srgbClr val="00B050"/>
                </a:solidFill>
              </a:rPr>
              <a:t>It </a:t>
            </a:r>
            <a:r>
              <a:rPr lang="en-US" altLang="ja-JP" dirty="0" smtClean="0">
                <a:solidFill>
                  <a:srgbClr val="00B050"/>
                </a:solidFill>
              </a:rPr>
              <a:t>is clear that at the ILC dete</a:t>
            </a:r>
            <a:r>
              <a:rPr lang="en-US" altLang="ja-JP" dirty="0" smtClean="0"/>
              <a:t>ctor, two jets from W or Z can be separated with the expected detector </a:t>
            </a:r>
            <a:r>
              <a:rPr lang="en-US" altLang="ja-JP" dirty="0" smtClean="0"/>
              <a:t>performance.</a:t>
            </a:r>
          </a:p>
          <a:p>
            <a:pPr eaLnBrk="1" hangingPunct="1"/>
            <a:endParaRPr lang="ja-JP" altLang="en-US" dirty="0" smtClean="0"/>
          </a:p>
        </p:txBody>
      </p:sp>
      <p:sp>
        <p:nvSpPr>
          <p:cNvPr id="3277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E08C3C24-0AEA-4FF8-9289-16736011D7AC}" type="slidenum">
              <a:rPr lang="en-US" altLang="ja-JP" sz="1200" smtClean="0"/>
              <a:pPr eaLnBrk="1" hangingPunct="1"/>
              <a:t>12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Here we comment on the lepton specific</a:t>
            </a:r>
            <a:r>
              <a:rPr lang="ja-JP" altLang="en-US" dirty="0" smtClean="0"/>
              <a:t> </a:t>
            </a:r>
            <a:r>
              <a:rPr lang="en-US" altLang="ja-JP" dirty="0" smtClean="0"/>
              <a:t>charged Higgs </a:t>
            </a:r>
            <a:r>
              <a:rPr lang="en-US" altLang="ja-JP" dirty="0" smtClean="0"/>
              <a:t>boson scenario.  </a:t>
            </a:r>
            <a:endParaRPr lang="en-US" altLang="ja-JP" dirty="0" smtClean="0"/>
          </a:p>
          <a:p>
            <a:r>
              <a:rPr lang="en-US" altLang="ja-JP" dirty="0" smtClean="0"/>
              <a:t>In the </a:t>
            </a:r>
            <a:r>
              <a:rPr lang="en-US" altLang="ja-JP" dirty="0" smtClean="0"/>
              <a:t>model with </a:t>
            </a:r>
            <a:r>
              <a:rPr lang="en-US" altLang="ja-JP" dirty="0" smtClean="0">
                <a:solidFill>
                  <a:srgbClr val="00B050"/>
                </a:solidFill>
              </a:rPr>
              <a:t>SU(2</a:t>
            </a:r>
            <a:r>
              <a:rPr lang="en-US" altLang="ja-JP" dirty="0" smtClean="0">
                <a:solidFill>
                  <a:srgbClr val="00B050"/>
                </a:solidFill>
              </a:rPr>
              <a:t>) triplet </a:t>
            </a:r>
            <a:r>
              <a:rPr lang="en-US" altLang="ja-JP" dirty="0" smtClean="0">
                <a:solidFill>
                  <a:srgbClr val="00B050"/>
                </a:solidFill>
              </a:rPr>
              <a:t>field with hypercharge Y = 1 Δ,</a:t>
            </a:r>
            <a:r>
              <a:rPr lang="en-US" altLang="ja-JP" baseline="0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 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The</a:t>
            </a:r>
            <a:r>
              <a:rPr lang="en-US" altLang="ja-JP" baseline="0" dirty="0" smtClean="0">
                <a:solidFill>
                  <a:srgbClr val="00B050"/>
                </a:solidFill>
              </a:rPr>
              <a:t> triplet Higgs </a:t>
            </a:r>
            <a:r>
              <a:rPr lang="en-US" altLang="ja-JP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can only couple to lepton through this Yukawa interaction. 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Coupling between triplet Higgs and quark is forbidden by U(1) hypercharge gauge invariance.</a:t>
            </a:r>
          </a:p>
          <a:p>
            <a:r>
              <a:rPr lang="en-US" altLang="ja-JP" dirty="0" smtClean="0"/>
              <a:t>So </a:t>
            </a:r>
            <a:r>
              <a:rPr lang="en-US" altLang="ja-JP" dirty="0" smtClean="0"/>
              <a:t>that </a:t>
            </a:r>
            <a:r>
              <a:rPr lang="en-US" altLang="ja-JP" dirty="0" smtClean="0"/>
              <a:t>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 from the </a:t>
            </a:r>
            <a:r>
              <a:rPr lang="en-US" altLang="ja-JP" dirty="0" smtClean="0"/>
              <a:t>triplet </a:t>
            </a:r>
            <a:r>
              <a:rPr lang="en-US" altLang="ja-JP" dirty="0" smtClean="0"/>
              <a:t>Higgs models decay into lepton </a:t>
            </a:r>
            <a:r>
              <a:rPr lang="en-US" altLang="ja-JP" dirty="0" smtClean="0"/>
              <a:t>pair</a:t>
            </a:r>
            <a:r>
              <a:rPr lang="en-US" altLang="ja-JP" baseline="0" dirty="0" smtClean="0"/>
              <a:t> or WZ. </a:t>
            </a:r>
            <a:endParaRPr lang="en-US" altLang="ja-JP" dirty="0" smtClean="0"/>
          </a:p>
          <a:p>
            <a:r>
              <a:rPr lang="en-US" altLang="ja-JP" dirty="0" smtClean="0"/>
              <a:t>In addition, If 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 is lighter than m</a:t>
            </a:r>
            <a:r>
              <a:rPr lang="en-US" altLang="ja-JP" baseline="-25000" dirty="0" smtClean="0"/>
              <a:t>W</a:t>
            </a:r>
            <a:r>
              <a:rPr lang="en-US" altLang="ja-JP" dirty="0" smtClean="0"/>
              <a:t> + </a:t>
            </a:r>
            <a:r>
              <a:rPr lang="en-US" altLang="ja-JP" dirty="0" err="1" smtClean="0"/>
              <a:t>m</a:t>
            </a:r>
            <a:r>
              <a:rPr lang="en-US" altLang="ja-JP" baseline="-25000" dirty="0" err="1" smtClean="0"/>
              <a:t>Z</a:t>
            </a:r>
            <a:r>
              <a:rPr lang="en-US" altLang="ja-JP" dirty="0" smtClean="0"/>
              <a:t>, 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 decay into</a:t>
            </a:r>
            <a:r>
              <a:rPr lang="en-US" altLang="ja-JP" b="1" dirty="0" smtClean="0">
                <a:solidFill>
                  <a:srgbClr val="FF0000"/>
                </a:solidFill>
              </a:rPr>
              <a:t> lepton specific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Here after we assume the lepton specific scenario and consider the lνjj final state as the signal. </a:t>
            </a:r>
            <a:endParaRPr lang="ja-JP" altLang="en-US" dirty="0" smtClean="0"/>
          </a:p>
          <a:p>
            <a:endParaRPr lang="ja-JP" altLang="en-US" dirty="0" smtClean="0"/>
          </a:p>
          <a:p>
            <a:endParaRPr lang="ja-JP" altLang="en-US" dirty="0" smtClean="0"/>
          </a:p>
        </p:txBody>
      </p:sp>
      <p:sp>
        <p:nvSpPr>
          <p:cNvPr id="3379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E0853DF9-4C5E-4CF5-9E13-BA202BE9F195}" type="slidenum">
              <a:rPr lang="en-US" altLang="ja-JP" sz="1200" smtClean="0"/>
              <a:pPr eaLnBrk="1" hangingPunct="1"/>
              <a:t>13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In the lepton specific charged Higgs boson scenario, </a:t>
            </a:r>
          </a:p>
          <a:p>
            <a:r>
              <a:rPr lang="en-US" altLang="ja-JP" dirty="0" smtClean="0"/>
              <a:t>The final state of the </a:t>
            </a:r>
            <a:r>
              <a:rPr lang="en-US" altLang="ja-JP" dirty="0" smtClean="0"/>
              <a:t>signal </a:t>
            </a:r>
            <a:r>
              <a:rPr lang="en-US" altLang="ja-JP" dirty="0" smtClean="0"/>
              <a:t>is </a:t>
            </a:r>
            <a:r>
              <a:rPr lang="en-US" altLang="ja-JP" dirty="0" err="1" smtClean="0"/>
              <a:t>lnjj</a:t>
            </a:r>
            <a:r>
              <a:rPr lang="en-US" altLang="ja-JP" dirty="0" smtClean="0"/>
              <a:t>. </a:t>
            </a:r>
          </a:p>
          <a:p>
            <a:r>
              <a:rPr lang="en-US" altLang="ja-JP" dirty="0" smtClean="0"/>
              <a:t>Then there are two types of the corresponding BG </a:t>
            </a:r>
            <a:r>
              <a:rPr lang="en-US" altLang="ja-JP" dirty="0" smtClean="0"/>
              <a:t>processes. </a:t>
            </a:r>
            <a:endParaRPr lang="en-US" altLang="ja-JP" dirty="0" smtClean="0"/>
          </a:p>
          <a:p>
            <a:r>
              <a:rPr lang="en-US" altLang="ja-JP" dirty="0" smtClean="0"/>
              <a:t>One is </a:t>
            </a:r>
            <a:r>
              <a:rPr lang="en-US" altLang="ja-JP" dirty="0" err="1" smtClean="0"/>
              <a:t>lnjj</a:t>
            </a:r>
            <a:r>
              <a:rPr lang="en-US" altLang="ja-JP" dirty="0" smtClean="0"/>
              <a:t> background and</a:t>
            </a:r>
          </a:p>
          <a:p>
            <a:r>
              <a:rPr lang="en-US" altLang="ja-JP" dirty="0" smtClean="0"/>
              <a:t>The other is </a:t>
            </a:r>
            <a:r>
              <a:rPr lang="en-US" altLang="ja-JP" dirty="0" err="1" smtClean="0"/>
              <a:t>lljj</a:t>
            </a:r>
            <a:r>
              <a:rPr lang="en-US" altLang="ja-JP" dirty="0" smtClean="0"/>
              <a:t> </a:t>
            </a:r>
            <a:r>
              <a:rPr lang="en-US" altLang="ja-JP" dirty="0" smtClean="0"/>
              <a:t>BG.</a:t>
            </a:r>
            <a:endParaRPr lang="en-US" altLang="ja-JP" dirty="0" smtClean="0"/>
          </a:p>
          <a:p>
            <a:r>
              <a:rPr lang="en-US" altLang="ja-JP" dirty="0" err="1" smtClean="0"/>
              <a:t>Lljj</a:t>
            </a:r>
            <a:r>
              <a:rPr lang="en-US" altLang="ja-JP" baseline="0" dirty="0" smtClean="0"/>
              <a:t> events</a:t>
            </a:r>
            <a:r>
              <a:rPr lang="en-US" altLang="ja-JP" dirty="0" smtClean="0"/>
              <a:t> </a:t>
            </a:r>
            <a:r>
              <a:rPr lang="en-US" altLang="ja-JP" dirty="0" smtClean="0"/>
              <a:t>can </a:t>
            </a:r>
            <a:r>
              <a:rPr lang="en-US" altLang="ja-JP" dirty="0" smtClean="0"/>
              <a:t>be </a:t>
            </a:r>
            <a:r>
              <a:rPr lang="en-US" altLang="ja-JP" dirty="0" smtClean="0"/>
              <a:t>BGs if one of the outgoing charged lepton escapes from the detector. </a:t>
            </a:r>
            <a:endParaRPr lang="en-US" altLang="ja-JP" dirty="0" smtClean="0"/>
          </a:p>
          <a:p>
            <a:r>
              <a:rPr lang="en-US" altLang="ja-JP" dirty="0" smtClean="0"/>
              <a:t>Firstly, we impose</a:t>
            </a:r>
            <a:r>
              <a:rPr lang="en-US" altLang="ja-JP" baseline="0" dirty="0" smtClean="0"/>
              <a:t> following the kinematical cuts. </a:t>
            </a:r>
          </a:p>
          <a:p>
            <a:r>
              <a:rPr lang="en-US" altLang="ja-JP" baseline="0" dirty="0" smtClean="0"/>
              <a:t>This is the basic cuts. </a:t>
            </a:r>
          </a:p>
          <a:p>
            <a:r>
              <a:rPr lang="en-US" altLang="ja-JP" baseline="0" dirty="0" smtClean="0"/>
              <a:t>And Invariant mass cut is imposed around W boson mass plus minus 6 </a:t>
            </a:r>
            <a:r>
              <a:rPr lang="en-US" altLang="ja-JP" baseline="0" dirty="0" err="1" smtClean="0"/>
              <a:t>GeV</a:t>
            </a:r>
            <a:r>
              <a:rPr lang="en-US" altLang="ja-JP" baseline="0" dirty="0" smtClean="0"/>
              <a:t>.   </a:t>
            </a:r>
          </a:p>
          <a:p>
            <a:r>
              <a:rPr lang="en-US" altLang="ja-JP" baseline="0" dirty="0" smtClean="0"/>
              <a:t>By the invariant mass cut, </a:t>
            </a:r>
            <a:r>
              <a:rPr lang="en-US" altLang="ja-JP" baseline="0" dirty="0" err="1" smtClean="0"/>
              <a:t>lljj</a:t>
            </a:r>
            <a:r>
              <a:rPr lang="en-US" altLang="ja-JP" baseline="0" dirty="0" smtClean="0"/>
              <a:t> background can be reduced significantly, since </a:t>
            </a:r>
            <a:r>
              <a:rPr lang="en-US" altLang="ja-JP" baseline="0" dirty="0" err="1" smtClean="0"/>
              <a:t>jj</a:t>
            </a:r>
            <a:r>
              <a:rPr lang="en-US" altLang="ja-JP" baseline="0" dirty="0" smtClean="0"/>
              <a:t> comes from Z boson.</a:t>
            </a:r>
            <a:endParaRPr lang="en-US" altLang="ja-JP" dirty="0" smtClean="0"/>
          </a:p>
          <a:p>
            <a:r>
              <a:rPr lang="en-US" altLang="ja-JP" dirty="0" smtClean="0"/>
              <a:t>And we use the polarization for electron and positron beam.</a:t>
            </a:r>
          </a:p>
          <a:p>
            <a:r>
              <a:rPr lang="en-US" altLang="ja-JP" dirty="0" smtClean="0"/>
              <a:t>(For </a:t>
            </a:r>
            <a:r>
              <a:rPr lang="en-US" altLang="ja-JP" dirty="0" smtClean="0"/>
              <a:t>the electron beam, 80% dominantly polarized RH, </a:t>
            </a:r>
          </a:p>
          <a:p>
            <a:r>
              <a:rPr lang="en-US" altLang="ja-JP" dirty="0" smtClean="0"/>
              <a:t>For the positron beam, 50% dominantly polarized LH</a:t>
            </a:r>
            <a:r>
              <a:rPr lang="en-US" altLang="ja-JP" dirty="0" smtClean="0"/>
              <a:t>.)</a:t>
            </a:r>
            <a:endParaRPr lang="en-US" altLang="ja-JP" dirty="0" smtClean="0"/>
          </a:p>
          <a:p>
            <a:r>
              <a:rPr lang="en-US" altLang="ja-JP" dirty="0" smtClean="0"/>
              <a:t>By the polarized </a:t>
            </a:r>
            <a:r>
              <a:rPr lang="en-US" altLang="ja-JP" dirty="0" smtClean="0"/>
              <a:t>beam, t-channel </a:t>
            </a:r>
            <a:r>
              <a:rPr lang="en-US" altLang="ja-JP" dirty="0" smtClean="0"/>
              <a:t>WW pair production background can be reduced.</a:t>
            </a:r>
            <a:endParaRPr lang="ja-JP" altLang="en-US" dirty="0" smtClean="0"/>
          </a:p>
          <a:p>
            <a:r>
              <a:rPr lang="en-US" altLang="ja-JP" dirty="0" smtClean="0"/>
              <a:t>This table show the signal and BG cross sections for each step of the kinematical cuts in this</a:t>
            </a:r>
            <a:r>
              <a:rPr lang="en-US" altLang="ja-JP" baseline="0" dirty="0" smtClean="0"/>
              <a:t> parameter sets</a:t>
            </a:r>
            <a:r>
              <a:rPr lang="en-US" altLang="ja-JP" dirty="0" smtClean="0"/>
              <a:t>. </a:t>
            </a:r>
          </a:p>
          <a:p>
            <a:r>
              <a:rPr lang="en-US" altLang="ja-JP" baseline="0" dirty="0" smtClean="0"/>
              <a:t>After imposing the invariant mass cut, S/root(B) becomes 0.16. </a:t>
            </a:r>
          </a:p>
          <a:p>
            <a:r>
              <a:rPr lang="en-US" altLang="ja-JP" baseline="0" dirty="0" smtClean="0"/>
              <a:t>Therefore, additional kinematic cuts are necessary to reduce </a:t>
            </a:r>
            <a:r>
              <a:rPr lang="en-US" altLang="ja-JP" baseline="0" dirty="0" err="1" smtClean="0"/>
              <a:t>lnjj</a:t>
            </a:r>
            <a:r>
              <a:rPr lang="en-US" altLang="ja-JP" baseline="0" dirty="0" smtClean="0"/>
              <a:t> BG.</a:t>
            </a:r>
            <a:endParaRPr lang="ja-JP" altLang="en-US" dirty="0" smtClean="0"/>
          </a:p>
        </p:txBody>
      </p:sp>
      <p:sp>
        <p:nvSpPr>
          <p:cNvPr id="3482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76A68324-4C78-45AA-B789-F1E888CA9952}" type="slidenum">
              <a:rPr lang="en-US" altLang="ja-JP" sz="1200" smtClean="0"/>
              <a:pPr eaLnBrk="1" hangingPunct="1"/>
              <a:t>14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These figures show the various distribution after imposing the Mjj cut, 2-jets transverse momentum, 2-jets energy, </a:t>
            </a:r>
          </a:p>
          <a:p>
            <a:r>
              <a:rPr lang="en-US" altLang="ja-JP" dirty="0" smtClean="0"/>
              <a:t>Charged lepton angle with beam axis and charged lepton and missing momentum inv. Mass.</a:t>
            </a:r>
          </a:p>
          <a:p>
            <a:r>
              <a:rPr lang="en-US" altLang="ja-JP" dirty="0" smtClean="0"/>
              <a:t>4-solid lines are the signal distribution for each charged Higgs boson mass, </a:t>
            </a:r>
          </a:p>
          <a:p>
            <a:r>
              <a:rPr lang="en-US" altLang="ja-JP" dirty="0" smtClean="0"/>
              <a:t>and blue dashed line is the </a:t>
            </a:r>
            <a:r>
              <a:rPr lang="en-US" altLang="ja-JP" dirty="0" err="1" smtClean="0"/>
              <a:t>enjj</a:t>
            </a:r>
            <a:r>
              <a:rPr lang="en-US" altLang="ja-JP" dirty="0" smtClean="0"/>
              <a:t> background distribution, </a:t>
            </a:r>
          </a:p>
          <a:p>
            <a:r>
              <a:rPr lang="en-US" altLang="ja-JP" dirty="0" smtClean="0"/>
              <a:t>and the black dashed line is mu nu </a:t>
            </a:r>
            <a:r>
              <a:rPr lang="en-US" altLang="ja-JP" dirty="0" err="1" smtClean="0"/>
              <a:t>jj</a:t>
            </a:r>
            <a:r>
              <a:rPr lang="en-US" altLang="ja-JP" dirty="0" smtClean="0"/>
              <a:t> + tau nu </a:t>
            </a:r>
            <a:r>
              <a:rPr lang="en-US" altLang="ja-JP" dirty="0" err="1" smtClean="0"/>
              <a:t>jj</a:t>
            </a:r>
            <a:r>
              <a:rPr lang="en-US" altLang="ja-JP" dirty="0" smtClean="0"/>
              <a:t> background distribution. </a:t>
            </a:r>
          </a:p>
          <a:p>
            <a:r>
              <a:rPr lang="en-US" altLang="ja-JP" dirty="0" smtClean="0"/>
              <a:t>If charged Higgs boson is already discovered at the LHC and ILC and the mass is measured some </a:t>
            </a:r>
            <a:r>
              <a:rPr lang="en-US" altLang="ja-JP" dirty="0" err="1" smtClean="0"/>
              <a:t>acculacy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 ,For instance mH+ is found at 150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, </a:t>
            </a:r>
          </a:p>
          <a:p>
            <a:r>
              <a:rPr lang="en-US" altLang="ja-JP" dirty="0" smtClean="0"/>
              <a:t>We take additional kinematic cuts </a:t>
            </a:r>
            <a:r>
              <a:rPr lang="en-US" altLang="ja-JP" dirty="0" smtClean="0"/>
              <a:t>following.</a:t>
            </a:r>
            <a:endParaRPr lang="ja-JP" altLang="en-US" dirty="0" smtClean="0"/>
          </a:p>
        </p:txBody>
      </p:sp>
      <p:sp>
        <p:nvSpPr>
          <p:cNvPr id="3686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EB31D001-CC1F-465C-8063-918666B77FC5}" type="slidenum">
              <a:rPr lang="en-US" altLang="ja-JP" sz="1200" smtClean="0"/>
              <a:pPr eaLnBrk="1" hangingPunct="1"/>
              <a:t>15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As the result with these parameter sets, the value of the signal over root(B) improve at the each step of the kinematic </a:t>
            </a:r>
            <a:r>
              <a:rPr lang="en-US" altLang="ja-JP" dirty="0" err="1" smtClean="0"/>
              <a:t>cus</a:t>
            </a:r>
            <a:r>
              <a:rPr lang="en-US" altLang="ja-JP" dirty="0" smtClean="0"/>
              <a:t>. </a:t>
            </a:r>
          </a:p>
          <a:p>
            <a:r>
              <a:rPr lang="en-US" altLang="ja-JP" dirty="0" smtClean="0"/>
              <a:t>If we use the information only from two jet system, we can reach the S/root(B) =1.0. </a:t>
            </a:r>
          </a:p>
          <a:p>
            <a:r>
              <a:rPr lang="en-US" altLang="ja-JP" dirty="0" smtClean="0"/>
              <a:t>If we also use the information of charged lepton and missing momentum system in addition to the 2-jet system, </a:t>
            </a:r>
          </a:p>
          <a:p>
            <a:r>
              <a:rPr lang="en-US" altLang="ja-JP" dirty="0" smtClean="0"/>
              <a:t>We can reach the S/root(B) to 2.5.</a:t>
            </a:r>
          </a:p>
          <a:p>
            <a:r>
              <a:rPr lang="en-US" altLang="ja-JP" dirty="0" smtClean="0"/>
              <a:t>So that after imposing all the kinematic cuts, The model with the HWZ vertex with |F|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&gt; 10</a:t>
            </a:r>
            <a:r>
              <a:rPr lang="en-US" altLang="ja-JP" baseline="30000" dirty="0" smtClean="0"/>
              <a:t>-3</a:t>
            </a:r>
            <a:r>
              <a:rPr lang="en-US" altLang="ja-JP" dirty="0" smtClean="0"/>
              <a:t> can be excluded with 95% CL.</a:t>
            </a:r>
            <a:endParaRPr lang="ja-JP" altLang="en-US" dirty="0" smtClean="0"/>
          </a:p>
          <a:p>
            <a:endParaRPr lang="ja-JP" altLang="en-US" dirty="0" smtClean="0"/>
          </a:p>
        </p:txBody>
      </p:sp>
      <p:sp>
        <p:nvSpPr>
          <p:cNvPr id="3789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D3B6B1CA-6AE2-4151-8F1E-BD0DA18BA2A8}" type="slidenum">
              <a:rPr lang="en-US" altLang="ja-JP" sz="1200" smtClean="0"/>
              <a:pPr eaLnBrk="1" hangingPunct="1"/>
              <a:t>17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Finally we discuss the case with ISR. </a:t>
            </a:r>
          </a:p>
          <a:p>
            <a:r>
              <a:rPr lang="en-US" altLang="ja-JP" dirty="0" smtClean="0"/>
              <a:t>The biggest change can be seen in the E</a:t>
            </a:r>
            <a:r>
              <a:rPr lang="en-US" altLang="ja-JP" baseline="-25000" dirty="0" smtClean="0"/>
              <a:t>jj</a:t>
            </a:r>
            <a:r>
              <a:rPr lang="en-US" altLang="ja-JP" dirty="0" smtClean="0"/>
              <a:t> distribution.</a:t>
            </a:r>
          </a:p>
          <a:p>
            <a:r>
              <a:rPr lang="en-US" altLang="ja-JP" dirty="0" smtClean="0"/>
              <a:t>After all the same kinematic cuts, S/root(B) is smeared  from 2.5 to 2.0.</a:t>
            </a:r>
          </a:p>
          <a:p>
            <a:pPr eaLnBrk="1" hangingPunct="1"/>
            <a:r>
              <a:rPr lang="en-US" altLang="ja-JP" dirty="0" smtClean="0"/>
              <a:t>However we emphasize that even in the case with ISR, </a:t>
            </a:r>
          </a:p>
          <a:p>
            <a:pPr eaLnBrk="1" hangingPunct="1"/>
            <a:r>
              <a:rPr lang="en-US" altLang="ja-JP" dirty="0" smtClean="0"/>
              <a:t>the HWZ vertex with |F|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&gt; 10</a:t>
            </a:r>
            <a:r>
              <a:rPr lang="en-US" altLang="ja-JP" baseline="30000" dirty="0" smtClean="0"/>
              <a:t>-3</a:t>
            </a:r>
            <a:r>
              <a:rPr lang="en-US" altLang="ja-JP" dirty="0" smtClean="0"/>
              <a:t> still can be excluded with 95% CL.</a:t>
            </a:r>
            <a:endParaRPr lang="ja-JP" altLang="en-US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 </a:t>
            </a:r>
            <a:endParaRPr lang="ja-JP" altLang="en-US" dirty="0" smtClean="0"/>
          </a:p>
        </p:txBody>
      </p:sp>
      <p:sp>
        <p:nvSpPr>
          <p:cNvPr id="3891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3DD88090-6C46-40F4-BB11-B8F1006494AD}" type="slidenum">
              <a:rPr lang="en-US" altLang="ja-JP" sz="1200" smtClean="0"/>
              <a:pPr eaLnBrk="1" hangingPunct="1"/>
              <a:t>18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Let me summarize</a:t>
            </a:r>
            <a:r>
              <a:rPr kumimoji="1" lang="en-US" altLang="ja-JP" baseline="0" dirty="0" smtClean="0"/>
              <a:t> of my talk. </a:t>
            </a:r>
          </a:p>
          <a:p>
            <a:r>
              <a:rPr kumimoji="1" lang="en-US" altLang="ja-JP" baseline="0" dirty="0" smtClean="0"/>
              <a:t>We focus on Higgs models with triplet scalar fields. </a:t>
            </a:r>
          </a:p>
          <a:p>
            <a:r>
              <a:rPr kumimoji="1" lang="en-US" altLang="ja-JP" baseline="0" dirty="0" smtClean="0"/>
              <a:t>These Higgs models are predicted as a low energy effective theory in the new physics models </a:t>
            </a:r>
          </a:p>
          <a:p>
            <a:r>
              <a:rPr kumimoji="1" lang="en-US" altLang="ja-JP" baseline="0" dirty="0" smtClean="0"/>
              <a:t>Which explain the neutrino masses. </a:t>
            </a:r>
          </a:p>
          <a:p>
            <a:r>
              <a:rPr kumimoji="1" lang="en-US" altLang="ja-JP" baseline="0" dirty="0" smtClean="0"/>
              <a:t>In order to test such kind of Higgs models, </a:t>
            </a:r>
          </a:p>
          <a:p>
            <a:endParaRPr kumimoji="1" lang="en-US" altLang="ja-JP" baseline="0" dirty="0" smtClean="0"/>
          </a:p>
          <a:p>
            <a:r>
              <a:rPr kumimoji="1" lang="en-US" altLang="ja-JP" baseline="0" dirty="0" smtClean="0"/>
              <a:t>This table shows upper bound of triplet Higgs VEVs of each triplet models </a:t>
            </a:r>
          </a:p>
          <a:p>
            <a:r>
              <a:rPr kumimoji="1" lang="en-US" altLang="ja-JP" baseline="0" dirty="0" smtClean="0"/>
              <a:t>by using the rho parameter data and HWZ vertex constraint at the LHC and the ILC.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51939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smtClean="0"/>
          </a:p>
        </p:txBody>
      </p:sp>
      <p:sp>
        <p:nvSpPr>
          <p:cNvPr id="4096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EB8D4519-53FC-4C3D-950E-92F80D7447F8}" type="slidenum">
              <a:rPr lang="en-US" altLang="ja-JP" sz="1200" smtClean="0"/>
              <a:pPr eaLnBrk="1" hangingPunct="1"/>
              <a:t>21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is the flow of my</a:t>
            </a:r>
            <a:r>
              <a:rPr kumimoji="1" lang="en-US" altLang="ja-JP" baseline="0" dirty="0" smtClean="0"/>
              <a:t> talk. </a:t>
            </a:r>
          </a:p>
          <a:p>
            <a:r>
              <a:rPr kumimoji="1" lang="en-US" altLang="ja-JP" baseline="0" dirty="0" smtClean="0"/>
              <a:t>As a introduction we discuss about the extended Higgs sectors which are contained </a:t>
            </a:r>
          </a:p>
          <a:p>
            <a:r>
              <a:rPr kumimoji="1" lang="en-US" altLang="ja-JP" baseline="0" dirty="0" smtClean="0"/>
              <a:t>Higgs triplet fields. </a:t>
            </a:r>
          </a:p>
          <a:p>
            <a:r>
              <a:rPr kumimoji="1" lang="en-US" altLang="ja-JP" baseline="0" dirty="0" smtClean="0"/>
              <a:t>Next, I talk about the theoretical prediction of the rho parameter and HWZ vertex. </a:t>
            </a:r>
          </a:p>
          <a:p>
            <a:r>
              <a:rPr kumimoji="1" lang="en-US" altLang="ja-JP" baseline="0" dirty="0" smtClean="0"/>
              <a:t>Especially, in my talk, we focus on the HWZ vertex and its feasibility of measuring at the ILC. </a:t>
            </a:r>
          </a:p>
          <a:p>
            <a:r>
              <a:rPr kumimoji="1" lang="en-US" altLang="ja-JP" baseline="0" dirty="0" smtClean="0"/>
              <a:t>Thirdly, we show its </a:t>
            </a:r>
            <a:r>
              <a:rPr kumimoji="1" lang="en-US" altLang="ja-JP" baseline="0" dirty="0" err="1" smtClean="0"/>
              <a:t>parton</a:t>
            </a:r>
            <a:r>
              <a:rPr kumimoji="1" lang="en-US" altLang="ja-JP" baseline="0" dirty="0" smtClean="0"/>
              <a:t> level simulation results. . </a:t>
            </a:r>
          </a:p>
          <a:p>
            <a:r>
              <a:rPr kumimoji="1" lang="en-US" altLang="ja-JP" baseline="0" dirty="0" smtClean="0"/>
              <a:t>Finally I will summarize my talk.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92240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E6AF0B97-F87C-4227-8EA0-A6EFD8787B22}" type="slidenum">
              <a:rPr lang="en-US" altLang="ja-JP" sz="1200" smtClean="0"/>
              <a:pPr eaLnBrk="1" hangingPunct="1"/>
              <a:t>22</a:t>
            </a:fld>
            <a:endParaRPr lang="en-US" altLang="ja-JP" sz="1200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63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altLang="ja-JP" smtClean="0"/>
              <a:t>Here we give a brief review of the HWZ vertex.</a:t>
            </a:r>
          </a:p>
          <a:p>
            <a:pPr eaLnBrk="1" hangingPunct="1"/>
            <a:r>
              <a:rPr lang="en-US" altLang="ja-JP" smtClean="0"/>
              <a:t>This is the feynman diagram of the HWZ vertex and it is expressed in terms of the three form factors; F,G and H.</a:t>
            </a:r>
          </a:p>
          <a:p>
            <a:pPr eaLnBrk="1" hangingPunct="1"/>
            <a:r>
              <a:rPr lang="en-US" altLang="ja-JP" smtClean="0"/>
              <a:t>This vertex is related to the eff. Lagrangian which is given by the equation. </a:t>
            </a:r>
          </a:p>
          <a:p>
            <a:pPr eaLnBrk="1" hangingPunct="1"/>
            <a:r>
              <a:rPr lang="en-US" altLang="ja-JP" smtClean="0"/>
              <a:t>This operator is dim. 3 and the other dim. 5, so that </a:t>
            </a:r>
          </a:p>
          <a:p>
            <a:pPr eaLnBrk="1" hangingPunct="1"/>
            <a:r>
              <a:rPr lang="en-US" altLang="ja-JP" smtClean="0"/>
              <a:t>Only </a:t>
            </a:r>
            <a:r>
              <a:rPr lang="en-US" altLang="ja-JP" b="1" smtClean="0">
                <a:solidFill>
                  <a:srgbClr val="FF0000"/>
                </a:solidFill>
              </a:rPr>
              <a:t>f</a:t>
            </a:r>
            <a:r>
              <a:rPr lang="en-US" altLang="ja-JP" b="1" baseline="-25000" smtClean="0">
                <a:solidFill>
                  <a:srgbClr val="FF0000"/>
                </a:solidFill>
              </a:rPr>
              <a:t>HWZ</a:t>
            </a:r>
            <a:r>
              <a:rPr lang="en-US" altLang="ja-JP" smtClean="0"/>
              <a:t> may appear at the tree level. Therefore the form factor </a:t>
            </a:r>
            <a:r>
              <a:rPr lang="en-US" altLang="ja-JP" b="1" smtClean="0">
                <a:solidFill>
                  <a:srgbClr val="FF0000"/>
                </a:solidFill>
              </a:rPr>
              <a:t>F</a:t>
            </a:r>
            <a:r>
              <a:rPr lang="en-US" altLang="ja-JP" smtClean="0"/>
              <a:t> can be a dominant</a:t>
            </a:r>
          </a:p>
          <a:p>
            <a:pPr eaLnBrk="1" hangingPunct="1"/>
            <a:r>
              <a:rPr lang="en-US" altLang="ja-JP" smtClean="0"/>
              <a:t>contribution for H</a:t>
            </a:r>
            <a:r>
              <a:rPr lang="en-US" altLang="ja-JP" baseline="30000" smtClean="0"/>
              <a:t>±</a:t>
            </a:r>
            <a:r>
              <a:rPr lang="en-US" altLang="ja-JP" smtClean="0"/>
              <a:t>W</a:t>
            </a:r>
            <a:r>
              <a:rPr lang="en-US" altLang="ja-JP" baseline="30000" smtClean="0"/>
              <a:t> ∓ </a:t>
            </a:r>
            <a:r>
              <a:rPr lang="en-US" altLang="ja-JP" smtClean="0"/>
              <a:t>Z vertex.</a:t>
            </a:r>
            <a:endParaRPr lang="ja-JP" altLang="en-US" smtClean="0"/>
          </a:p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The Higgs sector is unknown. </a:t>
            </a:r>
          </a:p>
          <a:p>
            <a:r>
              <a:rPr lang="en-US" altLang="ja-JP" dirty="0" smtClean="0"/>
              <a:t>The structure of the Higgs sector may not necessarily be the minimal form as the SM. </a:t>
            </a:r>
          </a:p>
          <a:p>
            <a:r>
              <a:rPr lang="en-US" altLang="ja-JP" dirty="0" smtClean="0"/>
              <a:t>There are various possibility for non-minimal Higgs sectors.</a:t>
            </a:r>
          </a:p>
          <a:p>
            <a:r>
              <a:rPr lang="en-US" altLang="ja-JP" dirty="0" smtClean="0"/>
              <a:t>The </a:t>
            </a:r>
            <a:r>
              <a:rPr lang="en-US" altLang="ja-JP" dirty="0" smtClean="0"/>
              <a:t>Higgs boson search is starting at the CERN </a:t>
            </a:r>
            <a:r>
              <a:rPr lang="en-US" altLang="ja-JP" dirty="0" smtClean="0"/>
              <a:t>LHC and recently a lot of </a:t>
            </a:r>
          </a:p>
          <a:p>
            <a:r>
              <a:rPr lang="en-US" altLang="ja-JP" dirty="0" smtClean="0"/>
              <a:t>Results appear about the Higgs </a:t>
            </a:r>
            <a:r>
              <a:rPr lang="en-US" altLang="ja-JP" dirty="0" err="1" smtClean="0"/>
              <a:t>boson.mass</a:t>
            </a:r>
            <a:r>
              <a:rPr lang="en-US" altLang="ja-JP" dirty="0" smtClean="0"/>
              <a:t> constraints.</a:t>
            </a:r>
            <a:endParaRPr lang="en-US" altLang="ja-JP" dirty="0" smtClean="0"/>
          </a:p>
          <a:p>
            <a:r>
              <a:rPr lang="en-US" altLang="ja-JP" dirty="0" smtClean="0"/>
              <a:t>On the other hand,</a:t>
            </a:r>
            <a:r>
              <a:rPr lang="en-US" altLang="ja-JP" baseline="0" dirty="0" smtClean="0"/>
              <a:t> there are some problems which cannot explain within the SM </a:t>
            </a:r>
            <a:r>
              <a:rPr lang="en-US" altLang="ja-JP" baseline="0" dirty="0" err="1" smtClean="0"/>
              <a:t>flamework</a:t>
            </a:r>
            <a:r>
              <a:rPr lang="en-US" altLang="ja-JP" baseline="0" dirty="0" smtClean="0"/>
              <a:t> </a:t>
            </a:r>
          </a:p>
          <a:p>
            <a:r>
              <a:rPr lang="en-US" altLang="ja-JP" baseline="0" dirty="0" smtClean="0"/>
              <a:t>For instance, Hierarchy problem, neutrino mass, existence of DM and BAU. </a:t>
            </a:r>
            <a:endParaRPr lang="en-US" altLang="ja-JP" dirty="0" smtClean="0"/>
          </a:p>
          <a:p>
            <a:r>
              <a:rPr lang="en-US" altLang="ja-JP" dirty="0" smtClean="0"/>
              <a:t>Then NP </a:t>
            </a:r>
            <a:r>
              <a:rPr lang="en-US" altLang="ja-JP" dirty="0" smtClean="0"/>
              <a:t>models </a:t>
            </a:r>
            <a:r>
              <a:rPr lang="en-US" altLang="ja-JP" dirty="0" smtClean="0"/>
              <a:t>are considered to solve these problems.</a:t>
            </a:r>
            <a:endParaRPr lang="en-US" altLang="ja-JP" dirty="0" smtClean="0"/>
          </a:p>
          <a:p>
            <a:r>
              <a:rPr lang="en-US" altLang="ja-JP" dirty="0" smtClean="0"/>
              <a:t>Some</a:t>
            </a:r>
            <a:r>
              <a:rPr lang="en-US" altLang="ja-JP" baseline="0" dirty="0" smtClean="0"/>
              <a:t> NP models </a:t>
            </a:r>
            <a:r>
              <a:rPr lang="en-US" altLang="ja-JP" dirty="0" smtClean="0"/>
              <a:t>predict </a:t>
            </a:r>
            <a:r>
              <a:rPr lang="en-US" altLang="ja-JP" dirty="0" smtClean="0"/>
              <a:t>extended Higgs </a:t>
            </a:r>
            <a:r>
              <a:rPr lang="en-US" altLang="ja-JP" dirty="0" smtClean="0"/>
              <a:t>sector as a low energy effective theory, for </a:t>
            </a:r>
            <a:r>
              <a:rPr lang="en-US" altLang="ja-JP" dirty="0" smtClean="0"/>
              <a:t>example 2HD, </a:t>
            </a:r>
            <a:r>
              <a:rPr lang="en-US" altLang="ja-JP" dirty="0" smtClean="0"/>
              <a:t>triplet</a:t>
            </a:r>
            <a:r>
              <a:rPr lang="en-US" altLang="ja-JP" baseline="0" dirty="0" smtClean="0"/>
              <a:t> </a:t>
            </a:r>
          </a:p>
          <a:p>
            <a:r>
              <a:rPr lang="en-US" altLang="ja-JP" baseline="0" dirty="0" smtClean="0"/>
              <a:t>Higgs models and so on</a:t>
            </a:r>
            <a:r>
              <a:rPr lang="en-US" altLang="ja-JP" dirty="0" smtClean="0"/>
              <a:t>. </a:t>
            </a:r>
            <a:endParaRPr lang="en-US" altLang="ja-JP" dirty="0" smtClean="0"/>
          </a:p>
          <a:p>
            <a:r>
              <a:rPr lang="en-US" altLang="ja-JP" dirty="0" smtClean="0"/>
              <a:t>Therefore, studying the extended Higgs models determine the direction of NP.</a:t>
            </a:r>
          </a:p>
          <a:p>
            <a:endParaRPr lang="en-US" altLang="ja-JP" dirty="0" smtClean="0"/>
          </a:p>
        </p:txBody>
      </p:sp>
      <p:sp>
        <p:nvSpPr>
          <p:cNvPr id="2560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40C64DC4-D2A3-4B80-A307-BFBF86F616B8}" type="slidenum">
              <a:rPr lang="en-US" altLang="ja-JP" sz="1200" smtClean="0"/>
              <a:pPr eaLnBrk="1" hangingPunct="1"/>
              <a:t>3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baseline="0" dirty="0" smtClean="0"/>
              <a:t>In this talk, we concentrate on Higgs triplet fields. </a:t>
            </a:r>
          </a:p>
          <a:p>
            <a:r>
              <a:rPr lang="en-US" altLang="ja-JP" baseline="0" dirty="0" smtClean="0"/>
              <a:t>Higgs triplet fields are introduced in various new physics models, </a:t>
            </a:r>
          </a:p>
          <a:p>
            <a:r>
              <a:rPr lang="en-US" altLang="ja-JP" baseline="0" dirty="0" smtClean="0"/>
              <a:t>for example, type-II seesaw model, Left-Right symmetric model and so on. </a:t>
            </a:r>
          </a:p>
          <a:p>
            <a:r>
              <a:rPr lang="en-US" altLang="ja-JP" baseline="0" dirty="0" smtClean="0"/>
              <a:t>There are variations Higgs sector with triplet fields like these, </a:t>
            </a:r>
          </a:p>
          <a:p>
            <a:r>
              <a:rPr lang="en-US" altLang="ja-JP" baseline="0" dirty="0" smtClean="0"/>
              <a:t>Where Phi is the Higgs doublet field, eta is the real triplet field and Δ is the complex triplet field.  </a:t>
            </a:r>
          </a:p>
          <a:p>
            <a:r>
              <a:rPr lang="en-US" altLang="ja-JP" baseline="0" dirty="0" smtClean="0"/>
              <a:t>In the Higgs triplet models, there are some exotic features. </a:t>
            </a:r>
          </a:p>
          <a:p>
            <a:r>
              <a:rPr lang="en-US" altLang="ja-JP" baseline="0" dirty="0" smtClean="0"/>
              <a:t>Singly-charged Higgs and (its depending on the hypercharge of triplet fields) doubly-charged Higgs appear. </a:t>
            </a:r>
          </a:p>
          <a:p>
            <a:r>
              <a:rPr lang="en-US" altLang="ja-JP" baseline="0" dirty="0" smtClean="0"/>
              <a:t>Rho parameter deviate from unity at the tree level. </a:t>
            </a:r>
          </a:p>
          <a:p>
            <a:r>
              <a:rPr lang="en-US" altLang="ja-JP" baseline="0" dirty="0" smtClean="0"/>
              <a:t>And Exotic vertex for instance, HWZ vertex appear at the tree level. </a:t>
            </a:r>
          </a:p>
          <a:p>
            <a:r>
              <a:rPr lang="en-US" altLang="ja-JP" baseline="0" dirty="0" smtClean="0"/>
              <a:t>These two features are relating to triplet VEV. </a:t>
            </a:r>
          </a:p>
          <a:p>
            <a:r>
              <a:rPr lang="en-US" altLang="ja-JP" baseline="0" dirty="0" smtClean="0"/>
              <a:t>Concluding this slide,  firstly, model with Higgs triplet fields </a:t>
            </a:r>
          </a:p>
          <a:p>
            <a:r>
              <a:rPr lang="en-US" altLang="ja-JP" baseline="0" dirty="0" smtClean="0"/>
              <a:t>Are introduced in the BSMs.</a:t>
            </a:r>
          </a:p>
          <a:p>
            <a:r>
              <a:rPr lang="en-US" altLang="ja-JP" baseline="0" dirty="0" smtClean="0"/>
              <a:t>Next, non-zero value of Higgs triplet VEV predicts some exotic phenomena like this. </a:t>
            </a:r>
          </a:p>
          <a:p>
            <a:r>
              <a:rPr lang="en-US" altLang="ja-JP" baseline="0" dirty="0" smtClean="0"/>
              <a:t>Therefore, at the LHC and the ILC, precise measurement of these observables </a:t>
            </a:r>
          </a:p>
          <a:p>
            <a:r>
              <a:rPr lang="en-US" altLang="ja-JP" baseline="0" dirty="0" smtClean="0"/>
              <a:t>Can be constrained or determined Higgs triplet VEV. </a:t>
            </a:r>
          </a:p>
          <a:p>
            <a:r>
              <a:rPr lang="en-US" altLang="ja-JP" baseline="0" dirty="0" smtClean="0"/>
              <a:t>And finally we can test the NP models. </a:t>
            </a:r>
          </a:p>
        </p:txBody>
      </p:sp>
      <p:sp>
        <p:nvSpPr>
          <p:cNvPr id="26628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9DE0462D-7CCE-411D-8607-8DD22EE8A4BE}" type="slidenum">
              <a:rPr lang="en-US" altLang="ja-JP" sz="1200" smtClean="0"/>
              <a:pPr eaLnBrk="1" hangingPunct="1"/>
              <a:t>4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When we </a:t>
            </a:r>
            <a:r>
              <a:rPr lang="en-US" altLang="ja-JP" dirty="0" smtClean="0">
                <a:solidFill>
                  <a:srgbClr val="0000FF"/>
                </a:solidFill>
              </a:rPr>
              <a:t>consider </a:t>
            </a:r>
            <a:r>
              <a:rPr lang="en-US" altLang="ja-JP" dirty="0" smtClean="0">
                <a:solidFill>
                  <a:srgbClr val="0000FF"/>
                </a:solidFill>
              </a:rPr>
              <a:t>extended Higgs models,  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The rho parameter is the most important observable to determine 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   the structure of the Higgs sector.</a:t>
            </a:r>
          </a:p>
          <a:p>
            <a:r>
              <a:rPr lang="en-US" altLang="ja-JP" dirty="0" smtClean="0">
                <a:solidFill>
                  <a:srgbClr val="0000FF"/>
                </a:solidFill>
              </a:rPr>
              <a:t>Experimental </a:t>
            </a:r>
            <a:r>
              <a:rPr lang="en-US" altLang="ja-JP" dirty="0" smtClean="0">
                <a:solidFill>
                  <a:srgbClr val="0000FF"/>
                </a:solidFill>
              </a:rPr>
              <a:t>value </a:t>
            </a:r>
            <a:r>
              <a:rPr lang="en-US" altLang="ja-JP" dirty="0" smtClean="0">
                <a:solidFill>
                  <a:srgbClr val="0000FF"/>
                </a:solidFill>
              </a:rPr>
              <a:t>of the rho parameter is </a:t>
            </a:r>
            <a:r>
              <a:rPr lang="en-US" altLang="ja-JP" dirty="0" smtClean="0">
                <a:solidFill>
                  <a:srgbClr val="0000FF"/>
                </a:solidFill>
              </a:rPr>
              <a:t>quite close to unity. </a:t>
            </a:r>
            <a:endParaRPr lang="ja-JP" altLang="en-US" dirty="0" smtClean="0">
              <a:solidFill>
                <a:srgbClr val="0000FF"/>
              </a:solidFill>
            </a:endParaRPr>
          </a:p>
          <a:p>
            <a:r>
              <a:rPr lang="en-US" altLang="ja-JP" dirty="0" smtClean="0"/>
              <a:t>Theoretical prediction</a:t>
            </a:r>
            <a:r>
              <a:rPr lang="en-US" altLang="ja-JP" baseline="0" dirty="0" smtClean="0"/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of the rho parameter strongly depends on structure of Higgs sectors</a:t>
            </a:r>
            <a:r>
              <a:rPr lang="en-US" altLang="ja-JP" dirty="0" smtClean="0">
                <a:solidFill>
                  <a:schemeClr val="tx1"/>
                </a:solidFill>
              </a:rPr>
              <a:t>.</a:t>
            </a:r>
            <a:endParaRPr lang="en-US" altLang="ja-JP" dirty="0" smtClean="0"/>
          </a:p>
          <a:p>
            <a:r>
              <a:rPr lang="en-US" altLang="ja-JP" dirty="0" smtClean="0"/>
              <a:t>This is the tree-level expression for the rho parameter, </a:t>
            </a:r>
          </a:p>
          <a:p>
            <a:r>
              <a:rPr lang="en-US" altLang="ja-JP" dirty="0" smtClean="0"/>
              <a:t>where </a:t>
            </a:r>
            <a:r>
              <a:rPr lang="en-US" altLang="ja-JP" dirty="0" smtClean="0"/>
              <a:t>Y is hypercharge, T is </a:t>
            </a:r>
            <a:r>
              <a:rPr lang="en-US" altLang="ja-JP" dirty="0" err="1" smtClean="0"/>
              <a:t>isospin</a:t>
            </a:r>
            <a:r>
              <a:rPr lang="en-US" altLang="ja-JP" dirty="0" smtClean="0"/>
              <a:t> and v is VEV</a:t>
            </a:r>
            <a:r>
              <a:rPr lang="en-US" altLang="ja-JP" dirty="0" smtClean="0"/>
              <a:t>.</a:t>
            </a:r>
            <a:endParaRPr lang="en-US" altLang="ja-JP" dirty="0" smtClean="0"/>
          </a:p>
          <a:p>
            <a:r>
              <a:rPr lang="en-US" altLang="ja-JP" dirty="0" smtClean="0"/>
              <a:t>We can classify </a:t>
            </a:r>
            <a:r>
              <a:rPr lang="en-US" altLang="ja-JP" dirty="0" smtClean="0"/>
              <a:t>extended </a:t>
            </a:r>
            <a:r>
              <a:rPr lang="en-US" altLang="ja-JP" dirty="0" smtClean="0"/>
              <a:t>Higgs models to </a:t>
            </a:r>
            <a:r>
              <a:rPr lang="ja-JP" altLang="en-US" dirty="0" smtClean="0"/>
              <a:t> </a:t>
            </a:r>
            <a:r>
              <a:rPr lang="en-US" altLang="ja-JP" dirty="0" smtClean="0"/>
              <a:t>multi-doublet models and models with </a:t>
            </a:r>
          </a:p>
          <a:p>
            <a:r>
              <a:rPr lang="en-US" altLang="ja-JP" dirty="0" smtClean="0"/>
              <a:t>Higgs triplets. </a:t>
            </a:r>
            <a:endParaRPr lang="en-US" altLang="ja-JP" dirty="0" smtClean="0"/>
          </a:p>
          <a:p>
            <a:r>
              <a:rPr lang="en-US" altLang="ja-JP" dirty="0" smtClean="0"/>
              <a:t>In the case of multi-doublet</a:t>
            </a:r>
            <a:r>
              <a:rPr lang="en-US" altLang="ja-JP" baseline="0" dirty="0" smtClean="0"/>
              <a:t> models, custodial SU(2) symmetry exists in the kinetic term of Higgs fields. </a:t>
            </a:r>
          </a:p>
          <a:p>
            <a:r>
              <a:rPr lang="en-US" altLang="ja-JP" baseline="0" dirty="0" smtClean="0"/>
              <a:t>Then the tree level rho parameter equals unity is predicted.  </a:t>
            </a:r>
          </a:p>
          <a:p>
            <a:r>
              <a:rPr lang="en-US" altLang="ja-JP" baseline="0" dirty="0" smtClean="0"/>
              <a:t>Rho parameter deviates from unity at the one loop level. </a:t>
            </a:r>
            <a:endParaRPr lang="en-US" altLang="ja-JP" dirty="0" smtClean="0"/>
          </a:p>
          <a:p>
            <a:r>
              <a:rPr lang="en-US" altLang="ja-JP" dirty="0" smtClean="0"/>
              <a:t>On </a:t>
            </a:r>
            <a:r>
              <a:rPr lang="en-US" altLang="ja-JP" dirty="0" smtClean="0"/>
              <a:t>the other hand, </a:t>
            </a:r>
            <a:r>
              <a:rPr lang="en-US" altLang="ja-JP" dirty="0" smtClean="0"/>
              <a:t>in models with Higgs triplets, </a:t>
            </a:r>
          </a:p>
          <a:p>
            <a:r>
              <a:rPr lang="en-US" altLang="ja-JP" dirty="0" smtClean="0"/>
              <a:t>Custodial</a:t>
            </a:r>
            <a:r>
              <a:rPr lang="en-US" altLang="ja-JP" baseline="0" dirty="0" smtClean="0"/>
              <a:t> SU(2) symmetry is broken in the kinetic terms, </a:t>
            </a:r>
          </a:p>
          <a:p>
            <a:r>
              <a:rPr lang="en-US" altLang="ja-JP" baseline="0" dirty="0" smtClean="0"/>
              <a:t>So that tree level </a:t>
            </a:r>
            <a:r>
              <a:rPr lang="en-US" altLang="ja-JP" dirty="0" smtClean="0"/>
              <a:t>rho parameter </a:t>
            </a:r>
            <a:r>
              <a:rPr lang="en-US" altLang="ja-JP" dirty="0" smtClean="0"/>
              <a:t>deviate from </a:t>
            </a:r>
            <a:r>
              <a:rPr lang="en-US" altLang="ja-JP" dirty="0" smtClean="0"/>
              <a:t>unity. </a:t>
            </a:r>
            <a:endParaRPr lang="en-US" altLang="ja-JP" dirty="0" smtClean="0"/>
          </a:p>
          <a:p>
            <a:r>
              <a:rPr lang="en-US" altLang="ja-JP" dirty="0" smtClean="0"/>
              <a:t>Of course</a:t>
            </a:r>
            <a:r>
              <a:rPr lang="en-US" altLang="ja-JP" baseline="0" dirty="0" smtClean="0"/>
              <a:t>, this is contradicted from experiment, however </a:t>
            </a:r>
          </a:p>
          <a:p>
            <a:r>
              <a:rPr lang="en-US" altLang="ja-JP" baseline="0" dirty="0" smtClean="0"/>
              <a:t>There are two ways to avoid this contradiction.</a:t>
            </a:r>
          </a:p>
          <a:p>
            <a:r>
              <a:rPr lang="en-US" altLang="ja-JP" dirty="0" smtClean="0"/>
              <a:t>One</a:t>
            </a:r>
            <a:r>
              <a:rPr lang="en-US" altLang="ja-JP" baseline="0" dirty="0" smtClean="0"/>
              <a:t>; assuming that triplet VEV is small compared with doublet VEV. </a:t>
            </a:r>
          </a:p>
          <a:p>
            <a:r>
              <a:rPr lang="en-US" altLang="ja-JP" baseline="0" dirty="0" smtClean="0"/>
              <a:t>Two; </a:t>
            </a:r>
            <a:r>
              <a:rPr lang="en-US" altLang="ja-JP" sz="1200" dirty="0" smtClean="0"/>
              <a:t>Imposing alignment among triplet VEVs, custodial SU(2) symmetry is restored. </a:t>
            </a:r>
          </a:p>
          <a:p>
            <a:r>
              <a:rPr lang="en-US" altLang="ja-JP" sz="1200" dirty="0" smtClean="0"/>
              <a:t>Any way triplet</a:t>
            </a:r>
            <a:r>
              <a:rPr lang="en-US" altLang="ja-JP" sz="1200" baseline="0" dirty="0" smtClean="0"/>
              <a:t> VEV is constrained from the rho parameter. </a:t>
            </a:r>
            <a:endParaRPr lang="en-US" altLang="ja-JP" dirty="0" smtClean="0"/>
          </a:p>
        </p:txBody>
      </p:sp>
      <p:sp>
        <p:nvSpPr>
          <p:cNvPr id="27652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3AB76FF4-A8F8-42EE-8DA7-520A83A66D95}" type="slidenum">
              <a:rPr lang="en-US" altLang="ja-JP" sz="1200" smtClean="0"/>
              <a:pPr eaLnBrk="1" hangingPunct="1"/>
              <a:t>5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Next,</a:t>
            </a:r>
            <a:r>
              <a:rPr kumimoji="1" lang="en-US" altLang="ja-JP" baseline="0" dirty="0" smtClean="0"/>
              <a:t> we discuss about the HWZ vertex. </a:t>
            </a:r>
          </a:p>
          <a:p>
            <a:r>
              <a:rPr kumimoji="1" lang="en-US" altLang="ja-JP" baseline="0" dirty="0" smtClean="0"/>
              <a:t>The magnitude of this vertex can be expressed in terms of the form factor F. </a:t>
            </a:r>
            <a:endParaRPr kumimoji="1" lang="en-US" altLang="ja-JP" dirty="0" smtClean="0"/>
          </a:p>
          <a:p>
            <a:r>
              <a:rPr kumimoji="1" lang="en-US" altLang="ja-JP" baseline="0" dirty="0" smtClean="0"/>
              <a:t>Tree-level formula of |F|^2 can be written as this. </a:t>
            </a:r>
          </a:p>
          <a:p>
            <a:r>
              <a:rPr kumimoji="1" lang="en-US" altLang="ja-JP" baseline="0" dirty="0" smtClean="0"/>
              <a:t>In the case of multi-doublet models, F=0 is predicted at the tree level, it appears at the 1-loop level. </a:t>
            </a:r>
          </a:p>
          <a:p>
            <a:r>
              <a:rPr kumimoji="1" lang="en-US" altLang="ja-JP" baseline="0" dirty="0" smtClean="0"/>
              <a:t>In the case of models with triplet fields, |F|^2 and tree level rho parameter can be expressed in this table,  </a:t>
            </a:r>
          </a:p>
          <a:p>
            <a:r>
              <a:rPr kumimoji="1" lang="en-US" altLang="ja-JP" baseline="0" dirty="0" smtClean="0"/>
              <a:t>Where </a:t>
            </a:r>
            <a:r>
              <a:rPr kumimoji="1" lang="en-US" altLang="ja-JP" baseline="0" dirty="0" err="1" smtClean="0"/>
              <a:t>v_delta</a:t>
            </a:r>
            <a:r>
              <a:rPr kumimoji="1" lang="en-US" altLang="ja-JP" baseline="0" dirty="0" smtClean="0"/>
              <a:t> and </a:t>
            </a:r>
            <a:r>
              <a:rPr kumimoji="1" lang="en-US" altLang="ja-JP" baseline="0" dirty="0" err="1" smtClean="0"/>
              <a:t>v_eta</a:t>
            </a:r>
            <a:r>
              <a:rPr kumimoji="1" lang="en-US" altLang="ja-JP" baseline="0" dirty="0" smtClean="0"/>
              <a:t> are each triplet VEVs. </a:t>
            </a:r>
          </a:p>
          <a:p>
            <a:r>
              <a:rPr kumimoji="1" lang="en-US" altLang="ja-JP" baseline="0" dirty="0" smtClean="0"/>
              <a:t>In these two models, both |F|^2 and rho tree are proportional to the VEV. </a:t>
            </a:r>
          </a:p>
          <a:p>
            <a:r>
              <a:rPr kumimoji="1" lang="en-US" altLang="ja-JP" baseline="0" dirty="0" smtClean="0"/>
              <a:t>While in the model with real triplet and complex triplet under this vacuum alignment,  </a:t>
            </a:r>
          </a:p>
          <a:p>
            <a:r>
              <a:rPr kumimoji="1" lang="en-US" altLang="ja-JP" baseline="0" dirty="0" smtClean="0"/>
              <a:t>Tree level rho parameter is unity and |F|^2 is expressed like this. </a:t>
            </a:r>
          </a:p>
          <a:p>
            <a:r>
              <a:rPr kumimoji="1" lang="en-US" altLang="ja-JP" baseline="0" dirty="0" smtClean="0"/>
              <a:t>Therefore, in this model |F|^2 is not constrained by rho parameter. </a:t>
            </a:r>
          </a:p>
          <a:p>
            <a:r>
              <a:rPr kumimoji="1" lang="en-US" altLang="ja-JP" baseline="0" dirty="0" smtClean="0"/>
              <a:t>The important point is that in general, |F|^2 and rho parameter are independent quantities, </a:t>
            </a:r>
          </a:p>
          <a:p>
            <a:r>
              <a:rPr kumimoji="1" lang="en-US" altLang="ja-JP" baseline="0" dirty="0" smtClean="0"/>
              <a:t>So that measuring HWZ vertex can be a complementary tool to the rho parameter to test triplet Higgs models.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0C62A5-7051-4A0C-A861-B739E73FE471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42454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Let us discuss about the feasibility of the HWZ vertex at the collider experiments. First we discuss its measurement at the LHC. The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detector level simulation is performed in this paper.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ＭＳ Ｐ明朝" pitchFamily="18" charset="-128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At the LHC, charged Higgs boson is produced via the WZ fusion and the produced charged Higgs boson decay into W and Z.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ＭＳ Ｐ明朝" pitchFamily="18" charset="-128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In this table the required values of the |F|^2 to reach S/root(B) to 3 are listed.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ＭＳ Ｐ明朝" pitchFamily="18" charset="-128"/>
              <a:cs typeface="+mn-cs"/>
            </a:endParaRP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As we can see the table, the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vertex can be measured if mass of the charged Higgs boson </a:t>
            </a: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Is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around 200 </a:t>
            </a:r>
            <a:r>
              <a:rPr kumimoji="1" lang="en-US" altLang="ja-JP" sz="1200" kern="1200" baseline="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GeV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and |F|^2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&gt; 10 to the minus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</a:t>
            </a:r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2.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</a:t>
            </a:r>
          </a:p>
          <a:p>
            <a:r>
              <a:rPr kumimoji="1" lang="en-US" altLang="ja-JP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To measure the vertex</a:t>
            </a:r>
            <a:r>
              <a:rPr kumimoji="1" lang="en-US" altLang="ja-JP" sz="1200" kern="1200" baseline="0" dirty="0" smtClean="0">
                <a:solidFill>
                  <a:schemeClr val="tx1"/>
                </a:solidFill>
                <a:effectLst/>
                <a:latin typeface="Times New Roman" pitchFamily="18" charset="0"/>
                <a:ea typeface="ＭＳ Ｐ明朝" pitchFamily="18" charset="-128"/>
                <a:cs typeface="+mn-cs"/>
              </a:rPr>
              <a:t> more precisely, we need to go to the ILC. </a:t>
            </a:r>
            <a:endParaRPr kumimoji="1" lang="ja-JP" altLang="ja-JP" sz="1200" kern="1200" dirty="0" smtClean="0">
              <a:solidFill>
                <a:schemeClr val="tx1"/>
              </a:solidFill>
              <a:effectLst/>
              <a:latin typeface="Times New Roman" pitchFamily="18" charset="0"/>
              <a:ea typeface="ＭＳ Ｐ明朝" pitchFamily="18" charset="-128"/>
              <a:cs typeface="+mn-cs"/>
            </a:endParaRPr>
          </a:p>
          <a:p>
            <a:endParaRPr lang="ja-JP" altLang="en-US" dirty="0" smtClean="0"/>
          </a:p>
        </p:txBody>
      </p:sp>
      <p:sp>
        <p:nvSpPr>
          <p:cNvPr id="286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518513AF-EE61-498D-A959-AED997E46586}" type="slidenum">
              <a:rPr lang="en-US" altLang="ja-JP" sz="1200" smtClean="0"/>
              <a:pPr eaLnBrk="1" hangingPunct="1"/>
              <a:t>7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ja-JP" altLang="en-US" dirty="0" smtClean="0"/>
          </a:p>
        </p:txBody>
      </p:sp>
      <p:sp>
        <p:nvSpPr>
          <p:cNvPr id="28676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518513AF-EE61-498D-A959-AED997E46586}" type="slidenum">
              <a:rPr lang="en-US" altLang="ja-JP" sz="1200" smtClean="0"/>
              <a:pPr eaLnBrk="1" hangingPunct="1"/>
              <a:t>8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ノート プレースホルダー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ja-JP" dirty="0" smtClean="0"/>
              <a:t>We discuss </a:t>
            </a:r>
            <a:r>
              <a:rPr lang="en-US" altLang="ja-JP" dirty="0" smtClean="0"/>
              <a:t>about the possibility of </a:t>
            </a:r>
            <a:r>
              <a:rPr lang="en-US" altLang="ja-JP" dirty="0" smtClean="0"/>
              <a:t>measuring </a:t>
            </a:r>
            <a:r>
              <a:rPr lang="en-US" altLang="ja-JP" dirty="0" smtClean="0"/>
              <a:t>the  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W</a:t>
            </a:r>
            <a:r>
              <a:rPr lang="en-US" altLang="ja-JP" baseline="30000" dirty="0" smtClean="0"/>
              <a:t>∓</a:t>
            </a:r>
            <a:r>
              <a:rPr lang="en-US" altLang="ja-JP" dirty="0" smtClean="0"/>
              <a:t>Z vertex </a:t>
            </a:r>
            <a:r>
              <a:rPr lang="en-US" altLang="ja-JP" dirty="0" smtClean="0"/>
              <a:t>at the</a:t>
            </a:r>
            <a:r>
              <a:rPr lang="en-US" altLang="ja-JP" baseline="0" dirty="0" smtClean="0"/>
              <a:t> ILC. </a:t>
            </a:r>
            <a:r>
              <a:rPr lang="en-US" altLang="ja-JP" dirty="0" smtClean="0"/>
              <a:t> </a:t>
            </a:r>
            <a:r>
              <a:rPr lang="ja-JP" altLang="en-US" dirty="0" smtClean="0"/>
              <a:t>　　</a:t>
            </a:r>
            <a:endParaRPr lang="en-US" altLang="ja-JP" dirty="0" smtClean="0"/>
          </a:p>
          <a:p>
            <a:r>
              <a:rPr lang="en-US" altLang="ja-JP" dirty="0" smtClean="0"/>
              <a:t>We</a:t>
            </a:r>
            <a:r>
              <a:rPr lang="en-US" altLang="ja-JP" baseline="0" dirty="0" smtClean="0"/>
              <a:t> focus on</a:t>
            </a:r>
            <a:r>
              <a:rPr lang="en-US" altLang="ja-JP" dirty="0" smtClean="0"/>
              <a:t> </a:t>
            </a:r>
            <a:r>
              <a:rPr lang="en-US" altLang="ja-JP" dirty="0" smtClean="0"/>
              <a:t>the process 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H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W</a:t>
            </a:r>
            <a:r>
              <a:rPr lang="en-US" altLang="ja-JP" baseline="30000" dirty="0" smtClean="0"/>
              <a:t>+ </a:t>
            </a:r>
            <a:r>
              <a:rPr lang="en-US" altLang="ja-JP" dirty="0" smtClean="0"/>
              <a:t>.</a:t>
            </a:r>
            <a:endParaRPr lang="en-US" altLang="ja-JP" dirty="0" smtClean="0"/>
          </a:p>
          <a:p>
            <a:r>
              <a:rPr lang="en-US" altLang="ja-JP" dirty="0" smtClean="0"/>
              <a:t>This process </a:t>
            </a:r>
            <a:r>
              <a:rPr lang="en-US" altLang="ja-JP" dirty="0" smtClean="0"/>
              <a:t>contains</a:t>
            </a:r>
            <a:r>
              <a:rPr lang="en-US" altLang="ja-JP" baseline="0" dirty="0" smtClean="0"/>
              <a:t> the information of HWZ vertex directly. </a:t>
            </a:r>
            <a:endParaRPr lang="en-US" altLang="ja-JP" dirty="0" smtClean="0"/>
          </a:p>
          <a:p>
            <a:r>
              <a:rPr lang="en-US" altLang="ja-JP" dirty="0" smtClean="0"/>
              <a:t>This figure shows that the cross section for this process as a function of the root(s)</a:t>
            </a:r>
          </a:p>
          <a:p>
            <a:r>
              <a:rPr lang="en-US" altLang="ja-JP" dirty="0" smtClean="0"/>
              <a:t>in the case of the </a:t>
            </a:r>
            <a:r>
              <a:rPr lang="en-US" altLang="ja-JP" dirty="0" smtClean="0"/>
              <a:t>mH = 150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</a:t>
            </a:r>
            <a:r>
              <a:rPr lang="en-US" altLang="ja-JP" dirty="0" smtClean="0"/>
              <a:t>and</a:t>
            </a:r>
            <a:r>
              <a:rPr lang="en-US" altLang="ja-JP" baseline="0" dirty="0" smtClean="0"/>
              <a:t> |F|^2</a:t>
            </a:r>
            <a:r>
              <a:rPr lang="en-US" altLang="ja-JP" dirty="0" smtClean="0"/>
              <a:t> = 1</a:t>
            </a:r>
            <a:r>
              <a:rPr lang="en-US" altLang="ja-JP" dirty="0" smtClean="0"/>
              <a:t>.</a:t>
            </a:r>
          </a:p>
          <a:p>
            <a:r>
              <a:rPr lang="en-US" altLang="ja-JP" dirty="0" smtClean="0"/>
              <a:t>As you can see, the cross section </a:t>
            </a:r>
            <a:r>
              <a:rPr lang="en-US" altLang="ja-JP" dirty="0" smtClean="0"/>
              <a:t>becomes </a:t>
            </a:r>
            <a:r>
              <a:rPr lang="en-US" altLang="ja-JP" dirty="0" smtClean="0"/>
              <a:t>maximum ,that is 100 </a:t>
            </a:r>
            <a:r>
              <a:rPr lang="en-US" altLang="ja-JP" dirty="0" err="1" smtClean="0"/>
              <a:t>fb</a:t>
            </a:r>
            <a:r>
              <a:rPr lang="en-US" altLang="ja-JP" dirty="0" smtClean="0"/>
              <a:t>,  </a:t>
            </a:r>
            <a:r>
              <a:rPr lang="en-US" altLang="ja-JP" dirty="0" smtClean="0"/>
              <a:t>near</a:t>
            </a:r>
            <a:r>
              <a:rPr lang="en-US" altLang="ja-JP" baseline="0" dirty="0" smtClean="0"/>
              <a:t> the threshold of this process. </a:t>
            </a:r>
            <a:endParaRPr lang="ja-JP" altLang="en-US" dirty="0" smtClean="0"/>
          </a:p>
        </p:txBody>
      </p:sp>
      <p:sp>
        <p:nvSpPr>
          <p:cNvPr id="29700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fld id="{AC35849C-E572-4A8F-8EB3-CE2DFB7257AC}" type="slidenum">
              <a:rPr lang="en-US" altLang="ja-JP" sz="1200" smtClean="0"/>
              <a:pPr eaLnBrk="1" hangingPunct="1"/>
              <a:t>9</a:t>
            </a:fld>
            <a:endParaRPr lang="en-US" altLang="ja-JP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3EFAD6-508D-49C7-BF42-1C4379C34C1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54676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B3CDE-C4E8-4FF4-B008-38C10675E9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1281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9FAC66-47AA-414F-B943-06333BA2FD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1513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54176-F5C3-4E7D-A6B7-F6D2650B75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400321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タイトル、テキスト、グラ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グラフ プレースホルダー 3"/>
          <p:cNvSpPr>
            <a:spLocks noGrp="1"/>
          </p:cNvSpPr>
          <p:nvPr>
            <p:ph type="ch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D6E4F-34A5-47E0-876E-8BCCA8C54B4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6761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AAB1E-7621-4F2B-B6DE-5350B5E633E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3190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52C75-4D1F-46E3-A074-DE1C788DCDD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29227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894A7-FA3A-4FD3-B96D-899A60C2BE4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5849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883C20-C7AC-4D5C-8AE3-E37CFF6C64E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678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FB0DC-7246-4D80-86EF-F431A05733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4409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F906D-2B9F-457F-80FA-CD115F38AC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04747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3F545-0DFC-4D49-863C-5AB4FE1367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0233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70240-D715-4B1C-8B30-A743452055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8812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C9B512E-DF72-4B06-9FF6-E6733E59F6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6.png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png"/><Relationship Id="rId5" Type="http://schemas.openxmlformats.org/officeDocument/2006/relationships/image" Target="../media/image43.wmf"/><Relationship Id="rId10" Type="http://schemas.openxmlformats.org/officeDocument/2006/relationships/image" Target="../media/image48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png"/><Relationship Id="rId10" Type="http://schemas.openxmlformats.org/officeDocument/2006/relationships/image" Target="../media/image7.png"/><Relationship Id="rId4" Type="http://schemas.openxmlformats.org/officeDocument/2006/relationships/image" Target="../media/image4.png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875" y="1277938"/>
            <a:ext cx="8856663" cy="1143000"/>
          </a:xfrm>
        </p:spPr>
        <p:txBody>
          <a:bodyPr/>
          <a:lstStyle/>
          <a:p>
            <a:pPr eaLnBrk="1" hangingPunct="1"/>
            <a:r>
              <a:rPr lang="en-US" altLang="ja-JP" sz="4000" b="1" dirty="0" smtClean="0"/>
              <a:t>Testing the Higgs model with triplet fields at the ILC</a:t>
            </a:r>
            <a:endParaRPr lang="ja-JP" altLang="en-US" sz="4000" b="1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7504" y="3078163"/>
            <a:ext cx="8666609" cy="2438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ja-JP" sz="2800" dirty="0" smtClean="0">
                <a:solidFill>
                  <a:srgbClr val="0000FF"/>
                </a:solidFill>
              </a:rPr>
              <a:t>Kei YAGYU</a:t>
            </a:r>
            <a:r>
              <a:rPr lang="ja-JP" altLang="en-US" sz="2800" dirty="0" smtClean="0">
                <a:solidFill>
                  <a:srgbClr val="0000FF"/>
                </a:solidFill>
              </a:rPr>
              <a:t>　</a:t>
            </a:r>
            <a:r>
              <a:rPr lang="en-US" altLang="ja-JP" sz="2800" dirty="0" smtClean="0">
                <a:solidFill>
                  <a:srgbClr val="0000FF"/>
                </a:solidFill>
              </a:rPr>
              <a:t>(Univ. of Toyama)</a:t>
            </a:r>
          </a:p>
          <a:p>
            <a:pPr eaLnBrk="1" hangingPunct="1"/>
            <a:endParaRPr lang="ja-JP" altLang="en-US" sz="2800" dirty="0" smtClean="0"/>
          </a:p>
          <a:p>
            <a:pPr eaLnBrk="1" hangingPunct="1"/>
            <a:endParaRPr lang="en-US" altLang="ja-JP" sz="2000" dirty="0">
              <a:solidFill>
                <a:srgbClr val="9933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7584" y="4149080"/>
            <a:ext cx="69135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hangingPunct="1"/>
            <a:r>
              <a:rPr lang="en-US" altLang="ja-JP" sz="2200" dirty="0">
                <a:solidFill>
                  <a:srgbClr val="FF0000"/>
                </a:solidFill>
              </a:rPr>
              <a:t>S. </a:t>
            </a:r>
            <a:r>
              <a:rPr lang="en-US" altLang="ja-JP" sz="2200" dirty="0" err="1">
                <a:solidFill>
                  <a:srgbClr val="FF0000"/>
                </a:solidFill>
              </a:rPr>
              <a:t>Kanemura</a:t>
            </a:r>
            <a:r>
              <a:rPr lang="en-US" altLang="ja-JP" sz="2200" dirty="0">
                <a:solidFill>
                  <a:srgbClr val="FF0000"/>
                </a:solidFill>
              </a:rPr>
              <a:t>, </a:t>
            </a:r>
            <a:r>
              <a:rPr lang="en-US" altLang="ja-JP" sz="2200" dirty="0" smtClean="0">
                <a:solidFill>
                  <a:srgbClr val="FF0000"/>
                </a:solidFill>
              </a:rPr>
              <a:t>KY, </a:t>
            </a:r>
            <a:r>
              <a:rPr lang="en-US" altLang="ja-JP" sz="2200" dirty="0">
                <a:solidFill>
                  <a:srgbClr val="FF0000"/>
                </a:solidFill>
              </a:rPr>
              <a:t>K. </a:t>
            </a:r>
            <a:r>
              <a:rPr lang="en-US" altLang="ja-JP" sz="2200" dirty="0" err="1">
                <a:solidFill>
                  <a:srgbClr val="FF0000"/>
                </a:solidFill>
              </a:rPr>
              <a:t>Yanase</a:t>
            </a:r>
            <a:r>
              <a:rPr lang="en-US" altLang="ja-JP" sz="2200" dirty="0">
                <a:solidFill>
                  <a:srgbClr val="FF0000"/>
                </a:solidFill>
              </a:rPr>
              <a:t>, Physical Review D 83 (2011</a:t>
            </a:r>
            <a:r>
              <a:rPr lang="en-US" altLang="ja-JP" sz="2200" dirty="0" smtClean="0">
                <a:solidFill>
                  <a:srgbClr val="FF0000"/>
                </a:solidFill>
              </a:rPr>
              <a:t>)</a:t>
            </a:r>
            <a:endParaRPr lang="en-US" altLang="ja-JP" sz="2200" dirty="0">
              <a:solidFill>
                <a:srgbClr val="FF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127004" y="5547728"/>
            <a:ext cx="41906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993300"/>
                </a:solidFill>
              </a:rPr>
              <a:t>27, September 2011 LCWS</a:t>
            </a:r>
            <a:r>
              <a:rPr lang="ja-JP" altLang="en-US" dirty="0">
                <a:solidFill>
                  <a:srgbClr val="993300"/>
                </a:solidFill>
              </a:rPr>
              <a:t> </a:t>
            </a:r>
            <a:r>
              <a:rPr lang="en-US" altLang="ja-JP" dirty="0">
                <a:solidFill>
                  <a:srgbClr val="993300"/>
                </a:solidFill>
              </a:rPr>
              <a:t>at </a:t>
            </a:r>
            <a:r>
              <a:rPr lang="en-US" altLang="ja-JP" dirty="0" smtClean="0">
                <a:solidFill>
                  <a:srgbClr val="993300"/>
                </a:solidFill>
              </a:rPr>
              <a:t>Granada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25550" y="5918200"/>
            <a:ext cx="6083300" cy="606425"/>
          </a:xfrm>
          <a:prstGeom prst="rect">
            <a:avLst/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テキスト ボックス 2"/>
          <p:cNvSpPr txBox="1">
            <a:spLocks noChangeArrowheads="1"/>
          </p:cNvSpPr>
          <p:nvPr/>
        </p:nvSpPr>
        <p:spPr bwMode="auto">
          <a:xfrm>
            <a:off x="154826" y="4869160"/>
            <a:ext cx="913583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/>
              <a:t>By using the information of </a:t>
            </a:r>
            <a:r>
              <a:rPr lang="en-US" altLang="ja-JP" sz="2400" dirty="0" smtClean="0"/>
              <a:t>the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initial </a:t>
            </a:r>
            <a:r>
              <a:rPr lang="en-US" altLang="ja-JP" sz="2400" b="1" dirty="0">
                <a:solidFill>
                  <a:srgbClr val="FF0000"/>
                </a:solidFill>
              </a:rPr>
              <a:t>energy </a:t>
            </a:r>
            <a:r>
              <a:rPr lang="en-US" altLang="ja-JP" sz="2400" dirty="0"/>
              <a:t>and </a:t>
            </a:r>
            <a:r>
              <a:rPr lang="en-US" altLang="ja-JP" sz="2400" dirty="0" smtClean="0"/>
              <a:t>the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di-lepton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system, </a:t>
            </a:r>
          </a:p>
          <a:p>
            <a:pPr eaLnBrk="1" hangingPunct="1"/>
            <a:r>
              <a:rPr lang="en-US" altLang="ja-JP" sz="2400" dirty="0"/>
              <a:t>t</a:t>
            </a:r>
            <a:r>
              <a:rPr lang="en-US" altLang="ja-JP" sz="2400" dirty="0" smtClean="0"/>
              <a:t>he recoil </a:t>
            </a:r>
            <a:r>
              <a:rPr lang="en-US" altLang="ja-JP" sz="2400" dirty="0" smtClean="0"/>
              <a:t>mass can be constructed as:</a:t>
            </a:r>
            <a:endParaRPr lang="ja-JP" altLang="en-US" sz="2400" dirty="0"/>
          </a:p>
        </p:txBody>
      </p:sp>
      <p:cxnSp>
        <p:nvCxnSpPr>
          <p:cNvPr id="6" name="直線矢印コネクタ 5"/>
          <p:cNvCxnSpPr>
            <a:stCxn id="4" idx="4"/>
          </p:cNvCxnSpPr>
          <p:nvPr/>
        </p:nvCxnSpPr>
        <p:spPr>
          <a:xfrm>
            <a:off x="8496300" y="3862388"/>
            <a:ext cx="0" cy="4238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テキスト ボックス 6"/>
          <p:cNvSpPr txBox="1">
            <a:spLocks noChangeArrowheads="1"/>
          </p:cNvSpPr>
          <p:nvPr/>
        </p:nvSpPr>
        <p:spPr bwMode="auto">
          <a:xfrm>
            <a:off x="6443663" y="4149725"/>
            <a:ext cx="27368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b="1"/>
              <a:t>E</a:t>
            </a:r>
            <a:r>
              <a:rPr lang="en-US" altLang="ja-JP" sz="2800" b="1" baseline="-25000"/>
              <a:t>di-lepton</a:t>
            </a:r>
            <a:r>
              <a:rPr lang="en-US" altLang="ja-JP" sz="2800" b="1"/>
              <a:t>, m</a:t>
            </a:r>
            <a:r>
              <a:rPr lang="en-US" altLang="ja-JP" sz="2800" b="1" baseline="-25000"/>
              <a:t>di-lepton</a:t>
            </a:r>
            <a:endParaRPr lang="ja-JP" altLang="en-US" sz="2800" b="1" baseline="-2500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14338"/>
            <a:ext cx="8893175" cy="1143000"/>
          </a:xfrm>
        </p:spPr>
        <p:txBody>
          <a:bodyPr/>
          <a:lstStyle/>
          <a:p>
            <a:pPr eaLnBrk="1" hangingPunct="1"/>
            <a:r>
              <a:rPr lang="en-US" altLang="ja-JP" sz="3600" dirty="0" smtClean="0"/>
              <a:t>Reconstruction of the SM Higgs boson </a:t>
            </a:r>
            <a:r>
              <a:rPr lang="en-US" altLang="ja-JP" sz="3600" dirty="0" smtClean="0"/>
              <a:t>mass by </a:t>
            </a:r>
            <a:r>
              <a:rPr lang="en-US" altLang="ja-JP" sz="3600" dirty="0" smtClean="0"/>
              <a:t>the recoil method.</a:t>
            </a:r>
            <a:endParaRPr lang="ja-JP" altLang="en-US" sz="3600" dirty="0" smtClean="0"/>
          </a:p>
        </p:txBody>
      </p:sp>
      <p:sp>
        <p:nvSpPr>
          <p:cNvPr id="9223" name="Rectangle 19"/>
          <p:cNvSpPr>
            <a:spLocks noChangeArrowheads="1"/>
          </p:cNvSpPr>
          <p:nvPr/>
        </p:nvSpPr>
        <p:spPr bwMode="auto">
          <a:xfrm>
            <a:off x="7239000" y="2239963"/>
            <a:ext cx="304800" cy="2286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pic>
        <p:nvPicPr>
          <p:cNvPr id="922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1673225"/>
            <a:ext cx="3516313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35496" y="2060848"/>
            <a:ext cx="4994509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 smtClean="0">
                <a:solidFill>
                  <a:schemeClr val="accent6"/>
                </a:solidFill>
              </a:rPr>
              <a:t>Advantages </a:t>
            </a:r>
            <a:r>
              <a:rPr lang="en-US" altLang="ja-JP" sz="2400" b="1" dirty="0" smtClean="0">
                <a:solidFill>
                  <a:schemeClr val="accent6"/>
                </a:solidFill>
              </a:rPr>
              <a:t>of ILC</a:t>
            </a:r>
            <a:endParaRPr lang="en-US" altLang="ja-JP" sz="2400" b="1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ja-JP" altLang="en-US" sz="2400" dirty="0"/>
              <a:t>　</a:t>
            </a:r>
            <a:r>
              <a:rPr lang="en-US" altLang="ja-JP" sz="2400" dirty="0">
                <a:solidFill>
                  <a:srgbClr val="FF0000"/>
                </a:solidFill>
              </a:rPr>
              <a:t>1. </a:t>
            </a:r>
            <a:r>
              <a:rPr lang="en-US" altLang="ja-JP" sz="2400" dirty="0" smtClean="0">
                <a:solidFill>
                  <a:srgbClr val="FF0000"/>
                </a:solidFill>
              </a:rPr>
              <a:t>Information of the collision energy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altLang="ja-JP" sz="2400" dirty="0"/>
              <a:t>   2. </a:t>
            </a:r>
            <a:r>
              <a:rPr lang="en-US" altLang="ja-JP" sz="2400" dirty="0" smtClean="0"/>
              <a:t>Beam polarization</a:t>
            </a:r>
          </a:p>
          <a:p>
            <a:pPr>
              <a:defRPr/>
            </a:pPr>
            <a:r>
              <a:rPr lang="en-US" altLang="ja-JP" sz="2400" dirty="0" smtClean="0"/>
              <a:t>   </a:t>
            </a:r>
            <a:r>
              <a:rPr lang="en-US" altLang="ja-JP" sz="2400" dirty="0"/>
              <a:t>3. </a:t>
            </a:r>
            <a:r>
              <a:rPr lang="en-US" altLang="ja-JP" sz="2400" dirty="0" smtClean="0"/>
              <a:t>Less QCD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background</a:t>
            </a:r>
            <a:endParaRPr lang="en-US" altLang="ja-JP" sz="2400" dirty="0"/>
          </a:p>
        </p:txBody>
      </p:sp>
      <p:sp>
        <p:nvSpPr>
          <p:cNvPr id="4" name="円/楕円 3"/>
          <p:cNvSpPr/>
          <p:nvPr/>
        </p:nvSpPr>
        <p:spPr>
          <a:xfrm>
            <a:off x="8245475" y="2997200"/>
            <a:ext cx="503238" cy="8651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5219700" y="1673225"/>
            <a:ext cx="504825" cy="19716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5443538" y="3697288"/>
            <a:ext cx="0" cy="4238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9" name="テキスト ボックス 6"/>
          <p:cNvSpPr txBox="1">
            <a:spLocks noChangeArrowheads="1"/>
          </p:cNvSpPr>
          <p:nvPr/>
        </p:nvSpPr>
        <p:spPr bwMode="auto">
          <a:xfrm>
            <a:off x="4724400" y="4076700"/>
            <a:ext cx="1196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b="1"/>
              <a:t>root(s)</a:t>
            </a:r>
            <a:endParaRPr lang="ja-JP" altLang="en-US" sz="2800" b="1" baseline="-25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5888"/>
            <a:ext cx="8062913" cy="1143000"/>
          </a:xfrm>
        </p:spPr>
        <p:txBody>
          <a:bodyPr/>
          <a:lstStyle/>
          <a:p>
            <a:pPr eaLnBrk="1" hangingPunct="1"/>
            <a:r>
              <a:rPr lang="en-US" altLang="ja-JP" sz="4000" dirty="0" smtClean="0"/>
              <a:t>Recoil mass distribution</a:t>
            </a:r>
            <a:endParaRPr lang="ja-JP" altLang="en-US" sz="4000" dirty="0" smtClean="0"/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1476375" y="1085850"/>
          <a:ext cx="6172200" cy="460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5" name="ビットマップ イメージ" r:id="rId4" imgW="3801006" imgH="2838846" progId="Paint.Picture">
                  <p:embed/>
                </p:oleObj>
              </mc:Choice>
              <mc:Fallback>
                <p:oleObj name="ビットマップ イメージ" r:id="rId4" imgW="3801006" imgH="2838846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085850"/>
                        <a:ext cx="6172200" cy="4606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806700" y="5549900"/>
            <a:ext cx="28067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1800" b="1" i="1" dirty="0" smtClean="0">
                <a:solidFill>
                  <a:srgbClr val="00B050"/>
                </a:solidFill>
              </a:rPr>
              <a:t>ILC technical design report</a:t>
            </a:r>
          </a:p>
        </p:txBody>
      </p:sp>
      <p:sp>
        <p:nvSpPr>
          <p:cNvPr id="10245" name="テキスト ボックス 1"/>
          <p:cNvSpPr txBox="1">
            <a:spLocks noChangeArrowheads="1"/>
          </p:cNvSpPr>
          <p:nvPr/>
        </p:nvSpPr>
        <p:spPr bwMode="auto">
          <a:xfrm>
            <a:off x="2843213" y="2781300"/>
            <a:ext cx="1657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rgbClr val="FF0000"/>
                </a:solidFill>
              </a:rPr>
              <a:t>m</a:t>
            </a:r>
            <a:r>
              <a:rPr lang="en-US" altLang="ja-JP" sz="1800" b="1" baseline="-25000" dirty="0">
                <a:solidFill>
                  <a:srgbClr val="FF0000"/>
                </a:solidFill>
              </a:rPr>
              <a:t>H</a:t>
            </a:r>
            <a:r>
              <a:rPr lang="en-US" altLang="ja-JP" sz="1800" b="1" dirty="0">
                <a:solidFill>
                  <a:srgbClr val="FF0000"/>
                </a:solidFill>
              </a:rPr>
              <a:t> = 120 </a:t>
            </a:r>
            <a:r>
              <a:rPr lang="en-US" altLang="ja-JP" sz="1800" b="1" dirty="0" err="1">
                <a:solidFill>
                  <a:srgbClr val="FF0000"/>
                </a:solidFill>
              </a:rPr>
              <a:t>GeV</a:t>
            </a:r>
            <a:endParaRPr lang="ja-JP" altLang="en-US" sz="1800" b="1" dirty="0">
              <a:solidFill>
                <a:srgbClr val="FF0000"/>
              </a:solidFill>
            </a:endParaRPr>
          </a:p>
        </p:txBody>
      </p:sp>
      <p:sp>
        <p:nvSpPr>
          <p:cNvPr id="10246" name="テキスト ボックス 9"/>
          <p:cNvSpPr txBox="1">
            <a:spLocks noChangeArrowheads="1"/>
          </p:cNvSpPr>
          <p:nvPr/>
        </p:nvSpPr>
        <p:spPr bwMode="auto">
          <a:xfrm>
            <a:off x="3821113" y="3100388"/>
            <a:ext cx="1038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0000"/>
                </a:solidFill>
              </a:rPr>
              <a:t>140 GeV</a:t>
            </a:r>
            <a:endParaRPr lang="ja-JP" altLang="en-US" sz="1800" b="1">
              <a:solidFill>
                <a:srgbClr val="FF0000"/>
              </a:solidFill>
            </a:endParaRPr>
          </a:p>
        </p:txBody>
      </p:sp>
      <p:sp>
        <p:nvSpPr>
          <p:cNvPr id="10247" name="テキスト ボックス 10"/>
          <p:cNvSpPr txBox="1">
            <a:spLocks noChangeArrowheads="1"/>
          </p:cNvSpPr>
          <p:nvPr/>
        </p:nvSpPr>
        <p:spPr bwMode="auto">
          <a:xfrm>
            <a:off x="4757738" y="3244850"/>
            <a:ext cx="1038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0000"/>
                </a:solidFill>
              </a:rPr>
              <a:t>160 GeV</a:t>
            </a:r>
            <a:endParaRPr lang="ja-JP" altLang="en-US" sz="1800" b="1">
              <a:solidFill>
                <a:srgbClr val="FF0000"/>
              </a:solidFill>
            </a:endParaRPr>
          </a:p>
        </p:txBody>
      </p:sp>
      <p:sp>
        <p:nvSpPr>
          <p:cNvPr id="10248" name="テキスト ボックス 11"/>
          <p:cNvSpPr txBox="1">
            <a:spLocks noChangeArrowheads="1"/>
          </p:cNvSpPr>
          <p:nvPr/>
        </p:nvSpPr>
        <p:spPr bwMode="auto">
          <a:xfrm>
            <a:off x="5407025" y="3532188"/>
            <a:ext cx="10366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0000"/>
                </a:solidFill>
              </a:rPr>
              <a:t>180 GeV</a:t>
            </a:r>
            <a:endParaRPr lang="ja-JP" altLang="en-US" sz="1800" b="1">
              <a:solidFill>
                <a:srgbClr val="FF0000"/>
              </a:solidFill>
            </a:endParaRPr>
          </a:p>
        </p:txBody>
      </p:sp>
      <p:sp>
        <p:nvSpPr>
          <p:cNvPr id="10249" name="テキスト ボックス 12"/>
          <p:cNvSpPr txBox="1">
            <a:spLocks noChangeArrowheads="1"/>
          </p:cNvSpPr>
          <p:nvPr/>
        </p:nvSpPr>
        <p:spPr bwMode="auto">
          <a:xfrm>
            <a:off x="6199188" y="4181475"/>
            <a:ext cx="1036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b="1">
                <a:solidFill>
                  <a:srgbClr val="FF0000"/>
                </a:solidFill>
              </a:rPr>
              <a:t>200 GeV</a:t>
            </a:r>
            <a:endParaRPr lang="ja-JP" altLang="en-US" sz="1800" b="1">
              <a:solidFill>
                <a:srgbClr val="FF0000"/>
              </a:solidFill>
            </a:endParaRPr>
          </a:p>
        </p:txBody>
      </p:sp>
      <p:sp>
        <p:nvSpPr>
          <p:cNvPr id="10250" name="テキスト ボックス 2"/>
          <p:cNvSpPr txBox="1">
            <a:spLocks noChangeArrowheads="1"/>
          </p:cNvSpPr>
          <p:nvPr/>
        </p:nvSpPr>
        <p:spPr bwMode="auto">
          <a:xfrm>
            <a:off x="2163763" y="1733550"/>
            <a:ext cx="1535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0066FF"/>
                </a:solidFill>
              </a:rPr>
              <a:t>Background</a:t>
            </a:r>
            <a:endParaRPr lang="ja-JP" altLang="en-US" b="1">
              <a:solidFill>
                <a:srgbClr val="0066FF"/>
              </a:solidFill>
            </a:endParaRPr>
          </a:p>
        </p:txBody>
      </p:sp>
      <p:sp>
        <p:nvSpPr>
          <p:cNvPr id="10251" name="正方形/長方形 2"/>
          <p:cNvSpPr>
            <a:spLocks noChangeArrowheads="1"/>
          </p:cNvSpPr>
          <p:nvPr/>
        </p:nvSpPr>
        <p:spPr bwMode="auto">
          <a:xfrm>
            <a:off x="385763" y="5981700"/>
            <a:ext cx="8434387" cy="83099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Without using information of the Higgs boson decay</a:t>
            </a:r>
            <a:r>
              <a:rPr lang="en-US" altLang="ja-JP" sz="2400" dirty="0" smtClean="0"/>
              <a:t>, It </a:t>
            </a:r>
            <a:r>
              <a:rPr lang="en-US" altLang="ja-JP" sz="2400" dirty="0" smtClean="0"/>
              <a:t>can</a:t>
            </a:r>
            <a:r>
              <a:rPr lang="en-US" altLang="ja-JP" sz="2400" dirty="0" smtClean="0"/>
              <a:t> </a:t>
            </a:r>
            <a:r>
              <a:rPr lang="en-US" altLang="ja-JP" sz="2400" dirty="0" smtClean="0"/>
              <a:t>be possible to determine the Higgs boson mass and HZZ vertex.</a:t>
            </a:r>
            <a:endParaRPr lang="ja-JP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24" y="1340768"/>
            <a:ext cx="3354388" cy="177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-33909" y="53752"/>
            <a:ext cx="9142413" cy="1143000"/>
          </a:xfrm>
        </p:spPr>
        <p:txBody>
          <a:bodyPr/>
          <a:lstStyle/>
          <a:p>
            <a:r>
              <a:rPr lang="en-US" altLang="ja-JP" sz="3200" dirty="0" smtClean="0"/>
              <a:t>Application of the recoil method to </a:t>
            </a:r>
            <a:r>
              <a:rPr lang="en-US" altLang="ja-JP" sz="3200" dirty="0" err="1" smtClean="0"/>
              <a:t>e</a:t>
            </a:r>
            <a:r>
              <a:rPr lang="en-US" altLang="ja-JP" sz="3200" baseline="30000" dirty="0" err="1" smtClean="0"/>
              <a:t>+</a:t>
            </a:r>
            <a:r>
              <a:rPr lang="en-US" altLang="ja-JP" sz="3200" dirty="0" err="1" smtClean="0"/>
              <a:t>e</a:t>
            </a:r>
            <a:r>
              <a:rPr lang="en-US" altLang="ja-JP" sz="3200" baseline="30000" dirty="0" smtClean="0"/>
              <a:t>-</a:t>
            </a:r>
            <a:r>
              <a:rPr lang="en-US" altLang="ja-JP" sz="3200" dirty="0" smtClean="0"/>
              <a:t> </a:t>
            </a:r>
            <a:r>
              <a:rPr lang="ja-JP" altLang="en-US" sz="3200" dirty="0" smtClean="0"/>
              <a:t>→ </a:t>
            </a:r>
            <a:r>
              <a:rPr lang="en-US" altLang="ja-JP" sz="3200" dirty="0" smtClean="0"/>
              <a:t>H</a:t>
            </a:r>
            <a:r>
              <a:rPr lang="en-US" altLang="ja-JP" sz="3200" baseline="30000" dirty="0" smtClean="0"/>
              <a:t>-</a:t>
            </a:r>
            <a:r>
              <a:rPr lang="en-US" altLang="ja-JP" sz="3200" dirty="0" smtClean="0"/>
              <a:t>W</a:t>
            </a:r>
            <a:r>
              <a:rPr lang="en-US" altLang="ja-JP" sz="3200" baseline="30000" dirty="0" smtClean="0"/>
              <a:t>+</a:t>
            </a:r>
            <a:endParaRPr lang="ja-JP" altLang="en-US" sz="3200" dirty="0" smtClean="0"/>
          </a:p>
        </p:txBody>
      </p:sp>
      <p:sp>
        <p:nvSpPr>
          <p:cNvPr id="11268" name="テキスト ボックス 4"/>
          <p:cNvSpPr txBox="1">
            <a:spLocks noChangeArrowheads="1"/>
          </p:cNvSpPr>
          <p:nvPr/>
        </p:nvSpPr>
        <p:spPr bwMode="auto">
          <a:xfrm>
            <a:off x="35077" y="3437964"/>
            <a:ext cx="440486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200" dirty="0" smtClean="0">
                <a:solidFill>
                  <a:schemeClr val="accent2"/>
                </a:solidFill>
              </a:rPr>
              <a:t>Produced W boson decays into di-jet.</a:t>
            </a:r>
            <a:endParaRPr lang="ja-JP" altLang="en-US" sz="2200" b="1" dirty="0">
              <a:solidFill>
                <a:schemeClr val="accent2"/>
              </a:solidFill>
            </a:endParaRPr>
          </a:p>
        </p:txBody>
      </p:sp>
      <p:sp>
        <p:nvSpPr>
          <p:cNvPr id="11271" name="テキスト ボックス 6"/>
          <p:cNvSpPr txBox="1">
            <a:spLocks noChangeArrowheads="1"/>
          </p:cNvSpPr>
          <p:nvPr/>
        </p:nvSpPr>
        <p:spPr bwMode="auto">
          <a:xfrm>
            <a:off x="5380038" y="1949450"/>
            <a:ext cx="895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LEP-II</a:t>
            </a:r>
            <a:endParaRPr lang="ja-JP" altLang="en-US"/>
          </a:p>
        </p:txBody>
      </p:sp>
      <p:sp>
        <p:nvSpPr>
          <p:cNvPr id="11272" name="テキスト ボックス 45"/>
          <p:cNvSpPr txBox="1">
            <a:spLocks noChangeArrowheads="1"/>
          </p:cNvSpPr>
          <p:nvPr/>
        </p:nvSpPr>
        <p:spPr bwMode="auto">
          <a:xfrm>
            <a:off x="7504113" y="1949450"/>
            <a:ext cx="596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ILC</a:t>
            </a:r>
            <a:endParaRPr lang="ja-JP" altLang="en-US"/>
          </a:p>
        </p:txBody>
      </p:sp>
      <p:pic>
        <p:nvPicPr>
          <p:cNvPr id="14348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775" y="4210794"/>
            <a:ext cx="3962400" cy="514350"/>
          </a:xfrm>
          <a:prstGeom prst="rect">
            <a:avLst/>
          </a:prstGeom>
          <a:noFill/>
          <a:ln w="381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74" name="テキスト ボックス 44"/>
          <p:cNvSpPr txBox="1">
            <a:spLocks noChangeArrowheads="1"/>
          </p:cNvSpPr>
          <p:nvPr/>
        </p:nvSpPr>
        <p:spPr bwMode="auto">
          <a:xfrm>
            <a:off x="5694363" y="1598613"/>
            <a:ext cx="25490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>
                <a:solidFill>
                  <a:srgbClr val="FF0000"/>
                </a:solidFill>
              </a:rPr>
              <a:t>Detector resolution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sp>
        <p:nvSpPr>
          <p:cNvPr id="11275" name="テキスト ボックス 46"/>
          <p:cNvSpPr txBox="1">
            <a:spLocks noChangeArrowheads="1"/>
          </p:cNvSpPr>
          <p:nvPr/>
        </p:nvSpPr>
        <p:spPr bwMode="auto">
          <a:xfrm>
            <a:off x="179512" y="5445224"/>
            <a:ext cx="440377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/>
              <a:t>Detector resolution for the di-jet system </a:t>
            </a:r>
          </a:p>
          <a:p>
            <a:pPr eaLnBrk="1" hangingPunct="1"/>
            <a:r>
              <a:rPr lang="en-US" altLang="ja-JP" dirty="0" smtClean="0"/>
              <a:t>becomes important.</a:t>
            </a:r>
            <a:endParaRPr lang="en-US" altLang="ja-JP" dirty="0"/>
          </a:p>
        </p:txBody>
      </p:sp>
      <p:sp>
        <p:nvSpPr>
          <p:cNvPr id="48" name="下矢印 47"/>
          <p:cNvSpPr/>
          <p:nvPr/>
        </p:nvSpPr>
        <p:spPr>
          <a:xfrm>
            <a:off x="1908175" y="4868863"/>
            <a:ext cx="503238" cy="50482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49" name="角丸四角形 48"/>
          <p:cNvSpPr/>
          <p:nvPr/>
        </p:nvSpPr>
        <p:spPr>
          <a:xfrm>
            <a:off x="4751388" y="1598613"/>
            <a:ext cx="4284662" cy="4584700"/>
          </a:xfrm>
          <a:prstGeom prst="roundRect">
            <a:avLst>
              <a:gd name="adj" fmla="val 5819"/>
            </a:avLst>
          </a:prstGeom>
          <a:noFill/>
          <a:ln w="38100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1278" name="テキスト ボックス 5"/>
          <p:cNvSpPr txBox="1">
            <a:spLocks noChangeArrowheads="1"/>
          </p:cNvSpPr>
          <p:nvPr/>
        </p:nvSpPr>
        <p:spPr bwMode="auto">
          <a:xfrm>
            <a:off x="1115616" y="6351711"/>
            <a:ext cx="6871818" cy="46166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/>
              <a:t>Two jets from W or Z </a:t>
            </a:r>
            <a:r>
              <a:rPr lang="en-US" altLang="ja-JP" sz="2400" dirty="0" smtClean="0"/>
              <a:t>may </a:t>
            </a:r>
            <a:r>
              <a:rPr lang="en-US" altLang="ja-JP" sz="2400" dirty="0"/>
              <a:t>be </a:t>
            </a:r>
            <a:r>
              <a:rPr lang="en-US" altLang="ja-JP" sz="2400" dirty="0" smtClean="0"/>
              <a:t>distinguished at the ILC</a:t>
            </a:r>
            <a:endParaRPr lang="ja-JP" altLang="en-US" sz="2400" dirty="0"/>
          </a:p>
        </p:txBody>
      </p:sp>
      <p:sp>
        <p:nvSpPr>
          <p:cNvPr id="11279" name="テキスト ボックス 1"/>
          <p:cNvSpPr txBox="1">
            <a:spLocks noChangeArrowheads="1"/>
          </p:cNvSpPr>
          <p:nvPr/>
        </p:nvSpPr>
        <p:spPr bwMode="auto">
          <a:xfrm>
            <a:off x="795509" y="980728"/>
            <a:ext cx="75209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>
                <a:solidFill>
                  <a:srgbClr val="FF0000"/>
                </a:solidFill>
              </a:rPr>
              <a:t>We consider that can be applied the recoil method to H</a:t>
            </a:r>
            <a:r>
              <a:rPr lang="en-US" altLang="ja-JP" sz="2400" baseline="30000" dirty="0" smtClean="0">
                <a:solidFill>
                  <a:srgbClr val="FF0000"/>
                </a:solidFill>
              </a:rPr>
              <a:t>±</a:t>
            </a:r>
            <a:r>
              <a:rPr lang="en-US" altLang="ja-JP" sz="2400" dirty="0" smtClean="0">
                <a:solidFill>
                  <a:srgbClr val="FF0000"/>
                </a:solidFill>
              </a:rPr>
              <a:t>.</a:t>
            </a:r>
            <a:endParaRPr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1280" name="Picture 2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113" y="4747369"/>
            <a:ext cx="173513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1" name="Picture 2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4725144"/>
            <a:ext cx="1828800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2" name="Picture 2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2349500"/>
            <a:ext cx="1644650" cy="28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3" name="Picture 2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355850"/>
            <a:ext cx="1703388" cy="28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84" name="テキスト ボックス 19"/>
          <p:cNvSpPr txBox="1">
            <a:spLocks noChangeArrowheads="1"/>
          </p:cNvSpPr>
          <p:nvPr/>
        </p:nvSpPr>
        <p:spPr bwMode="auto">
          <a:xfrm>
            <a:off x="1331640" y="2380878"/>
            <a:ext cx="5286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/>
              <a:t>　</a:t>
            </a:r>
            <a:r>
              <a:rPr lang="en-US" altLang="ja-JP" b="1" dirty="0"/>
              <a:t>Z</a:t>
            </a:r>
            <a:endParaRPr lang="ja-JP" altLang="en-US" dirty="0"/>
          </a:p>
        </p:txBody>
      </p:sp>
      <p:pic>
        <p:nvPicPr>
          <p:cNvPr id="11285" name="Picture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90" y="2708920"/>
            <a:ext cx="1708150" cy="158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86" name="Picture 2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580" y="2708920"/>
            <a:ext cx="1731592" cy="1623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22"/>
          <p:cNvSpPr txBox="1"/>
          <p:nvPr/>
        </p:nvSpPr>
        <p:spPr>
          <a:xfrm>
            <a:off x="6600117" y="4365104"/>
            <a:ext cx="2004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i="1" dirty="0" smtClean="0">
                <a:solidFill>
                  <a:srgbClr val="00B050"/>
                </a:solidFill>
              </a:rPr>
              <a:t>Talk by H. </a:t>
            </a:r>
            <a:r>
              <a:rPr lang="en-US" altLang="ja-JP" sz="1600" b="1" i="1" dirty="0" smtClean="0">
                <a:solidFill>
                  <a:srgbClr val="00B050"/>
                </a:solidFill>
              </a:rPr>
              <a:t>Yamamoto</a:t>
            </a:r>
            <a:endParaRPr kumimoji="1" lang="ja-JP" altLang="en-US" sz="1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787336"/>
              </p:ext>
            </p:extLst>
          </p:nvPr>
        </p:nvGraphicFramePr>
        <p:xfrm>
          <a:off x="6115050" y="1124744"/>
          <a:ext cx="20955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88" name="ビットマップ イメージ" r:id="rId4" imgW="2095793" imgH="942857" progId="Paint.Picture">
                  <p:embed/>
                </p:oleObj>
              </mc:Choice>
              <mc:Fallback>
                <p:oleObj name="ビットマップ イメージ" r:id="rId4" imgW="2095793" imgH="942857" progId="Paint.Pictur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050" y="1124744"/>
                        <a:ext cx="20955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Rectangle 13"/>
          <p:cNvSpPr>
            <a:spLocks noGrp="1" noChangeArrowheads="1"/>
          </p:cNvSpPr>
          <p:nvPr>
            <p:ph type="title"/>
          </p:nvPr>
        </p:nvSpPr>
        <p:spPr>
          <a:xfrm>
            <a:off x="323850" y="76200"/>
            <a:ext cx="8640638" cy="1143000"/>
          </a:xfrm>
        </p:spPr>
        <p:txBody>
          <a:bodyPr/>
          <a:lstStyle/>
          <a:p>
            <a:pPr eaLnBrk="1" hangingPunct="1"/>
            <a:r>
              <a:rPr lang="en-US" altLang="ja-JP" sz="3600" dirty="0" smtClean="0"/>
              <a:t>Lepton specific charged Higgs </a:t>
            </a:r>
            <a:r>
              <a:rPr lang="en-US" altLang="ja-JP" sz="3600" dirty="0" smtClean="0"/>
              <a:t>boson scenario </a:t>
            </a:r>
            <a:endParaRPr lang="ja-JP" altLang="en-US" sz="3600" dirty="0" smtClean="0"/>
          </a:p>
        </p:txBody>
      </p:sp>
      <p:sp>
        <p:nvSpPr>
          <p:cNvPr id="12292" name="Text Box 14"/>
          <p:cNvSpPr txBox="1">
            <a:spLocks noChangeArrowheads="1"/>
          </p:cNvSpPr>
          <p:nvPr/>
        </p:nvSpPr>
        <p:spPr bwMode="auto">
          <a:xfrm>
            <a:off x="381000" y="1052736"/>
            <a:ext cx="314105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SU(2) triplet (Y = 1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) : Δ</a:t>
            </a:r>
            <a:endParaRPr lang="en-US" altLang="ja-JP" sz="2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293" name="Text Box 17"/>
          <p:cNvSpPr txBox="1">
            <a:spLocks noChangeArrowheads="1"/>
          </p:cNvSpPr>
          <p:nvPr/>
        </p:nvSpPr>
        <p:spPr bwMode="auto">
          <a:xfrm>
            <a:off x="107504" y="5949280"/>
            <a:ext cx="8784976" cy="43088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200" dirty="0" smtClean="0"/>
              <a:t>In this talk, we assume </a:t>
            </a:r>
            <a:r>
              <a:rPr lang="en-US" altLang="ja-JP" sz="2200" dirty="0" smtClean="0"/>
              <a:t>that charged </a:t>
            </a:r>
            <a:r>
              <a:rPr lang="en-US" altLang="ja-JP" sz="2200" dirty="0" smtClean="0"/>
              <a:t>Higgs boson decays into lepton specific. </a:t>
            </a:r>
            <a:endParaRPr lang="ja-JP" altLang="en-US" sz="2200" dirty="0"/>
          </a:p>
        </p:txBody>
      </p:sp>
      <p:sp>
        <p:nvSpPr>
          <p:cNvPr id="12294" name="テキスト ボックス 1"/>
          <p:cNvSpPr txBox="1">
            <a:spLocks noChangeArrowheads="1"/>
          </p:cNvSpPr>
          <p:nvPr/>
        </p:nvSpPr>
        <p:spPr bwMode="auto">
          <a:xfrm>
            <a:off x="467544" y="3471391"/>
            <a:ext cx="67690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/>
              <a:t>H</a:t>
            </a:r>
            <a:r>
              <a:rPr lang="en-US" altLang="ja-JP" sz="2400" baseline="30000" dirty="0"/>
              <a:t>±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from triplet field </a:t>
            </a:r>
            <a:r>
              <a:rPr lang="en-US" altLang="ja-JP" sz="2400" dirty="0" smtClean="0"/>
              <a:t>decays </a:t>
            </a:r>
            <a:r>
              <a:rPr lang="en-US" altLang="ja-JP" sz="2400" dirty="0" smtClean="0"/>
              <a:t>into lepton pair or W</a:t>
            </a:r>
            <a:r>
              <a:rPr lang="en-US" altLang="ja-JP" sz="2400" baseline="30000" dirty="0" smtClean="0"/>
              <a:t>±</a:t>
            </a:r>
            <a:r>
              <a:rPr lang="en-US" altLang="ja-JP" sz="2400" dirty="0" smtClean="0"/>
              <a:t>Z</a:t>
            </a:r>
            <a:r>
              <a:rPr lang="en-US" altLang="ja-JP" sz="2400" dirty="0"/>
              <a:t>.</a:t>
            </a:r>
            <a:endParaRPr lang="ja-JP" altLang="en-US" sz="2400" dirty="0"/>
          </a:p>
        </p:txBody>
      </p:sp>
      <p:sp>
        <p:nvSpPr>
          <p:cNvPr id="36" name="下矢印 35"/>
          <p:cNvSpPr/>
          <p:nvPr/>
        </p:nvSpPr>
        <p:spPr>
          <a:xfrm>
            <a:off x="3995167" y="2924175"/>
            <a:ext cx="504825" cy="50482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17456" name="Picture 4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1628775"/>
            <a:ext cx="4752975" cy="530225"/>
          </a:xfrm>
          <a:prstGeom prst="rect">
            <a:avLst/>
          </a:prstGeom>
          <a:noFill/>
          <a:ln w="25400">
            <a:solidFill>
              <a:schemeClr val="accent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7" name="Picture 4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2387600"/>
            <a:ext cx="1800225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禁止 3"/>
          <p:cNvSpPr/>
          <p:nvPr/>
        </p:nvSpPr>
        <p:spPr>
          <a:xfrm>
            <a:off x="2268538" y="2205038"/>
            <a:ext cx="920750" cy="900112"/>
          </a:xfrm>
          <a:prstGeom prst="noSmoking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2299" name="テキスト ボックス 4"/>
          <p:cNvSpPr txBox="1">
            <a:spLocks noChangeArrowheads="1"/>
          </p:cNvSpPr>
          <p:nvPr/>
        </p:nvSpPr>
        <p:spPr bwMode="auto">
          <a:xfrm>
            <a:off x="3779838" y="2452688"/>
            <a:ext cx="41585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/>
              <a:t>Forbidden by </a:t>
            </a:r>
            <a:r>
              <a:rPr lang="en-US" altLang="ja-JP" dirty="0" smtClean="0"/>
              <a:t>U(1)</a:t>
            </a:r>
            <a:r>
              <a:rPr lang="en-US" altLang="ja-JP" baseline="-25000" dirty="0" smtClean="0"/>
              <a:t>Y</a:t>
            </a:r>
            <a:r>
              <a:rPr lang="en-US" altLang="ja-JP" dirty="0" smtClean="0"/>
              <a:t> </a:t>
            </a:r>
            <a:r>
              <a:rPr lang="en-US" altLang="ja-JP" dirty="0" smtClean="0"/>
              <a:t>gauge invariance. </a:t>
            </a:r>
            <a:endParaRPr lang="ja-JP" altLang="en-US" dirty="0"/>
          </a:p>
        </p:txBody>
      </p:sp>
      <p:sp>
        <p:nvSpPr>
          <p:cNvPr id="23" name="下矢印 22"/>
          <p:cNvSpPr/>
          <p:nvPr/>
        </p:nvSpPr>
        <p:spPr>
          <a:xfrm>
            <a:off x="3995167" y="4076303"/>
            <a:ext cx="504825" cy="504825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301" name="テキスト ボックス 1"/>
          <p:cNvSpPr txBox="1">
            <a:spLocks noChangeArrowheads="1"/>
          </p:cNvSpPr>
          <p:nvPr/>
        </p:nvSpPr>
        <p:spPr bwMode="auto">
          <a:xfrm>
            <a:off x="164975" y="4725144"/>
            <a:ext cx="8007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/>
              <a:t>If H</a:t>
            </a:r>
            <a:r>
              <a:rPr lang="en-US" altLang="ja-JP" sz="2400" baseline="30000" dirty="0"/>
              <a:t>±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is lighter than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W</a:t>
            </a:r>
            <a:r>
              <a:rPr lang="en-US" altLang="ja-JP" sz="2400" dirty="0" smtClean="0"/>
              <a:t> +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 , H</a:t>
            </a:r>
            <a:r>
              <a:rPr lang="en-US" altLang="ja-JP" sz="2400" baseline="30000" dirty="0"/>
              <a:t>±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decays </a:t>
            </a:r>
            <a:r>
              <a:rPr lang="en-US" altLang="ja-JP" sz="2400" dirty="0" smtClean="0"/>
              <a:t>into lepton specific.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タイトル 1"/>
          <p:cNvSpPr>
            <a:spLocks noGrp="1"/>
          </p:cNvSpPr>
          <p:nvPr>
            <p:ph type="title"/>
          </p:nvPr>
        </p:nvSpPr>
        <p:spPr>
          <a:xfrm>
            <a:off x="685800" y="-99392"/>
            <a:ext cx="7772400" cy="1143000"/>
          </a:xfrm>
        </p:spPr>
        <p:txBody>
          <a:bodyPr/>
          <a:lstStyle/>
          <a:p>
            <a:r>
              <a:rPr lang="en-US" altLang="ja-JP" sz="3600" dirty="0" smtClean="0"/>
              <a:t>Signal and background analysis</a:t>
            </a:r>
            <a:endParaRPr lang="ja-JP" altLang="en-US" sz="3600" dirty="0" smtClean="0"/>
          </a:p>
        </p:txBody>
      </p:sp>
      <p:grpSp>
        <p:nvGrpSpPr>
          <p:cNvPr id="2" name="グループ化 1"/>
          <p:cNvGrpSpPr/>
          <p:nvPr/>
        </p:nvGrpSpPr>
        <p:grpSpPr>
          <a:xfrm>
            <a:off x="468933" y="899428"/>
            <a:ext cx="8306768" cy="2313548"/>
            <a:chOff x="468933" y="899428"/>
            <a:chExt cx="8306768" cy="2313548"/>
          </a:xfrm>
        </p:grpSpPr>
        <p:pic>
          <p:nvPicPr>
            <p:cNvPr id="133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9838" y="899429"/>
              <a:ext cx="3870469" cy="10167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31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898" y="1861477"/>
              <a:ext cx="3183483" cy="9101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318" name="テキスト ボックス 19"/>
            <p:cNvSpPr txBox="1">
              <a:spLocks noChangeArrowheads="1"/>
            </p:cNvSpPr>
            <p:nvPr/>
          </p:nvSpPr>
          <p:spPr bwMode="auto">
            <a:xfrm>
              <a:off x="1115616" y="2843644"/>
              <a:ext cx="10695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solidFill>
                    <a:srgbClr val="FF0000"/>
                  </a:solidFill>
                </a:rPr>
                <a:t>SIGNAL</a:t>
              </a:r>
              <a:endParaRPr lang="ja-JP" altLang="en-US" sz="1800" b="1" dirty="0">
                <a:solidFill>
                  <a:srgbClr val="FF0000"/>
                </a:solidFill>
              </a:endParaRPr>
            </a:p>
          </p:txBody>
        </p:sp>
        <p:sp>
          <p:nvSpPr>
            <p:cNvPr id="13319" name="テキスト ボックス 22"/>
            <p:cNvSpPr txBox="1">
              <a:spLocks noChangeArrowheads="1"/>
            </p:cNvSpPr>
            <p:nvPr/>
          </p:nvSpPr>
          <p:spPr bwMode="auto">
            <a:xfrm>
              <a:off x="5371555" y="2843644"/>
              <a:ext cx="17107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solidFill>
                    <a:srgbClr val="002060"/>
                  </a:solidFill>
                </a:rPr>
                <a:t>BACKGROUD</a:t>
              </a:r>
              <a:endParaRPr lang="ja-JP" altLang="en-US" sz="1800" b="1" dirty="0">
                <a:solidFill>
                  <a:srgbClr val="002060"/>
                </a:solidFill>
              </a:endParaRPr>
            </a:p>
          </p:txBody>
        </p:sp>
        <p:pic>
          <p:nvPicPr>
            <p:cNvPr id="13321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933" y="908720"/>
              <a:ext cx="2878931" cy="1881341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正方形/長方形 21"/>
            <p:cNvSpPr/>
            <p:nvPr/>
          </p:nvSpPr>
          <p:spPr>
            <a:xfrm>
              <a:off x="3708401" y="899428"/>
              <a:ext cx="5067300" cy="1921029"/>
            </a:xfrm>
            <a:prstGeom prst="rect">
              <a:avLst/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3323" name="テキスト ボックス 23"/>
            <p:cNvSpPr txBox="1">
              <a:spLocks noChangeArrowheads="1"/>
            </p:cNvSpPr>
            <p:nvPr/>
          </p:nvSpPr>
          <p:spPr bwMode="auto">
            <a:xfrm>
              <a:off x="7953003" y="1256616"/>
              <a:ext cx="579437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200" b="1" dirty="0">
                  <a:solidFill>
                    <a:srgbClr val="002060"/>
                  </a:solidFill>
                </a:rPr>
                <a:t>lνjj</a:t>
              </a:r>
              <a:endParaRPr lang="ja-JP" altLang="en-US" sz="2200" b="1" dirty="0">
                <a:solidFill>
                  <a:srgbClr val="002060"/>
                </a:solidFill>
              </a:endParaRPr>
            </a:p>
          </p:txBody>
        </p:sp>
        <p:sp>
          <p:nvSpPr>
            <p:cNvPr id="13324" name="テキスト ボックス 27"/>
            <p:cNvSpPr txBox="1">
              <a:spLocks noChangeArrowheads="1"/>
            </p:cNvSpPr>
            <p:nvPr/>
          </p:nvSpPr>
          <p:spPr bwMode="auto">
            <a:xfrm>
              <a:off x="7928620" y="2123564"/>
              <a:ext cx="531812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200" b="1">
                  <a:solidFill>
                    <a:srgbClr val="002060"/>
                  </a:solidFill>
                </a:rPr>
                <a:t>lljj</a:t>
              </a:r>
              <a:endParaRPr lang="ja-JP" altLang="en-US" sz="2200" b="1">
                <a:solidFill>
                  <a:srgbClr val="002060"/>
                </a:solidFill>
              </a:endParaRPr>
            </a:p>
          </p:txBody>
        </p:sp>
        <p:sp>
          <p:nvSpPr>
            <p:cNvPr id="13326" name="テキスト ボックス 7"/>
            <p:cNvSpPr txBox="1">
              <a:spLocks noChangeArrowheads="1"/>
            </p:cNvSpPr>
            <p:nvPr/>
          </p:nvSpPr>
          <p:spPr bwMode="auto">
            <a:xfrm>
              <a:off x="2975818" y="1412776"/>
              <a:ext cx="300038" cy="4016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/>
                <a:t>ν</a:t>
              </a:r>
              <a:endParaRPr lang="ja-JP" altLang="en-US" dirty="0"/>
            </a:p>
          </p:txBody>
        </p:sp>
        <p:sp>
          <p:nvSpPr>
            <p:cNvPr id="13327" name="テキスト ボックス 18"/>
            <p:cNvSpPr txBox="1">
              <a:spLocks noChangeArrowheads="1"/>
            </p:cNvSpPr>
            <p:nvPr/>
          </p:nvSpPr>
          <p:spPr bwMode="auto">
            <a:xfrm>
              <a:off x="1187624" y="1876822"/>
              <a:ext cx="527709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b="1" dirty="0"/>
                <a:t>　</a:t>
              </a:r>
              <a:r>
                <a:rPr lang="en-US" altLang="ja-JP" b="1" dirty="0" smtClean="0"/>
                <a:t>Z</a:t>
              </a:r>
              <a:endParaRPr lang="ja-JP" altLang="en-US" dirty="0"/>
            </a:p>
          </p:txBody>
        </p:sp>
      </p:grp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23258"/>
              </p:ext>
            </p:extLst>
          </p:nvPr>
        </p:nvGraphicFramePr>
        <p:xfrm>
          <a:off x="323528" y="4455120"/>
          <a:ext cx="6096000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Basic cut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-25000" dirty="0" smtClean="0"/>
                        <a:t>jj</a:t>
                      </a:r>
                      <a:r>
                        <a:rPr kumimoji="1" lang="en-US" altLang="ja-JP" baseline="0" dirty="0" smtClean="0"/>
                        <a:t> cut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SIGNAL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0.15 </a:t>
                      </a:r>
                      <a:r>
                        <a:rPr kumimoji="1" lang="en-US" altLang="ja-JP" b="1" dirty="0" err="1" smtClean="0"/>
                        <a:t>fb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0.14 </a:t>
                      </a:r>
                      <a:r>
                        <a:rPr kumimoji="1" lang="en-US" altLang="ja-JP" b="1" dirty="0" err="1" smtClean="0"/>
                        <a:t>fb</a:t>
                      </a:r>
                      <a:endParaRPr kumimoji="1" lang="ja-JP" alt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lνjj B.G.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/>
                        <a:t>820</a:t>
                      </a:r>
                      <a:r>
                        <a:rPr kumimoji="1" lang="en-US" altLang="ja-JP" b="1" baseline="0" dirty="0" smtClean="0"/>
                        <a:t> </a:t>
                      </a:r>
                      <a:r>
                        <a:rPr kumimoji="1" lang="en-US" altLang="ja-JP" b="1" baseline="0" dirty="0" err="1" smtClean="0"/>
                        <a:t>fb</a:t>
                      </a:r>
                      <a:endParaRPr kumimoji="1" lang="ja-JP" altLang="en-US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720</a:t>
                      </a:r>
                      <a:r>
                        <a:rPr kumimoji="1" lang="en-US" altLang="ja-JP" b="1" baseline="0" dirty="0" smtClean="0"/>
                        <a:t> </a:t>
                      </a:r>
                      <a:r>
                        <a:rPr kumimoji="1" lang="en-US" altLang="ja-JP" b="1" baseline="0" dirty="0" err="1" smtClean="0"/>
                        <a:t>fb</a:t>
                      </a:r>
                      <a:endParaRPr kumimoji="1" lang="ja-JP" altLang="en-US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err="1" smtClean="0"/>
                        <a:t>lljj</a:t>
                      </a:r>
                      <a:r>
                        <a:rPr kumimoji="1" lang="en-US" altLang="ja-JP" b="1" dirty="0" smtClean="0"/>
                        <a:t> B.G.</a:t>
                      </a:r>
                      <a:endParaRPr kumimoji="1" lang="ja-JP" altLang="en-US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330</a:t>
                      </a:r>
                      <a:r>
                        <a:rPr kumimoji="1" lang="en-US" altLang="ja-JP" b="1" baseline="0" dirty="0" smtClean="0"/>
                        <a:t> </a:t>
                      </a:r>
                      <a:r>
                        <a:rPr kumimoji="1" lang="en-US" altLang="ja-JP" b="1" baseline="0" dirty="0" err="1" smtClean="0"/>
                        <a:t>fb</a:t>
                      </a:r>
                      <a:endParaRPr kumimoji="1" lang="ja-JP" altLang="en-US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/>
                        <a:t>5.2</a:t>
                      </a:r>
                      <a:r>
                        <a:rPr kumimoji="1" lang="en-US" altLang="ja-JP" b="1" baseline="0" dirty="0" smtClean="0"/>
                        <a:t> </a:t>
                      </a:r>
                      <a:r>
                        <a:rPr kumimoji="1" lang="en-US" altLang="ja-JP" b="1" baseline="0" dirty="0" err="1" smtClean="0"/>
                        <a:t>fb</a:t>
                      </a:r>
                      <a:endParaRPr kumimoji="1" lang="ja-JP" altLang="en-US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S/root(B)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0.14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 smtClean="0">
                          <a:solidFill>
                            <a:srgbClr val="FF0000"/>
                          </a:solidFill>
                        </a:rPr>
                        <a:t>0.16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角丸四角形 23"/>
          <p:cNvSpPr/>
          <p:nvPr/>
        </p:nvSpPr>
        <p:spPr>
          <a:xfrm>
            <a:off x="4404097" y="5589240"/>
            <a:ext cx="815975" cy="36138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テキスト ボックス 9"/>
          <p:cNvSpPr txBox="1">
            <a:spLocks noChangeArrowheads="1"/>
          </p:cNvSpPr>
          <p:nvPr/>
        </p:nvSpPr>
        <p:spPr bwMode="auto">
          <a:xfrm>
            <a:off x="1043608" y="6381328"/>
            <a:ext cx="7067961" cy="40011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/>
              <a:t>Additional kinematic cuts are necessary to reduce </a:t>
            </a:r>
            <a:r>
              <a:rPr lang="en-US" altLang="ja-JP" dirty="0" err="1" smtClean="0"/>
              <a:t>lνjj</a:t>
            </a:r>
            <a:r>
              <a:rPr lang="en-US" altLang="ja-JP" dirty="0" smtClean="0"/>
              <a:t> background. </a:t>
            </a:r>
            <a:endParaRPr lang="ja-JP" altLang="en-US" dirty="0"/>
          </a:p>
        </p:txBody>
      </p:sp>
      <p:sp>
        <p:nvSpPr>
          <p:cNvPr id="26" name="テキスト ボックス 15"/>
          <p:cNvSpPr txBox="1">
            <a:spLocks noChangeArrowheads="1"/>
          </p:cNvSpPr>
          <p:nvPr/>
        </p:nvSpPr>
        <p:spPr bwMode="auto">
          <a:xfrm>
            <a:off x="6514652" y="4676943"/>
            <a:ext cx="230864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800" dirty="0"/>
              <a:t>root(s) = 300 </a:t>
            </a:r>
            <a:r>
              <a:rPr lang="en-US" altLang="ja-JP" sz="1800" dirty="0" err="1"/>
              <a:t>GeV</a:t>
            </a:r>
            <a:endParaRPr lang="en-US" altLang="ja-JP" sz="1800" dirty="0"/>
          </a:p>
          <a:p>
            <a:pPr eaLnBrk="1" hangingPunct="1"/>
            <a:r>
              <a:rPr lang="en-US" altLang="ja-JP" sz="1800" dirty="0"/>
              <a:t>m</a:t>
            </a:r>
            <a:r>
              <a:rPr lang="en-US" altLang="ja-JP" sz="1800" baseline="-25000" dirty="0"/>
              <a:t>H+</a:t>
            </a:r>
            <a:r>
              <a:rPr lang="en-US" altLang="ja-JP" sz="1800" dirty="0"/>
              <a:t> = 150 </a:t>
            </a:r>
            <a:r>
              <a:rPr lang="en-US" altLang="ja-JP" sz="1800" dirty="0" err="1"/>
              <a:t>GeV</a:t>
            </a:r>
            <a:endParaRPr lang="en-US" altLang="ja-JP" sz="1800" dirty="0"/>
          </a:p>
          <a:p>
            <a:pPr eaLnBrk="1" hangingPunct="1"/>
            <a:r>
              <a:rPr lang="en-US" altLang="ja-JP" sz="1800" dirty="0"/>
              <a:t>|F|</a:t>
            </a:r>
            <a:r>
              <a:rPr lang="en-US" altLang="ja-JP" sz="1800" baseline="30000" dirty="0"/>
              <a:t>2</a:t>
            </a:r>
            <a:r>
              <a:rPr lang="en-US" altLang="ja-JP" sz="1800" dirty="0"/>
              <a:t> = </a:t>
            </a:r>
            <a:r>
              <a:rPr lang="en-US" altLang="ja-JP" sz="1800" dirty="0" smtClean="0"/>
              <a:t>10</a:t>
            </a:r>
            <a:r>
              <a:rPr lang="en-US" altLang="ja-JP" sz="1800" baseline="30000" dirty="0" smtClean="0"/>
              <a:t>-3</a:t>
            </a:r>
          </a:p>
          <a:p>
            <a:pPr eaLnBrk="1" hangingPunct="1"/>
            <a:r>
              <a:rPr lang="en-US" altLang="ja-JP" sz="1800" dirty="0" smtClean="0"/>
              <a:t>Int. luminosity = 1 ab</a:t>
            </a:r>
            <a:r>
              <a:rPr lang="en-US" altLang="ja-JP" sz="1800" baseline="30000" dirty="0" smtClean="0"/>
              <a:t>-1</a:t>
            </a:r>
            <a:endParaRPr lang="ja-JP" altLang="en-US" sz="1800" baseline="30000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251520" y="3275692"/>
            <a:ext cx="8860118" cy="1098704"/>
            <a:chOff x="251520" y="3275692"/>
            <a:chExt cx="8860118" cy="1098704"/>
          </a:xfrm>
        </p:grpSpPr>
        <p:sp>
          <p:nvSpPr>
            <p:cNvPr id="13320" name="テキスト ボックス 20"/>
            <p:cNvSpPr txBox="1">
              <a:spLocks noChangeArrowheads="1"/>
            </p:cNvSpPr>
            <p:nvPr/>
          </p:nvSpPr>
          <p:spPr bwMode="auto">
            <a:xfrm>
              <a:off x="251520" y="4005064"/>
              <a:ext cx="88601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dirty="0" smtClean="0"/>
                <a:t>Beam polarization</a:t>
              </a:r>
              <a:r>
                <a:rPr lang="ja-JP" altLang="en-US" sz="1800" dirty="0" smtClean="0"/>
                <a:t> ：　</a:t>
              </a:r>
              <a:r>
                <a:rPr lang="en-US" altLang="ja-JP" sz="1800" dirty="0" smtClean="0"/>
                <a:t>Electron beam </a:t>
              </a:r>
              <a:r>
                <a:rPr lang="ja-JP" altLang="en-US" sz="1800" dirty="0" smtClean="0"/>
                <a:t>→ </a:t>
              </a:r>
              <a:r>
                <a:rPr lang="en-US" altLang="ja-JP" sz="1800" dirty="0" smtClean="0"/>
                <a:t>80% right-handed, Positron beam </a:t>
              </a:r>
              <a:r>
                <a:rPr lang="ja-JP" altLang="en-US" sz="1800" dirty="0"/>
                <a:t>→</a:t>
              </a:r>
              <a:r>
                <a:rPr lang="en-US" altLang="ja-JP" sz="1800" dirty="0" smtClean="0"/>
                <a:t> </a:t>
              </a:r>
              <a:r>
                <a:rPr lang="en-US" altLang="ja-JP" sz="1800" dirty="0"/>
                <a:t>50</a:t>
              </a:r>
              <a:r>
                <a:rPr lang="en-US" altLang="ja-JP" sz="1800" dirty="0" smtClean="0"/>
                <a:t>%</a:t>
              </a:r>
              <a:r>
                <a:rPr lang="ja-JP" altLang="en-US" sz="1800" dirty="0"/>
                <a:t> </a:t>
              </a:r>
              <a:r>
                <a:rPr lang="en-US" altLang="ja-JP" sz="1800" dirty="0" smtClean="0"/>
                <a:t>left-handed</a:t>
              </a:r>
              <a:endParaRPr lang="ja-JP" altLang="en-US" sz="1800" dirty="0"/>
            </a:p>
          </p:txBody>
        </p:sp>
        <p:sp>
          <p:nvSpPr>
            <p:cNvPr id="20" name="テキスト ボックス 10"/>
            <p:cNvSpPr txBox="1">
              <a:spLocks noChangeArrowheads="1"/>
            </p:cNvSpPr>
            <p:nvPr/>
          </p:nvSpPr>
          <p:spPr bwMode="auto">
            <a:xfrm>
              <a:off x="7683622" y="3594502"/>
              <a:ext cx="11368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600" dirty="0" err="1"/>
                <a:t>σ</a:t>
              </a:r>
              <a:r>
                <a:rPr lang="en-US" altLang="ja-JP" sz="1600" baseline="-25000" dirty="0" err="1"/>
                <a:t>E</a:t>
              </a:r>
              <a:r>
                <a:rPr lang="en-US" altLang="ja-JP" sz="1600" dirty="0"/>
                <a:t> = 3 </a:t>
              </a:r>
              <a:r>
                <a:rPr lang="en-US" altLang="ja-JP" sz="1600" dirty="0" err="1"/>
                <a:t>GeV</a:t>
              </a:r>
              <a:endParaRPr lang="ja-JP" altLang="en-US" sz="1600" dirty="0"/>
            </a:p>
          </p:txBody>
        </p:sp>
        <p:sp>
          <p:nvSpPr>
            <p:cNvPr id="27" name="テキスト ボックス 26"/>
            <p:cNvSpPr txBox="1">
              <a:spLocks noChangeArrowheads="1"/>
            </p:cNvSpPr>
            <p:nvPr/>
          </p:nvSpPr>
          <p:spPr bwMode="auto">
            <a:xfrm>
              <a:off x="251520" y="3275692"/>
              <a:ext cx="697562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dirty="0" smtClean="0"/>
                <a:t>Basic cut</a:t>
              </a:r>
              <a:r>
                <a:rPr lang="ja-JP" altLang="en-US" sz="1800" dirty="0" smtClean="0"/>
                <a:t> </a:t>
              </a:r>
              <a:r>
                <a:rPr lang="en-US" altLang="ja-JP" sz="1800" dirty="0" smtClean="0"/>
                <a:t>:               10</a:t>
              </a:r>
              <a:r>
                <a:rPr lang="en-US" altLang="ja-JP" sz="1800" baseline="30000" dirty="0" smtClean="0"/>
                <a:t>o</a:t>
              </a:r>
              <a:r>
                <a:rPr lang="en-US" altLang="ja-JP" sz="1800" dirty="0" smtClean="0"/>
                <a:t> &lt; A</a:t>
              </a:r>
              <a:r>
                <a:rPr lang="en-US" altLang="ja-JP" sz="1800" baseline="-25000" dirty="0" smtClean="0"/>
                <a:t>j</a:t>
              </a:r>
              <a:r>
                <a:rPr lang="en-US" altLang="ja-JP" sz="1800" dirty="0" smtClean="0"/>
                <a:t> &lt; 170</a:t>
              </a:r>
              <a:r>
                <a:rPr lang="en-US" altLang="ja-JP" sz="1800" baseline="30000" dirty="0" smtClean="0"/>
                <a:t>o</a:t>
              </a:r>
              <a:r>
                <a:rPr lang="en-US" altLang="ja-JP" sz="1800" dirty="0" smtClean="0"/>
                <a:t>,</a:t>
              </a:r>
              <a:r>
                <a:rPr lang="en-US" altLang="ja-JP" sz="1800" dirty="0"/>
                <a:t>	</a:t>
              </a:r>
              <a:r>
                <a:rPr lang="en-US" altLang="ja-JP" sz="1800" dirty="0" smtClean="0"/>
                <a:t>5</a:t>
              </a:r>
              <a:r>
                <a:rPr lang="en-US" altLang="ja-JP" sz="1800" baseline="30000" dirty="0" smtClean="0"/>
                <a:t>o</a:t>
              </a:r>
              <a:r>
                <a:rPr lang="en-US" altLang="ja-JP" sz="1800" dirty="0" smtClean="0"/>
                <a:t> &lt; A</a:t>
              </a:r>
              <a:r>
                <a:rPr lang="en-US" altLang="ja-JP" sz="1800" baseline="-25000" dirty="0" smtClean="0"/>
                <a:t>jj</a:t>
              </a:r>
              <a:r>
                <a:rPr lang="en-US" altLang="ja-JP" sz="1800" dirty="0" smtClean="0"/>
                <a:t> &lt; 175</a:t>
              </a:r>
              <a:r>
                <a:rPr lang="en-US" altLang="ja-JP" sz="1800" baseline="30000" dirty="0" smtClean="0"/>
                <a:t>o</a:t>
              </a:r>
              <a:r>
                <a:rPr lang="en-US" altLang="ja-JP" sz="1800" dirty="0" smtClean="0"/>
                <a:t>,	</a:t>
              </a:r>
              <a:r>
                <a:rPr lang="en-US" altLang="ja-JP" sz="1800" dirty="0" err="1" smtClean="0"/>
                <a:t>E</a:t>
              </a:r>
              <a:r>
                <a:rPr lang="en-US" altLang="ja-JP" sz="1800" baseline="-25000" dirty="0" err="1" smtClean="0"/>
                <a:t>jj</a:t>
              </a:r>
              <a:r>
                <a:rPr lang="en-US" altLang="ja-JP" sz="1800" dirty="0" smtClean="0"/>
                <a:t> &gt; 10 </a:t>
              </a:r>
              <a:r>
                <a:rPr lang="en-US" altLang="ja-JP" sz="1800" dirty="0" err="1" smtClean="0"/>
                <a:t>GeV</a:t>
              </a:r>
              <a:r>
                <a:rPr lang="en-US" altLang="ja-JP" sz="1800" dirty="0" smtClean="0"/>
                <a:t> </a:t>
              </a:r>
              <a:endParaRPr lang="ja-JP" altLang="en-US" sz="1800" dirty="0"/>
            </a:p>
          </p:txBody>
        </p:sp>
        <p:sp>
          <p:nvSpPr>
            <p:cNvPr id="28" name="テキスト ボックス 27"/>
            <p:cNvSpPr txBox="1">
              <a:spLocks noChangeArrowheads="1"/>
            </p:cNvSpPr>
            <p:nvPr/>
          </p:nvSpPr>
          <p:spPr bwMode="auto">
            <a:xfrm>
              <a:off x="251520" y="3638138"/>
              <a:ext cx="478938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dirty="0" smtClean="0"/>
                <a:t>Invariant mass cut</a:t>
              </a:r>
              <a:r>
                <a:rPr lang="ja-JP" altLang="en-US" sz="1800" dirty="0"/>
                <a:t> </a:t>
              </a:r>
              <a:r>
                <a:rPr lang="en-US" altLang="ja-JP" sz="1800" dirty="0" smtClean="0"/>
                <a:t>: m</a:t>
              </a:r>
              <a:r>
                <a:rPr lang="en-US" altLang="ja-JP" sz="1800" baseline="-25000" dirty="0" smtClean="0"/>
                <a:t>W</a:t>
              </a:r>
              <a:r>
                <a:rPr lang="en-US" altLang="ja-JP" sz="1800" dirty="0" smtClean="0"/>
                <a:t> – 2σ</a:t>
              </a:r>
              <a:r>
                <a:rPr lang="en-US" altLang="ja-JP" sz="1800" baseline="-25000" dirty="0" smtClean="0"/>
                <a:t>E</a:t>
              </a:r>
              <a:r>
                <a:rPr lang="en-US" altLang="ja-JP" sz="1800" dirty="0" smtClean="0"/>
                <a:t> &lt; M</a:t>
              </a:r>
              <a:r>
                <a:rPr lang="en-US" altLang="ja-JP" sz="1800" baseline="-25000" dirty="0" smtClean="0"/>
                <a:t>jj</a:t>
              </a:r>
              <a:r>
                <a:rPr lang="en-US" altLang="ja-JP" sz="1800" dirty="0" smtClean="0"/>
                <a:t> &lt; m</a:t>
              </a:r>
              <a:r>
                <a:rPr lang="en-US" altLang="ja-JP" sz="1800" baseline="-25000" dirty="0" smtClean="0"/>
                <a:t>W</a:t>
              </a:r>
              <a:r>
                <a:rPr lang="en-US" altLang="ja-JP" sz="1800" dirty="0" smtClean="0"/>
                <a:t> – 2σ</a:t>
              </a:r>
              <a:r>
                <a:rPr lang="en-US" altLang="ja-JP" sz="1800" baseline="-25000" dirty="0" smtClean="0"/>
                <a:t>E</a:t>
              </a:r>
              <a:r>
                <a:rPr lang="en-US" altLang="ja-JP" sz="1800" dirty="0" smtClean="0"/>
                <a:t> </a:t>
              </a:r>
              <a:endParaRPr lang="ja-JP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r>
              <a:rPr lang="en-US" altLang="ja-JP" sz="3600" dirty="0" smtClean="0"/>
              <a:t>Various distributions</a:t>
            </a:r>
            <a:endParaRPr lang="ja-JP" altLang="en-US" sz="3600" dirty="0" smtClean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1196975"/>
            <a:ext cx="6910388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4049713"/>
            <a:ext cx="6910388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5" name="テキスト ボックス 5"/>
          <p:cNvSpPr txBox="1">
            <a:spLocks noChangeArrowheads="1"/>
          </p:cNvSpPr>
          <p:nvPr/>
        </p:nvSpPr>
        <p:spPr bwMode="auto">
          <a:xfrm>
            <a:off x="1497013" y="1651000"/>
            <a:ext cx="714375" cy="3063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5366" name="テキスト ボックス 6"/>
          <p:cNvSpPr txBox="1">
            <a:spLocks noChangeArrowheads="1"/>
          </p:cNvSpPr>
          <p:nvPr/>
        </p:nvSpPr>
        <p:spPr bwMode="auto">
          <a:xfrm>
            <a:off x="4932363" y="1700213"/>
            <a:ext cx="7143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5367" name="テキスト ボックス 7"/>
          <p:cNvSpPr txBox="1">
            <a:spLocks noChangeArrowheads="1"/>
          </p:cNvSpPr>
          <p:nvPr/>
        </p:nvSpPr>
        <p:spPr bwMode="auto">
          <a:xfrm>
            <a:off x="5008563" y="4724400"/>
            <a:ext cx="7159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5368" name="テキスト ボックス 9"/>
          <p:cNvSpPr txBox="1">
            <a:spLocks noChangeArrowheads="1"/>
          </p:cNvSpPr>
          <p:nvPr/>
        </p:nvSpPr>
        <p:spPr bwMode="auto">
          <a:xfrm>
            <a:off x="1624013" y="4581525"/>
            <a:ext cx="715962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5369" name="テキスト ボックス 9"/>
          <p:cNvSpPr txBox="1">
            <a:spLocks noChangeArrowheads="1"/>
          </p:cNvSpPr>
          <p:nvPr/>
        </p:nvSpPr>
        <p:spPr bwMode="auto">
          <a:xfrm>
            <a:off x="5676900" y="817563"/>
            <a:ext cx="3216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 i="1">
                <a:solidFill>
                  <a:srgbClr val="00B050"/>
                </a:solidFill>
              </a:rPr>
              <a:t>Kanemura, Yagyu, Yanase PRD83 (2011)</a:t>
            </a:r>
            <a:endParaRPr lang="ja-JP" altLang="en-US" sz="1400" b="1" i="1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1196975"/>
            <a:ext cx="6910388" cy="250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725" y="4049713"/>
            <a:ext cx="6910388" cy="2547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タイトル 1"/>
          <p:cNvSpPr>
            <a:spLocks noGrp="1"/>
          </p:cNvSpPr>
          <p:nvPr>
            <p:ph type="title"/>
          </p:nvPr>
        </p:nvSpPr>
        <p:spPr>
          <a:xfrm>
            <a:off x="685800" y="-171450"/>
            <a:ext cx="7772400" cy="1143000"/>
          </a:xfrm>
        </p:spPr>
        <p:txBody>
          <a:bodyPr/>
          <a:lstStyle/>
          <a:p>
            <a:r>
              <a:rPr lang="en-US" altLang="ja-JP" sz="3600" dirty="0" smtClean="0"/>
              <a:t>Additional kinematic cuts </a:t>
            </a:r>
            <a:endParaRPr lang="ja-JP" altLang="en-US" sz="3600" dirty="0" smtClean="0"/>
          </a:p>
        </p:txBody>
      </p:sp>
      <p:sp>
        <p:nvSpPr>
          <p:cNvPr id="16389" name="テキスト ボックス 23"/>
          <p:cNvSpPr txBox="1">
            <a:spLocks noChangeArrowheads="1"/>
          </p:cNvSpPr>
          <p:nvPr/>
        </p:nvSpPr>
        <p:spPr bwMode="auto">
          <a:xfrm>
            <a:off x="1477963" y="868363"/>
            <a:ext cx="3011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75 GeV &lt; p</a:t>
            </a:r>
            <a:r>
              <a:rPr lang="en-US" altLang="ja-JP" b="1" baseline="-25000">
                <a:solidFill>
                  <a:srgbClr val="FF0000"/>
                </a:solidFill>
              </a:rPr>
              <a:t>T</a:t>
            </a:r>
            <a:r>
              <a:rPr lang="ja-JP" altLang="en-US" b="1" baseline="30000">
                <a:solidFill>
                  <a:srgbClr val="FF0000"/>
                </a:solidFill>
              </a:rPr>
              <a:t>ｊｊ</a:t>
            </a:r>
            <a:r>
              <a:rPr lang="en-US" altLang="ja-JP" b="1">
                <a:solidFill>
                  <a:srgbClr val="FF0000"/>
                </a:solidFill>
              </a:rPr>
              <a:t> &lt; 100 GeV 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16390" name="テキスト ボックス 26"/>
          <p:cNvSpPr txBox="1">
            <a:spLocks noChangeArrowheads="1"/>
          </p:cNvSpPr>
          <p:nvPr/>
        </p:nvSpPr>
        <p:spPr bwMode="auto">
          <a:xfrm>
            <a:off x="4941888" y="868363"/>
            <a:ext cx="30099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 dirty="0">
                <a:solidFill>
                  <a:srgbClr val="FF0000"/>
                </a:solidFill>
              </a:rPr>
              <a:t>115 </a:t>
            </a:r>
            <a:r>
              <a:rPr lang="en-US" altLang="ja-JP" b="1" dirty="0" err="1">
                <a:solidFill>
                  <a:srgbClr val="FF0000"/>
                </a:solidFill>
              </a:rPr>
              <a:t>GeV</a:t>
            </a:r>
            <a:r>
              <a:rPr lang="en-US" altLang="ja-JP" b="1" dirty="0">
                <a:solidFill>
                  <a:srgbClr val="FF0000"/>
                </a:solidFill>
              </a:rPr>
              <a:t> &lt; E</a:t>
            </a:r>
            <a:r>
              <a:rPr lang="en-US" altLang="ja-JP" b="1" baseline="-25000" dirty="0">
                <a:solidFill>
                  <a:srgbClr val="FF0000"/>
                </a:solidFill>
              </a:rPr>
              <a:t>jj</a:t>
            </a:r>
            <a:r>
              <a:rPr lang="en-US" altLang="ja-JP" b="1" dirty="0">
                <a:solidFill>
                  <a:srgbClr val="FF0000"/>
                </a:solidFill>
              </a:rPr>
              <a:t> &lt; 125 </a:t>
            </a:r>
            <a:r>
              <a:rPr lang="en-US" altLang="ja-JP" b="1" dirty="0" err="1">
                <a:solidFill>
                  <a:srgbClr val="FF0000"/>
                </a:solidFill>
              </a:rPr>
              <a:t>GeV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16391" name="テキスト ボックス 27"/>
          <p:cNvSpPr txBox="1">
            <a:spLocks noChangeArrowheads="1"/>
          </p:cNvSpPr>
          <p:nvPr/>
        </p:nvSpPr>
        <p:spPr bwMode="auto">
          <a:xfrm>
            <a:off x="1403350" y="3749675"/>
            <a:ext cx="2409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-0.75 &lt; cosθ</a:t>
            </a:r>
            <a:r>
              <a:rPr lang="en-US" altLang="ja-JP" b="1" baseline="-25000">
                <a:solidFill>
                  <a:srgbClr val="FF0000"/>
                </a:solidFill>
              </a:rPr>
              <a:t>lep</a:t>
            </a:r>
            <a:r>
              <a:rPr lang="en-US" altLang="ja-JP" b="1">
                <a:solidFill>
                  <a:srgbClr val="FF0000"/>
                </a:solidFill>
              </a:rPr>
              <a:t> &lt; 0.75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16392" name="テキスト ボックス 28"/>
          <p:cNvSpPr txBox="1">
            <a:spLocks noChangeArrowheads="1"/>
          </p:cNvSpPr>
          <p:nvPr/>
        </p:nvSpPr>
        <p:spPr bwMode="auto">
          <a:xfrm>
            <a:off x="5067300" y="3749675"/>
            <a:ext cx="2989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</a:rPr>
              <a:t>144 GeV &lt; M</a:t>
            </a:r>
            <a:r>
              <a:rPr lang="en-US" altLang="ja-JP" b="1" baseline="-25000">
                <a:solidFill>
                  <a:srgbClr val="FF0000"/>
                </a:solidFill>
              </a:rPr>
              <a:t>lν</a:t>
            </a:r>
            <a:r>
              <a:rPr lang="en-US" altLang="ja-JP" b="1">
                <a:solidFill>
                  <a:srgbClr val="FF0000"/>
                </a:solidFill>
              </a:rPr>
              <a:t> &lt; 156 GeV</a:t>
            </a:r>
            <a:endParaRPr lang="ja-JP" altLang="en-US" b="1">
              <a:solidFill>
                <a:srgbClr val="FF0000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477963" y="1341438"/>
            <a:ext cx="1006475" cy="19431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843213" y="1341438"/>
            <a:ext cx="1368425" cy="19431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4932363" y="1341438"/>
            <a:ext cx="1223962" cy="19431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300788" y="1341438"/>
            <a:ext cx="1439862" cy="19431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1484313" y="4198938"/>
            <a:ext cx="350837" cy="203835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924300" y="4221163"/>
            <a:ext cx="350838" cy="203835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941888" y="4292600"/>
            <a:ext cx="1565275" cy="196691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6732588" y="4292600"/>
            <a:ext cx="1008062" cy="1966913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6401" name="テキスト ボックス 18"/>
          <p:cNvSpPr txBox="1">
            <a:spLocks noChangeArrowheads="1"/>
          </p:cNvSpPr>
          <p:nvPr/>
        </p:nvSpPr>
        <p:spPr bwMode="auto">
          <a:xfrm>
            <a:off x="5964238" y="620713"/>
            <a:ext cx="3216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 i="1">
                <a:solidFill>
                  <a:srgbClr val="00B050"/>
                </a:solidFill>
              </a:rPr>
              <a:t>Kanemura, Yagyu, Yanase PRD83 (2011)</a:t>
            </a:r>
            <a:endParaRPr lang="ja-JP" altLang="en-US" sz="1400" b="1" i="1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685800" y="115888"/>
            <a:ext cx="7772400" cy="1143000"/>
          </a:xfrm>
        </p:spPr>
        <p:txBody>
          <a:bodyPr/>
          <a:lstStyle/>
          <a:p>
            <a:r>
              <a:rPr lang="en-US" altLang="ja-JP" sz="4000" dirty="0" smtClean="0"/>
              <a:t>Results</a:t>
            </a:r>
            <a:endParaRPr lang="ja-JP" altLang="en-US" sz="4000" dirty="0" smtClean="0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323850" y="1916113"/>
          <a:ext cx="7151688" cy="21240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191948"/>
                <a:gridCol w="1191948"/>
                <a:gridCol w="1191948"/>
                <a:gridCol w="1191948"/>
                <a:gridCol w="1191948"/>
                <a:gridCol w="1191948"/>
              </a:tblGrid>
              <a:tr h="640271"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/>
                        <a:t>M</a:t>
                      </a:r>
                      <a:r>
                        <a:rPr kumimoji="1" lang="en-US" altLang="ja-JP" sz="1800" baseline="-25000" dirty="0" smtClean="0"/>
                        <a:t>jj</a:t>
                      </a:r>
                      <a:r>
                        <a:rPr kumimoji="1" lang="en-US" altLang="ja-JP" sz="1800" baseline="0" dirty="0" smtClean="0"/>
                        <a:t> cut</a:t>
                      </a:r>
                      <a:endParaRPr kumimoji="1" lang="ja-JP" altLang="en-US" sz="1800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/>
                        <a:t>p</a:t>
                      </a:r>
                      <a:r>
                        <a:rPr kumimoji="1" lang="en-US" altLang="ja-JP" sz="1800" baseline="-25000" dirty="0" smtClean="0"/>
                        <a:t>T</a:t>
                      </a:r>
                      <a:r>
                        <a:rPr kumimoji="1" lang="en-US" altLang="ja-JP" sz="1800" baseline="30000" dirty="0" smtClean="0"/>
                        <a:t>jj </a:t>
                      </a:r>
                      <a:r>
                        <a:rPr kumimoji="1" lang="en-US" altLang="ja-JP" sz="1800" baseline="0" dirty="0" smtClean="0"/>
                        <a:t>cut</a:t>
                      </a:r>
                      <a:endParaRPr kumimoji="1" lang="ja-JP" altLang="en-US" sz="1800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/>
                        <a:t>E</a:t>
                      </a:r>
                      <a:r>
                        <a:rPr kumimoji="1" lang="en-US" altLang="ja-JP" sz="1800" baseline="-25000" dirty="0" smtClean="0"/>
                        <a:t>jj</a:t>
                      </a:r>
                      <a:r>
                        <a:rPr kumimoji="1" lang="en-US" altLang="ja-JP" sz="1800" baseline="0" dirty="0" smtClean="0"/>
                        <a:t> cut</a:t>
                      </a:r>
                      <a:endParaRPr kumimoji="1" lang="ja-JP" altLang="en-US" sz="1800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smtClean="0"/>
                        <a:t>cosθ</a:t>
                      </a:r>
                      <a:r>
                        <a:rPr kumimoji="1" lang="en-US" altLang="ja-JP" sz="1800" baseline="-25000" dirty="0" smtClean="0"/>
                        <a:t>lep</a:t>
                      </a:r>
                      <a:r>
                        <a:rPr kumimoji="1" lang="en-US" altLang="ja-JP" sz="1800" baseline="0" dirty="0" smtClean="0"/>
                        <a:t> cut</a:t>
                      </a:r>
                      <a:endParaRPr kumimoji="1" lang="ja-JP" altLang="en-US" sz="1800" dirty="0" smtClean="0"/>
                    </a:p>
                    <a:p>
                      <a:endParaRPr kumimoji="1" lang="ja-JP" altLang="en-US" sz="1800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aseline="0" dirty="0" err="1" smtClean="0"/>
                        <a:t>M</a:t>
                      </a:r>
                      <a:r>
                        <a:rPr kumimoji="1" lang="en-US" altLang="ja-JP" sz="1800" baseline="-25000" dirty="0" err="1" smtClean="0"/>
                        <a:t>lν</a:t>
                      </a:r>
                      <a:r>
                        <a:rPr kumimoji="1" lang="en-US" altLang="ja-JP" sz="1800" baseline="0" dirty="0" smtClean="0"/>
                        <a:t> cut</a:t>
                      </a:r>
                      <a:endParaRPr kumimoji="1" lang="ja-JP" altLang="en-US" sz="1800" dirty="0" smtClean="0"/>
                    </a:p>
                    <a:p>
                      <a:endParaRPr kumimoji="1" lang="ja-JP" altLang="en-US" sz="1800" dirty="0"/>
                    </a:p>
                  </a:txBody>
                  <a:tcPr marL="91430" marR="91430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/>
                        <a:t>SIGNAL</a:t>
                      </a:r>
                      <a:endParaRPr kumimoji="1" lang="ja-JP" altLang="en-US" sz="1800" b="1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/>
                        <a:t>0.14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0.089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0.089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0.070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0.070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/>
                        <a:t>lνjj B.G.</a:t>
                      </a:r>
                      <a:endParaRPr kumimoji="1" lang="ja-JP" altLang="en-US" sz="1800" b="1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baseline="0" dirty="0" smtClean="0"/>
                        <a:t>720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120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baseline="0" dirty="0" smtClean="0"/>
                        <a:t>7.4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1.5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0.80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kumimoji="1" lang="en-US" altLang="ja-JP" sz="1800" b="1" dirty="0" err="1" smtClean="0"/>
                        <a:t>lljj</a:t>
                      </a:r>
                      <a:r>
                        <a:rPr kumimoji="1" lang="en-US" altLang="ja-JP" sz="1800" b="1" dirty="0" smtClean="0"/>
                        <a:t> B.G.</a:t>
                      </a:r>
                      <a:endParaRPr kumimoji="1" lang="ja-JP" altLang="en-US" sz="1800" b="1" dirty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5.2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0.30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0.025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0.012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b="1" dirty="0" smtClean="0"/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/>
                        <a:t>0.0064</a:t>
                      </a:r>
                      <a:r>
                        <a:rPr kumimoji="1" lang="en-US" altLang="ja-JP" sz="1800" b="1" baseline="0" dirty="0" smtClean="0"/>
                        <a:t> </a:t>
                      </a:r>
                      <a:r>
                        <a:rPr kumimoji="1" lang="en-US" altLang="ja-JP" sz="1800" b="1" baseline="0" dirty="0" err="1" smtClean="0"/>
                        <a:t>fb</a:t>
                      </a:r>
                      <a:endParaRPr kumimoji="1" lang="ja-JP" altLang="en-US" sz="1800" dirty="0"/>
                    </a:p>
                  </a:txBody>
                  <a:tcPr marL="91430" marR="91430" marT="45734" marB="45734"/>
                </a:tc>
              </a:tr>
              <a:tr h="370951"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S/root(B)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0.16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0.26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1.0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</a:rPr>
                        <a:t>2.5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30" marR="91430" marT="45734" marB="45734"/>
                </a:tc>
              </a:tr>
            </a:tbl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6300788" y="3644900"/>
            <a:ext cx="1150937" cy="3603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6" name="角丸四角形 5"/>
          <p:cNvSpPr/>
          <p:nvPr/>
        </p:nvSpPr>
        <p:spPr>
          <a:xfrm>
            <a:off x="3851275" y="3644900"/>
            <a:ext cx="1152525" cy="36036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457" name="テキスト ボックス 6"/>
          <p:cNvSpPr txBox="1">
            <a:spLocks noChangeArrowheads="1"/>
          </p:cNvSpPr>
          <p:nvPr/>
        </p:nvSpPr>
        <p:spPr bwMode="auto">
          <a:xfrm>
            <a:off x="468313" y="1181100"/>
            <a:ext cx="7769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/>
              <a:t>root(s) = 300 </a:t>
            </a:r>
            <a:r>
              <a:rPr lang="en-US" altLang="ja-JP" dirty="0" err="1"/>
              <a:t>GeV</a:t>
            </a:r>
            <a:r>
              <a:rPr lang="en-US" altLang="ja-JP" dirty="0"/>
              <a:t>, m</a:t>
            </a:r>
            <a:r>
              <a:rPr lang="en-US" altLang="ja-JP" baseline="-25000" dirty="0"/>
              <a:t>H+</a:t>
            </a:r>
            <a:r>
              <a:rPr lang="en-US" altLang="ja-JP" dirty="0"/>
              <a:t> = 150 </a:t>
            </a:r>
            <a:r>
              <a:rPr lang="en-US" altLang="ja-JP" dirty="0" err="1"/>
              <a:t>GeV</a:t>
            </a:r>
            <a:r>
              <a:rPr lang="en-US" altLang="ja-JP" dirty="0"/>
              <a:t>, |F|</a:t>
            </a:r>
            <a:r>
              <a:rPr lang="en-US" altLang="ja-JP" baseline="30000" dirty="0"/>
              <a:t>2</a:t>
            </a:r>
            <a:r>
              <a:rPr lang="en-US" altLang="ja-JP" dirty="0"/>
              <a:t> = 10</a:t>
            </a:r>
            <a:r>
              <a:rPr lang="en-US" altLang="ja-JP" baseline="30000" dirty="0"/>
              <a:t>-3</a:t>
            </a:r>
            <a:r>
              <a:rPr lang="en-US" altLang="ja-JP" dirty="0"/>
              <a:t> , </a:t>
            </a:r>
            <a:r>
              <a:rPr lang="en-US" altLang="ja-JP" dirty="0" smtClean="0"/>
              <a:t>Int. luminosity = </a:t>
            </a:r>
            <a:r>
              <a:rPr lang="en-US" altLang="ja-JP" dirty="0"/>
              <a:t>1 ab</a:t>
            </a:r>
            <a:r>
              <a:rPr lang="en-US" altLang="ja-JP" baseline="30000" dirty="0"/>
              <a:t>-1</a:t>
            </a:r>
            <a:endParaRPr lang="ja-JP" altLang="en-US" baseline="30000" dirty="0"/>
          </a:p>
        </p:txBody>
      </p:sp>
      <p:sp>
        <p:nvSpPr>
          <p:cNvPr id="17458" name="テキスト ボックス 7"/>
          <p:cNvSpPr txBox="1">
            <a:spLocks noChangeArrowheads="1"/>
          </p:cNvSpPr>
          <p:nvPr/>
        </p:nvSpPr>
        <p:spPr bwMode="auto">
          <a:xfrm>
            <a:off x="296863" y="4953000"/>
            <a:ext cx="558858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r>
              <a:rPr lang="ja-JP" altLang="en-US" dirty="0"/>
              <a:t>・　</a:t>
            </a:r>
            <a:r>
              <a:rPr lang="en-US" altLang="ja-JP" dirty="0" smtClean="0"/>
              <a:t>In addition to 2-jets system, using charged lepton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and missing momentum system</a:t>
            </a:r>
            <a:r>
              <a:rPr lang="en-US" altLang="ja-JP" dirty="0"/>
              <a:t> </a:t>
            </a:r>
            <a:r>
              <a:rPr lang="en-US" altLang="ja-JP" dirty="0" smtClean="0"/>
              <a:t>: </a:t>
            </a:r>
            <a:r>
              <a:rPr lang="en-US" altLang="ja-JP" b="1" dirty="0" smtClean="0">
                <a:solidFill>
                  <a:srgbClr val="FF0000"/>
                </a:solidFill>
              </a:rPr>
              <a:t>S/root(B</a:t>
            </a:r>
            <a:r>
              <a:rPr lang="en-US" altLang="ja-JP" b="1" dirty="0">
                <a:solidFill>
                  <a:srgbClr val="FF0000"/>
                </a:solidFill>
              </a:rPr>
              <a:t>) = 2.5</a:t>
            </a:r>
            <a:r>
              <a:rPr lang="en-US" altLang="ja-JP" dirty="0"/>
              <a:t>.</a:t>
            </a:r>
          </a:p>
        </p:txBody>
      </p:sp>
      <p:sp>
        <p:nvSpPr>
          <p:cNvPr id="17459" name="テキスト ボックス 8"/>
          <p:cNvSpPr txBox="1">
            <a:spLocks noChangeArrowheads="1"/>
          </p:cNvSpPr>
          <p:nvPr/>
        </p:nvSpPr>
        <p:spPr bwMode="auto">
          <a:xfrm>
            <a:off x="107504" y="6207695"/>
            <a:ext cx="8928992" cy="46166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/>
              <a:t>The model </a:t>
            </a:r>
            <a:r>
              <a:rPr lang="en-US" altLang="ja-JP" sz="2400" dirty="0" smtClean="0"/>
              <a:t>with </a:t>
            </a:r>
            <a:r>
              <a:rPr lang="en-US" altLang="ja-JP" sz="2400" dirty="0"/>
              <a:t>H</a:t>
            </a:r>
            <a:r>
              <a:rPr lang="en-US" altLang="ja-JP" sz="2400" baseline="30000" dirty="0"/>
              <a:t>±</a:t>
            </a:r>
            <a:r>
              <a:rPr lang="en-US" altLang="ja-JP" sz="2400" dirty="0"/>
              <a:t>W</a:t>
            </a:r>
            <a:r>
              <a:rPr lang="en-US" altLang="ja-JP" sz="2400" baseline="30000" dirty="0"/>
              <a:t>∓</a:t>
            </a:r>
            <a:r>
              <a:rPr lang="en-US" altLang="ja-JP" sz="2400" dirty="0"/>
              <a:t>Z </a:t>
            </a:r>
            <a:r>
              <a:rPr lang="en-US" altLang="ja-JP" sz="2400" dirty="0" smtClean="0"/>
              <a:t>vertex </a:t>
            </a:r>
            <a:r>
              <a:rPr lang="en-US" altLang="ja-JP" sz="2400" b="1" dirty="0">
                <a:solidFill>
                  <a:srgbClr val="FF0000"/>
                </a:solidFill>
              </a:rPr>
              <a:t>|F|</a:t>
            </a:r>
            <a:r>
              <a:rPr lang="en-US" altLang="ja-JP" sz="2400" b="1" baseline="30000" dirty="0">
                <a:solidFill>
                  <a:srgbClr val="FF0000"/>
                </a:solidFill>
              </a:rPr>
              <a:t>2</a:t>
            </a:r>
            <a:r>
              <a:rPr lang="en-US" altLang="ja-JP" sz="2400" b="1" dirty="0">
                <a:solidFill>
                  <a:srgbClr val="FF0000"/>
                </a:solidFill>
              </a:rPr>
              <a:t> &gt; 10</a:t>
            </a:r>
            <a:r>
              <a:rPr lang="en-US" altLang="ja-JP" sz="2400" b="1" baseline="30000" dirty="0">
                <a:solidFill>
                  <a:srgbClr val="FF0000"/>
                </a:solidFill>
              </a:rPr>
              <a:t>-3</a:t>
            </a:r>
            <a:r>
              <a:rPr lang="en-US" altLang="ja-JP" sz="2400" b="1" dirty="0">
                <a:solidFill>
                  <a:srgbClr val="FF0000"/>
                </a:solidFill>
              </a:rPr>
              <a:t> </a:t>
            </a:r>
            <a:r>
              <a:rPr lang="en-US" altLang="ja-JP" sz="2400" dirty="0"/>
              <a:t>can be excluded </a:t>
            </a:r>
            <a:r>
              <a:rPr lang="en-US" altLang="ja-JP" sz="2400" dirty="0" smtClean="0"/>
              <a:t>at 95</a:t>
            </a:r>
            <a:r>
              <a:rPr lang="en-US" altLang="ja-JP" sz="2400" dirty="0"/>
              <a:t>% CL</a:t>
            </a:r>
            <a:r>
              <a:rPr lang="en-US" altLang="ja-JP" sz="2400" dirty="0" smtClean="0"/>
              <a:t>.</a:t>
            </a:r>
            <a:endParaRPr lang="ja-JP" altLang="en-US" sz="2400" dirty="0"/>
          </a:p>
        </p:txBody>
      </p:sp>
      <p:sp>
        <p:nvSpPr>
          <p:cNvPr id="17460" name="テキスト ボックス 8"/>
          <p:cNvSpPr txBox="1">
            <a:spLocks noChangeArrowheads="1"/>
          </p:cNvSpPr>
          <p:nvPr/>
        </p:nvSpPr>
        <p:spPr bwMode="auto">
          <a:xfrm>
            <a:off x="5892800" y="601663"/>
            <a:ext cx="321627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 i="1">
                <a:solidFill>
                  <a:srgbClr val="00B050"/>
                </a:solidFill>
              </a:rPr>
              <a:t>Kanemura, Yagyu, Yanase PRD83 (2011)</a:t>
            </a:r>
            <a:endParaRPr lang="ja-JP" altLang="en-US" sz="1400" b="1" i="1">
              <a:solidFill>
                <a:srgbClr val="00B050"/>
              </a:solidFill>
            </a:endParaRPr>
          </a:p>
        </p:txBody>
      </p:sp>
      <p:sp>
        <p:nvSpPr>
          <p:cNvPr id="17461" name="テキスト ボックス 1"/>
          <p:cNvSpPr txBox="1">
            <a:spLocks noChangeArrowheads="1"/>
          </p:cNvSpPr>
          <p:nvPr/>
        </p:nvSpPr>
        <p:spPr bwMode="auto">
          <a:xfrm>
            <a:off x="287338" y="4365625"/>
            <a:ext cx="48127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dirty="0"/>
              <a:t>・　</a:t>
            </a:r>
            <a:r>
              <a:rPr lang="en-US" altLang="ja-JP" dirty="0" smtClean="0"/>
              <a:t>Only using 2-jets system</a:t>
            </a:r>
            <a:r>
              <a:rPr lang="ja-JP" altLang="en-US" dirty="0" smtClean="0"/>
              <a:t>： </a:t>
            </a:r>
            <a:r>
              <a:rPr lang="en-US" altLang="ja-JP" b="1" dirty="0">
                <a:solidFill>
                  <a:srgbClr val="FF0000"/>
                </a:solidFill>
              </a:rPr>
              <a:t>S/root(B) = 1.0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>
          <a:xfrm>
            <a:off x="35496" y="188913"/>
            <a:ext cx="9073008" cy="1143000"/>
          </a:xfrm>
        </p:spPr>
        <p:txBody>
          <a:bodyPr/>
          <a:lstStyle/>
          <a:p>
            <a:r>
              <a:rPr lang="en-US" altLang="ja-JP" sz="3600" dirty="0" smtClean="0"/>
              <a:t>Analysis including Initial State </a:t>
            </a:r>
            <a:r>
              <a:rPr lang="en-US" altLang="ja-JP" sz="3600" dirty="0"/>
              <a:t>R</a:t>
            </a:r>
            <a:r>
              <a:rPr lang="en-US" altLang="ja-JP" sz="3600" dirty="0" smtClean="0"/>
              <a:t>adiation (ISR)</a:t>
            </a:r>
            <a:endParaRPr lang="ja-JP" altLang="en-US" sz="3600" dirty="0" smtClean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468438"/>
            <a:ext cx="4078288" cy="292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420813"/>
            <a:ext cx="4159250" cy="297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437" name="テキスト ボックス 3"/>
          <p:cNvSpPr txBox="1">
            <a:spLocks noChangeArrowheads="1"/>
          </p:cNvSpPr>
          <p:nvPr/>
        </p:nvSpPr>
        <p:spPr bwMode="auto">
          <a:xfrm>
            <a:off x="1331913" y="1052513"/>
            <a:ext cx="17352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/>
              <a:t>Without ISR</a:t>
            </a:r>
            <a:endParaRPr lang="ja-JP" altLang="en-US" sz="2400" dirty="0"/>
          </a:p>
        </p:txBody>
      </p:sp>
      <p:sp>
        <p:nvSpPr>
          <p:cNvPr id="18438" name="テキスト ボックス 6"/>
          <p:cNvSpPr txBox="1">
            <a:spLocks noChangeArrowheads="1"/>
          </p:cNvSpPr>
          <p:nvPr/>
        </p:nvSpPr>
        <p:spPr bwMode="auto">
          <a:xfrm>
            <a:off x="6156325" y="1052513"/>
            <a:ext cx="13425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/>
              <a:t>With ISR</a:t>
            </a:r>
            <a:endParaRPr lang="ja-JP" altLang="en-US" sz="2400" dirty="0"/>
          </a:p>
        </p:txBody>
      </p:sp>
      <p:sp>
        <p:nvSpPr>
          <p:cNvPr id="8" name="右矢印 7"/>
          <p:cNvSpPr/>
          <p:nvPr/>
        </p:nvSpPr>
        <p:spPr>
          <a:xfrm>
            <a:off x="4127500" y="2449513"/>
            <a:ext cx="515938" cy="433387"/>
          </a:xfrm>
          <a:prstGeom prst="rightArrow">
            <a:avLst/>
          </a:prstGeom>
          <a:solidFill>
            <a:srgbClr val="FF00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8440" name="テキスト ボックス 4"/>
          <p:cNvSpPr txBox="1">
            <a:spLocks noChangeArrowheads="1"/>
          </p:cNvSpPr>
          <p:nvPr/>
        </p:nvSpPr>
        <p:spPr bwMode="auto">
          <a:xfrm>
            <a:off x="107950" y="4460875"/>
            <a:ext cx="869019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 smtClean="0"/>
              <a:t>・</a:t>
            </a:r>
            <a:r>
              <a:rPr lang="en-US" altLang="ja-JP" sz="2400" dirty="0" smtClean="0"/>
              <a:t>The biggest </a:t>
            </a:r>
            <a:r>
              <a:rPr lang="en-US" altLang="ja-JP" sz="2400" dirty="0" smtClean="0"/>
              <a:t>change appears </a:t>
            </a:r>
            <a:r>
              <a:rPr lang="en-US" altLang="ja-JP" sz="2400" dirty="0" smtClean="0"/>
              <a:t>in the </a:t>
            </a:r>
            <a:r>
              <a:rPr lang="en-US" altLang="ja-JP" sz="2400" dirty="0" err="1" smtClean="0"/>
              <a:t>E</a:t>
            </a:r>
            <a:r>
              <a:rPr lang="en-US" altLang="ja-JP" sz="2400" baseline="-25000" dirty="0" err="1" smtClean="0"/>
              <a:t>jj</a:t>
            </a:r>
            <a:r>
              <a:rPr lang="en-US" altLang="ja-JP" sz="2400" dirty="0" smtClean="0"/>
              <a:t> distribution. </a:t>
            </a:r>
            <a:endParaRPr lang="en-US" altLang="ja-JP" sz="2400" dirty="0"/>
          </a:p>
          <a:p>
            <a:pPr eaLnBrk="1" hangingPunct="1"/>
            <a:r>
              <a:rPr lang="ja-JP" altLang="en-US" sz="2400" dirty="0" smtClean="0"/>
              <a:t>・</a:t>
            </a:r>
            <a:r>
              <a:rPr lang="en-US" altLang="ja-JP" sz="2400" dirty="0"/>
              <a:t> After imposing all the same kinematic cuts, S/root(B) is smeared </a:t>
            </a:r>
          </a:p>
          <a:p>
            <a:pPr eaLnBrk="1" hangingPunct="1"/>
            <a:r>
              <a:rPr lang="en-US" altLang="ja-JP" sz="2400" dirty="0"/>
              <a:t>    </a:t>
            </a:r>
            <a:r>
              <a:rPr lang="en-US" altLang="ja-JP" sz="2400" dirty="0" smtClean="0">
                <a:solidFill>
                  <a:srgbClr val="FF0000"/>
                </a:solidFill>
              </a:rPr>
              <a:t>from </a:t>
            </a:r>
            <a:r>
              <a:rPr lang="en-US" altLang="ja-JP" sz="2400" dirty="0">
                <a:solidFill>
                  <a:srgbClr val="FF0000"/>
                </a:solidFill>
              </a:rPr>
              <a:t>2.5 to </a:t>
            </a:r>
            <a:r>
              <a:rPr lang="en-US" altLang="ja-JP" sz="2400" dirty="0" smtClean="0">
                <a:solidFill>
                  <a:srgbClr val="FF0000"/>
                </a:solidFill>
              </a:rPr>
              <a:t>2.0.</a:t>
            </a:r>
            <a:endParaRPr lang="en-US" altLang="ja-JP" sz="2400" dirty="0"/>
          </a:p>
        </p:txBody>
      </p:sp>
      <p:sp>
        <p:nvSpPr>
          <p:cNvPr id="18442" name="テキスト ボックス 9"/>
          <p:cNvSpPr txBox="1">
            <a:spLocks noChangeArrowheads="1"/>
          </p:cNvSpPr>
          <p:nvPr/>
        </p:nvSpPr>
        <p:spPr bwMode="auto">
          <a:xfrm>
            <a:off x="684213" y="2017713"/>
            <a:ext cx="7143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8443" name="テキスト ボックス 10"/>
          <p:cNvSpPr txBox="1">
            <a:spLocks noChangeArrowheads="1"/>
          </p:cNvSpPr>
          <p:nvPr/>
        </p:nvSpPr>
        <p:spPr bwMode="auto">
          <a:xfrm>
            <a:off x="5219700" y="2017713"/>
            <a:ext cx="715963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b="1"/>
              <a:t>|F|</a:t>
            </a:r>
            <a:r>
              <a:rPr lang="en-US" altLang="ja-JP" sz="1400" b="1" baseline="30000"/>
              <a:t>2</a:t>
            </a:r>
            <a:r>
              <a:rPr lang="en-US" altLang="ja-JP" sz="1400" b="1"/>
              <a:t> = 1</a:t>
            </a:r>
            <a:endParaRPr lang="ja-JP" altLang="en-US" sz="1400" b="1"/>
          </a:p>
        </p:txBody>
      </p:sp>
      <p:sp>
        <p:nvSpPr>
          <p:cNvPr id="12" name="テキスト ボックス 8"/>
          <p:cNvSpPr txBox="1">
            <a:spLocks noChangeArrowheads="1"/>
          </p:cNvSpPr>
          <p:nvPr/>
        </p:nvSpPr>
        <p:spPr bwMode="auto">
          <a:xfrm>
            <a:off x="107504" y="5877272"/>
            <a:ext cx="8928992" cy="830997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>
                <a:solidFill>
                  <a:srgbClr val="FF0000"/>
                </a:solidFill>
              </a:rPr>
              <a:t>Even </a:t>
            </a:r>
            <a:r>
              <a:rPr lang="en-US" altLang="ja-JP" sz="2400" dirty="0">
                <a:solidFill>
                  <a:srgbClr val="FF0000"/>
                </a:solidFill>
              </a:rPr>
              <a:t>including </a:t>
            </a:r>
            <a:r>
              <a:rPr lang="en-US" altLang="ja-JP" sz="2400" dirty="0" smtClean="0">
                <a:solidFill>
                  <a:srgbClr val="FF0000"/>
                </a:solidFill>
              </a:rPr>
              <a:t>ISR, </a:t>
            </a:r>
            <a:r>
              <a:rPr lang="en-US" altLang="ja-JP" sz="2400" dirty="0"/>
              <a:t>t</a:t>
            </a:r>
            <a:r>
              <a:rPr lang="en-US" altLang="ja-JP" sz="2400" dirty="0" smtClean="0"/>
              <a:t>he </a:t>
            </a:r>
            <a:r>
              <a:rPr lang="en-US" altLang="ja-JP" sz="2400" dirty="0"/>
              <a:t>model </a:t>
            </a:r>
            <a:r>
              <a:rPr lang="en-US" altLang="ja-JP" sz="2400" dirty="0" smtClean="0"/>
              <a:t>with </a:t>
            </a:r>
            <a:r>
              <a:rPr lang="en-US" altLang="ja-JP" sz="2400" dirty="0"/>
              <a:t>H</a:t>
            </a:r>
            <a:r>
              <a:rPr lang="en-US" altLang="ja-JP" sz="2400" baseline="30000" dirty="0"/>
              <a:t>±</a:t>
            </a:r>
            <a:r>
              <a:rPr lang="en-US" altLang="ja-JP" sz="2400" dirty="0"/>
              <a:t>W</a:t>
            </a:r>
            <a:r>
              <a:rPr lang="en-US" altLang="ja-JP" sz="2400" baseline="30000" dirty="0"/>
              <a:t>∓</a:t>
            </a:r>
            <a:r>
              <a:rPr lang="en-US" altLang="ja-JP" sz="2400" dirty="0"/>
              <a:t>Z </a:t>
            </a:r>
            <a:r>
              <a:rPr lang="en-US" altLang="ja-JP" sz="2400" dirty="0" smtClean="0"/>
              <a:t>vertex </a:t>
            </a:r>
            <a:r>
              <a:rPr lang="en-US" altLang="ja-JP" sz="2400" dirty="0"/>
              <a:t>|F|</a:t>
            </a:r>
            <a:r>
              <a:rPr lang="en-US" altLang="ja-JP" sz="2400" baseline="30000" dirty="0"/>
              <a:t>2</a:t>
            </a:r>
            <a:r>
              <a:rPr lang="en-US" altLang="ja-JP" sz="2400" dirty="0"/>
              <a:t> &gt; 10</a:t>
            </a:r>
            <a:r>
              <a:rPr lang="en-US" altLang="ja-JP" sz="2400" baseline="30000" dirty="0"/>
              <a:t>-3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still can </a:t>
            </a:r>
            <a:r>
              <a:rPr lang="en-US" altLang="ja-JP" sz="2400" dirty="0"/>
              <a:t>be excluded </a:t>
            </a:r>
            <a:r>
              <a:rPr lang="en-US" altLang="ja-JP" sz="2400" dirty="0" smtClean="0"/>
              <a:t>at 95</a:t>
            </a:r>
            <a:r>
              <a:rPr lang="en-US" altLang="ja-JP" sz="2400" dirty="0"/>
              <a:t>% </a:t>
            </a:r>
            <a:r>
              <a:rPr lang="en-US" altLang="ja-JP" sz="2400" dirty="0" smtClean="0"/>
              <a:t>CL </a:t>
            </a:r>
            <a:r>
              <a:rPr lang="en-US" altLang="ja-JP" sz="2400" dirty="0" smtClean="0"/>
              <a:t>.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>
          <a:xfrm>
            <a:off x="684213" y="-90265"/>
            <a:ext cx="7772400" cy="1143001"/>
          </a:xfrm>
        </p:spPr>
        <p:txBody>
          <a:bodyPr/>
          <a:lstStyle/>
          <a:p>
            <a:r>
              <a:rPr lang="en-US" altLang="ja-JP" sz="4000" dirty="0" smtClean="0"/>
              <a:t>Summary</a:t>
            </a:r>
            <a:endParaRPr lang="ja-JP" altLang="en-US" dirty="0" smtClean="0"/>
          </a:p>
        </p:txBody>
      </p:sp>
      <p:sp>
        <p:nvSpPr>
          <p:cNvPr id="21507" name="正方形/長方形 3"/>
          <p:cNvSpPr>
            <a:spLocks noChangeArrowheads="1"/>
          </p:cNvSpPr>
          <p:nvPr/>
        </p:nvSpPr>
        <p:spPr bwMode="auto">
          <a:xfrm>
            <a:off x="0" y="908720"/>
            <a:ext cx="9144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dirty="0" smtClean="0"/>
              <a:t>・</a:t>
            </a:r>
            <a:r>
              <a:rPr lang="en-US" altLang="ja-JP" dirty="0" smtClean="0"/>
              <a:t>We focus on Higgs models with triplet scalar fields. </a:t>
            </a:r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 smtClean="0"/>
              <a:t>・</a:t>
            </a:r>
            <a:r>
              <a:rPr lang="en-US" altLang="ja-JP" dirty="0" smtClean="0"/>
              <a:t>Precise measurement of  </a:t>
            </a:r>
            <a:r>
              <a:rPr lang="en-US" altLang="ja-JP" b="1" dirty="0">
                <a:solidFill>
                  <a:srgbClr val="FF0000"/>
                </a:solidFill>
              </a:rPr>
              <a:t>H</a:t>
            </a:r>
            <a:r>
              <a:rPr lang="en-US" altLang="ja-JP" b="1" baseline="30000" dirty="0">
                <a:solidFill>
                  <a:srgbClr val="FF0000"/>
                </a:solidFill>
              </a:rPr>
              <a:t>±</a:t>
            </a:r>
            <a:r>
              <a:rPr lang="en-US" altLang="ja-JP" b="1" dirty="0">
                <a:solidFill>
                  <a:srgbClr val="FF0000"/>
                </a:solidFill>
              </a:rPr>
              <a:t>W</a:t>
            </a:r>
            <a:r>
              <a:rPr lang="en-US" altLang="ja-JP" b="1" baseline="30000" dirty="0">
                <a:solidFill>
                  <a:srgbClr val="FF0000"/>
                </a:solidFill>
              </a:rPr>
              <a:t>∓</a:t>
            </a:r>
            <a:r>
              <a:rPr lang="en-US" altLang="ja-JP" b="1" dirty="0" smtClean="0">
                <a:solidFill>
                  <a:srgbClr val="FF0000"/>
                </a:solidFill>
              </a:rPr>
              <a:t>Z</a:t>
            </a:r>
            <a:r>
              <a:rPr lang="ja-JP" altLang="en-US" b="1" dirty="0">
                <a:solidFill>
                  <a:srgbClr val="FF0000"/>
                </a:solidFill>
              </a:rPr>
              <a:t> </a:t>
            </a:r>
            <a:r>
              <a:rPr lang="en-US" altLang="ja-JP" b="1" dirty="0" smtClean="0">
                <a:solidFill>
                  <a:srgbClr val="FF0000"/>
                </a:solidFill>
              </a:rPr>
              <a:t>vertex </a:t>
            </a:r>
            <a:r>
              <a:rPr lang="en-US" altLang="ja-JP" dirty="0" smtClean="0"/>
              <a:t> becomes important combining the </a:t>
            </a:r>
          </a:p>
          <a:p>
            <a:pPr>
              <a:defRPr/>
            </a:pPr>
            <a:r>
              <a:rPr lang="en-US" altLang="ja-JP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  </a:t>
            </a:r>
            <a:r>
              <a:rPr lang="en-US" altLang="ja-JP" b="1" dirty="0" smtClean="0">
                <a:solidFill>
                  <a:srgbClr val="FF0000"/>
                </a:solidFill>
                <a:sym typeface="Wingdings" pitchFamily="2" charset="2"/>
              </a:rPr>
              <a:t>rho parameter data</a:t>
            </a:r>
            <a:r>
              <a:rPr lang="en-US" altLang="ja-JP" dirty="0" smtClean="0">
                <a:sym typeface="Wingdings" pitchFamily="2" charset="2"/>
              </a:rPr>
              <a:t>. These observables constrain triplet Higgs VEV.    </a:t>
            </a: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   </a:t>
            </a:r>
            <a:endParaRPr lang="ja-JP" altLang="en-US" dirty="0"/>
          </a:p>
          <a:p>
            <a:pPr>
              <a:defRPr/>
            </a:pPr>
            <a:r>
              <a:rPr lang="ja-JP" altLang="en-US" dirty="0"/>
              <a:t>・ </a:t>
            </a:r>
            <a:r>
              <a:rPr lang="en-US" altLang="ja-JP" dirty="0" smtClean="0"/>
              <a:t>We discuss the process  </a:t>
            </a:r>
            <a:r>
              <a:rPr lang="en-US" altLang="ja-JP" b="1" dirty="0" err="1" smtClean="0">
                <a:solidFill>
                  <a:srgbClr val="FF0000"/>
                </a:solidFill>
              </a:rPr>
              <a:t>e</a:t>
            </a:r>
            <a:r>
              <a:rPr lang="en-US" altLang="ja-JP" b="1" baseline="30000" dirty="0" err="1" smtClean="0">
                <a:solidFill>
                  <a:srgbClr val="FF0000"/>
                </a:solidFill>
              </a:rPr>
              <a:t>+</a:t>
            </a:r>
            <a:r>
              <a:rPr lang="en-US" altLang="ja-JP" b="1" dirty="0" err="1" smtClean="0">
                <a:solidFill>
                  <a:srgbClr val="FF0000"/>
                </a:solidFill>
              </a:rPr>
              <a:t>e</a:t>
            </a:r>
            <a:r>
              <a:rPr lang="en-US" altLang="ja-JP" b="1" baseline="30000" dirty="0" smtClean="0">
                <a:solidFill>
                  <a:srgbClr val="FF0000"/>
                </a:solidFill>
              </a:rPr>
              <a:t>-</a:t>
            </a:r>
            <a:r>
              <a:rPr lang="en-US" altLang="ja-JP" b="1" dirty="0" smtClean="0">
                <a:solidFill>
                  <a:srgbClr val="FF0000"/>
                </a:solidFill>
              </a:rPr>
              <a:t> </a:t>
            </a:r>
            <a:r>
              <a:rPr lang="ja-JP" altLang="en-US" b="1" dirty="0">
                <a:solidFill>
                  <a:srgbClr val="FF0000"/>
                </a:solidFill>
              </a:rPr>
              <a:t>→</a:t>
            </a:r>
            <a:r>
              <a:rPr lang="en-US" altLang="ja-JP" b="1" dirty="0">
                <a:solidFill>
                  <a:srgbClr val="FF0000"/>
                </a:solidFill>
              </a:rPr>
              <a:t> H</a:t>
            </a:r>
            <a:r>
              <a:rPr lang="en-US" altLang="ja-JP" b="1" baseline="30000" dirty="0">
                <a:solidFill>
                  <a:srgbClr val="FF0000"/>
                </a:solidFill>
              </a:rPr>
              <a:t>+</a:t>
            </a:r>
            <a:r>
              <a:rPr lang="en-US" altLang="ja-JP" b="1" dirty="0">
                <a:solidFill>
                  <a:srgbClr val="FF0000"/>
                </a:solidFill>
              </a:rPr>
              <a:t>W</a:t>
            </a:r>
            <a:r>
              <a:rPr lang="en-US" altLang="ja-JP" b="1" baseline="30000" dirty="0">
                <a:solidFill>
                  <a:srgbClr val="FF0000"/>
                </a:solidFill>
              </a:rPr>
              <a:t>-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lang="ja-JP" altLang="en-US" b="1" dirty="0">
                <a:solidFill>
                  <a:srgbClr val="FF0000"/>
                </a:solidFill>
              </a:rPr>
              <a:t>→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lang="en-US" altLang="ja-JP" b="1" dirty="0" err="1">
                <a:solidFill>
                  <a:srgbClr val="FF0000"/>
                </a:solidFill>
              </a:rPr>
              <a:t>lνjj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at the ILC and apply the recoil method.</a:t>
            </a:r>
            <a:endParaRPr lang="en-US" altLang="ja-JP" dirty="0"/>
          </a:p>
          <a:p>
            <a:pPr>
              <a:defRPr/>
            </a:pPr>
            <a:endParaRPr lang="en-US" altLang="ja-JP" dirty="0"/>
          </a:p>
          <a:p>
            <a:pPr>
              <a:defRPr/>
            </a:pPr>
            <a:r>
              <a:rPr lang="ja-JP" altLang="en-US" dirty="0"/>
              <a:t>・ </a:t>
            </a:r>
            <a:r>
              <a:rPr lang="en-US" altLang="ja-JP" dirty="0"/>
              <a:t>Model with </a:t>
            </a:r>
            <a:r>
              <a:rPr lang="en-US" altLang="ja-JP" b="1" dirty="0">
                <a:solidFill>
                  <a:srgbClr val="FF0000"/>
                </a:solidFill>
              </a:rPr>
              <a:t>|F|</a:t>
            </a:r>
            <a:r>
              <a:rPr lang="en-US" altLang="ja-JP" b="1" baseline="30000" dirty="0">
                <a:solidFill>
                  <a:srgbClr val="FF0000"/>
                </a:solidFill>
              </a:rPr>
              <a:t>2</a:t>
            </a:r>
            <a:r>
              <a:rPr lang="en-US" altLang="ja-JP" b="1" dirty="0">
                <a:solidFill>
                  <a:srgbClr val="FF0000"/>
                </a:solidFill>
              </a:rPr>
              <a:t> &gt; 10</a:t>
            </a:r>
            <a:r>
              <a:rPr lang="en-US" altLang="ja-JP" b="1" baseline="30000" dirty="0">
                <a:solidFill>
                  <a:srgbClr val="FF0000"/>
                </a:solidFill>
              </a:rPr>
              <a:t>-3</a:t>
            </a:r>
            <a:r>
              <a:rPr lang="en-US" altLang="ja-JP" b="1" dirty="0">
                <a:solidFill>
                  <a:srgbClr val="FF0000"/>
                </a:solidFill>
              </a:rPr>
              <a:t> </a:t>
            </a:r>
            <a:r>
              <a:rPr lang="en-US" altLang="ja-JP" dirty="0"/>
              <a:t>can be  excluded with the </a:t>
            </a:r>
            <a:r>
              <a:rPr lang="en-US" altLang="ja-JP" b="1" dirty="0">
                <a:solidFill>
                  <a:srgbClr val="FF0000"/>
                </a:solidFill>
              </a:rPr>
              <a:t>95% CL </a:t>
            </a:r>
            <a:r>
              <a:rPr lang="en-US" altLang="ja-JP" dirty="0"/>
              <a:t>even including the ISR. </a:t>
            </a:r>
            <a:endParaRPr lang="en-US" altLang="ja-JP" dirty="0" smtClean="0"/>
          </a:p>
          <a:p>
            <a:pPr>
              <a:defRPr/>
            </a:pPr>
            <a:r>
              <a:rPr lang="en-US" altLang="ja-JP" dirty="0" smtClean="0"/>
              <a:t>   It is </a:t>
            </a:r>
            <a:r>
              <a:rPr lang="en-US" altLang="ja-JP" dirty="0"/>
              <a:t>a similar accuracy to the </a:t>
            </a:r>
            <a:r>
              <a:rPr lang="en-US" altLang="ja-JP" b="1" dirty="0">
                <a:solidFill>
                  <a:srgbClr val="FF0000"/>
                </a:solidFill>
              </a:rPr>
              <a:t>rho parameter data</a:t>
            </a:r>
            <a:r>
              <a:rPr lang="en-US" altLang="ja-JP" dirty="0"/>
              <a:t>. 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78232" y="3789040"/>
            <a:ext cx="8859544" cy="1800200"/>
            <a:chOff x="178232" y="3933056"/>
            <a:chExt cx="8859544" cy="1800200"/>
          </a:xfrm>
        </p:grpSpPr>
        <p:sp>
          <p:nvSpPr>
            <p:cNvPr id="19460" name="テキスト ボックス 2"/>
            <p:cNvSpPr txBox="1">
              <a:spLocks noChangeArrowheads="1"/>
            </p:cNvSpPr>
            <p:nvPr/>
          </p:nvSpPr>
          <p:spPr bwMode="auto">
            <a:xfrm>
              <a:off x="179512" y="4365104"/>
              <a:ext cx="858799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 smtClean="0"/>
                <a:t>Rho parameter</a:t>
              </a:r>
              <a:r>
                <a:rPr lang="ja-JP" altLang="en-US" dirty="0" smtClean="0"/>
                <a:t> </a:t>
              </a:r>
              <a:r>
                <a:rPr lang="en-US" altLang="ja-JP" dirty="0"/>
                <a:t>(95% CL</a:t>
              </a:r>
              <a:r>
                <a:rPr lang="en-US" altLang="ja-JP" dirty="0" smtClean="0"/>
                <a:t>)        </a:t>
              </a:r>
              <a:r>
                <a:rPr lang="en-US" altLang="ja-JP" dirty="0" smtClean="0"/>
                <a:t>       </a:t>
              </a:r>
              <a:r>
                <a:rPr lang="en-US" altLang="ja-JP" dirty="0" smtClean="0"/>
                <a:t>6 </a:t>
              </a:r>
              <a:r>
                <a:rPr lang="en-US" altLang="ja-JP" dirty="0" err="1" smtClean="0"/>
                <a:t>GeV</a:t>
              </a:r>
              <a:r>
                <a:rPr lang="en-US" altLang="ja-JP" dirty="0" smtClean="0"/>
                <a:t>                        8 </a:t>
              </a:r>
              <a:r>
                <a:rPr lang="en-US" altLang="ja-JP" dirty="0" err="1" smtClean="0"/>
                <a:t>GeV</a:t>
              </a:r>
              <a:r>
                <a:rPr lang="en-US" altLang="ja-JP" dirty="0" smtClean="0"/>
                <a:t>                         -</a:t>
              </a:r>
              <a:endParaRPr lang="ja-JP" altLang="en-US" dirty="0"/>
            </a:p>
          </p:txBody>
        </p:sp>
        <p:sp>
          <p:nvSpPr>
            <p:cNvPr id="19461" name="テキスト ボックス 3"/>
            <p:cNvSpPr txBox="1">
              <a:spLocks noChangeArrowheads="1"/>
            </p:cNvSpPr>
            <p:nvPr/>
          </p:nvSpPr>
          <p:spPr bwMode="auto">
            <a:xfrm>
              <a:off x="3453242" y="3933056"/>
              <a:ext cx="17668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/>
                <a:t>SM </a:t>
              </a:r>
              <a:r>
                <a:rPr lang="ja-JP" altLang="en-US" dirty="0"/>
                <a:t>＋ </a:t>
              </a:r>
              <a:r>
                <a:rPr lang="en-US" altLang="ja-JP" dirty="0" smtClean="0"/>
                <a:t>η (Y=0)</a:t>
              </a:r>
              <a:endParaRPr lang="ja-JP" altLang="en-US" dirty="0"/>
            </a:p>
          </p:txBody>
        </p:sp>
        <p:sp>
          <p:nvSpPr>
            <p:cNvPr id="19462" name="テキスト ボックス 6"/>
            <p:cNvSpPr txBox="1">
              <a:spLocks noChangeArrowheads="1"/>
            </p:cNvSpPr>
            <p:nvPr/>
          </p:nvSpPr>
          <p:spPr bwMode="auto">
            <a:xfrm>
              <a:off x="5292080" y="3933056"/>
              <a:ext cx="188769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/>
                <a:t>SM </a:t>
              </a:r>
              <a:r>
                <a:rPr lang="ja-JP" altLang="en-US" dirty="0"/>
                <a:t>＋ </a:t>
              </a:r>
              <a:r>
                <a:rPr lang="en-US" altLang="ja-JP" dirty="0" smtClean="0"/>
                <a:t>Δ (Y = 1)</a:t>
              </a:r>
              <a:endParaRPr lang="ja-JP" altLang="en-US" dirty="0"/>
            </a:p>
          </p:txBody>
        </p:sp>
        <p:sp>
          <p:nvSpPr>
            <p:cNvPr id="19463" name="テキスト ボックス 7"/>
            <p:cNvSpPr txBox="1">
              <a:spLocks noChangeArrowheads="1"/>
            </p:cNvSpPr>
            <p:nvPr/>
          </p:nvSpPr>
          <p:spPr bwMode="auto">
            <a:xfrm>
              <a:off x="7394575" y="3933056"/>
              <a:ext cx="149860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/>
                <a:t>SM </a:t>
              </a:r>
              <a:r>
                <a:rPr lang="ja-JP" altLang="en-US" dirty="0"/>
                <a:t>＋ </a:t>
              </a:r>
              <a:r>
                <a:rPr lang="en-US" altLang="ja-JP" dirty="0"/>
                <a:t>η + Δ</a:t>
              </a:r>
              <a:endParaRPr lang="ja-JP" altLang="en-US" dirty="0"/>
            </a:p>
          </p:txBody>
        </p:sp>
        <p:sp>
          <p:nvSpPr>
            <p:cNvPr id="19464" name="テキスト ボックス 8"/>
            <p:cNvSpPr txBox="1">
              <a:spLocks noChangeArrowheads="1"/>
            </p:cNvSpPr>
            <p:nvPr/>
          </p:nvSpPr>
          <p:spPr bwMode="auto">
            <a:xfrm>
              <a:off x="178232" y="5261138"/>
              <a:ext cx="852066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 dirty="0">
                  <a:solidFill>
                    <a:srgbClr val="FF0000"/>
                  </a:solidFill>
                </a:rPr>
                <a:t>H</a:t>
              </a:r>
              <a:r>
                <a:rPr lang="en-US" altLang="ja-JP" b="1" baseline="30000" dirty="0">
                  <a:solidFill>
                    <a:srgbClr val="FF0000"/>
                  </a:solidFill>
                </a:rPr>
                <a:t>±</a:t>
              </a:r>
              <a:r>
                <a:rPr lang="en-US" altLang="ja-JP" b="1" dirty="0">
                  <a:solidFill>
                    <a:srgbClr val="FF0000"/>
                  </a:solidFill>
                </a:rPr>
                <a:t>W</a:t>
              </a:r>
              <a:r>
                <a:rPr lang="ja-JP" altLang="en-US" b="1" baseline="30000" dirty="0">
                  <a:solidFill>
                    <a:srgbClr val="FF0000"/>
                  </a:solidFill>
                </a:rPr>
                <a:t>∓</a:t>
              </a:r>
              <a:r>
                <a:rPr lang="en-US" altLang="ja-JP" b="1" dirty="0">
                  <a:solidFill>
                    <a:srgbClr val="FF0000"/>
                  </a:solidFill>
                </a:rPr>
                <a:t>Z 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vertex </a:t>
              </a:r>
              <a:r>
                <a:rPr lang="ja-JP" altLang="en-US" b="1" dirty="0" smtClean="0">
                  <a:solidFill>
                    <a:srgbClr val="FF0000"/>
                  </a:solidFill>
                </a:rPr>
                <a:t> 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(ILC)      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           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3 </a:t>
              </a:r>
              <a:r>
                <a:rPr lang="en-US" altLang="ja-JP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                      4 </a:t>
              </a:r>
              <a:r>
                <a:rPr lang="en-US" altLang="ja-JP" b="1" dirty="0" err="1" smtClean="0">
                  <a:solidFill>
                    <a:srgbClr val="FF0000"/>
                  </a:solidFill>
                </a:rPr>
                <a:t>GeV</a:t>
              </a:r>
              <a:r>
                <a:rPr lang="en-US" altLang="ja-JP" b="1" dirty="0" smtClean="0">
                  <a:solidFill>
                    <a:srgbClr val="FF0000"/>
                  </a:solidFill>
                </a:rPr>
                <a:t>                     3 </a:t>
              </a:r>
              <a:r>
                <a:rPr lang="en-US" altLang="ja-JP" b="1" dirty="0" err="1" smtClean="0">
                  <a:solidFill>
                    <a:srgbClr val="FF0000"/>
                  </a:solidFill>
                </a:rPr>
                <a:t>GeV</a:t>
              </a:r>
              <a:endParaRPr lang="ja-JP" alt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テキスト ボックス 8"/>
            <p:cNvSpPr txBox="1">
              <a:spLocks noChangeArrowheads="1"/>
            </p:cNvSpPr>
            <p:nvPr/>
          </p:nvSpPr>
          <p:spPr bwMode="auto">
            <a:xfrm>
              <a:off x="178232" y="4797152"/>
              <a:ext cx="856741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/>
                <a:t>H</a:t>
              </a:r>
              <a:r>
                <a:rPr lang="en-US" altLang="ja-JP" baseline="30000" dirty="0"/>
                <a:t>±</a:t>
              </a:r>
              <a:r>
                <a:rPr lang="en-US" altLang="ja-JP" dirty="0"/>
                <a:t>W</a:t>
              </a:r>
              <a:r>
                <a:rPr lang="ja-JP" altLang="en-US" baseline="30000" dirty="0"/>
                <a:t>∓</a:t>
              </a:r>
              <a:r>
                <a:rPr lang="en-US" altLang="ja-JP" dirty="0"/>
                <a:t>Z </a:t>
              </a:r>
              <a:r>
                <a:rPr lang="en-US" altLang="ja-JP" dirty="0" smtClean="0"/>
                <a:t>vertex</a:t>
              </a:r>
              <a:r>
                <a:rPr lang="ja-JP" altLang="en-US" dirty="0" smtClean="0"/>
                <a:t> </a:t>
              </a:r>
              <a:r>
                <a:rPr lang="en-US" altLang="ja-JP" dirty="0" smtClean="0"/>
                <a:t>(LHC)  </a:t>
              </a:r>
              <a:r>
                <a:rPr lang="en-US" altLang="ja-JP" dirty="0" smtClean="0"/>
                <a:t>                </a:t>
              </a:r>
              <a:r>
                <a:rPr lang="en-US" altLang="ja-JP" dirty="0" smtClean="0"/>
                <a:t>11 </a:t>
              </a:r>
              <a:r>
                <a:rPr lang="en-US" altLang="ja-JP" dirty="0" err="1" smtClean="0"/>
                <a:t>GeV</a:t>
              </a:r>
              <a:r>
                <a:rPr lang="en-US" altLang="ja-JP" dirty="0" smtClean="0"/>
                <a:t>                     16 </a:t>
              </a:r>
              <a:r>
                <a:rPr lang="en-US" altLang="ja-JP" dirty="0" err="1" smtClean="0"/>
                <a:t>GeV</a:t>
              </a:r>
              <a:r>
                <a:rPr lang="en-US" altLang="ja-JP" dirty="0" smtClean="0"/>
                <a:t>                   11 </a:t>
              </a:r>
              <a:r>
                <a:rPr lang="en-US" altLang="ja-JP" dirty="0" err="1" smtClean="0"/>
                <a:t>GeV</a:t>
              </a:r>
              <a:endParaRPr lang="ja-JP" altLang="en-US" dirty="0"/>
            </a:p>
          </p:txBody>
        </p:sp>
        <p:sp>
          <p:nvSpPr>
            <p:cNvPr id="3" name="正方形/長方形 2"/>
            <p:cNvSpPr/>
            <p:nvPr/>
          </p:nvSpPr>
          <p:spPr>
            <a:xfrm>
              <a:off x="178232" y="3933056"/>
              <a:ext cx="8858264" cy="18002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" name="直線コネクタ 4"/>
            <p:cNvCxnSpPr/>
            <p:nvPr/>
          </p:nvCxnSpPr>
          <p:spPr>
            <a:xfrm>
              <a:off x="178232" y="4365104"/>
              <a:ext cx="8858264" cy="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79512" y="4797152"/>
              <a:ext cx="8858264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コネクタ 26"/>
            <p:cNvCxnSpPr/>
            <p:nvPr/>
          </p:nvCxnSpPr>
          <p:spPr>
            <a:xfrm>
              <a:off x="179512" y="5229200"/>
              <a:ext cx="8858264" cy="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3419872" y="3933056"/>
              <a:ext cx="0" cy="180020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>
              <a:off x="5220072" y="3933056"/>
              <a:ext cx="0" cy="180020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7308304" y="3933056"/>
              <a:ext cx="0" cy="1800200"/>
            </a:xfrm>
            <a:prstGeom prst="line">
              <a:avLst/>
            </a:prstGeom>
            <a:ln w="254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266" y="3429000"/>
            <a:ext cx="1058222" cy="318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395536" y="5805264"/>
            <a:ext cx="8568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dirty="0"/>
              <a:t>・ </a:t>
            </a:r>
            <a:r>
              <a:rPr lang="en-US" altLang="ja-JP" dirty="0" smtClean="0"/>
              <a:t>This study can be applied to the concrete triplet Higgs models</a:t>
            </a:r>
            <a:r>
              <a:rPr lang="en-US" altLang="ja-JP" dirty="0"/>
              <a:t> </a:t>
            </a:r>
            <a:endParaRPr lang="en-US" altLang="ja-JP" dirty="0" smtClean="0"/>
          </a:p>
          <a:p>
            <a:pPr>
              <a:defRPr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                             (e.g. the type-II seesaw model) .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609600"/>
            <a:ext cx="7772400" cy="1143000"/>
          </a:xfrm>
        </p:spPr>
        <p:txBody>
          <a:bodyPr/>
          <a:lstStyle/>
          <a:p>
            <a:r>
              <a:rPr kumimoji="1" lang="en-US" altLang="ja-JP" dirty="0" smtClean="0"/>
              <a:t>Contents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Introduction</a:t>
            </a:r>
            <a:endParaRPr kumimoji="1" lang="en-US" altLang="ja-JP" dirty="0" smtClean="0"/>
          </a:p>
          <a:p>
            <a:r>
              <a:rPr lang="en-US" altLang="ja-JP" dirty="0" smtClean="0"/>
              <a:t>Higgs models with triplet </a:t>
            </a:r>
            <a:r>
              <a:rPr lang="en-US" altLang="ja-JP" dirty="0" smtClean="0"/>
              <a:t>fields</a:t>
            </a:r>
          </a:p>
          <a:p>
            <a:pPr marL="0" indent="0">
              <a:buNone/>
            </a:pPr>
            <a:r>
              <a:rPr lang="en-US" altLang="ja-JP" sz="2400" dirty="0" smtClean="0"/>
              <a:t>      </a:t>
            </a:r>
            <a:r>
              <a:rPr lang="en-US" altLang="ja-JP" sz="2400" dirty="0" smtClean="0"/>
              <a:t>- Rho parameter constraint </a:t>
            </a:r>
          </a:p>
          <a:p>
            <a:pPr marL="0" indent="0">
              <a:buNone/>
            </a:pPr>
            <a:r>
              <a:rPr lang="en-US" altLang="ja-JP" sz="2400" dirty="0" smtClean="0"/>
              <a:t>      - Theoretical property of the H</a:t>
            </a:r>
            <a:r>
              <a:rPr lang="en-US" altLang="ja-JP" sz="2400" baseline="30000" dirty="0" smtClean="0"/>
              <a:t>±</a:t>
            </a:r>
            <a:r>
              <a:rPr lang="en-US" altLang="ja-JP" sz="2400" dirty="0" smtClean="0"/>
              <a:t>W</a:t>
            </a:r>
            <a:r>
              <a:rPr lang="ja-JP" altLang="en-US" sz="2400" baseline="30000" dirty="0"/>
              <a:t>∓</a:t>
            </a:r>
            <a:r>
              <a:rPr lang="en-US" altLang="ja-JP" sz="2400" dirty="0" smtClean="0"/>
              <a:t>Z vertex</a:t>
            </a:r>
            <a:endParaRPr lang="en-US" altLang="ja-JP" sz="2400" dirty="0"/>
          </a:p>
          <a:p>
            <a:pPr marL="0" indent="0">
              <a:buNone/>
            </a:pPr>
            <a:r>
              <a:rPr lang="en-US" altLang="ja-JP" sz="2400" dirty="0"/>
              <a:t>     </a:t>
            </a:r>
            <a:r>
              <a:rPr lang="en-US" altLang="ja-JP" sz="2400" dirty="0" smtClean="0"/>
              <a:t> - </a:t>
            </a:r>
            <a:r>
              <a:rPr lang="en-US" altLang="ja-JP" sz="2400" dirty="0" smtClean="0"/>
              <a:t>Measuring H</a:t>
            </a:r>
            <a:r>
              <a:rPr lang="en-US" altLang="ja-JP" sz="2400" baseline="30000" dirty="0" smtClean="0"/>
              <a:t>±</a:t>
            </a:r>
            <a:r>
              <a:rPr lang="en-US" altLang="ja-JP" sz="2400" dirty="0" smtClean="0"/>
              <a:t>W</a:t>
            </a:r>
            <a:r>
              <a:rPr lang="ja-JP" altLang="en-US" sz="2400" baseline="30000" dirty="0"/>
              <a:t>∓</a:t>
            </a:r>
            <a:r>
              <a:rPr lang="en-US" altLang="ja-JP" sz="2400" dirty="0"/>
              <a:t>Z</a:t>
            </a:r>
            <a:r>
              <a:rPr lang="en-US" altLang="ja-JP" sz="2400" dirty="0" smtClean="0"/>
              <a:t> vertex at the ILC</a:t>
            </a:r>
            <a:endParaRPr lang="en-US" altLang="ja-JP" sz="2400" dirty="0" smtClean="0"/>
          </a:p>
          <a:p>
            <a:r>
              <a:rPr lang="en-US" altLang="ja-JP" dirty="0" smtClean="0"/>
              <a:t>Simulation results</a:t>
            </a:r>
            <a:endParaRPr lang="en-US" altLang="ja-JP" sz="2400" dirty="0" smtClean="0"/>
          </a:p>
          <a:p>
            <a:r>
              <a:rPr lang="en-US" altLang="ja-JP" dirty="0" smtClean="0"/>
              <a:t>Summary</a:t>
            </a:r>
            <a:endParaRPr lang="en-US" altLang="ja-JP" dirty="0" smtClean="0"/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6038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 up slides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39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タイトル 1"/>
          <p:cNvSpPr>
            <a:spLocks noGrp="1"/>
          </p:cNvSpPr>
          <p:nvPr>
            <p:ph type="title"/>
          </p:nvPr>
        </p:nvSpPr>
        <p:spPr>
          <a:xfrm>
            <a:off x="685800" y="188913"/>
            <a:ext cx="7772400" cy="936625"/>
          </a:xfrm>
        </p:spPr>
        <p:txBody>
          <a:bodyPr/>
          <a:lstStyle/>
          <a:p>
            <a:r>
              <a:rPr lang="en-US" altLang="ja-JP" sz="3600" dirty="0" smtClean="0"/>
              <a:t>The H</a:t>
            </a:r>
            <a:r>
              <a:rPr lang="en-US" altLang="ja-JP" sz="3600" baseline="30000" dirty="0" smtClean="0"/>
              <a:t>±</a:t>
            </a:r>
            <a:r>
              <a:rPr lang="en-US" altLang="ja-JP" sz="3600" dirty="0" smtClean="0"/>
              <a:t>W</a:t>
            </a:r>
            <a:r>
              <a:rPr lang="en-US" altLang="ja-JP" sz="3600" baseline="30000" dirty="0" smtClean="0"/>
              <a:t>∓</a:t>
            </a:r>
            <a:r>
              <a:rPr lang="en-US" altLang="ja-JP" sz="3600" dirty="0" smtClean="0"/>
              <a:t>Z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vertex</a:t>
            </a:r>
            <a:r>
              <a:rPr lang="ja-JP" altLang="en-US" sz="3600" dirty="0" smtClean="0"/>
              <a:t> </a:t>
            </a:r>
            <a:r>
              <a:rPr lang="en-US" altLang="ja-JP" sz="3600" dirty="0" smtClean="0"/>
              <a:t>(normal models)</a:t>
            </a:r>
            <a:endParaRPr lang="ja-JP" altLang="en-US" sz="3600" dirty="0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668463"/>
            <a:ext cx="4751388" cy="176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40188"/>
            <a:ext cx="2974975" cy="455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73050" y="1052513"/>
            <a:ext cx="3660775" cy="461962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b="1" dirty="0"/>
              <a:t>Kinetic term (2HDM case)</a:t>
            </a:r>
            <a:endParaRPr lang="ja-JP" altLang="en-US" sz="2400" b="1" dirty="0"/>
          </a:p>
        </p:txBody>
      </p:sp>
      <p:grpSp>
        <p:nvGrpSpPr>
          <p:cNvPr id="21510" name="グループ化 37"/>
          <p:cNvGrpSpPr>
            <a:grpSpLocks/>
          </p:cNvGrpSpPr>
          <p:nvPr/>
        </p:nvGrpSpPr>
        <p:grpSpPr bwMode="auto">
          <a:xfrm>
            <a:off x="5961063" y="1006475"/>
            <a:ext cx="3111500" cy="4583113"/>
            <a:chOff x="5961270" y="908720"/>
            <a:chExt cx="3110721" cy="4582180"/>
          </a:xfrm>
        </p:grpSpPr>
        <p:sp>
          <p:nvSpPr>
            <p:cNvPr id="36" name="角丸四角形 35"/>
            <p:cNvSpPr/>
            <p:nvPr/>
          </p:nvSpPr>
          <p:spPr>
            <a:xfrm>
              <a:off x="5961270" y="908720"/>
              <a:ext cx="3110721" cy="4582180"/>
            </a:xfrm>
            <a:prstGeom prst="roundRect">
              <a:avLst>
                <a:gd name="adj" fmla="val 6445"/>
              </a:avLst>
            </a:prstGeom>
            <a:solidFill>
              <a:srgbClr val="FFFF99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pic>
          <p:nvPicPr>
            <p:cNvPr id="21528" name="Picture 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3279" y="4949584"/>
              <a:ext cx="2211129" cy="4886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29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2248" y="973758"/>
              <a:ext cx="2686216" cy="6295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30" name="Picture 10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1918637"/>
              <a:ext cx="2601963" cy="6392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531" name="Picture 11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12160" y="3638054"/>
              <a:ext cx="2177827" cy="611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直線矢印コネクタ 6"/>
            <p:cNvCxnSpPr/>
            <p:nvPr/>
          </p:nvCxnSpPr>
          <p:spPr>
            <a:xfrm>
              <a:off x="7549959" y="2238774"/>
              <a:ext cx="406298" cy="607889"/>
            </a:xfrm>
            <a:prstGeom prst="straightConnector1">
              <a:avLst/>
            </a:prstGeom>
            <a:ln w="38100"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>
              <a:off x="8172103" y="2454630"/>
              <a:ext cx="0" cy="392033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34" name="テキスト ボックス 8"/>
            <p:cNvSpPr txBox="1">
              <a:spLocks noChangeArrowheads="1"/>
            </p:cNvSpPr>
            <p:nvPr/>
          </p:nvSpPr>
          <p:spPr bwMode="auto">
            <a:xfrm>
              <a:off x="7752874" y="2845966"/>
              <a:ext cx="127470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b="1">
                  <a:solidFill>
                    <a:schemeClr val="accent1"/>
                  </a:solidFill>
                </a:rPr>
                <a:t>NG boson</a:t>
              </a:r>
              <a:endParaRPr lang="ja-JP" altLang="en-US" b="1">
                <a:solidFill>
                  <a:schemeClr val="accent1"/>
                </a:solidFill>
              </a:endParaRPr>
            </a:p>
          </p:txBody>
        </p:sp>
        <p:cxnSp>
          <p:nvCxnSpPr>
            <p:cNvPr id="23" name="直線矢印コネクタ 22"/>
            <p:cNvCxnSpPr/>
            <p:nvPr/>
          </p:nvCxnSpPr>
          <p:spPr>
            <a:xfrm>
              <a:off x="7748347" y="4141800"/>
              <a:ext cx="4761" cy="288866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7235713" y="3213301"/>
              <a:ext cx="1829930" cy="39996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solidFill>
                    <a:schemeClr val="accent2">
                      <a:lumMod val="75000"/>
                    </a:schemeClr>
                  </a:solidFill>
                </a:rPr>
                <a:t>Charged Higgs</a:t>
              </a:r>
              <a:endParaRPr lang="ja-JP" alt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29" name="直線矢印コネクタ 28"/>
            <p:cNvCxnSpPr/>
            <p:nvPr/>
          </p:nvCxnSpPr>
          <p:spPr>
            <a:xfrm flipV="1">
              <a:off x="7235713" y="3357734"/>
              <a:ext cx="0" cy="296802"/>
            </a:xfrm>
            <a:prstGeom prst="straightConnector1">
              <a:avLst/>
            </a:prstGeom>
            <a:ln w="3810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/>
            <p:cNvSpPr txBox="1"/>
            <p:nvPr/>
          </p:nvSpPr>
          <p:spPr>
            <a:xfrm>
              <a:off x="7019867" y="4389399"/>
              <a:ext cx="1715658" cy="40155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b="1" dirty="0">
                  <a:solidFill>
                    <a:schemeClr val="accent2">
                      <a:lumMod val="75000"/>
                    </a:schemeClr>
                  </a:solidFill>
                </a:rPr>
                <a:t>CP-odd Higgs</a:t>
              </a:r>
              <a:endParaRPr lang="ja-JP" altLang="en-US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21511" name="テキスト ボックス 29"/>
          <p:cNvSpPr txBox="1">
            <a:spLocks noChangeArrowheads="1"/>
          </p:cNvSpPr>
          <p:nvPr/>
        </p:nvSpPr>
        <p:spPr bwMode="auto">
          <a:xfrm>
            <a:off x="107950" y="3573463"/>
            <a:ext cx="3116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H</a:t>
            </a:r>
            <a:r>
              <a:rPr lang="en-US" altLang="ja-JP" baseline="30000"/>
              <a:t>±</a:t>
            </a:r>
            <a:r>
              <a:rPr lang="en-US" altLang="ja-JP"/>
              <a:t>W</a:t>
            </a:r>
            <a:r>
              <a:rPr lang="en-US" altLang="ja-JP" baseline="30000"/>
              <a:t>∓</a:t>
            </a:r>
            <a:r>
              <a:rPr lang="en-US" altLang="ja-JP"/>
              <a:t>Z vertex comes from </a:t>
            </a:r>
            <a:endParaRPr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414338" y="4508500"/>
            <a:ext cx="0" cy="3730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線矢印コネクタ 46"/>
          <p:cNvCxnSpPr/>
          <p:nvPr/>
        </p:nvCxnSpPr>
        <p:spPr>
          <a:xfrm>
            <a:off x="774700" y="4508500"/>
            <a:ext cx="0" cy="3730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1422400" y="4508500"/>
            <a:ext cx="0" cy="3730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1927225" y="4508500"/>
            <a:ext cx="0" cy="37306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16" name="テキスト ボックス 32"/>
          <p:cNvSpPr txBox="1">
            <a:spLocks noChangeArrowheads="1"/>
          </p:cNvSpPr>
          <p:nvPr/>
        </p:nvSpPr>
        <p:spPr bwMode="auto">
          <a:xfrm>
            <a:off x="127000" y="4881563"/>
            <a:ext cx="53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/>
              <a:t>W</a:t>
            </a:r>
            <a:r>
              <a:rPr lang="en-US" altLang="ja-JP" b="1" baseline="-25000"/>
              <a:t>μ</a:t>
            </a:r>
            <a:endParaRPr lang="ja-JP" altLang="en-US" b="1" baseline="-25000"/>
          </a:p>
        </p:txBody>
      </p:sp>
      <p:sp>
        <p:nvSpPr>
          <p:cNvPr id="21517" name="テキスト ボックス 50"/>
          <p:cNvSpPr txBox="1">
            <a:spLocks noChangeArrowheads="1"/>
          </p:cNvSpPr>
          <p:nvPr/>
        </p:nvSpPr>
        <p:spPr bwMode="auto">
          <a:xfrm>
            <a:off x="549275" y="4868863"/>
            <a:ext cx="377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/>
              <a:t> v</a:t>
            </a:r>
            <a:endParaRPr lang="ja-JP" altLang="en-US" b="1"/>
          </a:p>
        </p:txBody>
      </p:sp>
      <p:sp>
        <p:nvSpPr>
          <p:cNvPr id="21518" name="テキスト ボックス 51"/>
          <p:cNvSpPr txBox="1">
            <a:spLocks noChangeArrowheads="1"/>
          </p:cNvSpPr>
          <p:nvPr/>
        </p:nvSpPr>
        <p:spPr bwMode="auto">
          <a:xfrm>
            <a:off x="1314450" y="4868863"/>
            <a:ext cx="515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/>
              <a:t> Z</a:t>
            </a:r>
            <a:r>
              <a:rPr lang="en-US" altLang="ja-JP" b="1" baseline="30000"/>
              <a:t>μ</a:t>
            </a:r>
            <a:endParaRPr lang="ja-JP" altLang="en-US" b="1" baseline="30000"/>
          </a:p>
          <a:p>
            <a:pPr eaLnBrk="1" hangingPunct="1"/>
            <a:endParaRPr lang="ja-JP" altLang="en-US" b="1"/>
          </a:p>
        </p:txBody>
      </p:sp>
      <p:sp>
        <p:nvSpPr>
          <p:cNvPr id="21519" name="テキスト ボックス 52"/>
          <p:cNvSpPr txBox="1">
            <a:spLocks noChangeArrowheads="1"/>
          </p:cNvSpPr>
          <p:nvPr/>
        </p:nvSpPr>
        <p:spPr bwMode="auto">
          <a:xfrm>
            <a:off x="1722438" y="4868863"/>
            <a:ext cx="546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/>
              <a:t> H</a:t>
            </a:r>
            <a:r>
              <a:rPr lang="en-US" altLang="ja-JP" b="1" baseline="30000"/>
              <a:t>+</a:t>
            </a:r>
            <a:endParaRPr lang="ja-JP" altLang="en-US" b="1" baseline="30000"/>
          </a:p>
        </p:txBody>
      </p:sp>
      <p:sp>
        <p:nvSpPr>
          <p:cNvPr id="21520" name="テキスト ボックス 33"/>
          <p:cNvSpPr txBox="1">
            <a:spLocks noChangeArrowheads="1"/>
          </p:cNvSpPr>
          <p:nvPr/>
        </p:nvSpPr>
        <p:spPr bwMode="auto">
          <a:xfrm>
            <a:off x="395288" y="5340350"/>
            <a:ext cx="29765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It appears at the loop-level.</a:t>
            </a:r>
            <a:endParaRPr lang="ja-JP" altLang="en-US"/>
          </a:p>
        </p:txBody>
      </p:sp>
      <p:sp>
        <p:nvSpPr>
          <p:cNvPr id="21521" name="テキスト ボックス 34"/>
          <p:cNvSpPr txBox="1">
            <a:spLocks noChangeArrowheads="1"/>
          </p:cNvSpPr>
          <p:nvPr/>
        </p:nvSpPr>
        <p:spPr bwMode="auto">
          <a:xfrm>
            <a:off x="134938" y="6021388"/>
            <a:ext cx="8829675" cy="4921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600"/>
              <a:t>In multi-doublet models, H</a:t>
            </a:r>
            <a:r>
              <a:rPr lang="en-US" altLang="ja-JP" sz="2600" baseline="30000"/>
              <a:t>±</a:t>
            </a:r>
            <a:r>
              <a:rPr lang="en-US" altLang="ja-JP" sz="2600"/>
              <a:t>W</a:t>
            </a:r>
            <a:r>
              <a:rPr lang="en-US" altLang="ja-JP" sz="2600" baseline="30000"/>
              <a:t>∓</a:t>
            </a:r>
            <a:r>
              <a:rPr lang="en-US" altLang="ja-JP" sz="2600"/>
              <a:t>Z vertex appear at the loop level</a:t>
            </a:r>
            <a:endParaRPr lang="ja-JP" altLang="en-US" sz="2600"/>
          </a:p>
        </p:txBody>
      </p:sp>
      <p:sp>
        <p:nvSpPr>
          <p:cNvPr id="39" name="角丸四角形 38"/>
          <p:cNvSpPr/>
          <p:nvPr/>
        </p:nvSpPr>
        <p:spPr>
          <a:xfrm>
            <a:off x="71438" y="1668463"/>
            <a:ext cx="5005387" cy="1843087"/>
          </a:xfrm>
          <a:prstGeom prst="roundRect">
            <a:avLst>
              <a:gd name="adj" fmla="val 109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pic>
        <p:nvPicPr>
          <p:cNvPr id="21523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650" y="3773488"/>
            <a:ext cx="1204913" cy="99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24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825" y="3719513"/>
            <a:ext cx="1374775" cy="1081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2967038" y="4922838"/>
            <a:ext cx="1460500" cy="369887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800" dirty="0"/>
              <a:t>Loop induced</a:t>
            </a:r>
            <a:endParaRPr lang="ja-JP" altLang="en-US" sz="1800" dirty="0"/>
          </a:p>
        </p:txBody>
      </p:sp>
      <p:sp>
        <p:nvSpPr>
          <p:cNvPr id="21526" name="テキスト ボックス 41"/>
          <p:cNvSpPr txBox="1">
            <a:spLocks noChangeArrowheads="1"/>
          </p:cNvSpPr>
          <p:nvPr/>
        </p:nvSpPr>
        <p:spPr bwMode="auto">
          <a:xfrm>
            <a:off x="4549775" y="4883150"/>
            <a:ext cx="1230313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/>
              <a:t>|F|</a:t>
            </a:r>
            <a:r>
              <a:rPr lang="en-US" altLang="ja-JP" b="1" baseline="30000"/>
              <a:t>2</a:t>
            </a:r>
            <a:r>
              <a:rPr lang="en-US" altLang="ja-JP" b="1"/>
              <a:t> &lt; 10</a:t>
            </a:r>
            <a:r>
              <a:rPr lang="en-US" altLang="ja-JP" b="1" baseline="30000"/>
              <a:t>-3</a:t>
            </a:r>
            <a:endParaRPr lang="ja-JP" altLang="en-US" b="1" baseline="30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050"/>
          <p:cNvGraphicFramePr>
            <a:graphicFrameLocks noChangeAspect="1"/>
          </p:cNvGraphicFramePr>
          <p:nvPr/>
        </p:nvGraphicFramePr>
        <p:xfrm>
          <a:off x="0" y="0"/>
          <a:ext cx="914400" cy="198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625" name="Equation" r:id="rId4" imgW="435285" imgH="677109" progId="Equation.DSMT4">
                  <p:embed/>
                </p:oleObj>
              </mc:Choice>
              <mc:Fallback>
                <p:oleObj name="Equation" r:id="rId4" imgW="435285" imgH="677109" progId="Equation.DSMT4">
                  <p:embed/>
                  <p:pic>
                    <p:nvPicPr>
                      <p:cNvPr id="0" name="Object 20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" cy="198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ext Box 2061"/>
          <p:cNvSpPr txBox="1">
            <a:spLocks noChangeArrowheads="1"/>
          </p:cNvSpPr>
          <p:nvPr/>
        </p:nvSpPr>
        <p:spPr bwMode="auto">
          <a:xfrm>
            <a:off x="2627137" y="333375"/>
            <a:ext cx="381707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4400" dirty="0"/>
              <a:t> H</a:t>
            </a:r>
            <a:r>
              <a:rPr lang="en-US" altLang="ja-JP" sz="4400" baseline="30000" dirty="0"/>
              <a:t>±</a:t>
            </a:r>
            <a:r>
              <a:rPr lang="en-US" altLang="ja-JP" sz="4400" dirty="0"/>
              <a:t>W</a:t>
            </a:r>
            <a:r>
              <a:rPr lang="en-US" altLang="ja-JP" sz="4400" baseline="30000" dirty="0"/>
              <a:t>∓</a:t>
            </a:r>
            <a:r>
              <a:rPr lang="en-US" altLang="ja-JP" sz="4400" dirty="0"/>
              <a:t>Z</a:t>
            </a:r>
            <a:r>
              <a:rPr lang="ja-JP" altLang="en-US" sz="4400" dirty="0">
                <a:solidFill>
                  <a:schemeClr val="tx2"/>
                </a:solidFill>
              </a:rPr>
              <a:t> </a:t>
            </a:r>
            <a:r>
              <a:rPr lang="en-US" altLang="ja-JP" sz="4400" dirty="0" smtClean="0">
                <a:solidFill>
                  <a:schemeClr val="tx2"/>
                </a:solidFill>
              </a:rPr>
              <a:t>vertex</a:t>
            </a:r>
          </a:p>
        </p:txBody>
      </p:sp>
      <p:pic>
        <p:nvPicPr>
          <p:cNvPr id="22532" name="Picture 1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4313"/>
            <a:ext cx="3252787" cy="15287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663" y="1989138"/>
            <a:ext cx="4937125" cy="71120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017963"/>
            <a:ext cx="4414838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5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659313"/>
            <a:ext cx="7366000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6" name="テキスト ボックス 1"/>
          <p:cNvSpPr txBox="1">
            <a:spLocks noChangeArrowheads="1"/>
          </p:cNvSpPr>
          <p:nvPr/>
        </p:nvSpPr>
        <p:spPr bwMode="auto">
          <a:xfrm>
            <a:off x="279400" y="3284538"/>
            <a:ext cx="27797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>
                <a:solidFill>
                  <a:schemeClr val="accent2"/>
                </a:solidFill>
              </a:rPr>
              <a:t>Effective Lagrangian</a:t>
            </a:r>
            <a:endParaRPr lang="ja-JP" altLang="en-US" sz="2400">
              <a:solidFill>
                <a:schemeClr val="accent2"/>
              </a:solidFill>
            </a:endParaRPr>
          </a:p>
        </p:txBody>
      </p:sp>
      <p:sp>
        <p:nvSpPr>
          <p:cNvPr id="22537" name="テキスト ボックス 7"/>
          <p:cNvSpPr txBox="1">
            <a:spLocks noChangeArrowheads="1"/>
          </p:cNvSpPr>
          <p:nvPr/>
        </p:nvSpPr>
        <p:spPr bwMode="auto">
          <a:xfrm>
            <a:off x="179388" y="5949950"/>
            <a:ext cx="89741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/>
              <a:t>Only </a:t>
            </a:r>
            <a:r>
              <a:rPr lang="en-US" altLang="ja-JP" b="1">
                <a:solidFill>
                  <a:srgbClr val="FF0000"/>
                </a:solidFill>
              </a:rPr>
              <a:t>f</a:t>
            </a:r>
            <a:r>
              <a:rPr lang="en-US" altLang="ja-JP" b="1" baseline="-25000">
                <a:solidFill>
                  <a:srgbClr val="FF0000"/>
                </a:solidFill>
              </a:rPr>
              <a:t>HWZ</a:t>
            </a:r>
            <a:r>
              <a:rPr lang="en-US" altLang="ja-JP"/>
              <a:t> may appear at the tree level. Therefore the form factor </a:t>
            </a:r>
            <a:r>
              <a:rPr lang="en-US" altLang="ja-JP" b="1">
                <a:solidFill>
                  <a:srgbClr val="FF0000"/>
                </a:solidFill>
              </a:rPr>
              <a:t>F</a:t>
            </a:r>
            <a:r>
              <a:rPr lang="en-US" altLang="ja-JP"/>
              <a:t> can be a dominant</a:t>
            </a:r>
          </a:p>
          <a:p>
            <a:pPr eaLnBrk="1" hangingPunct="1"/>
            <a:r>
              <a:rPr lang="en-US" altLang="ja-JP"/>
              <a:t>contribution for H</a:t>
            </a:r>
            <a:r>
              <a:rPr lang="en-US" altLang="ja-JP" baseline="30000"/>
              <a:t>±</a:t>
            </a:r>
            <a:r>
              <a:rPr lang="en-US" altLang="ja-JP"/>
              <a:t>W</a:t>
            </a:r>
            <a:r>
              <a:rPr lang="en-US" altLang="ja-JP" baseline="30000"/>
              <a:t> ∓ </a:t>
            </a:r>
            <a:r>
              <a:rPr lang="en-US" altLang="ja-JP"/>
              <a:t>Z vertex.</a:t>
            </a:r>
            <a:endParaRPr lang="ja-JP" altLang="en-US"/>
          </a:p>
        </p:txBody>
      </p:sp>
      <p:pic>
        <p:nvPicPr>
          <p:cNvPr id="22538" name="Picture 2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413" y="3817938"/>
            <a:ext cx="3843337" cy="39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1930400" y="4298950"/>
            <a:ext cx="4657725" cy="1433513"/>
            <a:chOff x="1931124" y="4299176"/>
            <a:chExt cx="4657100" cy="1434080"/>
          </a:xfrm>
        </p:grpSpPr>
        <p:cxnSp>
          <p:nvCxnSpPr>
            <p:cNvPr id="4" name="直線コネクタ 3"/>
            <p:cNvCxnSpPr/>
            <p:nvPr/>
          </p:nvCxnSpPr>
          <p:spPr>
            <a:xfrm>
              <a:off x="2915242" y="4581863"/>
              <a:ext cx="1469828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2051758" y="5229819"/>
              <a:ext cx="1728556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線コネクタ 23"/>
            <p:cNvCxnSpPr/>
            <p:nvPr/>
          </p:nvCxnSpPr>
          <p:spPr>
            <a:xfrm>
              <a:off x="5219983" y="5229819"/>
              <a:ext cx="1368241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45" name="テキスト ボックス 8"/>
            <p:cNvSpPr txBox="1">
              <a:spLocks noChangeArrowheads="1"/>
            </p:cNvSpPr>
            <p:nvPr/>
          </p:nvSpPr>
          <p:spPr bwMode="auto">
            <a:xfrm>
              <a:off x="4515865" y="4299176"/>
              <a:ext cx="10567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 b="1">
                  <a:solidFill>
                    <a:srgbClr val="FF0000"/>
                  </a:solidFill>
                </a:rPr>
                <a:t>Dim. 3</a:t>
              </a:r>
              <a:endParaRPr lang="ja-JP" alt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1931124" y="5271110"/>
              <a:ext cx="1057133" cy="4621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dirty="0">
                  <a:solidFill>
                    <a:schemeClr val="accent6"/>
                  </a:solidFill>
                </a:rPr>
                <a:t>Dim. 5</a:t>
              </a:r>
              <a:endParaRPr lang="ja-JP" altLang="en-US" sz="2400" b="1" dirty="0">
                <a:solidFill>
                  <a:schemeClr val="accent6"/>
                </a:solidFill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219983" y="5271110"/>
              <a:ext cx="1057133" cy="46214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400" b="1" dirty="0">
                  <a:solidFill>
                    <a:schemeClr val="accent6"/>
                  </a:solidFill>
                </a:rPr>
                <a:t>Dim. 5</a:t>
              </a:r>
              <a:endParaRPr lang="ja-JP" altLang="en-US" sz="2400" b="1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1" name="角丸四角形 10"/>
          <p:cNvSpPr/>
          <p:nvPr/>
        </p:nvSpPr>
        <p:spPr>
          <a:xfrm>
            <a:off x="107950" y="5949950"/>
            <a:ext cx="8940800" cy="70643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206875" y="1447800"/>
            <a:ext cx="1765300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accent6"/>
                </a:solidFill>
              </a:rPr>
              <a:t>Form factors</a:t>
            </a:r>
            <a:endParaRPr lang="ja-JP" altLang="en-US" sz="24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07" y="1412776"/>
            <a:ext cx="7476977" cy="5313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1835696" y="562628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000" dirty="0" smtClean="0"/>
              <a:t>Recoil mass distribution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421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251520" y="980728"/>
            <a:ext cx="5493884" cy="4248472"/>
            <a:chOff x="293718" y="260648"/>
            <a:chExt cx="5493884" cy="4248472"/>
          </a:xfrm>
        </p:grpSpPr>
        <p:sp>
          <p:nvSpPr>
            <p:cNvPr id="5" name="正方形/長方形 4"/>
            <p:cNvSpPr/>
            <p:nvPr/>
          </p:nvSpPr>
          <p:spPr>
            <a:xfrm>
              <a:off x="1733878" y="548680"/>
              <a:ext cx="2556284" cy="3960440"/>
            </a:xfrm>
            <a:prstGeom prst="rect">
              <a:avLst/>
            </a:prstGeom>
            <a:solidFill>
              <a:schemeClr val="accent1">
                <a:alpha val="38000"/>
              </a:schemeClr>
            </a:solidFill>
            <a:ln>
              <a:noFill/>
            </a:ln>
            <a:scene3d>
              <a:camera prst="isometricOffAxis2Right">
                <a:rot lat="1080000" lon="17400000" rev="0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" name="直線矢印コネクタ 6"/>
            <p:cNvCxnSpPr/>
            <p:nvPr/>
          </p:nvCxnSpPr>
          <p:spPr>
            <a:xfrm>
              <a:off x="797774" y="2600908"/>
              <a:ext cx="2124236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矢印コネクタ 12"/>
            <p:cNvCxnSpPr/>
            <p:nvPr/>
          </p:nvCxnSpPr>
          <p:spPr>
            <a:xfrm flipV="1">
              <a:off x="869782" y="2636912"/>
              <a:ext cx="2088232" cy="1188132"/>
            </a:xfrm>
            <a:prstGeom prst="straightConnector1">
              <a:avLst/>
            </a:prstGeom>
            <a:ln w="25400">
              <a:solidFill>
                <a:schemeClr val="accent2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4860032" y="2564904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 smtClean="0"/>
                <a:t>z</a:t>
              </a:r>
              <a:endParaRPr kumimoji="1" lang="ja-JP" altLang="en-US" sz="2800" b="1" dirty="0"/>
            </a:p>
          </p:txBody>
        </p:sp>
        <p:cxnSp>
          <p:nvCxnSpPr>
            <p:cNvPr id="26" name="直線コネクタ 25"/>
            <p:cNvCxnSpPr/>
            <p:nvPr/>
          </p:nvCxnSpPr>
          <p:spPr>
            <a:xfrm flipV="1">
              <a:off x="941790" y="3645024"/>
              <a:ext cx="1872208" cy="180020"/>
            </a:xfrm>
            <a:prstGeom prst="line">
              <a:avLst/>
            </a:prstGeom>
            <a:ln w="381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293718" y="2319393"/>
              <a:ext cx="4780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 smtClean="0"/>
                <a:t>e</a:t>
              </a:r>
              <a:r>
                <a:rPr lang="en-US" altLang="ja-JP" sz="2800" b="1" baseline="30000" dirty="0" smtClean="0"/>
                <a:t>+</a:t>
              </a:r>
              <a:endParaRPr kumimoji="1" lang="ja-JP" altLang="en-US" sz="2800" b="1" baseline="30000" dirty="0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5364088" y="2348880"/>
              <a:ext cx="4235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 smtClean="0"/>
                <a:t>e</a:t>
              </a:r>
              <a:r>
                <a:rPr lang="en-US" altLang="ja-JP" sz="2800" b="1" baseline="30000" dirty="0" smtClean="0"/>
                <a:t>-</a:t>
              </a:r>
              <a:endParaRPr kumimoji="1" lang="ja-JP" altLang="en-US" sz="2800" b="1" baseline="30000" dirty="0"/>
            </a:p>
          </p:txBody>
        </p:sp>
        <p:sp>
          <p:nvSpPr>
            <p:cNvPr id="39" name="円弧 38"/>
            <p:cNvSpPr/>
            <p:nvPr/>
          </p:nvSpPr>
          <p:spPr>
            <a:xfrm>
              <a:off x="3534078" y="2276872"/>
              <a:ext cx="288032" cy="566812"/>
            </a:xfrm>
            <a:prstGeom prst="arc">
              <a:avLst>
                <a:gd name="adj1" fmla="val 16200000"/>
                <a:gd name="adj2" fmla="val 361750"/>
              </a:avLst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3750102" y="2164794"/>
              <a:ext cx="3193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accent2"/>
                  </a:solidFill>
                </a:rPr>
                <a:t>θ</a:t>
              </a:r>
              <a:endParaRPr kumimoji="1" lang="ja-JP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525966" y="404664"/>
              <a:ext cx="1332148" cy="3960440"/>
            </a:xfrm>
            <a:prstGeom prst="rect">
              <a:avLst/>
            </a:prstGeom>
            <a:solidFill>
              <a:schemeClr val="accent1">
                <a:alpha val="53000"/>
              </a:schemeClr>
            </a:solidFill>
            <a:ln>
              <a:noFill/>
            </a:ln>
            <a:scene3d>
              <a:camera prst="isometricOffAxis2Right">
                <a:rot lat="1080000" lon="17400000" rev="0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2886006" y="332656"/>
              <a:ext cx="828092" cy="3960440"/>
            </a:xfrm>
            <a:prstGeom prst="rect">
              <a:avLst/>
            </a:prstGeom>
            <a:solidFill>
              <a:schemeClr val="accent1">
                <a:alpha val="53000"/>
              </a:schemeClr>
            </a:solidFill>
            <a:ln>
              <a:noFill/>
            </a:ln>
            <a:scene3d>
              <a:camera prst="isometricOffAxis2Right">
                <a:rot lat="1080000" lon="17400000" rev="0"/>
              </a:camera>
              <a:lightRig rig="threePt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/>
            <p:cNvCxnSpPr/>
            <p:nvPr/>
          </p:nvCxnSpPr>
          <p:spPr>
            <a:xfrm flipH="1">
              <a:off x="3174038" y="2600908"/>
              <a:ext cx="2088232" cy="0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 flipV="1">
              <a:off x="3102030" y="1414081"/>
              <a:ext cx="2088232" cy="1188132"/>
            </a:xfrm>
            <a:prstGeom prst="straightConnector1">
              <a:avLst/>
            </a:prstGeom>
            <a:ln w="25400">
              <a:solidFill>
                <a:schemeClr val="accent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矢印コネクタ 17"/>
            <p:cNvCxnSpPr/>
            <p:nvPr/>
          </p:nvCxnSpPr>
          <p:spPr>
            <a:xfrm flipV="1">
              <a:off x="3174038" y="692696"/>
              <a:ext cx="0" cy="504056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テキスト ボックス 21"/>
            <p:cNvSpPr txBox="1"/>
            <p:nvPr/>
          </p:nvSpPr>
          <p:spPr>
            <a:xfrm>
              <a:off x="3419872" y="601524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b="1" dirty="0" smtClean="0"/>
                <a:t>x</a:t>
              </a:r>
              <a:endParaRPr kumimoji="1" lang="ja-JP" altLang="en-US" sz="2800" b="1" dirty="0"/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131840" y="26064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/>
                <a:t>y</a:t>
              </a:r>
              <a:endParaRPr kumimoji="1" lang="ja-JP" altLang="en-US" sz="2800" b="1" dirty="0"/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 flipV="1">
              <a:off x="3030022" y="1556792"/>
              <a:ext cx="288032" cy="104411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矢印コネクタ 19"/>
            <p:cNvCxnSpPr/>
            <p:nvPr/>
          </p:nvCxnSpPr>
          <p:spPr>
            <a:xfrm flipV="1">
              <a:off x="3174038" y="908720"/>
              <a:ext cx="308336" cy="28803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V="1">
              <a:off x="2741990" y="2600908"/>
              <a:ext cx="288032" cy="1044116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線コネクタ 24"/>
            <p:cNvCxnSpPr/>
            <p:nvPr/>
          </p:nvCxnSpPr>
          <p:spPr>
            <a:xfrm flipV="1">
              <a:off x="3318054" y="1376772"/>
              <a:ext cx="1872208" cy="180020"/>
            </a:xfrm>
            <a:prstGeom prst="line">
              <a:avLst/>
            </a:prstGeom>
            <a:ln w="38100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テキスト ボックス 1"/>
            <p:cNvSpPr txBox="1"/>
            <p:nvPr/>
          </p:nvSpPr>
          <p:spPr>
            <a:xfrm>
              <a:off x="2483768" y="3645024"/>
              <a:ext cx="595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</a:rPr>
                <a:t>-p</a:t>
              </a:r>
              <a:r>
                <a:rPr kumimoji="1" lang="en-US" altLang="ja-JP" sz="2400" b="1" baseline="-25000" dirty="0" smtClean="0">
                  <a:solidFill>
                    <a:srgbClr val="FF0000"/>
                  </a:solidFill>
                </a:rPr>
                <a:t>T</a:t>
              </a:r>
              <a:endParaRPr kumimoji="1" lang="ja-JP" altLang="en-US" sz="24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2741990" y="1340768"/>
              <a:ext cx="492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 smtClean="0">
                  <a:solidFill>
                    <a:srgbClr val="FF0000"/>
                  </a:solidFill>
                </a:rPr>
                <a:t>p</a:t>
              </a:r>
              <a:r>
                <a:rPr kumimoji="1" lang="en-US" altLang="ja-JP" sz="2400" b="1" baseline="-25000" dirty="0" smtClean="0">
                  <a:solidFill>
                    <a:srgbClr val="FF0000"/>
                  </a:solidFill>
                </a:rPr>
                <a:t>T</a:t>
              </a:r>
              <a:endParaRPr kumimoji="1" lang="ja-JP" altLang="en-US" sz="2400" b="1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5262270" y="1052736"/>
              <a:ext cx="4074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chemeClr val="accent2"/>
                  </a:solidFill>
                </a:rPr>
                <a:t>A</a:t>
              </a:r>
              <a:endParaRPr lang="ja-JP" altLang="en-US" sz="2400" b="1" dirty="0">
                <a:solidFill>
                  <a:schemeClr val="accent2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52110" y="3594211"/>
              <a:ext cx="38985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400" b="1" dirty="0" smtClean="0">
                  <a:solidFill>
                    <a:schemeClr val="accent2"/>
                  </a:solidFill>
                </a:rPr>
                <a:t>B</a:t>
              </a:r>
              <a:endParaRPr lang="ja-JP" altLang="en-US" sz="24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6" name="テキスト ボックス 5"/>
          <p:cNvSpPr txBox="1"/>
          <p:nvPr/>
        </p:nvSpPr>
        <p:spPr>
          <a:xfrm>
            <a:off x="393422" y="5469031"/>
            <a:ext cx="32842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</a:t>
            </a:r>
            <a:r>
              <a:rPr kumimoji="1" lang="en-US" altLang="ja-JP" sz="2400" baseline="-25000" dirty="0" smtClean="0"/>
              <a:t>A</a:t>
            </a:r>
            <a:r>
              <a:rPr kumimoji="1" lang="en-US" altLang="ja-JP" sz="2400" dirty="0" smtClean="0"/>
              <a:t> = m</a:t>
            </a:r>
            <a:r>
              <a:rPr kumimoji="1" lang="en-US" altLang="ja-JP" sz="2400" baseline="-25000" dirty="0" smtClean="0"/>
              <a:t>jj</a:t>
            </a:r>
            <a:r>
              <a:rPr kumimoji="1" lang="en-US" altLang="ja-JP" sz="2400" dirty="0" smtClean="0"/>
              <a:t> = m</a:t>
            </a:r>
            <a:r>
              <a:rPr kumimoji="1" lang="en-US" altLang="ja-JP" sz="2400" baseline="-25000" dirty="0" smtClean="0"/>
              <a:t>W</a:t>
            </a:r>
            <a:r>
              <a:rPr kumimoji="1" lang="en-US" altLang="ja-JP" sz="2400" dirty="0" smtClean="0"/>
              <a:t> ~ 80 </a:t>
            </a:r>
            <a:r>
              <a:rPr kumimoji="1" lang="en-US" altLang="ja-JP" sz="2400" dirty="0" err="1" smtClean="0"/>
              <a:t>GeV</a:t>
            </a:r>
            <a:endParaRPr kumimoji="1" lang="en-US" altLang="ja-JP" sz="2400" dirty="0" smtClean="0"/>
          </a:p>
          <a:p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B</a:t>
            </a:r>
            <a:r>
              <a:rPr lang="en-US" altLang="ja-JP" sz="2400" dirty="0" smtClean="0"/>
              <a:t> = m</a:t>
            </a:r>
            <a:r>
              <a:rPr lang="en-US" altLang="ja-JP" sz="2400" baseline="-25000" dirty="0" smtClean="0"/>
              <a:t>H+ </a:t>
            </a:r>
            <a:r>
              <a:rPr lang="en-US" altLang="ja-JP" sz="2400" dirty="0" smtClean="0"/>
              <a:t>= 150 </a:t>
            </a:r>
            <a:r>
              <a:rPr lang="en-US" altLang="ja-JP" sz="2400" dirty="0" err="1" smtClean="0"/>
              <a:t>GeV</a:t>
            </a:r>
            <a:endParaRPr lang="en-US" altLang="ja-JP" sz="2400" dirty="0" smtClean="0"/>
          </a:p>
          <a:p>
            <a:r>
              <a:rPr kumimoji="1" lang="en-US" altLang="ja-JP" sz="2400" dirty="0" smtClean="0"/>
              <a:t>Root(s)  = 300 </a:t>
            </a:r>
            <a:r>
              <a:rPr kumimoji="1" lang="en-US" altLang="ja-JP" sz="2400" dirty="0" err="1" smtClean="0"/>
              <a:t>GeV</a:t>
            </a:r>
            <a:endParaRPr kumimoji="1" lang="ja-JP" altLang="en-US" sz="2400" dirty="0"/>
          </a:p>
        </p:txBody>
      </p:sp>
      <p:sp>
        <p:nvSpPr>
          <p:cNvPr id="8" name="右矢印 7"/>
          <p:cNvSpPr/>
          <p:nvPr/>
        </p:nvSpPr>
        <p:spPr>
          <a:xfrm>
            <a:off x="4139952" y="5757063"/>
            <a:ext cx="569870" cy="720080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262270" y="5829071"/>
            <a:ext cx="2071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p</a:t>
            </a:r>
            <a:r>
              <a:rPr kumimoji="1" lang="en-US" altLang="ja-JP" sz="2800" b="1" baseline="-25000" dirty="0" smtClean="0"/>
              <a:t>T</a:t>
            </a:r>
            <a:r>
              <a:rPr kumimoji="1" lang="en-US" altLang="ja-JP" sz="2800" b="1" dirty="0" smtClean="0"/>
              <a:t> &lt; 94 </a:t>
            </a:r>
            <a:r>
              <a:rPr kumimoji="1" lang="en-US" altLang="ja-JP" sz="2800" b="1" dirty="0" err="1" smtClean="0"/>
              <a:t>GeV</a:t>
            </a:r>
            <a:endParaRPr kumimoji="1" lang="ja-JP" altLang="en-US" sz="2800" b="1" dirty="0"/>
          </a:p>
        </p:txBody>
      </p:sp>
      <p:sp>
        <p:nvSpPr>
          <p:cNvPr id="14" name="爆発 1 13"/>
          <p:cNvSpPr/>
          <p:nvPr/>
        </p:nvSpPr>
        <p:spPr>
          <a:xfrm>
            <a:off x="2801610" y="3140968"/>
            <a:ext cx="318617" cy="386319"/>
          </a:xfrm>
          <a:prstGeom prst="irregularSeal1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393" y="4089412"/>
            <a:ext cx="5307095" cy="85175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2463060" y="332656"/>
            <a:ext cx="4413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/>
              <a:t>Transverse momentum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10721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687705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013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0074"/>
            <a:ext cx="8856984" cy="662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5580112" y="980728"/>
            <a:ext cx="3620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>
                <a:solidFill>
                  <a:srgbClr val="00B050"/>
                </a:solidFill>
              </a:rPr>
              <a:t>V. Sharma,  Lepton Photon 2011</a:t>
            </a:r>
            <a:endParaRPr kumimoji="1" lang="ja-JP" altLang="en-US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2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1"/>
          <p:cNvSpPr>
            <a:spLocks noGrp="1"/>
          </p:cNvSpPr>
          <p:nvPr>
            <p:ph type="title"/>
          </p:nvPr>
        </p:nvSpPr>
        <p:spPr>
          <a:xfrm>
            <a:off x="611188" y="-26988"/>
            <a:ext cx="7772400" cy="1143001"/>
          </a:xfrm>
        </p:spPr>
        <p:txBody>
          <a:bodyPr/>
          <a:lstStyle/>
          <a:p>
            <a:r>
              <a:rPr lang="en-US" altLang="ja-JP" dirty="0" smtClean="0">
                <a:solidFill>
                  <a:srgbClr val="000000"/>
                </a:solidFill>
              </a:rPr>
              <a:t>Introduction</a:t>
            </a:r>
            <a:endParaRPr lang="ja-JP" altLang="en-US" dirty="0" smtClean="0"/>
          </a:p>
        </p:txBody>
      </p:sp>
      <p:sp>
        <p:nvSpPr>
          <p:cNvPr id="3075" name="テキスト ボックス 3"/>
          <p:cNvSpPr txBox="1">
            <a:spLocks noChangeArrowheads="1"/>
          </p:cNvSpPr>
          <p:nvPr/>
        </p:nvSpPr>
        <p:spPr bwMode="auto">
          <a:xfrm>
            <a:off x="107950" y="980728"/>
            <a:ext cx="53543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b="1" dirty="0">
                <a:solidFill>
                  <a:srgbClr val="FF0000"/>
                </a:solidFill>
              </a:rPr>
              <a:t>・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Higgs sector is unknown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ja-JP" sz="2400" dirty="0"/>
              <a:t>    - </a:t>
            </a:r>
            <a:r>
              <a:rPr lang="en-US" altLang="ja-JP" sz="2400" dirty="0" smtClean="0"/>
              <a:t>Minimal ? </a:t>
            </a:r>
            <a:r>
              <a:rPr lang="en-US" altLang="ja-JP" sz="2400" dirty="0"/>
              <a:t>o</a:t>
            </a:r>
            <a:r>
              <a:rPr lang="en-US" altLang="ja-JP" sz="2400" dirty="0" smtClean="0"/>
              <a:t>r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Non minimal ?</a:t>
            </a:r>
            <a:endParaRPr lang="en-US" altLang="ja-JP" sz="2400" dirty="0"/>
          </a:p>
          <a:p>
            <a:pPr eaLnBrk="1" hangingPunct="1"/>
            <a:r>
              <a:rPr lang="en-US" altLang="ja-JP" sz="2400" dirty="0"/>
              <a:t>    - </a:t>
            </a:r>
            <a:r>
              <a:rPr lang="en-US" altLang="ja-JP" sz="2400" dirty="0" smtClean="0"/>
              <a:t>Higgs boson search is starting at LHC</a:t>
            </a:r>
            <a:endParaRPr lang="en-US" altLang="ja-JP" sz="2400" dirty="0"/>
          </a:p>
        </p:txBody>
      </p:sp>
      <p:sp>
        <p:nvSpPr>
          <p:cNvPr id="3076" name="テキスト ボックス 5"/>
          <p:cNvSpPr txBox="1">
            <a:spLocks noChangeArrowheads="1"/>
          </p:cNvSpPr>
          <p:nvPr/>
        </p:nvSpPr>
        <p:spPr bwMode="auto">
          <a:xfrm>
            <a:off x="1979965" y="4035425"/>
            <a:ext cx="3960187" cy="52322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800" dirty="0" smtClean="0"/>
              <a:t>New physics at </a:t>
            </a:r>
            <a:r>
              <a:rPr lang="en-US" altLang="ja-JP" sz="2800" dirty="0" err="1" smtClean="0"/>
              <a:t>TeV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scale </a:t>
            </a:r>
            <a:endParaRPr lang="ja-JP" altLang="en-US" sz="2800" dirty="0"/>
          </a:p>
        </p:txBody>
      </p:sp>
      <p:sp>
        <p:nvSpPr>
          <p:cNvPr id="9" name="下矢印 8"/>
          <p:cNvSpPr/>
          <p:nvPr/>
        </p:nvSpPr>
        <p:spPr>
          <a:xfrm>
            <a:off x="3386138" y="4683125"/>
            <a:ext cx="538162" cy="720725"/>
          </a:xfrm>
          <a:prstGeom prst="down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15950" y="5546725"/>
            <a:ext cx="8279702" cy="523220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800" dirty="0" smtClean="0"/>
              <a:t>Extended Higgs models as a low energy effective theory</a:t>
            </a:r>
            <a:endParaRPr lang="ja-JP" altLang="en-US" sz="28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7950" y="2278063"/>
            <a:ext cx="7798160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ja-JP" altLang="en-US" sz="2400" b="1" dirty="0" smtClean="0">
                <a:solidFill>
                  <a:srgbClr val="00B050"/>
                </a:solidFill>
              </a:rPr>
              <a:t>・</a:t>
            </a:r>
            <a:r>
              <a:rPr lang="en-US" altLang="ja-JP" sz="2400" b="1" dirty="0" smtClean="0">
                <a:solidFill>
                  <a:srgbClr val="00B050"/>
                </a:solidFill>
              </a:rPr>
              <a:t>Some new physics models predict extended Higgs models</a:t>
            </a:r>
            <a:endParaRPr lang="en-US" altLang="ja-JP" sz="2400" b="1" dirty="0">
              <a:solidFill>
                <a:srgbClr val="00B050"/>
              </a:solidFill>
            </a:endParaRPr>
          </a:p>
        </p:txBody>
      </p:sp>
      <p:sp>
        <p:nvSpPr>
          <p:cNvPr id="3080" name="テキスト ボックス 14"/>
          <p:cNvSpPr txBox="1">
            <a:spLocks noChangeArrowheads="1"/>
          </p:cNvSpPr>
          <p:nvPr/>
        </p:nvSpPr>
        <p:spPr bwMode="auto">
          <a:xfrm>
            <a:off x="1403648" y="4775200"/>
            <a:ext cx="143475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200" b="1" dirty="0" smtClean="0">
                <a:solidFill>
                  <a:srgbClr val="CC6600"/>
                </a:solidFill>
              </a:rPr>
              <a:t>Prediction</a:t>
            </a:r>
            <a:endParaRPr lang="ja-JP" altLang="en-US" sz="2200" b="1" dirty="0">
              <a:solidFill>
                <a:srgbClr val="CC6600"/>
              </a:solidFill>
            </a:endParaRPr>
          </a:p>
        </p:txBody>
      </p:sp>
      <p:grpSp>
        <p:nvGrpSpPr>
          <p:cNvPr id="37" name="グループ化 36"/>
          <p:cNvGrpSpPr>
            <a:grpSpLocks/>
          </p:cNvGrpSpPr>
          <p:nvPr/>
        </p:nvGrpSpPr>
        <p:grpSpPr bwMode="auto">
          <a:xfrm>
            <a:off x="4270378" y="4660900"/>
            <a:ext cx="3847345" cy="712788"/>
            <a:chOff x="4677098" y="4401641"/>
            <a:chExt cx="3847409" cy="713160"/>
          </a:xfrm>
        </p:grpSpPr>
        <p:sp>
          <p:nvSpPr>
            <p:cNvPr id="16" name="下矢印 15"/>
            <p:cNvSpPr/>
            <p:nvPr/>
          </p:nvSpPr>
          <p:spPr>
            <a:xfrm flipV="1">
              <a:off x="4677098" y="4401641"/>
              <a:ext cx="538172" cy="71316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5234321" y="4582710"/>
              <a:ext cx="3290186" cy="43111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2200" b="1" dirty="0" smtClean="0">
                  <a:solidFill>
                    <a:schemeClr val="accent1">
                      <a:lumMod val="50000"/>
                    </a:schemeClr>
                  </a:solidFill>
                </a:rPr>
                <a:t>Determination NP models</a:t>
              </a:r>
              <a:endParaRPr lang="ja-JP" altLang="en-US" sz="22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角丸四角形 20"/>
          <p:cNvSpPr/>
          <p:nvPr/>
        </p:nvSpPr>
        <p:spPr bwMode="auto">
          <a:xfrm>
            <a:off x="6300192" y="2996952"/>
            <a:ext cx="2790354" cy="6350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b="1" dirty="0" smtClean="0"/>
              <a:t>Baryon asymmetry </a:t>
            </a:r>
          </a:p>
          <a:p>
            <a:pPr algn="ctr">
              <a:defRPr/>
            </a:pPr>
            <a:r>
              <a:rPr lang="en-US" altLang="ja-JP" sz="2400" b="1" dirty="0"/>
              <a:t>o</a:t>
            </a:r>
            <a:r>
              <a:rPr lang="en-US" altLang="ja-JP" sz="2400" b="1" dirty="0" smtClean="0"/>
              <a:t>f Universe</a:t>
            </a:r>
            <a:endParaRPr lang="en-US" altLang="ja-JP" sz="2400" b="1" dirty="0"/>
          </a:p>
        </p:txBody>
      </p:sp>
      <p:sp>
        <p:nvSpPr>
          <p:cNvPr id="22" name="角丸四角形 21"/>
          <p:cNvSpPr/>
          <p:nvPr/>
        </p:nvSpPr>
        <p:spPr bwMode="auto">
          <a:xfrm>
            <a:off x="3995936" y="3368352"/>
            <a:ext cx="1962150" cy="4926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2400" b="1" dirty="0" smtClean="0">
                <a:solidFill>
                  <a:schemeClr val="bg1"/>
                </a:solidFill>
              </a:rPr>
              <a:t>Dark matter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24" name="角丸四角形 23"/>
          <p:cNvSpPr/>
          <p:nvPr/>
        </p:nvSpPr>
        <p:spPr bwMode="auto">
          <a:xfrm>
            <a:off x="3707904" y="2809875"/>
            <a:ext cx="2462212" cy="461963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ja-JP" sz="2400" b="1" dirty="0" smtClean="0">
                <a:solidFill>
                  <a:schemeClr val="bg1"/>
                </a:solidFill>
              </a:rPr>
              <a:t>Neutrino mass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611188" y="6223000"/>
            <a:ext cx="2690812" cy="46196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3086" name="正方形/長方形 31"/>
          <p:cNvSpPr>
            <a:spLocks noChangeArrowheads="1"/>
          </p:cNvSpPr>
          <p:nvPr/>
        </p:nvSpPr>
        <p:spPr bwMode="auto">
          <a:xfrm>
            <a:off x="539750" y="6237288"/>
            <a:ext cx="27619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chemeClr val="bg1"/>
                </a:solidFill>
              </a:rPr>
              <a:t>Two Higgs </a:t>
            </a:r>
            <a:r>
              <a:rPr lang="en-US" altLang="ja-JP" sz="2400" b="1" dirty="0" smtClean="0">
                <a:solidFill>
                  <a:schemeClr val="bg1"/>
                </a:solidFill>
              </a:rPr>
              <a:t>doublets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3441699" y="6196013"/>
            <a:ext cx="2220913" cy="4603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en-US" altLang="ja-JP" sz="2400" b="1" dirty="0">
                <a:solidFill>
                  <a:schemeClr val="bg1"/>
                </a:solidFill>
              </a:rPr>
              <a:t>Higgs triplet</a:t>
            </a:r>
            <a:endParaRPr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35" name="角丸四角形 34"/>
          <p:cNvSpPr/>
          <p:nvPr/>
        </p:nvSpPr>
        <p:spPr>
          <a:xfrm>
            <a:off x="6029796" y="6196013"/>
            <a:ext cx="1206500" cy="46037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b="1" dirty="0"/>
              <a:t>etc.</a:t>
            </a:r>
            <a:endParaRPr lang="ja-JP" altLang="en-US" sz="2400" b="1" dirty="0"/>
          </a:p>
        </p:txBody>
      </p:sp>
      <p:sp>
        <p:nvSpPr>
          <p:cNvPr id="27" name="角丸四角形 26"/>
          <p:cNvSpPr/>
          <p:nvPr/>
        </p:nvSpPr>
        <p:spPr bwMode="auto">
          <a:xfrm>
            <a:off x="899592" y="2980208"/>
            <a:ext cx="1982788" cy="808832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2400" b="1" dirty="0" smtClean="0"/>
              <a:t>Hierarchy problem</a:t>
            </a:r>
            <a:endParaRPr lang="ja-JP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title"/>
          </p:nvPr>
        </p:nvSpPr>
        <p:spPr>
          <a:xfrm>
            <a:off x="685800" y="-27384"/>
            <a:ext cx="7772400" cy="1143000"/>
          </a:xfrm>
        </p:spPr>
        <p:txBody>
          <a:bodyPr/>
          <a:lstStyle/>
          <a:p>
            <a:r>
              <a:rPr lang="en-US" altLang="ja-JP" sz="4000" dirty="0" smtClean="0"/>
              <a:t>Higgs triplet fields</a:t>
            </a:r>
            <a:endParaRPr lang="ja-JP" altLang="en-US" sz="4000" dirty="0" smtClean="0"/>
          </a:p>
        </p:txBody>
      </p:sp>
      <p:sp>
        <p:nvSpPr>
          <p:cNvPr id="4102" name="テキスト ボックス 24"/>
          <p:cNvSpPr txBox="1">
            <a:spLocks noChangeArrowheads="1"/>
          </p:cNvSpPr>
          <p:nvPr/>
        </p:nvSpPr>
        <p:spPr bwMode="auto">
          <a:xfrm>
            <a:off x="395288" y="836712"/>
            <a:ext cx="572945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2400" dirty="0">
                <a:solidFill>
                  <a:srgbClr val="FF0000"/>
                </a:solidFill>
              </a:rPr>
              <a:t>・</a:t>
            </a:r>
            <a:r>
              <a:rPr lang="ja-JP" altLang="en-US" sz="2400" dirty="0"/>
              <a:t>　</a:t>
            </a:r>
            <a:r>
              <a:rPr lang="en-US" altLang="ja-JP" sz="2400" dirty="0" smtClean="0">
                <a:solidFill>
                  <a:srgbClr val="FF0000"/>
                </a:solidFill>
              </a:rPr>
              <a:t>Introduced in various new physics models</a:t>
            </a:r>
            <a:endParaRPr lang="en-US" altLang="ja-JP" sz="240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ja-JP" dirty="0"/>
              <a:t>    - </a:t>
            </a:r>
            <a:r>
              <a:rPr lang="en-US" altLang="ja-JP" dirty="0" smtClean="0"/>
              <a:t>Type-II seesaw </a:t>
            </a:r>
            <a:r>
              <a:rPr lang="en-US" altLang="ja-JP" dirty="0" smtClean="0"/>
              <a:t>model</a:t>
            </a:r>
          </a:p>
          <a:p>
            <a:pPr eaLnBrk="1" hangingPunct="1"/>
            <a:endParaRPr lang="en-US" altLang="ja-JP" dirty="0"/>
          </a:p>
          <a:p>
            <a:pPr eaLnBrk="1" hangingPunct="1"/>
            <a:r>
              <a:rPr lang="en-US" altLang="ja-JP" dirty="0"/>
              <a:t>    - Left-right symmetric model </a:t>
            </a:r>
          </a:p>
        </p:txBody>
      </p:sp>
      <p:grpSp>
        <p:nvGrpSpPr>
          <p:cNvPr id="11" name="グループ化 10"/>
          <p:cNvGrpSpPr/>
          <p:nvPr/>
        </p:nvGrpSpPr>
        <p:grpSpPr>
          <a:xfrm>
            <a:off x="376238" y="2420888"/>
            <a:ext cx="8172449" cy="1415772"/>
            <a:chOff x="376238" y="2612454"/>
            <a:chExt cx="8172449" cy="1415772"/>
          </a:xfrm>
        </p:grpSpPr>
        <p:sp>
          <p:nvSpPr>
            <p:cNvPr id="20" name="テキスト ボックス 19"/>
            <p:cNvSpPr txBox="1">
              <a:spLocks noChangeArrowheads="1"/>
            </p:cNvSpPr>
            <p:nvPr/>
          </p:nvSpPr>
          <p:spPr bwMode="auto">
            <a:xfrm>
              <a:off x="376238" y="2612454"/>
              <a:ext cx="4403770" cy="1415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sz="2400" dirty="0">
                  <a:solidFill>
                    <a:srgbClr val="FF0000"/>
                  </a:solidFill>
                </a:rPr>
                <a:t>・　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Higgs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sectors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with triplet fields</a:t>
              </a:r>
            </a:p>
            <a:p>
              <a:pPr eaLnBrk="1" hangingPunct="1"/>
              <a:r>
                <a:rPr lang="ja-JP" altLang="en-US" sz="2200" dirty="0" smtClean="0"/>
                <a:t> </a:t>
              </a:r>
              <a:r>
                <a:rPr lang="ja-JP" altLang="en-US" dirty="0" smtClean="0"/>
                <a:t>   </a:t>
              </a:r>
              <a:r>
                <a:rPr lang="en-US" altLang="ja-JP" dirty="0" smtClean="0"/>
                <a:t>- </a:t>
              </a:r>
              <a:r>
                <a:rPr lang="en-US" altLang="ja-JP" dirty="0"/>
                <a:t>Φ</a:t>
              </a:r>
              <a:r>
                <a:rPr lang="ja-JP" altLang="en-US" dirty="0" smtClean="0"/>
                <a:t>＋</a:t>
              </a:r>
              <a:r>
                <a:rPr lang="en-US" altLang="ja-JP" dirty="0" smtClean="0"/>
                <a:t>η</a:t>
              </a:r>
              <a:r>
                <a:rPr lang="ja-JP" altLang="en-US" dirty="0" smtClean="0"/>
                <a:t> </a:t>
              </a:r>
              <a:endParaRPr lang="en-US" altLang="ja-JP" dirty="0"/>
            </a:p>
            <a:p>
              <a:pPr eaLnBrk="1" hangingPunct="1"/>
              <a:r>
                <a:rPr lang="ja-JP" altLang="en-US" dirty="0"/>
                <a:t>    </a:t>
              </a:r>
              <a:r>
                <a:rPr lang="en-US" altLang="ja-JP" dirty="0"/>
                <a:t>- Φ</a:t>
              </a:r>
              <a:r>
                <a:rPr lang="ja-JP" altLang="en-US" dirty="0" smtClean="0"/>
                <a:t>＋</a:t>
              </a:r>
              <a:r>
                <a:rPr lang="en-US" altLang="ja-JP" dirty="0" smtClean="0"/>
                <a:t>Δ</a:t>
              </a:r>
              <a:r>
                <a:rPr lang="ja-JP" altLang="en-US" dirty="0" smtClean="0"/>
                <a:t> </a:t>
              </a:r>
              <a:endParaRPr lang="en-US" altLang="ja-JP" dirty="0"/>
            </a:p>
            <a:p>
              <a:pPr eaLnBrk="1" hangingPunct="1"/>
              <a:r>
                <a:rPr lang="en-US" altLang="ja-JP" dirty="0"/>
                <a:t>    - </a:t>
              </a:r>
              <a:r>
                <a:rPr lang="en-US" altLang="ja-JP" dirty="0" smtClean="0"/>
                <a:t>Φ</a:t>
              </a:r>
              <a:r>
                <a:rPr lang="ja-JP" altLang="en-US" dirty="0" smtClean="0"/>
                <a:t>＋</a:t>
              </a:r>
              <a:r>
                <a:rPr lang="en-US" altLang="ja-JP" dirty="0" smtClean="0"/>
                <a:t>η</a:t>
              </a:r>
              <a:r>
                <a:rPr lang="ja-JP" altLang="en-US" dirty="0" smtClean="0"/>
                <a:t>＋</a:t>
              </a:r>
              <a:r>
                <a:rPr lang="en-US" altLang="ja-JP" dirty="0" smtClean="0"/>
                <a:t>Δ etc.</a:t>
              </a:r>
              <a:endParaRPr lang="en-US" altLang="ja-JP" dirty="0"/>
            </a:p>
          </p:txBody>
        </p:sp>
        <p:sp>
          <p:nvSpPr>
            <p:cNvPr id="6" name="テキスト ボックス 5"/>
            <p:cNvSpPr txBox="1"/>
            <p:nvPr/>
          </p:nvSpPr>
          <p:spPr>
            <a:xfrm>
              <a:off x="3491880" y="3460938"/>
              <a:ext cx="23698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 smtClean="0">
                  <a:solidFill>
                    <a:schemeClr val="accent2"/>
                  </a:solidFill>
                </a:rPr>
                <a:t>Φ = (φ</a:t>
              </a:r>
              <a:r>
                <a:rPr lang="en-US" altLang="ja-JP" b="1" baseline="30000" dirty="0" smtClean="0">
                  <a:solidFill>
                    <a:schemeClr val="accent2"/>
                  </a:solidFill>
                </a:rPr>
                <a:t>+</a:t>
              </a:r>
              <a:r>
                <a:rPr lang="en-US" altLang="ja-JP" b="1" dirty="0" smtClean="0">
                  <a:solidFill>
                    <a:schemeClr val="accent2"/>
                  </a:solidFill>
                </a:rPr>
                <a:t>, φ</a:t>
              </a:r>
              <a:r>
                <a:rPr lang="en-US" altLang="ja-JP" b="1" baseline="30000" dirty="0" smtClean="0">
                  <a:solidFill>
                    <a:schemeClr val="accent2"/>
                  </a:solidFill>
                </a:rPr>
                <a:t>0</a:t>
              </a:r>
              <a:r>
                <a:rPr lang="en-US" altLang="ja-JP" b="1" dirty="0" smtClean="0">
                  <a:solidFill>
                    <a:schemeClr val="accent2"/>
                  </a:solidFill>
                </a:rPr>
                <a:t>), Y = 1/2</a:t>
              </a:r>
              <a:endParaRPr kumimoji="1" lang="ja-JP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5940152" y="3297178"/>
              <a:ext cx="260853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b="1" dirty="0">
                  <a:solidFill>
                    <a:srgbClr val="CC6600"/>
                  </a:solidFill>
                </a:rPr>
                <a:t>η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 = (η</a:t>
              </a:r>
              <a:r>
                <a:rPr lang="en-US" altLang="ja-JP" b="1" baseline="30000" dirty="0" smtClean="0">
                  <a:solidFill>
                    <a:srgbClr val="CC6600"/>
                  </a:solidFill>
                </a:rPr>
                <a:t>+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, η</a:t>
              </a:r>
              <a:r>
                <a:rPr lang="en-US" altLang="ja-JP" b="1" baseline="30000" dirty="0" smtClean="0">
                  <a:solidFill>
                    <a:srgbClr val="CC6600"/>
                  </a:solidFill>
                </a:rPr>
                <a:t>0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, η</a:t>
              </a:r>
              <a:r>
                <a:rPr lang="en-US" altLang="ja-JP" b="1" baseline="30000" dirty="0" smtClean="0">
                  <a:solidFill>
                    <a:srgbClr val="CC6600"/>
                  </a:solidFill>
                </a:rPr>
                <a:t>-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),	Y = 0</a:t>
              </a:r>
            </a:p>
            <a:p>
              <a:r>
                <a:rPr lang="en-US" altLang="ja-JP" b="1" dirty="0">
                  <a:solidFill>
                    <a:srgbClr val="CC6600"/>
                  </a:solidFill>
                </a:rPr>
                <a:t>Δ = (Δ</a:t>
              </a:r>
              <a:r>
                <a:rPr lang="en-US" altLang="ja-JP" b="1" baseline="30000" dirty="0">
                  <a:solidFill>
                    <a:srgbClr val="CC6600"/>
                  </a:solidFill>
                </a:rPr>
                <a:t>++</a:t>
              </a:r>
              <a:r>
                <a:rPr lang="en-US" altLang="ja-JP" b="1" dirty="0">
                  <a:solidFill>
                    <a:srgbClr val="CC6600"/>
                  </a:solidFill>
                </a:rPr>
                <a:t>, Δ</a:t>
              </a:r>
              <a:r>
                <a:rPr lang="en-US" altLang="ja-JP" b="1" baseline="30000" dirty="0">
                  <a:solidFill>
                    <a:srgbClr val="CC6600"/>
                  </a:solidFill>
                </a:rPr>
                <a:t>+</a:t>
              </a:r>
              <a:r>
                <a:rPr lang="en-US" altLang="ja-JP" b="1" dirty="0">
                  <a:solidFill>
                    <a:srgbClr val="CC6600"/>
                  </a:solidFill>
                </a:rPr>
                <a:t>, 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Δ</a:t>
              </a:r>
              <a:r>
                <a:rPr lang="en-US" altLang="ja-JP" b="1" baseline="30000" dirty="0" smtClean="0">
                  <a:solidFill>
                    <a:srgbClr val="CC6600"/>
                  </a:solidFill>
                </a:rPr>
                <a:t>0</a:t>
              </a:r>
              <a:r>
                <a:rPr lang="en-US" altLang="ja-JP" b="1" dirty="0" smtClean="0">
                  <a:solidFill>
                    <a:srgbClr val="CC6600"/>
                  </a:solidFill>
                </a:rPr>
                <a:t>),	Y = 1</a:t>
              </a:r>
              <a:endParaRPr kumimoji="1" lang="ja-JP" altLang="en-US" b="1" dirty="0">
                <a:solidFill>
                  <a:srgbClr val="CC6600"/>
                </a:solidFill>
              </a:endParaRPr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3491880" y="2996952"/>
              <a:ext cx="18565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err="1" smtClean="0">
                  <a:solidFill>
                    <a:schemeClr val="accent2"/>
                  </a:solidFill>
                </a:rPr>
                <a:t>Isospin</a:t>
              </a:r>
              <a:r>
                <a:rPr kumimoji="1" lang="en-US" altLang="ja-JP" b="1" dirty="0" smtClean="0">
                  <a:solidFill>
                    <a:schemeClr val="accent2"/>
                  </a:solidFill>
                </a:rPr>
                <a:t> dou</a:t>
              </a:r>
              <a:r>
                <a:rPr lang="en-US" altLang="ja-JP" b="1" dirty="0" smtClean="0">
                  <a:solidFill>
                    <a:schemeClr val="accent2"/>
                  </a:solidFill>
                </a:rPr>
                <a:t>blet</a:t>
              </a:r>
              <a:endParaRPr kumimoji="1" lang="ja-JP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5917145" y="2968003"/>
              <a:ext cx="17123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err="1" smtClean="0">
                  <a:solidFill>
                    <a:srgbClr val="CC6600"/>
                  </a:solidFill>
                </a:rPr>
                <a:t>Isospin</a:t>
              </a:r>
              <a:r>
                <a:rPr kumimoji="1" lang="en-US" altLang="ja-JP" b="1" dirty="0" smtClean="0">
                  <a:solidFill>
                    <a:srgbClr val="CC6600"/>
                  </a:solidFill>
                </a:rPr>
                <a:t> triplet</a:t>
              </a:r>
              <a:endParaRPr kumimoji="1" lang="ja-JP" altLang="en-US" b="1" dirty="0">
                <a:solidFill>
                  <a:srgbClr val="CC6600"/>
                </a:solidFill>
              </a:endParaRP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365167" y="5280886"/>
            <a:ext cx="8475139" cy="1460482"/>
            <a:chOff x="365167" y="5445226"/>
            <a:chExt cx="8475139" cy="1460482"/>
          </a:xfrm>
        </p:grpSpPr>
        <p:grpSp>
          <p:nvGrpSpPr>
            <p:cNvPr id="17" name="グループ化 16"/>
            <p:cNvGrpSpPr>
              <a:grpSpLocks/>
            </p:cNvGrpSpPr>
            <p:nvPr/>
          </p:nvGrpSpPr>
          <p:grpSpPr bwMode="auto">
            <a:xfrm>
              <a:off x="365167" y="5445226"/>
              <a:ext cx="8475139" cy="1460482"/>
              <a:chOff x="443323" y="5589216"/>
              <a:chExt cx="8475018" cy="1461001"/>
            </a:xfrm>
          </p:grpSpPr>
          <p:sp>
            <p:nvSpPr>
              <p:cNvPr id="19" name="テキスト ボックス 3"/>
              <p:cNvSpPr txBox="1">
                <a:spLocks noChangeArrowheads="1"/>
              </p:cNvSpPr>
              <p:nvPr/>
            </p:nvSpPr>
            <p:spPr bwMode="auto">
              <a:xfrm>
                <a:off x="3053127" y="5863065"/>
                <a:ext cx="1422164" cy="646561"/>
              </a:xfrm>
              <a:prstGeom prst="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b="1" dirty="0" smtClean="0"/>
                  <a:t>Higgs triplet</a:t>
                </a:r>
              </a:p>
              <a:p>
                <a:pPr eaLnBrk="1" hangingPunct="1"/>
                <a:r>
                  <a:rPr lang="en-US" altLang="ja-JP" sz="1800" b="1" dirty="0" smtClean="0"/>
                  <a:t>VEV</a:t>
                </a:r>
                <a:endParaRPr lang="en-US" altLang="ja-JP" sz="1800" b="1" dirty="0"/>
              </a:p>
            </p:txBody>
          </p:sp>
          <p:cxnSp>
            <p:nvCxnSpPr>
              <p:cNvPr id="21" name="直線矢印コネクタ 20"/>
              <p:cNvCxnSpPr/>
              <p:nvPr/>
            </p:nvCxnSpPr>
            <p:spPr>
              <a:xfrm>
                <a:off x="4650096" y="6031267"/>
                <a:ext cx="123664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テキスト ボックス 8"/>
              <p:cNvSpPr txBox="1">
                <a:spLocks noChangeArrowheads="1"/>
              </p:cNvSpPr>
              <p:nvPr/>
            </p:nvSpPr>
            <p:spPr bwMode="auto">
              <a:xfrm>
                <a:off x="6018229" y="5877272"/>
                <a:ext cx="2900112" cy="646561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b="1" dirty="0" smtClean="0"/>
                  <a:t>ρ</a:t>
                </a:r>
                <a:r>
                  <a:rPr lang="en-US" altLang="ja-JP" sz="1800" b="1" baseline="-25000" dirty="0" smtClean="0"/>
                  <a:t>tree</a:t>
                </a:r>
                <a:r>
                  <a:rPr lang="en-US" altLang="ja-JP" sz="1800" b="1" dirty="0" smtClean="0"/>
                  <a:t> </a:t>
                </a:r>
                <a:r>
                  <a:rPr lang="ja-JP" altLang="en-US" sz="1800" b="1" dirty="0" smtClean="0"/>
                  <a:t>≠ </a:t>
                </a:r>
                <a:r>
                  <a:rPr lang="en-US" altLang="ja-JP" sz="1800" b="1" dirty="0" smtClean="0"/>
                  <a:t>1</a:t>
                </a:r>
                <a:endParaRPr lang="en-US" altLang="ja-JP" sz="1800" b="1" dirty="0" smtClean="0"/>
              </a:p>
              <a:p>
                <a:pPr eaLnBrk="1" hangingPunct="1"/>
                <a:r>
                  <a:rPr lang="en-US" altLang="ja-JP" sz="1800" b="1" dirty="0" smtClean="0"/>
                  <a:t>Exotic vertex: e.g</a:t>
                </a:r>
                <a:r>
                  <a:rPr lang="en-US" altLang="ja-JP" sz="1800" b="1" dirty="0" smtClean="0"/>
                  <a:t>., </a:t>
                </a:r>
                <a:r>
                  <a:rPr lang="en-US" altLang="ja-JP" sz="1800" b="1" dirty="0" smtClean="0"/>
                  <a:t>H</a:t>
                </a:r>
                <a:r>
                  <a:rPr lang="en-US" altLang="ja-JP" sz="1800" b="1" baseline="30000" dirty="0" smtClean="0"/>
                  <a:t>±</a:t>
                </a:r>
                <a:r>
                  <a:rPr lang="en-US" altLang="ja-JP" sz="1800" b="1" dirty="0" smtClean="0"/>
                  <a:t>W</a:t>
                </a:r>
                <a:r>
                  <a:rPr lang="ja-JP" altLang="en-US" sz="1800" b="1" baseline="30000" dirty="0"/>
                  <a:t>∓</a:t>
                </a:r>
                <a:r>
                  <a:rPr lang="en-US" altLang="ja-JP" sz="1800" b="1" dirty="0" smtClean="0"/>
                  <a:t>Z</a:t>
                </a:r>
                <a:endParaRPr lang="en-US" altLang="ja-JP" sz="1800" b="1" dirty="0"/>
              </a:p>
            </p:txBody>
          </p:sp>
          <p:sp>
            <p:nvSpPr>
              <p:cNvPr id="23" name="テキスト ボックス 22"/>
              <p:cNvSpPr txBox="1"/>
              <p:nvPr/>
            </p:nvSpPr>
            <p:spPr>
              <a:xfrm>
                <a:off x="4722103" y="5589216"/>
                <a:ext cx="885807" cy="36946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8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predict</a:t>
                </a:r>
                <a:endParaRPr lang="ja-JP" altLang="en-US" sz="18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25" name="直線矢印コネクタ 24"/>
              <p:cNvCxnSpPr/>
              <p:nvPr/>
            </p:nvCxnSpPr>
            <p:spPr>
              <a:xfrm flipH="1">
                <a:off x="4650096" y="6318707"/>
                <a:ext cx="1236644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テキスト ボックス 25"/>
              <p:cNvSpPr txBox="1"/>
              <p:nvPr/>
            </p:nvSpPr>
            <p:spPr>
              <a:xfrm>
                <a:off x="4578089" y="6403657"/>
                <a:ext cx="1501352" cy="64656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ja-JP" sz="18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Constrain or </a:t>
                </a:r>
              </a:p>
              <a:p>
                <a:pPr>
                  <a:defRPr/>
                </a:pPr>
                <a:r>
                  <a:rPr lang="en-US" altLang="ja-JP" sz="1800" b="1" dirty="0" smtClean="0">
                    <a:solidFill>
                      <a:schemeClr val="accent1">
                        <a:lumMod val="50000"/>
                      </a:schemeClr>
                    </a:solidFill>
                  </a:rPr>
                  <a:t>Determine</a:t>
                </a:r>
                <a:endParaRPr lang="ja-JP" altLang="en-US" sz="1800" b="1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8" name="テキスト ボックス 13"/>
              <p:cNvSpPr txBox="1">
                <a:spLocks noChangeArrowheads="1"/>
              </p:cNvSpPr>
              <p:nvPr/>
            </p:nvSpPr>
            <p:spPr bwMode="auto">
              <a:xfrm>
                <a:off x="443323" y="5877350"/>
                <a:ext cx="1454223" cy="646561"/>
              </a:xfrm>
              <a:prstGeom prst="rect">
                <a:avLst/>
              </a:prstGeom>
              <a:noFill/>
              <a:ln w="38100">
                <a:solidFill>
                  <a:srgbClr val="CC66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0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eaLnBrk="1" hangingPunct="1"/>
                <a:r>
                  <a:rPr lang="en-US" altLang="ja-JP" sz="1800" b="1" dirty="0" smtClean="0"/>
                  <a:t>New physics </a:t>
                </a:r>
              </a:p>
              <a:p>
                <a:pPr eaLnBrk="1" hangingPunct="1"/>
                <a:r>
                  <a:rPr lang="en-US" altLang="ja-JP" sz="1800" b="1" dirty="0" smtClean="0"/>
                  <a:t>Models </a:t>
                </a:r>
                <a:endParaRPr lang="en-US" altLang="ja-JP" sz="1800" b="1" dirty="0"/>
              </a:p>
            </p:txBody>
          </p:sp>
          <p:cxnSp>
            <p:nvCxnSpPr>
              <p:cNvPr id="29" name="直線矢印コネクタ 28"/>
              <p:cNvCxnSpPr/>
              <p:nvPr/>
            </p:nvCxnSpPr>
            <p:spPr>
              <a:xfrm>
                <a:off x="2195037" y="6217070"/>
                <a:ext cx="720715" cy="0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テキスト ボックス 17"/>
            <p:cNvSpPr txBox="1"/>
            <p:nvPr/>
          </p:nvSpPr>
          <p:spPr bwMode="auto">
            <a:xfrm>
              <a:off x="6012160" y="6444044"/>
              <a:ext cx="2582758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ja-JP" sz="1800" b="1" dirty="0" smtClean="0">
                  <a:solidFill>
                    <a:schemeClr val="accent1">
                      <a:lumMod val="50000"/>
                    </a:schemeClr>
                  </a:solidFill>
                </a:rPr>
                <a:t>Measuring at LHC, ILC</a:t>
              </a:r>
              <a:endParaRPr lang="ja-JP" altLang="en-US" sz="18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384431" y="3786783"/>
            <a:ext cx="8287447" cy="1424738"/>
            <a:chOff x="384431" y="3786783"/>
            <a:chExt cx="8287447" cy="1424738"/>
          </a:xfrm>
        </p:grpSpPr>
        <p:sp>
          <p:nvSpPr>
            <p:cNvPr id="4" name="テキスト ボックス 3"/>
            <p:cNvSpPr txBox="1"/>
            <p:nvPr/>
          </p:nvSpPr>
          <p:spPr>
            <a:xfrm flipH="1">
              <a:off x="384431" y="3786783"/>
              <a:ext cx="7643953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ja-JP" altLang="en-US" sz="2400" dirty="0">
                  <a:solidFill>
                    <a:srgbClr val="FF0000"/>
                  </a:solidFill>
                </a:rPr>
                <a:t>・　</a:t>
              </a:r>
              <a:r>
                <a:rPr lang="en-US" altLang="ja-JP" sz="2400" dirty="0">
                  <a:solidFill>
                    <a:srgbClr val="FF0000"/>
                  </a:solidFill>
                </a:rPr>
                <a:t>Feature of Higgs models with triplet </a:t>
              </a:r>
              <a:r>
                <a:rPr lang="en-US" altLang="ja-JP" sz="2400" dirty="0" smtClean="0">
                  <a:solidFill>
                    <a:srgbClr val="FF0000"/>
                  </a:solidFill>
                </a:rPr>
                <a:t>fields</a:t>
              </a:r>
            </a:p>
            <a:p>
              <a:pPr eaLnBrk="1" hangingPunct="1"/>
              <a:r>
                <a:rPr lang="en-US" altLang="ja-JP" dirty="0" smtClean="0"/>
                <a:t>     -  </a:t>
              </a:r>
              <a:r>
                <a:rPr lang="en-US" altLang="ja-JP" dirty="0"/>
                <a:t>S</a:t>
              </a:r>
              <a:r>
                <a:rPr lang="en-US" altLang="ja-JP" dirty="0" smtClean="0"/>
                <a:t>ingly- </a:t>
              </a:r>
              <a:r>
                <a:rPr lang="en-US" altLang="ja-JP" dirty="0"/>
                <a:t>(doubly-) charged Higgs bosons: </a:t>
              </a:r>
              <a:r>
                <a:rPr lang="en-US" altLang="ja-JP" dirty="0" smtClean="0"/>
                <a:t>H</a:t>
              </a:r>
              <a:r>
                <a:rPr lang="en-US" altLang="ja-JP" baseline="30000" dirty="0" smtClean="0"/>
                <a:t>+</a:t>
              </a:r>
              <a:r>
                <a:rPr lang="en-US" altLang="ja-JP" dirty="0" smtClean="0"/>
                <a:t> </a:t>
              </a:r>
              <a:r>
                <a:rPr lang="en-US" altLang="ja-JP" dirty="0"/>
                <a:t>, </a:t>
              </a:r>
              <a:r>
                <a:rPr lang="en-US" altLang="ja-JP" dirty="0" smtClean="0"/>
                <a:t>(H</a:t>
              </a:r>
              <a:r>
                <a:rPr lang="en-US" altLang="ja-JP" baseline="30000" dirty="0" smtClean="0"/>
                <a:t>++</a:t>
              </a:r>
              <a:r>
                <a:rPr lang="en-US" altLang="ja-JP" dirty="0" smtClean="0"/>
                <a:t> ) appear</a:t>
              </a:r>
              <a:r>
                <a:rPr lang="en-US" altLang="ja-JP" dirty="0" smtClean="0"/>
                <a:t>. </a:t>
              </a:r>
            </a:p>
            <a:p>
              <a:pPr eaLnBrk="1" hangingPunct="1"/>
              <a:r>
                <a:rPr lang="en-US" altLang="ja-JP" dirty="0" smtClean="0">
                  <a:solidFill>
                    <a:schemeClr val="accent2"/>
                  </a:solidFill>
                </a:rPr>
                <a:t>     -  Rho </a:t>
              </a:r>
              <a:r>
                <a:rPr lang="en-US" altLang="ja-JP" dirty="0">
                  <a:solidFill>
                    <a:schemeClr val="accent2"/>
                  </a:solidFill>
                </a:rPr>
                <a:t>parameter </a:t>
              </a:r>
              <a:r>
                <a:rPr lang="en-US" altLang="ja-JP" dirty="0" smtClean="0">
                  <a:solidFill>
                    <a:schemeClr val="accent2"/>
                  </a:solidFill>
                </a:rPr>
                <a:t>deviates </a:t>
              </a:r>
              <a:r>
                <a:rPr lang="en-US" altLang="ja-JP" dirty="0">
                  <a:solidFill>
                    <a:schemeClr val="accent2"/>
                  </a:solidFill>
                </a:rPr>
                <a:t>from unity at the tree </a:t>
              </a:r>
              <a:r>
                <a:rPr lang="en-US" altLang="ja-JP" dirty="0" smtClean="0">
                  <a:solidFill>
                    <a:schemeClr val="accent2"/>
                  </a:solidFill>
                </a:rPr>
                <a:t>level.</a:t>
              </a:r>
            </a:p>
            <a:p>
              <a:pPr eaLnBrk="1" hangingPunct="1"/>
              <a:r>
                <a:rPr lang="en-US" altLang="ja-JP" dirty="0" smtClean="0">
                  <a:solidFill>
                    <a:schemeClr val="accent2"/>
                  </a:solidFill>
                </a:rPr>
                <a:t>     -  Exotic vertices, </a:t>
              </a:r>
              <a:r>
                <a:rPr lang="en-US" altLang="ja-JP" dirty="0">
                  <a:solidFill>
                    <a:schemeClr val="accent2"/>
                  </a:solidFill>
                </a:rPr>
                <a:t>e.g</a:t>
              </a:r>
              <a:r>
                <a:rPr lang="en-US" altLang="ja-JP" dirty="0" smtClean="0">
                  <a:solidFill>
                    <a:schemeClr val="accent2"/>
                  </a:solidFill>
                </a:rPr>
                <a:t>.,  </a:t>
              </a:r>
              <a:r>
                <a:rPr lang="en-US" altLang="ja-JP" dirty="0">
                  <a:solidFill>
                    <a:schemeClr val="accent2"/>
                  </a:solidFill>
                </a:rPr>
                <a:t>H</a:t>
              </a:r>
              <a:r>
                <a:rPr lang="en-US" altLang="ja-JP" baseline="30000" dirty="0">
                  <a:solidFill>
                    <a:schemeClr val="accent2"/>
                  </a:solidFill>
                </a:rPr>
                <a:t>±</a:t>
              </a:r>
              <a:r>
                <a:rPr lang="en-US" altLang="ja-JP" dirty="0">
                  <a:solidFill>
                    <a:schemeClr val="accent2"/>
                  </a:solidFill>
                </a:rPr>
                <a:t>W</a:t>
              </a:r>
              <a:r>
                <a:rPr lang="ja-JP" altLang="en-US" baseline="30000" dirty="0">
                  <a:solidFill>
                    <a:schemeClr val="accent2"/>
                  </a:solidFill>
                </a:rPr>
                <a:t>∓</a:t>
              </a:r>
              <a:r>
                <a:rPr lang="en-US" altLang="ja-JP" dirty="0">
                  <a:solidFill>
                    <a:schemeClr val="accent2"/>
                  </a:solidFill>
                </a:rPr>
                <a:t>Z appear at the tree level. </a:t>
              </a:r>
            </a:p>
          </p:txBody>
        </p:sp>
        <p:sp>
          <p:nvSpPr>
            <p:cNvPr id="5" name="右中かっこ 4"/>
            <p:cNvSpPr/>
            <p:nvPr/>
          </p:nvSpPr>
          <p:spPr>
            <a:xfrm>
              <a:off x="6732240" y="4551288"/>
              <a:ext cx="110861" cy="533896"/>
            </a:xfrm>
            <a:prstGeom prst="rightBrac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020272" y="4503635"/>
              <a:ext cx="165160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accent2"/>
                  </a:solidFill>
                </a:rPr>
                <a:t>Relating to  </a:t>
              </a:r>
            </a:p>
            <a:p>
              <a:r>
                <a:rPr lang="en-US" altLang="ja-JP" dirty="0">
                  <a:solidFill>
                    <a:schemeClr val="accent2"/>
                  </a:solidFill>
                </a:rPr>
                <a:t>t</a:t>
              </a:r>
              <a:r>
                <a:rPr kumimoji="1" lang="en-US" altLang="ja-JP" dirty="0" smtClean="0">
                  <a:solidFill>
                    <a:schemeClr val="accent2"/>
                  </a:solidFill>
                </a:rPr>
                <a:t>riplet VEV(s)</a:t>
              </a:r>
              <a:endParaRPr kumimoji="1" lang="ja-JP" altLang="en-US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1115616" y="1556792"/>
            <a:ext cx="4612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 smtClean="0">
                <a:solidFill>
                  <a:srgbClr val="00B050"/>
                </a:solidFill>
              </a:rPr>
              <a:t>Cheng, Lee, PRD22 (1980), Schechter, Valle, PRD22 (1980)</a:t>
            </a:r>
            <a:endParaRPr kumimoji="1" lang="ja-JP" altLang="en-US" sz="1400" b="1" i="1" dirty="0">
              <a:solidFill>
                <a:srgbClr val="00B050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15616" y="2185119"/>
            <a:ext cx="7615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i="1" dirty="0" err="1" smtClean="0">
                <a:solidFill>
                  <a:srgbClr val="00B050"/>
                </a:solidFill>
              </a:rPr>
              <a:t>Pati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Salam, PRD10 (1974),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Mohapatra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Pati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PRD11 (1975),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Senjanovic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</a:rPr>
              <a:t>Mohapatra</a:t>
            </a:r>
            <a:r>
              <a:rPr lang="en-US" altLang="ja-JP" sz="1400" b="1" i="1" dirty="0" smtClean="0">
                <a:solidFill>
                  <a:srgbClr val="00B050"/>
                </a:solidFill>
              </a:rPr>
              <a:t>, PRD12 (1975)</a:t>
            </a:r>
            <a:endParaRPr kumimoji="1" lang="ja-JP" altLang="en-US" sz="1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052"/>
          <p:cNvSpPr>
            <a:spLocks noGrp="1" noChangeArrowheads="1"/>
          </p:cNvSpPr>
          <p:nvPr>
            <p:ph type="title"/>
          </p:nvPr>
        </p:nvSpPr>
        <p:spPr>
          <a:xfrm>
            <a:off x="468313" y="-26988"/>
            <a:ext cx="8205787" cy="1143001"/>
          </a:xfrm>
        </p:spPr>
        <p:txBody>
          <a:bodyPr/>
          <a:lstStyle/>
          <a:p>
            <a:pPr eaLnBrk="1" hangingPunct="1"/>
            <a:r>
              <a:rPr lang="en-US" altLang="ja-JP" sz="3600" dirty="0" smtClean="0"/>
              <a:t>Constraint from the rho parameter</a:t>
            </a:r>
            <a:endParaRPr lang="ja-JP" altLang="en-US" sz="3600" dirty="0" smtClean="0"/>
          </a:p>
        </p:txBody>
      </p:sp>
      <p:sp>
        <p:nvSpPr>
          <p:cNvPr id="4111" name="テキスト ボックス 6"/>
          <p:cNvSpPr txBox="1">
            <a:spLocks noChangeArrowheads="1"/>
          </p:cNvSpPr>
          <p:nvPr/>
        </p:nvSpPr>
        <p:spPr bwMode="auto">
          <a:xfrm>
            <a:off x="1537691" y="6237288"/>
            <a:ext cx="6130653" cy="46166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2400" dirty="0" smtClean="0"/>
              <a:t>Triplet VEV is constrained from rho </a:t>
            </a:r>
            <a:r>
              <a:rPr lang="en-US" altLang="ja-JP" sz="2400" dirty="0"/>
              <a:t>parameter </a:t>
            </a:r>
            <a:endParaRPr lang="ja-JP" altLang="en-US" sz="2400" dirty="0"/>
          </a:p>
        </p:txBody>
      </p:sp>
      <p:grpSp>
        <p:nvGrpSpPr>
          <p:cNvPr id="10" name="グループ化 9"/>
          <p:cNvGrpSpPr>
            <a:grpSpLocks/>
          </p:cNvGrpSpPr>
          <p:nvPr/>
        </p:nvGrpSpPr>
        <p:grpSpPr bwMode="auto">
          <a:xfrm>
            <a:off x="107504" y="836711"/>
            <a:ext cx="9214098" cy="2030314"/>
            <a:chOff x="755576" y="836810"/>
            <a:chExt cx="8829838" cy="2030342"/>
          </a:xfrm>
        </p:grpSpPr>
        <p:sp>
          <p:nvSpPr>
            <p:cNvPr id="5130" name="Text Box 2054"/>
            <p:cNvSpPr txBox="1">
              <a:spLocks noChangeArrowheads="1"/>
            </p:cNvSpPr>
            <p:nvPr/>
          </p:nvSpPr>
          <p:spPr bwMode="auto">
            <a:xfrm>
              <a:off x="800100" y="914400"/>
              <a:ext cx="184150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endParaRPr lang="ja-JP" altLang="en-US" dirty="0">
                <a:solidFill>
                  <a:srgbClr val="0000FF"/>
                </a:solidFill>
              </a:endParaRPr>
            </a:p>
          </p:txBody>
        </p:sp>
        <p:sp>
          <p:nvSpPr>
            <p:cNvPr id="5131" name="正方形/長方形 1"/>
            <p:cNvSpPr>
              <a:spLocks noChangeArrowheads="1"/>
            </p:cNvSpPr>
            <p:nvPr/>
          </p:nvSpPr>
          <p:spPr bwMode="auto">
            <a:xfrm>
              <a:off x="757113" y="940718"/>
              <a:ext cx="82073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Experimental value of rho parameter is quite close to unity: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  <p:pic>
          <p:nvPicPr>
            <p:cNvPr id="5132" name="Picture 6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728" y="1844675"/>
              <a:ext cx="4051300" cy="965200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3" name="Picture 6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7758" y="1805155"/>
              <a:ext cx="1894682" cy="1061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134" name="テキスト ボックス 2"/>
            <p:cNvSpPr txBox="1">
              <a:spLocks noChangeArrowheads="1"/>
            </p:cNvSpPr>
            <p:nvPr/>
          </p:nvSpPr>
          <p:spPr bwMode="auto">
            <a:xfrm>
              <a:off x="6759012" y="836810"/>
              <a:ext cx="1125629" cy="461665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2400" b="1" dirty="0" err="1"/>
                <a:t>ρ</a:t>
              </a:r>
              <a:r>
                <a:rPr lang="en-US" altLang="ja-JP" sz="2400" b="1" baseline="-25000" dirty="0" err="1"/>
                <a:t>exp</a:t>
              </a:r>
              <a:r>
                <a:rPr lang="en-US" altLang="ja-JP" sz="2400" b="1" dirty="0"/>
                <a:t> ~ 1</a:t>
              </a:r>
              <a:endParaRPr lang="ja-JP" altLang="en-US" sz="2400" b="1" dirty="0"/>
            </a:p>
          </p:txBody>
        </p:sp>
        <p:sp>
          <p:nvSpPr>
            <p:cNvPr id="5135" name="正方形/長方形 1"/>
            <p:cNvSpPr>
              <a:spLocks noChangeArrowheads="1"/>
            </p:cNvSpPr>
            <p:nvPr/>
          </p:nvSpPr>
          <p:spPr bwMode="auto">
            <a:xfrm>
              <a:off x="755576" y="1300758"/>
              <a:ext cx="8829838" cy="400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</a:rPr>
                <a:t>Theoretical prediction of rho parameter strongly depends on structure of Higgs sectors. </a:t>
              </a:r>
              <a:endParaRPr lang="ja-JP" alt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231775" y="2924175"/>
            <a:ext cx="6840334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>
                <a:solidFill>
                  <a:srgbClr val="FF0000"/>
                </a:solidFill>
              </a:rPr>
              <a:t>・　</a:t>
            </a:r>
            <a:r>
              <a:rPr lang="en-US" altLang="ja-JP" b="1" dirty="0" smtClean="0">
                <a:solidFill>
                  <a:srgbClr val="FF0000"/>
                </a:solidFill>
              </a:rPr>
              <a:t>Multi-doublet models</a:t>
            </a:r>
            <a:endParaRPr lang="en-US" altLang="ja-JP" b="1" dirty="0">
              <a:solidFill>
                <a:srgbClr val="FF0000"/>
              </a:solidFill>
            </a:endParaRPr>
          </a:p>
          <a:p>
            <a:pPr eaLnBrk="1" hangingPunct="1"/>
            <a:r>
              <a:rPr lang="ja-JP" altLang="en-US" sz="1800" dirty="0"/>
              <a:t>　　　　→　</a:t>
            </a:r>
            <a:r>
              <a:rPr lang="en-US" altLang="ja-JP" sz="1800" dirty="0" smtClean="0"/>
              <a:t>Custodial SU(2) symmetry exists in the </a:t>
            </a:r>
            <a:r>
              <a:rPr lang="en-US" altLang="ja-JP" sz="1800" dirty="0" smtClean="0"/>
              <a:t>Higgs sector.</a:t>
            </a:r>
            <a:endParaRPr lang="en-US" altLang="ja-JP" sz="1800" dirty="0"/>
          </a:p>
          <a:p>
            <a:pPr eaLnBrk="1" hangingPunct="1"/>
            <a:r>
              <a:rPr lang="ja-JP" altLang="en-US" sz="1800" dirty="0"/>
              <a:t>　　　　→ 　</a:t>
            </a:r>
            <a:r>
              <a:rPr lang="en-US" altLang="ja-JP" sz="1800" dirty="0"/>
              <a:t>ρ</a:t>
            </a:r>
            <a:r>
              <a:rPr lang="en-US" altLang="ja-JP" sz="1800" baseline="-25000" dirty="0"/>
              <a:t>tree</a:t>
            </a:r>
            <a:r>
              <a:rPr lang="en-US" altLang="ja-JP" sz="1800" dirty="0"/>
              <a:t> = </a:t>
            </a:r>
            <a:r>
              <a:rPr lang="en-US" altLang="ja-JP" sz="1800" dirty="0" smtClean="0"/>
              <a:t>1</a:t>
            </a:r>
            <a:r>
              <a:rPr lang="ja-JP" altLang="en-US" sz="1800" dirty="0"/>
              <a:t> </a:t>
            </a:r>
            <a:r>
              <a:rPr lang="en-US" altLang="ja-JP" sz="1800" dirty="0" smtClean="0"/>
              <a:t>is predicted. </a:t>
            </a:r>
            <a:endParaRPr lang="en-US" altLang="ja-JP" sz="1800" dirty="0"/>
          </a:p>
          <a:p>
            <a:pPr eaLnBrk="1" hangingPunct="1"/>
            <a:r>
              <a:rPr lang="ja-JP" altLang="en-US" dirty="0"/>
              <a:t>　　　　</a:t>
            </a:r>
            <a:r>
              <a:rPr lang="ja-JP" altLang="en-US" sz="1400" dirty="0"/>
              <a:t>★</a:t>
            </a:r>
            <a:r>
              <a:rPr lang="ja-JP" altLang="en-US" dirty="0"/>
              <a:t>　</a:t>
            </a:r>
            <a:r>
              <a:rPr lang="en-US" altLang="ja-JP" dirty="0" smtClean="0"/>
              <a:t>Rho parameter deviates from unity at the </a:t>
            </a:r>
            <a:r>
              <a:rPr lang="en-US" altLang="ja-JP" sz="1800" dirty="0" smtClean="0"/>
              <a:t>1-loop level. </a:t>
            </a:r>
            <a:endParaRPr lang="ja-JP" altLang="en-US" dirty="0"/>
          </a:p>
        </p:txBody>
      </p:sp>
      <p:sp>
        <p:nvSpPr>
          <p:cNvPr id="29" name="テキスト ボックス 28"/>
          <p:cNvSpPr txBox="1">
            <a:spLocks noChangeArrowheads="1"/>
          </p:cNvSpPr>
          <p:nvPr/>
        </p:nvSpPr>
        <p:spPr bwMode="auto">
          <a:xfrm>
            <a:off x="250825" y="4365625"/>
            <a:ext cx="6436377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>
                <a:solidFill>
                  <a:srgbClr val="FF0000"/>
                </a:solidFill>
              </a:rPr>
              <a:t>・　</a:t>
            </a:r>
            <a:r>
              <a:rPr lang="en-US" altLang="ja-JP" b="1" dirty="0" smtClean="0">
                <a:solidFill>
                  <a:srgbClr val="FF0000"/>
                </a:solidFill>
              </a:rPr>
              <a:t>Models with Higgs triplets</a:t>
            </a:r>
            <a:endParaRPr lang="en-US" altLang="ja-JP" b="1" dirty="0">
              <a:solidFill>
                <a:srgbClr val="FF0000"/>
              </a:solidFill>
            </a:endParaRPr>
          </a:p>
          <a:p>
            <a:pPr eaLnBrk="1" hangingPunct="1"/>
            <a:r>
              <a:rPr lang="ja-JP" altLang="en-US" sz="1800" dirty="0"/>
              <a:t>　　　　→　</a:t>
            </a:r>
            <a:r>
              <a:rPr lang="en-US" altLang="ja-JP" sz="1800" dirty="0"/>
              <a:t> Custodial SU(2) symmetry </a:t>
            </a:r>
            <a:r>
              <a:rPr lang="en-US" altLang="ja-JP" sz="1800" dirty="0" smtClean="0"/>
              <a:t>is broken </a:t>
            </a:r>
            <a:r>
              <a:rPr lang="en-US" altLang="ja-JP" sz="1800" dirty="0"/>
              <a:t>in </a:t>
            </a:r>
            <a:r>
              <a:rPr lang="en-US" altLang="ja-JP" sz="1800" dirty="0" smtClean="0"/>
              <a:t>the </a:t>
            </a:r>
            <a:r>
              <a:rPr lang="en-US" altLang="ja-JP" sz="1800" dirty="0"/>
              <a:t>Higgs </a:t>
            </a:r>
            <a:r>
              <a:rPr lang="en-US" altLang="ja-JP" sz="1800" dirty="0" smtClean="0"/>
              <a:t>sector.</a:t>
            </a:r>
            <a:endParaRPr lang="en-US" altLang="ja-JP" sz="1800" dirty="0"/>
          </a:p>
          <a:p>
            <a:pPr eaLnBrk="1" hangingPunct="1"/>
            <a:r>
              <a:rPr lang="ja-JP" altLang="en-US" sz="1800" dirty="0"/>
              <a:t>　　　　→ 　</a:t>
            </a:r>
            <a:r>
              <a:rPr lang="en-US" altLang="ja-JP" sz="1800" dirty="0"/>
              <a:t>ρ</a:t>
            </a:r>
            <a:r>
              <a:rPr lang="en-US" altLang="ja-JP" sz="1800" baseline="-25000" dirty="0"/>
              <a:t>tree</a:t>
            </a:r>
            <a:r>
              <a:rPr lang="en-US" altLang="ja-JP" sz="1800" dirty="0"/>
              <a:t> </a:t>
            </a:r>
            <a:r>
              <a:rPr lang="ja-JP" altLang="en-US" sz="1800" dirty="0"/>
              <a:t>≠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1</a:t>
            </a:r>
            <a:r>
              <a:rPr lang="ja-JP" altLang="en-US" sz="1800" dirty="0"/>
              <a:t> </a:t>
            </a:r>
            <a:r>
              <a:rPr lang="en-US" altLang="ja-JP" sz="1800" dirty="0" smtClean="0"/>
              <a:t>is predicted. </a:t>
            </a:r>
            <a:endParaRPr lang="en-US" altLang="ja-JP" sz="1800" dirty="0"/>
          </a:p>
          <a:p>
            <a:pPr eaLnBrk="1" hangingPunct="1"/>
            <a:r>
              <a:rPr lang="ja-JP" altLang="en-US" dirty="0"/>
              <a:t>　　　　　　　　　　　　　　　　　　　　</a:t>
            </a:r>
          </a:p>
        </p:txBody>
      </p:sp>
      <p:grpSp>
        <p:nvGrpSpPr>
          <p:cNvPr id="9" name="グループ化 8"/>
          <p:cNvGrpSpPr>
            <a:grpSpLocks/>
          </p:cNvGrpSpPr>
          <p:nvPr/>
        </p:nvGrpSpPr>
        <p:grpSpPr bwMode="auto">
          <a:xfrm>
            <a:off x="107950" y="5446714"/>
            <a:ext cx="8438104" cy="646331"/>
            <a:chOff x="107504" y="5446965"/>
            <a:chExt cx="8438825" cy="646550"/>
          </a:xfrm>
        </p:grpSpPr>
        <p:sp>
          <p:nvSpPr>
            <p:cNvPr id="6" name="右矢印 5"/>
            <p:cNvSpPr/>
            <p:nvPr/>
          </p:nvSpPr>
          <p:spPr>
            <a:xfrm>
              <a:off x="107504" y="5516839"/>
              <a:ext cx="581074" cy="504996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5129" name="テキスト ボックス 6"/>
            <p:cNvSpPr txBox="1">
              <a:spLocks noChangeArrowheads="1"/>
            </p:cNvSpPr>
            <p:nvPr/>
          </p:nvSpPr>
          <p:spPr bwMode="auto">
            <a:xfrm>
              <a:off x="683568" y="5446965"/>
              <a:ext cx="7862761" cy="6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dirty="0" smtClean="0"/>
                <a:t>1. Triplet VEV is small compared with doublet VEV. </a:t>
              </a:r>
              <a:endParaRPr lang="en-US" altLang="ja-JP" sz="1800" dirty="0"/>
            </a:p>
            <a:p>
              <a:pPr eaLnBrk="1" hangingPunct="1"/>
              <a:r>
                <a:rPr lang="en-US" altLang="ja-JP" sz="1800" dirty="0" smtClean="0"/>
                <a:t>2. Imposing alignment among triplet VEVs, custodial SU(2) symmetry is restored. </a:t>
              </a:r>
              <a:endParaRPr lang="ja-JP" alt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 animBg="1"/>
      <p:bldP spid="4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685800" y="-26988"/>
            <a:ext cx="7772400" cy="1143001"/>
          </a:xfrm>
        </p:spPr>
        <p:txBody>
          <a:bodyPr/>
          <a:lstStyle/>
          <a:p>
            <a:r>
              <a:rPr lang="en-US" altLang="ja-JP" dirty="0" smtClean="0"/>
              <a:t>H</a:t>
            </a:r>
            <a:r>
              <a:rPr lang="en-US" altLang="ja-JP" baseline="30000" dirty="0" smtClean="0"/>
              <a:t>±</a:t>
            </a:r>
            <a:r>
              <a:rPr lang="en-US" altLang="ja-JP" dirty="0" smtClean="0"/>
              <a:t>W</a:t>
            </a:r>
            <a:r>
              <a:rPr lang="en-US" altLang="ja-JP" baseline="30000" dirty="0" smtClean="0"/>
              <a:t>∓</a:t>
            </a:r>
            <a:r>
              <a:rPr lang="en-US" altLang="ja-JP" dirty="0" smtClean="0"/>
              <a:t>Z vertex</a:t>
            </a:r>
            <a:endParaRPr lang="ja-JP" altLang="en-US" dirty="0" smtClean="0"/>
          </a:p>
        </p:txBody>
      </p:sp>
      <p:sp>
        <p:nvSpPr>
          <p:cNvPr id="6155" name="テキスト ボックス 12"/>
          <p:cNvSpPr txBox="1">
            <a:spLocks noChangeArrowheads="1"/>
          </p:cNvSpPr>
          <p:nvPr/>
        </p:nvSpPr>
        <p:spPr bwMode="auto">
          <a:xfrm>
            <a:off x="34925" y="3212976"/>
            <a:ext cx="86905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 dirty="0" smtClean="0"/>
              <a:t>・</a:t>
            </a:r>
            <a:r>
              <a:rPr lang="en-US" altLang="ja-JP" b="1" dirty="0" smtClean="0"/>
              <a:t>Multi-doublet models</a:t>
            </a:r>
            <a:r>
              <a:rPr lang="ja-JP" altLang="en-US" b="1" dirty="0"/>
              <a:t>　→　</a:t>
            </a:r>
            <a:r>
              <a:rPr lang="en-US" altLang="ja-JP" b="1" dirty="0" smtClean="0"/>
              <a:t>F</a:t>
            </a:r>
            <a:r>
              <a:rPr lang="ja-JP" altLang="en-US" b="1" dirty="0" smtClean="0"/>
              <a:t> </a:t>
            </a:r>
            <a:r>
              <a:rPr lang="en-US" altLang="ja-JP" b="1" dirty="0"/>
              <a:t>= </a:t>
            </a:r>
            <a:r>
              <a:rPr lang="en-US" altLang="ja-JP" b="1" dirty="0" smtClean="0"/>
              <a:t>0 at the tree level, it </a:t>
            </a:r>
            <a:r>
              <a:rPr lang="en-US" altLang="ja-JP" b="1" dirty="0" err="1" smtClean="0"/>
              <a:t>appers</a:t>
            </a:r>
            <a:r>
              <a:rPr lang="en-US" altLang="ja-JP" b="1" dirty="0" smtClean="0"/>
              <a:t> at the 1-loop</a:t>
            </a:r>
            <a:r>
              <a:rPr lang="ja-JP" altLang="en-US" b="1" dirty="0"/>
              <a:t> </a:t>
            </a:r>
            <a:r>
              <a:rPr lang="en-US" altLang="ja-JP" b="1" dirty="0" smtClean="0"/>
              <a:t>level.</a:t>
            </a:r>
            <a:endParaRPr lang="ja-JP" altLang="en-US" b="1" dirty="0"/>
          </a:p>
        </p:txBody>
      </p:sp>
      <p:grpSp>
        <p:nvGrpSpPr>
          <p:cNvPr id="3" name="グループ化 2"/>
          <p:cNvGrpSpPr/>
          <p:nvPr/>
        </p:nvGrpSpPr>
        <p:grpSpPr>
          <a:xfrm>
            <a:off x="34925" y="3656607"/>
            <a:ext cx="8805863" cy="2292673"/>
            <a:chOff x="34925" y="3789040"/>
            <a:chExt cx="8805863" cy="2292673"/>
          </a:xfrm>
        </p:grpSpPr>
        <p:pic>
          <p:nvPicPr>
            <p:cNvPr id="6147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713" y="4221163"/>
              <a:ext cx="6761162" cy="1860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48" name="Picture 3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0600" y="4929188"/>
              <a:ext cx="1330325" cy="400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角丸四角形 5"/>
            <p:cNvSpPr/>
            <p:nvPr/>
          </p:nvSpPr>
          <p:spPr>
            <a:xfrm>
              <a:off x="7262813" y="4868863"/>
              <a:ext cx="1577975" cy="463550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  <p:cxnSp>
          <p:nvCxnSpPr>
            <p:cNvPr id="7" name="カギ線コネクタ 6"/>
            <p:cNvCxnSpPr/>
            <p:nvPr/>
          </p:nvCxnSpPr>
          <p:spPr>
            <a:xfrm>
              <a:off x="7038975" y="4437063"/>
              <a:ext cx="1012825" cy="322262"/>
            </a:xfrm>
            <a:prstGeom prst="bentConnector2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6" name="テキスト ボックス 13"/>
            <p:cNvSpPr txBox="1">
              <a:spLocks noChangeArrowheads="1"/>
            </p:cNvSpPr>
            <p:nvPr/>
          </p:nvSpPr>
          <p:spPr bwMode="auto">
            <a:xfrm>
              <a:off x="34925" y="3789040"/>
              <a:ext cx="613603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ja-JP" altLang="en-US" b="1" dirty="0" smtClean="0"/>
                <a:t>・</a:t>
              </a:r>
              <a:r>
                <a:rPr lang="en-US" altLang="ja-JP" b="1" dirty="0" smtClean="0"/>
                <a:t>Models with triplets: </a:t>
              </a:r>
              <a:r>
                <a:rPr lang="en-US" altLang="ja-JP" b="1" dirty="0"/>
                <a:t>η (I = 1, Y = 0), </a:t>
              </a:r>
              <a:r>
                <a:rPr lang="ja-JP" altLang="en-US" b="1" dirty="0"/>
                <a:t> </a:t>
              </a:r>
              <a:r>
                <a:rPr lang="en-US" altLang="ja-JP" b="1" dirty="0"/>
                <a:t>Δ (I = 1, Y = +1)</a:t>
              </a:r>
              <a:endParaRPr lang="ja-JP" altLang="en-US" b="1" dirty="0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51520" y="404664"/>
            <a:ext cx="8784976" cy="2736304"/>
            <a:chOff x="274638" y="548680"/>
            <a:chExt cx="8784976" cy="2736304"/>
          </a:xfrm>
        </p:grpSpPr>
        <p:graphicFrame>
          <p:nvGraphicFramePr>
            <p:cNvPr id="6151" name="オブジェクト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72085665"/>
                </p:ext>
              </p:extLst>
            </p:nvPr>
          </p:nvGraphicFramePr>
          <p:xfrm>
            <a:off x="279400" y="2133600"/>
            <a:ext cx="6975475" cy="1009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46" name="ビットマップ イメージ" r:id="rId6" imgW="6001588" imgH="905001" progId="Paint.Picture">
                    <p:embed/>
                  </p:oleObj>
                </mc:Choice>
                <mc:Fallback>
                  <p:oleObj name="ビットマップ イメージ" r:id="rId6" imgW="6001588" imgH="905001" progId="Paint.Picture">
                    <p:embed/>
                    <p:pic>
                      <p:nvPicPr>
                        <p:cNvPr id="0" name="オブジェクト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9400" y="2133600"/>
                          <a:ext cx="6975475" cy="1009650"/>
                        </a:xfrm>
                        <a:prstGeom prst="rect">
                          <a:avLst/>
                        </a:prstGeom>
                        <a:noFill/>
                        <a:ln w="38100" cap="rnd">
                          <a:solidFill>
                            <a:srgbClr val="FF0000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152" name="Text Box 4"/>
            <p:cNvSpPr txBox="1">
              <a:spLocks noChangeArrowheads="1"/>
            </p:cNvSpPr>
            <p:nvPr/>
          </p:nvSpPr>
          <p:spPr bwMode="auto">
            <a:xfrm>
              <a:off x="274638" y="1700213"/>
              <a:ext cx="2079993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0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dirty="0" smtClean="0"/>
                <a:t>Tree level formula</a:t>
              </a:r>
              <a:endParaRPr lang="ja-JP" altLang="en-US" dirty="0"/>
            </a:p>
          </p:txBody>
        </p:sp>
        <p:pic>
          <p:nvPicPr>
            <p:cNvPr id="6153" name="Picture 6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54888" y="2410271"/>
              <a:ext cx="1563687" cy="874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54" name="Picture 4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313" y="1124744"/>
              <a:ext cx="4103687" cy="446709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161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1148" y="548680"/>
              <a:ext cx="2718466" cy="15154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角丸四角形 7"/>
          <p:cNvSpPr/>
          <p:nvPr/>
        </p:nvSpPr>
        <p:spPr>
          <a:xfrm>
            <a:off x="179512" y="6021288"/>
            <a:ext cx="8784976" cy="79208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b="1" dirty="0" smtClean="0"/>
              <a:t>In </a:t>
            </a:r>
            <a:r>
              <a:rPr lang="en-US" altLang="ja-JP" b="1" dirty="0"/>
              <a:t>general, </a:t>
            </a:r>
            <a:r>
              <a:rPr lang="en-US" altLang="ja-JP" b="1" dirty="0">
                <a:solidFill>
                  <a:schemeClr val="bg1"/>
                </a:solidFill>
              </a:rPr>
              <a:t>|F</a:t>
            </a:r>
            <a:r>
              <a:rPr lang="en-US" altLang="ja-JP" b="1" dirty="0">
                <a:solidFill>
                  <a:schemeClr val="bg1"/>
                </a:solidFill>
                <a:sym typeface="Wingdings" pitchFamily="2" charset="2"/>
              </a:rPr>
              <a:t>|</a:t>
            </a:r>
            <a:r>
              <a:rPr lang="en-US" altLang="ja-JP" b="1" baseline="30000" dirty="0">
                <a:solidFill>
                  <a:schemeClr val="bg1"/>
                </a:solidFill>
                <a:sym typeface="Wingdings" pitchFamily="2" charset="2"/>
              </a:rPr>
              <a:t>2 </a:t>
            </a:r>
            <a:r>
              <a:rPr lang="en-US" altLang="ja-JP" b="1" dirty="0">
                <a:sym typeface="Wingdings" pitchFamily="2" charset="2"/>
              </a:rPr>
              <a:t>and </a:t>
            </a:r>
            <a:r>
              <a:rPr lang="en-US" altLang="ja-JP" b="1" dirty="0">
                <a:solidFill>
                  <a:schemeClr val="bg1"/>
                </a:solidFill>
                <a:sym typeface="Wingdings" pitchFamily="2" charset="2"/>
              </a:rPr>
              <a:t>ρ</a:t>
            </a:r>
            <a:r>
              <a:rPr lang="ja-JP" altLang="en-US" b="1" dirty="0">
                <a:sym typeface="Wingdings" pitchFamily="2" charset="2"/>
              </a:rPr>
              <a:t> </a:t>
            </a:r>
            <a:r>
              <a:rPr lang="en-US" altLang="ja-JP" b="1" dirty="0">
                <a:sym typeface="Wingdings" pitchFamily="2" charset="2"/>
              </a:rPr>
              <a:t>are</a:t>
            </a:r>
            <a:r>
              <a:rPr lang="en-US" altLang="ja-JP" b="1" baseline="30000" dirty="0">
                <a:sym typeface="Wingdings" pitchFamily="2" charset="2"/>
              </a:rPr>
              <a:t> </a:t>
            </a:r>
            <a:r>
              <a:rPr lang="en-US" altLang="ja-JP" b="1" dirty="0"/>
              <a:t> independent quantities. Measuring H</a:t>
            </a:r>
            <a:r>
              <a:rPr lang="en-US" altLang="ja-JP" b="1" baseline="30000" dirty="0"/>
              <a:t>±</a:t>
            </a:r>
            <a:r>
              <a:rPr lang="en-US" altLang="ja-JP" b="1" dirty="0"/>
              <a:t>W</a:t>
            </a:r>
            <a:r>
              <a:rPr lang="en-US" altLang="ja-JP" b="1" baseline="30000" dirty="0"/>
              <a:t>∓</a:t>
            </a:r>
            <a:r>
              <a:rPr lang="en-US" altLang="ja-JP" b="1" dirty="0"/>
              <a:t>Z vertex </a:t>
            </a:r>
            <a:r>
              <a:rPr lang="en-US" altLang="ja-JP" b="1" dirty="0" smtClean="0">
                <a:sym typeface="Wingdings" pitchFamily="2" charset="2"/>
              </a:rPr>
              <a:t>  </a:t>
            </a:r>
            <a:r>
              <a:rPr lang="en-US" altLang="ja-JP" b="1" dirty="0">
                <a:sym typeface="Wingdings" pitchFamily="2" charset="2"/>
              </a:rPr>
              <a:t>can be a complementary tool to the ρ</a:t>
            </a:r>
            <a:r>
              <a:rPr lang="ja-JP" altLang="en-US" b="1" dirty="0">
                <a:sym typeface="Wingdings" pitchFamily="2" charset="2"/>
              </a:rPr>
              <a:t> </a:t>
            </a:r>
            <a:r>
              <a:rPr lang="en-US" altLang="ja-JP" b="1" dirty="0">
                <a:sym typeface="Wingdings" pitchFamily="2" charset="2"/>
              </a:rPr>
              <a:t>to test triplet Higgs models.</a:t>
            </a:r>
            <a:endParaRPr lang="ja-JP" altLang="en-US" b="1" dirty="0"/>
          </a:p>
          <a:p>
            <a:pPr algn="ctr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64613" cy="1143000"/>
          </a:xfrm>
        </p:spPr>
        <p:txBody>
          <a:bodyPr/>
          <a:lstStyle/>
          <a:p>
            <a:pPr eaLnBrk="1" hangingPunct="1"/>
            <a:r>
              <a:rPr lang="en-US" altLang="ja-JP" sz="3400" dirty="0" smtClean="0"/>
              <a:t>Measurement of </a:t>
            </a:r>
            <a:r>
              <a:rPr lang="en-US" altLang="ja-JP" sz="3400" dirty="0">
                <a:solidFill>
                  <a:schemeClr val="tx1"/>
                </a:solidFill>
              </a:rPr>
              <a:t>H</a:t>
            </a:r>
            <a:r>
              <a:rPr lang="en-US" altLang="ja-JP" sz="3400" baseline="30000" dirty="0">
                <a:solidFill>
                  <a:schemeClr val="tx1"/>
                </a:solidFill>
              </a:rPr>
              <a:t>±</a:t>
            </a:r>
            <a:r>
              <a:rPr lang="en-US" altLang="ja-JP" sz="3400" dirty="0">
                <a:solidFill>
                  <a:schemeClr val="tx1"/>
                </a:solidFill>
              </a:rPr>
              <a:t>W</a:t>
            </a:r>
            <a:r>
              <a:rPr lang="en-US" altLang="ja-JP" sz="3400" baseline="30000" dirty="0">
                <a:solidFill>
                  <a:schemeClr val="tx1"/>
                </a:solidFill>
              </a:rPr>
              <a:t>∓</a:t>
            </a:r>
            <a:r>
              <a:rPr lang="en-US" altLang="ja-JP" sz="3400" dirty="0">
                <a:solidFill>
                  <a:schemeClr val="tx1"/>
                </a:solidFill>
              </a:rPr>
              <a:t>Z</a:t>
            </a:r>
            <a:r>
              <a:rPr lang="en-US" altLang="ja-JP" sz="3400" dirty="0"/>
              <a:t> </a:t>
            </a:r>
            <a:r>
              <a:rPr lang="en-US" altLang="ja-JP" sz="3400" dirty="0" smtClean="0"/>
              <a:t>vertex at </a:t>
            </a:r>
            <a:r>
              <a:rPr lang="en-US" altLang="ja-JP" sz="3400" dirty="0"/>
              <a:t>the LHC</a:t>
            </a:r>
            <a:endParaRPr lang="ja-JP" altLang="en-US" sz="3400" dirty="0" smtClean="0"/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3995936" y="4122738"/>
            <a:ext cx="50417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solidFill>
                  <a:srgbClr val="0000FF"/>
                </a:solidFill>
              </a:rPr>
              <a:t>Required </a:t>
            </a:r>
            <a:r>
              <a:rPr lang="en-US" altLang="ja-JP" dirty="0" smtClean="0">
                <a:solidFill>
                  <a:srgbClr val="0000FF"/>
                </a:solidFill>
              </a:rPr>
              <a:t>values </a:t>
            </a:r>
            <a:r>
              <a:rPr lang="en-US" altLang="ja-JP" dirty="0" smtClean="0">
                <a:solidFill>
                  <a:srgbClr val="0000FF"/>
                </a:solidFill>
              </a:rPr>
              <a:t>of  |F|</a:t>
            </a:r>
            <a:r>
              <a:rPr lang="en-US" altLang="ja-JP" baseline="30000" dirty="0" smtClean="0">
                <a:solidFill>
                  <a:srgbClr val="0000FF"/>
                </a:solidFill>
              </a:rPr>
              <a:t>2  </a:t>
            </a:r>
            <a:r>
              <a:rPr lang="en-US" altLang="ja-JP" dirty="0" smtClean="0">
                <a:solidFill>
                  <a:srgbClr val="0000FF"/>
                </a:solidFill>
              </a:rPr>
              <a:t>to </a:t>
            </a:r>
            <a:r>
              <a:rPr lang="en-US" altLang="ja-JP" dirty="0" smtClean="0">
                <a:solidFill>
                  <a:srgbClr val="0000FF"/>
                </a:solidFill>
              </a:rPr>
              <a:t>reach</a:t>
            </a:r>
            <a:r>
              <a:rPr lang="en-US" altLang="ja-JP" dirty="0" smtClean="0">
                <a:solidFill>
                  <a:srgbClr val="0000FF"/>
                </a:solidFill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</a:rPr>
              <a:t>S/root(B</a:t>
            </a:r>
            <a:r>
              <a:rPr lang="en-US" altLang="ja-JP" dirty="0">
                <a:solidFill>
                  <a:srgbClr val="0000FF"/>
                </a:solidFill>
              </a:rPr>
              <a:t>) = </a:t>
            </a:r>
            <a:r>
              <a:rPr lang="en-US" altLang="ja-JP" dirty="0" smtClean="0">
                <a:solidFill>
                  <a:srgbClr val="0000FF"/>
                </a:solidFill>
              </a:rPr>
              <a:t>3</a:t>
            </a:r>
            <a:endParaRPr lang="en-US" altLang="ja-JP" dirty="0">
              <a:solidFill>
                <a:srgbClr val="0000FF"/>
              </a:solidFill>
            </a:endParaRPr>
          </a:p>
        </p:txBody>
      </p:sp>
      <p:pic>
        <p:nvPicPr>
          <p:cNvPr id="717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176338"/>
            <a:ext cx="3062288" cy="261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1504950"/>
            <a:ext cx="2928937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909638" y="1033463"/>
            <a:ext cx="25859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WZ </a:t>
            </a:r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fusion process</a:t>
            </a:r>
            <a:endParaRPr lang="ja-JP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5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1048"/>
            <a:ext cx="34036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4716463" y="865188"/>
            <a:ext cx="4116387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i="1" dirty="0" err="1">
                <a:solidFill>
                  <a:srgbClr val="00B050"/>
                </a:solidFill>
              </a:rPr>
              <a:t>Asakawa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Kanzaki</a:t>
            </a:r>
            <a:r>
              <a:rPr lang="en-US" altLang="ja-JP" sz="1600" b="1" i="1" dirty="0">
                <a:solidFill>
                  <a:srgbClr val="00B050"/>
                </a:solidFill>
              </a:rPr>
              <a:t>, PRD 75 (2007)</a:t>
            </a:r>
            <a:endParaRPr lang="ja-JP" altLang="en-US" sz="1600" b="1" i="1" dirty="0">
              <a:solidFill>
                <a:srgbClr val="00B050"/>
              </a:solidFill>
            </a:endParaRPr>
          </a:p>
        </p:txBody>
      </p:sp>
      <p:pic>
        <p:nvPicPr>
          <p:cNvPr id="7177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652963"/>
            <a:ext cx="431958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11188" y="3471863"/>
            <a:ext cx="31559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altLang="ja-JP" sz="2400" baseline="30000" dirty="0">
                <a:solidFill>
                  <a:schemeClr val="accent1">
                    <a:lumMod val="50000"/>
                  </a:schemeClr>
                </a:solidFill>
              </a:rPr>
              <a:t>±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</a:rPr>
              <a:t>→ 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US" altLang="ja-JP" sz="2400" baseline="30000" dirty="0">
                <a:solidFill>
                  <a:schemeClr val="accent1">
                    <a:lumMod val="50000"/>
                  </a:schemeClr>
                </a:solidFill>
              </a:rPr>
              <a:t>±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Z </a:t>
            </a:r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</a:rPr>
              <a:t>→ 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lνjj, </a:t>
            </a:r>
            <a:r>
              <a:rPr lang="en-US" altLang="ja-JP" sz="2400" dirty="0" err="1">
                <a:solidFill>
                  <a:schemeClr val="accent1">
                    <a:lumMod val="50000"/>
                  </a:schemeClr>
                </a:solidFill>
              </a:rPr>
              <a:t>lllν</a:t>
            </a:r>
            <a:endParaRPr lang="ja-JP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79" name="正方形/長方形 3"/>
          <p:cNvSpPr>
            <a:spLocks noChangeArrowheads="1"/>
          </p:cNvSpPr>
          <p:nvPr/>
        </p:nvSpPr>
        <p:spPr bwMode="auto">
          <a:xfrm>
            <a:off x="107504" y="6135687"/>
            <a:ext cx="8797354" cy="46166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dirty="0"/>
              <a:t>T</a:t>
            </a:r>
            <a:r>
              <a:rPr lang="en-US" altLang="ja-JP" sz="2400" dirty="0" smtClean="0"/>
              <a:t>he vertex can be measured,  if m</a:t>
            </a:r>
            <a:r>
              <a:rPr lang="en-US" altLang="ja-JP" sz="2400" baseline="-25000" dirty="0" smtClean="0"/>
              <a:t>H</a:t>
            </a:r>
            <a:r>
              <a:rPr lang="en-US" altLang="ja-JP" sz="2400" baseline="-25000" dirty="0"/>
              <a:t>+ </a:t>
            </a:r>
            <a:r>
              <a:rPr lang="en-US" altLang="ja-JP" sz="2400" dirty="0" smtClean="0"/>
              <a:t>~ 200 </a:t>
            </a:r>
            <a:r>
              <a:rPr lang="en-US" altLang="ja-JP" sz="2400" dirty="0" err="1" smtClean="0"/>
              <a:t>GeV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and |F|</a:t>
            </a:r>
            <a:r>
              <a:rPr lang="en-US" altLang="ja-JP" sz="2400" baseline="30000" dirty="0"/>
              <a:t>2</a:t>
            </a:r>
            <a:r>
              <a:rPr lang="en-US" altLang="ja-JP" sz="2400" dirty="0"/>
              <a:t> &gt; 10</a:t>
            </a:r>
            <a:r>
              <a:rPr lang="en-US" altLang="ja-JP" sz="2400" baseline="30000" dirty="0"/>
              <a:t>-2</a:t>
            </a:r>
            <a:r>
              <a:rPr lang="en-US" altLang="ja-JP" sz="2400" dirty="0"/>
              <a:t>.  </a:t>
            </a:r>
            <a:endParaRPr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64613" cy="1143000"/>
          </a:xfrm>
        </p:spPr>
        <p:txBody>
          <a:bodyPr/>
          <a:lstStyle/>
          <a:p>
            <a:pPr eaLnBrk="1" hangingPunct="1"/>
            <a:r>
              <a:rPr lang="en-US" altLang="ja-JP" sz="3400" dirty="0" smtClean="0"/>
              <a:t>Measurement of </a:t>
            </a:r>
            <a:r>
              <a:rPr lang="en-US" altLang="ja-JP" sz="3400" dirty="0">
                <a:solidFill>
                  <a:schemeClr val="tx1"/>
                </a:solidFill>
              </a:rPr>
              <a:t>H</a:t>
            </a:r>
            <a:r>
              <a:rPr lang="en-US" altLang="ja-JP" sz="3400" baseline="30000" dirty="0">
                <a:solidFill>
                  <a:schemeClr val="tx1"/>
                </a:solidFill>
              </a:rPr>
              <a:t>±</a:t>
            </a:r>
            <a:r>
              <a:rPr lang="en-US" altLang="ja-JP" sz="3400" dirty="0">
                <a:solidFill>
                  <a:schemeClr val="tx1"/>
                </a:solidFill>
              </a:rPr>
              <a:t>W</a:t>
            </a:r>
            <a:r>
              <a:rPr lang="en-US" altLang="ja-JP" sz="3400" baseline="30000" dirty="0">
                <a:solidFill>
                  <a:schemeClr val="tx1"/>
                </a:solidFill>
              </a:rPr>
              <a:t>∓</a:t>
            </a:r>
            <a:r>
              <a:rPr lang="en-US" altLang="ja-JP" sz="3400" dirty="0">
                <a:solidFill>
                  <a:schemeClr val="tx1"/>
                </a:solidFill>
              </a:rPr>
              <a:t>Z</a:t>
            </a:r>
            <a:r>
              <a:rPr lang="en-US" altLang="ja-JP" sz="3400" dirty="0"/>
              <a:t> </a:t>
            </a:r>
            <a:r>
              <a:rPr lang="en-US" altLang="ja-JP" sz="3400" dirty="0" smtClean="0"/>
              <a:t>vertex at </a:t>
            </a:r>
            <a:r>
              <a:rPr lang="en-US" altLang="ja-JP" sz="3400" dirty="0"/>
              <a:t>the LHC</a:t>
            </a:r>
            <a:endParaRPr lang="ja-JP" altLang="en-US" sz="3400" dirty="0" smtClean="0"/>
          </a:p>
        </p:txBody>
      </p:sp>
      <p:sp>
        <p:nvSpPr>
          <p:cNvPr id="7171" name="Text Box 8"/>
          <p:cNvSpPr txBox="1">
            <a:spLocks noChangeArrowheads="1"/>
          </p:cNvSpPr>
          <p:nvPr/>
        </p:nvSpPr>
        <p:spPr bwMode="auto">
          <a:xfrm>
            <a:off x="3995936" y="4122738"/>
            <a:ext cx="481413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dirty="0" smtClean="0">
                <a:solidFill>
                  <a:srgbClr val="0000FF"/>
                </a:solidFill>
              </a:rPr>
              <a:t>Required value of  |F|</a:t>
            </a:r>
            <a:r>
              <a:rPr lang="en-US" altLang="ja-JP" baseline="30000" dirty="0" smtClean="0">
                <a:solidFill>
                  <a:srgbClr val="0000FF"/>
                </a:solidFill>
              </a:rPr>
              <a:t>2  </a:t>
            </a:r>
            <a:r>
              <a:rPr lang="en-US" altLang="ja-JP" dirty="0" smtClean="0">
                <a:solidFill>
                  <a:srgbClr val="0000FF"/>
                </a:solidFill>
              </a:rPr>
              <a:t>to </a:t>
            </a:r>
            <a:r>
              <a:rPr lang="en-US" altLang="ja-JP" dirty="0" smtClean="0">
                <a:solidFill>
                  <a:srgbClr val="0000FF"/>
                </a:solidFill>
              </a:rPr>
              <a:t>reach </a:t>
            </a:r>
            <a:r>
              <a:rPr lang="en-US" altLang="ja-JP" dirty="0" smtClean="0">
                <a:solidFill>
                  <a:srgbClr val="0000FF"/>
                </a:solidFill>
              </a:rPr>
              <a:t>S/root(B</a:t>
            </a:r>
            <a:r>
              <a:rPr lang="en-US" altLang="ja-JP" dirty="0">
                <a:solidFill>
                  <a:srgbClr val="0000FF"/>
                </a:solidFill>
              </a:rPr>
              <a:t>) = </a:t>
            </a:r>
            <a:r>
              <a:rPr lang="en-US" altLang="ja-JP" dirty="0" smtClean="0">
                <a:solidFill>
                  <a:srgbClr val="0000FF"/>
                </a:solidFill>
              </a:rPr>
              <a:t>3</a:t>
            </a:r>
            <a:endParaRPr lang="en-US" altLang="ja-JP" dirty="0">
              <a:solidFill>
                <a:srgbClr val="0000FF"/>
              </a:solidFill>
            </a:endParaRPr>
          </a:p>
        </p:txBody>
      </p:sp>
      <p:pic>
        <p:nvPicPr>
          <p:cNvPr id="717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725" y="1176338"/>
            <a:ext cx="3062288" cy="261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38" y="1504950"/>
            <a:ext cx="2928937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909638" y="1033463"/>
            <a:ext cx="2585964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WZ </a:t>
            </a:r>
            <a:r>
              <a:rPr lang="en-US" altLang="ja-JP" sz="2400" dirty="0" smtClean="0">
                <a:solidFill>
                  <a:schemeClr val="accent1">
                    <a:lumMod val="50000"/>
                  </a:schemeClr>
                </a:solidFill>
              </a:rPr>
              <a:t>fusion process</a:t>
            </a:r>
            <a:endParaRPr lang="ja-JP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175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60800"/>
            <a:ext cx="3403600" cy="196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4716463" y="865188"/>
            <a:ext cx="4116387" cy="338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600" b="1" i="1" dirty="0" err="1">
                <a:solidFill>
                  <a:srgbClr val="00B050"/>
                </a:solidFill>
              </a:rPr>
              <a:t>Asakawa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Kanemura</a:t>
            </a:r>
            <a:r>
              <a:rPr lang="en-US" altLang="ja-JP" sz="1600" b="1" i="1" dirty="0">
                <a:solidFill>
                  <a:srgbClr val="00B050"/>
                </a:solidFill>
              </a:rPr>
              <a:t>, </a:t>
            </a:r>
            <a:r>
              <a:rPr lang="en-US" altLang="ja-JP" sz="1600" b="1" i="1" dirty="0" err="1">
                <a:solidFill>
                  <a:srgbClr val="00B050"/>
                </a:solidFill>
              </a:rPr>
              <a:t>Kanzaki</a:t>
            </a:r>
            <a:r>
              <a:rPr lang="en-US" altLang="ja-JP" sz="1600" b="1" i="1" dirty="0">
                <a:solidFill>
                  <a:srgbClr val="00B050"/>
                </a:solidFill>
              </a:rPr>
              <a:t>, PRD 75 (2007)</a:t>
            </a:r>
            <a:endParaRPr lang="ja-JP" altLang="en-US" sz="1600" b="1" i="1" dirty="0">
              <a:solidFill>
                <a:srgbClr val="00B050"/>
              </a:solidFill>
            </a:endParaRPr>
          </a:p>
        </p:txBody>
      </p:sp>
      <p:pic>
        <p:nvPicPr>
          <p:cNvPr id="7177" name="Picture 1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652963"/>
            <a:ext cx="4319587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611188" y="3471863"/>
            <a:ext cx="315595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H</a:t>
            </a:r>
            <a:r>
              <a:rPr lang="en-US" altLang="ja-JP" sz="2400" baseline="30000" dirty="0">
                <a:solidFill>
                  <a:schemeClr val="accent1">
                    <a:lumMod val="50000"/>
                  </a:schemeClr>
                </a:solidFill>
              </a:rPr>
              <a:t>±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</a:rPr>
              <a:t>→ 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W</a:t>
            </a:r>
            <a:r>
              <a:rPr lang="en-US" altLang="ja-JP" sz="2400" baseline="30000" dirty="0">
                <a:solidFill>
                  <a:schemeClr val="accent1">
                    <a:lumMod val="50000"/>
                  </a:schemeClr>
                </a:solidFill>
              </a:rPr>
              <a:t>±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Z </a:t>
            </a:r>
            <a:r>
              <a:rPr lang="ja-JP" altLang="en-US" sz="2400" dirty="0">
                <a:solidFill>
                  <a:schemeClr val="accent1">
                    <a:lumMod val="50000"/>
                  </a:schemeClr>
                </a:solidFill>
              </a:rPr>
              <a:t>→ </a:t>
            </a:r>
            <a:r>
              <a:rPr lang="en-US" altLang="ja-JP" sz="2400" dirty="0">
                <a:solidFill>
                  <a:schemeClr val="accent1">
                    <a:lumMod val="50000"/>
                  </a:schemeClr>
                </a:solidFill>
              </a:rPr>
              <a:t>lνjj, </a:t>
            </a:r>
            <a:r>
              <a:rPr lang="en-US" altLang="ja-JP" sz="2400" dirty="0" err="1">
                <a:solidFill>
                  <a:schemeClr val="accent1">
                    <a:lumMod val="50000"/>
                  </a:schemeClr>
                </a:solidFill>
              </a:rPr>
              <a:t>lllν</a:t>
            </a:r>
            <a:endParaRPr lang="ja-JP" alt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179" name="正方形/長方形 3"/>
          <p:cNvSpPr>
            <a:spLocks noChangeArrowheads="1"/>
          </p:cNvSpPr>
          <p:nvPr/>
        </p:nvSpPr>
        <p:spPr bwMode="auto">
          <a:xfrm>
            <a:off x="323527" y="6238473"/>
            <a:ext cx="8509323" cy="461665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To measure </a:t>
            </a:r>
            <a:r>
              <a:rPr lang="en-US" altLang="ja-JP" sz="2400" dirty="0"/>
              <a:t>the </a:t>
            </a:r>
            <a:r>
              <a:rPr lang="en-US" altLang="ja-JP" sz="2400" dirty="0" smtClean="0"/>
              <a:t>vertex more precisely </a:t>
            </a:r>
            <a:r>
              <a:rPr lang="ja-JP" altLang="en-US" sz="2400" dirty="0" smtClean="0"/>
              <a:t>→ </a:t>
            </a:r>
            <a:r>
              <a:rPr lang="en-US" altLang="ja-JP" sz="2400" dirty="0" smtClean="0"/>
              <a:t>We need to go to the ILC.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7629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975" y="260350"/>
            <a:ext cx="9432925" cy="1143000"/>
          </a:xfrm>
        </p:spPr>
        <p:txBody>
          <a:bodyPr/>
          <a:lstStyle/>
          <a:p>
            <a:r>
              <a:rPr lang="en-US" altLang="ja-JP" sz="3400" dirty="0" smtClean="0">
                <a:solidFill>
                  <a:schemeClr val="tx1"/>
                </a:solidFill>
              </a:rPr>
              <a:t>Measurement of H</a:t>
            </a:r>
            <a:r>
              <a:rPr lang="en-US" altLang="ja-JP" sz="3400" baseline="30000" dirty="0" smtClean="0">
                <a:solidFill>
                  <a:schemeClr val="tx1"/>
                </a:solidFill>
              </a:rPr>
              <a:t>±</a:t>
            </a:r>
            <a:r>
              <a:rPr lang="en-US" altLang="ja-JP" sz="3400" dirty="0" smtClean="0">
                <a:solidFill>
                  <a:schemeClr val="tx1"/>
                </a:solidFill>
              </a:rPr>
              <a:t>W</a:t>
            </a:r>
            <a:r>
              <a:rPr lang="en-US" altLang="ja-JP" sz="3400" baseline="30000" dirty="0" smtClean="0">
                <a:solidFill>
                  <a:schemeClr val="tx1"/>
                </a:solidFill>
              </a:rPr>
              <a:t>∓</a:t>
            </a:r>
            <a:r>
              <a:rPr lang="en-US" altLang="ja-JP" sz="3400" dirty="0" smtClean="0">
                <a:solidFill>
                  <a:schemeClr val="tx1"/>
                </a:solidFill>
              </a:rPr>
              <a:t>Z</a:t>
            </a:r>
            <a:r>
              <a:rPr lang="en-US" altLang="ja-JP" sz="3400" dirty="0" smtClean="0"/>
              <a:t> vertex at the ILC</a:t>
            </a:r>
            <a:endParaRPr lang="ja-JP" altLang="en-US" sz="3400" dirty="0" smtClean="0"/>
          </a:p>
        </p:txBody>
      </p:sp>
      <p:sp>
        <p:nvSpPr>
          <p:cNvPr id="8195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3" y="1484313"/>
            <a:ext cx="8567737" cy="10160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We focus on the process 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e</a:t>
            </a:r>
            <a:r>
              <a:rPr lang="en-US" altLang="ja-JP" sz="2400" b="1" baseline="30000" dirty="0" err="1" smtClean="0">
                <a:solidFill>
                  <a:srgbClr val="FF0000"/>
                </a:solidFill>
              </a:rPr>
              <a:t>+</a:t>
            </a:r>
            <a:r>
              <a:rPr lang="en-US" altLang="ja-JP" sz="2400" b="1" dirty="0" err="1" smtClean="0">
                <a:solidFill>
                  <a:srgbClr val="FF0000"/>
                </a:solidFill>
              </a:rPr>
              <a:t>e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-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 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→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H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-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W</a:t>
            </a:r>
            <a:r>
              <a:rPr lang="en-US" altLang="ja-JP" sz="2400" b="1" baseline="30000" dirty="0" smtClean="0">
                <a:solidFill>
                  <a:srgbClr val="FF0000"/>
                </a:solidFill>
              </a:rPr>
              <a:t>+ .</a:t>
            </a:r>
            <a:endParaRPr lang="en-US" altLang="ja-JP" sz="2400" dirty="0" smtClean="0"/>
          </a:p>
          <a:p>
            <a:pPr marL="0" indent="0">
              <a:buFontTx/>
              <a:buNone/>
            </a:pPr>
            <a:r>
              <a:rPr lang="ja-JP" altLang="en-US" sz="2400" dirty="0" smtClean="0"/>
              <a:t>・</a:t>
            </a:r>
            <a:r>
              <a:rPr lang="en-US" altLang="ja-JP" sz="2400" dirty="0" smtClean="0"/>
              <a:t>This process contains the information of  H</a:t>
            </a:r>
            <a:r>
              <a:rPr lang="en-US" altLang="ja-JP" sz="2400" baseline="30000" dirty="0" smtClean="0"/>
              <a:t>±</a:t>
            </a:r>
            <a:r>
              <a:rPr lang="en-US" altLang="ja-JP" sz="2400" dirty="0" smtClean="0"/>
              <a:t>W</a:t>
            </a:r>
            <a:r>
              <a:rPr lang="en-US" altLang="ja-JP" sz="2400" baseline="30000" dirty="0" smtClean="0"/>
              <a:t>∓</a:t>
            </a:r>
            <a:r>
              <a:rPr lang="en-US" altLang="ja-JP" sz="2400" dirty="0" smtClean="0"/>
              <a:t>Z  vertex directly.</a:t>
            </a:r>
            <a:endParaRPr lang="ja-JP" altLang="en-US" sz="2400" dirty="0" smtClean="0"/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213100"/>
            <a:ext cx="3040062" cy="193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4338" y="3441700"/>
            <a:ext cx="4379912" cy="308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正方形/長方形 1"/>
          <p:cNvSpPr>
            <a:spLocks noChangeArrowheads="1"/>
          </p:cNvSpPr>
          <p:nvPr/>
        </p:nvSpPr>
        <p:spPr bwMode="auto">
          <a:xfrm>
            <a:off x="4932363" y="3028950"/>
            <a:ext cx="34517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ja-JP" b="1" dirty="0" smtClean="0"/>
              <a:t>Cross section of  </a:t>
            </a:r>
            <a:r>
              <a:rPr lang="en-US" altLang="ja-JP" b="1" dirty="0" err="1" smtClean="0"/>
              <a:t>e</a:t>
            </a:r>
            <a:r>
              <a:rPr lang="en-US" altLang="ja-JP" b="1" baseline="30000" dirty="0" err="1" smtClean="0"/>
              <a:t>+</a:t>
            </a:r>
            <a:r>
              <a:rPr lang="en-US" altLang="ja-JP" b="1" dirty="0" err="1" smtClean="0"/>
              <a:t>e</a:t>
            </a:r>
            <a:r>
              <a:rPr lang="en-US" altLang="ja-JP" b="1" baseline="30000" dirty="0" smtClean="0"/>
              <a:t>-</a:t>
            </a:r>
            <a:r>
              <a:rPr lang="en-US" altLang="ja-JP" b="1" dirty="0" smtClean="0"/>
              <a:t> </a:t>
            </a:r>
            <a:r>
              <a:rPr lang="ja-JP" altLang="en-US" b="1" dirty="0"/>
              <a:t>→ </a:t>
            </a:r>
            <a:r>
              <a:rPr lang="en-US" altLang="ja-JP" b="1" dirty="0"/>
              <a:t>H</a:t>
            </a:r>
            <a:r>
              <a:rPr lang="en-US" altLang="ja-JP" b="1" baseline="30000" dirty="0"/>
              <a:t>-</a:t>
            </a:r>
            <a:r>
              <a:rPr lang="en-US" altLang="ja-JP" b="1" dirty="0"/>
              <a:t>W</a:t>
            </a:r>
            <a:r>
              <a:rPr lang="en-US" altLang="ja-JP" b="1" baseline="30000" dirty="0"/>
              <a:t>+ </a:t>
            </a:r>
            <a:endParaRPr lang="ja-JP" altLang="en-US" dirty="0"/>
          </a:p>
        </p:txBody>
      </p:sp>
      <p:sp>
        <p:nvSpPr>
          <p:cNvPr id="8199" name="テキスト ボックス 2"/>
          <p:cNvSpPr txBox="1">
            <a:spLocks noChangeArrowheads="1"/>
          </p:cNvSpPr>
          <p:nvPr/>
        </p:nvSpPr>
        <p:spPr bwMode="auto">
          <a:xfrm>
            <a:off x="1403350" y="4437063"/>
            <a:ext cx="528638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Times New Roman" pitchFamily="18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b="1"/>
              <a:t>　</a:t>
            </a:r>
            <a:r>
              <a:rPr lang="en-US" altLang="ja-JP" b="1"/>
              <a:t>Z</a:t>
            </a:r>
            <a:endParaRPr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6804248" y="3645024"/>
            <a:ext cx="1368152" cy="12661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012160" y="4160223"/>
            <a:ext cx="17892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</a:t>
            </a:r>
            <a:r>
              <a:rPr kumimoji="1" lang="en-US" altLang="ja-JP" baseline="-25000" dirty="0" smtClean="0"/>
              <a:t>H+ </a:t>
            </a:r>
            <a:r>
              <a:rPr kumimoji="1" lang="en-US" altLang="ja-JP" dirty="0" smtClean="0"/>
              <a:t>= 150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r>
              <a:rPr kumimoji="1" lang="en-US" altLang="ja-JP" dirty="0" smtClean="0"/>
              <a:t>|F|</a:t>
            </a:r>
            <a:r>
              <a:rPr kumimoji="1" lang="en-US" altLang="ja-JP" baseline="30000" dirty="0" smtClean="0"/>
              <a:t>2</a:t>
            </a:r>
            <a:r>
              <a:rPr kumimoji="1" lang="en-US" altLang="ja-JP" dirty="0" smtClean="0"/>
              <a:t> = 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32792</TotalTime>
  <Words>3492</Words>
  <Application>Microsoft Office PowerPoint</Application>
  <PresentationFormat>画面に合わせる (4:3)</PresentationFormat>
  <Paragraphs>464</Paragraphs>
  <Slides>26</Slides>
  <Notes>20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26</vt:i4>
      </vt:variant>
    </vt:vector>
  </HeadingPairs>
  <TitlesOfParts>
    <vt:vector size="29" baseType="lpstr">
      <vt:lpstr>標準デザイン</vt:lpstr>
      <vt:lpstr>ビットマップ イメージ</vt:lpstr>
      <vt:lpstr>Equation</vt:lpstr>
      <vt:lpstr>Testing the Higgs model with triplet fields at the ILC</vt:lpstr>
      <vt:lpstr>Contents</vt:lpstr>
      <vt:lpstr>Introduction</vt:lpstr>
      <vt:lpstr>Higgs triplet fields</vt:lpstr>
      <vt:lpstr>Constraint from the rho parameter</vt:lpstr>
      <vt:lpstr>H±W∓Z vertex</vt:lpstr>
      <vt:lpstr>Measurement of H±W∓Z vertex at the LHC</vt:lpstr>
      <vt:lpstr>Measurement of H±W∓Z vertex at the LHC</vt:lpstr>
      <vt:lpstr>Measurement of H±W∓Z vertex at the ILC</vt:lpstr>
      <vt:lpstr>Reconstruction of the SM Higgs boson mass by the recoil method.</vt:lpstr>
      <vt:lpstr>Recoil mass distribution</vt:lpstr>
      <vt:lpstr>Application of the recoil method to e+e- → H-W+</vt:lpstr>
      <vt:lpstr>Lepton specific charged Higgs boson scenario </vt:lpstr>
      <vt:lpstr>Signal and background analysis</vt:lpstr>
      <vt:lpstr>Various distributions</vt:lpstr>
      <vt:lpstr>Additional kinematic cuts </vt:lpstr>
      <vt:lpstr>Results</vt:lpstr>
      <vt:lpstr>Analysis including Initial State Radiation (ISR)</vt:lpstr>
      <vt:lpstr>Summary</vt:lpstr>
      <vt:lpstr>Back up slides</vt:lpstr>
      <vt:lpstr>The H±W∓Z vertex (normal models)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Toyama Univ. Physics Dept.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HWZ（γ）バーテックスの測定による拡張ヒッグス模型の検証</dc:title>
  <dc:creator>2ken-user</dc:creator>
  <cp:lastModifiedBy>Windows ユーザー</cp:lastModifiedBy>
  <cp:revision>894</cp:revision>
  <dcterms:created xsi:type="dcterms:W3CDTF">2010-08-23T08:48:33Z</dcterms:created>
  <dcterms:modified xsi:type="dcterms:W3CDTF">2011-09-27T06:41:27Z</dcterms:modified>
</cp:coreProperties>
</file>