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83" r:id="rId25"/>
    <p:sldId id="280" r:id="rId26"/>
    <p:sldId id="281" r:id="rId27"/>
    <p:sldId id="282" r:id="rId28"/>
    <p:sldId id="279" r:id="rId29"/>
    <p:sldId id="284" r:id="rId30"/>
    <p:sldId id="286" r:id="rId31"/>
    <p:sldId id="285" r:id="rId32"/>
    <p:sldId id="287" r:id="rId33"/>
    <p:sldId id="288" r:id="rId34"/>
    <p:sldId id="289" r:id="rId35"/>
    <p:sldId id="290" r:id="rId36"/>
    <p:sldId id="292" r:id="rId37"/>
    <p:sldId id="291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FFFFCC"/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74698-F022-492F-9642-C7D1579853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83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90A4B6-BA27-4E98-BB83-51AE961DF7DC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F60A3B-750D-4541-BFF8-DEAB6FEA4597}" type="slidenum">
              <a:rPr lang="en-US"/>
              <a:pPr/>
              <a:t>10</a:t>
            </a:fld>
            <a:endParaRPr lang="en-US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B169AA-CB54-4DBA-A84B-1265A72C06A4}" type="slidenum">
              <a:rPr lang="en-US"/>
              <a:pPr/>
              <a:t>11</a:t>
            </a:fld>
            <a:endParaRPr lang="en-U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B120EC-4549-47BE-B3FA-28D16C8B7114}" type="slidenum">
              <a:rPr lang="en-US"/>
              <a:pPr/>
              <a:t>12</a:t>
            </a:fld>
            <a:endParaRPr lang="en-US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CC87B-F2F5-4965-BB41-06F3CFE6E0DD}" type="slidenum">
              <a:rPr lang="en-US"/>
              <a:pPr/>
              <a:t>13</a:t>
            </a:fld>
            <a:endParaRPr lang="en-US"/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4821FC-9237-4BFC-8DD7-15210E55FD23}" type="slidenum">
              <a:rPr lang="en-US"/>
              <a:pPr/>
              <a:t>14</a:t>
            </a:fld>
            <a:endParaRPr lang="en-US"/>
          </a:p>
        </p:txBody>
      </p:sp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49E6F1-54AC-4031-A993-1ED0BC506AAC}" type="slidenum">
              <a:rPr lang="en-US"/>
              <a:pPr/>
              <a:t>15</a:t>
            </a:fld>
            <a:endParaRPr lang="en-US"/>
          </a:p>
        </p:txBody>
      </p:sp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B35921-3C3E-4EB3-B23A-6DE9EEA3D716}" type="slidenum">
              <a:rPr lang="en-US"/>
              <a:pPr/>
              <a:t>16</a:t>
            </a:fld>
            <a:endParaRPr lang="en-US"/>
          </a:p>
        </p:txBody>
      </p:sp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737125-56D8-416D-95D6-E25A70E8B063}" type="slidenum">
              <a:rPr lang="en-US"/>
              <a:pPr/>
              <a:t>17</a:t>
            </a:fld>
            <a:endParaRPr lang="en-US"/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B2488F-7DF1-4E28-B3B8-98BA99F35849}" type="slidenum">
              <a:rPr lang="en-US"/>
              <a:pPr/>
              <a:t>18</a:t>
            </a:fld>
            <a:endParaRPr lang="en-US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D142CB-944E-44B7-837F-7F043CEF60B9}" type="slidenum">
              <a:rPr lang="en-US"/>
              <a:pPr/>
              <a:t>19</a:t>
            </a:fld>
            <a:endParaRPr lang="en-US"/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512C52-9E68-4EB2-A8FA-FE35945208F6}" type="slidenum">
              <a:rPr lang="en-US"/>
              <a:pPr/>
              <a:t>2</a:t>
            </a:fld>
            <a:endParaRPr lang="en-US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7578DD-0A27-485A-9AC6-3DE3118C3331}" type="slidenum">
              <a:rPr lang="en-US"/>
              <a:pPr/>
              <a:t>20</a:t>
            </a:fld>
            <a:endParaRPr lang="en-US"/>
          </a:p>
        </p:txBody>
      </p:sp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D64E73-025B-4B0B-A72D-6C30165F0B33}" type="slidenum">
              <a:rPr lang="en-US"/>
              <a:pPr/>
              <a:t>21</a:t>
            </a:fld>
            <a:endParaRPr lang="en-US"/>
          </a:p>
        </p:txBody>
      </p:sp>
      <p:sp>
        <p:nvSpPr>
          <p:cNvPr id="7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798FFE-35E8-46BB-8D88-6DFE4F1048DA}" type="slidenum">
              <a:rPr lang="en-US"/>
              <a:pPr/>
              <a:t>22</a:t>
            </a:fld>
            <a:endParaRPr lang="en-US"/>
          </a:p>
        </p:txBody>
      </p:sp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CF3A21-94D3-4803-BA18-04EF08F0DC48}" type="slidenum">
              <a:rPr lang="en-US"/>
              <a:pPr/>
              <a:t>23</a:t>
            </a:fld>
            <a:endParaRPr lang="en-US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45922E-18D3-4214-B3C0-BB422850F75E}" type="slidenum">
              <a:rPr lang="en-US"/>
              <a:pPr/>
              <a:t>24</a:t>
            </a:fld>
            <a:endParaRPr lang="en-US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9AFD5-D54B-498B-91F1-252A4E58234B}" type="slidenum">
              <a:rPr lang="en-US"/>
              <a:pPr/>
              <a:t>25</a:t>
            </a:fld>
            <a:endParaRPr lang="en-US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D6DF90-022C-4275-BAA2-E781C4D29F6C}" type="slidenum">
              <a:rPr lang="en-US"/>
              <a:pPr/>
              <a:t>26</a:t>
            </a:fld>
            <a:endParaRPr lang="en-US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8F693-1E17-4285-B1DA-B0AD2123120F}" type="slidenum">
              <a:rPr lang="en-US"/>
              <a:pPr/>
              <a:t>27</a:t>
            </a:fld>
            <a:endParaRPr lang="en-US"/>
          </a:p>
        </p:txBody>
      </p:sp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A865A9-517C-46C8-8FDE-2BEA591E41ED}" type="slidenum">
              <a:rPr lang="en-US"/>
              <a:pPr/>
              <a:t>28</a:t>
            </a:fld>
            <a:endParaRPr lang="en-US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6D32FE-155E-4D89-B773-2C83940FE46C}" type="slidenum">
              <a:rPr lang="en-US"/>
              <a:pPr/>
              <a:t>29</a:t>
            </a:fld>
            <a:endParaRPr lang="en-US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DF077E-98A0-4E08-AEC7-F3B4E1E6262E}" type="slidenum">
              <a:rPr lang="en-US"/>
              <a:pPr/>
              <a:t>3</a:t>
            </a:fld>
            <a:endParaRPr lang="en-US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544962-CD2C-45D6-B7FE-95F1B886478A}" type="slidenum">
              <a:rPr lang="en-US"/>
              <a:pPr/>
              <a:t>30</a:t>
            </a:fld>
            <a:endParaRPr lang="en-US"/>
          </a:p>
        </p:txBody>
      </p:sp>
      <p:sp>
        <p:nvSpPr>
          <p:cNvPr id="106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8C99E-B031-4504-B08F-C1E1F24DBF63}" type="slidenum">
              <a:rPr lang="en-US"/>
              <a:pPr/>
              <a:t>31</a:t>
            </a:fld>
            <a:endParaRPr lang="en-US"/>
          </a:p>
        </p:txBody>
      </p:sp>
      <p:sp>
        <p:nvSpPr>
          <p:cNvPr id="10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BB167-82AA-45B2-869C-630C48912D75}" type="slidenum">
              <a:rPr lang="en-US"/>
              <a:pPr/>
              <a:t>32</a:t>
            </a:fld>
            <a:endParaRPr lang="en-US"/>
          </a:p>
        </p:txBody>
      </p:sp>
      <p:sp>
        <p:nvSpPr>
          <p:cNvPr id="109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8BB97F-D821-4775-B52A-EC88CB0D8D76}" type="slidenum">
              <a:rPr lang="en-US"/>
              <a:pPr/>
              <a:t>33</a:t>
            </a:fld>
            <a:endParaRPr lang="en-US"/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2CB313-0E76-4C6B-B209-29BE65A546FE}" type="slidenum">
              <a:rPr lang="en-US"/>
              <a:pPr/>
              <a:t>34</a:t>
            </a:fld>
            <a:endParaRPr lang="en-US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E33F3D-7F77-4D59-BE7F-C28D86B66495}" type="slidenum">
              <a:rPr lang="en-US"/>
              <a:pPr/>
              <a:t>35</a:t>
            </a:fld>
            <a:endParaRPr lang="en-US"/>
          </a:p>
        </p:txBody>
      </p:sp>
      <p:sp>
        <p:nvSpPr>
          <p:cNvPr id="117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65A989-2271-4CE6-912E-8DC106302D98}" type="slidenum">
              <a:rPr lang="en-US"/>
              <a:pPr/>
              <a:t>36</a:t>
            </a:fld>
            <a:endParaRPr lang="en-US"/>
          </a:p>
        </p:txBody>
      </p:sp>
      <p:sp>
        <p:nvSpPr>
          <p:cNvPr id="121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EA7B12-F31B-4483-8221-DCE79D886082}" type="slidenum">
              <a:rPr lang="en-US"/>
              <a:pPr/>
              <a:t>37</a:t>
            </a:fld>
            <a:endParaRPr lang="en-US"/>
          </a:p>
        </p:txBody>
      </p:sp>
      <p:sp>
        <p:nvSpPr>
          <p:cNvPr id="119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7AA2BB-DE50-4ED2-B2F1-103BFD255D83}" type="slidenum">
              <a:rPr lang="en-US"/>
              <a:pPr/>
              <a:t>4</a:t>
            </a:fld>
            <a:endParaRPr lang="en-U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CBA7CC-3CDA-4D6A-BA68-4995DE7165E6}" type="slidenum">
              <a:rPr lang="en-US"/>
              <a:pPr/>
              <a:t>5</a:t>
            </a:fld>
            <a:endParaRPr lang="en-US"/>
          </a:p>
        </p:txBody>
      </p:sp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68B3FA-C186-47F8-B04C-ECF3DD02AD79}" type="slidenum">
              <a:rPr lang="en-US"/>
              <a:pPr/>
              <a:t>6</a:t>
            </a:fld>
            <a:endParaRPr lang="en-US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ECF9F0-1B64-4D10-9A16-DE28807BC9D2}" type="slidenum">
              <a:rPr lang="en-US"/>
              <a:pPr/>
              <a:t>7</a:t>
            </a:fld>
            <a:endParaRPr lang="en-US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77807B-2773-4E57-A0B3-2CF8F2B2B130}" type="slidenum">
              <a:rPr lang="en-US"/>
              <a:pPr/>
              <a:t>8</a:t>
            </a:fld>
            <a:endParaRPr lang="en-US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981A90-716C-4C49-919D-C1EAA98AEDA5}" type="slidenum">
              <a:rPr lang="en-US"/>
              <a:pPr/>
              <a:t>9</a:t>
            </a:fld>
            <a:endParaRPr lang="en-US"/>
          </a:p>
        </p:txBody>
      </p:sp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76545B9-EA4C-46C5-A529-A406A06255C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407" name="Picture 7" descr="N:\Fermi\ILCRedesign\ilccolor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8" name="Picture 8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2400"/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2400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07766-F476-4D61-89EA-A20A7F8EC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75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CEF06-9C3A-409E-8D06-32755F55ED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4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6C6F2-A127-4AFD-805A-DBDAE2A6A6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3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176E1-AF6A-4DE4-ACE4-44042F625E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9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7A0EB-9010-4BD8-8ADC-C1C6F37AE2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FDAC0-BE53-471B-9B53-3E1AA287F2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8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3269F-D2E2-468A-BD6E-65A981A567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91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200A-13D1-480D-814A-F4C7E2638E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267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46099-1949-421E-AAF5-E85D766E08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00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9432C-1003-46FE-A1D4-A02D83E1EF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715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r>
              <a:rPr lang="en-US" smtClean="0"/>
              <a:t>9/26/2011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r>
              <a:rPr lang="en-US" smtClean="0"/>
              <a:t>Grenada, LCWS2011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D62BF8F0-0872-47DE-9DA5-CC29D78987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9" name="Picture 15" descr="N:\Fermi\ILCRedesign\ilccolor.t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240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240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9725"/>
            <a:ext cx="9144000" cy="527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63963"/>
            <a:ext cx="6400800" cy="1752600"/>
          </a:xfrm>
        </p:spPr>
        <p:txBody>
          <a:bodyPr/>
          <a:lstStyle/>
          <a:p>
            <a:r>
              <a:rPr lang="it-IT" b="1" dirty="0">
                <a:solidFill>
                  <a:schemeClr val="bg1"/>
                </a:solidFill>
              </a:rPr>
              <a:t>Norihito Ohuchi – KEK</a:t>
            </a:r>
          </a:p>
          <a:p>
            <a:endParaRPr lang="it-IT" dirty="0">
              <a:solidFill>
                <a:schemeClr val="bg1"/>
              </a:solidFill>
            </a:endParaRPr>
          </a:p>
          <a:p>
            <a:r>
              <a:rPr lang="it-IT" b="1" dirty="0"/>
              <a:t>(presented by P. Pierini - INFN)</a:t>
            </a:r>
            <a:endParaRPr lang="it-IT" sz="1600" b="1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it-IT">
                <a:solidFill>
                  <a:schemeClr val="bg1"/>
                </a:solidFill>
              </a:rPr>
              <a:t>Part 1: 5 K Shield Studies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Measurements of shield loads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dirty="0"/>
              <a:t>Stopping coolant flow (in each circuit independently) and measuring T rise of the thermal shields</a:t>
            </a:r>
          </a:p>
          <a:p>
            <a:pPr lvl="1">
              <a:lnSpc>
                <a:spcPct val="90000"/>
              </a:lnSpc>
            </a:pPr>
            <a:r>
              <a:rPr lang="it-IT" dirty="0"/>
              <a:t>From the enthaply increase the average </a:t>
            </a:r>
            <a:r>
              <a:rPr lang="it-IT" dirty="0" smtClean="0"/>
              <a:t>total heat </a:t>
            </a:r>
            <a:r>
              <a:rPr lang="it-IT" dirty="0"/>
              <a:t>load is derived</a:t>
            </a:r>
          </a:p>
          <a:p>
            <a:pPr lvl="2">
              <a:lnSpc>
                <a:spcPct val="90000"/>
              </a:lnSpc>
            </a:pPr>
            <a:r>
              <a:rPr lang="it-IT" dirty="0" smtClean="0"/>
              <a:t>5 K: 2.8 W</a:t>
            </a:r>
          </a:p>
          <a:p>
            <a:pPr lvl="2">
              <a:lnSpc>
                <a:spcPct val="90000"/>
              </a:lnSpc>
            </a:pPr>
            <a:r>
              <a:rPr lang="it-IT" dirty="0" smtClean="0"/>
              <a:t>80 K: 35.5 W</a:t>
            </a:r>
            <a:endParaRPr lang="it-IT" dirty="0"/>
          </a:p>
          <a:p>
            <a:pPr lvl="1">
              <a:lnSpc>
                <a:spcPct val="90000"/>
              </a:lnSpc>
            </a:pPr>
            <a:r>
              <a:rPr lang="it-IT" dirty="0"/>
              <a:t>Conductive heat load from the posts and sensor wires is then subtracted to derive radiation load</a:t>
            </a:r>
          </a:p>
          <a:p>
            <a:pPr lvl="2">
              <a:lnSpc>
                <a:spcPct val="90000"/>
              </a:lnSpc>
            </a:pPr>
            <a:r>
              <a:rPr lang="it-IT" dirty="0"/>
              <a:t>5 K: 0.58 W (0.04 W/m</a:t>
            </a:r>
            <a:r>
              <a:rPr lang="it-IT" baseline="30000" dirty="0"/>
              <a:t>2</a:t>
            </a:r>
            <a:r>
              <a:rPr lang="it-IT" dirty="0"/>
              <a:t>) </a:t>
            </a:r>
            <a:endParaRPr lang="it-IT" dirty="0" smtClean="0"/>
          </a:p>
          <a:p>
            <a:pPr lvl="3">
              <a:lnSpc>
                <a:spcPct val="90000"/>
              </a:lnSpc>
            </a:pPr>
            <a:r>
              <a:rPr lang="it-IT" b="1" dirty="0" smtClean="0">
                <a:solidFill>
                  <a:srgbClr val="0000FF"/>
                </a:solidFill>
              </a:rPr>
              <a:t>Literature: </a:t>
            </a:r>
            <a:r>
              <a:rPr lang="it-IT" b="1" dirty="0">
                <a:solidFill>
                  <a:srgbClr val="0000FF"/>
                </a:solidFill>
              </a:rPr>
              <a:t>0.05-0.1 W/m</a:t>
            </a:r>
            <a:r>
              <a:rPr lang="it-IT" b="1" baseline="30000" dirty="0">
                <a:solidFill>
                  <a:srgbClr val="0000FF"/>
                </a:solidFill>
              </a:rPr>
              <a:t>2</a:t>
            </a:r>
          </a:p>
          <a:p>
            <a:pPr lvl="2">
              <a:lnSpc>
                <a:spcPct val="90000"/>
              </a:lnSpc>
            </a:pPr>
            <a:r>
              <a:rPr lang="it-IT" dirty="0"/>
              <a:t>80 K: 25.1 W (1.5 W/m</a:t>
            </a:r>
            <a:r>
              <a:rPr lang="it-IT" baseline="30000" dirty="0"/>
              <a:t>2</a:t>
            </a:r>
            <a:r>
              <a:rPr lang="it-IT" dirty="0"/>
              <a:t>) </a:t>
            </a:r>
            <a:endParaRPr lang="it-IT" dirty="0" smtClean="0"/>
          </a:p>
          <a:p>
            <a:pPr lvl="3">
              <a:lnSpc>
                <a:spcPct val="90000"/>
              </a:lnSpc>
            </a:pPr>
            <a:r>
              <a:rPr lang="it-IT" b="1" dirty="0" smtClean="0">
                <a:solidFill>
                  <a:srgbClr val="0000FF"/>
                </a:solidFill>
              </a:rPr>
              <a:t>Literature: </a:t>
            </a:r>
            <a:r>
              <a:rPr lang="it-IT" b="1" dirty="0">
                <a:solidFill>
                  <a:srgbClr val="0000FF"/>
                </a:solidFill>
              </a:rPr>
              <a:t>0.5-1.2 W/m</a:t>
            </a:r>
            <a:r>
              <a:rPr lang="it-IT" b="1" baseline="30000" dirty="0">
                <a:solidFill>
                  <a:srgbClr val="0000FF"/>
                </a:solidFill>
              </a:rPr>
              <a:t>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14658-D0B2-4977-8450-253CFA9F3DA9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Results</a:t>
            </a:r>
            <a:endParaRPr lang="en-US"/>
          </a:p>
        </p:txBody>
      </p:sp>
      <p:sp>
        <p:nvSpPr>
          <p:cNvPr id="2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2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3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0998F-9F24-4647-9161-7BE67E4450B8}" type="slidenum">
              <a:rPr lang="en-US"/>
              <a:pPr/>
              <a:t>11</a:t>
            </a:fld>
            <a:endParaRPr lang="en-US"/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975" y="1268413"/>
            <a:ext cx="2860675" cy="202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2814638" cy="202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8206" name="Group 78"/>
          <p:cNvGraphicFramePr>
            <a:graphicFrameLocks noGrp="1"/>
          </p:cNvGraphicFramePr>
          <p:nvPr/>
        </p:nvGraphicFramePr>
        <p:xfrm>
          <a:off x="250825" y="3492500"/>
          <a:ext cx="8642350" cy="1493520"/>
        </p:xfrm>
        <a:graphic>
          <a:graphicData uri="http://schemas.openxmlformats.org/drawingml/2006/table">
            <a:tbl>
              <a:tblPr/>
              <a:tblGrid>
                <a:gridCol w="1584325"/>
                <a:gridCol w="1549400"/>
                <a:gridCol w="1962150"/>
                <a:gridCol w="1817688"/>
                <a:gridCol w="1728787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Measured heat load, W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Two support posts, W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Sensor wires, W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Thermal</a:t>
                      </a:r>
                      <a:b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</a:b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radiation, W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 K shield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2.80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1.69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0.53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0.58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80 K shield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35.5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10.42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0.007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25.1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207" name="Text Box 79"/>
          <p:cNvSpPr txBox="1">
            <a:spLocks noChangeArrowheads="1"/>
          </p:cNvSpPr>
          <p:nvPr/>
        </p:nvSpPr>
        <p:spPr bwMode="auto">
          <a:xfrm>
            <a:off x="4211638" y="5084763"/>
            <a:ext cx="1936750" cy="36671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/>
              <a:t>Conductive loads</a:t>
            </a:r>
            <a:endParaRPr lang="en-US"/>
          </a:p>
        </p:txBody>
      </p:sp>
      <p:sp>
        <p:nvSpPr>
          <p:cNvPr id="48208" name="AutoShape 80"/>
          <p:cNvSpPr>
            <a:spLocks noChangeArrowheads="1"/>
          </p:cNvSpPr>
          <p:nvPr/>
        </p:nvSpPr>
        <p:spPr bwMode="auto">
          <a:xfrm>
            <a:off x="3060700" y="1987550"/>
            <a:ext cx="1871663" cy="720725"/>
          </a:xfrm>
          <a:prstGeom prst="rightArrow">
            <a:avLst>
              <a:gd name="adj1" fmla="val 50000"/>
              <a:gd name="adj2" fmla="val 64923"/>
            </a:avLst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T </a:t>
            </a:r>
            <a:r>
              <a:rPr lang="en-US">
                <a:cs typeface="Arial" charset="0"/>
              </a:rPr>
              <a:t>→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ANSYS </a:t>
            </a:r>
            <a:r>
              <a:rPr lang="it-IT" dirty="0"/>
              <a:t>MLI model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A2E6-3259-43AF-8117-48135559D273}" type="slidenum">
              <a:rPr lang="en-US"/>
              <a:pPr/>
              <a:t>12</a:t>
            </a:fld>
            <a:endParaRPr lang="en-US"/>
          </a:p>
        </p:txBody>
      </p:sp>
      <p:graphicFrame>
        <p:nvGraphicFramePr>
          <p:cNvPr id="51205" name="Object 1762"/>
          <p:cNvGraphicFramePr>
            <a:graphicFrameLocks noChangeAspect="1"/>
          </p:cNvGraphicFramePr>
          <p:nvPr/>
        </p:nvGraphicFramePr>
        <p:xfrm>
          <a:off x="827088" y="1484313"/>
          <a:ext cx="321786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8" name="Equation" r:id="rId4" imgW="1511280" imgH="393480" progId="Equation.3">
                  <p:embed/>
                </p:oleObj>
              </mc:Choice>
              <mc:Fallback>
                <p:oleObj name="Equation" r:id="rId4" imgW="1511280" imgH="393480" progId="Equation.3">
                  <p:embed/>
                  <p:pic>
                    <p:nvPicPr>
                      <p:cNvPr id="0" name="Object 17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484313"/>
                        <a:ext cx="3217862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8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973384"/>
              </p:ext>
            </p:extLst>
          </p:nvPr>
        </p:nvGraphicFramePr>
        <p:xfrm>
          <a:off x="323528" y="4437112"/>
          <a:ext cx="8491537" cy="1706564"/>
        </p:xfrm>
        <a:graphic>
          <a:graphicData uri="http://schemas.openxmlformats.org/drawingml/2006/table">
            <a:tbl>
              <a:tblPr/>
              <a:tblGrid>
                <a:gridCol w="1441450"/>
                <a:gridCol w="1109662"/>
                <a:gridCol w="803275"/>
                <a:gridCol w="804863"/>
                <a:gridCol w="803275"/>
                <a:gridCol w="803275"/>
                <a:gridCol w="804862"/>
                <a:gridCol w="1920875"/>
              </a:tblGrid>
              <a:tr h="852488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endParaRPr kumimoji="1" lang="en-GB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SI Layer #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A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, m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A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, m</a:t>
                      </a:r>
                      <a:r>
                        <a:rPr kumimoji="1" lang="en-US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,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,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  <a:sym typeface="Symbol" pitchFamily="18" charset="2"/>
                        </a:rPr>
                        <a:t>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  <a:sym typeface="Symbol" pitchFamily="18" charset="2"/>
                        </a:rPr>
                        <a:t></a:t>
                      </a:r>
                      <a:r>
                        <a:rPr kumimoji="1" lang="en-US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 [effect. emissi.]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 K shield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16.6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14.0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0.022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80 K shield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22.3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16.6</a:t>
                      </a:r>
                      <a:endParaRPr kumimoji="1" lang="ja-JP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300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0.0036</a:t>
                      </a:r>
                      <a:endParaRPr kumimoji="1" lang="ja-JP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1234" name="Oval 34"/>
          <p:cNvSpPr>
            <a:spLocks noChangeArrowheads="1"/>
          </p:cNvSpPr>
          <p:nvPr/>
        </p:nvSpPr>
        <p:spPr bwMode="auto">
          <a:xfrm>
            <a:off x="4859338" y="1484313"/>
            <a:ext cx="2808287" cy="273685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35" name="Oval 35"/>
          <p:cNvSpPr>
            <a:spLocks noChangeArrowheads="1"/>
          </p:cNvSpPr>
          <p:nvPr/>
        </p:nvSpPr>
        <p:spPr bwMode="auto">
          <a:xfrm>
            <a:off x="5508625" y="2060575"/>
            <a:ext cx="1512888" cy="1439863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36" name="Text Box 36"/>
          <p:cNvSpPr txBox="1">
            <a:spLocks noChangeArrowheads="1"/>
          </p:cNvSpPr>
          <p:nvPr/>
        </p:nvSpPr>
        <p:spPr bwMode="auto">
          <a:xfrm>
            <a:off x="7380288" y="1628775"/>
            <a:ext cx="1082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>
                <a:solidFill>
                  <a:srgbClr val="FF3300"/>
                </a:solidFill>
              </a:rPr>
              <a:t>T</a:t>
            </a:r>
            <a:r>
              <a:rPr lang="it-IT" baseline="-25000">
                <a:solidFill>
                  <a:srgbClr val="FF3300"/>
                </a:solidFill>
              </a:rPr>
              <a:t>1</a:t>
            </a:r>
            <a:r>
              <a:rPr lang="it-IT">
                <a:solidFill>
                  <a:srgbClr val="FF3300"/>
                </a:solidFill>
              </a:rPr>
              <a:t>, A</a:t>
            </a:r>
            <a:r>
              <a:rPr lang="it-IT" baseline="-25000">
                <a:solidFill>
                  <a:srgbClr val="FF3300"/>
                </a:solidFill>
              </a:rPr>
              <a:t>1</a:t>
            </a:r>
            <a:r>
              <a:rPr lang="it-IT">
                <a:solidFill>
                  <a:srgbClr val="FF3300"/>
                </a:solidFill>
              </a:rPr>
              <a:t>, </a:t>
            </a:r>
            <a:r>
              <a:rPr lang="it-IT">
                <a:solidFill>
                  <a:srgbClr val="FF3300"/>
                </a:solidFill>
                <a:latin typeface="Symbol" pitchFamily="18" charset="2"/>
              </a:rPr>
              <a:t>e</a:t>
            </a:r>
            <a:r>
              <a:rPr lang="it-IT" baseline="-25000">
                <a:solidFill>
                  <a:srgbClr val="FF3300"/>
                </a:solidFill>
              </a:rPr>
              <a:t>1</a:t>
            </a:r>
            <a:endParaRPr lang="en-US" baseline="-25000">
              <a:solidFill>
                <a:srgbClr val="FF3300"/>
              </a:solidFill>
            </a:endParaRPr>
          </a:p>
        </p:txBody>
      </p:sp>
      <p:sp>
        <p:nvSpPr>
          <p:cNvPr id="51237" name="Text Box 37"/>
          <p:cNvSpPr txBox="1">
            <a:spLocks noChangeArrowheads="1"/>
          </p:cNvSpPr>
          <p:nvPr/>
        </p:nvSpPr>
        <p:spPr bwMode="auto">
          <a:xfrm>
            <a:off x="5724525" y="2636838"/>
            <a:ext cx="1082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>
                <a:solidFill>
                  <a:srgbClr val="0000FF"/>
                </a:solidFill>
              </a:rPr>
              <a:t>T</a:t>
            </a:r>
            <a:r>
              <a:rPr lang="it-IT" baseline="-25000">
                <a:solidFill>
                  <a:srgbClr val="0000FF"/>
                </a:solidFill>
              </a:rPr>
              <a:t>2</a:t>
            </a:r>
            <a:r>
              <a:rPr lang="it-IT">
                <a:solidFill>
                  <a:srgbClr val="0000FF"/>
                </a:solidFill>
              </a:rPr>
              <a:t>, A</a:t>
            </a:r>
            <a:r>
              <a:rPr lang="it-IT" baseline="-25000">
                <a:solidFill>
                  <a:srgbClr val="0000FF"/>
                </a:solidFill>
              </a:rPr>
              <a:t>2</a:t>
            </a:r>
            <a:r>
              <a:rPr lang="it-IT">
                <a:solidFill>
                  <a:srgbClr val="0000FF"/>
                </a:solidFill>
              </a:rPr>
              <a:t>, </a:t>
            </a:r>
            <a:r>
              <a:rPr lang="it-IT">
                <a:solidFill>
                  <a:srgbClr val="0000FF"/>
                </a:solidFill>
                <a:latin typeface="Symbol" pitchFamily="18" charset="2"/>
              </a:rPr>
              <a:t>e</a:t>
            </a:r>
            <a:r>
              <a:rPr lang="it-IT" baseline="-25000">
                <a:solidFill>
                  <a:srgbClr val="0000FF"/>
                </a:solidFill>
              </a:rPr>
              <a:t>2</a:t>
            </a:r>
            <a:endParaRPr lang="en-US" baseline="-25000">
              <a:solidFill>
                <a:srgbClr val="0000FF"/>
              </a:solidFill>
            </a:endParaRPr>
          </a:p>
        </p:txBody>
      </p:sp>
      <p:sp>
        <p:nvSpPr>
          <p:cNvPr id="51239" name="Text Box 39"/>
          <p:cNvSpPr txBox="1">
            <a:spLocks noChangeArrowheads="1"/>
          </p:cNvSpPr>
          <p:nvPr/>
        </p:nvSpPr>
        <p:spPr bwMode="auto">
          <a:xfrm>
            <a:off x="250825" y="2708275"/>
            <a:ext cx="39147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2400"/>
              <a:t>Measurements allowed the </a:t>
            </a:r>
            <a:br>
              <a:rPr lang="it-IT" sz="2400"/>
            </a:br>
            <a:r>
              <a:rPr lang="it-IT" sz="2400"/>
              <a:t>derivation of </a:t>
            </a:r>
            <a:r>
              <a:rPr lang="it-IT" sz="2400">
                <a:latin typeface="Symbol" pitchFamily="18" charset="2"/>
              </a:rPr>
              <a:t>e</a:t>
            </a:r>
            <a:r>
              <a:rPr lang="it-IT" sz="2400" baseline="-25000"/>
              <a:t>2</a:t>
            </a:r>
            <a:r>
              <a:rPr lang="it-IT" sz="2400"/>
              <a:t> for the MLI, </a:t>
            </a:r>
            <a:br>
              <a:rPr lang="it-IT" sz="2400"/>
            </a:br>
            <a:r>
              <a:rPr lang="it-IT" sz="2400"/>
              <a:t>in order to feed it into the </a:t>
            </a:r>
            <a:br>
              <a:rPr lang="it-IT" sz="2400"/>
            </a:br>
            <a:r>
              <a:rPr lang="it-IT" sz="2400"/>
              <a:t>ANSYS FE models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ANSYS 3D Model</a:t>
            </a: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67508"/>
            <a:ext cx="8229600" cy="2382217"/>
          </a:xfrm>
        </p:spPr>
        <p:txBody>
          <a:bodyPr/>
          <a:lstStyle/>
          <a:p>
            <a:r>
              <a:rPr lang="it-IT" dirty="0"/>
              <a:t>Radiation model implemented into ANSYS with the previous values from exp.</a:t>
            </a:r>
          </a:p>
          <a:p>
            <a:pPr lvl="1"/>
            <a:r>
              <a:rPr lang="it-IT" dirty="0"/>
              <a:t>Removal of shield leads to 0.76 W increase</a:t>
            </a:r>
          </a:p>
          <a:p>
            <a:pPr lvl="1"/>
            <a:r>
              <a:rPr lang="it-IT" dirty="0"/>
              <a:t>well matched to measurements (0.78-0.80 W)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0431D-14CF-4C69-BBD7-FFC1DD8C7CF5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54312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318275"/>
              </p:ext>
            </p:extLst>
          </p:nvPr>
        </p:nvGraphicFramePr>
        <p:xfrm>
          <a:off x="251520" y="3789040"/>
          <a:ext cx="8713788" cy="2297113"/>
        </p:xfrm>
        <a:graphic>
          <a:graphicData uri="http://schemas.openxmlformats.org/drawingml/2006/table">
            <a:tbl>
              <a:tblPr/>
              <a:tblGrid>
                <a:gridCol w="2976563"/>
                <a:gridCol w="1076325"/>
                <a:gridCol w="1254125"/>
                <a:gridCol w="1255712"/>
                <a:gridCol w="1074738"/>
                <a:gridCol w="1076325"/>
              </a:tblGrid>
              <a:tr h="647700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endParaRPr kumimoji="1" lang="en-GB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Vacuum vessel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80 K shield  outer/inner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 K shield  outer/inner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GRP                           LHe sup.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Dummy vessel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Temperature, K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300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84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Emissivity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0.0035/0.06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0.02/0.06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0.03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Heat load [with 5K shield], W           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NA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27.2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0.68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0.19E-3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0.57E-3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Heat load [w/o 5K low shield], W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NA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26.7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0.74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0.20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0.76</a:t>
                      </a:r>
                      <a:endParaRPr kumimoji="1" lang="ja-JP" altLang="ja-JP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5431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99392"/>
            <a:ext cx="2195513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Alternative cooling scheme</a:t>
            </a: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Removing the bottom shield part in the present design leads to an increase of heat losses in the 2 K circuit</a:t>
            </a:r>
          </a:p>
          <a:p>
            <a:r>
              <a:rPr lang="it-IT" dirty="0"/>
              <a:t>An alternative arrangement for the cooling circuit (proposed by TP, see his contribution) </a:t>
            </a:r>
            <a:r>
              <a:rPr lang="it-IT" dirty="0" smtClean="0"/>
              <a:t>allows </a:t>
            </a:r>
            <a:r>
              <a:rPr lang="it-IT" dirty="0"/>
              <a:t>to avoid this heat load increase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7A07-B363-495F-BA77-EA24BC11E29B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RDR cooling scheme vs. Alternative</a:t>
            </a:r>
            <a:endParaRPr lang="en-US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8361B-A869-4A1C-870B-FA8A6DCAADCE}" type="slidenum">
              <a:rPr lang="en-US"/>
              <a:pPr/>
              <a:t>15</a:t>
            </a:fld>
            <a:endParaRPr lang="en-US"/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"/>
          <a:stretch>
            <a:fillRect/>
          </a:stretch>
        </p:blipFill>
        <p:spPr bwMode="auto">
          <a:xfrm>
            <a:off x="34925" y="1628775"/>
            <a:ext cx="8964613" cy="477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8380" name="Group 12"/>
          <p:cNvGrpSpPr>
            <a:grpSpLocks/>
          </p:cNvGrpSpPr>
          <p:nvPr/>
        </p:nvGrpSpPr>
        <p:grpSpPr bwMode="auto">
          <a:xfrm>
            <a:off x="3924300" y="2205038"/>
            <a:ext cx="5219700" cy="3535362"/>
            <a:chOff x="2472" y="1389"/>
            <a:chExt cx="3288" cy="2227"/>
          </a:xfrm>
        </p:grpSpPr>
        <p:sp>
          <p:nvSpPr>
            <p:cNvPr id="58374" name="Text Box 6"/>
            <p:cNvSpPr txBox="1">
              <a:spLocks noChangeArrowheads="1"/>
            </p:cNvSpPr>
            <p:nvPr/>
          </p:nvSpPr>
          <p:spPr bwMode="auto">
            <a:xfrm>
              <a:off x="5239" y="1570"/>
              <a:ext cx="4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>
                  <a:solidFill>
                    <a:srgbClr val="FF3300"/>
                  </a:solidFill>
                </a:rPr>
                <a:t>RDR</a:t>
              </a:r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58375" name="Text Box 7"/>
            <p:cNvSpPr txBox="1">
              <a:spLocks noChangeArrowheads="1"/>
            </p:cNvSpPr>
            <p:nvPr/>
          </p:nvSpPr>
          <p:spPr bwMode="auto">
            <a:xfrm>
              <a:off x="5284" y="3249"/>
              <a:ext cx="47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it-IT">
                  <a:solidFill>
                    <a:srgbClr val="FF3300"/>
                  </a:solidFill>
                </a:rPr>
                <a:t>RDR</a:t>
              </a:r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58376" name="Text Box 8"/>
            <p:cNvSpPr txBox="1">
              <a:spLocks noChangeArrowheads="1"/>
            </p:cNvSpPr>
            <p:nvPr/>
          </p:nvSpPr>
          <p:spPr bwMode="auto">
            <a:xfrm>
              <a:off x="2472" y="3385"/>
              <a:ext cx="29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>
                  <a:solidFill>
                    <a:srgbClr val="FF3300"/>
                  </a:solidFill>
                </a:rPr>
                <a:t>Radiation intercepted on output (hotter) flow</a:t>
              </a:r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58377" name="Text Box 9"/>
            <p:cNvSpPr txBox="1">
              <a:spLocks noChangeArrowheads="1"/>
            </p:cNvSpPr>
            <p:nvPr/>
          </p:nvSpPr>
          <p:spPr bwMode="auto">
            <a:xfrm>
              <a:off x="2788" y="1389"/>
              <a:ext cx="29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>
                  <a:solidFill>
                    <a:srgbClr val="FF3300"/>
                  </a:solidFill>
                </a:rPr>
                <a:t>Conduction intercepted on input (colder) flow</a:t>
              </a:r>
              <a:endParaRPr lang="en-US">
                <a:solidFill>
                  <a:srgbClr val="FF3300"/>
                </a:solidFill>
              </a:endParaRPr>
            </a:p>
          </p:txBody>
        </p:sp>
      </p:grpSp>
      <p:grpSp>
        <p:nvGrpSpPr>
          <p:cNvPr id="58381" name="Group 13"/>
          <p:cNvGrpSpPr>
            <a:grpSpLocks/>
          </p:cNvGrpSpPr>
          <p:nvPr/>
        </p:nvGrpSpPr>
        <p:grpSpPr bwMode="auto">
          <a:xfrm>
            <a:off x="4067175" y="3357563"/>
            <a:ext cx="5076825" cy="1230312"/>
            <a:chOff x="2562" y="2115"/>
            <a:chExt cx="3198" cy="775"/>
          </a:xfrm>
        </p:grpSpPr>
        <p:sp>
          <p:nvSpPr>
            <p:cNvPr id="58378" name="Text Box 10"/>
            <p:cNvSpPr txBox="1">
              <a:spLocks noChangeArrowheads="1"/>
            </p:cNvSpPr>
            <p:nvPr/>
          </p:nvSpPr>
          <p:spPr bwMode="auto">
            <a:xfrm>
              <a:off x="2724" y="2115"/>
              <a:ext cx="30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>
                  <a:solidFill>
                    <a:srgbClr val="0000FF"/>
                  </a:solidFill>
                </a:rPr>
                <a:t>Conduction intercepted on output (hotter) flow</a:t>
              </a:r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58379" name="Text Box 11"/>
            <p:cNvSpPr txBox="1">
              <a:spLocks noChangeArrowheads="1"/>
            </p:cNvSpPr>
            <p:nvPr/>
          </p:nvSpPr>
          <p:spPr bwMode="auto">
            <a:xfrm>
              <a:off x="2562" y="2659"/>
              <a:ext cx="28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>
                  <a:solidFill>
                    <a:srgbClr val="0000FF"/>
                  </a:solidFill>
                </a:rPr>
                <a:t>Radiation intercepted on input (colder) flow</a:t>
              </a:r>
              <a:endParaRPr lang="en-US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Cooling schemes</a:t>
            </a: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it-IT" sz="2800"/>
              <a:t>RDR</a:t>
            </a:r>
          </a:p>
          <a:p>
            <a:pPr lvl="1"/>
            <a:r>
              <a:rPr lang="it-IT" sz="2400"/>
              <a:t>Forward Line (&lt;54 K&gt;)</a:t>
            </a:r>
          </a:p>
          <a:p>
            <a:pPr lvl="2"/>
            <a:r>
              <a:rPr lang="it-IT" sz="2000"/>
              <a:t>conduction load: HOM, HOM abs, input couplers</a:t>
            </a:r>
          </a:p>
          <a:p>
            <a:pPr lvl="1"/>
            <a:r>
              <a:rPr lang="it-IT" sz="2400"/>
              <a:t>Return Line (&lt;74 K&gt;)</a:t>
            </a:r>
          </a:p>
          <a:p>
            <a:pPr lvl="2"/>
            <a:r>
              <a:rPr lang="it-IT" sz="2000"/>
              <a:t>radiation load (pipe welded to the shield), supports, current leads and cables</a:t>
            </a:r>
          </a:p>
          <a:p>
            <a:r>
              <a:rPr lang="it-IT" sz="2800"/>
              <a:t>Alternate (Flow reversal)</a:t>
            </a:r>
          </a:p>
          <a:p>
            <a:pPr lvl="1"/>
            <a:r>
              <a:rPr lang="it-IT" sz="2400"/>
              <a:t>Forward Line (&lt;46 K&gt;)</a:t>
            </a:r>
          </a:p>
          <a:p>
            <a:pPr lvl="2"/>
            <a:r>
              <a:rPr lang="it-IT" sz="2000"/>
              <a:t>radiation load (pipe welded to the shield)</a:t>
            </a:r>
          </a:p>
          <a:p>
            <a:pPr lvl="1"/>
            <a:r>
              <a:rPr lang="it-IT" sz="2400"/>
              <a:t>Return Line (&lt;66 K&gt;)</a:t>
            </a:r>
          </a:p>
          <a:p>
            <a:pPr lvl="2"/>
            <a:r>
              <a:rPr lang="it-IT" sz="2000"/>
              <a:t>conduction load: HOM, HOM abs, input couplers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C578-CC96-4B07-8347-81E5B91AE549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Adoption of cooling </a:t>
            </a:r>
            <a:r>
              <a:rPr lang="it-IT" dirty="0" smtClean="0"/>
              <a:t>scheme</a:t>
            </a:r>
            <a:endParaRPr lang="en-US" dirty="0"/>
          </a:p>
        </p:txBody>
      </p:sp>
      <p:sp>
        <p:nvSpPr>
          <p:cNvPr id="63585" name="Rectangle 97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8229600" cy="604838"/>
          </a:xfrm>
        </p:spPr>
        <p:txBody>
          <a:bodyPr/>
          <a:lstStyle/>
          <a:p>
            <a:r>
              <a:rPr lang="it-IT" dirty="0"/>
              <a:t>Static load case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350F5-33A9-4329-AFC7-377C40C0A22B}" type="slidenum">
              <a:rPr lang="en-US"/>
              <a:pPr/>
              <a:t>17</a:t>
            </a:fld>
            <a:endParaRPr lang="en-US"/>
          </a:p>
        </p:txBody>
      </p:sp>
      <p:graphicFrame>
        <p:nvGraphicFramePr>
          <p:cNvPr id="63586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37371"/>
              </p:ext>
            </p:extLst>
          </p:nvPr>
        </p:nvGraphicFramePr>
        <p:xfrm>
          <a:off x="179512" y="1988840"/>
          <a:ext cx="8640762" cy="4256091"/>
        </p:xfrm>
        <a:graphic>
          <a:graphicData uri="http://schemas.openxmlformats.org/drawingml/2006/table">
            <a:tbl>
              <a:tblPr/>
              <a:tblGrid>
                <a:gridCol w="2592387"/>
                <a:gridCol w="1223963"/>
                <a:gridCol w="1008062"/>
                <a:gridCol w="863600"/>
                <a:gridCol w="1009650"/>
                <a:gridCol w="1150938"/>
                <a:gridCol w="792162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Full set of 5 K shield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Without 5 K lower shield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27038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endParaRPr kumimoji="1" lang="en-GB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40 K  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40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Thermal radiation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&lt; 0.001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1.14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54.4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0.10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0.18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54.6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Supports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0.32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2.06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16.6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1.06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19.0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Input coupler           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1.29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17.6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1.60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16.8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HOM coupler (cables)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0.01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1.81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0.01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0.27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2.03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HOM absorber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0.14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3.13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-3.27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0.14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3.13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-3.27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Current leads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0.47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4.13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0.47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4.13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Cables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0.12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1.39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2.48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0.12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1.39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2.48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Sum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1.13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9.70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93.8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1.14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8.10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95.8</a:t>
                      </a:r>
                      <a:endParaRPr kumimoji="1" lang="ja-JP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Power consumption kept constant</a:t>
            </a:r>
            <a:endParaRPr lang="en-US"/>
          </a:p>
        </p:txBody>
      </p:sp>
      <p:sp>
        <p:nvSpPr>
          <p:cNvPr id="65608" name="Rectangle 7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468438"/>
          </a:xfrm>
        </p:spPr>
        <p:txBody>
          <a:bodyPr/>
          <a:lstStyle/>
          <a:p>
            <a:r>
              <a:rPr lang="it-IT"/>
              <a:t>Overall static/dynamic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F8F4C-2DA8-4E14-827E-16406357CB26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65607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28303"/>
              </p:ext>
            </p:extLst>
          </p:nvPr>
        </p:nvGraphicFramePr>
        <p:xfrm>
          <a:off x="179512" y="2924944"/>
          <a:ext cx="8785225" cy="3192465"/>
        </p:xfrm>
        <a:graphic>
          <a:graphicData uri="http://schemas.openxmlformats.org/drawingml/2006/table">
            <a:tbl>
              <a:tblPr/>
              <a:tblGrid>
                <a:gridCol w="2592387"/>
                <a:gridCol w="1223963"/>
                <a:gridCol w="1009650"/>
                <a:gridCol w="1008062"/>
                <a:gridCol w="1008063"/>
                <a:gridCol w="935037"/>
                <a:gridCol w="1008063"/>
              </a:tblGrid>
              <a:tr h="427038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Full set of 5 K shield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Without 5 K lower shield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27038">
                <a:tc>
                  <a:txBody>
                    <a:bodyPr/>
                    <a:lstStyle/>
                    <a:p>
                      <a:pPr marL="349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</a:tabLst>
                      </a:pPr>
                      <a:endParaRPr kumimoji="1" lang="en-GB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 K</a:t>
                      </a:r>
                      <a:endParaRPr kumimoji="1" lang="ja-JP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40 K  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40 K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Static load,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1.13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9.70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93.8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1.14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8.10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95.9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Dynamic load,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10.02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7.06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83.0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10.02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7.06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83.0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Sum (static +dynamic)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11.15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16.76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176.8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11.16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15.16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178.9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Work at 300 K,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7838.2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3317.5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2908.4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7845.3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3000.8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2942.9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Sum (2K+5K+40K),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450" algn="l"/>
                          <a:tab pos="171450" algn="l"/>
                        </a:tabLst>
                      </a:pPr>
                      <a:r>
                        <a:rPr kumimoji="1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14064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9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1450" algn="l"/>
                          <a:tab pos="533400" algn="l"/>
                        </a:tabLst>
                      </a:pPr>
                      <a:r>
                        <a:rPr kumimoji="1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13789</a:t>
                      </a:r>
                      <a:endParaRPr kumimoji="1" lang="ja-JP" altLang="ja-JP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5589" name="正方形/長方形 169"/>
          <p:cNvSpPr>
            <a:spLocks noChangeArrowheads="1"/>
          </p:cNvSpPr>
          <p:nvPr/>
        </p:nvSpPr>
        <p:spPr bwMode="auto">
          <a:xfrm>
            <a:off x="5003800" y="1268760"/>
            <a:ext cx="3856038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altLang="ja-JP" sz="2800" dirty="0">
                <a:ea typeface="SimSun" pitchFamily="2" charset="-122"/>
              </a:rPr>
              <a:t>W</a:t>
            </a:r>
            <a:r>
              <a:rPr lang="en-GB" altLang="ja-JP" sz="2800" baseline="-25000" dirty="0">
                <a:ea typeface="SimSun" pitchFamily="2" charset="-122"/>
              </a:rPr>
              <a:t>300K</a:t>
            </a:r>
            <a:r>
              <a:rPr lang="en-GB" altLang="ja-JP" sz="2800" dirty="0">
                <a:ea typeface="SimSun" pitchFamily="2" charset="-122"/>
              </a:rPr>
              <a:t>/W</a:t>
            </a:r>
            <a:r>
              <a:rPr lang="en-GB" altLang="ja-JP" sz="2800" baseline="-25000" dirty="0">
                <a:ea typeface="SimSun" pitchFamily="2" charset="-122"/>
              </a:rPr>
              <a:t>2K </a:t>
            </a:r>
            <a:r>
              <a:rPr lang="en-GB" altLang="ja-JP" sz="2800" dirty="0">
                <a:ea typeface="SimSun" pitchFamily="2" charset="-122"/>
              </a:rPr>
              <a:t>= 702.98, W</a:t>
            </a:r>
            <a:r>
              <a:rPr lang="en-GB" altLang="ja-JP" sz="2800" baseline="-25000" dirty="0">
                <a:ea typeface="SimSun" pitchFamily="2" charset="-122"/>
              </a:rPr>
              <a:t>300K</a:t>
            </a:r>
            <a:r>
              <a:rPr lang="en-GB" altLang="ja-JP" sz="2800" dirty="0">
                <a:ea typeface="SimSun" pitchFamily="2" charset="-122"/>
              </a:rPr>
              <a:t>/W</a:t>
            </a:r>
            <a:r>
              <a:rPr lang="en-GB" altLang="ja-JP" sz="2800" baseline="-25000" dirty="0">
                <a:ea typeface="SimSun" pitchFamily="2" charset="-122"/>
              </a:rPr>
              <a:t>5-8K </a:t>
            </a:r>
            <a:r>
              <a:rPr lang="en-GB" altLang="ja-JP" sz="2800" dirty="0">
                <a:ea typeface="SimSun" pitchFamily="2" charset="-122"/>
              </a:rPr>
              <a:t>= 197.94, W</a:t>
            </a:r>
            <a:r>
              <a:rPr lang="en-GB" altLang="ja-JP" sz="2800" baseline="-25000" dirty="0">
                <a:ea typeface="SimSun" pitchFamily="2" charset="-122"/>
              </a:rPr>
              <a:t>300K</a:t>
            </a:r>
            <a:r>
              <a:rPr lang="en-GB" altLang="ja-JP" sz="2800" dirty="0">
                <a:ea typeface="SimSun" pitchFamily="2" charset="-122"/>
              </a:rPr>
              <a:t>/W</a:t>
            </a:r>
            <a:r>
              <a:rPr lang="en-GB" altLang="ja-JP" sz="2800" baseline="-25000" dirty="0">
                <a:ea typeface="SimSun" pitchFamily="2" charset="-122"/>
              </a:rPr>
              <a:t>40-80K </a:t>
            </a:r>
            <a:r>
              <a:rPr lang="en-GB" altLang="ja-JP" sz="2800" dirty="0">
                <a:ea typeface="SimSun" pitchFamily="2" charset="-122"/>
              </a:rPr>
              <a:t>= 16.45.</a:t>
            </a:r>
            <a:endParaRPr lang="ja-JP" altLang="en-US" sz="2800" dirty="0"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TDR scenario, Module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it-IT" sz="2800"/>
              <a:t>To properly evaluate this cooling scheme the transverse cross section should be rearranged, “flipping” some cold mass components</a:t>
            </a:r>
          </a:p>
          <a:p>
            <a:pPr lvl="1"/>
            <a:r>
              <a:rPr lang="it-IT" sz="2400"/>
              <a:t>cross-section update (see next)</a:t>
            </a:r>
          </a:p>
          <a:p>
            <a:r>
              <a:rPr lang="it-IT" sz="2800"/>
              <a:t>Concerning mere fabrication cost the bottom 5 K shield is very marginal (basically limited to material cost)</a:t>
            </a:r>
          </a:p>
          <a:p>
            <a:pPr lvl="1"/>
            <a:r>
              <a:rPr lang="it-IT" sz="2400"/>
              <a:t>We have to avoid introducing the long bulky braids which were used in the first generation TTF modules, that turned out to be very expensive</a:t>
            </a:r>
            <a:endParaRPr lang="en-US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100E1-8080-44E7-9EBC-A25FF21D5501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Towards industrialization: Explore the feasibility and consequences of removing the inner 5 K shield of the cryomodules </a:t>
            </a:r>
          </a:p>
          <a:p>
            <a:pPr lvl="1"/>
            <a:r>
              <a:rPr lang="en-US"/>
              <a:t>a possible cost reduction measure</a:t>
            </a:r>
          </a:p>
          <a:p>
            <a:pPr lvl="2"/>
            <a:r>
              <a:rPr lang="en-US"/>
              <a:t>some decrease in fabrication costs</a:t>
            </a:r>
          </a:p>
          <a:p>
            <a:pPr lvl="2"/>
            <a:r>
              <a:rPr lang="en-US"/>
              <a:t>possible simplifications of the assembly operations</a:t>
            </a:r>
          </a:p>
          <a:p>
            <a:r>
              <a:rPr lang="en-US"/>
              <a:t>Concept tested at KEK on STF 6 m cryomodule</a:t>
            </a:r>
          </a:p>
          <a:p>
            <a:pPr lvl="1"/>
            <a:r>
              <a:rPr lang="en-US"/>
              <a:t>heat load measurements w &amp; w/o shield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43039-63DE-4C24-A31D-91875458D08A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95C3-6753-4268-B9B9-D6752C031AE0}" type="slidenum">
              <a:rPr lang="en-US"/>
              <a:pPr/>
              <a:t>20</a:t>
            </a:fld>
            <a:endParaRPr lang="en-US"/>
          </a:p>
        </p:txBody>
      </p:sp>
      <p:pic>
        <p:nvPicPr>
          <p:cNvPr id="71682" name="Picture 2" descr="Pages from Cryomodule_5K_Shield29110524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9144000" cy="589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1533525" y="188913"/>
            <a:ext cx="1223963" cy="863600"/>
          </a:xfrm>
          <a:prstGeom prst="curvedLeftArrow">
            <a:avLst>
              <a:gd name="adj1" fmla="val 20000"/>
              <a:gd name="adj2" fmla="val 40000"/>
              <a:gd name="adj3" fmla="val 472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684" name="Line 4"/>
          <p:cNvSpPr>
            <a:spLocks noChangeShapeType="1"/>
          </p:cNvSpPr>
          <p:nvPr/>
        </p:nvSpPr>
        <p:spPr bwMode="auto">
          <a:xfrm>
            <a:off x="5076825" y="6611938"/>
            <a:ext cx="3887788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1685" name="Oval 5"/>
          <p:cNvSpPr>
            <a:spLocks noChangeArrowheads="1"/>
          </p:cNvSpPr>
          <p:nvPr/>
        </p:nvSpPr>
        <p:spPr bwMode="auto">
          <a:xfrm>
            <a:off x="1187450" y="328453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686" name="Oval 6"/>
          <p:cNvSpPr>
            <a:spLocks noChangeArrowheads="1"/>
          </p:cNvSpPr>
          <p:nvPr/>
        </p:nvSpPr>
        <p:spPr bwMode="auto">
          <a:xfrm>
            <a:off x="1460500" y="358616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687" name="Oval 7"/>
          <p:cNvSpPr>
            <a:spLocks noChangeArrowheads="1"/>
          </p:cNvSpPr>
          <p:nvPr/>
        </p:nvSpPr>
        <p:spPr bwMode="auto">
          <a:xfrm>
            <a:off x="2684463" y="2982913"/>
            <a:ext cx="144462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688" name="Oval 8"/>
          <p:cNvSpPr>
            <a:spLocks noChangeArrowheads="1"/>
          </p:cNvSpPr>
          <p:nvPr/>
        </p:nvSpPr>
        <p:spPr bwMode="auto">
          <a:xfrm>
            <a:off x="3001963" y="32988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5992813" y="403225"/>
            <a:ext cx="20462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400" b="1"/>
              <a:t>N.O. ILC CM 2011/5/24</a:t>
            </a:r>
            <a:endParaRPr lang="en-US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Part 2: S1 Global </a:t>
            </a:r>
            <a:br>
              <a:rPr lang="en-US"/>
            </a:br>
            <a:r>
              <a:rPr lang="en-US"/>
              <a:t>Thermal Measurements</a:t>
            </a:r>
          </a:p>
        </p:txBody>
      </p:sp>
      <p:pic>
        <p:nvPicPr>
          <p:cNvPr id="73734" name="Picture 6" descr="20110129Di-004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Module C and Module at S1-G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1A672-2693-461E-BE83-6934008BDEFA}" type="slidenum">
              <a:rPr lang="en-US"/>
              <a:pPr/>
              <a:t>22</a:t>
            </a:fld>
            <a:endParaRPr lang="en-US"/>
          </a:p>
        </p:txBody>
      </p:sp>
      <p:pic>
        <p:nvPicPr>
          <p:cNvPr id="76805" name="Picture 3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9144000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3687763" y="3524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971550" y="1628775"/>
            <a:ext cx="247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INFN Design (Type III)</a:t>
            </a: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6084888" y="1700213"/>
            <a:ext cx="1416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KEK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5F22-3091-42CB-926B-8D9186E591D9}" type="slidenum">
              <a:rPr lang="en-US"/>
              <a:pPr/>
              <a:t>23</a:t>
            </a:fld>
            <a:endParaRPr lang="en-US"/>
          </a:p>
        </p:txBody>
      </p:sp>
      <p:graphicFrame>
        <p:nvGraphicFramePr>
          <p:cNvPr id="80011" name="Group 139"/>
          <p:cNvGraphicFramePr>
            <a:graphicFrameLocks noGrp="1"/>
          </p:cNvGraphicFramePr>
          <p:nvPr/>
        </p:nvGraphicFramePr>
        <p:xfrm>
          <a:off x="250825" y="188913"/>
          <a:ext cx="8675688" cy="6121400"/>
        </p:xfrm>
        <a:graphic>
          <a:graphicData uri="http://schemas.openxmlformats.org/drawingml/2006/table">
            <a:tbl>
              <a:tblPr/>
              <a:tblGrid>
                <a:gridCol w="755650"/>
                <a:gridCol w="3671888"/>
                <a:gridCol w="2305050"/>
                <a:gridCol w="1943100"/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Module-A, </a:t>
                      </a:r>
                      <a:b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</a:b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[W]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Module-C,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[W]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2K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Thermal radiation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~0.0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~0.0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 input couplers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0.29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0.08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HOM RF, Piezo cables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2.1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0.71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 tuner driving shafts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0.48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NA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Temp. sensor wires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0.18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0.18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WPM, Pin diodes wires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1.72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0.82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WPM connection pipe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0.17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~0.0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 support posts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0.25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0.25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Beam pipe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0.02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&lt;0.01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Total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5.2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2.1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5K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Thermal radiation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0.66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0.68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 input couplers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4.00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0.92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 support posts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1.54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1.54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Beam pipe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0.1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0.05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Sensor wires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0.9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0.9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Total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7.2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4.1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80K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Thermal radiation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16.6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15.9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 input couplers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9.60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7.28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 support posts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10.78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10.78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RF cables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6.88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1.30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Beam pipe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0.37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0.10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Sensor wires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0.08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0.08</a:t>
                      </a: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GB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Total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44.3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35.3</a:t>
                      </a:r>
                      <a:endParaRPr kumimoji="1" lang="ja-JP" altLang="ja-JP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Static Measurements</a:t>
            </a:r>
          </a:p>
        </p:txBody>
      </p:sp>
      <p:sp>
        <p:nvSpPr>
          <p:cNvPr id="96260" name="テキスト ボックス 72"/>
          <p:cNvSpPr txBox="1">
            <a:spLocks noGrp="1" noChangeArrowheads="1"/>
          </p:cNvSpPr>
          <p:nvPr>
            <p:ph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/>
            <a:lvl2pPr marL="914400" indent="-457200"/>
            <a:lvl3pPr marL="1371600" indent="-457200"/>
            <a:lvl4pPr marL="1828800" indent="-457200"/>
            <a:lvl5pPr/>
            <a:lvl6pPr/>
            <a:lvl7pPr/>
            <a:lvl8pPr/>
            <a:lvl9pPr/>
          </a:lstStyle>
          <a:p>
            <a:r>
              <a:rPr lang="en-GB" altLang="ja-JP" b="1" dirty="0">
                <a:ea typeface="ＭＳ Ｐゴシック" charset="-128"/>
              </a:rPr>
              <a:t>Static loss measurement at 2 K</a:t>
            </a:r>
            <a:r>
              <a:rPr lang="en-GB" altLang="ja-JP" dirty="0">
                <a:ea typeface="ＭＳ Ｐゴシック" charset="-128"/>
              </a:rPr>
              <a:t> </a:t>
            </a:r>
          </a:p>
          <a:p>
            <a:pPr lvl="1"/>
            <a:r>
              <a:rPr lang="en-GB" altLang="ja-JP" b="1" dirty="0">
                <a:ea typeface="ＭＳ Ｐゴシック" charset="-128"/>
              </a:rPr>
              <a:t>Evaporation rate</a:t>
            </a:r>
            <a:r>
              <a:rPr lang="en-GB" altLang="ja-JP" dirty="0">
                <a:ea typeface="ＭＳ Ｐゴシック" charset="-128"/>
              </a:rPr>
              <a:t> of </a:t>
            </a:r>
            <a:r>
              <a:rPr lang="en-GB" altLang="ja-JP" dirty="0" err="1">
                <a:ea typeface="ＭＳ Ｐゴシック" charset="-128"/>
              </a:rPr>
              <a:t>LHe</a:t>
            </a:r>
            <a:r>
              <a:rPr lang="en-GB" altLang="ja-JP" dirty="0">
                <a:ea typeface="ＭＳ Ｐゴシック" charset="-128"/>
              </a:rPr>
              <a:t> in the 8 vessels</a:t>
            </a:r>
          </a:p>
          <a:p>
            <a:pPr lvl="2"/>
            <a:r>
              <a:rPr lang="en-GB" altLang="ja-JP" dirty="0">
                <a:ea typeface="ＭＳ Ｐゴシック" charset="-128"/>
              </a:rPr>
              <a:t>Evaporation of </a:t>
            </a:r>
            <a:r>
              <a:rPr lang="en-GB" altLang="ja-JP" dirty="0" err="1">
                <a:ea typeface="ＭＳ Ｐゴシック" charset="-128"/>
              </a:rPr>
              <a:t>LHe</a:t>
            </a:r>
            <a:r>
              <a:rPr lang="en-GB" altLang="ja-JP" dirty="0">
                <a:ea typeface="ＭＳ Ｐゴシック" charset="-128"/>
              </a:rPr>
              <a:t>= 6.87 m</a:t>
            </a:r>
            <a:r>
              <a:rPr lang="en-GB" altLang="ja-JP" baseline="30000" dirty="0">
                <a:ea typeface="ＭＳ Ｐゴシック" charset="-128"/>
              </a:rPr>
              <a:t>3</a:t>
            </a:r>
            <a:r>
              <a:rPr lang="en-GB" altLang="ja-JP" dirty="0">
                <a:ea typeface="ＭＳ Ｐゴシック" charset="-128"/>
              </a:rPr>
              <a:t>/h (= 0.314 g/s at latent heat 23.045 J/g at T=2.0 K)</a:t>
            </a:r>
          </a:p>
          <a:p>
            <a:r>
              <a:rPr lang="en-GB" altLang="ja-JP" b="1" dirty="0">
                <a:ea typeface="ＭＳ Ｐゴシック" charset="-128"/>
              </a:rPr>
              <a:t>Static loss at 5 K and 80 K</a:t>
            </a:r>
            <a:r>
              <a:rPr lang="en-GB" altLang="ja-JP" dirty="0">
                <a:ea typeface="ＭＳ Ｐゴシック" charset="-128"/>
              </a:rPr>
              <a:t> </a:t>
            </a:r>
          </a:p>
          <a:p>
            <a:pPr lvl="1"/>
            <a:r>
              <a:rPr lang="en-GB" altLang="ja-JP" dirty="0">
                <a:ea typeface="ＭＳ Ｐゴシック" charset="-128"/>
              </a:rPr>
              <a:t>Measuring </a:t>
            </a:r>
            <a:r>
              <a:rPr lang="en-GB" altLang="ja-JP" b="1" dirty="0">
                <a:ea typeface="ＭＳ Ｐゴシック" charset="-128"/>
              </a:rPr>
              <a:t>temperature rises</a:t>
            </a:r>
            <a:r>
              <a:rPr lang="en-GB" altLang="ja-JP" dirty="0">
                <a:ea typeface="ＭＳ Ｐゴシック" charset="-128"/>
              </a:rPr>
              <a:t> (enthalpy rise) of the shields at 5K and 80 K after stopping the </a:t>
            </a:r>
            <a:r>
              <a:rPr lang="en-GB" altLang="ja-JP" dirty="0" err="1">
                <a:ea typeface="ＭＳ Ｐゴシック" charset="-128"/>
              </a:rPr>
              <a:t>LHe</a:t>
            </a:r>
            <a:r>
              <a:rPr lang="en-GB" altLang="ja-JP" dirty="0">
                <a:ea typeface="ＭＳ Ｐゴシック" charset="-128"/>
              </a:rPr>
              <a:t> and LN2 flow</a:t>
            </a:r>
          </a:p>
          <a:p>
            <a:pPr lvl="2"/>
            <a:r>
              <a:rPr lang="en-GB" altLang="ja-JP" dirty="0">
                <a:ea typeface="ＭＳ Ｐゴシック" charset="-128"/>
              </a:rPr>
              <a:t>15 </a:t>
            </a:r>
            <a:r>
              <a:rPr lang="en-GB" altLang="ja-JP" dirty="0" err="1">
                <a:ea typeface="ＭＳ Ｐゴシック" charset="-128"/>
              </a:rPr>
              <a:t>PtCo</a:t>
            </a:r>
            <a:r>
              <a:rPr lang="en-GB" altLang="ja-JP" dirty="0">
                <a:ea typeface="ＭＳ Ｐゴシック" charset="-128"/>
              </a:rPr>
              <a:t> thermometers (on 5 K shield) and 13 Type-T thermocouples ( on 80 K shield) for each module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C6DB-61EC-4C4E-8C38-61307BF6B4AF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 K circuit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0D6E-8557-492A-B1CE-59CC5ACEEDB0}" type="slidenum">
              <a:rPr lang="en-US"/>
              <a:pPr/>
              <a:t>25</a:t>
            </a:fld>
            <a:endParaRPr lang="en-US"/>
          </a:p>
        </p:txBody>
      </p:sp>
      <p:pic>
        <p:nvPicPr>
          <p:cNvPr id="87045" name="Picture 3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384425"/>
            <a:ext cx="6480175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6" name="テキスト ボックス 71"/>
          <p:cNvSpPr txBox="1">
            <a:spLocks noChangeArrowheads="1"/>
          </p:cNvSpPr>
          <p:nvPr/>
        </p:nvSpPr>
        <p:spPr bwMode="auto">
          <a:xfrm>
            <a:off x="250825" y="1196975"/>
            <a:ext cx="6697663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ja-JP" sz="2400">
                <a:ea typeface="SimSun" pitchFamily="2" charset="-122"/>
              </a:rPr>
              <a:t>Static loss measurements at </a:t>
            </a:r>
            <a:r>
              <a:rPr lang="en-GB" altLang="ja-JP" sz="2400" b="1">
                <a:solidFill>
                  <a:srgbClr val="CC3300"/>
                </a:solidFill>
                <a:ea typeface="SimSun" pitchFamily="2" charset="-122"/>
              </a:rPr>
              <a:t>2 K</a:t>
            </a:r>
            <a:r>
              <a:rPr lang="en-GB" altLang="ja-JP" sz="2400">
                <a:solidFill>
                  <a:srgbClr val="CC3300"/>
                </a:solidFill>
                <a:ea typeface="SimSun" pitchFamily="2" charset="-122"/>
              </a:rPr>
              <a:t>:</a:t>
            </a:r>
            <a:r>
              <a:rPr lang="en-GB" altLang="ja-JP" sz="2400">
                <a:ea typeface="SimSun" pitchFamily="2" charset="-122"/>
              </a:rPr>
              <a:t> </a:t>
            </a:r>
          </a:p>
          <a:p>
            <a:r>
              <a:rPr lang="en-GB" altLang="ja-JP" sz="2400">
                <a:ea typeface="SimSun" pitchFamily="2" charset="-122"/>
              </a:rPr>
              <a:t>flow rate of He=F102, pressure of 2K He=P104, </a:t>
            </a:r>
          </a:p>
          <a:p>
            <a:r>
              <a:rPr lang="en-GB" altLang="ja-JP" sz="2400">
                <a:ea typeface="SimSun" pitchFamily="2" charset="-122"/>
              </a:rPr>
              <a:t>T of cavity vessels =MC-C1~C4, MA-C1~C4.</a:t>
            </a:r>
            <a:endParaRPr lang="ja-JP" altLang="ja-JP" sz="2400"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 K shields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EF8C5-47F9-48A1-8617-B7415A8928DB}" type="slidenum">
              <a:rPr lang="en-US"/>
              <a:pPr/>
              <a:t>26</a:t>
            </a:fld>
            <a:endParaRPr lang="en-US"/>
          </a:p>
        </p:txBody>
      </p:sp>
      <p:pic>
        <p:nvPicPr>
          <p:cNvPr id="90117" name="Picture 3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0768"/>
            <a:ext cx="8388350" cy="42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80 K shields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E5336-CBA1-4333-8C88-284F801A9AED}" type="slidenum">
              <a:rPr lang="en-US"/>
              <a:pPr/>
              <a:t>27</a:t>
            </a:fld>
            <a:endParaRPr lang="en-US"/>
          </a:p>
        </p:txBody>
      </p:sp>
      <p:pic>
        <p:nvPicPr>
          <p:cNvPr id="93189" name="Picture 3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2" y="1556792"/>
            <a:ext cx="7991475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Estimation vs. Measurements</a:t>
            </a:r>
          </a:p>
        </p:txBody>
      </p:sp>
      <p:sp>
        <p:nvSpPr>
          <p:cNvPr id="82970" name="Rectangle 26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908300"/>
          </a:xfrm>
        </p:spPr>
        <p:txBody>
          <a:bodyPr/>
          <a:lstStyle/>
          <a:p>
            <a:r>
              <a:rPr lang="en-US" dirty="0"/>
              <a:t>Comparison of the estimated (in parenthesis) static heat loads vs. the measured values at S1 Global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9E19-A519-40E7-8DBD-5D90A7AEFB85}" type="slidenum">
              <a:rPr lang="en-US"/>
              <a:pPr/>
              <a:t>28</a:t>
            </a:fld>
            <a:endParaRPr lang="en-US"/>
          </a:p>
        </p:txBody>
      </p:sp>
      <p:graphicFrame>
        <p:nvGraphicFramePr>
          <p:cNvPr id="82949" name="Group 5"/>
          <p:cNvGraphicFramePr>
            <a:graphicFrameLocks noGrp="1"/>
          </p:cNvGraphicFramePr>
          <p:nvPr/>
        </p:nvGraphicFramePr>
        <p:xfrm>
          <a:off x="323850" y="3500438"/>
          <a:ext cx="8415338" cy="1712914"/>
        </p:xfrm>
        <a:graphic>
          <a:graphicData uri="http://schemas.openxmlformats.org/drawingml/2006/table">
            <a:tbl>
              <a:tblPr/>
              <a:tblGrid>
                <a:gridCol w="1671638"/>
                <a:gridCol w="3371850"/>
                <a:gridCol w="337185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Module-A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Module-C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2K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7.2 W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   [ 6.8  W ]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5K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7.3 W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    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[ 7.2 W ]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5.3 W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    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[ 4.1 W ]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80K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48.7 W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    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[ 44.3 W ]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34.4 W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    </a:t>
                      </a:r>
                      <a:r>
                        <a:rPr kumimoji="1" lang="en-GB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[ 35.3 W ]</a:t>
                      </a:r>
                      <a:endParaRPr kumimoji="1" lang="ja-JP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Dynamic losses </a:t>
            </a:r>
            <a:r>
              <a:rPr lang="en-US" sz="3200" dirty="0" err="1" smtClean="0"/>
              <a:t>meas</a:t>
            </a:r>
            <a:r>
              <a:rPr lang="en-US" sz="3200" dirty="0" smtClean="0"/>
              <a:t>: procedure</a:t>
            </a:r>
            <a:endParaRPr lang="en-US" sz="3200" dirty="0"/>
          </a:p>
        </p:txBody>
      </p:sp>
      <p:sp>
        <p:nvSpPr>
          <p:cNvPr id="98309" name="テキスト ボックス 77"/>
          <p:cNvSpPr txBox="1">
            <a:spLocks noGrp="1" noChangeArrowheads="1"/>
          </p:cNvSpPr>
          <p:nvPr>
            <p:ph idx="1"/>
          </p:nvPr>
        </p:nvSpPr>
        <p:spPr>
          <a:xfrm>
            <a:off x="457200" y="1412875"/>
            <a:ext cx="8229600" cy="4968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/>
            <a:lvl2pPr marL="914400" indent="-457200"/>
            <a:lvl3pPr marL="1371600" indent="-457200"/>
            <a:lvl4pPr/>
            <a:lvl5pPr/>
            <a:lvl6pPr/>
            <a:lvl7pPr/>
            <a:lvl8pPr/>
            <a:lvl9pPr/>
          </a:lstStyle>
          <a:p>
            <a:r>
              <a:rPr kumimoji="1" lang="en-US" altLang="ja-JP" b="1">
                <a:ea typeface="ＭＳ Ｐゴシック" charset="-128"/>
              </a:rPr>
              <a:t>Dynamic loss by single cavity </a:t>
            </a:r>
          </a:p>
          <a:p>
            <a:pPr lvl="1"/>
            <a:r>
              <a:rPr kumimoji="1" lang="en-US" altLang="ja-JP">
                <a:ea typeface="ＭＳ Ｐゴシック" charset="-128"/>
              </a:rPr>
              <a:t>Measure Dynamic/Static losses: </a:t>
            </a:r>
          </a:p>
          <a:p>
            <a:pPr lvl="2"/>
            <a:r>
              <a:rPr kumimoji="1" lang="en-US" altLang="ja-JP">
                <a:ea typeface="ＭＳ Ｐゴシック" charset="-128"/>
              </a:rPr>
              <a:t>on resonance : Q</a:t>
            </a:r>
            <a:r>
              <a:rPr kumimoji="1" lang="en-US" altLang="ja-JP" baseline="-25000">
                <a:ea typeface="ＭＳ Ｐゴシック" charset="-128"/>
              </a:rPr>
              <a:t>D1</a:t>
            </a:r>
            <a:r>
              <a:rPr lang="en-US" altLang="ja-JP">
                <a:ea typeface="ＭＳ Ｐゴシック" charset="-128"/>
              </a:rPr>
              <a:t>,Q</a:t>
            </a:r>
            <a:r>
              <a:rPr lang="en-US" altLang="ja-JP" baseline="-25000">
                <a:ea typeface="ＭＳ Ｐゴシック" charset="-128"/>
              </a:rPr>
              <a:t>S1</a:t>
            </a:r>
          </a:p>
          <a:p>
            <a:pPr lvl="2"/>
            <a:r>
              <a:rPr lang="en-US" altLang="ja-JP">
                <a:ea typeface="ＭＳ Ｐゴシック" charset="-128"/>
              </a:rPr>
              <a:t>in detuned conditions :  Q</a:t>
            </a:r>
            <a:r>
              <a:rPr lang="en-US" altLang="ja-JP" baseline="-25000">
                <a:ea typeface="ＭＳ Ｐゴシック" charset="-128"/>
              </a:rPr>
              <a:t>D2</a:t>
            </a:r>
            <a:r>
              <a:rPr lang="en-US" altLang="ja-JP">
                <a:ea typeface="ＭＳ Ｐゴシック" charset="-128"/>
              </a:rPr>
              <a:t>,Q</a:t>
            </a:r>
            <a:r>
              <a:rPr lang="en-US" altLang="ja-JP" baseline="-25000">
                <a:ea typeface="ＭＳ Ｐゴシック" charset="-128"/>
              </a:rPr>
              <a:t>S2</a:t>
            </a:r>
          </a:p>
          <a:p>
            <a:pPr lvl="1"/>
            <a:r>
              <a:rPr lang="en-US" altLang="ja-JP" b="1">
                <a:ea typeface="ＭＳ Ｐゴシック" charset="-128"/>
              </a:rPr>
              <a:t>Dynamic loss at cavities and couplers </a:t>
            </a:r>
            <a:r>
              <a:rPr lang="ja-JP" altLang="en-US" b="1">
                <a:ea typeface="ＭＳ Ｐゴシック" charset="-128"/>
              </a:rPr>
              <a:t>：</a:t>
            </a:r>
          </a:p>
          <a:p>
            <a:pPr lvl="2"/>
            <a:r>
              <a:rPr lang="en-US" altLang="ja-JP" b="1">
                <a:ea typeface="ＭＳ Ｐゴシック" charset="-128"/>
              </a:rPr>
              <a:t>Q</a:t>
            </a:r>
            <a:r>
              <a:rPr lang="en-US" altLang="ja-JP" b="1" baseline="-25000">
                <a:ea typeface="ＭＳ Ｐゴシック" charset="-128"/>
              </a:rPr>
              <a:t>D</a:t>
            </a:r>
            <a:r>
              <a:rPr lang="en-US" altLang="ja-JP" b="1">
                <a:ea typeface="ＭＳ Ｐゴシック" charset="-128"/>
              </a:rPr>
              <a:t> = Q</a:t>
            </a:r>
            <a:r>
              <a:rPr lang="en-US" altLang="ja-JP" b="1" baseline="-25000">
                <a:ea typeface="ＭＳ Ｐゴシック" charset="-128"/>
              </a:rPr>
              <a:t>D1</a:t>
            </a:r>
            <a:r>
              <a:rPr lang="en-US" altLang="ja-JP" b="1">
                <a:ea typeface="ＭＳ Ｐゴシック" charset="-128"/>
              </a:rPr>
              <a:t> </a:t>
            </a:r>
            <a:r>
              <a:rPr lang="ja-JP" altLang="en-US" b="1">
                <a:ea typeface="ＭＳ Ｐゴシック" charset="-128"/>
              </a:rPr>
              <a:t>－</a:t>
            </a:r>
            <a:r>
              <a:rPr lang="en-US" altLang="ja-JP" b="1">
                <a:ea typeface="ＭＳ Ｐゴシック" charset="-128"/>
              </a:rPr>
              <a:t> Q</a:t>
            </a:r>
            <a:r>
              <a:rPr lang="en-US" altLang="ja-JP" b="1" baseline="-25000">
                <a:ea typeface="ＭＳ Ｐゴシック" charset="-128"/>
              </a:rPr>
              <a:t>S1</a:t>
            </a:r>
            <a:endParaRPr kumimoji="1" lang="en-US" altLang="ja-JP" b="1" baseline="-25000">
              <a:ea typeface="ＭＳ Ｐゴシック" charset="-128"/>
            </a:endParaRPr>
          </a:p>
          <a:p>
            <a:pPr lvl="1"/>
            <a:r>
              <a:rPr lang="en-US" altLang="ja-JP" b="1">
                <a:ea typeface="ＭＳ Ｐゴシック" charset="-128"/>
              </a:rPr>
              <a:t>Dynamic loss at detuned condition </a:t>
            </a:r>
            <a:r>
              <a:rPr lang="ja-JP" altLang="en-US" b="1">
                <a:ea typeface="ＭＳ Ｐゴシック" charset="-128"/>
              </a:rPr>
              <a:t>：</a:t>
            </a:r>
          </a:p>
          <a:p>
            <a:pPr lvl="2"/>
            <a:r>
              <a:rPr lang="en-US" altLang="ja-JP" b="1">
                <a:ea typeface="ＭＳ Ｐゴシック" charset="-128"/>
              </a:rPr>
              <a:t>Q</a:t>
            </a:r>
            <a:r>
              <a:rPr lang="en-US" altLang="ja-JP" b="1" baseline="-25000">
                <a:ea typeface="ＭＳ Ｐゴシック" charset="-128"/>
              </a:rPr>
              <a:t>D-det</a:t>
            </a:r>
            <a:r>
              <a:rPr lang="en-US" altLang="ja-JP" b="1">
                <a:ea typeface="ＭＳ Ｐゴシック" charset="-128"/>
              </a:rPr>
              <a:t> = Q</a:t>
            </a:r>
            <a:r>
              <a:rPr lang="en-US" altLang="ja-JP" b="1" baseline="-25000">
                <a:ea typeface="ＭＳ Ｐゴシック" charset="-128"/>
              </a:rPr>
              <a:t>D2</a:t>
            </a:r>
            <a:r>
              <a:rPr lang="en-US" altLang="ja-JP" b="1">
                <a:ea typeface="ＭＳ Ｐゴシック" charset="-128"/>
              </a:rPr>
              <a:t> </a:t>
            </a:r>
            <a:r>
              <a:rPr lang="ja-JP" altLang="en-US" b="1">
                <a:ea typeface="ＭＳ Ｐゴシック" charset="-128"/>
              </a:rPr>
              <a:t>－</a:t>
            </a:r>
            <a:r>
              <a:rPr lang="en-US" altLang="ja-JP" b="1">
                <a:ea typeface="ＭＳ Ｐゴシック" charset="-128"/>
              </a:rPr>
              <a:t> Q</a:t>
            </a:r>
            <a:r>
              <a:rPr lang="en-US" altLang="ja-JP" b="1" baseline="-25000">
                <a:ea typeface="ＭＳ Ｐゴシック" charset="-128"/>
              </a:rPr>
              <a:t>S2</a:t>
            </a:r>
            <a:endParaRPr kumimoji="1" lang="en-US" altLang="ja-JP" b="1" baseline="-25000">
              <a:ea typeface="ＭＳ Ｐゴシック" charset="-128"/>
            </a:endParaRPr>
          </a:p>
          <a:p>
            <a:pPr lvl="1"/>
            <a:r>
              <a:rPr kumimoji="1" lang="en-US" altLang="ja-JP" b="1">
                <a:ea typeface="ＭＳ Ｐゴシック" charset="-128"/>
              </a:rPr>
              <a:t>Dynamic loss at cavities (and then Q)</a:t>
            </a:r>
            <a:r>
              <a:rPr kumimoji="1" lang="ja-JP" altLang="en-US" b="1">
                <a:ea typeface="ＭＳ Ｐゴシック" charset="-128"/>
              </a:rPr>
              <a:t>：</a:t>
            </a:r>
          </a:p>
          <a:p>
            <a:pPr lvl="2"/>
            <a:r>
              <a:rPr kumimoji="1" lang="en-US" altLang="ja-JP" b="1">
                <a:ea typeface="ＭＳ Ｐゴシック" charset="-128"/>
              </a:rPr>
              <a:t>Q</a:t>
            </a:r>
            <a:r>
              <a:rPr kumimoji="1" lang="en-US" altLang="ja-JP" b="1" baseline="-25000">
                <a:ea typeface="ＭＳ Ｐゴシック" charset="-128"/>
              </a:rPr>
              <a:t>D-cav</a:t>
            </a:r>
            <a:r>
              <a:rPr kumimoji="1" lang="en-US" altLang="ja-JP" b="1">
                <a:ea typeface="ＭＳ Ｐゴシック" charset="-128"/>
              </a:rPr>
              <a:t> = Q</a:t>
            </a:r>
            <a:r>
              <a:rPr kumimoji="1" lang="en-US" altLang="ja-JP" b="1" baseline="-25000">
                <a:ea typeface="ＭＳ Ｐゴシック" charset="-128"/>
              </a:rPr>
              <a:t>D</a:t>
            </a:r>
            <a:r>
              <a:rPr kumimoji="1" lang="en-US" altLang="ja-JP" b="1">
                <a:ea typeface="ＭＳ Ｐゴシック" charset="-128"/>
              </a:rPr>
              <a:t> </a:t>
            </a:r>
            <a:r>
              <a:rPr kumimoji="1" lang="ja-JP" altLang="en-US" b="1">
                <a:ea typeface="ＭＳ Ｐゴシック" charset="-128"/>
              </a:rPr>
              <a:t>－</a:t>
            </a:r>
            <a:r>
              <a:rPr kumimoji="1" lang="en-US" altLang="ja-JP" b="1">
                <a:ea typeface="ＭＳ Ｐゴシック" charset="-128"/>
              </a:rPr>
              <a:t> Q</a:t>
            </a:r>
            <a:r>
              <a:rPr lang="en-US" altLang="ja-JP" b="1" baseline="-25000">
                <a:ea typeface="ＭＳ Ｐゴシック" charset="-128"/>
              </a:rPr>
              <a:t>D-det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96E-53F8-4B46-9CCF-13839AD941F7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III TTF Module </a:t>
            </a:r>
            <a:r>
              <a:rPr lang="en-US" sz="2800" dirty="0"/>
              <a:t>(STF variant)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80677-3880-46E4-9A68-1C7FF93E7517}" type="slidenum">
              <a:rPr lang="en-US"/>
              <a:pPr/>
              <a:t>3</a:t>
            </a:fld>
            <a:endParaRPr lang="en-US"/>
          </a:p>
        </p:txBody>
      </p:sp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8838"/>
            <a:ext cx="9142413" cy="581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07950" y="1412875"/>
            <a:ext cx="3105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Inner “5-8 K” shield</a:t>
            </a:r>
          </a:p>
          <a:p>
            <a:r>
              <a:rPr lang="en-US">
                <a:solidFill>
                  <a:srgbClr val="FF3300"/>
                </a:solidFill>
              </a:rPr>
              <a:t>[radiation to 2 K is negligible]</a:t>
            </a:r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 flipH="1">
            <a:off x="6011863" y="3933825"/>
            <a:ext cx="1800225" cy="6477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948488" y="3573463"/>
            <a:ext cx="1797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“40-80 K” shield</a:t>
            </a:r>
          </a:p>
        </p:txBody>
      </p:sp>
      <p:grpSp>
        <p:nvGrpSpPr>
          <p:cNvPr id="33806" name="Group 14"/>
          <p:cNvGrpSpPr>
            <a:grpSpLocks/>
          </p:cNvGrpSpPr>
          <p:nvPr/>
        </p:nvGrpSpPr>
        <p:grpSpPr bwMode="auto">
          <a:xfrm>
            <a:off x="3333750" y="2833688"/>
            <a:ext cx="2219325" cy="2905125"/>
            <a:chOff x="2100" y="1785"/>
            <a:chExt cx="1398" cy="1830"/>
          </a:xfrm>
        </p:grpSpPr>
        <p:sp>
          <p:nvSpPr>
            <p:cNvPr id="33804" name="Freeform 12"/>
            <p:cNvSpPr>
              <a:spLocks/>
            </p:cNvSpPr>
            <p:nvPr/>
          </p:nvSpPr>
          <p:spPr bwMode="auto">
            <a:xfrm>
              <a:off x="2789" y="1785"/>
              <a:ext cx="709" cy="1828"/>
            </a:xfrm>
            <a:custGeom>
              <a:avLst/>
              <a:gdLst>
                <a:gd name="T0" fmla="*/ 0 w 709"/>
                <a:gd name="T1" fmla="*/ 12 h 1828"/>
                <a:gd name="T2" fmla="*/ 607 w 709"/>
                <a:gd name="T3" fmla="*/ 0 h 1828"/>
                <a:gd name="T4" fmla="*/ 706 w 709"/>
                <a:gd name="T5" fmla="*/ 195 h 1828"/>
                <a:gd name="T6" fmla="*/ 709 w 709"/>
                <a:gd name="T7" fmla="*/ 1161 h 1828"/>
                <a:gd name="T8" fmla="*/ 523 w 709"/>
                <a:gd name="T9" fmla="*/ 1605 h 1828"/>
                <a:gd name="T10" fmla="*/ 199 w 709"/>
                <a:gd name="T11" fmla="*/ 1794 h 1828"/>
                <a:gd name="T12" fmla="*/ 7 w 709"/>
                <a:gd name="T13" fmla="*/ 1812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1828">
                  <a:moveTo>
                    <a:pt x="0" y="12"/>
                  </a:moveTo>
                  <a:lnTo>
                    <a:pt x="607" y="0"/>
                  </a:lnTo>
                  <a:lnTo>
                    <a:pt x="706" y="195"/>
                  </a:lnTo>
                  <a:lnTo>
                    <a:pt x="709" y="1161"/>
                  </a:lnTo>
                  <a:cubicBezTo>
                    <a:pt x="678" y="1396"/>
                    <a:pt x="608" y="1500"/>
                    <a:pt x="523" y="1605"/>
                  </a:cubicBezTo>
                  <a:cubicBezTo>
                    <a:pt x="438" y="1710"/>
                    <a:pt x="285" y="1760"/>
                    <a:pt x="199" y="1794"/>
                  </a:cubicBezTo>
                  <a:cubicBezTo>
                    <a:pt x="113" y="1828"/>
                    <a:pt x="47" y="1808"/>
                    <a:pt x="7" y="1812"/>
                  </a:cubicBezTo>
                </a:path>
              </a:pathLst>
            </a:custGeom>
            <a:noFill/>
            <a:ln w="57150" cmpd="sng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05" name="Freeform 13"/>
            <p:cNvSpPr>
              <a:spLocks/>
            </p:cNvSpPr>
            <p:nvPr/>
          </p:nvSpPr>
          <p:spPr bwMode="auto">
            <a:xfrm flipH="1">
              <a:off x="2100" y="1787"/>
              <a:ext cx="709" cy="1828"/>
            </a:xfrm>
            <a:custGeom>
              <a:avLst/>
              <a:gdLst>
                <a:gd name="T0" fmla="*/ 0 w 709"/>
                <a:gd name="T1" fmla="*/ 12 h 1828"/>
                <a:gd name="T2" fmla="*/ 607 w 709"/>
                <a:gd name="T3" fmla="*/ 0 h 1828"/>
                <a:gd name="T4" fmla="*/ 706 w 709"/>
                <a:gd name="T5" fmla="*/ 195 h 1828"/>
                <a:gd name="T6" fmla="*/ 709 w 709"/>
                <a:gd name="T7" fmla="*/ 1161 h 1828"/>
                <a:gd name="T8" fmla="*/ 523 w 709"/>
                <a:gd name="T9" fmla="*/ 1605 h 1828"/>
                <a:gd name="T10" fmla="*/ 199 w 709"/>
                <a:gd name="T11" fmla="*/ 1794 h 1828"/>
                <a:gd name="T12" fmla="*/ 7 w 709"/>
                <a:gd name="T13" fmla="*/ 1812 h 1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1828">
                  <a:moveTo>
                    <a:pt x="0" y="12"/>
                  </a:moveTo>
                  <a:lnTo>
                    <a:pt x="607" y="0"/>
                  </a:lnTo>
                  <a:lnTo>
                    <a:pt x="706" y="195"/>
                  </a:lnTo>
                  <a:lnTo>
                    <a:pt x="709" y="1161"/>
                  </a:lnTo>
                  <a:cubicBezTo>
                    <a:pt x="678" y="1396"/>
                    <a:pt x="608" y="1500"/>
                    <a:pt x="523" y="1605"/>
                  </a:cubicBezTo>
                  <a:cubicBezTo>
                    <a:pt x="438" y="1710"/>
                    <a:pt x="285" y="1760"/>
                    <a:pt x="199" y="1794"/>
                  </a:cubicBezTo>
                  <a:cubicBezTo>
                    <a:pt x="113" y="1828"/>
                    <a:pt x="47" y="1808"/>
                    <a:pt x="7" y="1812"/>
                  </a:cubicBezTo>
                </a:path>
              </a:pathLst>
            </a:custGeom>
            <a:noFill/>
            <a:ln w="57150" cmpd="sng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2838450" y="2584450"/>
            <a:ext cx="3205163" cy="3254375"/>
            <a:chOff x="1788" y="1628"/>
            <a:chExt cx="2019" cy="2050"/>
          </a:xfrm>
        </p:grpSpPr>
        <p:sp>
          <p:nvSpPr>
            <p:cNvPr id="33807" name="Freeform 15"/>
            <p:cNvSpPr>
              <a:spLocks/>
            </p:cNvSpPr>
            <p:nvPr/>
          </p:nvSpPr>
          <p:spPr bwMode="auto">
            <a:xfrm>
              <a:off x="2802" y="1628"/>
              <a:ext cx="1005" cy="2048"/>
            </a:xfrm>
            <a:custGeom>
              <a:avLst/>
              <a:gdLst>
                <a:gd name="T0" fmla="*/ 4 w 1005"/>
                <a:gd name="T1" fmla="*/ 0 h 2048"/>
                <a:gd name="T2" fmla="*/ 516 w 1005"/>
                <a:gd name="T3" fmla="*/ 1 h 2048"/>
                <a:gd name="T4" fmla="*/ 738 w 1005"/>
                <a:gd name="T5" fmla="*/ 178 h 2048"/>
                <a:gd name="T6" fmla="*/ 1005 w 1005"/>
                <a:gd name="T7" fmla="*/ 580 h 2048"/>
                <a:gd name="T8" fmla="*/ 987 w 1005"/>
                <a:gd name="T9" fmla="*/ 1165 h 2048"/>
                <a:gd name="T10" fmla="*/ 801 w 1005"/>
                <a:gd name="T11" fmla="*/ 1624 h 2048"/>
                <a:gd name="T12" fmla="*/ 495 w 1005"/>
                <a:gd name="T13" fmla="*/ 1906 h 2048"/>
                <a:gd name="T14" fmla="*/ 213 w 1005"/>
                <a:gd name="T15" fmla="*/ 2026 h 2048"/>
                <a:gd name="T16" fmla="*/ 0 w 1005"/>
                <a:gd name="T17" fmla="*/ 203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5" h="2048">
                  <a:moveTo>
                    <a:pt x="4" y="0"/>
                  </a:moveTo>
                  <a:lnTo>
                    <a:pt x="516" y="1"/>
                  </a:lnTo>
                  <a:lnTo>
                    <a:pt x="738" y="178"/>
                  </a:lnTo>
                  <a:lnTo>
                    <a:pt x="1005" y="580"/>
                  </a:lnTo>
                  <a:lnTo>
                    <a:pt x="987" y="1165"/>
                  </a:lnTo>
                  <a:cubicBezTo>
                    <a:pt x="953" y="1339"/>
                    <a:pt x="883" y="1501"/>
                    <a:pt x="801" y="1624"/>
                  </a:cubicBezTo>
                  <a:cubicBezTo>
                    <a:pt x="719" y="1747"/>
                    <a:pt x="593" y="1839"/>
                    <a:pt x="495" y="1906"/>
                  </a:cubicBezTo>
                  <a:cubicBezTo>
                    <a:pt x="397" y="1973"/>
                    <a:pt x="296" y="2004"/>
                    <a:pt x="213" y="2026"/>
                  </a:cubicBezTo>
                  <a:cubicBezTo>
                    <a:pt x="130" y="2048"/>
                    <a:pt x="44" y="2036"/>
                    <a:pt x="0" y="2038"/>
                  </a:cubicBezTo>
                </a:path>
              </a:pathLst>
            </a:custGeom>
            <a:noFill/>
            <a:ln w="571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auto">
            <a:xfrm flipH="1">
              <a:off x="1788" y="1630"/>
              <a:ext cx="1005" cy="2048"/>
            </a:xfrm>
            <a:custGeom>
              <a:avLst/>
              <a:gdLst>
                <a:gd name="T0" fmla="*/ 4 w 1005"/>
                <a:gd name="T1" fmla="*/ 0 h 2048"/>
                <a:gd name="T2" fmla="*/ 516 w 1005"/>
                <a:gd name="T3" fmla="*/ 1 h 2048"/>
                <a:gd name="T4" fmla="*/ 738 w 1005"/>
                <a:gd name="T5" fmla="*/ 178 h 2048"/>
                <a:gd name="T6" fmla="*/ 1005 w 1005"/>
                <a:gd name="T7" fmla="*/ 580 h 2048"/>
                <a:gd name="T8" fmla="*/ 987 w 1005"/>
                <a:gd name="T9" fmla="*/ 1165 h 2048"/>
                <a:gd name="T10" fmla="*/ 801 w 1005"/>
                <a:gd name="T11" fmla="*/ 1624 h 2048"/>
                <a:gd name="T12" fmla="*/ 495 w 1005"/>
                <a:gd name="T13" fmla="*/ 1906 h 2048"/>
                <a:gd name="T14" fmla="*/ 213 w 1005"/>
                <a:gd name="T15" fmla="*/ 2026 h 2048"/>
                <a:gd name="T16" fmla="*/ 0 w 1005"/>
                <a:gd name="T17" fmla="*/ 203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5" h="2048">
                  <a:moveTo>
                    <a:pt x="4" y="0"/>
                  </a:moveTo>
                  <a:lnTo>
                    <a:pt x="516" y="1"/>
                  </a:lnTo>
                  <a:lnTo>
                    <a:pt x="738" y="178"/>
                  </a:lnTo>
                  <a:lnTo>
                    <a:pt x="1005" y="580"/>
                  </a:lnTo>
                  <a:lnTo>
                    <a:pt x="987" y="1165"/>
                  </a:lnTo>
                  <a:cubicBezTo>
                    <a:pt x="953" y="1339"/>
                    <a:pt x="883" y="1501"/>
                    <a:pt x="801" y="1624"/>
                  </a:cubicBezTo>
                  <a:cubicBezTo>
                    <a:pt x="719" y="1747"/>
                    <a:pt x="593" y="1839"/>
                    <a:pt x="495" y="1906"/>
                  </a:cubicBezTo>
                  <a:cubicBezTo>
                    <a:pt x="397" y="1973"/>
                    <a:pt x="296" y="2004"/>
                    <a:pt x="213" y="2026"/>
                  </a:cubicBezTo>
                  <a:cubicBezTo>
                    <a:pt x="130" y="2048"/>
                    <a:pt x="44" y="2036"/>
                    <a:pt x="0" y="2038"/>
                  </a:cubicBezTo>
                </a:path>
              </a:pathLst>
            </a:custGeom>
            <a:noFill/>
            <a:ln w="571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2051050" y="2060575"/>
            <a:ext cx="1225550" cy="136842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Measurement cycle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39B80-3270-4467-A562-1E485D3DF884}" type="slidenum">
              <a:rPr lang="en-US"/>
              <a:pPr/>
              <a:t>30</a:t>
            </a:fld>
            <a:endParaRPr lang="en-US"/>
          </a:p>
        </p:txBody>
      </p:sp>
      <p:pic>
        <p:nvPicPr>
          <p:cNvPr id="105477" name="Picture 3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44675"/>
            <a:ext cx="8207375" cy="422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Single cavity values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E550E-ACF7-4F80-8F18-74D19E5E3645}" type="slidenum">
              <a:rPr lang="en-US"/>
              <a:pPr/>
              <a:t>31</a:t>
            </a:fld>
            <a:endParaRPr lang="en-US"/>
          </a:p>
        </p:txBody>
      </p:sp>
      <p:graphicFrame>
        <p:nvGraphicFramePr>
          <p:cNvPr id="102470" name="Group 70"/>
          <p:cNvGraphicFramePr>
            <a:graphicFrameLocks noGrp="1"/>
          </p:cNvGraphicFramePr>
          <p:nvPr/>
        </p:nvGraphicFramePr>
        <p:xfrm>
          <a:off x="395288" y="2708275"/>
          <a:ext cx="8353425" cy="2989266"/>
        </p:xfrm>
        <a:graphic>
          <a:graphicData uri="http://schemas.openxmlformats.org/drawingml/2006/table">
            <a:tbl>
              <a:tblPr/>
              <a:tblGrid>
                <a:gridCol w="1441450"/>
                <a:gridCol w="1295400"/>
                <a:gridCol w="1368425"/>
                <a:gridCol w="1511300"/>
                <a:gridCol w="1441450"/>
                <a:gridCol w="1295400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MC-4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MC-1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MA-3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MA-2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MA-2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Z109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AES004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MHI07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MHI06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MHI06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G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, MV/m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25.2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32.3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38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32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Q</a:t>
                      </a:r>
                      <a:r>
                        <a:rPr kumimoji="1" lang="en-GB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D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0.84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1.4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4.8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Q</a:t>
                      </a:r>
                      <a:r>
                        <a:rPr kumimoji="1" lang="en-GB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D-det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0.09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0.18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0.7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1.8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1.2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Q</a:t>
                      </a:r>
                      <a:r>
                        <a:rPr kumimoji="1" lang="en-GB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D-cav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0.75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1.3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1.3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Q</a:t>
                      </a:r>
                      <a:r>
                        <a:rPr kumimoji="1" lang="en-GB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8.8</a:t>
                      </a:r>
                      <a:r>
                        <a:rPr kumimoji="1" lang="ja-JP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×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10</a:t>
                      </a:r>
                      <a:r>
                        <a:rPr kumimoji="1" lang="en-GB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4.3</a:t>
                      </a:r>
                      <a:r>
                        <a:rPr kumimoji="1" lang="ja-JP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×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10</a:t>
                      </a:r>
                      <a:r>
                        <a:rPr kumimoji="1" lang="en-GB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4.3</a:t>
                      </a:r>
                      <a:r>
                        <a:rPr kumimoji="1" lang="ja-JP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×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10</a:t>
                      </a:r>
                      <a:r>
                        <a:rPr kumimoji="1" lang="en-GB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4.2</a:t>
                      </a:r>
                      <a:r>
                        <a:rPr kumimoji="1" lang="ja-JP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×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10</a:t>
                      </a:r>
                      <a:r>
                        <a:rPr kumimoji="1" lang="en-GB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6.5</a:t>
                      </a:r>
                      <a:r>
                        <a:rPr kumimoji="1" lang="ja-JP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×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10</a:t>
                      </a:r>
                      <a:r>
                        <a:rPr kumimoji="1" lang="en-GB" altLang="ja-JP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</a:tbl>
          </a:graphicData>
        </a:graphic>
      </p:graphicFrame>
      <p:sp>
        <p:nvSpPr>
          <p:cNvPr id="102471" name="Oval 71"/>
          <p:cNvSpPr>
            <a:spLocks noChangeArrowheads="1"/>
          </p:cNvSpPr>
          <p:nvPr/>
        </p:nvSpPr>
        <p:spPr bwMode="auto">
          <a:xfrm>
            <a:off x="4356100" y="4365625"/>
            <a:ext cx="4500563" cy="4318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" name="Rectangle 26"/>
          <p:cNvSpPr txBox="1">
            <a:spLocks noChangeArrowheads="1"/>
          </p:cNvSpPr>
          <p:nvPr/>
        </p:nvSpPr>
        <p:spPr>
          <a:xfrm>
            <a:off x="457200" y="1268760"/>
            <a:ext cx="8229600" cy="100811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r>
              <a:rPr lang="en-US" dirty="0" smtClean="0"/>
              <a:t> values in the range 4-9 10</a:t>
            </a:r>
            <a:r>
              <a:rPr lang="en-US" baseline="30000" dirty="0" smtClean="0"/>
              <a:t>9</a:t>
            </a:r>
            <a:r>
              <a:rPr lang="en-US" dirty="0" smtClean="0"/>
              <a:t> at ~30 MV/m</a:t>
            </a:r>
          </a:p>
          <a:p>
            <a:r>
              <a:rPr lang="en-US" dirty="0" smtClean="0"/>
              <a:t>Higher coupler loads in the KEK cavities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06" name="Rectangle 6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ea typeface="ＭＳ Ｐゴシック" charset="-128"/>
              </a:rPr>
              <a:t>Dynamic losses by 4 </a:t>
            </a:r>
            <a:r>
              <a:rPr lang="en-US" altLang="ja-JP" dirty="0" smtClean="0">
                <a:ea typeface="ＭＳ Ｐゴシック" charset="-128"/>
              </a:rPr>
              <a:t>&amp; </a:t>
            </a:r>
            <a:r>
              <a:rPr lang="en-US" altLang="ja-JP" dirty="0">
                <a:ea typeface="ＭＳ Ｐゴシック" charset="-128"/>
              </a:rPr>
              <a:t>7 cavities</a:t>
            </a:r>
            <a:endParaRPr lang="en-US" dirty="0"/>
          </a:p>
        </p:txBody>
      </p:sp>
      <p:sp>
        <p:nvSpPr>
          <p:cNvPr id="108548" name="テキスト ボックス 83"/>
          <p:cNvSpPr txBox="1">
            <a:spLocks noGrp="1" noChangeArrowheads="1"/>
          </p:cNvSpPr>
          <p:nvPr>
            <p:ph idx="1"/>
          </p:nvPr>
        </p:nvSpPr>
        <p:spPr>
          <a:xfrm>
            <a:off x="685800" y="990600"/>
            <a:ext cx="7772400" cy="2438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/>
            <a:lvl2pPr marL="914400" indent="-457200"/>
            <a:lvl3pPr marL="1371600" indent="-457200"/>
            <a:lvl4pPr marL="1828800" indent="-457200"/>
            <a:lvl5pPr/>
            <a:lvl6pPr/>
            <a:lvl7pPr/>
            <a:lvl8pPr/>
            <a:lvl9pPr/>
          </a:lstStyle>
          <a:p>
            <a:pPr lvl="1"/>
            <a:r>
              <a:rPr lang="en-GB" altLang="ja-JP" dirty="0">
                <a:ea typeface="ＭＳ Ｐゴシック" charset="-128"/>
              </a:rPr>
              <a:t>Average gradient of the cavities is </a:t>
            </a:r>
            <a:r>
              <a:rPr lang="en-GB" altLang="ja-JP" i="1" dirty="0">
                <a:ea typeface="ＭＳ Ｐゴシック" charset="-128"/>
              </a:rPr>
              <a:t>G</a:t>
            </a:r>
            <a:r>
              <a:rPr lang="en-GB" altLang="ja-JP" baseline="-25000" dirty="0">
                <a:ea typeface="ＭＳ Ｐゴシック" charset="-128"/>
              </a:rPr>
              <a:t>ave</a:t>
            </a:r>
          </a:p>
          <a:p>
            <a:pPr lvl="1"/>
            <a:r>
              <a:rPr lang="en-GB" altLang="ja-JP" dirty="0">
                <a:ea typeface="ＭＳ Ｐゴシック" charset="-128"/>
              </a:rPr>
              <a:t>Detuned at (equivalent) 32 MV/m</a:t>
            </a:r>
          </a:p>
          <a:p>
            <a:pPr lvl="2"/>
            <a:r>
              <a:rPr lang="en-GB" altLang="ja-JP" dirty="0">
                <a:ea typeface="ＭＳ Ｐゴシック" charset="-128"/>
              </a:rPr>
              <a:t>Coupler losses of Module-C and A </a:t>
            </a:r>
          </a:p>
          <a:p>
            <a:pPr lvl="3"/>
            <a:r>
              <a:rPr lang="en-GB" altLang="ja-JP" dirty="0">
                <a:ea typeface="ＭＳ Ｐゴシック" charset="-128"/>
              </a:rPr>
              <a:t>0.5 W (TTF-III design is 0.06 W each)</a:t>
            </a:r>
          </a:p>
          <a:p>
            <a:pPr lvl="3"/>
            <a:r>
              <a:rPr lang="en-GB" altLang="ja-JP" dirty="0">
                <a:ea typeface="ＭＳ Ｐゴシック" charset="-128"/>
              </a:rPr>
              <a:t>4.6 W (consistent with single cavity measurements)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0E12-0F46-490D-AC22-B32A81EE3990}" type="slidenum">
              <a:rPr lang="en-US"/>
              <a:pPr/>
              <a:t>32</a:t>
            </a:fld>
            <a:endParaRPr lang="en-US"/>
          </a:p>
        </p:txBody>
      </p:sp>
      <p:graphicFrame>
        <p:nvGraphicFramePr>
          <p:cNvPr id="108607" name="Group 63"/>
          <p:cNvGraphicFramePr>
            <a:graphicFrameLocks noGrp="1"/>
          </p:cNvGraphicFramePr>
          <p:nvPr/>
        </p:nvGraphicFramePr>
        <p:xfrm>
          <a:off x="900113" y="3860800"/>
          <a:ext cx="7272337" cy="2562228"/>
        </p:xfrm>
        <a:graphic>
          <a:graphicData uri="http://schemas.openxmlformats.org/drawingml/2006/table">
            <a:tbl>
              <a:tblPr/>
              <a:tblGrid>
                <a:gridCol w="1546225"/>
                <a:gridCol w="1006475"/>
                <a:gridCol w="1316037"/>
                <a:gridCol w="927100"/>
                <a:gridCol w="1314450"/>
                <a:gridCol w="1162050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MC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MC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MA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MA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MC-MA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 cav.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 cav.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 cav.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 cav.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7 cav.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G</a:t>
                      </a:r>
                      <a:r>
                        <a:rPr kumimoji="1" lang="en-GB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ave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, MV/m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32 (det.)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26.9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32 (det.)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25.4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Q</a:t>
                      </a:r>
                      <a:r>
                        <a:rPr kumimoji="1" lang="en-GB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D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2.7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NA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6.9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NA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9.6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Q</a:t>
                      </a:r>
                      <a:r>
                        <a:rPr kumimoji="1" lang="en-GB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D-det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0.2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0.5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2.5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4.6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2.6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Q</a:t>
                      </a:r>
                      <a:r>
                        <a:rPr kumimoji="1" lang="en-GB" altLang="ja-JP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D-cav</a:t>
                      </a: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9DA2B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, W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9DA2B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33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2.5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NA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4.4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NA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ts val="6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GB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  <a:ea typeface="MS Mincho" pitchFamily="49" charset="-128"/>
                        </a:rPr>
                        <a:t>7.0</a:t>
                      </a:r>
                      <a:endParaRPr kumimoji="1" lang="ja-JP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A2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KEK STF-2 couplers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ja-JP">
                <a:ea typeface="ＭＳ Ｐゴシック" charset="-128"/>
              </a:rPr>
              <a:t>T rises of ~ 10 K at the connection flanges</a:t>
            </a:r>
          </a:p>
          <a:p>
            <a:pPr lvl="1"/>
            <a:r>
              <a:rPr lang="en-GB" altLang="ja-JP">
                <a:ea typeface="ＭＳ Ｐゴシック" charset="-128"/>
              </a:rPr>
              <a:t>TTF-III couplers &lt; 1 K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7B3DE-EB91-45A1-A314-B262DD4FB92E}" type="slidenum">
              <a:rPr lang="en-US"/>
              <a:pPr/>
              <a:t>33</a:t>
            </a:fld>
            <a:endParaRPr lang="en-US"/>
          </a:p>
        </p:txBody>
      </p:sp>
      <p:pic>
        <p:nvPicPr>
          <p:cNvPr id="112644" name="Picture 3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708275"/>
            <a:ext cx="6911975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STF couplers: Explanation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ja-JP">
                <a:ea typeface="ＭＳ Ｐゴシック" charset="-128"/>
              </a:rPr>
              <a:t>This temperature rise is considered to be due to heat generation at the Cu layer of </a:t>
            </a:r>
            <a:br>
              <a:rPr lang="en-GB" altLang="ja-JP">
                <a:ea typeface="ＭＳ Ｐゴシック" charset="-128"/>
              </a:rPr>
            </a:br>
            <a:r>
              <a:rPr lang="en-GB" altLang="ja-JP">
                <a:ea typeface="ＭＳ Ｐゴシック" charset="-128"/>
              </a:rPr>
              <a:t>3 µ meter thickness on the inner surface of the outer conductor</a:t>
            </a:r>
          </a:p>
          <a:p>
            <a:r>
              <a:rPr lang="en-US"/>
              <a:t>Couplers for the QB cryomodule are designed with a reduced static/dynamic heat loss (different coating) and more performant thermal anchoring</a:t>
            </a:r>
          </a:p>
          <a:p>
            <a:pPr lvl="1"/>
            <a:r>
              <a:rPr lang="en-US"/>
              <a:t>will be tested thoroughly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440A1-9E99-4F1E-AD1B-3CAD55FA3589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827DA-7758-4622-B731-C0469D51CEBA}" type="slidenum">
              <a:rPr lang="en-US"/>
              <a:pPr/>
              <a:t>35</a:t>
            </a:fld>
            <a:endParaRPr lang="en-US"/>
          </a:p>
        </p:txBody>
      </p:sp>
      <p:pic>
        <p:nvPicPr>
          <p:cNvPr id="116740" name="Picture 4" descr="Webex meeting, Disassembly Status of S1-G Cryomodule,2011, Sept 20_Pagina_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0"/>
            <a:ext cx="8569325" cy="642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9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 agreement</a:t>
            </a:r>
          </a:p>
        </p:txBody>
      </p:sp>
      <p:sp>
        <p:nvSpPr>
          <p:cNvPr id="120850" name="Rectangle 18"/>
          <p:cNvSpPr>
            <a:spLocks noGrp="1" noChangeArrowheads="1"/>
          </p:cNvSpPr>
          <p:nvPr>
            <p:ph idx="1"/>
          </p:nvPr>
        </p:nvSpPr>
        <p:spPr>
          <a:xfrm>
            <a:off x="422880" y="1124744"/>
            <a:ext cx="4835525" cy="21161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In the past even transient conditions for the shield cooling were benchmarked with good agreement with DESY CMTB data 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AD0B-BA6F-415A-93DF-BCF887DBD062}" type="slidenum">
              <a:rPr lang="en-US"/>
              <a:pPr/>
              <a:t>36</a:t>
            </a:fld>
            <a:endParaRPr lang="en-US"/>
          </a:p>
        </p:txBody>
      </p:sp>
      <p:pic>
        <p:nvPicPr>
          <p:cNvPr id="12083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3284984"/>
            <a:ext cx="4175125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83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284984"/>
            <a:ext cx="4175125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841" name="Picture 9" descr="temp_10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908720"/>
            <a:ext cx="3492500" cy="230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51" name="Text Box 19"/>
          <p:cNvSpPr txBox="1">
            <a:spLocks noChangeArrowheads="1"/>
          </p:cNvSpPr>
          <p:nvPr/>
        </p:nvSpPr>
        <p:spPr bwMode="auto">
          <a:xfrm>
            <a:off x="0" y="5589240"/>
            <a:ext cx="527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5 K</a:t>
            </a:r>
          </a:p>
        </p:txBody>
      </p:sp>
      <p:sp>
        <p:nvSpPr>
          <p:cNvPr id="120852" name="Text Box 20"/>
          <p:cNvSpPr txBox="1">
            <a:spLocks noChangeArrowheads="1"/>
          </p:cNvSpPr>
          <p:nvPr/>
        </p:nvSpPr>
        <p:spPr bwMode="auto">
          <a:xfrm>
            <a:off x="4494213" y="5589588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70 K</a:t>
            </a:r>
          </a:p>
        </p:txBody>
      </p:sp>
      <p:sp>
        <p:nvSpPr>
          <p:cNvPr id="120853" name="Text Box 21"/>
          <p:cNvSpPr txBox="1">
            <a:spLocks noChangeArrowheads="1"/>
          </p:cNvSpPr>
          <p:nvPr/>
        </p:nvSpPr>
        <p:spPr bwMode="auto">
          <a:xfrm>
            <a:off x="7885113" y="2781300"/>
            <a:ext cx="1060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EPAC08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Static and Dynamic heat load estimations were confirmed with a very good agreement in the S1 Global experiment</a:t>
            </a:r>
          </a:p>
          <a:p>
            <a:pPr lvl="1"/>
            <a:r>
              <a:rPr lang="en-US"/>
              <a:t>Thanks to the large amount of diagnostics planned and handled by the KEK team</a:t>
            </a:r>
          </a:p>
          <a:p>
            <a:pPr lvl="1"/>
            <a:r>
              <a:rPr lang="en-US"/>
              <a:t>Tools to compare design optios with respect to thermal performances</a:t>
            </a:r>
          </a:p>
          <a:p>
            <a:r>
              <a:rPr lang="en-US"/>
              <a:t>This provides solid ground for the TDR activities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F54A-50CD-414F-B12F-5682DD226423}" type="slidenum">
              <a:rPr lang="en-US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 K shield elimination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shields also provide surface for </a:t>
            </a:r>
            <a:r>
              <a:rPr lang="en-US" dirty="0" err="1"/>
              <a:t>thermalization</a:t>
            </a:r>
            <a:r>
              <a:rPr lang="en-US" dirty="0"/>
              <a:t> of direct conduction path for penetrations to the 2 K environment</a:t>
            </a:r>
          </a:p>
          <a:p>
            <a:r>
              <a:rPr lang="en-US" dirty="0"/>
              <a:t>A “5 K” circuit is needed for </a:t>
            </a:r>
            <a:r>
              <a:rPr lang="en-US" dirty="0" err="1"/>
              <a:t>thermalization</a:t>
            </a:r>
            <a:endParaRPr lang="en-US" dirty="0"/>
          </a:p>
          <a:p>
            <a:pPr lvl="1"/>
            <a:r>
              <a:rPr lang="en-US" dirty="0"/>
              <a:t>coupler, HOM, current leads, RF cables…</a:t>
            </a:r>
          </a:p>
          <a:p>
            <a:r>
              <a:rPr lang="en-US" dirty="0" smtClean="0"/>
              <a:t>Complete elimination not feasible, therefore evaluation </a:t>
            </a:r>
            <a:r>
              <a:rPr lang="en-US" dirty="0"/>
              <a:t>of a possibly simplification</a:t>
            </a:r>
          </a:p>
          <a:p>
            <a:pPr lvl="1"/>
            <a:r>
              <a:rPr lang="en-US" dirty="0"/>
              <a:t>retaining top part and removing lower part</a:t>
            </a:r>
          </a:p>
          <a:p>
            <a:pPr lvl="1"/>
            <a:r>
              <a:rPr lang="en-US" dirty="0"/>
              <a:t>a revised cooling scheme needed to decrease radiation to 2 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EC94C-50BD-4E6D-B30D-A4EF7B1AFC9B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8302_0000_Overview_Cryomodul_XF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40" b="92730" l="752" r="95704">
                        <a14:foregroundMark x1="87970" y1="13549" x2="95757" y2="70654"/>
                        <a14:foregroundMark x1="49570" y1="92531" x2="13749" y2="91937"/>
                        <a14:foregroundMark x1="87970" y1="13549" x2="59452" y2="3305"/>
                        <a14:foregroundMark x1="59452" y1="3437" x2="20677" y2="3833"/>
                        <a14:foregroundMark x1="20784" y1="4032" x2="1826" y2="37079"/>
                        <a14:foregroundMark x1="1933" y1="37079" x2="4189" y2="84600"/>
                        <a14:foregroundMark x1="4082" y1="84468" x2="13749" y2="91804"/>
                        <a14:foregroundMark x1="49570" y1="92730" x2="82062" y2="87971"/>
                        <a14:foregroundMark x1="81901" y1="87971" x2="95650" y2="70126"/>
                        <a14:backgroundMark x1="5800" y1="11104" x2="5800" y2="11104"/>
                        <a14:backgroundMark x1="96241" y1="12690" x2="57358" y2="2379"/>
                        <a14:backgroundMark x1="57573" y1="2247" x2="14017" y2="3305"/>
                        <a14:backgroundMark x1="20193" y1="3569" x2="752" y2="38665"/>
                        <a14:backgroundMark x1="1128" y1="35030" x2="4082" y2="93325"/>
                        <a14:backgroundMark x1="2095" y1="84468" x2="2095" y2="844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275"/>
          <a:stretch>
            <a:fillRect/>
          </a:stretch>
        </p:blipFill>
        <p:spPr bwMode="auto">
          <a:xfrm>
            <a:off x="577354" y="480020"/>
            <a:ext cx="7739062" cy="5829300"/>
          </a:xfrm>
          <a:prstGeom prst="rect">
            <a:avLst/>
          </a:prstGeom>
          <a:noFill/>
        </p:spPr>
      </p:pic>
      <p:sp>
        <p:nvSpPr>
          <p:cNvPr id="675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 K thermal anchors with shield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7A52-8A5B-4007-BB27-97D68B65B1FE}" type="slidenum">
              <a:rPr lang="en-US"/>
              <a:pPr/>
              <a:t>5</a:t>
            </a:fld>
            <a:endParaRPr lang="en-US"/>
          </a:p>
        </p:txBody>
      </p:sp>
      <p:sp>
        <p:nvSpPr>
          <p:cNvPr id="67588" name="Oval 4"/>
          <p:cNvSpPr>
            <a:spLocks noChangeArrowheads="1"/>
          </p:cNvSpPr>
          <p:nvPr/>
        </p:nvSpPr>
        <p:spPr bwMode="auto">
          <a:xfrm>
            <a:off x="4860280" y="4365104"/>
            <a:ext cx="431800" cy="431800"/>
          </a:xfrm>
          <a:prstGeom prst="ellipse">
            <a:avLst/>
          </a:prstGeom>
          <a:solidFill>
            <a:srgbClr val="FF0000">
              <a:alpha val="28999"/>
            </a:srgbClr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7589" name="Oval 5"/>
          <p:cNvSpPr>
            <a:spLocks noChangeArrowheads="1"/>
          </p:cNvSpPr>
          <p:nvPr/>
        </p:nvSpPr>
        <p:spPr bwMode="auto">
          <a:xfrm>
            <a:off x="4230985" y="5084763"/>
            <a:ext cx="431800" cy="361950"/>
          </a:xfrm>
          <a:prstGeom prst="ellipse">
            <a:avLst/>
          </a:prstGeom>
          <a:solidFill>
            <a:srgbClr val="FF0000">
              <a:alpha val="28999"/>
            </a:srgbClr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7590" name="Oval 6"/>
          <p:cNvSpPr>
            <a:spLocks noChangeArrowheads="1"/>
          </p:cNvSpPr>
          <p:nvPr/>
        </p:nvSpPr>
        <p:spPr bwMode="auto">
          <a:xfrm>
            <a:off x="2989263" y="2277269"/>
            <a:ext cx="2087562" cy="144462"/>
          </a:xfrm>
          <a:prstGeom prst="ellipse">
            <a:avLst/>
          </a:prstGeom>
          <a:solidFill>
            <a:srgbClr val="FF0000">
              <a:alpha val="28999"/>
            </a:srgbClr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7591" name="Oval 7"/>
          <p:cNvSpPr>
            <a:spLocks noChangeArrowheads="1"/>
          </p:cNvSpPr>
          <p:nvPr/>
        </p:nvSpPr>
        <p:spPr bwMode="auto">
          <a:xfrm>
            <a:off x="5076825" y="2707581"/>
            <a:ext cx="360363" cy="433387"/>
          </a:xfrm>
          <a:prstGeom prst="ellipse">
            <a:avLst/>
          </a:prstGeom>
          <a:solidFill>
            <a:srgbClr val="FF0000">
              <a:alpha val="28999"/>
            </a:srgbClr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67592" name="Picture 8" descr="DSCN42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488" y="3303588"/>
            <a:ext cx="2586037" cy="344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93" name="Picture 9" descr="DSCN40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941888"/>
            <a:ext cx="2268538" cy="170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6300788" y="3284538"/>
            <a:ext cx="2592387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shield proves to be a </a:t>
            </a:r>
          </a:p>
          <a:p>
            <a:r>
              <a:rPr lang="en-US" sz="1600" b="1">
                <a:solidFill>
                  <a:schemeClr val="bg1"/>
                </a:solidFill>
              </a:rPr>
              <a:t>convenient surface for </a:t>
            </a:r>
          </a:p>
          <a:p>
            <a:r>
              <a:rPr lang="en-US" sz="1600" b="1">
                <a:solidFill>
                  <a:schemeClr val="bg1"/>
                </a:solidFill>
              </a:rPr>
              <a:t>the use of short / cheap braids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Removal of bottom shield parts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B37C-FB8A-4C67-B52F-618273128B12}" type="slidenum">
              <a:rPr lang="en-US"/>
              <a:pPr/>
              <a:t>6</a:t>
            </a:fld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8838"/>
            <a:ext cx="9142413" cy="581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4213" y="1628775"/>
            <a:ext cx="1860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Only top part left</a:t>
            </a:r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 flipH="1">
            <a:off x="6011863" y="3933825"/>
            <a:ext cx="1800225" cy="6477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948488" y="3573463"/>
            <a:ext cx="1797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“40-80 K” shield</a:t>
            </a:r>
          </a:p>
        </p:txBody>
      </p:sp>
      <p:grpSp>
        <p:nvGrpSpPr>
          <p:cNvPr id="37898" name="Group 10"/>
          <p:cNvGrpSpPr>
            <a:grpSpLocks/>
          </p:cNvGrpSpPr>
          <p:nvPr/>
        </p:nvGrpSpPr>
        <p:grpSpPr bwMode="auto">
          <a:xfrm>
            <a:off x="2838450" y="2584450"/>
            <a:ext cx="3205163" cy="3254375"/>
            <a:chOff x="1788" y="1628"/>
            <a:chExt cx="2019" cy="2050"/>
          </a:xfrm>
        </p:grpSpPr>
        <p:sp>
          <p:nvSpPr>
            <p:cNvPr id="37899" name="Freeform 11"/>
            <p:cNvSpPr>
              <a:spLocks/>
            </p:cNvSpPr>
            <p:nvPr/>
          </p:nvSpPr>
          <p:spPr bwMode="auto">
            <a:xfrm>
              <a:off x="2802" y="1628"/>
              <a:ext cx="1005" cy="2048"/>
            </a:xfrm>
            <a:custGeom>
              <a:avLst/>
              <a:gdLst>
                <a:gd name="T0" fmla="*/ 4 w 1005"/>
                <a:gd name="T1" fmla="*/ 0 h 2048"/>
                <a:gd name="T2" fmla="*/ 516 w 1005"/>
                <a:gd name="T3" fmla="*/ 1 h 2048"/>
                <a:gd name="T4" fmla="*/ 738 w 1005"/>
                <a:gd name="T5" fmla="*/ 178 h 2048"/>
                <a:gd name="T6" fmla="*/ 1005 w 1005"/>
                <a:gd name="T7" fmla="*/ 580 h 2048"/>
                <a:gd name="T8" fmla="*/ 987 w 1005"/>
                <a:gd name="T9" fmla="*/ 1165 h 2048"/>
                <a:gd name="T10" fmla="*/ 801 w 1005"/>
                <a:gd name="T11" fmla="*/ 1624 h 2048"/>
                <a:gd name="T12" fmla="*/ 495 w 1005"/>
                <a:gd name="T13" fmla="*/ 1906 h 2048"/>
                <a:gd name="T14" fmla="*/ 213 w 1005"/>
                <a:gd name="T15" fmla="*/ 2026 h 2048"/>
                <a:gd name="T16" fmla="*/ 0 w 1005"/>
                <a:gd name="T17" fmla="*/ 203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5" h="2048">
                  <a:moveTo>
                    <a:pt x="4" y="0"/>
                  </a:moveTo>
                  <a:lnTo>
                    <a:pt x="516" y="1"/>
                  </a:lnTo>
                  <a:lnTo>
                    <a:pt x="738" y="178"/>
                  </a:lnTo>
                  <a:lnTo>
                    <a:pt x="1005" y="580"/>
                  </a:lnTo>
                  <a:lnTo>
                    <a:pt x="987" y="1165"/>
                  </a:lnTo>
                  <a:cubicBezTo>
                    <a:pt x="953" y="1339"/>
                    <a:pt x="883" y="1501"/>
                    <a:pt x="801" y="1624"/>
                  </a:cubicBezTo>
                  <a:cubicBezTo>
                    <a:pt x="719" y="1747"/>
                    <a:pt x="593" y="1839"/>
                    <a:pt x="495" y="1906"/>
                  </a:cubicBezTo>
                  <a:cubicBezTo>
                    <a:pt x="397" y="1973"/>
                    <a:pt x="296" y="2004"/>
                    <a:pt x="213" y="2026"/>
                  </a:cubicBezTo>
                  <a:cubicBezTo>
                    <a:pt x="130" y="2048"/>
                    <a:pt x="44" y="2036"/>
                    <a:pt x="0" y="2038"/>
                  </a:cubicBezTo>
                </a:path>
              </a:pathLst>
            </a:custGeom>
            <a:noFill/>
            <a:ln w="571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7900" name="Freeform 12"/>
            <p:cNvSpPr>
              <a:spLocks/>
            </p:cNvSpPr>
            <p:nvPr/>
          </p:nvSpPr>
          <p:spPr bwMode="auto">
            <a:xfrm flipH="1">
              <a:off x="1788" y="1630"/>
              <a:ext cx="1005" cy="2048"/>
            </a:xfrm>
            <a:custGeom>
              <a:avLst/>
              <a:gdLst>
                <a:gd name="T0" fmla="*/ 4 w 1005"/>
                <a:gd name="T1" fmla="*/ 0 h 2048"/>
                <a:gd name="T2" fmla="*/ 516 w 1005"/>
                <a:gd name="T3" fmla="*/ 1 h 2048"/>
                <a:gd name="T4" fmla="*/ 738 w 1005"/>
                <a:gd name="T5" fmla="*/ 178 h 2048"/>
                <a:gd name="T6" fmla="*/ 1005 w 1005"/>
                <a:gd name="T7" fmla="*/ 580 h 2048"/>
                <a:gd name="T8" fmla="*/ 987 w 1005"/>
                <a:gd name="T9" fmla="*/ 1165 h 2048"/>
                <a:gd name="T10" fmla="*/ 801 w 1005"/>
                <a:gd name="T11" fmla="*/ 1624 h 2048"/>
                <a:gd name="T12" fmla="*/ 495 w 1005"/>
                <a:gd name="T13" fmla="*/ 1906 h 2048"/>
                <a:gd name="T14" fmla="*/ 213 w 1005"/>
                <a:gd name="T15" fmla="*/ 2026 h 2048"/>
                <a:gd name="T16" fmla="*/ 0 w 1005"/>
                <a:gd name="T17" fmla="*/ 203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5" h="2048">
                  <a:moveTo>
                    <a:pt x="4" y="0"/>
                  </a:moveTo>
                  <a:lnTo>
                    <a:pt x="516" y="1"/>
                  </a:lnTo>
                  <a:lnTo>
                    <a:pt x="738" y="178"/>
                  </a:lnTo>
                  <a:lnTo>
                    <a:pt x="1005" y="580"/>
                  </a:lnTo>
                  <a:lnTo>
                    <a:pt x="987" y="1165"/>
                  </a:lnTo>
                  <a:cubicBezTo>
                    <a:pt x="953" y="1339"/>
                    <a:pt x="883" y="1501"/>
                    <a:pt x="801" y="1624"/>
                  </a:cubicBezTo>
                  <a:cubicBezTo>
                    <a:pt x="719" y="1747"/>
                    <a:pt x="593" y="1839"/>
                    <a:pt x="495" y="1906"/>
                  </a:cubicBezTo>
                  <a:cubicBezTo>
                    <a:pt x="397" y="1973"/>
                    <a:pt x="296" y="2004"/>
                    <a:pt x="213" y="2026"/>
                  </a:cubicBezTo>
                  <a:cubicBezTo>
                    <a:pt x="130" y="2048"/>
                    <a:pt x="44" y="2036"/>
                    <a:pt x="0" y="2038"/>
                  </a:cubicBezTo>
                </a:path>
              </a:pathLst>
            </a:custGeom>
            <a:noFill/>
            <a:ln w="571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37901" name="Line 13"/>
          <p:cNvSpPr>
            <a:spLocks noChangeShapeType="1"/>
          </p:cNvSpPr>
          <p:nvPr/>
        </p:nvSpPr>
        <p:spPr bwMode="auto">
          <a:xfrm>
            <a:off x="2051050" y="2060575"/>
            <a:ext cx="1225550" cy="136842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37903" name="Group 15"/>
          <p:cNvGrpSpPr>
            <a:grpSpLocks/>
          </p:cNvGrpSpPr>
          <p:nvPr/>
        </p:nvGrpSpPr>
        <p:grpSpPr bwMode="auto">
          <a:xfrm>
            <a:off x="3295650" y="2833688"/>
            <a:ext cx="2273300" cy="903287"/>
            <a:chOff x="2076" y="1785"/>
            <a:chExt cx="1432" cy="569"/>
          </a:xfrm>
        </p:grpSpPr>
        <p:sp>
          <p:nvSpPr>
            <p:cNvPr id="37896" name="Freeform 8"/>
            <p:cNvSpPr>
              <a:spLocks/>
            </p:cNvSpPr>
            <p:nvPr/>
          </p:nvSpPr>
          <p:spPr bwMode="auto">
            <a:xfrm>
              <a:off x="2789" y="1785"/>
              <a:ext cx="719" cy="565"/>
            </a:xfrm>
            <a:custGeom>
              <a:avLst/>
              <a:gdLst>
                <a:gd name="T0" fmla="*/ 0 w 719"/>
                <a:gd name="T1" fmla="*/ 12 h 565"/>
                <a:gd name="T2" fmla="*/ 607 w 719"/>
                <a:gd name="T3" fmla="*/ 0 h 565"/>
                <a:gd name="T4" fmla="*/ 706 w 719"/>
                <a:gd name="T5" fmla="*/ 195 h 565"/>
                <a:gd name="T6" fmla="*/ 719 w 719"/>
                <a:gd name="T7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565">
                  <a:moveTo>
                    <a:pt x="0" y="12"/>
                  </a:moveTo>
                  <a:lnTo>
                    <a:pt x="607" y="0"/>
                  </a:lnTo>
                  <a:lnTo>
                    <a:pt x="706" y="195"/>
                  </a:lnTo>
                  <a:lnTo>
                    <a:pt x="719" y="565"/>
                  </a:lnTo>
                </a:path>
              </a:pathLst>
            </a:custGeom>
            <a:noFill/>
            <a:ln w="57150" cmpd="sng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7902" name="Freeform 14"/>
            <p:cNvSpPr>
              <a:spLocks/>
            </p:cNvSpPr>
            <p:nvPr/>
          </p:nvSpPr>
          <p:spPr bwMode="auto">
            <a:xfrm flipH="1">
              <a:off x="2076" y="1789"/>
              <a:ext cx="719" cy="565"/>
            </a:xfrm>
            <a:custGeom>
              <a:avLst/>
              <a:gdLst>
                <a:gd name="T0" fmla="*/ 0 w 719"/>
                <a:gd name="T1" fmla="*/ 12 h 565"/>
                <a:gd name="T2" fmla="*/ 607 w 719"/>
                <a:gd name="T3" fmla="*/ 0 h 565"/>
                <a:gd name="T4" fmla="*/ 706 w 719"/>
                <a:gd name="T5" fmla="*/ 195 h 565"/>
                <a:gd name="T6" fmla="*/ 719 w 719"/>
                <a:gd name="T7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565">
                  <a:moveTo>
                    <a:pt x="0" y="12"/>
                  </a:moveTo>
                  <a:lnTo>
                    <a:pt x="607" y="0"/>
                  </a:lnTo>
                  <a:lnTo>
                    <a:pt x="706" y="195"/>
                  </a:lnTo>
                  <a:lnTo>
                    <a:pt x="719" y="565"/>
                  </a:lnTo>
                </a:path>
              </a:pathLst>
            </a:custGeom>
            <a:noFill/>
            <a:ln w="57150" cmpd="sng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Heat load measurement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Heat loads were measured at KEK with and without bottom shield parts to support </a:t>
            </a:r>
            <a:r>
              <a:rPr lang="en-US" dirty="0" smtClean="0"/>
              <a:t>and validate heat </a:t>
            </a:r>
            <a:r>
              <a:rPr lang="en-US" dirty="0"/>
              <a:t>load estimation obtained by FEM </a:t>
            </a:r>
            <a:r>
              <a:rPr lang="en-US" dirty="0" smtClean="0"/>
              <a:t>models</a:t>
            </a:r>
            <a:endParaRPr lang="en-US" dirty="0"/>
          </a:p>
          <a:p>
            <a:pPr lvl="1"/>
            <a:r>
              <a:rPr lang="en-US" dirty="0"/>
              <a:t>Assess differences in heat loads to 2 K </a:t>
            </a:r>
            <a:r>
              <a:rPr lang="en-US" dirty="0" smtClean="0"/>
              <a:t>level in the two conditions</a:t>
            </a:r>
            <a:endParaRPr lang="en-US" dirty="0"/>
          </a:p>
          <a:p>
            <a:pPr lvl="1"/>
            <a:r>
              <a:rPr lang="en-US" dirty="0"/>
              <a:t>Also allows to derive emissivity coefficients from the measurements in order to devise a revised cooling </a:t>
            </a:r>
            <a:r>
              <a:rPr lang="en-US" dirty="0" smtClean="0"/>
              <a:t>scheme, to assess the possibility to remove portions </a:t>
            </a:r>
            <a:r>
              <a:rPr lang="en-US" dirty="0"/>
              <a:t>of the 5 K shield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A302-0E21-4787-A614-2556A7233593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 Cryomodule in STF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259261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Two </a:t>
            </a:r>
            <a:r>
              <a:rPr lang="en-US" dirty="0" smtClean="0"/>
              <a:t>configurations: with and without shields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cavities have been replaced by SS dummy vessels, with no main and HOM couplers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Instrumented with </a:t>
            </a:r>
            <a:r>
              <a:rPr lang="it-IT" dirty="0"/>
              <a:t>T sensors</a:t>
            </a:r>
          </a:p>
          <a:p>
            <a:pPr lvl="2">
              <a:lnSpc>
                <a:spcPct val="90000"/>
              </a:lnSpc>
            </a:pPr>
            <a:r>
              <a:rPr lang="it-IT" dirty="0"/>
              <a:t>Integral heat load by evaporated He flow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3377A-E319-448A-8DEC-EA18B807426D}" type="slidenum">
              <a:rPr lang="en-US"/>
              <a:pPr/>
              <a:t>8</a:t>
            </a:fld>
            <a:endParaRPr lang="en-US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944938"/>
            <a:ext cx="9074150" cy="229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6815138" y="5173663"/>
            <a:ext cx="266700" cy="287337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>
            <a:off x="8315325" y="5162550"/>
            <a:ext cx="266700" cy="287338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 flipH="1" flipV="1">
            <a:off x="7019925" y="5438775"/>
            <a:ext cx="504825" cy="8636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 flipV="1">
            <a:off x="7524750" y="5438775"/>
            <a:ext cx="792163" cy="8636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6588125" y="6375400"/>
            <a:ext cx="183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Dummy Vessels</a:t>
            </a:r>
          </a:p>
        </p:txBody>
      </p:sp>
      <p:sp>
        <p:nvSpPr>
          <p:cNvPr id="41994" name="Line 10"/>
          <p:cNvSpPr>
            <a:spLocks noChangeShapeType="1"/>
          </p:cNvSpPr>
          <p:nvPr/>
        </p:nvSpPr>
        <p:spPr bwMode="auto">
          <a:xfrm flipH="1" flipV="1">
            <a:off x="5219700" y="5222875"/>
            <a:ext cx="1296988" cy="1223963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Measurements of 2 K load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229600" cy="2044700"/>
          </a:xfrm>
        </p:spPr>
        <p:txBody>
          <a:bodyPr/>
          <a:lstStyle/>
          <a:p>
            <a:r>
              <a:rPr lang="it-IT" dirty="0"/>
              <a:t>Performed measurements with different static load conditions </a:t>
            </a:r>
            <a:r>
              <a:rPr lang="it-IT" dirty="0" smtClean="0"/>
              <a:t>(varying LHe </a:t>
            </a:r>
            <a:r>
              <a:rPr lang="it-IT" dirty="0"/>
              <a:t>level)</a:t>
            </a:r>
          </a:p>
          <a:p>
            <a:pPr lvl="1"/>
            <a:r>
              <a:rPr lang="it-IT" dirty="0"/>
              <a:t>Removal of bottom shield  leads to an increase of 0.78-0.80 W</a:t>
            </a:r>
            <a:endParaRPr lang="en-US" dirty="0"/>
          </a:p>
        </p:txBody>
      </p:sp>
      <p:sp>
        <p:nvSpPr>
          <p:cNvPr id="5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9/26/2011</a:t>
            </a:r>
          </a:p>
        </p:txBody>
      </p:sp>
      <p:sp>
        <p:nvSpPr>
          <p:cNvPr id="5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Grenada, LCWS2011</a:t>
            </a:r>
          </a:p>
        </p:txBody>
      </p:sp>
      <p:sp>
        <p:nvSpPr>
          <p:cNvPr id="5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73BE-5CDE-475B-9D48-B0AF1A5D42EE}" type="slidenum">
              <a:rPr lang="en-US"/>
              <a:pPr/>
              <a:t>9</a:t>
            </a:fld>
            <a:endParaRPr lang="en-US"/>
          </a:p>
        </p:txBody>
      </p:sp>
      <p:graphicFrame>
        <p:nvGraphicFramePr>
          <p:cNvPr id="44281" name="Group 2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523377"/>
              </p:ext>
            </p:extLst>
          </p:nvPr>
        </p:nvGraphicFramePr>
        <p:xfrm>
          <a:off x="251520" y="3429000"/>
          <a:ext cx="8497888" cy="2590800"/>
        </p:xfrm>
        <a:graphic>
          <a:graphicData uri="http://schemas.openxmlformats.org/drawingml/2006/table">
            <a:tbl>
              <a:tblPr/>
              <a:tblGrid>
                <a:gridCol w="2952750"/>
                <a:gridCol w="1081088"/>
                <a:gridCol w="863600"/>
                <a:gridCol w="1152525"/>
                <a:gridCol w="1511300"/>
                <a:gridCol w="93662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 K shield condition</a:t>
                      </a:r>
                      <a:endParaRPr kumimoji="0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925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Temp.</a:t>
                      </a:r>
                      <a:endParaRPr kumimoji="1" lang="en-US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34925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LHe, </a:t>
                      </a:r>
                      <a:b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</a:b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K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 5K shield, K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T 80K shield, </a:t>
                      </a:r>
                      <a:b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</a:b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K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LHe Evaporation g/s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Heat load, W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Full 5 K shield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1.93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4.82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84.5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0.132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3.07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Without 5 K lower shield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1.96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4.51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84.2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0.167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3.85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Full 5 K shield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1.93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4.81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84.9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0.048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1.11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Without 5 K lower shield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1.96</a:t>
                      </a:r>
                      <a:endParaRPr kumimoji="0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4.51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84.0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0.083</a:t>
                      </a:r>
                      <a:endParaRPr kumimoji="0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1.91</a:t>
                      </a:r>
                      <a:endParaRPr kumimoji="0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ilc_gde_template</Template>
  <TotalTime>863</TotalTime>
  <Words>1993</Words>
  <Application>Microsoft Office PowerPoint</Application>
  <PresentationFormat>On-screen Show (4:3)</PresentationFormat>
  <Paragraphs>654</Paragraphs>
  <Slides>37</Slides>
  <Notes>37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Times New Roman</vt:lpstr>
      <vt:lpstr>MS Mincho</vt:lpstr>
      <vt:lpstr>Times</vt:lpstr>
      <vt:lpstr>Symbol</vt:lpstr>
      <vt:lpstr>SimSun</vt:lpstr>
      <vt:lpstr>ＭＳ Ｐゴシック</vt:lpstr>
      <vt:lpstr>Blank Presentation</vt:lpstr>
      <vt:lpstr>Microsoft Equation 3.0</vt:lpstr>
      <vt:lpstr>Part 1: 5 K Shield Studies</vt:lpstr>
      <vt:lpstr>Objective</vt:lpstr>
      <vt:lpstr>Type III TTF Module (STF variant)</vt:lpstr>
      <vt:lpstr>5 K shield elimination</vt:lpstr>
      <vt:lpstr>5 K thermal anchors with shield</vt:lpstr>
      <vt:lpstr>Removal of bottom shield parts</vt:lpstr>
      <vt:lpstr>Heat load measurement</vt:lpstr>
      <vt:lpstr>Test Cryomodule in STF</vt:lpstr>
      <vt:lpstr>Measurements of 2 K load</vt:lpstr>
      <vt:lpstr>Measurements of shield loads</vt:lpstr>
      <vt:lpstr>Results</vt:lpstr>
      <vt:lpstr>ANSYS MLI model</vt:lpstr>
      <vt:lpstr>ANSYS 3D Model</vt:lpstr>
      <vt:lpstr>Alternative cooling scheme</vt:lpstr>
      <vt:lpstr>RDR cooling scheme vs. Alternative</vt:lpstr>
      <vt:lpstr>Cooling schemes</vt:lpstr>
      <vt:lpstr>Adoption of cooling scheme</vt:lpstr>
      <vt:lpstr>Power consumption kept constant</vt:lpstr>
      <vt:lpstr>TDR scenario, Module</vt:lpstr>
      <vt:lpstr>PowerPoint Presentation</vt:lpstr>
      <vt:lpstr>Part 2: S1 Global  Thermal Measurements</vt:lpstr>
      <vt:lpstr>Module C and Module at S1-G</vt:lpstr>
      <vt:lpstr>PowerPoint Presentation</vt:lpstr>
      <vt:lpstr>Static Measurements</vt:lpstr>
      <vt:lpstr>2 K circuit</vt:lpstr>
      <vt:lpstr>5 K shields</vt:lpstr>
      <vt:lpstr>80 K shields</vt:lpstr>
      <vt:lpstr>Estimation vs. Measurements</vt:lpstr>
      <vt:lpstr>Dynamic losses meas: procedure</vt:lpstr>
      <vt:lpstr>Measurement cycle</vt:lpstr>
      <vt:lpstr>Single cavity values</vt:lpstr>
      <vt:lpstr>Dynamic losses by 4 &amp; 7 cavities</vt:lpstr>
      <vt:lpstr>KEK STF-2 couplers</vt:lpstr>
      <vt:lpstr>STF couplers: Explanation</vt:lpstr>
      <vt:lpstr>PowerPoint Presentation</vt:lpstr>
      <vt:lpstr>Simulation agreement</vt:lpstr>
      <vt:lpstr>Summary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</dc:title>
  <dc:creator>Paolo Pierini</dc:creator>
  <cp:lastModifiedBy>Paolo Pierini</cp:lastModifiedBy>
  <cp:revision>25</cp:revision>
  <dcterms:created xsi:type="dcterms:W3CDTF">2011-08-24T09:32:42Z</dcterms:created>
  <dcterms:modified xsi:type="dcterms:W3CDTF">2011-09-23T09:02:24Z</dcterms:modified>
</cp:coreProperties>
</file>