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78" r:id="rId4"/>
    <p:sldId id="257" r:id="rId5"/>
    <p:sldId id="263" r:id="rId6"/>
    <p:sldId id="264" r:id="rId7"/>
    <p:sldId id="267" r:id="rId8"/>
    <p:sldId id="268" r:id="rId9"/>
    <p:sldId id="269" r:id="rId10"/>
    <p:sldId id="266" r:id="rId11"/>
    <p:sldId id="270" r:id="rId12"/>
    <p:sldId id="275" r:id="rId13"/>
    <p:sldId id="276" r:id="rId14"/>
    <p:sldId id="272" r:id="rId15"/>
    <p:sldId id="273" r:id="rId16"/>
    <p:sldId id="27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2533650"/>
          </a:xfrm>
        </p:spPr>
        <p:txBody>
          <a:bodyPr>
            <a:normAutofit/>
          </a:bodyPr>
          <a:lstStyle/>
          <a:p>
            <a:r>
              <a:rPr lang="en-US" dirty="0" smtClean="0"/>
              <a:t>New test </a:t>
            </a:r>
            <a:r>
              <a:rPr lang="en-US" dirty="0" smtClean="0"/>
              <a:t>structures for CLIC</a:t>
            </a:r>
            <a:br>
              <a:rPr lang="en-US" dirty="0" smtClean="0"/>
            </a:br>
            <a:r>
              <a:rPr lang="en-US" dirty="0" smtClean="0"/>
              <a:t>(RF design)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A. Grudiev</a:t>
            </a:r>
          </a:p>
          <a:p>
            <a:r>
              <a:rPr lang="en-US" dirty="0" smtClean="0"/>
              <a:t>27/09/2011</a:t>
            </a:r>
          </a:p>
          <a:p>
            <a:r>
              <a:rPr lang="en-US" dirty="0" smtClean="0"/>
              <a:t>LCWS11, Granada, September 2011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GB" sz="3200" dirty="0" smtClean="0"/>
              <a:t>Summary table for new CLIC structure prototypes</a:t>
            </a:r>
            <a:endParaRPr lang="en-GB" sz="3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3400" y="914400"/>
          <a:ext cx="8153402" cy="5568480"/>
        </p:xfrm>
        <a:graphic>
          <a:graphicData uri="http://schemas.openxmlformats.org/drawingml/2006/table">
            <a:tbl>
              <a:tblPr/>
              <a:tblGrid>
                <a:gridCol w="2819400"/>
                <a:gridCol w="963105"/>
                <a:gridCol w="756501"/>
                <a:gridCol w="588391"/>
                <a:gridCol w="663803"/>
                <a:gridCol w="838200"/>
                <a:gridCol w="762000"/>
                <a:gridCol w="762002"/>
              </a:tblGrid>
              <a:tr h="153035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Structure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CLIC-G</a:t>
                      </a:r>
                      <a:r>
                        <a:rPr lang="en-GB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-CDR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CLIC-G 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CLIC-M 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CLIC-N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CLIC-O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CLIC-P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035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Average loaded 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accelerating gradient [MV/m]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100 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RF phase advance per 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cell [</a:t>
                      </a:r>
                      <a:r>
                        <a:rPr lang="en-GB" sz="1000" kern="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rad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]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2π/3 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Average iris radius to wavelength ratio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0.11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0.1152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0.1116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0.114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0.1196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Input, Output </a:t>
                      </a: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iris 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radii [mm]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3.15, 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2.35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3.41, 2.35 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3.34, 2.24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3.6, 2.1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4.04, 1.94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Input, Output iris 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thickness [mm]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1.67, 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Input, Output group velocity 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[% of c]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1.65, 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0.83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1.99, 0.83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1.89, 0.74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2.25, 0.64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2.94, 0.53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First and last cell </a:t>
                      </a:r>
                      <a:r>
                        <a:rPr lang="en-GB" sz="1000" i="1" kern="800" dirty="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-factor (Cu)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>
                          <a:latin typeface="Times New Roman"/>
                          <a:ea typeface="Times New Roman"/>
                          <a:cs typeface="Times New Roman"/>
                        </a:rPr>
                        <a:t>5536, 5738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First and last cell shunt 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impedance [</a:t>
                      </a:r>
                      <a:r>
                        <a:rPr lang="en-GB" sz="105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MΩ/m</a:t>
                      </a:r>
                      <a:r>
                        <a:rPr lang="en-GB" sz="1050" kern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]</a:t>
                      </a:r>
                      <a:endParaRPr lang="en-GB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81, 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103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Number of 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cells: Regular + Coupler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26+2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26+0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Structure active </a:t>
                      </a: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length 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[mm]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230 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217 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Bunch 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spacing [ns]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0.5 ns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Filling time, rise 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time [ns]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67, </a:t>
                      </a: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21 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62.6, 22.4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57.4, 22.4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62.3, 25.7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62.4, 31.0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61.1, 38.9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Number of bunches in the train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312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312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322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306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295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282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Total pulse 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length [ns]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243.7 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240.5 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240.3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240.6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240.4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240.5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Bunch 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population [10</a:t>
                      </a:r>
                      <a:r>
                        <a:rPr lang="en-GB" sz="1000" kern="8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]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3.72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3.72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4.1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3.72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3.74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3.73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3.74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Peak input 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power [MW]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61.3 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60.0 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65.2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63.3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60.4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60.7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62.5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RF-to-beam 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efficiency [%]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28.5 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27.9 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29.2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27.3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27.3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26.1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24.3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Maximum surface electric 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field [MV/m]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230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246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243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245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268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304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Max. </a:t>
                      </a: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pulsed 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surface </a:t>
                      </a: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heating </a:t>
                      </a:r>
                      <a:r>
                        <a:rPr lang="en-GB" sz="10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temperature rise [K]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kern="800" dirty="0">
                          <a:latin typeface="Times New Roman"/>
                          <a:ea typeface="Times New Roman"/>
                          <a:cs typeface="Times New Roman"/>
                        </a:rPr>
                        <a:t>45 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59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Maximum Sc [MW/mm</a:t>
                      </a:r>
                      <a:r>
                        <a:rPr lang="en-GB" sz="1050" b="1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GB" sz="10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]</a:t>
                      </a:r>
                      <a:endParaRPr lang="en-GB" sz="105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5.4</a:t>
                      </a:r>
                      <a:endParaRPr lang="en-GB" sz="105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5.3</a:t>
                      </a:r>
                      <a:endParaRPr lang="en-GB" sz="105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5.2</a:t>
                      </a:r>
                      <a:endParaRPr lang="en-GB" sz="105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5.1</a:t>
                      </a:r>
                      <a:endParaRPr lang="en-GB" sz="105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4.2, 5.6</a:t>
                      </a:r>
                      <a:endParaRPr lang="en-GB" sz="105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3.5, 6.9</a:t>
                      </a:r>
                      <a:endParaRPr lang="en-GB" sz="105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P/C [MW/mm]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3.0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3.0</a:t>
                      </a: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3.0</a:t>
                      </a: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2.9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2.7,</a:t>
                      </a:r>
                      <a:r>
                        <a:rPr lang="en-GB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2.0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2.46, 2.27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Luminosity</a:t>
                      </a:r>
                      <a:r>
                        <a:rPr lang="en-GB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per bunch X-</a:t>
                      </a:r>
                      <a:r>
                        <a:rPr lang="en-GB" sz="1050" baseline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ing</a:t>
                      </a:r>
                      <a:r>
                        <a:rPr lang="en-GB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[</a:t>
                      </a:r>
                      <a:r>
                        <a:rPr lang="en-GB" sz="105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GB" sz="1050" kern="8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r>
                        <a:rPr lang="en-GB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/m</a:t>
                      </a:r>
                      <a:r>
                        <a:rPr lang="en-GB" sz="105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GB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]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1.22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1.32</a:t>
                      </a: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5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1.22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1.21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1.24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Figure of Merit [</a:t>
                      </a:r>
                      <a:r>
                        <a:rPr lang="en-GB" sz="105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GB" sz="1050" kern="8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%/</a:t>
                      </a:r>
                      <a:r>
                        <a:rPr lang="en-GB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en-GB" sz="105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]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9.15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9.42</a:t>
                      </a: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5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kern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8.93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8.46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8.03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36000" marB="360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Summary on the CLIC-G alternatives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 fontScale="55000" lnSpcReduction="20000"/>
          </a:bodyPr>
          <a:lstStyle/>
          <a:p>
            <a:r>
              <a:rPr lang="en-GB" b="1" dirty="0" smtClean="0"/>
              <a:t>CLIC-M</a:t>
            </a:r>
            <a:r>
              <a:rPr lang="en-GB" dirty="0" smtClean="0"/>
              <a:t> (const Sc): More charge in the bunch (higher efficiency and luminosity) for the same Sc as in CLIC-G</a:t>
            </a:r>
          </a:p>
          <a:p>
            <a:r>
              <a:rPr lang="en-GB" b="1" dirty="0" smtClean="0"/>
              <a:t>CLIC-N</a:t>
            </a:r>
            <a:r>
              <a:rPr lang="en-GB" dirty="0" smtClean="0"/>
              <a:t> (const Sc): Lower Sc for the same bunch charge as for CLIC-G</a:t>
            </a:r>
          </a:p>
          <a:p>
            <a:r>
              <a:rPr lang="en-GB" b="1" dirty="0" smtClean="0"/>
              <a:t>CLIC-O</a:t>
            </a:r>
            <a:r>
              <a:rPr lang="en-GB" dirty="0" smtClean="0"/>
              <a:t> (50 % tapering, same as in T18): Same bunch charge as CLIC-G but lower Sc if loaded with nominal CLIC current</a:t>
            </a:r>
          </a:p>
          <a:p>
            <a:pPr lvl="1"/>
            <a:r>
              <a:rPr lang="en-GB" dirty="0" smtClean="0"/>
              <a:t>If P/C is more important then also unloaded gradient will be higher</a:t>
            </a:r>
          </a:p>
          <a:p>
            <a:pPr lvl="1"/>
            <a:r>
              <a:rPr lang="en-GB" dirty="0" smtClean="0"/>
              <a:t>Efficiency lower than in CLIC-G due to longer rise time</a:t>
            </a:r>
          </a:p>
          <a:p>
            <a:r>
              <a:rPr lang="en-GB" b="1" dirty="0" smtClean="0"/>
              <a:t>CLIC-P</a:t>
            </a:r>
            <a:r>
              <a:rPr lang="en-GB" dirty="0" smtClean="0"/>
              <a:t> (100% tapering, approximately const loaded Sc): Same bunch charge as CLIC-G but even lower Sc if loaded with nominal CLIC current </a:t>
            </a:r>
          </a:p>
          <a:p>
            <a:pPr lvl="1"/>
            <a:r>
              <a:rPr lang="en-GB" dirty="0" smtClean="0"/>
              <a:t>In my opinion, it can show its potential only in loaded conditions. That means we have to test CLIC-G in loaded conditions for comparison which is already foreseen in CTF3 (dog-leg experiment). </a:t>
            </a:r>
          </a:p>
          <a:p>
            <a:pPr lvl="1"/>
            <a:r>
              <a:rPr lang="en-GB" dirty="0" smtClean="0"/>
              <a:t>Needs careful powering/conditioning if there is no/low beam loading in order not to damage the downstream end</a:t>
            </a:r>
          </a:p>
          <a:p>
            <a:r>
              <a:rPr lang="en-GB" b="1" dirty="0" smtClean="0"/>
              <a:t>Un-damped </a:t>
            </a:r>
            <a:r>
              <a:rPr lang="en-GB" dirty="0" smtClean="0"/>
              <a:t>matching cells to be used to ease the design and to lower the fields </a:t>
            </a:r>
          </a:p>
          <a:p>
            <a:pPr lvl="1"/>
            <a:r>
              <a:rPr lang="en-GB" dirty="0" smtClean="0"/>
              <a:t>In case of problems in the TD24_R05 matching cells (or maybe in any case), a 26 cells long CLIC-G with un-damped matching cells can be build to be a reference for the above alternatives and also for structures with compact couplers: double feed (TD26_vg1.7_R05_CC) and single feed (comes later). </a:t>
            </a:r>
          </a:p>
          <a:p>
            <a:endParaRPr lang="en-GB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315200" cy="838200"/>
          </a:xfrm>
        </p:spPr>
        <p:txBody>
          <a:bodyPr>
            <a:noAutofit/>
          </a:bodyPr>
          <a:lstStyle/>
          <a:p>
            <a:r>
              <a:rPr lang="en-GB" sz="2800" dirty="0" smtClean="0"/>
              <a:t>Alternative layout of CLIC SAS based on compact coupler with single feed (CCSF)</a:t>
            </a:r>
            <a:endParaRPr lang="en-GB" sz="2800" dirty="0"/>
          </a:p>
        </p:txBody>
      </p:sp>
      <p:grpSp>
        <p:nvGrpSpPr>
          <p:cNvPr id="6" name="Group 24"/>
          <p:cNvGrpSpPr/>
          <p:nvPr/>
        </p:nvGrpSpPr>
        <p:grpSpPr>
          <a:xfrm>
            <a:off x="4419600" y="1600200"/>
            <a:ext cx="4191000" cy="2743200"/>
            <a:chOff x="1295400" y="1447800"/>
            <a:chExt cx="4191000" cy="2743200"/>
          </a:xfrm>
        </p:grpSpPr>
        <p:sp>
          <p:nvSpPr>
            <p:cNvPr id="3" name="Rectangle 2"/>
            <p:cNvSpPr/>
            <p:nvPr/>
          </p:nvSpPr>
          <p:spPr>
            <a:xfrm>
              <a:off x="1295400" y="2895600"/>
              <a:ext cx="20574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AS1</a:t>
              </a:r>
              <a:endParaRPr lang="en-GB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3429000" y="2895600"/>
              <a:ext cx="20574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AS2</a:t>
              </a:r>
              <a:endParaRPr lang="en-GB" dirty="0"/>
            </a:p>
          </p:txBody>
        </p:sp>
        <p:sp>
          <p:nvSpPr>
            <p:cNvPr id="7" name="Rectangle 6"/>
            <p:cNvSpPr/>
            <p:nvPr/>
          </p:nvSpPr>
          <p:spPr>
            <a:xfrm rot="5400000">
              <a:off x="1143000" y="2590800"/>
              <a:ext cx="4572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295400" y="2438400"/>
              <a:ext cx="6858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 rot="5400000">
              <a:off x="2400300" y="1714500"/>
              <a:ext cx="6858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3238500" y="3695700"/>
              <a:ext cx="5334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981200" y="2133600"/>
              <a:ext cx="8382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Hybrid</a:t>
              </a:r>
              <a:endParaRPr lang="en-GB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819400" y="2438400"/>
              <a:ext cx="7620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1752600" y="1676400"/>
              <a:ext cx="685800" cy="2286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Load</a:t>
              </a:r>
              <a:endParaRPr lang="en-GB" dirty="0"/>
            </a:p>
          </p:txBody>
        </p:sp>
        <p:sp>
          <p:nvSpPr>
            <p:cNvPr id="16" name="Rectangle 15"/>
            <p:cNvSpPr/>
            <p:nvPr/>
          </p:nvSpPr>
          <p:spPr>
            <a:xfrm rot="5400000">
              <a:off x="5029200" y="3733800"/>
              <a:ext cx="685800" cy="2286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Load</a:t>
              </a:r>
              <a:endParaRPr lang="en-GB" dirty="0"/>
            </a:p>
          </p:txBody>
        </p:sp>
        <p:sp>
          <p:nvSpPr>
            <p:cNvPr id="18" name="U-Turn Arrow 17"/>
            <p:cNvSpPr/>
            <p:nvPr/>
          </p:nvSpPr>
          <p:spPr>
            <a:xfrm rot="5400000">
              <a:off x="2781300" y="2933700"/>
              <a:ext cx="1600200" cy="609600"/>
            </a:xfrm>
            <a:prstGeom prst="uturnArrow">
              <a:avLst>
                <a:gd name="adj1" fmla="val 25991"/>
                <a:gd name="adj2" fmla="val 25000"/>
                <a:gd name="adj3" fmla="val 23611"/>
                <a:gd name="adj4" fmla="val 43750"/>
                <a:gd name="adj5" fmla="val 7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0" name="Up Arrow 19"/>
            <p:cNvSpPr/>
            <p:nvPr/>
          </p:nvSpPr>
          <p:spPr>
            <a:xfrm>
              <a:off x="3429000" y="2971800"/>
              <a:ext cx="152400" cy="457200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Up Arrow 20"/>
            <p:cNvSpPr/>
            <p:nvPr/>
          </p:nvSpPr>
          <p:spPr>
            <a:xfrm flipV="1">
              <a:off x="1295400" y="2971800"/>
              <a:ext cx="152400" cy="457200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Up Arrow 21"/>
            <p:cNvSpPr/>
            <p:nvPr/>
          </p:nvSpPr>
          <p:spPr>
            <a:xfrm>
              <a:off x="3200400" y="3048000"/>
              <a:ext cx="152400" cy="228600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Up Arrow 22"/>
            <p:cNvSpPr/>
            <p:nvPr/>
          </p:nvSpPr>
          <p:spPr>
            <a:xfrm flipV="1">
              <a:off x="5334000" y="3124200"/>
              <a:ext cx="152400" cy="228600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 rot="5400000">
              <a:off x="2895600" y="2438400"/>
              <a:ext cx="685800" cy="2286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Load</a:t>
              </a:r>
              <a:endParaRPr lang="en-GB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343400" y="3962400"/>
            <a:ext cx="426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Advantages: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No splitters (</a:t>
            </a:r>
            <a:r>
              <a:rPr lang="en-GB" dirty="0" err="1" smtClean="0"/>
              <a:t>HOMagic</a:t>
            </a:r>
            <a:r>
              <a:rPr lang="en-GB" dirty="0" smtClean="0"/>
              <a:t>-T)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3 loads per SAS instead of 5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less waveguides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group delay difference between two AS can be adjusted to 0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more space for input/output waveguide connection to the AS</a:t>
            </a:r>
            <a:endParaRPr lang="en-GB" dirty="0"/>
          </a:p>
        </p:txBody>
      </p:sp>
      <p:pic>
        <p:nvPicPr>
          <p:cNvPr id="6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264" t="12201" r="21584" b="21705"/>
          <a:stretch>
            <a:fillRect/>
          </a:stretch>
        </p:blipFill>
        <p:spPr bwMode="auto">
          <a:xfrm>
            <a:off x="381000" y="990600"/>
            <a:ext cx="3603392" cy="36709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9" name="TextBox 68"/>
          <p:cNvSpPr txBox="1"/>
          <p:nvPr/>
        </p:nvSpPr>
        <p:spPr>
          <a:xfrm>
            <a:off x="2209800" y="1295400"/>
            <a:ext cx="1602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Baseline layout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096000" y="990600"/>
            <a:ext cx="2819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Alternative layout:</a:t>
            </a:r>
          </a:p>
          <a:p>
            <a:pPr>
              <a:buFont typeface="Arial" pitchFamily="34" charset="0"/>
              <a:buChar char="•"/>
            </a:pPr>
            <a:r>
              <a:rPr lang="en-GB" sz="1600" b="1" dirty="0" smtClean="0">
                <a:solidFill>
                  <a:srgbClr val="FF0000"/>
                </a:solidFill>
              </a:rPr>
              <a:t> Input</a:t>
            </a:r>
            <a:r>
              <a:rPr lang="en-GB" sz="1600" dirty="0" smtClean="0"/>
              <a:t> and </a:t>
            </a:r>
            <a:r>
              <a:rPr lang="en-GB" sz="1600" b="1" dirty="0" smtClean="0"/>
              <a:t>Output</a:t>
            </a:r>
            <a:r>
              <a:rPr lang="en-GB" sz="1600" dirty="0" smtClean="0"/>
              <a:t> kicks are compensated independently within one SAS = AS1 – AS2</a:t>
            </a:r>
            <a:endParaRPr lang="en-GB" sz="1600" dirty="0"/>
          </a:p>
        </p:txBody>
      </p:sp>
      <p:sp>
        <p:nvSpPr>
          <p:cNvPr id="71" name="TextBox 70"/>
          <p:cNvSpPr txBox="1"/>
          <p:nvPr/>
        </p:nvSpPr>
        <p:spPr>
          <a:xfrm>
            <a:off x="381000" y="990600"/>
            <a:ext cx="20056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Image courtesy of A. </a:t>
            </a:r>
            <a:r>
              <a:rPr lang="en-GB" sz="1100" dirty="0" err="1" smtClean="0"/>
              <a:t>Samoshkin</a:t>
            </a:r>
            <a:endParaRPr lang="en-GB" sz="1100" dirty="0" smtClean="0"/>
          </a:p>
        </p:txBody>
      </p:sp>
      <p:sp>
        <p:nvSpPr>
          <p:cNvPr id="72" name="Rectangle 71"/>
          <p:cNvSpPr/>
          <p:nvPr/>
        </p:nvSpPr>
        <p:spPr>
          <a:xfrm>
            <a:off x="4267200" y="990600"/>
            <a:ext cx="4572000" cy="533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10811" r="962"/>
          <a:stretch>
            <a:fillRect/>
          </a:stretch>
        </p:blipFill>
        <p:spPr bwMode="auto">
          <a:xfrm>
            <a:off x="4876800" y="1524001"/>
            <a:ext cx="4185918" cy="3352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29808" r="25000"/>
          <a:stretch>
            <a:fillRect/>
          </a:stretch>
        </p:blipFill>
        <p:spPr bwMode="auto">
          <a:xfrm>
            <a:off x="1524000" y="0"/>
            <a:ext cx="348460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3" cstate="print"/>
          <a:srcRect l="38435" r="32906"/>
          <a:stretch>
            <a:fillRect/>
          </a:stretch>
        </p:blipFill>
        <p:spPr bwMode="auto">
          <a:xfrm flipH="1">
            <a:off x="0" y="0"/>
            <a:ext cx="2209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200" y="152400"/>
            <a:ext cx="56388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Compact coupler with single feed, geometry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2162638" y="1219200"/>
            <a:ext cx="914400" cy="914400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46744" y="12954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 rot="5400000">
            <a:off x="2962738" y="2095500"/>
            <a:ext cx="1143000" cy="1588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458038" y="19050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idw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905000" y="3810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idw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600200" y="685800"/>
            <a:ext cx="1172038" cy="1588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905000" y="3048000"/>
            <a:ext cx="523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ipw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600200" y="3429000"/>
            <a:ext cx="1172038" cy="1588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410200" y="5486400"/>
            <a:ext cx="3510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idw</a:t>
            </a:r>
            <a:r>
              <a:rPr lang="en-GB" dirty="0" smtClean="0"/>
              <a:t> = 8 mm</a:t>
            </a:r>
          </a:p>
          <a:p>
            <a:r>
              <a:rPr lang="en-GB" dirty="0" smtClean="0"/>
              <a:t>b and </a:t>
            </a:r>
            <a:r>
              <a:rPr lang="en-GB" dirty="0" err="1" smtClean="0"/>
              <a:t>ipw</a:t>
            </a:r>
            <a:r>
              <a:rPr lang="en-GB" dirty="0" smtClean="0"/>
              <a:t> are matching parameters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rot="5400000">
            <a:off x="267494" y="2094706"/>
            <a:ext cx="1143000" cy="1588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81000" y="19050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idw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4415565"/>
            <a:ext cx="7010400" cy="2442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114800" cy="9144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Dipolar kick on crest</a:t>
            </a:r>
            <a:endParaRPr lang="en-GB" sz="3600" dirty="0"/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642" y="0"/>
            <a:ext cx="5952958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343400" y="6172200"/>
            <a:ext cx="36799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Complex </a:t>
            </a:r>
            <a:r>
              <a:rPr lang="en-GB" dirty="0" err="1" smtClean="0"/>
              <a:t>mag</a:t>
            </a:r>
            <a:r>
              <a:rPr lang="en-GB" dirty="0" smtClean="0"/>
              <a:t> of Real </a:t>
            </a:r>
            <a:r>
              <a:rPr lang="en-GB" dirty="0" err="1" smtClean="0"/>
              <a:t>Poynting</a:t>
            </a:r>
            <a:r>
              <a:rPr lang="en-GB" dirty="0" smtClean="0"/>
              <a:t> vector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762000"/>
            <a:ext cx="3429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600" dirty="0" smtClean="0"/>
              <a:t> Dipolar kick for particle on crest is mostly magnetic (-Z</a:t>
            </a:r>
            <a:r>
              <a:rPr lang="en-GB" sz="1600" baseline="-25000" dirty="0" smtClean="0"/>
              <a:t>0</a:t>
            </a:r>
            <a:r>
              <a:rPr lang="en-GB" sz="1600" dirty="0" smtClean="0"/>
              <a:t>H</a:t>
            </a:r>
            <a:r>
              <a:rPr lang="en-GB" sz="1600" baseline="-25000" dirty="0" smtClean="0"/>
              <a:t>y</a:t>
            </a:r>
            <a:r>
              <a:rPr lang="en-GB" sz="16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</a:t>
            </a:r>
            <a:r>
              <a:rPr lang="en-GB" sz="1600" dirty="0" err="1" smtClean="0"/>
              <a:t>H</a:t>
            </a:r>
            <a:r>
              <a:rPr lang="en-GB" sz="1600" baseline="-25000" dirty="0" err="1" smtClean="0"/>
              <a:t>y</a:t>
            </a:r>
            <a:r>
              <a:rPr lang="en-GB" sz="1600" dirty="0" smtClean="0"/>
              <a:t> is needed to let power flow cross the middle plane: </a:t>
            </a:r>
            <a:r>
              <a:rPr lang="en-GB" sz="1600" dirty="0" err="1" smtClean="0"/>
              <a:t>S</a:t>
            </a:r>
            <a:r>
              <a:rPr lang="en-GB" sz="1600" baseline="-25000" dirty="0" err="1" smtClean="0"/>
              <a:t>x</a:t>
            </a:r>
            <a:r>
              <a:rPr lang="en-GB" sz="1600" dirty="0" smtClean="0"/>
              <a:t> = </a:t>
            </a:r>
            <a:r>
              <a:rPr lang="en-GB" sz="1600" dirty="0" err="1" smtClean="0"/>
              <a:t>H</a:t>
            </a:r>
            <a:r>
              <a:rPr lang="en-GB" sz="1600" baseline="-25000" dirty="0" err="1" smtClean="0"/>
              <a:t>y</a:t>
            </a:r>
            <a:r>
              <a:rPr lang="en-GB" sz="1600" dirty="0" smtClean="0"/>
              <a:t> x </a:t>
            </a:r>
            <a:r>
              <a:rPr lang="en-GB" sz="1600" dirty="0" err="1" smtClean="0"/>
              <a:t>E</a:t>
            </a:r>
            <a:r>
              <a:rPr lang="en-GB" sz="1600" baseline="-25000" dirty="0" err="1" smtClean="0"/>
              <a:t>z</a:t>
            </a:r>
            <a:r>
              <a:rPr lang="en-GB" sz="1600" dirty="0" smtClean="0"/>
              <a:t>, that is why it is in phase with accelerating field </a:t>
            </a:r>
            <a:r>
              <a:rPr lang="en-GB" sz="1600" dirty="0" err="1" smtClean="0"/>
              <a:t>E</a:t>
            </a:r>
            <a:r>
              <a:rPr lang="en-GB" sz="1600" baseline="-25000" dirty="0" err="1" smtClean="0"/>
              <a:t>z</a:t>
            </a:r>
            <a:endParaRPr lang="en-GB" sz="1600" dirty="0" smtClean="0"/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The kick is proportional to the input power (fixed) divided by </a:t>
            </a:r>
            <a:r>
              <a:rPr lang="en-GB" sz="1600" dirty="0" err="1" smtClean="0"/>
              <a:t>Ez</a:t>
            </a:r>
            <a:r>
              <a:rPr lang="en-GB" sz="1600" dirty="0" smtClean="0"/>
              <a:t> (fixed) and by the  cell radius (more or less fixed by the cell frequency)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The sign is given by the direction of the power flow. It is asymmetric in the input/output couplers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</a:t>
            </a:r>
            <a:r>
              <a:rPr lang="en-GB" sz="1600" b="1" dirty="0" smtClean="0"/>
              <a:t>If the gradient in the coupler cell has to stay high (as in the case of CLIC) the dipole kick will stay </a:t>
            </a:r>
            <a:endParaRPr lang="en-GB" sz="1600" b="1" dirty="0" smtClean="0"/>
          </a:p>
          <a:p>
            <a:r>
              <a:rPr lang="en-GB" sz="1600" b="1" dirty="0" smtClean="0"/>
              <a:t>there </a:t>
            </a:r>
            <a:r>
              <a:rPr lang="en-GB" sz="1600" b="1" dirty="0" smtClean="0"/>
              <a:t>as well.</a:t>
            </a:r>
          </a:p>
          <a:p>
            <a:pPr>
              <a:buFont typeface="Arial" pitchFamily="34" charset="0"/>
              <a:buChar char="•"/>
            </a:pPr>
            <a:r>
              <a:rPr lang="en-GB" sz="1600" b="1" dirty="0" smtClean="0"/>
              <a:t> The kick can be </a:t>
            </a:r>
          </a:p>
          <a:p>
            <a:r>
              <a:rPr lang="en-GB" sz="1600" b="1" dirty="0" smtClean="0"/>
              <a:t>minimized by reducing </a:t>
            </a:r>
          </a:p>
          <a:p>
            <a:r>
              <a:rPr lang="en-GB" sz="1600" b="1" dirty="0" smtClean="0"/>
              <a:t>accelerating gradient</a:t>
            </a:r>
          </a:p>
          <a:p>
            <a:r>
              <a:rPr lang="en-GB" sz="1600" b="1" dirty="0" smtClean="0"/>
              <a:t>in the coupler cell</a:t>
            </a:r>
          </a:p>
        </p:txBody>
      </p:sp>
      <p:grpSp>
        <p:nvGrpSpPr>
          <p:cNvPr id="3" name="Group 8"/>
          <p:cNvGrpSpPr/>
          <p:nvPr/>
        </p:nvGrpSpPr>
        <p:grpSpPr>
          <a:xfrm>
            <a:off x="4267200" y="2895600"/>
            <a:ext cx="1676400" cy="369332"/>
            <a:chOff x="4572000" y="2971800"/>
            <a:chExt cx="1676400" cy="369332"/>
          </a:xfrm>
        </p:grpSpPr>
        <p:sp>
          <p:nvSpPr>
            <p:cNvPr id="10" name="TextBox 9"/>
            <p:cNvSpPr txBox="1"/>
            <p:nvPr/>
          </p:nvSpPr>
          <p:spPr>
            <a:xfrm>
              <a:off x="5105400" y="2971800"/>
              <a:ext cx="7393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-2.5 V</a:t>
              </a:r>
              <a:endParaRPr lang="en-GB" b="1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4572000" y="3276600"/>
              <a:ext cx="16764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1"/>
          <p:cNvGrpSpPr/>
          <p:nvPr/>
        </p:nvGrpSpPr>
        <p:grpSpPr>
          <a:xfrm>
            <a:off x="7010400" y="2209800"/>
            <a:ext cx="1676400" cy="369332"/>
            <a:chOff x="4572000" y="2971800"/>
            <a:chExt cx="1676400" cy="369332"/>
          </a:xfrm>
        </p:grpSpPr>
        <p:sp>
          <p:nvSpPr>
            <p:cNvPr id="13" name="TextBox 12"/>
            <p:cNvSpPr txBox="1"/>
            <p:nvPr/>
          </p:nvSpPr>
          <p:spPr>
            <a:xfrm>
              <a:off x="5105400" y="2971800"/>
              <a:ext cx="6687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2.5 V</a:t>
              </a:r>
              <a:endParaRPr lang="en-GB" b="1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4572000" y="3276600"/>
              <a:ext cx="16764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Dipolar kick 90</a:t>
            </a:r>
            <a:r>
              <a:rPr lang="en-GB" baseline="30000" dirty="0" smtClean="0"/>
              <a:t>o</a:t>
            </a:r>
            <a:r>
              <a:rPr lang="en-GB" dirty="0" smtClean="0"/>
              <a:t> off crest </a:t>
            </a:r>
            <a:endParaRPr lang="en-GB" dirty="0"/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8200" y="762000"/>
            <a:ext cx="5994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52400" y="990600"/>
            <a:ext cx="34290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sz="1600" dirty="0" smtClean="0"/>
              <a:t>Dipolar kick for particle 90</a:t>
            </a:r>
            <a:r>
              <a:rPr lang="en-GB" sz="1600" baseline="30000" dirty="0" smtClean="0"/>
              <a:t>o</a:t>
            </a:r>
            <a:r>
              <a:rPr lang="en-GB" sz="1600" dirty="0" smtClean="0"/>
              <a:t> off crest is again mostly magnetic (-Z</a:t>
            </a:r>
            <a:r>
              <a:rPr lang="en-GB" sz="1600" baseline="-25000" dirty="0" smtClean="0"/>
              <a:t>0</a:t>
            </a:r>
            <a:r>
              <a:rPr lang="en-GB" sz="1600" dirty="0" smtClean="0"/>
              <a:t>H</a:t>
            </a:r>
            <a:r>
              <a:rPr lang="en-GB" sz="1600" baseline="-25000" dirty="0" smtClean="0"/>
              <a:t>y</a:t>
            </a:r>
            <a:r>
              <a:rPr lang="en-GB" sz="16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</a:t>
            </a:r>
            <a:r>
              <a:rPr lang="en-GB" sz="1600" dirty="0" err="1" smtClean="0"/>
              <a:t>H</a:t>
            </a:r>
            <a:r>
              <a:rPr lang="en-GB" sz="1600" baseline="-25000" dirty="0" err="1" smtClean="0"/>
              <a:t>y</a:t>
            </a:r>
            <a:r>
              <a:rPr lang="en-GB" sz="1600" dirty="0" smtClean="0"/>
              <a:t> comes from the offset of the EM field centre with respect to the beam axis, that is why it is in phase with H</a:t>
            </a:r>
            <a:r>
              <a:rPr lang="el-GR" sz="1600" baseline="-25000" dirty="0" smtClean="0"/>
              <a:t>φ</a:t>
            </a:r>
            <a:r>
              <a:rPr lang="en-GB" sz="1600" dirty="0" smtClean="0"/>
              <a:t> and 90</a:t>
            </a:r>
            <a:r>
              <a:rPr lang="en-GB" sz="1600" baseline="30000" dirty="0" smtClean="0"/>
              <a:t>o</a:t>
            </a:r>
            <a:r>
              <a:rPr lang="en-GB" sz="1600" dirty="0" smtClean="0"/>
              <a:t> out of phase with the accelerating field </a:t>
            </a:r>
            <a:r>
              <a:rPr lang="en-GB" sz="1600" dirty="0" err="1" smtClean="0"/>
              <a:t>E</a:t>
            </a:r>
            <a:r>
              <a:rPr lang="en-GB" sz="1600" baseline="-25000" dirty="0" err="1" smtClean="0"/>
              <a:t>z</a:t>
            </a:r>
            <a:endParaRPr lang="en-GB" sz="1600" baseline="-25000" dirty="0" smtClean="0"/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The kick is proportional to the accelerating field (fixed) and the offset between the beam and EM field axis (can be optimized improving the EM field symmetry), 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The sign depends on the sign of the accelerating field and of the offset. It is symmetric in input/output couplers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</a:t>
            </a:r>
            <a:r>
              <a:rPr lang="en-GB" sz="1600" b="1" dirty="0" smtClean="0"/>
              <a:t>This kick can be optimized down to zero if necessary! </a:t>
            </a:r>
            <a:endParaRPr lang="en-GB" sz="1600" b="1" dirty="0"/>
          </a:p>
        </p:txBody>
      </p:sp>
      <p:grpSp>
        <p:nvGrpSpPr>
          <p:cNvPr id="3" name="Group 10"/>
          <p:cNvGrpSpPr/>
          <p:nvPr/>
        </p:nvGrpSpPr>
        <p:grpSpPr>
          <a:xfrm>
            <a:off x="4267200" y="3352800"/>
            <a:ext cx="1676400" cy="369332"/>
            <a:chOff x="4572000" y="2971800"/>
            <a:chExt cx="1676400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5105400" y="2971800"/>
              <a:ext cx="6687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0.5 V</a:t>
              </a:r>
              <a:endParaRPr lang="en-GB" b="1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4572000" y="3276600"/>
              <a:ext cx="16764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685800" y="53340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 the presented case at 2 W input power: on crest kick of 2.5 V is already much larger than 90</a:t>
            </a:r>
            <a:r>
              <a:rPr lang="en-GB" baseline="30000" dirty="0" smtClean="0"/>
              <a:t>o</a:t>
            </a:r>
            <a:r>
              <a:rPr lang="en-GB" dirty="0" smtClean="0"/>
              <a:t> off crest kick of 0.5 V due to very high degree of symmetry of the EM field. Still can be fine tuned if necessary. </a:t>
            </a:r>
            <a:endParaRPr lang="en-GB" dirty="0"/>
          </a:p>
        </p:txBody>
      </p:sp>
      <p:grpSp>
        <p:nvGrpSpPr>
          <p:cNvPr id="4" name="Group 8"/>
          <p:cNvGrpSpPr/>
          <p:nvPr/>
        </p:nvGrpSpPr>
        <p:grpSpPr>
          <a:xfrm>
            <a:off x="6934200" y="4343400"/>
            <a:ext cx="1676400" cy="369332"/>
            <a:chOff x="4572000" y="2971800"/>
            <a:chExt cx="1676400" cy="369332"/>
          </a:xfrm>
        </p:grpSpPr>
        <p:sp>
          <p:nvSpPr>
            <p:cNvPr id="10" name="TextBox 9"/>
            <p:cNvSpPr txBox="1"/>
            <p:nvPr/>
          </p:nvSpPr>
          <p:spPr>
            <a:xfrm>
              <a:off x="5105400" y="2971800"/>
              <a:ext cx="6687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0.5 V</a:t>
              </a:r>
              <a:endParaRPr lang="en-GB" b="1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4572000" y="3276600"/>
              <a:ext cx="16764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81000" y="6248400"/>
            <a:ext cx="854836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The impact of the dipole kicks on the beam dynamics is under investigation (talk on 29/9)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and Outlook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447800"/>
            <a:ext cx="7391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GB" dirty="0" smtClean="0"/>
              <a:t> </a:t>
            </a:r>
            <a:r>
              <a:rPr lang="en-GB" sz="2000" dirty="0" smtClean="0"/>
              <a:t>Several new structure prototypes are proposed which have a potential of improving CLIC_G performance or/and cost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/>
              <a:t> Both new high-gradient test results for CLIC_G and possible reconsideration of CLIC parameters can significantly change motivations and the boundary conditions for the CLIC accelerating structure design.</a:t>
            </a:r>
            <a:endParaRPr lang="en-GB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GB" sz="2800" dirty="0" smtClean="0"/>
              <a:t>Motivations</a:t>
            </a:r>
          </a:p>
          <a:p>
            <a:r>
              <a:rPr lang="en-GB" sz="2800" dirty="0" smtClean="0"/>
              <a:t>Alternative to CLIC-G for CLIC main </a:t>
            </a:r>
            <a:r>
              <a:rPr lang="en-GB" sz="2800" dirty="0" err="1" smtClean="0"/>
              <a:t>linac</a:t>
            </a:r>
            <a:endParaRPr lang="en-GB" sz="2800" dirty="0" smtClean="0"/>
          </a:p>
          <a:p>
            <a:pPr lvl="1"/>
            <a:r>
              <a:rPr lang="en-GB" sz="2400" dirty="0" smtClean="0"/>
              <a:t>Same last iris (CLIC-M)</a:t>
            </a:r>
          </a:p>
          <a:p>
            <a:pPr lvl="1"/>
            <a:r>
              <a:rPr lang="en-GB" sz="2400" dirty="0" smtClean="0"/>
              <a:t>Similar &lt;a&gt; (CLIC-N)</a:t>
            </a:r>
          </a:p>
          <a:p>
            <a:pPr lvl="1"/>
            <a:r>
              <a:rPr lang="en-GB" sz="2400" dirty="0" smtClean="0"/>
              <a:t>Same degree of tapering as T18 (CLIC-O)</a:t>
            </a:r>
          </a:p>
          <a:p>
            <a:pPr lvl="1"/>
            <a:r>
              <a:rPr lang="en-GB" sz="2400" dirty="0" smtClean="0"/>
              <a:t>XXL tapering (CLIC-P)</a:t>
            </a:r>
          </a:p>
          <a:p>
            <a:r>
              <a:rPr lang="en-GB" sz="2800" dirty="0" smtClean="0"/>
              <a:t>Single feed input/output couplers for CLIC_G</a:t>
            </a:r>
          </a:p>
          <a:p>
            <a:r>
              <a:rPr lang="en-GB" sz="2800" dirty="0" smtClean="0"/>
              <a:t>What is not covered in this presentation</a:t>
            </a:r>
          </a:p>
          <a:p>
            <a:pPr lvl="1"/>
            <a:r>
              <a:rPr lang="en-GB" sz="2400" dirty="0" smtClean="0"/>
              <a:t>CLIC DDS (CERN-UK collaboration)</a:t>
            </a:r>
          </a:p>
          <a:p>
            <a:pPr lvl="1"/>
            <a:r>
              <a:rPr lang="en-GB" sz="2400" dirty="0" smtClean="0"/>
              <a:t>Choke mode damped structure (CERN - </a:t>
            </a:r>
            <a:r>
              <a:rPr lang="en-GB" sz="2400" dirty="0" err="1" smtClean="0"/>
              <a:t>Tsignhua</a:t>
            </a:r>
            <a:r>
              <a:rPr lang="en-GB" sz="2400" dirty="0" smtClean="0"/>
              <a:t> Uni. </a:t>
            </a:r>
            <a:r>
              <a:rPr lang="en-GB" sz="2400" dirty="0" smtClean="0"/>
              <a:t>Collaboration, Jiaru talks next)</a:t>
            </a:r>
            <a:endParaRPr lang="en-GB" sz="2400" dirty="0" smtClean="0"/>
          </a:p>
          <a:p>
            <a:pPr lvl="1"/>
            <a:r>
              <a:rPr lang="en-GB" sz="2400" dirty="0" smtClean="0"/>
              <a:t>CLIC Crab cavity (CERN-UK </a:t>
            </a:r>
            <a:r>
              <a:rPr lang="en-GB" sz="2400" dirty="0" smtClean="0"/>
              <a:t>collaboration, A. Dexter talks on Wednesday </a:t>
            </a:r>
            <a:r>
              <a:rPr lang="en-GB" sz="2400" dirty="0" smtClean="0"/>
              <a:t>a</a:t>
            </a:r>
            <a:r>
              <a:rPr lang="en-GB" sz="2400" dirty="0" smtClean="0"/>
              <a:t>fternoon)</a:t>
            </a:r>
            <a:endParaRPr lang="en-GB" sz="2400" dirty="0" smtClean="0"/>
          </a:p>
          <a:p>
            <a:pPr lvl="1">
              <a:buNone/>
            </a:pPr>
            <a:endParaRPr lang="en-GB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Motivations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371600"/>
            <a:ext cx="7620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The </a:t>
            </a:r>
            <a:r>
              <a:rPr lang="en-GB" dirty="0" smtClean="0"/>
              <a:t>CLIC_G structure has been designed in 2008.  We have learned a lot since then </a:t>
            </a:r>
            <a:r>
              <a:rPr lang="en-GB" b="1" dirty="0" smtClean="0"/>
              <a:t>but</a:t>
            </a:r>
            <a:r>
              <a:rPr lang="en-GB" dirty="0" smtClean="0"/>
              <a:t> the structure is not tested yet and we cannot say for sure if it satisfied CLIC requirements or not.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All what we learned so far indicate that CLIC_G is on the edge. We need a reliable test results in order to see where is(are) the weak point(s) of CLIC_G, then we can try to improve it.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Moreover, CLIC parameters are frozen since 2008. There is no need in a design of a new structure with different parameters (length, aperture, gradient, etc.).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In summary</a:t>
            </a:r>
            <a:r>
              <a:rPr lang="en-GB" dirty="0" smtClean="0"/>
              <a:t>, </a:t>
            </a:r>
            <a:r>
              <a:rPr lang="en-GB" dirty="0" smtClean="0"/>
              <a:t>there </a:t>
            </a:r>
            <a:r>
              <a:rPr lang="en-GB" dirty="0" smtClean="0"/>
              <a:t>is no strong motivation on the new RF </a:t>
            </a:r>
            <a:r>
              <a:rPr lang="en-GB" dirty="0" smtClean="0"/>
              <a:t>design, nevertheless, several</a:t>
            </a:r>
            <a:r>
              <a:rPr lang="en-GB" dirty="0" smtClean="0"/>
              <a:t> </a:t>
            </a:r>
            <a:r>
              <a:rPr lang="en-GB" dirty="0" smtClean="0"/>
              <a:t>new structure prototypes </a:t>
            </a:r>
            <a:r>
              <a:rPr lang="en-GB" dirty="0" smtClean="0"/>
              <a:t>are being</a:t>
            </a:r>
            <a:r>
              <a:rPr lang="en-GB" dirty="0" smtClean="0"/>
              <a:t> </a:t>
            </a:r>
            <a:r>
              <a:rPr lang="en-GB" dirty="0" smtClean="0"/>
              <a:t>designed along two lines: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GB" dirty="0" smtClean="0"/>
              <a:t>i</a:t>
            </a:r>
            <a:r>
              <a:rPr lang="en-GB" dirty="0" smtClean="0"/>
              <a:t>mprove </a:t>
            </a:r>
            <a:r>
              <a:rPr lang="en-GB" dirty="0" smtClean="0"/>
              <a:t>high gradient performance for the same bunch charge by tuning the structure tapering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GB" dirty="0" smtClean="0"/>
              <a:t>simplification </a:t>
            </a:r>
            <a:r>
              <a:rPr lang="en-GB" dirty="0" smtClean="0"/>
              <a:t>of the associated RF network by introducing compact couplers with single feed (CCSF)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Gradient versus tapering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990600"/>
            <a:ext cx="3124199" cy="2803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066800"/>
            <a:ext cx="3200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581400" y="1295400"/>
            <a:ext cx="1082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T18_SLAC#1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248400" y="1117699"/>
            <a:ext cx="2743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sz="1600" dirty="0" smtClean="0"/>
              <a:t>If we forget for the moment about the hot cell #7, the BDR is higher in the last cell, where field quantities are higher.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N.B., in T24, the BDR distribution is more flat but there are also other differences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</a:t>
            </a:r>
            <a:r>
              <a:rPr lang="en-GB" sz="2400" b="1" dirty="0" smtClean="0">
                <a:solidFill>
                  <a:srgbClr val="FF0000"/>
                </a:solidFill>
              </a:rPr>
              <a:t>What is the optimum tapering ?</a:t>
            </a:r>
            <a:endParaRPr lang="en-GB" sz="1600" b="1"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886200"/>
            <a:ext cx="315034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 descr="C:\Documents and Settings\higo\デスクトップ\T24#3\Run9\BD locatio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4495800"/>
            <a:ext cx="2590800" cy="2078181"/>
          </a:xfrm>
          <a:prstGeom prst="rect">
            <a:avLst/>
          </a:prstGeom>
          <a:noFill/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3810000"/>
            <a:ext cx="3124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4495800" y="4114800"/>
            <a:ext cx="9014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T24_SLAC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620000" y="5181600"/>
            <a:ext cx="819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T24_KEK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914400" y="5029200"/>
            <a:ext cx="1315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T24_vg1.8_disk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62000" y="1219200"/>
            <a:ext cx="1315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T18_vg2.6_disk</a:t>
            </a:r>
            <a:endParaRPr lang="en-GB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CLIC-G disk R05 regular cells (reference)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6168" y="685801"/>
            <a:ext cx="3937832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85800"/>
            <a:ext cx="406717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066800" y="1600200"/>
            <a:ext cx="2541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24 regular cells unloaded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867400" y="1524000"/>
            <a:ext cx="2541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26 regular cells unloaded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1" y="4419600"/>
            <a:ext cx="480059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sz="1400" dirty="0" smtClean="0"/>
              <a:t>The difference between TD24 and TD26 is only 1-2 % in field quantities, which is most probably un-measurable in high-gradient experiments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That means </a:t>
            </a:r>
          </a:p>
          <a:p>
            <a:pPr marL="180000" lvl="1">
              <a:buFont typeface="Arial" pitchFamily="34" charset="0"/>
              <a:buChar char="•"/>
            </a:pPr>
            <a:r>
              <a:rPr lang="en-GB" sz="1400" dirty="0" smtClean="0"/>
              <a:t>we can compare TD24_vg1.7_R05 &lt;-&gt; TD26_vg1.7_R05CC for compact coupler performance evaluation</a:t>
            </a:r>
          </a:p>
          <a:p>
            <a:pPr marL="180000" lvl="1">
              <a:buFont typeface="Arial" pitchFamily="34" charset="0"/>
              <a:buChar char="•"/>
            </a:pPr>
            <a:r>
              <a:rPr lang="en-GB" sz="1400" dirty="0" smtClean="0"/>
              <a:t>we can also use it for comparison with possible alternatives to CLIC_G equipped with “mode launcher” power coupler</a:t>
            </a:r>
            <a:endParaRPr lang="en-GB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7282" y="3589902"/>
            <a:ext cx="3764318" cy="3344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6400800" y="3810000"/>
            <a:ext cx="2355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26 regular cells loaded,</a:t>
            </a:r>
          </a:p>
          <a:p>
            <a:r>
              <a:rPr lang="en-GB" dirty="0" smtClean="0"/>
              <a:t>N=3.72e9, </a:t>
            </a:r>
            <a:r>
              <a:rPr lang="en-GB" dirty="0" err="1" smtClean="0"/>
              <a:t>Nb</a:t>
            </a:r>
            <a:r>
              <a:rPr lang="en-GB" dirty="0" smtClean="0"/>
              <a:t>=312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762000"/>
            <a:ext cx="4067175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1752" y="838199"/>
            <a:ext cx="3642247" cy="327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3486284"/>
            <a:ext cx="3581400" cy="337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Constant Sc with the same last iris: </a:t>
            </a:r>
            <a:r>
              <a:rPr lang="en-GB" sz="3600" b="1" dirty="0" smtClean="0"/>
              <a:t>CLIC-M</a:t>
            </a:r>
            <a:endParaRPr lang="en-GB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990600"/>
            <a:ext cx="2272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26 regular cells unloaded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6781800" y="1000780"/>
            <a:ext cx="19896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26 regular cells loaded, </a:t>
            </a:r>
          </a:p>
          <a:p>
            <a:r>
              <a:rPr lang="en-GB" sz="1400" dirty="0" smtClean="0"/>
              <a:t>N=3.72e9, </a:t>
            </a:r>
            <a:r>
              <a:rPr lang="en-GB" sz="1400" dirty="0" err="1" smtClean="0"/>
              <a:t>Nb</a:t>
            </a:r>
            <a:r>
              <a:rPr lang="en-GB" sz="1400" dirty="0" smtClean="0"/>
              <a:t>=322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934200" y="3733800"/>
            <a:ext cx="1537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N=4.1e9, </a:t>
            </a:r>
            <a:r>
              <a:rPr lang="en-GB" sz="1400" dirty="0" err="1" smtClean="0"/>
              <a:t>Nb</a:t>
            </a:r>
            <a:r>
              <a:rPr lang="en-GB" sz="1400" dirty="0" smtClean="0"/>
              <a:t> = 322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4572000"/>
            <a:ext cx="367671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Parameter changes CLIC-G -&gt; CLIC-M:</a:t>
            </a:r>
          </a:p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iris radii [mm]: 3.15 -&gt; 3.41 </a:t>
            </a:r>
          </a:p>
          <a:p>
            <a:r>
              <a:rPr lang="en-GB" dirty="0" smtClean="0"/>
              <a:t>Input group velocity [%]: 1.65 -&gt; 1.99</a:t>
            </a:r>
          </a:p>
          <a:p>
            <a:pPr>
              <a:buFont typeface="Symbol"/>
              <a:buChar char="Þ"/>
            </a:pPr>
            <a:r>
              <a:rPr lang="en-GB" dirty="0" smtClean="0"/>
              <a:t>&lt;a&gt;/lambda: 0.11 -&gt; 0.117</a:t>
            </a:r>
          </a:p>
          <a:p>
            <a:pPr>
              <a:buFont typeface="Symbol"/>
              <a:buChar char="Þ"/>
            </a:pPr>
            <a:r>
              <a:rPr lang="en-GB" dirty="0" smtClean="0"/>
              <a:t>N: 3.72e9 -&gt; 4.1e9</a:t>
            </a:r>
          </a:p>
          <a:p>
            <a:pPr>
              <a:buFont typeface="Symbol"/>
              <a:buChar char="Þ"/>
            </a:pPr>
            <a:r>
              <a:rPr lang="en-GB" dirty="0" err="1" smtClean="0"/>
              <a:t>Nb</a:t>
            </a:r>
            <a:r>
              <a:rPr lang="en-GB" dirty="0" smtClean="0"/>
              <a:t>: 312 -&gt; 322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1524000"/>
            <a:ext cx="2165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TD26_vg2.0_diskR05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43200" y="5867400"/>
            <a:ext cx="2514601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Efficiency is higher due to higher bunch charge</a:t>
            </a:r>
            <a:endParaRPr lang="en-GB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225" y="762000"/>
            <a:ext cx="4067175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838200"/>
            <a:ext cx="4067175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Constant Sc with the reduced last iris: </a:t>
            </a:r>
            <a:r>
              <a:rPr lang="en-GB" sz="3600" b="1" dirty="0" smtClean="0"/>
              <a:t>CLIC-N</a:t>
            </a:r>
            <a:endParaRPr lang="en-GB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2272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26 regular cells unloaded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6553200" y="1076980"/>
            <a:ext cx="19896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26 regular cells loaded, </a:t>
            </a:r>
          </a:p>
          <a:p>
            <a:r>
              <a:rPr lang="en-GB" sz="1400" dirty="0" smtClean="0"/>
              <a:t>N=3.74e9, </a:t>
            </a:r>
            <a:r>
              <a:rPr lang="en-GB" sz="1400" dirty="0" err="1" smtClean="0"/>
              <a:t>Nb</a:t>
            </a:r>
            <a:r>
              <a:rPr lang="en-GB" sz="1400" dirty="0" smtClean="0"/>
              <a:t>=306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37923" y="4724400"/>
            <a:ext cx="472174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Parameter changes CLIC-G -&gt; CLIC-N:</a:t>
            </a:r>
          </a:p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, last iris radii [mm]: {3.15,2.35} -&gt; {3.342.24} </a:t>
            </a:r>
          </a:p>
          <a:p>
            <a:r>
              <a:rPr lang="en-GB" dirty="0" err="1" smtClean="0"/>
              <a:t>Input,output</a:t>
            </a:r>
            <a:r>
              <a:rPr lang="en-GB" dirty="0" smtClean="0"/>
              <a:t> vg/c [%]: {1.65,0.83} -&gt; {1.89,0.74}</a:t>
            </a:r>
          </a:p>
          <a:p>
            <a:pPr>
              <a:buFont typeface="Symbol"/>
              <a:buChar char="Þ"/>
            </a:pPr>
            <a:r>
              <a:rPr lang="en-GB" dirty="0" smtClean="0"/>
              <a:t>&lt;a&gt;/lambda: 0.11 -&gt; 0.1116</a:t>
            </a:r>
          </a:p>
          <a:p>
            <a:pPr>
              <a:buFont typeface="Symbol"/>
              <a:buChar char="Þ"/>
            </a:pPr>
            <a:r>
              <a:rPr lang="en-GB" dirty="0" smtClean="0"/>
              <a:t>N is the same</a:t>
            </a:r>
          </a:p>
          <a:p>
            <a:pPr>
              <a:buFont typeface="Symbol"/>
              <a:buChar char="Þ"/>
            </a:pPr>
            <a:r>
              <a:rPr lang="en-GB" dirty="0" err="1" smtClean="0"/>
              <a:t>Nb</a:t>
            </a:r>
            <a:r>
              <a:rPr lang="en-GB" dirty="0" smtClean="0"/>
              <a:t>: 312 -&gt; 306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1447800"/>
            <a:ext cx="2165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TD26_vg1.9_diskR05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9800" y="5029200"/>
            <a:ext cx="2743200" cy="646331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Efficiency is a bit lower due to shorter bunch train</a:t>
            </a:r>
            <a:endParaRPr lang="en-GB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762000"/>
            <a:ext cx="4067175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5" y="762000"/>
            <a:ext cx="4067175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Same degree of tapering as T18: </a:t>
            </a:r>
            <a:r>
              <a:rPr lang="en-GB" sz="3600" b="1" dirty="0" smtClean="0"/>
              <a:t>CLIC-O</a:t>
            </a:r>
            <a:endParaRPr lang="en-GB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2272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26 regular cells unloaded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782753" y="1066800"/>
            <a:ext cx="19896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26 regular cells loaded, </a:t>
            </a:r>
          </a:p>
          <a:p>
            <a:r>
              <a:rPr lang="en-GB" sz="1400" dirty="0" smtClean="0"/>
              <a:t>N=3.73e9, </a:t>
            </a:r>
            <a:r>
              <a:rPr lang="en-GB" sz="1400" dirty="0" err="1" smtClean="0"/>
              <a:t>Nb</a:t>
            </a:r>
            <a:r>
              <a:rPr lang="en-GB" sz="1400" dirty="0" smtClean="0"/>
              <a:t>=295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4572000"/>
            <a:ext cx="464351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Parameter changes CLIC-G -&gt; CLIC-O:</a:t>
            </a:r>
          </a:p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, last iris radii [mm]: {3.15,2.35} -&gt; {3.6,2.1} </a:t>
            </a:r>
          </a:p>
          <a:p>
            <a:r>
              <a:rPr lang="en-GB" dirty="0" err="1" smtClean="0"/>
              <a:t>Input,output</a:t>
            </a:r>
            <a:r>
              <a:rPr lang="en-GB" dirty="0" smtClean="0"/>
              <a:t> vg/c [%]: {1.65,0.83} -&gt; {2.25,0.64}</a:t>
            </a:r>
          </a:p>
          <a:p>
            <a:pPr>
              <a:buFont typeface="Symbol"/>
              <a:buChar char="Þ"/>
            </a:pPr>
            <a:r>
              <a:rPr lang="en-GB" dirty="0" smtClean="0"/>
              <a:t>&lt;a&gt;/lambda: 0.11 -&gt; 0.114</a:t>
            </a:r>
          </a:p>
          <a:p>
            <a:pPr>
              <a:buFont typeface="Symbol"/>
              <a:buChar char="Þ"/>
            </a:pPr>
            <a:r>
              <a:rPr lang="en-GB" dirty="0" smtClean="0"/>
              <a:t>N: is the same</a:t>
            </a:r>
          </a:p>
          <a:p>
            <a:pPr>
              <a:buFont typeface="Symbol"/>
              <a:buChar char="Þ"/>
            </a:pPr>
            <a:r>
              <a:rPr lang="en-GB" dirty="0" err="1" smtClean="0"/>
              <a:t>Nb</a:t>
            </a:r>
            <a:r>
              <a:rPr lang="en-GB" dirty="0" smtClean="0"/>
              <a:t>: 312 -&gt; 295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066800" y="1676400"/>
            <a:ext cx="2165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TD26_vg2.3_diskR05</a:t>
            </a:r>
          </a:p>
          <a:p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000" y="4876800"/>
            <a:ext cx="2362200" cy="64633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Efficiency is lower due to shorter bunch train</a:t>
            </a:r>
            <a:endParaRPr lang="en-GB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38200"/>
            <a:ext cx="4067175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762000"/>
            <a:ext cx="4067175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Even more tapering: </a:t>
            </a:r>
            <a:r>
              <a:rPr lang="en-GB" sz="3600" b="1" dirty="0" smtClean="0"/>
              <a:t>CLIC-P</a:t>
            </a:r>
            <a:endParaRPr lang="en-GB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2272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26 regular cells unloaded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782753" y="1066800"/>
            <a:ext cx="19896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26 regular cells loaded, </a:t>
            </a:r>
          </a:p>
          <a:p>
            <a:r>
              <a:rPr lang="en-GB" sz="1400" dirty="0" smtClean="0"/>
              <a:t>N=3.74e9, </a:t>
            </a:r>
            <a:r>
              <a:rPr lang="en-GB" sz="1400" dirty="0" err="1" smtClean="0"/>
              <a:t>Nb</a:t>
            </a:r>
            <a:r>
              <a:rPr lang="en-GB" sz="1400" dirty="0" smtClean="0"/>
              <a:t>=282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4572000"/>
            <a:ext cx="470731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Parameter changes CLIC-G -&gt; CLIC-P:</a:t>
            </a:r>
          </a:p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, last iris radii [mm]: {3.15,2.35} -&gt; {4.04,1.94} </a:t>
            </a:r>
          </a:p>
          <a:p>
            <a:r>
              <a:rPr lang="en-GB" dirty="0" err="1" smtClean="0"/>
              <a:t>Input,output</a:t>
            </a:r>
            <a:r>
              <a:rPr lang="en-GB" dirty="0" smtClean="0"/>
              <a:t> vg/c [%]: {1.65,0.83} -&gt; {2.94,0.53}</a:t>
            </a:r>
          </a:p>
          <a:p>
            <a:pPr>
              <a:buFont typeface="Symbol"/>
              <a:buChar char="Þ"/>
            </a:pPr>
            <a:r>
              <a:rPr lang="en-GB" dirty="0" smtClean="0"/>
              <a:t>&lt;a&gt;/lambda: 0.11 -&gt; 0.1196</a:t>
            </a:r>
          </a:p>
          <a:p>
            <a:pPr>
              <a:buFont typeface="Symbol"/>
              <a:buChar char="Þ"/>
            </a:pPr>
            <a:r>
              <a:rPr lang="en-GB" dirty="0" smtClean="0"/>
              <a:t>N: is the same</a:t>
            </a:r>
          </a:p>
          <a:p>
            <a:pPr>
              <a:buFont typeface="Symbol"/>
              <a:buChar char="Þ"/>
            </a:pPr>
            <a:r>
              <a:rPr lang="en-GB" dirty="0" err="1" smtClean="0"/>
              <a:t>Nb</a:t>
            </a:r>
            <a:r>
              <a:rPr lang="en-GB" dirty="0" smtClean="0"/>
              <a:t>: 312 -&gt; 282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066800" y="1676400"/>
            <a:ext cx="2165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TD26_vg2.9_diskR05</a:t>
            </a:r>
          </a:p>
          <a:p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000" y="4876800"/>
            <a:ext cx="2362200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Efficiency is lower due to shorter bunch train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876800" y="5867400"/>
            <a:ext cx="35814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Quasi-constant loaded Sc, thanks to Walter for pushing to this direction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4544</TotalTime>
  <Words>1796</Words>
  <Application>Microsoft Office PowerPoint</Application>
  <PresentationFormat>On-screen Show (4:3)</PresentationFormat>
  <Paragraphs>285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New test structures for CLIC (RF design)</vt:lpstr>
      <vt:lpstr>Outline</vt:lpstr>
      <vt:lpstr>Motivations</vt:lpstr>
      <vt:lpstr>Gradient versus tapering</vt:lpstr>
      <vt:lpstr>CLIC-G disk R05 regular cells (reference)</vt:lpstr>
      <vt:lpstr>Constant Sc with the same last iris: CLIC-M</vt:lpstr>
      <vt:lpstr>Constant Sc with the reduced last iris: CLIC-N</vt:lpstr>
      <vt:lpstr>Same degree of tapering as T18: CLIC-O</vt:lpstr>
      <vt:lpstr>Even more tapering: CLIC-P</vt:lpstr>
      <vt:lpstr>Summary table for new CLIC structure prototypes</vt:lpstr>
      <vt:lpstr>Summary on the CLIC-G alternatives</vt:lpstr>
      <vt:lpstr>Alternative layout of CLIC SAS based on compact coupler with single feed (CCSF)</vt:lpstr>
      <vt:lpstr>Compact coupler with single feed, geometry</vt:lpstr>
      <vt:lpstr>Dipolar kick on crest</vt:lpstr>
      <vt:lpstr>Dipolar kick 90o off crest </vt:lpstr>
      <vt:lpstr>Summary and Outlook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T18_vg2.6_disk</dc:title>
  <dc:creator>Alexej Grudiev</dc:creator>
  <cp:lastModifiedBy>grudiev</cp:lastModifiedBy>
  <cp:revision>446</cp:revision>
  <dcterms:created xsi:type="dcterms:W3CDTF">2006-08-16T00:00:00Z</dcterms:created>
  <dcterms:modified xsi:type="dcterms:W3CDTF">2011-09-26T11:09:53Z</dcterms:modified>
</cp:coreProperties>
</file>