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720" r:id="rId2"/>
    <p:sldMasterId id="2147483649" r:id="rId3"/>
  </p:sldMasterIdLst>
  <p:notesMasterIdLst>
    <p:notesMasterId r:id="rId27"/>
  </p:notesMasterIdLst>
  <p:handoutMasterIdLst>
    <p:handoutMasterId r:id="rId28"/>
  </p:handoutMasterIdLst>
  <p:sldIdLst>
    <p:sldId id="256" r:id="rId4"/>
    <p:sldId id="375" r:id="rId5"/>
    <p:sldId id="363" r:id="rId6"/>
    <p:sldId id="364" r:id="rId7"/>
    <p:sldId id="365" r:id="rId8"/>
    <p:sldId id="356" r:id="rId9"/>
    <p:sldId id="362" r:id="rId10"/>
    <p:sldId id="357" r:id="rId11"/>
    <p:sldId id="358" r:id="rId12"/>
    <p:sldId id="359" r:id="rId13"/>
    <p:sldId id="370" r:id="rId14"/>
    <p:sldId id="367" r:id="rId15"/>
    <p:sldId id="369" r:id="rId16"/>
    <p:sldId id="368" r:id="rId17"/>
    <p:sldId id="360" r:id="rId18"/>
    <p:sldId id="372" r:id="rId19"/>
    <p:sldId id="373" r:id="rId20"/>
    <p:sldId id="374" r:id="rId21"/>
    <p:sldId id="371" r:id="rId22"/>
    <p:sldId id="361" r:id="rId23"/>
    <p:sldId id="376" r:id="rId24"/>
    <p:sldId id="366" r:id="rId25"/>
    <p:sldId id="319" r:id="rId26"/>
  </p:sldIdLst>
  <p:sldSz cx="9144000" cy="6858000" type="screen4x3"/>
  <p:notesSz cx="6794500" cy="9906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D5DF51"/>
    <a:srgbClr val="FF6600"/>
    <a:srgbClr val="FF3300"/>
    <a:srgbClr val="CC6600"/>
    <a:srgbClr val="009900"/>
    <a:srgbClr val="000066"/>
    <a:srgbClr val="FFFFCC"/>
    <a:srgbClr val="6600CC"/>
    <a:srgbClr val="5F5F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Style moyen 4 - Accentuation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207" autoAdjust="0"/>
    <p:restoredTop sz="94660" autoAdjust="0"/>
  </p:normalViewPr>
  <p:slideViewPr>
    <p:cSldViewPr snapToGrid="0">
      <p:cViewPr>
        <p:scale>
          <a:sx n="70" d="100"/>
          <a:sy n="70" d="100"/>
        </p:scale>
        <p:origin x="-1218" y="-2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4" d="100"/>
          <a:sy n="74" d="100"/>
        </p:scale>
        <p:origin x="-2256" y="-108"/>
      </p:cViewPr>
      <p:guideLst>
        <p:guide orient="horz" pos="3120"/>
        <p:guide pos="214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8100" y="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09113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 smtClean="0"/>
              <a:t>CEA Saclay</a:t>
            </a:r>
            <a:endParaRPr 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CF10F07-067F-417F-9E0F-7AA32BFA65A0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12350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8100" y="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2950"/>
            <a:ext cx="4953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09113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 smtClean="0"/>
              <a:t>CEA Saclay</a:t>
            </a:r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582700A-4B6A-4340-8B42-507C8CBF403D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0888807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CEA Saclay</a:t>
            </a:r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582700A-4B6A-4340-8B42-507C8CBF403D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5100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767CFF-B99A-4612-B43F-A5FFC9EACEA5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1175657" y="27993"/>
            <a:ext cx="7968342" cy="923731"/>
          </a:xfrm>
          <a:prstGeom prst="rect">
            <a:avLst/>
          </a:prstGeom>
        </p:spPr>
        <p:txBody>
          <a:bodyPr/>
          <a:lstStyle>
            <a:lvl1pPr algn="l">
              <a:spcBef>
                <a:spcPts val="600"/>
              </a:spcBef>
              <a:defRPr b="1">
                <a:solidFill>
                  <a:srgbClr val="5F5F5F"/>
                </a:solidFill>
                <a:latin typeface="Trebuchet MS" pitchFamily="34" charset="0"/>
              </a:defRPr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4212F-AFCE-42FC-8331-E762288AE888}" type="datetimeFigureOut">
              <a:rPr lang="fr-FR" smtClean="0"/>
              <a:t>27/09/2011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B3461-DA4E-4C4A-8AEC-3CEBBB46B3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74812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4212F-AFCE-42FC-8331-E762288AE888}" type="datetimeFigureOut">
              <a:rPr lang="fr-FR" smtClean="0"/>
              <a:t>27/09/2011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B3461-DA4E-4C4A-8AEC-3CEBBB46B3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169926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4212F-AFCE-42FC-8331-E762288AE888}" type="datetimeFigureOut">
              <a:rPr lang="fr-FR" smtClean="0"/>
              <a:t>27/09/2011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B3461-DA4E-4C4A-8AEC-3CEBBB46B3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03661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4212F-AFCE-42FC-8331-E762288AE888}" type="datetimeFigureOut">
              <a:rPr lang="fr-FR" smtClean="0"/>
              <a:t>27/09/2011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B3461-DA4E-4C4A-8AEC-3CEBBB46B3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15391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4212F-AFCE-42FC-8331-E762288AE888}" type="datetimeFigureOut">
              <a:rPr lang="fr-FR" smtClean="0"/>
              <a:t>27/09/2011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B3461-DA4E-4C4A-8AEC-3CEBBB46B3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6217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4212F-AFCE-42FC-8331-E762288AE888}" type="datetimeFigureOut">
              <a:rPr lang="fr-FR" smtClean="0"/>
              <a:t>27/09/2011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B3461-DA4E-4C4A-8AEC-3CEBBB46B3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01418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4212F-AFCE-42FC-8331-E762288AE888}" type="datetimeFigureOut">
              <a:rPr lang="fr-FR" smtClean="0"/>
              <a:t>27/09/2011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B3461-DA4E-4C4A-8AEC-3CEBBB46B3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84884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949594-C372-48BF-A741-EF6AF8A3FE22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3554C9-E9D9-4987-B9E6-0BA842ECD2B3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D9AD2F-1071-4DBF-852D-170DAE1F0962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EBB8CE-D05F-4915-A949-695AA0E0312F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3DD94D-A850-454B-9252-8C94AAD3C327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ABBF9E-2D4E-4091-80D4-67805C57F208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8DD7A8-B86B-469B-AFE2-FA784A9A7D3A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CC7A4C-91AA-41E7-ADD2-B37B91ED67A5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617362-82E3-40AA-B3C4-3D7E7A77BFDC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36D76A-D210-48B1-A2B0-73BF0747B3C5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637EFE-1339-471F-BE99-362125E607BD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DAE08B-3E3C-4B61-A0A0-D2EFFD3E3649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7BC9D6-EB0D-405E-9E5F-8D6FB644AD5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004050" y="6643688"/>
            <a:ext cx="2133600" cy="260350"/>
          </a:xfrm>
        </p:spPr>
        <p:txBody>
          <a:bodyPr/>
          <a:lstStyle>
            <a:lvl1pPr>
              <a:defRPr smtClean="0">
                <a:latin typeface="Trebuchet MS" pitchFamily="34" charset="0"/>
              </a:defRPr>
            </a:lvl1pPr>
          </a:lstStyle>
          <a:p>
            <a:pPr>
              <a:defRPr/>
            </a:pPr>
            <a:fld id="{08F35868-880A-4F12-9503-3056C7E96240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E51EE037-D6BF-49CA-BEBB-F1C5C18C6436}" type="datetimeFigureOut">
              <a:rPr lang="en-GB" smtClean="0"/>
              <a:t>27/09/2011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873C0-82EB-4AFC-9D85-97232DA151B9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88354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4212F-AFCE-42FC-8331-E762288AE888}" type="datetimeFigureOut">
              <a:rPr lang="fr-FR" smtClean="0"/>
              <a:t>27/09/2011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B3461-DA4E-4C4A-8AEC-3CEBBB46B3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91298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4212F-AFCE-42FC-8331-E762288AE888}" type="datetimeFigureOut">
              <a:rPr lang="fr-FR" smtClean="0"/>
              <a:t>27/09/2011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B3461-DA4E-4C4A-8AEC-3CEBBB46B3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564932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4212F-AFCE-42FC-8331-E762288AE888}" type="datetimeFigureOut">
              <a:rPr lang="fr-FR" smtClean="0"/>
              <a:t>27/09/2011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B3461-DA4E-4C4A-8AEC-3CEBBB46B3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729932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4212F-AFCE-42FC-8331-E762288AE888}" type="datetimeFigureOut">
              <a:rPr lang="fr-FR" smtClean="0"/>
              <a:t>27/09/2011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B3461-DA4E-4C4A-8AEC-3CEBBB46B3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76080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pied de page 3"/>
          <p:cNvSpPr txBox="1">
            <a:spLocks/>
          </p:cNvSpPr>
          <p:nvPr userDrawn="1"/>
        </p:nvSpPr>
        <p:spPr bwMode="auto">
          <a:xfrm>
            <a:off x="0" y="6597650"/>
            <a:ext cx="914400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000" dirty="0">
                <a:solidFill>
                  <a:srgbClr val="5F5F5F"/>
                </a:solidFill>
                <a:latin typeface="Calibri" pitchFamily="34" charset="0"/>
                <a:cs typeface="Calibri" pitchFamily="34" charset="0"/>
              </a:rPr>
              <a:t>	</a:t>
            </a:r>
            <a:r>
              <a:rPr lang="en-US" sz="1000" dirty="0" smtClean="0">
                <a:solidFill>
                  <a:srgbClr val="5F5F5F"/>
                </a:solidFill>
                <a:latin typeface="Calibri" pitchFamily="34" charset="0"/>
                <a:cs typeface="Calibri" pitchFamily="34" charset="0"/>
              </a:rPr>
              <a:t>		Franck</a:t>
            </a:r>
            <a:r>
              <a:rPr lang="en-US" sz="1000" baseline="0" dirty="0" smtClean="0">
                <a:solidFill>
                  <a:srgbClr val="5F5F5F"/>
                </a:solidFill>
                <a:latin typeface="Calibri" pitchFamily="34" charset="0"/>
                <a:cs typeface="Calibri" pitchFamily="34" charset="0"/>
              </a:rPr>
              <a:t> PEAUGER </a:t>
            </a:r>
            <a:r>
              <a:rPr lang="en-US" sz="1000" dirty="0" smtClean="0">
                <a:solidFill>
                  <a:srgbClr val="5F5F5F"/>
                </a:solidFill>
                <a:latin typeface="Calibri" pitchFamily="34" charset="0"/>
                <a:cs typeface="Calibri" pitchFamily="34" charset="0"/>
              </a:rPr>
              <a:t>– CEA SACLAY			 LCWS11 - Grenada</a:t>
            </a:r>
            <a:endParaRPr lang="en-US" sz="1000" dirty="0">
              <a:solidFill>
                <a:srgbClr val="5F5F5F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94525" y="6634163"/>
            <a:ext cx="213360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>
                <a:solidFill>
                  <a:srgbClr val="4D4D4D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>
              <a:defRPr/>
            </a:pPr>
            <a:fld id="{30C40E8F-2DA9-4CBC-9219-FE8A217BB588}" type="slidenum">
              <a:rPr lang="en-US" smtClean="0"/>
              <a:pPr>
                <a:defRPr/>
              </a:pPr>
              <a:t>‹N°›</a:t>
            </a:fld>
            <a:endParaRPr lang="en-US"/>
          </a:p>
        </p:txBody>
      </p:sp>
      <p:sp>
        <p:nvSpPr>
          <p:cNvPr id="9" name="Espace réservé de la date 5"/>
          <p:cNvSpPr txBox="1">
            <a:spLocks/>
          </p:cNvSpPr>
          <p:nvPr userDrawn="1"/>
        </p:nvSpPr>
        <p:spPr bwMode="auto">
          <a:xfrm>
            <a:off x="0" y="6627813"/>
            <a:ext cx="309880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1000" dirty="0" smtClean="0">
                <a:solidFill>
                  <a:srgbClr val="5F5F5F"/>
                </a:solidFill>
                <a:latin typeface="Calibri" pitchFamily="34" charset="0"/>
                <a:cs typeface="Calibri" pitchFamily="34" charset="0"/>
              </a:rPr>
              <a:t>29</a:t>
            </a:r>
            <a:r>
              <a:rPr lang="en-US" sz="1000" baseline="30000" dirty="0" smtClean="0">
                <a:solidFill>
                  <a:srgbClr val="5F5F5F"/>
                </a:solidFill>
                <a:latin typeface="Calibri" pitchFamily="34" charset="0"/>
                <a:cs typeface="Calibri" pitchFamily="34" charset="0"/>
              </a:rPr>
              <a:t>th</a:t>
            </a:r>
            <a:r>
              <a:rPr lang="en-US" sz="1000" dirty="0" smtClean="0">
                <a:solidFill>
                  <a:srgbClr val="5F5F5F"/>
                </a:solidFill>
                <a:latin typeface="Calibri" pitchFamily="34" charset="0"/>
                <a:cs typeface="Calibri" pitchFamily="34" charset="0"/>
              </a:rPr>
              <a:t> September 2011</a:t>
            </a:r>
            <a:endParaRPr lang="en-US" sz="1000" dirty="0">
              <a:solidFill>
                <a:srgbClr val="5F5F5F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57" y="27159"/>
            <a:ext cx="890905" cy="89090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19" r:id="rId4"/>
    <p:sldLayoutId id="2147483732" r:id="rId5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F4212F-AFCE-42FC-8331-E762288AE888}" type="datetimeFigureOut">
              <a:rPr lang="fr-FR" smtClean="0"/>
              <a:t>27/09/2011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0B3461-DA4E-4C4A-8AEC-3CEBBB46B3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248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597650"/>
            <a:ext cx="213360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C1EF46CC-4D85-4C56-BA97-F94709B4EE5F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  <p:sp>
        <p:nvSpPr>
          <p:cNvPr id="3079" name="Freeform 7"/>
          <p:cNvSpPr>
            <a:spLocks noChangeArrowheads="1"/>
          </p:cNvSpPr>
          <p:nvPr userDrawn="1"/>
        </p:nvSpPr>
        <p:spPr bwMode="auto">
          <a:xfrm>
            <a:off x="0" y="176213"/>
            <a:ext cx="9142413" cy="6637337"/>
          </a:xfrm>
          <a:custGeom>
            <a:avLst/>
            <a:gdLst/>
            <a:ahLst/>
            <a:cxnLst>
              <a:cxn ang="0">
                <a:pos x="10" y="504"/>
              </a:cxn>
              <a:cxn ang="0">
                <a:pos x="702" y="503"/>
              </a:cxn>
              <a:cxn ang="0">
                <a:pos x="702" y="0"/>
              </a:cxn>
              <a:cxn ang="0">
                <a:pos x="713" y="0"/>
              </a:cxn>
              <a:cxn ang="0">
                <a:pos x="714" y="503"/>
              </a:cxn>
              <a:cxn ang="0">
                <a:pos x="5759" y="503"/>
              </a:cxn>
              <a:cxn ang="0">
                <a:pos x="5759" y="549"/>
              </a:cxn>
              <a:cxn ang="0">
                <a:pos x="714" y="547"/>
              </a:cxn>
              <a:cxn ang="0">
                <a:pos x="714" y="4181"/>
              </a:cxn>
              <a:cxn ang="0">
                <a:pos x="701" y="4181"/>
              </a:cxn>
              <a:cxn ang="0">
                <a:pos x="702" y="547"/>
              </a:cxn>
              <a:cxn ang="0">
                <a:pos x="0" y="547"/>
              </a:cxn>
              <a:cxn ang="0">
                <a:pos x="0" y="504"/>
              </a:cxn>
              <a:cxn ang="0">
                <a:pos x="10" y="504"/>
              </a:cxn>
            </a:cxnLst>
            <a:rect l="0" t="0" r="r" b="b"/>
            <a:pathLst>
              <a:path w="5759" h="4181">
                <a:moveTo>
                  <a:pt x="10" y="504"/>
                </a:moveTo>
                <a:lnTo>
                  <a:pt x="702" y="503"/>
                </a:lnTo>
                <a:lnTo>
                  <a:pt x="702" y="0"/>
                </a:lnTo>
                <a:lnTo>
                  <a:pt x="713" y="0"/>
                </a:lnTo>
                <a:lnTo>
                  <a:pt x="714" y="503"/>
                </a:lnTo>
                <a:lnTo>
                  <a:pt x="5759" y="503"/>
                </a:lnTo>
                <a:lnTo>
                  <a:pt x="5759" y="549"/>
                </a:lnTo>
                <a:lnTo>
                  <a:pt x="714" y="547"/>
                </a:lnTo>
                <a:lnTo>
                  <a:pt x="714" y="4181"/>
                </a:lnTo>
                <a:lnTo>
                  <a:pt x="701" y="4181"/>
                </a:lnTo>
                <a:lnTo>
                  <a:pt x="702" y="547"/>
                </a:lnTo>
                <a:lnTo>
                  <a:pt x="0" y="547"/>
                </a:lnTo>
                <a:lnTo>
                  <a:pt x="0" y="504"/>
                </a:lnTo>
                <a:lnTo>
                  <a:pt x="10" y="504"/>
                </a:lnTo>
                <a:close/>
              </a:path>
            </a:pathLst>
          </a:custGeom>
          <a:solidFill>
            <a:srgbClr val="F8D93D">
              <a:alpha val="50000"/>
            </a:srgbClr>
          </a:solidFill>
          <a:ln w="9360">
            <a:solidFill>
              <a:srgbClr val="F8D93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pic>
        <p:nvPicPr>
          <p:cNvPr id="4104" name="Picture 8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17475" y="1196975"/>
            <a:ext cx="860425" cy="1511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Relationship Id="rId9" Type="http://schemas.openxmlformats.org/officeDocument/2006/relationships/image" Target="../media/image4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7" Type="http://schemas.openxmlformats.org/officeDocument/2006/relationships/image" Target="../media/image63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2.jpeg"/><Relationship Id="rId5" Type="http://schemas.openxmlformats.org/officeDocument/2006/relationships/image" Target="../media/image61.jpeg"/><Relationship Id="rId4" Type="http://schemas.openxmlformats.org/officeDocument/2006/relationships/image" Target="../media/image6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7" Type="http://schemas.openxmlformats.org/officeDocument/2006/relationships/image" Target="../media/image79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8.png"/><Relationship Id="rId5" Type="http://schemas.openxmlformats.org/officeDocument/2006/relationships/image" Target="../media/image77.png"/><Relationship Id="rId4" Type="http://schemas.openxmlformats.org/officeDocument/2006/relationships/image" Target="../media/image7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3.png"/><Relationship Id="rId4" Type="http://schemas.openxmlformats.org/officeDocument/2006/relationships/image" Target="../media/image8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jpeg"/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8.jpeg"/><Relationship Id="rId5" Type="http://schemas.openxmlformats.org/officeDocument/2006/relationships/image" Target="../media/image87.jpeg"/><Relationship Id="rId4" Type="http://schemas.openxmlformats.org/officeDocument/2006/relationships/image" Target="../media/image86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5.png"/><Relationship Id="rId3" Type="http://schemas.openxmlformats.org/officeDocument/2006/relationships/image" Target="../media/image90.png"/><Relationship Id="rId7" Type="http://schemas.openxmlformats.org/officeDocument/2006/relationships/image" Target="../media/image94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3.jpeg"/><Relationship Id="rId5" Type="http://schemas.openxmlformats.org/officeDocument/2006/relationships/image" Target="../media/image92.jpeg"/><Relationship Id="rId4" Type="http://schemas.openxmlformats.org/officeDocument/2006/relationships/image" Target="../media/image91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3" Type="http://schemas.openxmlformats.org/officeDocument/2006/relationships/image" Target="../media/image4.png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png"/><Relationship Id="rId11" Type="http://schemas.openxmlformats.org/officeDocument/2006/relationships/image" Target="../media/image10.png"/><Relationship Id="rId5" Type="http://schemas.openxmlformats.org/officeDocument/2006/relationships/image" Target="../media/image6.png"/><Relationship Id="rId10" Type="http://schemas.openxmlformats.org/officeDocument/2006/relationships/image" Target="../media/image9.png"/><Relationship Id="rId4" Type="http://schemas.openxmlformats.org/officeDocument/2006/relationships/image" Target="../media/image5.png"/><Relationship Id="rId9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9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3.jpeg"/><Relationship Id="rId4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7.jpeg"/><Relationship Id="rId4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34.jpe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660903" y="1427648"/>
            <a:ext cx="8030424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High power RF components</a:t>
            </a:r>
          </a:p>
        </p:txBody>
      </p:sp>
      <p:sp>
        <p:nvSpPr>
          <p:cNvPr id="4103" name="Text Box 11"/>
          <p:cNvSpPr txBox="1">
            <a:spLocks noChangeArrowheads="1"/>
          </p:cNvSpPr>
          <p:nvPr/>
        </p:nvSpPr>
        <p:spPr bwMode="auto">
          <a:xfrm>
            <a:off x="215834" y="3914598"/>
            <a:ext cx="8781861" cy="20082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Aft>
                <a:spcPts val="300"/>
              </a:spcAft>
              <a:defRPr/>
            </a:pPr>
            <a:r>
              <a:rPr lang="en-GB" sz="1600" u="sng" dirty="0">
                <a:solidFill>
                  <a:srgbClr val="5F5F5F"/>
                </a:solidFill>
                <a:latin typeface="Calibri" pitchFamily="34" charset="0"/>
                <a:cs typeface="Calibri" pitchFamily="34" charset="0"/>
              </a:rPr>
              <a:t>F. </a:t>
            </a:r>
            <a:r>
              <a:rPr lang="en-GB" sz="1600" u="sng" dirty="0" smtClean="0">
                <a:solidFill>
                  <a:srgbClr val="5F5F5F"/>
                </a:solidFill>
                <a:latin typeface="Calibri" pitchFamily="34" charset="0"/>
                <a:cs typeface="Calibri" pitchFamily="34" charset="0"/>
              </a:rPr>
              <a:t>Peauger</a:t>
            </a:r>
            <a:r>
              <a:rPr lang="en-GB" sz="1600" dirty="0" smtClean="0">
                <a:solidFill>
                  <a:srgbClr val="5F5F5F"/>
                </a:solidFill>
                <a:latin typeface="Calibri" pitchFamily="34" charset="0"/>
                <a:cs typeface="Calibri" pitchFamily="34" charset="0"/>
              </a:rPr>
              <a:t>, A. </a:t>
            </a:r>
            <a:r>
              <a:rPr lang="en-GB" sz="1600" dirty="0" err="1" smtClean="0">
                <a:solidFill>
                  <a:srgbClr val="5F5F5F"/>
                </a:solidFill>
                <a:latin typeface="Calibri" pitchFamily="34" charset="0"/>
                <a:cs typeface="Calibri" pitchFamily="34" charset="0"/>
              </a:rPr>
              <a:t>Branco</a:t>
            </a:r>
            <a:r>
              <a:rPr lang="en-GB" sz="1600" dirty="0" smtClean="0">
                <a:solidFill>
                  <a:srgbClr val="5F5F5F"/>
                </a:solidFill>
                <a:latin typeface="Calibri" pitchFamily="34" charset="0"/>
                <a:cs typeface="Calibri" pitchFamily="34" charset="0"/>
              </a:rPr>
              <a:t>, M. </a:t>
            </a:r>
            <a:r>
              <a:rPr lang="en-GB" sz="1600" dirty="0" err="1" smtClean="0">
                <a:solidFill>
                  <a:srgbClr val="5F5F5F"/>
                </a:solidFill>
                <a:latin typeface="Calibri" pitchFamily="34" charset="0"/>
                <a:cs typeface="Calibri" pitchFamily="34" charset="0"/>
              </a:rPr>
              <a:t>Desmons</a:t>
            </a:r>
            <a:r>
              <a:rPr lang="en-GB" sz="1600" dirty="0" smtClean="0">
                <a:solidFill>
                  <a:srgbClr val="5F5F5F"/>
                </a:solidFill>
                <a:latin typeface="Calibri" pitchFamily="34" charset="0"/>
                <a:cs typeface="Calibri" pitchFamily="34" charset="0"/>
              </a:rPr>
              <a:t>, W. Farabolini,</a:t>
            </a:r>
            <a:r>
              <a:rPr lang="en-GB" sz="1600" dirty="0" smtClean="0">
                <a:latin typeface="Calibri" pitchFamily="34" charset="0"/>
                <a:cs typeface="Calibri" pitchFamily="34" charset="0"/>
              </a:rPr>
              <a:t> </a:t>
            </a:r>
          </a:p>
          <a:p>
            <a:pPr algn="ctr">
              <a:spcAft>
                <a:spcPts val="300"/>
              </a:spcAft>
              <a:defRPr/>
            </a:pPr>
            <a:r>
              <a:rPr lang="en-GB" sz="1600" dirty="0" smtClean="0">
                <a:solidFill>
                  <a:srgbClr val="5F5F5F"/>
                </a:solidFill>
                <a:latin typeface="Calibri" pitchFamily="34" charset="0"/>
                <a:cs typeface="Calibri" pitchFamily="34" charset="0"/>
              </a:rPr>
              <a:t>P. </a:t>
            </a:r>
            <a:r>
              <a:rPr lang="en-GB" sz="1600" dirty="0" err="1" smtClean="0">
                <a:solidFill>
                  <a:srgbClr val="5F5F5F"/>
                </a:solidFill>
                <a:latin typeface="Calibri" pitchFamily="34" charset="0"/>
                <a:cs typeface="Calibri" pitchFamily="34" charset="0"/>
              </a:rPr>
              <a:t>Girardot</a:t>
            </a:r>
            <a:r>
              <a:rPr lang="en-GB" sz="1600" dirty="0">
                <a:solidFill>
                  <a:srgbClr val="5F5F5F"/>
                </a:solidFill>
                <a:latin typeface="Calibri" pitchFamily="34" charset="0"/>
                <a:cs typeface="Calibri" pitchFamily="34" charset="0"/>
              </a:rPr>
              <a:t>, A. </a:t>
            </a:r>
            <a:r>
              <a:rPr lang="en-GB" sz="1600" dirty="0" err="1" smtClean="0">
                <a:solidFill>
                  <a:srgbClr val="5F5F5F"/>
                </a:solidFill>
                <a:latin typeface="Calibri" pitchFamily="34" charset="0"/>
                <a:cs typeface="Calibri" pitchFamily="34" charset="0"/>
              </a:rPr>
              <a:t>Hamdi</a:t>
            </a:r>
            <a:r>
              <a:rPr lang="en-GB" sz="1600" dirty="0" smtClean="0">
                <a:solidFill>
                  <a:srgbClr val="5F5F5F"/>
                </a:solidFill>
                <a:latin typeface="Calibri" pitchFamily="34" charset="0"/>
                <a:cs typeface="Calibri" pitchFamily="34" charset="0"/>
              </a:rPr>
              <a:t>, A. </a:t>
            </a:r>
            <a:r>
              <a:rPr lang="en-GB" sz="1600" dirty="0" err="1" smtClean="0">
                <a:solidFill>
                  <a:srgbClr val="5F5F5F"/>
                </a:solidFill>
                <a:latin typeface="Calibri" pitchFamily="34" charset="0"/>
                <a:cs typeface="Calibri" pitchFamily="34" charset="0"/>
              </a:rPr>
              <a:t>Maugueret</a:t>
            </a:r>
            <a:endParaRPr lang="en-GB" sz="1600" baseline="30000" dirty="0">
              <a:solidFill>
                <a:srgbClr val="5F5F5F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spcAft>
                <a:spcPts val="300"/>
              </a:spcAft>
              <a:defRPr/>
            </a:pPr>
            <a:r>
              <a:rPr lang="fr-FR" sz="1600" dirty="0">
                <a:solidFill>
                  <a:srgbClr val="FF6600"/>
                </a:solidFill>
                <a:latin typeface="Calibri" pitchFamily="34" charset="0"/>
                <a:cs typeface="Calibri" pitchFamily="34" charset="0"/>
              </a:rPr>
              <a:t>CEA </a:t>
            </a:r>
            <a:r>
              <a:rPr lang="fr-FR" sz="1600" dirty="0" smtClean="0">
                <a:solidFill>
                  <a:srgbClr val="FF6600"/>
                </a:solidFill>
                <a:latin typeface="Calibri" pitchFamily="34" charset="0"/>
                <a:cs typeface="Calibri" pitchFamily="34" charset="0"/>
              </a:rPr>
              <a:t>Saclay, France</a:t>
            </a:r>
          </a:p>
          <a:p>
            <a:pPr algn="ctr">
              <a:spcAft>
                <a:spcPts val="300"/>
              </a:spcAft>
              <a:defRPr/>
            </a:pPr>
            <a:endParaRPr lang="en-GB" sz="1600" dirty="0" smtClean="0">
              <a:solidFill>
                <a:srgbClr val="5F5F5F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spcAft>
                <a:spcPts val="300"/>
              </a:spcAft>
              <a:defRPr/>
            </a:pPr>
            <a:r>
              <a:rPr lang="en-GB" sz="1600" u="sng" dirty="0">
                <a:solidFill>
                  <a:srgbClr val="5F5F5F"/>
                </a:solidFill>
                <a:latin typeface="Calibri" pitchFamily="34" charset="0"/>
                <a:cs typeface="Calibri" pitchFamily="34" charset="0"/>
              </a:rPr>
              <a:t>I. </a:t>
            </a:r>
            <a:r>
              <a:rPr lang="en-GB" sz="1600" u="sng" dirty="0" smtClean="0">
                <a:solidFill>
                  <a:srgbClr val="5F5F5F"/>
                </a:solidFill>
                <a:latin typeface="Calibri" pitchFamily="34" charset="0"/>
                <a:cs typeface="Calibri" pitchFamily="34" charset="0"/>
              </a:rPr>
              <a:t>Syratchev</a:t>
            </a:r>
            <a:r>
              <a:rPr lang="en-GB" sz="1600" dirty="0" smtClean="0">
                <a:solidFill>
                  <a:srgbClr val="5F5F5F"/>
                </a:solidFill>
                <a:latin typeface="Calibri" pitchFamily="34" charset="0"/>
                <a:cs typeface="Calibri" pitchFamily="34" charset="0"/>
              </a:rPr>
              <a:t>, </a:t>
            </a:r>
            <a:r>
              <a:rPr lang="en-GB" sz="1600" dirty="0" err="1" smtClean="0">
                <a:solidFill>
                  <a:srgbClr val="5F5F5F"/>
                </a:solidFill>
                <a:latin typeface="Calibri" pitchFamily="34" charset="0"/>
                <a:cs typeface="Calibri" pitchFamily="34" charset="0"/>
              </a:rPr>
              <a:t>A.Olyunin</a:t>
            </a:r>
            <a:r>
              <a:rPr lang="en-GB" sz="1600" dirty="0" smtClean="0">
                <a:solidFill>
                  <a:srgbClr val="5F5F5F"/>
                </a:solidFill>
                <a:latin typeface="Calibri" pitchFamily="34" charset="0"/>
                <a:cs typeface="Calibri" pitchFamily="34" charset="0"/>
              </a:rPr>
              <a:t>, N. Chritin , S. Doebert, D</a:t>
            </a:r>
            <a:r>
              <a:rPr lang="en-GB" sz="1600" dirty="0">
                <a:solidFill>
                  <a:srgbClr val="5F5F5F"/>
                </a:solidFill>
                <a:latin typeface="Calibri" pitchFamily="34" charset="0"/>
                <a:cs typeface="Calibri" pitchFamily="34" charset="0"/>
              </a:rPr>
              <a:t>. </a:t>
            </a:r>
            <a:r>
              <a:rPr lang="en-GB" sz="1600" dirty="0" err="1" smtClean="0">
                <a:solidFill>
                  <a:srgbClr val="5F5F5F"/>
                </a:solidFill>
                <a:latin typeface="Calibri" pitchFamily="34" charset="0"/>
                <a:cs typeface="Calibri" pitchFamily="34" charset="0"/>
              </a:rPr>
              <a:t>Gudkov</a:t>
            </a:r>
            <a:r>
              <a:rPr lang="en-GB" sz="1600" dirty="0" smtClean="0">
                <a:solidFill>
                  <a:srgbClr val="5F5F5F"/>
                </a:solidFill>
                <a:latin typeface="Calibri" pitchFamily="34" charset="0"/>
                <a:cs typeface="Calibri" pitchFamily="34" charset="0"/>
              </a:rPr>
              <a:t>, J. Kovermann, S. Lebet, </a:t>
            </a:r>
            <a:r>
              <a:rPr lang="en-GB" sz="1600" dirty="0">
                <a:solidFill>
                  <a:srgbClr val="5F5F5F"/>
                </a:solidFill>
                <a:latin typeface="Calibri" pitchFamily="34" charset="0"/>
                <a:cs typeface="Calibri" pitchFamily="34" charset="0"/>
              </a:rPr>
              <a:t>G. </a:t>
            </a:r>
            <a:r>
              <a:rPr lang="en-GB" sz="1600" dirty="0" smtClean="0">
                <a:solidFill>
                  <a:srgbClr val="5F5F5F"/>
                </a:solidFill>
                <a:latin typeface="Calibri" pitchFamily="34" charset="0"/>
                <a:cs typeface="Calibri" pitchFamily="34" charset="0"/>
              </a:rPr>
              <a:t>Riddone, K. </a:t>
            </a:r>
            <a:r>
              <a:rPr lang="en-GB" sz="1600" dirty="0">
                <a:solidFill>
                  <a:srgbClr val="5F5F5F"/>
                </a:solidFill>
                <a:latin typeface="Calibri" pitchFamily="34" charset="0"/>
                <a:cs typeface="Calibri" pitchFamily="34" charset="0"/>
              </a:rPr>
              <a:t>Schirm, </a:t>
            </a:r>
            <a:r>
              <a:rPr lang="en-GB" sz="1600" dirty="0" smtClean="0">
                <a:solidFill>
                  <a:srgbClr val="5F5F5F"/>
                </a:solidFill>
                <a:latin typeface="Calibri" pitchFamily="34" charset="0"/>
                <a:cs typeface="Calibri" pitchFamily="34" charset="0"/>
              </a:rPr>
              <a:t>V. </a:t>
            </a:r>
            <a:r>
              <a:rPr lang="en-GB" sz="1600" dirty="0" err="1" smtClean="0">
                <a:solidFill>
                  <a:srgbClr val="5F5F5F"/>
                </a:solidFill>
                <a:latin typeface="Calibri" pitchFamily="34" charset="0"/>
                <a:cs typeface="Calibri" pitchFamily="34" charset="0"/>
              </a:rPr>
              <a:t>Soltadov</a:t>
            </a:r>
            <a:endParaRPr lang="en-GB" sz="1600" dirty="0" smtClean="0">
              <a:solidFill>
                <a:srgbClr val="5F5F5F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spcAft>
                <a:spcPts val="300"/>
              </a:spcAft>
              <a:defRPr/>
            </a:pPr>
            <a:r>
              <a:rPr lang="fr-FR" sz="1600" dirty="0" smtClean="0">
                <a:solidFill>
                  <a:srgbClr val="FF6600"/>
                </a:solidFill>
                <a:latin typeface="Calibri" pitchFamily="34" charset="0"/>
                <a:cs typeface="Calibri" pitchFamily="34" charset="0"/>
              </a:rPr>
              <a:t>CERN, Geneva, </a:t>
            </a:r>
            <a:r>
              <a:rPr lang="fr-FR" sz="1600" dirty="0" err="1" smtClean="0">
                <a:solidFill>
                  <a:srgbClr val="FF6600"/>
                </a:solidFill>
                <a:latin typeface="Calibri" pitchFamily="34" charset="0"/>
                <a:cs typeface="Calibri" pitchFamily="34" charset="0"/>
              </a:rPr>
              <a:t>Switzerland</a:t>
            </a:r>
            <a:endParaRPr lang="fr-FR" sz="1600" dirty="0">
              <a:solidFill>
                <a:srgbClr val="FF6600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C97BD45-024F-4180-9A9B-B3DDC0F56428}" type="slidenum">
              <a:rPr lang="fr-FR" smtClean="0"/>
              <a:pPr>
                <a:defRPr/>
              </a:pPr>
              <a:t>10</a:t>
            </a:fld>
            <a:endParaRPr lang="fr-FR"/>
          </a:p>
        </p:txBody>
      </p:sp>
      <p:sp>
        <p:nvSpPr>
          <p:cNvPr id="10" name="Rectangle 19"/>
          <p:cNvSpPr>
            <a:spLocks noChangeArrowheads="1"/>
          </p:cNvSpPr>
          <p:nvPr/>
        </p:nvSpPr>
        <p:spPr bwMode="auto">
          <a:xfrm>
            <a:off x="1785938" y="49213"/>
            <a:ext cx="6432550" cy="5729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/>
          <a:p>
            <a:pPr algn="ctr" defTabSz="457200">
              <a:lnSpc>
                <a:spcPct val="105000"/>
              </a:lnSpc>
              <a:buClr>
                <a:srgbClr val="000000"/>
              </a:buClr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31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RF measurements </a:t>
            </a:r>
            <a:r>
              <a:rPr lang="fr-FR" sz="3200" b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(Oct. 2010</a:t>
            </a:r>
            <a:r>
              <a:rPr lang="fr-FR" sz="32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)</a:t>
            </a:r>
            <a:endParaRPr lang="fr-FR" sz="3200" b="1" dirty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946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738" y="3362325"/>
            <a:ext cx="3476625" cy="283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6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0288" y="3362325"/>
            <a:ext cx="3448050" cy="2749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62" name="Imag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3650" y="617080"/>
            <a:ext cx="3377892" cy="2532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3" name="ZoneTexte 2"/>
          <p:cNvSpPr txBox="1">
            <a:spLocks noChangeArrowheads="1"/>
          </p:cNvSpPr>
          <p:nvPr/>
        </p:nvSpPr>
        <p:spPr bwMode="auto">
          <a:xfrm>
            <a:off x="627973" y="1135976"/>
            <a:ext cx="3125161" cy="1077218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noFill/>
          </a:ln>
          <a:extLst/>
        </p:spPr>
        <p:txBody>
          <a:bodyPr wrap="square">
            <a:spAutoFit/>
          </a:bodyPr>
          <a:lstStyle>
            <a:defPPr>
              <a:defRPr lang="en-US"/>
            </a:defPPr>
            <a:lvl1pPr eaLnBrk="1" hangingPunct="1">
              <a:defRPr sz="1600">
                <a:latin typeface="Calibri" pitchFamily="34" charset="0"/>
                <a:cs typeface="Calibri" pitchFamily="34" charset="0"/>
              </a:defRPr>
            </a:lvl1pPr>
            <a:lvl2pPr marL="742950" indent="-285750" eaLnBrk="0" hangingPunct="0">
              <a:defRPr>
                <a:latin typeface="Tahoma" pitchFamily="34" charset="0"/>
              </a:defRPr>
            </a:lvl2pPr>
            <a:lvl3pPr marL="1143000" indent="-228600" eaLnBrk="0" hangingPunct="0">
              <a:defRPr>
                <a:latin typeface="Tahoma" pitchFamily="34" charset="0"/>
              </a:defRPr>
            </a:lvl3pPr>
            <a:lvl4pPr marL="1600200" indent="-228600" eaLnBrk="0" hangingPunct="0">
              <a:defRPr>
                <a:latin typeface="Tahoma" pitchFamily="34" charset="0"/>
              </a:defRPr>
            </a:lvl4pPr>
            <a:lvl5pPr marL="2057400" indent="-228600" eaLnBrk="0" hangingPunct="0">
              <a:defRPr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Tahoma" pitchFamily="34" charset="0"/>
              </a:defRPr>
            </a:lvl9pPr>
          </a:lstStyle>
          <a:p>
            <a:r>
              <a:rPr lang="en-US" dirty="0"/>
              <a:t>At 11.9942 GHz:</a:t>
            </a:r>
          </a:p>
          <a:p>
            <a:r>
              <a:rPr lang="en-US" dirty="0"/>
              <a:t>	</a:t>
            </a:r>
            <a:r>
              <a:rPr lang="en-US" dirty="0" smtClean="0"/>
              <a:t>S12 = -</a:t>
            </a:r>
            <a:r>
              <a:rPr lang="en-US" dirty="0"/>
              <a:t>0.2 dB </a:t>
            </a:r>
          </a:p>
          <a:p>
            <a:r>
              <a:rPr lang="en-US" dirty="0"/>
              <a:t>	</a:t>
            </a:r>
            <a:r>
              <a:rPr lang="en-US" dirty="0" smtClean="0"/>
              <a:t>S11 = -</a:t>
            </a:r>
            <a:r>
              <a:rPr lang="en-US" dirty="0"/>
              <a:t>27 / -36 dB</a:t>
            </a:r>
          </a:p>
          <a:p>
            <a:r>
              <a:rPr lang="en-US" dirty="0" smtClean="0"/>
              <a:t>BW </a:t>
            </a:r>
            <a:r>
              <a:rPr lang="en-US" dirty="0"/>
              <a:t>at -30 dB reflection: </a:t>
            </a:r>
            <a:r>
              <a:rPr lang="en-US" dirty="0" smtClean="0"/>
              <a:t>37.5 </a:t>
            </a:r>
            <a:r>
              <a:rPr lang="en-US" dirty="0"/>
              <a:t>MHz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6564313" y="1613029"/>
            <a:ext cx="7651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rgbClr val="0066FF"/>
                </a:solidFill>
              </a:rPr>
              <a:t>MC#1</a:t>
            </a:r>
            <a:endParaRPr lang="en-US" sz="1400" dirty="0">
              <a:solidFill>
                <a:srgbClr val="0066FF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6054616" y="2841823"/>
            <a:ext cx="7651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rgbClr val="0066FF"/>
                </a:solidFill>
              </a:rPr>
              <a:t>MC#2</a:t>
            </a:r>
            <a:endParaRPr lang="en-US" sz="1400" dirty="0">
              <a:solidFill>
                <a:srgbClr val="00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746821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8F35868-880A-4F12-9503-3056C7E96240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8444" y="3854465"/>
            <a:ext cx="3337210" cy="2502908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0960" y="1165166"/>
            <a:ext cx="3314694" cy="2486021"/>
          </a:xfrm>
          <a:prstGeom prst="rect">
            <a:avLst/>
          </a:prstGeom>
        </p:spPr>
      </p:pic>
      <p:sp>
        <p:nvSpPr>
          <p:cNvPr id="5" name="Rectangle 19"/>
          <p:cNvSpPr>
            <a:spLocks noChangeArrowheads="1"/>
          </p:cNvSpPr>
          <p:nvPr/>
        </p:nvSpPr>
        <p:spPr bwMode="auto">
          <a:xfrm>
            <a:off x="1785938" y="49213"/>
            <a:ext cx="6432550" cy="5729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/>
          <a:p>
            <a:pPr algn="ctr" defTabSz="457200">
              <a:lnSpc>
                <a:spcPct val="105000"/>
              </a:lnSpc>
              <a:buClr>
                <a:srgbClr val="000000"/>
              </a:buClr>
              <a:buSzPct val="100000"/>
              <a:buFont typeface="Arial" pitchFamily="34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31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RF measurements (Sept. 2011)</a:t>
            </a:r>
            <a:endParaRPr lang="en-US" sz="3100" b="1" dirty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7170" name="Immagine 4" descr="S2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3478" y="4091926"/>
            <a:ext cx="2730838" cy="2055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Immagine 0" descr="s2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68" y="2408176"/>
            <a:ext cx="2790764" cy="2104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ZoneTexte 10"/>
          <p:cNvSpPr txBox="1">
            <a:spLocks noChangeArrowheads="1"/>
          </p:cNvSpPr>
          <p:nvPr/>
        </p:nvSpPr>
        <p:spPr bwMode="auto">
          <a:xfrm>
            <a:off x="6110288" y="6357162"/>
            <a:ext cx="2614612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defRPr/>
            </a:pPr>
            <a:r>
              <a:rPr lang="fr-FR" sz="1050" dirty="0" smtClean="0"/>
              <a:t>Claudio </a:t>
            </a:r>
            <a:r>
              <a:rPr lang="fr-FR" sz="1050" dirty="0"/>
              <a:t>Serpico </a:t>
            </a:r>
            <a:r>
              <a:rPr lang="fr-FR" sz="1050" dirty="0" smtClean="0"/>
              <a:t>(</a:t>
            </a:r>
            <a:r>
              <a:rPr lang="fr-FR" sz="1050" dirty="0" err="1" smtClean="0"/>
              <a:t>Elettra</a:t>
            </a:r>
            <a:r>
              <a:rPr lang="fr-FR" sz="1050" dirty="0" smtClean="0"/>
              <a:t> Trieste)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2640340" y="4801925"/>
            <a:ext cx="18335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S11 = -34 dB</a:t>
            </a:r>
            <a:endParaRPr lang="en-US" sz="1200" dirty="0"/>
          </a:p>
        </p:txBody>
      </p:sp>
      <p:cxnSp>
        <p:nvCxnSpPr>
          <p:cNvPr id="9" name="Connecteur droit avec flèche 8"/>
          <p:cNvCxnSpPr/>
          <p:nvPr/>
        </p:nvCxnSpPr>
        <p:spPr>
          <a:xfrm>
            <a:off x="3271490" y="5092879"/>
            <a:ext cx="262654" cy="54754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1"/>
          <p:cNvSpPr txBox="1"/>
          <p:nvPr/>
        </p:nvSpPr>
        <p:spPr>
          <a:xfrm>
            <a:off x="4674316" y="1622801"/>
            <a:ext cx="7651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rgbClr val="0066FF"/>
                </a:solidFill>
              </a:rPr>
              <a:t>MC#3</a:t>
            </a:r>
            <a:endParaRPr lang="en-US" sz="1400" dirty="0">
              <a:solidFill>
                <a:srgbClr val="0066FF"/>
              </a:solidFill>
            </a:endParaRPr>
          </a:p>
        </p:txBody>
      </p:sp>
      <p:cxnSp>
        <p:nvCxnSpPr>
          <p:cNvPr id="13" name="Connecteur droit avec flèche 12"/>
          <p:cNvCxnSpPr>
            <a:stCxn id="12" idx="2"/>
          </p:cNvCxnSpPr>
          <p:nvPr/>
        </p:nvCxnSpPr>
        <p:spPr>
          <a:xfrm>
            <a:off x="5056904" y="1930578"/>
            <a:ext cx="687388" cy="277639"/>
          </a:xfrm>
          <a:prstGeom prst="straightConnector1">
            <a:avLst/>
          </a:prstGeom>
          <a:ln w="15875">
            <a:solidFill>
              <a:srgbClr val="0066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ZoneTexte 13"/>
          <p:cNvSpPr txBox="1"/>
          <p:nvPr/>
        </p:nvSpPr>
        <p:spPr>
          <a:xfrm>
            <a:off x="8595654" y="3032760"/>
            <a:ext cx="7651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rgbClr val="0066FF"/>
                </a:solidFill>
              </a:rPr>
              <a:t>MC#4</a:t>
            </a:r>
            <a:endParaRPr lang="en-US" sz="1400" dirty="0">
              <a:solidFill>
                <a:srgbClr val="0066FF"/>
              </a:solidFill>
            </a:endParaRPr>
          </a:p>
        </p:txBody>
      </p:sp>
      <p:cxnSp>
        <p:nvCxnSpPr>
          <p:cNvPr id="15" name="Connecteur droit avec flèche 14"/>
          <p:cNvCxnSpPr>
            <a:stCxn id="14" idx="1"/>
          </p:cNvCxnSpPr>
          <p:nvPr/>
        </p:nvCxnSpPr>
        <p:spPr>
          <a:xfrm flipH="1" flipV="1">
            <a:off x="8154117" y="3186648"/>
            <a:ext cx="441537" cy="1"/>
          </a:xfrm>
          <a:prstGeom prst="straightConnector1">
            <a:avLst/>
          </a:prstGeom>
          <a:ln w="15875">
            <a:solidFill>
              <a:srgbClr val="0066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ZoneTexte 20"/>
          <p:cNvSpPr txBox="1"/>
          <p:nvPr/>
        </p:nvSpPr>
        <p:spPr>
          <a:xfrm>
            <a:off x="679939" y="3281560"/>
            <a:ext cx="18335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S12 = -0.24 dB</a:t>
            </a:r>
            <a:endParaRPr lang="en-US" sz="1200" dirty="0"/>
          </a:p>
        </p:txBody>
      </p:sp>
      <p:cxnSp>
        <p:nvCxnSpPr>
          <p:cNvPr id="22" name="Connecteur droit avec flèche 21"/>
          <p:cNvCxnSpPr/>
          <p:nvPr/>
        </p:nvCxnSpPr>
        <p:spPr>
          <a:xfrm flipV="1">
            <a:off x="1334839" y="2943930"/>
            <a:ext cx="285631" cy="33804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ZoneTexte 22"/>
          <p:cNvSpPr txBox="1"/>
          <p:nvPr/>
        </p:nvSpPr>
        <p:spPr>
          <a:xfrm>
            <a:off x="132869" y="1049414"/>
            <a:ext cx="4213500" cy="107721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en-US"/>
            </a:defPPr>
            <a:lvl1pPr marL="285750" indent="-285750">
              <a:buFont typeface="Arial" pitchFamily="34" charset="0"/>
              <a:buChar char="•"/>
              <a:defRPr sz="1600">
                <a:latin typeface="Calibri" pitchFamily="34" charset="0"/>
                <a:cs typeface="Calibri" pitchFamily="34" charset="0"/>
              </a:defRPr>
            </a:lvl1pPr>
          </a:lstStyle>
          <a:p>
            <a:pPr marL="0" indent="0">
              <a:buNone/>
            </a:pPr>
            <a:r>
              <a:rPr lang="fr-FR" dirty="0"/>
              <a:t>4 </a:t>
            </a:r>
            <a:r>
              <a:rPr lang="fr-FR" dirty="0" err="1"/>
              <a:t>additional</a:t>
            </a:r>
            <a:r>
              <a:rPr lang="fr-FR" dirty="0"/>
              <a:t> mode </a:t>
            </a:r>
            <a:r>
              <a:rPr lang="fr-FR" dirty="0" err="1"/>
              <a:t>converters</a:t>
            </a:r>
            <a:r>
              <a:rPr lang="fr-FR" dirty="0"/>
              <a:t> (MC) and 2 valve </a:t>
            </a:r>
            <a:r>
              <a:rPr lang="fr-FR" dirty="0" err="1"/>
              <a:t>tapers</a:t>
            </a:r>
            <a:r>
              <a:rPr lang="fr-FR" dirty="0"/>
              <a:t> (VT) </a:t>
            </a:r>
            <a:r>
              <a:rPr lang="fr-FR" dirty="0" err="1"/>
              <a:t>built</a:t>
            </a:r>
            <a:r>
              <a:rPr lang="fr-FR" dirty="0"/>
              <a:t>:</a:t>
            </a:r>
          </a:p>
          <a:p>
            <a:r>
              <a:rPr lang="fr-FR" dirty="0"/>
              <a:t>2 MC + 2 VT </a:t>
            </a:r>
            <a:r>
              <a:rPr lang="fr-FR" dirty="0" err="1"/>
              <a:t>measured</a:t>
            </a:r>
            <a:r>
              <a:rPr lang="fr-FR" dirty="0"/>
              <a:t> -&gt; OK</a:t>
            </a:r>
          </a:p>
          <a:p>
            <a:r>
              <a:rPr lang="fr-FR" dirty="0"/>
              <a:t>2 MC </a:t>
            </a:r>
            <a:r>
              <a:rPr lang="fr-FR" dirty="0" err="1" smtClean="0"/>
              <a:t>ready</a:t>
            </a:r>
            <a:r>
              <a:rPr lang="fr-FR" dirty="0" smtClean="0"/>
              <a:t> for </a:t>
            </a:r>
            <a:r>
              <a:rPr lang="fr-FR" dirty="0" err="1" smtClean="0"/>
              <a:t>measurements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074794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2" name="Picture 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39655" y="2708920"/>
            <a:ext cx="1927385" cy="16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9407" y="2708920"/>
            <a:ext cx="1939358" cy="1672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59943" y="2708920"/>
            <a:ext cx="1927385" cy="16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angle 14"/>
          <p:cNvSpPr/>
          <p:nvPr/>
        </p:nvSpPr>
        <p:spPr>
          <a:xfrm>
            <a:off x="598220" y="2492897"/>
            <a:ext cx="166904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 smtClean="0"/>
              <a:t> </a:t>
            </a:r>
            <a:r>
              <a:rPr lang="en-GB" sz="1000" dirty="0" smtClean="0"/>
              <a:t>gap 5mm (g/</a:t>
            </a:r>
            <a:r>
              <a:rPr lang="en-GB" sz="1000" dirty="0" smtClean="0">
                <a:sym typeface="Symbol"/>
              </a:rPr>
              <a:t>=0.2</a:t>
            </a:r>
            <a:r>
              <a:rPr lang="en-GB" sz="1000" dirty="0" smtClean="0"/>
              <a:t>) tuned</a:t>
            </a:r>
            <a:endParaRPr lang="en-GB" sz="1000" dirty="0"/>
          </a:p>
        </p:txBody>
      </p:sp>
      <p:sp>
        <p:nvSpPr>
          <p:cNvPr id="16" name="Rectangle 15"/>
          <p:cNvSpPr/>
          <p:nvPr/>
        </p:nvSpPr>
        <p:spPr>
          <a:xfrm>
            <a:off x="2658757" y="2492897"/>
            <a:ext cx="172515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dirty="0" smtClean="0"/>
              <a:t> gap 6mm (g/</a:t>
            </a:r>
            <a:r>
              <a:rPr lang="en-GB" sz="1000" dirty="0" smtClean="0">
                <a:sym typeface="Symbol"/>
              </a:rPr>
              <a:t>=0.24</a:t>
            </a:r>
            <a:r>
              <a:rPr lang="en-GB" sz="1000" dirty="0" smtClean="0"/>
              <a:t>) tuned</a:t>
            </a:r>
            <a:endParaRPr lang="en-GB" sz="1000" dirty="0"/>
          </a:p>
        </p:txBody>
      </p:sp>
      <p:sp>
        <p:nvSpPr>
          <p:cNvPr id="22" name="Rectangle 21"/>
          <p:cNvSpPr/>
          <p:nvPr/>
        </p:nvSpPr>
        <p:spPr>
          <a:xfrm>
            <a:off x="4572000" y="2492897"/>
            <a:ext cx="172515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dirty="0" smtClean="0"/>
              <a:t> gap 7mm (g/</a:t>
            </a:r>
            <a:r>
              <a:rPr lang="en-GB" sz="1000" dirty="0" smtClean="0">
                <a:sym typeface="Symbol"/>
              </a:rPr>
              <a:t>=0.28</a:t>
            </a:r>
            <a:r>
              <a:rPr lang="en-GB" sz="1000" dirty="0" smtClean="0"/>
              <a:t>) tuned</a:t>
            </a:r>
            <a:endParaRPr lang="en-GB" sz="1000" dirty="0"/>
          </a:p>
        </p:txBody>
      </p:sp>
      <p:pic>
        <p:nvPicPr>
          <p:cNvPr id="2064" name="Picture 1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66661" y="2708920"/>
            <a:ext cx="1927385" cy="16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Rectangle 25"/>
          <p:cNvSpPr/>
          <p:nvPr/>
        </p:nvSpPr>
        <p:spPr>
          <a:xfrm>
            <a:off x="6699006" y="2492897"/>
            <a:ext cx="172515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dirty="0" smtClean="0"/>
              <a:t> gap 8mm (g/</a:t>
            </a:r>
            <a:r>
              <a:rPr lang="en-GB" sz="1000" dirty="0" smtClean="0">
                <a:sym typeface="Symbol"/>
              </a:rPr>
              <a:t>=0.34</a:t>
            </a:r>
            <a:r>
              <a:rPr lang="en-GB" sz="1000" dirty="0" smtClean="0"/>
              <a:t>) tuned</a:t>
            </a:r>
            <a:endParaRPr lang="en-GB" sz="1000" dirty="0"/>
          </a:p>
        </p:txBody>
      </p:sp>
      <p:pic>
        <p:nvPicPr>
          <p:cNvPr id="2067" name="Picture 1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85051" y="4365104"/>
            <a:ext cx="2706611" cy="2358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Oval 30"/>
          <p:cNvSpPr/>
          <p:nvPr/>
        </p:nvSpPr>
        <p:spPr>
          <a:xfrm>
            <a:off x="583865" y="3212976"/>
            <a:ext cx="531751" cy="720080"/>
          </a:xfrm>
          <a:prstGeom prst="ellipse">
            <a:avLst/>
          </a:prstGeom>
          <a:noFill/>
          <a:ln w="127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TextBox 31"/>
          <p:cNvSpPr txBox="1"/>
          <p:nvPr/>
        </p:nvSpPr>
        <p:spPr>
          <a:xfrm>
            <a:off x="1182085" y="3717032"/>
            <a:ext cx="99703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>
                <a:solidFill>
                  <a:srgbClr val="FFC000"/>
                </a:solidFill>
              </a:rPr>
              <a:t>5</a:t>
            </a:r>
            <a:r>
              <a:rPr lang="en-GB" sz="800" dirty="0" smtClean="0">
                <a:solidFill>
                  <a:srgbClr val="FFC000"/>
                </a:solidFill>
              </a:rPr>
              <a:t> modes radiation into port 3</a:t>
            </a:r>
            <a:endParaRPr lang="en-GB" sz="800" dirty="0">
              <a:solidFill>
                <a:srgbClr val="FFC000"/>
              </a:solidFill>
            </a:endParaRPr>
          </a:p>
        </p:txBody>
      </p:sp>
      <p:cxnSp>
        <p:nvCxnSpPr>
          <p:cNvPr id="33" name="Straight Arrow Connector 32"/>
          <p:cNvCxnSpPr>
            <a:endCxn id="32" idx="1"/>
          </p:cNvCxnSpPr>
          <p:nvPr/>
        </p:nvCxnSpPr>
        <p:spPr>
          <a:xfrm>
            <a:off x="916209" y="3933059"/>
            <a:ext cx="265876" cy="30195"/>
          </a:xfrm>
          <a:prstGeom prst="straightConnector1">
            <a:avLst/>
          </a:prstGeom>
          <a:ln w="12700">
            <a:solidFill>
              <a:srgbClr val="FFC000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7" name="Picture 12"/>
          <p:cNvPicPr>
            <a:picLocks noChangeAspect="1" noChangeArrowheads="1"/>
          </p:cNvPicPr>
          <p:nvPr/>
        </p:nvPicPr>
        <p:blipFill>
          <a:blip r:embed="rId7" cstate="print"/>
          <a:srcRect l="35157" t="31130" r="3493" b="11080"/>
          <a:stretch>
            <a:fillRect/>
          </a:stretch>
        </p:blipFill>
        <p:spPr bwMode="auto">
          <a:xfrm>
            <a:off x="1098788" y="0"/>
            <a:ext cx="2858164" cy="2447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8" name="Straight Connector 37"/>
          <p:cNvCxnSpPr/>
          <p:nvPr/>
        </p:nvCxnSpPr>
        <p:spPr>
          <a:xfrm rot="5400000">
            <a:off x="1656202" y="2364627"/>
            <a:ext cx="21602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rot="5400000">
            <a:off x="3445324" y="996475"/>
            <a:ext cx="36004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V="1">
            <a:off x="1764214" y="1032479"/>
            <a:ext cx="1861130" cy="1368152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 rot="19627167">
            <a:off x="2548244" y="1611692"/>
            <a:ext cx="782587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1200" dirty="0" smtClean="0"/>
              <a:t>82.7 mm</a:t>
            </a:r>
            <a:endParaRPr lang="en-GB" sz="1200" dirty="0"/>
          </a:p>
        </p:txBody>
      </p:sp>
      <p:cxnSp>
        <p:nvCxnSpPr>
          <p:cNvPr id="42" name="Straight Arrow Connector 41"/>
          <p:cNvCxnSpPr/>
          <p:nvPr/>
        </p:nvCxnSpPr>
        <p:spPr>
          <a:xfrm flipV="1">
            <a:off x="2428903" y="456415"/>
            <a:ext cx="199407" cy="14401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rot="10800000" flipV="1">
            <a:off x="2761248" y="240391"/>
            <a:ext cx="199407" cy="14401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 rot="19627167">
            <a:off x="2781610" y="192630"/>
            <a:ext cx="4363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Calibri" pitchFamily="34" charset="0"/>
                <a:cs typeface="Calibri" pitchFamily="34" charset="0"/>
              </a:rPr>
              <a:t>Gap</a:t>
            </a:r>
            <a:endParaRPr lang="en-GB" sz="1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97776" y="492911"/>
            <a:ext cx="561500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Calibri" pitchFamily="34" charset="0"/>
                <a:cs typeface="Calibri" pitchFamily="34" charset="0"/>
              </a:rPr>
              <a:t>Port 3</a:t>
            </a:r>
            <a:endParaRPr lang="en-GB" sz="1200" dirty="0"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46" name="Straight Arrow Connector 45"/>
          <p:cNvCxnSpPr/>
          <p:nvPr/>
        </p:nvCxnSpPr>
        <p:spPr>
          <a:xfrm rot="16200000" flipV="1">
            <a:off x="1622967" y="536732"/>
            <a:ext cx="216024" cy="19940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3824751" y="312399"/>
            <a:ext cx="561500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Calibri" pitchFamily="34" charset="0"/>
                <a:cs typeface="Calibri" pitchFamily="34" charset="0"/>
              </a:rPr>
              <a:t>Port 1</a:t>
            </a:r>
            <a:endParaRPr lang="en-GB" sz="1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431869" y="96375"/>
            <a:ext cx="1109599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1600" dirty="0" smtClean="0"/>
              <a:t>(</a:t>
            </a:r>
            <a:r>
              <a:rPr lang="en-GB" sz="1200" dirty="0" smtClean="0">
                <a:sym typeface="Symbol"/>
              </a:rPr>
              <a:t></a:t>
            </a:r>
            <a:r>
              <a:rPr lang="en-GB" sz="1200" baseline="-25000" dirty="0" smtClean="0">
                <a:sym typeface="Symbol"/>
              </a:rPr>
              <a:t>out</a:t>
            </a:r>
            <a:r>
              <a:rPr lang="en-GB" sz="1200" dirty="0" smtClean="0">
                <a:sym typeface="Symbol"/>
              </a:rPr>
              <a:t>=43mm</a:t>
            </a:r>
            <a:r>
              <a:rPr lang="en-GB" sz="1600" dirty="0" smtClean="0"/>
              <a:t>)</a:t>
            </a:r>
            <a:endParaRPr lang="en-GB" sz="1600" dirty="0"/>
          </a:p>
        </p:txBody>
      </p:sp>
      <p:sp>
        <p:nvSpPr>
          <p:cNvPr id="49" name="TextBox 48"/>
          <p:cNvSpPr txBox="1"/>
          <p:nvPr/>
        </p:nvSpPr>
        <p:spPr>
          <a:xfrm>
            <a:off x="4426063" y="240391"/>
            <a:ext cx="4540003" cy="1466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defPPr>
              <a:defRPr lang="en-US"/>
            </a:defPPr>
            <a:lvl1pPr algn="ctr" defTabSz="457200">
              <a:lnSpc>
                <a:spcPct val="105000"/>
              </a:lnSpc>
              <a:buClr>
                <a:srgbClr val="000000"/>
              </a:buClr>
              <a:buSzPct val="100000"/>
              <a:buFont typeface="Arial" pitchFamily="34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100" b="1">
                <a:solidFill>
                  <a:srgbClr val="00206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GB" sz="2800" dirty="0"/>
              <a:t>Double asymmetric choke junction with wide </a:t>
            </a:r>
            <a:r>
              <a:rPr lang="en-GB" sz="2800" dirty="0" smtClean="0"/>
              <a:t>gap </a:t>
            </a:r>
            <a:r>
              <a:rPr lang="en-GB" sz="2800" dirty="0"/>
              <a:t>opening. </a:t>
            </a:r>
          </a:p>
        </p:txBody>
      </p:sp>
      <p:pic>
        <p:nvPicPr>
          <p:cNvPr id="2069" name="Picture 2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910277" y="4365105"/>
            <a:ext cx="2699252" cy="2352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70" name="Picture 2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569034" y="4365105"/>
            <a:ext cx="2759385" cy="2352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" name="TextBox 51"/>
          <p:cNvSpPr txBox="1"/>
          <p:nvPr/>
        </p:nvSpPr>
        <p:spPr>
          <a:xfrm>
            <a:off x="657709" y="2040591"/>
            <a:ext cx="561500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Calibri" pitchFamily="34" charset="0"/>
                <a:cs typeface="Calibri" pitchFamily="34" charset="0"/>
              </a:rPr>
              <a:t>Port 2</a:t>
            </a:r>
            <a:endParaRPr lang="en-GB" sz="1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508498" y="4653137"/>
            <a:ext cx="2048959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000" dirty="0" smtClean="0"/>
              <a:t>Power sum of 5 radiating modes </a:t>
            </a:r>
            <a:endParaRPr lang="en-GB" sz="1000" dirty="0"/>
          </a:p>
        </p:txBody>
      </p:sp>
      <p:sp>
        <p:nvSpPr>
          <p:cNvPr id="2" name="Rectangle 1"/>
          <p:cNvSpPr/>
          <p:nvPr/>
        </p:nvSpPr>
        <p:spPr>
          <a:xfrm>
            <a:off x="4844898" y="1855925"/>
            <a:ext cx="15217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latin typeface="Calibri" pitchFamily="34" charset="0"/>
                <a:cs typeface="Calibri" pitchFamily="34" charset="0"/>
              </a:rPr>
              <a:t>g</a:t>
            </a:r>
            <a:r>
              <a:rPr lang="en-GB" dirty="0">
                <a:latin typeface="Calibri" pitchFamily="34" charset="0"/>
                <a:cs typeface="Calibri" pitchFamily="34" charset="0"/>
              </a:rPr>
              <a:t>/</a:t>
            </a:r>
            <a:r>
              <a:rPr lang="en-GB" dirty="0">
                <a:latin typeface="Calibri" pitchFamily="34" charset="0"/>
                <a:cs typeface="Calibri" pitchFamily="34" charset="0"/>
                <a:sym typeface="Symbol"/>
              </a:rPr>
              <a:t>: </a:t>
            </a:r>
            <a:r>
              <a:rPr lang="en-GB" dirty="0" smtClean="0">
                <a:latin typeface="Calibri" pitchFamily="34" charset="0"/>
                <a:cs typeface="Calibri" pitchFamily="34" charset="0"/>
                <a:sym typeface="Symbol"/>
              </a:rPr>
              <a:t>0.20-0.34</a:t>
            </a:r>
            <a:endParaRPr lang="en-US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2431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1657" y="475215"/>
            <a:ext cx="3522853" cy="3174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1657" y="3499551"/>
            <a:ext cx="3456384" cy="2995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7"/>
          <p:cNvSpPr txBox="1"/>
          <p:nvPr/>
        </p:nvSpPr>
        <p:spPr>
          <a:xfrm>
            <a:off x="402418" y="1029594"/>
            <a:ext cx="4430839" cy="107721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en-US"/>
            </a:defPPr>
            <a:lvl1pPr marL="0" indent="0">
              <a:buFont typeface="Arial" pitchFamily="34" charset="0"/>
              <a:buNone/>
              <a:defRPr sz="1600">
                <a:latin typeface="Calibri" pitchFamily="34" charset="0"/>
                <a:cs typeface="Calibri" pitchFamily="34" charset="0"/>
              </a:defRPr>
            </a:lvl1pPr>
          </a:lstStyle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Very compact RF </a:t>
            </a:r>
            <a:r>
              <a:rPr lang="en-GB" dirty="0"/>
              <a:t>valve alternative design </a:t>
            </a:r>
            <a:r>
              <a:rPr lang="en-GB" dirty="0" smtClean="0"/>
              <a:t>(replace 2 </a:t>
            </a:r>
            <a:r>
              <a:rPr lang="en-GB" dirty="0"/>
              <a:t>MC + H-double </a:t>
            </a:r>
            <a:r>
              <a:rPr lang="en-GB" dirty="0" err="1"/>
              <a:t>moded</a:t>
            </a:r>
            <a:r>
              <a:rPr lang="en-GB" dirty="0"/>
              <a:t> RF </a:t>
            </a:r>
            <a:r>
              <a:rPr lang="en-GB" dirty="0" smtClean="0"/>
              <a:t>valve)</a:t>
            </a:r>
            <a:endParaRPr lang="en-GB" dirty="0"/>
          </a:p>
          <a:p>
            <a:pPr marL="285750" indent="-285750">
              <a:buFont typeface="Arial" pitchFamily="34" charset="0"/>
              <a:buChar char="•"/>
            </a:pPr>
            <a:r>
              <a:rPr lang="en-GB" dirty="0"/>
              <a:t>Better performance expected in </a:t>
            </a:r>
            <a:r>
              <a:rPr lang="en-GB" dirty="0" smtClean="0"/>
              <a:t>terms </a:t>
            </a:r>
            <a:r>
              <a:rPr lang="en-GB" dirty="0"/>
              <a:t>of matching and peak </a:t>
            </a:r>
            <a:r>
              <a:rPr lang="en-GB" dirty="0" smtClean="0"/>
              <a:t>surface electric </a:t>
            </a:r>
            <a:r>
              <a:rPr lang="en-GB" dirty="0"/>
              <a:t>fields</a:t>
            </a: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 cstate="print"/>
          <a:srcRect l="36894" t="32309" r="12062" b="18156"/>
          <a:stretch>
            <a:fillRect/>
          </a:stretch>
        </p:blipFill>
        <p:spPr bwMode="auto">
          <a:xfrm>
            <a:off x="1097229" y="2485110"/>
            <a:ext cx="3017983" cy="2489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Box 21"/>
          <p:cNvSpPr txBox="1"/>
          <p:nvPr/>
        </p:nvSpPr>
        <p:spPr>
          <a:xfrm>
            <a:off x="1137893" y="4995122"/>
            <a:ext cx="2826415" cy="415498"/>
          </a:xfrm>
          <a:prstGeom prst="rect">
            <a:avLst/>
          </a:prstGeom>
          <a:solidFill>
            <a:srgbClr val="FFC000">
              <a:alpha val="40000"/>
            </a:srgb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en-US"/>
            </a:defPPr>
            <a:lvl1pPr eaLnBrk="1" hangingPunct="1">
              <a:defRPr sz="1050">
                <a:latin typeface="Tahoma" pitchFamily="34" charset="0"/>
              </a:defRPr>
            </a:lvl1pPr>
            <a:lvl2pPr marL="742950" indent="-285750" eaLnBrk="0" hangingPunct="0">
              <a:defRPr>
                <a:latin typeface="Tahoma" pitchFamily="34" charset="0"/>
              </a:defRPr>
            </a:lvl2pPr>
            <a:lvl3pPr marL="1143000" indent="-228600" eaLnBrk="0" hangingPunct="0">
              <a:defRPr>
                <a:latin typeface="Tahoma" pitchFamily="34" charset="0"/>
              </a:defRPr>
            </a:lvl3pPr>
            <a:lvl4pPr marL="1600200" indent="-228600" eaLnBrk="0" hangingPunct="0">
              <a:defRPr>
                <a:latin typeface="Tahoma" pitchFamily="34" charset="0"/>
              </a:defRPr>
            </a:lvl4pPr>
            <a:lvl5pPr marL="2057400" indent="-228600" eaLnBrk="0" hangingPunct="0">
              <a:defRPr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Tahoma" pitchFamily="34" charset="0"/>
              </a:defRPr>
            </a:lvl9pPr>
          </a:lstStyle>
          <a:p>
            <a:r>
              <a:rPr lang="en-GB" dirty="0"/>
              <a:t>E max (</a:t>
            </a:r>
            <a:r>
              <a:rPr lang="en-GB" dirty="0" smtClean="0"/>
              <a:t>100 </a:t>
            </a:r>
            <a:r>
              <a:rPr lang="en-GB" dirty="0"/>
              <a:t>MW)=</a:t>
            </a:r>
            <a:r>
              <a:rPr lang="en-GB" dirty="0" smtClean="0"/>
              <a:t>23.7 </a:t>
            </a:r>
            <a:r>
              <a:rPr lang="en-GB" dirty="0"/>
              <a:t>MV/m</a:t>
            </a:r>
          </a:p>
          <a:p>
            <a:r>
              <a:rPr lang="en-GB" dirty="0"/>
              <a:t>(</a:t>
            </a:r>
            <a:r>
              <a:rPr lang="en-GB" dirty="0" smtClean="0"/>
              <a:t>0.75xEmax </a:t>
            </a:r>
            <a:r>
              <a:rPr lang="en-GB" dirty="0"/>
              <a:t>in WR90 and 0.5 x </a:t>
            </a:r>
            <a:r>
              <a:rPr lang="en-GB" dirty="0" err="1"/>
              <a:t>Emax</a:t>
            </a:r>
            <a:r>
              <a:rPr lang="en-GB" dirty="0"/>
              <a:t> in MC)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6275159" y="2419431"/>
            <a:ext cx="5934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FF0000"/>
                </a:solidFill>
              </a:rPr>
              <a:t>choke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809877" y="3715575"/>
            <a:ext cx="5934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0000FF"/>
                </a:solidFill>
              </a:rPr>
              <a:t>choke</a:t>
            </a:r>
            <a:endParaRPr lang="en-GB" sz="1200" dirty="0">
              <a:solidFill>
                <a:srgbClr val="0000FF"/>
              </a:solidFill>
            </a:endParaRPr>
          </a:p>
        </p:txBody>
      </p:sp>
      <p:sp>
        <p:nvSpPr>
          <p:cNvPr id="26" name="Rectangle 19"/>
          <p:cNvSpPr>
            <a:spLocks noChangeArrowheads="1"/>
          </p:cNvSpPr>
          <p:nvPr/>
        </p:nvSpPr>
        <p:spPr bwMode="auto">
          <a:xfrm>
            <a:off x="1785938" y="49213"/>
            <a:ext cx="6432550" cy="5729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/>
          <a:p>
            <a:pPr algn="ctr" defTabSz="457200">
              <a:lnSpc>
                <a:spcPct val="105000"/>
              </a:lnSpc>
              <a:buClr>
                <a:srgbClr val="000000"/>
              </a:buClr>
              <a:buSzPct val="100000"/>
              <a:buFont typeface="Arial" pitchFamily="34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31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Choke-type RF valve</a:t>
            </a:r>
            <a:endParaRPr lang="en-US" sz="3100" b="1" dirty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11" name="Connecteur droit avec flèche 10"/>
          <p:cNvCxnSpPr/>
          <p:nvPr/>
        </p:nvCxnSpPr>
        <p:spPr>
          <a:xfrm flipH="1" flipV="1">
            <a:off x="2909455" y="3729754"/>
            <a:ext cx="486888" cy="1244646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66662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21439" t="13439" r="13405" b="22874"/>
          <a:stretch>
            <a:fillRect/>
          </a:stretch>
        </p:blipFill>
        <p:spPr bwMode="auto">
          <a:xfrm>
            <a:off x="384458" y="908721"/>
            <a:ext cx="3256977" cy="2610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 l="21315" t="24053" r="7435" b="18157"/>
          <a:stretch>
            <a:fillRect/>
          </a:stretch>
        </p:blipFill>
        <p:spPr bwMode="auto">
          <a:xfrm>
            <a:off x="650334" y="3501008"/>
            <a:ext cx="3256977" cy="2245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766675"/>
            <a:ext cx="3587357" cy="3021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Oval 5"/>
          <p:cNvSpPr/>
          <p:nvPr/>
        </p:nvSpPr>
        <p:spPr>
          <a:xfrm>
            <a:off x="6233723" y="1988840"/>
            <a:ext cx="731158" cy="864096"/>
          </a:xfrm>
          <a:prstGeom prst="ellipse">
            <a:avLst/>
          </a:prstGeom>
          <a:noFill/>
          <a:ln w="127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5369627" y="2780929"/>
            <a:ext cx="12629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rgbClr val="FFC000"/>
                </a:solidFill>
              </a:rPr>
              <a:t>4 modes radiation into port 3</a:t>
            </a:r>
            <a:endParaRPr lang="en-GB" sz="1200" dirty="0">
              <a:solidFill>
                <a:srgbClr val="FFC000"/>
              </a:solidFill>
            </a:endParaRPr>
          </a:p>
        </p:txBody>
      </p:sp>
      <p:cxnSp>
        <p:nvCxnSpPr>
          <p:cNvPr id="9" name="Straight Arrow Connector 8"/>
          <p:cNvCxnSpPr>
            <a:endCxn id="7" idx="0"/>
          </p:cNvCxnSpPr>
          <p:nvPr/>
        </p:nvCxnSpPr>
        <p:spPr>
          <a:xfrm flipH="1">
            <a:off x="6001082" y="2492896"/>
            <a:ext cx="299122" cy="288033"/>
          </a:xfrm>
          <a:prstGeom prst="straightConnector1">
            <a:avLst/>
          </a:prstGeom>
          <a:ln w="12700">
            <a:solidFill>
              <a:srgbClr val="FFC000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18582" y="5877272"/>
            <a:ext cx="14922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latin typeface="Calibri" pitchFamily="34" charset="0"/>
                <a:cs typeface="Calibri" pitchFamily="34" charset="0"/>
              </a:rPr>
              <a:t>Port 3 (5 mm gap)</a:t>
            </a:r>
            <a:endParaRPr lang="en-GB" sz="1400" dirty="0"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12" name="Straight Arrow Connector 11"/>
          <p:cNvCxnSpPr>
            <a:stCxn id="10" idx="0"/>
          </p:cNvCxnSpPr>
          <p:nvPr/>
        </p:nvCxnSpPr>
        <p:spPr>
          <a:xfrm flipH="1" flipV="1">
            <a:off x="716806" y="5445232"/>
            <a:ext cx="147878" cy="43204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566068" y="1268761"/>
            <a:ext cx="8659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FF0000"/>
                </a:solidFill>
              </a:rPr>
              <a:t>Reflection</a:t>
            </a:r>
            <a:endParaRPr lang="en-GB" sz="1200" dirty="0">
              <a:solidFill>
                <a:srgbClr val="FF0000"/>
              </a:solidFill>
            </a:endParaRPr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73780" y="4221089"/>
            <a:ext cx="2567354" cy="225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66661" y="4221089"/>
            <a:ext cx="2593731" cy="225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16"/>
          <p:cNvSpPr txBox="1"/>
          <p:nvPr/>
        </p:nvSpPr>
        <p:spPr>
          <a:xfrm>
            <a:off x="7297226" y="5013177"/>
            <a:ext cx="7120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Port 3:</a:t>
            </a:r>
            <a:endParaRPr lang="en-GB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7828978" y="4941169"/>
            <a:ext cx="6607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FF0000"/>
                </a:solidFill>
              </a:rPr>
              <a:t>Open</a:t>
            </a:r>
          </a:p>
          <a:p>
            <a:r>
              <a:rPr lang="en-GB" sz="1200" dirty="0" smtClean="0">
                <a:solidFill>
                  <a:srgbClr val="0000FF"/>
                </a:solidFill>
              </a:rPr>
              <a:t>Closed</a:t>
            </a:r>
            <a:endParaRPr lang="en-GB" sz="1200" dirty="0">
              <a:solidFill>
                <a:srgbClr val="0000FF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78236" y="-8878"/>
            <a:ext cx="7947775" cy="77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defPPr>
              <a:defRPr lang="en-US"/>
            </a:defPPr>
            <a:lvl1pPr algn="ctr" defTabSz="457200">
              <a:lnSpc>
                <a:spcPct val="105000"/>
              </a:lnSpc>
              <a:buClr>
                <a:srgbClr val="000000"/>
              </a:buClr>
              <a:buSzPct val="100000"/>
              <a:buFont typeface="Arial" pitchFamily="34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800" b="1">
                <a:solidFill>
                  <a:srgbClr val="00206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GB" dirty="0" smtClean="0"/>
              <a:t>choke </a:t>
            </a:r>
            <a:r>
              <a:rPr lang="en-GB" dirty="0"/>
              <a:t>based  RF/vacuum gate </a:t>
            </a:r>
            <a:r>
              <a:rPr lang="en-GB" dirty="0" smtClean="0"/>
              <a:t>valve </a:t>
            </a:r>
            <a:r>
              <a:rPr lang="en-GB" dirty="0"/>
              <a:t>performance </a:t>
            </a:r>
          </a:p>
        </p:txBody>
      </p:sp>
      <p:sp>
        <p:nvSpPr>
          <p:cNvPr id="22" name="Rectangle 21"/>
          <p:cNvSpPr/>
          <p:nvPr/>
        </p:nvSpPr>
        <p:spPr>
          <a:xfrm>
            <a:off x="5236690" y="3933056"/>
            <a:ext cx="278595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 smtClean="0">
                <a:latin typeface="Calibri" pitchFamily="34" charset="0"/>
                <a:cs typeface="Calibri" pitchFamily="34" charset="0"/>
              </a:rPr>
              <a:t>RF/vacuum gate valve S-parameters</a:t>
            </a:r>
            <a:endParaRPr lang="en-GB" sz="14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29308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0440" y="4369982"/>
            <a:ext cx="2833372" cy="195679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440440" y="4328161"/>
            <a:ext cx="2833372" cy="6317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FF9056-2BA7-4DB1-A628-39B190C5E7E4}" type="slidenum">
              <a:rPr lang="fr-FR" smtClean="0"/>
              <a:pPr>
                <a:defRPr/>
              </a:pPr>
              <a:t>15</a:t>
            </a:fld>
            <a:endParaRPr lang="fr-FR"/>
          </a:p>
        </p:txBody>
      </p:sp>
      <p:grpSp>
        <p:nvGrpSpPr>
          <p:cNvPr id="20486" name="Groupe 7"/>
          <p:cNvGrpSpPr>
            <a:grpSpLocks/>
          </p:cNvGrpSpPr>
          <p:nvPr/>
        </p:nvGrpSpPr>
        <p:grpSpPr bwMode="auto">
          <a:xfrm>
            <a:off x="312156" y="1806245"/>
            <a:ext cx="3006949" cy="2728891"/>
            <a:chOff x="813934" y="1420569"/>
            <a:chExt cx="3130653" cy="2581988"/>
          </a:xfrm>
        </p:grpSpPr>
        <p:sp>
          <p:nvSpPr>
            <p:cNvPr id="20511" name="ZoneTexte 32"/>
            <p:cNvSpPr txBox="1">
              <a:spLocks noChangeArrowheads="1"/>
            </p:cNvSpPr>
            <p:nvPr/>
          </p:nvSpPr>
          <p:spPr bwMode="auto">
            <a:xfrm>
              <a:off x="813934" y="1420569"/>
              <a:ext cx="646113" cy="3125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/>
              <a:r>
                <a:rPr lang="fr-FR" sz="1200" dirty="0" smtClean="0"/>
                <a:t>H</a:t>
              </a:r>
              <a:r>
                <a:rPr lang="fr-FR" sz="1200" baseline="-25000" dirty="0" smtClean="0"/>
                <a:t>10</a:t>
              </a:r>
              <a:r>
                <a:rPr lang="fr-FR" sz="1200" baseline="30000" dirty="0">
                  <a:latin typeface="Arial" charset="0"/>
                  <a:cs typeface="Arial" charset="0"/>
                </a:rPr>
                <a:t>□</a:t>
              </a:r>
              <a:endParaRPr lang="fr-FR" sz="1200" baseline="-25000" dirty="0"/>
            </a:p>
          </p:txBody>
        </p:sp>
        <p:sp>
          <p:nvSpPr>
            <p:cNvPr id="20513" name="ZoneTexte 34"/>
            <p:cNvSpPr txBox="1">
              <a:spLocks noChangeArrowheads="1"/>
            </p:cNvSpPr>
            <p:nvPr/>
          </p:nvSpPr>
          <p:spPr bwMode="auto">
            <a:xfrm>
              <a:off x="1216365" y="2863202"/>
              <a:ext cx="803275" cy="2620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/>
              <a:r>
                <a:rPr lang="fr-FR" sz="1200" dirty="0"/>
                <a:t>H</a:t>
              </a:r>
              <a:r>
                <a:rPr lang="fr-FR" sz="1200" baseline="-25000" dirty="0" smtClean="0"/>
                <a:t>20</a:t>
              </a:r>
              <a:r>
                <a:rPr lang="fr-FR" sz="1200" baseline="30000" dirty="0">
                  <a:latin typeface="Arial" charset="0"/>
                  <a:cs typeface="Arial" charset="0"/>
                </a:rPr>
                <a:t>□</a:t>
              </a:r>
              <a:endParaRPr lang="fr-FR" sz="1200" baseline="-25000" dirty="0"/>
            </a:p>
          </p:txBody>
        </p:sp>
        <p:pic>
          <p:nvPicPr>
            <p:cNvPr id="20508" name="Image 19" descr="Jog-converter_E-Field-75MW-demi-struct.pn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1188" y="1604962"/>
              <a:ext cx="2951165" cy="23690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12" name="ZoneTexte 33"/>
            <p:cNvSpPr txBox="1">
              <a:spLocks noChangeArrowheads="1"/>
            </p:cNvSpPr>
            <p:nvPr/>
          </p:nvSpPr>
          <p:spPr bwMode="auto">
            <a:xfrm>
              <a:off x="3275472" y="3690029"/>
              <a:ext cx="669115" cy="3125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/>
              <a:r>
                <a:rPr lang="fr-FR" sz="1200" dirty="0" smtClean="0"/>
                <a:t>H</a:t>
              </a:r>
              <a:r>
                <a:rPr lang="fr-FR" sz="1200" baseline="-25000" dirty="0" smtClean="0"/>
                <a:t>01</a:t>
              </a:r>
              <a:r>
                <a:rPr lang="fr-FR" sz="1200" baseline="30000" dirty="0" smtClean="0">
                  <a:latin typeface="Arial" charset="0"/>
                  <a:cs typeface="Arial" charset="0"/>
                </a:rPr>
                <a:t>O</a:t>
              </a:r>
              <a:endParaRPr lang="fr-FR" sz="1200" baseline="-25000" dirty="0"/>
            </a:p>
          </p:txBody>
        </p:sp>
      </p:grpSp>
      <p:sp>
        <p:nvSpPr>
          <p:cNvPr id="5140" name="Rectangle 19"/>
          <p:cNvSpPr>
            <a:spLocks noChangeArrowheads="1"/>
          </p:cNvSpPr>
          <p:nvPr/>
        </p:nvSpPr>
        <p:spPr bwMode="auto">
          <a:xfrm>
            <a:off x="1906588" y="34925"/>
            <a:ext cx="6219825" cy="5932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/>
          <a:p>
            <a:pPr algn="ctr" defTabSz="457200">
              <a:lnSpc>
                <a:spcPct val="105000"/>
              </a:lnSpc>
              <a:buClr>
                <a:srgbClr val="000000"/>
              </a:buClr>
              <a:buSzPct val="100000"/>
              <a:buFont typeface="Arial" pitchFamily="34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fr-FR" sz="3100" b="1" dirty="0" err="1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Jog</a:t>
            </a:r>
            <a:r>
              <a:rPr lang="fr-FR" sz="31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 mode </a:t>
            </a:r>
            <a:r>
              <a:rPr lang="fr-FR" sz="3100" b="1" dirty="0" err="1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converter</a:t>
            </a:r>
            <a:endParaRPr lang="fr-FR" sz="3100" b="1" dirty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0242" name="Picture 2" descr="D:\001_TEST_STAND_CERN\013_Bayonet-converter\06_Photos apres brasage\IMG_288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5622" y="1702321"/>
            <a:ext cx="2643375" cy="1982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D:\001_TEST_STAND_CERN\013_Bayonet-converter\06_Photos apres brasage\IMG_2878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9785" y="3811905"/>
            <a:ext cx="3699212" cy="2774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4666" y="1666696"/>
            <a:ext cx="2671293" cy="20034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3" name="Rectangle 6"/>
          <p:cNvSpPr>
            <a:spLocks noChangeArrowheads="1"/>
          </p:cNvSpPr>
          <p:nvPr/>
        </p:nvSpPr>
        <p:spPr bwMode="auto">
          <a:xfrm>
            <a:off x="54769" y="1129872"/>
            <a:ext cx="1859315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1050" dirty="0">
                <a:latin typeface="Calibri" pitchFamily="34" charset="0"/>
                <a:cs typeface="Calibri" pitchFamily="34" charset="0"/>
              </a:rPr>
              <a:t>Original idea: </a:t>
            </a:r>
            <a:endParaRPr lang="en-GB" sz="1050" dirty="0" smtClean="0">
              <a:latin typeface="Calibri" pitchFamily="34" charset="0"/>
              <a:cs typeface="Calibri" pitchFamily="34" charset="0"/>
            </a:endParaRPr>
          </a:p>
          <a:p>
            <a:pPr>
              <a:defRPr/>
            </a:pPr>
            <a:r>
              <a:rPr lang="en-GB" sz="1050" dirty="0" smtClean="0">
                <a:latin typeface="Calibri" pitchFamily="34" charset="0"/>
                <a:cs typeface="Calibri" pitchFamily="34" charset="0"/>
              </a:rPr>
              <a:t>S</a:t>
            </a:r>
            <a:r>
              <a:rPr lang="en-GB" sz="1050" dirty="0">
                <a:latin typeface="Calibri" pitchFamily="34" charset="0"/>
                <a:cs typeface="Calibri" pitchFamily="34" charset="0"/>
              </a:rPr>
              <a:t>. </a:t>
            </a:r>
            <a:r>
              <a:rPr lang="en-GB" sz="1050" dirty="0" err="1" smtClean="0">
                <a:latin typeface="Calibri" pitchFamily="34" charset="0"/>
                <a:cs typeface="Calibri" pitchFamily="34" charset="0"/>
              </a:rPr>
              <a:t>Tantawi</a:t>
            </a:r>
            <a:r>
              <a:rPr lang="en-GB" sz="105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GB" sz="1050" dirty="0">
                <a:latin typeface="Calibri" pitchFamily="34" charset="0"/>
                <a:cs typeface="Calibri" pitchFamily="34" charset="0"/>
              </a:rPr>
              <a:t>(</a:t>
            </a:r>
            <a:r>
              <a:rPr lang="en-GB" sz="1050" dirty="0" smtClean="0">
                <a:latin typeface="Calibri" pitchFamily="34" charset="0"/>
                <a:cs typeface="Calibri" pitchFamily="34" charset="0"/>
              </a:rPr>
              <a:t>SLAC)</a:t>
            </a:r>
            <a:endParaRPr lang="fr-FR" sz="105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2" name="ZoneTexte 10"/>
          <p:cNvSpPr txBox="1">
            <a:spLocks noChangeArrowheads="1"/>
          </p:cNvSpPr>
          <p:nvPr/>
        </p:nvSpPr>
        <p:spPr bwMode="auto">
          <a:xfrm>
            <a:off x="984426" y="1747213"/>
            <a:ext cx="1926741" cy="253916"/>
          </a:xfrm>
          <a:prstGeom prst="rect">
            <a:avLst/>
          </a:prstGeom>
          <a:solidFill>
            <a:srgbClr val="FFC000">
              <a:alpha val="40000"/>
            </a:srgb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defRPr/>
            </a:pPr>
            <a:r>
              <a:rPr lang="fr-FR" sz="1050" dirty="0" err="1" smtClean="0"/>
              <a:t>E</a:t>
            </a:r>
            <a:r>
              <a:rPr lang="fr-FR" sz="1050" baseline="-25000" dirty="0" err="1" smtClean="0"/>
              <a:t>surf</a:t>
            </a:r>
            <a:r>
              <a:rPr lang="fr-FR" sz="1050" baseline="30000" dirty="0" err="1" smtClean="0"/>
              <a:t>max</a:t>
            </a:r>
            <a:r>
              <a:rPr lang="fr-FR" sz="1050" baseline="30000" dirty="0" smtClean="0"/>
              <a:t> </a:t>
            </a:r>
            <a:r>
              <a:rPr lang="fr-FR" sz="1050" dirty="0" smtClean="0"/>
              <a:t>(130MW)=34.6 MV/m</a:t>
            </a:r>
          </a:p>
        </p:txBody>
      </p:sp>
      <p:cxnSp>
        <p:nvCxnSpPr>
          <p:cNvPr id="23" name="Connecteur droit avec flèche 22"/>
          <p:cNvCxnSpPr/>
          <p:nvPr/>
        </p:nvCxnSpPr>
        <p:spPr>
          <a:xfrm flipH="1">
            <a:off x="1085233" y="2015439"/>
            <a:ext cx="506412" cy="241300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ZoneTexte 32"/>
          <p:cNvSpPr txBox="1">
            <a:spLocks noChangeArrowheads="1"/>
          </p:cNvSpPr>
          <p:nvPr/>
        </p:nvSpPr>
        <p:spPr bwMode="auto">
          <a:xfrm>
            <a:off x="773308" y="3860106"/>
            <a:ext cx="696912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fr-FR" sz="1050" dirty="0" smtClean="0">
                <a:solidFill>
                  <a:srgbClr val="FF0000"/>
                </a:solidFill>
                <a:latin typeface="Comic Sans MS" pitchFamily="66" charset="0"/>
              </a:rPr>
              <a:t>E Field</a:t>
            </a:r>
            <a:endParaRPr lang="fr-FR" sz="1050" baseline="-250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375065" y="2256739"/>
            <a:ext cx="807426" cy="13469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7"/>
          <p:cNvSpPr txBox="1"/>
          <p:nvPr/>
        </p:nvSpPr>
        <p:spPr>
          <a:xfrm>
            <a:off x="1455795" y="837484"/>
            <a:ext cx="5559154" cy="58477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en-US"/>
            </a:defPPr>
            <a:lvl1pPr marL="0" indent="0">
              <a:buFont typeface="Arial" pitchFamily="34" charset="0"/>
              <a:buNone/>
              <a:defRPr sz="1600">
                <a:latin typeface="Calibri" pitchFamily="34" charset="0"/>
                <a:cs typeface="Calibri" pitchFamily="34" charset="0"/>
              </a:defRPr>
            </a:lvl1pPr>
          </a:lstStyle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Convert in straight direction, less surface field enhancement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2 prototypes built</a:t>
            </a:r>
            <a:endParaRPr lang="en-GB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938" y="4959929"/>
            <a:ext cx="1636142" cy="1227107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4849088" y="4422371"/>
            <a:ext cx="482910" cy="20393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2305827" y="6245036"/>
            <a:ext cx="3043958" cy="152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2352929" y="4838007"/>
            <a:ext cx="146428" cy="17173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6"/>
          <p:cNvSpPr>
            <a:spLocks noChangeArrowheads="1"/>
          </p:cNvSpPr>
          <p:nvPr/>
        </p:nvSpPr>
        <p:spPr bwMode="auto">
          <a:xfrm>
            <a:off x="22055" y="4312641"/>
            <a:ext cx="3325813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GB" sz="1100" dirty="0" smtClean="0">
                <a:latin typeface="Calibri" pitchFamily="34" charset="0"/>
                <a:cs typeface="Calibri" pitchFamily="34" charset="0"/>
              </a:rPr>
              <a:t>HFSS result:</a:t>
            </a:r>
          </a:p>
          <a:p>
            <a:pPr marL="171450" indent="-171450">
              <a:buFont typeface="Wingdings" pitchFamily="2" charset="2"/>
              <a:buChar char="Ø"/>
              <a:defRPr/>
            </a:pPr>
            <a:r>
              <a:rPr lang="en-GB" sz="1100" dirty="0">
                <a:latin typeface="Calibri" pitchFamily="34" charset="0"/>
                <a:cs typeface="Calibri" pitchFamily="34" charset="0"/>
              </a:rPr>
              <a:t>S12 = </a:t>
            </a:r>
            <a:r>
              <a:rPr lang="en-GB" sz="1100" dirty="0" smtClean="0">
                <a:latin typeface="Calibri" pitchFamily="34" charset="0"/>
                <a:cs typeface="Calibri" pitchFamily="34" charset="0"/>
              </a:rPr>
              <a:t>-0.007 </a:t>
            </a:r>
            <a:r>
              <a:rPr lang="en-GB" sz="1100" dirty="0">
                <a:latin typeface="Calibri" pitchFamily="34" charset="0"/>
                <a:cs typeface="Calibri" pitchFamily="34" charset="0"/>
              </a:rPr>
              <a:t>dB, S11= -</a:t>
            </a:r>
            <a:r>
              <a:rPr lang="en-GB" sz="1100" dirty="0" smtClean="0">
                <a:latin typeface="Calibri" pitchFamily="34" charset="0"/>
                <a:cs typeface="Calibri" pitchFamily="34" charset="0"/>
              </a:rPr>
              <a:t>40 </a:t>
            </a:r>
            <a:r>
              <a:rPr lang="en-GB" sz="1100" dirty="0">
                <a:latin typeface="Calibri" pitchFamily="34" charset="0"/>
                <a:cs typeface="Calibri" pitchFamily="34" charset="0"/>
              </a:rPr>
              <a:t>dB </a:t>
            </a:r>
            <a:endParaRPr lang="en-GB" sz="1100" dirty="0" smtClean="0">
              <a:latin typeface="Calibri" pitchFamily="34" charset="0"/>
              <a:cs typeface="Calibri" pitchFamily="34" charset="0"/>
            </a:endParaRPr>
          </a:p>
          <a:p>
            <a:pPr marL="171450" indent="-171450">
              <a:buFont typeface="Wingdings" pitchFamily="2" charset="2"/>
              <a:buChar char="Ø"/>
              <a:defRPr/>
            </a:pPr>
            <a:r>
              <a:rPr lang="en-GB" sz="1100" dirty="0" smtClean="0">
                <a:latin typeface="Calibri" pitchFamily="34" charset="0"/>
                <a:cs typeface="Calibri" pitchFamily="34" charset="0"/>
              </a:rPr>
              <a:t>Bandwidth </a:t>
            </a:r>
            <a:r>
              <a:rPr lang="en-GB" sz="1100" dirty="0">
                <a:latin typeface="Calibri" pitchFamily="34" charset="0"/>
                <a:cs typeface="Calibri" pitchFamily="34" charset="0"/>
              </a:rPr>
              <a:t>= </a:t>
            </a:r>
            <a:r>
              <a:rPr lang="en-GB" sz="1100" dirty="0" smtClean="0">
                <a:latin typeface="Calibri" pitchFamily="34" charset="0"/>
                <a:cs typeface="Calibri" pitchFamily="34" charset="0"/>
              </a:rPr>
              <a:t>110 </a:t>
            </a:r>
            <a:r>
              <a:rPr lang="en-GB" sz="1100" dirty="0">
                <a:latin typeface="Calibri" pitchFamily="34" charset="0"/>
                <a:cs typeface="Calibri" pitchFamily="34" charset="0"/>
              </a:rPr>
              <a:t>MHz at -30 dB reflection</a:t>
            </a:r>
            <a:endParaRPr lang="fr-FR" sz="11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572682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FF9056-2BA7-4DB1-A628-39B190C5E7E4}" type="slidenum">
              <a:rPr lang="fr-FR" smtClean="0"/>
              <a:pPr>
                <a:defRPr/>
              </a:pPr>
              <a:t>16</a:t>
            </a:fld>
            <a:endParaRPr lang="fr-FR"/>
          </a:p>
        </p:txBody>
      </p:sp>
      <p:sp>
        <p:nvSpPr>
          <p:cNvPr id="5140" name="Rectangle 19"/>
          <p:cNvSpPr>
            <a:spLocks noChangeArrowheads="1"/>
          </p:cNvSpPr>
          <p:nvPr/>
        </p:nvSpPr>
        <p:spPr bwMode="auto">
          <a:xfrm>
            <a:off x="1906588" y="34925"/>
            <a:ext cx="6219825" cy="5932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/>
          <a:p>
            <a:pPr algn="ctr" defTabSz="457200">
              <a:lnSpc>
                <a:spcPct val="105000"/>
              </a:lnSpc>
              <a:buClr>
                <a:srgbClr val="000000"/>
              </a:buClr>
              <a:buSzPct val="100000"/>
              <a:buFont typeface="Arial" pitchFamily="34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fr-FR" sz="3100" b="1" dirty="0" err="1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Circular</a:t>
            </a:r>
            <a:r>
              <a:rPr lang="fr-FR" sz="31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90° </a:t>
            </a:r>
            <a:r>
              <a:rPr lang="fr-FR" sz="3100" b="1" dirty="0" err="1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waveguide</a:t>
            </a:r>
            <a:r>
              <a:rPr lang="fr-FR" sz="31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fr-FR" sz="3100" b="1" dirty="0" err="1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bend</a:t>
            </a:r>
            <a:endParaRPr lang="fr-FR" sz="3100" b="1" dirty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20496" name="Picture 3"/>
          <p:cNvPicPr>
            <a:picLocks noGrp="1"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52" b="12859"/>
          <a:stretch>
            <a:fillRect/>
          </a:stretch>
        </p:blipFill>
        <p:spPr bwMode="auto">
          <a:xfrm>
            <a:off x="0" y="760171"/>
            <a:ext cx="4874126" cy="2541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8" name="Picture 2" descr="D:\001_TEST_STAND_CERN\013_Bayonet-converter\06_Photos apres brasage\IMG_287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529" y="3450105"/>
            <a:ext cx="2047672" cy="2730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Image 27"/>
          <p:cNvPicPr/>
          <p:nvPr/>
        </p:nvPicPr>
        <p:blipFill>
          <a:blip r:embed="rId4"/>
          <a:stretch>
            <a:fillRect/>
          </a:stretch>
        </p:blipFill>
        <p:spPr>
          <a:xfrm>
            <a:off x="3448975" y="3387961"/>
            <a:ext cx="5469890" cy="2561590"/>
          </a:xfrm>
          <a:prstGeom prst="rect">
            <a:avLst/>
          </a:prstGeom>
        </p:spPr>
      </p:pic>
      <p:cxnSp>
        <p:nvCxnSpPr>
          <p:cNvPr id="4" name="Connecteur droit avec flèche 3"/>
          <p:cNvCxnSpPr/>
          <p:nvPr/>
        </p:nvCxnSpPr>
        <p:spPr>
          <a:xfrm>
            <a:off x="1504950" y="2766524"/>
            <a:ext cx="217318" cy="621437"/>
          </a:xfrm>
          <a:prstGeom prst="straightConnector1">
            <a:avLst/>
          </a:prstGeom>
          <a:ln w="19050">
            <a:solidFill>
              <a:srgbClr val="CC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avec flèche 30"/>
          <p:cNvCxnSpPr/>
          <p:nvPr/>
        </p:nvCxnSpPr>
        <p:spPr>
          <a:xfrm flipH="1">
            <a:off x="2920753" y="4044909"/>
            <a:ext cx="1047566" cy="1"/>
          </a:xfrm>
          <a:prstGeom prst="straightConnector1">
            <a:avLst/>
          </a:prstGeom>
          <a:ln w="19050">
            <a:solidFill>
              <a:srgbClr val="CC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Accolade ouvrante 9"/>
          <p:cNvSpPr/>
          <p:nvPr/>
        </p:nvSpPr>
        <p:spPr>
          <a:xfrm rot="3769574">
            <a:off x="4059589" y="3493662"/>
            <a:ext cx="257453" cy="1315557"/>
          </a:xfrm>
          <a:prstGeom prst="leftBrace">
            <a:avLst/>
          </a:prstGeom>
          <a:ln w="19050">
            <a:solidFill>
              <a:srgbClr val="CC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Accolade ouvrante 39"/>
          <p:cNvSpPr/>
          <p:nvPr/>
        </p:nvSpPr>
        <p:spPr>
          <a:xfrm rot="15321005">
            <a:off x="1326762" y="1766871"/>
            <a:ext cx="257453" cy="1558272"/>
          </a:xfrm>
          <a:prstGeom prst="leftBrace">
            <a:avLst/>
          </a:prstGeom>
          <a:ln w="19050">
            <a:solidFill>
              <a:srgbClr val="CC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ZoneTexte 33"/>
          <p:cNvSpPr txBox="1">
            <a:spLocks noChangeArrowheads="1"/>
          </p:cNvSpPr>
          <p:nvPr/>
        </p:nvSpPr>
        <p:spPr bwMode="auto">
          <a:xfrm>
            <a:off x="0" y="2284256"/>
            <a:ext cx="6778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fr-FR" sz="1400" dirty="0" smtClean="0"/>
              <a:t>H</a:t>
            </a:r>
            <a:r>
              <a:rPr lang="fr-FR" sz="1400" baseline="-25000" dirty="0" smtClean="0"/>
              <a:t>01</a:t>
            </a:r>
            <a:r>
              <a:rPr lang="fr-FR" sz="1400" baseline="30000" dirty="0" smtClean="0">
                <a:latin typeface="Arial" charset="0"/>
                <a:cs typeface="Arial" charset="0"/>
              </a:rPr>
              <a:t>O</a:t>
            </a:r>
            <a:endParaRPr lang="fr-FR" sz="1400" baseline="-25000" dirty="0"/>
          </a:p>
        </p:txBody>
      </p:sp>
      <p:sp>
        <p:nvSpPr>
          <p:cNvPr id="44" name="ZoneTexte 33"/>
          <p:cNvSpPr txBox="1">
            <a:spLocks noChangeArrowheads="1"/>
          </p:cNvSpPr>
          <p:nvPr/>
        </p:nvSpPr>
        <p:spPr bwMode="auto">
          <a:xfrm>
            <a:off x="4157720" y="3077242"/>
            <a:ext cx="6778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fr-FR" sz="1400" dirty="0" smtClean="0"/>
              <a:t>H</a:t>
            </a:r>
            <a:r>
              <a:rPr lang="fr-FR" sz="1400" baseline="-25000" dirty="0" smtClean="0"/>
              <a:t>01</a:t>
            </a:r>
            <a:r>
              <a:rPr lang="fr-FR" sz="1400" baseline="30000" dirty="0" smtClean="0">
                <a:latin typeface="Arial" charset="0"/>
                <a:cs typeface="Arial" charset="0"/>
              </a:rPr>
              <a:t>O</a:t>
            </a:r>
            <a:endParaRPr lang="fr-FR" sz="1400" baseline="-25000" dirty="0"/>
          </a:p>
        </p:txBody>
      </p:sp>
      <p:sp>
        <p:nvSpPr>
          <p:cNvPr id="45" name="ZoneTexte 33"/>
          <p:cNvSpPr txBox="1">
            <a:spLocks noChangeArrowheads="1"/>
          </p:cNvSpPr>
          <p:nvPr/>
        </p:nvSpPr>
        <p:spPr bwMode="auto">
          <a:xfrm>
            <a:off x="470516" y="6026127"/>
            <a:ext cx="329361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fr-FR" sz="1400" dirty="0" smtClean="0">
                <a:latin typeface="Calibri" pitchFamily="34" charset="0"/>
                <a:cs typeface="Calibri" pitchFamily="34" charset="0"/>
              </a:rPr>
              <a:t>H</a:t>
            </a:r>
            <a:r>
              <a:rPr lang="fr-FR" sz="1400" baseline="-25000" dirty="0" smtClean="0">
                <a:latin typeface="Calibri" pitchFamily="34" charset="0"/>
                <a:cs typeface="Calibri" pitchFamily="34" charset="0"/>
              </a:rPr>
              <a:t>01</a:t>
            </a:r>
            <a:r>
              <a:rPr lang="fr-FR" sz="1400" baseline="30000" dirty="0" smtClean="0">
                <a:latin typeface="Calibri" pitchFamily="34" charset="0"/>
                <a:cs typeface="Calibri" pitchFamily="34" charset="0"/>
              </a:rPr>
              <a:t>O</a:t>
            </a:r>
            <a:r>
              <a:rPr lang="fr-FR" sz="1400" dirty="0" smtClean="0">
                <a:latin typeface="Calibri" pitchFamily="34" charset="0"/>
                <a:cs typeface="Calibri" pitchFamily="34" charset="0"/>
              </a:rPr>
              <a:t> → H</a:t>
            </a:r>
            <a:r>
              <a:rPr lang="fr-FR" sz="1400" baseline="-25000" dirty="0" smtClean="0">
                <a:latin typeface="Calibri" pitchFamily="34" charset="0"/>
                <a:cs typeface="Calibri" pitchFamily="34" charset="0"/>
              </a:rPr>
              <a:t>20</a:t>
            </a:r>
            <a:r>
              <a:rPr lang="fr-FR" sz="1400" baseline="30000" dirty="0" smtClean="0">
                <a:latin typeface="Calibri" pitchFamily="34" charset="0"/>
                <a:cs typeface="Calibri" pitchFamily="34" charset="0"/>
              </a:rPr>
              <a:t>□</a:t>
            </a:r>
            <a:r>
              <a:rPr lang="fr-FR" sz="1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fr-FR" sz="1400" dirty="0" err="1" smtClean="0">
                <a:latin typeface="Calibri" pitchFamily="34" charset="0"/>
                <a:cs typeface="Calibri" pitchFamily="34" charset="0"/>
              </a:rPr>
              <a:t>converter</a:t>
            </a:r>
            <a:r>
              <a:rPr lang="fr-FR" sz="1400" dirty="0" smtClean="0">
                <a:latin typeface="Calibri" pitchFamily="34" charset="0"/>
                <a:cs typeface="Calibri" pitchFamily="34" charset="0"/>
              </a:rPr>
              <a:t>: </a:t>
            </a:r>
            <a:r>
              <a:rPr lang="fr-FR" sz="1400" dirty="0" err="1" smtClean="0">
                <a:latin typeface="Calibri" pitchFamily="34" charset="0"/>
                <a:cs typeface="Calibri" pitchFamily="34" charset="0"/>
              </a:rPr>
              <a:t>two</a:t>
            </a:r>
            <a:r>
              <a:rPr lang="fr-FR" sz="1400" dirty="0" smtClean="0">
                <a:latin typeface="Calibri" pitchFamily="34" charset="0"/>
                <a:cs typeface="Calibri" pitchFamily="34" charset="0"/>
              </a:rPr>
              <a:t> parts </a:t>
            </a:r>
            <a:r>
              <a:rPr lang="fr-FR" sz="1400" dirty="0" err="1" smtClean="0">
                <a:latin typeface="Calibri" pitchFamily="34" charset="0"/>
                <a:cs typeface="Calibri" pitchFamily="34" charset="0"/>
              </a:rPr>
              <a:t>built</a:t>
            </a:r>
            <a:endParaRPr lang="fr-FR" sz="1400" baseline="-250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7" name="ZoneTexte 33"/>
          <p:cNvSpPr txBox="1">
            <a:spLocks noChangeArrowheads="1"/>
          </p:cNvSpPr>
          <p:nvPr/>
        </p:nvSpPr>
        <p:spPr bwMode="auto">
          <a:xfrm>
            <a:off x="2132566" y="2122969"/>
            <a:ext cx="733286" cy="595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fr-FR" sz="1400" dirty="0" smtClean="0"/>
              <a:t>H</a:t>
            </a:r>
            <a:r>
              <a:rPr lang="fr-FR" sz="1400" baseline="-25000" dirty="0" smtClean="0"/>
              <a:t>20</a:t>
            </a:r>
            <a:r>
              <a:rPr lang="fr-FR" sz="1400" baseline="30000" dirty="0" smtClean="0">
                <a:latin typeface="Arial" charset="0"/>
                <a:cs typeface="Arial" charset="0"/>
              </a:rPr>
              <a:t>□</a:t>
            </a:r>
            <a:endParaRPr lang="fr-FR" sz="1400" baseline="-25000" dirty="0"/>
          </a:p>
          <a:p>
            <a:pPr eaLnBrk="1" hangingPunct="1"/>
            <a:endParaRPr lang="fr-FR" sz="1400" baseline="-25000" dirty="0"/>
          </a:p>
          <a:p>
            <a:pPr eaLnBrk="1" hangingPunct="1"/>
            <a:endParaRPr lang="fr-FR" sz="1400" baseline="-25000" dirty="0"/>
          </a:p>
        </p:txBody>
      </p:sp>
      <p:sp>
        <p:nvSpPr>
          <p:cNvPr id="48" name="ZoneTexte 33"/>
          <p:cNvSpPr txBox="1">
            <a:spLocks noChangeArrowheads="1"/>
          </p:cNvSpPr>
          <p:nvPr/>
        </p:nvSpPr>
        <p:spPr bwMode="auto">
          <a:xfrm>
            <a:off x="5505635" y="2546007"/>
            <a:ext cx="271508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fr-FR" sz="1400" dirty="0" smtClean="0">
                <a:latin typeface="Calibri" pitchFamily="34" charset="0"/>
                <a:cs typeface="Calibri" pitchFamily="34" charset="0"/>
              </a:rPr>
              <a:t>90° </a:t>
            </a:r>
            <a:r>
              <a:rPr lang="fr-FR" sz="1400" dirty="0" err="1" smtClean="0">
                <a:latin typeface="Calibri" pitchFamily="34" charset="0"/>
                <a:cs typeface="Calibri" pitchFamily="34" charset="0"/>
              </a:rPr>
              <a:t>bend</a:t>
            </a:r>
            <a:r>
              <a:rPr lang="fr-FR" sz="1400" dirty="0" smtClean="0">
                <a:latin typeface="Calibri" pitchFamily="34" charset="0"/>
                <a:cs typeface="Calibri" pitchFamily="34" charset="0"/>
              </a:rPr>
              <a:t> part </a:t>
            </a:r>
            <a:r>
              <a:rPr lang="fr-FR" sz="1400" dirty="0" err="1" smtClean="0">
                <a:latin typeface="Calibri" pitchFamily="34" charset="0"/>
                <a:cs typeface="Calibri" pitchFamily="34" charset="0"/>
              </a:rPr>
              <a:t>under</a:t>
            </a:r>
            <a:r>
              <a:rPr lang="fr-FR" sz="1400" dirty="0" smtClean="0">
                <a:latin typeface="Calibri" pitchFamily="34" charset="0"/>
                <a:cs typeface="Calibri" pitchFamily="34" charset="0"/>
              </a:rPr>
              <a:t> fabrication</a:t>
            </a:r>
            <a:endParaRPr lang="fr-FR" sz="1400" baseline="-25000" dirty="0"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49" name="Connecteur droit avec flèche 48"/>
          <p:cNvCxnSpPr/>
          <p:nvPr/>
        </p:nvCxnSpPr>
        <p:spPr>
          <a:xfrm flipV="1">
            <a:off x="6107837" y="2867603"/>
            <a:ext cx="755342" cy="868917"/>
          </a:xfrm>
          <a:prstGeom prst="straightConnector1">
            <a:avLst/>
          </a:prstGeom>
          <a:ln w="19050">
            <a:solidFill>
              <a:srgbClr val="CC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ZoneTexte 32"/>
          <p:cNvSpPr txBox="1">
            <a:spLocks noChangeArrowheads="1"/>
          </p:cNvSpPr>
          <p:nvPr/>
        </p:nvSpPr>
        <p:spPr bwMode="auto">
          <a:xfrm>
            <a:off x="2865852" y="2252391"/>
            <a:ext cx="696912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fr-FR" sz="1050" dirty="0" smtClean="0">
                <a:solidFill>
                  <a:srgbClr val="FF0000"/>
                </a:solidFill>
                <a:latin typeface="Comic Sans MS" pitchFamily="66" charset="0"/>
              </a:rPr>
              <a:t>E Field</a:t>
            </a:r>
            <a:endParaRPr lang="fr-FR" sz="1050" baseline="-250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" y="760171"/>
            <a:ext cx="669126" cy="13537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7"/>
          <p:cNvSpPr txBox="1"/>
          <p:nvPr/>
        </p:nvSpPr>
        <p:spPr>
          <a:xfrm>
            <a:off x="1124944" y="805585"/>
            <a:ext cx="4754858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en-US"/>
            </a:defPPr>
            <a:lvl1pPr marL="0" indent="0">
              <a:buFont typeface="Arial" pitchFamily="34" charset="0"/>
              <a:buNone/>
              <a:defRPr sz="1600">
                <a:latin typeface="Calibri" pitchFamily="34" charset="0"/>
                <a:cs typeface="Calibri" pitchFamily="34" charset="0"/>
              </a:defRPr>
            </a:lvl1pPr>
          </a:lstStyle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1 prototype will be ready by the end of Dec. 2011</a:t>
            </a:r>
            <a:endParaRPr lang="en-GB" dirty="0"/>
          </a:p>
        </p:txBody>
      </p:sp>
      <p:sp>
        <p:nvSpPr>
          <p:cNvPr id="22" name="Rectangle 6"/>
          <p:cNvSpPr>
            <a:spLocks noChangeArrowheads="1"/>
          </p:cNvSpPr>
          <p:nvPr/>
        </p:nvSpPr>
        <p:spPr bwMode="auto">
          <a:xfrm>
            <a:off x="6213714" y="1513749"/>
            <a:ext cx="2217906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1100" dirty="0" smtClean="0">
                <a:latin typeface="Calibri" pitchFamily="34" charset="0"/>
                <a:cs typeface="Calibri" pitchFamily="34" charset="0"/>
              </a:rPr>
              <a:t>HFSS results:</a:t>
            </a:r>
          </a:p>
          <a:p>
            <a:pPr marL="171450" indent="-171450">
              <a:buFont typeface="Wingdings" pitchFamily="2" charset="2"/>
              <a:buChar char="Ø"/>
              <a:defRPr/>
            </a:pPr>
            <a:r>
              <a:rPr lang="en-GB" sz="1100" dirty="0">
                <a:latin typeface="Calibri" pitchFamily="34" charset="0"/>
                <a:cs typeface="Calibri" pitchFamily="34" charset="0"/>
              </a:rPr>
              <a:t>S12 = </a:t>
            </a:r>
            <a:r>
              <a:rPr lang="en-GB" sz="1100" dirty="0" smtClean="0">
                <a:latin typeface="Calibri" pitchFamily="34" charset="0"/>
                <a:cs typeface="Calibri" pitchFamily="34" charset="0"/>
              </a:rPr>
              <a:t>-0.042 </a:t>
            </a:r>
            <a:r>
              <a:rPr lang="en-GB" sz="1100" dirty="0">
                <a:latin typeface="Calibri" pitchFamily="34" charset="0"/>
                <a:cs typeface="Calibri" pitchFamily="34" charset="0"/>
              </a:rPr>
              <a:t>dB, S11= </a:t>
            </a:r>
            <a:r>
              <a:rPr lang="en-GB" sz="1100" dirty="0" smtClean="0">
                <a:latin typeface="Calibri" pitchFamily="34" charset="0"/>
                <a:cs typeface="Calibri" pitchFamily="34" charset="0"/>
              </a:rPr>
              <a:t>-27.5 </a:t>
            </a:r>
            <a:r>
              <a:rPr lang="en-GB" sz="1100" dirty="0">
                <a:latin typeface="Calibri" pitchFamily="34" charset="0"/>
                <a:cs typeface="Calibri" pitchFamily="34" charset="0"/>
              </a:rPr>
              <a:t>dB </a:t>
            </a:r>
            <a:endParaRPr lang="en-GB" sz="11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3" name="ZoneTexte 10"/>
          <p:cNvSpPr txBox="1">
            <a:spLocks noChangeArrowheads="1"/>
          </p:cNvSpPr>
          <p:nvPr/>
        </p:nvSpPr>
        <p:spPr bwMode="auto">
          <a:xfrm>
            <a:off x="1210397" y="1310084"/>
            <a:ext cx="1926741" cy="253916"/>
          </a:xfrm>
          <a:prstGeom prst="rect">
            <a:avLst/>
          </a:prstGeom>
          <a:solidFill>
            <a:srgbClr val="FFC000">
              <a:alpha val="40000"/>
            </a:srgb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defRPr/>
            </a:pPr>
            <a:r>
              <a:rPr lang="fr-FR" sz="1050" dirty="0" err="1" smtClean="0"/>
              <a:t>E</a:t>
            </a:r>
            <a:r>
              <a:rPr lang="fr-FR" sz="1050" baseline="-25000" dirty="0" err="1" smtClean="0"/>
              <a:t>surf</a:t>
            </a:r>
            <a:r>
              <a:rPr lang="fr-FR" sz="1050" baseline="30000" dirty="0" err="1" smtClean="0"/>
              <a:t>max</a:t>
            </a:r>
            <a:r>
              <a:rPr lang="fr-FR" sz="1050" baseline="30000" dirty="0" smtClean="0"/>
              <a:t> </a:t>
            </a:r>
            <a:r>
              <a:rPr lang="fr-FR" sz="1050" dirty="0" smtClean="0"/>
              <a:t>(130MW)=27 MV/m</a:t>
            </a:r>
          </a:p>
        </p:txBody>
      </p:sp>
      <p:cxnSp>
        <p:nvCxnSpPr>
          <p:cNvPr id="24" name="Connecteur droit avec flèche 23"/>
          <p:cNvCxnSpPr/>
          <p:nvPr/>
        </p:nvCxnSpPr>
        <p:spPr>
          <a:xfrm>
            <a:off x="2012799" y="1564000"/>
            <a:ext cx="0" cy="285842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74251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8F35868-880A-4F12-9503-3056C7E96240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 bwMode="auto">
          <a:xfrm rot="5400000" flipH="1">
            <a:off x="6535023" y="2481742"/>
            <a:ext cx="44450" cy="61913"/>
          </a:xfrm>
          <a:prstGeom prst="rect">
            <a:avLst/>
          </a:prstGeom>
          <a:solidFill>
            <a:srgbClr val="FF660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4" name="Groupe 1"/>
          <p:cNvGrpSpPr>
            <a:grpSpLocks/>
          </p:cNvGrpSpPr>
          <p:nvPr/>
        </p:nvGrpSpPr>
        <p:grpSpPr bwMode="auto">
          <a:xfrm>
            <a:off x="5699204" y="1420499"/>
            <a:ext cx="2989262" cy="1698625"/>
            <a:chOff x="4016375" y="4568825"/>
            <a:chExt cx="2989263" cy="1699042"/>
          </a:xfrm>
        </p:grpSpPr>
        <p:grpSp>
          <p:nvGrpSpPr>
            <p:cNvPr id="5" name="Groupe 25"/>
            <p:cNvGrpSpPr>
              <a:grpSpLocks/>
            </p:cNvGrpSpPr>
            <p:nvPr/>
          </p:nvGrpSpPr>
          <p:grpSpPr bwMode="auto">
            <a:xfrm>
              <a:off x="4170363" y="4692650"/>
              <a:ext cx="455612" cy="733425"/>
              <a:chOff x="1337481" y="4457191"/>
              <a:chExt cx="455600" cy="734854"/>
            </a:xfrm>
          </p:grpSpPr>
          <p:sp>
            <p:nvSpPr>
              <p:cNvPr id="24" name="Rectangle 23"/>
              <p:cNvSpPr/>
              <p:nvPr/>
            </p:nvSpPr>
            <p:spPr>
              <a:xfrm>
                <a:off x="1337480" y="4598818"/>
                <a:ext cx="455601" cy="445475"/>
              </a:xfrm>
              <a:prstGeom prst="rect">
                <a:avLst/>
              </a:pr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1424791" y="4503359"/>
                <a:ext cx="58735" cy="116142"/>
              </a:xfrm>
              <a:prstGeom prst="rect">
                <a:avLst/>
              </a:pr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1375579" y="4457221"/>
                <a:ext cx="157159" cy="46138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1654972" y="4503359"/>
                <a:ext cx="58736" cy="116142"/>
              </a:xfrm>
              <a:prstGeom prst="rect">
                <a:avLst/>
              </a:pr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1605761" y="4457221"/>
                <a:ext cx="157158" cy="46138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9" name="Rectangle 28"/>
              <p:cNvSpPr/>
              <p:nvPr/>
            </p:nvSpPr>
            <p:spPr>
              <a:xfrm>
                <a:off x="1643860" y="5034748"/>
                <a:ext cx="60323" cy="116142"/>
              </a:xfrm>
              <a:prstGeom prst="rect">
                <a:avLst/>
              </a:pr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0" name="Rectangle 29"/>
              <p:cNvSpPr/>
              <p:nvPr/>
            </p:nvSpPr>
            <p:spPr>
              <a:xfrm>
                <a:off x="1594648" y="5146116"/>
                <a:ext cx="158746" cy="46139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1" name="Rectangle 30"/>
              <p:cNvSpPr/>
              <p:nvPr/>
            </p:nvSpPr>
            <p:spPr>
              <a:xfrm>
                <a:off x="1423203" y="5036339"/>
                <a:ext cx="58736" cy="116141"/>
              </a:xfrm>
              <a:prstGeom prst="rect">
                <a:avLst/>
              </a:pr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2" name="Rectangle 31"/>
              <p:cNvSpPr/>
              <p:nvPr/>
            </p:nvSpPr>
            <p:spPr>
              <a:xfrm>
                <a:off x="1373992" y="5146116"/>
                <a:ext cx="157158" cy="46139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grpSp>
          <p:nvGrpSpPr>
            <p:cNvPr id="6" name="Groupe 74"/>
            <p:cNvGrpSpPr>
              <a:grpSpLocks/>
            </p:cNvGrpSpPr>
            <p:nvPr/>
          </p:nvGrpSpPr>
          <p:grpSpPr bwMode="auto">
            <a:xfrm>
              <a:off x="4421188" y="5426074"/>
              <a:ext cx="434975" cy="323850"/>
              <a:chOff x="2916254" y="5135422"/>
              <a:chExt cx="435112" cy="323560"/>
            </a:xfrm>
          </p:grpSpPr>
          <p:sp>
            <p:nvSpPr>
              <p:cNvPr id="16" name="Rectangle 15"/>
              <p:cNvSpPr/>
              <p:nvPr/>
            </p:nvSpPr>
            <p:spPr>
              <a:xfrm>
                <a:off x="2971833" y="5181640"/>
                <a:ext cx="58755" cy="115812"/>
              </a:xfrm>
              <a:prstGeom prst="rect">
                <a:avLst/>
              </a:pr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2922605" y="5135633"/>
                <a:ext cx="157213" cy="46007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2916253" y="5286347"/>
                <a:ext cx="171504" cy="166579"/>
              </a:xfrm>
              <a:prstGeom prst="rect">
                <a:avLst/>
              </a:pr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9" name="Rectangle 18"/>
              <p:cNvSpPr/>
              <p:nvPr/>
            </p:nvSpPr>
            <p:spPr>
              <a:xfrm rot="5400000">
                <a:off x="3090961" y="5311674"/>
                <a:ext cx="58700" cy="115925"/>
              </a:xfrm>
              <a:prstGeom prst="rect">
                <a:avLst/>
              </a:pr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0" name="Triangle isocèle 19"/>
              <p:cNvSpPr/>
              <p:nvPr/>
            </p:nvSpPr>
            <p:spPr>
              <a:xfrm rot="16200000">
                <a:off x="3176744" y="5279914"/>
                <a:ext cx="118984" cy="179443"/>
              </a:xfrm>
              <a:prstGeom prst="triangle">
                <a:avLst/>
              </a:pr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1" name="Rectangle 20"/>
              <p:cNvSpPr/>
              <p:nvPr/>
            </p:nvSpPr>
            <p:spPr>
              <a:xfrm rot="5400000">
                <a:off x="3116403" y="5351375"/>
                <a:ext cx="128504" cy="36523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2" name="Rectangle 21"/>
              <p:cNvSpPr/>
              <p:nvPr/>
            </p:nvSpPr>
            <p:spPr>
              <a:xfrm rot="5400000">
                <a:off x="3152928" y="5351374"/>
                <a:ext cx="128504" cy="36525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3" name="Rectangle 22"/>
              <p:cNvSpPr/>
              <p:nvPr/>
            </p:nvSpPr>
            <p:spPr>
              <a:xfrm rot="5400000">
                <a:off x="3243468" y="5351375"/>
                <a:ext cx="179271" cy="36523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sp>
          <p:nvSpPr>
            <p:cNvPr id="7" name="ZoneTexte 98"/>
            <p:cNvSpPr txBox="1">
              <a:spLocks noChangeArrowheads="1"/>
            </p:cNvSpPr>
            <p:nvPr/>
          </p:nvSpPr>
          <p:spPr bwMode="auto">
            <a:xfrm>
              <a:off x="4016375" y="4870450"/>
              <a:ext cx="782638" cy="339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 eaLnBrk="1" hangingPunct="1"/>
              <a:r>
                <a:rPr lang="fr-FR" sz="800">
                  <a:latin typeface="Rockwell" pitchFamily="18" charset="0"/>
                </a:rPr>
                <a:t>Hybrid Splitter </a:t>
              </a:r>
              <a:endParaRPr lang="en-US" sz="800">
                <a:latin typeface="Rockwell" pitchFamily="18" charset="0"/>
              </a:endParaRPr>
            </a:p>
          </p:txBody>
        </p:sp>
        <p:sp>
          <p:nvSpPr>
            <p:cNvPr id="8" name="ZoneTexte 99"/>
            <p:cNvSpPr txBox="1">
              <a:spLocks noChangeArrowheads="1"/>
            </p:cNvSpPr>
            <p:nvPr/>
          </p:nvSpPr>
          <p:spPr bwMode="auto">
            <a:xfrm>
              <a:off x="4772819" y="4738688"/>
              <a:ext cx="1362075" cy="338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 eaLnBrk="1" hangingPunct="1"/>
              <a:r>
                <a:rPr lang="fr-FR" sz="800">
                  <a:latin typeface="Rockwell" pitchFamily="18" charset="0"/>
                </a:rPr>
                <a:t>H</a:t>
              </a:r>
              <a:r>
                <a:rPr lang="fr-FR" sz="800" baseline="-25000">
                  <a:latin typeface="Rockwell" pitchFamily="18" charset="0"/>
                </a:rPr>
                <a:t>01</a:t>
              </a:r>
              <a:r>
                <a:rPr lang="fr-FR" sz="800">
                  <a:latin typeface="Rockwell" pitchFamily="18" charset="0"/>
                </a:rPr>
                <a:t> Mode Converter</a:t>
              </a:r>
              <a:r>
                <a:rPr lang="fr-FR" sz="800">
                  <a:latin typeface="Symbol" pitchFamily="18" charset="2"/>
                </a:rPr>
                <a:t> F</a:t>
              </a:r>
              <a:r>
                <a:rPr lang="fr-FR" sz="800">
                  <a:latin typeface="Rockwell" pitchFamily="18" charset="0"/>
                </a:rPr>
                <a:t>36.27mm</a:t>
              </a:r>
              <a:endParaRPr lang="en-US" sz="800">
                <a:latin typeface="Rockwell" pitchFamily="18" charset="0"/>
              </a:endParaRPr>
            </a:p>
          </p:txBody>
        </p:sp>
        <p:sp>
          <p:nvSpPr>
            <p:cNvPr id="9" name="ZoneTexte 101"/>
            <p:cNvSpPr txBox="1">
              <a:spLocks noChangeArrowheads="1"/>
            </p:cNvSpPr>
            <p:nvPr/>
          </p:nvSpPr>
          <p:spPr bwMode="auto">
            <a:xfrm>
              <a:off x="6092825" y="5105400"/>
              <a:ext cx="912813" cy="33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 eaLnBrk="1" hangingPunct="1"/>
              <a:r>
                <a:rPr lang="fr-FR" sz="800">
                  <a:latin typeface="Rockwell" pitchFamily="18" charset="0"/>
                </a:rPr>
                <a:t>Short circuit + pumping port</a:t>
              </a:r>
              <a:endParaRPr lang="en-US" sz="800">
                <a:latin typeface="Rockwell" pitchFamily="18" charset="0"/>
              </a:endParaRPr>
            </a:p>
          </p:txBody>
        </p:sp>
        <p:cxnSp>
          <p:nvCxnSpPr>
            <p:cNvPr id="10" name="Connecteur droit avec flèche 9"/>
            <p:cNvCxnSpPr/>
            <p:nvPr/>
          </p:nvCxnSpPr>
          <p:spPr>
            <a:xfrm flipH="1" flipV="1">
              <a:off x="4572000" y="4568825"/>
              <a:ext cx="317500" cy="241359"/>
            </a:xfrm>
            <a:prstGeom prst="straightConnector1">
              <a:avLst/>
            </a:prstGeom>
            <a:ln w="12700">
              <a:solidFill>
                <a:schemeClr val="bg2"/>
              </a:solidFill>
              <a:headEnd type="none"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ZoneTexte 109"/>
            <p:cNvSpPr txBox="1">
              <a:spLocks noChangeArrowheads="1"/>
            </p:cNvSpPr>
            <p:nvPr/>
          </p:nvSpPr>
          <p:spPr bwMode="auto">
            <a:xfrm>
              <a:off x="4427538" y="5929313"/>
              <a:ext cx="1430336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 eaLnBrk="1" hangingPunct="1"/>
              <a:r>
                <a:rPr lang="fr-FR" sz="800">
                  <a:latin typeface="Rockwell" pitchFamily="18" charset="0"/>
                </a:rPr>
                <a:t>H</a:t>
              </a:r>
              <a:r>
                <a:rPr lang="fr-FR" sz="800" baseline="-25000">
                  <a:latin typeface="Rockwell" pitchFamily="18" charset="0"/>
                </a:rPr>
                <a:t>01</a:t>
              </a:r>
              <a:r>
                <a:rPr lang="fr-FR" sz="800">
                  <a:latin typeface="Rockwell" pitchFamily="18" charset="0"/>
                </a:rPr>
                <a:t> Circular Taper (</a:t>
              </a:r>
              <a:r>
                <a:rPr lang="fr-FR" sz="800">
                  <a:latin typeface="Symbol" pitchFamily="18" charset="2"/>
                </a:rPr>
                <a:t>F</a:t>
              </a:r>
              <a:r>
                <a:rPr lang="fr-FR" sz="800">
                  <a:latin typeface="Rockwell" pitchFamily="18" charset="0"/>
                </a:rPr>
                <a:t>36.27mm</a:t>
              </a:r>
              <a:r>
                <a:rPr lang="fr-FR" sz="800">
                  <a:latin typeface="Century Gothic" pitchFamily="34" charset="0"/>
                </a:rPr>
                <a:t>→</a:t>
              </a:r>
              <a:r>
                <a:rPr lang="fr-FR" sz="800">
                  <a:latin typeface="Symbol" pitchFamily="18" charset="2"/>
                </a:rPr>
                <a:t> F</a:t>
              </a:r>
              <a:r>
                <a:rPr lang="fr-FR" sz="800">
                  <a:latin typeface="Rockwell" pitchFamily="18" charset="0"/>
                </a:rPr>
                <a:t>54mm)</a:t>
              </a:r>
              <a:endParaRPr lang="en-US" sz="800">
                <a:latin typeface="Rockwell" pitchFamily="18" charset="0"/>
              </a:endParaRPr>
            </a:p>
          </p:txBody>
        </p:sp>
        <p:cxnSp>
          <p:nvCxnSpPr>
            <p:cNvPr id="12" name="Connecteur droit avec flèche 11"/>
            <p:cNvCxnSpPr/>
            <p:nvPr/>
          </p:nvCxnSpPr>
          <p:spPr>
            <a:xfrm flipH="1" flipV="1">
              <a:off x="4765675" y="5743863"/>
              <a:ext cx="47625" cy="185783"/>
            </a:xfrm>
            <a:prstGeom prst="straightConnector1">
              <a:avLst/>
            </a:prstGeom>
            <a:ln w="12700">
              <a:solidFill>
                <a:schemeClr val="bg2"/>
              </a:solidFill>
              <a:headEnd type="none"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avec flèche 12"/>
            <p:cNvCxnSpPr>
              <a:stCxn id="9" idx="2"/>
            </p:cNvCxnSpPr>
            <p:nvPr/>
          </p:nvCxnSpPr>
          <p:spPr>
            <a:xfrm>
              <a:off x="6550026" y="5443752"/>
              <a:ext cx="82550" cy="182608"/>
            </a:xfrm>
            <a:prstGeom prst="straightConnector1">
              <a:avLst/>
            </a:prstGeom>
            <a:ln w="12700">
              <a:solidFill>
                <a:schemeClr val="bg2"/>
              </a:solidFill>
              <a:headEnd type="none"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ZoneTexte 135"/>
            <p:cNvSpPr txBox="1">
              <a:spLocks noChangeArrowheads="1"/>
            </p:cNvSpPr>
            <p:nvPr/>
          </p:nvSpPr>
          <p:spPr bwMode="auto">
            <a:xfrm>
              <a:off x="4594225" y="5156200"/>
              <a:ext cx="912813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 eaLnBrk="1" hangingPunct="1"/>
              <a:r>
                <a:rPr lang="fr-FR" sz="800">
                  <a:latin typeface="Rockwell" pitchFamily="18" charset="0"/>
                </a:rPr>
                <a:t>Iris</a:t>
              </a:r>
              <a:endParaRPr lang="en-US" sz="800">
                <a:latin typeface="Rockwell" pitchFamily="18" charset="0"/>
              </a:endParaRPr>
            </a:p>
          </p:txBody>
        </p:sp>
        <p:cxnSp>
          <p:nvCxnSpPr>
            <p:cNvPr id="15" name="Connecteur droit avec flèche 14"/>
            <p:cNvCxnSpPr/>
            <p:nvPr/>
          </p:nvCxnSpPr>
          <p:spPr>
            <a:xfrm flipH="1">
              <a:off x="4903787" y="5329424"/>
              <a:ext cx="111125" cy="242948"/>
            </a:xfrm>
            <a:prstGeom prst="straightConnector1">
              <a:avLst/>
            </a:prstGeom>
            <a:ln w="12700">
              <a:solidFill>
                <a:schemeClr val="bg2"/>
              </a:solidFill>
              <a:headEnd type="none"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Triangle isocèle 32"/>
          <p:cNvSpPr/>
          <p:nvPr/>
        </p:nvSpPr>
        <p:spPr bwMode="auto">
          <a:xfrm rot="16200000" flipH="1">
            <a:off x="6545341" y="1118874"/>
            <a:ext cx="428625" cy="403225"/>
          </a:xfrm>
          <a:prstGeom prst="triangle">
            <a:avLst/>
          </a:prstGeom>
          <a:solidFill>
            <a:srgbClr val="FF660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4" name="Rectangle 33"/>
          <p:cNvSpPr/>
          <p:nvPr/>
        </p:nvSpPr>
        <p:spPr bwMode="auto">
          <a:xfrm rot="5400000" flipH="1">
            <a:off x="6569947" y="1270481"/>
            <a:ext cx="117475" cy="93662"/>
          </a:xfrm>
          <a:prstGeom prst="rect">
            <a:avLst/>
          </a:prstGeom>
          <a:solidFill>
            <a:srgbClr val="FF660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5" name="Rectangle 34"/>
          <p:cNvSpPr/>
          <p:nvPr/>
        </p:nvSpPr>
        <p:spPr bwMode="auto">
          <a:xfrm rot="10800000" flipH="1">
            <a:off x="6170691" y="1388749"/>
            <a:ext cx="58738" cy="115887"/>
          </a:xfrm>
          <a:prstGeom prst="rect">
            <a:avLst/>
          </a:prstGeom>
          <a:solidFill>
            <a:srgbClr val="FF660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6" name="Rectangle 35"/>
          <p:cNvSpPr/>
          <p:nvPr/>
        </p:nvSpPr>
        <p:spPr bwMode="auto">
          <a:xfrm rot="10800000" flipH="1">
            <a:off x="6121479" y="1504636"/>
            <a:ext cx="157162" cy="46038"/>
          </a:xfrm>
          <a:prstGeom prst="rect">
            <a:avLst/>
          </a:prstGeom>
          <a:solidFill>
            <a:schemeClr val="bg1">
              <a:lumMod val="6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7" name="Rectangle 36"/>
          <p:cNvSpPr/>
          <p:nvPr/>
        </p:nvSpPr>
        <p:spPr bwMode="auto">
          <a:xfrm rot="10800000" flipH="1">
            <a:off x="6115129" y="1234761"/>
            <a:ext cx="171450" cy="165100"/>
          </a:xfrm>
          <a:prstGeom prst="rect">
            <a:avLst/>
          </a:prstGeom>
          <a:solidFill>
            <a:srgbClr val="FF660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8" name="Rectangle 37"/>
          <p:cNvSpPr/>
          <p:nvPr/>
        </p:nvSpPr>
        <p:spPr bwMode="auto">
          <a:xfrm rot="5400000" flipH="1">
            <a:off x="6289754" y="1260161"/>
            <a:ext cx="58738" cy="115887"/>
          </a:xfrm>
          <a:prstGeom prst="rect">
            <a:avLst/>
          </a:prstGeom>
          <a:solidFill>
            <a:srgbClr val="FF660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9" name="Triangle isocèle 38"/>
          <p:cNvSpPr/>
          <p:nvPr/>
        </p:nvSpPr>
        <p:spPr bwMode="auto">
          <a:xfrm rot="16200000" flipH="1">
            <a:off x="6376272" y="1227618"/>
            <a:ext cx="117475" cy="179388"/>
          </a:xfrm>
          <a:prstGeom prst="triangle">
            <a:avLst/>
          </a:prstGeom>
          <a:solidFill>
            <a:srgbClr val="FF660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0" name="Rectangle 39"/>
          <p:cNvSpPr/>
          <p:nvPr/>
        </p:nvSpPr>
        <p:spPr bwMode="auto">
          <a:xfrm rot="5400000" flipH="1">
            <a:off x="6315154" y="1299848"/>
            <a:ext cx="128588" cy="36513"/>
          </a:xfrm>
          <a:prstGeom prst="rect">
            <a:avLst/>
          </a:prstGeom>
          <a:solidFill>
            <a:schemeClr val="bg1">
              <a:lumMod val="6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1" name="Rectangle 40"/>
          <p:cNvSpPr/>
          <p:nvPr/>
        </p:nvSpPr>
        <p:spPr bwMode="auto">
          <a:xfrm rot="5400000" flipH="1">
            <a:off x="6351666" y="1299849"/>
            <a:ext cx="128588" cy="36512"/>
          </a:xfrm>
          <a:prstGeom prst="rect">
            <a:avLst/>
          </a:prstGeom>
          <a:solidFill>
            <a:schemeClr val="bg1">
              <a:lumMod val="6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2" name="Rectangle 41"/>
          <p:cNvSpPr/>
          <p:nvPr/>
        </p:nvSpPr>
        <p:spPr bwMode="auto">
          <a:xfrm rot="10800000" flipH="1">
            <a:off x="6961266" y="1106174"/>
            <a:ext cx="801688" cy="428625"/>
          </a:xfrm>
          <a:prstGeom prst="rect">
            <a:avLst/>
          </a:prstGeom>
          <a:solidFill>
            <a:srgbClr val="FF660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3" name="Triangle isocèle 42"/>
          <p:cNvSpPr/>
          <p:nvPr/>
        </p:nvSpPr>
        <p:spPr bwMode="auto">
          <a:xfrm rot="5400000">
            <a:off x="7749460" y="1118080"/>
            <a:ext cx="430213" cy="403225"/>
          </a:xfrm>
          <a:prstGeom prst="triangle">
            <a:avLst/>
          </a:prstGeom>
          <a:solidFill>
            <a:srgbClr val="FF660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4" name="Rectangle 43"/>
          <p:cNvSpPr/>
          <p:nvPr/>
        </p:nvSpPr>
        <p:spPr bwMode="auto">
          <a:xfrm rot="16200000">
            <a:off x="8036797" y="1270481"/>
            <a:ext cx="117475" cy="93662"/>
          </a:xfrm>
          <a:prstGeom prst="rect">
            <a:avLst/>
          </a:prstGeom>
          <a:solidFill>
            <a:srgbClr val="FF660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5" name="Rectangle 44"/>
          <p:cNvSpPr/>
          <p:nvPr/>
        </p:nvSpPr>
        <p:spPr bwMode="auto">
          <a:xfrm rot="16200000">
            <a:off x="8069341" y="1291912"/>
            <a:ext cx="179387" cy="36512"/>
          </a:xfrm>
          <a:prstGeom prst="rect">
            <a:avLst/>
          </a:prstGeom>
          <a:solidFill>
            <a:schemeClr val="bg1">
              <a:lumMod val="6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6" name="Rectangle 45"/>
          <p:cNvSpPr/>
          <p:nvPr/>
        </p:nvSpPr>
        <p:spPr bwMode="auto">
          <a:xfrm rot="16200000">
            <a:off x="8105854" y="1291911"/>
            <a:ext cx="179387" cy="36513"/>
          </a:xfrm>
          <a:prstGeom prst="rect">
            <a:avLst/>
          </a:prstGeom>
          <a:solidFill>
            <a:schemeClr val="bg1">
              <a:lumMod val="6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7" name="Rectangle 46"/>
          <p:cNvSpPr/>
          <p:nvPr/>
        </p:nvSpPr>
        <p:spPr bwMode="auto">
          <a:xfrm rot="16200000">
            <a:off x="8234442" y="1241111"/>
            <a:ext cx="88900" cy="130175"/>
          </a:xfrm>
          <a:prstGeom prst="rect">
            <a:avLst/>
          </a:prstGeom>
          <a:solidFill>
            <a:schemeClr val="bg1">
              <a:lumMod val="6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8" name="Rectangle 47"/>
          <p:cNvSpPr/>
          <p:nvPr/>
        </p:nvSpPr>
        <p:spPr bwMode="auto">
          <a:xfrm rot="5400000" flipH="1">
            <a:off x="6542166" y="1285562"/>
            <a:ext cx="46037" cy="61912"/>
          </a:xfrm>
          <a:prstGeom prst="rect">
            <a:avLst/>
          </a:prstGeom>
          <a:solidFill>
            <a:srgbClr val="FF660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9" name="Rectangle 48"/>
          <p:cNvSpPr/>
          <p:nvPr/>
        </p:nvSpPr>
        <p:spPr bwMode="auto">
          <a:xfrm rot="5400000" flipH="1">
            <a:off x="6539785" y="1267305"/>
            <a:ext cx="49213" cy="2857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0" name="Rectangle 49"/>
          <p:cNvSpPr/>
          <p:nvPr/>
        </p:nvSpPr>
        <p:spPr bwMode="auto">
          <a:xfrm rot="5400000" flipH="1">
            <a:off x="6539785" y="1337155"/>
            <a:ext cx="49213" cy="2857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1" name="ZoneTexte 102"/>
          <p:cNvSpPr txBox="1">
            <a:spLocks noChangeArrowheads="1"/>
          </p:cNvSpPr>
          <p:nvPr/>
        </p:nvSpPr>
        <p:spPr bwMode="auto">
          <a:xfrm>
            <a:off x="6905704" y="1166499"/>
            <a:ext cx="912812" cy="354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/>
            <a:r>
              <a:rPr lang="fr-FR" sz="900">
                <a:latin typeface="Rockwell" pitchFamily="18" charset="0"/>
              </a:rPr>
              <a:t>H</a:t>
            </a:r>
            <a:r>
              <a:rPr lang="fr-FR" sz="900" baseline="-25000">
                <a:latin typeface="Rockwell" pitchFamily="18" charset="0"/>
              </a:rPr>
              <a:t>0 1 30 </a:t>
            </a:r>
            <a:r>
              <a:rPr lang="fr-FR" sz="900">
                <a:latin typeface="Rockwell" pitchFamily="18" charset="0"/>
              </a:rPr>
              <a:t>Cavity</a:t>
            </a:r>
          </a:p>
          <a:p>
            <a:pPr algn="ctr" eaLnBrk="1" hangingPunct="1"/>
            <a:r>
              <a:rPr lang="fr-FR" sz="800">
                <a:latin typeface="Symbol" pitchFamily="18" charset="2"/>
              </a:rPr>
              <a:t>F</a:t>
            </a:r>
            <a:r>
              <a:rPr lang="fr-FR" sz="800">
                <a:latin typeface="Rockwell" pitchFamily="18" charset="0"/>
              </a:rPr>
              <a:t>79mm</a:t>
            </a:r>
            <a:endParaRPr lang="en-US" sz="800">
              <a:latin typeface="Rockwell" pitchFamily="18" charset="0"/>
            </a:endParaRPr>
          </a:p>
        </p:txBody>
      </p:sp>
      <p:sp>
        <p:nvSpPr>
          <p:cNvPr id="52" name="Rectangle 51"/>
          <p:cNvSpPr/>
          <p:nvPr/>
        </p:nvSpPr>
        <p:spPr bwMode="auto">
          <a:xfrm rot="5400000" flipH="1">
            <a:off x="6442154" y="1299848"/>
            <a:ext cx="179388" cy="36513"/>
          </a:xfrm>
          <a:prstGeom prst="rect">
            <a:avLst/>
          </a:prstGeom>
          <a:solidFill>
            <a:schemeClr val="bg1">
              <a:lumMod val="6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3" name="Rectangle 52"/>
          <p:cNvSpPr/>
          <p:nvPr/>
        </p:nvSpPr>
        <p:spPr bwMode="auto">
          <a:xfrm rot="5400000" flipH="1">
            <a:off x="6508035" y="1300642"/>
            <a:ext cx="179388" cy="34925"/>
          </a:xfrm>
          <a:prstGeom prst="rect">
            <a:avLst/>
          </a:prstGeom>
          <a:solidFill>
            <a:schemeClr val="bg1">
              <a:lumMod val="6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4" name="Triangle isocèle 53"/>
          <p:cNvSpPr/>
          <p:nvPr/>
        </p:nvSpPr>
        <p:spPr bwMode="auto">
          <a:xfrm rot="16200000" flipH="1">
            <a:off x="6537404" y="2315849"/>
            <a:ext cx="428625" cy="403225"/>
          </a:xfrm>
          <a:prstGeom prst="triangle">
            <a:avLst/>
          </a:prstGeom>
          <a:solidFill>
            <a:srgbClr val="FF660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5" name="Rectangle 54"/>
          <p:cNvSpPr/>
          <p:nvPr/>
        </p:nvSpPr>
        <p:spPr bwMode="auto">
          <a:xfrm rot="5400000" flipH="1">
            <a:off x="6562010" y="2467455"/>
            <a:ext cx="117475" cy="93663"/>
          </a:xfrm>
          <a:prstGeom prst="rect">
            <a:avLst/>
          </a:prstGeom>
          <a:solidFill>
            <a:srgbClr val="FF660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6" name="Rectangle 55"/>
          <p:cNvSpPr/>
          <p:nvPr/>
        </p:nvSpPr>
        <p:spPr bwMode="auto">
          <a:xfrm rot="10800000" flipH="1">
            <a:off x="6953329" y="2303149"/>
            <a:ext cx="801687" cy="428625"/>
          </a:xfrm>
          <a:prstGeom prst="rect">
            <a:avLst/>
          </a:prstGeom>
          <a:solidFill>
            <a:srgbClr val="FF660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7" name="Triangle isocèle 56"/>
          <p:cNvSpPr/>
          <p:nvPr/>
        </p:nvSpPr>
        <p:spPr bwMode="auto">
          <a:xfrm rot="5400000">
            <a:off x="7741522" y="2315055"/>
            <a:ext cx="430213" cy="403225"/>
          </a:xfrm>
          <a:prstGeom prst="triangle">
            <a:avLst/>
          </a:prstGeom>
          <a:solidFill>
            <a:srgbClr val="FF660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8" name="Rectangle 57"/>
          <p:cNvSpPr/>
          <p:nvPr/>
        </p:nvSpPr>
        <p:spPr bwMode="auto">
          <a:xfrm rot="16200000">
            <a:off x="8028860" y="2467455"/>
            <a:ext cx="117475" cy="93663"/>
          </a:xfrm>
          <a:prstGeom prst="rect">
            <a:avLst/>
          </a:prstGeom>
          <a:solidFill>
            <a:srgbClr val="FF660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9" name="Rectangle 58"/>
          <p:cNvSpPr/>
          <p:nvPr/>
        </p:nvSpPr>
        <p:spPr bwMode="auto">
          <a:xfrm rot="16200000">
            <a:off x="8061404" y="2488886"/>
            <a:ext cx="179387" cy="36513"/>
          </a:xfrm>
          <a:prstGeom prst="rect">
            <a:avLst/>
          </a:prstGeom>
          <a:solidFill>
            <a:schemeClr val="bg1">
              <a:lumMod val="6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0" name="Rectangle 59"/>
          <p:cNvSpPr/>
          <p:nvPr/>
        </p:nvSpPr>
        <p:spPr bwMode="auto">
          <a:xfrm rot="16200000">
            <a:off x="8097916" y="2488887"/>
            <a:ext cx="179387" cy="36512"/>
          </a:xfrm>
          <a:prstGeom prst="rect">
            <a:avLst/>
          </a:prstGeom>
          <a:solidFill>
            <a:schemeClr val="bg1">
              <a:lumMod val="6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1" name="Rectangle 60"/>
          <p:cNvSpPr/>
          <p:nvPr/>
        </p:nvSpPr>
        <p:spPr bwMode="auto">
          <a:xfrm rot="16200000">
            <a:off x="8226504" y="2438086"/>
            <a:ext cx="88900" cy="130175"/>
          </a:xfrm>
          <a:prstGeom prst="rect">
            <a:avLst/>
          </a:prstGeom>
          <a:solidFill>
            <a:schemeClr val="bg1">
              <a:lumMod val="6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2" name="Rectangle 61"/>
          <p:cNvSpPr/>
          <p:nvPr/>
        </p:nvSpPr>
        <p:spPr bwMode="auto">
          <a:xfrm rot="5400000" flipH="1">
            <a:off x="6527085" y="2464280"/>
            <a:ext cx="49213" cy="2857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3" name="Rectangle 62"/>
          <p:cNvSpPr/>
          <p:nvPr/>
        </p:nvSpPr>
        <p:spPr bwMode="auto">
          <a:xfrm rot="5400000" flipH="1">
            <a:off x="6527085" y="2534130"/>
            <a:ext cx="49213" cy="2857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4" name="ZoneTexte 102"/>
          <p:cNvSpPr txBox="1">
            <a:spLocks noChangeArrowheads="1"/>
          </p:cNvSpPr>
          <p:nvPr/>
        </p:nvSpPr>
        <p:spPr bwMode="auto">
          <a:xfrm>
            <a:off x="6896179" y="2349186"/>
            <a:ext cx="912812" cy="35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/>
            <a:r>
              <a:rPr lang="fr-FR" sz="900">
                <a:latin typeface="Rockwell" pitchFamily="18" charset="0"/>
              </a:rPr>
              <a:t>H</a:t>
            </a:r>
            <a:r>
              <a:rPr lang="fr-FR" sz="900" baseline="-25000">
                <a:latin typeface="Rockwell" pitchFamily="18" charset="0"/>
              </a:rPr>
              <a:t>0 1 30 </a:t>
            </a:r>
            <a:r>
              <a:rPr lang="fr-FR" sz="900">
                <a:latin typeface="Rockwell" pitchFamily="18" charset="0"/>
              </a:rPr>
              <a:t>Cavity</a:t>
            </a:r>
          </a:p>
          <a:p>
            <a:pPr algn="ctr" eaLnBrk="1" hangingPunct="1"/>
            <a:r>
              <a:rPr lang="fr-FR" sz="800">
                <a:latin typeface="Symbol" pitchFamily="18" charset="2"/>
              </a:rPr>
              <a:t>F</a:t>
            </a:r>
            <a:r>
              <a:rPr lang="fr-FR" sz="800">
                <a:latin typeface="Rockwell" pitchFamily="18" charset="0"/>
              </a:rPr>
              <a:t>79mm</a:t>
            </a:r>
            <a:endParaRPr lang="en-US" sz="800">
              <a:latin typeface="Rockwell" pitchFamily="18" charset="0"/>
            </a:endParaRPr>
          </a:p>
        </p:txBody>
      </p:sp>
      <p:sp>
        <p:nvSpPr>
          <p:cNvPr id="65" name="Rectangle 64"/>
          <p:cNvSpPr/>
          <p:nvPr/>
        </p:nvSpPr>
        <p:spPr bwMode="auto">
          <a:xfrm rot="5400000" flipH="1">
            <a:off x="6495335" y="2497617"/>
            <a:ext cx="179388" cy="34925"/>
          </a:xfrm>
          <a:prstGeom prst="rect">
            <a:avLst/>
          </a:prstGeom>
          <a:solidFill>
            <a:schemeClr val="bg1">
              <a:lumMod val="6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6" name="Rectangle 19"/>
          <p:cNvSpPr>
            <a:spLocks noChangeArrowheads="1"/>
          </p:cNvSpPr>
          <p:nvPr/>
        </p:nvSpPr>
        <p:spPr bwMode="auto">
          <a:xfrm>
            <a:off x="1091958" y="43803"/>
            <a:ext cx="7149869" cy="5932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/>
          <a:p>
            <a:pPr algn="ctr" defTabSz="457200">
              <a:lnSpc>
                <a:spcPct val="105000"/>
              </a:lnSpc>
              <a:buClr>
                <a:srgbClr val="000000"/>
              </a:buClr>
              <a:buSzPct val="100000"/>
              <a:buFont typeface="Arial" pitchFamily="34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fr-FR" sz="28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SLED Pulse </a:t>
            </a:r>
            <a:r>
              <a:rPr lang="fr-FR" sz="2800" b="1" dirty="0" err="1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compressor</a:t>
            </a:r>
            <a:r>
              <a:rPr lang="fr-FR" sz="28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(</a:t>
            </a:r>
            <a:r>
              <a:rPr lang="fr-FR" sz="2800" b="1" dirty="0" err="1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preliminary</a:t>
            </a:r>
            <a:r>
              <a:rPr lang="fr-FR" sz="28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design)</a:t>
            </a:r>
            <a:endParaRPr lang="fr-FR" sz="2800" b="1" dirty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98" name="Image 7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435" y="3133910"/>
            <a:ext cx="3876675" cy="325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8408" y="4652555"/>
            <a:ext cx="5995853" cy="15638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2728" y="3381153"/>
            <a:ext cx="2277883" cy="13694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8" name="Rectangle 67"/>
          <p:cNvSpPr/>
          <p:nvPr/>
        </p:nvSpPr>
        <p:spPr>
          <a:xfrm>
            <a:off x="159290" y="2949888"/>
            <a:ext cx="1095352" cy="19871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Rectangle 96"/>
          <p:cNvSpPr/>
          <p:nvPr/>
        </p:nvSpPr>
        <p:spPr>
          <a:xfrm>
            <a:off x="103914" y="3180595"/>
            <a:ext cx="1387535" cy="1570037"/>
          </a:xfrm>
          <a:prstGeom prst="rect">
            <a:avLst/>
          </a:prstGeom>
          <a:solidFill>
            <a:srgbClr val="D5DF51"/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1200" dirty="0">
                <a:latin typeface="Calibri" pitchFamily="34" charset="0"/>
                <a:cs typeface="Calibri" pitchFamily="34" charset="0"/>
              </a:rPr>
              <a:t>F = 11.9943 GHz</a:t>
            </a:r>
          </a:p>
          <a:p>
            <a:pPr>
              <a:defRPr/>
            </a:pPr>
            <a:r>
              <a:rPr lang="fr-FR" sz="1200" dirty="0">
                <a:latin typeface="Calibri" pitchFamily="34" charset="0"/>
                <a:cs typeface="Calibri" pitchFamily="34" charset="0"/>
              </a:rPr>
              <a:t>n=30</a:t>
            </a:r>
          </a:p>
          <a:p>
            <a:pPr>
              <a:defRPr/>
            </a:pPr>
            <a:r>
              <a:rPr lang="fr-FR" sz="1200" dirty="0">
                <a:latin typeface="Calibri" pitchFamily="34" charset="0"/>
                <a:cs typeface="Calibri" pitchFamily="34" charset="0"/>
              </a:rPr>
              <a:t>QL = 10101.7</a:t>
            </a:r>
          </a:p>
          <a:p>
            <a:pPr>
              <a:defRPr/>
            </a:pPr>
            <a:r>
              <a:rPr lang="fr-FR" sz="1200" dirty="0" err="1">
                <a:latin typeface="Calibri" pitchFamily="34" charset="0"/>
                <a:cs typeface="Calibri" pitchFamily="34" charset="0"/>
              </a:rPr>
              <a:t>Qx</a:t>
            </a:r>
            <a:r>
              <a:rPr lang="fr-FR" sz="1200" dirty="0">
                <a:latin typeface="Calibri" pitchFamily="34" charset="0"/>
                <a:cs typeface="Calibri" pitchFamily="34" charset="0"/>
              </a:rPr>
              <a:t> = 10708.1</a:t>
            </a:r>
          </a:p>
          <a:p>
            <a:pPr>
              <a:defRPr/>
            </a:pPr>
            <a:r>
              <a:rPr lang="fr-FR" sz="1200" dirty="0">
                <a:latin typeface="Calibri" pitchFamily="34" charset="0"/>
                <a:cs typeface="Calibri" pitchFamily="34" charset="0"/>
              </a:rPr>
              <a:t>Q0 = 178380</a:t>
            </a:r>
          </a:p>
          <a:p>
            <a:pPr>
              <a:defRPr/>
            </a:pPr>
            <a:r>
              <a:rPr lang="fr-FR" sz="1200" dirty="0" smtClean="0">
                <a:latin typeface="Calibri" pitchFamily="34" charset="0"/>
                <a:cs typeface="Calibri" pitchFamily="34" charset="0"/>
              </a:rPr>
              <a:t>beta </a:t>
            </a:r>
            <a:r>
              <a:rPr lang="fr-FR" sz="1200" dirty="0">
                <a:latin typeface="Calibri" pitchFamily="34" charset="0"/>
                <a:cs typeface="Calibri" pitchFamily="34" charset="0"/>
              </a:rPr>
              <a:t>= 16.6</a:t>
            </a:r>
          </a:p>
          <a:p>
            <a:pPr marL="285750" indent="-285750">
              <a:buFont typeface="Symbol" pitchFamily="18" charset="2"/>
              <a:buChar char="t"/>
              <a:defRPr/>
            </a:pPr>
            <a:r>
              <a:rPr lang="fr-FR" sz="1200" dirty="0">
                <a:latin typeface="Calibri" pitchFamily="34" charset="0"/>
                <a:cs typeface="Calibri" pitchFamily="34" charset="0"/>
                <a:sym typeface="Wingdings"/>
              </a:rPr>
              <a:t>= 0.27 µs</a:t>
            </a:r>
          </a:p>
          <a:p>
            <a:pPr>
              <a:defRPr/>
            </a:pPr>
            <a:r>
              <a:rPr lang="fr-FR" sz="1200" dirty="0">
                <a:latin typeface="Calibri" pitchFamily="34" charset="0"/>
                <a:cs typeface="Calibri" pitchFamily="34" charset="0"/>
                <a:sym typeface="Wingdings"/>
              </a:rPr>
              <a:t>G = 0,88</a:t>
            </a:r>
          </a:p>
        </p:txBody>
      </p:sp>
      <p:sp>
        <p:nvSpPr>
          <p:cNvPr id="67" name="ZoneTexte 5"/>
          <p:cNvSpPr txBox="1">
            <a:spLocks noChangeArrowheads="1"/>
          </p:cNvSpPr>
          <p:nvPr/>
        </p:nvSpPr>
        <p:spPr bwMode="auto">
          <a:xfrm>
            <a:off x="148658" y="1022473"/>
            <a:ext cx="5061296" cy="203132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wrap="square">
            <a:spAutoFit/>
          </a:bodyPr>
          <a:lstStyle>
            <a:defPPr>
              <a:defRPr lang="fr-F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fr-FR" sz="1400" dirty="0" smtClean="0">
                <a:latin typeface="Calibri" pitchFamily="34" charset="0"/>
                <a:cs typeface="Calibri" pitchFamily="34" charset="0"/>
              </a:rPr>
              <a:t> Important </a:t>
            </a:r>
            <a:r>
              <a:rPr lang="fr-FR" sz="1400" dirty="0" err="1" smtClean="0">
                <a:latin typeface="Calibri" pitchFamily="34" charset="0"/>
                <a:cs typeface="Calibri" pitchFamily="34" charset="0"/>
              </a:rPr>
              <a:t>need</a:t>
            </a:r>
            <a:r>
              <a:rPr lang="fr-FR" sz="1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fr-FR" sz="1400" dirty="0">
                <a:latin typeface="Calibri" pitchFamily="34" charset="0"/>
                <a:cs typeface="Calibri" pitchFamily="34" charset="0"/>
              </a:rPr>
              <a:t>for the 12 GHz klystron test </a:t>
            </a:r>
            <a:r>
              <a:rPr lang="fr-FR" sz="1400" dirty="0" smtClean="0">
                <a:latin typeface="Calibri" pitchFamily="34" charset="0"/>
                <a:cs typeface="Calibri" pitchFamily="34" charset="0"/>
              </a:rPr>
              <a:t>stands</a:t>
            </a:r>
          </a:p>
          <a:p>
            <a:pPr eaLnBrk="1" hangingPunct="1">
              <a:buFont typeface="Arial" charset="0"/>
              <a:buChar char="•"/>
            </a:pPr>
            <a:r>
              <a:rPr lang="fr-FR" sz="1400" u="sng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fr-FR" sz="1400" u="sng" dirty="0" err="1" smtClean="0">
                <a:latin typeface="Calibri" pitchFamily="34" charset="0"/>
                <a:cs typeface="Calibri" pitchFamily="34" charset="0"/>
              </a:rPr>
              <a:t>Requirements</a:t>
            </a:r>
            <a:endParaRPr lang="fr-FR" sz="1400" u="sng" dirty="0">
              <a:latin typeface="Calibri" pitchFamily="34" charset="0"/>
              <a:cs typeface="Calibri" pitchFamily="34" charset="0"/>
            </a:endParaRPr>
          </a:p>
          <a:p>
            <a:pPr lvl="1">
              <a:buFont typeface="Wingdings" pitchFamily="2" charset="2"/>
              <a:buChar char="Ø"/>
            </a:pPr>
            <a:r>
              <a:rPr lang="fr-FR" sz="1400" dirty="0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 50 </a:t>
            </a:r>
            <a:r>
              <a:rPr lang="fr-FR" sz="1400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MW – 1.5 µs </a:t>
            </a:r>
            <a:r>
              <a:rPr lang="fr-FR" sz="1400" dirty="0">
                <a:latin typeface="Calibri" pitchFamily="34" charset="0"/>
                <a:cs typeface="Calibri" pitchFamily="34" charset="0"/>
              </a:rPr>
              <a:t>to </a:t>
            </a:r>
            <a:r>
              <a:rPr lang="fr-FR" sz="1400" dirty="0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130 </a:t>
            </a:r>
            <a:r>
              <a:rPr lang="fr-FR" sz="1400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MW – 250 ns</a:t>
            </a:r>
          </a:p>
          <a:p>
            <a:pPr lvl="1" eaLnBrk="1" hangingPunct="1">
              <a:buFont typeface="Wingdings" pitchFamily="2" charset="2"/>
              <a:buChar char="Ø"/>
            </a:pPr>
            <a:r>
              <a:rPr lang="fr-FR" sz="1400" dirty="0" smtClean="0">
                <a:latin typeface="Calibri" pitchFamily="34" charset="0"/>
                <a:cs typeface="Calibri" pitchFamily="34" charset="0"/>
              </a:rPr>
              <a:t> Compact</a:t>
            </a:r>
            <a:endParaRPr lang="fr-FR" sz="1400" dirty="0">
              <a:latin typeface="Calibri" pitchFamily="34" charset="0"/>
              <a:cs typeface="Calibri" pitchFamily="34" charset="0"/>
            </a:endParaRPr>
          </a:p>
          <a:p>
            <a:pPr lvl="1" eaLnBrk="1" hangingPunct="1">
              <a:buFont typeface="Wingdings" pitchFamily="2" charset="2"/>
              <a:buChar char="Ø"/>
            </a:pPr>
            <a:r>
              <a:rPr lang="fr-FR" sz="1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fr-FR" sz="1400" dirty="0" err="1" smtClean="0">
                <a:latin typeface="Calibri" pitchFamily="34" charset="0"/>
                <a:cs typeface="Calibri" pitchFamily="34" charset="0"/>
              </a:rPr>
              <a:t>Inexpensive</a:t>
            </a:r>
            <a:r>
              <a:rPr lang="fr-FR" sz="1400" dirty="0">
                <a:latin typeface="Calibri" pitchFamily="34" charset="0"/>
                <a:cs typeface="Calibri" pitchFamily="34" charset="0"/>
              </a:rPr>
              <a:t>: </a:t>
            </a:r>
            <a:r>
              <a:rPr lang="fr-FR" sz="1400" dirty="0" err="1">
                <a:latin typeface="Calibri" pitchFamily="34" charset="0"/>
                <a:cs typeface="Calibri" pitchFamily="34" charset="0"/>
              </a:rPr>
              <a:t>easy</a:t>
            </a:r>
            <a:r>
              <a:rPr lang="fr-FR" sz="1400" dirty="0">
                <a:latin typeface="Calibri" pitchFamily="34" charset="0"/>
                <a:cs typeface="Calibri" pitchFamily="34" charset="0"/>
              </a:rPr>
              <a:t> to </a:t>
            </a:r>
            <a:r>
              <a:rPr lang="fr-FR" sz="1400" dirty="0" err="1">
                <a:latin typeface="Calibri" pitchFamily="34" charset="0"/>
                <a:cs typeface="Calibri" pitchFamily="34" charset="0"/>
              </a:rPr>
              <a:t>fabricate</a:t>
            </a:r>
            <a:r>
              <a:rPr lang="fr-FR" sz="1400" dirty="0">
                <a:latin typeface="Calibri" pitchFamily="34" charset="0"/>
                <a:cs typeface="Calibri" pitchFamily="34" charset="0"/>
              </a:rPr>
              <a:t> and use of </a:t>
            </a:r>
            <a:r>
              <a:rPr lang="fr-FR" sz="1400" dirty="0" err="1">
                <a:latin typeface="Calibri" pitchFamily="34" charset="0"/>
                <a:cs typeface="Calibri" pitchFamily="34" charset="0"/>
              </a:rPr>
              <a:t>existing</a:t>
            </a:r>
            <a:r>
              <a:rPr lang="fr-FR" sz="1400" dirty="0">
                <a:latin typeface="Calibri" pitchFamily="34" charset="0"/>
                <a:cs typeface="Calibri" pitchFamily="34" charset="0"/>
              </a:rPr>
              <a:t> </a:t>
            </a:r>
            <a:r>
              <a:rPr lang="fr-FR" sz="1400" dirty="0" err="1">
                <a:latin typeface="Calibri" pitchFamily="34" charset="0"/>
                <a:cs typeface="Calibri" pitchFamily="34" charset="0"/>
              </a:rPr>
              <a:t>devices</a:t>
            </a:r>
            <a:endParaRPr lang="fr-FR" sz="1400" dirty="0">
              <a:latin typeface="Calibri" pitchFamily="34" charset="0"/>
              <a:cs typeface="Calibri" pitchFamily="34" charset="0"/>
            </a:endParaRPr>
          </a:p>
          <a:p>
            <a:pPr lvl="1" eaLnBrk="1" hangingPunct="1">
              <a:buFont typeface="Wingdings" pitchFamily="2" charset="2"/>
              <a:buChar char="Ø"/>
            </a:pPr>
            <a:r>
              <a:rPr lang="fr-FR" sz="1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fr-FR" sz="1400" dirty="0" err="1" smtClean="0">
                <a:latin typeface="Calibri" pitchFamily="34" charset="0"/>
                <a:cs typeface="Calibri" pitchFamily="34" charset="0"/>
              </a:rPr>
              <a:t>Reliable</a:t>
            </a:r>
            <a:r>
              <a:rPr lang="fr-FR" sz="1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fr-FR" sz="1400" dirty="0">
                <a:latin typeface="Calibri" pitchFamily="34" charset="0"/>
                <a:cs typeface="Calibri" pitchFamily="34" charset="0"/>
              </a:rPr>
              <a:t>and flexible</a:t>
            </a:r>
          </a:p>
          <a:p>
            <a:pPr eaLnBrk="1" hangingPunct="1">
              <a:buFont typeface="Arial" charset="0"/>
              <a:buChar char="•"/>
            </a:pPr>
            <a:r>
              <a:rPr lang="fr-FR" sz="1400" u="sng" dirty="0" smtClean="0">
                <a:latin typeface="Calibri" pitchFamily="34" charset="0"/>
                <a:cs typeface="Calibri" pitchFamily="34" charset="0"/>
              </a:rPr>
              <a:t> Solution</a:t>
            </a:r>
            <a:endParaRPr lang="fr-FR" sz="1400" u="sng" dirty="0">
              <a:latin typeface="Calibri" pitchFamily="34" charset="0"/>
              <a:cs typeface="Calibri" pitchFamily="34" charset="0"/>
            </a:endParaRPr>
          </a:p>
          <a:p>
            <a:pPr lvl="1" eaLnBrk="1" hangingPunct="1">
              <a:buFont typeface="Wingdings" pitchFamily="2" charset="2"/>
              <a:buChar char="Ø"/>
            </a:pPr>
            <a:r>
              <a:rPr lang="fr-FR" sz="1400" b="1" dirty="0" smtClean="0">
                <a:latin typeface="Calibri" pitchFamily="34" charset="0"/>
                <a:cs typeface="Calibri" pitchFamily="34" charset="0"/>
              </a:rPr>
              <a:t> SLED </a:t>
            </a:r>
            <a:r>
              <a:rPr lang="fr-FR" sz="1400" b="1" dirty="0">
                <a:latin typeface="Calibri" pitchFamily="34" charset="0"/>
                <a:cs typeface="Calibri" pitchFamily="34" charset="0"/>
              </a:rPr>
              <a:t>concept </a:t>
            </a:r>
            <a:r>
              <a:rPr lang="fr-FR" sz="1400" dirty="0" err="1">
                <a:latin typeface="Calibri" pitchFamily="34" charset="0"/>
                <a:cs typeface="Calibri" pitchFamily="34" charset="0"/>
              </a:rPr>
              <a:t>with</a:t>
            </a:r>
            <a:r>
              <a:rPr lang="fr-FR" sz="1400" dirty="0">
                <a:latin typeface="Calibri" pitchFamily="34" charset="0"/>
                <a:cs typeface="Calibri" pitchFamily="34" charset="0"/>
              </a:rPr>
              <a:t> </a:t>
            </a:r>
            <a:r>
              <a:rPr lang="fr-FR" sz="1400" dirty="0" err="1">
                <a:latin typeface="Calibri" pitchFamily="34" charset="0"/>
                <a:cs typeface="Calibri" pitchFamily="34" charset="0"/>
              </a:rPr>
              <a:t>resonant</a:t>
            </a:r>
            <a:r>
              <a:rPr lang="fr-FR" sz="1400" dirty="0">
                <a:latin typeface="Calibri" pitchFamily="34" charset="0"/>
                <a:cs typeface="Calibri" pitchFamily="34" charset="0"/>
              </a:rPr>
              <a:t> </a:t>
            </a:r>
            <a:r>
              <a:rPr lang="fr-FR" sz="1400" dirty="0" err="1">
                <a:latin typeface="Calibri" pitchFamily="34" charset="0"/>
                <a:cs typeface="Calibri" pitchFamily="34" charset="0"/>
              </a:rPr>
              <a:t>cavity</a:t>
            </a:r>
            <a:r>
              <a:rPr lang="fr-FR" sz="1400" dirty="0">
                <a:latin typeface="Calibri" pitchFamily="34" charset="0"/>
                <a:cs typeface="Calibri" pitchFamily="34" charset="0"/>
              </a:rPr>
              <a:t> </a:t>
            </a:r>
            <a:r>
              <a:rPr lang="fr-FR" sz="1400" dirty="0" err="1">
                <a:latin typeface="Calibri" pitchFamily="34" charset="0"/>
                <a:cs typeface="Calibri" pitchFamily="34" charset="0"/>
              </a:rPr>
              <a:t>working</a:t>
            </a:r>
            <a:r>
              <a:rPr lang="fr-FR" sz="1400" dirty="0">
                <a:latin typeface="Calibri" pitchFamily="34" charset="0"/>
                <a:cs typeface="Calibri" pitchFamily="34" charset="0"/>
              </a:rPr>
              <a:t> on a </a:t>
            </a:r>
            <a:r>
              <a:rPr lang="fr-FR" sz="1400" b="1" dirty="0">
                <a:latin typeface="Calibri" pitchFamily="34" charset="0"/>
                <a:cs typeface="Calibri" pitchFamily="34" charset="0"/>
              </a:rPr>
              <a:t>single H</a:t>
            </a:r>
            <a:r>
              <a:rPr lang="fr-FR" sz="1400" b="1" baseline="-25000" dirty="0">
                <a:latin typeface="Calibri" pitchFamily="34" charset="0"/>
                <a:cs typeface="Calibri" pitchFamily="34" charset="0"/>
              </a:rPr>
              <a:t>01n</a:t>
            </a:r>
            <a:r>
              <a:rPr lang="fr-FR" sz="1400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fr-FR" sz="1400" b="1" dirty="0" smtClean="0">
                <a:latin typeface="Calibri" pitchFamily="34" charset="0"/>
                <a:cs typeface="Calibri" pitchFamily="34" charset="0"/>
              </a:rPr>
              <a:t>mode</a:t>
            </a:r>
            <a:endParaRPr lang="fr-FR" sz="1400" b="1" dirty="0"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74" name="Connecteur droit avec flèche 73"/>
          <p:cNvCxnSpPr/>
          <p:nvPr/>
        </p:nvCxnSpPr>
        <p:spPr>
          <a:xfrm flipH="1" flipV="1">
            <a:off x="7540703" y="4759510"/>
            <a:ext cx="41422" cy="535504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Connecteur droit avec flèche 76"/>
          <p:cNvCxnSpPr/>
          <p:nvPr/>
        </p:nvCxnSpPr>
        <p:spPr>
          <a:xfrm flipH="1" flipV="1">
            <a:off x="7582125" y="5295014"/>
            <a:ext cx="649934" cy="435935"/>
          </a:xfrm>
          <a:prstGeom prst="straightConnector1">
            <a:avLst/>
          </a:prstGeom>
          <a:ln w="15875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ZoneTexte 32"/>
          <p:cNvSpPr txBox="1">
            <a:spLocks noChangeArrowheads="1"/>
          </p:cNvSpPr>
          <p:nvPr/>
        </p:nvSpPr>
        <p:spPr bwMode="auto">
          <a:xfrm>
            <a:off x="1900316" y="5175300"/>
            <a:ext cx="696912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fr-FR" sz="1050" dirty="0" smtClean="0">
                <a:solidFill>
                  <a:srgbClr val="FF0000"/>
                </a:solidFill>
                <a:latin typeface="Comic Sans MS" pitchFamily="66" charset="0"/>
              </a:rPr>
              <a:t>E Field</a:t>
            </a:r>
            <a:endParaRPr lang="fr-FR" sz="1050" baseline="-250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82" name="Rectangle 81"/>
          <p:cNvSpPr/>
          <p:nvPr/>
        </p:nvSpPr>
        <p:spPr>
          <a:xfrm flipV="1">
            <a:off x="1583953" y="6195091"/>
            <a:ext cx="1520753" cy="3449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12429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8F35868-880A-4F12-9503-3056C7E96240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sp>
        <p:nvSpPr>
          <p:cNvPr id="3" name="Rectangle 19"/>
          <p:cNvSpPr>
            <a:spLocks noChangeArrowheads="1"/>
          </p:cNvSpPr>
          <p:nvPr/>
        </p:nvSpPr>
        <p:spPr bwMode="auto">
          <a:xfrm>
            <a:off x="1091958" y="43803"/>
            <a:ext cx="7149869" cy="5932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/>
          <a:p>
            <a:pPr algn="ctr" defTabSz="457200">
              <a:lnSpc>
                <a:spcPct val="105000"/>
              </a:lnSpc>
              <a:buClr>
                <a:srgbClr val="000000"/>
              </a:buClr>
              <a:buSzPct val="100000"/>
              <a:buFont typeface="Arial" pitchFamily="34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fr-FR" sz="28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SLED Pulse </a:t>
            </a:r>
            <a:r>
              <a:rPr lang="fr-FR" sz="2800" b="1" dirty="0" err="1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compressor</a:t>
            </a:r>
            <a:r>
              <a:rPr lang="fr-FR" sz="28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(</a:t>
            </a:r>
            <a:r>
              <a:rPr lang="fr-FR" sz="2800" b="1" dirty="0" err="1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preliminary</a:t>
            </a:r>
            <a:r>
              <a:rPr lang="fr-FR" sz="28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design)</a:t>
            </a:r>
            <a:endParaRPr lang="fr-FR" sz="2800" b="1" dirty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4" name="Picture 17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4351" y="842812"/>
            <a:ext cx="6465081" cy="2501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Grp="1"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7078" y="3755254"/>
            <a:ext cx="3331111" cy="2558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3683637" y="4180800"/>
            <a:ext cx="2408328" cy="1707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Grp="1"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71526" y="3483207"/>
            <a:ext cx="2456822" cy="3102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Ellipse 7"/>
          <p:cNvSpPr/>
          <p:nvPr/>
        </p:nvSpPr>
        <p:spPr>
          <a:xfrm>
            <a:off x="2410691" y="4030462"/>
            <a:ext cx="641267" cy="85353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Connecteur droit avec flèche 9"/>
          <p:cNvCxnSpPr>
            <a:stCxn id="8" idx="6"/>
          </p:cNvCxnSpPr>
          <p:nvPr/>
        </p:nvCxnSpPr>
        <p:spPr>
          <a:xfrm>
            <a:off x="3051958" y="4457230"/>
            <a:ext cx="982307" cy="2929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Ellipse 11"/>
          <p:cNvSpPr/>
          <p:nvPr/>
        </p:nvSpPr>
        <p:spPr>
          <a:xfrm>
            <a:off x="6628149" y="1496292"/>
            <a:ext cx="1399570" cy="17725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Connecteur droit avec flèche 12"/>
          <p:cNvCxnSpPr>
            <a:stCxn id="12" idx="4"/>
            <a:endCxn id="7" idx="0"/>
          </p:cNvCxnSpPr>
          <p:nvPr/>
        </p:nvCxnSpPr>
        <p:spPr>
          <a:xfrm>
            <a:off x="7327934" y="3268832"/>
            <a:ext cx="172003" cy="214375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15794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FF9056-2BA7-4DB1-A628-39B190C5E7E4}" type="slidenum">
              <a:rPr lang="fr-FR" smtClean="0"/>
              <a:pPr>
                <a:defRPr/>
              </a:pPr>
              <a:t>19</a:t>
            </a:fld>
            <a:endParaRPr lang="fr-FR"/>
          </a:p>
        </p:txBody>
      </p:sp>
      <p:sp>
        <p:nvSpPr>
          <p:cNvPr id="5140" name="Rectangle 19"/>
          <p:cNvSpPr>
            <a:spLocks noChangeArrowheads="1"/>
          </p:cNvSpPr>
          <p:nvPr/>
        </p:nvSpPr>
        <p:spPr bwMode="auto">
          <a:xfrm>
            <a:off x="1349405" y="50530"/>
            <a:ext cx="7039992" cy="5932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/>
          <a:p>
            <a:pPr algn="ctr" defTabSz="457200">
              <a:lnSpc>
                <a:spcPct val="105000"/>
              </a:lnSpc>
              <a:buClr>
                <a:srgbClr val="000000"/>
              </a:buClr>
              <a:buSzPct val="100000"/>
              <a:buFont typeface="Arial" pitchFamily="34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31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Double </a:t>
            </a:r>
            <a:r>
              <a:rPr lang="en-US" sz="3100" b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Height 3 </a:t>
            </a:r>
            <a:r>
              <a:rPr lang="en-US" sz="31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dB  90° Hybrid </a:t>
            </a:r>
            <a:r>
              <a:rPr lang="en-US" sz="3100" b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Coupler</a:t>
            </a:r>
          </a:p>
        </p:txBody>
      </p:sp>
      <p:pic>
        <p:nvPicPr>
          <p:cNvPr id="20500" name="Picture 2" descr="G:\hybrid2_TD_2_300MWpeak\2a. E_abs 2D.bm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950" y="1427602"/>
            <a:ext cx="3487692" cy="21505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Imag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950" y="3730333"/>
            <a:ext cx="3319386" cy="2489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7869" y="4552746"/>
            <a:ext cx="2160260" cy="14472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8879" y="4552747"/>
            <a:ext cx="2004800" cy="1447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7868" y="2911876"/>
            <a:ext cx="2120608" cy="14212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0059" y="2911876"/>
            <a:ext cx="2113813" cy="14855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ZoneTexte 2"/>
          <p:cNvSpPr txBox="1">
            <a:spLocks noChangeArrowheads="1"/>
          </p:cNvSpPr>
          <p:nvPr/>
        </p:nvSpPr>
        <p:spPr bwMode="auto">
          <a:xfrm>
            <a:off x="5246023" y="1726323"/>
            <a:ext cx="3395323" cy="1077218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noFill/>
          </a:ln>
          <a:extLst/>
        </p:spPr>
        <p:txBody>
          <a:bodyPr wrap="square">
            <a:spAutoFit/>
          </a:bodyPr>
          <a:lstStyle>
            <a:defPPr>
              <a:defRPr lang="en-US"/>
            </a:defPPr>
            <a:lvl1pPr eaLnBrk="1" hangingPunct="1">
              <a:defRPr sz="1600">
                <a:latin typeface="Calibri" pitchFamily="34" charset="0"/>
                <a:cs typeface="Calibri" pitchFamily="34" charset="0"/>
              </a:defRPr>
            </a:lvl1pPr>
            <a:lvl2pPr marL="742950" indent="-285750" eaLnBrk="0" hangingPunct="0">
              <a:defRPr>
                <a:latin typeface="Tahoma" pitchFamily="34" charset="0"/>
              </a:defRPr>
            </a:lvl2pPr>
            <a:lvl3pPr marL="1143000" indent="-228600" eaLnBrk="0" hangingPunct="0">
              <a:defRPr>
                <a:latin typeface="Tahoma" pitchFamily="34" charset="0"/>
              </a:defRPr>
            </a:lvl3pPr>
            <a:lvl4pPr marL="1600200" indent="-228600" eaLnBrk="0" hangingPunct="0">
              <a:defRPr>
                <a:latin typeface="Tahoma" pitchFamily="34" charset="0"/>
              </a:defRPr>
            </a:lvl4pPr>
            <a:lvl5pPr marL="2057400" indent="-228600" eaLnBrk="0" hangingPunct="0">
              <a:defRPr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Tahoma" pitchFamily="34" charset="0"/>
              </a:defRPr>
            </a:lvl9pPr>
          </a:lstStyle>
          <a:p>
            <a:r>
              <a:rPr lang="en-US" dirty="0"/>
              <a:t>At 11.9942 GHz:</a:t>
            </a:r>
          </a:p>
          <a:p>
            <a:r>
              <a:rPr lang="en-US" dirty="0"/>
              <a:t>	</a:t>
            </a:r>
            <a:r>
              <a:rPr lang="en-US" dirty="0" smtClean="0"/>
              <a:t>S12 = -2.98 dB, S13  = -3 </a:t>
            </a:r>
            <a:r>
              <a:rPr lang="en-US" dirty="0"/>
              <a:t>dB </a:t>
            </a:r>
          </a:p>
          <a:p>
            <a:r>
              <a:rPr lang="en-US" dirty="0"/>
              <a:t>	</a:t>
            </a:r>
            <a:r>
              <a:rPr lang="en-US" dirty="0" smtClean="0"/>
              <a:t>S14 = -32.1 dB</a:t>
            </a:r>
          </a:p>
          <a:p>
            <a:r>
              <a:rPr lang="fr-FR" dirty="0"/>
              <a:t>	</a:t>
            </a:r>
            <a:r>
              <a:rPr lang="fr-FR" dirty="0" err="1" smtClean="0"/>
              <a:t>Reflections</a:t>
            </a:r>
            <a:r>
              <a:rPr lang="fr-FR" dirty="0"/>
              <a:t> </a:t>
            </a:r>
            <a:r>
              <a:rPr lang="fr-FR" dirty="0" smtClean="0"/>
              <a:t>&lt; 23.3 dB</a:t>
            </a:r>
            <a:endParaRPr lang="en-US" dirty="0"/>
          </a:p>
        </p:txBody>
      </p:sp>
      <p:sp>
        <p:nvSpPr>
          <p:cNvPr id="11" name="AutoShape 23"/>
          <p:cNvSpPr>
            <a:spLocks noChangeArrowheads="1"/>
          </p:cNvSpPr>
          <p:nvPr/>
        </p:nvSpPr>
        <p:spPr bwMode="auto">
          <a:xfrm>
            <a:off x="4435522" y="1445019"/>
            <a:ext cx="4628286" cy="4774854"/>
          </a:xfrm>
          <a:prstGeom prst="roundRect">
            <a:avLst>
              <a:gd name="adj" fmla="val 6144"/>
            </a:avLst>
          </a:prstGeom>
          <a:noFill/>
          <a:ln w="19080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6041087" y="1291131"/>
            <a:ext cx="1532681" cy="30777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 smtClean="0">
                <a:latin typeface="Calibri" pitchFamily="34" charset="0"/>
                <a:cs typeface="Calibri" pitchFamily="34" charset="0"/>
              </a:rPr>
              <a:t>RF </a:t>
            </a:r>
            <a:r>
              <a:rPr lang="fr-FR" sz="1400" b="1" dirty="0" err="1" smtClean="0">
                <a:latin typeface="Calibri" pitchFamily="34" charset="0"/>
                <a:cs typeface="Calibri" pitchFamily="34" charset="0"/>
              </a:rPr>
              <a:t>measurements</a:t>
            </a:r>
            <a:endParaRPr lang="en-US" sz="14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3" name="TextBox 17"/>
          <p:cNvSpPr txBox="1"/>
          <p:nvPr/>
        </p:nvSpPr>
        <p:spPr>
          <a:xfrm>
            <a:off x="1002587" y="748061"/>
            <a:ext cx="2106112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en-US"/>
            </a:defPPr>
            <a:lvl1pPr marL="0" indent="0">
              <a:buFont typeface="Arial" pitchFamily="34" charset="0"/>
              <a:buNone/>
              <a:defRPr sz="1600">
                <a:latin typeface="Calibri" pitchFamily="34" charset="0"/>
                <a:cs typeface="Calibri" pitchFamily="34" charset="0"/>
              </a:defRPr>
            </a:lvl1pPr>
          </a:lstStyle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1 prototype built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74251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6EBB8CE-D05F-4915-A949-695AA0E0312F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5" name="ZoneTexte 4"/>
          <p:cNvSpPr txBox="1">
            <a:spLocks noChangeArrowheads="1"/>
          </p:cNvSpPr>
          <p:nvPr/>
        </p:nvSpPr>
        <p:spPr bwMode="auto">
          <a:xfrm>
            <a:off x="571374" y="1105728"/>
            <a:ext cx="8001126" cy="492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lvl="2" indent="-285750">
              <a:buFont typeface="Wingdings" pitchFamily="2" charset="2"/>
              <a:buChar char="§"/>
            </a:pPr>
            <a:r>
              <a:rPr lang="fr-FR" altLang="ja-JP" dirty="0" smtClean="0">
                <a:solidFill>
                  <a:srgbClr val="002060"/>
                </a:solidFill>
                <a:latin typeface="Calibri" pitchFamily="34" charset="0"/>
                <a:ea typeface="ＭＳ Ｐゴシック" pitchFamily="16" charset="-128"/>
                <a:cs typeface="Calibri" pitchFamily="34" charset="0"/>
              </a:rPr>
              <a:t>« </a:t>
            </a:r>
            <a:r>
              <a:rPr lang="fr-FR" altLang="ja-JP" dirty="0" err="1" smtClean="0">
                <a:solidFill>
                  <a:srgbClr val="002060"/>
                </a:solidFill>
                <a:latin typeface="Calibri" pitchFamily="34" charset="0"/>
                <a:ea typeface="ＭＳ Ｐゴシック" pitchFamily="16" charset="-128"/>
                <a:cs typeface="Calibri" pitchFamily="34" charset="0"/>
              </a:rPr>
              <a:t>Manipulate</a:t>
            </a:r>
            <a:r>
              <a:rPr lang="fr-FR" altLang="ja-JP" dirty="0" smtClean="0">
                <a:solidFill>
                  <a:srgbClr val="002060"/>
                </a:solidFill>
                <a:latin typeface="Calibri" pitchFamily="34" charset="0"/>
                <a:ea typeface="ＭＳ Ｐゴシック" pitchFamily="16" charset="-128"/>
                <a:cs typeface="Calibri" pitchFamily="34" charset="0"/>
              </a:rPr>
              <a:t> » the high power RF in the CLIC module or in test stands (couple, </a:t>
            </a:r>
            <a:r>
              <a:rPr lang="fr-FR" altLang="ja-JP" dirty="0" err="1" smtClean="0">
                <a:solidFill>
                  <a:srgbClr val="002060"/>
                </a:solidFill>
                <a:latin typeface="Calibri" pitchFamily="34" charset="0"/>
                <a:ea typeface="ＭＳ Ｐゴシック" pitchFamily="16" charset="-128"/>
                <a:cs typeface="Calibri" pitchFamily="34" charset="0"/>
              </a:rPr>
              <a:t>convert</a:t>
            </a:r>
            <a:r>
              <a:rPr lang="fr-FR" altLang="ja-JP" dirty="0" smtClean="0">
                <a:solidFill>
                  <a:srgbClr val="002060"/>
                </a:solidFill>
                <a:latin typeface="Calibri" pitchFamily="34" charset="0"/>
                <a:ea typeface="ＭＳ Ｐゴシック" pitchFamily="16" charset="-128"/>
                <a:cs typeface="Calibri" pitchFamily="34" charset="0"/>
              </a:rPr>
              <a:t>, </a:t>
            </a:r>
            <a:r>
              <a:rPr lang="fr-FR" altLang="ja-JP" dirty="0" err="1" smtClean="0">
                <a:solidFill>
                  <a:srgbClr val="002060"/>
                </a:solidFill>
                <a:latin typeface="Calibri" pitchFamily="34" charset="0"/>
                <a:ea typeface="ＭＳ Ｐゴシック" pitchFamily="16" charset="-128"/>
                <a:cs typeface="Calibri" pitchFamily="34" charset="0"/>
              </a:rPr>
              <a:t>compress</a:t>
            </a:r>
            <a:r>
              <a:rPr lang="fr-FR" altLang="ja-JP" dirty="0" smtClean="0">
                <a:solidFill>
                  <a:srgbClr val="002060"/>
                </a:solidFill>
                <a:latin typeface="Calibri" pitchFamily="34" charset="0"/>
                <a:ea typeface="ＭＳ Ｐゴシック" pitchFamily="16" charset="-128"/>
                <a:cs typeface="Calibri" pitchFamily="34" charset="0"/>
              </a:rPr>
              <a:t>, </a:t>
            </a:r>
            <a:r>
              <a:rPr lang="fr-FR" altLang="ja-JP" dirty="0" err="1" smtClean="0">
                <a:solidFill>
                  <a:srgbClr val="002060"/>
                </a:solidFill>
                <a:latin typeface="Calibri" pitchFamily="34" charset="0"/>
                <a:ea typeface="ＭＳ Ｐゴシック" pitchFamily="16" charset="-128"/>
                <a:cs typeface="Calibri" pitchFamily="34" charset="0"/>
              </a:rPr>
              <a:t>attenuate</a:t>
            </a:r>
            <a:r>
              <a:rPr lang="fr-FR" altLang="ja-JP" dirty="0" smtClean="0">
                <a:solidFill>
                  <a:srgbClr val="002060"/>
                </a:solidFill>
                <a:latin typeface="Calibri" pitchFamily="34" charset="0"/>
                <a:ea typeface="ＭＳ Ｐゴシック" pitchFamily="16" charset="-128"/>
                <a:cs typeface="Calibri" pitchFamily="34" charset="0"/>
              </a:rPr>
              <a:t>…)</a:t>
            </a:r>
          </a:p>
          <a:p>
            <a:pPr marL="742950" lvl="3" indent="-285750">
              <a:buFont typeface="Courier New" pitchFamily="49" charset="0"/>
              <a:buChar char="o"/>
            </a:pPr>
            <a:r>
              <a:rPr lang="fr-FR" altLang="ja-JP" sz="1600" dirty="0" smtClean="0">
                <a:latin typeface="Calibri" pitchFamily="34" charset="0"/>
                <a:ea typeface="ＭＳ Ｐゴシック" pitchFamily="16" charset="-128"/>
                <a:cs typeface="Calibri" pitchFamily="34" charset="0"/>
              </a:rPr>
              <a:t>Objective: </a:t>
            </a:r>
            <a:r>
              <a:rPr lang="fr-FR" altLang="ja-JP" sz="1600" dirty="0" err="1" smtClean="0">
                <a:latin typeface="Calibri" pitchFamily="34" charset="0"/>
                <a:ea typeface="ＭＳ Ｐゴシック" pitchFamily="16" charset="-128"/>
                <a:cs typeface="Calibri" pitchFamily="34" charset="0"/>
              </a:rPr>
              <a:t>avoid</a:t>
            </a:r>
            <a:r>
              <a:rPr lang="fr-FR" altLang="ja-JP" sz="1600" dirty="0" smtClean="0">
                <a:latin typeface="Calibri" pitchFamily="34" charset="0"/>
                <a:ea typeface="ＭＳ Ｐゴシック" pitchFamily="16" charset="-128"/>
                <a:cs typeface="Calibri" pitchFamily="34" charset="0"/>
              </a:rPr>
              <a:t> RF components </a:t>
            </a:r>
            <a:r>
              <a:rPr lang="fr-FR" altLang="ja-JP" sz="1600" dirty="0" err="1" smtClean="0">
                <a:latin typeface="Calibri" pitchFamily="34" charset="0"/>
                <a:ea typeface="ＭＳ Ｐゴシック" pitchFamily="16" charset="-128"/>
                <a:cs typeface="Calibri" pitchFamily="34" charset="0"/>
              </a:rPr>
              <a:t>problems</a:t>
            </a:r>
            <a:r>
              <a:rPr lang="fr-FR" altLang="ja-JP" sz="1600" dirty="0" smtClean="0">
                <a:latin typeface="Calibri" pitchFamily="34" charset="0"/>
                <a:ea typeface="ＭＳ Ｐゴシック" pitchFamily="16" charset="-128"/>
                <a:cs typeface="Calibri" pitchFamily="34" charset="0"/>
              </a:rPr>
              <a:t> </a:t>
            </a:r>
            <a:r>
              <a:rPr lang="fr-FR" altLang="ja-JP" sz="1600" dirty="0" err="1" smtClean="0">
                <a:latin typeface="Calibri" pitchFamily="34" charset="0"/>
                <a:ea typeface="ＭＳ Ｐゴシック" pitchFamily="16" charset="-128"/>
                <a:cs typeface="Calibri" pitchFamily="34" charset="0"/>
              </a:rPr>
              <a:t>during</a:t>
            </a:r>
            <a:r>
              <a:rPr lang="fr-FR" altLang="ja-JP" sz="1600" dirty="0" smtClean="0">
                <a:latin typeface="Calibri" pitchFamily="34" charset="0"/>
                <a:ea typeface="ＭＳ Ｐゴシック" pitchFamily="16" charset="-128"/>
                <a:cs typeface="Calibri" pitchFamily="34" charset="0"/>
              </a:rPr>
              <a:t> </a:t>
            </a:r>
            <a:r>
              <a:rPr lang="fr-FR" altLang="ja-JP" sz="1600" dirty="0" err="1" smtClean="0">
                <a:latin typeface="Calibri" pitchFamily="34" charset="0"/>
                <a:ea typeface="ＭＳ Ｐゴシック" pitchFamily="16" charset="-128"/>
                <a:cs typeface="Calibri" pitchFamily="34" charset="0"/>
              </a:rPr>
              <a:t>operation</a:t>
            </a:r>
            <a:endParaRPr lang="fr-FR" altLang="ja-JP" sz="1600" dirty="0" smtClean="0">
              <a:latin typeface="Calibri" pitchFamily="34" charset="0"/>
              <a:ea typeface="ＭＳ Ｐゴシック" pitchFamily="16" charset="-128"/>
              <a:cs typeface="Calibri" pitchFamily="34" charset="0"/>
            </a:endParaRPr>
          </a:p>
          <a:p>
            <a:pPr marL="457200" lvl="3"/>
            <a:r>
              <a:rPr lang="fr-FR" altLang="ja-JP" sz="1600" dirty="0" smtClean="0">
                <a:latin typeface="Calibri" pitchFamily="34" charset="0"/>
                <a:ea typeface="ＭＳ Ｐゴシック" pitchFamily="16" charset="-128"/>
                <a:cs typeface="Calibri" pitchFamily="34" charset="0"/>
              </a:rPr>
              <a:t>→  </a:t>
            </a:r>
            <a:r>
              <a:rPr lang="fr-FR" altLang="ja-JP" sz="1600" dirty="0" err="1" smtClean="0">
                <a:latin typeface="Calibri" pitchFamily="34" charset="0"/>
                <a:ea typeface="ＭＳ Ｐゴシック" pitchFamily="16" charset="-128"/>
                <a:cs typeface="Calibri" pitchFamily="34" charset="0"/>
              </a:rPr>
              <a:t>get</a:t>
            </a:r>
            <a:r>
              <a:rPr lang="fr-FR" altLang="ja-JP" sz="1600" dirty="0" smtClean="0">
                <a:latin typeface="Calibri" pitchFamily="34" charset="0"/>
                <a:ea typeface="ＭＳ Ｐゴシック" pitchFamily="16" charset="-128"/>
                <a:cs typeface="Calibri" pitchFamily="34" charset="0"/>
              </a:rPr>
              <a:t> </a:t>
            </a:r>
            <a:r>
              <a:rPr lang="fr-FR" altLang="ja-JP" sz="1600" dirty="0" err="1" smtClean="0">
                <a:latin typeface="Calibri" pitchFamily="34" charset="0"/>
                <a:ea typeface="ＭＳ Ｐゴシック" pitchFamily="16" charset="-128"/>
                <a:cs typeface="Calibri" pitchFamily="34" charset="0"/>
              </a:rPr>
              <a:t>enough</a:t>
            </a:r>
            <a:r>
              <a:rPr lang="fr-FR" altLang="ja-JP" sz="1600" dirty="0" smtClean="0">
                <a:latin typeface="Calibri" pitchFamily="34" charset="0"/>
                <a:ea typeface="ＭＳ Ｐゴシック" pitchFamily="16" charset="-128"/>
                <a:cs typeface="Calibri" pitchFamily="34" charset="0"/>
              </a:rPr>
              <a:t> </a:t>
            </a:r>
            <a:r>
              <a:rPr lang="fr-FR" altLang="ja-JP" sz="1600" dirty="0" err="1" smtClean="0">
                <a:latin typeface="Calibri" pitchFamily="34" charset="0"/>
                <a:ea typeface="ＭＳ Ｐゴシック" pitchFamily="16" charset="-128"/>
                <a:cs typeface="Calibri" pitchFamily="34" charset="0"/>
              </a:rPr>
              <a:t>margin</a:t>
            </a:r>
            <a:r>
              <a:rPr lang="fr-FR" altLang="ja-JP" sz="1600" dirty="0" smtClean="0">
                <a:latin typeface="Calibri" pitchFamily="34" charset="0"/>
                <a:ea typeface="ＭＳ Ｐゴシック" pitchFamily="16" charset="-128"/>
                <a:cs typeface="Calibri" pitchFamily="34" charset="0"/>
              </a:rPr>
              <a:t> in the RF components design in </a:t>
            </a:r>
            <a:r>
              <a:rPr lang="fr-FR" altLang="ja-JP" sz="1600" dirty="0" err="1" smtClean="0">
                <a:latin typeface="Calibri" pitchFamily="34" charset="0"/>
                <a:ea typeface="ＭＳ Ｐゴシック" pitchFamily="16" charset="-128"/>
                <a:cs typeface="Calibri" pitchFamily="34" charset="0"/>
              </a:rPr>
              <a:t>order</a:t>
            </a:r>
            <a:r>
              <a:rPr lang="fr-FR" altLang="ja-JP" sz="1600" dirty="0" smtClean="0">
                <a:latin typeface="Calibri" pitchFamily="34" charset="0"/>
                <a:ea typeface="ＭＳ Ｐゴシック" pitchFamily="16" charset="-128"/>
                <a:cs typeface="Calibri" pitchFamily="34" charset="0"/>
              </a:rPr>
              <a:t> to </a:t>
            </a:r>
            <a:r>
              <a:rPr lang="fr-FR" altLang="ja-JP" sz="1600" dirty="0" err="1" smtClean="0">
                <a:latin typeface="Calibri" pitchFamily="34" charset="0"/>
                <a:ea typeface="ＭＳ Ｐゴシック" pitchFamily="16" charset="-128"/>
                <a:cs typeface="Calibri" pitchFamily="34" charset="0"/>
              </a:rPr>
              <a:t>concentrate</a:t>
            </a:r>
            <a:r>
              <a:rPr lang="fr-FR" altLang="ja-JP" sz="1600" dirty="0" smtClean="0">
                <a:latin typeface="Calibri" pitchFamily="34" charset="0"/>
                <a:ea typeface="ＭＳ Ｐゴシック" pitchFamily="16" charset="-128"/>
                <a:cs typeface="Calibri" pitchFamily="34" charset="0"/>
              </a:rPr>
              <a:t> </a:t>
            </a:r>
            <a:r>
              <a:rPr lang="fr-FR" altLang="ja-JP" sz="1600" dirty="0" err="1" smtClean="0">
                <a:latin typeface="Calibri" pitchFamily="34" charset="0"/>
                <a:ea typeface="ＭＳ Ｐゴシック" pitchFamily="16" charset="-128"/>
                <a:cs typeface="Calibri" pitchFamily="34" charset="0"/>
              </a:rPr>
              <a:t>our</a:t>
            </a:r>
            <a:r>
              <a:rPr lang="fr-FR" altLang="ja-JP" sz="1600" dirty="0" smtClean="0">
                <a:latin typeface="Calibri" pitchFamily="34" charset="0"/>
                <a:ea typeface="ＭＳ Ｐゴシック" pitchFamily="16" charset="-128"/>
                <a:cs typeface="Calibri" pitchFamily="34" charset="0"/>
              </a:rPr>
              <a:t> efforts on CLIC </a:t>
            </a:r>
            <a:r>
              <a:rPr lang="fr-FR" altLang="ja-JP" sz="1600" dirty="0" err="1" smtClean="0">
                <a:latin typeface="Calibri" pitchFamily="34" charset="0"/>
                <a:ea typeface="ＭＳ Ｐゴシック" pitchFamily="16" charset="-128"/>
                <a:cs typeface="Calibri" pitchFamily="34" charset="0"/>
              </a:rPr>
              <a:t>critical</a:t>
            </a:r>
            <a:r>
              <a:rPr lang="fr-FR" altLang="ja-JP" sz="1600" dirty="0" smtClean="0">
                <a:latin typeface="Calibri" pitchFamily="34" charset="0"/>
                <a:ea typeface="ＭＳ Ｐゴシック" pitchFamily="16" charset="-128"/>
                <a:cs typeface="Calibri" pitchFamily="34" charset="0"/>
              </a:rPr>
              <a:t> items (</a:t>
            </a:r>
            <a:r>
              <a:rPr lang="fr-FR" altLang="ja-JP" sz="1600" dirty="0" err="1" smtClean="0">
                <a:latin typeface="Calibri" pitchFamily="34" charset="0"/>
                <a:ea typeface="ＭＳ Ｐゴシック" pitchFamily="16" charset="-128"/>
                <a:cs typeface="Calibri" pitchFamily="34" charset="0"/>
              </a:rPr>
              <a:t>Accelerating</a:t>
            </a:r>
            <a:r>
              <a:rPr lang="fr-FR" altLang="ja-JP" sz="1600" dirty="0" smtClean="0">
                <a:latin typeface="Calibri" pitchFamily="34" charset="0"/>
                <a:ea typeface="ＭＳ Ｐゴシック" pitchFamily="16" charset="-128"/>
                <a:cs typeface="Calibri" pitchFamily="34" charset="0"/>
              </a:rPr>
              <a:t> structures, PETS…)</a:t>
            </a:r>
          </a:p>
          <a:p>
            <a:pPr marL="742950" lvl="3" indent="-285750">
              <a:buFont typeface="Courier New" pitchFamily="49" charset="0"/>
              <a:buChar char="o"/>
            </a:pPr>
            <a:endParaRPr lang="fr-FR" altLang="ja-JP" sz="1600" dirty="0" smtClean="0">
              <a:latin typeface="Calibri" pitchFamily="34" charset="0"/>
              <a:ea typeface="ＭＳ Ｐゴシック" pitchFamily="16" charset="-128"/>
              <a:cs typeface="Calibri" pitchFamily="34" charset="0"/>
            </a:endParaRPr>
          </a:p>
          <a:p>
            <a:pPr marL="285750" lvl="2" indent="-285750">
              <a:buFont typeface="Wingdings" pitchFamily="2" charset="2"/>
              <a:buChar char="§"/>
            </a:pPr>
            <a:r>
              <a:rPr lang="fr-FR" altLang="ja-JP" dirty="0" smtClean="0">
                <a:solidFill>
                  <a:srgbClr val="002060"/>
                </a:solidFill>
                <a:latin typeface="Calibri" pitchFamily="34" charset="0"/>
                <a:ea typeface="ＭＳ Ｐゴシック" pitchFamily="16" charset="-128"/>
                <a:cs typeface="Calibri" pitchFamily="34" charset="0"/>
              </a:rPr>
              <a:t>Long </a:t>
            </a:r>
            <a:r>
              <a:rPr lang="fr-FR" altLang="ja-JP" dirty="0" err="1" smtClean="0">
                <a:solidFill>
                  <a:srgbClr val="002060"/>
                </a:solidFill>
                <a:latin typeface="Calibri" pitchFamily="34" charset="0"/>
                <a:ea typeface="ＭＳ Ｐゴシック" pitchFamily="16" charset="-128"/>
                <a:cs typeface="Calibri" pitchFamily="34" charset="0"/>
              </a:rPr>
              <a:t>experience</a:t>
            </a:r>
            <a:r>
              <a:rPr lang="fr-FR" altLang="ja-JP" dirty="0" smtClean="0">
                <a:solidFill>
                  <a:srgbClr val="002060"/>
                </a:solidFill>
                <a:latin typeface="Calibri" pitchFamily="34" charset="0"/>
                <a:ea typeface="ＭＳ Ｐゴシック" pitchFamily="16" charset="-128"/>
                <a:cs typeface="Calibri" pitchFamily="34" charset="0"/>
              </a:rPr>
              <a:t> </a:t>
            </a:r>
            <a:r>
              <a:rPr lang="fr-FR" altLang="ja-JP" dirty="0" err="1" smtClean="0">
                <a:solidFill>
                  <a:srgbClr val="002060"/>
                </a:solidFill>
                <a:latin typeface="Calibri" pitchFamily="34" charset="0"/>
                <a:ea typeface="ＭＳ Ｐゴシック" pitchFamily="16" charset="-128"/>
                <a:cs typeface="Calibri" pitchFamily="34" charset="0"/>
              </a:rPr>
              <a:t>at</a:t>
            </a:r>
            <a:r>
              <a:rPr lang="fr-FR" altLang="ja-JP" dirty="0" smtClean="0">
                <a:solidFill>
                  <a:srgbClr val="002060"/>
                </a:solidFill>
                <a:latin typeface="Calibri" pitchFamily="34" charset="0"/>
                <a:ea typeface="ＭＳ Ｐゴシック" pitchFamily="16" charset="-128"/>
                <a:cs typeface="Calibri" pitchFamily="34" charset="0"/>
              </a:rPr>
              <a:t> SLAC-KEK and </a:t>
            </a:r>
            <a:r>
              <a:rPr lang="fr-FR" altLang="ja-JP" dirty="0" err="1" smtClean="0">
                <a:solidFill>
                  <a:srgbClr val="002060"/>
                </a:solidFill>
                <a:latin typeface="Calibri" pitchFamily="34" charset="0"/>
                <a:ea typeface="ＭＳ Ｐゴシック" pitchFamily="16" charset="-128"/>
                <a:cs typeface="Calibri" pitchFamily="34" charset="0"/>
              </a:rPr>
              <a:t>at</a:t>
            </a:r>
            <a:r>
              <a:rPr lang="fr-FR" altLang="ja-JP" dirty="0">
                <a:solidFill>
                  <a:srgbClr val="002060"/>
                </a:solidFill>
                <a:latin typeface="Calibri" pitchFamily="34" charset="0"/>
                <a:ea typeface="ＭＳ Ｐゴシック" pitchFamily="16" charset="-128"/>
                <a:cs typeface="Calibri" pitchFamily="34" charset="0"/>
              </a:rPr>
              <a:t> CERN (</a:t>
            </a:r>
            <a:r>
              <a:rPr lang="fr-FR" altLang="ja-JP" dirty="0" err="1">
                <a:solidFill>
                  <a:srgbClr val="002060"/>
                </a:solidFill>
                <a:latin typeface="Calibri" pitchFamily="34" charset="0"/>
                <a:ea typeface="ＭＳ Ｐゴシック" pitchFamily="16" charset="-128"/>
                <a:cs typeface="Calibri" pitchFamily="34" charset="0"/>
              </a:rPr>
              <a:t>at</a:t>
            </a:r>
            <a:r>
              <a:rPr lang="fr-FR" altLang="ja-JP" dirty="0">
                <a:solidFill>
                  <a:srgbClr val="002060"/>
                </a:solidFill>
                <a:latin typeface="Calibri" pitchFamily="34" charset="0"/>
                <a:ea typeface="ＭＳ Ｐゴシック" pitchFamily="16" charset="-128"/>
                <a:cs typeface="Calibri" pitchFamily="34" charset="0"/>
              </a:rPr>
              <a:t> 30 </a:t>
            </a:r>
            <a:r>
              <a:rPr lang="fr-FR" altLang="ja-JP" dirty="0" smtClean="0">
                <a:solidFill>
                  <a:srgbClr val="002060"/>
                </a:solidFill>
                <a:latin typeface="Calibri" pitchFamily="34" charset="0"/>
                <a:ea typeface="ＭＳ Ｐゴシック" pitchFamily="16" charset="-128"/>
                <a:cs typeface="Calibri" pitchFamily="34" charset="0"/>
              </a:rPr>
              <a:t>GHz)</a:t>
            </a:r>
            <a:endParaRPr lang="fr-FR" altLang="ja-JP" dirty="0">
              <a:solidFill>
                <a:srgbClr val="002060"/>
              </a:solidFill>
              <a:latin typeface="Calibri" pitchFamily="34" charset="0"/>
              <a:ea typeface="ＭＳ Ｐゴシック" pitchFamily="16" charset="-128"/>
              <a:cs typeface="Calibri" pitchFamily="34" charset="0"/>
            </a:endParaRPr>
          </a:p>
          <a:p>
            <a:pPr marL="742950" lvl="3" indent="-285750">
              <a:buFont typeface="Courier New" pitchFamily="49" charset="0"/>
              <a:buChar char="o"/>
            </a:pPr>
            <a:r>
              <a:rPr lang="fr-FR" altLang="ja-JP" sz="1600" dirty="0" err="1" smtClean="0">
                <a:latin typeface="Calibri" pitchFamily="34" charset="0"/>
                <a:ea typeface="ＭＳ Ｐゴシック" pitchFamily="16" charset="-128"/>
                <a:cs typeface="Calibri" pitchFamily="34" charset="0"/>
              </a:rPr>
              <a:t>Try</a:t>
            </a:r>
            <a:r>
              <a:rPr lang="fr-FR" altLang="ja-JP" sz="1600" dirty="0" smtClean="0">
                <a:latin typeface="Calibri" pitchFamily="34" charset="0"/>
                <a:ea typeface="ＭＳ Ｐゴシック" pitchFamily="16" charset="-128"/>
                <a:cs typeface="Calibri" pitchFamily="34" charset="0"/>
              </a:rPr>
              <a:t> to </a:t>
            </a:r>
            <a:r>
              <a:rPr lang="fr-FR" altLang="ja-JP" sz="1600" dirty="0" err="1" smtClean="0">
                <a:latin typeface="Calibri" pitchFamily="34" charset="0"/>
                <a:ea typeface="ＭＳ Ｐゴシック" pitchFamily="16" charset="-128"/>
                <a:cs typeface="Calibri" pitchFamily="34" charset="0"/>
              </a:rPr>
              <a:t>scale</a:t>
            </a:r>
            <a:r>
              <a:rPr lang="fr-FR" altLang="ja-JP" sz="1600" dirty="0" smtClean="0">
                <a:latin typeface="Calibri" pitchFamily="34" charset="0"/>
                <a:ea typeface="ＭＳ Ｐゴシック" pitchFamily="16" charset="-128"/>
                <a:cs typeface="Calibri" pitchFamily="34" charset="0"/>
              </a:rPr>
              <a:t> </a:t>
            </a:r>
            <a:r>
              <a:rPr lang="fr-FR" altLang="ja-JP" sz="1600" dirty="0" err="1" smtClean="0">
                <a:latin typeface="Calibri" pitchFamily="34" charset="0"/>
                <a:ea typeface="ＭＳ Ｐゴシック" pitchFamily="16" charset="-128"/>
                <a:cs typeface="Calibri" pitchFamily="34" charset="0"/>
              </a:rPr>
              <a:t>existing</a:t>
            </a:r>
            <a:r>
              <a:rPr lang="fr-FR" altLang="ja-JP" sz="1600" dirty="0" smtClean="0">
                <a:latin typeface="Calibri" pitchFamily="34" charset="0"/>
                <a:ea typeface="ＭＳ Ｐゴシック" pitchFamily="16" charset="-128"/>
                <a:cs typeface="Calibri" pitchFamily="34" charset="0"/>
              </a:rPr>
              <a:t> design</a:t>
            </a:r>
          </a:p>
          <a:p>
            <a:pPr marL="742950" lvl="3" indent="-285750">
              <a:buFont typeface="Courier New" pitchFamily="49" charset="0"/>
              <a:buChar char="o"/>
            </a:pPr>
            <a:r>
              <a:rPr lang="fr-FR" altLang="ja-JP" sz="1600" dirty="0" err="1" smtClean="0">
                <a:latin typeface="Calibri" pitchFamily="34" charset="0"/>
                <a:ea typeface="ＭＳ Ｐゴシック" pitchFamily="16" charset="-128"/>
                <a:cs typeface="Calibri" pitchFamily="34" charset="0"/>
              </a:rPr>
              <a:t>Develop</a:t>
            </a:r>
            <a:r>
              <a:rPr lang="fr-FR" altLang="ja-JP" sz="1600" dirty="0" smtClean="0">
                <a:latin typeface="Calibri" pitchFamily="34" charset="0"/>
                <a:ea typeface="ＭＳ Ｐゴシック" pitchFamily="16" charset="-128"/>
                <a:cs typeface="Calibri" pitchFamily="34" charset="0"/>
              </a:rPr>
              <a:t> new concepts </a:t>
            </a:r>
          </a:p>
          <a:p>
            <a:pPr marL="742950" lvl="3" indent="-285750">
              <a:buFont typeface="Courier New" pitchFamily="49" charset="0"/>
              <a:buChar char="o"/>
            </a:pPr>
            <a:r>
              <a:rPr lang="fr-FR" altLang="ja-JP" sz="1600" dirty="0" smtClean="0">
                <a:latin typeface="Calibri" pitchFamily="34" charset="0"/>
                <a:ea typeface="ＭＳ Ｐゴシック" pitchFamily="16" charset="-128"/>
                <a:cs typeface="Calibri" pitchFamily="34" charset="0"/>
              </a:rPr>
              <a:t>SLAC </a:t>
            </a:r>
            <a:r>
              <a:rPr lang="fr-FR" altLang="ja-JP" sz="1600" dirty="0" err="1" smtClean="0">
                <a:latin typeface="Calibri" pitchFamily="34" charset="0"/>
                <a:ea typeface="ＭＳ Ｐゴシック" pitchFamily="16" charset="-128"/>
                <a:cs typeface="Calibri" pitchFamily="34" charset="0"/>
              </a:rPr>
              <a:t>flanges</a:t>
            </a:r>
            <a:endParaRPr lang="fr-FR" altLang="ja-JP" sz="1600" dirty="0" smtClean="0">
              <a:latin typeface="Calibri" pitchFamily="34" charset="0"/>
              <a:ea typeface="ＭＳ Ｐゴシック" pitchFamily="16" charset="-128"/>
              <a:cs typeface="Calibri" pitchFamily="34" charset="0"/>
            </a:endParaRPr>
          </a:p>
          <a:p>
            <a:pPr marL="742950" lvl="3" indent="-285750">
              <a:buFont typeface="Courier New" pitchFamily="49" charset="0"/>
              <a:buChar char="o"/>
            </a:pPr>
            <a:endParaRPr lang="fr-FR" altLang="ja-JP" sz="1600" dirty="0">
              <a:latin typeface="Calibri" pitchFamily="34" charset="0"/>
              <a:ea typeface="ＭＳ Ｐゴシック" pitchFamily="16" charset="-128"/>
              <a:cs typeface="Calibri" pitchFamily="34" charset="0"/>
            </a:endParaRPr>
          </a:p>
          <a:p>
            <a:pPr marL="285750" lvl="2" indent="-285750">
              <a:buFont typeface="Wingdings" pitchFamily="2" charset="2"/>
              <a:buChar char="§"/>
            </a:pPr>
            <a:r>
              <a:rPr lang="fr-FR" altLang="ja-JP" dirty="0" smtClean="0">
                <a:solidFill>
                  <a:srgbClr val="002060"/>
                </a:solidFill>
                <a:latin typeface="Calibri" pitchFamily="34" charset="0"/>
                <a:ea typeface="ＭＳ Ｐゴシック" pitchFamily="16" charset="-128"/>
                <a:cs typeface="Calibri" pitchFamily="34" charset="0"/>
              </a:rPr>
              <a:t>Cheap fabrication</a:t>
            </a:r>
            <a:endParaRPr lang="fr-FR" altLang="ja-JP" dirty="0">
              <a:solidFill>
                <a:srgbClr val="002060"/>
              </a:solidFill>
              <a:latin typeface="Calibri" pitchFamily="34" charset="0"/>
              <a:ea typeface="ＭＳ Ｐゴシック" pitchFamily="16" charset="-128"/>
              <a:cs typeface="Calibri" pitchFamily="34" charset="0"/>
            </a:endParaRPr>
          </a:p>
          <a:p>
            <a:pPr marL="742950" lvl="3" indent="-285750">
              <a:buFont typeface="Courier New" pitchFamily="49" charset="0"/>
              <a:buChar char="o"/>
            </a:pPr>
            <a:r>
              <a:rPr lang="fr-FR" altLang="ja-JP" sz="1600" dirty="0" smtClean="0">
                <a:latin typeface="Calibri" pitchFamily="34" charset="0"/>
                <a:ea typeface="ＭＳ Ｐゴシック" pitchFamily="16" charset="-128"/>
                <a:cs typeface="Calibri" pitchFamily="34" charset="0"/>
              </a:rPr>
              <a:t>As compact as possible</a:t>
            </a:r>
          </a:p>
          <a:p>
            <a:pPr marL="742950" lvl="3" indent="-285750">
              <a:buFont typeface="Courier New" pitchFamily="49" charset="0"/>
              <a:buChar char="o"/>
            </a:pPr>
            <a:r>
              <a:rPr lang="fr-FR" altLang="ja-JP" sz="1600" dirty="0" smtClean="0">
                <a:latin typeface="Calibri" pitchFamily="34" charset="0"/>
                <a:ea typeface="ＭＳ Ｐゴシック" pitchFamily="16" charset="-128"/>
                <a:cs typeface="Calibri" pitchFamily="34" charset="0"/>
              </a:rPr>
              <a:t>General </a:t>
            </a:r>
            <a:r>
              <a:rPr lang="fr-FR" altLang="ja-JP" sz="1600" dirty="0" err="1" smtClean="0">
                <a:latin typeface="Calibri" pitchFamily="34" charset="0"/>
                <a:ea typeface="ＭＳ Ｐゴシック" pitchFamily="16" charset="-128"/>
                <a:cs typeface="Calibri" pitchFamily="34" charset="0"/>
              </a:rPr>
              <a:t>tolerance</a:t>
            </a:r>
            <a:r>
              <a:rPr lang="fr-FR" altLang="ja-JP" sz="1600" dirty="0" smtClean="0">
                <a:latin typeface="Calibri" pitchFamily="34" charset="0"/>
                <a:ea typeface="ＭＳ Ｐゴシック" pitchFamily="16" charset="-128"/>
                <a:cs typeface="Calibri" pitchFamily="34" charset="0"/>
              </a:rPr>
              <a:t> of ~20 µm and surface </a:t>
            </a:r>
            <a:r>
              <a:rPr lang="fr-FR" altLang="ja-JP" sz="1600" dirty="0" err="1" smtClean="0">
                <a:latin typeface="Calibri" pitchFamily="34" charset="0"/>
                <a:ea typeface="ＭＳ Ｐゴシック" pitchFamily="16" charset="-128"/>
                <a:cs typeface="Calibri" pitchFamily="34" charset="0"/>
              </a:rPr>
              <a:t>roughness</a:t>
            </a:r>
            <a:r>
              <a:rPr lang="fr-FR" altLang="ja-JP" sz="1600" dirty="0" smtClean="0">
                <a:latin typeface="Calibri" pitchFamily="34" charset="0"/>
                <a:ea typeface="ＭＳ Ｐゴシック" pitchFamily="16" charset="-128"/>
                <a:cs typeface="Calibri" pitchFamily="34" charset="0"/>
              </a:rPr>
              <a:t> of 0.1 – 0.2 µm </a:t>
            </a:r>
          </a:p>
          <a:p>
            <a:pPr marL="457200" lvl="3"/>
            <a:r>
              <a:rPr lang="fr-FR" altLang="ja-JP" sz="1600" dirty="0">
                <a:latin typeface="Calibri" pitchFamily="34" charset="0"/>
                <a:ea typeface="ＭＳ Ｐゴシック" pitchFamily="16" charset="-128"/>
                <a:cs typeface="Calibri" pitchFamily="34" charset="0"/>
              </a:rPr>
              <a:t>→ not </a:t>
            </a:r>
            <a:r>
              <a:rPr lang="fr-FR" altLang="ja-JP" sz="1600" dirty="0" err="1" smtClean="0">
                <a:latin typeface="Calibri" pitchFamily="34" charset="0"/>
                <a:ea typeface="ＭＳ Ｐゴシック" pitchFamily="16" charset="-128"/>
                <a:cs typeface="Calibri" pitchFamily="34" charset="0"/>
              </a:rPr>
              <a:t>necessarly</a:t>
            </a:r>
            <a:r>
              <a:rPr lang="fr-FR" altLang="ja-JP" sz="1600" dirty="0" smtClean="0">
                <a:latin typeface="Calibri" pitchFamily="34" charset="0"/>
                <a:ea typeface="ＭＳ Ｐゴシック" pitchFamily="16" charset="-128"/>
                <a:cs typeface="Calibri" pitchFamily="34" charset="0"/>
              </a:rPr>
              <a:t> </a:t>
            </a:r>
            <a:r>
              <a:rPr lang="fr-FR" altLang="ja-JP" sz="1600" dirty="0" err="1" smtClean="0">
                <a:latin typeface="Calibri" pitchFamily="34" charset="0"/>
                <a:ea typeface="ＭＳ Ｐゴシック" pitchFamily="16" charset="-128"/>
                <a:cs typeface="Calibri" pitchFamily="34" charset="0"/>
              </a:rPr>
              <a:t>diamond</a:t>
            </a:r>
            <a:r>
              <a:rPr lang="fr-FR" altLang="ja-JP" sz="1600" dirty="0" smtClean="0">
                <a:latin typeface="Calibri" pitchFamily="34" charset="0"/>
                <a:ea typeface="ＭＳ Ｐゴシック" pitchFamily="16" charset="-128"/>
                <a:cs typeface="Calibri" pitchFamily="34" charset="0"/>
              </a:rPr>
              <a:t> </a:t>
            </a:r>
            <a:r>
              <a:rPr lang="fr-FR" altLang="ja-JP" sz="1600" dirty="0" err="1" smtClean="0">
                <a:latin typeface="Calibri" pitchFamily="34" charset="0"/>
                <a:ea typeface="ＭＳ Ｐゴシック" pitchFamily="16" charset="-128"/>
                <a:cs typeface="Calibri" pitchFamily="34" charset="0"/>
              </a:rPr>
              <a:t>machining</a:t>
            </a:r>
            <a:r>
              <a:rPr lang="fr-FR" altLang="ja-JP" sz="1600" dirty="0" smtClean="0">
                <a:latin typeface="Calibri" pitchFamily="34" charset="0"/>
                <a:ea typeface="ＭＳ Ｐゴシック" pitchFamily="16" charset="-128"/>
                <a:cs typeface="Calibri" pitchFamily="34" charset="0"/>
              </a:rPr>
              <a:t> </a:t>
            </a:r>
          </a:p>
          <a:p>
            <a:pPr marL="742950" lvl="3" indent="-285750">
              <a:buFont typeface="Courier New" pitchFamily="49" charset="0"/>
              <a:buChar char="o"/>
            </a:pPr>
            <a:r>
              <a:rPr lang="fr-FR" altLang="ja-JP" sz="1600" dirty="0" smtClean="0">
                <a:latin typeface="Calibri" pitchFamily="34" charset="0"/>
                <a:ea typeface="ＭＳ Ｐゴシック" pitchFamily="16" charset="-128"/>
                <a:cs typeface="Calibri" pitchFamily="34" charset="0"/>
              </a:rPr>
              <a:t>No </a:t>
            </a:r>
            <a:r>
              <a:rPr lang="fr-FR" altLang="ja-JP" sz="1600" dirty="0" err="1" smtClean="0">
                <a:latin typeface="Calibri" pitchFamily="34" charset="0"/>
                <a:ea typeface="ＭＳ Ｐゴシック" pitchFamily="16" charset="-128"/>
                <a:cs typeface="Calibri" pitchFamily="34" charset="0"/>
              </a:rPr>
              <a:t>etching</a:t>
            </a:r>
            <a:endParaRPr lang="fr-FR" altLang="ja-JP" sz="1600" dirty="0" smtClean="0">
              <a:latin typeface="Calibri" pitchFamily="34" charset="0"/>
              <a:ea typeface="ＭＳ Ｐゴシック" pitchFamily="16" charset="-128"/>
              <a:cs typeface="Calibri" pitchFamily="34" charset="0"/>
            </a:endParaRPr>
          </a:p>
          <a:p>
            <a:pPr marL="742950" lvl="3" indent="-285750">
              <a:buFont typeface="Courier New" pitchFamily="49" charset="0"/>
              <a:buChar char="o"/>
            </a:pPr>
            <a:r>
              <a:rPr lang="fr-FR" altLang="ja-JP" sz="1600" dirty="0" smtClean="0">
                <a:latin typeface="Calibri" pitchFamily="34" charset="0"/>
                <a:ea typeface="ＭＳ Ｐゴシック" pitchFamily="16" charset="-128"/>
                <a:cs typeface="Calibri" pitchFamily="34" charset="0"/>
              </a:rPr>
              <a:t>Vacuum </a:t>
            </a:r>
            <a:r>
              <a:rPr lang="fr-FR" altLang="ja-JP" sz="1600" dirty="0" err="1" smtClean="0">
                <a:latin typeface="Calibri" pitchFamily="34" charset="0"/>
                <a:ea typeface="ＭＳ Ｐゴシック" pitchFamily="16" charset="-128"/>
                <a:cs typeface="Calibri" pitchFamily="34" charset="0"/>
              </a:rPr>
              <a:t>brazing</a:t>
            </a:r>
            <a:endParaRPr lang="fr-FR" altLang="ja-JP" sz="1600" dirty="0" smtClean="0">
              <a:latin typeface="Calibri" pitchFamily="34" charset="0"/>
              <a:ea typeface="ＭＳ Ｐゴシック" pitchFamily="16" charset="-128"/>
              <a:cs typeface="Calibri" pitchFamily="34" charset="0"/>
            </a:endParaRPr>
          </a:p>
          <a:p>
            <a:pPr marL="742950" lvl="3" indent="-285750">
              <a:buFont typeface="Courier New" pitchFamily="49" charset="0"/>
              <a:buChar char="o"/>
            </a:pPr>
            <a:endParaRPr lang="fr-FR" altLang="ja-JP" sz="1600" dirty="0">
              <a:latin typeface="Calibri" pitchFamily="34" charset="0"/>
              <a:ea typeface="ＭＳ Ｐゴシック" pitchFamily="16" charset="-128"/>
              <a:cs typeface="Calibri" pitchFamily="34" charset="0"/>
            </a:endParaRPr>
          </a:p>
          <a:p>
            <a:pPr marL="285750" lvl="2" indent="-285750">
              <a:buFont typeface="Wingdings" pitchFamily="2" charset="2"/>
              <a:buChar char="§"/>
            </a:pPr>
            <a:r>
              <a:rPr lang="fr-FR" altLang="ja-JP" dirty="0" err="1" smtClean="0">
                <a:solidFill>
                  <a:srgbClr val="002060"/>
                </a:solidFill>
                <a:latin typeface="Calibri" pitchFamily="34" charset="0"/>
                <a:ea typeface="ＭＳ Ｐゴシック" pitchFamily="16" charset="-128"/>
                <a:cs typeface="Calibri" pitchFamily="34" charset="0"/>
              </a:rPr>
              <a:t>Only</a:t>
            </a:r>
            <a:r>
              <a:rPr lang="fr-FR" altLang="ja-JP" dirty="0" smtClean="0">
                <a:solidFill>
                  <a:srgbClr val="002060"/>
                </a:solidFill>
                <a:latin typeface="Calibri" pitchFamily="34" charset="0"/>
                <a:ea typeface="ＭＳ Ｐゴシック" pitchFamily="16" charset="-128"/>
                <a:cs typeface="Calibri" pitchFamily="34" charset="0"/>
              </a:rPr>
              <a:t> new </a:t>
            </a:r>
            <a:r>
              <a:rPr lang="fr-FR" altLang="ja-JP" dirty="0" err="1" smtClean="0">
                <a:solidFill>
                  <a:srgbClr val="002060"/>
                </a:solidFill>
                <a:latin typeface="Calibri" pitchFamily="34" charset="0"/>
                <a:ea typeface="ＭＳ Ｐゴシック" pitchFamily="16" charset="-128"/>
                <a:cs typeface="Calibri" pitchFamily="34" charset="0"/>
              </a:rPr>
              <a:t>developments</a:t>
            </a:r>
            <a:r>
              <a:rPr lang="fr-FR" altLang="ja-JP" dirty="0" smtClean="0">
                <a:solidFill>
                  <a:srgbClr val="002060"/>
                </a:solidFill>
                <a:latin typeface="Calibri" pitchFamily="34" charset="0"/>
                <a:ea typeface="ＭＳ Ｐゴシック" pitchFamily="16" charset="-128"/>
                <a:cs typeface="Calibri" pitchFamily="34" charset="0"/>
              </a:rPr>
              <a:t> </a:t>
            </a:r>
            <a:r>
              <a:rPr lang="fr-FR" altLang="ja-JP" dirty="0" err="1" smtClean="0">
                <a:solidFill>
                  <a:srgbClr val="002060"/>
                </a:solidFill>
                <a:latin typeface="Calibri" pitchFamily="34" charset="0"/>
                <a:ea typeface="ＭＳ Ｐゴシック" pitchFamily="16" charset="-128"/>
                <a:cs typeface="Calibri" pitchFamily="34" charset="0"/>
              </a:rPr>
              <a:t>presented</a:t>
            </a:r>
            <a:r>
              <a:rPr lang="fr-FR" altLang="ja-JP" dirty="0" smtClean="0">
                <a:solidFill>
                  <a:srgbClr val="002060"/>
                </a:solidFill>
                <a:latin typeface="Calibri" pitchFamily="34" charset="0"/>
                <a:ea typeface="ＭＳ Ｐゴシック" pitchFamily="16" charset="-128"/>
                <a:cs typeface="Calibri" pitchFamily="34" charset="0"/>
              </a:rPr>
              <a:t> </a:t>
            </a:r>
            <a:r>
              <a:rPr lang="fr-FR" altLang="ja-JP" dirty="0" err="1" smtClean="0">
                <a:solidFill>
                  <a:srgbClr val="002060"/>
                </a:solidFill>
                <a:latin typeface="Calibri" pitchFamily="34" charset="0"/>
                <a:ea typeface="ＭＳ Ｐゴシック" pitchFamily="16" charset="-128"/>
                <a:cs typeface="Calibri" pitchFamily="34" charset="0"/>
              </a:rPr>
              <a:t>here</a:t>
            </a:r>
            <a:endParaRPr lang="fr-FR" altLang="ja-JP" dirty="0">
              <a:solidFill>
                <a:srgbClr val="002060"/>
              </a:solidFill>
              <a:latin typeface="Calibri" pitchFamily="34" charset="0"/>
              <a:ea typeface="ＭＳ Ｐゴシック" pitchFamily="16" charset="-128"/>
              <a:cs typeface="Calibri" pitchFamily="34" charset="0"/>
            </a:endParaRPr>
          </a:p>
        </p:txBody>
      </p:sp>
      <p:sp>
        <p:nvSpPr>
          <p:cNvPr id="6" name="Text Box 32"/>
          <p:cNvSpPr txBox="1">
            <a:spLocks noChangeArrowheads="1"/>
          </p:cNvSpPr>
          <p:nvPr/>
        </p:nvSpPr>
        <p:spPr bwMode="auto">
          <a:xfrm>
            <a:off x="693192" y="-81481"/>
            <a:ext cx="8141851" cy="10941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defPPr>
              <a:defRPr lang="en-US"/>
            </a:defPPr>
            <a:lvl1pPr algn="ctr" defTabSz="457200">
              <a:lnSpc>
                <a:spcPct val="105000"/>
              </a:lnSpc>
              <a:buClr>
                <a:srgbClr val="000000"/>
              </a:buClr>
              <a:buSzPct val="100000"/>
              <a:buFont typeface="Arial" pitchFamily="34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100" b="1">
                <a:solidFill>
                  <a:srgbClr val="00206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sz="2800" dirty="0" smtClean="0"/>
              <a:t>High power RF components main features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2287328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810EF60-B796-4E66-8C70-51C8E0C8CA7F}" type="slidenum">
              <a:rPr lang="fr-FR" smtClean="0"/>
              <a:pPr>
                <a:defRPr/>
              </a:pPr>
              <a:t>20</a:t>
            </a:fld>
            <a:endParaRPr lang="fr-FR" dirty="0"/>
          </a:p>
        </p:txBody>
      </p:sp>
      <p:sp>
        <p:nvSpPr>
          <p:cNvPr id="41" name="Rectangle 19"/>
          <p:cNvSpPr>
            <a:spLocks noChangeArrowheads="1"/>
          </p:cNvSpPr>
          <p:nvPr/>
        </p:nvSpPr>
        <p:spPr bwMode="auto">
          <a:xfrm>
            <a:off x="1916113" y="34925"/>
            <a:ext cx="6219825" cy="5932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/>
          <a:p>
            <a:pPr algn="ctr" defTabSz="457200">
              <a:lnSpc>
                <a:spcPct val="105000"/>
              </a:lnSpc>
              <a:buClr>
                <a:srgbClr val="000000"/>
              </a:buClr>
              <a:buSzPct val="100000"/>
              <a:buFont typeface="Arial" pitchFamily="34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fr-FR" sz="3100" b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RF </a:t>
            </a:r>
            <a:r>
              <a:rPr lang="fr-FR" sz="3100" b="1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Loads</a:t>
            </a:r>
            <a:r>
              <a:rPr lang="fr-FR" sz="3100" b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for TBL</a:t>
            </a:r>
          </a:p>
        </p:txBody>
      </p:sp>
      <p:pic>
        <p:nvPicPr>
          <p:cNvPr id="21512" name="Picture 1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025" y="1150938"/>
            <a:ext cx="3368675" cy="251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13" name="Picture 1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688" y="3602038"/>
            <a:ext cx="3424237" cy="2557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514" name="ZoneTexte 32"/>
          <p:cNvSpPr txBox="1">
            <a:spLocks noChangeArrowheads="1"/>
          </p:cNvSpPr>
          <p:nvPr/>
        </p:nvSpPr>
        <p:spPr bwMode="auto">
          <a:xfrm>
            <a:off x="1016000" y="3524250"/>
            <a:ext cx="549275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fr-FR" sz="1200" dirty="0" smtClean="0"/>
              <a:t>H</a:t>
            </a:r>
            <a:r>
              <a:rPr lang="fr-FR" sz="1200" baseline="-25000" dirty="0" smtClean="0"/>
              <a:t>10</a:t>
            </a:r>
            <a:r>
              <a:rPr lang="fr-FR" sz="1200" baseline="30000" dirty="0">
                <a:latin typeface="Arial" charset="0"/>
                <a:cs typeface="Arial" charset="0"/>
              </a:rPr>
              <a:t>□</a:t>
            </a:r>
            <a:endParaRPr lang="fr-FR" sz="1200" baseline="-25000" dirty="0"/>
          </a:p>
        </p:txBody>
      </p:sp>
      <p:sp>
        <p:nvSpPr>
          <p:cNvPr id="14" name="ZoneTexte 27"/>
          <p:cNvSpPr txBox="1">
            <a:spLocks noChangeArrowheads="1"/>
          </p:cNvSpPr>
          <p:nvPr/>
        </p:nvSpPr>
        <p:spPr bwMode="auto">
          <a:xfrm>
            <a:off x="1458913" y="3554413"/>
            <a:ext cx="549275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defRPr/>
            </a:pPr>
            <a:r>
              <a:rPr lang="fr-FR" sz="1050" dirty="0" smtClean="0"/>
              <a:t>WR90</a:t>
            </a:r>
          </a:p>
        </p:txBody>
      </p:sp>
      <p:sp>
        <p:nvSpPr>
          <p:cNvPr id="17" name="ZoneTexte 27"/>
          <p:cNvSpPr txBox="1">
            <a:spLocks noChangeArrowheads="1"/>
          </p:cNvSpPr>
          <p:nvPr/>
        </p:nvSpPr>
        <p:spPr bwMode="auto">
          <a:xfrm>
            <a:off x="202407" y="6189763"/>
            <a:ext cx="2474912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defRPr/>
            </a:pPr>
            <a:r>
              <a:rPr lang="fr-FR" sz="1050" dirty="0" smtClean="0"/>
              <a:t>(</a:t>
            </a:r>
            <a:r>
              <a:rPr lang="fr-FR" sz="1050" dirty="0" err="1" smtClean="0"/>
              <a:t>half</a:t>
            </a:r>
            <a:r>
              <a:rPr lang="fr-FR" sz="1050" dirty="0" smtClean="0"/>
              <a:t> of the </a:t>
            </a:r>
            <a:r>
              <a:rPr lang="fr-FR" sz="1050" dirty="0" err="1" smtClean="0"/>
              <a:t>geometry</a:t>
            </a:r>
            <a:r>
              <a:rPr lang="fr-FR" sz="1050" dirty="0" smtClean="0"/>
              <a:t> </a:t>
            </a:r>
            <a:r>
              <a:rPr lang="fr-FR" sz="1050" dirty="0" err="1" smtClean="0"/>
              <a:t>represented</a:t>
            </a:r>
            <a:r>
              <a:rPr lang="fr-FR" sz="1050" dirty="0" smtClean="0"/>
              <a:t>)</a:t>
            </a:r>
          </a:p>
        </p:txBody>
      </p:sp>
      <p:sp>
        <p:nvSpPr>
          <p:cNvPr id="27" name="ZoneTexte 27"/>
          <p:cNvSpPr txBox="1">
            <a:spLocks noChangeArrowheads="1"/>
          </p:cNvSpPr>
          <p:nvPr/>
        </p:nvSpPr>
        <p:spPr bwMode="auto">
          <a:xfrm>
            <a:off x="138113" y="2519363"/>
            <a:ext cx="950912" cy="57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defRPr/>
            </a:pPr>
            <a:r>
              <a:rPr lang="fr-FR" sz="1050" dirty="0" smtClean="0"/>
              <a:t>RF Pick-up </a:t>
            </a:r>
            <a:r>
              <a:rPr lang="fr-FR" sz="1050" dirty="0" err="1" smtClean="0"/>
              <a:t>with</a:t>
            </a:r>
            <a:r>
              <a:rPr lang="fr-FR" sz="1050" dirty="0" smtClean="0"/>
              <a:t> -50 dB </a:t>
            </a:r>
            <a:r>
              <a:rPr lang="fr-FR" sz="1050" dirty="0" err="1" smtClean="0"/>
              <a:t>coupling</a:t>
            </a:r>
            <a:endParaRPr lang="fr-FR" sz="1050" dirty="0" smtClean="0"/>
          </a:p>
        </p:txBody>
      </p:sp>
      <p:pic>
        <p:nvPicPr>
          <p:cNvPr id="21524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4438" y="1201738"/>
            <a:ext cx="3900487" cy="2333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25" name="Picture 1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5988" y="3913188"/>
            <a:ext cx="4260850" cy="1906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ZoneTexte 27"/>
          <p:cNvSpPr txBox="1">
            <a:spLocks noChangeArrowheads="1"/>
          </p:cNvSpPr>
          <p:nvPr/>
        </p:nvSpPr>
        <p:spPr bwMode="auto">
          <a:xfrm>
            <a:off x="658813" y="1074738"/>
            <a:ext cx="3417887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defRPr/>
            </a:pPr>
            <a:r>
              <a:rPr lang="fr-FR" sz="1050" dirty="0" err="1" smtClean="0"/>
              <a:t>Material</a:t>
            </a:r>
            <a:r>
              <a:rPr lang="fr-FR" sz="1050" dirty="0"/>
              <a:t>:</a:t>
            </a:r>
            <a:r>
              <a:rPr lang="fr-FR" sz="1050" dirty="0" smtClean="0"/>
              <a:t> </a:t>
            </a:r>
            <a:r>
              <a:rPr lang="fr-FR" sz="1050" dirty="0" err="1" smtClean="0"/>
              <a:t>Stainless</a:t>
            </a:r>
            <a:r>
              <a:rPr lang="fr-FR" sz="1050" dirty="0" smtClean="0"/>
              <a:t> </a:t>
            </a:r>
            <a:r>
              <a:rPr lang="fr-FR" sz="1050" dirty="0" err="1" smtClean="0"/>
              <a:t>Steel</a:t>
            </a:r>
            <a:r>
              <a:rPr lang="fr-FR" sz="1050" dirty="0" smtClean="0"/>
              <a:t> AISI430, µ</a:t>
            </a:r>
            <a:r>
              <a:rPr lang="fr-FR" sz="1050" baseline="-25000" dirty="0" smtClean="0"/>
              <a:t>r</a:t>
            </a:r>
            <a:r>
              <a:rPr lang="fr-FR" sz="1050" dirty="0" smtClean="0"/>
              <a:t>=6, </a:t>
            </a:r>
            <a:r>
              <a:rPr lang="fr-FR" sz="1050" dirty="0" smtClean="0">
                <a:latin typeface="Symbol" pitchFamily="18" charset="2"/>
              </a:rPr>
              <a:t>s</a:t>
            </a:r>
            <a:r>
              <a:rPr lang="fr-FR" sz="1050" dirty="0" smtClean="0"/>
              <a:t>=1.1</a:t>
            </a:r>
            <a:r>
              <a:rPr lang="fr-FR" sz="1050" baseline="30000" dirty="0" smtClean="0"/>
              <a:t>e</a:t>
            </a:r>
            <a:r>
              <a:rPr lang="fr-FR" sz="1050" dirty="0" smtClean="0"/>
              <a:t>6 S/m</a:t>
            </a:r>
          </a:p>
        </p:txBody>
      </p:sp>
      <p:sp>
        <p:nvSpPr>
          <p:cNvPr id="26" name="ZoneTexte 27"/>
          <p:cNvSpPr txBox="1">
            <a:spLocks noChangeArrowheads="1"/>
          </p:cNvSpPr>
          <p:nvPr/>
        </p:nvSpPr>
        <p:spPr bwMode="auto">
          <a:xfrm>
            <a:off x="2455863" y="2952750"/>
            <a:ext cx="1812925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defRPr/>
            </a:pPr>
            <a:r>
              <a:rPr lang="fr-FR" sz="1050" dirty="0" smtClean="0"/>
              <a:t>Total </a:t>
            </a:r>
            <a:r>
              <a:rPr lang="fr-FR" sz="1050" dirty="0" err="1" smtClean="0"/>
              <a:t>length</a:t>
            </a:r>
            <a:r>
              <a:rPr lang="fr-FR" sz="1050" dirty="0" smtClean="0"/>
              <a:t> = 500 mm</a:t>
            </a:r>
          </a:p>
        </p:txBody>
      </p:sp>
      <p:cxnSp>
        <p:nvCxnSpPr>
          <p:cNvPr id="28" name="Connecteur droit avec flèche 27"/>
          <p:cNvCxnSpPr/>
          <p:nvPr/>
        </p:nvCxnSpPr>
        <p:spPr>
          <a:xfrm>
            <a:off x="762000" y="2952750"/>
            <a:ext cx="254000" cy="0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ZoneTexte 10"/>
          <p:cNvSpPr txBox="1">
            <a:spLocks noChangeArrowheads="1"/>
          </p:cNvSpPr>
          <p:nvPr/>
        </p:nvSpPr>
        <p:spPr bwMode="auto">
          <a:xfrm>
            <a:off x="3362325" y="2111345"/>
            <a:ext cx="1803131" cy="253916"/>
          </a:xfrm>
          <a:prstGeom prst="rect">
            <a:avLst/>
          </a:prstGeom>
          <a:solidFill>
            <a:srgbClr val="FFC000">
              <a:alpha val="40000"/>
            </a:srgb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defRPr/>
            </a:pPr>
            <a:r>
              <a:rPr lang="fr-FR" sz="1050" dirty="0" err="1" smtClean="0"/>
              <a:t>E</a:t>
            </a:r>
            <a:r>
              <a:rPr lang="fr-FR" sz="1050" baseline="-25000" dirty="0" err="1" smtClean="0"/>
              <a:t>surf</a:t>
            </a:r>
            <a:r>
              <a:rPr lang="fr-FR" sz="1050" baseline="30000" dirty="0" err="1" smtClean="0"/>
              <a:t>max</a:t>
            </a:r>
            <a:r>
              <a:rPr lang="fr-FR" sz="1050" baseline="30000" dirty="0" smtClean="0"/>
              <a:t> </a:t>
            </a:r>
            <a:r>
              <a:rPr lang="fr-FR" sz="1050" dirty="0" smtClean="0"/>
              <a:t>(</a:t>
            </a:r>
            <a:r>
              <a:rPr lang="fr-FR" sz="1050" dirty="0"/>
              <a:t>8</a:t>
            </a:r>
            <a:r>
              <a:rPr lang="fr-FR" sz="1050" dirty="0" smtClean="0"/>
              <a:t>0MW)=50 MV/m</a:t>
            </a:r>
          </a:p>
        </p:txBody>
      </p:sp>
      <p:cxnSp>
        <p:nvCxnSpPr>
          <p:cNvPr id="22" name="Connecteur droit avec flèche 21"/>
          <p:cNvCxnSpPr/>
          <p:nvPr/>
        </p:nvCxnSpPr>
        <p:spPr>
          <a:xfrm flipH="1" flipV="1">
            <a:off x="3471638" y="1803033"/>
            <a:ext cx="165550" cy="288537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ZoneTexte 32"/>
          <p:cNvSpPr txBox="1">
            <a:spLocks noChangeArrowheads="1"/>
          </p:cNvSpPr>
          <p:nvPr/>
        </p:nvSpPr>
        <p:spPr bwMode="auto">
          <a:xfrm>
            <a:off x="2643471" y="2556212"/>
            <a:ext cx="696912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fr-FR" sz="1050" dirty="0" smtClean="0">
                <a:solidFill>
                  <a:srgbClr val="FF0000"/>
                </a:solidFill>
                <a:latin typeface="Comic Sans MS" pitchFamily="66" charset="0"/>
              </a:rPr>
              <a:t>E Field</a:t>
            </a:r>
            <a:endParaRPr lang="fr-FR" sz="1050" baseline="-250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0" name="ZoneTexte 32"/>
          <p:cNvSpPr txBox="1">
            <a:spLocks noChangeArrowheads="1"/>
          </p:cNvSpPr>
          <p:nvPr/>
        </p:nvSpPr>
        <p:spPr bwMode="auto">
          <a:xfrm>
            <a:off x="2107407" y="5509396"/>
            <a:ext cx="696912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fr-FR" sz="1050" dirty="0">
                <a:solidFill>
                  <a:srgbClr val="0066FF"/>
                </a:solidFill>
                <a:latin typeface="Comic Sans MS" pitchFamily="66" charset="0"/>
              </a:rPr>
              <a:t>H</a:t>
            </a:r>
            <a:r>
              <a:rPr lang="fr-FR" sz="1050" dirty="0" smtClean="0">
                <a:solidFill>
                  <a:srgbClr val="0066FF"/>
                </a:solidFill>
                <a:latin typeface="Comic Sans MS" pitchFamily="66" charset="0"/>
              </a:rPr>
              <a:t> Field</a:t>
            </a:r>
            <a:endParaRPr lang="fr-FR" sz="1050" baseline="-25000" dirty="0">
              <a:solidFill>
                <a:srgbClr val="0066FF"/>
              </a:solidFill>
              <a:latin typeface="Comic Sans MS" pitchFamily="66" charset="0"/>
            </a:endParaRPr>
          </a:p>
        </p:txBody>
      </p:sp>
      <p:sp>
        <p:nvSpPr>
          <p:cNvPr id="31" name="ZoneTexte 10"/>
          <p:cNvSpPr txBox="1">
            <a:spLocks noChangeArrowheads="1"/>
          </p:cNvSpPr>
          <p:nvPr/>
        </p:nvSpPr>
        <p:spPr bwMode="auto">
          <a:xfrm>
            <a:off x="3090707" y="4866481"/>
            <a:ext cx="1971986" cy="415498"/>
          </a:xfrm>
          <a:prstGeom prst="rect">
            <a:avLst/>
          </a:prstGeom>
          <a:solidFill>
            <a:srgbClr val="FFC000">
              <a:alpha val="40000"/>
            </a:srgb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defRPr/>
            </a:pPr>
            <a:r>
              <a:rPr lang="fr-FR" sz="1050" dirty="0" err="1"/>
              <a:t>H</a:t>
            </a:r>
            <a:r>
              <a:rPr lang="fr-FR" sz="1050" baseline="-25000" dirty="0" err="1" smtClean="0"/>
              <a:t>surf</a:t>
            </a:r>
            <a:r>
              <a:rPr lang="fr-FR" sz="1050" baseline="30000" dirty="0" err="1" smtClean="0"/>
              <a:t>max</a:t>
            </a:r>
            <a:r>
              <a:rPr lang="fr-FR" sz="1050" baseline="30000" dirty="0" smtClean="0"/>
              <a:t> </a:t>
            </a:r>
            <a:r>
              <a:rPr lang="fr-FR" sz="1050" dirty="0" smtClean="0"/>
              <a:t>(</a:t>
            </a:r>
            <a:r>
              <a:rPr lang="fr-FR" sz="1050" dirty="0"/>
              <a:t>8</a:t>
            </a:r>
            <a:r>
              <a:rPr lang="fr-FR" sz="1050" dirty="0" smtClean="0"/>
              <a:t>0MW) = 135 kA/m</a:t>
            </a:r>
          </a:p>
          <a:p>
            <a:pPr eaLnBrk="1" hangingPunct="1">
              <a:defRPr/>
            </a:pPr>
            <a:r>
              <a:rPr lang="fr-FR" sz="1050" dirty="0" smtClean="0">
                <a:latin typeface="Symbol" pitchFamily="18" charset="2"/>
              </a:rPr>
              <a:t>D</a:t>
            </a:r>
            <a:r>
              <a:rPr lang="fr-FR" sz="1050" dirty="0" smtClean="0"/>
              <a:t>T(140 ns) = 200</a:t>
            </a:r>
            <a:r>
              <a:rPr lang="fr-FR" sz="1050" dirty="0"/>
              <a:t>°</a:t>
            </a:r>
            <a:endParaRPr lang="fr-FR" sz="1050" dirty="0" smtClean="0"/>
          </a:p>
        </p:txBody>
      </p:sp>
      <p:cxnSp>
        <p:nvCxnSpPr>
          <p:cNvPr id="32" name="Connecteur droit avec flèche 31"/>
          <p:cNvCxnSpPr/>
          <p:nvPr/>
        </p:nvCxnSpPr>
        <p:spPr>
          <a:xfrm flipH="1" flipV="1">
            <a:off x="3554413" y="4269633"/>
            <a:ext cx="165550" cy="596848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6"/>
          <p:cNvSpPr>
            <a:spLocks noChangeArrowheads="1"/>
          </p:cNvSpPr>
          <p:nvPr/>
        </p:nvSpPr>
        <p:spPr bwMode="auto">
          <a:xfrm>
            <a:off x="5365988" y="1059319"/>
            <a:ext cx="3054112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1100" dirty="0" smtClean="0">
                <a:latin typeface="Calibri" pitchFamily="34" charset="0"/>
                <a:cs typeface="Calibri" pitchFamily="34" charset="0"/>
              </a:rPr>
              <a:t>HFSS results:</a:t>
            </a:r>
          </a:p>
          <a:p>
            <a:pPr marL="171450" indent="-171450">
              <a:buFont typeface="Wingdings" pitchFamily="2" charset="2"/>
              <a:buChar char="Ø"/>
              <a:defRPr/>
            </a:pPr>
            <a:r>
              <a:rPr lang="en-GB" sz="1100" dirty="0" smtClean="0">
                <a:latin typeface="Calibri" pitchFamily="34" charset="0"/>
                <a:cs typeface="Calibri" pitchFamily="34" charset="0"/>
              </a:rPr>
              <a:t>At 11.9942 GHz: S11</a:t>
            </a:r>
            <a:r>
              <a:rPr lang="en-GB" sz="1100" dirty="0">
                <a:latin typeface="Calibri" pitchFamily="34" charset="0"/>
                <a:cs typeface="Calibri" pitchFamily="34" charset="0"/>
              </a:rPr>
              <a:t>= </a:t>
            </a:r>
            <a:r>
              <a:rPr lang="en-GB" sz="1100" dirty="0" smtClean="0">
                <a:latin typeface="Calibri" pitchFamily="34" charset="0"/>
                <a:cs typeface="Calibri" pitchFamily="34" charset="0"/>
              </a:rPr>
              <a:t>-</a:t>
            </a:r>
            <a:r>
              <a:rPr lang="en-GB" sz="1100" dirty="0">
                <a:latin typeface="Calibri" pitchFamily="34" charset="0"/>
                <a:cs typeface="Calibri" pitchFamily="34" charset="0"/>
              </a:rPr>
              <a:t>50 </a:t>
            </a:r>
            <a:r>
              <a:rPr lang="en-GB" sz="1100" dirty="0" smtClean="0">
                <a:latin typeface="Calibri" pitchFamily="34" charset="0"/>
                <a:cs typeface="Calibri" pitchFamily="34" charset="0"/>
              </a:rPr>
              <a:t>dB, S12 </a:t>
            </a:r>
            <a:r>
              <a:rPr lang="en-GB" sz="1100" dirty="0">
                <a:latin typeface="Calibri" pitchFamily="34" charset="0"/>
                <a:cs typeface="Calibri" pitchFamily="34" charset="0"/>
              </a:rPr>
              <a:t>= -50 </a:t>
            </a:r>
            <a:r>
              <a:rPr lang="en-GB" sz="1100" dirty="0" smtClean="0">
                <a:latin typeface="Calibri" pitchFamily="34" charset="0"/>
                <a:cs typeface="Calibri" pitchFamily="34" charset="0"/>
              </a:rPr>
              <a:t>dB </a:t>
            </a:r>
          </a:p>
          <a:p>
            <a:pPr marL="171450" indent="-171450">
              <a:buFont typeface="Wingdings" pitchFamily="2" charset="2"/>
              <a:buChar char="Ø"/>
              <a:defRPr/>
            </a:pPr>
            <a:r>
              <a:rPr lang="de-DE" sz="1100" dirty="0">
                <a:latin typeface="Symbol" pitchFamily="18" charset="2"/>
                <a:cs typeface="Calibri" pitchFamily="34" charset="0"/>
              </a:rPr>
              <a:t>D</a:t>
            </a:r>
            <a:r>
              <a:rPr lang="de-DE" sz="1100" dirty="0">
                <a:latin typeface="Calibri" pitchFamily="34" charset="0"/>
                <a:cs typeface="Calibri" pitchFamily="34" charset="0"/>
              </a:rPr>
              <a:t>F = 60 MHz @ -30 </a:t>
            </a:r>
            <a:r>
              <a:rPr lang="de-DE" sz="1100" dirty="0" smtClean="0">
                <a:latin typeface="Calibri" pitchFamily="34" charset="0"/>
                <a:cs typeface="Calibri" pitchFamily="34" charset="0"/>
              </a:rPr>
              <a:t>dB</a:t>
            </a:r>
            <a:endParaRPr lang="de-DE" sz="11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10450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810EF60-B796-4E66-8C70-51C8E0C8CA7F}" type="slidenum">
              <a:rPr lang="fr-FR" smtClean="0"/>
              <a:pPr>
                <a:defRPr/>
              </a:pPr>
              <a:t>21</a:t>
            </a:fld>
            <a:endParaRPr lang="fr-FR" dirty="0"/>
          </a:p>
        </p:txBody>
      </p:sp>
      <p:sp>
        <p:nvSpPr>
          <p:cNvPr id="41" name="Rectangle 19"/>
          <p:cNvSpPr>
            <a:spLocks noChangeArrowheads="1"/>
          </p:cNvSpPr>
          <p:nvPr/>
        </p:nvSpPr>
        <p:spPr bwMode="auto">
          <a:xfrm>
            <a:off x="1916113" y="34925"/>
            <a:ext cx="6219825" cy="5932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/>
          <a:p>
            <a:pPr algn="ctr" defTabSz="457200">
              <a:lnSpc>
                <a:spcPct val="105000"/>
              </a:lnSpc>
              <a:buClr>
                <a:srgbClr val="000000"/>
              </a:buClr>
              <a:buSzPct val="100000"/>
              <a:buFont typeface="Arial" pitchFamily="34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fr-FR" sz="3100" b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RF </a:t>
            </a:r>
            <a:r>
              <a:rPr lang="fr-FR" sz="3100" b="1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Loads</a:t>
            </a:r>
            <a:r>
              <a:rPr lang="fr-FR" sz="3100" b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for TBL</a:t>
            </a:r>
          </a:p>
        </p:txBody>
      </p:sp>
      <p:pic>
        <p:nvPicPr>
          <p:cNvPr id="7170" name="Picture 2" descr="D:\003_TBL\$01-LOAD\06_Fabrication-CINEL\06-15\IMGP646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748" y="4786684"/>
            <a:ext cx="2392710" cy="1398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D:\003_TBL\$01-LOAD\07_MAF-loads_sept11\S11 plot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6735" y="1836789"/>
            <a:ext cx="3256019" cy="2442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D:\003_TBL\$01-LOAD\07_MAF-loads_sept11\S21 plot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9420" y="4197427"/>
            <a:ext cx="3241802" cy="2431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125" y="2560507"/>
            <a:ext cx="2302693" cy="36281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4" name="TextBox 17"/>
          <p:cNvSpPr txBox="1"/>
          <p:nvPr/>
        </p:nvSpPr>
        <p:spPr>
          <a:xfrm>
            <a:off x="389748" y="1181948"/>
            <a:ext cx="5044070" cy="830997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en-US"/>
            </a:defPPr>
            <a:lvl1pPr marL="0" indent="0">
              <a:buFont typeface="Arial" pitchFamily="34" charset="0"/>
              <a:buNone/>
              <a:defRPr sz="1600">
                <a:latin typeface="Calibri" pitchFamily="34" charset="0"/>
                <a:cs typeface="Calibri" pitchFamily="34" charset="0"/>
              </a:defRPr>
            </a:lvl1pPr>
          </a:lstStyle>
          <a:p>
            <a:pPr marL="285750" indent="-285750">
              <a:buFont typeface="Arial" pitchFamily="34" charset="0"/>
              <a:buChar char="•"/>
            </a:pPr>
            <a:r>
              <a:rPr lang="en-GB" dirty="0"/>
              <a:t>2</a:t>
            </a:r>
            <a:r>
              <a:rPr lang="en-GB" dirty="0" smtClean="0"/>
              <a:t> prototypes built, will be installed in TBL soon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Reflection coefficient not as good as expected</a:t>
            </a:r>
          </a:p>
          <a:p>
            <a:r>
              <a:rPr lang="en-GB" dirty="0" smtClean="0">
                <a:latin typeface="Century Gothic"/>
              </a:rPr>
              <a:t>→ </a:t>
            </a:r>
            <a:r>
              <a:rPr lang="en-GB" dirty="0" smtClean="0"/>
              <a:t>need to review the design before series production</a:t>
            </a:r>
          </a:p>
        </p:txBody>
      </p:sp>
      <p:sp>
        <p:nvSpPr>
          <p:cNvPr id="35" name="ZoneTexte 2"/>
          <p:cNvSpPr txBox="1">
            <a:spLocks noChangeArrowheads="1"/>
          </p:cNvSpPr>
          <p:nvPr/>
        </p:nvSpPr>
        <p:spPr bwMode="auto">
          <a:xfrm>
            <a:off x="6127489" y="1137880"/>
            <a:ext cx="2777031" cy="738664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noFill/>
          </a:ln>
          <a:extLst/>
        </p:spPr>
        <p:txBody>
          <a:bodyPr wrap="square">
            <a:spAutoFit/>
          </a:bodyPr>
          <a:lstStyle>
            <a:defPPr>
              <a:defRPr lang="en-US"/>
            </a:defPPr>
            <a:lvl1pPr eaLnBrk="1" hangingPunct="1">
              <a:defRPr sz="1600">
                <a:latin typeface="Calibri" pitchFamily="34" charset="0"/>
                <a:cs typeface="Calibri" pitchFamily="34" charset="0"/>
              </a:defRPr>
            </a:lvl1pPr>
            <a:lvl2pPr marL="742950" indent="-285750" eaLnBrk="0" hangingPunct="0">
              <a:defRPr>
                <a:latin typeface="Tahoma" pitchFamily="34" charset="0"/>
              </a:defRPr>
            </a:lvl2pPr>
            <a:lvl3pPr marL="1143000" indent="-228600" eaLnBrk="0" hangingPunct="0">
              <a:defRPr>
                <a:latin typeface="Tahoma" pitchFamily="34" charset="0"/>
              </a:defRPr>
            </a:lvl3pPr>
            <a:lvl4pPr marL="1600200" indent="-228600" eaLnBrk="0" hangingPunct="0">
              <a:defRPr>
                <a:latin typeface="Tahoma" pitchFamily="34" charset="0"/>
              </a:defRPr>
            </a:lvl4pPr>
            <a:lvl5pPr marL="2057400" indent="-228600" eaLnBrk="0" hangingPunct="0">
              <a:defRPr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Tahoma" pitchFamily="34" charset="0"/>
              </a:defRPr>
            </a:lvl9pPr>
          </a:lstStyle>
          <a:p>
            <a:r>
              <a:rPr lang="en-US" sz="1400" dirty="0"/>
              <a:t>At 11.9942 GHz:</a:t>
            </a:r>
          </a:p>
          <a:p>
            <a:r>
              <a:rPr lang="en-US" sz="1400" dirty="0"/>
              <a:t>	</a:t>
            </a:r>
            <a:r>
              <a:rPr lang="en-US" sz="1400" dirty="0" smtClean="0"/>
              <a:t>S11 = -22 / 26 dB </a:t>
            </a:r>
            <a:endParaRPr lang="en-US" sz="1400" dirty="0"/>
          </a:p>
          <a:p>
            <a:r>
              <a:rPr lang="en-US" sz="1400" dirty="0"/>
              <a:t>	</a:t>
            </a:r>
            <a:r>
              <a:rPr lang="en-US" sz="1400" dirty="0" smtClean="0"/>
              <a:t>S12  </a:t>
            </a:r>
            <a:r>
              <a:rPr lang="en-US" sz="1400" dirty="0" smtClean="0"/>
              <a:t>= -63 / 67 dB</a:t>
            </a:r>
          </a:p>
        </p:txBody>
      </p:sp>
      <p:sp>
        <p:nvSpPr>
          <p:cNvPr id="36" name="AutoShape 23"/>
          <p:cNvSpPr>
            <a:spLocks noChangeArrowheads="1"/>
          </p:cNvSpPr>
          <p:nvPr/>
        </p:nvSpPr>
        <p:spPr bwMode="auto">
          <a:xfrm>
            <a:off x="5706735" y="935941"/>
            <a:ext cx="3357072" cy="5681821"/>
          </a:xfrm>
          <a:prstGeom prst="roundRect">
            <a:avLst>
              <a:gd name="adj" fmla="val 6144"/>
            </a:avLst>
          </a:prstGeom>
          <a:noFill/>
          <a:ln w="19080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7" name="ZoneTexte 36"/>
          <p:cNvSpPr txBox="1"/>
          <p:nvPr/>
        </p:nvSpPr>
        <p:spPr>
          <a:xfrm>
            <a:off x="6749665" y="771238"/>
            <a:ext cx="1532681" cy="30777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 smtClean="0">
                <a:latin typeface="Calibri" pitchFamily="34" charset="0"/>
                <a:cs typeface="Calibri" pitchFamily="34" charset="0"/>
              </a:rPr>
              <a:t>RF </a:t>
            </a:r>
            <a:r>
              <a:rPr lang="fr-FR" sz="1400" b="1" dirty="0" err="1" smtClean="0">
                <a:latin typeface="Calibri" pitchFamily="34" charset="0"/>
                <a:cs typeface="Calibri" pitchFamily="34" charset="0"/>
              </a:rPr>
              <a:t>measurements</a:t>
            </a:r>
            <a:endParaRPr lang="en-US" sz="1400" b="1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7174" name="Picture 6" descr="D:\003_TBL\$01-LOAD\06_Fabrication-CINEL\04-05\PICT0002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748" y="2539725"/>
            <a:ext cx="2392710" cy="1794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96882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4"/>
          <p:cNvSpPr txBox="1">
            <a:spLocks noChangeArrowheads="1"/>
          </p:cNvSpPr>
          <p:nvPr/>
        </p:nvSpPr>
        <p:spPr bwMode="auto">
          <a:xfrm>
            <a:off x="555055" y="139700"/>
            <a:ext cx="8897986" cy="5932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defPPr>
              <a:defRPr lang="en-US"/>
            </a:defPPr>
            <a:lvl1pPr algn="ctr" defTabSz="457200">
              <a:lnSpc>
                <a:spcPct val="105000"/>
              </a:lnSpc>
              <a:buClr>
                <a:srgbClr val="000000"/>
              </a:buClr>
              <a:buSzPct val="100000"/>
              <a:buFont typeface="Arial" pitchFamily="34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100" b="1">
                <a:solidFill>
                  <a:srgbClr val="00206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sz="2800" dirty="0" smtClean="0"/>
              <a:t>Moderate </a:t>
            </a:r>
            <a:r>
              <a:rPr lang="en-US" sz="2800" dirty="0"/>
              <a:t>peak power ‘dry’ RF load with </a:t>
            </a:r>
            <a:r>
              <a:rPr lang="en-US" sz="2800" dirty="0" err="1"/>
              <a:t>SiC</a:t>
            </a:r>
            <a:r>
              <a:rPr lang="en-US" sz="2800" dirty="0"/>
              <a:t> </a:t>
            </a:r>
            <a:r>
              <a:rPr lang="en-US" sz="2800" dirty="0" smtClean="0"/>
              <a:t>absorber</a:t>
            </a:r>
            <a:endParaRPr lang="en-US" sz="2800" dirty="0"/>
          </a:p>
        </p:txBody>
      </p:sp>
      <p:pic>
        <p:nvPicPr>
          <p:cNvPr id="16401" name="Picture 2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48554" y="2564905"/>
            <a:ext cx="3589322" cy="2451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2610521" y="1513126"/>
            <a:ext cx="1146055" cy="945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 descr="\\cern.ch\dfs\Departments\AB\Projects\CLIC Structures\Conferences\IPAC2011\Paper-DRAFTS\MF\Images\JPG Images\choke flange 4.JPG"/>
          <p:cNvPicPr>
            <a:picLocks noChangeAspect="1" noChangeArrowheads="1"/>
          </p:cNvPicPr>
          <p:nvPr/>
        </p:nvPicPr>
        <p:blipFill>
          <a:blip r:embed="rId4" cstate="print"/>
          <a:srcRect l="26810" t="53573" r="51042" b="14400"/>
          <a:stretch>
            <a:fillRect/>
          </a:stretch>
        </p:blipFill>
        <p:spPr bwMode="auto">
          <a:xfrm rot="16200000">
            <a:off x="3706132" y="1414549"/>
            <a:ext cx="1152127" cy="1148582"/>
          </a:xfrm>
          <a:prstGeom prst="rect">
            <a:avLst/>
          </a:prstGeom>
          <a:noFill/>
        </p:spPr>
      </p:pic>
      <p:pic>
        <p:nvPicPr>
          <p:cNvPr id="2056" name="Picture 8" descr="\\cern.ch\dfs\Departments\AB\Projects\CLIC Structures\Conferences\IPAC2011\Paper-DRAFTS\MF\Images\JPG Images\cooling halfs shell_2.JPG"/>
          <p:cNvPicPr>
            <a:picLocks noChangeAspect="1" noChangeArrowheads="1"/>
          </p:cNvPicPr>
          <p:nvPr/>
        </p:nvPicPr>
        <p:blipFill>
          <a:blip r:embed="rId5" cstate="print"/>
          <a:srcRect l="30571" t="27273" r="17237" b="20753"/>
          <a:stretch>
            <a:fillRect/>
          </a:stretch>
        </p:blipFill>
        <p:spPr bwMode="auto">
          <a:xfrm rot="5400000">
            <a:off x="3648705" y="4512929"/>
            <a:ext cx="1215135" cy="1495551"/>
          </a:xfrm>
          <a:prstGeom prst="rect">
            <a:avLst/>
          </a:prstGeom>
          <a:noFill/>
        </p:spPr>
      </p:pic>
      <p:pic>
        <p:nvPicPr>
          <p:cNvPr id="2057" name="Picture 9" descr="\\cern.ch\dfs\Departments\AB\Projects\CLIC Structures\Conferences\IPAC2011\Paper-DRAFTS\MF\Images\JPG Images\SiC.JPG"/>
          <p:cNvPicPr>
            <a:picLocks noChangeAspect="1" noChangeArrowheads="1"/>
          </p:cNvPicPr>
          <p:nvPr/>
        </p:nvPicPr>
        <p:blipFill>
          <a:blip r:embed="rId6" cstate="print"/>
          <a:srcRect l="22033" t="35363" r="19496" b="16004"/>
          <a:stretch>
            <a:fillRect/>
          </a:stretch>
        </p:blipFill>
        <p:spPr bwMode="auto">
          <a:xfrm>
            <a:off x="185051" y="1916832"/>
            <a:ext cx="1780305" cy="1198110"/>
          </a:xfrm>
          <a:prstGeom prst="rect">
            <a:avLst/>
          </a:prstGeom>
          <a:noFill/>
        </p:spPr>
      </p:pic>
      <p:sp>
        <p:nvSpPr>
          <p:cNvPr id="27" name="TextBox 26"/>
          <p:cNvSpPr txBox="1"/>
          <p:nvPr/>
        </p:nvSpPr>
        <p:spPr>
          <a:xfrm>
            <a:off x="98954" y="5934374"/>
            <a:ext cx="4905094" cy="5847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Calibri" pitchFamily="34" charset="0"/>
                <a:cs typeface="Calibri" pitchFamily="34" charset="0"/>
              </a:rPr>
              <a:t>All the mechanical part are ready, waiting for the bulk copper deposition technology approval test</a:t>
            </a:r>
            <a:endParaRPr lang="en-GB" sz="16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28" name="Picture 2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932974" y="1356101"/>
            <a:ext cx="4092444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967847" y="4680282"/>
            <a:ext cx="2127006" cy="115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TextBox 30"/>
          <p:cNvSpPr txBox="1"/>
          <p:nvPr/>
        </p:nvSpPr>
        <p:spPr>
          <a:xfrm>
            <a:off x="5557283" y="5877272"/>
            <a:ext cx="32569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Calibri" pitchFamily="34" charset="0"/>
                <a:cs typeface="Calibri" pitchFamily="34" charset="0"/>
              </a:rPr>
              <a:t>The first sample of </a:t>
            </a:r>
            <a:r>
              <a:rPr lang="en-GB" sz="1200" dirty="0" err="1" smtClean="0">
                <a:latin typeface="Calibri" pitchFamily="34" charset="0"/>
                <a:cs typeface="Calibri" pitchFamily="34" charset="0"/>
              </a:rPr>
              <a:t>SiC</a:t>
            </a:r>
            <a:r>
              <a:rPr lang="en-GB" sz="1200" dirty="0" smtClean="0">
                <a:latin typeface="Calibri" pitchFamily="34" charset="0"/>
                <a:cs typeface="Calibri" pitchFamily="34" charset="0"/>
              </a:rPr>
              <a:t> tube with 2 mm electro chemically deposited bulk copper. Undergoing low temperature brazing and EBW tests. </a:t>
            </a:r>
            <a:endParaRPr lang="en-GB" sz="1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6387" name="Text Box 22"/>
          <p:cNvSpPr txBox="1">
            <a:spLocks noChangeArrowheads="1"/>
          </p:cNvSpPr>
          <p:nvPr/>
        </p:nvSpPr>
        <p:spPr bwMode="auto">
          <a:xfrm>
            <a:off x="893752" y="734622"/>
            <a:ext cx="7527830" cy="58477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600" dirty="0">
                <a:latin typeface="Calibri" pitchFamily="34" charset="0"/>
                <a:cs typeface="Calibri" pitchFamily="34" charset="0"/>
              </a:rPr>
              <a:t>The 15 MW peak RF power loads are the most common components in CLIC </a:t>
            </a:r>
            <a:r>
              <a:rPr lang="en-US" sz="1600" dirty="0" smtClean="0">
                <a:latin typeface="Calibri" pitchFamily="34" charset="0"/>
                <a:cs typeface="Calibri" pitchFamily="34" charset="0"/>
              </a:rPr>
              <a:t>module:</a:t>
            </a:r>
            <a:endParaRPr lang="en-US" sz="1600" dirty="0">
              <a:latin typeface="Calibri" pitchFamily="34" charset="0"/>
              <a:cs typeface="Calibri" pitchFamily="34" charset="0"/>
            </a:endParaRPr>
          </a:p>
          <a:p>
            <a:r>
              <a:rPr lang="en-US" sz="1600" dirty="0" smtClean="0">
                <a:solidFill>
                  <a:srgbClr val="FF3300"/>
                </a:solidFill>
                <a:latin typeface="Century Gothic"/>
                <a:cs typeface="Calibri" pitchFamily="34" charset="0"/>
              </a:rPr>
              <a:t>→ </a:t>
            </a:r>
            <a:r>
              <a:rPr lang="en-US" sz="1600" dirty="0" smtClean="0">
                <a:solidFill>
                  <a:srgbClr val="FF3300"/>
                </a:solidFill>
                <a:latin typeface="Calibri" pitchFamily="34" charset="0"/>
                <a:cs typeface="Calibri" pitchFamily="34" charset="0"/>
              </a:rPr>
              <a:t>~ </a:t>
            </a:r>
            <a:r>
              <a:rPr lang="en-US" sz="1600" dirty="0">
                <a:solidFill>
                  <a:srgbClr val="FF3300"/>
                </a:solidFill>
                <a:latin typeface="Calibri" pitchFamily="34" charset="0"/>
                <a:cs typeface="Calibri" pitchFamily="34" charset="0"/>
              </a:rPr>
              <a:t>350 000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 loads will be needed for 3 </a:t>
            </a:r>
            <a:r>
              <a:rPr lang="en-US" sz="1600" dirty="0" err="1">
                <a:latin typeface="Calibri" pitchFamily="34" charset="0"/>
                <a:cs typeface="Calibri" pitchFamily="34" charset="0"/>
              </a:rPr>
              <a:t>TeV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 CLIC </a:t>
            </a:r>
            <a:r>
              <a:rPr lang="en-US" sz="1600" dirty="0" smtClean="0">
                <a:latin typeface="Calibri" pitchFamily="34" charset="0"/>
                <a:cs typeface="Calibri" pitchFamily="34" charset="0"/>
              </a:rPr>
              <a:t>option</a:t>
            </a:r>
            <a:endParaRPr lang="en-US" sz="16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3183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8F35868-880A-4F12-9503-3056C7E96240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182688" y="138727"/>
            <a:ext cx="6729195" cy="706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 defTabSz="457200">
              <a:lnSpc>
                <a:spcPct val="124000"/>
              </a:lnSpc>
              <a:buClr>
                <a:srgbClr val="000000"/>
              </a:buClr>
              <a:buSzPct val="100000"/>
              <a:buFont typeface="Arial" pitchFamily="34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36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Conclusion</a:t>
            </a:r>
            <a:endParaRPr lang="en-GB" sz="3600" b="1" dirty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519545" y="1479321"/>
            <a:ext cx="8354291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spcAft>
                <a:spcPts val="2400"/>
              </a:spcAft>
              <a:buFont typeface="Arial" pitchFamily="34" charset="0"/>
              <a:buChar char="•"/>
            </a:pPr>
            <a:r>
              <a:rPr lang="en-US" sz="2400" dirty="0" smtClean="0">
                <a:latin typeface="Calibri" pitchFamily="34" charset="0"/>
                <a:cs typeface="Calibri" pitchFamily="34" charset="0"/>
              </a:rPr>
              <a:t>A wide variety of high power RF components developed</a:t>
            </a:r>
          </a:p>
          <a:p>
            <a:pPr marL="180000" indent="-180000">
              <a:spcAft>
                <a:spcPts val="2400"/>
              </a:spcAft>
              <a:buFont typeface="Arial" pitchFamily="34" charset="0"/>
              <a:buChar char="•"/>
            </a:pPr>
            <a:r>
              <a:rPr lang="en-US" sz="2400" dirty="0" smtClean="0">
                <a:latin typeface="Calibri" pitchFamily="34" charset="0"/>
                <a:cs typeface="Calibri" pitchFamily="34" charset="0"/>
              </a:rPr>
              <a:t>A challenge to fabricate the components in different labs and companies (call for tender mandatory) with a </a:t>
            </a:r>
            <a:r>
              <a:rPr lang="en-US" sz="2400" dirty="0">
                <a:latin typeface="Calibri" pitchFamily="34" charset="0"/>
                <a:cs typeface="Calibri" pitchFamily="34" charset="0"/>
              </a:rPr>
              <a:t>good </a:t>
            </a:r>
            <a:r>
              <a:rPr lang="en-US" sz="2400" dirty="0" smtClean="0">
                <a:latin typeface="Calibri" pitchFamily="34" charset="0"/>
                <a:cs typeface="Calibri" pitchFamily="34" charset="0"/>
              </a:rPr>
              <a:t>and constant quality</a:t>
            </a:r>
          </a:p>
          <a:p>
            <a:pPr marL="180000" indent="-180000">
              <a:spcAft>
                <a:spcPts val="2400"/>
              </a:spcAft>
              <a:buFont typeface="Arial" pitchFamily="34" charset="0"/>
              <a:buChar char="•"/>
            </a:pPr>
            <a:r>
              <a:rPr lang="en-US" sz="2400" dirty="0" smtClean="0">
                <a:latin typeface="Calibri" pitchFamily="34" charset="0"/>
                <a:cs typeface="Calibri" pitchFamily="34" charset="0"/>
              </a:rPr>
              <a:t>Most of the prototypes built are well matched without tuning</a:t>
            </a:r>
          </a:p>
          <a:p>
            <a:pPr marL="180000" indent="-180000">
              <a:spcAft>
                <a:spcPts val="2400"/>
              </a:spcAft>
              <a:buFont typeface="Arial" pitchFamily="34" charset="0"/>
              <a:buChar char="•"/>
            </a:pPr>
            <a:r>
              <a:rPr lang="en-US" sz="2400" dirty="0" smtClean="0">
                <a:latin typeface="Calibri" pitchFamily="34" charset="0"/>
                <a:cs typeface="Calibri" pitchFamily="34" charset="0"/>
              </a:rPr>
              <a:t>It is important now to test them at high power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5"/>
          <p:cNvPicPr>
            <a:picLocks noChangeAspect="1" noChangeArrowheads="1"/>
          </p:cNvPicPr>
          <p:nvPr/>
        </p:nvPicPr>
        <p:blipFill>
          <a:blip r:embed="rId3" cstate="print"/>
          <a:srcRect l="10081" t="12573" r="13341" b="6725"/>
          <a:stretch>
            <a:fillRect/>
          </a:stretch>
        </p:blipFill>
        <p:spPr bwMode="auto">
          <a:xfrm>
            <a:off x="2321169" y="3300414"/>
            <a:ext cx="2039815" cy="162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6"/>
          <p:cNvPicPr>
            <a:picLocks noChangeAspect="1" noChangeArrowheads="1"/>
          </p:cNvPicPr>
          <p:nvPr/>
        </p:nvPicPr>
        <p:blipFill>
          <a:blip r:embed="rId4" cstate="print"/>
          <a:srcRect l="12640" t="28651" r="25621" b="8427"/>
          <a:stretch>
            <a:fillRect/>
          </a:stretch>
        </p:blipFill>
        <p:spPr bwMode="auto">
          <a:xfrm>
            <a:off x="351692" y="3429000"/>
            <a:ext cx="1617785" cy="143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7"/>
          <p:cNvPicPr>
            <a:picLocks noChangeAspect="1" noChangeArrowheads="1"/>
          </p:cNvPicPr>
          <p:nvPr/>
        </p:nvPicPr>
        <p:blipFill>
          <a:blip r:embed="rId5" cstate="print"/>
          <a:srcRect l="10081" t="13742" r="14154" b="7895"/>
          <a:stretch>
            <a:fillRect/>
          </a:stretch>
        </p:blipFill>
        <p:spPr bwMode="auto">
          <a:xfrm>
            <a:off x="2362200" y="4953000"/>
            <a:ext cx="1998785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8"/>
          <p:cNvPicPr>
            <a:picLocks noChangeAspect="1" noChangeArrowheads="1"/>
          </p:cNvPicPr>
          <p:nvPr/>
        </p:nvPicPr>
        <p:blipFill>
          <a:blip r:embed="rId6" cstate="print"/>
          <a:srcRect l="12979" t="28651" r="25621" b="8427"/>
          <a:stretch>
            <a:fillRect/>
          </a:stretch>
        </p:blipFill>
        <p:spPr bwMode="auto">
          <a:xfrm>
            <a:off x="181708" y="4876800"/>
            <a:ext cx="1688123" cy="150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68334854"/>
              </p:ext>
            </p:extLst>
          </p:nvPr>
        </p:nvGraphicFramePr>
        <p:xfrm>
          <a:off x="3361592" y="813637"/>
          <a:ext cx="2578017" cy="23288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29" name="Mathcad" r:id="rId7" imgW="3552840" imgH="2962440" progId="Mathcad">
                  <p:embed/>
                </p:oleObj>
              </mc:Choice>
              <mc:Fallback>
                <p:oleObj name="Mathcad" r:id="rId7" imgW="3552840" imgH="2962440" progId="Mathcad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61592" y="813637"/>
                        <a:ext cx="2578017" cy="232883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Line 20"/>
          <p:cNvSpPr>
            <a:spLocks noChangeShapeType="1"/>
          </p:cNvSpPr>
          <p:nvPr/>
        </p:nvSpPr>
        <p:spPr bwMode="auto">
          <a:xfrm>
            <a:off x="3757092" y="2836081"/>
            <a:ext cx="1799492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0" name="Text Box 21"/>
          <p:cNvSpPr txBox="1">
            <a:spLocks noChangeArrowheads="1"/>
          </p:cNvSpPr>
          <p:nvPr/>
        </p:nvSpPr>
        <p:spPr bwMode="auto">
          <a:xfrm>
            <a:off x="3716062" y="2302682"/>
            <a:ext cx="10668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latin typeface="Comic Sans MS" pitchFamily="66" charset="0"/>
              </a:rPr>
              <a:t>Reflected</a:t>
            </a:r>
          </a:p>
        </p:txBody>
      </p:sp>
      <p:sp>
        <p:nvSpPr>
          <p:cNvPr id="11" name="Text Box 22"/>
          <p:cNvSpPr txBox="1">
            <a:spLocks noChangeArrowheads="1"/>
          </p:cNvSpPr>
          <p:nvPr/>
        </p:nvSpPr>
        <p:spPr bwMode="auto">
          <a:xfrm>
            <a:off x="4630462" y="1540682"/>
            <a:ext cx="9906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 dirty="0">
                <a:latin typeface="Comic Sans MS" pitchFamily="66" charset="0"/>
              </a:rPr>
              <a:t>Transmitted</a:t>
            </a:r>
          </a:p>
        </p:txBody>
      </p:sp>
      <p:sp>
        <p:nvSpPr>
          <p:cNvPr id="12" name="Text Box 23"/>
          <p:cNvSpPr txBox="1">
            <a:spLocks noChangeArrowheads="1"/>
          </p:cNvSpPr>
          <p:nvPr/>
        </p:nvSpPr>
        <p:spPr bwMode="auto">
          <a:xfrm>
            <a:off x="4325662" y="2531282"/>
            <a:ext cx="1066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 dirty="0">
                <a:latin typeface="Comic Sans MS" pitchFamily="66" charset="0"/>
              </a:rPr>
              <a:t>Stroke </a:t>
            </a:r>
            <a:r>
              <a:rPr lang="en-US" sz="1000" dirty="0" smtClean="0">
                <a:latin typeface="Comic Sans MS" pitchFamily="66" charset="0"/>
              </a:rPr>
              <a:t>8.0 </a:t>
            </a:r>
            <a:r>
              <a:rPr lang="en-US" sz="1000" dirty="0">
                <a:latin typeface="Comic Sans MS" pitchFamily="66" charset="0"/>
              </a:rPr>
              <a:t>mm</a:t>
            </a:r>
          </a:p>
        </p:txBody>
      </p:sp>
      <p:sp>
        <p:nvSpPr>
          <p:cNvPr id="13" name="Text Box 24"/>
          <p:cNvSpPr txBox="1">
            <a:spLocks noChangeArrowheads="1"/>
          </p:cNvSpPr>
          <p:nvPr/>
        </p:nvSpPr>
        <p:spPr bwMode="auto">
          <a:xfrm rot="16200000">
            <a:off x="2623618" y="1821282"/>
            <a:ext cx="11430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dirty="0">
                <a:latin typeface="Calibri" pitchFamily="34" charset="0"/>
                <a:cs typeface="Calibri" pitchFamily="34" charset="0"/>
              </a:rPr>
              <a:t>RF power, dB</a:t>
            </a:r>
          </a:p>
        </p:txBody>
      </p:sp>
      <p:sp>
        <p:nvSpPr>
          <p:cNvPr id="14" name="Text Box 25"/>
          <p:cNvSpPr txBox="1">
            <a:spLocks noChangeArrowheads="1"/>
          </p:cNvSpPr>
          <p:nvPr/>
        </p:nvSpPr>
        <p:spPr bwMode="auto">
          <a:xfrm>
            <a:off x="3716062" y="2981117"/>
            <a:ext cx="217828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dirty="0">
                <a:latin typeface="Calibri" pitchFamily="34" charset="0"/>
                <a:cs typeface="Calibri" pitchFamily="34" charset="0"/>
              </a:rPr>
              <a:t>Piston position (gap width), mm</a:t>
            </a:r>
          </a:p>
        </p:txBody>
      </p:sp>
      <p:sp>
        <p:nvSpPr>
          <p:cNvPr id="15" name="Text Box 26"/>
          <p:cNvSpPr txBox="1">
            <a:spLocks noChangeArrowheads="1"/>
          </p:cNvSpPr>
          <p:nvPr/>
        </p:nvSpPr>
        <p:spPr bwMode="auto">
          <a:xfrm>
            <a:off x="3546077" y="1291997"/>
            <a:ext cx="37702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>
                <a:solidFill>
                  <a:srgbClr val="0000FF"/>
                </a:solidFill>
              </a:rPr>
              <a:t>ON</a:t>
            </a:r>
          </a:p>
        </p:txBody>
      </p:sp>
      <p:sp>
        <p:nvSpPr>
          <p:cNvPr id="16" name="Text Box 27"/>
          <p:cNvSpPr txBox="1">
            <a:spLocks noChangeArrowheads="1"/>
          </p:cNvSpPr>
          <p:nvPr/>
        </p:nvSpPr>
        <p:spPr bwMode="auto">
          <a:xfrm>
            <a:off x="252046" y="4114800"/>
            <a:ext cx="37702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>
                <a:solidFill>
                  <a:srgbClr val="0000FF"/>
                </a:solidFill>
              </a:rPr>
              <a:t>ON</a:t>
            </a:r>
          </a:p>
        </p:txBody>
      </p:sp>
      <p:sp>
        <p:nvSpPr>
          <p:cNvPr id="17" name="Text Box 28"/>
          <p:cNvSpPr txBox="1">
            <a:spLocks noChangeArrowheads="1"/>
          </p:cNvSpPr>
          <p:nvPr/>
        </p:nvSpPr>
        <p:spPr bwMode="auto">
          <a:xfrm>
            <a:off x="5374877" y="1464482"/>
            <a:ext cx="44114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>
                <a:solidFill>
                  <a:srgbClr val="FF3300"/>
                </a:solidFill>
              </a:rPr>
              <a:t>OFF</a:t>
            </a:r>
          </a:p>
        </p:txBody>
      </p:sp>
      <p:sp>
        <p:nvSpPr>
          <p:cNvPr id="18" name="Text Box 29"/>
          <p:cNvSpPr txBox="1">
            <a:spLocks noChangeArrowheads="1"/>
          </p:cNvSpPr>
          <p:nvPr/>
        </p:nvSpPr>
        <p:spPr bwMode="auto">
          <a:xfrm>
            <a:off x="252046" y="5791201"/>
            <a:ext cx="44114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>
                <a:solidFill>
                  <a:srgbClr val="FF3300"/>
                </a:solidFill>
              </a:rPr>
              <a:t>OFF</a:t>
            </a:r>
          </a:p>
        </p:txBody>
      </p:sp>
      <p:pic>
        <p:nvPicPr>
          <p:cNvPr id="20" name="Picture 31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037231" y="931081"/>
            <a:ext cx="3024554" cy="2211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Text Box 32"/>
          <p:cNvSpPr txBox="1">
            <a:spLocks noChangeArrowheads="1"/>
          </p:cNvSpPr>
          <p:nvPr/>
        </p:nvSpPr>
        <p:spPr bwMode="auto">
          <a:xfrm>
            <a:off x="693192" y="-81481"/>
            <a:ext cx="8141851" cy="10941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defPPr>
              <a:defRPr lang="en-US"/>
            </a:defPPr>
            <a:lvl1pPr algn="ctr" defTabSz="457200">
              <a:lnSpc>
                <a:spcPct val="105000"/>
              </a:lnSpc>
              <a:buClr>
                <a:srgbClr val="000000"/>
              </a:buClr>
              <a:buSzPct val="100000"/>
              <a:buFont typeface="Arial" pitchFamily="34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100" b="1">
                <a:solidFill>
                  <a:srgbClr val="00206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sz="2400" dirty="0"/>
              <a:t>Compact design of the broadband high RF power variable (mechanically) reflector</a:t>
            </a:r>
          </a:p>
        </p:txBody>
      </p:sp>
      <p:sp>
        <p:nvSpPr>
          <p:cNvPr id="22" name="Oval 33"/>
          <p:cNvSpPr>
            <a:spLocks noChangeArrowheads="1"/>
          </p:cNvSpPr>
          <p:nvPr/>
        </p:nvSpPr>
        <p:spPr bwMode="auto">
          <a:xfrm>
            <a:off x="2813539" y="4114800"/>
            <a:ext cx="351692" cy="381000"/>
          </a:xfrm>
          <a:prstGeom prst="ellips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3" name="Text Box 34"/>
          <p:cNvSpPr txBox="1">
            <a:spLocks noChangeArrowheads="1"/>
          </p:cNvSpPr>
          <p:nvPr/>
        </p:nvSpPr>
        <p:spPr bwMode="auto">
          <a:xfrm>
            <a:off x="3235570" y="4038600"/>
            <a:ext cx="1069731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/>
              <a:t>Radiation through the chokes</a:t>
            </a:r>
          </a:p>
        </p:txBody>
      </p:sp>
      <p:sp>
        <p:nvSpPr>
          <p:cNvPr id="24" name="Line 35"/>
          <p:cNvSpPr>
            <a:spLocks noChangeShapeType="1"/>
          </p:cNvSpPr>
          <p:nvPr/>
        </p:nvSpPr>
        <p:spPr bwMode="auto">
          <a:xfrm flipV="1">
            <a:off x="3165231" y="4191000"/>
            <a:ext cx="140677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pic>
        <p:nvPicPr>
          <p:cNvPr id="25" name="Picture 39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064369" y="4953001"/>
            <a:ext cx="3868615" cy="138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Text Box 40"/>
          <p:cNvSpPr txBox="1">
            <a:spLocks noChangeArrowheads="1"/>
          </p:cNvSpPr>
          <p:nvPr/>
        </p:nvSpPr>
        <p:spPr bwMode="auto">
          <a:xfrm>
            <a:off x="4783015" y="3431326"/>
            <a:ext cx="4220308" cy="107721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600" dirty="0">
                <a:latin typeface="Calibri" pitchFamily="34" charset="0"/>
                <a:cs typeface="Calibri" pitchFamily="34" charset="0"/>
              </a:rPr>
              <a:t>The variable reflector is a core element of the PETS ON/OFF </a:t>
            </a:r>
            <a:r>
              <a:rPr lang="en-US" sz="1600" dirty="0" smtClean="0">
                <a:latin typeface="Calibri" pitchFamily="34" charset="0"/>
                <a:cs typeface="Calibri" pitchFamily="34" charset="0"/>
              </a:rPr>
              <a:t>mechanism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>
                <a:latin typeface="Calibri" pitchFamily="34" charset="0"/>
                <a:cs typeface="Calibri" pitchFamily="34" charset="0"/>
              </a:rPr>
              <a:t>It 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is activated when the local termination of the RF power production in PETS is required.</a:t>
            </a:r>
          </a:p>
        </p:txBody>
      </p:sp>
      <p:sp>
        <p:nvSpPr>
          <p:cNvPr id="27" name="Text Box 41"/>
          <p:cNvSpPr txBox="1">
            <a:spLocks noChangeArrowheads="1"/>
          </p:cNvSpPr>
          <p:nvPr/>
        </p:nvSpPr>
        <p:spPr bwMode="auto">
          <a:xfrm rot="16200000">
            <a:off x="1712779" y="4042004"/>
            <a:ext cx="992579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/>
              <a:t>S-parameters, dB</a:t>
            </a:r>
          </a:p>
        </p:txBody>
      </p:sp>
      <p:sp>
        <p:nvSpPr>
          <p:cNvPr id="28" name="Text Box 42"/>
          <p:cNvSpPr txBox="1">
            <a:spLocks noChangeArrowheads="1"/>
          </p:cNvSpPr>
          <p:nvPr/>
        </p:nvSpPr>
        <p:spPr bwMode="auto">
          <a:xfrm rot="16200000">
            <a:off x="1712779" y="5566004"/>
            <a:ext cx="992579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/>
              <a:t>S-parameters, dB</a:t>
            </a:r>
          </a:p>
        </p:txBody>
      </p:sp>
      <p:pic>
        <p:nvPicPr>
          <p:cNvPr id="29" name="Picture 27"/>
          <p:cNvPicPr>
            <a:picLocks noChangeAspect="1" noChangeArrowheads="1"/>
          </p:cNvPicPr>
          <p:nvPr/>
        </p:nvPicPr>
        <p:blipFill>
          <a:blip r:embed="rId11" cstate="print"/>
          <a:srcRect l="50498" r="19363"/>
          <a:stretch>
            <a:fillRect/>
          </a:stretch>
        </p:blipFill>
        <p:spPr bwMode="auto">
          <a:xfrm>
            <a:off x="101600" y="951478"/>
            <a:ext cx="2392881" cy="230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21289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5635" y="862906"/>
            <a:ext cx="2224221" cy="24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26581" y="862906"/>
            <a:ext cx="2675395" cy="24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374" y="862906"/>
            <a:ext cx="2665471" cy="425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43808" y="3827264"/>
            <a:ext cx="3084511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3815760"/>
            <a:ext cx="3087199" cy="2594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tangle 35"/>
          <p:cNvSpPr>
            <a:spLocks noChangeArrowheads="1"/>
          </p:cNvSpPr>
          <p:nvPr/>
        </p:nvSpPr>
        <p:spPr bwMode="auto">
          <a:xfrm>
            <a:off x="1175915" y="116632"/>
            <a:ext cx="7092455" cy="46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/>
          <a:p>
            <a:pPr algn="ctr" defTabSz="457200">
              <a:lnSpc>
                <a:spcPct val="105000"/>
              </a:lnSpc>
              <a:buClr>
                <a:srgbClr val="000000"/>
              </a:buClr>
              <a:buSzPct val="100000"/>
              <a:buFont typeface="Arial" pitchFamily="34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400" b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Broadband high RF power variable reflector prototype</a:t>
            </a:r>
          </a:p>
        </p:txBody>
      </p:sp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66068" y="5157192"/>
            <a:ext cx="2030084" cy="1601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18"/>
          <p:cNvSpPr txBox="1"/>
          <p:nvPr/>
        </p:nvSpPr>
        <p:spPr>
          <a:xfrm>
            <a:off x="2657101" y="6254329"/>
            <a:ext cx="1104148" cy="307777"/>
          </a:xfrm>
          <a:prstGeom prst="rect">
            <a:avLst/>
          </a:prstGeom>
          <a:solidFill>
            <a:srgbClr val="7030A0">
              <a:alpha val="28000"/>
            </a:srgbClr>
          </a:solidFill>
        </p:spPr>
        <p:txBody>
          <a:bodyPr wrap="none" rtlCol="0">
            <a:spAutoFit/>
          </a:bodyPr>
          <a:lstStyle/>
          <a:p>
            <a:r>
              <a:rPr lang="en-GB" sz="1400" dirty="0" smtClean="0">
                <a:latin typeface="Calibri" pitchFamily="34" charset="0"/>
                <a:cs typeface="Calibri" pitchFamily="34" charset="0"/>
              </a:rPr>
              <a:t>Stroke 8 mm</a:t>
            </a:r>
            <a:endParaRPr lang="en-GB" sz="1400" dirty="0"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flipH="1" flipV="1">
            <a:off x="2378525" y="6347548"/>
            <a:ext cx="265876" cy="987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3748549" y="6347546"/>
            <a:ext cx="291700" cy="987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 Box 27"/>
          <p:cNvSpPr txBox="1">
            <a:spLocks noChangeArrowheads="1"/>
          </p:cNvSpPr>
          <p:nvPr/>
        </p:nvSpPr>
        <p:spPr bwMode="auto">
          <a:xfrm>
            <a:off x="689888" y="5258435"/>
            <a:ext cx="37702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dirty="0">
                <a:solidFill>
                  <a:srgbClr val="0000FF"/>
                </a:solidFill>
              </a:rPr>
              <a:t>ON</a:t>
            </a:r>
          </a:p>
        </p:txBody>
      </p:sp>
      <p:sp>
        <p:nvSpPr>
          <p:cNvPr id="17" name="Text Box 29"/>
          <p:cNvSpPr txBox="1">
            <a:spLocks noChangeArrowheads="1"/>
          </p:cNvSpPr>
          <p:nvPr/>
        </p:nvSpPr>
        <p:spPr bwMode="auto">
          <a:xfrm>
            <a:off x="3561117" y="5267341"/>
            <a:ext cx="44114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dirty="0">
                <a:solidFill>
                  <a:srgbClr val="FF3300"/>
                </a:solidFill>
              </a:rPr>
              <a:t>OFF</a:t>
            </a:r>
          </a:p>
        </p:txBody>
      </p:sp>
      <p:sp>
        <p:nvSpPr>
          <p:cNvPr id="18" name="AutoShape 23"/>
          <p:cNvSpPr>
            <a:spLocks noChangeArrowheads="1"/>
          </p:cNvSpPr>
          <p:nvPr/>
        </p:nvSpPr>
        <p:spPr bwMode="auto">
          <a:xfrm>
            <a:off x="217284" y="3762528"/>
            <a:ext cx="5784692" cy="2863903"/>
          </a:xfrm>
          <a:prstGeom prst="roundRect">
            <a:avLst>
              <a:gd name="adj" fmla="val 6144"/>
            </a:avLst>
          </a:prstGeom>
          <a:noFill/>
          <a:ln w="19080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2385600" y="3608641"/>
            <a:ext cx="1505449" cy="30777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 smtClean="0">
                <a:latin typeface="Calibri" pitchFamily="34" charset="0"/>
                <a:cs typeface="Calibri" pitchFamily="34" charset="0"/>
              </a:rPr>
              <a:t>RF </a:t>
            </a:r>
            <a:r>
              <a:rPr lang="fr-FR" sz="1400" b="1" dirty="0" err="1" smtClean="0">
                <a:latin typeface="Calibri" pitchFamily="34" charset="0"/>
                <a:cs typeface="Calibri" pitchFamily="34" charset="0"/>
              </a:rPr>
              <a:t>measurements</a:t>
            </a:r>
            <a:endParaRPr lang="en-US" sz="1400" b="1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83255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Text Box 14"/>
          <p:cNvSpPr txBox="1">
            <a:spLocks noChangeArrowheads="1"/>
          </p:cNvSpPr>
          <p:nvPr/>
        </p:nvSpPr>
        <p:spPr bwMode="auto">
          <a:xfrm>
            <a:off x="900834" y="152400"/>
            <a:ext cx="8116166" cy="4801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defPPr>
              <a:defRPr lang="en-US"/>
            </a:defPPr>
            <a:lvl1pPr algn="ctr" defTabSz="457200">
              <a:lnSpc>
                <a:spcPct val="105000"/>
              </a:lnSpc>
              <a:buClr>
                <a:srgbClr val="000000"/>
              </a:buClr>
              <a:buSzPct val="100000"/>
              <a:buFont typeface="Arial" pitchFamily="34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rgbClr val="00206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dirty="0"/>
              <a:t>High RF power variable reflector: Other applications:  Compact Variable splitter</a:t>
            </a:r>
          </a:p>
        </p:txBody>
      </p:sp>
      <p:pic>
        <p:nvPicPr>
          <p:cNvPr id="15367" name="Picture 4"/>
          <p:cNvPicPr>
            <a:picLocks noChangeAspect="1" noChangeArrowheads="1"/>
          </p:cNvPicPr>
          <p:nvPr/>
        </p:nvPicPr>
        <p:blipFill>
          <a:blip r:embed="rId2" cstate="print"/>
          <a:srcRect l="13416" t="15700" r="17072" b="12294"/>
          <a:stretch>
            <a:fillRect/>
          </a:stretch>
        </p:blipFill>
        <p:spPr bwMode="auto">
          <a:xfrm>
            <a:off x="783272" y="3573016"/>
            <a:ext cx="3814677" cy="2972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8" name="Picture 2"/>
          <p:cNvPicPr>
            <a:picLocks noChangeAspect="1" noChangeArrowheads="1"/>
          </p:cNvPicPr>
          <p:nvPr/>
        </p:nvPicPr>
        <p:blipFill>
          <a:blip r:embed="rId3" cstate="print"/>
          <a:srcRect l="13400" t="15788" r="17162" b="12280"/>
          <a:stretch>
            <a:fillRect/>
          </a:stretch>
        </p:blipFill>
        <p:spPr bwMode="auto">
          <a:xfrm>
            <a:off x="716803" y="692696"/>
            <a:ext cx="3787788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9" name="Picture 5"/>
          <p:cNvPicPr>
            <a:picLocks noChangeAspect="1" noChangeArrowheads="1"/>
          </p:cNvPicPr>
          <p:nvPr/>
        </p:nvPicPr>
        <p:blipFill>
          <a:blip r:embed="rId4" cstate="print"/>
          <a:srcRect l="53333" t="6667" r="7430" b="54445"/>
          <a:stretch>
            <a:fillRect/>
          </a:stretch>
        </p:blipFill>
        <p:spPr bwMode="auto">
          <a:xfrm>
            <a:off x="4970814" y="3717033"/>
            <a:ext cx="3522853" cy="2671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0" name="Picture 5"/>
          <p:cNvPicPr>
            <a:picLocks noChangeAspect="1" noChangeArrowheads="1"/>
          </p:cNvPicPr>
          <p:nvPr/>
        </p:nvPicPr>
        <p:blipFill>
          <a:blip r:embed="rId4" cstate="print"/>
          <a:srcRect l="53333" t="54360" r="9000" b="6667"/>
          <a:stretch>
            <a:fillRect/>
          </a:stretch>
        </p:blipFill>
        <p:spPr bwMode="auto">
          <a:xfrm>
            <a:off x="4904345" y="836712"/>
            <a:ext cx="3456384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71" name="Line 22"/>
          <p:cNvSpPr>
            <a:spLocks noChangeShapeType="1"/>
          </p:cNvSpPr>
          <p:nvPr/>
        </p:nvSpPr>
        <p:spPr bwMode="auto">
          <a:xfrm>
            <a:off x="916209" y="1340768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5372" name="Line 23"/>
          <p:cNvSpPr>
            <a:spLocks noChangeShapeType="1"/>
          </p:cNvSpPr>
          <p:nvPr/>
        </p:nvSpPr>
        <p:spPr bwMode="auto">
          <a:xfrm>
            <a:off x="982678" y="2996952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5373" name="Line 24"/>
          <p:cNvSpPr>
            <a:spLocks noChangeShapeType="1"/>
          </p:cNvSpPr>
          <p:nvPr/>
        </p:nvSpPr>
        <p:spPr bwMode="auto">
          <a:xfrm>
            <a:off x="1008627" y="4221088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5374" name="Line 25"/>
          <p:cNvSpPr>
            <a:spLocks noChangeShapeType="1"/>
          </p:cNvSpPr>
          <p:nvPr/>
        </p:nvSpPr>
        <p:spPr bwMode="auto">
          <a:xfrm>
            <a:off x="4332073" y="5157192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23" name="TextBox 22"/>
          <p:cNvSpPr txBox="1"/>
          <p:nvPr/>
        </p:nvSpPr>
        <p:spPr>
          <a:xfrm>
            <a:off x="517396" y="1340769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33CCFF"/>
                </a:solidFill>
              </a:rPr>
              <a:t>#1</a:t>
            </a:r>
            <a:endParaRPr lang="en-GB" sz="1400" dirty="0">
              <a:solidFill>
                <a:srgbClr val="33CCFF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83865" y="2996953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#2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173187" y="2276873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0000FF"/>
                </a:solidFill>
              </a:rPr>
              <a:t>#4</a:t>
            </a:r>
            <a:endParaRPr lang="en-GB" sz="1400" dirty="0">
              <a:solidFill>
                <a:srgbClr val="0000FF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73187" y="764705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008000"/>
                </a:solidFill>
              </a:rPr>
              <a:t>#3</a:t>
            </a:r>
            <a:endParaRPr lang="en-GB" sz="140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465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206B40-2D71-4931-800E-F1F821FB2B7E}" type="slidenum">
              <a:rPr lang="fr-FR" smtClean="0"/>
              <a:pPr>
                <a:defRPr/>
              </a:pPr>
              <a:t>6</a:t>
            </a:fld>
            <a:endParaRPr lang="fr-FR" dirty="0"/>
          </a:p>
        </p:txBody>
      </p:sp>
      <p:pic>
        <p:nvPicPr>
          <p:cNvPr id="1638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1700" y="1501775"/>
            <a:ext cx="2532063" cy="167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3" name="ZoneTexte 10"/>
          <p:cNvSpPr txBox="1">
            <a:spLocks noChangeArrowheads="1"/>
          </p:cNvSpPr>
          <p:nvPr/>
        </p:nvSpPr>
        <p:spPr bwMode="auto">
          <a:xfrm>
            <a:off x="2526506" y="1632012"/>
            <a:ext cx="1926741" cy="253916"/>
          </a:xfrm>
          <a:prstGeom prst="rect">
            <a:avLst/>
          </a:prstGeom>
          <a:solidFill>
            <a:srgbClr val="FFC000">
              <a:alpha val="40000"/>
            </a:srgb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defRPr/>
            </a:pPr>
            <a:r>
              <a:rPr lang="fr-FR" sz="1050" dirty="0" err="1" smtClean="0"/>
              <a:t>E</a:t>
            </a:r>
            <a:r>
              <a:rPr lang="fr-FR" sz="1050" baseline="-25000" dirty="0" err="1" smtClean="0"/>
              <a:t>surf</a:t>
            </a:r>
            <a:r>
              <a:rPr lang="fr-FR" sz="1050" baseline="30000" dirty="0" err="1" smtClean="0"/>
              <a:t>max</a:t>
            </a:r>
            <a:r>
              <a:rPr lang="fr-FR" sz="1050" baseline="30000" dirty="0" smtClean="0"/>
              <a:t> </a:t>
            </a:r>
            <a:r>
              <a:rPr lang="fr-FR" sz="1050" dirty="0" smtClean="0"/>
              <a:t>(130MW)=48.9 MV/m</a:t>
            </a:r>
          </a:p>
        </p:txBody>
      </p:sp>
      <p:cxnSp>
        <p:nvCxnSpPr>
          <p:cNvPr id="9" name="Connecteur droit avec flèche 8"/>
          <p:cNvCxnSpPr/>
          <p:nvPr/>
        </p:nvCxnSpPr>
        <p:spPr>
          <a:xfrm flipH="1">
            <a:off x="2627313" y="1900238"/>
            <a:ext cx="506412" cy="241300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392" name="Imag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1586" y="3434979"/>
            <a:ext cx="2754313" cy="2928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3" name="ZoneTexte 32"/>
          <p:cNvSpPr txBox="1">
            <a:spLocks noChangeArrowheads="1"/>
          </p:cNvSpPr>
          <p:nvPr/>
        </p:nvSpPr>
        <p:spPr bwMode="auto">
          <a:xfrm>
            <a:off x="1295400" y="2995613"/>
            <a:ext cx="8032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fr-FR" sz="1400" dirty="0" smtClean="0"/>
              <a:t>H</a:t>
            </a:r>
            <a:r>
              <a:rPr lang="fr-FR" sz="1400" baseline="-25000" dirty="0" smtClean="0"/>
              <a:t>10</a:t>
            </a:r>
            <a:r>
              <a:rPr lang="fr-FR" sz="1400" baseline="30000" dirty="0">
                <a:latin typeface="Arial" charset="0"/>
                <a:cs typeface="Arial" charset="0"/>
              </a:rPr>
              <a:t>□</a:t>
            </a:r>
            <a:endParaRPr lang="fr-FR" sz="1400" baseline="-25000" dirty="0"/>
          </a:p>
        </p:txBody>
      </p:sp>
      <p:sp>
        <p:nvSpPr>
          <p:cNvPr id="16394" name="ZoneTexte 33"/>
          <p:cNvSpPr txBox="1">
            <a:spLocks noChangeArrowheads="1"/>
          </p:cNvSpPr>
          <p:nvPr/>
        </p:nvSpPr>
        <p:spPr bwMode="auto">
          <a:xfrm>
            <a:off x="1239838" y="1347788"/>
            <a:ext cx="6778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fr-FR" sz="1400" dirty="0" smtClean="0"/>
              <a:t>H</a:t>
            </a:r>
            <a:r>
              <a:rPr lang="fr-FR" sz="1400" baseline="-25000" dirty="0" smtClean="0"/>
              <a:t>01</a:t>
            </a:r>
            <a:r>
              <a:rPr lang="fr-FR" sz="1400" baseline="30000" dirty="0" smtClean="0">
                <a:latin typeface="Arial" charset="0"/>
                <a:cs typeface="Arial" charset="0"/>
              </a:rPr>
              <a:t>O</a:t>
            </a:r>
            <a:endParaRPr lang="fr-FR" sz="1400" baseline="-25000" dirty="0"/>
          </a:p>
        </p:txBody>
      </p:sp>
      <p:sp>
        <p:nvSpPr>
          <p:cNvPr id="41" name="Rectangle 19"/>
          <p:cNvSpPr>
            <a:spLocks noChangeArrowheads="1"/>
          </p:cNvSpPr>
          <p:nvPr/>
        </p:nvSpPr>
        <p:spPr bwMode="auto">
          <a:xfrm>
            <a:off x="1450181" y="15875"/>
            <a:ext cx="6219825" cy="5932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/>
          <a:p>
            <a:pPr algn="ctr" defTabSz="457200">
              <a:lnSpc>
                <a:spcPct val="105000"/>
              </a:lnSpc>
              <a:buClr>
                <a:srgbClr val="000000"/>
              </a:buClr>
              <a:buSzPct val="100000"/>
              <a:buFont typeface="Arial" pitchFamily="34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fr-FR" sz="28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Mode </a:t>
            </a:r>
            <a:r>
              <a:rPr lang="fr-FR" sz="2800" b="1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Converter</a:t>
            </a:r>
            <a:endParaRPr lang="fr-FR" sz="2800" b="1" dirty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6398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713" y="3690938"/>
            <a:ext cx="2447925" cy="200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ZoneTexte 14"/>
          <p:cNvSpPr txBox="1">
            <a:spLocks noChangeArrowheads="1"/>
          </p:cNvSpPr>
          <p:nvPr/>
        </p:nvSpPr>
        <p:spPr bwMode="auto">
          <a:xfrm>
            <a:off x="2827936" y="3629452"/>
            <a:ext cx="1889125" cy="415498"/>
          </a:xfrm>
          <a:prstGeom prst="rect">
            <a:avLst/>
          </a:prstGeom>
          <a:solidFill>
            <a:srgbClr val="FFC000">
              <a:alpha val="40000"/>
            </a:srgbClr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defRPr/>
            </a:pPr>
            <a:r>
              <a:rPr lang="fr-FR" sz="1050" dirty="0" err="1" smtClean="0"/>
              <a:t>H</a:t>
            </a:r>
            <a:r>
              <a:rPr lang="fr-FR" sz="1050" baseline="-25000" dirty="0" err="1" smtClean="0"/>
              <a:t>surf</a:t>
            </a:r>
            <a:r>
              <a:rPr lang="fr-FR" sz="1050" baseline="30000" dirty="0" err="1" smtClean="0"/>
              <a:t>max</a:t>
            </a:r>
            <a:r>
              <a:rPr lang="fr-FR" sz="1050" dirty="0"/>
              <a:t> </a:t>
            </a:r>
            <a:r>
              <a:rPr lang="fr-FR" sz="1050" dirty="0" smtClean="0"/>
              <a:t>(130MW)=151 kA/m </a:t>
            </a:r>
            <a:r>
              <a:rPr lang="fr-FR" sz="1050" dirty="0" smtClean="0">
                <a:latin typeface="Symbol" pitchFamily="18" charset="2"/>
              </a:rPr>
              <a:t>D</a:t>
            </a:r>
            <a:r>
              <a:rPr lang="fr-FR" sz="1050" dirty="0" smtClean="0"/>
              <a:t>T(250 ns)=5.1°</a:t>
            </a:r>
          </a:p>
        </p:txBody>
      </p:sp>
      <p:cxnSp>
        <p:nvCxnSpPr>
          <p:cNvPr id="25" name="Connecteur droit avec flèche 24"/>
          <p:cNvCxnSpPr/>
          <p:nvPr/>
        </p:nvCxnSpPr>
        <p:spPr>
          <a:xfrm flipH="1">
            <a:off x="2779713" y="4044950"/>
            <a:ext cx="101600" cy="369888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01" name="ZoneTexte 32"/>
          <p:cNvSpPr txBox="1">
            <a:spLocks noChangeArrowheads="1"/>
          </p:cNvSpPr>
          <p:nvPr/>
        </p:nvSpPr>
        <p:spPr bwMode="auto">
          <a:xfrm>
            <a:off x="2960689" y="2889250"/>
            <a:ext cx="696912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fr-FR" sz="1050" dirty="0" smtClean="0">
                <a:solidFill>
                  <a:srgbClr val="FF0000"/>
                </a:solidFill>
                <a:latin typeface="Comic Sans MS" pitchFamily="66" charset="0"/>
              </a:rPr>
              <a:t>E Field</a:t>
            </a:r>
            <a:endParaRPr lang="fr-FR" sz="1050" baseline="-250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21" name="Rectangle 6"/>
          <p:cNvSpPr>
            <a:spLocks noChangeArrowheads="1"/>
          </p:cNvSpPr>
          <p:nvPr/>
        </p:nvSpPr>
        <p:spPr bwMode="auto">
          <a:xfrm>
            <a:off x="863600" y="5700713"/>
            <a:ext cx="33258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GB" sz="1100" dirty="0" smtClean="0">
                <a:latin typeface="Calibri" pitchFamily="34" charset="0"/>
                <a:cs typeface="Calibri" pitchFamily="34" charset="0"/>
              </a:rPr>
              <a:t>HFSS results </a:t>
            </a:r>
            <a:r>
              <a:rPr lang="en-GB" sz="1100" dirty="0">
                <a:latin typeface="Calibri" pitchFamily="34" charset="0"/>
                <a:cs typeface="Calibri" pitchFamily="34" charset="0"/>
              </a:rPr>
              <a:t>11.9942 GHz: </a:t>
            </a:r>
          </a:p>
          <a:p>
            <a:pPr marL="171450" indent="-171450">
              <a:buFont typeface="Wingdings" pitchFamily="2" charset="2"/>
              <a:buChar char="Ø"/>
              <a:defRPr/>
            </a:pPr>
            <a:r>
              <a:rPr lang="en-GB" sz="1100" dirty="0" smtClean="0">
                <a:latin typeface="Calibri" pitchFamily="34" charset="0"/>
                <a:cs typeface="Calibri" pitchFamily="34" charset="0"/>
              </a:rPr>
              <a:t>S12 </a:t>
            </a:r>
            <a:r>
              <a:rPr lang="en-GB" sz="1100" dirty="0">
                <a:latin typeface="Calibri" pitchFamily="34" charset="0"/>
                <a:cs typeface="Calibri" pitchFamily="34" charset="0"/>
              </a:rPr>
              <a:t>= -0.0618 dB, </a:t>
            </a:r>
            <a:r>
              <a:rPr lang="en-GB" sz="1100" dirty="0" smtClean="0">
                <a:latin typeface="Calibri" pitchFamily="34" charset="0"/>
                <a:cs typeface="Calibri" pitchFamily="34" charset="0"/>
              </a:rPr>
              <a:t>S11= </a:t>
            </a:r>
            <a:r>
              <a:rPr lang="en-GB" sz="1100" dirty="0">
                <a:latin typeface="Calibri" pitchFamily="34" charset="0"/>
                <a:cs typeface="Calibri" pitchFamily="34" charset="0"/>
              </a:rPr>
              <a:t>-40 dB </a:t>
            </a:r>
          </a:p>
          <a:p>
            <a:pPr marL="171450" indent="-171450">
              <a:buFont typeface="Wingdings" pitchFamily="2" charset="2"/>
              <a:buChar char="Ø"/>
              <a:defRPr/>
            </a:pPr>
            <a:r>
              <a:rPr lang="en-GB" sz="1100" dirty="0">
                <a:latin typeface="Calibri" pitchFamily="34" charset="0"/>
                <a:cs typeface="Calibri" pitchFamily="34" charset="0"/>
              </a:rPr>
              <a:t>Bandwidth = 40 MHz at -30 dB reflection</a:t>
            </a:r>
            <a:endParaRPr lang="fr-FR" sz="1100" dirty="0">
              <a:latin typeface="Calibri" pitchFamily="34" charset="0"/>
              <a:cs typeface="Calibri" pitchFamily="34" charset="0"/>
            </a:endParaRPr>
          </a:p>
          <a:p>
            <a:pPr>
              <a:defRPr/>
            </a:pPr>
            <a:endParaRPr lang="fr-FR" sz="11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6405" name="Imag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7480" y="1430150"/>
            <a:ext cx="2422526" cy="1816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Rectangle 6"/>
          <p:cNvSpPr>
            <a:spLocks noChangeArrowheads="1"/>
          </p:cNvSpPr>
          <p:nvPr/>
        </p:nvSpPr>
        <p:spPr bwMode="auto">
          <a:xfrm>
            <a:off x="54769" y="1240222"/>
            <a:ext cx="1240631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1050" dirty="0">
                <a:latin typeface="Calibri" pitchFamily="34" charset="0"/>
                <a:cs typeface="Calibri" pitchFamily="34" charset="0"/>
              </a:rPr>
              <a:t>Original </a:t>
            </a:r>
            <a:r>
              <a:rPr lang="en-GB" sz="1050" dirty="0" smtClean="0">
                <a:latin typeface="Calibri" pitchFamily="34" charset="0"/>
                <a:cs typeface="Calibri" pitchFamily="34" charset="0"/>
              </a:rPr>
              <a:t>idea:</a:t>
            </a:r>
          </a:p>
          <a:p>
            <a:pPr>
              <a:defRPr/>
            </a:pPr>
            <a:r>
              <a:rPr lang="en-GB" sz="1050" dirty="0" smtClean="0">
                <a:latin typeface="Calibri" pitchFamily="34" charset="0"/>
                <a:cs typeface="Calibri" pitchFamily="34" charset="0"/>
              </a:rPr>
              <a:t>S</a:t>
            </a:r>
            <a:r>
              <a:rPr lang="en-GB" sz="1050" dirty="0">
                <a:latin typeface="Calibri" pitchFamily="34" charset="0"/>
                <a:cs typeface="Calibri" pitchFamily="34" charset="0"/>
              </a:rPr>
              <a:t>. </a:t>
            </a:r>
            <a:r>
              <a:rPr lang="en-GB" sz="1050" dirty="0" err="1" smtClean="0">
                <a:latin typeface="Calibri" pitchFamily="34" charset="0"/>
                <a:cs typeface="Calibri" pitchFamily="34" charset="0"/>
              </a:rPr>
              <a:t>Kazakov</a:t>
            </a:r>
            <a:r>
              <a:rPr lang="en-GB" sz="105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GB" sz="1050" dirty="0">
                <a:latin typeface="Calibri" pitchFamily="34" charset="0"/>
                <a:cs typeface="Calibri" pitchFamily="34" charset="0"/>
              </a:rPr>
              <a:t>(</a:t>
            </a:r>
            <a:r>
              <a:rPr lang="en-GB" sz="1050" dirty="0" smtClean="0">
                <a:latin typeface="Calibri" pitchFamily="34" charset="0"/>
                <a:cs typeface="Calibri" pitchFamily="34" charset="0"/>
              </a:rPr>
              <a:t>KEK)</a:t>
            </a:r>
            <a:endParaRPr lang="fr-FR" sz="105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239838" y="630791"/>
            <a:ext cx="7065962" cy="58477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fr-FR" sz="1600" dirty="0" err="1">
                <a:latin typeface="Calibri" pitchFamily="34" charset="0"/>
                <a:cs typeface="Calibri" pitchFamily="34" charset="0"/>
              </a:rPr>
              <a:t>At</a:t>
            </a:r>
            <a:r>
              <a:rPr lang="fr-FR" sz="1600" dirty="0">
                <a:latin typeface="Calibri" pitchFamily="34" charset="0"/>
                <a:cs typeface="Calibri" pitchFamily="34" charset="0"/>
              </a:rPr>
              <a:t> 12 GHz, </a:t>
            </a:r>
            <a:r>
              <a:rPr lang="fr-FR" sz="1600" dirty="0" err="1">
                <a:latin typeface="Calibri" pitchFamily="34" charset="0"/>
                <a:cs typeface="Calibri" pitchFamily="34" charset="0"/>
              </a:rPr>
              <a:t>losses</a:t>
            </a:r>
            <a:r>
              <a:rPr lang="fr-FR" sz="1600" dirty="0">
                <a:latin typeface="Calibri" pitchFamily="34" charset="0"/>
                <a:cs typeface="Calibri" pitchFamily="34" charset="0"/>
              </a:rPr>
              <a:t> on the H</a:t>
            </a:r>
            <a:r>
              <a:rPr lang="fr-FR" sz="1600" baseline="-25000" dirty="0">
                <a:latin typeface="Calibri" pitchFamily="34" charset="0"/>
                <a:cs typeface="Calibri" pitchFamily="34" charset="0"/>
              </a:rPr>
              <a:t>01</a:t>
            </a:r>
            <a:r>
              <a:rPr lang="fr-FR" sz="1600" baseline="30000" dirty="0">
                <a:latin typeface="Calibri" pitchFamily="34" charset="0"/>
                <a:cs typeface="Calibri" pitchFamily="34" charset="0"/>
              </a:rPr>
              <a:t>O</a:t>
            </a:r>
            <a:r>
              <a:rPr lang="fr-FR" sz="1600" dirty="0">
                <a:latin typeface="Calibri" pitchFamily="34" charset="0"/>
                <a:cs typeface="Calibri" pitchFamily="34" charset="0"/>
              </a:rPr>
              <a:t> propagation mode are </a:t>
            </a:r>
            <a:r>
              <a:rPr lang="fr-FR" sz="1600" dirty="0" err="1">
                <a:latin typeface="Calibri" pitchFamily="34" charset="0"/>
                <a:cs typeface="Calibri" pitchFamily="34" charset="0"/>
              </a:rPr>
              <a:t>reduced</a:t>
            </a:r>
            <a:r>
              <a:rPr lang="fr-FR" sz="1600" dirty="0">
                <a:latin typeface="Calibri" pitchFamily="34" charset="0"/>
                <a:cs typeface="Calibri" pitchFamily="34" charset="0"/>
              </a:rPr>
              <a:t> by a factor of 4 in 36 mm dia </a:t>
            </a:r>
            <a:r>
              <a:rPr lang="fr-FR" sz="1600" dirty="0" err="1">
                <a:latin typeface="Calibri" pitchFamily="34" charset="0"/>
                <a:cs typeface="Calibri" pitchFamily="34" charset="0"/>
              </a:rPr>
              <a:t>circular</a:t>
            </a:r>
            <a:r>
              <a:rPr lang="fr-FR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fr-FR" sz="1600" dirty="0" err="1">
                <a:latin typeface="Calibri" pitchFamily="34" charset="0"/>
                <a:cs typeface="Calibri" pitchFamily="34" charset="0"/>
              </a:rPr>
              <a:t>waveguide</a:t>
            </a:r>
            <a:r>
              <a:rPr lang="fr-FR" sz="1600" dirty="0">
                <a:latin typeface="Calibri" pitchFamily="34" charset="0"/>
                <a:cs typeface="Calibri" pitchFamily="34" charset="0"/>
              </a:rPr>
              <a:t> (and by a factor of 8 in 50 mm dia) </a:t>
            </a:r>
          </a:p>
        </p:txBody>
      </p:sp>
      <p:sp>
        <p:nvSpPr>
          <p:cNvPr id="4" name="Rectangle 3"/>
          <p:cNvSpPr/>
          <p:nvPr/>
        </p:nvSpPr>
        <p:spPr>
          <a:xfrm>
            <a:off x="874713" y="1632012"/>
            <a:ext cx="575468" cy="12572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739379" y="3438587"/>
            <a:ext cx="575468" cy="22621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ZoneTexte 32"/>
          <p:cNvSpPr txBox="1">
            <a:spLocks noChangeArrowheads="1"/>
          </p:cNvSpPr>
          <p:nvPr/>
        </p:nvSpPr>
        <p:spPr bwMode="auto">
          <a:xfrm>
            <a:off x="1348581" y="4899025"/>
            <a:ext cx="696912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fr-FR" sz="1050" dirty="0">
                <a:solidFill>
                  <a:srgbClr val="0070C0"/>
                </a:solidFill>
                <a:latin typeface="Comic Sans MS" pitchFamily="66" charset="0"/>
              </a:rPr>
              <a:t>H</a:t>
            </a:r>
            <a:r>
              <a:rPr lang="fr-FR" sz="1050" dirty="0" smtClean="0">
                <a:solidFill>
                  <a:srgbClr val="0070C0"/>
                </a:solidFill>
                <a:latin typeface="Comic Sans MS" pitchFamily="66" charset="0"/>
              </a:rPr>
              <a:t> Field</a:t>
            </a:r>
            <a:endParaRPr lang="fr-FR" sz="1050" baseline="-25000" dirty="0">
              <a:solidFill>
                <a:srgbClr val="0070C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4880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D19EF6B-9F49-4387-9337-EBE3601BE09C}" type="slidenum">
              <a:rPr lang="fr-FR" smtClean="0"/>
              <a:pPr>
                <a:defRPr/>
              </a:pPr>
              <a:t>7</a:t>
            </a:fld>
            <a:endParaRPr lang="fr-FR" dirty="0"/>
          </a:p>
        </p:txBody>
      </p:sp>
      <p:sp>
        <p:nvSpPr>
          <p:cNvPr id="41" name="Rectangle 19"/>
          <p:cNvSpPr>
            <a:spLocks noChangeArrowheads="1"/>
          </p:cNvSpPr>
          <p:nvPr/>
        </p:nvSpPr>
        <p:spPr bwMode="auto">
          <a:xfrm>
            <a:off x="1968500" y="34925"/>
            <a:ext cx="6219825" cy="5932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/>
          <a:p>
            <a:pPr algn="ctr" defTabSz="457200">
              <a:lnSpc>
                <a:spcPct val="105000"/>
              </a:lnSpc>
              <a:buClr>
                <a:srgbClr val="000000"/>
              </a:buClr>
              <a:buSzPct val="100000"/>
              <a:buFont typeface="Arial" pitchFamily="34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fr-FR" sz="2800" b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36 </a:t>
            </a:r>
            <a:r>
              <a:rPr lang="fr-FR" sz="28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/ </a:t>
            </a:r>
            <a:r>
              <a:rPr lang="fr-FR" sz="2800" b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50 mm </a:t>
            </a:r>
            <a:r>
              <a:rPr lang="fr-FR" sz="2800" b="1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Circular</a:t>
            </a:r>
            <a:r>
              <a:rPr lang="fr-FR" sz="2800" b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Taper</a:t>
            </a:r>
          </a:p>
        </p:txBody>
      </p:sp>
      <p:pic>
        <p:nvPicPr>
          <p:cNvPr id="39945" name="Picture 1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" y="1812925"/>
            <a:ext cx="3038475" cy="10253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162" y="3082603"/>
            <a:ext cx="3324226" cy="2403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7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8412" y="1683130"/>
            <a:ext cx="2982346" cy="1951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Rectangle 6"/>
          <p:cNvSpPr>
            <a:spLocks noChangeArrowheads="1"/>
          </p:cNvSpPr>
          <p:nvPr/>
        </p:nvSpPr>
        <p:spPr bwMode="auto">
          <a:xfrm>
            <a:off x="663575" y="5741988"/>
            <a:ext cx="33258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GB" sz="1100" dirty="0" smtClean="0">
                <a:latin typeface="Calibri" pitchFamily="34" charset="0"/>
                <a:cs typeface="Calibri" pitchFamily="34" charset="0"/>
              </a:rPr>
              <a:t>HFSS results:</a:t>
            </a:r>
          </a:p>
          <a:p>
            <a:pPr marL="171450" indent="-171450">
              <a:buFont typeface="Wingdings" pitchFamily="2" charset="2"/>
              <a:buChar char="Ø"/>
              <a:defRPr/>
            </a:pPr>
            <a:r>
              <a:rPr lang="en-GB" sz="1100" dirty="0" smtClean="0">
                <a:latin typeface="Calibri" pitchFamily="34" charset="0"/>
                <a:cs typeface="Calibri" pitchFamily="34" charset="0"/>
              </a:rPr>
              <a:t>S12 = 5.4e-5 dB at 11.9942 GHz </a:t>
            </a:r>
          </a:p>
          <a:p>
            <a:pPr marL="171450" indent="-171450">
              <a:buFont typeface="Wingdings" pitchFamily="2" charset="2"/>
              <a:buChar char="Ø"/>
              <a:defRPr/>
            </a:pPr>
            <a:r>
              <a:rPr lang="en-GB" sz="1100" dirty="0" smtClean="0">
                <a:latin typeface="Calibri" pitchFamily="34" charset="0"/>
                <a:cs typeface="Calibri" pitchFamily="34" charset="0"/>
              </a:rPr>
              <a:t>S11 &lt; </a:t>
            </a:r>
            <a:r>
              <a:rPr lang="en-GB" sz="1100" dirty="0">
                <a:latin typeface="Calibri" pitchFamily="34" charset="0"/>
                <a:cs typeface="Calibri" pitchFamily="34" charset="0"/>
              </a:rPr>
              <a:t>-30 dB between 11.82 and 12.18 GHz Bandwidth =360 MHz </a:t>
            </a:r>
            <a:endParaRPr lang="fr-FR" sz="11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8194" name="Picture 2" descr="D:\001_TEST_STAND_CERN\019_2nd marché_MC90°-Guides-circulaires\%08_Photos tapers br&amp;sés\IMG_2597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8318" y="3672400"/>
            <a:ext cx="3559383" cy="2669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800100" y="942890"/>
            <a:ext cx="5642222" cy="58477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fr-FR" sz="1600" dirty="0" err="1">
                <a:latin typeface="Calibri" pitchFamily="34" charset="0"/>
                <a:cs typeface="Calibri" pitchFamily="34" charset="0"/>
              </a:rPr>
              <a:t>Circular</a:t>
            </a:r>
            <a:r>
              <a:rPr lang="fr-FR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fr-FR" sz="1600" dirty="0" err="1">
                <a:latin typeface="Calibri" pitchFamily="34" charset="0"/>
                <a:cs typeface="Calibri" pitchFamily="34" charset="0"/>
              </a:rPr>
              <a:t>waveguide</a:t>
            </a:r>
            <a:r>
              <a:rPr lang="fr-FR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fr-FR" sz="1600" dirty="0" err="1">
                <a:latin typeface="Calibri" pitchFamily="34" charset="0"/>
                <a:cs typeface="Calibri" pitchFamily="34" charset="0"/>
              </a:rPr>
              <a:t>with</a:t>
            </a:r>
            <a:r>
              <a:rPr lang="fr-FR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fr-FR" sz="1600" dirty="0" err="1">
                <a:latin typeface="Calibri" pitchFamily="34" charset="0"/>
                <a:cs typeface="Calibri" pitchFamily="34" charset="0"/>
              </a:rPr>
              <a:t>stepped</a:t>
            </a:r>
            <a:r>
              <a:rPr lang="fr-FR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fr-FR" sz="1600" dirty="0" err="1">
                <a:latin typeface="Calibri" pitchFamily="34" charset="0"/>
                <a:cs typeface="Calibri" pitchFamily="34" charset="0"/>
              </a:rPr>
              <a:t>diameters</a:t>
            </a:r>
            <a:r>
              <a:rPr lang="fr-FR" sz="1600" dirty="0">
                <a:latin typeface="Calibri" pitchFamily="34" charset="0"/>
                <a:cs typeface="Calibri" pitchFamily="34" charset="0"/>
              </a:rPr>
              <a:t> (single mode)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r-FR" sz="1600" dirty="0">
                <a:latin typeface="Calibri" pitchFamily="34" charset="0"/>
                <a:cs typeface="Calibri" pitchFamily="34" charset="0"/>
              </a:rPr>
              <a:t>Compatible </a:t>
            </a:r>
            <a:r>
              <a:rPr lang="fr-FR" sz="1600" dirty="0" err="1">
                <a:latin typeface="Calibri" pitchFamily="34" charset="0"/>
                <a:cs typeface="Calibri" pitchFamily="34" charset="0"/>
              </a:rPr>
              <a:t>with</a:t>
            </a:r>
            <a:r>
              <a:rPr lang="fr-FR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fr-FR" sz="1600" dirty="0" err="1">
                <a:latin typeface="Calibri" pitchFamily="34" charset="0"/>
                <a:cs typeface="Calibri" pitchFamily="34" charset="0"/>
              </a:rPr>
              <a:t>existing</a:t>
            </a:r>
            <a:r>
              <a:rPr lang="fr-FR" sz="1600" dirty="0">
                <a:latin typeface="Calibri" pitchFamily="34" charset="0"/>
                <a:cs typeface="Calibri" pitchFamily="34" charset="0"/>
              </a:rPr>
              <a:t> 50mm </a:t>
            </a:r>
            <a:r>
              <a:rPr lang="fr-FR" sz="1600" dirty="0" err="1">
                <a:latin typeface="Calibri" pitchFamily="34" charset="0"/>
                <a:cs typeface="Calibri" pitchFamily="34" charset="0"/>
              </a:rPr>
              <a:t>diameter</a:t>
            </a:r>
            <a:r>
              <a:rPr lang="fr-FR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fr-FR" sz="1600" dirty="0" err="1">
                <a:latin typeface="Calibri" pitchFamily="34" charset="0"/>
                <a:cs typeface="Calibri" pitchFamily="34" charset="0"/>
              </a:rPr>
              <a:t>circular</a:t>
            </a:r>
            <a:r>
              <a:rPr lang="fr-FR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fr-FR" sz="1600" dirty="0" err="1" smtClean="0">
                <a:latin typeface="Calibri" pitchFamily="34" charset="0"/>
                <a:cs typeface="Calibri" pitchFamily="34" charset="0"/>
              </a:rPr>
              <a:t>waveguide</a:t>
            </a:r>
            <a:endParaRPr lang="fr-FR" sz="16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2" name="ZoneTexte 32"/>
          <p:cNvSpPr txBox="1">
            <a:spLocks noChangeArrowheads="1"/>
          </p:cNvSpPr>
          <p:nvPr/>
        </p:nvSpPr>
        <p:spPr bwMode="auto">
          <a:xfrm>
            <a:off x="2758809" y="1875134"/>
            <a:ext cx="696912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fr-FR" sz="1050" dirty="0" smtClean="0">
                <a:solidFill>
                  <a:srgbClr val="FF0000"/>
                </a:solidFill>
                <a:latin typeface="Comic Sans MS" pitchFamily="66" charset="0"/>
              </a:rPr>
              <a:t>E Field</a:t>
            </a:r>
            <a:endParaRPr lang="fr-FR" sz="1050" baseline="-250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78207" y="1662113"/>
            <a:ext cx="575468" cy="12572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949" name="ZoneTexte 33"/>
          <p:cNvSpPr txBox="1">
            <a:spLocks noChangeArrowheads="1"/>
          </p:cNvSpPr>
          <p:nvPr/>
        </p:nvSpPr>
        <p:spPr bwMode="auto">
          <a:xfrm>
            <a:off x="678207" y="2136744"/>
            <a:ext cx="6778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fr-FR" sz="1400" dirty="0" smtClean="0"/>
              <a:t>H</a:t>
            </a:r>
            <a:r>
              <a:rPr lang="fr-FR" sz="1400" baseline="-25000" dirty="0" smtClean="0"/>
              <a:t>01</a:t>
            </a:r>
            <a:r>
              <a:rPr lang="fr-FR" sz="1400" baseline="30000" dirty="0" smtClean="0">
                <a:latin typeface="Arial" charset="0"/>
                <a:cs typeface="Arial" charset="0"/>
              </a:rPr>
              <a:t>O</a:t>
            </a:r>
            <a:endParaRPr lang="fr-FR" sz="1400" baseline="-25000" dirty="0"/>
          </a:p>
        </p:txBody>
      </p:sp>
    </p:spTree>
    <p:extLst>
      <p:ext uri="{BB962C8B-B14F-4D97-AF65-F5344CB8AC3E}">
        <p14:creationId xmlns:p14="http://schemas.microsoft.com/office/powerpoint/2010/main" val="39532583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8F97AB-19E1-4319-9429-6129B1D0AF54}" type="slidenum">
              <a:rPr lang="fr-FR" smtClean="0"/>
              <a:pPr>
                <a:defRPr/>
              </a:pPr>
              <a:t>8</a:t>
            </a:fld>
            <a:endParaRPr lang="fr-FR" dirty="0"/>
          </a:p>
        </p:txBody>
      </p:sp>
      <p:pic>
        <p:nvPicPr>
          <p:cNvPr id="17411" name="Imag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2200" y="762000"/>
            <a:ext cx="3032125" cy="2274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863" y="3224213"/>
            <a:ext cx="3624262" cy="2954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00" y="3240088"/>
            <a:ext cx="3638550" cy="2938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415" name="ZoneTexte 2"/>
          <p:cNvSpPr txBox="1">
            <a:spLocks noChangeArrowheads="1"/>
          </p:cNvSpPr>
          <p:nvPr/>
        </p:nvSpPr>
        <p:spPr bwMode="auto">
          <a:xfrm>
            <a:off x="350838" y="1238250"/>
            <a:ext cx="3621087" cy="1322387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n-US" sz="1600" dirty="0">
                <a:latin typeface="Calibri" pitchFamily="34" charset="0"/>
                <a:cs typeface="Calibri" pitchFamily="34" charset="0"/>
              </a:rPr>
              <a:t>At 11.9942 GHz:</a:t>
            </a:r>
          </a:p>
          <a:p>
            <a:pPr eaLnBrk="1" hangingPunct="1"/>
            <a:r>
              <a:rPr lang="en-US" sz="1600" dirty="0">
                <a:latin typeface="Calibri" pitchFamily="34" charset="0"/>
                <a:cs typeface="Calibri" pitchFamily="34" charset="0"/>
              </a:rPr>
              <a:t>	</a:t>
            </a:r>
            <a:r>
              <a:rPr lang="en-US" sz="1600" dirty="0" smtClean="0">
                <a:latin typeface="Calibri" pitchFamily="34" charset="0"/>
                <a:cs typeface="Calibri" pitchFamily="34" charset="0"/>
              </a:rPr>
              <a:t>S12= -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0.14 dB </a:t>
            </a:r>
          </a:p>
          <a:p>
            <a:pPr eaLnBrk="1" hangingPunct="1"/>
            <a:r>
              <a:rPr lang="en-US" sz="1600" dirty="0">
                <a:latin typeface="Calibri" pitchFamily="34" charset="0"/>
                <a:cs typeface="Calibri" pitchFamily="34" charset="0"/>
              </a:rPr>
              <a:t>	</a:t>
            </a:r>
            <a:r>
              <a:rPr lang="en-US" sz="1600" dirty="0" smtClean="0">
                <a:latin typeface="Calibri" pitchFamily="34" charset="0"/>
                <a:cs typeface="Calibri" pitchFamily="34" charset="0"/>
              </a:rPr>
              <a:t>S11= -36.3 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dB</a:t>
            </a:r>
          </a:p>
          <a:p>
            <a:pPr eaLnBrk="1" hangingPunct="1"/>
            <a:endParaRPr lang="en-US" sz="1600" dirty="0">
              <a:latin typeface="Calibri" pitchFamily="34" charset="0"/>
              <a:cs typeface="Calibri" pitchFamily="34" charset="0"/>
            </a:endParaRPr>
          </a:p>
          <a:p>
            <a:pPr eaLnBrk="1" hangingPunct="1"/>
            <a:r>
              <a:rPr lang="en-US" sz="1600" dirty="0">
                <a:latin typeface="Calibri" pitchFamily="34" charset="0"/>
                <a:cs typeface="Calibri" pitchFamily="34" charset="0"/>
              </a:rPr>
              <a:t>BW at -30 dB reflection: </a:t>
            </a:r>
            <a:r>
              <a:rPr lang="en-US" sz="1600" dirty="0" smtClean="0">
                <a:latin typeface="Calibri" pitchFamily="34" charset="0"/>
                <a:cs typeface="Calibri" pitchFamily="34" charset="0"/>
              </a:rPr>
              <a:t>150 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MHz</a:t>
            </a:r>
          </a:p>
        </p:txBody>
      </p:sp>
      <p:sp>
        <p:nvSpPr>
          <p:cNvPr id="9" name="Rectangle 19"/>
          <p:cNvSpPr>
            <a:spLocks noChangeArrowheads="1"/>
          </p:cNvSpPr>
          <p:nvPr/>
        </p:nvSpPr>
        <p:spPr bwMode="auto">
          <a:xfrm>
            <a:off x="1652587" y="34925"/>
            <a:ext cx="6219825" cy="5932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/>
          <a:p>
            <a:pPr algn="ctr" defTabSz="457200">
              <a:lnSpc>
                <a:spcPct val="105000"/>
              </a:lnSpc>
              <a:buClr>
                <a:srgbClr val="000000"/>
              </a:buClr>
              <a:buSzPct val="100000"/>
              <a:buFont typeface="Arial" pitchFamily="34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fr-FR" sz="28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RF </a:t>
            </a:r>
            <a:r>
              <a:rPr lang="fr-FR" sz="2800" b="1" dirty="0" err="1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measurements</a:t>
            </a:r>
            <a:r>
              <a:rPr lang="fr-FR" sz="28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(Oct. 2010)</a:t>
            </a:r>
            <a:endParaRPr lang="fr-FR" sz="2800" b="1" dirty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4232275" y="1003399"/>
            <a:ext cx="7651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rgbClr val="0066FF"/>
                </a:solidFill>
              </a:rPr>
              <a:t>MC#1</a:t>
            </a:r>
            <a:endParaRPr lang="en-US" sz="1400" dirty="0">
              <a:solidFill>
                <a:srgbClr val="0066FF"/>
              </a:solidFill>
            </a:endParaRPr>
          </a:p>
        </p:txBody>
      </p:sp>
      <p:cxnSp>
        <p:nvCxnSpPr>
          <p:cNvPr id="5" name="Connecteur droit avec flèche 4"/>
          <p:cNvCxnSpPr/>
          <p:nvPr/>
        </p:nvCxnSpPr>
        <p:spPr>
          <a:xfrm>
            <a:off x="4762499" y="1311176"/>
            <a:ext cx="342901" cy="222349"/>
          </a:xfrm>
          <a:prstGeom prst="straightConnector1">
            <a:avLst/>
          </a:prstGeom>
          <a:ln w="15875">
            <a:solidFill>
              <a:srgbClr val="0066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/>
          <p:cNvSpPr txBox="1"/>
          <p:nvPr/>
        </p:nvSpPr>
        <p:spPr>
          <a:xfrm>
            <a:off x="7954961" y="1042838"/>
            <a:ext cx="7651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rgbClr val="0066FF"/>
                </a:solidFill>
              </a:rPr>
              <a:t>MC#2</a:t>
            </a:r>
            <a:endParaRPr lang="en-US" sz="1400" dirty="0">
              <a:solidFill>
                <a:srgbClr val="0066FF"/>
              </a:solidFill>
            </a:endParaRPr>
          </a:p>
        </p:txBody>
      </p:sp>
      <p:cxnSp>
        <p:nvCxnSpPr>
          <p:cNvPr id="14" name="Connecteur droit avec flèche 13"/>
          <p:cNvCxnSpPr/>
          <p:nvPr/>
        </p:nvCxnSpPr>
        <p:spPr>
          <a:xfrm flipH="1">
            <a:off x="7781925" y="1350615"/>
            <a:ext cx="351630" cy="182910"/>
          </a:xfrm>
          <a:prstGeom prst="straightConnector1">
            <a:avLst/>
          </a:prstGeom>
          <a:ln w="15875">
            <a:solidFill>
              <a:srgbClr val="0066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63887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e 3"/>
          <p:cNvGrpSpPr/>
          <p:nvPr/>
        </p:nvGrpSpPr>
        <p:grpSpPr>
          <a:xfrm>
            <a:off x="138572" y="1597819"/>
            <a:ext cx="4726655" cy="1583531"/>
            <a:chOff x="-459455" y="1321593"/>
            <a:chExt cx="4726655" cy="1583531"/>
          </a:xfrm>
        </p:grpSpPr>
        <p:pic>
          <p:nvPicPr>
            <p:cNvPr id="18442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46075" y="1393825"/>
              <a:ext cx="4613275" cy="1419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Rectangle 2"/>
            <p:cNvSpPr/>
            <p:nvPr/>
          </p:nvSpPr>
          <p:spPr>
            <a:xfrm>
              <a:off x="298450" y="1393825"/>
              <a:ext cx="1515808" cy="4016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-459455" y="1321593"/>
              <a:ext cx="849979" cy="15835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CD53D1C-F8CC-418A-AB0A-E568C0E354D2}" type="slidenum">
              <a:rPr lang="fr-FR" smtClean="0"/>
              <a:pPr>
                <a:defRPr/>
              </a:pPr>
              <a:t>9</a:t>
            </a:fld>
            <a:endParaRPr lang="fr-FR" dirty="0"/>
          </a:p>
        </p:txBody>
      </p:sp>
      <p:sp>
        <p:nvSpPr>
          <p:cNvPr id="18437" name="ZoneTexte 33"/>
          <p:cNvSpPr txBox="1">
            <a:spLocks noChangeArrowheads="1"/>
          </p:cNvSpPr>
          <p:nvPr/>
        </p:nvSpPr>
        <p:spPr bwMode="auto">
          <a:xfrm>
            <a:off x="761457" y="2410222"/>
            <a:ext cx="6778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fr-FR" sz="1400" dirty="0" smtClean="0"/>
              <a:t>H</a:t>
            </a:r>
            <a:r>
              <a:rPr lang="fr-FR" sz="1400" baseline="-25000" dirty="0" smtClean="0"/>
              <a:t>01</a:t>
            </a:r>
            <a:r>
              <a:rPr lang="fr-FR" sz="1400" baseline="30000" dirty="0" smtClean="0">
                <a:latin typeface="Arial" charset="0"/>
                <a:cs typeface="Arial" charset="0"/>
              </a:rPr>
              <a:t>O</a:t>
            </a:r>
            <a:endParaRPr lang="fr-FR" sz="1400" baseline="-25000" dirty="0"/>
          </a:p>
        </p:txBody>
      </p:sp>
      <p:sp>
        <p:nvSpPr>
          <p:cNvPr id="41" name="Rectangle 19"/>
          <p:cNvSpPr>
            <a:spLocks noChangeArrowheads="1"/>
          </p:cNvSpPr>
          <p:nvPr/>
        </p:nvSpPr>
        <p:spPr bwMode="auto">
          <a:xfrm>
            <a:off x="1960563" y="34925"/>
            <a:ext cx="6219825" cy="5729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/>
          <a:p>
            <a:pPr algn="ctr" defTabSz="457200">
              <a:lnSpc>
                <a:spcPct val="105000"/>
              </a:lnSpc>
              <a:buClr>
                <a:srgbClr val="000000"/>
              </a:buClr>
              <a:buSzPct val="100000"/>
              <a:buFont typeface="Arial" pitchFamily="34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fr-FR" sz="3100" b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H</a:t>
            </a:r>
            <a:r>
              <a:rPr lang="fr-FR" sz="31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-double </a:t>
            </a:r>
            <a:r>
              <a:rPr lang="fr-FR" sz="3100" b="1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moded</a:t>
            </a:r>
            <a:r>
              <a:rPr lang="fr-FR" sz="3100" b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RF Valve</a:t>
            </a:r>
          </a:p>
        </p:txBody>
      </p:sp>
      <p:grpSp>
        <p:nvGrpSpPr>
          <p:cNvPr id="18443" name="Groupe 18"/>
          <p:cNvGrpSpPr>
            <a:grpSpLocks/>
          </p:cNvGrpSpPr>
          <p:nvPr/>
        </p:nvGrpSpPr>
        <p:grpSpPr bwMode="auto">
          <a:xfrm>
            <a:off x="666750" y="3597275"/>
            <a:ext cx="3097213" cy="1900238"/>
            <a:chOff x="1082248" y="4002088"/>
            <a:chExt cx="3981395" cy="2551810"/>
          </a:xfrm>
        </p:grpSpPr>
        <p:pic>
          <p:nvPicPr>
            <p:cNvPr id="18451" name="Picture 1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2248" y="4002088"/>
              <a:ext cx="3981395" cy="25518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52" name="Line 3"/>
            <p:cNvSpPr>
              <a:spLocks noChangeShapeType="1"/>
            </p:cNvSpPr>
            <p:nvPr/>
          </p:nvSpPr>
          <p:spPr bwMode="auto">
            <a:xfrm flipH="1">
              <a:off x="2970213" y="4524390"/>
              <a:ext cx="0" cy="985851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453" name="Text Box 2"/>
            <p:cNvSpPr txBox="1">
              <a:spLocks noChangeArrowheads="1"/>
            </p:cNvSpPr>
            <p:nvPr/>
          </p:nvSpPr>
          <p:spPr bwMode="auto">
            <a:xfrm>
              <a:off x="2220671" y="4779981"/>
              <a:ext cx="673343" cy="285749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r>
                <a:rPr lang="fr-FR" altLang="zh-CN" sz="1000" dirty="0">
                  <a:latin typeface="Calibri" pitchFamily="34" charset="0"/>
                  <a:ea typeface="Times New Roman" pitchFamily="18" charset="0"/>
                  <a:cs typeface="Calibri" pitchFamily="34" charset="0"/>
                </a:rPr>
                <a:t>20 dB</a:t>
              </a:r>
              <a:endParaRPr lang="fr-FR" altLang="zh-CN" dirty="0">
                <a:latin typeface="Calibri" pitchFamily="34" charset="0"/>
                <a:ea typeface="Times New Roman" pitchFamily="18" charset="0"/>
                <a:cs typeface="Calibri" pitchFamily="34" charset="0"/>
              </a:endParaRPr>
            </a:p>
          </p:txBody>
        </p:sp>
      </p:grpSp>
      <p:sp>
        <p:nvSpPr>
          <p:cNvPr id="18" name="Ellipse 17"/>
          <p:cNvSpPr/>
          <p:nvPr/>
        </p:nvSpPr>
        <p:spPr>
          <a:xfrm>
            <a:off x="2558589" y="2270125"/>
            <a:ext cx="796925" cy="21907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cxnSp>
        <p:nvCxnSpPr>
          <p:cNvPr id="19" name="Connecteur droit avec flèche 18"/>
          <p:cNvCxnSpPr>
            <a:stCxn id="18" idx="4"/>
          </p:cNvCxnSpPr>
          <p:nvPr/>
        </p:nvCxnSpPr>
        <p:spPr>
          <a:xfrm flipH="1">
            <a:off x="2681056" y="2489200"/>
            <a:ext cx="275996" cy="2162699"/>
          </a:xfrm>
          <a:prstGeom prst="straightConnector1">
            <a:avLst/>
          </a:prstGeom>
          <a:ln w="12700">
            <a:solidFill>
              <a:schemeClr val="bg2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446" name="Picture 1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1532851"/>
            <a:ext cx="3075709" cy="23158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8" name="Imag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7569" y="4032296"/>
            <a:ext cx="4057049" cy="2167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Rectangle 6"/>
          <p:cNvSpPr>
            <a:spLocks noChangeArrowheads="1"/>
          </p:cNvSpPr>
          <p:nvPr/>
        </p:nvSpPr>
        <p:spPr bwMode="auto">
          <a:xfrm>
            <a:off x="663575" y="5797550"/>
            <a:ext cx="3325813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GB" sz="1100" dirty="0" smtClean="0">
                <a:latin typeface="Calibri" pitchFamily="34" charset="0"/>
                <a:cs typeface="Calibri" pitchFamily="34" charset="0"/>
              </a:rPr>
              <a:t>HFSS result:</a:t>
            </a:r>
          </a:p>
          <a:p>
            <a:pPr marL="171450" indent="-171450">
              <a:buFont typeface="Wingdings" pitchFamily="2" charset="2"/>
              <a:buChar char="Ø"/>
              <a:defRPr/>
            </a:pPr>
            <a:r>
              <a:rPr lang="en-GB" sz="1100" dirty="0">
                <a:latin typeface="Calibri" pitchFamily="34" charset="0"/>
                <a:cs typeface="Calibri" pitchFamily="34" charset="0"/>
              </a:rPr>
              <a:t>S12 = -</a:t>
            </a:r>
            <a:r>
              <a:rPr lang="en-GB" sz="1100" dirty="0" smtClean="0">
                <a:latin typeface="Calibri" pitchFamily="34" charset="0"/>
                <a:cs typeface="Calibri" pitchFamily="34" charset="0"/>
              </a:rPr>
              <a:t>0.000165 </a:t>
            </a:r>
            <a:r>
              <a:rPr lang="en-GB" sz="1100" dirty="0">
                <a:latin typeface="Calibri" pitchFamily="34" charset="0"/>
                <a:cs typeface="Calibri" pitchFamily="34" charset="0"/>
              </a:rPr>
              <a:t>dB, S11= -</a:t>
            </a:r>
            <a:r>
              <a:rPr lang="en-GB" sz="1100" dirty="0" smtClean="0">
                <a:latin typeface="Calibri" pitchFamily="34" charset="0"/>
                <a:cs typeface="Calibri" pitchFamily="34" charset="0"/>
              </a:rPr>
              <a:t>44.2 </a:t>
            </a:r>
            <a:r>
              <a:rPr lang="en-GB" sz="1100" dirty="0">
                <a:latin typeface="Calibri" pitchFamily="34" charset="0"/>
                <a:cs typeface="Calibri" pitchFamily="34" charset="0"/>
              </a:rPr>
              <a:t>dB </a:t>
            </a:r>
            <a:endParaRPr lang="en-GB" sz="1100" dirty="0" smtClean="0">
              <a:latin typeface="Calibri" pitchFamily="34" charset="0"/>
              <a:cs typeface="Calibri" pitchFamily="34" charset="0"/>
            </a:endParaRPr>
          </a:p>
          <a:p>
            <a:pPr marL="171450" indent="-171450">
              <a:buFont typeface="Wingdings" pitchFamily="2" charset="2"/>
              <a:buChar char="Ø"/>
              <a:defRPr/>
            </a:pPr>
            <a:r>
              <a:rPr lang="en-GB" sz="1100" dirty="0" smtClean="0">
                <a:latin typeface="Calibri" pitchFamily="34" charset="0"/>
                <a:cs typeface="Calibri" pitchFamily="34" charset="0"/>
              </a:rPr>
              <a:t>Bandwidth </a:t>
            </a:r>
            <a:r>
              <a:rPr lang="en-GB" sz="1100" dirty="0">
                <a:latin typeface="Calibri" pitchFamily="34" charset="0"/>
                <a:cs typeface="Calibri" pitchFamily="34" charset="0"/>
              </a:rPr>
              <a:t>= 105 MHz at -30 dB reflection</a:t>
            </a:r>
            <a:endParaRPr lang="fr-FR" sz="11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1" name="Rectangle 6"/>
          <p:cNvSpPr>
            <a:spLocks noChangeArrowheads="1"/>
          </p:cNvSpPr>
          <p:nvPr/>
        </p:nvSpPr>
        <p:spPr bwMode="auto">
          <a:xfrm>
            <a:off x="138573" y="1743912"/>
            <a:ext cx="1937589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1050" dirty="0">
                <a:latin typeface="Calibri" pitchFamily="34" charset="0"/>
                <a:cs typeface="Calibri" pitchFamily="34" charset="0"/>
              </a:rPr>
              <a:t>Original idea</a:t>
            </a:r>
            <a:r>
              <a:rPr lang="en-GB" sz="1050" dirty="0" smtClean="0">
                <a:latin typeface="Calibri" pitchFamily="34" charset="0"/>
                <a:cs typeface="Calibri" pitchFamily="34" charset="0"/>
              </a:rPr>
              <a:t>:</a:t>
            </a:r>
          </a:p>
          <a:p>
            <a:pPr>
              <a:defRPr/>
            </a:pPr>
            <a:r>
              <a:rPr lang="en-GB" sz="1050" dirty="0" smtClean="0">
                <a:latin typeface="Calibri" pitchFamily="34" charset="0"/>
                <a:cs typeface="Calibri" pitchFamily="34" charset="0"/>
              </a:rPr>
              <a:t>A</a:t>
            </a:r>
            <a:r>
              <a:rPr lang="en-GB" sz="1050" dirty="0">
                <a:latin typeface="Calibri" pitchFamily="34" charset="0"/>
                <a:cs typeface="Calibri" pitchFamily="34" charset="0"/>
              </a:rPr>
              <a:t>. </a:t>
            </a:r>
            <a:r>
              <a:rPr lang="en-GB" sz="1050" dirty="0" smtClean="0">
                <a:latin typeface="Calibri" pitchFamily="34" charset="0"/>
                <a:cs typeface="Calibri" pitchFamily="34" charset="0"/>
              </a:rPr>
              <a:t>Grudiev </a:t>
            </a:r>
            <a:r>
              <a:rPr lang="en-GB" sz="1050" dirty="0">
                <a:latin typeface="Calibri" pitchFamily="34" charset="0"/>
                <a:cs typeface="Calibri" pitchFamily="34" charset="0"/>
              </a:rPr>
              <a:t> </a:t>
            </a:r>
            <a:r>
              <a:rPr lang="en-GB" sz="1050" dirty="0" smtClean="0">
                <a:latin typeface="Calibri" pitchFamily="34" charset="0"/>
                <a:cs typeface="Calibri" pitchFamily="34" charset="0"/>
              </a:rPr>
              <a:t>(CERN) (at 30 GHz)</a:t>
            </a:r>
            <a:endParaRPr lang="fr-FR" sz="105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733421" y="927977"/>
            <a:ext cx="7828688" cy="58477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fr-FR" sz="1600" dirty="0" err="1">
                <a:latin typeface="Calibri" pitchFamily="34" charset="0"/>
                <a:cs typeface="Calibri" pitchFamily="34" charset="0"/>
              </a:rPr>
              <a:t>Circular</a:t>
            </a:r>
            <a:r>
              <a:rPr lang="fr-FR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fr-FR" sz="1600" dirty="0" err="1">
                <a:latin typeface="Calibri" pitchFamily="34" charset="0"/>
                <a:cs typeface="Calibri" pitchFamily="34" charset="0"/>
              </a:rPr>
              <a:t>waveguide</a:t>
            </a:r>
            <a:r>
              <a:rPr lang="fr-FR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fr-FR" sz="1600" dirty="0" err="1">
                <a:latin typeface="Calibri" pitchFamily="34" charset="0"/>
                <a:cs typeface="Calibri" pitchFamily="34" charset="0"/>
              </a:rPr>
              <a:t>with</a:t>
            </a:r>
            <a:r>
              <a:rPr lang="fr-FR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fr-FR" sz="1600" dirty="0" err="1">
                <a:latin typeface="Calibri" pitchFamily="34" charset="0"/>
                <a:cs typeface="Calibri" pitchFamily="34" charset="0"/>
              </a:rPr>
              <a:t>stepped</a:t>
            </a:r>
            <a:r>
              <a:rPr lang="fr-FR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fr-FR" sz="1600" dirty="0" err="1">
                <a:latin typeface="Calibri" pitchFamily="34" charset="0"/>
                <a:cs typeface="Calibri" pitchFamily="34" charset="0"/>
              </a:rPr>
              <a:t>diameters</a:t>
            </a:r>
            <a:r>
              <a:rPr lang="fr-FR" sz="1600" dirty="0">
                <a:latin typeface="Calibri" pitchFamily="34" charset="0"/>
                <a:cs typeface="Calibri" pitchFamily="34" charset="0"/>
              </a:rPr>
              <a:t> </a:t>
            </a:r>
            <a:endParaRPr lang="fr-FR" sz="1600" dirty="0" smtClean="0">
              <a:latin typeface="Calibri" pitchFamily="34" charset="0"/>
              <a:cs typeface="Calibri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fr-FR" sz="1600" dirty="0" err="1" smtClean="0">
                <a:latin typeface="Calibri" pitchFamily="34" charset="0"/>
                <a:cs typeface="Calibri" pitchFamily="34" charset="0"/>
              </a:rPr>
              <a:t>Mixing</a:t>
            </a:r>
            <a:r>
              <a:rPr lang="fr-FR" sz="1600" dirty="0" smtClean="0">
                <a:latin typeface="Calibri" pitchFamily="34" charset="0"/>
                <a:cs typeface="Calibri" pitchFamily="34" charset="0"/>
              </a:rPr>
              <a:t> of </a:t>
            </a:r>
            <a:r>
              <a:rPr lang="fr-FR" sz="1600" dirty="0" err="1" smtClean="0">
                <a:latin typeface="Calibri" pitchFamily="34" charset="0"/>
                <a:cs typeface="Calibri" pitchFamily="34" charset="0"/>
              </a:rPr>
              <a:t>two</a:t>
            </a:r>
            <a:r>
              <a:rPr lang="fr-FR" sz="1600" dirty="0" smtClean="0">
                <a:latin typeface="Calibri" pitchFamily="34" charset="0"/>
                <a:cs typeface="Calibri" pitchFamily="34" charset="0"/>
              </a:rPr>
              <a:t> modes (</a:t>
            </a:r>
            <a:r>
              <a:rPr lang="fr-FR" sz="1600" dirty="0">
                <a:latin typeface="Calibri" pitchFamily="34" charset="0"/>
                <a:cs typeface="Calibri" pitchFamily="34" charset="0"/>
              </a:rPr>
              <a:t>H</a:t>
            </a:r>
            <a:r>
              <a:rPr lang="fr-FR" sz="1600" baseline="-25000" dirty="0">
                <a:latin typeface="Calibri" pitchFamily="34" charset="0"/>
                <a:cs typeface="Calibri" pitchFamily="34" charset="0"/>
              </a:rPr>
              <a:t>01</a:t>
            </a:r>
            <a:r>
              <a:rPr lang="fr-FR" sz="1600" baseline="30000" dirty="0">
                <a:latin typeface="Calibri" pitchFamily="34" charset="0"/>
                <a:cs typeface="Calibri" pitchFamily="34" charset="0"/>
              </a:rPr>
              <a:t>O </a:t>
            </a:r>
            <a:r>
              <a:rPr lang="fr-FR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fr-FR" sz="1600" dirty="0" smtClean="0">
                <a:latin typeface="Calibri" pitchFamily="34" charset="0"/>
                <a:cs typeface="Calibri" pitchFamily="34" charset="0"/>
              </a:rPr>
              <a:t>and H</a:t>
            </a:r>
            <a:r>
              <a:rPr lang="fr-FR" sz="1600" baseline="-25000" dirty="0" smtClean="0">
                <a:latin typeface="Calibri" pitchFamily="34" charset="0"/>
                <a:cs typeface="Calibri" pitchFamily="34" charset="0"/>
              </a:rPr>
              <a:t>02</a:t>
            </a:r>
            <a:r>
              <a:rPr lang="fr-FR" sz="1600" baseline="30000" dirty="0" smtClean="0">
                <a:latin typeface="Calibri" pitchFamily="34" charset="0"/>
                <a:cs typeface="Calibri" pitchFamily="34" charset="0"/>
              </a:rPr>
              <a:t>O</a:t>
            </a:r>
            <a:r>
              <a:rPr lang="fr-FR" sz="1600" dirty="0" smtClean="0">
                <a:latin typeface="Calibri" pitchFamily="34" charset="0"/>
                <a:cs typeface="Calibri" pitchFamily="34" charset="0"/>
              </a:rPr>
              <a:t>) </a:t>
            </a:r>
            <a:r>
              <a:rPr lang="fr-FR" sz="1600" dirty="0" err="1" smtClean="0">
                <a:latin typeface="Calibri" pitchFamily="34" charset="0"/>
                <a:cs typeface="Calibri" pitchFamily="34" charset="0"/>
              </a:rPr>
              <a:t>so</a:t>
            </a:r>
            <a:r>
              <a:rPr lang="fr-FR" sz="1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fr-FR" sz="1600" dirty="0" err="1" smtClean="0">
                <a:latin typeface="Calibri" pitchFamily="34" charset="0"/>
                <a:cs typeface="Calibri" pitchFamily="34" charset="0"/>
              </a:rPr>
              <a:t>that</a:t>
            </a:r>
            <a:r>
              <a:rPr lang="fr-FR" sz="1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fr-FR" sz="1600" dirty="0" err="1" smtClean="0">
                <a:latin typeface="Calibri" pitchFamily="34" charset="0"/>
                <a:cs typeface="Calibri" pitchFamily="34" charset="0"/>
              </a:rPr>
              <a:t>there</a:t>
            </a:r>
            <a:r>
              <a:rPr lang="fr-FR" sz="1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fr-FR" sz="1600" dirty="0" err="1" smtClean="0">
                <a:latin typeface="Calibri" pitchFamily="34" charset="0"/>
                <a:cs typeface="Calibri" pitchFamily="34" charset="0"/>
              </a:rPr>
              <a:t>is</a:t>
            </a:r>
            <a:r>
              <a:rPr lang="fr-FR" sz="1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fr-FR" sz="1600" dirty="0" err="1" smtClean="0">
                <a:latin typeface="Calibri" pitchFamily="34" charset="0"/>
                <a:cs typeface="Calibri" pitchFamily="34" charset="0"/>
              </a:rPr>
              <a:t>almost</a:t>
            </a:r>
            <a:r>
              <a:rPr lang="fr-FR" sz="1600" dirty="0" smtClean="0">
                <a:latin typeface="Calibri" pitchFamily="34" charset="0"/>
                <a:cs typeface="Calibri" pitchFamily="34" charset="0"/>
              </a:rPr>
              <a:t> no </a:t>
            </a:r>
            <a:r>
              <a:rPr lang="fr-FR" sz="1600" dirty="0" err="1" smtClean="0">
                <a:latin typeface="Calibri" pitchFamily="34" charset="0"/>
                <a:cs typeface="Calibri" pitchFamily="34" charset="0"/>
              </a:rPr>
              <a:t>field</a:t>
            </a:r>
            <a:r>
              <a:rPr lang="fr-FR" sz="1600" dirty="0" smtClean="0">
                <a:latin typeface="Calibri" pitchFamily="34" charset="0"/>
                <a:cs typeface="Calibri" pitchFamily="34" charset="0"/>
              </a:rPr>
              <a:t> in the valve area</a:t>
            </a:r>
            <a:endParaRPr lang="fr-FR" sz="16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7" name="Ellipse 26"/>
          <p:cNvSpPr/>
          <p:nvPr/>
        </p:nvSpPr>
        <p:spPr>
          <a:xfrm>
            <a:off x="1153891" y="2608659"/>
            <a:ext cx="796925" cy="21907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cxnSp>
        <p:nvCxnSpPr>
          <p:cNvPr id="28" name="Connecteur droit avec flèche 27"/>
          <p:cNvCxnSpPr>
            <a:stCxn id="27" idx="4"/>
          </p:cNvCxnSpPr>
          <p:nvPr/>
        </p:nvCxnSpPr>
        <p:spPr>
          <a:xfrm>
            <a:off x="1552354" y="2827734"/>
            <a:ext cx="261904" cy="1158480"/>
          </a:xfrm>
          <a:prstGeom prst="straightConnector1">
            <a:avLst/>
          </a:prstGeom>
          <a:ln w="12700">
            <a:solidFill>
              <a:schemeClr val="bg2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/>
          <p:cNvSpPr txBox="1"/>
          <p:nvPr/>
        </p:nvSpPr>
        <p:spPr>
          <a:xfrm rot="16200000">
            <a:off x="-565982" y="4191227"/>
            <a:ext cx="2384049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latin typeface="Calibri" pitchFamily="34" charset="0"/>
                <a:cs typeface="Calibri" pitchFamily="34" charset="0"/>
              </a:rPr>
              <a:t>Surface H </a:t>
            </a:r>
            <a:r>
              <a:rPr lang="fr-FR" sz="1200" b="1" dirty="0" err="1" smtClean="0">
                <a:latin typeface="Calibri" pitchFamily="34" charset="0"/>
                <a:cs typeface="Calibri" pitchFamily="34" charset="0"/>
              </a:rPr>
              <a:t>field</a:t>
            </a:r>
            <a:r>
              <a:rPr lang="fr-FR" sz="1200" b="1" dirty="0" smtClean="0">
                <a:latin typeface="Calibri" pitchFamily="34" charset="0"/>
                <a:cs typeface="Calibri" pitchFamily="34" charset="0"/>
              </a:rPr>
              <a:t> (A/m)</a:t>
            </a:r>
            <a:endParaRPr lang="en-US" sz="12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5" name="ZoneTexte 32"/>
          <p:cNvSpPr txBox="1">
            <a:spLocks noChangeArrowheads="1"/>
          </p:cNvSpPr>
          <p:nvPr/>
        </p:nvSpPr>
        <p:spPr bwMode="auto">
          <a:xfrm>
            <a:off x="3936684" y="2302599"/>
            <a:ext cx="696912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fr-FR" sz="1050" dirty="0" smtClean="0">
                <a:solidFill>
                  <a:srgbClr val="FF0000"/>
                </a:solidFill>
                <a:latin typeface="Comic Sans MS" pitchFamily="66" charset="0"/>
              </a:rPr>
              <a:t>E Field</a:t>
            </a:r>
            <a:endParaRPr lang="fr-FR" sz="1050" baseline="-250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3412585" y="1743912"/>
            <a:ext cx="1111914" cy="4744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540817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aster1">
  <a:themeElements>
    <a:clrScheme name="master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aster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aster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aster2">
  <a:themeElements>
    <a:clrScheme name="Master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aster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aster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aster1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12015</TotalTime>
  <Words>1112</Words>
  <Application>Microsoft Office PowerPoint</Application>
  <PresentationFormat>Affichage à l'écran (4:3)</PresentationFormat>
  <Paragraphs>245</Paragraphs>
  <Slides>23</Slides>
  <Notes>1</Notes>
  <HiddenSlides>0</HiddenSlides>
  <MMClips>0</MMClips>
  <ScaleCrop>false</ScaleCrop>
  <HeadingPairs>
    <vt:vector size="6" baseType="variant">
      <vt:variant>
        <vt:lpstr>Thème</vt:lpstr>
      </vt:variant>
      <vt:variant>
        <vt:i4>3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23</vt:i4>
      </vt:variant>
    </vt:vector>
  </HeadingPairs>
  <TitlesOfParts>
    <vt:vector size="27" baseType="lpstr">
      <vt:lpstr>master1</vt:lpstr>
      <vt:lpstr>Conception personnalisée</vt:lpstr>
      <vt:lpstr>Master2</vt:lpstr>
      <vt:lpstr>Mathcad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cea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fpeauger</dc:creator>
  <cp:lastModifiedBy>fpeauger</cp:lastModifiedBy>
  <cp:revision>813</cp:revision>
  <dcterms:created xsi:type="dcterms:W3CDTF">2009-03-30T08:09:30Z</dcterms:created>
  <dcterms:modified xsi:type="dcterms:W3CDTF">2011-09-27T22:37:00Z</dcterms:modified>
</cp:coreProperties>
</file>