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s/slide54.xml" ContentType="application/vnd.openxmlformats-officedocument.presentationml.slide+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Default Extension="fntdata" ContentType="application/x-fontdata"/>
  <Override PartName="/ppt/slideLayouts/slideLayout13.xml" ContentType="application/vnd.openxmlformats-officedocument.presentationml.slideLayout+xml"/>
  <Override PartName="/ppt/notesSlides/notesSlide16.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Default Extension="vml" ContentType="application/vnd.openxmlformats-officedocument.vmlDrawing"/>
  <Override PartName="/ppt/notesSlides/notesSlide11.xml" ContentType="application/vnd.openxmlformats-officedocument.presentationml.notesSlide+xml"/>
  <Default Extension="tiff" ContentType="image/tiff"/>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s/slide56.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48" r:id="rId1"/>
  </p:sldMasterIdLst>
  <p:notesMasterIdLst>
    <p:notesMasterId r:id="rId59"/>
  </p:notesMasterIdLst>
  <p:sldIdLst>
    <p:sldId id="256" r:id="rId2"/>
    <p:sldId id="321" r:id="rId3"/>
    <p:sldId id="275" r:id="rId4"/>
    <p:sldId id="285" r:id="rId5"/>
    <p:sldId id="286" r:id="rId6"/>
    <p:sldId id="302" r:id="rId7"/>
    <p:sldId id="280" r:id="rId8"/>
    <p:sldId id="494" r:id="rId9"/>
    <p:sldId id="495" r:id="rId10"/>
    <p:sldId id="876" r:id="rId11"/>
    <p:sldId id="886" r:id="rId12"/>
    <p:sldId id="879" r:id="rId13"/>
    <p:sldId id="926" r:id="rId14"/>
    <p:sldId id="877" r:id="rId15"/>
    <p:sldId id="878" r:id="rId16"/>
    <p:sldId id="880" r:id="rId17"/>
    <p:sldId id="881" r:id="rId18"/>
    <p:sldId id="883" r:id="rId19"/>
    <p:sldId id="884" r:id="rId20"/>
    <p:sldId id="885" r:id="rId21"/>
    <p:sldId id="927" r:id="rId22"/>
    <p:sldId id="930" r:id="rId23"/>
    <p:sldId id="929" r:id="rId24"/>
    <p:sldId id="882" r:id="rId25"/>
    <p:sldId id="847" r:id="rId26"/>
    <p:sldId id="887" r:id="rId27"/>
    <p:sldId id="889" r:id="rId28"/>
    <p:sldId id="888" r:id="rId29"/>
    <p:sldId id="891" r:id="rId30"/>
    <p:sldId id="890" r:id="rId31"/>
    <p:sldId id="892" r:id="rId32"/>
    <p:sldId id="893" r:id="rId33"/>
    <p:sldId id="897" r:id="rId34"/>
    <p:sldId id="900" r:id="rId35"/>
    <p:sldId id="894" r:id="rId36"/>
    <p:sldId id="895" r:id="rId37"/>
    <p:sldId id="868" r:id="rId38"/>
    <p:sldId id="899" r:id="rId39"/>
    <p:sldId id="913" r:id="rId40"/>
    <p:sldId id="906" r:id="rId41"/>
    <p:sldId id="911" r:id="rId42"/>
    <p:sldId id="908" r:id="rId43"/>
    <p:sldId id="928" r:id="rId44"/>
    <p:sldId id="919" r:id="rId45"/>
    <p:sldId id="916" r:id="rId46"/>
    <p:sldId id="917" r:id="rId47"/>
    <p:sldId id="918" r:id="rId48"/>
    <p:sldId id="920" r:id="rId49"/>
    <p:sldId id="921" r:id="rId50"/>
    <p:sldId id="922" r:id="rId51"/>
    <p:sldId id="925" r:id="rId52"/>
    <p:sldId id="872" r:id="rId53"/>
    <p:sldId id="870" r:id="rId54"/>
    <p:sldId id="869" r:id="rId55"/>
    <p:sldId id="835" r:id="rId56"/>
    <p:sldId id="873" r:id="rId57"/>
    <p:sldId id="915" r:id="rId58"/>
  </p:sldIdLst>
  <p:sldSz cx="9144000" cy="6858000" type="screen4x3"/>
  <p:notesSz cx="7315200" cy="9601200"/>
  <p:embeddedFontLst>
    <p:embeddedFont>
      <p:font typeface="Calibri" pitchFamily="34" charset="0"/>
      <p:regular r:id="rId60"/>
      <p:bold r:id="rId61"/>
      <p:italic r:id="rId62"/>
      <p:boldItalic r:id="rId63"/>
    </p:embeddedFont>
    <p:embeddedFont>
      <p:font typeface="ＭＳ Ｐゴシック" pitchFamily="34" charset="-128"/>
      <p:regular r:id="rId64"/>
    </p:embeddedFont>
  </p:embeddedFontLst>
  <p:defaultTextStyle>
    <a:defPPr>
      <a:defRPr lang="en-US"/>
    </a:defPPr>
    <a:lvl1pPr algn="l" rtl="0" fontAlgn="base">
      <a:spcBef>
        <a:spcPct val="0"/>
      </a:spcBef>
      <a:spcAft>
        <a:spcPct val="0"/>
      </a:spcAft>
      <a:defRPr kern="1200">
        <a:solidFill>
          <a:schemeClr val="tx1"/>
        </a:solidFill>
        <a:latin typeface="Times New Roman" pitchFamily="18" charset="0"/>
        <a:ea typeface="+mn-ea"/>
        <a:cs typeface="+mn-cs"/>
      </a:defRPr>
    </a:lvl1pPr>
    <a:lvl2pPr marL="457200" algn="l" rtl="0" fontAlgn="base">
      <a:spcBef>
        <a:spcPct val="0"/>
      </a:spcBef>
      <a:spcAft>
        <a:spcPct val="0"/>
      </a:spcAft>
      <a:defRPr kern="1200">
        <a:solidFill>
          <a:schemeClr val="tx1"/>
        </a:solidFill>
        <a:latin typeface="Times New Roman" pitchFamily="18" charset="0"/>
        <a:ea typeface="+mn-ea"/>
        <a:cs typeface="+mn-cs"/>
      </a:defRPr>
    </a:lvl2pPr>
    <a:lvl3pPr marL="914400" algn="l" rtl="0" fontAlgn="base">
      <a:spcBef>
        <a:spcPct val="0"/>
      </a:spcBef>
      <a:spcAft>
        <a:spcPct val="0"/>
      </a:spcAft>
      <a:defRPr kern="1200">
        <a:solidFill>
          <a:schemeClr val="tx1"/>
        </a:solidFill>
        <a:latin typeface="Times New Roman" pitchFamily="18" charset="0"/>
        <a:ea typeface="+mn-ea"/>
        <a:cs typeface="+mn-cs"/>
      </a:defRPr>
    </a:lvl3pPr>
    <a:lvl4pPr marL="1371600" algn="l" rtl="0" fontAlgn="base">
      <a:spcBef>
        <a:spcPct val="0"/>
      </a:spcBef>
      <a:spcAft>
        <a:spcPct val="0"/>
      </a:spcAft>
      <a:defRPr kern="1200">
        <a:solidFill>
          <a:schemeClr val="tx1"/>
        </a:solidFill>
        <a:latin typeface="Times New Roman" pitchFamily="18" charset="0"/>
        <a:ea typeface="+mn-ea"/>
        <a:cs typeface="+mn-cs"/>
      </a:defRPr>
    </a:lvl4pPr>
    <a:lvl5pPr marL="1828800" algn="l" rtl="0" fontAlgn="base">
      <a:spcBef>
        <a:spcPct val="0"/>
      </a:spcBef>
      <a:spcAft>
        <a:spcPct val="0"/>
      </a:spcAft>
      <a:defRPr kern="1200">
        <a:solidFill>
          <a:schemeClr val="tx1"/>
        </a:solidFill>
        <a:latin typeface="Times New Roman" pitchFamily="18" charset="0"/>
        <a:ea typeface="+mn-ea"/>
        <a:cs typeface="+mn-cs"/>
      </a:defRPr>
    </a:lvl5pPr>
    <a:lvl6pPr marL="2286000" algn="l" defTabSz="914400" rtl="0" eaLnBrk="1" latinLnBrk="0" hangingPunct="1">
      <a:defRPr kern="1200">
        <a:solidFill>
          <a:schemeClr val="tx1"/>
        </a:solidFill>
        <a:latin typeface="Times New Roman" pitchFamily="18" charset="0"/>
        <a:ea typeface="+mn-ea"/>
        <a:cs typeface="+mn-cs"/>
      </a:defRPr>
    </a:lvl6pPr>
    <a:lvl7pPr marL="2743200" algn="l" defTabSz="914400" rtl="0" eaLnBrk="1" latinLnBrk="0" hangingPunct="1">
      <a:defRPr kern="1200">
        <a:solidFill>
          <a:schemeClr val="tx1"/>
        </a:solidFill>
        <a:latin typeface="Times New Roman" pitchFamily="18" charset="0"/>
        <a:ea typeface="+mn-ea"/>
        <a:cs typeface="+mn-cs"/>
      </a:defRPr>
    </a:lvl7pPr>
    <a:lvl8pPr marL="3200400" algn="l" defTabSz="914400" rtl="0" eaLnBrk="1" latinLnBrk="0" hangingPunct="1">
      <a:defRPr kern="1200">
        <a:solidFill>
          <a:schemeClr val="tx1"/>
        </a:solidFill>
        <a:latin typeface="Times New Roman" pitchFamily="18" charset="0"/>
        <a:ea typeface="+mn-ea"/>
        <a:cs typeface="+mn-cs"/>
      </a:defRPr>
    </a:lvl8pPr>
    <a:lvl9pPr marL="3657600" algn="l" defTabSz="914400" rtl="0" eaLnBrk="1" latinLnBrk="0" hangingPunct="1">
      <a:defRPr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33CC"/>
    <a:srgbClr val="008000"/>
    <a:srgbClr val="000099"/>
    <a:srgbClr val="8B6845"/>
    <a:srgbClr val="CB23AB"/>
    <a:srgbClr val="FFFF00"/>
    <a:srgbClr val="990000"/>
    <a:srgbClr val="00FF00"/>
    <a:srgbClr val="FF3300"/>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2389" autoAdjust="0"/>
    <p:restoredTop sz="94689" autoAdjust="0"/>
  </p:normalViewPr>
  <p:slideViewPr>
    <p:cSldViewPr>
      <p:cViewPr>
        <p:scale>
          <a:sx n="77" d="100"/>
          <a:sy n="77" d="100"/>
        </p:scale>
        <p:origin x="-2766" y="-1182"/>
      </p:cViewPr>
      <p:guideLst>
        <p:guide orient="horz" pos="2160"/>
        <p:guide pos="2880"/>
      </p:guideLst>
    </p:cSldViewPr>
  </p:slideViewPr>
  <p:notesTextViewPr>
    <p:cViewPr>
      <p:scale>
        <a:sx n="100" d="100"/>
        <a:sy n="100" d="100"/>
      </p:scale>
      <p:origin x="0" y="0"/>
    </p:cViewPr>
  </p:notesTextViewPr>
  <p:sorterViewPr>
    <p:cViewPr>
      <p:scale>
        <a:sx n="70" d="100"/>
        <a:sy n="70"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font" Target="fonts/font4.fntdata"/><Relationship Id="rId68" Type="http://schemas.openxmlformats.org/officeDocument/2006/relationships/tableStyles" Target="tableStyle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font" Target="fonts/font1.fntdata"/><Relationship Id="rId65"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font" Target="fonts/font5.fntdata"/><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notesMaster" Target="notesMasters/notesMaster1.xml"/><Relationship Id="rId67"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font" Target="fonts/font3.fntdata"/></Relationships>
</file>

<file path=ppt/drawings/_rels/vmlDrawing1.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386" name="Rectangle 2"/>
          <p:cNvSpPr>
            <a:spLocks noGrp="1" noChangeArrowheads="1"/>
          </p:cNvSpPr>
          <p:nvPr>
            <p:ph type="hdr" sz="quarter"/>
          </p:nvPr>
        </p:nvSpPr>
        <p:spPr bwMode="auto">
          <a:xfrm>
            <a:off x="0"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defTabSz="966788">
              <a:defRPr sz="1300">
                <a:latin typeface="Arial" charset="0"/>
              </a:defRPr>
            </a:lvl1pPr>
          </a:lstStyle>
          <a:p>
            <a:endParaRPr lang="ru-RU"/>
          </a:p>
        </p:txBody>
      </p:sp>
      <p:sp>
        <p:nvSpPr>
          <p:cNvPr id="16387" name="Rectangle 3"/>
          <p:cNvSpPr>
            <a:spLocks noGrp="1" noChangeArrowheads="1"/>
          </p:cNvSpPr>
          <p:nvPr>
            <p:ph type="dt" idx="1"/>
          </p:nvPr>
        </p:nvSpPr>
        <p:spPr bwMode="auto">
          <a:xfrm>
            <a:off x="4143375" y="0"/>
            <a:ext cx="3170238" cy="479425"/>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lvl1pPr algn="r" defTabSz="966788">
              <a:defRPr sz="1300">
                <a:latin typeface="Arial" charset="0"/>
              </a:defRPr>
            </a:lvl1pPr>
          </a:lstStyle>
          <a:p>
            <a:endParaRPr lang="ru-RU"/>
          </a:p>
        </p:txBody>
      </p:sp>
      <p:sp>
        <p:nvSpPr>
          <p:cNvPr id="16388" name="Rectangle 4"/>
          <p:cNvSpPr>
            <a:spLocks noGrp="1" noRot="1" noChangeAspect="1" noChangeArrowheads="1" noTextEdit="1"/>
          </p:cNvSpPr>
          <p:nvPr>
            <p:ph type="sldImg" idx="2"/>
          </p:nvPr>
        </p:nvSpPr>
        <p:spPr bwMode="auto">
          <a:xfrm>
            <a:off x="1257300" y="720725"/>
            <a:ext cx="4800600" cy="3600450"/>
          </a:xfrm>
          <a:prstGeom prst="rect">
            <a:avLst/>
          </a:prstGeom>
          <a:noFill/>
          <a:ln w="9525">
            <a:solidFill>
              <a:srgbClr val="000000"/>
            </a:solidFill>
            <a:miter lim="800000"/>
            <a:headEnd/>
            <a:tailEnd/>
          </a:ln>
          <a:effectLst/>
        </p:spPr>
      </p:sp>
      <p:sp>
        <p:nvSpPr>
          <p:cNvPr id="16389" name="Rectangle 5"/>
          <p:cNvSpPr>
            <a:spLocks noGrp="1" noChangeArrowheads="1"/>
          </p:cNvSpPr>
          <p:nvPr>
            <p:ph type="body" sz="quarter" idx="3"/>
          </p:nvPr>
        </p:nvSpPr>
        <p:spPr bwMode="auto">
          <a:xfrm>
            <a:off x="731838" y="4560888"/>
            <a:ext cx="5851525" cy="4319587"/>
          </a:xfrm>
          <a:prstGeom prst="rect">
            <a:avLst/>
          </a:prstGeom>
          <a:noFill/>
          <a:ln w="9525">
            <a:noFill/>
            <a:miter lim="800000"/>
            <a:headEnd/>
            <a:tailEnd/>
          </a:ln>
          <a:effectLst/>
        </p:spPr>
        <p:txBody>
          <a:bodyPr vert="horz" wrap="square" lIns="96661" tIns="48331" rIns="96661" bIns="48331" numCol="1" anchor="t" anchorCtr="0" compatLnSpc="1">
            <a:prstTxWarp prst="textNoShape">
              <a:avLst/>
            </a:prstTxWarp>
          </a:bodyPr>
          <a:lstStyle/>
          <a:p>
            <a:pPr lvl="0"/>
            <a:r>
              <a:rPr lang="ru-RU" smtClean="0"/>
              <a:t>Click to edit Master text styles</a:t>
            </a:r>
          </a:p>
          <a:p>
            <a:pPr lvl="1"/>
            <a:r>
              <a:rPr lang="ru-RU" smtClean="0"/>
              <a:t>Second level</a:t>
            </a:r>
          </a:p>
          <a:p>
            <a:pPr lvl="2"/>
            <a:r>
              <a:rPr lang="ru-RU" smtClean="0"/>
              <a:t>Third level</a:t>
            </a:r>
          </a:p>
          <a:p>
            <a:pPr lvl="3"/>
            <a:r>
              <a:rPr lang="ru-RU" smtClean="0"/>
              <a:t>Fourth level</a:t>
            </a:r>
          </a:p>
          <a:p>
            <a:pPr lvl="4"/>
            <a:r>
              <a:rPr lang="ru-RU" smtClean="0"/>
              <a:t>Fifth level</a:t>
            </a:r>
          </a:p>
        </p:txBody>
      </p:sp>
      <p:sp>
        <p:nvSpPr>
          <p:cNvPr id="16390" name="Rectangle 6"/>
          <p:cNvSpPr>
            <a:spLocks noGrp="1" noChangeArrowheads="1"/>
          </p:cNvSpPr>
          <p:nvPr>
            <p:ph type="ftr" sz="quarter" idx="4"/>
          </p:nvPr>
        </p:nvSpPr>
        <p:spPr bwMode="auto">
          <a:xfrm>
            <a:off x="0"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defTabSz="966788">
              <a:defRPr sz="1300">
                <a:latin typeface="Arial" charset="0"/>
              </a:defRPr>
            </a:lvl1pPr>
          </a:lstStyle>
          <a:p>
            <a:endParaRPr lang="ru-RU"/>
          </a:p>
        </p:txBody>
      </p:sp>
      <p:sp>
        <p:nvSpPr>
          <p:cNvPr id="16391" name="Rectangle 7"/>
          <p:cNvSpPr>
            <a:spLocks noGrp="1" noChangeArrowheads="1"/>
          </p:cNvSpPr>
          <p:nvPr>
            <p:ph type="sldNum" sz="quarter" idx="5"/>
          </p:nvPr>
        </p:nvSpPr>
        <p:spPr bwMode="auto">
          <a:xfrm>
            <a:off x="4143375" y="9120188"/>
            <a:ext cx="3170238" cy="479425"/>
          </a:xfrm>
          <a:prstGeom prst="rect">
            <a:avLst/>
          </a:prstGeom>
          <a:noFill/>
          <a:ln w="9525">
            <a:noFill/>
            <a:miter lim="800000"/>
            <a:headEnd/>
            <a:tailEnd/>
          </a:ln>
          <a:effectLst/>
        </p:spPr>
        <p:txBody>
          <a:bodyPr vert="horz" wrap="square" lIns="96661" tIns="48331" rIns="96661" bIns="48331" numCol="1" anchor="b" anchorCtr="0" compatLnSpc="1">
            <a:prstTxWarp prst="textNoShape">
              <a:avLst/>
            </a:prstTxWarp>
          </a:bodyPr>
          <a:lstStyle>
            <a:lvl1pPr algn="r" defTabSz="966788">
              <a:defRPr sz="1300">
                <a:latin typeface="Arial" charset="0"/>
              </a:defRPr>
            </a:lvl1pPr>
          </a:lstStyle>
          <a:p>
            <a:fld id="{55DCF7FB-A900-4518-82C4-21DCA01088D5}" type="slidenum">
              <a:rPr lang="ru-RU"/>
              <a:pPr/>
              <a:t>‹#›</a:t>
            </a:fld>
            <a:endParaRPr lang="ru-R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A2AE58F-7485-44C6-BE5E-EDDD74B15BBC}" type="slidenum">
              <a:rPr lang="ru-RU"/>
              <a:pPr/>
              <a:t>1</a:t>
            </a:fld>
            <a:endParaRPr lang="ru-RU"/>
          </a:p>
        </p:txBody>
      </p:sp>
      <p:sp>
        <p:nvSpPr>
          <p:cNvPr id="17410" name="Rectangle 2"/>
          <p:cNvSpPr>
            <a:spLocks noGrp="1" noRot="1" noChangeAspect="1" noChangeArrowheads="1" noTextEdit="1"/>
          </p:cNvSpPr>
          <p:nvPr>
            <p:ph type="sldImg"/>
          </p:nvPr>
        </p:nvSpPr>
        <p:spPr>
          <a:ln/>
        </p:spPr>
      </p:sp>
      <p:sp>
        <p:nvSpPr>
          <p:cNvPr id="1741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17E36F63-E3BC-44A0-8CFB-012451B6BBA0}" type="slidenum">
              <a:rPr lang="en-US" smtClean="0"/>
              <a:pPr/>
              <a:t>12</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D1467A6-C149-4A59-9E07-8ABF42D2B8BF}" type="slidenum">
              <a:rPr lang="en-US"/>
              <a:pPr/>
              <a:t>13</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8FED62-AC1A-41E0-A824-56035CC2FB3D}" type="slidenum">
              <a:rPr lang="en-US" smtClean="0"/>
              <a:pPr/>
              <a:t>20</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55DCF7FB-A900-4518-82C4-21DCA01088D5}" type="slidenum">
              <a:rPr lang="ru-RU" smtClean="0"/>
              <a:pPr/>
              <a:t>29</a:t>
            </a:fld>
            <a:endParaRPr lang="ru-RU"/>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08CD9DB-41D0-4C3C-B3D8-A0F9AB83643B}" type="slidenum">
              <a:rPr lang="en-US"/>
              <a:pPr/>
              <a:t>33</a:t>
            </a:fld>
            <a:endParaRPr lang="en-US"/>
          </a:p>
        </p:txBody>
      </p:sp>
      <p:sp>
        <p:nvSpPr>
          <p:cNvPr id="5122" name="Rectangle 2"/>
          <p:cNvSpPr>
            <a:spLocks noGrp="1" noRot="1" noChangeAspect="1" noChangeArrowheads="1" noTextEdit="1"/>
          </p:cNvSpPr>
          <p:nvPr>
            <p:ph type="sldImg"/>
          </p:nvPr>
        </p:nvSpPr>
        <p:spPr>
          <a:ln/>
        </p:spPr>
      </p:sp>
      <p:sp>
        <p:nvSpPr>
          <p:cNvPr id="5123" name="Rectangle 3"/>
          <p:cNvSpPr>
            <a:spLocks noGrp="1" noChangeArrowheads="1"/>
          </p:cNvSpPr>
          <p:nvPr>
            <p:ph type="body" idx="1"/>
          </p:nvPr>
        </p:nvSpPr>
        <p:spPr/>
        <p:txBody>
          <a:bodyPr/>
          <a:lstStyle/>
          <a:p>
            <a:endParaRPr lang="ru-RU"/>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6147" name="ノート プレースホルダ 2"/>
          <p:cNvSpPr>
            <a:spLocks noGrp="1"/>
          </p:cNvSpPr>
          <p:nvPr>
            <p:ph type="body" idx="1"/>
          </p:nvPr>
        </p:nvSpPr>
        <p:spPr bwMode="auto">
          <a:noFill/>
        </p:spPr>
        <p:txBody>
          <a:bodyPr/>
          <a:lstStyle/>
          <a:p>
            <a:pPr>
              <a:spcBef>
                <a:spcPct val="0"/>
              </a:spcBef>
            </a:pPr>
            <a:endParaRPr lang="ja-JP" altLang="en-US" smtClean="0"/>
          </a:p>
        </p:txBody>
      </p:sp>
      <p:sp>
        <p:nvSpPr>
          <p:cNvPr id="6148" name="スライド番号プレースホルダ 3"/>
          <p:cNvSpPr>
            <a:spLocks noGrp="1"/>
          </p:cNvSpPr>
          <p:nvPr>
            <p:ph type="sldNum" sz="quarter" idx="5"/>
          </p:nvPr>
        </p:nvSpPr>
        <p:spPr bwMode="auto">
          <a:noFill/>
          <a:ln>
            <a:miter lim="800000"/>
            <a:headEnd/>
            <a:tailEnd/>
          </a:ln>
        </p:spPr>
        <p:txBody>
          <a:bodyPr/>
          <a:lstStyle/>
          <a:p>
            <a:fld id="{B1D4BCA0-74EC-4383-A8DB-217BF8175DE2}" type="slidenum">
              <a:rPr lang="ja-JP" altLang="en-US"/>
              <a:pPr/>
              <a:t>46</a:t>
            </a:fld>
            <a:endParaRPr lang="ja-JP" alt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スライド イメージ プレースホルダ 1"/>
          <p:cNvSpPr>
            <a:spLocks noGrp="1" noRot="1" noChangeAspect="1" noTextEdit="1"/>
          </p:cNvSpPr>
          <p:nvPr>
            <p:ph type="sldImg"/>
          </p:nvPr>
        </p:nvSpPr>
        <p:spPr bwMode="auto">
          <a:noFill/>
          <a:ln>
            <a:solidFill>
              <a:srgbClr val="000000"/>
            </a:solidFill>
            <a:miter lim="800000"/>
            <a:headEnd/>
            <a:tailEnd/>
          </a:ln>
        </p:spPr>
      </p:sp>
      <p:sp>
        <p:nvSpPr>
          <p:cNvPr id="7171" name="ノート プレースホルダ 2"/>
          <p:cNvSpPr>
            <a:spLocks noGrp="1"/>
          </p:cNvSpPr>
          <p:nvPr>
            <p:ph type="body" idx="1"/>
          </p:nvPr>
        </p:nvSpPr>
        <p:spPr bwMode="auto">
          <a:noFill/>
        </p:spPr>
        <p:txBody>
          <a:bodyPr/>
          <a:lstStyle/>
          <a:p>
            <a:pPr>
              <a:spcBef>
                <a:spcPct val="0"/>
              </a:spcBef>
            </a:pPr>
            <a:endParaRPr lang="ja-JP" altLang="en-US" smtClean="0"/>
          </a:p>
        </p:txBody>
      </p:sp>
      <p:sp>
        <p:nvSpPr>
          <p:cNvPr id="7172" name="スライド番号プレースホルダ 3"/>
          <p:cNvSpPr>
            <a:spLocks noGrp="1"/>
          </p:cNvSpPr>
          <p:nvPr>
            <p:ph type="sldNum" sz="quarter" idx="5"/>
          </p:nvPr>
        </p:nvSpPr>
        <p:spPr bwMode="auto">
          <a:noFill/>
          <a:ln>
            <a:miter lim="800000"/>
            <a:headEnd/>
            <a:tailEnd/>
          </a:ln>
        </p:spPr>
        <p:txBody>
          <a:bodyPr/>
          <a:lstStyle/>
          <a:p>
            <a:fld id="{A2C65A85-BF11-41AA-BA98-5A87F3E69E62}" type="slidenum">
              <a:rPr lang="ja-JP" altLang="en-US"/>
              <a:pPr/>
              <a:t>47</a:t>
            </a:fld>
            <a:endParaRPr lang="ja-JP" alt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CAEE8F-A556-4820-B4D9-0B029AEC523A}" type="slidenum">
              <a:rPr lang="ru-RU"/>
              <a:pPr/>
              <a:t>54</a:t>
            </a:fld>
            <a:endParaRPr lang="ru-RU"/>
          </a:p>
        </p:txBody>
      </p:sp>
      <p:sp>
        <p:nvSpPr>
          <p:cNvPr id="448514" name="Rectangle 2"/>
          <p:cNvSpPr>
            <a:spLocks noGrp="1" noRot="1" noChangeAspect="1" noChangeArrowheads="1" noTextEdit="1"/>
          </p:cNvSpPr>
          <p:nvPr>
            <p:ph type="sldImg"/>
          </p:nvPr>
        </p:nvSpPr>
        <p:spPr>
          <a:ln/>
        </p:spPr>
      </p:sp>
      <p:sp>
        <p:nvSpPr>
          <p:cNvPr id="44851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EC78F254-1835-4C2D-A788-D70E81ABEC67}" type="slidenum">
              <a:rPr lang="ru-RU"/>
              <a:pPr/>
              <a:t>2</a:t>
            </a:fld>
            <a:endParaRPr lang="ru-RU"/>
          </a:p>
        </p:txBody>
      </p:sp>
      <p:sp>
        <p:nvSpPr>
          <p:cNvPr id="157698" name="Rectangle 2"/>
          <p:cNvSpPr>
            <a:spLocks noGrp="1" noRot="1" noChangeAspect="1" noChangeArrowheads="1" noTextEdit="1"/>
          </p:cNvSpPr>
          <p:nvPr>
            <p:ph type="sldImg"/>
          </p:nvPr>
        </p:nvSpPr>
        <p:spPr>
          <a:xfrm>
            <a:off x="1258888" y="720725"/>
            <a:ext cx="4800600" cy="3600450"/>
          </a:xfrm>
          <a:ln/>
        </p:spPr>
      </p:sp>
      <p:sp>
        <p:nvSpPr>
          <p:cNvPr id="15769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9A4FC25-BC80-405F-9C9D-BF682861FED5}" type="slidenum">
              <a:rPr lang="ru-RU"/>
              <a:pPr/>
              <a:t>3</a:t>
            </a:fld>
            <a:endParaRPr lang="ru-RU"/>
          </a:p>
        </p:txBody>
      </p:sp>
      <p:sp>
        <p:nvSpPr>
          <p:cNvPr id="48130" name="Rectangle 2"/>
          <p:cNvSpPr>
            <a:spLocks noGrp="1" noRot="1" noChangeAspect="1" noChangeArrowheads="1" noTextEdit="1"/>
          </p:cNvSpPr>
          <p:nvPr>
            <p:ph type="sldImg"/>
          </p:nvPr>
        </p:nvSpPr>
        <p:spPr>
          <a:ln/>
        </p:spPr>
      </p:sp>
      <p:sp>
        <p:nvSpPr>
          <p:cNvPr id="4813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5049F20-8DB0-4468-818F-FD21FDC5876C}" type="slidenum">
              <a:rPr lang="ru-RU"/>
              <a:pPr/>
              <a:t>4</a:t>
            </a:fld>
            <a:endParaRPr lang="ru-RU"/>
          </a:p>
        </p:txBody>
      </p:sp>
      <p:sp>
        <p:nvSpPr>
          <p:cNvPr id="68610" name="Rectangle 2"/>
          <p:cNvSpPr>
            <a:spLocks noGrp="1" noRot="1" noChangeAspect="1" noChangeArrowheads="1" noTextEdit="1"/>
          </p:cNvSpPr>
          <p:nvPr>
            <p:ph type="sldImg"/>
          </p:nvPr>
        </p:nvSpPr>
        <p:spPr>
          <a:ln/>
        </p:spPr>
      </p:sp>
      <p:sp>
        <p:nvSpPr>
          <p:cNvPr id="6861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DB09053-9C4A-4072-B053-5FDE6592DDAE}" type="slidenum">
              <a:rPr lang="ru-RU"/>
              <a:pPr/>
              <a:t>5</a:t>
            </a:fld>
            <a:endParaRPr lang="ru-RU"/>
          </a:p>
        </p:txBody>
      </p:sp>
      <p:sp>
        <p:nvSpPr>
          <p:cNvPr id="70658" name="Rectangle 2"/>
          <p:cNvSpPr>
            <a:spLocks noGrp="1" noRot="1" noChangeAspect="1" noChangeArrowheads="1" noTextEdit="1"/>
          </p:cNvSpPr>
          <p:nvPr>
            <p:ph type="sldImg"/>
          </p:nvPr>
        </p:nvSpPr>
        <p:spPr>
          <a:xfrm>
            <a:off x="1258888" y="720725"/>
            <a:ext cx="4800600" cy="3600450"/>
          </a:xfrm>
          <a:ln/>
        </p:spPr>
      </p:sp>
      <p:sp>
        <p:nvSpPr>
          <p:cNvPr id="70659" name="Rectangle 3"/>
          <p:cNvSpPr>
            <a:spLocks noGrp="1" noChangeArrowheads="1"/>
          </p:cNvSpPr>
          <p:nvPr>
            <p:ph type="body" idx="1"/>
          </p:nvPr>
        </p:nvSpPr>
        <p:spPr/>
        <p:txBody>
          <a:bodyPr/>
          <a:lstStyle/>
          <a:p>
            <a:endParaRPr lang="ru-RU"/>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56BA227-9939-4F0F-A19E-48EC40E5394B}" type="slidenum">
              <a:rPr lang="ru-RU"/>
              <a:pPr/>
              <a:t>6</a:t>
            </a:fld>
            <a:endParaRPr lang="ru-RU"/>
          </a:p>
        </p:txBody>
      </p:sp>
      <p:sp>
        <p:nvSpPr>
          <p:cNvPr id="120834" name="Rectangle 2"/>
          <p:cNvSpPr>
            <a:spLocks noGrp="1" noRot="1" noChangeAspect="1" noChangeArrowheads="1" noTextEdit="1"/>
          </p:cNvSpPr>
          <p:nvPr>
            <p:ph type="sldImg"/>
          </p:nvPr>
        </p:nvSpPr>
        <p:spPr>
          <a:ln/>
        </p:spPr>
      </p:sp>
      <p:sp>
        <p:nvSpPr>
          <p:cNvPr id="120835" name="Rectangle 3"/>
          <p:cNvSpPr>
            <a:spLocks noGrp="1" noChangeArrowheads="1"/>
          </p:cNvSpPr>
          <p:nvPr>
            <p:ph type="body" idx="1"/>
          </p:nvPr>
        </p:nvSpPr>
        <p:spPr/>
        <p:txBody>
          <a:bodyPr/>
          <a:lstStyle/>
          <a:p>
            <a:endParaRPr lang="ru-RU"/>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B523A47-1D78-4A81-8041-31CA069FA147}" type="slidenum">
              <a:rPr lang="ru-RU"/>
              <a:pPr/>
              <a:t>7</a:t>
            </a:fld>
            <a:endParaRPr lang="ru-RU"/>
          </a:p>
        </p:txBody>
      </p:sp>
      <p:sp>
        <p:nvSpPr>
          <p:cNvPr id="58370" name="Rectangle 2"/>
          <p:cNvSpPr>
            <a:spLocks noGrp="1" noRot="1" noChangeAspect="1" noChangeArrowheads="1" noTextEdit="1"/>
          </p:cNvSpPr>
          <p:nvPr>
            <p:ph type="sldImg"/>
          </p:nvPr>
        </p:nvSpPr>
        <p:spPr>
          <a:ln/>
        </p:spPr>
      </p:sp>
      <p:sp>
        <p:nvSpPr>
          <p:cNvPr id="58371" name="Rectangle 3"/>
          <p:cNvSpPr>
            <a:spLocks noGrp="1" noChangeArrowheads="1"/>
          </p:cNvSpPr>
          <p:nvPr>
            <p:ph type="body" idx="1"/>
          </p:nvPr>
        </p:nvSpPr>
        <p:spPr/>
        <p:txBody>
          <a:bodyPr/>
          <a:lstStyle/>
          <a:p>
            <a:endParaRPr lang="ru-RU"/>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4338FDAB-BB49-4792-8A99-9CC5D9F69A52}" type="slidenum">
              <a:rPr lang="ru-RU"/>
              <a:pPr/>
              <a:t>8</a:t>
            </a:fld>
            <a:endParaRPr lang="ru-RU"/>
          </a:p>
        </p:txBody>
      </p:sp>
      <p:sp>
        <p:nvSpPr>
          <p:cNvPr id="446466" name="Rectangle 2"/>
          <p:cNvSpPr>
            <a:spLocks noGrp="1" noRot="1" noChangeAspect="1" noChangeArrowheads="1" noTextEdit="1"/>
          </p:cNvSpPr>
          <p:nvPr>
            <p:ph type="sldImg"/>
          </p:nvPr>
        </p:nvSpPr>
        <p:spPr>
          <a:ln/>
        </p:spPr>
      </p:sp>
      <p:sp>
        <p:nvSpPr>
          <p:cNvPr id="446467" name="Rectangle 3"/>
          <p:cNvSpPr>
            <a:spLocks noGrp="1" noChangeArrowheads="1"/>
          </p:cNvSpPr>
          <p:nvPr>
            <p:ph type="body" idx="1"/>
          </p:nvPr>
        </p:nvSpPr>
        <p:spPr/>
        <p:txBody>
          <a:bodyPr/>
          <a:lstStyle/>
          <a:p>
            <a:endParaRPr lang="ru-RU"/>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69CAEE8F-A556-4820-B4D9-0B029AEC523A}" type="slidenum">
              <a:rPr lang="ru-RU"/>
              <a:pPr/>
              <a:t>9</a:t>
            </a:fld>
            <a:endParaRPr lang="ru-RU"/>
          </a:p>
        </p:txBody>
      </p:sp>
      <p:sp>
        <p:nvSpPr>
          <p:cNvPr id="448514" name="Rectangle 2"/>
          <p:cNvSpPr>
            <a:spLocks noGrp="1" noRot="1" noChangeAspect="1" noChangeArrowheads="1" noTextEdit="1"/>
          </p:cNvSpPr>
          <p:nvPr>
            <p:ph type="sldImg"/>
          </p:nvPr>
        </p:nvSpPr>
        <p:spPr>
          <a:ln/>
        </p:spPr>
      </p:sp>
      <p:sp>
        <p:nvSpPr>
          <p:cNvPr id="448515" name="Rectangle 3"/>
          <p:cNvSpPr>
            <a:spLocks noGrp="1" noChangeArrowheads="1"/>
          </p:cNvSpPr>
          <p:nvPr>
            <p:ph type="body" idx="1"/>
          </p:nvPr>
        </p:nvSpPr>
        <p:spPr/>
        <p:txBody>
          <a:bodyPr/>
          <a:lstStyle/>
          <a:p>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lvl1pPr>
              <a:defRPr baseline="0">
                <a:latin typeface="Calibri" pitchFamily="34" charset="0"/>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p:spPr>
        <p:txBody>
          <a:bodyPr/>
          <a:lstStyle>
            <a:lvl1pPr marL="0" indent="0" algn="ctr">
              <a:buNone/>
              <a:defRPr baseline="0">
                <a:latin typeface="Calibri" pitchFamily="34" charset="0"/>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en-US" dirty="0" smtClean="0"/>
              <a:t>Click to edit Master subtitle style</a:t>
            </a:r>
            <a:endParaRPr lang="en-US" dirty="0"/>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331CB6B7-A3E2-4F85-95F4-C4BDE123A9DC}" type="slidenum">
              <a:rPr lang="en-US"/>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F161C859-8102-4FE0-82C2-6CDB8858490A}" type="slidenum">
              <a:rPr lang="en-US"/>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AD2289C1-1B3D-4051-BB5A-0492E6F85F9E}" type="slidenum">
              <a:rPr lang="en-US"/>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27ECA29-6E15-4749-BCE5-131D7D735647}" type="slidenum">
              <a:rPr lang="en-US"/>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able Placeholder 2"/>
          <p:cNvSpPr>
            <a:spLocks noGrp="1"/>
          </p:cNvSpPr>
          <p:nvPr>
            <p:ph type="tbl" idx="1"/>
          </p:nvPr>
        </p:nvSpPr>
        <p:spPr>
          <a:xfrm>
            <a:off x="457200" y="1600200"/>
            <a:ext cx="8229600" cy="4525963"/>
          </a:xfrm>
        </p:spPr>
        <p:txBody>
          <a:bodyPr/>
          <a:lstStyle/>
          <a:p>
            <a:endParaRPr lang="en-US"/>
          </a:p>
        </p:txBody>
      </p:sp>
      <p:sp>
        <p:nvSpPr>
          <p:cNvPr id="4" name="Date Placeholder 3"/>
          <p:cNvSpPr>
            <a:spLocks noGrp="1"/>
          </p:cNvSpPr>
          <p:nvPr>
            <p:ph type="dt" sz="half" idx="10"/>
          </p:nvPr>
        </p:nvSpPr>
        <p:spPr>
          <a:xfrm>
            <a:off x="457200" y="6245225"/>
            <a:ext cx="2133600" cy="476250"/>
          </a:xfrm>
        </p:spPr>
        <p:txBody>
          <a:bodyPr/>
          <a:lstStyle>
            <a:lvl1pPr>
              <a:defRPr/>
            </a:lvl1pPr>
          </a:lstStyle>
          <a:p>
            <a:endParaRPr lang="en-US"/>
          </a:p>
        </p:txBody>
      </p:sp>
      <p:sp>
        <p:nvSpPr>
          <p:cNvPr id="5" name="Footer Placeholder 4"/>
          <p:cNvSpPr>
            <a:spLocks noGrp="1"/>
          </p:cNvSpPr>
          <p:nvPr>
            <p:ph type="ftr" sz="quarter" idx="11"/>
          </p:nvPr>
        </p:nvSpPr>
        <p:spPr>
          <a:xfrm>
            <a:off x="3124200" y="6245225"/>
            <a:ext cx="2895600" cy="476250"/>
          </a:xfrm>
        </p:spPr>
        <p:txBody>
          <a:bodyPr/>
          <a:lstStyle>
            <a:lvl1pPr>
              <a:defRPr/>
            </a:lvl1pPr>
          </a:lstStyle>
          <a:p>
            <a:endParaRPr lang="en-US"/>
          </a:p>
        </p:txBody>
      </p:sp>
      <p:sp>
        <p:nvSpPr>
          <p:cNvPr id="6" name="Slide Number Placeholder 5"/>
          <p:cNvSpPr>
            <a:spLocks noGrp="1"/>
          </p:cNvSpPr>
          <p:nvPr>
            <p:ph type="sldNum" sz="quarter" idx="12"/>
          </p:nvPr>
        </p:nvSpPr>
        <p:spPr>
          <a:xfrm>
            <a:off x="6553200" y="6245225"/>
            <a:ext cx="2133600" cy="476250"/>
          </a:xfrm>
        </p:spPr>
        <p:txBody>
          <a:bodyPr/>
          <a:lstStyle>
            <a:lvl1pPr>
              <a:defRPr/>
            </a:lvl1pPr>
          </a:lstStyle>
          <a:p>
            <a:fld id="{BC3BC2B6-7EA6-4F03-8817-B3BEF7E62FA8}"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E72B65ED-BEBB-44E5-925E-B8EA1281176C}" type="slidenum">
              <a:rPr lang="en-US"/>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2ADA510-6B6D-4516-B6D5-556583518D9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endParaRPr lang="en-US"/>
          </a:p>
        </p:txBody>
      </p:sp>
      <p:sp>
        <p:nvSpPr>
          <p:cNvPr id="5" name="Footer Placeholder 4"/>
          <p:cNvSpPr>
            <a:spLocks noGrp="1"/>
          </p:cNvSpPr>
          <p:nvPr>
            <p:ph type="ftr" sz="quarter" idx="11"/>
          </p:nvPr>
        </p:nvSpPr>
        <p:spPr/>
        <p:txBody>
          <a:bodyPr/>
          <a:lstStyle>
            <a:lvl1pPr>
              <a:defRPr/>
            </a:lvl1pPr>
          </a:lstStyle>
          <a:p>
            <a:endParaRPr lang="en-US"/>
          </a:p>
        </p:txBody>
      </p:sp>
      <p:sp>
        <p:nvSpPr>
          <p:cNvPr id="6" name="Slide Number Placeholder 5"/>
          <p:cNvSpPr>
            <a:spLocks noGrp="1"/>
          </p:cNvSpPr>
          <p:nvPr>
            <p:ph type="sldNum" sz="quarter" idx="12"/>
          </p:nvPr>
        </p:nvSpPr>
        <p:spPr/>
        <p:txBody>
          <a:bodyPr/>
          <a:lstStyle>
            <a:lvl1pPr>
              <a:defRPr/>
            </a:lvl1pPr>
          </a:lstStyle>
          <a:p>
            <a:fld id="{1110FA23-B480-4008-ADE8-83FC25BAB5BE}" type="slidenum">
              <a:rPr lang="en-US"/>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67618143-C29A-4DC3-9F06-2C5A2BFA367E}" type="slidenum">
              <a:rPr lang="en-US"/>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endParaRPr lang="en-US"/>
          </a:p>
        </p:txBody>
      </p:sp>
      <p:sp>
        <p:nvSpPr>
          <p:cNvPr id="8" name="Footer Placeholder 7"/>
          <p:cNvSpPr>
            <a:spLocks noGrp="1"/>
          </p:cNvSpPr>
          <p:nvPr>
            <p:ph type="ftr" sz="quarter" idx="11"/>
          </p:nvPr>
        </p:nvSpPr>
        <p:spPr/>
        <p:txBody>
          <a:bodyPr/>
          <a:lstStyle>
            <a:lvl1pPr>
              <a:defRPr/>
            </a:lvl1pPr>
          </a:lstStyle>
          <a:p>
            <a:endParaRPr lang="en-US"/>
          </a:p>
        </p:txBody>
      </p:sp>
      <p:sp>
        <p:nvSpPr>
          <p:cNvPr id="9" name="Slide Number Placeholder 8"/>
          <p:cNvSpPr>
            <a:spLocks noGrp="1"/>
          </p:cNvSpPr>
          <p:nvPr>
            <p:ph type="sldNum" sz="quarter" idx="12"/>
          </p:nvPr>
        </p:nvSpPr>
        <p:spPr/>
        <p:txBody>
          <a:bodyPr/>
          <a:lstStyle>
            <a:lvl1pPr>
              <a:defRPr/>
            </a:lvl1pPr>
          </a:lstStyle>
          <a:p>
            <a:fld id="{FC453EF9-07CF-4B2B-AC13-9B08BDA0F1D4}" type="slidenum">
              <a:rPr lang="en-US"/>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endParaRPr lang="en-US"/>
          </a:p>
        </p:txBody>
      </p:sp>
      <p:sp>
        <p:nvSpPr>
          <p:cNvPr id="4" name="Footer Placeholder 3"/>
          <p:cNvSpPr>
            <a:spLocks noGrp="1"/>
          </p:cNvSpPr>
          <p:nvPr>
            <p:ph type="ftr" sz="quarter" idx="11"/>
          </p:nvPr>
        </p:nvSpPr>
        <p:spPr/>
        <p:txBody>
          <a:bodyPr/>
          <a:lstStyle>
            <a:lvl1pPr>
              <a:defRPr/>
            </a:lvl1pPr>
          </a:lstStyle>
          <a:p>
            <a:endParaRPr lang="en-US"/>
          </a:p>
        </p:txBody>
      </p:sp>
      <p:sp>
        <p:nvSpPr>
          <p:cNvPr id="5" name="Slide Number Placeholder 4"/>
          <p:cNvSpPr>
            <a:spLocks noGrp="1"/>
          </p:cNvSpPr>
          <p:nvPr>
            <p:ph type="sldNum" sz="quarter" idx="12"/>
          </p:nvPr>
        </p:nvSpPr>
        <p:spPr/>
        <p:txBody>
          <a:bodyPr/>
          <a:lstStyle>
            <a:lvl1pPr>
              <a:defRPr/>
            </a:lvl1pPr>
          </a:lstStyle>
          <a:p>
            <a:fld id="{26425F97-3055-4029-8E5A-9814D496017A}" type="slidenum">
              <a:rPr lang="en-US"/>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endParaRPr lang="en-US"/>
          </a:p>
        </p:txBody>
      </p:sp>
      <p:sp>
        <p:nvSpPr>
          <p:cNvPr id="3" name="Footer Placeholder 2"/>
          <p:cNvSpPr>
            <a:spLocks noGrp="1"/>
          </p:cNvSpPr>
          <p:nvPr>
            <p:ph type="ftr" sz="quarter" idx="11"/>
          </p:nvPr>
        </p:nvSpPr>
        <p:spPr/>
        <p:txBody>
          <a:bodyPr/>
          <a:lstStyle>
            <a:lvl1pPr>
              <a:defRPr/>
            </a:lvl1pPr>
          </a:lstStyle>
          <a:p>
            <a:endParaRPr lang="en-US"/>
          </a:p>
        </p:txBody>
      </p:sp>
      <p:sp>
        <p:nvSpPr>
          <p:cNvPr id="4" name="Slide Number Placeholder 3"/>
          <p:cNvSpPr>
            <a:spLocks noGrp="1"/>
          </p:cNvSpPr>
          <p:nvPr>
            <p:ph type="sldNum" sz="quarter" idx="12"/>
          </p:nvPr>
        </p:nvSpPr>
        <p:spPr/>
        <p:txBody>
          <a:bodyPr/>
          <a:lstStyle>
            <a:lvl1pPr>
              <a:defRPr/>
            </a:lvl1pPr>
          </a:lstStyle>
          <a:p>
            <a:fld id="{8A357D90-9638-43EF-BB56-0B7F0DF8E328}" type="slidenum">
              <a:rPr lang="en-US"/>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endParaRPr lang="en-US"/>
          </a:p>
        </p:txBody>
      </p:sp>
      <p:sp>
        <p:nvSpPr>
          <p:cNvPr id="6" name="Footer Placeholder 5"/>
          <p:cNvSpPr>
            <a:spLocks noGrp="1"/>
          </p:cNvSpPr>
          <p:nvPr>
            <p:ph type="ftr" sz="quarter" idx="11"/>
          </p:nvPr>
        </p:nvSpPr>
        <p:spPr/>
        <p:txBody>
          <a:bodyPr/>
          <a:lstStyle>
            <a:lvl1pPr>
              <a:defRPr/>
            </a:lvl1pPr>
          </a:lstStyle>
          <a:p>
            <a:endParaRPr lang="en-US"/>
          </a:p>
        </p:txBody>
      </p:sp>
      <p:sp>
        <p:nvSpPr>
          <p:cNvPr id="7" name="Slide Number Placeholder 6"/>
          <p:cNvSpPr>
            <a:spLocks noGrp="1"/>
          </p:cNvSpPr>
          <p:nvPr>
            <p:ph type="sldNum" sz="quarter" idx="12"/>
          </p:nvPr>
        </p:nvSpPr>
        <p:spPr/>
        <p:txBody>
          <a:bodyPr/>
          <a:lstStyle>
            <a:lvl1pPr>
              <a:defRPr/>
            </a:lvl1pPr>
          </a:lstStyle>
          <a:p>
            <a:fld id="{1CB8DE2E-35DB-4F80-AB99-6316BC712829}" type="slidenum">
              <a:rPr lang="en-US"/>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1027" name="Rectangle 3"/>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endParaRPr lang="en-US"/>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US"/>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lvl1pPr>
          </a:lstStyle>
          <a:p>
            <a:fld id="{A2ADA510-6B6D-4516-B6D5-556583518D9C}"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61"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txStyles>
    <p:titleStyle>
      <a:lvl1pPr algn="ctr" rtl="0" fontAlgn="base">
        <a:spcBef>
          <a:spcPct val="0"/>
        </a:spcBef>
        <a:spcAft>
          <a:spcPct val="0"/>
        </a:spcAft>
        <a:defRPr sz="4400">
          <a:solidFill>
            <a:schemeClr val="tx2"/>
          </a:solidFill>
          <a:latin typeface="Calibri" pitchFamily="34" charset="0"/>
          <a:ea typeface="+mj-ea"/>
          <a:cs typeface="+mj-cs"/>
        </a:defRPr>
      </a:lvl1pPr>
      <a:lvl2pPr algn="ctr" rtl="0" fontAlgn="base">
        <a:spcBef>
          <a:spcPct val="0"/>
        </a:spcBef>
        <a:spcAft>
          <a:spcPct val="0"/>
        </a:spcAft>
        <a:defRPr sz="4400">
          <a:solidFill>
            <a:schemeClr val="tx2"/>
          </a:solidFill>
          <a:latin typeface="Times New Roman" pitchFamily="18" charset="0"/>
        </a:defRPr>
      </a:lvl2pPr>
      <a:lvl3pPr algn="ctr" rtl="0" fontAlgn="base">
        <a:spcBef>
          <a:spcPct val="0"/>
        </a:spcBef>
        <a:spcAft>
          <a:spcPct val="0"/>
        </a:spcAft>
        <a:defRPr sz="4400">
          <a:solidFill>
            <a:schemeClr val="tx2"/>
          </a:solidFill>
          <a:latin typeface="Times New Roman" pitchFamily="18" charset="0"/>
        </a:defRPr>
      </a:lvl3pPr>
      <a:lvl4pPr algn="ctr" rtl="0" fontAlgn="base">
        <a:spcBef>
          <a:spcPct val="0"/>
        </a:spcBef>
        <a:spcAft>
          <a:spcPct val="0"/>
        </a:spcAft>
        <a:defRPr sz="4400">
          <a:solidFill>
            <a:schemeClr val="tx2"/>
          </a:solidFill>
          <a:latin typeface="Times New Roman" pitchFamily="18" charset="0"/>
        </a:defRPr>
      </a:lvl4pPr>
      <a:lvl5pPr algn="ctr" rtl="0" fontAlgn="base">
        <a:spcBef>
          <a:spcPct val="0"/>
        </a:spcBef>
        <a:spcAft>
          <a:spcPct val="0"/>
        </a:spcAft>
        <a:defRPr sz="4400">
          <a:solidFill>
            <a:schemeClr val="tx2"/>
          </a:solidFill>
          <a:latin typeface="Times New Roman" pitchFamily="18" charset="0"/>
        </a:defRPr>
      </a:lvl5pPr>
      <a:lvl6pPr marL="457200" algn="ctr" rtl="0" fontAlgn="base">
        <a:spcBef>
          <a:spcPct val="0"/>
        </a:spcBef>
        <a:spcAft>
          <a:spcPct val="0"/>
        </a:spcAft>
        <a:defRPr sz="4400">
          <a:solidFill>
            <a:schemeClr val="tx2"/>
          </a:solidFill>
          <a:latin typeface="Times New Roman" pitchFamily="18" charset="0"/>
        </a:defRPr>
      </a:lvl6pPr>
      <a:lvl7pPr marL="914400" algn="ctr" rtl="0" fontAlgn="base">
        <a:spcBef>
          <a:spcPct val="0"/>
        </a:spcBef>
        <a:spcAft>
          <a:spcPct val="0"/>
        </a:spcAft>
        <a:defRPr sz="4400">
          <a:solidFill>
            <a:schemeClr val="tx2"/>
          </a:solidFill>
          <a:latin typeface="Times New Roman" pitchFamily="18" charset="0"/>
        </a:defRPr>
      </a:lvl7pPr>
      <a:lvl8pPr marL="1371600" algn="ctr" rtl="0" fontAlgn="base">
        <a:spcBef>
          <a:spcPct val="0"/>
        </a:spcBef>
        <a:spcAft>
          <a:spcPct val="0"/>
        </a:spcAft>
        <a:defRPr sz="4400">
          <a:solidFill>
            <a:schemeClr val="tx2"/>
          </a:solidFill>
          <a:latin typeface="Times New Roman" pitchFamily="18" charset="0"/>
        </a:defRPr>
      </a:lvl8pPr>
      <a:lvl9pPr marL="1828800" algn="ctr" rtl="0" fontAlgn="base">
        <a:spcBef>
          <a:spcPct val="0"/>
        </a:spcBef>
        <a:spcAft>
          <a:spcPct val="0"/>
        </a:spcAft>
        <a:defRPr sz="4400">
          <a:solidFill>
            <a:schemeClr val="tx2"/>
          </a:solidFill>
          <a:latin typeface="Times New Roman" pitchFamily="18" charset="0"/>
        </a:defRPr>
      </a:lvl9pPr>
    </p:titleStyle>
    <p:bodyStyle>
      <a:lvl1pPr marL="342900" indent="-342900" algn="l" rtl="0" fontAlgn="base">
        <a:spcBef>
          <a:spcPct val="20000"/>
        </a:spcBef>
        <a:spcAft>
          <a:spcPct val="0"/>
        </a:spcAft>
        <a:buChar char="•"/>
        <a:defRPr sz="3200" baseline="0">
          <a:solidFill>
            <a:schemeClr val="tx1"/>
          </a:solidFill>
          <a:latin typeface="Calibri" pitchFamily="34" charset="0"/>
          <a:ea typeface="+mn-ea"/>
          <a:cs typeface="+mn-cs"/>
        </a:defRPr>
      </a:lvl1pPr>
      <a:lvl2pPr marL="742950" indent="-285750" algn="l" rtl="0" fontAlgn="base">
        <a:spcBef>
          <a:spcPct val="20000"/>
        </a:spcBef>
        <a:spcAft>
          <a:spcPct val="0"/>
        </a:spcAft>
        <a:buChar char="–"/>
        <a:defRPr sz="2800" baseline="0">
          <a:solidFill>
            <a:schemeClr val="tx1"/>
          </a:solidFill>
          <a:latin typeface="Calibri" pitchFamily="34" charset="0"/>
        </a:defRPr>
      </a:lvl2pPr>
      <a:lvl3pPr marL="1143000" indent="-228600" algn="l" rtl="0" fontAlgn="base">
        <a:spcBef>
          <a:spcPct val="20000"/>
        </a:spcBef>
        <a:spcAft>
          <a:spcPct val="0"/>
        </a:spcAft>
        <a:buChar char="•"/>
        <a:defRPr sz="2400" baseline="0">
          <a:solidFill>
            <a:schemeClr val="tx1"/>
          </a:solidFill>
          <a:latin typeface="Calibri" pitchFamily="34" charset="0"/>
        </a:defRPr>
      </a:lvl3pPr>
      <a:lvl4pPr marL="1600200" indent="-228600" algn="l" rtl="0" fontAlgn="base">
        <a:spcBef>
          <a:spcPct val="20000"/>
        </a:spcBef>
        <a:spcAft>
          <a:spcPct val="0"/>
        </a:spcAft>
        <a:buChar char="–"/>
        <a:defRPr sz="2000" baseline="0">
          <a:solidFill>
            <a:schemeClr val="tx1"/>
          </a:solidFill>
          <a:latin typeface="Calibri" pitchFamily="34" charset="0"/>
        </a:defRPr>
      </a:lvl4pPr>
      <a:lvl5pPr marL="2057400" indent="-228600" algn="l" rtl="0" fontAlgn="base">
        <a:spcBef>
          <a:spcPct val="20000"/>
        </a:spcBef>
        <a:spcAft>
          <a:spcPct val="0"/>
        </a:spcAft>
        <a:buChar char="»"/>
        <a:defRPr sz="2000" baseline="0">
          <a:solidFill>
            <a:schemeClr val="tx1"/>
          </a:solidFill>
          <a:latin typeface="Calibri" pitchFamily="34" charset="0"/>
        </a:defRPr>
      </a:lvl5pPr>
      <a:lvl6pPr marL="2514600" indent="-228600" algn="l" rtl="0" fontAlgn="base">
        <a:spcBef>
          <a:spcPct val="20000"/>
        </a:spcBef>
        <a:spcAft>
          <a:spcPct val="0"/>
        </a:spcAft>
        <a:buChar char="»"/>
        <a:defRPr sz="2000">
          <a:solidFill>
            <a:schemeClr val="tx1"/>
          </a:solidFill>
          <a:latin typeface="+mn-lt"/>
        </a:defRPr>
      </a:lvl6pPr>
      <a:lvl7pPr marL="2971800" indent="-228600" algn="l" rtl="0" fontAlgn="base">
        <a:spcBef>
          <a:spcPct val="20000"/>
        </a:spcBef>
        <a:spcAft>
          <a:spcPct val="0"/>
        </a:spcAft>
        <a:buChar char="»"/>
        <a:defRPr sz="2000">
          <a:solidFill>
            <a:schemeClr val="tx1"/>
          </a:solidFill>
          <a:latin typeface="+mn-lt"/>
        </a:defRPr>
      </a:lvl7pPr>
      <a:lvl8pPr marL="3429000" indent="-228600" algn="l" rtl="0" fontAlgn="base">
        <a:spcBef>
          <a:spcPct val="20000"/>
        </a:spcBef>
        <a:spcAft>
          <a:spcPct val="0"/>
        </a:spcAft>
        <a:buChar char="»"/>
        <a:defRPr sz="2000">
          <a:solidFill>
            <a:schemeClr val="tx1"/>
          </a:solidFill>
          <a:latin typeface="+mn-lt"/>
        </a:defRPr>
      </a:lvl8pPr>
      <a:lvl9pPr marL="3886200" indent="-228600" algn="l" rtl="0" fontAlgn="base">
        <a:spcBef>
          <a:spcPct val="20000"/>
        </a:spcBef>
        <a:spcAft>
          <a:spcPct val="0"/>
        </a:spcAft>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0.xml"/><Relationship Id="rId1" Type="http://schemas.openxmlformats.org/officeDocument/2006/relationships/slideLayout" Target="../slideLayouts/slideLayout6.xml"/><Relationship Id="rId4" Type="http://schemas.openxmlformats.org/officeDocument/2006/relationships/image" Target="../media/image6.jpeg"/></Relationships>
</file>

<file path=ppt/slides/_rels/slide13.xml.rels><?xml version="1.0" encoding="UTF-8" standalone="yes"?>
<Relationships xmlns="http://schemas.openxmlformats.org/package/2006/relationships"><Relationship Id="rId8" Type="http://schemas.openxmlformats.org/officeDocument/2006/relationships/image" Target="../media/image13.png"/><Relationship Id="rId13" Type="http://schemas.openxmlformats.org/officeDocument/2006/relationships/image" Target="../media/image18.png"/><Relationship Id="rId3" Type="http://schemas.openxmlformats.org/officeDocument/2006/relationships/notesSlide" Target="../notesSlides/notesSlide11.xml"/><Relationship Id="rId7" Type="http://schemas.openxmlformats.org/officeDocument/2006/relationships/image" Target="../media/image12.png"/><Relationship Id="rId12" Type="http://schemas.openxmlformats.org/officeDocument/2006/relationships/image" Target="../media/image17.png"/><Relationship Id="rId2" Type="http://schemas.openxmlformats.org/officeDocument/2006/relationships/slideLayout" Target="../slideLayouts/slideLayout8.xml"/><Relationship Id="rId1" Type="http://schemas.openxmlformats.org/officeDocument/2006/relationships/vmlDrawing" Target="../drawings/vmlDrawing1.vml"/><Relationship Id="rId6" Type="http://schemas.openxmlformats.org/officeDocument/2006/relationships/image" Target="../media/image11.png"/><Relationship Id="rId11" Type="http://schemas.openxmlformats.org/officeDocument/2006/relationships/image" Target="../media/image16.png"/><Relationship Id="rId5" Type="http://schemas.openxmlformats.org/officeDocument/2006/relationships/image" Target="../media/image10.png"/><Relationship Id="rId15" Type="http://schemas.openxmlformats.org/officeDocument/2006/relationships/oleObject" Target="../embeddings/oleObject2.bin"/><Relationship Id="rId10" Type="http://schemas.openxmlformats.org/officeDocument/2006/relationships/image" Target="../media/image15.png"/><Relationship Id="rId4" Type="http://schemas.openxmlformats.org/officeDocument/2006/relationships/image" Target="../media/image9.png"/><Relationship Id="rId9" Type="http://schemas.openxmlformats.org/officeDocument/2006/relationships/image" Target="../media/image14.png"/><Relationship Id="rId14" Type="http://schemas.openxmlformats.org/officeDocument/2006/relationships/oleObject" Target="../embeddings/oleObject1.bin"/></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20.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4.emf"/><Relationship Id="rId2" Type="http://schemas.openxmlformats.org/officeDocument/2006/relationships/image" Target="../media/image23.emf"/><Relationship Id="rId1" Type="http://schemas.openxmlformats.org/officeDocument/2006/relationships/slideLayout" Target="../slideLayouts/slideLayout2.xml"/><Relationship Id="rId4" Type="http://schemas.openxmlformats.org/officeDocument/2006/relationships/image" Target="../media/image25.emf"/></Relationships>
</file>

<file path=ppt/slides/_rels/slide19.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6.emf"/><Relationship Id="rId1" Type="http://schemas.openxmlformats.org/officeDocument/2006/relationships/slideLayout" Target="../slideLayouts/slideLayout2.xml"/><Relationship Id="rId5" Type="http://schemas.openxmlformats.org/officeDocument/2006/relationships/image" Target="../media/image29.emf"/><Relationship Id="rId4" Type="http://schemas.openxmlformats.org/officeDocument/2006/relationships/image" Target="../media/image28.emf"/></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2.xml"/><Relationship Id="rId7" Type="http://schemas.openxmlformats.org/officeDocument/2006/relationships/image" Target="../media/image33.emf"/><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32.emf"/><Relationship Id="rId5" Type="http://schemas.openxmlformats.org/officeDocument/2006/relationships/image" Target="../media/image31.emf"/><Relationship Id="rId4" Type="http://schemas.openxmlformats.org/officeDocument/2006/relationships/image" Target="../media/image30.emf"/></Relationships>
</file>

<file path=ppt/slides/_rels/slide21.xml.rels><?xml version="1.0" encoding="UTF-8" standalone="yes"?>
<Relationships xmlns="http://schemas.openxmlformats.org/package/2006/relationships"><Relationship Id="rId3" Type="http://schemas.openxmlformats.org/officeDocument/2006/relationships/image" Target="../media/image35.emf"/><Relationship Id="rId2" Type="http://schemas.openxmlformats.org/officeDocument/2006/relationships/image" Target="../media/image34.emf"/><Relationship Id="rId1" Type="http://schemas.openxmlformats.org/officeDocument/2006/relationships/slideLayout" Target="../slideLayouts/slideLayout2.xml"/><Relationship Id="rId5" Type="http://schemas.openxmlformats.org/officeDocument/2006/relationships/image" Target="../media/image37.emf"/><Relationship Id="rId4" Type="http://schemas.openxmlformats.org/officeDocument/2006/relationships/image" Target="../media/image36.emf"/></Relationships>
</file>

<file path=ppt/slides/_rels/slide22.xml.rels><?xml version="1.0" encoding="UTF-8" standalone="yes"?>
<Relationships xmlns="http://schemas.openxmlformats.org/package/2006/relationships"><Relationship Id="rId3" Type="http://schemas.openxmlformats.org/officeDocument/2006/relationships/image" Target="../media/image39.emf"/><Relationship Id="rId2" Type="http://schemas.openxmlformats.org/officeDocument/2006/relationships/image" Target="../media/image38.emf"/><Relationship Id="rId1" Type="http://schemas.openxmlformats.org/officeDocument/2006/relationships/slideLayout" Target="../slideLayouts/slideLayout2.xml"/><Relationship Id="rId5" Type="http://schemas.openxmlformats.org/officeDocument/2006/relationships/image" Target="../media/image41.emf"/><Relationship Id="rId4" Type="http://schemas.openxmlformats.org/officeDocument/2006/relationships/image" Target="../media/image40.emf"/></Relationships>
</file>

<file path=ppt/slides/_rels/slide23.xml.rels><?xml version="1.0" encoding="UTF-8" standalone="yes"?>
<Relationships xmlns="http://schemas.openxmlformats.org/package/2006/relationships"><Relationship Id="rId3" Type="http://schemas.openxmlformats.org/officeDocument/2006/relationships/image" Target="../media/image37.emf"/><Relationship Id="rId2" Type="http://schemas.openxmlformats.org/officeDocument/2006/relationships/image" Target="../media/image42.emf"/><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8" Type="http://schemas.openxmlformats.org/officeDocument/2006/relationships/image" Target="../media/image49.png"/><Relationship Id="rId3" Type="http://schemas.openxmlformats.org/officeDocument/2006/relationships/image" Target="../media/image44.png"/><Relationship Id="rId7" Type="http://schemas.openxmlformats.org/officeDocument/2006/relationships/image" Target="../media/image48.png"/><Relationship Id="rId2" Type="http://schemas.openxmlformats.org/officeDocument/2006/relationships/image" Target="../media/image43.png"/><Relationship Id="rId1" Type="http://schemas.openxmlformats.org/officeDocument/2006/relationships/slideLayout" Target="../slideLayouts/slideLayout2.xml"/><Relationship Id="rId6" Type="http://schemas.openxmlformats.org/officeDocument/2006/relationships/image" Target="../media/image47.png"/><Relationship Id="rId11" Type="http://schemas.openxmlformats.org/officeDocument/2006/relationships/image" Target="../media/image52.png"/><Relationship Id="rId5" Type="http://schemas.openxmlformats.org/officeDocument/2006/relationships/image" Target="../media/image46.png"/><Relationship Id="rId10" Type="http://schemas.openxmlformats.org/officeDocument/2006/relationships/image" Target="../media/image51.png"/><Relationship Id="rId4" Type="http://schemas.openxmlformats.org/officeDocument/2006/relationships/image" Target="../media/image45.png"/><Relationship Id="rId9" Type="http://schemas.openxmlformats.org/officeDocument/2006/relationships/image" Target="../media/image50.png"/></Relationships>
</file>

<file path=ppt/slides/_rels/slide27.xml.rels><?xml version="1.0" encoding="UTF-8" standalone="yes"?>
<Relationships xmlns="http://schemas.openxmlformats.org/package/2006/relationships"><Relationship Id="rId3" Type="http://schemas.openxmlformats.org/officeDocument/2006/relationships/image" Target="../media/image54.emf"/><Relationship Id="rId2" Type="http://schemas.openxmlformats.org/officeDocument/2006/relationships/image" Target="../media/image53.emf"/><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56.emf"/><Relationship Id="rId2" Type="http://schemas.openxmlformats.org/officeDocument/2006/relationships/image" Target="../media/image55.emf"/><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57.tiff"/><Relationship Id="rId2" Type="http://schemas.openxmlformats.org/officeDocument/2006/relationships/notesSlide" Target="../notesSlides/notesSlide13.xml"/><Relationship Id="rId1" Type="http://schemas.openxmlformats.org/officeDocument/2006/relationships/slideLayout" Target="../slideLayouts/slideLayout2.xml"/><Relationship Id="rId6" Type="http://schemas.openxmlformats.org/officeDocument/2006/relationships/image" Target="../media/image60.png"/><Relationship Id="rId5" Type="http://schemas.openxmlformats.org/officeDocument/2006/relationships/image" Target="../media/image59.png"/><Relationship Id="rId4" Type="http://schemas.openxmlformats.org/officeDocument/2006/relationships/image" Target="../media/image58.tiff"/></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62.emf"/><Relationship Id="rId2" Type="http://schemas.openxmlformats.org/officeDocument/2006/relationships/image" Target="../media/image61.emf"/><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emf"/><Relationship Id="rId1" Type="http://schemas.openxmlformats.org/officeDocument/2006/relationships/slideLayout" Target="../slideLayouts/slideLayout2.xml"/><Relationship Id="rId4" Type="http://schemas.openxmlformats.org/officeDocument/2006/relationships/image" Target="../media/image65.emf"/></Relationships>
</file>

<file path=ppt/slides/_rels/slide32.xml.rels><?xml version="1.0" encoding="UTF-8" standalone="yes"?>
<Relationships xmlns="http://schemas.openxmlformats.org/package/2006/relationships"><Relationship Id="rId3" Type="http://schemas.openxmlformats.org/officeDocument/2006/relationships/image" Target="../media/image67.tiff"/><Relationship Id="rId2" Type="http://schemas.openxmlformats.org/officeDocument/2006/relationships/image" Target="../media/image66.tiff"/><Relationship Id="rId1" Type="http://schemas.openxmlformats.org/officeDocument/2006/relationships/slideLayout" Target="../slideLayouts/slideLayout2.xml"/><Relationship Id="rId5" Type="http://schemas.openxmlformats.org/officeDocument/2006/relationships/image" Target="../media/image46.png"/><Relationship Id="rId4" Type="http://schemas.openxmlformats.org/officeDocument/2006/relationships/image" Target="../media/image68.tiff"/></Relationships>
</file>

<file path=ppt/slides/_rels/slide33.xml.rels><?xml version="1.0" encoding="UTF-8" standalone="yes"?>
<Relationships xmlns="http://schemas.openxmlformats.org/package/2006/relationships"><Relationship Id="rId3" Type="http://schemas.openxmlformats.org/officeDocument/2006/relationships/image" Target="../media/image69.png"/><Relationship Id="rId2" Type="http://schemas.openxmlformats.org/officeDocument/2006/relationships/notesSlide" Target="../notesSlides/notesSlide14.xml"/><Relationship Id="rId1" Type="http://schemas.openxmlformats.org/officeDocument/2006/relationships/slideLayout" Target="../slideLayouts/slideLayout8.xml"/><Relationship Id="rId4" Type="http://schemas.openxmlformats.org/officeDocument/2006/relationships/image" Target="../media/image70.png"/></Relationships>
</file>

<file path=ppt/slides/_rels/slide34.xml.rels><?xml version="1.0" encoding="UTF-8" standalone="yes"?>
<Relationships xmlns="http://schemas.openxmlformats.org/package/2006/relationships"><Relationship Id="rId3" Type="http://schemas.openxmlformats.org/officeDocument/2006/relationships/image" Target="../media/image72.jpeg"/><Relationship Id="rId2" Type="http://schemas.openxmlformats.org/officeDocument/2006/relationships/image" Target="../media/image71.jpeg"/><Relationship Id="rId1" Type="http://schemas.openxmlformats.org/officeDocument/2006/relationships/slideLayout" Target="../slideLayouts/slideLayout2.xml"/><Relationship Id="rId4" Type="http://schemas.openxmlformats.org/officeDocument/2006/relationships/image" Target="../media/image49.png"/></Relationships>
</file>

<file path=ppt/slides/_rels/slide35.xml.rels><?xml version="1.0" encoding="UTF-8" standalone="yes"?>
<Relationships xmlns="http://schemas.openxmlformats.org/package/2006/relationships"><Relationship Id="rId3" Type="http://schemas.openxmlformats.org/officeDocument/2006/relationships/image" Target="../media/image74.tiff"/><Relationship Id="rId2" Type="http://schemas.openxmlformats.org/officeDocument/2006/relationships/image" Target="../media/image73.tiff"/><Relationship Id="rId1" Type="http://schemas.openxmlformats.org/officeDocument/2006/relationships/slideLayout" Target="../slideLayouts/slideLayout2.xml"/><Relationship Id="rId5" Type="http://schemas.openxmlformats.org/officeDocument/2006/relationships/image" Target="../media/image75.tiff"/><Relationship Id="rId4" Type="http://schemas.openxmlformats.org/officeDocument/2006/relationships/image" Target="../media/image49.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76.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78.png"/><Relationship Id="rId2" Type="http://schemas.openxmlformats.org/officeDocument/2006/relationships/image" Target="../media/image77.png"/><Relationship Id="rId1" Type="http://schemas.openxmlformats.org/officeDocument/2006/relationships/slideLayout" Target="../slideLayouts/slideLayout1.xml"/><Relationship Id="rId5" Type="http://schemas.openxmlformats.org/officeDocument/2006/relationships/image" Target="../media/image80.png"/><Relationship Id="rId4" Type="http://schemas.openxmlformats.org/officeDocument/2006/relationships/image" Target="../media/image79.pn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3" Type="http://schemas.openxmlformats.org/officeDocument/2006/relationships/image" Target="../media/image82.emf"/><Relationship Id="rId2" Type="http://schemas.openxmlformats.org/officeDocument/2006/relationships/image" Target="../media/image81.png"/><Relationship Id="rId1" Type="http://schemas.openxmlformats.org/officeDocument/2006/relationships/slideLayout" Target="../slideLayouts/slideLayout8.xml"/><Relationship Id="rId4" Type="http://schemas.openxmlformats.org/officeDocument/2006/relationships/image" Target="../media/image83.emf"/></Relationships>
</file>

<file path=ppt/slides/_rels/slide43.xml.rels><?xml version="1.0" encoding="UTF-8" standalone="yes"?>
<Relationships xmlns="http://schemas.openxmlformats.org/package/2006/relationships"><Relationship Id="rId2" Type="http://schemas.openxmlformats.org/officeDocument/2006/relationships/image" Target="../media/image84.jpeg"/><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3" Type="http://schemas.openxmlformats.org/officeDocument/2006/relationships/image" Target="../media/image86.png"/><Relationship Id="rId2" Type="http://schemas.openxmlformats.org/officeDocument/2006/relationships/image" Target="../media/image85.png"/><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3" Type="http://schemas.openxmlformats.org/officeDocument/2006/relationships/image" Target="../media/image88.jpeg"/><Relationship Id="rId2" Type="http://schemas.openxmlformats.org/officeDocument/2006/relationships/image" Target="../media/image87.jpe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image" Target="../media/image90.png"/></Relationships>
</file>

<file path=ppt/slides/_rels/slide47.xml.rels><?xml version="1.0" encoding="UTF-8" standalone="yes"?>
<Relationships xmlns="http://schemas.openxmlformats.org/package/2006/relationships"><Relationship Id="rId3" Type="http://schemas.openxmlformats.org/officeDocument/2006/relationships/image" Target="../media/image91.png"/><Relationship Id="rId2" Type="http://schemas.openxmlformats.org/officeDocument/2006/relationships/notesSlide" Target="../notesSlides/notesSlide16.xml"/><Relationship Id="rId1" Type="http://schemas.openxmlformats.org/officeDocument/2006/relationships/slideLayout" Target="../slideLayouts/slideLayout2.xml"/><Relationship Id="rId4" Type="http://schemas.openxmlformats.org/officeDocument/2006/relationships/image" Target="../media/image92.png"/></Relationships>
</file>

<file path=ppt/slides/_rels/slide48.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95.jpeg"/><Relationship Id="rId2" Type="http://schemas.openxmlformats.org/officeDocument/2006/relationships/image" Target="../media/image94.png"/><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2.png"/></Relationships>
</file>

<file path=ppt/slides/_rels/slide50.xml.rels><?xml version="1.0" encoding="UTF-8" standalone="yes"?>
<Relationships xmlns="http://schemas.openxmlformats.org/package/2006/relationships"><Relationship Id="rId3" Type="http://schemas.openxmlformats.org/officeDocument/2006/relationships/image" Target="../media/image97.jpeg"/><Relationship Id="rId7" Type="http://schemas.openxmlformats.org/officeDocument/2006/relationships/image" Target="../media/image101.png"/><Relationship Id="rId2" Type="http://schemas.openxmlformats.org/officeDocument/2006/relationships/image" Target="../media/image96.jpeg"/><Relationship Id="rId1" Type="http://schemas.openxmlformats.org/officeDocument/2006/relationships/slideLayout" Target="../slideLayouts/slideLayout8.xml"/><Relationship Id="rId6" Type="http://schemas.openxmlformats.org/officeDocument/2006/relationships/image" Target="../media/image100.jpeg"/><Relationship Id="rId5" Type="http://schemas.openxmlformats.org/officeDocument/2006/relationships/image" Target="../media/image99.wmf"/><Relationship Id="rId4" Type="http://schemas.openxmlformats.org/officeDocument/2006/relationships/image" Target="../media/image98.jpeg"/></Relationships>
</file>

<file path=ppt/slides/_rels/slide51.xml.rels><?xml version="1.0" encoding="UTF-8" standalone="yes"?>
<Relationships xmlns="http://schemas.openxmlformats.org/package/2006/relationships"><Relationship Id="rId8" Type="http://schemas.openxmlformats.org/officeDocument/2006/relationships/image" Target="../media/image95.jpeg"/><Relationship Id="rId3" Type="http://schemas.openxmlformats.org/officeDocument/2006/relationships/image" Target="../media/image103.jpeg"/><Relationship Id="rId7" Type="http://schemas.openxmlformats.org/officeDocument/2006/relationships/image" Target="../media/image107.jpeg"/><Relationship Id="rId2" Type="http://schemas.openxmlformats.org/officeDocument/2006/relationships/image" Target="../media/image102.jpeg"/><Relationship Id="rId1" Type="http://schemas.openxmlformats.org/officeDocument/2006/relationships/slideLayout" Target="../slideLayouts/slideLayout8.xml"/><Relationship Id="rId6" Type="http://schemas.openxmlformats.org/officeDocument/2006/relationships/image" Target="../media/image106.jpeg"/><Relationship Id="rId5" Type="http://schemas.openxmlformats.org/officeDocument/2006/relationships/image" Target="../media/image105.jpeg"/><Relationship Id="rId4" Type="http://schemas.openxmlformats.org/officeDocument/2006/relationships/image" Target="../media/image104.jpeg"/></Relationships>
</file>

<file path=ppt/slides/_rels/slide52.xml.rels><?xml version="1.0" encoding="UTF-8" standalone="yes"?>
<Relationships xmlns="http://schemas.openxmlformats.org/package/2006/relationships"><Relationship Id="rId3" Type="http://schemas.openxmlformats.org/officeDocument/2006/relationships/image" Target="../media/image109.png"/><Relationship Id="rId2" Type="http://schemas.openxmlformats.org/officeDocument/2006/relationships/image" Target="../media/image108.jpeg"/><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image" Target="../media/image110.png"/><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3" Type="http://schemas.openxmlformats.org/officeDocument/2006/relationships/image" Target="../media/image111.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2" Type="http://schemas.openxmlformats.org/officeDocument/2006/relationships/image" Target="../media/image112.jpeg"/><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2" Type="http://schemas.openxmlformats.org/officeDocument/2006/relationships/image" Target="../media/image113.jpeg"/><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152400" y="1371600"/>
            <a:ext cx="8991600" cy="1470025"/>
          </a:xfrm>
        </p:spPr>
        <p:txBody>
          <a:bodyPr/>
          <a:lstStyle/>
          <a:p>
            <a:r>
              <a:rPr lang="en-US" sz="4800" dirty="0"/>
              <a:t> </a:t>
            </a:r>
            <a:r>
              <a:rPr lang="en-US" sz="4800" dirty="0" smtClean="0"/>
              <a:t>High Gradient Tests </a:t>
            </a:r>
            <a:br>
              <a:rPr lang="en-US" sz="4800" dirty="0" smtClean="0"/>
            </a:br>
            <a:r>
              <a:rPr lang="en-US" sz="4800" dirty="0" smtClean="0"/>
              <a:t>at SLAC</a:t>
            </a:r>
            <a:endParaRPr lang="en-US" sz="4800" dirty="0"/>
          </a:p>
        </p:txBody>
      </p:sp>
      <p:sp>
        <p:nvSpPr>
          <p:cNvPr id="2051" name="Rectangle 3"/>
          <p:cNvSpPr>
            <a:spLocks noGrp="1" noChangeArrowheads="1"/>
          </p:cNvSpPr>
          <p:nvPr>
            <p:ph type="subTitle" idx="1"/>
          </p:nvPr>
        </p:nvSpPr>
        <p:spPr>
          <a:xfrm>
            <a:off x="762000" y="3200400"/>
            <a:ext cx="7772400" cy="1752600"/>
          </a:xfrm>
        </p:spPr>
        <p:txBody>
          <a:bodyPr/>
          <a:lstStyle/>
          <a:p>
            <a:r>
              <a:rPr lang="en-US" dirty="0" smtClean="0"/>
              <a:t>Presented on behalf of collaboration by</a:t>
            </a:r>
          </a:p>
          <a:p>
            <a:r>
              <a:rPr lang="en-US" dirty="0" smtClean="0"/>
              <a:t>Valery </a:t>
            </a:r>
            <a:r>
              <a:rPr lang="en-US" dirty="0"/>
              <a:t>Dolgashev,</a:t>
            </a:r>
          </a:p>
          <a:p>
            <a:r>
              <a:rPr lang="en-US" dirty="0"/>
              <a:t>SLAC National Accelerator Laboratory</a:t>
            </a:r>
          </a:p>
        </p:txBody>
      </p:sp>
      <p:sp>
        <p:nvSpPr>
          <p:cNvPr id="2053" name="Text Box 5"/>
          <p:cNvSpPr txBox="1">
            <a:spLocks noChangeArrowheads="1"/>
          </p:cNvSpPr>
          <p:nvPr/>
        </p:nvSpPr>
        <p:spPr bwMode="auto">
          <a:xfrm>
            <a:off x="152400" y="5029200"/>
            <a:ext cx="8763000" cy="1815882"/>
          </a:xfrm>
          <a:prstGeom prst="rect">
            <a:avLst/>
          </a:prstGeom>
          <a:noFill/>
          <a:ln w="9525">
            <a:noFill/>
            <a:miter lim="800000"/>
            <a:headEnd/>
            <a:tailEnd/>
          </a:ln>
          <a:effectLst/>
        </p:spPr>
        <p:txBody>
          <a:bodyPr>
            <a:spAutoFit/>
          </a:bodyPr>
          <a:lstStyle/>
          <a:p>
            <a:pPr algn="ctr"/>
            <a:r>
              <a:rPr lang="en-US" sz="2800" i="1" dirty="0" smtClean="0">
                <a:latin typeface="Calibri" pitchFamily="34" charset="0"/>
              </a:rPr>
              <a:t>2011 International Workshop on Future Linear Colliders (LCWS11),</a:t>
            </a:r>
            <a:br>
              <a:rPr lang="en-US" sz="2800" i="1" dirty="0" smtClean="0">
                <a:latin typeface="Calibri" pitchFamily="34" charset="0"/>
              </a:rPr>
            </a:br>
            <a:r>
              <a:rPr lang="en-US" sz="2800" i="1" dirty="0" smtClean="0">
                <a:latin typeface="Calibri" pitchFamily="34" charset="0"/>
              </a:rPr>
              <a:t> 26-30 September, 2011</a:t>
            </a:r>
          </a:p>
          <a:p>
            <a:pPr algn="ctr"/>
            <a:r>
              <a:rPr lang="en-US" sz="2800" i="1" dirty="0" smtClean="0">
                <a:latin typeface="Calibri" pitchFamily="34" charset="0"/>
              </a:rPr>
              <a:t> Granada, Spain</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819400"/>
            <a:ext cx="9296400" cy="1143000"/>
          </a:xfrm>
        </p:spPr>
        <p:txBody>
          <a:bodyPr/>
          <a:lstStyle/>
          <a:p>
            <a:r>
              <a:rPr lang="en-US" sz="5400" dirty="0" smtClean="0">
                <a:solidFill>
                  <a:schemeClr val="tx1"/>
                </a:solidFill>
              </a:rPr>
              <a:t>Material tests</a:t>
            </a:r>
            <a:r>
              <a:rPr lang="en-US" dirty="0" smtClean="0">
                <a:solidFill>
                  <a:schemeClr val="tx1"/>
                </a:solidFill>
              </a:rPr>
              <a:t/>
            </a:r>
            <a:br>
              <a:rPr lang="en-US" dirty="0" smtClean="0">
                <a:solidFill>
                  <a:schemeClr val="tx1"/>
                </a:solidFill>
              </a:rPr>
            </a:br>
            <a:r>
              <a:rPr lang="en-US" dirty="0" smtClean="0">
                <a:solidFill>
                  <a:schemeClr val="tx1"/>
                </a:solidFill>
              </a:rPr>
              <a:t/>
            </a:r>
            <a:br>
              <a:rPr lang="en-US" dirty="0" smtClean="0">
                <a:solidFill>
                  <a:schemeClr val="tx1"/>
                </a:solidFill>
              </a:rPr>
            </a:br>
            <a:r>
              <a:rPr lang="en-US" sz="4000" dirty="0" smtClean="0">
                <a:solidFill>
                  <a:schemeClr val="tx1"/>
                </a:solidFill>
              </a:rPr>
              <a:t>Highest shunt impedance, copper coated stainless steel </a:t>
            </a:r>
            <a:br>
              <a:rPr lang="en-US" sz="4000" dirty="0" smtClean="0">
                <a:solidFill>
                  <a:schemeClr val="tx1"/>
                </a:solidFill>
              </a:rPr>
            </a:br>
            <a:r>
              <a:rPr lang="en-US" sz="4000" i="1" dirty="0" smtClean="0">
                <a:solidFill>
                  <a:schemeClr val="tx1"/>
                </a:solidFill>
              </a:rPr>
              <a:t>1C-SW-A2.75-t2.0-Clamped-SS-SLAC-#1</a:t>
            </a:r>
            <a:br>
              <a:rPr lang="en-US" sz="4000" i="1" dirty="0" smtClean="0">
                <a:solidFill>
                  <a:schemeClr val="tx1"/>
                </a:solidFill>
              </a:rPr>
            </a:br>
            <a:r>
              <a:rPr lang="en-US" sz="4000" i="1" dirty="0" smtClean="0">
                <a:solidFill>
                  <a:schemeClr val="tx1"/>
                </a:solidFill>
              </a:rPr>
              <a:t/>
            </a:r>
            <a:br>
              <a:rPr lang="en-US" sz="4000" i="1" dirty="0" smtClean="0">
                <a:solidFill>
                  <a:schemeClr val="tx1"/>
                </a:solidFill>
              </a:rPr>
            </a:br>
            <a:r>
              <a:rPr lang="en-US" sz="4000" dirty="0" smtClean="0">
                <a:solidFill>
                  <a:schemeClr val="tx1"/>
                </a:solidFill>
              </a:rPr>
              <a:t>Specified coating thickness </a:t>
            </a:r>
            <a:br>
              <a:rPr lang="en-US" sz="4000" dirty="0" smtClean="0">
                <a:solidFill>
                  <a:schemeClr val="tx1"/>
                </a:solidFill>
              </a:rPr>
            </a:br>
            <a:r>
              <a:rPr lang="en-US" sz="4000" dirty="0" smtClean="0">
                <a:solidFill>
                  <a:schemeClr val="tx1"/>
                </a:solidFill>
              </a:rPr>
              <a:t>0.0001-0.0002 inch</a:t>
            </a:r>
            <a:r>
              <a:rPr lang="en-US" dirty="0" smtClean="0">
                <a:solidFill>
                  <a:schemeClr val="tx1"/>
                </a:solidFill>
              </a:rPr>
              <a:t/>
            </a:r>
            <a:br>
              <a:rPr lang="en-US" dirty="0" smtClean="0">
                <a:solidFill>
                  <a:schemeClr val="tx1"/>
                </a:solidFill>
              </a:rPr>
            </a:br>
            <a:endParaRPr lang="en-US" dirty="0">
              <a:solidFill>
                <a:schemeClr val="tx1"/>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Motivation</a:t>
            </a:r>
            <a:endParaRPr lang="en-US" dirty="0"/>
          </a:p>
        </p:txBody>
      </p:sp>
      <p:sp>
        <p:nvSpPr>
          <p:cNvPr id="3" name="Content Placeholder 2"/>
          <p:cNvSpPr>
            <a:spLocks noGrp="1"/>
          </p:cNvSpPr>
          <p:nvPr>
            <p:ph idx="1"/>
          </p:nvPr>
        </p:nvSpPr>
        <p:spPr>
          <a:xfrm>
            <a:off x="381000" y="1189037"/>
            <a:ext cx="8229600" cy="4525963"/>
          </a:xfrm>
        </p:spPr>
        <p:txBody>
          <a:bodyPr/>
          <a:lstStyle/>
          <a:p>
            <a:pPr>
              <a:buNone/>
            </a:pPr>
            <a:r>
              <a:rPr lang="en-US" sz="2800" dirty="0" smtClean="0"/>
              <a:t>Study effect of thin copper layer (few skin depth) on breakdown behavior:</a:t>
            </a:r>
          </a:p>
          <a:p>
            <a:pPr>
              <a:buNone/>
            </a:pPr>
            <a:endParaRPr lang="en-US" sz="2800" dirty="0" smtClean="0"/>
          </a:p>
          <a:p>
            <a:r>
              <a:rPr lang="en-US" sz="2800" dirty="0" smtClean="0"/>
              <a:t>Processing</a:t>
            </a:r>
          </a:p>
          <a:p>
            <a:r>
              <a:rPr lang="en-US" sz="2800" dirty="0" smtClean="0"/>
              <a:t>Ultimate breakdown rate</a:t>
            </a:r>
          </a:p>
          <a:p>
            <a:r>
              <a:rPr lang="en-US" sz="2800" dirty="0" smtClean="0"/>
              <a:t>Pulse length dependence</a:t>
            </a:r>
          </a:p>
          <a:p>
            <a:r>
              <a:rPr lang="en-US" sz="2800" dirty="0" smtClean="0"/>
              <a:t>Behavior with high pulse heating</a:t>
            </a:r>
          </a:p>
          <a:p>
            <a:pPr>
              <a:buNone/>
            </a:pPr>
            <a:endParaRPr lang="en-US" sz="2800" dirty="0" smtClean="0"/>
          </a:p>
          <a:p>
            <a:pPr marL="0" indent="0" algn="just">
              <a:spcBef>
                <a:spcPts val="0"/>
              </a:spcBef>
              <a:buNone/>
            </a:pPr>
            <a:r>
              <a:rPr lang="en-US" sz="2800" dirty="0" smtClean="0"/>
              <a:t>Bulk material with melting temperature and higher yield stress higher then copper may improve the breakdown performance of the structure.</a:t>
            </a:r>
          </a:p>
          <a:p>
            <a:endParaRPr lang="en-US" sz="28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4" descr="SA-701-251-75 Clamped"/>
          <p:cNvPicPr>
            <a:picLocks noGrp="1" noChangeAspect="1" noChangeArrowheads="1"/>
          </p:cNvPicPr>
          <p:nvPr>
            <p:ph sz="quarter" idx="4"/>
          </p:nvPr>
        </p:nvPicPr>
        <p:blipFill>
          <a:blip r:embed="rId3" cstate="print"/>
          <a:srcRect t="17039" b="4011"/>
          <a:stretch>
            <a:fillRect/>
          </a:stretch>
        </p:blipFill>
        <p:spPr bwMode="auto">
          <a:xfrm>
            <a:off x="232235" y="1431940"/>
            <a:ext cx="4603133" cy="3149210"/>
          </a:xfrm>
          <a:prstGeom prst="rect">
            <a:avLst/>
          </a:prstGeom>
          <a:noFill/>
        </p:spPr>
      </p:pic>
      <p:sp>
        <p:nvSpPr>
          <p:cNvPr id="10" name="TextBox 9"/>
          <p:cNvSpPr txBox="1"/>
          <p:nvPr/>
        </p:nvSpPr>
        <p:spPr>
          <a:xfrm>
            <a:off x="117020" y="4734770"/>
            <a:ext cx="8915400" cy="1477328"/>
          </a:xfrm>
          <a:prstGeom prst="rect">
            <a:avLst/>
          </a:prstGeom>
          <a:noFill/>
        </p:spPr>
        <p:txBody>
          <a:bodyPr wrap="square" rtlCol="0">
            <a:spAutoFit/>
          </a:bodyPr>
          <a:lstStyle/>
          <a:p>
            <a:pPr>
              <a:buFont typeface="Arial" pitchFamily="34" charset="0"/>
              <a:buChar char="•"/>
            </a:pPr>
            <a:r>
              <a:rPr lang="en-US" sz="1800" dirty="0" smtClean="0">
                <a:latin typeface="Calibri" pitchFamily="34" charset="0"/>
              </a:rPr>
              <a:t>The clamped structure will provide a method for testing materials without the need to develop all the necessary technologies for bonding and brazing them.</a:t>
            </a:r>
          </a:p>
          <a:p>
            <a:pPr>
              <a:buFont typeface="Arial" pitchFamily="34" charset="0"/>
              <a:buChar char="•"/>
            </a:pPr>
            <a:r>
              <a:rPr lang="en-US" sz="1800" dirty="0" smtClean="0">
                <a:latin typeface="Calibri" pitchFamily="34" charset="0"/>
              </a:rPr>
              <a:t>Once a material is identified, we can </a:t>
            </a:r>
            <a:r>
              <a:rPr lang="en-US" dirty="0" smtClean="0">
                <a:latin typeface="Calibri" pitchFamily="34" charset="0"/>
              </a:rPr>
              <a:t>devise constriction methods to building structures</a:t>
            </a:r>
            <a:r>
              <a:rPr lang="en-US" sz="1800" dirty="0" smtClean="0">
                <a:latin typeface="Calibri" pitchFamily="34" charset="0"/>
              </a:rPr>
              <a:t>.</a:t>
            </a:r>
          </a:p>
          <a:p>
            <a:pPr>
              <a:buFont typeface="Arial" pitchFamily="34" charset="0"/>
              <a:buChar char="•"/>
            </a:pPr>
            <a:r>
              <a:rPr lang="en-US" sz="1800" dirty="0" smtClean="0">
                <a:latin typeface="Calibri" pitchFamily="34" charset="0"/>
              </a:rPr>
              <a:t>Furthermore, it will provide us the opportunity to test hard materials without annealing which typically accompany the  brazing process</a:t>
            </a:r>
            <a:endParaRPr lang="en-US" dirty="0">
              <a:latin typeface="Calibri" pitchFamily="34" charset="0"/>
            </a:endParaRPr>
          </a:p>
        </p:txBody>
      </p:sp>
      <p:sp>
        <p:nvSpPr>
          <p:cNvPr id="11" name="Title 10"/>
          <p:cNvSpPr>
            <a:spLocks noGrp="1"/>
          </p:cNvSpPr>
          <p:nvPr>
            <p:ph type="title"/>
          </p:nvPr>
        </p:nvSpPr>
        <p:spPr>
          <a:xfrm>
            <a:off x="193830" y="152400"/>
            <a:ext cx="8229600" cy="1143000"/>
          </a:xfrm>
        </p:spPr>
        <p:txBody>
          <a:bodyPr/>
          <a:lstStyle/>
          <a:p>
            <a:r>
              <a:rPr lang="en-US" sz="2800" dirty="0" smtClean="0"/>
              <a:t>Material Tests Without Brazing</a:t>
            </a:r>
            <a:br>
              <a:rPr lang="en-US" sz="2800" dirty="0" smtClean="0"/>
            </a:br>
            <a:r>
              <a:rPr lang="en-US" sz="2800" dirty="0" smtClean="0"/>
              <a:t>Clamped Structure</a:t>
            </a:r>
            <a:endParaRPr lang="en-US" sz="2800" dirty="0"/>
          </a:p>
        </p:txBody>
      </p:sp>
      <p:pic>
        <p:nvPicPr>
          <p:cNvPr id="13" name="Picture 2" descr="DSC00003_edited-1"/>
          <p:cNvPicPr>
            <a:picLocks noChangeAspect="1" noChangeArrowheads="1"/>
          </p:cNvPicPr>
          <p:nvPr/>
        </p:nvPicPr>
        <p:blipFill>
          <a:blip r:embed="rId4" cstate="print"/>
          <a:srcRect t="13860" b="12227"/>
          <a:stretch>
            <a:fillRect/>
          </a:stretch>
        </p:blipFill>
        <p:spPr bwMode="auto">
          <a:xfrm>
            <a:off x="5109670" y="1470345"/>
            <a:ext cx="2836372" cy="3144246"/>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24" name="Picture 52"/>
          <p:cNvPicPr>
            <a:picLocks noChangeAspect="1" noChangeArrowheads="1"/>
          </p:cNvPicPr>
          <p:nvPr/>
        </p:nvPicPr>
        <p:blipFill>
          <a:blip r:embed="rId4" cstate="print"/>
          <a:srcRect/>
          <a:stretch>
            <a:fillRect/>
          </a:stretch>
        </p:blipFill>
        <p:spPr bwMode="auto">
          <a:xfrm>
            <a:off x="4876800" y="2819400"/>
            <a:ext cx="4114800" cy="1057275"/>
          </a:xfrm>
          <a:prstGeom prst="rect">
            <a:avLst/>
          </a:prstGeom>
          <a:noFill/>
          <a:ln w="9525">
            <a:noFill/>
            <a:miter lim="800000"/>
            <a:headEnd/>
            <a:tailEnd/>
          </a:ln>
          <a:effectLst/>
        </p:spPr>
      </p:pic>
      <p:sp>
        <p:nvSpPr>
          <p:cNvPr id="3075" name="Rectangle 3"/>
          <p:cNvSpPr>
            <a:spLocks noGrp="1" noChangeArrowheads="1"/>
          </p:cNvSpPr>
          <p:nvPr>
            <p:ph type="title" idx="4294967295"/>
          </p:nvPr>
        </p:nvSpPr>
        <p:spPr>
          <a:xfrm>
            <a:off x="-76200" y="-152400"/>
            <a:ext cx="8915400" cy="1143000"/>
          </a:xfrm>
        </p:spPr>
        <p:txBody>
          <a:bodyPr/>
          <a:lstStyle/>
          <a:p>
            <a:r>
              <a:rPr lang="en-US" sz="2400" dirty="0" smtClean="0"/>
              <a:t>Highest Shunt Impedance SW-A2.75-T2.0-Cu </a:t>
            </a:r>
            <a:r>
              <a:rPr lang="en-US" sz="2400" dirty="0"/>
              <a:t/>
            </a:r>
            <a:br>
              <a:rPr lang="en-US" sz="2400" dirty="0"/>
            </a:br>
            <a:r>
              <a:rPr lang="en-US" sz="2400" dirty="0" smtClean="0"/>
              <a:t> </a:t>
            </a:r>
            <a:r>
              <a:rPr lang="en-US" sz="2400" dirty="0"/>
              <a:t>10 MW input</a:t>
            </a:r>
          </a:p>
        </p:txBody>
      </p:sp>
      <p:sp>
        <p:nvSpPr>
          <p:cNvPr id="3079" name="Line 7"/>
          <p:cNvSpPr>
            <a:spLocks noChangeShapeType="1"/>
          </p:cNvSpPr>
          <p:nvPr/>
        </p:nvSpPr>
        <p:spPr bwMode="auto">
          <a:xfrm flipH="1">
            <a:off x="6858000" y="2209800"/>
            <a:ext cx="457200" cy="1143000"/>
          </a:xfrm>
          <a:prstGeom prst="line">
            <a:avLst/>
          </a:prstGeom>
          <a:noFill/>
          <a:ln w="9525">
            <a:solidFill>
              <a:srgbClr val="FF3300"/>
            </a:solidFill>
            <a:round/>
            <a:headEnd/>
            <a:tailEnd type="triangle" w="sm" len="lg"/>
          </a:ln>
          <a:effectLst/>
        </p:spPr>
        <p:txBody>
          <a:bodyPr/>
          <a:lstStyle/>
          <a:p>
            <a:endParaRPr lang="en-US">
              <a:latin typeface="Calibri" pitchFamily="34" charset="0"/>
            </a:endParaRPr>
          </a:p>
        </p:txBody>
      </p:sp>
      <p:sp>
        <p:nvSpPr>
          <p:cNvPr id="3085" name="Text Box 13"/>
          <p:cNvSpPr txBox="1">
            <a:spLocks noChangeArrowheads="1"/>
          </p:cNvSpPr>
          <p:nvPr/>
        </p:nvSpPr>
        <p:spPr bwMode="auto">
          <a:xfrm>
            <a:off x="4876800" y="6126163"/>
            <a:ext cx="1617663" cy="274637"/>
          </a:xfrm>
          <a:prstGeom prst="rect">
            <a:avLst/>
          </a:prstGeom>
          <a:noFill/>
          <a:ln w="9525">
            <a:noFill/>
            <a:miter lim="800000"/>
            <a:headEnd/>
            <a:tailEnd/>
          </a:ln>
          <a:effectLst/>
        </p:spPr>
        <p:txBody>
          <a:bodyPr wrap="none">
            <a:spAutoFit/>
          </a:bodyPr>
          <a:lstStyle/>
          <a:p>
            <a:r>
              <a:rPr lang="en-US" sz="1200">
                <a:latin typeface="Calibri" pitchFamily="34" charset="0"/>
              </a:rPr>
              <a:t>Over-coupled loaded Q</a:t>
            </a:r>
          </a:p>
        </p:txBody>
      </p:sp>
      <p:sp>
        <p:nvSpPr>
          <p:cNvPr id="3087" name="Text Box 15"/>
          <p:cNvSpPr txBox="1">
            <a:spLocks noChangeArrowheads="1"/>
          </p:cNvSpPr>
          <p:nvPr/>
        </p:nvSpPr>
        <p:spPr bwMode="auto">
          <a:xfrm>
            <a:off x="152400" y="6096000"/>
            <a:ext cx="2800350" cy="366713"/>
          </a:xfrm>
          <a:prstGeom prst="rect">
            <a:avLst/>
          </a:prstGeom>
          <a:noFill/>
          <a:ln w="9525">
            <a:noFill/>
            <a:miter lim="800000"/>
            <a:headEnd/>
            <a:tailEnd/>
          </a:ln>
          <a:effectLst/>
        </p:spPr>
        <p:txBody>
          <a:bodyPr wrap="none">
            <a:spAutoFit/>
          </a:bodyPr>
          <a:lstStyle/>
          <a:p>
            <a:r>
              <a:rPr lang="en-US">
                <a:latin typeface="Calibri" pitchFamily="34" charset="0"/>
              </a:rPr>
              <a:t>Resonance at 11.42542 GHz</a:t>
            </a:r>
          </a:p>
        </p:txBody>
      </p:sp>
      <p:sp>
        <p:nvSpPr>
          <p:cNvPr id="3088" name="Text Box 16"/>
          <p:cNvSpPr txBox="1">
            <a:spLocks noChangeArrowheads="1"/>
          </p:cNvSpPr>
          <p:nvPr/>
        </p:nvSpPr>
        <p:spPr bwMode="auto">
          <a:xfrm>
            <a:off x="3124200" y="6096000"/>
            <a:ext cx="1057275" cy="366713"/>
          </a:xfrm>
          <a:prstGeom prst="rect">
            <a:avLst/>
          </a:prstGeom>
          <a:noFill/>
          <a:ln w="9525">
            <a:noFill/>
            <a:miter lim="800000"/>
            <a:headEnd/>
            <a:tailEnd/>
          </a:ln>
          <a:effectLst/>
        </p:spPr>
        <p:txBody>
          <a:bodyPr wrap="none">
            <a:spAutoFit/>
          </a:bodyPr>
          <a:lstStyle/>
          <a:p>
            <a:r>
              <a:rPr lang="el-GR">
                <a:latin typeface="Calibri" pitchFamily="34" charset="0"/>
                <a:cs typeface="Times New Roman" pitchFamily="18" charset="0"/>
              </a:rPr>
              <a:t>β</a:t>
            </a:r>
            <a:r>
              <a:rPr lang="en-US">
                <a:latin typeface="Calibri" pitchFamily="34" charset="0"/>
                <a:cs typeface="Times New Roman" pitchFamily="18" charset="0"/>
              </a:rPr>
              <a:t> = 1.131</a:t>
            </a:r>
            <a:endParaRPr lang="el-GR">
              <a:latin typeface="Calibri" pitchFamily="34" charset="0"/>
              <a:cs typeface="Times New Roman" pitchFamily="18" charset="0"/>
            </a:endParaRPr>
          </a:p>
        </p:txBody>
      </p:sp>
      <p:sp>
        <p:nvSpPr>
          <p:cNvPr id="3090" name="Text Box 18"/>
          <p:cNvSpPr txBox="1">
            <a:spLocks noChangeArrowheads="1"/>
          </p:cNvSpPr>
          <p:nvPr/>
        </p:nvSpPr>
        <p:spPr bwMode="auto">
          <a:xfrm>
            <a:off x="552450" y="3960813"/>
            <a:ext cx="2544763" cy="457200"/>
          </a:xfrm>
          <a:prstGeom prst="rect">
            <a:avLst/>
          </a:prstGeom>
          <a:noFill/>
          <a:ln w="9525">
            <a:noFill/>
            <a:miter lim="800000"/>
            <a:headEnd/>
            <a:tailEnd/>
          </a:ln>
          <a:effectLst/>
        </p:spPr>
        <p:txBody>
          <a:bodyPr wrap="none">
            <a:spAutoFit/>
          </a:bodyPr>
          <a:lstStyle/>
          <a:p>
            <a:pPr algn="ctr"/>
            <a:r>
              <a:rPr lang="en-US" sz="1200">
                <a:latin typeface="Calibri" pitchFamily="34" charset="0"/>
              </a:rPr>
              <a:t>Maximum magnetic field 667.5 kA/m </a:t>
            </a:r>
          </a:p>
          <a:p>
            <a:pPr algn="ctr"/>
            <a:r>
              <a:rPr lang="en-US" sz="1200">
                <a:solidFill>
                  <a:srgbClr val="FF3300"/>
                </a:solidFill>
                <a:latin typeface="Calibri" pitchFamily="34" charset="0"/>
              </a:rPr>
              <a:t> (SLANS 666.8 kA/m)</a:t>
            </a:r>
          </a:p>
        </p:txBody>
      </p:sp>
      <p:sp>
        <p:nvSpPr>
          <p:cNvPr id="3091" name="Text Box 19"/>
          <p:cNvSpPr txBox="1">
            <a:spLocks noChangeArrowheads="1"/>
          </p:cNvSpPr>
          <p:nvPr/>
        </p:nvSpPr>
        <p:spPr bwMode="auto">
          <a:xfrm>
            <a:off x="4756224" y="3935413"/>
            <a:ext cx="2716064" cy="523220"/>
          </a:xfrm>
          <a:prstGeom prst="rect">
            <a:avLst/>
          </a:prstGeom>
          <a:noFill/>
          <a:ln w="9525">
            <a:noFill/>
            <a:miter lim="800000"/>
            <a:headEnd/>
            <a:tailEnd/>
          </a:ln>
          <a:effectLst/>
        </p:spPr>
        <p:txBody>
          <a:bodyPr wrap="none">
            <a:spAutoFit/>
          </a:bodyPr>
          <a:lstStyle/>
          <a:p>
            <a:pPr algn="ctr"/>
            <a:r>
              <a:rPr lang="en-US" sz="1400">
                <a:latin typeface="Calibri" pitchFamily="34" charset="0"/>
              </a:rPr>
              <a:t>Maximum electric field 457 MV/m </a:t>
            </a:r>
          </a:p>
          <a:p>
            <a:pPr algn="ctr"/>
            <a:r>
              <a:rPr lang="en-US" sz="1400">
                <a:solidFill>
                  <a:srgbClr val="FF3300"/>
                </a:solidFill>
                <a:latin typeface="Calibri" pitchFamily="34" charset="0"/>
              </a:rPr>
              <a:t>(SLANS 456.3 MV/m )</a:t>
            </a:r>
            <a:r>
              <a:rPr lang="en-US" sz="1400">
                <a:latin typeface="Calibri" pitchFamily="34" charset="0"/>
              </a:rPr>
              <a:t> </a:t>
            </a:r>
          </a:p>
        </p:txBody>
      </p:sp>
      <p:sp>
        <p:nvSpPr>
          <p:cNvPr id="3092" name="Text Box 20"/>
          <p:cNvSpPr txBox="1">
            <a:spLocks noChangeArrowheads="1"/>
          </p:cNvSpPr>
          <p:nvPr/>
        </p:nvSpPr>
        <p:spPr bwMode="auto">
          <a:xfrm>
            <a:off x="4932363" y="6400800"/>
            <a:ext cx="1392237" cy="457200"/>
          </a:xfrm>
          <a:prstGeom prst="rect">
            <a:avLst/>
          </a:prstGeom>
          <a:noFill/>
          <a:ln w="9525">
            <a:noFill/>
            <a:miter lim="800000"/>
            <a:headEnd/>
            <a:tailEnd/>
          </a:ln>
          <a:effectLst/>
        </p:spPr>
        <p:txBody>
          <a:bodyPr wrap="none">
            <a:spAutoFit/>
          </a:bodyPr>
          <a:lstStyle/>
          <a:p>
            <a:pPr algn="ctr"/>
            <a:r>
              <a:rPr lang="en-US" sz="1200">
                <a:latin typeface="Calibri" pitchFamily="34" charset="0"/>
              </a:rPr>
              <a:t>Unloaded Q=8,919 </a:t>
            </a:r>
          </a:p>
          <a:p>
            <a:pPr algn="ctr"/>
            <a:r>
              <a:rPr lang="en-US" sz="1200">
                <a:solidFill>
                  <a:srgbClr val="FF3300"/>
                </a:solidFill>
                <a:latin typeface="Calibri" pitchFamily="34" charset="0"/>
              </a:rPr>
              <a:t>(SLANS 8,9594)</a:t>
            </a:r>
            <a:r>
              <a:rPr lang="en-US" sz="1200">
                <a:latin typeface="Calibri" pitchFamily="34" charset="0"/>
              </a:rPr>
              <a:t> </a:t>
            </a:r>
          </a:p>
        </p:txBody>
      </p:sp>
      <p:sp>
        <p:nvSpPr>
          <p:cNvPr id="3094" name="Text Box 22"/>
          <p:cNvSpPr txBox="1">
            <a:spLocks noChangeArrowheads="1"/>
          </p:cNvSpPr>
          <p:nvPr/>
        </p:nvSpPr>
        <p:spPr bwMode="auto">
          <a:xfrm>
            <a:off x="7086600" y="6629400"/>
            <a:ext cx="1651000" cy="244475"/>
          </a:xfrm>
          <a:prstGeom prst="rect">
            <a:avLst/>
          </a:prstGeom>
          <a:noFill/>
          <a:ln w="9525">
            <a:noFill/>
            <a:miter lim="800000"/>
            <a:headEnd/>
            <a:tailEnd/>
          </a:ln>
          <a:effectLst/>
        </p:spPr>
        <p:txBody>
          <a:bodyPr wrap="none">
            <a:spAutoFit/>
          </a:bodyPr>
          <a:lstStyle/>
          <a:p>
            <a:r>
              <a:rPr lang="en-US" sz="1000" i="1">
                <a:latin typeface="Calibri" pitchFamily="34" charset="0"/>
              </a:rPr>
              <a:t>V.A. Dolgashev, 6 May 2008</a:t>
            </a:r>
          </a:p>
        </p:txBody>
      </p:sp>
      <p:sp>
        <p:nvSpPr>
          <p:cNvPr id="3095" name="Text Box 23"/>
          <p:cNvSpPr txBox="1">
            <a:spLocks noChangeArrowheads="1"/>
          </p:cNvSpPr>
          <p:nvPr/>
        </p:nvSpPr>
        <p:spPr bwMode="auto">
          <a:xfrm>
            <a:off x="2959100" y="6488113"/>
            <a:ext cx="1202573" cy="307777"/>
          </a:xfrm>
          <a:prstGeom prst="rect">
            <a:avLst/>
          </a:prstGeom>
          <a:noFill/>
          <a:ln w="9525">
            <a:noFill/>
            <a:miter lim="800000"/>
            <a:headEnd/>
            <a:tailEnd/>
          </a:ln>
          <a:effectLst/>
        </p:spPr>
        <p:txBody>
          <a:bodyPr wrap="none">
            <a:spAutoFit/>
          </a:bodyPr>
          <a:lstStyle/>
          <a:p>
            <a:r>
              <a:rPr lang="en-US" sz="1400">
                <a:solidFill>
                  <a:srgbClr val="FF3300"/>
                </a:solidFill>
                <a:latin typeface="Calibri" pitchFamily="34" charset="0"/>
              </a:rPr>
              <a:t>(SLANS 1.164)</a:t>
            </a:r>
          </a:p>
        </p:txBody>
      </p:sp>
      <p:sp>
        <p:nvSpPr>
          <p:cNvPr id="3096" name="Text Box 24"/>
          <p:cNvSpPr txBox="1">
            <a:spLocks noChangeArrowheads="1"/>
          </p:cNvSpPr>
          <p:nvPr/>
        </p:nvSpPr>
        <p:spPr bwMode="auto">
          <a:xfrm>
            <a:off x="533400" y="6477000"/>
            <a:ext cx="1813317" cy="307777"/>
          </a:xfrm>
          <a:prstGeom prst="rect">
            <a:avLst/>
          </a:prstGeom>
          <a:noFill/>
          <a:ln w="9525">
            <a:noFill/>
            <a:miter lim="800000"/>
            <a:headEnd/>
            <a:tailEnd/>
          </a:ln>
          <a:effectLst/>
        </p:spPr>
        <p:txBody>
          <a:bodyPr wrap="none">
            <a:spAutoFit/>
          </a:bodyPr>
          <a:lstStyle/>
          <a:p>
            <a:r>
              <a:rPr lang="en-US" sz="1400">
                <a:solidFill>
                  <a:srgbClr val="FF3300"/>
                </a:solidFill>
                <a:latin typeface="Calibri" pitchFamily="34" charset="0"/>
              </a:rPr>
              <a:t>(SLANS 11.42398 GHz)</a:t>
            </a:r>
          </a:p>
        </p:txBody>
      </p:sp>
      <p:pic>
        <p:nvPicPr>
          <p:cNvPr id="3123" name="Picture 51"/>
          <p:cNvPicPr>
            <a:picLocks noChangeAspect="1" noChangeArrowheads="1"/>
          </p:cNvPicPr>
          <p:nvPr/>
        </p:nvPicPr>
        <p:blipFill>
          <a:blip r:embed="rId5" cstate="print"/>
          <a:srcRect/>
          <a:stretch>
            <a:fillRect/>
          </a:stretch>
        </p:blipFill>
        <p:spPr bwMode="auto">
          <a:xfrm>
            <a:off x="6629400" y="1295400"/>
            <a:ext cx="1182688" cy="1295400"/>
          </a:xfrm>
          <a:prstGeom prst="rect">
            <a:avLst/>
          </a:prstGeom>
          <a:noFill/>
          <a:ln w="9525">
            <a:noFill/>
            <a:miter lim="800000"/>
            <a:headEnd/>
            <a:tailEnd/>
          </a:ln>
          <a:effectLst/>
        </p:spPr>
      </p:pic>
      <p:pic>
        <p:nvPicPr>
          <p:cNvPr id="3125" name="Picture 53"/>
          <p:cNvPicPr>
            <a:picLocks noChangeAspect="1" noChangeArrowheads="1"/>
          </p:cNvPicPr>
          <p:nvPr/>
        </p:nvPicPr>
        <p:blipFill>
          <a:blip r:embed="rId6" cstate="print"/>
          <a:srcRect/>
          <a:stretch>
            <a:fillRect/>
          </a:stretch>
        </p:blipFill>
        <p:spPr bwMode="auto">
          <a:xfrm>
            <a:off x="5029200" y="1371600"/>
            <a:ext cx="695325" cy="1524000"/>
          </a:xfrm>
          <a:prstGeom prst="rect">
            <a:avLst/>
          </a:prstGeom>
          <a:noFill/>
          <a:ln w="9525">
            <a:noFill/>
            <a:miter lim="800000"/>
            <a:headEnd/>
            <a:tailEnd/>
          </a:ln>
          <a:effectLst/>
        </p:spPr>
      </p:pic>
      <p:pic>
        <p:nvPicPr>
          <p:cNvPr id="3126" name="Picture 54"/>
          <p:cNvPicPr>
            <a:picLocks noChangeAspect="1" noChangeArrowheads="1"/>
          </p:cNvPicPr>
          <p:nvPr/>
        </p:nvPicPr>
        <p:blipFill>
          <a:blip r:embed="rId7" cstate="print"/>
          <a:srcRect/>
          <a:stretch>
            <a:fillRect/>
          </a:stretch>
        </p:blipFill>
        <p:spPr bwMode="auto">
          <a:xfrm>
            <a:off x="1981200" y="990600"/>
            <a:ext cx="2590800" cy="1441450"/>
          </a:xfrm>
          <a:prstGeom prst="rect">
            <a:avLst/>
          </a:prstGeom>
          <a:noFill/>
          <a:ln w="9525">
            <a:noFill/>
            <a:miter lim="800000"/>
            <a:headEnd/>
            <a:tailEnd/>
          </a:ln>
          <a:effectLst/>
        </p:spPr>
      </p:pic>
      <p:pic>
        <p:nvPicPr>
          <p:cNvPr id="3127" name="Picture 55"/>
          <p:cNvPicPr>
            <a:picLocks noChangeAspect="1" noChangeArrowheads="1"/>
          </p:cNvPicPr>
          <p:nvPr/>
        </p:nvPicPr>
        <p:blipFill>
          <a:blip r:embed="rId8" cstate="print"/>
          <a:srcRect/>
          <a:stretch>
            <a:fillRect/>
          </a:stretch>
        </p:blipFill>
        <p:spPr bwMode="auto">
          <a:xfrm>
            <a:off x="457200" y="2895600"/>
            <a:ext cx="4038600" cy="993775"/>
          </a:xfrm>
          <a:prstGeom prst="rect">
            <a:avLst/>
          </a:prstGeom>
          <a:noFill/>
          <a:ln w="9525">
            <a:noFill/>
            <a:miter lim="800000"/>
            <a:headEnd/>
            <a:tailEnd/>
          </a:ln>
          <a:effectLst/>
        </p:spPr>
      </p:pic>
      <p:pic>
        <p:nvPicPr>
          <p:cNvPr id="3128" name="Picture 56"/>
          <p:cNvPicPr>
            <a:picLocks noChangeAspect="1" noChangeArrowheads="1"/>
          </p:cNvPicPr>
          <p:nvPr/>
        </p:nvPicPr>
        <p:blipFill>
          <a:blip r:embed="rId9" cstate="print"/>
          <a:srcRect/>
          <a:stretch>
            <a:fillRect/>
          </a:stretch>
        </p:blipFill>
        <p:spPr bwMode="auto">
          <a:xfrm>
            <a:off x="533400" y="1371600"/>
            <a:ext cx="735013" cy="1600200"/>
          </a:xfrm>
          <a:prstGeom prst="rect">
            <a:avLst/>
          </a:prstGeom>
          <a:noFill/>
          <a:ln w="9525">
            <a:noFill/>
            <a:miter lim="800000"/>
            <a:headEnd/>
            <a:tailEnd/>
          </a:ln>
          <a:effectLst/>
        </p:spPr>
      </p:pic>
      <p:pic>
        <p:nvPicPr>
          <p:cNvPr id="3129" name="Picture 57"/>
          <p:cNvPicPr>
            <a:picLocks noChangeAspect="1" noChangeArrowheads="1"/>
          </p:cNvPicPr>
          <p:nvPr/>
        </p:nvPicPr>
        <p:blipFill>
          <a:blip r:embed="rId10" cstate="print"/>
          <a:srcRect/>
          <a:stretch>
            <a:fillRect/>
          </a:stretch>
        </p:blipFill>
        <p:spPr bwMode="auto">
          <a:xfrm>
            <a:off x="304800" y="4800600"/>
            <a:ext cx="1905000" cy="1243013"/>
          </a:xfrm>
          <a:prstGeom prst="rect">
            <a:avLst/>
          </a:prstGeom>
          <a:noFill/>
          <a:ln w="9525">
            <a:noFill/>
            <a:miter lim="800000"/>
            <a:headEnd/>
            <a:tailEnd/>
          </a:ln>
          <a:effectLst/>
        </p:spPr>
      </p:pic>
      <p:pic>
        <p:nvPicPr>
          <p:cNvPr id="3130" name="Picture 58"/>
          <p:cNvPicPr>
            <a:picLocks noChangeAspect="1" noChangeArrowheads="1"/>
          </p:cNvPicPr>
          <p:nvPr/>
        </p:nvPicPr>
        <p:blipFill>
          <a:blip r:embed="rId11" cstate="print"/>
          <a:srcRect/>
          <a:stretch>
            <a:fillRect/>
          </a:stretch>
        </p:blipFill>
        <p:spPr bwMode="auto">
          <a:xfrm>
            <a:off x="2743200" y="4767263"/>
            <a:ext cx="1752600" cy="1252537"/>
          </a:xfrm>
          <a:prstGeom prst="rect">
            <a:avLst/>
          </a:prstGeom>
          <a:noFill/>
          <a:ln w="9525">
            <a:noFill/>
            <a:miter lim="800000"/>
            <a:headEnd/>
            <a:tailEnd/>
          </a:ln>
          <a:effectLst/>
        </p:spPr>
      </p:pic>
      <p:pic>
        <p:nvPicPr>
          <p:cNvPr id="3131" name="Picture 59"/>
          <p:cNvPicPr>
            <a:picLocks noChangeAspect="1" noChangeArrowheads="1"/>
          </p:cNvPicPr>
          <p:nvPr/>
        </p:nvPicPr>
        <p:blipFill>
          <a:blip r:embed="rId12" cstate="print"/>
          <a:srcRect/>
          <a:stretch>
            <a:fillRect/>
          </a:stretch>
        </p:blipFill>
        <p:spPr bwMode="auto">
          <a:xfrm>
            <a:off x="4800600" y="4800600"/>
            <a:ext cx="1752600" cy="1241425"/>
          </a:xfrm>
          <a:prstGeom prst="rect">
            <a:avLst/>
          </a:prstGeom>
          <a:noFill/>
          <a:ln w="9525">
            <a:noFill/>
            <a:miter lim="800000"/>
            <a:headEnd/>
            <a:tailEnd/>
          </a:ln>
          <a:effectLst/>
        </p:spPr>
      </p:pic>
      <p:pic>
        <p:nvPicPr>
          <p:cNvPr id="3132" name="Picture 60"/>
          <p:cNvPicPr>
            <a:picLocks noChangeAspect="1" noChangeArrowheads="1"/>
          </p:cNvPicPr>
          <p:nvPr/>
        </p:nvPicPr>
        <p:blipFill>
          <a:blip r:embed="rId13" cstate="print"/>
          <a:srcRect/>
          <a:stretch>
            <a:fillRect/>
          </a:stretch>
        </p:blipFill>
        <p:spPr bwMode="auto">
          <a:xfrm>
            <a:off x="6934200" y="4648200"/>
            <a:ext cx="1524000" cy="1079500"/>
          </a:xfrm>
          <a:prstGeom prst="rect">
            <a:avLst/>
          </a:prstGeom>
          <a:noFill/>
          <a:ln w="9525">
            <a:noFill/>
            <a:miter lim="800000"/>
            <a:headEnd/>
            <a:tailEnd/>
          </a:ln>
          <a:effectLst/>
        </p:spPr>
      </p:pic>
      <p:graphicFrame>
        <p:nvGraphicFramePr>
          <p:cNvPr id="3133" name="Object 61"/>
          <p:cNvGraphicFramePr>
            <a:graphicFrameLocks noChangeAspect="1"/>
          </p:cNvGraphicFramePr>
          <p:nvPr/>
        </p:nvGraphicFramePr>
        <p:xfrm>
          <a:off x="7010400" y="5791200"/>
          <a:ext cx="1571625" cy="447675"/>
        </p:xfrm>
        <a:graphic>
          <a:graphicData uri="http://schemas.openxmlformats.org/presentationml/2006/ole">
            <p:oleObj spid="_x0000_s1026" name="Mathcad" r:id="rId14" imgW="1571760" imgH="447840" progId="Mathcad">
              <p:embed/>
            </p:oleObj>
          </a:graphicData>
        </a:graphic>
      </p:graphicFrame>
      <p:graphicFrame>
        <p:nvGraphicFramePr>
          <p:cNvPr id="3134" name="Object 62"/>
          <p:cNvGraphicFramePr>
            <a:graphicFrameLocks noChangeAspect="1"/>
          </p:cNvGraphicFramePr>
          <p:nvPr/>
        </p:nvGraphicFramePr>
        <p:xfrm>
          <a:off x="6781800" y="6181725"/>
          <a:ext cx="2133600" cy="447675"/>
        </p:xfrm>
        <a:graphic>
          <a:graphicData uri="http://schemas.openxmlformats.org/presentationml/2006/ole">
            <p:oleObj spid="_x0000_s1027" name="Mathcad" r:id="rId15" imgW="2133720" imgH="447840" progId="Mathcad">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15042"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TextBox 4"/>
          <p:cNvSpPr txBox="1"/>
          <p:nvPr/>
        </p:nvSpPr>
        <p:spPr>
          <a:xfrm>
            <a:off x="6549828" y="6488668"/>
            <a:ext cx="2594172" cy="369332"/>
          </a:xfrm>
          <a:prstGeom prst="rect">
            <a:avLst/>
          </a:prstGeom>
          <a:noFill/>
        </p:spPr>
        <p:txBody>
          <a:bodyPr wrap="none" rtlCol="0">
            <a:spAutoFit/>
          </a:bodyPr>
          <a:lstStyle/>
          <a:p>
            <a:r>
              <a:rPr lang="en-US" dirty="0" smtClean="0">
                <a:solidFill>
                  <a:srgbClr val="FF0000"/>
                </a:solidFill>
                <a:latin typeface="Calibri" pitchFamily="34" charset="0"/>
              </a:rPr>
              <a:t>SLAC, 14 September 2011</a:t>
            </a:r>
            <a:endParaRPr lang="en-US" dirty="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dirty="0"/>
          </a:p>
        </p:txBody>
      </p:sp>
      <p:pic>
        <p:nvPicPr>
          <p:cNvPr id="216066" name="Picture 2"/>
          <p:cNvPicPr>
            <a:picLocks noChangeAspect="1" noChangeArrowheads="1"/>
          </p:cNvPicPr>
          <p:nvPr/>
        </p:nvPicPr>
        <p:blipFill>
          <a:blip r:embed="rId2" cstate="print"/>
          <a:srcRect/>
          <a:stretch>
            <a:fillRect/>
          </a:stretch>
        </p:blipFill>
        <p:spPr bwMode="auto">
          <a:xfrm>
            <a:off x="0" y="0"/>
            <a:ext cx="9144000" cy="6858000"/>
          </a:xfrm>
          <a:prstGeom prst="rect">
            <a:avLst/>
          </a:prstGeom>
          <a:noFill/>
          <a:ln w="9525">
            <a:noFill/>
            <a:miter lim="800000"/>
            <a:headEnd/>
            <a:tailEnd/>
          </a:ln>
          <a:effectLst/>
        </p:spPr>
      </p:pic>
      <p:sp>
        <p:nvSpPr>
          <p:cNvPr id="5" name="Rectangle 4"/>
          <p:cNvSpPr/>
          <p:nvPr/>
        </p:nvSpPr>
        <p:spPr>
          <a:xfrm>
            <a:off x="3200400" y="152400"/>
            <a:ext cx="5895653" cy="523220"/>
          </a:xfrm>
          <a:prstGeom prst="rect">
            <a:avLst/>
          </a:prstGeom>
        </p:spPr>
        <p:txBody>
          <a:bodyPr wrap="none">
            <a:spAutoFit/>
          </a:bodyPr>
          <a:lstStyle/>
          <a:p>
            <a:r>
              <a:rPr lang="en-US" sz="2800" i="1" dirty="0" smtClean="0">
                <a:solidFill>
                  <a:srgbClr val="FF0000"/>
                </a:solidFill>
                <a:latin typeface="Calibri" pitchFamily="34" charset="0"/>
              </a:rPr>
              <a:t>1C-SW-A2.75-t2.0-Clamped-SS-SLAC-#1</a:t>
            </a:r>
            <a:endParaRPr lang="en-US" sz="2800" dirty="0">
              <a:solidFill>
                <a:srgbClr val="FF0000"/>
              </a:solidFill>
              <a:latin typeface="Calibri" pitchFamily="34" charset="0"/>
            </a:endParaRPr>
          </a:p>
        </p:txBody>
      </p:sp>
      <p:sp>
        <p:nvSpPr>
          <p:cNvPr id="6" name="TextBox 5"/>
          <p:cNvSpPr txBox="1"/>
          <p:nvPr/>
        </p:nvSpPr>
        <p:spPr>
          <a:xfrm>
            <a:off x="6543442" y="6488668"/>
            <a:ext cx="2676758" cy="369332"/>
          </a:xfrm>
          <a:prstGeom prst="rect">
            <a:avLst/>
          </a:prstGeom>
          <a:noFill/>
        </p:spPr>
        <p:txBody>
          <a:bodyPr wrap="none" rtlCol="0">
            <a:spAutoFit/>
          </a:bodyPr>
          <a:lstStyle/>
          <a:p>
            <a:r>
              <a:rPr lang="en-US" dirty="0" smtClean="0">
                <a:solidFill>
                  <a:srgbClr val="FF0000"/>
                </a:solidFill>
                <a:latin typeface="Calibri" pitchFamily="34" charset="0"/>
              </a:rPr>
              <a:t>SLAC, 14 September 2011</a:t>
            </a:r>
            <a:endParaRPr lang="en-US" dirty="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dirty="0"/>
          </a:p>
        </p:txBody>
      </p:sp>
      <p:pic>
        <p:nvPicPr>
          <p:cNvPr id="217090" name="Picture 2"/>
          <p:cNvPicPr>
            <a:picLocks noChangeAspect="1" noChangeArrowheads="1"/>
          </p:cNvPicPr>
          <p:nvPr/>
        </p:nvPicPr>
        <p:blipFill>
          <a:blip r:embed="rId2" cstate="print"/>
          <a:srcRect l="10938" t="27083" r="10000" b="5000"/>
          <a:stretch>
            <a:fillRect/>
          </a:stretch>
        </p:blipFill>
        <p:spPr bwMode="auto">
          <a:xfrm>
            <a:off x="-76200" y="907473"/>
            <a:ext cx="9236095" cy="5950527"/>
          </a:xfrm>
          <a:prstGeom prst="rect">
            <a:avLst/>
          </a:prstGeom>
          <a:noFill/>
          <a:ln w="9525">
            <a:noFill/>
            <a:miter lim="800000"/>
            <a:headEnd/>
            <a:tailEnd/>
          </a:ln>
          <a:effectLst/>
        </p:spPr>
      </p:pic>
      <p:sp>
        <p:nvSpPr>
          <p:cNvPr id="5" name="Rectangle 4"/>
          <p:cNvSpPr/>
          <p:nvPr/>
        </p:nvSpPr>
        <p:spPr>
          <a:xfrm>
            <a:off x="1277735" y="0"/>
            <a:ext cx="5930983" cy="954107"/>
          </a:xfrm>
          <a:prstGeom prst="rect">
            <a:avLst/>
          </a:prstGeom>
        </p:spPr>
        <p:txBody>
          <a:bodyPr wrap="none">
            <a:spAutoFit/>
          </a:bodyPr>
          <a:lstStyle/>
          <a:p>
            <a:pPr algn="ctr"/>
            <a:r>
              <a:rPr lang="en-US" sz="2800" dirty="0" smtClean="0">
                <a:latin typeface="Calibri" pitchFamily="34" charset="0"/>
              </a:rPr>
              <a:t>1C-SW-A2.75-t2.0-Clamped-SS-SLAC-#1</a:t>
            </a:r>
          </a:p>
          <a:p>
            <a:pPr algn="ctr"/>
            <a:r>
              <a:rPr lang="en-US" sz="2800" dirty="0" smtClean="0">
                <a:latin typeface="Calibri" pitchFamily="34" charset="0"/>
              </a:rPr>
              <a:t>Low –field side of the coated cells</a:t>
            </a:r>
            <a:endParaRPr lang="en-US" sz="2800" dirty="0">
              <a:latin typeface="Calibri" pitchFamily="34" charset="0"/>
            </a:endParaRPr>
          </a:p>
        </p:txBody>
      </p:sp>
      <p:sp>
        <p:nvSpPr>
          <p:cNvPr id="6" name="TextBox 5"/>
          <p:cNvSpPr txBox="1"/>
          <p:nvPr/>
        </p:nvSpPr>
        <p:spPr>
          <a:xfrm>
            <a:off x="6467242" y="6488668"/>
            <a:ext cx="2676758" cy="369332"/>
          </a:xfrm>
          <a:prstGeom prst="rect">
            <a:avLst/>
          </a:prstGeom>
          <a:noFill/>
        </p:spPr>
        <p:txBody>
          <a:bodyPr wrap="none" rtlCol="0">
            <a:spAutoFit/>
          </a:bodyPr>
          <a:lstStyle/>
          <a:p>
            <a:r>
              <a:rPr lang="en-US" dirty="0" smtClean="0">
                <a:solidFill>
                  <a:srgbClr val="FF0000"/>
                </a:solidFill>
                <a:latin typeface="Calibri" pitchFamily="34" charset="0"/>
              </a:rPr>
              <a:t>SLAC, 14 September 2011</a:t>
            </a:r>
            <a:endParaRPr lang="en-US" dirty="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US"/>
          </a:p>
        </p:txBody>
      </p:sp>
      <p:pic>
        <p:nvPicPr>
          <p:cNvPr id="218114" name="Picture 2"/>
          <p:cNvPicPr>
            <a:picLocks noChangeAspect="1" noChangeArrowheads="1"/>
          </p:cNvPicPr>
          <p:nvPr/>
        </p:nvPicPr>
        <p:blipFill>
          <a:blip r:embed="rId2" cstate="print"/>
          <a:srcRect l="9375" t="19372" r="2188" b="6931"/>
          <a:stretch>
            <a:fillRect/>
          </a:stretch>
        </p:blipFill>
        <p:spPr bwMode="auto">
          <a:xfrm>
            <a:off x="0" y="1143000"/>
            <a:ext cx="9144000" cy="5715000"/>
          </a:xfrm>
          <a:prstGeom prst="rect">
            <a:avLst/>
          </a:prstGeom>
          <a:noFill/>
          <a:ln w="9525">
            <a:noFill/>
            <a:miter lim="800000"/>
            <a:headEnd/>
            <a:tailEnd/>
          </a:ln>
          <a:effectLst/>
        </p:spPr>
      </p:pic>
      <p:sp>
        <p:nvSpPr>
          <p:cNvPr id="5" name="Rectangle 4"/>
          <p:cNvSpPr/>
          <p:nvPr/>
        </p:nvSpPr>
        <p:spPr>
          <a:xfrm>
            <a:off x="1277735" y="0"/>
            <a:ext cx="5930983" cy="954107"/>
          </a:xfrm>
          <a:prstGeom prst="rect">
            <a:avLst/>
          </a:prstGeom>
        </p:spPr>
        <p:txBody>
          <a:bodyPr wrap="none">
            <a:spAutoFit/>
          </a:bodyPr>
          <a:lstStyle/>
          <a:p>
            <a:pPr algn="ctr"/>
            <a:r>
              <a:rPr lang="en-US" sz="2800" dirty="0" smtClean="0">
                <a:latin typeface="Calibri" pitchFamily="34" charset="0"/>
              </a:rPr>
              <a:t>1C-SW-A2.75-t2.0-Clamped-SS-SLAC-#1</a:t>
            </a:r>
          </a:p>
          <a:p>
            <a:pPr algn="ctr"/>
            <a:r>
              <a:rPr lang="en-US" sz="2800" dirty="0" smtClean="0">
                <a:latin typeface="Calibri" pitchFamily="34" charset="0"/>
              </a:rPr>
              <a:t>High –field side of the coated cells</a:t>
            </a:r>
            <a:endParaRPr lang="en-US" sz="2800" dirty="0">
              <a:latin typeface="Calibri" pitchFamily="34" charset="0"/>
            </a:endParaRPr>
          </a:p>
        </p:txBody>
      </p:sp>
      <p:sp>
        <p:nvSpPr>
          <p:cNvPr id="6" name="TextBox 5"/>
          <p:cNvSpPr txBox="1"/>
          <p:nvPr/>
        </p:nvSpPr>
        <p:spPr>
          <a:xfrm>
            <a:off x="6467242" y="6488668"/>
            <a:ext cx="2676758" cy="369332"/>
          </a:xfrm>
          <a:prstGeom prst="rect">
            <a:avLst/>
          </a:prstGeom>
          <a:noFill/>
        </p:spPr>
        <p:txBody>
          <a:bodyPr wrap="none" rtlCol="0">
            <a:spAutoFit/>
          </a:bodyPr>
          <a:lstStyle/>
          <a:p>
            <a:r>
              <a:rPr lang="en-US" dirty="0" smtClean="0">
                <a:solidFill>
                  <a:srgbClr val="FF0000"/>
                </a:solidFill>
                <a:latin typeface="Calibri" pitchFamily="34" charset="0"/>
              </a:rPr>
              <a:t>SLAC, 14 September 2011</a:t>
            </a:r>
            <a:endParaRPr lang="en-US" dirty="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cstate="print"/>
          <a:srcRect r="11996" b="21035"/>
          <a:stretch>
            <a:fillRect/>
          </a:stretch>
        </p:blipFill>
        <p:spPr bwMode="auto">
          <a:xfrm>
            <a:off x="4615870" y="990600"/>
            <a:ext cx="4070930" cy="2741647"/>
          </a:xfrm>
          <a:prstGeom prst="rect">
            <a:avLst/>
          </a:prstGeom>
          <a:noFill/>
          <a:ln w="9525">
            <a:noFill/>
            <a:miter lim="800000"/>
            <a:headEnd/>
            <a:tailEnd/>
          </a:ln>
          <a:effectLst/>
        </p:spPr>
      </p:pic>
      <p:sp>
        <p:nvSpPr>
          <p:cNvPr id="2" name="Title 1"/>
          <p:cNvSpPr>
            <a:spLocks noGrp="1"/>
          </p:cNvSpPr>
          <p:nvPr>
            <p:ph type="title"/>
          </p:nvPr>
        </p:nvSpPr>
        <p:spPr>
          <a:xfrm>
            <a:off x="1038740" y="0"/>
            <a:ext cx="6874495" cy="768100"/>
          </a:xfrm>
        </p:spPr>
        <p:txBody>
          <a:bodyPr>
            <a:normAutofit/>
          </a:bodyPr>
          <a:lstStyle/>
          <a:p>
            <a:r>
              <a:rPr lang="en-US" sz="3600" dirty="0" smtClean="0"/>
              <a:t>Slow Initial conditioning</a:t>
            </a:r>
            <a:endParaRPr lang="en-US" sz="3600" dirty="0"/>
          </a:p>
        </p:txBody>
      </p:sp>
      <p:pic>
        <p:nvPicPr>
          <p:cNvPr id="1027" name="Picture 3"/>
          <p:cNvPicPr>
            <a:picLocks noChangeAspect="1" noChangeArrowheads="1"/>
          </p:cNvPicPr>
          <p:nvPr/>
        </p:nvPicPr>
        <p:blipFill>
          <a:blip r:embed="rId3" cstate="print"/>
          <a:srcRect r="14816" b="21635"/>
          <a:stretch>
            <a:fillRect/>
          </a:stretch>
        </p:blipFill>
        <p:spPr bwMode="auto">
          <a:xfrm>
            <a:off x="4571999" y="3697835"/>
            <a:ext cx="4084557" cy="2813806"/>
          </a:xfrm>
          <a:prstGeom prst="rect">
            <a:avLst/>
          </a:prstGeom>
          <a:noFill/>
          <a:ln w="9525">
            <a:noFill/>
            <a:miter lim="800000"/>
            <a:headEnd/>
            <a:tailEnd/>
          </a:ln>
          <a:effectLst/>
        </p:spPr>
      </p:pic>
      <p:sp>
        <p:nvSpPr>
          <p:cNvPr id="8" name="TextBox 7"/>
          <p:cNvSpPr txBox="1"/>
          <p:nvPr/>
        </p:nvSpPr>
        <p:spPr>
          <a:xfrm>
            <a:off x="6953110" y="740650"/>
            <a:ext cx="2138149" cy="369332"/>
          </a:xfrm>
          <a:prstGeom prst="rect">
            <a:avLst/>
          </a:prstGeom>
          <a:noFill/>
        </p:spPr>
        <p:txBody>
          <a:bodyPr wrap="none" rtlCol="0">
            <a:spAutoFit/>
          </a:bodyPr>
          <a:lstStyle/>
          <a:p>
            <a:r>
              <a:rPr lang="en-US" dirty="0" smtClean="0">
                <a:latin typeface="Calibri" pitchFamily="34" charset="0"/>
              </a:rPr>
              <a:t>~20,000 breakdowns</a:t>
            </a:r>
            <a:endParaRPr lang="en-US" dirty="0">
              <a:latin typeface="Calibri" pitchFamily="34" charset="0"/>
            </a:endParaRPr>
          </a:p>
        </p:txBody>
      </p:sp>
      <p:sp>
        <p:nvSpPr>
          <p:cNvPr id="9" name="TextBox 8"/>
          <p:cNvSpPr txBox="1"/>
          <p:nvPr/>
        </p:nvSpPr>
        <p:spPr>
          <a:xfrm>
            <a:off x="6338630" y="6462995"/>
            <a:ext cx="1161985" cy="369332"/>
          </a:xfrm>
          <a:prstGeom prst="rect">
            <a:avLst/>
          </a:prstGeom>
          <a:noFill/>
        </p:spPr>
        <p:txBody>
          <a:bodyPr wrap="none" rtlCol="0">
            <a:spAutoFit/>
          </a:bodyPr>
          <a:lstStyle/>
          <a:p>
            <a:r>
              <a:rPr lang="en-US" dirty="0" smtClean="0">
                <a:latin typeface="Calibri" pitchFamily="34" charset="0"/>
              </a:rPr>
              <a:t>150 ns flat</a:t>
            </a:r>
            <a:endParaRPr lang="en-US" dirty="0">
              <a:latin typeface="Calibri" pitchFamily="34" charset="0"/>
            </a:endParaRPr>
          </a:p>
        </p:txBody>
      </p:sp>
      <p:cxnSp>
        <p:nvCxnSpPr>
          <p:cNvPr id="11" name="Straight Arrow Connector 10"/>
          <p:cNvCxnSpPr/>
          <p:nvPr/>
        </p:nvCxnSpPr>
        <p:spPr>
          <a:xfrm flipH="1" flipV="1">
            <a:off x="6300225" y="5310845"/>
            <a:ext cx="384048" cy="153619"/>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6645870" y="5287158"/>
            <a:ext cx="1630575" cy="369332"/>
          </a:xfrm>
          <a:prstGeom prst="rect">
            <a:avLst/>
          </a:prstGeom>
          <a:noFill/>
        </p:spPr>
        <p:txBody>
          <a:bodyPr wrap="none" rtlCol="0">
            <a:spAutoFit/>
          </a:bodyPr>
          <a:lstStyle/>
          <a:p>
            <a:r>
              <a:rPr lang="en-US" dirty="0" smtClean="0">
                <a:solidFill>
                  <a:srgbClr val="FF0000"/>
                </a:solidFill>
                <a:latin typeface="Calibri" pitchFamily="34" charset="0"/>
              </a:rPr>
              <a:t>8/8- 8/11/2011</a:t>
            </a:r>
            <a:endParaRPr lang="en-US" dirty="0">
              <a:solidFill>
                <a:srgbClr val="FF0000"/>
              </a:solidFill>
              <a:latin typeface="Calibri" pitchFamily="34" charset="0"/>
            </a:endParaRPr>
          </a:p>
        </p:txBody>
      </p:sp>
      <p:sp>
        <p:nvSpPr>
          <p:cNvPr id="15" name="TextBox 14"/>
          <p:cNvSpPr txBox="1"/>
          <p:nvPr/>
        </p:nvSpPr>
        <p:spPr>
          <a:xfrm>
            <a:off x="5954580" y="5618085"/>
            <a:ext cx="1630575" cy="369332"/>
          </a:xfrm>
          <a:prstGeom prst="rect">
            <a:avLst/>
          </a:prstGeom>
          <a:noFill/>
        </p:spPr>
        <p:txBody>
          <a:bodyPr wrap="none" rtlCol="0">
            <a:spAutoFit/>
          </a:bodyPr>
          <a:lstStyle/>
          <a:p>
            <a:r>
              <a:rPr lang="en-US" dirty="0" smtClean="0">
                <a:latin typeface="Calibri" pitchFamily="34" charset="0"/>
              </a:rPr>
              <a:t>7/5- 7/28/2011</a:t>
            </a:r>
            <a:endParaRPr lang="en-US" dirty="0">
              <a:latin typeface="Calibri" pitchFamily="34" charset="0"/>
            </a:endParaRPr>
          </a:p>
        </p:txBody>
      </p:sp>
      <p:cxnSp>
        <p:nvCxnSpPr>
          <p:cNvPr id="16" name="Straight Arrow Connector 15"/>
          <p:cNvCxnSpPr/>
          <p:nvPr/>
        </p:nvCxnSpPr>
        <p:spPr>
          <a:xfrm flipH="1" flipV="1">
            <a:off x="5800960" y="4849985"/>
            <a:ext cx="422456" cy="844911"/>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flipH="1" flipV="1">
            <a:off x="6914705" y="2622495"/>
            <a:ext cx="516830" cy="338284"/>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6858735" y="2944453"/>
            <a:ext cx="1630575" cy="369332"/>
          </a:xfrm>
          <a:prstGeom prst="rect">
            <a:avLst/>
          </a:prstGeom>
          <a:noFill/>
        </p:spPr>
        <p:txBody>
          <a:bodyPr wrap="none" rtlCol="0">
            <a:spAutoFit/>
          </a:bodyPr>
          <a:lstStyle/>
          <a:p>
            <a:r>
              <a:rPr lang="en-US" dirty="0" smtClean="0">
                <a:solidFill>
                  <a:srgbClr val="FF0000"/>
                </a:solidFill>
                <a:latin typeface="Calibri" pitchFamily="34" charset="0"/>
              </a:rPr>
              <a:t>8/8- 8/11/2011</a:t>
            </a:r>
            <a:endParaRPr lang="en-US" dirty="0">
              <a:solidFill>
                <a:srgbClr val="FF0000"/>
              </a:solidFill>
              <a:latin typeface="Calibri" pitchFamily="34" charset="0"/>
            </a:endParaRPr>
          </a:p>
        </p:txBody>
      </p:sp>
      <p:sp>
        <p:nvSpPr>
          <p:cNvPr id="20" name="TextBox 19"/>
          <p:cNvSpPr txBox="1"/>
          <p:nvPr/>
        </p:nvSpPr>
        <p:spPr>
          <a:xfrm>
            <a:off x="5109670" y="2560403"/>
            <a:ext cx="1630575" cy="369332"/>
          </a:xfrm>
          <a:prstGeom prst="rect">
            <a:avLst/>
          </a:prstGeom>
          <a:noFill/>
        </p:spPr>
        <p:txBody>
          <a:bodyPr wrap="none" rtlCol="0">
            <a:spAutoFit/>
          </a:bodyPr>
          <a:lstStyle/>
          <a:p>
            <a:r>
              <a:rPr lang="en-US" dirty="0" smtClean="0">
                <a:latin typeface="Calibri" pitchFamily="34" charset="0"/>
              </a:rPr>
              <a:t>7/5- 7/28/2011</a:t>
            </a:r>
            <a:endParaRPr lang="en-US" dirty="0">
              <a:latin typeface="Calibri" pitchFamily="34" charset="0"/>
            </a:endParaRPr>
          </a:p>
        </p:txBody>
      </p:sp>
      <p:cxnSp>
        <p:nvCxnSpPr>
          <p:cNvPr id="21" name="Straight Arrow Connector 20"/>
          <p:cNvCxnSpPr/>
          <p:nvPr/>
        </p:nvCxnSpPr>
        <p:spPr>
          <a:xfrm flipH="1" flipV="1">
            <a:off x="6300225" y="2123230"/>
            <a:ext cx="76811" cy="42245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H="1">
            <a:off x="7605995" y="1025955"/>
            <a:ext cx="38406" cy="34564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32" name="Freeform 31"/>
          <p:cNvSpPr/>
          <p:nvPr/>
        </p:nvSpPr>
        <p:spPr>
          <a:xfrm>
            <a:off x="5685745" y="1371600"/>
            <a:ext cx="1233035" cy="128652"/>
          </a:xfrm>
          <a:custGeom>
            <a:avLst/>
            <a:gdLst>
              <a:gd name="connsiteX0" fmla="*/ 0 w 1613647"/>
              <a:gd name="connsiteY0" fmla="*/ 172122 h 172122"/>
              <a:gd name="connsiteX1" fmla="*/ 484094 w 1613647"/>
              <a:gd name="connsiteY1" fmla="*/ 21515 h 172122"/>
              <a:gd name="connsiteX2" fmla="*/ 785308 w 1613647"/>
              <a:gd name="connsiteY2" fmla="*/ 43031 h 172122"/>
              <a:gd name="connsiteX3" fmla="*/ 1312433 w 1613647"/>
              <a:gd name="connsiteY3" fmla="*/ 10758 h 172122"/>
              <a:gd name="connsiteX4" fmla="*/ 1613647 w 1613647"/>
              <a:gd name="connsiteY4" fmla="*/ 53788 h 1721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13647" h="172122">
                <a:moveTo>
                  <a:pt x="0" y="172122"/>
                </a:moveTo>
                <a:cubicBezTo>
                  <a:pt x="176604" y="107576"/>
                  <a:pt x="353209" y="43030"/>
                  <a:pt x="484094" y="21515"/>
                </a:cubicBezTo>
                <a:cubicBezTo>
                  <a:pt x="614979" y="0"/>
                  <a:pt x="647252" y="44824"/>
                  <a:pt x="785308" y="43031"/>
                </a:cubicBezTo>
                <a:cubicBezTo>
                  <a:pt x="923365" y="41238"/>
                  <a:pt x="1174377" y="8965"/>
                  <a:pt x="1312433" y="10758"/>
                </a:cubicBezTo>
                <a:cubicBezTo>
                  <a:pt x="1450490" y="12551"/>
                  <a:pt x="1532068" y="33169"/>
                  <a:pt x="1613647" y="53788"/>
                </a:cubicBezTo>
              </a:path>
            </a:pathLst>
          </a:custGeom>
          <a:ln w="25400">
            <a:tailEnd type="arrow"/>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libri" pitchFamily="34" charset="0"/>
            </a:endParaRPr>
          </a:p>
        </p:txBody>
      </p:sp>
      <p:pic>
        <p:nvPicPr>
          <p:cNvPr id="1030" name="Picture 6"/>
          <p:cNvPicPr>
            <a:picLocks noChangeAspect="1" noChangeArrowheads="1"/>
          </p:cNvPicPr>
          <p:nvPr/>
        </p:nvPicPr>
        <p:blipFill>
          <a:blip r:embed="rId4" cstate="print"/>
          <a:srcRect/>
          <a:stretch>
            <a:fillRect/>
          </a:stretch>
        </p:blipFill>
        <p:spPr bwMode="auto">
          <a:xfrm>
            <a:off x="424260" y="2160493"/>
            <a:ext cx="3793208" cy="2841970"/>
          </a:xfrm>
          <a:prstGeom prst="rect">
            <a:avLst/>
          </a:prstGeom>
          <a:noFill/>
          <a:ln w="9525">
            <a:noFill/>
            <a:miter lim="800000"/>
            <a:headEnd/>
            <a:tailEnd/>
          </a:ln>
          <a:effectLst/>
        </p:spPr>
      </p:pic>
      <p:sp>
        <p:nvSpPr>
          <p:cNvPr id="37" name="TextBox 36"/>
          <p:cNvSpPr txBox="1"/>
          <p:nvPr/>
        </p:nvSpPr>
        <p:spPr>
          <a:xfrm>
            <a:off x="1038740" y="5040868"/>
            <a:ext cx="2571025" cy="369332"/>
          </a:xfrm>
          <a:prstGeom prst="rect">
            <a:avLst/>
          </a:prstGeom>
          <a:noFill/>
        </p:spPr>
        <p:txBody>
          <a:bodyPr wrap="none" rtlCol="0">
            <a:spAutoFit/>
          </a:bodyPr>
          <a:lstStyle/>
          <a:p>
            <a:r>
              <a:rPr lang="en-US" dirty="0" smtClean="0">
                <a:latin typeface="Calibri" pitchFamily="34" charset="0"/>
              </a:rPr>
              <a:t>Processing on 6 July 2011</a:t>
            </a:r>
            <a:endParaRPr lang="en-US" dirty="0">
              <a:latin typeface="Calibri" pitchFamily="34" charset="0"/>
            </a:endParaRPr>
          </a:p>
        </p:txBody>
      </p:sp>
      <p:sp>
        <p:nvSpPr>
          <p:cNvPr id="39" name="TextBox 38"/>
          <p:cNvSpPr txBox="1"/>
          <p:nvPr/>
        </p:nvSpPr>
        <p:spPr>
          <a:xfrm>
            <a:off x="1269170" y="2328831"/>
            <a:ext cx="1788118" cy="369332"/>
          </a:xfrm>
          <a:prstGeom prst="rect">
            <a:avLst/>
          </a:prstGeom>
          <a:noFill/>
        </p:spPr>
        <p:txBody>
          <a:bodyPr wrap="none" rtlCol="0">
            <a:spAutoFit/>
          </a:bodyPr>
          <a:lstStyle/>
          <a:p>
            <a:r>
              <a:rPr lang="en-US" dirty="0" smtClean="0">
                <a:solidFill>
                  <a:srgbClr val="008A3E"/>
                </a:solidFill>
                <a:latin typeface="Calibri" pitchFamily="34" charset="0"/>
              </a:rPr>
              <a:t>Gradient [MV/m]</a:t>
            </a:r>
            <a:endParaRPr lang="en-US" dirty="0">
              <a:solidFill>
                <a:srgbClr val="008A3E"/>
              </a:solidFill>
              <a:latin typeface="Calibri" pitchFamily="34" charset="0"/>
            </a:endParaRPr>
          </a:p>
        </p:txBody>
      </p:sp>
      <p:sp>
        <p:nvSpPr>
          <p:cNvPr id="40" name="TextBox 39"/>
          <p:cNvSpPr txBox="1"/>
          <p:nvPr/>
        </p:nvSpPr>
        <p:spPr>
          <a:xfrm>
            <a:off x="1730030" y="4080743"/>
            <a:ext cx="1778949" cy="369332"/>
          </a:xfrm>
          <a:prstGeom prst="rect">
            <a:avLst/>
          </a:prstGeom>
          <a:noFill/>
        </p:spPr>
        <p:txBody>
          <a:bodyPr wrap="none" rtlCol="0">
            <a:spAutoFit/>
          </a:bodyPr>
          <a:lstStyle/>
          <a:p>
            <a:r>
              <a:rPr lang="en-US" dirty="0" smtClean="0">
                <a:solidFill>
                  <a:srgbClr val="742C5C"/>
                </a:solidFill>
                <a:latin typeface="Calibri" pitchFamily="34" charset="0"/>
              </a:rPr>
              <a:t>First breakdowns</a:t>
            </a:r>
            <a:endParaRPr lang="en-US" dirty="0">
              <a:solidFill>
                <a:srgbClr val="742C5C"/>
              </a:solidFill>
              <a:latin typeface="Calibri" pitchFamily="34" charset="0"/>
            </a:endParaRPr>
          </a:p>
        </p:txBody>
      </p:sp>
      <p:sp>
        <p:nvSpPr>
          <p:cNvPr id="41" name="TextBox 40"/>
          <p:cNvSpPr txBox="1"/>
          <p:nvPr/>
        </p:nvSpPr>
        <p:spPr>
          <a:xfrm>
            <a:off x="1301809" y="3058526"/>
            <a:ext cx="1618776" cy="369332"/>
          </a:xfrm>
          <a:prstGeom prst="rect">
            <a:avLst/>
          </a:prstGeom>
          <a:noFill/>
        </p:spPr>
        <p:txBody>
          <a:bodyPr wrap="none" rtlCol="0">
            <a:spAutoFit/>
          </a:bodyPr>
          <a:lstStyle/>
          <a:p>
            <a:r>
              <a:rPr lang="en-US" dirty="0" smtClean="0">
                <a:solidFill>
                  <a:srgbClr val="002060"/>
                </a:solidFill>
                <a:latin typeface="Calibri" pitchFamily="34" charset="0"/>
              </a:rPr>
              <a:t>All breakdowns</a:t>
            </a:r>
            <a:endParaRPr lang="en-US" dirty="0">
              <a:solidFill>
                <a:srgbClr val="002060"/>
              </a:solidFill>
              <a:latin typeface="Calibri" pitchFamily="34" charset="0"/>
            </a:endParaRPr>
          </a:p>
        </p:txBody>
      </p:sp>
      <p:sp>
        <p:nvSpPr>
          <p:cNvPr id="42" name="TextBox 41"/>
          <p:cNvSpPr txBox="1"/>
          <p:nvPr/>
        </p:nvSpPr>
        <p:spPr>
          <a:xfrm>
            <a:off x="2152485" y="3850313"/>
            <a:ext cx="2009781" cy="369332"/>
          </a:xfrm>
          <a:prstGeom prst="rect">
            <a:avLst/>
          </a:prstGeom>
          <a:noFill/>
        </p:spPr>
        <p:txBody>
          <a:bodyPr wrap="none" rtlCol="0">
            <a:spAutoFit/>
          </a:bodyPr>
          <a:lstStyle/>
          <a:p>
            <a:r>
              <a:rPr lang="en-US" dirty="0" smtClean="0">
                <a:solidFill>
                  <a:schemeClr val="accent6">
                    <a:lumMod val="50000"/>
                  </a:schemeClr>
                </a:solidFill>
                <a:latin typeface="Calibri" pitchFamily="34" charset="0"/>
              </a:rPr>
              <a:t>Peak temp. [deg. C]</a:t>
            </a:r>
            <a:endParaRPr lang="en-US" dirty="0">
              <a:solidFill>
                <a:schemeClr val="accent6">
                  <a:lumMod val="50000"/>
                </a:schemeClr>
              </a:solidFill>
              <a:latin typeface="Calibri" pitchFamily="34" charset="0"/>
            </a:endParaRPr>
          </a:p>
        </p:txBody>
      </p:sp>
      <p:cxnSp>
        <p:nvCxnSpPr>
          <p:cNvPr id="49" name="Straight Arrow Connector 48"/>
          <p:cNvCxnSpPr/>
          <p:nvPr/>
        </p:nvCxnSpPr>
        <p:spPr>
          <a:xfrm flipH="1" flipV="1">
            <a:off x="2229295" y="3811908"/>
            <a:ext cx="192025" cy="115215"/>
          </a:xfrm>
          <a:prstGeom prst="straightConnector1">
            <a:avLst/>
          </a:prstGeom>
          <a:ln>
            <a:solidFill>
              <a:schemeClr val="bg2">
                <a:lumMod val="50000"/>
              </a:schemeClr>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50" name="Straight Arrow Connector 49"/>
          <p:cNvCxnSpPr/>
          <p:nvPr/>
        </p:nvCxnSpPr>
        <p:spPr>
          <a:xfrm flipH="1" flipV="1">
            <a:off x="1730031" y="3965529"/>
            <a:ext cx="192024" cy="192024"/>
          </a:xfrm>
          <a:prstGeom prst="straightConnector1">
            <a:avLst/>
          </a:prstGeom>
          <a:ln>
            <a:solidFill>
              <a:srgbClr val="C00000"/>
            </a:solidFill>
            <a:tailEnd type="triangle" w="sm"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p:cNvPicPr>
            <a:picLocks noChangeAspect="1" noChangeArrowheads="1"/>
          </p:cNvPicPr>
          <p:nvPr/>
        </p:nvPicPr>
        <p:blipFill>
          <a:blip r:embed="rId2" cstate="print"/>
          <a:srcRect r="12347" b="22319"/>
          <a:stretch>
            <a:fillRect/>
          </a:stretch>
        </p:blipFill>
        <p:spPr bwMode="auto">
          <a:xfrm>
            <a:off x="4572000" y="1163105"/>
            <a:ext cx="4070930" cy="2699670"/>
          </a:xfrm>
          <a:prstGeom prst="rect">
            <a:avLst/>
          </a:prstGeom>
          <a:noFill/>
          <a:ln w="9525">
            <a:noFill/>
            <a:miter lim="800000"/>
            <a:headEnd/>
            <a:tailEnd/>
          </a:ln>
          <a:effectLst/>
        </p:spPr>
      </p:pic>
      <p:pic>
        <p:nvPicPr>
          <p:cNvPr id="1027" name="Picture 3"/>
          <p:cNvPicPr>
            <a:picLocks noChangeAspect="1" noChangeArrowheads="1"/>
          </p:cNvPicPr>
          <p:nvPr/>
        </p:nvPicPr>
        <p:blipFill>
          <a:blip r:embed="rId3" cstate="print"/>
          <a:srcRect r="11741" b="22081"/>
          <a:stretch>
            <a:fillRect/>
          </a:stretch>
        </p:blipFill>
        <p:spPr bwMode="auto">
          <a:xfrm>
            <a:off x="350828" y="1124700"/>
            <a:ext cx="4169686" cy="2765160"/>
          </a:xfrm>
          <a:prstGeom prst="rect">
            <a:avLst/>
          </a:prstGeom>
          <a:noFill/>
          <a:ln w="9525">
            <a:noFill/>
            <a:miter lim="800000"/>
            <a:headEnd/>
            <a:tailEnd/>
          </a:ln>
          <a:effectLst/>
        </p:spPr>
      </p:pic>
      <p:sp>
        <p:nvSpPr>
          <p:cNvPr id="8" name="Title 1"/>
          <p:cNvSpPr>
            <a:spLocks noGrp="1"/>
          </p:cNvSpPr>
          <p:nvPr>
            <p:ph type="title"/>
          </p:nvPr>
        </p:nvSpPr>
        <p:spPr>
          <a:xfrm>
            <a:off x="457200" y="-65855"/>
            <a:ext cx="8229600" cy="1143000"/>
          </a:xfrm>
        </p:spPr>
        <p:txBody>
          <a:bodyPr>
            <a:noAutofit/>
          </a:bodyPr>
          <a:lstStyle/>
          <a:p>
            <a:r>
              <a:rPr lang="en-US" sz="2800" dirty="0" smtClean="0"/>
              <a:t>Comparison of soft and copper-plated stainless steel 1C-SW-A2.75-T2.0 structures, different pulse length</a:t>
            </a:r>
            <a:endParaRPr lang="en-US" sz="2800" dirty="0"/>
          </a:p>
        </p:txBody>
      </p:sp>
      <p:sp>
        <p:nvSpPr>
          <p:cNvPr id="10" name="TextBox 9"/>
          <p:cNvSpPr txBox="1"/>
          <p:nvPr/>
        </p:nvSpPr>
        <p:spPr>
          <a:xfrm>
            <a:off x="2728560" y="2022733"/>
            <a:ext cx="800219" cy="369332"/>
          </a:xfrm>
          <a:prstGeom prst="rect">
            <a:avLst/>
          </a:prstGeom>
          <a:noFill/>
        </p:spPr>
        <p:txBody>
          <a:bodyPr wrap="none" rtlCol="0">
            <a:spAutoFit/>
          </a:bodyPr>
          <a:lstStyle/>
          <a:p>
            <a:r>
              <a:rPr lang="en-US" dirty="0" smtClean="0">
                <a:latin typeface="Calibri" pitchFamily="34" charset="0"/>
              </a:rPr>
              <a:t>150 ns</a:t>
            </a:r>
            <a:endParaRPr lang="en-US" dirty="0">
              <a:latin typeface="Calibri" pitchFamily="34" charset="0"/>
            </a:endParaRPr>
          </a:p>
        </p:txBody>
      </p:sp>
      <p:sp>
        <p:nvSpPr>
          <p:cNvPr id="11" name="TextBox 10"/>
          <p:cNvSpPr txBox="1"/>
          <p:nvPr/>
        </p:nvSpPr>
        <p:spPr>
          <a:xfrm>
            <a:off x="2658036" y="2445188"/>
            <a:ext cx="800219" cy="369332"/>
          </a:xfrm>
          <a:prstGeom prst="rect">
            <a:avLst/>
          </a:prstGeom>
          <a:noFill/>
        </p:spPr>
        <p:txBody>
          <a:bodyPr wrap="none" rtlCol="0">
            <a:spAutoFit/>
          </a:bodyPr>
          <a:lstStyle/>
          <a:p>
            <a:r>
              <a:rPr lang="en-US" dirty="0" smtClean="0">
                <a:solidFill>
                  <a:srgbClr val="FF0000"/>
                </a:solidFill>
                <a:latin typeface="Calibri" pitchFamily="34" charset="0"/>
              </a:rPr>
              <a:t>200 ns</a:t>
            </a:r>
            <a:endParaRPr lang="en-US" dirty="0">
              <a:solidFill>
                <a:srgbClr val="FF0000"/>
              </a:solidFill>
              <a:latin typeface="Calibri" pitchFamily="34" charset="0"/>
            </a:endParaRPr>
          </a:p>
        </p:txBody>
      </p:sp>
      <p:sp>
        <p:nvSpPr>
          <p:cNvPr id="12" name="TextBox 11"/>
          <p:cNvSpPr txBox="1"/>
          <p:nvPr/>
        </p:nvSpPr>
        <p:spPr>
          <a:xfrm>
            <a:off x="1422790" y="1431940"/>
            <a:ext cx="800219" cy="369332"/>
          </a:xfrm>
          <a:prstGeom prst="rect">
            <a:avLst/>
          </a:prstGeom>
          <a:noFill/>
        </p:spPr>
        <p:txBody>
          <a:bodyPr wrap="square" rtlCol="0">
            <a:spAutoFit/>
          </a:bodyPr>
          <a:lstStyle/>
          <a:p>
            <a:r>
              <a:rPr lang="en-US" dirty="0" smtClean="0">
                <a:solidFill>
                  <a:srgbClr val="0000FF"/>
                </a:solidFill>
                <a:latin typeface="Calibri" pitchFamily="34" charset="0"/>
              </a:rPr>
              <a:t>600 ns</a:t>
            </a:r>
            <a:endParaRPr lang="en-US" dirty="0">
              <a:solidFill>
                <a:srgbClr val="0000FF"/>
              </a:solidFill>
              <a:latin typeface="Calibri" pitchFamily="34" charset="0"/>
            </a:endParaRPr>
          </a:p>
        </p:txBody>
      </p:sp>
      <p:sp>
        <p:nvSpPr>
          <p:cNvPr id="13" name="TextBox 12"/>
          <p:cNvSpPr txBox="1"/>
          <p:nvPr/>
        </p:nvSpPr>
        <p:spPr>
          <a:xfrm>
            <a:off x="3381445" y="1600278"/>
            <a:ext cx="800219" cy="369332"/>
          </a:xfrm>
          <a:prstGeom prst="rect">
            <a:avLst/>
          </a:prstGeom>
          <a:noFill/>
        </p:spPr>
        <p:txBody>
          <a:bodyPr wrap="square" rtlCol="0">
            <a:spAutoFit/>
          </a:bodyPr>
          <a:lstStyle/>
          <a:p>
            <a:r>
              <a:rPr lang="en-US" dirty="0">
                <a:solidFill>
                  <a:srgbClr val="00B050"/>
                </a:solidFill>
                <a:latin typeface="Calibri" pitchFamily="34" charset="0"/>
              </a:rPr>
              <a:t>4</a:t>
            </a:r>
            <a:r>
              <a:rPr lang="en-US" dirty="0" smtClean="0">
                <a:solidFill>
                  <a:srgbClr val="00B050"/>
                </a:solidFill>
                <a:latin typeface="Calibri" pitchFamily="34" charset="0"/>
              </a:rPr>
              <a:t>00 ns</a:t>
            </a:r>
            <a:endParaRPr lang="en-US" dirty="0">
              <a:solidFill>
                <a:srgbClr val="00B050"/>
              </a:solidFill>
              <a:latin typeface="Calibri" pitchFamily="34" charset="0"/>
            </a:endParaRPr>
          </a:p>
        </p:txBody>
      </p:sp>
      <p:sp>
        <p:nvSpPr>
          <p:cNvPr id="15" name="Freeform 14"/>
          <p:cNvSpPr/>
          <p:nvPr/>
        </p:nvSpPr>
        <p:spPr>
          <a:xfrm>
            <a:off x="2267700" y="2430470"/>
            <a:ext cx="414867" cy="273755"/>
          </a:xfrm>
          <a:custGeom>
            <a:avLst/>
            <a:gdLst>
              <a:gd name="connsiteX0" fmla="*/ 414867 w 414867"/>
              <a:gd name="connsiteY0" fmla="*/ 220133 h 273755"/>
              <a:gd name="connsiteX1" fmla="*/ 237067 w 414867"/>
              <a:gd name="connsiteY1" fmla="*/ 254000 h 273755"/>
              <a:gd name="connsiteX2" fmla="*/ 93134 w 414867"/>
              <a:gd name="connsiteY2" fmla="*/ 101600 h 273755"/>
              <a:gd name="connsiteX3" fmla="*/ 0 w 414867"/>
              <a:gd name="connsiteY3" fmla="*/ 0 h 273755"/>
            </a:gdLst>
            <a:ahLst/>
            <a:cxnLst>
              <a:cxn ang="0">
                <a:pos x="connsiteX0" y="connsiteY0"/>
              </a:cxn>
              <a:cxn ang="0">
                <a:pos x="connsiteX1" y="connsiteY1"/>
              </a:cxn>
              <a:cxn ang="0">
                <a:pos x="connsiteX2" y="connsiteY2"/>
              </a:cxn>
              <a:cxn ang="0">
                <a:pos x="connsiteX3" y="connsiteY3"/>
              </a:cxn>
            </a:cxnLst>
            <a:rect l="l" t="t" r="r" b="b"/>
            <a:pathLst>
              <a:path w="414867" h="273755">
                <a:moveTo>
                  <a:pt x="414867" y="220133"/>
                </a:moveTo>
                <a:cubicBezTo>
                  <a:pt x="352778" y="246944"/>
                  <a:pt x="290689" y="273755"/>
                  <a:pt x="237067" y="254000"/>
                </a:cubicBezTo>
                <a:cubicBezTo>
                  <a:pt x="183445" y="234245"/>
                  <a:pt x="132645" y="143933"/>
                  <a:pt x="93134" y="101600"/>
                </a:cubicBezTo>
                <a:cubicBezTo>
                  <a:pt x="53623" y="59267"/>
                  <a:pt x="26811" y="29633"/>
                  <a:pt x="0" y="0"/>
                </a:cubicBezTo>
              </a:path>
            </a:pathLst>
          </a:cu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libri" pitchFamily="34" charset="0"/>
            </a:endParaRPr>
          </a:p>
        </p:txBody>
      </p:sp>
      <p:sp>
        <p:nvSpPr>
          <p:cNvPr id="27" name="TextBox 26"/>
          <p:cNvSpPr txBox="1"/>
          <p:nvPr/>
        </p:nvSpPr>
        <p:spPr>
          <a:xfrm>
            <a:off x="6338630" y="1024203"/>
            <a:ext cx="1339277" cy="369332"/>
          </a:xfrm>
          <a:prstGeom prst="rect">
            <a:avLst/>
          </a:prstGeom>
          <a:noFill/>
        </p:spPr>
        <p:txBody>
          <a:bodyPr wrap="none" rtlCol="0">
            <a:spAutoFit/>
          </a:bodyPr>
          <a:lstStyle/>
          <a:p>
            <a:r>
              <a:rPr lang="en-US" b="1" dirty="0" smtClean="0">
                <a:solidFill>
                  <a:srgbClr val="FF0000"/>
                </a:solidFill>
                <a:latin typeface="Calibri" pitchFamily="34" charset="0"/>
              </a:rPr>
              <a:t>Soft copper </a:t>
            </a:r>
            <a:endParaRPr lang="en-US" b="1" dirty="0">
              <a:solidFill>
                <a:srgbClr val="FF0000"/>
              </a:solidFill>
              <a:latin typeface="Calibri" pitchFamily="34" charset="0"/>
            </a:endParaRPr>
          </a:p>
        </p:txBody>
      </p:sp>
      <p:sp>
        <p:nvSpPr>
          <p:cNvPr id="29" name="Freeform 28"/>
          <p:cNvSpPr/>
          <p:nvPr/>
        </p:nvSpPr>
        <p:spPr>
          <a:xfrm>
            <a:off x="2613345" y="1585560"/>
            <a:ext cx="806505" cy="273755"/>
          </a:xfrm>
          <a:custGeom>
            <a:avLst/>
            <a:gdLst>
              <a:gd name="connsiteX0" fmla="*/ 414867 w 414867"/>
              <a:gd name="connsiteY0" fmla="*/ 220133 h 273755"/>
              <a:gd name="connsiteX1" fmla="*/ 237067 w 414867"/>
              <a:gd name="connsiteY1" fmla="*/ 254000 h 273755"/>
              <a:gd name="connsiteX2" fmla="*/ 93134 w 414867"/>
              <a:gd name="connsiteY2" fmla="*/ 101600 h 273755"/>
              <a:gd name="connsiteX3" fmla="*/ 0 w 414867"/>
              <a:gd name="connsiteY3" fmla="*/ 0 h 273755"/>
            </a:gdLst>
            <a:ahLst/>
            <a:cxnLst>
              <a:cxn ang="0">
                <a:pos x="connsiteX0" y="connsiteY0"/>
              </a:cxn>
              <a:cxn ang="0">
                <a:pos x="connsiteX1" y="connsiteY1"/>
              </a:cxn>
              <a:cxn ang="0">
                <a:pos x="connsiteX2" y="connsiteY2"/>
              </a:cxn>
              <a:cxn ang="0">
                <a:pos x="connsiteX3" y="connsiteY3"/>
              </a:cxn>
            </a:cxnLst>
            <a:rect l="l" t="t" r="r" b="b"/>
            <a:pathLst>
              <a:path w="414867" h="273755">
                <a:moveTo>
                  <a:pt x="414867" y="220133"/>
                </a:moveTo>
                <a:cubicBezTo>
                  <a:pt x="352778" y="246944"/>
                  <a:pt x="290689" y="273755"/>
                  <a:pt x="237067" y="254000"/>
                </a:cubicBezTo>
                <a:cubicBezTo>
                  <a:pt x="183445" y="234245"/>
                  <a:pt x="132645" y="143933"/>
                  <a:pt x="93134" y="101600"/>
                </a:cubicBezTo>
                <a:cubicBezTo>
                  <a:pt x="53623" y="59267"/>
                  <a:pt x="26811" y="29633"/>
                  <a:pt x="0" y="0"/>
                </a:cubicBezTo>
              </a:path>
            </a:pathLst>
          </a:custGeom>
          <a:ln>
            <a:solidFill>
              <a:srgbClr val="00B050"/>
            </a:solidFill>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libri" pitchFamily="34" charset="0"/>
            </a:endParaRPr>
          </a:p>
        </p:txBody>
      </p:sp>
      <p:pic>
        <p:nvPicPr>
          <p:cNvPr id="1028" name="Picture 4"/>
          <p:cNvPicPr>
            <a:picLocks noChangeAspect="1" noChangeArrowheads="1"/>
          </p:cNvPicPr>
          <p:nvPr/>
        </p:nvPicPr>
        <p:blipFill>
          <a:blip r:embed="rId4" cstate="print"/>
          <a:srcRect r="12469" b="21086"/>
          <a:stretch>
            <a:fillRect/>
          </a:stretch>
        </p:blipFill>
        <p:spPr bwMode="auto">
          <a:xfrm>
            <a:off x="385854" y="3834295"/>
            <a:ext cx="3955715" cy="2693253"/>
          </a:xfrm>
          <a:prstGeom prst="rect">
            <a:avLst/>
          </a:prstGeom>
          <a:noFill/>
          <a:ln w="9525">
            <a:noFill/>
            <a:miter lim="800000"/>
            <a:headEnd/>
            <a:tailEnd/>
          </a:ln>
          <a:effectLst/>
        </p:spPr>
      </p:pic>
      <p:sp>
        <p:nvSpPr>
          <p:cNvPr id="30" name="TextBox 29"/>
          <p:cNvSpPr txBox="1"/>
          <p:nvPr/>
        </p:nvSpPr>
        <p:spPr>
          <a:xfrm>
            <a:off x="3343040" y="4081885"/>
            <a:ext cx="800219" cy="369332"/>
          </a:xfrm>
          <a:prstGeom prst="rect">
            <a:avLst/>
          </a:prstGeom>
          <a:noFill/>
        </p:spPr>
        <p:txBody>
          <a:bodyPr wrap="none" rtlCol="0">
            <a:spAutoFit/>
          </a:bodyPr>
          <a:lstStyle/>
          <a:p>
            <a:r>
              <a:rPr lang="en-US" dirty="0" smtClean="0">
                <a:latin typeface="Calibri" pitchFamily="34" charset="0"/>
              </a:rPr>
              <a:t>150 ns</a:t>
            </a:r>
            <a:endParaRPr lang="en-US" dirty="0">
              <a:latin typeface="Calibri" pitchFamily="34" charset="0"/>
            </a:endParaRPr>
          </a:p>
        </p:txBody>
      </p:sp>
      <p:sp>
        <p:nvSpPr>
          <p:cNvPr id="31" name="TextBox 30"/>
          <p:cNvSpPr txBox="1"/>
          <p:nvPr/>
        </p:nvSpPr>
        <p:spPr>
          <a:xfrm>
            <a:off x="1851531" y="5618085"/>
            <a:ext cx="800219" cy="369332"/>
          </a:xfrm>
          <a:prstGeom prst="rect">
            <a:avLst/>
          </a:prstGeom>
          <a:noFill/>
        </p:spPr>
        <p:txBody>
          <a:bodyPr wrap="none" rtlCol="0">
            <a:spAutoFit/>
          </a:bodyPr>
          <a:lstStyle/>
          <a:p>
            <a:r>
              <a:rPr lang="en-US" dirty="0" smtClean="0">
                <a:solidFill>
                  <a:srgbClr val="FF0000"/>
                </a:solidFill>
                <a:latin typeface="Calibri" pitchFamily="34" charset="0"/>
              </a:rPr>
              <a:t>200 ns</a:t>
            </a:r>
            <a:endParaRPr lang="en-US" dirty="0">
              <a:solidFill>
                <a:srgbClr val="FF0000"/>
              </a:solidFill>
              <a:latin typeface="Calibri" pitchFamily="34" charset="0"/>
            </a:endParaRPr>
          </a:p>
        </p:txBody>
      </p:sp>
      <p:sp>
        <p:nvSpPr>
          <p:cNvPr id="32" name="TextBox 31"/>
          <p:cNvSpPr txBox="1"/>
          <p:nvPr/>
        </p:nvSpPr>
        <p:spPr>
          <a:xfrm>
            <a:off x="2229295" y="4120290"/>
            <a:ext cx="800219" cy="369332"/>
          </a:xfrm>
          <a:prstGeom prst="rect">
            <a:avLst/>
          </a:prstGeom>
          <a:noFill/>
        </p:spPr>
        <p:txBody>
          <a:bodyPr wrap="square" rtlCol="0">
            <a:spAutoFit/>
          </a:bodyPr>
          <a:lstStyle/>
          <a:p>
            <a:r>
              <a:rPr lang="en-US" dirty="0" smtClean="0">
                <a:solidFill>
                  <a:srgbClr val="0000FF"/>
                </a:solidFill>
                <a:latin typeface="Calibri" pitchFamily="34" charset="0"/>
              </a:rPr>
              <a:t>600 ns</a:t>
            </a:r>
            <a:endParaRPr lang="en-US" dirty="0">
              <a:solidFill>
                <a:srgbClr val="0000FF"/>
              </a:solidFill>
              <a:latin typeface="Calibri" pitchFamily="34" charset="0"/>
            </a:endParaRPr>
          </a:p>
        </p:txBody>
      </p:sp>
      <p:sp>
        <p:nvSpPr>
          <p:cNvPr id="33" name="TextBox 32"/>
          <p:cNvSpPr txBox="1"/>
          <p:nvPr/>
        </p:nvSpPr>
        <p:spPr>
          <a:xfrm>
            <a:off x="3227825" y="4557463"/>
            <a:ext cx="800219" cy="369332"/>
          </a:xfrm>
          <a:prstGeom prst="rect">
            <a:avLst/>
          </a:prstGeom>
          <a:noFill/>
        </p:spPr>
        <p:txBody>
          <a:bodyPr wrap="square" rtlCol="0">
            <a:spAutoFit/>
          </a:bodyPr>
          <a:lstStyle/>
          <a:p>
            <a:r>
              <a:rPr lang="en-US" dirty="0">
                <a:solidFill>
                  <a:srgbClr val="00B050"/>
                </a:solidFill>
                <a:latin typeface="Calibri" pitchFamily="34" charset="0"/>
              </a:rPr>
              <a:t>4</a:t>
            </a:r>
            <a:r>
              <a:rPr lang="en-US" dirty="0" smtClean="0">
                <a:solidFill>
                  <a:srgbClr val="00B050"/>
                </a:solidFill>
                <a:latin typeface="Calibri" pitchFamily="34" charset="0"/>
              </a:rPr>
              <a:t>00 ns</a:t>
            </a:r>
            <a:endParaRPr lang="en-US" dirty="0">
              <a:solidFill>
                <a:srgbClr val="00B050"/>
              </a:solidFill>
              <a:latin typeface="Calibri" pitchFamily="34" charset="0"/>
            </a:endParaRPr>
          </a:p>
        </p:txBody>
      </p:sp>
      <p:sp>
        <p:nvSpPr>
          <p:cNvPr id="34" name="Freeform 33"/>
          <p:cNvSpPr/>
          <p:nvPr/>
        </p:nvSpPr>
        <p:spPr>
          <a:xfrm>
            <a:off x="1499600" y="5579680"/>
            <a:ext cx="414867" cy="273755"/>
          </a:xfrm>
          <a:custGeom>
            <a:avLst/>
            <a:gdLst>
              <a:gd name="connsiteX0" fmla="*/ 414867 w 414867"/>
              <a:gd name="connsiteY0" fmla="*/ 220133 h 273755"/>
              <a:gd name="connsiteX1" fmla="*/ 237067 w 414867"/>
              <a:gd name="connsiteY1" fmla="*/ 254000 h 273755"/>
              <a:gd name="connsiteX2" fmla="*/ 93134 w 414867"/>
              <a:gd name="connsiteY2" fmla="*/ 101600 h 273755"/>
              <a:gd name="connsiteX3" fmla="*/ 0 w 414867"/>
              <a:gd name="connsiteY3" fmla="*/ 0 h 273755"/>
            </a:gdLst>
            <a:ahLst/>
            <a:cxnLst>
              <a:cxn ang="0">
                <a:pos x="connsiteX0" y="connsiteY0"/>
              </a:cxn>
              <a:cxn ang="0">
                <a:pos x="connsiteX1" y="connsiteY1"/>
              </a:cxn>
              <a:cxn ang="0">
                <a:pos x="connsiteX2" y="connsiteY2"/>
              </a:cxn>
              <a:cxn ang="0">
                <a:pos x="connsiteX3" y="connsiteY3"/>
              </a:cxn>
            </a:cxnLst>
            <a:rect l="l" t="t" r="r" b="b"/>
            <a:pathLst>
              <a:path w="414867" h="273755">
                <a:moveTo>
                  <a:pt x="414867" y="220133"/>
                </a:moveTo>
                <a:cubicBezTo>
                  <a:pt x="352778" y="246944"/>
                  <a:pt x="290689" y="273755"/>
                  <a:pt x="237067" y="254000"/>
                </a:cubicBezTo>
                <a:cubicBezTo>
                  <a:pt x="183445" y="234245"/>
                  <a:pt x="132645" y="143933"/>
                  <a:pt x="93134" y="101600"/>
                </a:cubicBezTo>
                <a:cubicBezTo>
                  <a:pt x="53623" y="59267"/>
                  <a:pt x="26811" y="29633"/>
                  <a:pt x="0" y="0"/>
                </a:cubicBezTo>
              </a:path>
            </a:pathLst>
          </a:cu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libri" pitchFamily="34" charset="0"/>
            </a:endParaRPr>
          </a:p>
        </p:txBody>
      </p:sp>
      <p:sp>
        <p:nvSpPr>
          <p:cNvPr id="35" name="Freeform 34"/>
          <p:cNvSpPr/>
          <p:nvPr/>
        </p:nvSpPr>
        <p:spPr>
          <a:xfrm>
            <a:off x="2882181" y="4499420"/>
            <a:ext cx="384050" cy="273755"/>
          </a:xfrm>
          <a:custGeom>
            <a:avLst/>
            <a:gdLst>
              <a:gd name="connsiteX0" fmla="*/ 414867 w 414867"/>
              <a:gd name="connsiteY0" fmla="*/ 220133 h 273755"/>
              <a:gd name="connsiteX1" fmla="*/ 237067 w 414867"/>
              <a:gd name="connsiteY1" fmla="*/ 254000 h 273755"/>
              <a:gd name="connsiteX2" fmla="*/ 93134 w 414867"/>
              <a:gd name="connsiteY2" fmla="*/ 101600 h 273755"/>
              <a:gd name="connsiteX3" fmla="*/ 0 w 414867"/>
              <a:gd name="connsiteY3" fmla="*/ 0 h 273755"/>
            </a:gdLst>
            <a:ahLst/>
            <a:cxnLst>
              <a:cxn ang="0">
                <a:pos x="connsiteX0" y="connsiteY0"/>
              </a:cxn>
              <a:cxn ang="0">
                <a:pos x="connsiteX1" y="connsiteY1"/>
              </a:cxn>
              <a:cxn ang="0">
                <a:pos x="connsiteX2" y="connsiteY2"/>
              </a:cxn>
              <a:cxn ang="0">
                <a:pos x="connsiteX3" y="connsiteY3"/>
              </a:cxn>
            </a:cxnLst>
            <a:rect l="l" t="t" r="r" b="b"/>
            <a:pathLst>
              <a:path w="414867" h="273755">
                <a:moveTo>
                  <a:pt x="414867" y="220133"/>
                </a:moveTo>
                <a:cubicBezTo>
                  <a:pt x="352778" y="246944"/>
                  <a:pt x="290689" y="273755"/>
                  <a:pt x="237067" y="254000"/>
                </a:cubicBezTo>
                <a:cubicBezTo>
                  <a:pt x="183445" y="234245"/>
                  <a:pt x="132645" y="143933"/>
                  <a:pt x="93134" y="101600"/>
                </a:cubicBezTo>
                <a:cubicBezTo>
                  <a:pt x="53623" y="59267"/>
                  <a:pt x="26811" y="29633"/>
                  <a:pt x="0" y="0"/>
                </a:cubicBezTo>
              </a:path>
            </a:pathLst>
          </a:custGeom>
          <a:ln>
            <a:solidFill>
              <a:srgbClr val="00B050"/>
            </a:solidFill>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libri" pitchFamily="34" charset="0"/>
            </a:endParaRPr>
          </a:p>
        </p:txBody>
      </p:sp>
      <p:sp>
        <p:nvSpPr>
          <p:cNvPr id="36" name="TextBox 35"/>
          <p:cNvSpPr txBox="1"/>
          <p:nvPr/>
        </p:nvSpPr>
        <p:spPr>
          <a:xfrm>
            <a:off x="1150262" y="971080"/>
            <a:ext cx="2925096" cy="369332"/>
          </a:xfrm>
          <a:prstGeom prst="rect">
            <a:avLst/>
          </a:prstGeom>
          <a:noFill/>
        </p:spPr>
        <p:txBody>
          <a:bodyPr wrap="none" rtlCol="0">
            <a:spAutoFit/>
          </a:bodyPr>
          <a:lstStyle/>
          <a:p>
            <a:r>
              <a:rPr lang="en-US" b="1" dirty="0" smtClean="0">
                <a:solidFill>
                  <a:srgbClr val="0000FF"/>
                </a:solidFill>
                <a:latin typeface="Calibri" pitchFamily="34" charset="0"/>
              </a:rPr>
              <a:t>Copper-plated stainless steel</a:t>
            </a:r>
            <a:endParaRPr lang="en-US" b="1" dirty="0">
              <a:solidFill>
                <a:srgbClr val="0000FF"/>
              </a:solidFill>
              <a:latin typeface="Calibri" pitchFamily="34" charset="0"/>
            </a:endParaRPr>
          </a:p>
        </p:txBody>
      </p:sp>
      <p:pic>
        <p:nvPicPr>
          <p:cNvPr id="1030" name="Picture 6"/>
          <p:cNvPicPr>
            <a:picLocks noChangeAspect="1" noChangeArrowheads="1"/>
          </p:cNvPicPr>
          <p:nvPr/>
        </p:nvPicPr>
        <p:blipFill>
          <a:blip r:embed="rId5" cstate="print"/>
          <a:srcRect r="14671" b="22365"/>
          <a:stretch>
            <a:fillRect/>
          </a:stretch>
        </p:blipFill>
        <p:spPr bwMode="auto">
          <a:xfrm>
            <a:off x="4572000" y="3851455"/>
            <a:ext cx="4002173" cy="2726755"/>
          </a:xfrm>
          <a:prstGeom prst="rect">
            <a:avLst/>
          </a:prstGeom>
          <a:noFill/>
          <a:ln w="9525">
            <a:noFill/>
            <a:miter lim="800000"/>
            <a:headEnd/>
            <a:tailEnd/>
          </a:ln>
          <a:effectLst/>
        </p:spPr>
      </p:pic>
      <p:sp>
        <p:nvSpPr>
          <p:cNvPr id="38" name="TextBox 37"/>
          <p:cNvSpPr txBox="1"/>
          <p:nvPr/>
        </p:nvSpPr>
        <p:spPr>
          <a:xfrm>
            <a:off x="7605995" y="1854395"/>
            <a:ext cx="800219" cy="369332"/>
          </a:xfrm>
          <a:prstGeom prst="rect">
            <a:avLst/>
          </a:prstGeom>
          <a:noFill/>
        </p:spPr>
        <p:txBody>
          <a:bodyPr wrap="none" rtlCol="0">
            <a:spAutoFit/>
          </a:bodyPr>
          <a:lstStyle/>
          <a:p>
            <a:r>
              <a:rPr lang="en-US" dirty="0" smtClean="0">
                <a:latin typeface="Calibri" pitchFamily="34" charset="0"/>
              </a:rPr>
              <a:t>150 ns</a:t>
            </a:r>
            <a:endParaRPr lang="en-US" dirty="0">
              <a:latin typeface="Calibri" pitchFamily="34" charset="0"/>
            </a:endParaRPr>
          </a:p>
        </p:txBody>
      </p:sp>
      <p:sp>
        <p:nvSpPr>
          <p:cNvPr id="39" name="TextBox 38"/>
          <p:cNvSpPr txBox="1"/>
          <p:nvPr/>
        </p:nvSpPr>
        <p:spPr>
          <a:xfrm>
            <a:off x="5340100" y="5310845"/>
            <a:ext cx="800219" cy="369332"/>
          </a:xfrm>
          <a:prstGeom prst="rect">
            <a:avLst/>
          </a:prstGeom>
          <a:noFill/>
        </p:spPr>
        <p:txBody>
          <a:bodyPr wrap="none" rtlCol="0">
            <a:spAutoFit/>
          </a:bodyPr>
          <a:lstStyle/>
          <a:p>
            <a:r>
              <a:rPr lang="en-US" dirty="0" smtClean="0">
                <a:latin typeface="Calibri" pitchFamily="34" charset="0"/>
              </a:rPr>
              <a:t>150 ns</a:t>
            </a:r>
            <a:endParaRPr lang="en-US" dirty="0">
              <a:latin typeface="Calibri" pitchFamily="34" charset="0"/>
            </a:endParaRPr>
          </a:p>
        </p:txBody>
      </p:sp>
      <p:sp>
        <p:nvSpPr>
          <p:cNvPr id="40" name="TextBox 39"/>
          <p:cNvSpPr txBox="1"/>
          <p:nvPr/>
        </p:nvSpPr>
        <p:spPr>
          <a:xfrm>
            <a:off x="5960866" y="4634273"/>
            <a:ext cx="800219" cy="369332"/>
          </a:xfrm>
          <a:prstGeom prst="rect">
            <a:avLst/>
          </a:prstGeom>
          <a:noFill/>
        </p:spPr>
        <p:txBody>
          <a:bodyPr wrap="square" rtlCol="0">
            <a:spAutoFit/>
          </a:bodyPr>
          <a:lstStyle/>
          <a:p>
            <a:r>
              <a:rPr lang="en-US" dirty="0">
                <a:solidFill>
                  <a:srgbClr val="00B050"/>
                </a:solidFill>
                <a:latin typeface="Calibri" pitchFamily="34" charset="0"/>
              </a:rPr>
              <a:t>4</a:t>
            </a:r>
            <a:r>
              <a:rPr lang="en-US" dirty="0" smtClean="0">
                <a:solidFill>
                  <a:srgbClr val="00B050"/>
                </a:solidFill>
                <a:latin typeface="Calibri" pitchFamily="34" charset="0"/>
              </a:rPr>
              <a:t>00 ns</a:t>
            </a:r>
            <a:endParaRPr lang="en-US" dirty="0">
              <a:solidFill>
                <a:srgbClr val="00B050"/>
              </a:solidFill>
              <a:latin typeface="Calibri" pitchFamily="34" charset="0"/>
            </a:endParaRPr>
          </a:p>
        </p:txBody>
      </p:sp>
      <p:sp>
        <p:nvSpPr>
          <p:cNvPr id="41" name="TextBox 40"/>
          <p:cNvSpPr txBox="1"/>
          <p:nvPr/>
        </p:nvSpPr>
        <p:spPr>
          <a:xfrm>
            <a:off x="6761085" y="2675618"/>
            <a:ext cx="800219" cy="369332"/>
          </a:xfrm>
          <a:prstGeom prst="rect">
            <a:avLst/>
          </a:prstGeom>
          <a:noFill/>
        </p:spPr>
        <p:txBody>
          <a:bodyPr wrap="square" rtlCol="0">
            <a:spAutoFit/>
          </a:bodyPr>
          <a:lstStyle/>
          <a:p>
            <a:r>
              <a:rPr lang="en-US" dirty="0">
                <a:solidFill>
                  <a:srgbClr val="00B050"/>
                </a:solidFill>
                <a:latin typeface="Calibri" pitchFamily="34" charset="0"/>
              </a:rPr>
              <a:t>4</a:t>
            </a:r>
            <a:r>
              <a:rPr lang="en-US" dirty="0" smtClean="0">
                <a:solidFill>
                  <a:srgbClr val="00B050"/>
                </a:solidFill>
                <a:latin typeface="Calibri" pitchFamily="34" charset="0"/>
              </a:rPr>
              <a:t>00 ns</a:t>
            </a:r>
            <a:endParaRPr lang="en-US" dirty="0">
              <a:solidFill>
                <a:srgbClr val="00B050"/>
              </a:solidFill>
              <a:latin typeface="Calibri" pitchFamily="34" charset="0"/>
            </a:endParaRPr>
          </a:p>
        </p:txBody>
      </p:sp>
      <p:sp>
        <p:nvSpPr>
          <p:cNvPr id="42" name="TextBox 41"/>
          <p:cNvSpPr txBox="1"/>
          <p:nvPr/>
        </p:nvSpPr>
        <p:spPr>
          <a:xfrm>
            <a:off x="6185010" y="1662370"/>
            <a:ext cx="800219" cy="369332"/>
          </a:xfrm>
          <a:prstGeom prst="rect">
            <a:avLst/>
          </a:prstGeom>
          <a:noFill/>
        </p:spPr>
        <p:txBody>
          <a:bodyPr wrap="square" rtlCol="0">
            <a:spAutoFit/>
          </a:bodyPr>
          <a:lstStyle/>
          <a:p>
            <a:r>
              <a:rPr lang="en-US" dirty="0" smtClean="0">
                <a:solidFill>
                  <a:srgbClr val="0000FF"/>
                </a:solidFill>
                <a:latin typeface="Calibri" pitchFamily="34" charset="0"/>
              </a:rPr>
              <a:t>600 ns</a:t>
            </a:r>
            <a:endParaRPr lang="en-US" dirty="0">
              <a:solidFill>
                <a:srgbClr val="0000FF"/>
              </a:solidFill>
              <a:latin typeface="Calibri" pitchFamily="34" charset="0"/>
            </a:endParaRPr>
          </a:p>
        </p:txBody>
      </p:sp>
      <p:sp>
        <p:nvSpPr>
          <p:cNvPr id="43" name="Freeform 42"/>
          <p:cNvSpPr/>
          <p:nvPr/>
        </p:nvSpPr>
        <p:spPr>
          <a:xfrm>
            <a:off x="6261821" y="2699305"/>
            <a:ext cx="537670" cy="273755"/>
          </a:xfrm>
          <a:custGeom>
            <a:avLst/>
            <a:gdLst>
              <a:gd name="connsiteX0" fmla="*/ 414867 w 414867"/>
              <a:gd name="connsiteY0" fmla="*/ 220133 h 273755"/>
              <a:gd name="connsiteX1" fmla="*/ 237067 w 414867"/>
              <a:gd name="connsiteY1" fmla="*/ 254000 h 273755"/>
              <a:gd name="connsiteX2" fmla="*/ 93134 w 414867"/>
              <a:gd name="connsiteY2" fmla="*/ 101600 h 273755"/>
              <a:gd name="connsiteX3" fmla="*/ 0 w 414867"/>
              <a:gd name="connsiteY3" fmla="*/ 0 h 273755"/>
            </a:gdLst>
            <a:ahLst/>
            <a:cxnLst>
              <a:cxn ang="0">
                <a:pos x="connsiteX0" y="connsiteY0"/>
              </a:cxn>
              <a:cxn ang="0">
                <a:pos x="connsiteX1" y="connsiteY1"/>
              </a:cxn>
              <a:cxn ang="0">
                <a:pos x="connsiteX2" y="connsiteY2"/>
              </a:cxn>
              <a:cxn ang="0">
                <a:pos x="connsiteX3" y="connsiteY3"/>
              </a:cxn>
            </a:cxnLst>
            <a:rect l="l" t="t" r="r" b="b"/>
            <a:pathLst>
              <a:path w="414867" h="273755">
                <a:moveTo>
                  <a:pt x="414867" y="220133"/>
                </a:moveTo>
                <a:cubicBezTo>
                  <a:pt x="352778" y="246944"/>
                  <a:pt x="290689" y="273755"/>
                  <a:pt x="237067" y="254000"/>
                </a:cubicBezTo>
                <a:cubicBezTo>
                  <a:pt x="183445" y="234245"/>
                  <a:pt x="132645" y="143933"/>
                  <a:pt x="93134" y="101600"/>
                </a:cubicBezTo>
                <a:cubicBezTo>
                  <a:pt x="53623" y="59267"/>
                  <a:pt x="26811" y="29633"/>
                  <a:pt x="0" y="0"/>
                </a:cubicBezTo>
              </a:path>
            </a:pathLst>
          </a:custGeom>
          <a:ln>
            <a:solidFill>
              <a:srgbClr val="00B050"/>
            </a:solidFill>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libri" pitchFamily="34" charset="0"/>
            </a:endParaRPr>
          </a:p>
        </p:txBody>
      </p:sp>
      <p:sp>
        <p:nvSpPr>
          <p:cNvPr id="44" name="Freeform 43"/>
          <p:cNvSpPr/>
          <p:nvPr/>
        </p:nvSpPr>
        <p:spPr>
          <a:xfrm rot="3744754" flipV="1">
            <a:off x="5878321" y="4422524"/>
            <a:ext cx="537670" cy="153620"/>
          </a:xfrm>
          <a:custGeom>
            <a:avLst/>
            <a:gdLst>
              <a:gd name="connsiteX0" fmla="*/ 414867 w 414867"/>
              <a:gd name="connsiteY0" fmla="*/ 220133 h 273755"/>
              <a:gd name="connsiteX1" fmla="*/ 237067 w 414867"/>
              <a:gd name="connsiteY1" fmla="*/ 254000 h 273755"/>
              <a:gd name="connsiteX2" fmla="*/ 93134 w 414867"/>
              <a:gd name="connsiteY2" fmla="*/ 101600 h 273755"/>
              <a:gd name="connsiteX3" fmla="*/ 0 w 414867"/>
              <a:gd name="connsiteY3" fmla="*/ 0 h 273755"/>
            </a:gdLst>
            <a:ahLst/>
            <a:cxnLst>
              <a:cxn ang="0">
                <a:pos x="connsiteX0" y="connsiteY0"/>
              </a:cxn>
              <a:cxn ang="0">
                <a:pos x="connsiteX1" y="connsiteY1"/>
              </a:cxn>
              <a:cxn ang="0">
                <a:pos x="connsiteX2" y="connsiteY2"/>
              </a:cxn>
              <a:cxn ang="0">
                <a:pos x="connsiteX3" y="connsiteY3"/>
              </a:cxn>
            </a:cxnLst>
            <a:rect l="l" t="t" r="r" b="b"/>
            <a:pathLst>
              <a:path w="414867" h="273755">
                <a:moveTo>
                  <a:pt x="414867" y="220133"/>
                </a:moveTo>
                <a:cubicBezTo>
                  <a:pt x="352778" y="246944"/>
                  <a:pt x="290689" y="273755"/>
                  <a:pt x="237067" y="254000"/>
                </a:cubicBezTo>
                <a:cubicBezTo>
                  <a:pt x="183445" y="234245"/>
                  <a:pt x="132645" y="143933"/>
                  <a:pt x="93134" y="101600"/>
                </a:cubicBezTo>
                <a:cubicBezTo>
                  <a:pt x="53623" y="59267"/>
                  <a:pt x="26811" y="29633"/>
                  <a:pt x="0" y="0"/>
                </a:cubicBezTo>
              </a:path>
            </a:pathLst>
          </a:custGeom>
          <a:ln>
            <a:solidFill>
              <a:srgbClr val="00B050"/>
            </a:solidFill>
            <a:tailEnd type="triangle"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latin typeface="Calibri" pitchFamily="34" charset="0"/>
            </a:endParaRPr>
          </a:p>
        </p:txBody>
      </p:sp>
      <p:sp>
        <p:nvSpPr>
          <p:cNvPr id="45" name="TextBox 44"/>
          <p:cNvSpPr txBox="1"/>
          <p:nvPr/>
        </p:nvSpPr>
        <p:spPr>
          <a:xfrm>
            <a:off x="6191296" y="4120290"/>
            <a:ext cx="800219" cy="369332"/>
          </a:xfrm>
          <a:prstGeom prst="rect">
            <a:avLst/>
          </a:prstGeom>
          <a:noFill/>
        </p:spPr>
        <p:txBody>
          <a:bodyPr wrap="square" rtlCol="0">
            <a:spAutoFit/>
          </a:bodyPr>
          <a:lstStyle/>
          <a:p>
            <a:r>
              <a:rPr lang="en-US" dirty="0" smtClean="0">
                <a:solidFill>
                  <a:srgbClr val="0000FF"/>
                </a:solidFill>
                <a:latin typeface="Calibri" pitchFamily="34" charset="0"/>
              </a:rPr>
              <a:t>600 ns</a:t>
            </a:r>
            <a:endParaRPr lang="en-US" dirty="0">
              <a:solidFill>
                <a:srgbClr val="0000FF"/>
              </a:solidFill>
              <a:latin typeface="Calibri" pitchFamily="34"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6674" name="Rectangle 2"/>
          <p:cNvSpPr>
            <a:spLocks noGrp="1" noChangeArrowheads="1"/>
          </p:cNvSpPr>
          <p:nvPr>
            <p:ph type="body" idx="1"/>
          </p:nvPr>
        </p:nvSpPr>
        <p:spPr>
          <a:xfrm>
            <a:off x="76200" y="304800"/>
            <a:ext cx="9372600" cy="3429000"/>
          </a:xfrm>
        </p:spPr>
        <p:txBody>
          <a:bodyPr/>
          <a:lstStyle/>
          <a:p>
            <a:pPr>
              <a:lnSpc>
                <a:spcPct val="80000"/>
              </a:lnSpc>
              <a:buFontTx/>
              <a:buNone/>
            </a:pPr>
            <a:r>
              <a:rPr lang="en-US" sz="2800" dirty="0"/>
              <a:t>This work is made possible by the efforts of </a:t>
            </a:r>
            <a:r>
              <a:rPr lang="en-US" sz="2800" dirty="0" smtClean="0"/>
              <a:t>SLAC’s</a:t>
            </a:r>
          </a:p>
          <a:p>
            <a:pPr lvl="1">
              <a:lnSpc>
                <a:spcPct val="80000"/>
              </a:lnSpc>
            </a:pPr>
            <a:r>
              <a:rPr lang="en-US" sz="2400" dirty="0" smtClean="0"/>
              <a:t>S</a:t>
            </a:r>
            <a:r>
              <a:rPr lang="en-US" sz="2400" dirty="0"/>
              <a:t>. Tantawi </a:t>
            </a:r>
            <a:r>
              <a:rPr lang="en-US" sz="2400" dirty="0" smtClean="0"/>
              <a:t>, J</a:t>
            </a:r>
            <a:r>
              <a:rPr lang="en-US" sz="2400" dirty="0"/>
              <a:t>. </a:t>
            </a:r>
            <a:r>
              <a:rPr lang="en-US" sz="2400" dirty="0" smtClean="0"/>
              <a:t> Lewandowski, J. Neilson, J. Wang, A. Yeremian, </a:t>
            </a:r>
            <a:br>
              <a:rPr lang="en-US" sz="2400" dirty="0" smtClean="0"/>
            </a:br>
            <a:r>
              <a:rPr lang="en-US" sz="2400" dirty="0" smtClean="0"/>
              <a:t>C. Guo </a:t>
            </a:r>
            <a:r>
              <a:rPr lang="en-US" sz="2400" i="1" dirty="0" smtClean="0"/>
              <a:t>of </a:t>
            </a:r>
            <a:r>
              <a:rPr lang="en-US" sz="2400" i="1" dirty="0"/>
              <a:t>Accelerator Technology Research</a:t>
            </a:r>
          </a:p>
          <a:p>
            <a:pPr lvl="1">
              <a:lnSpc>
                <a:spcPct val="80000"/>
              </a:lnSpc>
            </a:pPr>
            <a:r>
              <a:rPr lang="en-US" sz="2400" dirty="0"/>
              <a:t>E. Jongewaard, C. Pearson, A. Vlieks, J. Eichner, D. Martin, C. Yoneda, L. Laurent, A. Haase, R. Talley, J. </a:t>
            </a:r>
            <a:r>
              <a:rPr lang="en-US" sz="2400" dirty="0" err="1" smtClean="0"/>
              <a:t>Zelinski</a:t>
            </a:r>
            <a:r>
              <a:rPr lang="en-US" sz="2400" dirty="0" smtClean="0"/>
              <a:t>, J. Van Pelt, </a:t>
            </a:r>
            <a:br>
              <a:rPr lang="en-US" sz="2400" dirty="0" smtClean="0"/>
            </a:br>
            <a:r>
              <a:rPr lang="en-US" sz="2400" dirty="0" smtClean="0"/>
              <a:t>R. Kirby and </a:t>
            </a:r>
            <a:r>
              <a:rPr lang="en-US" sz="2400" dirty="0"/>
              <a:t>staff </a:t>
            </a:r>
            <a:r>
              <a:rPr lang="en-US" sz="2400" i="1" dirty="0"/>
              <a:t>of Klystron Lab</a:t>
            </a:r>
            <a:r>
              <a:rPr lang="en-US" sz="2400" i="1" dirty="0" smtClean="0"/>
              <a:t>.</a:t>
            </a:r>
          </a:p>
          <a:p>
            <a:pPr lvl="1">
              <a:lnSpc>
                <a:spcPct val="80000"/>
              </a:lnSpc>
            </a:pPr>
            <a:r>
              <a:rPr lang="en-US" sz="2400" dirty="0" smtClean="0"/>
              <a:t>S. Weathersby, C. Hast, </a:t>
            </a:r>
            <a:r>
              <a:rPr lang="en-US" sz="2400" i="1" dirty="0" smtClean="0"/>
              <a:t>ARD Test Facilities</a:t>
            </a:r>
            <a:endParaRPr lang="en-US" sz="2400" i="1" dirty="0"/>
          </a:p>
          <a:p>
            <a:pPr lvl="1">
              <a:lnSpc>
                <a:spcPct val="80000"/>
              </a:lnSpc>
            </a:pPr>
            <a:r>
              <a:rPr lang="en-US" sz="2400" dirty="0"/>
              <a:t>Z. Li</a:t>
            </a:r>
            <a:r>
              <a:rPr lang="en-US" sz="2400" i="1" dirty="0"/>
              <a:t>, Advanced </a:t>
            </a:r>
            <a:r>
              <a:rPr lang="en-US" sz="2400" i="1" dirty="0" smtClean="0"/>
              <a:t>Computation</a:t>
            </a:r>
          </a:p>
          <a:p>
            <a:pPr>
              <a:lnSpc>
                <a:spcPct val="80000"/>
              </a:lnSpc>
              <a:buFontTx/>
              <a:buNone/>
            </a:pPr>
            <a:r>
              <a:rPr lang="en-US" sz="2800" dirty="0" smtClean="0"/>
              <a:t>In </a:t>
            </a:r>
            <a:r>
              <a:rPr lang="en-US" sz="2800" dirty="0"/>
              <a:t>close collaboration </a:t>
            </a:r>
            <a:r>
              <a:rPr lang="en-US" sz="2800" dirty="0" smtClean="0"/>
              <a:t>with:</a:t>
            </a:r>
            <a:endParaRPr lang="en-US" sz="2800" dirty="0"/>
          </a:p>
          <a:p>
            <a:pPr>
              <a:lnSpc>
                <a:spcPct val="80000"/>
              </a:lnSpc>
              <a:buFont typeface="Times New Roman" pitchFamily="18" charset="0"/>
              <a:buChar char="–"/>
            </a:pPr>
            <a:r>
              <a:rPr lang="en-US" sz="2400" dirty="0"/>
              <a:t>Y. Higashi, </a:t>
            </a:r>
            <a:r>
              <a:rPr lang="en-US" sz="2400" i="1" dirty="0"/>
              <a:t>KEK, Tsukuba, Japan</a:t>
            </a:r>
          </a:p>
          <a:p>
            <a:pPr>
              <a:lnSpc>
                <a:spcPct val="80000"/>
              </a:lnSpc>
              <a:buFont typeface="Times New Roman" pitchFamily="18" charset="0"/>
              <a:buChar char="–"/>
            </a:pPr>
            <a:r>
              <a:rPr lang="en-US" sz="2400" dirty="0"/>
              <a:t>B. Spataro, </a:t>
            </a:r>
            <a:r>
              <a:rPr lang="en-US" sz="2400" i="1" dirty="0"/>
              <a:t>INFN, </a:t>
            </a:r>
            <a:r>
              <a:rPr lang="en-US" sz="2400" i="1" dirty="0" err="1"/>
              <a:t>Frascati</a:t>
            </a:r>
            <a:r>
              <a:rPr lang="en-US" sz="2400" i="1" dirty="0"/>
              <a:t>, </a:t>
            </a:r>
            <a:r>
              <a:rPr lang="en-US" sz="2400" i="1" dirty="0" smtClean="0"/>
              <a:t>Italy</a:t>
            </a:r>
          </a:p>
          <a:p>
            <a:pPr>
              <a:lnSpc>
                <a:spcPct val="80000"/>
              </a:lnSpc>
              <a:buNone/>
            </a:pPr>
            <a:r>
              <a:rPr lang="en-US" sz="2400" dirty="0" smtClean="0">
                <a:solidFill>
                  <a:srgbClr val="0033CC"/>
                </a:solidFill>
              </a:rPr>
              <a:t>Single-Cell-PBG structures </a:t>
            </a:r>
            <a:r>
              <a:rPr lang="en-US" sz="2400" dirty="0" smtClean="0"/>
              <a:t>done</a:t>
            </a:r>
            <a:br>
              <a:rPr lang="en-US" sz="2400" dirty="0" smtClean="0"/>
            </a:br>
            <a:r>
              <a:rPr lang="en-US" sz="2400" dirty="0" smtClean="0"/>
              <a:t> in collaboration with R. Temkin, B. Munroe, R. Marsh, </a:t>
            </a:r>
            <a:r>
              <a:rPr lang="en-US" sz="2400" i="1" dirty="0" smtClean="0"/>
              <a:t>MIT  </a:t>
            </a:r>
          </a:p>
          <a:p>
            <a:pPr>
              <a:lnSpc>
                <a:spcPct val="80000"/>
              </a:lnSpc>
              <a:buNone/>
            </a:pPr>
            <a:r>
              <a:rPr lang="en-US" sz="2400" dirty="0" smtClean="0">
                <a:solidFill>
                  <a:srgbClr val="0033CC"/>
                </a:solidFill>
              </a:rPr>
              <a:t>TW structures </a:t>
            </a:r>
            <a:r>
              <a:rPr lang="en-US" sz="2400" dirty="0" smtClean="0"/>
              <a:t>done in collaboration with W. Wuensch and CERN CLIC team</a:t>
            </a:r>
            <a:endParaRPr lang="en-US" sz="2400" i="1" dirty="0" smtClean="0"/>
          </a:p>
          <a:p>
            <a:pPr>
              <a:lnSpc>
                <a:spcPct val="80000"/>
              </a:lnSpc>
              <a:buNone/>
            </a:pPr>
            <a:r>
              <a:rPr lang="en-US" sz="2400" dirty="0" smtClean="0">
                <a:solidFill>
                  <a:srgbClr val="0033CC"/>
                </a:solidFill>
              </a:rPr>
              <a:t>T18+resonat ring </a:t>
            </a:r>
            <a:r>
              <a:rPr lang="en-US" sz="2400" dirty="0" smtClean="0"/>
              <a:t>done in collaboration with J. </a:t>
            </a:r>
            <a:r>
              <a:rPr lang="en-US" sz="2400" dirty="0" err="1" smtClean="0"/>
              <a:t>Haimson</a:t>
            </a:r>
            <a:r>
              <a:rPr lang="en-US" sz="2400" dirty="0" smtClean="0"/>
              <a:t> and </a:t>
            </a:r>
            <a:r>
              <a:rPr lang="en-US" sz="2400" dirty="0" err="1" smtClean="0"/>
              <a:t>Haimson</a:t>
            </a:r>
            <a:r>
              <a:rPr lang="en-US" sz="2400" dirty="0" smtClean="0"/>
              <a:t> Research Corporation, data processing A. Palaia from Uppsala University</a:t>
            </a:r>
          </a:p>
          <a:p>
            <a:pPr>
              <a:lnSpc>
                <a:spcPct val="80000"/>
              </a:lnSpc>
              <a:buNone/>
            </a:pPr>
            <a:endParaRPr lang="en-US" sz="2400" dirty="0"/>
          </a:p>
          <a:p>
            <a:pPr>
              <a:lnSpc>
                <a:spcPct val="80000"/>
              </a:lnSpc>
              <a:buNone/>
            </a:pPr>
            <a:endParaRPr lang="en-US" sz="2400" dirty="0"/>
          </a:p>
          <a:p>
            <a:pPr lvl="1">
              <a:lnSpc>
                <a:spcPct val="80000"/>
              </a:lnSpc>
              <a:buFontTx/>
              <a:buNone/>
            </a:pPr>
            <a:endParaRPr lang="en-US" sz="16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398" name="Picture 462"/>
          <p:cNvPicPr>
            <a:picLocks noChangeAspect="1" noChangeArrowheads="1"/>
          </p:cNvPicPr>
          <p:nvPr/>
        </p:nvPicPr>
        <p:blipFill>
          <a:blip r:embed="rId4" cstate="print"/>
          <a:srcRect r="13363" b="22172"/>
          <a:stretch>
            <a:fillRect/>
          </a:stretch>
        </p:blipFill>
        <p:spPr bwMode="auto">
          <a:xfrm>
            <a:off x="4724400" y="3729541"/>
            <a:ext cx="4191000" cy="2823659"/>
          </a:xfrm>
          <a:prstGeom prst="rect">
            <a:avLst/>
          </a:prstGeom>
          <a:noFill/>
          <a:ln w="9525">
            <a:noFill/>
            <a:miter lim="800000"/>
            <a:headEnd/>
            <a:tailEnd/>
          </a:ln>
          <a:effectLst/>
        </p:spPr>
      </p:pic>
      <p:pic>
        <p:nvPicPr>
          <p:cNvPr id="40397" name="Picture 461"/>
          <p:cNvPicPr>
            <a:picLocks noChangeAspect="1" noChangeArrowheads="1"/>
          </p:cNvPicPr>
          <p:nvPr/>
        </p:nvPicPr>
        <p:blipFill>
          <a:blip r:embed="rId5" cstate="print"/>
          <a:srcRect r="13815" b="23692"/>
          <a:stretch>
            <a:fillRect/>
          </a:stretch>
        </p:blipFill>
        <p:spPr bwMode="auto">
          <a:xfrm>
            <a:off x="4838534" y="935734"/>
            <a:ext cx="4076866" cy="2721866"/>
          </a:xfrm>
          <a:prstGeom prst="rect">
            <a:avLst/>
          </a:prstGeom>
          <a:noFill/>
          <a:ln w="9525">
            <a:noFill/>
            <a:miter lim="800000"/>
            <a:headEnd/>
            <a:tailEnd/>
          </a:ln>
          <a:effectLst/>
        </p:spPr>
      </p:pic>
      <p:pic>
        <p:nvPicPr>
          <p:cNvPr id="40396" name="Picture 460"/>
          <p:cNvPicPr>
            <a:picLocks noChangeAspect="1" noChangeArrowheads="1"/>
          </p:cNvPicPr>
          <p:nvPr/>
        </p:nvPicPr>
        <p:blipFill>
          <a:blip r:embed="rId6" cstate="print"/>
          <a:srcRect r="13761" b="23101"/>
          <a:stretch>
            <a:fillRect/>
          </a:stretch>
        </p:blipFill>
        <p:spPr bwMode="auto">
          <a:xfrm>
            <a:off x="457200" y="3733800"/>
            <a:ext cx="4038600" cy="2694716"/>
          </a:xfrm>
          <a:prstGeom prst="rect">
            <a:avLst/>
          </a:prstGeom>
          <a:noFill/>
          <a:ln w="9525">
            <a:noFill/>
            <a:miter lim="800000"/>
            <a:headEnd/>
            <a:tailEnd/>
          </a:ln>
          <a:effectLst/>
        </p:spPr>
      </p:pic>
      <p:pic>
        <p:nvPicPr>
          <p:cNvPr id="40395" name="Picture 459"/>
          <p:cNvPicPr>
            <a:picLocks noChangeAspect="1" noChangeArrowheads="1"/>
          </p:cNvPicPr>
          <p:nvPr/>
        </p:nvPicPr>
        <p:blipFill>
          <a:blip r:embed="rId7" cstate="print"/>
          <a:srcRect r="12088" b="23252"/>
          <a:stretch>
            <a:fillRect/>
          </a:stretch>
        </p:blipFill>
        <p:spPr bwMode="auto">
          <a:xfrm>
            <a:off x="504914" y="990600"/>
            <a:ext cx="4067086" cy="2667000"/>
          </a:xfrm>
          <a:prstGeom prst="rect">
            <a:avLst/>
          </a:prstGeom>
          <a:noFill/>
          <a:ln w="9525">
            <a:noFill/>
            <a:miter lim="800000"/>
            <a:headEnd/>
            <a:tailEnd/>
          </a:ln>
          <a:effectLst/>
        </p:spPr>
      </p:pic>
      <p:sp>
        <p:nvSpPr>
          <p:cNvPr id="2" name="Title 1"/>
          <p:cNvSpPr>
            <a:spLocks noGrp="1"/>
          </p:cNvSpPr>
          <p:nvPr>
            <p:ph type="title"/>
          </p:nvPr>
        </p:nvSpPr>
        <p:spPr>
          <a:xfrm>
            <a:off x="118825" y="0"/>
            <a:ext cx="9025175" cy="1143000"/>
          </a:xfrm>
        </p:spPr>
        <p:txBody>
          <a:bodyPr>
            <a:noAutofit/>
          </a:bodyPr>
          <a:lstStyle/>
          <a:p>
            <a:r>
              <a:rPr lang="en-US" sz="2800" dirty="0" smtClean="0"/>
              <a:t>Comparison of soft and copper-plated stainless steel </a:t>
            </a:r>
            <a:br>
              <a:rPr lang="en-US" sz="2800" dirty="0" smtClean="0"/>
            </a:br>
            <a:r>
              <a:rPr lang="en-US" sz="2800" dirty="0" smtClean="0"/>
              <a:t>1C-SW-A2.75-T2.0 structures, different pulse length</a:t>
            </a:r>
            <a:endParaRPr lang="en-US" sz="2800" dirty="0"/>
          </a:p>
        </p:txBody>
      </p:sp>
      <p:sp>
        <p:nvSpPr>
          <p:cNvPr id="14" name="TextBox 13"/>
          <p:cNvSpPr txBox="1"/>
          <p:nvPr/>
        </p:nvSpPr>
        <p:spPr>
          <a:xfrm>
            <a:off x="2081961" y="6477000"/>
            <a:ext cx="1161985" cy="369332"/>
          </a:xfrm>
          <a:prstGeom prst="rect">
            <a:avLst/>
          </a:prstGeom>
          <a:noFill/>
        </p:spPr>
        <p:txBody>
          <a:bodyPr wrap="none" rtlCol="0">
            <a:spAutoFit/>
          </a:bodyPr>
          <a:lstStyle/>
          <a:p>
            <a:r>
              <a:rPr lang="en-US" dirty="0" smtClean="0">
                <a:latin typeface="Calibri" pitchFamily="34" charset="0"/>
              </a:rPr>
              <a:t>150 ns flat</a:t>
            </a:r>
            <a:endParaRPr lang="en-US" dirty="0">
              <a:latin typeface="Calibri" pitchFamily="34" charset="0"/>
            </a:endParaRPr>
          </a:p>
        </p:txBody>
      </p:sp>
      <p:sp>
        <p:nvSpPr>
          <p:cNvPr id="15" name="TextBox 14"/>
          <p:cNvSpPr txBox="1"/>
          <p:nvPr/>
        </p:nvSpPr>
        <p:spPr>
          <a:xfrm>
            <a:off x="6477000" y="6488668"/>
            <a:ext cx="1161985" cy="369332"/>
          </a:xfrm>
          <a:prstGeom prst="rect">
            <a:avLst/>
          </a:prstGeom>
          <a:noFill/>
        </p:spPr>
        <p:txBody>
          <a:bodyPr wrap="none" rtlCol="0">
            <a:spAutoFit/>
          </a:bodyPr>
          <a:lstStyle/>
          <a:p>
            <a:r>
              <a:rPr lang="en-US" dirty="0" smtClean="0">
                <a:latin typeface="Calibri" pitchFamily="34" charset="0"/>
              </a:rPr>
              <a:t>400 ns flat</a:t>
            </a:r>
            <a:endParaRPr lang="en-US" dirty="0">
              <a:latin typeface="Calibri" pitchFamily="34" charset="0"/>
            </a:endParaRPr>
          </a:p>
        </p:txBody>
      </p:sp>
      <p:sp>
        <p:nvSpPr>
          <p:cNvPr id="17" name="Rectangle 16"/>
          <p:cNvSpPr/>
          <p:nvPr/>
        </p:nvSpPr>
        <p:spPr>
          <a:xfrm>
            <a:off x="2997069" y="2130589"/>
            <a:ext cx="904415" cy="369332"/>
          </a:xfrm>
          <a:prstGeom prst="rect">
            <a:avLst/>
          </a:prstGeom>
        </p:spPr>
        <p:txBody>
          <a:bodyPr wrap="none">
            <a:spAutoFit/>
          </a:bodyPr>
          <a:lstStyle/>
          <a:p>
            <a:r>
              <a:rPr lang="en-US" b="1" dirty="0" smtClean="0">
                <a:solidFill>
                  <a:srgbClr val="FF0000"/>
                </a:solidFill>
                <a:latin typeface="Calibri" pitchFamily="34" charset="0"/>
              </a:rPr>
              <a:t>soft Cu </a:t>
            </a:r>
            <a:endParaRPr lang="en-US" b="1" dirty="0">
              <a:solidFill>
                <a:srgbClr val="FF0000"/>
              </a:solidFill>
              <a:latin typeface="Calibri" pitchFamily="34" charset="0"/>
            </a:endParaRPr>
          </a:p>
        </p:txBody>
      </p:sp>
      <p:sp>
        <p:nvSpPr>
          <p:cNvPr id="22" name="Rectangle 21"/>
          <p:cNvSpPr/>
          <p:nvPr/>
        </p:nvSpPr>
        <p:spPr>
          <a:xfrm>
            <a:off x="1998866" y="1530827"/>
            <a:ext cx="1088760" cy="369332"/>
          </a:xfrm>
          <a:prstGeom prst="rect">
            <a:avLst/>
          </a:prstGeom>
        </p:spPr>
        <p:txBody>
          <a:bodyPr wrap="none">
            <a:spAutoFit/>
          </a:bodyPr>
          <a:lstStyle/>
          <a:p>
            <a:r>
              <a:rPr lang="en-US" b="1" dirty="0" smtClean="0">
                <a:solidFill>
                  <a:srgbClr val="0000FF"/>
                </a:solidFill>
                <a:latin typeface="Calibri" pitchFamily="34" charset="0"/>
              </a:rPr>
              <a:t>Cu-on-SS</a:t>
            </a:r>
            <a:r>
              <a:rPr lang="en-US" b="1" dirty="0" smtClean="0">
                <a:latin typeface="Calibri" pitchFamily="34" charset="0"/>
              </a:rPr>
              <a:t> </a:t>
            </a:r>
            <a:endParaRPr lang="en-US" b="1" dirty="0">
              <a:latin typeface="Calibri" pitchFamily="34" charset="0"/>
            </a:endParaRPr>
          </a:p>
        </p:txBody>
      </p:sp>
      <p:sp>
        <p:nvSpPr>
          <p:cNvPr id="23" name="Rectangle 22"/>
          <p:cNvSpPr/>
          <p:nvPr/>
        </p:nvSpPr>
        <p:spPr>
          <a:xfrm>
            <a:off x="1747335" y="4235505"/>
            <a:ext cx="904415" cy="369332"/>
          </a:xfrm>
          <a:prstGeom prst="rect">
            <a:avLst/>
          </a:prstGeom>
        </p:spPr>
        <p:txBody>
          <a:bodyPr wrap="none">
            <a:spAutoFit/>
          </a:bodyPr>
          <a:lstStyle/>
          <a:p>
            <a:r>
              <a:rPr lang="en-US" b="1" dirty="0" smtClean="0">
                <a:solidFill>
                  <a:srgbClr val="FF0000"/>
                </a:solidFill>
                <a:latin typeface="Calibri" pitchFamily="34" charset="0"/>
              </a:rPr>
              <a:t>soft Cu </a:t>
            </a:r>
            <a:endParaRPr lang="en-US" b="1" dirty="0">
              <a:solidFill>
                <a:srgbClr val="FF0000"/>
              </a:solidFill>
              <a:latin typeface="Calibri" pitchFamily="34" charset="0"/>
            </a:endParaRPr>
          </a:p>
        </p:txBody>
      </p:sp>
      <p:sp>
        <p:nvSpPr>
          <p:cNvPr id="25" name="Rectangle 24"/>
          <p:cNvSpPr/>
          <p:nvPr/>
        </p:nvSpPr>
        <p:spPr>
          <a:xfrm>
            <a:off x="2264040" y="5257800"/>
            <a:ext cx="1088760" cy="369332"/>
          </a:xfrm>
          <a:prstGeom prst="rect">
            <a:avLst/>
          </a:prstGeom>
        </p:spPr>
        <p:txBody>
          <a:bodyPr wrap="none">
            <a:spAutoFit/>
          </a:bodyPr>
          <a:lstStyle/>
          <a:p>
            <a:r>
              <a:rPr lang="en-US" b="1" dirty="0" smtClean="0">
                <a:solidFill>
                  <a:srgbClr val="0000FF"/>
                </a:solidFill>
                <a:latin typeface="Calibri" pitchFamily="34" charset="0"/>
              </a:rPr>
              <a:t>Cu-on-SS</a:t>
            </a:r>
            <a:r>
              <a:rPr lang="en-US" b="1" dirty="0" smtClean="0">
                <a:latin typeface="Calibri" pitchFamily="34" charset="0"/>
              </a:rPr>
              <a:t> </a:t>
            </a:r>
            <a:endParaRPr lang="en-US" b="1" dirty="0">
              <a:latin typeface="Calibri" pitchFamily="34" charset="0"/>
            </a:endParaRPr>
          </a:p>
        </p:txBody>
      </p:sp>
      <p:sp>
        <p:nvSpPr>
          <p:cNvPr id="31" name="Rectangle 30"/>
          <p:cNvSpPr/>
          <p:nvPr/>
        </p:nvSpPr>
        <p:spPr>
          <a:xfrm>
            <a:off x="7298755" y="4787893"/>
            <a:ext cx="1088760" cy="369332"/>
          </a:xfrm>
          <a:prstGeom prst="rect">
            <a:avLst/>
          </a:prstGeom>
        </p:spPr>
        <p:txBody>
          <a:bodyPr wrap="none">
            <a:spAutoFit/>
          </a:bodyPr>
          <a:lstStyle/>
          <a:p>
            <a:r>
              <a:rPr lang="en-US" b="1" dirty="0" smtClean="0">
                <a:solidFill>
                  <a:srgbClr val="0000FF"/>
                </a:solidFill>
                <a:latin typeface="Calibri" pitchFamily="34" charset="0"/>
              </a:rPr>
              <a:t>Cu-on-SS</a:t>
            </a:r>
            <a:r>
              <a:rPr lang="en-US" b="1" dirty="0" smtClean="0">
                <a:latin typeface="Calibri" pitchFamily="34" charset="0"/>
              </a:rPr>
              <a:t> </a:t>
            </a:r>
            <a:endParaRPr lang="en-US" b="1" dirty="0">
              <a:latin typeface="Calibri" pitchFamily="34" charset="0"/>
            </a:endParaRPr>
          </a:p>
        </p:txBody>
      </p:sp>
      <p:sp>
        <p:nvSpPr>
          <p:cNvPr id="32" name="Rectangle 31"/>
          <p:cNvSpPr/>
          <p:nvPr/>
        </p:nvSpPr>
        <p:spPr>
          <a:xfrm>
            <a:off x="6394340" y="4120290"/>
            <a:ext cx="904415" cy="369332"/>
          </a:xfrm>
          <a:prstGeom prst="rect">
            <a:avLst/>
          </a:prstGeom>
        </p:spPr>
        <p:txBody>
          <a:bodyPr wrap="none">
            <a:spAutoFit/>
          </a:bodyPr>
          <a:lstStyle/>
          <a:p>
            <a:r>
              <a:rPr lang="en-US" b="1" dirty="0" smtClean="0">
                <a:solidFill>
                  <a:srgbClr val="FF0000"/>
                </a:solidFill>
                <a:latin typeface="Calibri" pitchFamily="34" charset="0"/>
              </a:rPr>
              <a:t>soft Cu </a:t>
            </a:r>
            <a:endParaRPr lang="en-US" b="1" dirty="0">
              <a:solidFill>
                <a:srgbClr val="FF0000"/>
              </a:solidFill>
              <a:latin typeface="Calibri" pitchFamily="34" charset="0"/>
            </a:endParaRPr>
          </a:p>
        </p:txBody>
      </p:sp>
      <p:sp>
        <p:nvSpPr>
          <p:cNvPr id="35" name="Rectangle 34"/>
          <p:cNvSpPr/>
          <p:nvPr/>
        </p:nvSpPr>
        <p:spPr>
          <a:xfrm>
            <a:off x="5877770" y="1585560"/>
            <a:ext cx="1088760" cy="369332"/>
          </a:xfrm>
          <a:prstGeom prst="rect">
            <a:avLst/>
          </a:prstGeom>
        </p:spPr>
        <p:txBody>
          <a:bodyPr wrap="none">
            <a:spAutoFit/>
          </a:bodyPr>
          <a:lstStyle/>
          <a:p>
            <a:r>
              <a:rPr lang="en-US" b="1" dirty="0" smtClean="0">
                <a:solidFill>
                  <a:srgbClr val="0000FF"/>
                </a:solidFill>
                <a:latin typeface="Calibri" pitchFamily="34" charset="0"/>
              </a:rPr>
              <a:t>Cu-on-SS</a:t>
            </a:r>
            <a:r>
              <a:rPr lang="en-US" b="1" dirty="0" smtClean="0">
                <a:latin typeface="Calibri" pitchFamily="34" charset="0"/>
              </a:rPr>
              <a:t> </a:t>
            </a:r>
            <a:endParaRPr lang="en-US" b="1" dirty="0">
              <a:latin typeface="Calibri" pitchFamily="34" charset="0"/>
            </a:endParaRPr>
          </a:p>
        </p:txBody>
      </p:sp>
      <p:sp>
        <p:nvSpPr>
          <p:cNvPr id="36" name="Rectangle 35"/>
          <p:cNvSpPr/>
          <p:nvPr/>
        </p:nvSpPr>
        <p:spPr>
          <a:xfrm>
            <a:off x="7644400" y="1753898"/>
            <a:ext cx="904415" cy="369332"/>
          </a:xfrm>
          <a:prstGeom prst="rect">
            <a:avLst/>
          </a:prstGeom>
        </p:spPr>
        <p:txBody>
          <a:bodyPr wrap="none">
            <a:spAutoFit/>
          </a:bodyPr>
          <a:lstStyle/>
          <a:p>
            <a:r>
              <a:rPr lang="en-US" b="1" dirty="0" smtClean="0">
                <a:solidFill>
                  <a:srgbClr val="FF0000"/>
                </a:solidFill>
                <a:latin typeface="Calibri" pitchFamily="34" charset="0"/>
              </a:rPr>
              <a:t>soft Cu </a:t>
            </a:r>
            <a:endParaRPr lang="en-US" b="1" dirty="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2800" dirty="0" smtClean="0"/>
              <a:t>Double Pulse Experiment,</a:t>
            </a:r>
            <a:br>
              <a:rPr lang="en-US" sz="2800" dirty="0" smtClean="0"/>
            </a:br>
            <a:r>
              <a:rPr lang="en-US" sz="2800" dirty="0" smtClean="0"/>
              <a:t>mapping time dependence of </a:t>
            </a:r>
            <a:r>
              <a:rPr lang="en-US" sz="2800" dirty="0" err="1" smtClean="0"/>
              <a:t>rf</a:t>
            </a:r>
            <a:r>
              <a:rPr lang="en-US" sz="2800" dirty="0" smtClean="0"/>
              <a:t> breakdown rate</a:t>
            </a:r>
            <a:endParaRPr lang="en-US" sz="2800" dirty="0"/>
          </a:p>
        </p:txBody>
      </p:sp>
      <p:pic>
        <p:nvPicPr>
          <p:cNvPr id="39938" name="Picture 2"/>
          <p:cNvPicPr>
            <a:picLocks noChangeAspect="1" noChangeArrowheads="1"/>
          </p:cNvPicPr>
          <p:nvPr/>
        </p:nvPicPr>
        <p:blipFill>
          <a:blip r:embed="rId2" cstate="print"/>
          <a:srcRect/>
          <a:stretch>
            <a:fillRect/>
          </a:stretch>
        </p:blipFill>
        <p:spPr bwMode="auto">
          <a:xfrm>
            <a:off x="381000" y="990600"/>
            <a:ext cx="3653806" cy="2743200"/>
          </a:xfrm>
          <a:prstGeom prst="rect">
            <a:avLst/>
          </a:prstGeom>
          <a:noFill/>
          <a:ln w="9525">
            <a:noFill/>
            <a:miter lim="800000"/>
            <a:headEnd/>
            <a:tailEnd/>
          </a:ln>
          <a:effectLst/>
        </p:spPr>
      </p:pic>
      <p:pic>
        <p:nvPicPr>
          <p:cNvPr id="39939" name="Picture 3"/>
          <p:cNvPicPr>
            <a:picLocks noChangeAspect="1" noChangeArrowheads="1"/>
          </p:cNvPicPr>
          <p:nvPr/>
        </p:nvPicPr>
        <p:blipFill>
          <a:blip r:embed="rId3" cstate="print"/>
          <a:srcRect/>
          <a:stretch>
            <a:fillRect/>
          </a:stretch>
        </p:blipFill>
        <p:spPr bwMode="auto">
          <a:xfrm>
            <a:off x="4572000" y="1066800"/>
            <a:ext cx="3505200" cy="2642550"/>
          </a:xfrm>
          <a:prstGeom prst="rect">
            <a:avLst/>
          </a:prstGeom>
          <a:noFill/>
          <a:ln w="9525">
            <a:noFill/>
            <a:miter lim="800000"/>
            <a:headEnd/>
            <a:tailEnd/>
          </a:ln>
          <a:effectLst/>
        </p:spPr>
      </p:pic>
      <p:pic>
        <p:nvPicPr>
          <p:cNvPr id="39940" name="Picture 4"/>
          <p:cNvPicPr>
            <a:picLocks noChangeAspect="1" noChangeArrowheads="1"/>
          </p:cNvPicPr>
          <p:nvPr/>
        </p:nvPicPr>
        <p:blipFill>
          <a:blip r:embed="rId4" cstate="print"/>
          <a:srcRect/>
          <a:stretch>
            <a:fillRect/>
          </a:stretch>
        </p:blipFill>
        <p:spPr bwMode="auto">
          <a:xfrm>
            <a:off x="304800" y="3810000"/>
            <a:ext cx="3631495" cy="2733112"/>
          </a:xfrm>
          <a:prstGeom prst="rect">
            <a:avLst/>
          </a:prstGeom>
          <a:noFill/>
          <a:ln w="9525">
            <a:noFill/>
            <a:miter lim="800000"/>
            <a:headEnd/>
            <a:tailEnd/>
          </a:ln>
          <a:effectLst/>
        </p:spPr>
      </p:pic>
      <p:pic>
        <p:nvPicPr>
          <p:cNvPr id="7" name="Picture 5"/>
          <p:cNvPicPr>
            <a:picLocks noChangeAspect="1" noChangeArrowheads="1"/>
          </p:cNvPicPr>
          <p:nvPr/>
        </p:nvPicPr>
        <p:blipFill>
          <a:blip r:embed="rId5" cstate="print"/>
          <a:srcRect/>
          <a:stretch>
            <a:fillRect/>
          </a:stretch>
        </p:blipFill>
        <p:spPr bwMode="auto">
          <a:xfrm>
            <a:off x="4343400" y="3733800"/>
            <a:ext cx="3962400" cy="29718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013" name="Picture 5"/>
          <p:cNvPicPr>
            <a:picLocks noChangeAspect="1" noChangeArrowheads="1"/>
          </p:cNvPicPr>
          <p:nvPr/>
        </p:nvPicPr>
        <p:blipFill>
          <a:blip r:embed="rId2" cstate="print"/>
          <a:srcRect/>
          <a:stretch>
            <a:fillRect/>
          </a:stretch>
        </p:blipFill>
        <p:spPr bwMode="auto">
          <a:xfrm>
            <a:off x="533400" y="990600"/>
            <a:ext cx="3810000" cy="2851107"/>
          </a:xfrm>
          <a:prstGeom prst="rect">
            <a:avLst/>
          </a:prstGeom>
          <a:noFill/>
          <a:ln w="9525">
            <a:noFill/>
            <a:miter lim="800000"/>
            <a:headEnd/>
            <a:tailEnd/>
          </a:ln>
          <a:effectLst/>
        </p:spPr>
      </p:pic>
      <p:pic>
        <p:nvPicPr>
          <p:cNvPr id="43016" name="Picture 8"/>
          <p:cNvPicPr>
            <a:picLocks noChangeAspect="1" noChangeArrowheads="1"/>
          </p:cNvPicPr>
          <p:nvPr/>
        </p:nvPicPr>
        <p:blipFill>
          <a:blip r:embed="rId3" cstate="print"/>
          <a:srcRect/>
          <a:stretch>
            <a:fillRect/>
          </a:stretch>
        </p:blipFill>
        <p:spPr bwMode="auto">
          <a:xfrm>
            <a:off x="609600" y="3581400"/>
            <a:ext cx="3657600" cy="2743200"/>
          </a:xfrm>
          <a:prstGeom prst="rect">
            <a:avLst/>
          </a:prstGeom>
          <a:noFill/>
          <a:ln w="9525">
            <a:noFill/>
            <a:miter lim="800000"/>
            <a:headEnd/>
            <a:tailEnd/>
          </a:ln>
          <a:effectLst/>
        </p:spPr>
      </p:pic>
      <p:sp>
        <p:nvSpPr>
          <p:cNvPr id="11" name="Title 1"/>
          <p:cNvSpPr>
            <a:spLocks noGrp="1"/>
          </p:cNvSpPr>
          <p:nvPr>
            <p:ph type="title"/>
          </p:nvPr>
        </p:nvSpPr>
        <p:spPr>
          <a:xfrm>
            <a:off x="457200" y="0"/>
            <a:ext cx="8229600" cy="1143000"/>
          </a:xfrm>
        </p:spPr>
        <p:txBody>
          <a:bodyPr/>
          <a:lstStyle/>
          <a:p>
            <a:r>
              <a:rPr lang="en-US" sz="2800" dirty="0" smtClean="0"/>
              <a:t>Double Pulse Experiment,</a:t>
            </a:r>
            <a:br>
              <a:rPr lang="en-US" sz="2800" dirty="0" smtClean="0"/>
            </a:br>
            <a:r>
              <a:rPr lang="en-US" sz="2800" dirty="0" smtClean="0"/>
              <a:t>Practical pulse shapes</a:t>
            </a:r>
            <a:endParaRPr lang="en-US" sz="2800" dirty="0"/>
          </a:p>
        </p:txBody>
      </p:sp>
      <p:sp>
        <p:nvSpPr>
          <p:cNvPr id="12" name="TextBox 11"/>
          <p:cNvSpPr txBox="1"/>
          <p:nvPr/>
        </p:nvSpPr>
        <p:spPr>
          <a:xfrm>
            <a:off x="1676400" y="6172200"/>
            <a:ext cx="2057400" cy="369332"/>
          </a:xfrm>
          <a:prstGeom prst="rect">
            <a:avLst/>
          </a:prstGeom>
          <a:noFill/>
        </p:spPr>
        <p:txBody>
          <a:bodyPr wrap="square" rtlCol="0">
            <a:spAutoFit/>
          </a:bodyPr>
          <a:lstStyle/>
          <a:p>
            <a:r>
              <a:rPr lang="en-US" dirty="0" smtClean="0">
                <a:latin typeface="Calibri" pitchFamily="34" charset="0"/>
              </a:rPr>
              <a:t>No second pulse </a:t>
            </a:r>
            <a:endParaRPr lang="en-US" dirty="0">
              <a:latin typeface="Calibri" pitchFamily="34" charset="0"/>
            </a:endParaRPr>
          </a:p>
        </p:txBody>
      </p:sp>
      <p:pic>
        <p:nvPicPr>
          <p:cNvPr id="43018" name="Picture 10"/>
          <p:cNvPicPr>
            <a:picLocks noChangeAspect="1" noChangeArrowheads="1"/>
          </p:cNvPicPr>
          <p:nvPr/>
        </p:nvPicPr>
        <p:blipFill>
          <a:blip r:embed="rId4" cstate="print"/>
          <a:srcRect/>
          <a:stretch>
            <a:fillRect/>
          </a:stretch>
        </p:blipFill>
        <p:spPr bwMode="auto">
          <a:xfrm>
            <a:off x="4953000" y="990600"/>
            <a:ext cx="3657600" cy="2733002"/>
          </a:xfrm>
          <a:prstGeom prst="rect">
            <a:avLst/>
          </a:prstGeom>
          <a:noFill/>
          <a:ln w="9525">
            <a:noFill/>
            <a:miter lim="800000"/>
            <a:headEnd/>
            <a:tailEnd/>
          </a:ln>
          <a:effectLst/>
        </p:spPr>
      </p:pic>
      <p:pic>
        <p:nvPicPr>
          <p:cNvPr id="43019" name="Picture 11"/>
          <p:cNvPicPr>
            <a:picLocks noChangeAspect="1" noChangeArrowheads="1"/>
          </p:cNvPicPr>
          <p:nvPr/>
        </p:nvPicPr>
        <p:blipFill>
          <a:blip r:embed="rId5" cstate="print"/>
          <a:srcRect/>
          <a:stretch>
            <a:fillRect/>
          </a:stretch>
        </p:blipFill>
        <p:spPr bwMode="auto">
          <a:xfrm>
            <a:off x="4775200" y="3581400"/>
            <a:ext cx="3759200" cy="2819400"/>
          </a:xfrm>
          <a:prstGeom prst="rect">
            <a:avLst/>
          </a:prstGeom>
          <a:noFill/>
          <a:ln w="9525">
            <a:noFill/>
            <a:miter lim="800000"/>
            <a:headEnd/>
            <a:tailEnd/>
          </a:ln>
          <a:effectLst/>
        </p:spPr>
      </p:pic>
      <p:sp>
        <p:nvSpPr>
          <p:cNvPr id="16" name="TextBox 15"/>
          <p:cNvSpPr txBox="1"/>
          <p:nvPr/>
        </p:nvSpPr>
        <p:spPr>
          <a:xfrm>
            <a:off x="5334000" y="6248400"/>
            <a:ext cx="3581400" cy="369332"/>
          </a:xfrm>
          <a:prstGeom prst="rect">
            <a:avLst/>
          </a:prstGeom>
          <a:noFill/>
        </p:spPr>
        <p:txBody>
          <a:bodyPr wrap="square" rtlCol="0">
            <a:spAutoFit/>
          </a:bodyPr>
          <a:lstStyle/>
          <a:p>
            <a:r>
              <a:rPr lang="en-US" dirty="0" smtClean="0">
                <a:latin typeface="Calibri" pitchFamily="34" charset="0"/>
              </a:rPr>
              <a:t>Second pulse with 100 ns delay</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986" name="Picture 2"/>
          <p:cNvPicPr>
            <a:picLocks noChangeAspect="1" noChangeArrowheads="1"/>
          </p:cNvPicPr>
          <p:nvPr/>
        </p:nvPicPr>
        <p:blipFill>
          <a:blip r:embed="rId2" cstate="print"/>
          <a:srcRect/>
          <a:stretch>
            <a:fillRect/>
          </a:stretch>
        </p:blipFill>
        <p:spPr bwMode="auto">
          <a:xfrm>
            <a:off x="2667000" y="4038600"/>
            <a:ext cx="3751433" cy="2819400"/>
          </a:xfrm>
          <a:prstGeom prst="rect">
            <a:avLst/>
          </a:prstGeom>
          <a:noFill/>
          <a:ln w="9525">
            <a:noFill/>
            <a:miter lim="800000"/>
            <a:headEnd/>
            <a:tailEnd/>
          </a:ln>
          <a:effectLst/>
        </p:spPr>
      </p:pic>
      <p:pic>
        <p:nvPicPr>
          <p:cNvPr id="5" name="Picture 5"/>
          <p:cNvPicPr>
            <a:picLocks noChangeAspect="1" noChangeArrowheads="1"/>
          </p:cNvPicPr>
          <p:nvPr/>
        </p:nvPicPr>
        <p:blipFill>
          <a:blip r:embed="rId3" cstate="print"/>
          <a:srcRect/>
          <a:stretch>
            <a:fillRect/>
          </a:stretch>
        </p:blipFill>
        <p:spPr bwMode="auto">
          <a:xfrm>
            <a:off x="2438400" y="1219200"/>
            <a:ext cx="4064000" cy="3048000"/>
          </a:xfrm>
          <a:prstGeom prst="rect">
            <a:avLst/>
          </a:prstGeom>
          <a:noFill/>
          <a:ln w="9525">
            <a:noFill/>
            <a:miter lim="800000"/>
            <a:headEnd/>
            <a:tailEnd/>
          </a:ln>
          <a:effectLst/>
        </p:spPr>
      </p:pic>
      <p:sp>
        <p:nvSpPr>
          <p:cNvPr id="6" name="Title 1"/>
          <p:cNvSpPr>
            <a:spLocks noGrp="1"/>
          </p:cNvSpPr>
          <p:nvPr>
            <p:ph type="title"/>
          </p:nvPr>
        </p:nvSpPr>
        <p:spPr>
          <a:xfrm>
            <a:off x="457200" y="0"/>
            <a:ext cx="8229600" cy="1143000"/>
          </a:xfrm>
        </p:spPr>
        <p:txBody>
          <a:bodyPr/>
          <a:lstStyle/>
          <a:p>
            <a:r>
              <a:rPr lang="en-US" sz="2800" dirty="0" smtClean="0"/>
              <a:t>Double Pulse Experiment,</a:t>
            </a:r>
            <a:br>
              <a:rPr lang="en-US" sz="2800" dirty="0" smtClean="0"/>
            </a:br>
            <a:r>
              <a:rPr lang="en-US" sz="2800" dirty="0" smtClean="0"/>
              <a:t>mapping time dependence of </a:t>
            </a:r>
            <a:r>
              <a:rPr lang="en-US" sz="2800" dirty="0" err="1" smtClean="0"/>
              <a:t>rf</a:t>
            </a:r>
            <a:r>
              <a:rPr lang="en-US" sz="2800" dirty="0" smtClean="0"/>
              <a:t> breakdown rate</a:t>
            </a:r>
            <a:endParaRPr lang="en-US" sz="28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of tests of Cu-coated stainless steel structure</a:t>
            </a:r>
            <a:endParaRPr lang="en-US" dirty="0"/>
          </a:p>
        </p:txBody>
      </p:sp>
      <p:sp>
        <p:nvSpPr>
          <p:cNvPr id="3" name="Content Placeholder 2"/>
          <p:cNvSpPr>
            <a:spLocks noGrp="1"/>
          </p:cNvSpPr>
          <p:nvPr>
            <p:ph idx="1"/>
          </p:nvPr>
        </p:nvSpPr>
        <p:spPr>
          <a:xfrm>
            <a:off x="609600" y="1722437"/>
            <a:ext cx="8229600" cy="4525963"/>
          </a:xfrm>
        </p:spPr>
        <p:txBody>
          <a:bodyPr/>
          <a:lstStyle/>
          <a:p>
            <a:r>
              <a:rPr lang="en-US" sz="2400" dirty="0" smtClean="0"/>
              <a:t>Structure processed to ultimate breakdown rate relatively slow (in ~ 20,000 breakdowns) but in regular manner – after consequent power increase the rate dropped in about an hour.</a:t>
            </a:r>
          </a:p>
          <a:p>
            <a:r>
              <a:rPr lang="en-US" sz="2400" dirty="0" smtClean="0"/>
              <a:t>The coated structure higher breakdown rate then the soft-Cu structure.</a:t>
            </a:r>
          </a:p>
          <a:p>
            <a:r>
              <a:rPr lang="en-US" sz="2400" dirty="0" smtClean="0"/>
              <a:t>Breakdown rate is correlated with peak pulse heating similar to soft-copper structure. But the coated structure has much higher temperature for the same breakdown rate (</a:t>
            </a:r>
            <a:r>
              <a:rPr lang="en-US" sz="2400" i="1" dirty="0" smtClean="0"/>
              <a:t>40 deg. C vs. 180 deg. C </a:t>
            </a:r>
            <a:r>
              <a:rPr lang="en-US" sz="2400" dirty="0" smtClean="0"/>
              <a:t>for  ~3 10</a:t>
            </a:r>
            <a:r>
              <a:rPr lang="en-US" sz="2400" baseline="30000" dirty="0" smtClean="0"/>
              <a:t>-4</a:t>
            </a:r>
            <a:r>
              <a:rPr lang="en-US" sz="2400" dirty="0" smtClean="0"/>
              <a:t> /pulse/meter, 150 ns flat pulse).</a:t>
            </a:r>
          </a:p>
          <a:p>
            <a:endParaRPr lang="en-US" sz="2400" baseline="30000" dirty="0" smtClean="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895600"/>
            <a:ext cx="8229600" cy="1143000"/>
          </a:xfrm>
        </p:spPr>
        <p:txBody>
          <a:bodyPr/>
          <a:lstStyle/>
          <a:p>
            <a:r>
              <a:rPr lang="en-US" dirty="0" smtClean="0"/>
              <a:t>Overview of results from three side-coupled structures</a:t>
            </a:r>
            <a:r>
              <a:rPr lang="en-US" sz="3200" dirty="0" smtClean="0"/>
              <a:t/>
            </a:r>
            <a:br>
              <a:rPr lang="en-US" sz="3200" dirty="0" smtClean="0"/>
            </a:br>
            <a:r>
              <a:rPr lang="en-US" sz="3200" dirty="0" smtClean="0"/>
              <a:t/>
            </a:r>
            <a:br>
              <a:rPr lang="en-US" sz="3200" dirty="0" smtClean="0"/>
            </a:br>
            <a:r>
              <a:rPr lang="en-US" sz="3200" dirty="0" smtClean="0"/>
              <a:t>High shunt impedance single-feed side coupled, </a:t>
            </a:r>
            <a:br>
              <a:rPr lang="en-US" sz="3200" dirty="0" smtClean="0"/>
            </a:br>
            <a:r>
              <a:rPr lang="en-US" sz="3200" dirty="0" smtClean="0"/>
              <a:t>1C-SW-A3.75-T2.6-1WR90-Cu-SLAC-#1, </a:t>
            </a:r>
            <a:br>
              <a:rPr lang="en-US" sz="3200" dirty="0" smtClean="0"/>
            </a:br>
            <a:r>
              <a:rPr lang="en-US" sz="3200" dirty="0" smtClean="0"/>
              <a:t>and two</a:t>
            </a:r>
            <a:br>
              <a:rPr lang="en-US" sz="3200" dirty="0" smtClean="0"/>
            </a:br>
            <a:r>
              <a:rPr lang="en-US" sz="3200" dirty="0" smtClean="0"/>
              <a:t>High shunt impedance dual-feed side coupled 3C-SW-A3.75-T2.6-2WR90-Cu-SLAC-#1, #2</a:t>
            </a:r>
            <a:br>
              <a:rPr lang="en-US" sz="3200" dirty="0" smtClean="0"/>
            </a:br>
            <a:endParaRPr lang="en-US" sz="3200" dirty="0"/>
          </a:p>
        </p:txBody>
      </p:sp>
      <p:sp>
        <p:nvSpPr>
          <p:cNvPr id="3" name="Rectangle 2"/>
          <p:cNvSpPr/>
          <p:nvPr/>
        </p:nvSpPr>
        <p:spPr>
          <a:xfrm>
            <a:off x="457200" y="6019800"/>
            <a:ext cx="7848600" cy="646331"/>
          </a:xfrm>
          <a:prstGeom prst="rect">
            <a:avLst/>
          </a:prstGeom>
        </p:spPr>
        <p:txBody>
          <a:bodyPr wrap="square">
            <a:spAutoFit/>
          </a:bodyPr>
          <a:lstStyle/>
          <a:p>
            <a:r>
              <a:rPr lang="en-US" dirty="0" smtClean="0">
                <a:latin typeface="Calibri" pitchFamily="34" charset="0"/>
              </a:rPr>
              <a:t>V.A. Dolgashev </a:t>
            </a:r>
            <a:r>
              <a:rPr lang="en-US" i="1" dirty="0" smtClean="0">
                <a:latin typeface="Calibri" pitchFamily="34" charset="0"/>
              </a:rPr>
              <a:t>et al</a:t>
            </a:r>
            <a:r>
              <a:rPr lang="en-US" dirty="0" smtClean="0">
                <a:latin typeface="Calibri" pitchFamily="34" charset="0"/>
              </a:rPr>
              <a:t>., </a:t>
            </a:r>
            <a:r>
              <a:rPr lang="en-US" i="1" dirty="0" smtClean="0">
                <a:latin typeface="Calibri" pitchFamily="34" charset="0"/>
              </a:rPr>
              <a:t>Status of High Power Tests of Normal Conducting Short Standing Wave Structures</a:t>
            </a:r>
            <a:r>
              <a:rPr lang="en-US" dirty="0" smtClean="0">
                <a:latin typeface="Calibri" pitchFamily="34" charset="0"/>
              </a:rPr>
              <a:t>, MOPC071, Proc. of  IPAC´11, San Sebastian, Spain, 2011</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p:cNvPicPr>
            <a:picLocks noChangeAspect="1" noChangeArrowheads="1"/>
          </p:cNvPicPr>
          <p:nvPr/>
        </p:nvPicPr>
        <p:blipFill>
          <a:blip r:embed="rId2" cstate="print"/>
          <a:srcRect/>
          <a:stretch>
            <a:fillRect/>
          </a:stretch>
        </p:blipFill>
        <p:spPr bwMode="auto">
          <a:xfrm>
            <a:off x="685800" y="4724400"/>
            <a:ext cx="1530685" cy="1434231"/>
          </a:xfrm>
          <a:prstGeom prst="rect">
            <a:avLst/>
          </a:prstGeom>
          <a:noFill/>
          <a:ln w="9525">
            <a:noFill/>
            <a:miter lim="800000"/>
            <a:headEnd/>
            <a:tailEnd/>
          </a:ln>
        </p:spPr>
      </p:pic>
      <p:pic>
        <p:nvPicPr>
          <p:cNvPr id="5" name="Picture 5"/>
          <p:cNvPicPr>
            <a:picLocks noChangeAspect="1" noChangeArrowheads="1"/>
          </p:cNvPicPr>
          <p:nvPr/>
        </p:nvPicPr>
        <p:blipFill>
          <a:blip r:embed="rId3" cstate="print"/>
          <a:srcRect/>
          <a:stretch>
            <a:fillRect/>
          </a:stretch>
        </p:blipFill>
        <p:spPr bwMode="auto">
          <a:xfrm>
            <a:off x="381000" y="829660"/>
            <a:ext cx="2409631" cy="1075340"/>
          </a:xfrm>
          <a:prstGeom prst="rect">
            <a:avLst/>
          </a:prstGeom>
          <a:noFill/>
          <a:ln w="9525">
            <a:noFill/>
            <a:miter lim="800000"/>
            <a:headEnd/>
            <a:tailEnd/>
          </a:ln>
        </p:spPr>
      </p:pic>
      <p:pic>
        <p:nvPicPr>
          <p:cNvPr id="6" name="Picture 3"/>
          <p:cNvPicPr>
            <a:picLocks noChangeAspect="1" noChangeArrowheads="1"/>
          </p:cNvPicPr>
          <p:nvPr/>
        </p:nvPicPr>
        <p:blipFill>
          <a:blip r:embed="rId4" cstate="print"/>
          <a:srcRect/>
          <a:stretch>
            <a:fillRect/>
          </a:stretch>
        </p:blipFill>
        <p:spPr bwMode="auto">
          <a:xfrm>
            <a:off x="3333280" y="754176"/>
            <a:ext cx="2457920" cy="1379424"/>
          </a:xfrm>
          <a:prstGeom prst="rect">
            <a:avLst/>
          </a:prstGeom>
          <a:noFill/>
          <a:ln w="9525">
            <a:noFill/>
            <a:miter lim="800000"/>
            <a:headEnd/>
            <a:tailEnd/>
          </a:ln>
        </p:spPr>
      </p:pic>
      <p:sp>
        <p:nvSpPr>
          <p:cNvPr id="7" name="Rectangle 6"/>
          <p:cNvSpPr/>
          <p:nvPr/>
        </p:nvSpPr>
        <p:spPr>
          <a:xfrm>
            <a:off x="1143000" y="2362200"/>
            <a:ext cx="6096000" cy="338554"/>
          </a:xfrm>
          <a:prstGeom prst="rect">
            <a:avLst/>
          </a:prstGeom>
        </p:spPr>
        <p:txBody>
          <a:bodyPr wrap="square">
            <a:spAutoFit/>
          </a:bodyPr>
          <a:lstStyle/>
          <a:p>
            <a:r>
              <a:rPr lang="en-US" sz="1600" b="1" dirty="0" smtClean="0">
                <a:solidFill>
                  <a:srgbClr val="000099"/>
                </a:solidFill>
                <a:latin typeface="Calibri" pitchFamily="34" charset="0"/>
              </a:rPr>
              <a:t>Single feed, a/</a:t>
            </a:r>
            <a:r>
              <a:rPr lang="el-GR" sz="1600" b="1" dirty="0" smtClean="0">
                <a:solidFill>
                  <a:srgbClr val="000099"/>
                </a:solidFill>
                <a:latin typeface="Calibri" pitchFamily="34" charset="0"/>
              </a:rPr>
              <a:t>λ</a:t>
            </a:r>
            <a:r>
              <a:rPr lang="en-US" sz="1600" b="1" dirty="0" smtClean="0">
                <a:solidFill>
                  <a:srgbClr val="000099"/>
                </a:solidFill>
                <a:latin typeface="Calibri" pitchFamily="34" charset="0"/>
              </a:rPr>
              <a:t>= 0.143, 1C-SW-A3.75-T2.6-1WR90-Cu-SLAC-#1  </a:t>
            </a:r>
            <a:endParaRPr lang="en-US" sz="1600" b="1" dirty="0">
              <a:solidFill>
                <a:srgbClr val="000099"/>
              </a:solidFill>
              <a:latin typeface="Calibri" pitchFamily="34" charset="0"/>
            </a:endParaRPr>
          </a:p>
        </p:txBody>
      </p:sp>
      <p:sp>
        <p:nvSpPr>
          <p:cNvPr id="8" name="Rectangle 7"/>
          <p:cNvSpPr/>
          <p:nvPr/>
        </p:nvSpPr>
        <p:spPr>
          <a:xfrm>
            <a:off x="13117" y="2057400"/>
            <a:ext cx="3187283" cy="338554"/>
          </a:xfrm>
          <a:prstGeom prst="rect">
            <a:avLst/>
          </a:prstGeom>
        </p:spPr>
        <p:txBody>
          <a:bodyPr wrap="none">
            <a:spAutoFit/>
          </a:bodyPr>
          <a:lstStyle/>
          <a:p>
            <a:pPr algn="ctr"/>
            <a:r>
              <a:rPr lang="en-US" sz="1600" dirty="0" smtClean="0">
                <a:latin typeface="Calibri" pitchFamily="34" charset="0"/>
                <a:cs typeface="Times New Roman" pitchFamily="18" charset="0"/>
              </a:rPr>
              <a:t>RF magnetic field, </a:t>
            </a:r>
            <a:r>
              <a:rPr lang="en-US" sz="1600" dirty="0" err="1" smtClean="0">
                <a:latin typeface="Calibri" pitchFamily="34" charset="0"/>
                <a:cs typeface="Times New Roman" pitchFamily="18" charset="0"/>
              </a:rPr>
              <a:t>Hmax</a:t>
            </a:r>
            <a:r>
              <a:rPr lang="en-US" sz="1600" dirty="0" smtClean="0">
                <a:latin typeface="Calibri" pitchFamily="34" charset="0"/>
                <a:cs typeface="Times New Roman" pitchFamily="18" charset="0"/>
              </a:rPr>
              <a:t>=0.8MA/m</a:t>
            </a:r>
            <a:endParaRPr lang="en-US" sz="1600" dirty="0">
              <a:latin typeface="Calibri" pitchFamily="34" charset="0"/>
            </a:endParaRPr>
          </a:p>
        </p:txBody>
      </p:sp>
      <p:sp>
        <p:nvSpPr>
          <p:cNvPr id="9" name="Rectangle 8"/>
          <p:cNvSpPr/>
          <p:nvPr/>
        </p:nvSpPr>
        <p:spPr>
          <a:xfrm>
            <a:off x="3103642" y="2057400"/>
            <a:ext cx="2992358" cy="338554"/>
          </a:xfrm>
          <a:prstGeom prst="rect">
            <a:avLst/>
          </a:prstGeom>
        </p:spPr>
        <p:txBody>
          <a:bodyPr wrap="none">
            <a:spAutoFit/>
          </a:bodyPr>
          <a:lstStyle/>
          <a:p>
            <a:pPr algn="ctr"/>
            <a:r>
              <a:rPr lang="en-US" sz="1600" dirty="0" smtClean="0">
                <a:latin typeface="Calibri" pitchFamily="34" charset="0"/>
                <a:cs typeface="Times New Roman" pitchFamily="18" charset="0"/>
              </a:rPr>
              <a:t>RF electric field, </a:t>
            </a:r>
            <a:r>
              <a:rPr lang="en-US" sz="1600" dirty="0" err="1" smtClean="0">
                <a:latin typeface="Calibri" pitchFamily="34" charset="0"/>
                <a:cs typeface="Times New Roman" pitchFamily="18" charset="0"/>
              </a:rPr>
              <a:t>Emax</a:t>
            </a:r>
            <a:r>
              <a:rPr lang="en-US" sz="1600" dirty="0" smtClean="0">
                <a:latin typeface="Calibri" pitchFamily="34" charset="0"/>
                <a:cs typeface="Times New Roman" pitchFamily="18" charset="0"/>
              </a:rPr>
              <a:t>=0.4 GV/m</a:t>
            </a:r>
            <a:endParaRPr lang="en-US" sz="1600" dirty="0">
              <a:latin typeface="Calibri" pitchFamily="34" charset="0"/>
            </a:endParaRPr>
          </a:p>
        </p:txBody>
      </p:sp>
      <p:sp>
        <p:nvSpPr>
          <p:cNvPr id="10" name="Rectangle 9"/>
          <p:cNvSpPr/>
          <p:nvPr/>
        </p:nvSpPr>
        <p:spPr>
          <a:xfrm>
            <a:off x="6172200" y="2133600"/>
            <a:ext cx="2971800" cy="338554"/>
          </a:xfrm>
          <a:prstGeom prst="rect">
            <a:avLst/>
          </a:prstGeom>
        </p:spPr>
        <p:txBody>
          <a:bodyPr wrap="square">
            <a:spAutoFit/>
          </a:bodyPr>
          <a:lstStyle/>
          <a:p>
            <a:pPr algn="ctr"/>
            <a:r>
              <a:rPr lang="en-US" sz="1600" dirty="0" smtClean="0">
                <a:latin typeface="Calibri" pitchFamily="34" charset="0"/>
                <a:cs typeface="Times New Roman" pitchFamily="18" charset="0"/>
              </a:rPr>
              <a:t>On axis electric fields</a:t>
            </a:r>
          </a:p>
        </p:txBody>
      </p:sp>
      <p:pic>
        <p:nvPicPr>
          <p:cNvPr id="11" name="Picture 3"/>
          <p:cNvPicPr>
            <a:picLocks noChangeAspect="1" noChangeArrowheads="1"/>
          </p:cNvPicPr>
          <p:nvPr/>
        </p:nvPicPr>
        <p:blipFill>
          <a:blip r:embed="rId5" cstate="print"/>
          <a:srcRect/>
          <a:stretch>
            <a:fillRect/>
          </a:stretch>
        </p:blipFill>
        <p:spPr bwMode="auto">
          <a:xfrm>
            <a:off x="3048000" y="2667000"/>
            <a:ext cx="2880375" cy="1385841"/>
          </a:xfrm>
          <a:prstGeom prst="rect">
            <a:avLst/>
          </a:prstGeom>
          <a:noFill/>
          <a:ln w="9525">
            <a:noFill/>
            <a:miter lim="800000"/>
            <a:headEnd/>
            <a:tailEnd/>
          </a:ln>
        </p:spPr>
      </p:pic>
      <p:pic>
        <p:nvPicPr>
          <p:cNvPr id="12" name="Picture 5"/>
          <p:cNvPicPr>
            <a:picLocks noChangeAspect="1" noChangeArrowheads="1"/>
          </p:cNvPicPr>
          <p:nvPr/>
        </p:nvPicPr>
        <p:blipFill>
          <a:blip r:embed="rId6" cstate="print"/>
          <a:srcRect/>
          <a:stretch>
            <a:fillRect/>
          </a:stretch>
        </p:blipFill>
        <p:spPr bwMode="auto">
          <a:xfrm>
            <a:off x="0" y="2819400"/>
            <a:ext cx="2765160" cy="1046091"/>
          </a:xfrm>
          <a:prstGeom prst="rect">
            <a:avLst/>
          </a:prstGeom>
          <a:noFill/>
          <a:ln w="9525">
            <a:noFill/>
            <a:miter lim="800000"/>
            <a:headEnd/>
            <a:tailEnd/>
          </a:ln>
        </p:spPr>
      </p:pic>
      <p:sp>
        <p:nvSpPr>
          <p:cNvPr id="13" name="Rectangle 12"/>
          <p:cNvSpPr/>
          <p:nvPr/>
        </p:nvSpPr>
        <p:spPr>
          <a:xfrm>
            <a:off x="163330" y="4309646"/>
            <a:ext cx="8218670" cy="338554"/>
          </a:xfrm>
          <a:prstGeom prst="rect">
            <a:avLst/>
          </a:prstGeom>
        </p:spPr>
        <p:txBody>
          <a:bodyPr wrap="square">
            <a:spAutoFit/>
          </a:bodyPr>
          <a:lstStyle/>
          <a:p>
            <a:r>
              <a:rPr lang="en-US" sz="1600" b="1" dirty="0" smtClean="0">
                <a:solidFill>
                  <a:srgbClr val="000099"/>
                </a:solidFill>
                <a:latin typeface="Calibri" pitchFamily="34" charset="0"/>
              </a:rPr>
              <a:t>Dual feed, a/</a:t>
            </a:r>
            <a:r>
              <a:rPr lang="el-GR" sz="1600" b="1" dirty="0" smtClean="0">
                <a:solidFill>
                  <a:srgbClr val="000099"/>
                </a:solidFill>
                <a:latin typeface="Calibri" pitchFamily="34" charset="0"/>
              </a:rPr>
              <a:t>λ</a:t>
            </a:r>
            <a:r>
              <a:rPr lang="en-US" sz="1600" b="1" dirty="0" smtClean="0">
                <a:solidFill>
                  <a:srgbClr val="000099"/>
                </a:solidFill>
                <a:latin typeface="Calibri" pitchFamily="34" charset="0"/>
              </a:rPr>
              <a:t>= 0.143, low coupler fields,  3C-SW-A3.75-T2.6-2WR90-Cu-SLAC-#1</a:t>
            </a:r>
            <a:endParaRPr lang="en-US" sz="1600" b="1" dirty="0">
              <a:solidFill>
                <a:srgbClr val="000099"/>
              </a:solidFill>
              <a:latin typeface="Calibri" pitchFamily="34" charset="0"/>
            </a:endParaRPr>
          </a:p>
        </p:txBody>
      </p:sp>
      <p:pic>
        <p:nvPicPr>
          <p:cNvPr id="14" name="Picture 2"/>
          <p:cNvPicPr>
            <a:picLocks noChangeAspect="1" noChangeArrowheads="1"/>
          </p:cNvPicPr>
          <p:nvPr/>
        </p:nvPicPr>
        <p:blipFill>
          <a:blip r:embed="rId7" cstate="print"/>
          <a:srcRect/>
          <a:stretch>
            <a:fillRect/>
          </a:stretch>
        </p:blipFill>
        <p:spPr bwMode="auto">
          <a:xfrm>
            <a:off x="6602182" y="2736874"/>
            <a:ext cx="1703618" cy="1377926"/>
          </a:xfrm>
          <a:prstGeom prst="rect">
            <a:avLst/>
          </a:prstGeom>
          <a:noFill/>
          <a:ln w="9525">
            <a:noFill/>
            <a:miter lim="800000"/>
            <a:headEnd/>
            <a:tailEnd/>
          </a:ln>
        </p:spPr>
      </p:pic>
      <p:sp>
        <p:nvSpPr>
          <p:cNvPr id="15" name="Rectangle 14"/>
          <p:cNvSpPr/>
          <p:nvPr/>
        </p:nvSpPr>
        <p:spPr>
          <a:xfrm>
            <a:off x="92523" y="4004846"/>
            <a:ext cx="3184077" cy="338554"/>
          </a:xfrm>
          <a:prstGeom prst="rect">
            <a:avLst/>
          </a:prstGeom>
        </p:spPr>
        <p:txBody>
          <a:bodyPr wrap="none">
            <a:spAutoFit/>
          </a:bodyPr>
          <a:lstStyle/>
          <a:p>
            <a:pPr algn="ctr"/>
            <a:r>
              <a:rPr lang="en-US" sz="1600" dirty="0" smtClean="0">
                <a:latin typeface="Calibri" pitchFamily="34" charset="0"/>
                <a:cs typeface="Times New Roman" pitchFamily="18" charset="0"/>
              </a:rPr>
              <a:t>RF magnetic field, </a:t>
            </a:r>
            <a:r>
              <a:rPr lang="en-US" sz="1600" dirty="0" err="1" smtClean="0">
                <a:latin typeface="Calibri" pitchFamily="34" charset="0"/>
                <a:cs typeface="Times New Roman" pitchFamily="18" charset="0"/>
              </a:rPr>
              <a:t>Hmax</a:t>
            </a:r>
            <a:r>
              <a:rPr lang="en-US" sz="1600" dirty="0" smtClean="0">
                <a:latin typeface="Calibri" pitchFamily="34" charset="0"/>
                <a:cs typeface="Times New Roman" pitchFamily="18" charset="0"/>
              </a:rPr>
              <a:t> 0.53 MA/m</a:t>
            </a:r>
            <a:endParaRPr lang="en-US" sz="1600" dirty="0">
              <a:latin typeface="Calibri" pitchFamily="34" charset="0"/>
            </a:endParaRPr>
          </a:p>
        </p:txBody>
      </p:sp>
      <p:sp>
        <p:nvSpPr>
          <p:cNvPr id="16" name="Rectangle 15"/>
          <p:cNvSpPr/>
          <p:nvPr/>
        </p:nvSpPr>
        <p:spPr>
          <a:xfrm>
            <a:off x="3582425" y="4038600"/>
            <a:ext cx="2894575" cy="338554"/>
          </a:xfrm>
          <a:prstGeom prst="rect">
            <a:avLst/>
          </a:prstGeom>
        </p:spPr>
        <p:txBody>
          <a:bodyPr wrap="none">
            <a:spAutoFit/>
          </a:bodyPr>
          <a:lstStyle/>
          <a:p>
            <a:pPr algn="ctr"/>
            <a:r>
              <a:rPr lang="en-US" sz="1600" dirty="0" smtClean="0">
                <a:latin typeface="Calibri" pitchFamily="34" charset="0"/>
                <a:cs typeface="Times New Roman" pitchFamily="18" charset="0"/>
              </a:rPr>
              <a:t>RF electric field, </a:t>
            </a:r>
            <a:r>
              <a:rPr lang="en-US" sz="1600" dirty="0" err="1" smtClean="0">
                <a:latin typeface="Calibri" pitchFamily="34" charset="0"/>
                <a:cs typeface="Times New Roman" pitchFamily="18" charset="0"/>
              </a:rPr>
              <a:t>Emax</a:t>
            </a:r>
            <a:r>
              <a:rPr lang="en-US" sz="1600" dirty="0" smtClean="0">
                <a:latin typeface="Calibri" pitchFamily="34" charset="0"/>
                <a:cs typeface="Times New Roman" pitchFamily="18" charset="0"/>
              </a:rPr>
              <a:t>=0.3 GV/m</a:t>
            </a:r>
            <a:endParaRPr lang="en-US" sz="1600" dirty="0">
              <a:latin typeface="Calibri" pitchFamily="34" charset="0"/>
            </a:endParaRPr>
          </a:p>
        </p:txBody>
      </p:sp>
      <p:sp>
        <p:nvSpPr>
          <p:cNvPr id="17" name="Rectangle 16"/>
          <p:cNvSpPr/>
          <p:nvPr/>
        </p:nvSpPr>
        <p:spPr>
          <a:xfrm>
            <a:off x="6553200" y="4081046"/>
            <a:ext cx="1936428" cy="338554"/>
          </a:xfrm>
          <a:prstGeom prst="rect">
            <a:avLst/>
          </a:prstGeom>
        </p:spPr>
        <p:txBody>
          <a:bodyPr wrap="none">
            <a:spAutoFit/>
          </a:bodyPr>
          <a:lstStyle/>
          <a:p>
            <a:r>
              <a:rPr lang="en-US" sz="1600" dirty="0" smtClean="0">
                <a:latin typeface="Calibri" pitchFamily="34" charset="0"/>
                <a:cs typeface="Times New Roman" pitchFamily="18" charset="0"/>
              </a:rPr>
              <a:t>On axis electric fields</a:t>
            </a:r>
            <a:endParaRPr lang="en-US" sz="1600" dirty="0">
              <a:latin typeface="Calibri" pitchFamily="34" charset="0"/>
            </a:endParaRPr>
          </a:p>
        </p:txBody>
      </p:sp>
      <p:sp>
        <p:nvSpPr>
          <p:cNvPr id="18" name="Rectangle 17"/>
          <p:cNvSpPr/>
          <p:nvPr/>
        </p:nvSpPr>
        <p:spPr>
          <a:xfrm>
            <a:off x="90180" y="6324600"/>
            <a:ext cx="7834620" cy="338554"/>
          </a:xfrm>
          <a:prstGeom prst="rect">
            <a:avLst/>
          </a:prstGeom>
        </p:spPr>
        <p:txBody>
          <a:bodyPr wrap="square">
            <a:spAutoFit/>
          </a:bodyPr>
          <a:lstStyle/>
          <a:p>
            <a:r>
              <a:rPr lang="en-US" sz="1600" b="1" dirty="0" smtClean="0">
                <a:solidFill>
                  <a:srgbClr val="000099"/>
                </a:solidFill>
                <a:latin typeface="Calibri" pitchFamily="34" charset="0"/>
              </a:rPr>
              <a:t>Dual feed, a/</a:t>
            </a:r>
            <a:r>
              <a:rPr lang="el-GR" sz="1600" b="1" dirty="0" smtClean="0">
                <a:solidFill>
                  <a:srgbClr val="000099"/>
                </a:solidFill>
                <a:latin typeface="Calibri" pitchFamily="34" charset="0"/>
              </a:rPr>
              <a:t>λ</a:t>
            </a:r>
            <a:r>
              <a:rPr lang="en-US" sz="1600" b="1" dirty="0" smtClean="0">
                <a:solidFill>
                  <a:srgbClr val="000099"/>
                </a:solidFill>
                <a:latin typeface="Calibri" pitchFamily="34" charset="0"/>
              </a:rPr>
              <a:t>= 0.143,  equal fields, 3C-SW-A3.75-T2.6-2WR90-Cu-SLAC-#2</a:t>
            </a:r>
            <a:endParaRPr lang="en-US" sz="1600" b="1" dirty="0">
              <a:solidFill>
                <a:srgbClr val="000099"/>
              </a:solidFill>
              <a:latin typeface="Calibri" pitchFamily="34" charset="0"/>
            </a:endParaRPr>
          </a:p>
        </p:txBody>
      </p:sp>
      <p:pic>
        <p:nvPicPr>
          <p:cNvPr id="19" name="Picture 3"/>
          <p:cNvPicPr>
            <a:picLocks noChangeAspect="1" noChangeArrowheads="1"/>
          </p:cNvPicPr>
          <p:nvPr/>
        </p:nvPicPr>
        <p:blipFill>
          <a:blip r:embed="rId8" cstate="print"/>
          <a:srcRect/>
          <a:stretch>
            <a:fillRect/>
          </a:stretch>
        </p:blipFill>
        <p:spPr bwMode="auto">
          <a:xfrm>
            <a:off x="3581400" y="4724400"/>
            <a:ext cx="2175697" cy="1305770"/>
          </a:xfrm>
          <a:prstGeom prst="rect">
            <a:avLst/>
          </a:prstGeom>
          <a:noFill/>
          <a:ln w="9525">
            <a:noFill/>
            <a:miter lim="800000"/>
            <a:headEnd/>
            <a:tailEnd/>
          </a:ln>
        </p:spPr>
      </p:pic>
      <p:pic>
        <p:nvPicPr>
          <p:cNvPr id="20" name="Picture 2"/>
          <p:cNvPicPr>
            <a:picLocks noChangeAspect="1" noChangeArrowheads="1"/>
          </p:cNvPicPr>
          <p:nvPr/>
        </p:nvPicPr>
        <p:blipFill>
          <a:blip r:embed="rId9" cstate="print"/>
          <a:srcRect/>
          <a:stretch>
            <a:fillRect/>
          </a:stretch>
        </p:blipFill>
        <p:spPr bwMode="auto">
          <a:xfrm>
            <a:off x="6629400" y="4881758"/>
            <a:ext cx="1676400" cy="1519042"/>
          </a:xfrm>
          <a:prstGeom prst="rect">
            <a:avLst/>
          </a:prstGeom>
          <a:noFill/>
          <a:ln w="9525">
            <a:noFill/>
            <a:miter lim="800000"/>
            <a:headEnd/>
            <a:tailEnd/>
          </a:ln>
        </p:spPr>
      </p:pic>
      <p:grpSp>
        <p:nvGrpSpPr>
          <p:cNvPr id="21" name="Group 20"/>
          <p:cNvGrpSpPr/>
          <p:nvPr/>
        </p:nvGrpSpPr>
        <p:grpSpPr>
          <a:xfrm>
            <a:off x="6847020" y="813240"/>
            <a:ext cx="1382580" cy="1320360"/>
            <a:chOff x="381000" y="3200400"/>
            <a:chExt cx="3428546" cy="3505200"/>
          </a:xfrm>
        </p:grpSpPr>
        <p:pic>
          <p:nvPicPr>
            <p:cNvPr id="22" name="Picture 2"/>
            <p:cNvPicPr>
              <a:picLocks noChangeAspect="1" noChangeArrowheads="1"/>
            </p:cNvPicPr>
            <p:nvPr/>
          </p:nvPicPr>
          <p:blipFill>
            <a:blip r:embed="rId10" cstate="print"/>
            <a:srcRect/>
            <a:stretch>
              <a:fillRect/>
            </a:stretch>
          </p:blipFill>
          <p:spPr bwMode="auto">
            <a:xfrm>
              <a:off x="381000" y="3581400"/>
              <a:ext cx="3428546" cy="3124200"/>
            </a:xfrm>
            <a:prstGeom prst="rect">
              <a:avLst/>
            </a:prstGeom>
            <a:noFill/>
            <a:ln w="9525">
              <a:noFill/>
              <a:miter lim="800000"/>
              <a:headEnd/>
              <a:tailEnd/>
            </a:ln>
          </p:spPr>
        </p:pic>
        <p:pic>
          <p:nvPicPr>
            <p:cNvPr id="23" name="Picture 3"/>
            <p:cNvPicPr>
              <a:picLocks noChangeAspect="1" noChangeArrowheads="1"/>
            </p:cNvPicPr>
            <p:nvPr/>
          </p:nvPicPr>
          <p:blipFill>
            <a:blip r:embed="rId11" cstate="print"/>
            <a:srcRect/>
            <a:stretch>
              <a:fillRect/>
            </a:stretch>
          </p:blipFill>
          <p:spPr bwMode="auto">
            <a:xfrm>
              <a:off x="381000" y="3200400"/>
              <a:ext cx="1828800" cy="419100"/>
            </a:xfrm>
            <a:prstGeom prst="rect">
              <a:avLst/>
            </a:prstGeom>
            <a:noFill/>
            <a:ln w="9525">
              <a:noFill/>
              <a:miter lim="800000"/>
              <a:headEnd/>
              <a:tailEnd/>
            </a:ln>
          </p:spPr>
        </p:pic>
      </p:grpSp>
      <p:sp>
        <p:nvSpPr>
          <p:cNvPr id="24" name="Rectangle 23"/>
          <p:cNvSpPr/>
          <p:nvPr/>
        </p:nvSpPr>
        <p:spPr>
          <a:xfrm>
            <a:off x="0" y="6096000"/>
            <a:ext cx="3337965" cy="338554"/>
          </a:xfrm>
          <a:prstGeom prst="rect">
            <a:avLst/>
          </a:prstGeom>
        </p:spPr>
        <p:txBody>
          <a:bodyPr wrap="none">
            <a:spAutoFit/>
          </a:bodyPr>
          <a:lstStyle/>
          <a:p>
            <a:pPr algn="ctr"/>
            <a:r>
              <a:rPr lang="en-US" sz="1600" dirty="0" smtClean="0">
                <a:latin typeface="Calibri" pitchFamily="34" charset="0"/>
                <a:cs typeface="Times New Roman" pitchFamily="18" charset="0"/>
              </a:rPr>
              <a:t>RF magnetic field, </a:t>
            </a:r>
            <a:r>
              <a:rPr lang="en-US" sz="1600" dirty="0" err="1" smtClean="0">
                <a:latin typeface="Calibri" pitchFamily="34" charset="0"/>
                <a:cs typeface="Times New Roman" pitchFamily="18" charset="0"/>
              </a:rPr>
              <a:t>Hmax</a:t>
            </a:r>
            <a:r>
              <a:rPr lang="en-US" sz="1600" dirty="0" smtClean="0">
                <a:latin typeface="Calibri" pitchFamily="34" charset="0"/>
                <a:cs typeface="Times New Roman" pitchFamily="18" charset="0"/>
              </a:rPr>
              <a:t>=0.56 MA/m, </a:t>
            </a:r>
            <a:endParaRPr lang="en-US" sz="1600" dirty="0">
              <a:latin typeface="Calibri" pitchFamily="34" charset="0"/>
            </a:endParaRPr>
          </a:p>
        </p:txBody>
      </p:sp>
      <p:sp>
        <p:nvSpPr>
          <p:cNvPr id="25" name="Rectangle 24"/>
          <p:cNvSpPr/>
          <p:nvPr/>
        </p:nvSpPr>
        <p:spPr>
          <a:xfrm>
            <a:off x="3276600" y="6096000"/>
            <a:ext cx="2992358" cy="338554"/>
          </a:xfrm>
          <a:prstGeom prst="rect">
            <a:avLst/>
          </a:prstGeom>
        </p:spPr>
        <p:txBody>
          <a:bodyPr wrap="none">
            <a:spAutoFit/>
          </a:bodyPr>
          <a:lstStyle/>
          <a:p>
            <a:pPr algn="ctr"/>
            <a:r>
              <a:rPr lang="en-US" sz="1600" dirty="0" smtClean="0">
                <a:latin typeface="Calibri" pitchFamily="34" charset="0"/>
                <a:cs typeface="Times New Roman" pitchFamily="18" charset="0"/>
              </a:rPr>
              <a:t>RF electric field, </a:t>
            </a:r>
            <a:r>
              <a:rPr lang="en-US" sz="1600" dirty="0" err="1" smtClean="0">
                <a:latin typeface="Calibri" pitchFamily="34" charset="0"/>
                <a:cs typeface="Times New Roman" pitchFamily="18" charset="0"/>
              </a:rPr>
              <a:t>Emax</a:t>
            </a:r>
            <a:r>
              <a:rPr lang="en-US" sz="1600" dirty="0" smtClean="0">
                <a:latin typeface="Calibri" pitchFamily="34" charset="0"/>
                <a:cs typeface="Times New Roman" pitchFamily="18" charset="0"/>
              </a:rPr>
              <a:t>=0.3 GV/m, </a:t>
            </a:r>
            <a:endParaRPr lang="en-US" sz="1600" dirty="0">
              <a:latin typeface="Calibri" pitchFamily="34" charset="0"/>
            </a:endParaRPr>
          </a:p>
        </p:txBody>
      </p:sp>
      <p:sp>
        <p:nvSpPr>
          <p:cNvPr id="26" name="Rectangle 25"/>
          <p:cNvSpPr/>
          <p:nvPr/>
        </p:nvSpPr>
        <p:spPr>
          <a:xfrm>
            <a:off x="6477000" y="6367046"/>
            <a:ext cx="1936428" cy="338554"/>
          </a:xfrm>
          <a:prstGeom prst="rect">
            <a:avLst/>
          </a:prstGeom>
        </p:spPr>
        <p:txBody>
          <a:bodyPr wrap="none">
            <a:spAutoFit/>
          </a:bodyPr>
          <a:lstStyle/>
          <a:p>
            <a:r>
              <a:rPr lang="en-US" sz="1600" dirty="0" smtClean="0">
                <a:latin typeface="Calibri" pitchFamily="34" charset="0"/>
                <a:cs typeface="Times New Roman" pitchFamily="18" charset="0"/>
              </a:rPr>
              <a:t>On axis electric fields</a:t>
            </a:r>
            <a:endParaRPr lang="en-US" sz="1600" dirty="0">
              <a:latin typeface="Calibri" pitchFamily="34" charset="0"/>
            </a:endParaRPr>
          </a:p>
        </p:txBody>
      </p:sp>
      <p:sp>
        <p:nvSpPr>
          <p:cNvPr id="34" name="Rectangle 33"/>
          <p:cNvSpPr/>
          <p:nvPr/>
        </p:nvSpPr>
        <p:spPr>
          <a:xfrm>
            <a:off x="609600" y="-115907"/>
            <a:ext cx="7315200" cy="830997"/>
          </a:xfrm>
          <a:prstGeom prst="rect">
            <a:avLst/>
          </a:prstGeom>
        </p:spPr>
        <p:txBody>
          <a:bodyPr wrap="square">
            <a:spAutoFit/>
          </a:bodyPr>
          <a:lstStyle/>
          <a:p>
            <a:pPr algn="ctr"/>
            <a:r>
              <a:rPr lang="en-US" sz="2800" dirty="0" smtClean="0">
                <a:latin typeface="Calibri" pitchFamily="34" charset="0"/>
              </a:rPr>
              <a:t>Tested side-coupled structures, </a:t>
            </a:r>
            <a:br>
              <a:rPr lang="en-US" sz="2800" dirty="0" smtClean="0">
                <a:latin typeface="Calibri" pitchFamily="34" charset="0"/>
              </a:rPr>
            </a:br>
            <a:r>
              <a:rPr lang="en-US" sz="2000" dirty="0" smtClean="0">
                <a:latin typeface="Calibri" pitchFamily="34" charset="0"/>
              </a:rPr>
              <a:t>field normalized to 10 MW of </a:t>
            </a:r>
            <a:r>
              <a:rPr lang="en-US" sz="2000" dirty="0" err="1" smtClean="0">
                <a:latin typeface="Calibri" pitchFamily="34" charset="0"/>
              </a:rPr>
              <a:t>rf</a:t>
            </a:r>
            <a:r>
              <a:rPr lang="en-US" sz="2000" dirty="0" smtClean="0">
                <a:latin typeface="Calibri" pitchFamily="34" charset="0"/>
              </a:rPr>
              <a:t>  loss</a:t>
            </a:r>
            <a:endParaRPr lang="en-US" sz="2800" dirty="0">
              <a:latin typeface="Calibri" pitchFamily="34" charset="0"/>
            </a:endParaRPr>
          </a:p>
        </p:txBody>
      </p:sp>
      <p:sp>
        <p:nvSpPr>
          <p:cNvPr id="35" name="TextBox 34"/>
          <p:cNvSpPr txBox="1"/>
          <p:nvPr/>
        </p:nvSpPr>
        <p:spPr>
          <a:xfrm>
            <a:off x="6629426" y="6626423"/>
            <a:ext cx="2590774" cy="307777"/>
          </a:xfrm>
          <a:prstGeom prst="rect">
            <a:avLst/>
          </a:prstGeom>
          <a:noFill/>
        </p:spPr>
        <p:txBody>
          <a:bodyPr wrap="none" rtlCol="0">
            <a:spAutoFit/>
          </a:bodyPr>
          <a:lstStyle/>
          <a:p>
            <a:r>
              <a:rPr lang="en-US" sz="1400" dirty="0" smtClean="0">
                <a:latin typeface="Calibri" pitchFamily="34" charset="0"/>
              </a:rPr>
              <a:t>Bead-pulls by Jim Lewandowski </a:t>
            </a:r>
            <a:endParaRPr lang="en-US" sz="1400" dirty="0">
              <a:latin typeface="Calibri" pitchFamily="34" charset="0"/>
            </a:endParaRPr>
          </a:p>
        </p:txBody>
      </p:sp>
      <p:sp>
        <p:nvSpPr>
          <p:cNvPr id="36" name="TextBox 35"/>
          <p:cNvSpPr txBox="1"/>
          <p:nvPr/>
        </p:nvSpPr>
        <p:spPr>
          <a:xfrm>
            <a:off x="0" y="609600"/>
            <a:ext cx="377026" cy="369332"/>
          </a:xfrm>
          <a:prstGeom prst="rect">
            <a:avLst/>
          </a:prstGeom>
          <a:noFill/>
        </p:spPr>
        <p:txBody>
          <a:bodyPr wrap="none" rtlCol="0">
            <a:spAutoFit/>
          </a:bodyPr>
          <a:lstStyle/>
          <a:p>
            <a:r>
              <a:rPr lang="en-US" b="1" dirty="0" smtClean="0">
                <a:solidFill>
                  <a:srgbClr val="0033CC"/>
                </a:solidFill>
                <a:latin typeface="Calibri" pitchFamily="34" charset="0"/>
              </a:rPr>
              <a:t>1)</a:t>
            </a:r>
            <a:endParaRPr lang="en-US" b="1" dirty="0">
              <a:solidFill>
                <a:srgbClr val="0033CC"/>
              </a:solidFill>
              <a:latin typeface="Calibri" pitchFamily="34" charset="0"/>
            </a:endParaRPr>
          </a:p>
        </p:txBody>
      </p:sp>
      <p:sp>
        <p:nvSpPr>
          <p:cNvPr id="37" name="TextBox 36"/>
          <p:cNvSpPr txBox="1"/>
          <p:nvPr/>
        </p:nvSpPr>
        <p:spPr>
          <a:xfrm>
            <a:off x="0" y="2514600"/>
            <a:ext cx="377026" cy="369332"/>
          </a:xfrm>
          <a:prstGeom prst="rect">
            <a:avLst/>
          </a:prstGeom>
          <a:noFill/>
        </p:spPr>
        <p:txBody>
          <a:bodyPr wrap="none" rtlCol="0">
            <a:spAutoFit/>
          </a:bodyPr>
          <a:lstStyle/>
          <a:p>
            <a:r>
              <a:rPr lang="en-US" b="1" dirty="0" smtClean="0">
                <a:solidFill>
                  <a:srgbClr val="0033CC"/>
                </a:solidFill>
                <a:latin typeface="Calibri" pitchFamily="34" charset="0"/>
              </a:rPr>
              <a:t>2)</a:t>
            </a:r>
            <a:endParaRPr lang="en-US" b="1" dirty="0">
              <a:solidFill>
                <a:srgbClr val="0033CC"/>
              </a:solidFill>
              <a:latin typeface="Calibri" pitchFamily="34" charset="0"/>
            </a:endParaRPr>
          </a:p>
        </p:txBody>
      </p:sp>
      <p:sp>
        <p:nvSpPr>
          <p:cNvPr id="38" name="TextBox 37"/>
          <p:cNvSpPr txBox="1"/>
          <p:nvPr/>
        </p:nvSpPr>
        <p:spPr>
          <a:xfrm>
            <a:off x="0" y="4800600"/>
            <a:ext cx="377026" cy="369332"/>
          </a:xfrm>
          <a:prstGeom prst="rect">
            <a:avLst/>
          </a:prstGeom>
          <a:noFill/>
        </p:spPr>
        <p:txBody>
          <a:bodyPr wrap="square" rtlCol="0">
            <a:spAutoFit/>
          </a:bodyPr>
          <a:lstStyle/>
          <a:p>
            <a:r>
              <a:rPr lang="en-US" b="1" dirty="0" smtClean="0">
                <a:solidFill>
                  <a:srgbClr val="0033CC"/>
                </a:solidFill>
                <a:latin typeface="Calibri" pitchFamily="34" charset="0"/>
              </a:rPr>
              <a:t>3)</a:t>
            </a:r>
            <a:endParaRPr lang="en-US" b="1" dirty="0">
              <a:solidFill>
                <a:srgbClr val="0033CC"/>
              </a:solidFill>
              <a:latin typeface="Calibri" pitchFamily="34"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r="12117" b="23002"/>
          <a:stretch>
            <a:fillRect/>
          </a:stretch>
        </p:blipFill>
        <p:spPr bwMode="auto">
          <a:xfrm>
            <a:off x="76200" y="1981200"/>
            <a:ext cx="4300859" cy="3413853"/>
          </a:xfrm>
          <a:prstGeom prst="rect">
            <a:avLst/>
          </a:prstGeom>
          <a:noFill/>
          <a:ln w="9525">
            <a:noFill/>
            <a:miter lim="800000"/>
            <a:headEnd/>
            <a:tailEnd/>
          </a:ln>
          <a:effectLst/>
        </p:spPr>
      </p:pic>
      <p:pic>
        <p:nvPicPr>
          <p:cNvPr id="6" name="Picture 4"/>
          <p:cNvPicPr>
            <a:picLocks noChangeAspect="1" noChangeArrowheads="1"/>
          </p:cNvPicPr>
          <p:nvPr/>
        </p:nvPicPr>
        <p:blipFill>
          <a:blip r:embed="rId3" cstate="print"/>
          <a:srcRect r="12845" b="22189"/>
          <a:stretch>
            <a:fillRect/>
          </a:stretch>
        </p:blipFill>
        <p:spPr bwMode="auto">
          <a:xfrm>
            <a:off x="4484580" y="1981200"/>
            <a:ext cx="4354620" cy="3504293"/>
          </a:xfrm>
          <a:prstGeom prst="rect">
            <a:avLst/>
          </a:prstGeom>
          <a:noFill/>
          <a:ln w="9525">
            <a:noFill/>
            <a:miter lim="800000"/>
            <a:headEnd/>
            <a:tailEnd/>
          </a:ln>
          <a:effectLst/>
        </p:spPr>
      </p:pic>
      <p:sp>
        <p:nvSpPr>
          <p:cNvPr id="9" name="TextBox 8"/>
          <p:cNvSpPr txBox="1"/>
          <p:nvPr/>
        </p:nvSpPr>
        <p:spPr>
          <a:xfrm>
            <a:off x="2979280" y="2630143"/>
            <a:ext cx="800219" cy="369332"/>
          </a:xfrm>
          <a:prstGeom prst="rect">
            <a:avLst/>
          </a:prstGeom>
          <a:noFill/>
        </p:spPr>
        <p:txBody>
          <a:bodyPr wrap="none" rtlCol="0">
            <a:spAutoFit/>
          </a:bodyPr>
          <a:lstStyle/>
          <a:p>
            <a:r>
              <a:rPr lang="en-US" dirty="0" smtClean="0">
                <a:latin typeface="Calibri" pitchFamily="34" charset="0"/>
              </a:rPr>
              <a:t>150 ns</a:t>
            </a:r>
            <a:endParaRPr lang="en-US" dirty="0">
              <a:latin typeface="Calibri" pitchFamily="34" charset="0"/>
            </a:endParaRPr>
          </a:p>
        </p:txBody>
      </p:sp>
      <p:sp>
        <p:nvSpPr>
          <p:cNvPr id="10" name="TextBox 9"/>
          <p:cNvSpPr txBox="1"/>
          <p:nvPr/>
        </p:nvSpPr>
        <p:spPr>
          <a:xfrm>
            <a:off x="1257181" y="2602468"/>
            <a:ext cx="800219" cy="369332"/>
          </a:xfrm>
          <a:prstGeom prst="rect">
            <a:avLst/>
          </a:prstGeom>
          <a:noFill/>
        </p:spPr>
        <p:txBody>
          <a:bodyPr wrap="none" rtlCol="0">
            <a:spAutoFit/>
          </a:bodyPr>
          <a:lstStyle/>
          <a:p>
            <a:r>
              <a:rPr lang="en-US" dirty="0" smtClean="0">
                <a:solidFill>
                  <a:srgbClr val="68BF61"/>
                </a:solidFill>
                <a:latin typeface="Calibri" pitchFamily="34" charset="0"/>
              </a:rPr>
              <a:t>600 ns</a:t>
            </a:r>
            <a:endParaRPr lang="en-US" dirty="0">
              <a:solidFill>
                <a:srgbClr val="68BF61"/>
              </a:solidFill>
              <a:latin typeface="Calibri" pitchFamily="34" charset="0"/>
            </a:endParaRPr>
          </a:p>
        </p:txBody>
      </p:sp>
      <p:sp>
        <p:nvSpPr>
          <p:cNvPr id="11" name="TextBox 10"/>
          <p:cNvSpPr txBox="1"/>
          <p:nvPr/>
        </p:nvSpPr>
        <p:spPr>
          <a:xfrm>
            <a:off x="1981200" y="3897868"/>
            <a:ext cx="800219" cy="369332"/>
          </a:xfrm>
          <a:prstGeom prst="rect">
            <a:avLst/>
          </a:prstGeom>
          <a:noFill/>
        </p:spPr>
        <p:txBody>
          <a:bodyPr wrap="none" rtlCol="0">
            <a:spAutoFit/>
          </a:bodyPr>
          <a:lstStyle/>
          <a:p>
            <a:r>
              <a:rPr lang="en-US" dirty="0" smtClean="0">
                <a:solidFill>
                  <a:srgbClr val="FF0000"/>
                </a:solidFill>
                <a:latin typeface="Calibri" pitchFamily="34" charset="0"/>
              </a:rPr>
              <a:t>400 ns</a:t>
            </a:r>
            <a:endParaRPr lang="en-US" dirty="0">
              <a:solidFill>
                <a:srgbClr val="FF0000"/>
              </a:solidFill>
              <a:latin typeface="Calibri" pitchFamily="34" charset="0"/>
            </a:endParaRPr>
          </a:p>
        </p:txBody>
      </p:sp>
      <p:cxnSp>
        <p:nvCxnSpPr>
          <p:cNvPr id="12" name="Straight Arrow Connector 11"/>
          <p:cNvCxnSpPr/>
          <p:nvPr/>
        </p:nvCxnSpPr>
        <p:spPr>
          <a:xfrm rot="16200000" flipV="1">
            <a:off x="1853966" y="3555366"/>
            <a:ext cx="584045" cy="161284"/>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6972181" y="3516868"/>
            <a:ext cx="800219" cy="369332"/>
          </a:xfrm>
          <a:prstGeom prst="rect">
            <a:avLst/>
          </a:prstGeom>
          <a:noFill/>
        </p:spPr>
        <p:txBody>
          <a:bodyPr wrap="none" rtlCol="0">
            <a:spAutoFit/>
          </a:bodyPr>
          <a:lstStyle/>
          <a:p>
            <a:r>
              <a:rPr lang="en-US" dirty="0" smtClean="0">
                <a:latin typeface="Calibri" pitchFamily="34" charset="0"/>
              </a:rPr>
              <a:t>150 ns</a:t>
            </a:r>
            <a:endParaRPr lang="en-US" dirty="0">
              <a:latin typeface="Calibri" pitchFamily="34" charset="0"/>
            </a:endParaRPr>
          </a:p>
        </p:txBody>
      </p:sp>
      <p:sp>
        <p:nvSpPr>
          <p:cNvPr id="14" name="TextBox 13"/>
          <p:cNvSpPr txBox="1"/>
          <p:nvPr/>
        </p:nvSpPr>
        <p:spPr>
          <a:xfrm>
            <a:off x="5613556" y="2602468"/>
            <a:ext cx="800219" cy="369332"/>
          </a:xfrm>
          <a:prstGeom prst="rect">
            <a:avLst/>
          </a:prstGeom>
          <a:noFill/>
        </p:spPr>
        <p:txBody>
          <a:bodyPr wrap="none" rtlCol="0">
            <a:spAutoFit/>
          </a:bodyPr>
          <a:lstStyle/>
          <a:p>
            <a:r>
              <a:rPr lang="en-US" dirty="0" smtClean="0">
                <a:solidFill>
                  <a:srgbClr val="68BF61"/>
                </a:solidFill>
                <a:latin typeface="Calibri" pitchFamily="34" charset="0"/>
              </a:rPr>
              <a:t>600 ns</a:t>
            </a:r>
            <a:endParaRPr lang="en-US" dirty="0">
              <a:solidFill>
                <a:srgbClr val="68BF61"/>
              </a:solidFill>
              <a:latin typeface="Calibri" pitchFamily="34" charset="0"/>
            </a:endParaRPr>
          </a:p>
        </p:txBody>
      </p:sp>
      <p:sp>
        <p:nvSpPr>
          <p:cNvPr id="15" name="TextBox 14"/>
          <p:cNvSpPr txBox="1"/>
          <p:nvPr/>
        </p:nvSpPr>
        <p:spPr>
          <a:xfrm>
            <a:off x="7656464" y="2983468"/>
            <a:ext cx="800219" cy="369332"/>
          </a:xfrm>
          <a:prstGeom prst="rect">
            <a:avLst/>
          </a:prstGeom>
          <a:noFill/>
        </p:spPr>
        <p:txBody>
          <a:bodyPr wrap="none" rtlCol="0">
            <a:spAutoFit/>
          </a:bodyPr>
          <a:lstStyle/>
          <a:p>
            <a:r>
              <a:rPr lang="en-US" dirty="0" smtClean="0">
                <a:solidFill>
                  <a:srgbClr val="FF0000"/>
                </a:solidFill>
                <a:latin typeface="Calibri" pitchFamily="34" charset="0"/>
              </a:rPr>
              <a:t>400 ns</a:t>
            </a:r>
            <a:endParaRPr lang="en-US" dirty="0">
              <a:solidFill>
                <a:srgbClr val="FF0000"/>
              </a:solidFill>
              <a:latin typeface="Calibri" pitchFamily="34" charset="0"/>
            </a:endParaRPr>
          </a:p>
        </p:txBody>
      </p:sp>
      <p:cxnSp>
        <p:nvCxnSpPr>
          <p:cNvPr id="16" name="Straight Arrow Connector 15"/>
          <p:cNvCxnSpPr/>
          <p:nvPr/>
        </p:nvCxnSpPr>
        <p:spPr>
          <a:xfrm rot="5400000" flipH="1" flipV="1">
            <a:off x="7821406" y="2668415"/>
            <a:ext cx="584049" cy="53759"/>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rot="16200000" flipH="1">
            <a:off x="5875841" y="3187312"/>
            <a:ext cx="389364" cy="53762"/>
          </a:xfrm>
          <a:prstGeom prst="straightConnector1">
            <a:avLst/>
          </a:prstGeom>
          <a:ln>
            <a:solidFill>
              <a:srgbClr val="00B05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rot="10800000">
            <a:off x="6850053" y="3279086"/>
            <a:ext cx="376325" cy="259577"/>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9" name="Rectangle 18"/>
          <p:cNvSpPr/>
          <p:nvPr/>
        </p:nvSpPr>
        <p:spPr>
          <a:xfrm>
            <a:off x="533400" y="304800"/>
            <a:ext cx="8153400" cy="1384995"/>
          </a:xfrm>
          <a:prstGeom prst="rect">
            <a:avLst/>
          </a:prstGeom>
        </p:spPr>
        <p:txBody>
          <a:bodyPr wrap="square">
            <a:spAutoFit/>
          </a:bodyPr>
          <a:lstStyle/>
          <a:p>
            <a:pPr algn="ctr"/>
            <a:r>
              <a:rPr lang="en-US" sz="2800" dirty="0" smtClean="0">
                <a:latin typeface="Calibri" pitchFamily="34" charset="0"/>
              </a:rPr>
              <a:t>Breakdown rate for different pulse length for the single-feed structure 1WR90-Cu-SLAC-#1 </a:t>
            </a:r>
            <a:br>
              <a:rPr lang="en-US" sz="2800" dirty="0" smtClean="0">
                <a:latin typeface="Calibri" pitchFamily="34" charset="0"/>
              </a:rPr>
            </a:br>
            <a:r>
              <a:rPr lang="en-US" sz="2800" i="1" dirty="0" smtClean="0">
                <a:latin typeface="Calibri" pitchFamily="34" charset="0"/>
              </a:rPr>
              <a:t>vs. </a:t>
            </a:r>
            <a:r>
              <a:rPr lang="en-US" sz="2800" dirty="0" smtClean="0">
                <a:latin typeface="Calibri" pitchFamily="34" charset="0"/>
              </a:rPr>
              <a:t>gradient and  pulse heating</a:t>
            </a:r>
            <a:endParaRPr lang="en-US" sz="2800" dirty="0">
              <a:latin typeface="Calibri" pitchFamily="34" charset="0"/>
            </a:endParaRPr>
          </a:p>
        </p:txBody>
      </p:sp>
      <p:sp>
        <p:nvSpPr>
          <p:cNvPr id="20" name="Rectangle 19"/>
          <p:cNvSpPr/>
          <p:nvPr/>
        </p:nvSpPr>
        <p:spPr>
          <a:xfrm>
            <a:off x="1143000" y="5715000"/>
            <a:ext cx="7010400" cy="830997"/>
          </a:xfrm>
          <a:prstGeom prst="rect">
            <a:avLst/>
          </a:prstGeom>
        </p:spPr>
        <p:txBody>
          <a:bodyPr wrap="square">
            <a:spAutoFit/>
          </a:bodyPr>
          <a:lstStyle/>
          <a:p>
            <a:pPr algn="ctr"/>
            <a:r>
              <a:rPr lang="en-US" sz="2400" dirty="0" smtClean="0">
                <a:latin typeface="Calibri" pitchFamily="34" charset="0"/>
              </a:rPr>
              <a:t>Correlation of the breakdown rate with peak pulse heating is typical for most of the single cell structures. </a:t>
            </a:r>
            <a:endParaRPr lang="en-US" sz="2400" dirty="0">
              <a:latin typeface="Calibri" pitchFamily="34" charset="0"/>
            </a:endParaRPr>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2" cstate="print"/>
          <a:srcRect r="15337" b="22825"/>
          <a:stretch>
            <a:fillRect/>
          </a:stretch>
        </p:blipFill>
        <p:spPr bwMode="auto">
          <a:xfrm>
            <a:off x="317584" y="2286000"/>
            <a:ext cx="4302903" cy="3379459"/>
          </a:xfrm>
          <a:prstGeom prst="rect">
            <a:avLst/>
          </a:prstGeom>
          <a:noFill/>
          <a:ln w="9525">
            <a:noFill/>
            <a:miter lim="800000"/>
            <a:headEnd/>
            <a:tailEnd/>
          </a:ln>
          <a:effectLst/>
        </p:spPr>
      </p:pic>
      <p:pic>
        <p:nvPicPr>
          <p:cNvPr id="5" name="Picture 3"/>
          <p:cNvPicPr>
            <a:picLocks noChangeAspect="1" noChangeArrowheads="1"/>
          </p:cNvPicPr>
          <p:nvPr/>
        </p:nvPicPr>
        <p:blipFill>
          <a:blip r:embed="rId3" cstate="print"/>
          <a:srcRect r="16984" b="21662"/>
          <a:stretch>
            <a:fillRect/>
          </a:stretch>
        </p:blipFill>
        <p:spPr bwMode="auto">
          <a:xfrm>
            <a:off x="4554805" y="2296217"/>
            <a:ext cx="4208195" cy="3418783"/>
          </a:xfrm>
          <a:prstGeom prst="rect">
            <a:avLst/>
          </a:prstGeom>
          <a:noFill/>
          <a:ln w="9525">
            <a:noFill/>
            <a:miter lim="800000"/>
            <a:headEnd/>
            <a:tailEnd/>
          </a:ln>
          <a:effectLst/>
        </p:spPr>
      </p:pic>
      <p:sp>
        <p:nvSpPr>
          <p:cNvPr id="8" name="TextBox 7"/>
          <p:cNvSpPr txBox="1"/>
          <p:nvPr/>
        </p:nvSpPr>
        <p:spPr>
          <a:xfrm>
            <a:off x="1219200" y="3200400"/>
            <a:ext cx="1248227" cy="369332"/>
          </a:xfrm>
          <a:prstGeom prst="rect">
            <a:avLst/>
          </a:prstGeom>
          <a:noFill/>
        </p:spPr>
        <p:txBody>
          <a:bodyPr wrap="none" rtlCol="0">
            <a:spAutoFit/>
          </a:bodyPr>
          <a:lstStyle/>
          <a:p>
            <a:r>
              <a:rPr lang="en-US" b="1" dirty="0" smtClean="0">
                <a:latin typeface="Calibri" pitchFamily="34" charset="0"/>
              </a:rPr>
              <a:t>Single-feed</a:t>
            </a:r>
            <a:endParaRPr lang="en-US" b="1" dirty="0">
              <a:latin typeface="Calibri" pitchFamily="34" charset="0"/>
            </a:endParaRPr>
          </a:p>
        </p:txBody>
      </p:sp>
      <p:sp>
        <p:nvSpPr>
          <p:cNvPr id="9" name="TextBox 8"/>
          <p:cNvSpPr txBox="1"/>
          <p:nvPr/>
        </p:nvSpPr>
        <p:spPr>
          <a:xfrm>
            <a:off x="1636807" y="2754868"/>
            <a:ext cx="1106393" cy="369332"/>
          </a:xfrm>
          <a:prstGeom prst="rect">
            <a:avLst/>
          </a:prstGeom>
          <a:noFill/>
        </p:spPr>
        <p:txBody>
          <a:bodyPr wrap="none" rtlCol="0">
            <a:spAutoFit/>
          </a:bodyPr>
          <a:lstStyle/>
          <a:p>
            <a:r>
              <a:rPr lang="en-US" dirty="0" smtClean="0">
                <a:solidFill>
                  <a:srgbClr val="FF0000"/>
                </a:solidFill>
                <a:latin typeface="Calibri" pitchFamily="34" charset="0"/>
              </a:rPr>
              <a:t>7N-KEK#1</a:t>
            </a:r>
            <a:endParaRPr lang="en-US" dirty="0">
              <a:solidFill>
                <a:srgbClr val="FF0000"/>
              </a:solidFill>
              <a:latin typeface="Calibri" pitchFamily="34" charset="0"/>
            </a:endParaRPr>
          </a:p>
        </p:txBody>
      </p:sp>
      <p:cxnSp>
        <p:nvCxnSpPr>
          <p:cNvPr id="12" name="Straight Arrow Connector 11"/>
          <p:cNvCxnSpPr/>
          <p:nvPr/>
        </p:nvCxnSpPr>
        <p:spPr>
          <a:xfrm>
            <a:off x="2672393" y="2926932"/>
            <a:ext cx="407008" cy="116535"/>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3" name="Straight Arrow Connector 12"/>
          <p:cNvCxnSpPr/>
          <p:nvPr/>
        </p:nvCxnSpPr>
        <p:spPr>
          <a:xfrm>
            <a:off x="2061881" y="3567864"/>
            <a:ext cx="407008" cy="116535"/>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a:off x="3281290" y="3274682"/>
            <a:ext cx="154244" cy="176649"/>
          </a:xfrm>
          <a:prstGeom prst="straightConnector1">
            <a:avLst/>
          </a:prstGeom>
          <a:ln>
            <a:solidFill>
              <a:srgbClr val="00B05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rot="10800000">
            <a:off x="2362201" y="4343400"/>
            <a:ext cx="459500" cy="234916"/>
          </a:xfrm>
          <a:prstGeom prst="straightConnector1">
            <a:avLst/>
          </a:prstGeom>
          <a:ln>
            <a:solidFill>
              <a:srgbClr val="170CA4"/>
            </a:solidFill>
            <a:tailEnd type="triangle" w="sm" len="lg"/>
          </a:ln>
        </p:spPr>
        <p:style>
          <a:lnRef idx="1">
            <a:schemeClr val="accent1"/>
          </a:lnRef>
          <a:fillRef idx="0">
            <a:schemeClr val="accent1"/>
          </a:fillRef>
          <a:effectRef idx="0">
            <a:schemeClr val="accent1"/>
          </a:effectRef>
          <a:fontRef idx="minor">
            <a:schemeClr val="tx1"/>
          </a:fontRef>
        </p:style>
      </p:cxnSp>
      <p:sp>
        <p:nvSpPr>
          <p:cNvPr id="18" name="TextBox 17"/>
          <p:cNvSpPr txBox="1"/>
          <p:nvPr/>
        </p:nvSpPr>
        <p:spPr>
          <a:xfrm>
            <a:off x="7134968" y="2145268"/>
            <a:ext cx="2009032" cy="369332"/>
          </a:xfrm>
          <a:prstGeom prst="rect">
            <a:avLst/>
          </a:prstGeom>
          <a:noFill/>
        </p:spPr>
        <p:txBody>
          <a:bodyPr wrap="square" rtlCol="0">
            <a:spAutoFit/>
          </a:bodyPr>
          <a:lstStyle/>
          <a:p>
            <a:r>
              <a:rPr lang="en-US" dirty="0" smtClean="0">
                <a:solidFill>
                  <a:srgbClr val="00B050"/>
                </a:solidFill>
                <a:latin typeface="Calibri" pitchFamily="34" charset="0"/>
              </a:rPr>
              <a:t>6N-HIPKEK-#1</a:t>
            </a:r>
            <a:endParaRPr lang="en-US" dirty="0">
              <a:solidFill>
                <a:srgbClr val="00B050"/>
              </a:solidFill>
              <a:latin typeface="Calibri" pitchFamily="34" charset="0"/>
            </a:endParaRPr>
          </a:p>
        </p:txBody>
      </p:sp>
      <p:sp>
        <p:nvSpPr>
          <p:cNvPr id="19" name="TextBox 18"/>
          <p:cNvSpPr txBox="1"/>
          <p:nvPr/>
        </p:nvSpPr>
        <p:spPr>
          <a:xfrm>
            <a:off x="6445372" y="4050268"/>
            <a:ext cx="946028" cy="369332"/>
          </a:xfrm>
          <a:prstGeom prst="rect">
            <a:avLst/>
          </a:prstGeom>
          <a:noFill/>
        </p:spPr>
        <p:txBody>
          <a:bodyPr wrap="none" rtlCol="0">
            <a:spAutoFit/>
          </a:bodyPr>
          <a:lstStyle/>
          <a:p>
            <a:r>
              <a:rPr lang="en-US" dirty="0" smtClean="0">
                <a:solidFill>
                  <a:srgbClr val="0D3BA3"/>
                </a:solidFill>
                <a:latin typeface="Calibri" pitchFamily="34" charset="0"/>
              </a:rPr>
              <a:t>SLAC-#1</a:t>
            </a:r>
            <a:endParaRPr lang="en-US" dirty="0">
              <a:solidFill>
                <a:srgbClr val="0D3BA3"/>
              </a:solidFill>
              <a:latin typeface="Calibri" pitchFamily="34" charset="0"/>
            </a:endParaRPr>
          </a:p>
        </p:txBody>
      </p:sp>
      <p:cxnSp>
        <p:nvCxnSpPr>
          <p:cNvPr id="20" name="Straight Arrow Connector 19"/>
          <p:cNvCxnSpPr/>
          <p:nvPr/>
        </p:nvCxnSpPr>
        <p:spPr>
          <a:xfrm>
            <a:off x="5964820" y="2962869"/>
            <a:ext cx="407008" cy="116535"/>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rot="10800000">
            <a:off x="6880590" y="3626130"/>
            <a:ext cx="356132" cy="233066"/>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a:off x="6931465" y="2438400"/>
            <a:ext cx="612335" cy="430265"/>
          </a:xfrm>
          <a:prstGeom prst="straightConnector1">
            <a:avLst/>
          </a:prstGeom>
          <a:ln>
            <a:solidFill>
              <a:srgbClr val="00B05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rot="10800000">
            <a:off x="5963206" y="3951552"/>
            <a:ext cx="459500" cy="234916"/>
          </a:xfrm>
          <a:prstGeom prst="straightConnector1">
            <a:avLst/>
          </a:prstGeom>
          <a:ln>
            <a:solidFill>
              <a:srgbClr val="170CA4"/>
            </a:solidFill>
            <a:tailEnd type="triangle" w="sm" len="lg"/>
          </a:ln>
        </p:spPr>
        <p:style>
          <a:lnRef idx="1">
            <a:schemeClr val="accent1"/>
          </a:lnRef>
          <a:fillRef idx="0">
            <a:schemeClr val="accent1"/>
          </a:fillRef>
          <a:effectRef idx="0">
            <a:schemeClr val="accent1"/>
          </a:effectRef>
          <a:fontRef idx="minor">
            <a:schemeClr val="tx1"/>
          </a:fontRef>
        </p:style>
      </p:cxnSp>
      <p:sp>
        <p:nvSpPr>
          <p:cNvPr id="33" name="Rectangle 32"/>
          <p:cNvSpPr/>
          <p:nvPr/>
        </p:nvSpPr>
        <p:spPr>
          <a:xfrm>
            <a:off x="228600" y="42208"/>
            <a:ext cx="8305800" cy="1938992"/>
          </a:xfrm>
          <a:prstGeom prst="rect">
            <a:avLst/>
          </a:prstGeom>
        </p:spPr>
        <p:txBody>
          <a:bodyPr wrap="square">
            <a:spAutoFit/>
          </a:bodyPr>
          <a:lstStyle/>
          <a:p>
            <a:pPr algn="ctr"/>
            <a:r>
              <a:rPr lang="en-US" sz="2400" dirty="0" smtClean="0">
                <a:latin typeface="Calibri" pitchFamily="34" charset="0"/>
              </a:rPr>
              <a:t>Breakdown rate </a:t>
            </a:r>
            <a:r>
              <a:rPr lang="en-US" sz="2400" i="1" dirty="0" smtClean="0">
                <a:latin typeface="Calibri" pitchFamily="34" charset="0"/>
              </a:rPr>
              <a:t>vs. </a:t>
            </a:r>
            <a:r>
              <a:rPr lang="en-US" sz="2400" dirty="0" smtClean="0">
                <a:latin typeface="Calibri" pitchFamily="34" charset="0"/>
              </a:rPr>
              <a:t>gradient and  peak pulse heating for one single-feed coupled and three on axis coupled structures: </a:t>
            </a:r>
            <a:br>
              <a:rPr lang="en-US" sz="2400" dirty="0" smtClean="0">
                <a:latin typeface="Calibri" pitchFamily="34" charset="0"/>
              </a:rPr>
            </a:br>
            <a:r>
              <a:rPr lang="en-US" sz="2400" dirty="0" smtClean="0">
                <a:latin typeface="Calibri" pitchFamily="34" charset="0"/>
              </a:rPr>
              <a:t>single-feed structure 1WR90-Cu-SLAC-#1; </a:t>
            </a:r>
            <a:br>
              <a:rPr lang="en-US" sz="2400" dirty="0" smtClean="0">
                <a:latin typeface="Calibri" pitchFamily="34" charset="0"/>
              </a:rPr>
            </a:br>
            <a:r>
              <a:rPr lang="en-US" sz="2400" dirty="0" smtClean="0">
                <a:latin typeface="Calibri" pitchFamily="34" charset="0"/>
              </a:rPr>
              <a:t>on-axis coupled Cu-SLAC-#1, 6N-HIPKEK-#1, and 7N-KEK-#1 . </a:t>
            </a:r>
          </a:p>
          <a:p>
            <a:pPr algn="ctr"/>
            <a:r>
              <a:rPr lang="en-US" sz="2400" dirty="0" smtClean="0">
                <a:latin typeface="Calibri" pitchFamily="34" charset="0"/>
              </a:rPr>
              <a:t>The </a:t>
            </a:r>
            <a:r>
              <a:rPr lang="en-US" sz="2400" dirty="0" err="1" smtClean="0">
                <a:latin typeface="Calibri" pitchFamily="34" charset="0"/>
              </a:rPr>
              <a:t>rf</a:t>
            </a:r>
            <a:r>
              <a:rPr lang="en-US" sz="2400" dirty="0" smtClean="0">
                <a:latin typeface="Calibri" pitchFamily="34" charset="0"/>
              </a:rPr>
              <a:t> pulse is shaped with flat-top of 150 ns.</a:t>
            </a:r>
            <a:endParaRPr lang="en-US" sz="2400" dirty="0">
              <a:latin typeface="Calibri" pitchFamily="34" charset="0"/>
            </a:endParaRPr>
          </a:p>
        </p:txBody>
      </p:sp>
      <p:sp>
        <p:nvSpPr>
          <p:cNvPr id="34" name="TextBox 33"/>
          <p:cNvSpPr txBox="1"/>
          <p:nvPr/>
        </p:nvSpPr>
        <p:spPr>
          <a:xfrm>
            <a:off x="7245367" y="3733800"/>
            <a:ext cx="1248227" cy="646331"/>
          </a:xfrm>
          <a:prstGeom prst="rect">
            <a:avLst/>
          </a:prstGeom>
          <a:noFill/>
        </p:spPr>
        <p:txBody>
          <a:bodyPr wrap="none" rtlCol="0">
            <a:spAutoFit/>
          </a:bodyPr>
          <a:lstStyle/>
          <a:p>
            <a:r>
              <a:rPr lang="en-US" b="1" dirty="0" smtClean="0">
                <a:latin typeface="Calibri" pitchFamily="34" charset="0"/>
              </a:rPr>
              <a:t>Single-feed</a:t>
            </a:r>
          </a:p>
          <a:p>
            <a:endParaRPr lang="en-US" b="1" dirty="0">
              <a:latin typeface="Calibri" pitchFamily="34" charset="0"/>
            </a:endParaRPr>
          </a:p>
        </p:txBody>
      </p:sp>
      <p:sp>
        <p:nvSpPr>
          <p:cNvPr id="35" name="TextBox 34"/>
          <p:cNvSpPr txBox="1"/>
          <p:nvPr/>
        </p:nvSpPr>
        <p:spPr>
          <a:xfrm>
            <a:off x="2819400" y="4419600"/>
            <a:ext cx="946028" cy="369332"/>
          </a:xfrm>
          <a:prstGeom prst="rect">
            <a:avLst/>
          </a:prstGeom>
          <a:noFill/>
        </p:spPr>
        <p:txBody>
          <a:bodyPr wrap="none" rtlCol="0">
            <a:spAutoFit/>
          </a:bodyPr>
          <a:lstStyle/>
          <a:p>
            <a:r>
              <a:rPr lang="en-US" dirty="0" smtClean="0">
                <a:solidFill>
                  <a:srgbClr val="0D3BA3"/>
                </a:solidFill>
                <a:latin typeface="Calibri" pitchFamily="34" charset="0"/>
              </a:rPr>
              <a:t>SLAC-#1</a:t>
            </a:r>
            <a:endParaRPr lang="en-US" dirty="0">
              <a:solidFill>
                <a:srgbClr val="0D3BA3"/>
              </a:solidFill>
              <a:latin typeface="Calibri" pitchFamily="34" charset="0"/>
            </a:endParaRPr>
          </a:p>
        </p:txBody>
      </p:sp>
      <p:sp>
        <p:nvSpPr>
          <p:cNvPr id="37" name="TextBox 36"/>
          <p:cNvSpPr txBox="1"/>
          <p:nvPr/>
        </p:nvSpPr>
        <p:spPr>
          <a:xfrm>
            <a:off x="2971800" y="3516868"/>
            <a:ext cx="1704232" cy="369332"/>
          </a:xfrm>
          <a:prstGeom prst="rect">
            <a:avLst/>
          </a:prstGeom>
          <a:noFill/>
        </p:spPr>
        <p:txBody>
          <a:bodyPr wrap="square" rtlCol="0">
            <a:spAutoFit/>
          </a:bodyPr>
          <a:lstStyle/>
          <a:p>
            <a:r>
              <a:rPr lang="en-US" dirty="0" smtClean="0">
                <a:solidFill>
                  <a:srgbClr val="00B050"/>
                </a:solidFill>
                <a:latin typeface="Calibri" pitchFamily="34" charset="0"/>
              </a:rPr>
              <a:t>6N-HIPKEK-#1</a:t>
            </a:r>
            <a:endParaRPr lang="en-US" dirty="0">
              <a:solidFill>
                <a:srgbClr val="00B050"/>
              </a:solidFill>
              <a:latin typeface="Calibri" pitchFamily="34" charset="0"/>
            </a:endParaRPr>
          </a:p>
        </p:txBody>
      </p:sp>
      <p:sp>
        <p:nvSpPr>
          <p:cNvPr id="38" name="TextBox 37"/>
          <p:cNvSpPr txBox="1"/>
          <p:nvPr/>
        </p:nvSpPr>
        <p:spPr>
          <a:xfrm>
            <a:off x="-15329" y="5943600"/>
            <a:ext cx="9083129" cy="830997"/>
          </a:xfrm>
          <a:prstGeom prst="rect">
            <a:avLst/>
          </a:prstGeom>
          <a:noFill/>
        </p:spPr>
        <p:txBody>
          <a:bodyPr wrap="none" rtlCol="0">
            <a:spAutoFit/>
          </a:bodyPr>
          <a:lstStyle/>
          <a:p>
            <a:pPr algn="ctr"/>
            <a:r>
              <a:rPr lang="en-US" sz="2400" dirty="0" smtClean="0">
                <a:latin typeface="Calibri" pitchFamily="34" charset="0"/>
              </a:rPr>
              <a:t>Single-feed structure have similar performance </a:t>
            </a:r>
            <a:br>
              <a:rPr lang="en-US" sz="2400" dirty="0" smtClean="0">
                <a:latin typeface="Calibri" pitchFamily="34" charset="0"/>
              </a:rPr>
            </a:br>
            <a:r>
              <a:rPr lang="en-US" sz="2400" dirty="0" smtClean="0">
                <a:latin typeface="Calibri" pitchFamily="34" charset="0"/>
              </a:rPr>
              <a:t>as on-axis coupled structures although it has higher peak pulse heating. </a:t>
            </a:r>
            <a:endParaRPr lang="en-US" sz="2400" dirty="0">
              <a:latin typeface="Calibri" pitchFamily="34" charset="0"/>
            </a:endParaRPr>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533400"/>
            <a:ext cx="8229600" cy="1143000"/>
          </a:xfrm>
        </p:spPr>
        <p:txBody>
          <a:bodyPr/>
          <a:lstStyle/>
          <a:p>
            <a:r>
              <a:rPr lang="en-US" sz="3600" dirty="0" smtClean="0"/>
              <a:t>SEM inspection of single-feed</a:t>
            </a:r>
            <a:br>
              <a:rPr lang="en-US" sz="3600" dirty="0" smtClean="0"/>
            </a:br>
            <a:r>
              <a:rPr lang="en-US" sz="3600" dirty="0" smtClean="0"/>
              <a:t> 1C-SW-A3.75-T2.6-1WR90-Cu-SLAC-#1 </a:t>
            </a:r>
            <a:br>
              <a:rPr lang="en-US" sz="3600" dirty="0" smtClean="0"/>
            </a:br>
            <a:endParaRPr lang="en-US" sz="3600" dirty="0"/>
          </a:p>
        </p:txBody>
      </p:sp>
      <p:pic>
        <p:nvPicPr>
          <p:cNvPr id="4" name="Picture 4"/>
          <p:cNvPicPr>
            <a:picLocks noChangeAspect="1" noChangeArrowheads="1"/>
          </p:cNvPicPr>
          <p:nvPr/>
        </p:nvPicPr>
        <p:blipFill>
          <a:blip r:embed="rId3" cstate="print"/>
          <a:srcRect/>
          <a:stretch>
            <a:fillRect/>
          </a:stretch>
        </p:blipFill>
        <p:spPr bwMode="auto">
          <a:xfrm rot="10800000" flipH="1">
            <a:off x="122450" y="1955072"/>
            <a:ext cx="2849350" cy="3000496"/>
          </a:xfrm>
          <a:prstGeom prst="rect">
            <a:avLst/>
          </a:prstGeom>
          <a:noFill/>
          <a:ln w="9525">
            <a:noFill/>
            <a:miter lim="800000"/>
            <a:headEnd/>
            <a:tailEnd/>
          </a:ln>
          <a:effectLst/>
        </p:spPr>
      </p:pic>
      <p:pic>
        <p:nvPicPr>
          <p:cNvPr id="5" name="Picture 5"/>
          <p:cNvPicPr>
            <a:picLocks noChangeAspect="1" noChangeArrowheads="1"/>
          </p:cNvPicPr>
          <p:nvPr/>
        </p:nvPicPr>
        <p:blipFill>
          <a:blip r:embed="rId4" cstate="print"/>
          <a:srcRect/>
          <a:stretch>
            <a:fillRect/>
          </a:stretch>
        </p:blipFill>
        <p:spPr bwMode="auto">
          <a:xfrm rot="10800000" flipH="1">
            <a:off x="4770986" y="2035725"/>
            <a:ext cx="2849014" cy="2818989"/>
          </a:xfrm>
          <a:prstGeom prst="rect">
            <a:avLst/>
          </a:prstGeom>
          <a:noFill/>
          <a:ln w="9525">
            <a:noFill/>
            <a:miter lim="800000"/>
            <a:headEnd/>
            <a:tailEnd/>
          </a:ln>
          <a:effectLst/>
        </p:spPr>
      </p:pic>
      <p:pic>
        <p:nvPicPr>
          <p:cNvPr id="6" name="Picture 5"/>
          <p:cNvPicPr>
            <a:picLocks noChangeAspect="1" noChangeArrowheads="1"/>
          </p:cNvPicPr>
          <p:nvPr/>
        </p:nvPicPr>
        <p:blipFill>
          <a:blip r:embed="rId5" cstate="print"/>
          <a:srcRect l="19177" r="58160" b="8763"/>
          <a:stretch>
            <a:fillRect/>
          </a:stretch>
        </p:blipFill>
        <p:spPr bwMode="auto">
          <a:xfrm flipH="1">
            <a:off x="7519401" y="1806714"/>
            <a:ext cx="1395999" cy="3036957"/>
          </a:xfrm>
          <a:prstGeom prst="rect">
            <a:avLst/>
          </a:prstGeom>
          <a:noFill/>
          <a:ln w="9525">
            <a:noFill/>
            <a:miter lim="800000"/>
            <a:headEnd/>
            <a:tailEnd/>
          </a:ln>
        </p:spPr>
      </p:pic>
      <p:pic>
        <p:nvPicPr>
          <p:cNvPr id="7" name="Picture 3"/>
          <p:cNvPicPr>
            <a:picLocks noChangeAspect="1" noChangeArrowheads="1"/>
          </p:cNvPicPr>
          <p:nvPr/>
        </p:nvPicPr>
        <p:blipFill>
          <a:blip r:embed="rId5" cstate="print"/>
          <a:srcRect r="89234" b="58869"/>
          <a:stretch>
            <a:fillRect/>
          </a:stretch>
        </p:blipFill>
        <p:spPr bwMode="auto">
          <a:xfrm>
            <a:off x="8382000" y="2140914"/>
            <a:ext cx="690497" cy="1759708"/>
          </a:xfrm>
          <a:prstGeom prst="rect">
            <a:avLst/>
          </a:prstGeom>
          <a:noFill/>
          <a:ln w="9525">
            <a:noFill/>
            <a:miter lim="800000"/>
            <a:headEnd/>
            <a:tailEnd/>
          </a:ln>
        </p:spPr>
      </p:pic>
      <p:pic>
        <p:nvPicPr>
          <p:cNvPr id="8" name="Picture 2"/>
          <p:cNvPicPr>
            <a:picLocks noChangeAspect="1" noChangeArrowheads="1"/>
          </p:cNvPicPr>
          <p:nvPr/>
        </p:nvPicPr>
        <p:blipFill>
          <a:blip r:embed="rId6" cstate="print"/>
          <a:srcRect l="18007" r="60331" b="9091"/>
          <a:stretch>
            <a:fillRect/>
          </a:stretch>
        </p:blipFill>
        <p:spPr bwMode="auto">
          <a:xfrm flipH="1">
            <a:off x="2949105" y="2058119"/>
            <a:ext cx="1241895" cy="2872795"/>
          </a:xfrm>
          <a:prstGeom prst="rect">
            <a:avLst/>
          </a:prstGeom>
          <a:noFill/>
          <a:ln w="9525">
            <a:noFill/>
            <a:miter lim="800000"/>
            <a:headEnd/>
            <a:tailEnd/>
          </a:ln>
        </p:spPr>
      </p:pic>
      <p:pic>
        <p:nvPicPr>
          <p:cNvPr id="9" name="Picture 2"/>
          <p:cNvPicPr>
            <a:picLocks noChangeAspect="1" noChangeArrowheads="1"/>
          </p:cNvPicPr>
          <p:nvPr/>
        </p:nvPicPr>
        <p:blipFill>
          <a:blip r:embed="rId6" cstate="print"/>
          <a:srcRect r="88442" b="56566"/>
          <a:stretch>
            <a:fillRect/>
          </a:stretch>
        </p:blipFill>
        <p:spPr bwMode="auto">
          <a:xfrm>
            <a:off x="3803066" y="2058834"/>
            <a:ext cx="692734" cy="1607275"/>
          </a:xfrm>
          <a:prstGeom prst="rect">
            <a:avLst/>
          </a:prstGeom>
          <a:noFill/>
          <a:ln w="9525">
            <a:noFill/>
            <a:miter lim="800000"/>
            <a:headEnd/>
            <a:tailEnd/>
          </a:ln>
        </p:spPr>
      </p:pic>
      <p:sp>
        <p:nvSpPr>
          <p:cNvPr id="10" name="Oval 9"/>
          <p:cNvSpPr/>
          <p:nvPr/>
        </p:nvSpPr>
        <p:spPr>
          <a:xfrm>
            <a:off x="2477814" y="2667000"/>
            <a:ext cx="1028631" cy="103931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Oval 11"/>
          <p:cNvSpPr/>
          <p:nvPr/>
        </p:nvSpPr>
        <p:spPr>
          <a:xfrm>
            <a:off x="7162800" y="2547968"/>
            <a:ext cx="1028631" cy="110963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Freeform 12"/>
          <p:cNvSpPr/>
          <p:nvPr/>
        </p:nvSpPr>
        <p:spPr>
          <a:xfrm rot="19517733">
            <a:off x="5745068" y="2740569"/>
            <a:ext cx="1378364" cy="1019057"/>
          </a:xfrm>
          <a:custGeom>
            <a:avLst/>
            <a:gdLst>
              <a:gd name="connsiteX0" fmla="*/ 372233 w 372233"/>
              <a:gd name="connsiteY0" fmla="*/ 152400 h 192860"/>
              <a:gd name="connsiteX1" fmla="*/ 145656 w 372233"/>
              <a:gd name="connsiteY1" fmla="*/ 6743 h 192860"/>
              <a:gd name="connsiteX2" fmla="*/ 0 w 372233"/>
              <a:gd name="connsiteY2" fmla="*/ 192860 h 192860"/>
            </a:gdLst>
            <a:ahLst/>
            <a:cxnLst>
              <a:cxn ang="0">
                <a:pos x="connsiteX0" y="connsiteY0"/>
              </a:cxn>
              <a:cxn ang="0">
                <a:pos x="connsiteX1" y="connsiteY1"/>
              </a:cxn>
              <a:cxn ang="0">
                <a:pos x="connsiteX2" y="connsiteY2"/>
              </a:cxn>
            </a:cxnLst>
            <a:rect l="l" t="t" r="r" b="b"/>
            <a:pathLst>
              <a:path w="372233" h="192860">
                <a:moveTo>
                  <a:pt x="372233" y="152400"/>
                </a:moveTo>
                <a:cubicBezTo>
                  <a:pt x="289964" y="76200"/>
                  <a:pt x="207695" y="0"/>
                  <a:pt x="145656" y="6743"/>
                </a:cubicBezTo>
                <a:cubicBezTo>
                  <a:pt x="83617" y="13486"/>
                  <a:pt x="41808" y="103173"/>
                  <a:pt x="0" y="192860"/>
                </a:cubicBezTo>
              </a:path>
            </a:pathLst>
          </a:custGeom>
          <a:ln w="25400">
            <a:solidFill>
              <a:srgbClr val="FF0000"/>
            </a:solidFill>
            <a:tailEnd type="arrow"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14" name="Rectangle 13"/>
          <p:cNvSpPr/>
          <p:nvPr/>
        </p:nvSpPr>
        <p:spPr>
          <a:xfrm flipH="1">
            <a:off x="41448" y="4930914"/>
            <a:ext cx="4481892" cy="707886"/>
          </a:xfrm>
          <a:prstGeom prst="rect">
            <a:avLst/>
          </a:prstGeom>
        </p:spPr>
        <p:txBody>
          <a:bodyPr wrap="square">
            <a:spAutoFit/>
          </a:bodyPr>
          <a:lstStyle/>
          <a:p>
            <a:pPr algn="ctr"/>
            <a:r>
              <a:rPr lang="en-US" sz="2000" dirty="0" smtClean="0">
                <a:latin typeface="Calibri" pitchFamily="34" charset="0"/>
              </a:rPr>
              <a:t>Area with maximum peak </a:t>
            </a:r>
            <a:r>
              <a:rPr lang="en-US" sz="2000" dirty="0" err="1" smtClean="0">
                <a:latin typeface="Calibri" pitchFamily="34" charset="0"/>
              </a:rPr>
              <a:t>Poyniting</a:t>
            </a:r>
            <a:r>
              <a:rPr lang="en-US" sz="2000" dirty="0" smtClean="0">
                <a:latin typeface="Calibri" pitchFamily="34" charset="0"/>
              </a:rPr>
              <a:t> vector </a:t>
            </a:r>
            <a:r>
              <a:rPr lang="en-US" sz="2000" b="1" dirty="0" smtClean="0">
                <a:solidFill>
                  <a:srgbClr val="261CF2"/>
                </a:solidFill>
                <a:latin typeface="Calibri" pitchFamily="34" charset="0"/>
              </a:rPr>
              <a:t>with intense breakdown damage.</a:t>
            </a:r>
            <a:endParaRPr lang="en-US" sz="2000" b="1" dirty="0">
              <a:solidFill>
                <a:srgbClr val="261CF2"/>
              </a:solidFill>
              <a:latin typeface="Calibri" pitchFamily="34" charset="0"/>
            </a:endParaRPr>
          </a:p>
        </p:txBody>
      </p:sp>
      <p:sp>
        <p:nvSpPr>
          <p:cNvPr id="15" name="Rectangle 14"/>
          <p:cNvSpPr/>
          <p:nvPr/>
        </p:nvSpPr>
        <p:spPr>
          <a:xfrm flipH="1">
            <a:off x="4572000" y="4930914"/>
            <a:ext cx="4481892" cy="707886"/>
          </a:xfrm>
          <a:prstGeom prst="rect">
            <a:avLst/>
          </a:prstGeom>
        </p:spPr>
        <p:txBody>
          <a:bodyPr wrap="square">
            <a:spAutoFit/>
          </a:bodyPr>
          <a:lstStyle/>
          <a:p>
            <a:pPr algn="ctr"/>
            <a:r>
              <a:rPr lang="en-US" sz="2000" dirty="0" smtClean="0">
                <a:latin typeface="Calibri" pitchFamily="34" charset="0"/>
              </a:rPr>
              <a:t>Area with maximum peak electric fields </a:t>
            </a:r>
            <a:r>
              <a:rPr lang="en-US" sz="2000" b="1" dirty="0" smtClean="0">
                <a:solidFill>
                  <a:srgbClr val="261CF2"/>
                </a:solidFill>
                <a:latin typeface="Calibri" pitchFamily="34" charset="0"/>
              </a:rPr>
              <a:t>with little breakdown damage.</a:t>
            </a:r>
            <a:endParaRPr lang="en-US" sz="2000" b="1" dirty="0">
              <a:solidFill>
                <a:srgbClr val="261CF2"/>
              </a:solidFill>
              <a:latin typeface="Calibri" pitchFamily="34" charset="0"/>
            </a:endParaRPr>
          </a:p>
        </p:txBody>
      </p:sp>
      <p:sp>
        <p:nvSpPr>
          <p:cNvPr id="19" name="TextBox 18"/>
          <p:cNvSpPr txBox="1"/>
          <p:nvPr/>
        </p:nvSpPr>
        <p:spPr>
          <a:xfrm flipH="1">
            <a:off x="381000" y="5562600"/>
            <a:ext cx="8641082" cy="1200329"/>
          </a:xfrm>
          <a:prstGeom prst="rect">
            <a:avLst/>
          </a:prstGeom>
          <a:noFill/>
        </p:spPr>
        <p:txBody>
          <a:bodyPr wrap="square" rtlCol="0">
            <a:spAutoFit/>
          </a:bodyPr>
          <a:lstStyle/>
          <a:p>
            <a:pPr algn="ctr"/>
            <a:r>
              <a:rPr lang="en-US" sz="2400" dirty="0" smtClean="0">
                <a:latin typeface="Calibri" pitchFamily="34" charset="0"/>
              </a:rPr>
              <a:t>The breakdown damage in this structure was correlated more with the location of the peak </a:t>
            </a:r>
            <a:r>
              <a:rPr lang="en-US" sz="2400" dirty="0" err="1" smtClean="0">
                <a:latin typeface="Calibri" pitchFamily="34" charset="0"/>
              </a:rPr>
              <a:t>Poyning</a:t>
            </a:r>
            <a:r>
              <a:rPr lang="en-US" sz="2400" dirty="0" smtClean="0">
                <a:latin typeface="Calibri" pitchFamily="34" charset="0"/>
              </a:rPr>
              <a:t> vector than with the location of the peak electric or magnetic fields field.</a:t>
            </a:r>
          </a:p>
        </p:txBody>
      </p:sp>
      <p:sp>
        <p:nvSpPr>
          <p:cNvPr id="20" name="TextBox 19"/>
          <p:cNvSpPr txBox="1"/>
          <p:nvPr/>
        </p:nvSpPr>
        <p:spPr>
          <a:xfrm>
            <a:off x="7113405" y="6488668"/>
            <a:ext cx="2106795" cy="369332"/>
          </a:xfrm>
          <a:prstGeom prst="rect">
            <a:avLst/>
          </a:prstGeom>
          <a:noFill/>
        </p:spPr>
        <p:txBody>
          <a:bodyPr wrap="none" rtlCol="0">
            <a:spAutoFit/>
          </a:bodyPr>
          <a:lstStyle/>
          <a:p>
            <a:r>
              <a:rPr lang="en-US" dirty="0" smtClean="0">
                <a:latin typeface="Calibri" pitchFamily="34" charset="0"/>
              </a:rPr>
              <a:t>SEM by Lisa Laurent </a:t>
            </a:r>
            <a:endParaRPr lang="en-US" dirty="0">
              <a:latin typeface="Calibri" pitchFamily="34" charset="0"/>
            </a:endParaRPr>
          </a:p>
        </p:txBody>
      </p:sp>
      <p:sp>
        <p:nvSpPr>
          <p:cNvPr id="18" name="Freeform 17"/>
          <p:cNvSpPr/>
          <p:nvPr/>
        </p:nvSpPr>
        <p:spPr>
          <a:xfrm>
            <a:off x="2133600" y="3560496"/>
            <a:ext cx="512496" cy="478104"/>
          </a:xfrm>
          <a:custGeom>
            <a:avLst/>
            <a:gdLst>
              <a:gd name="connsiteX0" fmla="*/ 542167 w 542167"/>
              <a:gd name="connsiteY0" fmla="*/ 0 h 469338"/>
              <a:gd name="connsiteX1" fmla="*/ 0 w 542167"/>
              <a:gd name="connsiteY1" fmla="*/ 469338 h 469338"/>
            </a:gdLst>
            <a:ahLst/>
            <a:cxnLst>
              <a:cxn ang="0">
                <a:pos x="connsiteX0" y="connsiteY0"/>
              </a:cxn>
              <a:cxn ang="0">
                <a:pos x="connsiteX1" y="connsiteY1"/>
              </a:cxn>
            </a:cxnLst>
            <a:rect l="l" t="t" r="r" b="b"/>
            <a:pathLst>
              <a:path w="542167" h="469338">
                <a:moveTo>
                  <a:pt x="542167" y="0"/>
                </a:moveTo>
                <a:lnTo>
                  <a:pt x="0" y="469338"/>
                </a:lnTo>
              </a:path>
            </a:pathLst>
          </a:custGeom>
          <a:ln w="25400">
            <a:solidFill>
              <a:srgbClr val="FF0000"/>
            </a:solidFill>
            <a:tailEnd type="arrow"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r>
              <a:rPr lang="en-US" sz="8000" dirty="0"/>
              <a:t>Outline</a:t>
            </a:r>
            <a:endParaRPr lang="ru-RU" sz="8000" dirty="0"/>
          </a:p>
        </p:txBody>
      </p:sp>
      <p:sp>
        <p:nvSpPr>
          <p:cNvPr id="47107" name="Rectangle 3"/>
          <p:cNvSpPr>
            <a:spLocks noGrp="1" noChangeArrowheads="1"/>
          </p:cNvSpPr>
          <p:nvPr>
            <p:ph type="body" idx="1"/>
          </p:nvPr>
        </p:nvSpPr>
        <p:spPr>
          <a:xfrm>
            <a:off x="533400" y="990600"/>
            <a:ext cx="8229600" cy="5562600"/>
          </a:xfrm>
        </p:spPr>
        <p:txBody>
          <a:bodyPr/>
          <a:lstStyle/>
          <a:p>
            <a:pPr>
              <a:lnSpc>
                <a:spcPct val="80000"/>
              </a:lnSpc>
              <a:buFontTx/>
              <a:buNone/>
            </a:pPr>
            <a:endParaRPr lang="en-US" dirty="0"/>
          </a:p>
          <a:p>
            <a:pPr>
              <a:lnSpc>
                <a:spcPct val="80000"/>
              </a:lnSpc>
            </a:pPr>
            <a:r>
              <a:rPr lang="en-US" dirty="0" smtClean="0"/>
              <a:t>Motivation</a:t>
            </a:r>
          </a:p>
          <a:p>
            <a:pPr>
              <a:lnSpc>
                <a:spcPct val="80000"/>
              </a:lnSpc>
            </a:pPr>
            <a:r>
              <a:rPr lang="en-US" dirty="0" smtClean="0"/>
              <a:t>Overview of experimental results</a:t>
            </a:r>
          </a:p>
          <a:p>
            <a:pPr>
              <a:lnSpc>
                <a:spcPct val="80000"/>
              </a:lnSpc>
            </a:pPr>
            <a:r>
              <a:rPr lang="en-US" dirty="0" smtClean="0"/>
              <a:t>Recent results</a:t>
            </a:r>
          </a:p>
          <a:p>
            <a:pPr lvl="1">
              <a:lnSpc>
                <a:spcPct val="80000"/>
              </a:lnSpc>
            </a:pPr>
            <a:r>
              <a:rPr lang="en-US" dirty="0" smtClean="0"/>
              <a:t>Cu-coated stainless steel structure</a:t>
            </a:r>
          </a:p>
          <a:p>
            <a:pPr lvl="1">
              <a:lnSpc>
                <a:spcPct val="80000"/>
              </a:lnSpc>
            </a:pPr>
            <a:r>
              <a:rPr lang="en-US" dirty="0" smtClean="0"/>
              <a:t>Side-coupled structures </a:t>
            </a:r>
          </a:p>
          <a:p>
            <a:pPr>
              <a:lnSpc>
                <a:spcPct val="80000"/>
              </a:lnSpc>
            </a:pPr>
            <a:r>
              <a:rPr lang="en-US" dirty="0" smtClean="0"/>
              <a:t>Planned experiments</a:t>
            </a:r>
          </a:p>
          <a:p>
            <a:pPr lvl="1">
              <a:lnSpc>
                <a:spcPct val="80000"/>
              </a:lnSpc>
            </a:pPr>
            <a:r>
              <a:rPr lang="en-US" dirty="0" smtClean="0"/>
              <a:t>Dual mode accelerating cavity</a:t>
            </a:r>
          </a:p>
          <a:p>
            <a:pPr lvl="1">
              <a:lnSpc>
                <a:spcPct val="80000"/>
              </a:lnSpc>
            </a:pPr>
            <a:r>
              <a:rPr lang="en-US" dirty="0" smtClean="0"/>
              <a:t>Triple choke cavity </a:t>
            </a:r>
          </a:p>
        </p:txBody>
      </p:sp>
      <p:sp>
        <p:nvSpPr>
          <p:cNvPr id="4" name="Rectangle 3"/>
          <p:cNvSpPr/>
          <p:nvPr/>
        </p:nvSpPr>
        <p:spPr>
          <a:xfrm>
            <a:off x="228600" y="5423118"/>
            <a:ext cx="8763000" cy="1815882"/>
          </a:xfrm>
          <a:prstGeom prst="rect">
            <a:avLst/>
          </a:prstGeom>
        </p:spPr>
        <p:txBody>
          <a:bodyPr wrap="square">
            <a:spAutoFit/>
          </a:bodyPr>
          <a:lstStyle/>
          <a:p>
            <a:pPr>
              <a:buFont typeface="Arial" pitchFamily="34" charset="0"/>
              <a:buChar char="•"/>
            </a:pPr>
            <a:r>
              <a:rPr lang="en-US" sz="1400" i="1" dirty="0" smtClean="0">
                <a:latin typeface="Calibri" pitchFamily="34" charset="0"/>
              </a:rPr>
              <a:t>International workshop on Mechanisms of Vacuum Arcs,  27-30 June, 2011,University of Helsinki, Helsinki, Finland,</a:t>
            </a:r>
            <a:br>
              <a:rPr lang="en-US" sz="1400" i="1" dirty="0" smtClean="0">
                <a:latin typeface="Calibri" pitchFamily="34" charset="0"/>
              </a:rPr>
            </a:br>
            <a:r>
              <a:rPr lang="en-US" sz="1400" dirty="0" smtClean="0">
                <a:latin typeface="Calibri" pitchFamily="34" charset="0"/>
              </a:rPr>
              <a:t>http://beam.acclab.helsinki.fi/hip/mevarc11/</a:t>
            </a:r>
            <a:endParaRPr lang="en-US" sz="1400" i="1" dirty="0" smtClean="0">
              <a:latin typeface="Calibri" pitchFamily="34" charset="0"/>
            </a:endParaRPr>
          </a:p>
          <a:p>
            <a:pPr>
              <a:buFont typeface="Arial" pitchFamily="34" charset="0"/>
              <a:buChar char="•"/>
            </a:pPr>
            <a:r>
              <a:rPr lang="en-US" sz="1400" i="1" dirty="0" smtClean="0">
                <a:latin typeface="Calibri" pitchFamily="34" charset="0"/>
              </a:rPr>
              <a:t>5</a:t>
            </a:r>
            <a:r>
              <a:rPr lang="en-US" sz="1400" i="1" baseline="30000" dirty="0" smtClean="0">
                <a:latin typeface="Calibri" pitchFamily="34" charset="0"/>
              </a:rPr>
              <a:t>th</a:t>
            </a:r>
            <a:r>
              <a:rPr lang="en-US" sz="1400" i="1" dirty="0" smtClean="0">
                <a:latin typeface="Calibri" pitchFamily="34" charset="0"/>
              </a:rPr>
              <a:t> Collaboration Meeting on X-band Accelerator Structure Design and Test Program,16-18 May, 2011, SLAC, </a:t>
            </a:r>
            <a:r>
              <a:rPr lang="en-US" sz="1400" dirty="0" smtClean="0">
                <a:latin typeface="Calibri" pitchFamily="34" charset="0"/>
              </a:rPr>
              <a:t>https://slacportal.slac.stanford.edu/sites/ad_public/events/5th_collabmeet_xband_accel/Pages/agenda.aspx </a:t>
            </a:r>
            <a:endParaRPr lang="en-US" sz="1400" i="1" dirty="0" smtClean="0">
              <a:latin typeface="Calibri" pitchFamily="34" charset="0"/>
            </a:endParaRPr>
          </a:p>
          <a:p>
            <a:pPr>
              <a:buFont typeface="Arial" pitchFamily="34" charset="0"/>
              <a:buChar char="•"/>
            </a:pPr>
            <a:r>
              <a:rPr lang="en-US" sz="1400" i="1" dirty="0" smtClean="0">
                <a:latin typeface="Calibri" pitchFamily="34" charset="0"/>
              </a:rPr>
              <a:t>US High Gradient Research Collaboration Workshop 2011, February 9-10, 2011, SLAC, </a:t>
            </a:r>
            <a:r>
              <a:rPr lang="en-US" sz="1400" dirty="0" smtClean="0">
                <a:latin typeface="Calibri" pitchFamily="34" charset="0"/>
              </a:rPr>
              <a:t/>
            </a:r>
            <a:br>
              <a:rPr lang="en-US" sz="1400" dirty="0" smtClean="0">
                <a:latin typeface="Calibri" pitchFamily="34" charset="0"/>
              </a:rPr>
            </a:br>
            <a:r>
              <a:rPr lang="en-US" sz="1400" dirty="0" smtClean="0">
                <a:latin typeface="Calibri" pitchFamily="34" charset="0"/>
              </a:rPr>
              <a:t>http://www-conf.slac.stanford.edu/hg2011/default.asp?id=home</a:t>
            </a:r>
          </a:p>
          <a:p>
            <a:endParaRPr lang="en-US" sz="1400" b="1" dirty="0" smtClean="0"/>
          </a:p>
          <a:p>
            <a:endParaRPr lang="en-US" sz="1400" dirty="0">
              <a:latin typeface="Calibri" pitchFamily="34" charset="0"/>
            </a:endParaRPr>
          </a:p>
        </p:txBody>
      </p:sp>
      <p:sp>
        <p:nvSpPr>
          <p:cNvPr id="5" name="TextBox 4"/>
          <p:cNvSpPr txBox="1"/>
          <p:nvPr/>
        </p:nvSpPr>
        <p:spPr>
          <a:xfrm>
            <a:off x="228600" y="5181600"/>
            <a:ext cx="3540777" cy="369332"/>
          </a:xfrm>
          <a:prstGeom prst="rect">
            <a:avLst/>
          </a:prstGeom>
          <a:noFill/>
        </p:spPr>
        <p:txBody>
          <a:bodyPr wrap="none" rtlCol="0">
            <a:spAutoFit/>
          </a:bodyPr>
          <a:lstStyle/>
          <a:p>
            <a:r>
              <a:rPr lang="en-US" dirty="0" smtClean="0">
                <a:latin typeface="Calibri" pitchFamily="34" charset="0"/>
              </a:rPr>
              <a:t>More  information on the program: </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noChangeArrowheads="1"/>
          </p:cNvPicPr>
          <p:nvPr/>
        </p:nvPicPr>
        <p:blipFill>
          <a:blip r:embed="rId2" cstate="print"/>
          <a:srcRect t="-606" r="11999" b="23112"/>
          <a:stretch>
            <a:fillRect/>
          </a:stretch>
        </p:blipFill>
        <p:spPr bwMode="auto">
          <a:xfrm>
            <a:off x="44785" y="2057400"/>
            <a:ext cx="4603415" cy="3083057"/>
          </a:xfrm>
          <a:prstGeom prst="rect">
            <a:avLst/>
          </a:prstGeom>
          <a:noFill/>
          <a:ln w="9525">
            <a:noFill/>
            <a:miter lim="800000"/>
            <a:headEnd/>
            <a:tailEnd/>
          </a:ln>
          <a:effectLst/>
        </p:spPr>
      </p:pic>
      <p:pic>
        <p:nvPicPr>
          <p:cNvPr id="10" name="Picture 8"/>
          <p:cNvPicPr>
            <a:picLocks noChangeAspect="1" noChangeArrowheads="1"/>
          </p:cNvPicPr>
          <p:nvPr/>
        </p:nvPicPr>
        <p:blipFill>
          <a:blip r:embed="rId3" cstate="print"/>
          <a:srcRect r="13919" b="22903"/>
          <a:stretch>
            <a:fillRect/>
          </a:stretch>
        </p:blipFill>
        <p:spPr bwMode="auto">
          <a:xfrm>
            <a:off x="4634260" y="2092457"/>
            <a:ext cx="4509740" cy="3065204"/>
          </a:xfrm>
          <a:prstGeom prst="rect">
            <a:avLst/>
          </a:prstGeom>
          <a:noFill/>
          <a:ln w="9525">
            <a:noFill/>
            <a:miter lim="800000"/>
            <a:headEnd/>
            <a:tailEnd/>
          </a:ln>
          <a:effectLst/>
        </p:spPr>
      </p:pic>
      <p:sp>
        <p:nvSpPr>
          <p:cNvPr id="8" name="TextBox 7"/>
          <p:cNvSpPr txBox="1"/>
          <p:nvPr/>
        </p:nvSpPr>
        <p:spPr>
          <a:xfrm>
            <a:off x="806249" y="3159257"/>
            <a:ext cx="1479751" cy="338554"/>
          </a:xfrm>
          <a:prstGeom prst="rect">
            <a:avLst/>
          </a:prstGeom>
          <a:noFill/>
        </p:spPr>
        <p:txBody>
          <a:bodyPr wrap="square" rtlCol="0">
            <a:spAutoFit/>
          </a:bodyPr>
          <a:lstStyle/>
          <a:p>
            <a:r>
              <a:rPr lang="en-US" sz="1600" dirty="0" smtClean="0">
                <a:solidFill>
                  <a:srgbClr val="FF0000"/>
                </a:solidFill>
                <a:latin typeface="Calibri" pitchFamily="34" charset="0"/>
              </a:rPr>
              <a:t>dual-feed #2</a:t>
            </a:r>
            <a:endParaRPr lang="en-US" sz="1600" dirty="0">
              <a:solidFill>
                <a:srgbClr val="FF0000"/>
              </a:solidFill>
              <a:latin typeface="Calibri" pitchFamily="34" charset="0"/>
            </a:endParaRPr>
          </a:p>
        </p:txBody>
      </p:sp>
      <p:sp>
        <p:nvSpPr>
          <p:cNvPr id="13" name="TextBox 12"/>
          <p:cNvSpPr txBox="1"/>
          <p:nvPr/>
        </p:nvSpPr>
        <p:spPr>
          <a:xfrm>
            <a:off x="1034849" y="2549657"/>
            <a:ext cx="1479751" cy="338554"/>
          </a:xfrm>
          <a:prstGeom prst="rect">
            <a:avLst/>
          </a:prstGeom>
          <a:noFill/>
        </p:spPr>
        <p:txBody>
          <a:bodyPr wrap="square" rtlCol="0">
            <a:spAutoFit/>
          </a:bodyPr>
          <a:lstStyle/>
          <a:p>
            <a:r>
              <a:rPr lang="en-US" sz="1600" dirty="0" smtClean="0">
                <a:latin typeface="Calibri" pitchFamily="34" charset="0"/>
              </a:rPr>
              <a:t>dual-feed #1</a:t>
            </a:r>
            <a:endParaRPr lang="en-US" sz="1600" dirty="0">
              <a:latin typeface="Calibri" pitchFamily="34" charset="0"/>
            </a:endParaRPr>
          </a:p>
        </p:txBody>
      </p:sp>
      <p:cxnSp>
        <p:nvCxnSpPr>
          <p:cNvPr id="14" name="Straight Arrow Connector 13"/>
          <p:cNvCxnSpPr/>
          <p:nvPr/>
        </p:nvCxnSpPr>
        <p:spPr>
          <a:xfrm>
            <a:off x="1690563" y="2854457"/>
            <a:ext cx="366837" cy="379920"/>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7" name="TextBox 16"/>
          <p:cNvSpPr txBox="1"/>
          <p:nvPr/>
        </p:nvSpPr>
        <p:spPr>
          <a:xfrm>
            <a:off x="3200400" y="3540257"/>
            <a:ext cx="1036558" cy="584775"/>
          </a:xfrm>
          <a:prstGeom prst="rect">
            <a:avLst/>
          </a:prstGeom>
          <a:noFill/>
        </p:spPr>
        <p:txBody>
          <a:bodyPr wrap="square" rtlCol="0">
            <a:spAutoFit/>
          </a:bodyPr>
          <a:lstStyle/>
          <a:p>
            <a:r>
              <a:rPr lang="en-US" sz="1600" dirty="0" smtClean="0">
                <a:solidFill>
                  <a:srgbClr val="0D3BA3"/>
                </a:solidFill>
                <a:latin typeface="Calibri" pitchFamily="34" charset="0"/>
              </a:rPr>
              <a:t>on-axis</a:t>
            </a:r>
          </a:p>
          <a:p>
            <a:r>
              <a:rPr lang="en-US" sz="1600" dirty="0" smtClean="0">
                <a:solidFill>
                  <a:srgbClr val="0D3BA3"/>
                </a:solidFill>
                <a:latin typeface="Calibri" pitchFamily="34" charset="0"/>
              </a:rPr>
              <a:t>SLAC-#1</a:t>
            </a:r>
            <a:endParaRPr lang="en-US" sz="1600" dirty="0">
              <a:solidFill>
                <a:srgbClr val="0D3BA3"/>
              </a:solidFill>
              <a:latin typeface="Calibri" pitchFamily="34" charset="0"/>
            </a:endParaRPr>
          </a:p>
        </p:txBody>
      </p:sp>
      <p:cxnSp>
        <p:nvCxnSpPr>
          <p:cNvPr id="18" name="Straight Arrow Connector 17"/>
          <p:cNvCxnSpPr/>
          <p:nvPr/>
        </p:nvCxnSpPr>
        <p:spPr>
          <a:xfrm flipH="1" flipV="1">
            <a:off x="2743224" y="3299325"/>
            <a:ext cx="457176" cy="317132"/>
          </a:xfrm>
          <a:prstGeom prst="straightConnector1">
            <a:avLst/>
          </a:prstGeom>
          <a:ln>
            <a:solidFill>
              <a:srgbClr val="170CA4"/>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H="1" flipV="1">
            <a:off x="6934200" y="2930657"/>
            <a:ext cx="381001" cy="228600"/>
          </a:xfrm>
          <a:prstGeom prst="straightConnector1">
            <a:avLst/>
          </a:prstGeom>
          <a:ln>
            <a:solidFill>
              <a:srgbClr val="170CA4"/>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a:off x="6019800" y="2702057"/>
            <a:ext cx="228600" cy="304800"/>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35" name="Rectangle 34"/>
          <p:cNvSpPr/>
          <p:nvPr/>
        </p:nvSpPr>
        <p:spPr>
          <a:xfrm>
            <a:off x="304800" y="-113169"/>
            <a:ext cx="8915400" cy="2246769"/>
          </a:xfrm>
          <a:prstGeom prst="rect">
            <a:avLst/>
          </a:prstGeom>
        </p:spPr>
        <p:txBody>
          <a:bodyPr wrap="square">
            <a:spAutoFit/>
          </a:bodyPr>
          <a:lstStyle/>
          <a:p>
            <a:pPr algn="ctr"/>
            <a:r>
              <a:rPr lang="en-US" sz="2800" dirty="0" smtClean="0">
                <a:latin typeface="Calibri" pitchFamily="34" charset="0"/>
              </a:rPr>
              <a:t>Breakdown rate </a:t>
            </a:r>
            <a:r>
              <a:rPr lang="en-US" sz="2800" i="1" dirty="0" smtClean="0">
                <a:latin typeface="Calibri" pitchFamily="34" charset="0"/>
              </a:rPr>
              <a:t>vs. </a:t>
            </a:r>
            <a:r>
              <a:rPr lang="en-US" sz="2800" dirty="0" smtClean="0">
                <a:latin typeface="Calibri" pitchFamily="34" charset="0"/>
              </a:rPr>
              <a:t>gradient  and peak pulse heating  </a:t>
            </a:r>
            <a:br>
              <a:rPr lang="en-US" sz="2800" dirty="0" smtClean="0">
                <a:latin typeface="Calibri" pitchFamily="34" charset="0"/>
              </a:rPr>
            </a:br>
            <a:r>
              <a:rPr lang="en-US" sz="2800" dirty="0" smtClean="0">
                <a:latin typeface="Calibri" pitchFamily="34" charset="0"/>
              </a:rPr>
              <a:t>for two dial-feed and one on-axis-coupled structures. </a:t>
            </a:r>
            <a:br>
              <a:rPr lang="en-US" sz="2800" dirty="0" smtClean="0">
                <a:latin typeface="Calibri" pitchFamily="34" charset="0"/>
              </a:rPr>
            </a:br>
            <a:r>
              <a:rPr lang="en-US" sz="2800" dirty="0" smtClean="0">
                <a:latin typeface="Calibri" pitchFamily="34" charset="0"/>
              </a:rPr>
              <a:t>The structures are: dual-feed 2WR90-Cu-SLAC-#1and 2WR90-SLAC-#2, and  on-axis-coupled Cu-SLAC-#1. RF pulse with </a:t>
            </a:r>
            <a:r>
              <a:rPr lang="en-US" sz="2800" dirty="0" smtClean="0">
                <a:solidFill>
                  <a:srgbClr val="000000"/>
                </a:solidFill>
                <a:latin typeface="Calibri" pitchFamily="34" charset="0"/>
              </a:rPr>
              <a:t>200 ns flat-top</a:t>
            </a:r>
            <a:r>
              <a:rPr lang="en-US" sz="2800" dirty="0" smtClean="0">
                <a:latin typeface="Calibri" pitchFamily="34" charset="0"/>
              </a:rPr>
              <a:t>. </a:t>
            </a:r>
            <a:endParaRPr lang="en-US" sz="2800" dirty="0">
              <a:latin typeface="Calibri" pitchFamily="34" charset="0"/>
            </a:endParaRPr>
          </a:p>
        </p:txBody>
      </p:sp>
      <p:sp>
        <p:nvSpPr>
          <p:cNvPr id="36" name="Rectangle 35"/>
          <p:cNvSpPr/>
          <p:nvPr/>
        </p:nvSpPr>
        <p:spPr>
          <a:xfrm>
            <a:off x="76200" y="5105400"/>
            <a:ext cx="9067800" cy="1815882"/>
          </a:xfrm>
          <a:prstGeom prst="rect">
            <a:avLst/>
          </a:prstGeom>
        </p:spPr>
        <p:txBody>
          <a:bodyPr wrap="square">
            <a:spAutoFit/>
          </a:bodyPr>
          <a:lstStyle/>
          <a:p>
            <a:pPr lvl="0" algn="ctr"/>
            <a:r>
              <a:rPr lang="en-US" sz="2800" dirty="0" smtClean="0">
                <a:solidFill>
                  <a:srgbClr val="000000"/>
                </a:solidFill>
                <a:latin typeface="Calibri" pitchFamily="34" charset="0"/>
              </a:rPr>
              <a:t>Both dual-feed structures show similar behavior</a:t>
            </a:r>
            <a:br>
              <a:rPr lang="en-US" sz="2800" dirty="0" smtClean="0">
                <a:solidFill>
                  <a:srgbClr val="000000"/>
                </a:solidFill>
                <a:latin typeface="Calibri" pitchFamily="34" charset="0"/>
              </a:rPr>
            </a:br>
            <a:r>
              <a:rPr lang="en-US" sz="2800" dirty="0" smtClean="0">
                <a:solidFill>
                  <a:srgbClr val="000000"/>
                </a:solidFill>
                <a:latin typeface="Calibri" pitchFamily="34" charset="0"/>
              </a:rPr>
              <a:t> and higher breakdown rate then on-axis coupled structure. </a:t>
            </a:r>
            <a:br>
              <a:rPr lang="en-US" sz="2800" dirty="0" smtClean="0">
                <a:solidFill>
                  <a:srgbClr val="000000"/>
                </a:solidFill>
                <a:latin typeface="Calibri" pitchFamily="34" charset="0"/>
              </a:rPr>
            </a:br>
            <a:r>
              <a:rPr lang="en-US" sz="2800" dirty="0" smtClean="0">
                <a:solidFill>
                  <a:srgbClr val="000000"/>
                </a:solidFill>
                <a:latin typeface="Calibri" pitchFamily="34" charset="0"/>
              </a:rPr>
              <a:t>There is no obvious correlation of the breakdown rate and peak pulse heating. </a:t>
            </a:r>
            <a:endParaRPr lang="en-US" sz="2800" dirty="0">
              <a:solidFill>
                <a:srgbClr val="000000"/>
              </a:solidFill>
              <a:latin typeface="Calibri" pitchFamily="34" charset="0"/>
            </a:endParaRPr>
          </a:p>
        </p:txBody>
      </p:sp>
      <p:sp>
        <p:nvSpPr>
          <p:cNvPr id="42" name="TextBox 41"/>
          <p:cNvSpPr txBox="1"/>
          <p:nvPr/>
        </p:nvSpPr>
        <p:spPr>
          <a:xfrm>
            <a:off x="6400800" y="4073657"/>
            <a:ext cx="1490579" cy="338554"/>
          </a:xfrm>
          <a:prstGeom prst="rect">
            <a:avLst/>
          </a:prstGeom>
          <a:noFill/>
        </p:spPr>
        <p:txBody>
          <a:bodyPr wrap="square" rtlCol="0">
            <a:spAutoFit/>
          </a:bodyPr>
          <a:lstStyle/>
          <a:p>
            <a:r>
              <a:rPr lang="en-US" sz="1600" dirty="0" smtClean="0">
                <a:solidFill>
                  <a:srgbClr val="FF0000"/>
                </a:solidFill>
                <a:latin typeface="Calibri" pitchFamily="34" charset="0"/>
              </a:rPr>
              <a:t>dual-feed #2</a:t>
            </a:r>
            <a:endParaRPr lang="en-US" sz="1600" dirty="0">
              <a:solidFill>
                <a:srgbClr val="FF0000"/>
              </a:solidFill>
              <a:latin typeface="Calibri" pitchFamily="34" charset="0"/>
            </a:endParaRPr>
          </a:p>
        </p:txBody>
      </p:sp>
      <p:sp>
        <p:nvSpPr>
          <p:cNvPr id="43" name="TextBox 42"/>
          <p:cNvSpPr txBox="1"/>
          <p:nvPr/>
        </p:nvSpPr>
        <p:spPr>
          <a:xfrm>
            <a:off x="5443621" y="2363503"/>
            <a:ext cx="1490579" cy="338554"/>
          </a:xfrm>
          <a:prstGeom prst="rect">
            <a:avLst/>
          </a:prstGeom>
          <a:noFill/>
        </p:spPr>
        <p:txBody>
          <a:bodyPr wrap="square" rtlCol="0">
            <a:spAutoFit/>
          </a:bodyPr>
          <a:lstStyle/>
          <a:p>
            <a:r>
              <a:rPr lang="en-US" sz="1600" dirty="0" smtClean="0">
                <a:latin typeface="Calibri" pitchFamily="34" charset="0"/>
              </a:rPr>
              <a:t>dual-feed #1</a:t>
            </a:r>
            <a:endParaRPr lang="en-US" sz="1600" dirty="0">
              <a:latin typeface="Calibri" pitchFamily="34" charset="0"/>
            </a:endParaRPr>
          </a:p>
        </p:txBody>
      </p:sp>
      <p:sp>
        <p:nvSpPr>
          <p:cNvPr id="44" name="TextBox 43"/>
          <p:cNvSpPr txBox="1"/>
          <p:nvPr/>
        </p:nvSpPr>
        <p:spPr>
          <a:xfrm>
            <a:off x="7239000" y="3083057"/>
            <a:ext cx="1146909" cy="646331"/>
          </a:xfrm>
          <a:prstGeom prst="rect">
            <a:avLst/>
          </a:prstGeom>
          <a:noFill/>
        </p:spPr>
        <p:txBody>
          <a:bodyPr wrap="square" rtlCol="0">
            <a:spAutoFit/>
          </a:bodyPr>
          <a:lstStyle/>
          <a:p>
            <a:r>
              <a:rPr lang="en-US" dirty="0" smtClean="0">
                <a:solidFill>
                  <a:srgbClr val="0D3BA3"/>
                </a:solidFill>
                <a:latin typeface="Calibri" pitchFamily="34" charset="0"/>
              </a:rPr>
              <a:t>on-axis</a:t>
            </a:r>
          </a:p>
          <a:p>
            <a:r>
              <a:rPr lang="en-US" dirty="0" smtClean="0">
                <a:solidFill>
                  <a:srgbClr val="0D3BA3"/>
                </a:solidFill>
                <a:latin typeface="Calibri" pitchFamily="34" charset="0"/>
              </a:rPr>
              <a:t>SLAC-#1</a:t>
            </a:r>
            <a:endParaRPr lang="en-US" dirty="0">
              <a:solidFill>
                <a:srgbClr val="0D3BA3"/>
              </a:solidFill>
              <a:latin typeface="Calibri" pitchFamily="34" charset="0"/>
            </a:endParaRPr>
          </a:p>
        </p:txBody>
      </p:sp>
      <p:cxnSp>
        <p:nvCxnSpPr>
          <p:cNvPr id="76" name="Straight Arrow Connector 75"/>
          <p:cNvCxnSpPr/>
          <p:nvPr/>
        </p:nvCxnSpPr>
        <p:spPr>
          <a:xfrm>
            <a:off x="1447800" y="3464057"/>
            <a:ext cx="402438" cy="399780"/>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80" name="Straight Arrow Connector 79"/>
          <p:cNvCxnSpPr/>
          <p:nvPr/>
        </p:nvCxnSpPr>
        <p:spPr>
          <a:xfrm flipH="1" flipV="1">
            <a:off x="6096000" y="3997457"/>
            <a:ext cx="304800" cy="152400"/>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9140" name="Picture 4"/>
          <p:cNvPicPr>
            <a:picLocks noChangeAspect="1" noChangeArrowheads="1"/>
          </p:cNvPicPr>
          <p:nvPr/>
        </p:nvPicPr>
        <p:blipFill>
          <a:blip r:embed="rId2" cstate="print"/>
          <a:srcRect r="17619" b="22116"/>
          <a:stretch>
            <a:fillRect/>
          </a:stretch>
        </p:blipFill>
        <p:spPr bwMode="auto">
          <a:xfrm>
            <a:off x="4495800" y="2554069"/>
            <a:ext cx="4572000" cy="3241803"/>
          </a:xfrm>
          <a:prstGeom prst="rect">
            <a:avLst/>
          </a:prstGeom>
          <a:noFill/>
          <a:ln w="9525">
            <a:noFill/>
            <a:miter lim="800000"/>
            <a:headEnd/>
            <a:tailEnd/>
          </a:ln>
          <a:effectLst/>
        </p:spPr>
      </p:pic>
      <p:pic>
        <p:nvPicPr>
          <p:cNvPr id="35" name="Picture 4" descr="sa70125541-1"/>
          <p:cNvPicPr>
            <a:picLocks noChangeAspect="1" noChangeArrowheads="1"/>
          </p:cNvPicPr>
          <p:nvPr/>
        </p:nvPicPr>
        <p:blipFill>
          <a:blip r:embed="rId3" cstate="print"/>
          <a:srcRect l="10280" t="18588" r="12149" b="9122"/>
          <a:stretch>
            <a:fillRect/>
          </a:stretch>
        </p:blipFill>
        <p:spPr bwMode="auto">
          <a:xfrm>
            <a:off x="6248400" y="570354"/>
            <a:ext cx="2667000" cy="2249046"/>
          </a:xfrm>
          <a:prstGeom prst="rect">
            <a:avLst/>
          </a:prstGeom>
          <a:noFill/>
        </p:spPr>
      </p:pic>
      <p:pic>
        <p:nvPicPr>
          <p:cNvPr id="219141" name="Picture 5"/>
          <p:cNvPicPr>
            <a:picLocks noChangeAspect="1" noChangeArrowheads="1"/>
          </p:cNvPicPr>
          <p:nvPr/>
        </p:nvPicPr>
        <p:blipFill>
          <a:blip r:embed="rId4" cstate="print"/>
          <a:srcRect r="15207" b="20988"/>
          <a:stretch>
            <a:fillRect/>
          </a:stretch>
        </p:blipFill>
        <p:spPr bwMode="auto">
          <a:xfrm>
            <a:off x="0" y="2630269"/>
            <a:ext cx="4600576" cy="3200400"/>
          </a:xfrm>
          <a:prstGeom prst="rect">
            <a:avLst/>
          </a:prstGeom>
          <a:noFill/>
          <a:ln w="9525">
            <a:noFill/>
            <a:miter lim="800000"/>
            <a:headEnd/>
            <a:tailEnd/>
          </a:ln>
          <a:effectLst/>
        </p:spPr>
      </p:pic>
      <p:sp>
        <p:nvSpPr>
          <p:cNvPr id="2" name="Title 1"/>
          <p:cNvSpPr>
            <a:spLocks noGrp="1"/>
          </p:cNvSpPr>
          <p:nvPr>
            <p:ph type="title"/>
          </p:nvPr>
        </p:nvSpPr>
        <p:spPr>
          <a:xfrm>
            <a:off x="304800" y="228600"/>
            <a:ext cx="8229600" cy="1143000"/>
          </a:xfrm>
        </p:spPr>
        <p:txBody>
          <a:bodyPr/>
          <a:lstStyle/>
          <a:p>
            <a:r>
              <a:rPr lang="en-US" sz="2400" dirty="0" smtClean="0"/>
              <a:t>Breakdown rate for different pulse length for the two dual-feed structures 1WR90-Cu-SLAC-#1, #2 </a:t>
            </a:r>
            <a:r>
              <a:rPr lang="en-US" sz="2400" i="1" dirty="0" smtClean="0"/>
              <a:t>vs. </a:t>
            </a:r>
            <a:r>
              <a:rPr lang="en-US" sz="2400" dirty="0" smtClean="0"/>
              <a:t>pulse heating</a:t>
            </a:r>
            <a:br>
              <a:rPr lang="en-US" sz="2400" dirty="0" smtClean="0"/>
            </a:br>
            <a:endParaRPr lang="en-US" sz="2400" dirty="0"/>
          </a:p>
        </p:txBody>
      </p:sp>
      <p:sp>
        <p:nvSpPr>
          <p:cNvPr id="6" name="Rectangle 5"/>
          <p:cNvSpPr/>
          <p:nvPr/>
        </p:nvSpPr>
        <p:spPr>
          <a:xfrm>
            <a:off x="4450813" y="4655403"/>
            <a:ext cx="242374" cy="369332"/>
          </a:xfrm>
          <a:prstGeom prst="rect">
            <a:avLst/>
          </a:prstGeom>
        </p:spPr>
        <p:txBody>
          <a:bodyPr wrap="none">
            <a:spAutoFit/>
          </a:bodyPr>
          <a:lstStyle/>
          <a:p>
            <a:r>
              <a:rPr lang="en-US" dirty="0" smtClean="0"/>
              <a:t> </a:t>
            </a:r>
            <a:endParaRPr lang="en-US" dirty="0"/>
          </a:p>
        </p:txBody>
      </p:sp>
      <p:sp>
        <p:nvSpPr>
          <p:cNvPr id="8" name="TextBox 7"/>
          <p:cNvSpPr txBox="1"/>
          <p:nvPr/>
        </p:nvSpPr>
        <p:spPr>
          <a:xfrm>
            <a:off x="228600" y="5983069"/>
            <a:ext cx="9144000" cy="830997"/>
          </a:xfrm>
          <a:prstGeom prst="rect">
            <a:avLst/>
          </a:prstGeom>
          <a:noFill/>
        </p:spPr>
        <p:txBody>
          <a:bodyPr wrap="square" rtlCol="0">
            <a:spAutoFit/>
          </a:bodyPr>
          <a:lstStyle/>
          <a:p>
            <a:r>
              <a:rPr lang="en-US" sz="2400" dirty="0" smtClean="0">
                <a:latin typeface="Calibri" pitchFamily="34" charset="0"/>
              </a:rPr>
              <a:t>Two dual feed structures show same behavior: breakdown rate does  not show obvious correlating with peak pulse  heating temperature.</a:t>
            </a:r>
            <a:endParaRPr lang="en-US" sz="2400" dirty="0">
              <a:latin typeface="Calibri" pitchFamily="34" charset="0"/>
            </a:endParaRPr>
          </a:p>
        </p:txBody>
      </p:sp>
      <p:sp>
        <p:nvSpPr>
          <p:cNvPr id="9" name="TextBox 8"/>
          <p:cNvSpPr txBox="1"/>
          <p:nvPr/>
        </p:nvSpPr>
        <p:spPr>
          <a:xfrm>
            <a:off x="1295400" y="3022937"/>
            <a:ext cx="800219" cy="369332"/>
          </a:xfrm>
          <a:prstGeom prst="rect">
            <a:avLst/>
          </a:prstGeom>
          <a:noFill/>
        </p:spPr>
        <p:txBody>
          <a:bodyPr wrap="none" rtlCol="0">
            <a:spAutoFit/>
          </a:bodyPr>
          <a:lstStyle/>
          <a:p>
            <a:r>
              <a:rPr lang="en-US" dirty="0" smtClean="0">
                <a:latin typeface="Calibri" pitchFamily="34" charset="0"/>
              </a:rPr>
              <a:t>150 ns</a:t>
            </a:r>
            <a:endParaRPr lang="en-US" dirty="0">
              <a:latin typeface="Calibri" pitchFamily="34" charset="0"/>
            </a:endParaRPr>
          </a:p>
        </p:txBody>
      </p:sp>
      <p:sp>
        <p:nvSpPr>
          <p:cNvPr id="10" name="TextBox 9"/>
          <p:cNvSpPr txBox="1"/>
          <p:nvPr/>
        </p:nvSpPr>
        <p:spPr>
          <a:xfrm>
            <a:off x="762000" y="3697069"/>
            <a:ext cx="800219" cy="369332"/>
          </a:xfrm>
          <a:prstGeom prst="rect">
            <a:avLst/>
          </a:prstGeom>
          <a:noFill/>
        </p:spPr>
        <p:txBody>
          <a:bodyPr wrap="none" rtlCol="0">
            <a:spAutoFit/>
          </a:bodyPr>
          <a:lstStyle/>
          <a:p>
            <a:r>
              <a:rPr lang="en-US" dirty="0" smtClean="0">
                <a:solidFill>
                  <a:srgbClr val="68BF61"/>
                </a:solidFill>
                <a:latin typeface="Calibri" pitchFamily="34" charset="0"/>
              </a:rPr>
              <a:t>600 ns</a:t>
            </a:r>
            <a:endParaRPr lang="en-US" dirty="0">
              <a:solidFill>
                <a:srgbClr val="68BF61"/>
              </a:solidFill>
              <a:latin typeface="Calibri" pitchFamily="34" charset="0"/>
            </a:endParaRPr>
          </a:p>
        </p:txBody>
      </p:sp>
      <p:sp>
        <p:nvSpPr>
          <p:cNvPr id="11" name="TextBox 10"/>
          <p:cNvSpPr txBox="1"/>
          <p:nvPr/>
        </p:nvSpPr>
        <p:spPr>
          <a:xfrm>
            <a:off x="3238381" y="3620869"/>
            <a:ext cx="800219" cy="369332"/>
          </a:xfrm>
          <a:prstGeom prst="rect">
            <a:avLst/>
          </a:prstGeom>
          <a:noFill/>
        </p:spPr>
        <p:txBody>
          <a:bodyPr wrap="none" rtlCol="0">
            <a:spAutoFit/>
          </a:bodyPr>
          <a:lstStyle/>
          <a:p>
            <a:r>
              <a:rPr lang="en-US" dirty="0" smtClean="0">
                <a:solidFill>
                  <a:srgbClr val="FF0000"/>
                </a:solidFill>
                <a:latin typeface="Calibri" pitchFamily="34" charset="0"/>
              </a:rPr>
              <a:t>400 ns</a:t>
            </a:r>
            <a:endParaRPr lang="en-US" dirty="0">
              <a:solidFill>
                <a:srgbClr val="FF0000"/>
              </a:solidFill>
              <a:latin typeface="Calibri" pitchFamily="34" charset="0"/>
            </a:endParaRPr>
          </a:p>
        </p:txBody>
      </p:sp>
      <p:cxnSp>
        <p:nvCxnSpPr>
          <p:cNvPr id="12" name="Straight Arrow Connector 11"/>
          <p:cNvCxnSpPr/>
          <p:nvPr/>
        </p:nvCxnSpPr>
        <p:spPr>
          <a:xfrm flipH="1" flipV="1">
            <a:off x="2819401" y="3163669"/>
            <a:ext cx="457199" cy="533400"/>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7467600" y="4154269"/>
            <a:ext cx="800219" cy="369332"/>
          </a:xfrm>
          <a:prstGeom prst="rect">
            <a:avLst/>
          </a:prstGeom>
          <a:noFill/>
        </p:spPr>
        <p:txBody>
          <a:bodyPr wrap="none" rtlCol="0">
            <a:spAutoFit/>
          </a:bodyPr>
          <a:lstStyle/>
          <a:p>
            <a:r>
              <a:rPr lang="en-US" dirty="0" smtClean="0">
                <a:solidFill>
                  <a:srgbClr val="FF0000"/>
                </a:solidFill>
                <a:latin typeface="Calibri" pitchFamily="34" charset="0"/>
              </a:rPr>
              <a:t>400 ns</a:t>
            </a:r>
            <a:endParaRPr lang="en-US" dirty="0">
              <a:solidFill>
                <a:srgbClr val="FF0000"/>
              </a:solidFill>
              <a:latin typeface="Calibri" pitchFamily="34" charset="0"/>
            </a:endParaRPr>
          </a:p>
        </p:txBody>
      </p:sp>
      <p:cxnSp>
        <p:nvCxnSpPr>
          <p:cNvPr id="16" name="Straight Arrow Connector 15"/>
          <p:cNvCxnSpPr/>
          <p:nvPr/>
        </p:nvCxnSpPr>
        <p:spPr>
          <a:xfrm flipH="1" flipV="1">
            <a:off x="7086600" y="3697069"/>
            <a:ext cx="479641" cy="533399"/>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p:nvPr/>
        </p:nvCxnSpPr>
        <p:spPr>
          <a:xfrm flipH="1" flipV="1">
            <a:off x="7696200" y="3392269"/>
            <a:ext cx="533400" cy="228600"/>
          </a:xfrm>
          <a:prstGeom prst="straightConnector1">
            <a:avLst/>
          </a:prstGeom>
          <a:ln>
            <a:solidFill>
              <a:srgbClr val="00B05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p:nvPr/>
        </p:nvCxnSpPr>
        <p:spPr>
          <a:xfrm>
            <a:off x="6477000" y="3239869"/>
            <a:ext cx="457200" cy="0"/>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16200000" flipH="1">
            <a:off x="975199" y="4245870"/>
            <a:ext cx="389364" cy="53762"/>
          </a:xfrm>
          <a:prstGeom prst="straightConnector1">
            <a:avLst/>
          </a:prstGeom>
          <a:ln>
            <a:solidFill>
              <a:srgbClr val="00B05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a:off x="1752600" y="3316069"/>
            <a:ext cx="304800" cy="152400"/>
          </a:xfrm>
          <a:prstGeom prst="straightConnector1">
            <a:avLst/>
          </a:prstGeom>
          <a:ln>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28" name="TextBox 27"/>
          <p:cNvSpPr txBox="1"/>
          <p:nvPr/>
        </p:nvSpPr>
        <p:spPr>
          <a:xfrm>
            <a:off x="5726017" y="3076452"/>
            <a:ext cx="800219" cy="369332"/>
          </a:xfrm>
          <a:prstGeom prst="rect">
            <a:avLst/>
          </a:prstGeom>
          <a:noFill/>
        </p:spPr>
        <p:txBody>
          <a:bodyPr wrap="none" rtlCol="0">
            <a:spAutoFit/>
          </a:bodyPr>
          <a:lstStyle/>
          <a:p>
            <a:r>
              <a:rPr lang="en-US" dirty="0" smtClean="0">
                <a:latin typeface="Calibri" pitchFamily="34" charset="0"/>
              </a:rPr>
              <a:t>150 ns</a:t>
            </a:r>
            <a:endParaRPr lang="en-US" dirty="0">
              <a:latin typeface="Calibri" pitchFamily="34" charset="0"/>
            </a:endParaRPr>
          </a:p>
        </p:txBody>
      </p:sp>
      <p:sp>
        <p:nvSpPr>
          <p:cNvPr id="32" name="TextBox 31"/>
          <p:cNvSpPr txBox="1"/>
          <p:nvPr/>
        </p:nvSpPr>
        <p:spPr>
          <a:xfrm>
            <a:off x="8077200" y="3544669"/>
            <a:ext cx="800219" cy="369332"/>
          </a:xfrm>
          <a:prstGeom prst="rect">
            <a:avLst/>
          </a:prstGeom>
          <a:noFill/>
        </p:spPr>
        <p:txBody>
          <a:bodyPr wrap="none" rtlCol="0">
            <a:spAutoFit/>
          </a:bodyPr>
          <a:lstStyle/>
          <a:p>
            <a:r>
              <a:rPr lang="en-US" dirty="0" smtClean="0">
                <a:solidFill>
                  <a:srgbClr val="68BF61"/>
                </a:solidFill>
                <a:latin typeface="Calibri" pitchFamily="34" charset="0"/>
              </a:rPr>
              <a:t>600 ns</a:t>
            </a:r>
            <a:endParaRPr lang="en-US" dirty="0">
              <a:solidFill>
                <a:srgbClr val="68BF61"/>
              </a:solidFill>
              <a:latin typeface="Calibri" pitchFamily="34" charset="0"/>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p:cNvPicPr>
            <a:picLocks noChangeAspect="1" noChangeArrowheads="1"/>
          </p:cNvPicPr>
          <p:nvPr/>
        </p:nvPicPr>
        <p:blipFill>
          <a:blip r:embed="rId2" cstate="print"/>
          <a:srcRect/>
          <a:stretch>
            <a:fillRect/>
          </a:stretch>
        </p:blipFill>
        <p:spPr bwMode="auto">
          <a:xfrm>
            <a:off x="191069" y="2479325"/>
            <a:ext cx="2547582" cy="2702516"/>
          </a:xfrm>
          <a:prstGeom prst="rect">
            <a:avLst/>
          </a:prstGeom>
          <a:noFill/>
          <a:ln w="9525">
            <a:noFill/>
            <a:miter lim="800000"/>
            <a:headEnd/>
            <a:tailEnd/>
          </a:ln>
          <a:effectLst/>
        </p:spPr>
      </p:pic>
      <p:pic>
        <p:nvPicPr>
          <p:cNvPr id="5" name="Picture 7"/>
          <p:cNvPicPr>
            <a:picLocks noChangeAspect="1" noChangeArrowheads="1"/>
          </p:cNvPicPr>
          <p:nvPr/>
        </p:nvPicPr>
        <p:blipFill>
          <a:blip r:embed="rId3" cstate="print"/>
          <a:srcRect/>
          <a:stretch>
            <a:fillRect/>
          </a:stretch>
        </p:blipFill>
        <p:spPr bwMode="auto">
          <a:xfrm>
            <a:off x="3200400" y="2438400"/>
            <a:ext cx="2693158" cy="2856946"/>
          </a:xfrm>
          <a:prstGeom prst="rect">
            <a:avLst/>
          </a:prstGeom>
          <a:noFill/>
          <a:ln w="9525">
            <a:noFill/>
            <a:miter lim="800000"/>
            <a:headEnd/>
            <a:tailEnd/>
          </a:ln>
          <a:effectLst/>
        </p:spPr>
      </p:pic>
      <p:pic>
        <p:nvPicPr>
          <p:cNvPr id="6" name="Picture 8"/>
          <p:cNvPicPr>
            <a:picLocks noChangeAspect="1" noChangeArrowheads="1"/>
          </p:cNvPicPr>
          <p:nvPr/>
        </p:nvPicPr>
        <p:blipFill>
          <a:blip r:embed="rId4" cstate="print"/>
          <a:srcRect/>
          <a:stretch>
            <a:fillRect/>
          </a:stretch>
        </p:blipFill>
        <p:spPr bwMode="auto">
          <a:xfrm>
            <a:off x="6248400" y="2514600"/>
            <a:ext cx="2620370" cy="2779731"/>
          </a:xfrm>
          <a:prstGeom prst="rect">
            <a:avLst/>
          </a:prstGeom>
          <a:noFill/>
          <a:ln w="9525">
            <a:noFill/>
            <a:miter lim="800000"/>
            <a:headEnd/>
            <a:tailEnd/>
          </a:ln>
          <a:effectLst/>
        </p:spPr>
      </p:pic>
      <p:pic>
        <p:nvPicPr>
          <p:cNvPr id="7" name="Picture 3"/>
          <p:cNvPicPr>
            <a:picLocks noChangeAspect="1" noChangeArrowheads="1"/>
          </p:cNvPicPr>
          <p:nvPr/>
        </p:nvPicPr>
        <p:blipFill>
          <a:blip r:embed="rId5" cstate="print"/>
          <a:srcRect/>
          <a:stretch>
            <a:fillRect/>
          </a:stretch>
        </p:blipFill>
        <p:spPr bwMode="auto">
          <a:xfrm>
            <a:off x="4648200" y="914400"/>
            <a:ext cx="3433829" cy="1752600"/>
          </a:xfrm>
          <a:prstGeom prst="rect">
            <a:avLst/>
          </a:prstGeom>
          <a:noFill/>
          <a:ln w="9525">
            <a:noFill/>
            <a:miter lim="800000"/>
            <a:headEnd/>
            <a:tailEnd/>
          </a:ln>
        </p:spPr>
      </p:pic>
      <p:sp>
        <p:nvSpPr>
          <p:cNvPr id="8" name="Title 1"/>
          <p:cNvSpPr txBox="1">
            <a:spLocks/>
          </p:cNvSpPr>
          <p:nvPr/>
        </p:nvSpPr>
        <p:spPr>
          <a:xfrm>
            <a:off x="0" y="5162320"/>
            <a:ext cx="2971800" cy="1467080"/>
          </a:xfrm>
          <a:prstGeom prst="rect">
            <a:avLst/>
          </a:prstGeom>
        </p:spPr>
        <p:txBody>
          <a:bodyPr vert="horz" lIns="188101" tIns="94051" rIns="188101" bIns="94051" rtlCol="0" anchor="ctr">
            <a:noAutofit/>
          </a:bodyPr>
          <a:lstStyle/>
          <a:p>
            <a:pPr algn="ctr">
              <a:spcBef>
                <a:spcPct val="0"/>
              </a:spcBef>
            </a:pPr>
            <a:r>
              <a:rPr lang="en-US" sz="2000" dirty="0" smtClean="0">
                <a:latin typeface="Calibri" pitchFamily="34" charset="0"/>
              </a:rPr>
              <a:t>Coupler iris area </a:t>
            </a:r>
            <a:r>
              <a:rPr lang="en-US" sz="2000" b="1" dirty="0" smtClean="0">
                <a:solidFill>
                  <a:srgbClr val="261CF2"/>
                </a:solidFill>
                <a:latin typeface="Calibri" pitchFamily="34" charset="0"/>
              </a:rPr>
              <a:t>including area of manufacturing error, no breakdown damage.</a:t>
            </a:r>
            <a:endParaRPr kumimoji="0" lang="en-US" sz="2000" b="1" i="0" u="none" strike="noStrike" kern="1200" cap="none" spc="0" normalizeH="0" baseline="0" noProof="0" dirty="0">
              <a:ln>
                <a:noFill/>
              </a:ln>
              <a:solidFill>
                <a:srgbClr val="261CF2"/>
              </a:solidFill>
              <a:effectLst/>
              <a:uLnTx/>
              <a:uFillTx/>
              <a:latin typeface="+mj-lt"/>
              <a:ea typeface="+mj-ea"/>
              <a:cs typeface="+mj-cs"/>
            </a:endParaRPr>
          </a:p>
        </p:txBody>
      </p:sp>
      <p:cxnSp>
        <p:nvCxnSpPr>
          <p:cNvPr id="9" name="Straight Arrow Connector 8"/>
          <p:cNvCxnSpPr/>
          <p:nvPr/>
        </p:nvCxnSpPr>
        <p:spPr>
          <a:xfrm flipV="1">
            <a:off x="4572000" y="2362200"/>
            <a:ext cx="1447800" cy="1524000"/>
          </a:xfrm>
          <a:prstGeom prst="straightConnector1">
            <a:avLst/>
          </a:prstGeom>
          <a:ln w="31750">
            <a:solidFill>
              <a:srgbClr val="FF0000"/>
            </a:solidFill>
            <a:tailEnd type="arrow" w="sm" len="lg"/>
          </a:ln>
        </p:spPr>
        <p:style>
          <a:lnRef idx="1">
            <a:schemeClr val="accent1"/>
          </a:lnRef>
          <a:fillRef idx="0">
            <a:schemeClr val="accent1"/>
          </a:fillRef>
          <a:effectRef idx="0">
            <a:schemeClr val="accent1"/>
          </a:effectRef>
          <a:fontRef idx="minor">
            <a:schemeClr val="tx1"/>
          </a:fontRef>
        </p:style>
      </p:cxnSp>
      <p:sp>
        <p:nvSpPr>
          <p:cNvPr id="11" name="Title 1"/>
          <p:cNvSpPr txBox="1">
            <a:spLocks/>
          </p:cNvSpPr>
          <p:nvPr/>
        </p:nvSpPr>
        <p:spPr>
          <a:xfrm>
            <a:off x="5937913" y="5334000"/>
            <a:ext cx="3129887" cy="1467080"/>
          </a:xfrm>
          <a:prstGeom prst="rect">
            <a:avLst/>
          </a:prstGeom>
        </p:spPr>
        <p:txBody>
          <a:bodyPr vert="horz" lIns="188101" tIns="94051" rIns="188101" bIns="94051" rtlCol="0" anchor="ctr">
            <a:noAutofit/>
          </a:bodyPr>
          <a:lstStyle/>
          <a:p>
            <a:pPr algn="ctr">
              <a:spcBef>
                <a:spcPct val="0"/>
              </a:spcBef>
            </a:pPr>
            <a:r>
              <a:rPr lang="en-US" sz="2000" dirty="0" smtClean="0">
                <a:latin typeface="Calibri" pitchFamily="34" charset="0"/>
              </a:rPr>
              <a:t>End cell iris, </a:t>
            </a:r>
            <a:r>
              <a:rPr lang="en-US" sz="2000" b="1" dirty="0" smtClean="0">
                <a:solidFill>
                  <a:srgbClr val="261CF2"/>
                </a:solidFill>
                <a:latin typeface="Calibri" pitchFamily="34" charset="0"/>
              </a:rPr>
              <a:t>typical breakdown damage on end cell side.</a:t>
            </a:r>
            <a:endParaRPr kumimoji="0" lang="en-US" sz="2000" b="1" i="0" u="none" strike="noStrike" kern="1200" cap="none" spc="0" normalizeH="0" baseline="0" noProof="0" dirty="0">
              <a:ln>
                <a:noFill/>
              </a:ln>
              <a:solidFill>
                <a:srgbClr val="261CF2"/>
              </a:solidFill>
              <a:effectLst/>
              <a:uLnTx/>
              <a:uFillTx/>
              <a:latin typeface="+mj-lt"/>
              <a:ea typeface="+mj-ea"/>
              <a:cs typeface="+mj-cs"/>
            </a:endParaRPr>
          </a:p>
        </p:txBody>
      </p:sp>
      <p:sp>
        <p:nvSpPr>
          <p:cNvPr id="12" name="Title 1"/>
          <p:cNvSpPr txBox="1">
            <a:spLocks/>
          </p:cNvSpPr>
          <p:nvPr/>
        </p:nvSpPr>
        <p:spPr>
          <a:xfrm>
            <a:off x="2971800" y="5390920"/>
            <a:ext cx="3129887" cy="1467080"/>
          </a:xfrm>
          <a:prstGeom prst="rect">
            <a:avLst/>
          </a:prstGeom>
        </p:spPr>
        <p:txBody>
          <a:bodyPr vert="horz" lIns="188101" tIns="94051" rIns="188101" bIns="94051" rtlCol="0" anchor="ctr">
            <a:noAutofit/>
          </a:bodyPr>
          <a:lstStyle/>
          <a:p>
            <a:pPr algn="ctr">
              <a:spcBef>
                <a:spcPct val="0"/>
              </a:spcBef>
            </a:pPr>
            <a:r>
              <a:rPr lang="en-US" sz="2000" dirty="0" smtClean="0">
                <a:latin typeface="Calibri" pitchFamily="34" charset="0"/>
              </a:rPr>
              <a:t>End cell wall, </a:t>
            </a:r>
            <a:r>
              <a:rPr lang="en-US" sz="2000" b="1" dirty="0" smtClean="0">
                <a:solidFill>
                  <a:srgbClr val="261CF2"/>
                </a:solidFill>
                <a:latin typeface="Calibri" pitchFamily="34" charset="0"/>
              </a:rPr>
              <a:t>typical pulse heating damage.</a:t>
            </a:r>
            <a:endParaRPr kumimoji="0" lang="en-US" sz="2000" b="1" i="0" u="none" strike="noStrike" kern="1200" cap="none" spc="0" normalizeH="0" baseline="0" noProof="0" dirty="0">
              <a:ln>
                <a:noFill/>
              </a:ln>
              <a:solidFill>
                <a:srgbClr val="261CF2"/>
              </a:solidFill>
              <a:effectLst/>
              <a:uLnTx/>
              <a:uFillTx/>
              <a:latin typeface="+mj-lt"/>
              <a:ea typeface="+mj-ea"/>
              <a:cs typeface="+mj-cs"/>
            </a:endParaRPr>
          </a:p>
        </p:txBody>
      </p:sp>
      <p:sp>
        <p:nvSpPr>
          <p:cNvPr id="15" name="Title 1"/>
          <p:cNvSpPr>
            <a:spLocks noGrp="1"/>
          </p:cNvSpPr>
          <p:nvPr>
            <p:ph type="title"/>
          </p:nvPr>
        </p:nvSpPr>
        <p:spPr/>
        <p:txBody>
          <a:bodyPr/>
          <a:lstStyle/>
          <a:p>
            <a:r>
              <a:rPr lang="en-US" sz="3200" dirty="0" smtClean="0"/>
              <a:t>SEM inspection of dual-feed, </a:t>
            </a:r>
            <a:r>
              <a:rPr lang="en-US" sz="3200" i="1" dirty="0" smtClean="0"/>
              <a:t>low coupler fields</a:t>
            </a:r>
            <a:r>
              <a:rPr lang="en-US" sz="3200" dirty="0" smtClean="0"/>
              <a:t>,</a:t>
            </a:r>
            <a:br>
              <a:rPr lang="en-US" sz="3200" dirty="0" smtClean="0"/>
            </a:br>
            <a:r>
              <a:rPr lang="en-US" sz="3200" dirty="0" smtClean="0"/>
              <a:t> 3C-SW-A3.75-T2.6-1WR90-Cu-SLAC-#1 </a:t>
            </a:r>
            <a:br>
              <a:rPr lang="en-US" sz="3200" dirty="0" smtClean="0"/>
            </a:br>
            <a:endParaRPr lang="en-US" sz="3200" dirty="0"/>
          </a:p>
        </p:txBody>
      </p:sp>
      <p:sp>
        <p:nvSpPr>
          <p:cNvPr id="16" name="Freeform 15"/>
          <p:cNvSpPr/>
          <p:nvPr/>
        </p:nvSpPr>
        <p:spPr>
          <a:xfrm>
            <a:off x="1570616" y="3694933"/>
            <a:ext cx="1294504" cy="2248667"/>
          </a:xfrm>
          <a:custGeom>
            <a:avLst/>
            <a:gdLst>
              <a:gd name="connsiteX0" fmla="*/ 892885 w 1294504"/>
              <a:gd name="connsiteY0" fmla="*/ 2495774 h 2495774"/>
              <a:gd name="connsiteX1" fmla="*/ 1269403 w 1294504"/>
              <a:gd name="connsiteY1" fmla="*/ 2086983 h 2495774"/>
              <a:gd name="connsiteX2" fmla="*/ 742278 w 1294504"/>
              <a:gd name="connsiteY2" fmla="*/ 1667435 h 2495774"/>
              <a:gd name="connsiteX3" fmla="*/ 688490 w 1294504"/>
              <a:gd name="connsiteY3" fmla="*/ 710005 h 2495774"/>
              <a:gd name="connsiteX4" fmla="*/ 0 w 1294504"/>
              <a:gd name="connsiteY4" fmla="*/ 0 h 249577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4504" h="2495774">
                <a:moveTo>
                  <a:pt x="892885" y="2495774"/>
                </a:moveTo>
                <a:cubicBezTo>
                  <a:pt x="1093694" y="2360407"/>
                  <a:pt x="1294504" y="2225040"/>
                  <a:pt x="1269403" y="2086983"/>
                </a:cubicBezTo>
                <a:cubicBezTo>
                  <a:pt x="1244302" y="1948927"/>
                  <a:pt x="839097" y="1896931"/>
                  <a:pt x="742278" y="1667435"/>
                </a:cubicBezTo>
                <a:cubicBezTo>
                  <a:pt x="645459" y="1437939"/>
                  <a:pt x="812203" y="987911"/>
                  <a:pt x="688490" y="710005"/>
                </a:cubicBezTo>
                <a:cubicBezTo>
                  <a:pt x="564777" y="432099"/>
                  <a:pt x="282388" y="216049"/>
                  <a:pt x="0" y="0"/>
                </a:cubicBezTo>
              </a:path>
            </a:pathLst>
          </a:custGeom>
          <a:ln w="28575">
            <a:solidFill>
              <a:srgbClr val="FF0000"/>
            </a:solidFill>
            <a:tailEnd type="arrow" w="sm"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9" name="Straight Arrow Connector 18"/>
          <p:cNvCxnSpPr/>
          <p:nvPr/>
        </p:nvCxnSpPr>
        <p:spPr>
          <a:xfrm flipH="1" flipV="1">
            <a:off x="6477000" y="2133600"/>
            <a:ext cx="1371600" cy="838200"/>
          </a:xfrm>
          <a:prstGeom prst="straightConnector1">
            <a:avLst/>
          </a:prstGeom>
          <a:ln w="31750">
            <a:solidFill>
              <a:srgbClr val="FF0000"/>
            </a:solidFill>
            <a:tailEnd type="arrow" w="sm" len="lg"/>
          </a:ln>
        </p:spPr>
        <p:style>
          <a:lnRef idx="1">
            <a:schemeClr val="accent1"/>
          </a:lnRef>
          <a:fillRef idx="0">
            <a:schemeClr val="accent1"/>
          </a:fillRef>
          <a:effectRef idx="0">
            <a:schemeClr val="accent1"/>
          </a:effectRef>
          <a:fontRef idx="minor">
            <a:schemeClr val="tx1"/>
          </a:fontRef>
        </p:style>
      </p:cxnSp>
      <p:sp>
        <p:nvSpPr>
          <p:cNvPr id="22" name="TextBox 21"/>
          <p:cNvSpPr txBox="1"/>
          <p:nvPr/>
        </p:nvSpPr>
        <p:spPr>
          <a:xfrm>
            <a:off x="6808605" y="6488668"/>
            <a:ext cx="2106795" cy="369332"/>
          </a:xfrm>
          <a:prstGeom prst="rect">
            <a:avLst/>
          </a:prstGeom>
          <a:noFill/>
        </p:spPr>
        <p:txBody>
          <a:bodyPr wrap="none" rtlCol="0">
            <a:spAutoFit/>
          </a:bodyPr>
          <a:lstStyle/>
          <a:p>
            <a:r>
              <a:rPr lang="en-US" dirty="0" smtClean="0">
                <a:latin typeface="Calibri" pitchFamily="34" charset="0"/>
              </a:rPr>
              <a:t>SEM by Lisa Laurent </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5414" name="Picture 6"/>
          <p:cNvPicPr>
            <a:picLocks noChangeAspect="1" noChangeArrowheads="1"/>
          </p:cNvPicPr>
          <p:nvPr/>
        </p:nvPicPr>
        <p:blipFill>
          <a:blip r:embed="rId3" cstate="print"/>
          <a:srcRect/>
          <a:stretch>
            <a:fillRect/>
          </a:stretch>
        </p:blipFill>
        <p:spPr bwMode="auto">
          <a:xfrm>
            <a:off x="4724400" y="1676400"/>
            <a:ext cx="4099559" cy="3429000"/>
          </a:xfrm>
          <a:prstGeom prst="rect">
            <a:avLst/>
          </a:prstGeom>
          <a:noFill/>
          <a:ln w="9525">
            <a:noFill/>
            <a:miter lim="800000"/>
            <a:headEnd/>
            <a:tailEnd/>
          </a:ln>
        </p:spPr>
      </p:pic>
      <p:sp>
        <p:nvSpPr>
          <p:cNvPr id="3075" name="Rectangle 3"/>
          <p:cNvSpPr>
            <a:spLocks noGrp="1" noChangeArrowheads="1"/>
          </p:cNvSpPr>
          <p:nvPr>
            <p:ph type="title" idx="4294967295"/>
          </p:nvPr>
        </p:nvSpPr>
        <p:spPr>
          <a:xfrm>
            <a:off x="-76200" y="-56705"/>
            <a:ext cx="8915400" cy="1143000"/>
          </a:xfrm>
        </p:spPr>
        <p:txBody>
          <a:bodyPr>
            <a:noAutofit/>
          </a:bodyPr>
          <a:lstStyle/>
          <a:p>
            <a:r>
              <a:rPr lang="en-US" sz="2400" dirty="0" smtClean="0"/>
              <a:t>1C-SW-A3.75-T2.6-2WR90-Cu-SLAC-#2 </a:t>
            </a:r>
            <a:r>
              <a:rPr lang="en-US" sz="2400" dirty="0"/>
              <a:t/>
            </a:r>
            <a:br>
              <a:rPr lang="en-US" sz="2400" dirty="0"/>
            </a:br>
            <a:r>
              <a:rPr lang="en-US" sz="2400" dirty="0" smtClean="0"/>
              <a:t>Calculating </a:t>
            </a:r>
            <a:r>
              <a:rPr lang="en-US" sz="2400" dirty="0" err="1" smtClean="0"/>
              <a:t>Zenghai’s</a:t>
            </a:r>
            <a:r>
              <a:rPr lang="en-US" sz="2400" dirty="0" smtClean="0"/>
              <a:t> geometry with </a:t>
            </a:r>
            <a:r>
              <a:rPr lang="en-US" sz="2400" dirty="0"/>
              <a:t>HFSS, </a:t>
            </a:r>
            <a:r>
              <a:rPr lang="en-US" sz="2400" dirty="0" smtClean="0"/>
              <a:t>first order elements,</a:t>
            </a:r>
            <a:br>
              <a:rPr lang="en-US" sz="2400" dirty="0" smtClean="0"/>
            </a:br>
            <a:r>
              <a:rPr lang="en-US" sz="2400" dirty="0" smtClean="0"/>
              <a:t> driven, 10 </a:t>
            </a:r>
            <a:r>
              <a:rPr lang="en-US" sz="2400" dirty="0"/>
              <a:t>MW </a:t>
            </a:r>
            <a:r>
              <a:rPr lang="en-US" sz="2400" dirty="0" smtClean="0"/>
              <a:t>input</a:t>
            </a:r>
            <a:endParaRPr lang="en-US" sz="2400" dirty="0"/>
          </a:p>
        </p:txBody>
      </p:sp>
      <p:sp>
        <p:nvSpPr>
          <p:cNvPr id="3094" name="Text Box 22"/>
          <p:cNvSpPr txBox="1">
            <a:spLocks noChangeArrowheads="1"/>
          </p:cNvSpPr>
          <p:nvPr/>
        </p:nvSpPr>
        <p:spPr bwMode="auto">
          <a:xfrm>
            <a:off x="7086600" y="6611779"/>
            <a:ext cx="1744388" cy="246221"/>
          </a:xfrm>
          <a:prstGeom prst="rect">
            <a:avLst/>
          </a:prstGeom>
          <a:noFill/>
          <a:ln w="9525">
            <a:noFill/>
            <a:miter lim="800000"/>
            <a:headEnd/>
            <a:tailEnd/>
          </a:ln>
          <a:effectLst/>
        </p:spPr>
        <p:txBody>
          <a:bodyPr wrap="none">
            <a:spAutoFit/>
          </a:bodyPr>
          <a:lstStyle/>
          <a:p>
            <a:r>
              <a:rPr lang="en-US" sz="1000" i="1" dirty="0">
                <a:latin typeface="Calibri" pitchFamily="34" charset="0"/>
              </a:rPr>
              <a:t>V.A. </a:t>
            </a:r>
            <a:r>
              <a:rPr lang="en-US" sz="1000" i="1" dirty="0" smtClean="0">
                <a:latin typeface="Calibri" pitchFamily="34" charset="0"/>
              </a:rPr>
              <a:t>Dolgashev, 24 June 2011</a:t>
            </a:r>
            <a:endParaRPr lang="en-US" sz="1000" i="1" dirty="0">
              <a:latin typeface="Calibri" pitchFamily="34" charset="0"/>
            </a:endParaRPr>
          </a:p>
        </p:txBody>
      </p:sp>
      <p:pic>
        <p:nvPicPr>
          <p:cNvPr id="145411" name="Picture 3"/>
          <p:cNvPicPr>
            <a:picLocks noChangeAspect="1" noChangeArrowheads="1"/>
          </p:cNvPicPr>
          <p:nvPr/>
        </p:nvPicPr>
        <p:blipFill>
          <a:blip r:embed="rId4" cstate="print"/>
          <a:srcRect/>
          <a:stretch>
            <a:fillRect/>
          </a:stretch>
        </p:blipFill>
        <p:spPr bwMode="auto">
          <a:xfrm>
            <a:off x="838200" y="1524000"/>
            <a:ext cx="3124200" cy="3304818"/>
          </a:xfrm>
          <a:prstGeom prst="rect">
            <a:avLst/>
          </a:prstGeom>
          <a:noFill/>
          <a:ln w="9525">
            <a:noFill/>
            <a:miter lim="800000"/>
            <a:headEnd/>
            <a:tailEnd/>
          </a:ln>
        </p:spPr>
      </p:pic>
      <p:sp>
        <p:nvSpPr>
          <p:cNvPr id="20" name="TextBox 19"/>
          <p:cNvSpPr txBox="1"/>
          <p:nvPr/>
        </p:nvSpPr>
        <p:spPr>
          <a:xfrm>
            <a:off x="1524000" y="5181600"/>
            <a:ext cx="2044149" cy="369332"/>
          </a:xfrm>
          <a:prstGeom prst="rect">
            <a:avLst/>
          </a:prstGeom>
          <a:noFill/>
        </p:spPr>
        <p:txBody>
          <a:bodyPr wrap="none" rtlCol="0">
            <a:spAutoFit/>
          </a:bodyPr>
          <a:lstStyle/>
          <a:p>
            <a:r>
              <a:rPr lang="en-US" dirty="0" smtClean="0">
                <a:latin typeface="Calibri" pitchFamily="34" charset="0"/>
              </a:rPr>
              <a:t>Surface loss density</a:t>
            </a:r>
            <a:endParaRPr lang="en-US" dirty="0">
              <a:latin typeface="Calibri" pitchFamily="34" charset="0"/>
            </a:endParaRPr>
          </a:p>
        </p:txBody>
      </p:sp>
      <p:sp>
        <p:nvSpPr>
          <p:cNvPr id="23" name="TextBox 22"/>
          <p:cNvSpPr txBox="1"/>
          <p:nvPr/>
        </p:nvSpPr>
        <p:spPr>
          <a:xfrm>
            <a:off x="2819400" y="1524000"/>
            <a:ext cx="1377300" cy="369332"/>
          </a:xfrm>
          <a:prstGeom prst="rect">
            <a:avLst/>
          </a:prstGeom>
          <a:noFill/>
        </p:spPr>
        <p:txBody>
          <a:bodyPr wrap="none" rtlCol="0">
            <a:spAutoFit/>
          </a:bodyPr>
          <a:lstStyle/>
          <a:p>
            <a:r>
              <a:rPr lang="en-US" dirty="0" smtClean="0">
                <a:latin typeface="Calibri" pitchFamily="34" charset="0"/>
              </a:rPr>
              <a:t>0.3 MW/cm</a:t>
            </a:r>
            <a:r>
              <a:rPr lang="en-US" baseline="30000" dirty="0" smtClean="0">
                <a:latin typeface="Calibri" pitchFamily="34" charset="0"/>
              </a:rPr>
              <a:t>2</a:t>
            </a:r>
            <a:endParaRPr lang="en-US" baseline="30000" dirty="0">
              <a:latin typeface="Calibri" pitchFamily="34" charset="0"/>
            </a:endParaRPr>
          </a:p>
        </p:txBody>
      </p:sp>
      <p:sp>
        <p:nvSpPr>
          <p:cNvPr id="26" name="Line 7"/>
          <p:cNvSpPr>
            <a:spLocks noChangeShapeType="1"/>
          </p:cNvSpPr>
          <p:nvPr/>
        </p:nvSpPr>
        <p:spPr bwMode="auto">
          <a:xfrm flipH="1">
            <a:off x="3200400" y="1828800"/>
            <a:ext cx="152400" cy="430995"/>
          </a:xfrm>
          <a:prstGeom prst="line">
            <a:avLst/>
          </a:prstGeom>
          <a:noFill/>
          <a:ln w="9525">
            <a:solidFill>
              <a:schemeClr val="tx1"/>
            </a:solidFill>
            <a:round/>
            <a:headEnd/>
            <a:tailEnd type="triangle" w="sm" len="lg"/>
          </a:ln>
          <a:effectLst/>
        </p:spPr>
        <p:txBody>
          <a:bodyPr/>
          <a:lstStyle/>
          <a:p>
            <a:endParaRPr lang="en-US">
              <a:latin typeface="Calibri" pitchFamily="34" charset="0"/>
            </a:endParaRPr>
          </a:p>
        </p:txBody>
      </p:sp>
      <p:sp>
        <p:nvSpPr>
          <p:cNvPr id="27" name="TextBox 26"/>
          <p:cNvSpPr txBox="1"/>
          <p:nvPr/>
        </p:nvSpPr>
        <p:spPr>
          <a:xfrm>
            <a:off x="3657600" y="3124200"/>
            <a:ext cx="1202573" cy="307777"/>
          </a:xfrm>
          <a:prstGeom prst="rect">
            <a:avLst/>
          </a:prstGeom>
          <a:noFill/>
        </p:spPr>
        <p:txBody>
          <a:bodyPr wrap="none" rtlCol="0">
            <a:spAutoFit/>
          </a:bodyPr>
          <a:lstStyle/>
          <a:p>
            <a:r>
              <a:rPr lang="en-US" sz="1400" dirty="0" smtClean="0">
                <a:latin typeface="Calibri" pitchFamily="34" charset="0"/>
              </a:rPr>
              <a:t>0.43 MW/cm</a:t>
            </a:r>
            <a:r>
              <a:rPr lang="en-US" sz="1400" baseline="30000" dirty="0" smtClean="0">
                <a:latin typeface="Calibri" pitchFamily="34" charset="0"/>
              </a:rPr>
              <a:t>2</a:t>
            </a:r>
            <a:endParaRPr lang="en-US" sz="1400" baseline="30000" dirty="0">
              <a:latin typeface="Calibri" pitchFamily="34" charset="0"/>
            </a:endParaRPr>
          </a:p>
        </p:txBody>
      </p:sp>
      <p:sp>
        <p:nvSpPr>
          <p:cNvPr id="30" name="Line 7"/>
          <p:cNvSpPr>
            <a:spLocks noChangeShapeType="1"/>
          </p:cNvSpPr>
          <p:nvPr/>
        </p:nvSpPr>
        <p:spPr bwMode="auto">
          <a:xfrm flipH="1" flipV="1">
            <a:off x="3429000" y="3250395"/>
            <a:ext cx="304800" cy="26205"/>
          </a:xfrm>
          <a:prstGeom prst="line">
            <a:avLst/>
          </a:prstGeom>
          <a:noFill/>
          <a:ln w="9525">
            <a:solidFill>
              <a:schemeClr val="tx1"/>
            </a:solidFill>
            <a:round/>
            <a:headEnd/>
            <a:tailEnd type="triangle" w="sm" len="lg"/>
          </a:ln>
          <a:effectLst/>
        </p:spPr>
        <p:txBody>
          <a:bodyPr/>
          <a:lstStyle/>
          <a:p>
            <a:endParaRPr lang="en-US">
              <a:latin typeface="Calibri" pitchFamily="34" charset="0"/>
            </a:endParaRPr>
          </a:p>
        </p:txBody>
      </p:sp>
      <p:sp>
        <p:nvSpPr>
          <p:cNvPr id="32" name="TextBox 31"/>
          <p:cNvSpPr txBox="1"/>
          <p:nvPr/>
        </p:nvSpPr>
        <p:spPr>
          <a:xfrm>
            <a:off x="6553200" y="5105400"/>
            <a:ext cx="1016625" cy="369332"/>
          </a:xfrm>
          <a:prstGeom prst="rect">
            <a:avLst/>
          </a:prstGeom>
          <a:noFill/>
        </p:spPr>
        <p:txBody>
          <a:bodyPr wrap="none" rtlCol="0">
            <a:spAutoFit/>
          </a:bodyPr>
          <a:lstStyle/>
          <a:p>
            <a:r>
              <a:rPr lang="en-US" dirty="0" err="1" smtClean="0">
                <a:latin typeface="Calibri" pitchFamily="34" charset="0"/>
              </a:rPr>
              <a:t>Im</a:t>
            </a:r>
            <a:r>
              <a:rPr lang="en-US" dirty="0" smtClean="0">
                <a:latin typeface="Calibri" pitchFamily="34" charset="0"/>
              </a:rPr>
              <a:t>(E×H</a:t>
            </a:r>
            <a:r>
              <a:rPr lang="en-US" baseline="30000" dirty="0" smtClean="0">
                <a:latin typeface="Calibri" pitchFamily="34" charset="0"/>
              </a:rPr>
              <a:t>*</a:t>
            </a:r>
            <a:r>
              <a:rPr lang="en-US" dirty="0" smtClean="0">
                <a:latin typeface="Calibri" pitchFamily="34" charset="0"/>
              </a:rPr>
              <a:t>)</a:t>
            </a:r>
            <a:endParaRPr lang="en-US" dirty="0">
              <a:latin typeface="Calibri" pitchFamily="34" charset="0"/>
            </a:endParaRPr>
          </a:p>
        </p:txBody>
      </p:sp>
      <p:sp>
        <p:nvSpPr>
          <p:cNvPr id="34" name="Line 7"/>
          <p:cNvSpPr>
            <a:spLocks noChangeShapeType="1"/>
          </p:cNvSpPr>
          <p:nvPr/>
        </p:nvSpPr>
        <p:spPr bwMode="auto">
          <a:xfrm flipH="1">
            <a:off x="7620000" y="2133600"/>
            <a:ext cx="533400" cy="659595"/>
          </a:xfrm>
          <a:prstGeom prst="line">
            <a:avLst/>
          </a:prstGeom>
          <a:noFill/>
          <a:ln w="9525">
            <a:solidFill>
              <a:srgbClr val="C00000"/>
            </a:solidFill>
            <a:round/>
            <a:headEnd/>
            <a:tailEnd type="triangle" w="sm" len="lg"/>
          </a:ln>
          <a:effectLst/>
        </p:spPr>
        <p:txBody>
          <a:bodyPr/>
          <a:lstStyle/>
          <a:p>
            <a:endParaRPr lang="en-US">
              <a:latin typeface="Calibri" pitchFamily="34" charset="0"/>
            </a:endParaRPr>
          </a:p>
        </p:txBody>
      </p:sp>
      <p:sp>
        <p:nvSpPr>
          <p:cNvPr id="35" name="TextBox 34"/>
          <p:cNvSpPr txBox="1"/>
          <p:nvPr/>
        </p:nvSpPr>
        <p:spPr>
          <a:xfrm>
            <a:off x="7543800" y="1676400"/>
            <a:ext cx="1338828" cy="369332"/>
          </a:xfrm>
          <a:prstGeom prst="rect">
            <a:avLst/>
          </a:prstGeom>
          <a:noFill/>
        </p:spPr>
        <p:txBody>
          <a:bodyPr wrap="none" rtlCol="0">
            <a:spAutoFit/>
          </a:bodyPr>
          <a:lstStyle/>
          <a:p>
            <a:r>
              <a:rPr lang="en-US" dirty="0" smtClean="0">
                <a:latin typeface="Calibri" pitchFamily="34" charset="0"/>
              </a:rPr>
              <a:t>4.8 GW/cm</a:t>
            </a:r>
            <a:r>
              <a:rPr lang="en-US" baseline="30000" dirty="0" smtClean="0">
                <a:latin typeface="Calibri" pitchFamily="34" charset="0"/>
              </a:rPr>
              <a:t>2</a:t>
            </a:r>
            <a:endParaRPr lang="en-US" baseline="30000" dirty="0">
              <a:latin typeface="Calibri" pitchFamily="34" charset="0"/>
            </a:endParaRPr>
          </a:p>
        </p:txBody>
      </p:sp>
      <p:sp>
        <p:nvSpPr>
          <p:cNvPr id="36" name="TextBox 35"/>
          <p:cNvSpPr txBox="1"/>
          <p:nvPr/>
        </p:nvSpPr>
        <p:spPr>
          <a:xfrm>
            <a:off x="7010400" y="1295400"/>
            <a:ext cx="1338828" cy="369332"/>
          </a:xfrm>
          <a:prstGeom prst="rect">
            <a:avLst/>
          </a:prstGeom>
          <a:noFill/>
        </p:spPr>
        <p:txBody>
          <a:bodyPr wrap="none" rtlCol="0">
            <a:spAutoFit/>
          </a:bodyPr>
          <a:lstStyle/>
          <a:p>
            <a:r>
              <a:rPr lang="en-US" dirty="0" smtClean="0">
                <a:latin typeface="Calibri" pitchFamily="34" charset="0"/>
              </a:rPr>
              <a:t>4.4 GW/cm</a:t>
            </a:r>
            <a:r>
              <a:rPr lang="en-US" baseline="30000" dirty="0" smtClean="0">
                <a:latin typeface="Calibri" pitchFamily="34" charset="0"/>
              </a:rPr>
              <a:t>2</a:t>
            </a:r>
            <a:endParaRPr lang="en-US" baseline="30000" dirty="0">
              <a:latin typeface="Calibri" pitchFamily="34" charset="0"/>
            </a:endParaRPr>
          </a:p>
        </p:txBody>
      </p:sp>
      <p:sp>
        <p:nvSpPr>
          <p:cNvPr id="37" name="Line 7"/>
          <p:cNvSpPr>
            <a:spLocks noChangeShapeType="1"/>
          </p:cNvSpPr>
          <p:nvPr/>
        </p:nvSpPr>
        <p:spPr bwMode="auto">
          <a:xfrm flipH="1">
            <a:off x="7467600" y="1676400"/>
            <a:ext cx="0" cy="735795"/>
          </a:xfrm>
          <a:prstGeom prst="line">
            <a:avLst/>
          </a:prstGeom>
          <a:noFill/>
          <a:ln w="9525">
            <a:solidFill>
              <a:srgbClr val="C00000"/>
            </a:solidFill>
            <a:round/>
            <a:headEnd/>
            <a:tailEnd type="triangle" w="sm" len="lg"/>
          </a:ln>
          <a:effectLst/>
        </p:spPr>
        <p:txBody>
          <a:bodyPr/>
          <a:lstStyle/>
          <a:p>
            <a:endParaRPr lang="en-US">
              <a:latin typeface="Calibri" pitchFamily="34" charset="0"/>
            </a:endParaRPr>
          </a:p>
        </p:txBody>
      </p:sp>
      <p:sp>
        <p:nvSpPr>
          <p:cNvPr id="38" name="Line 7"/>
          <p:cNvSpPr>
            <a:spLocks noChangeShapeType="1"/>
          </p:cNvSpPr>
          <p:nvPr/>
        </p:nvSpPr>
        <p:spPr bwMode="auto">
          <a:xfrm>
            <a:off x="6477000" y="1600200"/>
            <a:ext cx="152400" cy="507195"/>
          </a:xfrm>
          <a:prstGeom prst="line">
            <a:avLst/>
          </a:prstGeom>
          <a:noFill/>
          <a:ln w="9525">
            <a:solidFill>
              <a:srgbClr val="C00000"/>
            </a:solidFill>
            <a:round/>
            <a:headEnd/>
            <a:tailEnd type="triangle" w="sm" len="lg"/>
          </a:ln>
          <a:effectLst/>
        </p:spPr>
        <p:txBody>
          <a:bodyPr/>
          <a:lstStyle/>
          <a:p>
            <a:endParaRPr lang="en-US">
              <a:latin typeface="Calibri" pitchFamily="34" charset="0"/>
            </a:endParaRPr>
          </a:p>
        </p:txBody>
      </p:sp>
      <p:sp>
        <p:nvSpPr>
          <p:cNvPr id="39" name="TextBox 38"/>
          <p:cNvSpPr txBox="1"/>
          <p:nvPr/>
        </p:nvSpPr>
        <p:spPr>
          <a:xfrm>
            <a:off x="5791200" y="1295400"/>
            <a:ext cx="1338828" cy="369332"/>
          </a:xfrm>
          <a:prstGeom prst="rect">
            <a:avLst/>
          </a:prstGeom>
          <a:noFill/>
        </p:spPr>
        <p:txBody>
          <a:bodyPr wrap="none" rtlCol="0">
            <a:spAutoFit/>
          </a:bodyPr>
          <a:lstStyle/>
          <a:p>
            <a:r>
              <a:rPr lang="en-US" dirty="0" smtClean="0">
                <a:latin typeface="Calibri" pitchFamily="34" charset="0"/>
              </a:rPr>
              <a:t>4.2 GW/cm</a:t>
            </a:r>
            <a:r>
              <a:rPr lang="en-US" baseline="30000" dirty="0" smtClean="0">
                <a:latin typeface="Calibri" pitchFamily="34" charset="0"/>
              </a:rPr>
              <a:t>2</a:t>
            </a:r>
            <a:endParaRPr lang="en-US" baseline="30000" dirty="0">
              <a:latin typeface="Calibri" pitchFamily="34" charset="0"/>
            </a:endParaRPr>
          </a:p>
        </p:txBody>
      </p:sp>
      <p:sp>
        <p:nvSpPr>
          <p:cNvPr id="18" name="TextBox 17"/>
          <p:cNvSpPr txBox="1"/>
          <p:nvPr/>
        </p:nvSpPr>
        <p:spPr>
          <a:xfrm>
            <a:off x="76200" y="5638800"/>
            <a:ext cx="9161482" cy="830997"/>
          </a:xfrm>
          <a:prstGeom prst="rect">
            <a:avLst/>
          </a:prstGeom>
          <a:noFill/>
        </p:spPr>
        <p:txBody>
          <a:bodyPr wrap="none" rtlCol="0">
            <a:spAutoFit/>
          </a:bodyPr>
          <a:lstStyle/>
          <a:p>
            <a:pPr algn="ctr"/>
            <a:r>
              <a:rPr lang="en-US" sz="2400" dirty="0" smtClean="0">
                <a:latin typeface="Calibri" pitchFamily="34" charset="0"/>
              </a:rPr>
              <a:t>Peak electric, peak magnetic, and peak </a:t>
            </a:r>
            <a:r>
              <a:rPr lang="en-US" sz="2400" dirty="0" err="1" smtClean="0">
                <a:latin typeface="Calibri" pitchFamily="34" charset="0"/>
              </a:rPr>
              <a:t>Poynting</a:t>
            </a:r>
            <a:r>
              <a:rPr lang="en-US" sz="2400" dirty="0" smtClean="0">
                <a:latin typeface="Calibri" pitchFamily="34" charset="0"/>
              </a:rPr>
              <a:t>  vector </a:t>
            </a:r>
            <a:br>
              <a:rPr lang="en-US" sz="2400" dirty="0" smtClean="0">
                <a:latin typeface="Calibri" pitchFamily="34" charset="0"/>
              </a:rPr>
            </a:br>
            <a:r>
              <a:rPr lang="en-US" sz="2400" dirty="0" smtClean="0">
                <a:latin typeface="Calibri" pitchFamily="34" charset="0"/>
              </a:rPr>
              <a:t>are all located in the coupler cell which has minimal breakdown damage.</a:t>
            </a:r>
            <a:endParaRPr lang="en-US" sz="2400" dirty="0">
              <a:latin typeface="Calibri" pitchFamily="34" charset="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0"/>
            <a:ext cx="8229600" cy="1143000"/>
          </a:xfrm>
        </p:spPr>
        <p:txBody>
          <a:bodyPr/>
          <a:lstStyle/>
          <a:p>
            <a:r>
              <a:rPr lang="en-US" sz="3600" dirty="0" smtClean="0"/>
              <a:t>Autopsy of dual-feed, </a:t>
            </a:r>
            <a:r>
              <a:rPr lang="en-US" sz="3600" i="1" dirty="0" smtClean="0"/>
              <a:t>equal fields</a:t>
            </a:r>
            <a:r>
              <a:rPr lang="en-US" sz="3600" dirty="0" smtClean="0"/>
              <a:t>,</a:t>
            </a:r>
            <a:br>
              <a:rPr lang="en-US" sz="3600" dirty="0" smtClean="0"/>
            </a:br>
            <a:r>
              <a:rPr lang="en-US" sz="3600" dirty="0" smtClean="0"/>
              <a:t> 3C-SW-A3.75-T2.6-1WR90-Cu-SLAC-#1 </a:t>
            </a:r>
            <a:endParaRPr lang="en-US" sz="3600" dirty="0"/>
          </a:p>
        </p:txBody>
      </p:sp>
      <p:pic>
        <p:nvPicPr>
          <p:cNvPr id="18433" name="Picture 1"/>
          <p:cNvPicPr>
            <a:picLocks noChangeAspect="1" noChangeArrowheads="1"/>
          </p:cNvPicPr>
          <p:nvPr/>
        </p:nvPicPr>
        <p:blipFill>
          <a:blip r:embed="rId2" cstate="print"/>
          <a:srcRect r="17838" b="19048"/>
          <a:stretch>
            <a:fillRect/>
          </a:stretch>
        </p:blipFill>
        <p:spPr bwMode="auto">
          <a:xfrm>
            <a:off x="0" y="2634734"/>
            <a:ext cx="4845424" cy="3581400"/>
          </a:xfrm>
          <a:prstGeom prst="rect">
            <a:avLst/>
          </a:prstGeom>
          <a:noFill/>
          <a:ln w="9525">
            <a:noFill/>
            <a:miter lim="800000"/>
            <a:headEnd/>
            <a:tailEnd/>
          </a:ln>
          <a:effectLst/>
        </p:spPr>
      </p:pic>
      <p:sp>
        <p:nvSpPr>
          <p:cNvPr id="5" name="TextBox 4"/>
          <p:cNvSpPr txBox="1"/>
          <p:nvPr/>
        </p:nvSpPr>
        <p:spPr>
          <a:xfrm>
            <a:off x="8107716" y="6553200"/>
            <a:ext cx="1112484" cy="369332"/>
          </a:xfrm>
          <a:prstGeom prst="rect">
            <a:avLst/>
          </a:prstGeom>
          <a:noFill/>
        </p:spPr>
        <p:txBody>
          <a:bodyPr wrap="none" rtlCol="0">
            <a:spAutoFit/>
          </a:bodyPr>
          <a:lstStyle/>
          <a:p>
            <a:r>
              <a:rPr lang="en-US" i="1" dirty="0" smtClean="0">
                <a:latin typeface="Calibri" pitchFamily="34" charset="0"/>
              </a:rPr>
              <a:t>L. Laurent</a:t>
            </a:r>
            <a:endParaRPr lang="en-US" i="1" dirty="0">
              <a:latin typeface="Calibri" pitchFamily="34" charset="0"/>
            </a:endParaRPr>
          </a:p>
        </p:txBody>
      </p:sp>
      <p:pic>
        <p:nvPicPr>
          <p:cNvPr id="18436" name="Picture 4"/>
          <p:cNvPicPr>
            <a:picLocks noChangeAspect="1" noChangeArrowheads="1"/>
          </p:cNvPicPr>
          <p:nvPr/>
        </p:nvPicPr>
        <p:blipFill>
          <a:blip r:embed="rId3" cstate="print"/>
          <a:srcRect l="15004" t="8889" r="16647" b="8889"/>
          <a:stretch>
            <a:fillRect/>
          </a:stretch>
        </p:blipFill>
        <p:spPr bwMode="auto">
          <a:xfrm>
            <a:off x="4953000" y="2634734"/>
            <a:ext cx="4191000" cy="3782121"/>
          </a:xfrm>
          <a:prstGeom prst="rect">
            <a:avLst/>
          </a:prstGeom>
          <a:noFill/>
          <a:ln w="9525">
            <a:noFill/>
            <a:miter lim="800000"/>
            <a:headEnd/>
            <a:tailEnd/>
          </a:ln>
          <a:effectLst/>
        </p:spPr>
      </p:pic>
      <p:pic>
        <p:nvPicPr>
          <p:cNvPr id="9" name="Picture 3"/>
          <p:cNvPicPr>
            <a:picLocks noChangeAspect="1" noChangeArrowheads="1"/>
          </p:cNvPicPr>
          <p:nvPr/>
        </p:nvPicPr>
        <p:blipFill>
          <a:blip r:embed="rId4" cstate="print"/>
          <a:srcRect/>
          <a:stretch>
            <a:fillRect/>
          </a:stretch>
        </p:blipFill>
        <p:spPr bwMode="auto">
          <a:xfrm>
            <a:off x="5334000" y="1110734"/>
            <a:ext cx="2667000" cy="1600631"/>
          </a:xfrm>
          <a:prstGeom prst="rect">
            <a:avLst/>
          </a:prstGeom>
          <a:noFill/>
          <a:ln w="9525">
            <a:noFill/>
            <a:miter lim="800000"/>
            <a:headEnd/>
            <a:tailEnd/>
          </a:ln>
        </p:spPr>
      </p:pic>
      <p:cxnSp>
        <p:nvCxnSpPr>
          <p:cNvPr id="10" name="Straight Arrow Connector 9"/>
          <p:cNvCxnSpPr/>
          <p:nvPr/>
        </p:nvCxnSpPr>
        <p:spPr>
          <a:xfrm rot="10800000">
            <a:off x="6934200" y="2329934"/>
            <a:ext cx="1066800" cy="609600"/>
          </a:xfrm>
          <a:prstGeom prst="straightConnector1">
            <a:avLst/>
          </a:prstGeom>
          <a:ln w="4445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V="1">
            <a:off x="4572000" y="2406134"/>
            <a:ext cx="2057400" cy="1143000"/>
          </a:xfrm>
          <a:prstGeom prst="straightConnector1">
            <a:avLst/>
          </a:prstGeom>
          <a:ln w="44450">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1371600" y="6324600"/>
            <a:ext cx="1903085" cy="523220"/>
          </a:xfrm>
          <a:prstGeom prst="rect">
            <a:avLst/>
          </a:prstGeom>
          <a:noFill/>
        </p:spPr>
        <p:txBody>
          <a:bodyPr wrap="none" rtlCol="0">
            <a:spAutoFit/>
          </a:bodyPr>
          <a:lstStyle/>
          <a:p>
            <a:r>
              <a:rPr lang="en-US" sz="2800" dirty="0" smtClean="0">
                <a:latin typeface="Calibri" pitchFamily="34" charset="0"/>
              </a:rPr>
              <a:t>Coupler cell</a:t>
            </a:r>
            <a:endParaRPr lang="en-US" sz="2800" dirty="0">
              <a:latin typeface="Calibri" pitchFamily="34" charset="0"/>
            </a:endParaRPr>
          </a:p>
        </p:txBody>
      </p:sp>
      <p:sp>
        <p:nvSpPr>
          <p:cNvPr id="14" name="TextBox 13"/>
          <p:cNvSpPr txBox="1"/>
          <p:nvPr/>
        </p:nvSpPr>
        <p:spPr>
          <a:xfrm>
            <a:off x="6629400" y="6324600"/>
            <a:ext cx="1313180" cy="523220"/>
          </a:xfrm>
          <a:prstGeom prst="rect">
            <a:avLst/>
          </a:prstGeom>
          <a:noFill/>
        </p:spPr>
        <p:txBody>
          <a:bodyPr wrap="none" rtlCol="0">
            <a:spAutoFit/>
          </a:bodyPr>
          <a:lstStyle/>
          <a:p>
            <a:r>
              <a:rPr lang="en-US" sz="2800" dirty="0" smtClean="0">
                <a:latin typeface="Calibri" pitchFamily="34" charset="0"/>
              </a:rPr>
              <a:t>End cell</a:t>
            </a:r>
            <a:endParaRPr lang="en-US" sz="2800" dirty="0">
              <a:latin typeface="Calibri" pitchFamily="34" charset="0"/>
            </a:endParaRP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3"/>
          <p:cNvPicPr>
            <a:picLocks noChangeAspect="1" noChangeArrowheads="1"/>
          </p:cNvPicPr>
          <p:nvPr/>
        </p:nvPicPr>
        <p:blipFill>
          <a:blip r:embed="rId2" cstate="print"/>
          <a:srcRect/>
          <a:stretch>
            <a:fillRect/>
          </a:stretch>
        </p:blipFill>
        <p:spPr bwMode="auto">
          <a:xfrm>
            <a:off x="3174170" y="2396319"/>
            <a:ext cx="2792441" cy="2861481"/>
          </a:xfrm>
          <a:prstGeom prst="rect">
            <a:avLst/>
          </a:prstGeom>
          <a:noFill/>
          <a:ln w="9525">
            <a:noFill/>
            <a:miter lim="800000"/>
            <a:headEnd/>
            <a:tailEnd/>
          </a:ln>
          <a:effectLst/>
        </p:spPr>
      </p:pic>
      <p:pic>
        <p:nvPicPr>
          <p:cNvPr id="26" name="Picture 2"/>
          <p:cNvPicPr>
            <a:picLocks noChangeAspect="1" noChangeArrowheads="1"/>
          </p:cNvPicPr>
          <p:nvPr/>
        </p:nvPicPr>
        <p:blipFill>
          <a:blip r:embed="rId3" cstate="print"/>
          <a:srcRect/>
          <a:stretch>
            <a:fillRect/>
          </a:stretch>
        </p:blipFill>
        <p:spPr bwMode="auto">
          <a:xfrm>
            <a:off x="152400" y="2439538"/>
            <a:ext cx="2716970" cy="2784143"/>
          </a:xfrm>
          <a:prstGeom prst="rect">
            <a:avLst/>
          </a:prstGeom>
          <a:noFill/>
          <a:ln w="9525">
            <a:noFill/>
            <a:miter lim="800000"/>
            <a:headEnd/>
            <a:tailEnd/>
          </a:ln>
          <a:effectLst/>
        </p:spPr>
      </p:pic>
      <p:sp>
        <p:nvSpPr>
          <p:cNvPr id="5" name="TextBox 4"/>
          <p:cNvSpPr txBox="1"/>
          <p:nvPr/>
        </p:nvSpPr>
        <p:spPr>
          <a:xfrm flipH="1">
            <a:off x="-609600" y="3100289"/>
            <a:ext cx="176749" cy="400110"/>
          </a:xfrm>
          <a:prstGeom prst="rect">
            <a:avLst/>
          </a:prstGeom>
          <a:noFill/>
        </p:spPr>
        <p:txBody>
          <a:bodyPr wrap="square" rtlCol="0">
            <a:spAutoFit/>
          </a:bodyPr>
          <a:lstStyle/>
          <a:p>
            <a:endParaRPr lang="en-US" sz="2000" dirty="0">
              <a:latin typeface="Calibri" pitchFamily="34" charset="0"/>
            </a:endParaRPr>
          </a:p>
        </p:txBody>
      </p:sp>
      <p:pic>
        <p:nvPicPr>
          <p:cNvPr id="8" name="Picture 3"/>
          <p:cNvPicPr>
            <a:picLocks noChangeAspect="1" noChangeArrowheads="1"/>
          </p:cNvPicPr>
          <p:nvPr/>
        </p:nvPicPr>
        <p:blipFill>
          <a:blip r:embed="rId4" cstate="print"/>
          <a:srcRect/>
          <a:stretch>
            <a:fillRect/>
          </a:stretch>
        </p:blipFill>
        <p:spPr bwMode="auto">
          <a:xfrm>
            <a:off x="1600200" y="838200"/>
            <a:ext cx="2667000" cy="1711518"/>
          </a:xfrm>
          <a:prstGeom prst="rect">
            <a:avLst/>
          </a:prstGeom>
          <a:noFill/>
          <a:ln w="9525">
            <a:noFill/>
            <a:miter lim="800000"/>
            <a:headEnd/>
            <a:tailEnd/>
          </a:ln>
        </p:spPr>
      </p:pic>
      <p:pic>
        <p:nvPicPr>
          <p:cNvPr id="10" name="Picture 2"/>
          <p:cNvPicPr>
            <a:picLocks noChangeAspect="1" noChangeArrowheads="1"/>
          </p:cNvPicPr>
          <p:nvPr/>
        </p:nvPicPr>
        <p:blipFill>
          <a:blip r:embed="rId5" cstate="print"/>
          <a:srcRect/>
          <a:stretch>
            <a:fillRect/>
          </a:stretch>
        </p:blipFill>
        <p:spPr bwMode="auto">
          <a:xfrm>
            <a:off x="6248400" y="2396319"/>
            <a:ext cx="2792441" cy="2861481"/>
          </a:xfrm>
          <a:prstGeom prst="rect">
            <a:avLst/>
          </a:prstGeom>
          <a:noFill/>
          <a:ln w="9525">
            <a:noFill/>
            <a:miter lim="800000"/>
            <a:headEnd/>
            <a:tailEnd/>
          </a:ln>
          <a:effectLst/>
        </p:spPr>
      </p:pic>
      <p:sp>
        <p:nvSpPr>
          <p:cNvPr id="11" name="Title 1"/>
          <p:cNvSpPr txBox="1">
            <a:spLocks/>
          </p:cNvSpPr>
          <p:nvPr/>
        </p:nvSpPr>
        <p:spPr>
          <a:xfrm>
            <a:off x="5562600" y="5236191"/>
            <a:ext cx="3810000" cy="1469409"/>
          </a:xfrm>
          <a:prstGeom prst="rect">
            <a:avLst/>
          </a:prstGeom>
        </p:spPr>
        <p:txBody>
          <a:bodyPr vert="horz" lIns="188101" tIns="94051" rIns="188101" bIns="94051" rtlCol="0" anchor="ctr">
            <a:noAutofit/>
          </a:bodyPr>
          <a:lstStyle/>
          <a:p>
            <a:pPr algn="ctr">
              <a:spcBef>
                <a:spcPct val="0"/>
              </a:spcBef>
            </a:pPr>
            <a:r>
              <a:rPr lang="en-US" sz="2000" dirty="0" smtClean="0">
                <a:latin typeface="Calibri" pitchFamily="34" charset="0"/>
              </a:rPr>
              <a:t>Coupler cell, area near WR90 waveguide coupling iris, </a:t>
            </a:r>
            <a:r>
              <a:rPr lang="en-US" sz="2000" b="1" dirty="0" smtClean="0">
                <a:solidFill>
                  <a:srgbClr val="261CF2"/>
                </a:solidFill>
                <a:latin typeface="Calibri" pitchFamily="34" charset="0"/>
                <a:ea typeface="+mj-ea"/>
                <a:cs typeface="+mj-cs"/>
              </a:rPr>
              <a:t>n</a:t>
            </a:r>
            <a:r>
              <a:rPr kumimoji="0" lang="en-US" sz="2000" b="1" i="0" u="none" strike="noStrike" kern="1200" cap="none" spc="0" normalizeH="0" baseline="0" noProof="0" dirty="0" smtClean="0">
                <a:ln>
                  <a:noFill/>
                </a:ln>
                <a:solidFill>
                  <a:srgbClr val="261CF2"/>
                </a:solidFill>
                <a:effectLst/>
                <a:uLnTx/>
                <a:uFillTx/>
                <a:latin typeface="Calibri" pitchFamily="34" charset="0"/>
                <a:ea typeface="+mj-ea"/>
                <a:cs typeface="+mj-cs"/>
              </a:rPr>
              <a:t>o breakdown damage associated with increased magnetic field.</a:t>
            </a:r>
            <a:endParaRPr kumimoji="0" lang="en-US" sz="2000" b="1" i="0" u="none" strike="noStrike" kern="1200" cap="none" spc="0" normalizeH="0" baseline="0" noProof="0" dirty="0">
              <a:ln>
                <a:noFill/>
              </a:ln>
              <a:solidFill>
                <a:srgbClr val="261CF2"/>
              </a:solidFill>
              <a:effectLst/>
              <a:uLnTx/>
              <a:uFillTx/>
              <a:latin typeface="Calibri" pitchFamily="34" charset="0"/>
              <a:ea typeface="+mj-ea"/>
              <a:cs typeface="+mj-cs"/>
            </a:endParaRPr>
          </a:p>
        </p:txBody>
      </p:sp>
      <p:sp>
        <p:nvSpPr>
          <p:cNvPr id="13" name="Title 1"/>
          <p:cNvSpPr txBox="1">
            <a:spLocks/>
          </p:cNvSpPr>
          <p:nvPr/>
        </p:nvSpPr>
        <p:spPr>
          <a:xfrm>
            <a:off x="-197998" y="5029200"/>
            <a:ext cx="3169798" cy="1778758"/>
          </a:xfrm>
          <a:prstGeom prst="rect">
            <a:avLst/>
          </a:prstGeom>
        </p:spPr>
        <p:txBody>
          <a:bodyPr vert="horz" lIns="188101" tIns="94051" rIns="188101" bIns="94051" rtlCol="0" anchor="ctr">
            <a:noAutofit/>
          </a:bodyPr>
          <a:lstStyle/>
          <a:p>
            <a:pPr algn="ctr">
              <a:spcBef>
                <a:spcPct val="0"/>
              </a:spcBef>
            </a:pPr>
            <a:r>
              <a:rPr lang="en-US" sz="2000" dirty="0" smtClean="0">
                <a:latin typeface="Calibri" pitchFamily="34" charset="0"/>
              </a:rPr>
              <a:t>Coupler cell</a:t>
            </a:r>
            <a:r>
              <a:rPr lang="en-US" sz="2000" b="1" dirty="0" smtClean="0">
                <a:solidFill>
                  <a:srgbClr val="261CF2"/>
                </a:solidFill>
                <a:latin typeface="Calibri" pitchFamily="34" charset="0"/>
              </a:rPr>
              <a:t>, typical pulse heating damage near coupling irises, but little breakdown damage.</a:t>
            </a:r>
            <a:endParaRPr kumimoji="0" lang="en-US" sz="2000" b="1" i="0" u="none" strike="noStrike" kern="1200" cap="none" spc="0" normalizeH="0" baseline="0" noProof="0" dirty="0">
              <a:ln>
                <a:noFill/>
              </a:ln>
              <a:solidFill>
                <a:srgbClr val="261CF2"/>
              </a:solidFill>
              <a:effectLst/>
              <a:uLnTx/>
              <a:uFillTx/>
              <a:latin typeface="Calibri" pitchFamily="34" charset="0"/>
              <a:ea typeface="+mj-ea"/>
              <a:cs typeface="+mj-cs"/>
            </a:endParaRPr>
          </a:p>
        </p:txBody>
      </p:sp>
      <p:sp>
        <p:nvSpPr>
          <p:cNvPr id="14" name="Title 1"/>
          <p:cNvSpPr txBox="1">
            <a:spLocks/>
          </p:cNvSpPr>
          <p:nvPr/>
        </p:nvSpPr>
        <p:spPr>
          <a:xfrm>
            <a:off x="3078602" y="5628564"/>
            <a:ext cx="2941198" cy="696036"/>
          </a:xfrm>
          <a:prstGeom prst="rect">
            <a:avLst/>
          </a:prstGeom>
        </p:spPr>
        <p:txBody>
          <a:bodyPr vert="horz" lIns="188101" tIns="94051" rIns="188101" bIns="94051" rtlCol="0" anchor="ctr">
            <a:noAutofit/>
          </a:bodyPr>
          <a:lstStyle/>
          <a:p>
            <a:pPr algn="ctr">
              <a:spcBef>
                <a:spcPct val="0"/>
              </a:spcBef>
            </a:pPr>
            <a:r>
              <a:rPr lang="en-US" sz="2000" dirty="0" smtClean="0">
                <a:latin typeface="Calibri" pitchFamily="34" charset="0"/>
              </a:rPr>
              <a:t>End cell, </a:t>
            </a:r>
            <a:r>
              <a:rPr lang="en-US" sz="2000" b="1" dirty="0" smtClean="0">
                <a:solidFill>
                  <a:srgbClr val="261CF2"/>
                </a:solidFill>
                <a:latin typeface="Calibri" pitchFamily="34" charset="0"/>
              </a:rPr>
              <a:t>little pulse heating damage and intense breakdown damage.</a:t>
            </a:r>
            <a:endParaRPr kumimoji="0" lang="en-US" sz="2000" b="1" i="0" u="none" strike="noStrike" kern="1200" cap="none" spc="0" normalizeH="0" baseline="0" noProof="0" dirty="0">
              <a:ln>
                <a:noFill/>
              </a:ln>
              <a:solidFill>
                <a:srgbClr val="261CF2"/>
              </a:solidFill>
              <a:effectLst/>
              <a:uLnTx/>
              <a:uFillTx/>
              <a:latin typeface="Calibri" pitchFamily="34" charset="0"/>
              <a:ea typeface="+mj-ea"/>
              <a:cs typeface="+mj-cs"/>
            </a:endParaRPr>
          </a:p>
        </p:txBody>
      </p:sp>
      <p:sp>
        <p:nvSpPr>
          <p:cNvPr id="17" name="TextBox 16"/>
          <p:cNvSpPr txBox="1"/>
          <p:nvPr/>
        </p:nvSpPr>
        <p:spPr>
          <a:xfrm>
            <a:off x="7037205" y="6553200"/>
            <a:ext cx="2106795" cy="369332"/>
          </a:xfrm>
          <a:prstGeom prst="rect">
            <a:avLst/>
          </a:prstGeom>
          <a:noFill/>
        </p:spPr>
        <p:txBody>
          <a:bodyPr wrap="none" rtlCol="0">
            <a:spAutoFit/>
          </a:bodyPr>
          <a:lstStyle/>
          <a:p>
            <a:r>
              <a:rPr lang="en-US" dirty="0" smtClean="0">
                <a:latin typeface="Calibri" pitchFamily="34" charset="0"/>
              </a:rPr>
              <a:t>SEM by Lisa Laurent </a:t>
            </a:r>
            <a:endParaRPr lang="en-US" dirty="0">
              <a:latin typeface="Calibri" pitchFamily="34" charset="0"/>
            </a:endParaRPr>
          </a:p>
        </p:txBody>
      </p:sp>
      <p:cxnSp>
        <p:nvCxnSpPr>
          <p:cNvPr id="18" name="Straight Arrow Connector 17"/>
          <p:cNvCxnSpPr/>
          <p:nvPr/>
        </p:nvCxnSpPr>
        <p:spPr>
          <a:xfrm flipV="1">
            <a:off x="1524000" y="2133600"/>
            <a:ext cx="1447800" cy="914400"/>
          </a:xfrm>
          <a:prstGeom prst="straightConnector1">
            <a:avLst/>
          </a:prstGeom>
          <a:ln w="31750">
            <a:solidFill>
              <a:srgbClr val="FF0000"/>
            </a:solidFill>
            <a:tailEnd type="arrow" w="sm"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flipH="1" flipV="1">
            <a:off x="3178884" y="2112084"/>
            <a:ext cx="1219200" cy="685800"/>
          </a:xfrm>
          <a:prstGeom prst="straightConnector1">
            <a:avLst/>
          </a:prstGeom>
          <a:ln w="31750">
            <a:solidFill>
              <a:srgbClr val="FF0000"/>
            </a:solidFill>
            <a:tailEnd type="arrow" w="sm" len="lg"/>
          </a:ln>
        </p:spPr>
        <p:style>
          <a:lnRef idx="1">
            <a:schemeClr val="accent1"/>
          </a:lnRef>
          <a:fillRef idx="0">
            <a:schemeClr val="accent1"/>
          </a:fillRef>
          <a:effectRef idx="0">
            <a:schemeClr val="accent1"/>
          </a:effectRef>
          <a:fontRef idx="minor">
            <a:schemeClr val="tx1"/>
          </a:fontRef>
        </p:style>
      </p:cxnSp>
      <p:sp>
        <p:nvSpPr>
          <p:cNvPr id="4" name="Title 1"/>
          <p:cNvSpPr>
            <a:spLocks noGrp="1"/>
          </p:cNvSpPr>
          <p:nvPr>
            <p:ph type="title"/>
          </p:nvPr>
        </p:nvSpPr>
        <p:spPr>
          <a:xfrm>
            <a:off x="457200" y="152400"/>
            <a:ext cx="8229600" cy="1143000"/>
          </a:xfrm>
        </p:spPr>
        <p:txBody>
          <a:bodyPr/>
          <a:lstStyle/>
          <a:p>
            <a:r>
              <a:rPr lang="en-US" sz="3200" dirty="0" smtClean="0"/>
              <a:t>SEM inspection of dual-feed, </a:t>
            </a:r>
            <a:r>
              <a:rPr lang="en-US" sz="3200" i="1" dirty="0" smtClean="0"/>
              <a:t>equal fields</a:t>
            </a:r>
            <a:r>
              <a:rPr lang="en-US" sz="3200" dirty="0" smtClean="0"/>
              <a:t>,</a:t>
            </a:r>
            <a:br>
              <a:rPr lang="en-US" sz="3200" dirty="0" smtClean="0"/>
            </a:br>
            <a:r>
              <a:rPr lang="en-US" sz="3200" dirty="0" smtClean="0"/>
              <a:t> 3C-SW-A3.75-T2.6-1WR90-Cu-SLAC-#1 </a:t>
            </a:r>
            <a:br>
              <a:rPr lang="en-US" sz="3200" dirty="0" smtClean="0"/>
            </a:br>
            <a:endParaRPr lang="en-US" sz="32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1143000"/>
          </a:xfrm>
        </p:spPr>
        <p:txBody>
          <a:bodyPr/>
          <a:lstStyle/>
          <a:p>
            <a:r>
              <a:rPr lang="en-US" dirty="0" smtClean="0"/>
              <a:t>Results from tests of three side-coupled structures</a:t>
            </a:r>
            <a:endParaRPr lang="en-US" dirty="0"/>
          </a:p>
        </p:txBody>
      </p:sp>
      <p:sp>
        <p:nvSpPr>
          <p:cNvPr id="3" name="Content Placeholder 2"/>
          <p:cNvSpPr>
            <a:spLocks noGrp="1"/>
          </p:cNvSpPr>
          <p:nvPr>
            <p:ph idx="1"/>
          </p:nvPr>
        </p:nvSpPr>
        <p:spPr>
          <a:xfrm>
            <a:off x="-76200" y="1295400"/>
            <a:ext cx="9220200" cy="4525963"/>
          </a:xfrm>
        </p:spPr>
        <p:txBody>
          <a:bodyPr/>
          <a:lstStyle/>
          <a:p>
            <a:pPr algn="just"/>
            <a:r>
              <a:rPr lang="en-US" sz="2200" dirty="0" smtClean="0"/>
              <a:t>We tested three side coupled structures: one single feed and two double-feed. All structures had different on-axis field profile.</a:t>
            </a:r>
          </a:p>
          <a:p>
            <a:pPr algn="just"/>
            <a:r>
              <a:rPr lang="en-US" sz="2200" dirty="0" smtClean="0"/>
              <a:t>The single-feed structure did not show higher </a:t>
            </a:r>
            <a:r>
              <a:rPr lang="en-US" sz="2200" dirty="0" err="1" smtClean="0"/>
              <a:t>rf</a:t>
            </a:r>
            <a:r>
              <a:rPr lang="en-US" sz="2200" dirty="0" smtClean="0"/>
              <a:t> breakdown rate due to increased magnetic field in the coupler. The breakdown damage in this structure was correlated more with the location of the peak </a:t>
            </a:r>
            <a:r>
              <a:rPr lang="en-US" sz="2200" dirty="0" err="1" smtClean="0"/>
              <a:t>Poyning</a:t>
            </a:r>
            <a:r>
              <a:rPr lang="en-US" sz="2200" dirty="0" smtClean="0"/>
              <a:t> vector than with the location of the peak electric field.</a:t>
            </a:r>
          </a:p>
          <a:p>
            <a:pPr algn="just"/>
            <a:r>
              <a:rPr lang="en-US" sz="2200" dirty="0" smtClean="0"/>
              <a:t>Two dual-feed structures showed moderately higher breakdown rate as compared with both the on-axis coupled structures and the single-feed structure. SEM examination of both structures showed breakdown damage in the end-cells, even for the dual-feed structure #2 with fields higher in coupler cell.</a:t>
            </a:r>
          </a:p>
          <a:p>
            <a:pPr algn="just"/>
            <a:r>
              <a:rPr lang="en-US" sz="2200" dirty="0" smtClean="0"/>
              <a:t>We believe that these experiments represent a good test-bed for the subsystems of the full scale parallel coupled structures. The results are promising because they do now show obvious degradation of the breakdown performance due to enhanced magnetic field near the couplers.</a:t>
            </a:r>
          </a:p>
          <a:p>
            <a:pPr algn="just"/>
            <a:endParaRPr lang="en-US" sz="22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667000"/>
            <a:ext cx="8229600" cy="1143000"/>
          </a:xfrm>
        </p:spPr>
        <p:txBody>
          <a:bodyPr/>
          <a:lstStyle/>
          <a:p>
            <a:r>
              <a:rPr lang="en-US" dirty="0" smtClean="0"/>
              <a:t>Future experiments</a:t>
            </a:r>
            <a:endParaRPr lang="en-US"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152400"/>
            <a:ext cx="8229600" cy="1143000"/>
          </a:xfrm>
        </p:spPr>
        <p:txBody>
          <a:bodyPr/>
          <a:lstStyle/>
          <a:p>
            <a:r>
              <a:rPr lang="en-US" dirty="0" smtClean="0"/>
              <a:t>Dual Mode Cavity</a:t>
            </a:r>
            <a:endParaRPr lang="en-US" dirty="0"/>
          </a:p>
        </p:txBody>
      </p:sp>
      <p:sp>
        <p:nvSpPr>
          <p:cNvPr id="5" name="Rectangle 4"/>
          <p:cNvSpPr/>
          <p:nvPr/>
        </p:nvSpPr>
        <p:spPr>
          <a:xfrm>
            <a:off x="533400" y="4572000"/>
            <a:ext cx="7315200" cy="2031325"/>
          </a:xfrm>
          <a:prstGeom prst="rect">
            <a:avLst/>
          </a:prstGeom>
        </p:spPr>
        <p:txBody>
          <a:bodyPr wrap="square">
            <a:spAutoFit/>
          </a:bodyPr>
          <a:lstStyle/>
          <a:p>
            <a:endParaRPr lang="en-US" dirty="0" smtClean="0">
              <a:latin typeface="Calibri" pitchFamily="34" charset="0"/>
            </a:endParaRPr>
          </a:p>
          <a:p>
            <a:r>
              <a:rPr lang="en-US" i="1" dirty="0" smtClean="0">
                <a:solidFill>
                  <a:srgbClr val="0033CC"/>
                </a:solidFill>
                <a:latin typeface="Calibri" pitchFamily="34" charset="0"/>
              </a:rPr>
              <a:t>S. Tantawi,  "Experimental Evaluation of Magnetic Field Effects on Breakdown Rates",   CERN Breakdown Physics Workshop, May 2010</a:t>
            </a:r>
          </a:p>
          <a:p>
            <a:endParaRPr lang="en-US" dirty="0" smtClean="0">
              <a:solidFill>
                <a:srgbClr val="0033CC"/>
              </a:solidFill>
              <a:latin typeface="Calibri" pitchFamily="34" charset="0"/>
            </a:endParaRPr>
          </a:p>
          <a:p>
            <a:r>
              <a:rPr lang="en-US" dirty="0" smtClean="0">
                <a:solidFill>
                  <a:srgbClr val="0033CC"/>
                </a:solidFill>
                <a:latin typeface="Calibri" pitchFamily="34" charset="0"/>
              </a:rPr>
              <a:t>A. D. Yeremian et al.,  </a:t>
            </a:r>
            <a:r>
              <a:rPr lang="en-US" i="1" dirty="0" smtClean="0">
                <a:solidFill>
                  <a:srgbClr val="0033CC"/>
                </a:solidFill>
                <a:latin typeface="Calibri" pitchFamily="34" charset="0"/>
              </a:rPr>
              <a:t>A Dual-mode Accelerating Cavity to Test RF Breakdown Dependence on RF Magnetic Fields, MOPC073, </a:t>
            </a:r>
            <a:r>
              <a:rPr lang="en-US" dirty="0" smtClean="0">
                <a:solidFill>
                  <a:srgbClr val="0033CC"/>
                </a:solidFill>
                <a:latin typeface="Calibri" pitchFamily="34" charset="0"/>
              </a:rPr>
              <a:t>Proc. of  IPAC´11, San Sebastian, Spain, 2011</a:t>
            </a:r>
            <a:endParaRPr lang="en-US" i="1" dirty="0">
              <a:solidFill>
                <a:srgbClr val="0033CC"/>
              </a:solidFill>
              <a:latin typeface="Calibri" pitchFamily="34" charset="0"/>
            </a:endParaRPr>
          </a:p>
        </p:txBody>
      </p:sp>
      <p:sp>
        <p:nvSpPr>
          <p:cNvPr id="6" name="Rectangle 5"/>
          <p:cNvSpPr/>
          <p:nvPr/>
        </p:nvSpPr>
        <p:spPr>
          <a:xfrm>
            <a:off x="1066800" y="2286000"/>
            <a:ext cx="7391400" cy="1938992"/>
          </a:xfrm>
          <a:prstGeom prst="rect">
            <a:avLst/>
          </a:prstGeom>
        </p:spPr>
        <p:txBody>
          <a:bodyPr wrap="square">
            <a:spAutoFit/>
          </a:bodyPr>
          <a:lstStyle/>
          <a:p>
            <a:r>
              <a:rPr lang="en-US" sz="2400" dirty="0" smtClean="0">
                <a:latin typeface="Calibri" pitchFamily="34" charset="0"/>
              </a:rPr>
              <a:t>The goal for a dual mode cavity is to study the effect of the </a:t>
            </a:r>
            <a:r>
              <a:rPr lang="en-US" sz="2400" dirty="0" err="1" smtClean="0">
                <a:latin typeface="Calibri" pitchFamily="34" charset="0"/>
              </a:rPr>
              <a:t>rf</a:t>
            </a:r>
            <a:r>
              <a:rPr lang="en-US" sz="2400" dirty="0" smtClean="0">
                <a:latin typeface="Calibri" pitchFamily="34" charset="0"/>
              </a:rPr>
              <a:t> magnetic field on the operational </a:t>
            </a:r>
            <a:r>
              <a:rPr lang="en-US" sz="2400" i="1" dirty="0" smtClean="0">
                <a:latin typeface="Calibri" pitchFamily="34" charset="0"/>
              </a:rPr>
              <a:t>accelerating gradient determined by </a:t>
            </a:r>
            <a:r>
              <a:rPr lang="en-US" sz="2400" i="1" dirty="0" err="1" smtClean="0">
                <a:latin typeface="Calibri" pitchFamily="34" charset="0"/>
              </a:rPr>
              <a:t>rf</a:t>
            </a:r>
            <a:r>
              <a:rPr lang="en-US" sz="2400" i="1" dirty="0" smtClean="0">
                <a:latin typeface="Calibri" pitchFamily="34" charset="0"/>
              </a:rPr>
              <a:t> breakdowns in a geometry as close as practical to a standing wave accelerator cell.  </a:t>
            </a:r>
          </a:p>
          <a:p>
            <a:endParaRPr lang="en-US" sz="2400" i="1" dirty="0" smtClean="0">
              <a:latin typeface="Calibri" pitchFamily="34" charset="0"/>
            </a:endParaRPr>
          </a:p>
        </p:txBody>
      </p:sp>
      <p:sp>
        <p:nvSpPr>
          <p:cNvPr id="7" name="TextBox 6"/>
          <p:cNvSpPr txBox="1"/>
          <p:nvPr/>
        </p:nvSpPr>
        <p:spPr>
          <a:xfrm>
            <a:off x="838200" y="1600200"/>
            <a:ext cx="1966629" cy="523220"/>
          </a:xfrm>
          <a:prstGeom prst="rect">
            <a:avLst/>
          </a:prstGeom>
          <a:noFill/>
        </p:spPr>
        <p:txBody>
          <a:bodyPr wrap="none" rtlCol="0">
            <a:spAutoFit/>
          </a:bodyPr>
          <a:lstStyle/>
          <a:p>
            <a:r>
              <a:rPr lang="en-US" sz="2800" dirty="0" smtClean="0">
                <a:latin typeface="Calibri" pitchFamily="34" charset="0"/>
              </a:rPr>
              <a:t>Motivation: </a:t>
            </a:r>
            <a:endParaRPr lang="en-US" sz="2800" dirty="0">
              <a:latin typeface="Calibri" pitchFamily="34"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2" cstate="print"/>
          <a:srcRect/>
          <a:stretch>
            <a:fillRect/>
          </a:stretch>
        </p:blipFill>
        <p:spPr bwMode="auto">
          <a:xfrm>
            <a:off x="1142865" y="0"/>
            <a:ext cx="7543936" cy="6858000"/>
          </a:xfrm>
          <a:prstGeom prst="rect">
            <a:avLst/>
          </a:prstGeom>
          <a:noFill/>
          <a:ln w="9525">
            <a:noFill/>
            <a:miter lim="800000"/>
            <a:headEnd/>
            <a:tailEnd/>
          </a:ln>
          <a:effectLst/>
        </p:spPr>
      </p:pic>
      <p:sp>
        <p:nvSpPr>
          <p:cNvPr id="2" name="Title 1"/>
          <p:cNvSpPr>
            <a:spLocks noGrp="1"/>
          </p:cNvSpPr>
          <p:nvPr>
            <p:ph type="title"/>
          </p:nvPr>
        </p:nvSpPr>
        <p:spPr>
          <a:xfrm>
            <a:off x="762000" y="-304800"/>
            <a:ext cx="8229600" cy="1143000"/>
          </a:xfrm>
        </p:spPr>
        <p:txBody>
          <a:bodyPr/>
          <a:lstStyle/>
          <a:p>
            <a:r>
              <a:rPr lang="en-US" dirty="0" smtClean="0"/>
              <a:t>Dual mode accelerating structure</a:t>
            </a:r>
            <a:endParaRPr lang="en-US" dirty="0"/>
          </a:p>
        </p:txBody>
      </p:sp>
      <p:sp>
        <p:nvSpPr>
          <p:cNvPr id="7" name="TextBox 6"/>
          <p:cNvSpPr txBox="1"/>
          <p:nvPr/>
        </p:nvSpPr>
        <p:spPr>
          <a:xfrm>
            <a:off x="5867400" y="5297269"/>
            <a:ext cx="3010761" cy="646331"/>
          </a:xfrm>
          <a:prstGeom prst="rect">
            <a:avLst/>
          </a:prstGeom>
          <a:noFill/>
        </p:spPr>
        <p:txBody>
          <a:bodyPr wrap="none" rtlCol="0">
            <a:spAutoFit/>
          </a:bodyPr>
          <a:lstStyle/>
          <a:p>
            <a:r>
              <a:rPr lang="en-US" dirty="0" smtClean="0">
                <a:latin typeface="Calibri" pitchFamily="34" charset="0"/>
              </a:rPr>
              <a:t>Engineering: Gordon Bowden</a:t>
            </a:r>
          </a:p>
          <a:p>
            <a:r>
              <a:rPr lang="en-US" dirty="0" smtClean="0">
                <a:latin typeface="Calibri" pitchFamily="34" charset="0"/>
              </a:rPr>
              <a:t>Solid model: Bob Reed</a:t>
            </a:r>
            <a:endParaRPr lang="en-US" dirty="0">
              <a:latin typeface="Calibri" pitchFamily="34" charset="0"/>
            </a:endParaRPr>
          </a:p>
        </p:txBody>
      </p:sp>
      <p:cxnSp>
        <p:nvCxnSpPr>
          <p:cNvPr id="9" name="Straight Arrow Connector 8"/>
          <p:cNvCxnSpPr/>
          <p:nvPr/>
        </p:nvCxnSpPr>
        <p:spPr>
          <a:xfrm flipV="1">
            <a:off x="2438400" y="4191000"/>
            <a:ext cx="914400" cy="228600"/>
          </a:xfrm>
          <a:prstGeom prst="straightConnector1">
            <a:avLst/>
          </a:prstGeom>
          <a:ln w="31750">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rot="20711842">
            <a:off x="2129254" y="3647546"/>
            <a:ext cx="1406154" cy="584775"/>
          </a:xfrm>
          <a:prstGeom prst="rect">
            <a:avLst/>
          </a:prstGeom>
          <a:noFill/>
        </p:spPr>
        <p:txBody>
          <a:bodyPr wrap="none" rtlCol="0">
            <a:spAutoFit/>
          </a:bodyPr>
          <a:lstStyle/>
          <a:p>
            <a:r>
              <a:rPr lang="en-US" sz="3200" dirty="0" smtClean="0">
                <a:latin typeface="Calibri" pitchFamily="34" charset="0"/>
              </a:rPr>
              <a:t>TE01 in</a:t>
            </a:r>
            <a:endParaRPr lang="en-US" sz="3200" dirty="0">
              <a:latin typeface="Calibri" pitchFamily="34" charset="0"/>
            </a:endParaRPr>
          </a:p>
        </p:txBody>
      </p:sp>
      <p:cxnSp>
        <p:nvCxnSpPr>
          <p:cNvPr id="15" name="Straight Arrow Connector 14"/>
          <p:cNvCxnSpPr/>
          <p:nvPr/>
        </p:nvCxnSpPr>
        <p:spPr>
          <a:xfrm rot="10800000" flipV="1">
            <a:off x="7315200" y="2743200"/>
            <a:ext cx="914400" cy="228600"/>
          </a:xfrm>
          <a:prstGeom prst="straightConnector1">
            <a:avLst/>
          </a:prstGeom>
          <a:ln w="31750">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16" name="TextBox 15"/>
          <p:cNvSpPr txBox="1"/>
          <p:nvPr/>
        </p:nvSpPr>
        <p:spPr>
          <a:xfrm rot="20865952">
            <a:off x="7009483" y="2291912"/>
            <a:ext cx="1556836" cy="584775"/>
          </a:xfrm>
          <a:prstGeom prst="rect">
            <a:avLst/>
          </a:prstGeom>
          <a:noFill/>
        </p:spPr>
        <p:txBody>
          <a:bodyPr wrap="none" rtlCol="0">
            <a:spAutoFit/>
          </a:bodyPr>
          <a:lstStyle/>
          <a:p>
            <a:r>
              <a:rPr lang="en-US" sz="3200" dirty="0" smtClean="0">
                <a:latin typeface="Calibri" pitchFamily="34" charset="0"/>
              </a:rPr>
              <a:t>TM01 in</a:t>
            </a:r>
            <a:endParaRPr lang="en-US" sz="3200" dirty="0">
              <a:latin typeface="Calibri"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0" y="350837"/>
            <a:ext cx="9144000" cy="563563"/>
          </a:xfrm>
        </p:spPr>
        <p:txBody>
          <a:bodyPr/>
          <a:lstStyle/>
          <a:p>
            <a:r>
              <a:rPr lang="en-US" sz="4800" dirty="0"/>
              <a:t>Single </a:t>
            </a:r>
            <a:r>
              <a:rPr lang="en-US" sz="4800" dirty="0" smtClean="0"/>
              <a:t>Cell SW and short TW Accelerating </a:t>
            </a:r>
            <a:r>
              <a:rPr lang="en-US" sz="4800" dirty="0"/>
              <a:t>Structures</a:t>
            </a:r>
            <a:endParaRPr lang="ru-RU" sz="4800" dirty="0"/>
          </a:p>
        </p:txBody>
      </p:sp>
      <p:sp>
        <p:nvSpPr>
          <p:cNvPr id="67587" name="Rectangle 3"/>
          <p:cNvSpPr>
            <a:spLocks noChangeArrowheads="1"/>
          </p:cNvSpPr>
          <p:nvPr/>
        </p:nvSpPr>
        <p:spPr bwMode="auto">
          <a:xfrm>
            <a:off x="381000" y="914400"/>
            <a:ext cx="8534400" cy="1524000"/>
          </a:xfrm>
          <a:prstGeom prst="rect">
            <a:avLst/>
          </a:prstGeom>
          <a:noFill/>
          <a:ln w="9525">
            <a:noFill/>
            <a:miter lim="800000"/>
            <a:headEnd/>
            <a:tailEnd/>
          </a:ln>
          <a:effectLst/>
        </p:spPr>
        <p:txBody>
          <a:bodyPr/>
          <a:lstStyle/>
          <a:p>
            <a:pPr marL="342900" indent="-342900">
              <a:lnSpc>
                <a:spcPct val="80000"/>
              </a:lnSpc>
            </a:pPr>
            <a:r>
              <a:rPr lang="en-US" sz="3200" dirty="0">
                <a:latin typeface="Calibri" pitchFamily="34" charset="0"/>
              </a:rPr>
              <a:t>Goals</a:t>
            </a:r>
            <a:r>
              <a:rPr lang="ru-RU" sz="3200" dirty="0">
                <a:latin typeface="Calibri" pitchFamily="34" charset="0"/>
              </a:rPr>
              <a:t> </a:t>
            </a:r>
            <a:endParaRPr lang="en-US" sz="3200" dirty="0">
              <a:latin typeface="Calibri" pitchFamily="34" charset="0"/>
            </a:endParaRPr>
          </a:p>
          <a:p>
            <a:pPr marL="342900" indent="-342900">
              <a:lnSpc>
                <a:spcPct val="80000"/>
              </a:lnSpc>
              <a:buFontTx/>
              <a:buChar char="•"/>
            </a:pPr>
            <a:r>
              <a:rPr lang="en-US" sz="2800" dirty="0">
                <a:latin typeface="Calibri" pitchFamily="34" charset="0"/>
              </a:rPr>
              <a:t>Study </a:t>
            </a:r>
            <a:r>
              <a:rPr lang="en-US" sz="2800" dirty="0" err="1">
                <a:latin typeface="Calibri" pitchFamily="34" charset="0"/>
              </a:rPr>
              <a:t>rf</a:t>
            </a:r>
            <a:r>
              <a:rPr lang="en-US" sz="2800" dirty="0">
                <a:latin typeface="Calibri" pitchFamily="34" charset="0"/>
              </a:rPr>
              <a:t> </a:t>
            </a:r>
            <a:r>
              <a:rPr lang="ru-RU" sz="2800" dirty="0">
                <a:latin typeface="Calibri" pitchFamily="34" charset="0"/>
              </a:rPr>
              <a:t>breakdown</a:t>
            </a:r>
            <a:r>
              <a:rPr lang="en-US" sz="2800" dirty="0">
                <a:latin typeface="Calibri" pitchFamily="34" charset="0"/>
              </a:rPr>
              <a:t> in </a:t>
            </a:r>
            <a:r>
              <a:rPr lang="en-US" sz="2800" i="1" dirty="0">
                <a:latin typeface="Calibri" pitchFamily="34" charset="0"/>
              </a:rPr>
              <a:t>practical</a:t>
            </a:r>
            <a:r>
              <a:rPr lang="en-US" sz="2800" dirty="0">
                <a:latin typeface="Calibri" pitchFamily="34" charset="0"/>
              </a:rPr>
              <a:t> accelerating structures: dependence on </a:t>
            </a:r>
            <a:r>
              <a:rPr lang="ru-RU" sz="2800" dirty="0">
                <a:latin typeface="Calibri" pitchFamily="34" charset="0"/>
              </a:rPr>
              <a:t> circuit parameters</a:t>
            </a:r>
            <a:r>
              <a:rPr lang="en-US" sz="2800" dirty="0">
                <a:latin typeface="Calibri" pitchFamily="34" charset="0"/>
              </a:rPr>
              <a:t>, materials, cell shapes and </a:t>
            </a:r>
            <a:r>
              <a:rPr lang="ru-RU" sz="2800" dirty="0">
                <a:latin typeface="Calibri" pitchFamily="34" charset="0"/>
              </a:rPr>
              <a:t> surface processing technique</a:t>
            </a:r>
            <a:r>
              <a:rPr lang="en-US" sz="2800" dirty="0">
                <a:latin typeface="Calibri" pitchFamily="34" charset="0"/>
              </a:rPr>
              <a:t>s</a:t>
            </a:r>
          </a:p>
          <a:p>
            <a:pPr marL="342900" indent="-342900">
              <a:lnSpc>
                <a:spcPct val="80000"/>
              </a:lnSpc>
              <a:buFontTx/>
              <a:buChar char="•"/>
            </a:pPr>
            <a:endParaRPr lang="en-US" sz="2800" dirty="0">
              <a:latin typeface="Calibri" pitchFamily="34" charset="0"/>
            </a:endParaRPr>
          </a:p>
          <a:p>
            <a:pPr marL="342900" indent="-342900">
              <a:lnSpc>
                <a:spcPct val="80000"/>
              </a:lnSpc>
            </a:pPr>
            <a:r>
              <a:rPr lang="en-US" sz="3200" dirty="0">
                <a:latin typeface="Calibri" pitchFamily="34" charset="0"/>
              </a:rPr>
              <a:t>Difficulties</a:t>
            </a:r>
          </a:p>
          <a:p>
            <a:pPr marL="342900" indent="-342900">
              <a:lnSpc>
                <a:spcPct val="80000"/>
              </a:lnSpc>
              <a:buFontTx/>
              <a:buChar char="•"/>
            </a:pPr>
            <a:r>
              <a:rPr lang="en-US" sz="2800" dirty="0">
                <a:latin typeface="Calibri" pitchFamily="34" charset="0"/>
              </a:rPr>
              <a:t>Full scale structures are long,  complex, and expensive</a:t>
            </a:r>
          </a:p>
          <a:p>
            <a:pPr marL="342900" indent="-342900">
              <a:lnSpc>
                <a:spcPct val="80000"/>
              </a:lnSpc>
            </a:pPr>
            <a:r>
              <a:rPr lang="en-US" sz="2800" dirty="0">
                <a:latin typeface="Calibri" pitchFamily="34" charset="0"/>
              </a:rPr>
              <a:t> </a:t>
            </a:r>
          </a:p>
          <a:p>
            <a:pPr marL="342900" indent="-342900">
              <a:lnSpc>
                <a:spcPct val="80000"/>
              </a:lnSpc>
            </a:pPr>
            <a:r>
              <a:rPr lang="en-US" sz="3200" dirty="0">
                <a:latin typeface="Calibri" pitchFamily="34" charset="0"/>
              </a:rPr>
              <a:t>Solution</a:t>
            </a:r>
          </a:p>
          <a:p>
            <a:pPr marL="342900" indent="-342900">
              <a:lnSpc>
                <a:spcPct val="80000"/>
              </a:lnSpc>
              <a:buFontTx/>
              <a:buChar char="•"/>
            </a:pPr>
            <a:r>
              <a:rPr lang="en-US" sz="2800" i="1" dirty="0" smtClean="0">
                <a:latin typeface="Calibri" pitchFamily="34" charset="0"/>
              </a:rPr>
              <a:t>Single </a:t>
            </a:r>
            <a:r>
              <a:rPr lang="en-US" sz="2800" i="1" dirty="0">
                <a:latin typeface="Calibri" pitchFamily="34" charset="0"/>
              </a:rPr>
              <a:t>cell standing wave (SW)</a:t>
            </a:r>
            <a:r>
              <a:rPr lang="en-US" sz="2800" dirty="0">
                <a:latin typeface="Calibri" pitchFamily="34" charset="0"/>
              </a:rPr>
              <a:t> structures with properties close to that of full scale structures </a:t>
            </a:r>
            <a:endParaRPr lang="en-US" sz="2800" dirty="0" smtClean="0">
              <a:latin typeface="Calibri" pitchFamily="34" charset="0"/>
            </a:endParaRPr>
          </a:p>
          <a:p>
            <a:pPr marL="342900" indent="-342900">
              <a:lnSpc>
                <a:spcPct val="80000"/>
              </a:lnSpc>
              <a:buFontTx/>
              <a:buChar char="•"/>
            </a:pPr>
            <a:r>
              <a:rPr lang="en-US" sz="2800" i="1" dirty="0" smtClean="0">
                <a:latin typeface="Calibri" pitchFamily="34" charset="0"/>
              </a:rPr>
              <a:t>Short traveling wave (TW) structures</a:t>
            </a:r>
            <a:endParaRPr lang="en-US" sz="2800" i="1" dirty="0">
              <a:latin typeface="Calibri" pitchFamily="34" charset="0"/>
            </a:endParaRPr>
          </a:p>
          <a:p>
            <a:pPr marL="342900" indent="-342900">
              <a:lnSpc>
                <a:spcPct val="80000"/>
              </a:lnSpc>
              <a:buFontTx/>
              <a:buChar char="•"/>
            </a:pPr>
            <a:r>
              <a:rPr lang="en-US" sz="2800" dirty="0">
                <a:latin typeface="Calibri" pitchFamily="34" charset="0"/>
              </a:rPr>
              <a:t>Reusable couplers</a:t>
            </a:r>
            <a:endParaRPr lang="ru-RU" sz="2800" dirty="0">
              <a:latin typeface="Calibri" pitchFamily="34" charset="0"/>
            </a:endParaRPr>
          </a:p>
        </p:txBody>
      </p:sp>
      <p:sp>
        <p:nvSpPr>
          <p:cNvPr id="67588" name="Text Box 4"/>
          <p:cNvSpPr txBox="1">
            <a:spLocks noChangeArrowheads="1"/>
          </p:cNvSpPr>
          <p:nvPr/>
        </p:nvSpPr>
        <p:spPr bwMode="auto">
          <a:xfrm>
            <a:off x="219868" y="5465763"/>
            <a:ext cx="8686802" cy="1323439"/>
          </a:xfrm>
          <a:prstGeom prst="rect">
            <a:avLst/>
          </a:prstGeom>
          <a:noFill/>
          <a:ln w="9525">
            <a:noFill/>
            <a:miter lim="800000"/>
            <a:headEnd/>
            <a:tailEnd/>
          </a:ln>
          <a:effectLst/>
        </p:spPr>
        <p:txBody>
          <a:bodyPr wrap="none">
            <a:spAutoFit/>
          </a:bodyPr>
          <a:lstStyle/>
          <a:p>
            <a:pPr algn="ctr"/>
            <a:r>
              <a:rPr lang="en-US" sz="4000" dirty="0">
                <a:latin typeface="Calibri" pitchFamily="34" charset="0"/>
              </a:rPr>
              <a:t>We want to predict breakdown behavior </a:t>
            </a:r>
            <a:br>
              <a:rPr lang="en-US" sz="4000" dirty="0">
                <a:latin typeface="Calibri" pitchFamily="34" charset="0"/>
              </a:rPr>
            </a:br>
            <a:r>
              <a:rPr lang="en-US" sz="4000" dirty="0">
                <a:latin typeface="Calibri" pitchFamily="34" charset="0"/>
              </a:rPr>
              <a:t>for practical structures</a:t>
            </a:r>
            <a:r>
              <a:rPr lang="en-US" sz="3200" b="1" dirty="0">
                <a:latin typeface="Calibri" pitchFamily="34" charset="0"/>
              </a:rPr>
              <a:t>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5"/>
          <p:cNvPicPr>
            <a:picLocks noChangeAspect="1" noChangeArrowheads="1"/>
          </p:cNvPicPr>
          <p:nvPr/>
        </p:nvPicPr>
        <p:blipFill>
          <a:blip r:embed="rId2" cstate="print"/>
          <a:srcRect r="7072" b="20515"/>
          <a:stretch>
            <a:fillRect/>
          </a:stretch>
        </p:blipFill>
        <p:spPr bwMode="auto">
          <a:xfrm>
            <a:off x="0" y="3519488"/>
            <a:ext cx="4551363" cy="2576512"/>
          </a:xfrm>
          <a:prstGeom prst="rect">
            <a:avLst/>
          </a:prstGeom>
          <a:noFill/>
          <a:ln w="9525">
            <a:noFill/>
            <a:miter lim="800000"/>
            <a:headEnd/>
            <a:tailEnd/>
          </a:ln>
        </p:spPr>
      </p:pic>
      <p:pic>
        <p:nvPicPr>
          <p:cNvPr id="7171" name="Picture 24"/>
          <p:cNvPicPr>
            <a:picLocks noChangeAspect="1" noChangeArrowheads="1"/>
          </p:cNvPicPr>
          <p:nvPr/>
        </p:nvPicPr>
        <p:blipFill>
          <a:blip r:embed="rId3" cstate="print"/>
          <a:srcRect r="7072" b="20515"/>
          <a:stretch>
            <a:fillRect/>
          </a:stretch>
        </p:blipFill>
        <p:spPr bwMode="auto">
          <a:xfrm>
            <a:off x="0" y="838200"/>
            <a:ext cx="4576763" cy="2590800"/>
          </a:xfrm>
          <a:prstGeom prst="rect">
            <a:avLst/>
          </a:prstGeom>
          <a:noFill/>
          <a:ln w="9525">
            <a:noFill/>
            <a:miter lim="800000"/>
            <a:headEnd/>
            <a:tailEnd/>
          </a:ln>
        </p:spPr>
      </p:pic>
      <p:pic>
        <p:nvPicPr>
          <p:cNvPr id="7172" name="Picture 23"/>
          <p:cNvPicPr>
            <a:picLocks noChangeAspect="1" noChangeArrowheads="1"/>
          </p:cNvPicPr>
          <p:nvPr/>
        </p:nvPicPr>
        <p:blipFill>
          <a:blip r:embed="rId4" cstate="print"/>
          <a:srcRect r="8238" b="20515"/>
          <a:stretch>
            <a:fillRect/>
          </a:stretch>
        </p:blipFill>
        <p:spPr bwMode="auto">
          <a:xfrm>
            <a:off x="4495800" y="3505200"/>
            <a:ext cx="4648200" cy="2628900"/>
          </a:xfrm>
          <a:prstGeom prst="rect">
            <a:avLst/>
          </a:prstGeom>
          <a:noFill/>
          <a:ln w="9525">
            <a:noFill/>
            <a:miter lim="800000"/>
            <a:headEnd/>
            <a:tailEnd/>
          </a:ln>
        </p:spPr>
      </p:pic>
      <p:pic>
        <p:nvPicPr>
          <p:cNvPr id="7173" name="Picture 22"/>
          <p:cNvPicPr>
            <a:picLocks noChangeAspect="1" noChangeArrowheads="1"/>
          </p:cNvPicPr>
          <p:nvPr/>
        </p:nvPicPr>
        <p:blipFill>
          <a:blip r:embed="rId5" cstate="print"/>
          <a:srcRect r="8238" b="20515"/>
          <a:stretch>
            <a:fillRect/>
          </a:stretch>
        </p:blipFill>
        <p:spPr bwMode="auto">
          <a:xfrm>
            <a:off x="4495800" y="806450"/>
            <a:ext cx="4648200" cy="2673350"/>
          </a:xfrm>
          <a:prstGeom prst="rect">
            <a:avLst/>
          </a:prstGeom>
          <a:noFill/>
          <a:ln w="9525">
            <a:noFill/>
            <a:miter lim="800000"/>
            <a:headEnd/>
            <a:tailEnd/>
          </a:ln>
        </p:spPr>
      </p:pic>
      <p:sp>
        <p:nvSpPr>
          <p:cNvPr id="7174" name="TextBox 18"/>
          <p:cNvSpPr txBox="1">
            <a:spLocks noChangeArrowheads="1"/>
          </p:cNvSpPr>
          <p:nvPr/>
        </p:nvSpPr>
        <p:spPr bwMode="auto">
          <a:xfrm>
            <a:off x="5943600" y="3821113"/>
            <a:ext cx="376238" cy="369887"/>
          </a:xfrm>
          <a:prstGeom prst="rect">
            <a:avLst/>
          </a:prstGeom>
          <a:noFill/>
          <a:ln w="9525">
            <a:noFill/>
            <a:miter lim="800000"/>
            <a:headEnd/>
            <a:tailEnd/>
          </a:ln>
        </p:spPr>
        <p:txBody>
          <a:bodyPr wrap="none">
            <a:spAutoFit/>
          </a:bodyPr>
          <a:lstStyle/>
          <a:p>
            <a:r>
              <a:rPr lang="en-US">
                <a:latin typeface="Calibri" pitchFamily="34" charset="0"/>
              </a:rPr>
              <a:t>b)</a:t>
            </a:r>
          </a:p>
        </p:txBody>
      </p:sp>
      <p:sp>
        <p:nvSpPr>
          <p:cNvPr id="7175" name="TextBox 18"/>
          <p:cNvSpPr txBox="1">
            <a:spLocks noChangeArrowheads="1"/>
          </p:cNvSpPr>
          <p:nvPr/>
        </p:nvSpPr>
        <p:spPr bwMode="auto">
          <a:xfrm>
            <a:off x="1219200" y="3810000"/>
            <a:ext cx="376238" cy="369888"/>
          </a:xfrm>
          <a:prstGeom prst="rect">
            <a:avLst/>
          </a:prstGeom>
          <a:noFill/>
          <a:ln w="9525">
            <a:noFill/>
            <a:miter lim="800000"/>
            <a:headEnd/>
            <a:tailEnd/>
          </a:ln>
        </p:spPr>
        <p:txBody>
          <a:bodyPr wrap="none">
            <a:spAutoFit/>
          </a:bodyPr>
          <a:lstStyle/>
          <a:p>
            <a:r>
              <a:rPr lang="en-US">
                <a:latin typeface="Calibri" pitchFamily="34" charset="0"/>
              </a:rPr>
              <a:t>b)</a:t>
            </a:r>
          </a:p>
        </p:txBody>
      </p:sp>
      <p:sp>
        <p:nvSpPr>
          <p:cNvPr id="7176" name="TextBox 18"/>
          <p:cNvSpPr txBox="1">
            <a:spLocks noChangeArrowheads="1"/>
          </p:cNvSpPr>
          <p:nvPr/>
        </p:nvSpPr>
        <p:spPr bwMode="auto">
          <a:xfrm>
            <a:off x="5943600" y="1001713"/>
            <a:ext cx="365125" cy="369887"/>
          </a:xfrm>
          <a:prstGeom prst="rect">
            <a:avLst/>
          </a:prstGeom>
          <a:noFill/>
          <a:ln w="9525">
            <a:noFill/>
            <a:miter lim="800000"/>
            <a:headEnd/>
            <a:tailEnd/>
          </a:ln>
        </p:spPr>
        <p:txBody>
          <a:bodyPr wrap="none">
            <a:spAutoFit/>
          </a:bodyPr>
          <a:lstStyle/>
          <a:p>
            <a:r>
              <a:rPr lang="en-US">
                <a:latin typeface="Calibri" pitchFamily="34" charset="0"/>
              </a:rPr>
              <a:t>a)</a:t>
            </a:r>
          </a:p>
        </p:txBody>
      </p:sp>
      <p:sp>
        <p:nvSpPr>
          <p:cNvPr id="7177" name="TextBox 18"/>
          <p:cNvSpPr txBox="1">
            <a:spLocks noChangeArrowheads="1"/>
          </p:cNvSpPr>
          <p:nvPr/>
        </p:nvSpPr>
        <p:spPr bwMode="auto">
          <a:xfrm>
            <a:off x="1219200" y="1001713"/>
            <a:ext cx="365125" cy="369887"/>
          </a:xfrm>
          <a:prstGeom prst="rect">
            <a:avLst/>
          </a:prstGeom>
          <a:noFill/>
          <a:ln w="9525">
            <a:noFill/>
            <a:miter lim="800000"/>
            <a:headEnd/>
            <a:tailEnd/>
          </a:ln>
        </p:spPr>
        <p:txBody>
          <a:bodyPr wrap="none">
            <a:spAutoFit/>
          </a:bodyPr>
          <a:lstStyle/>
          <a:p>
            <a:r>
              <a:rPr lang="en-US">
                <a:latin typeface="Calibri" pitchFamily="34" charset="0"/>
              </a:rPr>
              <a:t>a)</a:t>
            </a:r>
          </a:p>
        </p:txBody>
      </p:sp>
      <p:sp>
        <p:nvSpPr>
          <p:cNvPr id="7178" name="TextBox 18"/>
          <p:cNvSpPr txBox="1">
            <a:spLocks noChangeArrowheads="1"/>
          </p:cNvSpPr>
          <p:nvPr/>
        </p:nvSpPr>
        <p:spPr bwMode="auto">
          <a:xfrm>
            <a:off x="1524000" y="1676400"/>
            <a:ext cx="1425575" cy="369888"/>
          </a:xfrm>
          <a:prstGeom prst="rect">
            <a:avLst/>
          </a:prstGeom>
          <a:noFill/>
          <a:ln w="9525">
            <a:noFill/>
            <a:miter lim="800000"/>
            <a:headEnd/>
            <a:tailEnd/>
          </a:ln>
        </p:spPr>
        <p:txBody>
          <a:bodyPr wrap="none">
            <a:spAutoFit/>
          </a:bodyPr>
          <a:lstStyle/>
          <a:p>
            <a:r>
              <a:rPr lang="en-US">
                <a:latin typeface="Calibri" pitchFamily="34" charset="0"/>
              </a:rPr>
              <a:t>Electric  Field</a:t>
            </a:r>
          </a:p>
        </p:txBody>
      </p:sp>
      <p:sp>
        <p:nvSpPr>
          <p:cNvPr id="7179" name="TextBox 19"/>
          <p:cNvSpPr txBox="1">
            <a:spLocks noChangeArrowheads="1"/>
          </p:cNvSpPr>
          <p:nvPr/>
        </p:nvSpPr>
        <p:spPr bwMode="auto">
          <a:xfrm>
            <a:off x="685800" y="76200"/>
            <a:ext cx="7011988" cy="461963"/>
          </a:xfrm>
          <a:prstGeom prst="rect">
            <a:avLst/>
          </a:prstGeom>
          <a:noFill/>
          <a:ln w="9525">
            <a:noFill/>
            <a:miter lim="800000"/>
            <a:headEnd/>
            <a:tailEnd/>
          </a:ln>
        </p:spPr>
        <p:txBody>
          <a:bodyPr wrap="none">
            <a:spAutoFit/>
          </a:bodyPr>
          <a:lstStyle/>
          <a:p>
            <a:r>
              <a:rPr lang="en-US" sz="2400">
                <a:latin typeface="Calibri" pitchFamily="34" charset="0"/>
              </a:rPr>
              <a:t>RF Electric and Magnetic Fields for 10MW Power Loss</a:t>
            </a:r>
          </a:p>
        </p:txBody>
      </p:sp>
      <p:sp>
        <p:nvSpPr>
          <p:cNvPr id="7180" name="TextBox 39"/>
          <p:cNvSpPr txBox="1">
            <a:spLocks noChangeArrowheads="1"/>
          </p:cNvSpPr>
          <p:nvPr/>
        </p:nvSpPr>
        <p:spPr bwMode="auto">
          <a:xfrm>
            <a:off x="1752600" y="533400"/>
            <a:ext cx="1520825" cy="369888"/>
          </a:xfrm>
          <a:prstGeom prst="rect">
            <a:avLst/>
          </a:prstGeom>
          <a:noFill/>
          <a:ln w="9525">
            <a:noFill/>
            <a:miter lim="800000"/>
            <a:headEnd/>
            <a:tailEnd/>
          </a:ln>
        </p:spPr>
        <p:txBody>
          <a:bodyPr wrap="none">
            <a:spAutoFit/>
          </a:bodyPr>
          <a:lstStyle/>
          <a:p>
            <a:r>
              <a:rPr lang="en-US" b="1">
                <a:latin typeface="Calibri" pitchFamily="34" charset="0"/>
              </a:rPr>
              <a:t>TM020 Mode</a:t>
            </a:r>
          </a:p>
        </p:txBody>
      </p:sp>
      <p:sp>
        <p:nvSpPr>
          <p:cNvPr id="7181" name="TextBox 42"/>
          <p:cNvSpPr txBox="1">
            <a:spLocks noChangeArrowheads="1"/>
          </p:cNvSpPr>
          <p:nvPr/>
        </p:nvSpPr>
        <p:spPr bwMode="auto">
          <a:xfrm>
            <a:off x="6824663" y="533400"/>
            <a:ext cx="1431925" cy="369888"/>
          </a:xfrm>
          <a:prstGeom prst="rect">
            <a:avLst/>
          </a:prstGeom>
          <a:noFill/>
          <a:ln w="9525">
            <a:noFill/>
            <a:miter lim="800000"/>
            <a:headEnd/>
            <a:tailEnd/>
          </a:ln>
        </p:spPr>
        <p:txBody>
          <a:bodyPr wrap="none">
            <a:spAutoFit/>
          </a:bodyPr>
          <a:lstStyle/>
          <a:p>
            <a:r>
              <a:rPr lang="en-US" b="1">
                <a:latin typeface="Calibri" pitchFamily="34" charset="0"/>
              </a:rPr>
              <a:t>TE011 Mode</a:t>
            </a:r>
          </a:p>
        </p:txBody>
      </p:sp>
      <p:sp>
        <p:nvSpPr>
          <p:cNvPr id="7182" name="TextBox 47"/>
          <p:cNvSpPr txBox="1">
            <a:spLocks noChangeArrowheads="1"/>
          </p:cNvSpPr>
          <p:nvPr/>
        </p:nvSpPr>
        <p:spPr bwMode="auto">
          <a:xfrm>
            <a:off x="1676400" y="4278313"/>
            <a:ext cx="1619250" cy="369887"/>
          </a:xfrm>
          <a:prstGeom prst="rect">
            <a:avLst/>
          </a:prstGeom>
          <a:noFill/>
          <a:ln w="9525">
            <a:noFill/>
            <a:miter lim="800000"/>
            <a:headEnd/>
            <a:tailEnd/>
          </a:ln>
        </p:spPr>
        <p:txBody>
          <a:bodyPr wrap="none">
            <a:spAutoFit/>
          </a:bodyPr>
          <a:lstStyle/>
          <a:p>
            <a:r>
              <a:rPr lang="en-US">
                <a:latin typeface="Calibri" pitchFamily="34" charset="0"/>
              </a:rPr>
              <a:t>Magnetic  Field</a:t>
            </a:r>
          </a:p>
        </p:txBody>
      </p:sp>
      <p:sp>
        <p:nvSpPr>
          <p:cNvPr id="7183" name="Text Box 7"/>
          <p:cNvSpPr txBox="1">
            <a:spLocks noChangeArrowheads="1"/>
          </p:cNvSpPr>
          <p:nvPr/>
        </p:nvSpPr>
        <p:spPr bwMode="auto">
          <a:xfrm>
            <a:off x="5715000" y="6554788"/>
            <a:ext cx="3441198" cy="276999"/>
          </a:xfrm>
          <a:prstGeom prst="rect">
            <a:avLst/>
          </a:prstGeom>
          <a:noFill/>
          <a:ln w="9525">
            <a:noFill/>
            <a:miter lim="800000"/>
            <a:headEnd/>
            <a:tailEnd/>
          </a:ln>
        </p:spPr>
        <p:txBody>
          <a:bodyPr wrap="none">
            <a:spAutoFit/>
          </a:bodyPr>
          <a:lstStyle/>
          <a:p>
            <a:r>
              <a:rPr lang="en-US" sz="1200" i="1" dirty="0">
                <a:latin typeface="Calibri" pitchFamily="34" charset="0"/>
                <a:cs typeface="Arial" charset="0"/>
              </a:rPr>
              <a:t>A.. D. Yeremian, V. A. Dolgashev, S. G. </a:t>
            </a:r>
            <a:r>
              <a:rPr lang="en-US" sz="1200" i="1" dirty="0" smtClean="0">
                <a:latin typeface="Calibri" pitchFamily="34" charset="0"/>
                <a:cs typeface="Arial" charset="0"/>
              </a:rPr>
              <a:t>Tantawi, </a:t>
            </a:r>
            <a:r>
              <a:rPr lang="en-US" sz="1200" i="1" dirty="0">
                <a:latin typeface="Calibri" pitchFamily="34" charset="0"/>
                <a:cs typeface="Arial" charset="0"/>
              </a:rPr>
              <a:t>2011</a:t>
            </a:r>
            <a:endParaRPr lang="ru-RU" sz="1200" i="1" dirty="0">
              <a:latin typeface="Calibri" pitchFamily="34" charset="0"/>
              <a:cs typeface="Arial" charset="0"/>
            </a:endParaRPr>
          </a:p>
        </p:txBody>
      </p:sp>
      <p:sp>
        <p:nvSpPr>
          <p:cNvPr id="7184" name="TextBox 18"/>
          <p:cNvSpPr txBox="1">
            <a:spLocks noChangeArrowheads="1"/>
          </p:cNvSpPr>
          <p:nvPr/>
        </p:nvSpPr>
        <p:spPr bwMode="auto">
          <a:xfrm>
            <a:off x="6629400" y="1752600"/>
            <a:ext cx="1425575" cy="369888"/>
          </a:xfrm>
          <a:prstGeom prst="rect">
            <a:avLst/>
          </a:prstGeom>
          <a:noFill/>
          <a:ln w="9525">
            <a:noFill/>
            <a:miter lim="800000"/>
            <a:headEnd/>
            <a:tailEnd/>
          </a:ln>
        </p:spPr>
        <p:txBody>
          <a:bodyPr wrap="none">
            <a:spAutoFit/>
          </a:bodyPr>
          <a:lstStyle/>
          <a:p>
            <a:r>
              <a:rPr lang="en-US">
                <a:latin typeface="Calibri" pitchFamily="34" charset="0"/>
              </a:rPr>
              <a:t>Electric  Field</a:t>
            </a:r>
          </a:p>
        </p:txBody>
      </p:sp>
      <p:sp>
        <p:nvSpPr>
          <p:cNvPr id="7185" name="Rectangle 14"/>
          <p:cNvSpPr>
            <a:spLocks noChangeArrowheads="1"/>
          </p:cNvSpPr>
          <p:nvPr/>
        </p:nvSpPr>
        <p:spPr bwMode="auto">
          <a:xfrm>
            <a:off x="6553200" y="4343400"/>
            <a:ext cx="1619250" cy="369888"/>
          </a:xfrm>
          <a:prstGeom prst="rect">
            <a:avLst/>
          </a:prstGeom>
          <a:noFill/>
          <a:ln w="9525">
            <a:noFill/>
            <a:miter lim="800000"/>
            <a:headEnd/>
            <a:tailEnd/>
          </a:ln>
        </p:spPr>
        <p:txBody>
          <a:bodyPr wrap="none">
            <a:spAutoFit/>
          </a:bodyPr>
          <a:lstStyle/>
          <a:p>
            <a:r>
              <a:rPr lang="en-US">
                <a:latin typeface="Calibri" pitchFamily="34" charset="0"/>
              </a:rPr>
              <a:t>Magnetic  Field</a:t>
            </a:r>
          </a:p>
        </p:txBody>
      </p:sp>
      <p:cxnSp>
        <p:nvCxnSpPr>
          <p:cNvPr id="19" name="Straight Arrow Connector 18"/>
          <p:cNvCxnSpPr/>
          <p:nvPr/>
        </p:nvCxnSpPr>
        <p:spPr>
          <a:xfrm>
            <a:off x="5943600" y="3429000"/>
            <a:ext cx="6858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87" name="TextBox 19"/>
          <p:cNvSpPr txBox="1">
            <a:spLocks noChangeArrowheads="1"/>
          </p:cNvSpPr>
          <p:nvPr/>
        </p:nvSpPr>
        <p:spPr bwMode="auto">
          <a:xfrm>
            <a:off x="5892800" y="3363913"/>
            <a:ext cx="736600" cy="369887"/>
          </a:xfrm>
          <a:prstGeom prst="rect">
            <a:avLst/>
          </a:prstGeom>
          <a:noFill/>
          <a:ln w="9525">
            <a:noFill/>
            <a:miter lim="800000"/>
            <a:headEnd/>
            <a:tailEnd/>
          </a:ln>
        </p:spPr>
        <p:txBody>
          <a:bodyPr wrap="none">
            <a:spAutoFit/>
          </a:bodyPr>
          <a:lstStyle/>
          <a:p>
            <a:r>
              <a:rPr lang="en-US"/>
              <a:t>RF in</a:t>
            </a:r>
          </a:p>
        </p:txBody>
      </p:sp>
      <p:cxnSp>
        <p:nvCxnSpPr>
          <p:cNvPr id="21" name="Straight Arrow Connector 20"/>
          <p:cNvCxnSpPr/>
          <p:nvPr/>
        </p:nvCxnSpPr>
        <p:spPr>
          <a:xfrm>
            <a:off x="6019800" y="6081713"/>
            <a:ext cx="6858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89" name="TextBox 21"/>
          <p:cNvSpPr txBox="1">
            <a:spLocks noChangeArrowheads="1"/>
          </p:cNvSpPr>
          <p:nvPr/>
        </p:nvSpPr>
        <p:spPr bwMode="auto">
          <a:xfrm>
            <a:off x="5969000" y="6019800"/>
            <a:ext cx="736600" cy="369888"/>
          </a:xfrm>
          <a:prstGeom prst="rect">
            <a:avLst/>
          </a:prstGeom>
          <a:noFill/>
          <a:ln w="9525">
            <a:noFill/>
            <a:miter lim="800000"/>
            <a:headEnd/>
            <a:tailEnd/>
          </a:ln>
        </p:spPr>
        <p:txBody>
          <a:bodyPr wrap="none">
            <a:spAutoFit/>
          </a:bodyPr>
          <a:lstStyle/>
          <a:p>
            <a:r>
              <a:rPr lang="en-US"/>
              <a:t>RF in</a:t>
            </a:r>
          </a:p>
        </p:txBody>
      </p:sp>
      <p:cxnSp>
        <p:nvCxnSpPr>
          <p:cNvPr id="24" name="Straight Arrow Connector 23"/>
          <p:cNvCxnSpPr/>
          <p:nvPr/>
        </p:nvCxnSpPr>
        <p:spPr>
          <a:xfrm rot="10800000">
            <a:off x="3733800" y="3395663"/>
            <a:ext cx="6096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91" name="TextBox 24"/>
          <p:cNvSpPr txBox="1">
            <a:spLocks noChangeArrowheads="1"/>
          </p:cNvSpPr>
          <p:nvPr/>
        </p:nvSpPr>
        <p:spPr bwMode="auto">
          <a:xfrm>
            <a:off x="3657600" y="3352800"/>
            <a:ext cx="736600" cy="369888"/>
          </a:xfrm>
          <a:prstGeom prst="rect">
            <a:avLst/>
          </a:prstGeom>
          <a:noFill/>
          <a:ln w="9525">
            <a:noFill/>
            <a:miter lim="800000"/>
            <a:headEnd/>
            <a:tailEnd/>
          </a:ln>
        </p:spPr>
        <p:txBody>
          <a:bodyPr wrap="none">
            <a:spAutoFit/>
          </a:bodyPr>
          <a:lstStyle/>
          <a:p>
            <a:r>
              <a:rPr lang="en-US"/>
              <a:t>RF in</a:t>
            </a:r>
          </a:p>
        </p:txBody>
      </p:sp>
      <p:cxnSp>
        <p:nvCxnSpPr>
          <p:cNvPr id="26" name="Straight Arrow Connector 25"/>
          <p:cNvCxnSpPr/>
          <p:nvPr/>
        </p:nvCxnSpPr>
        <p:spPr>
          <a:xfrm rot="10800000">
            <a:off x="3733800" y="6065838"/>
            <a:ext cx="609600" cy="1587"/>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193" name="TextBox 26"/>
          <p:cNvSpPr txBox="1">
            <a:spLocks noChangeArrowheads="1"/>
          </p:cNvSpPr>
          <p:nvPr/>
        </p:nvSpPr>
        <p:spPr bwMode="auto">
          <a:xfrm>
            <a:off x="3714750" y="6019800"/>
            <a:ext cx="736600" cy="369888"/>
          </a:xfrm>
          <a:prstGeom prst="rect">
            <a:avLst/>
          </a:prstGeom>
          <a:noFill/>
          <a:ln w="9525">
            <a:noFill/>
            <a:miter lim="800000"/>
            <a:headEnd/>
            <a:tailEnd/>
          </a:ln>
        </p:spPr>
        <p:txBody>
          <a:bodyPr wrap="none">
            <a:spAutoFit/>
          </a:bodyPr>
          <a:lstStyle/>
          <a:p>
            <a:r>
              <a:rPr lang="en-US"/>
              <a:t>RF in</a:t>
            </a: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p:cNvSpPr txBox="1">
            <a:spLocks/>
          </p:cNvSpPr>
          <p:nvPr/>
        </p:nvSpPr>
        <p:spPr>
          <a:xfrm>
            <a:off x="0" y="1219200"/>
            <a:ext cx="9144000" cy="4525963"/>
          </a:xfrm>
          <a:prstGeom prst="rect">
            <a:avLst/>
          </a:prstGeom>
        </p:spPr>
        <p:txBody>
          <a:bodyPr>
            <a:normAutofit fontScale="92500" lnSpcReduction="10000"/>
          </a:bodyPr>
          <a:lstStyle/>
          <a:p>
            <a:pPr marL="342900" indent="-342900" eaLnBrk="0" hangingPunct="0">
              <a:spcBef>
                <a:spcPct val="20000"/>
              </a:spcBef>
              <a:defRPr/>
            </a:pPr>
            <a:r>
              <a:rPr lang="en-US" sz="3200" dirty="0">
                <a:latin typeface="Calibri" pitchFamily="34" charset="0"/>
              </a:rPr>
              <a:t>	</a:t>
            </a:r>
          </a:p>
          <a:p>
            <a:pPr marL="342900" indent="-342900" eaLnBrk="0" hangingPunct="0">
              <a:spcBef>
                <a:spcPct val="20000"/>
              </a:spcBef>
              <a:defRPr/>
            </a:pPr>
            <a:r>
              <a:rPr lang="en-US" sz="2400" dirty="0">
                <a:latin typeface="Calibri" pitchFamily="34" charset="0"/>
              </a:rPr>
              <a:t>	</a:t>
            </a:r>
            <a:r>
              <a:rPr lang="en-US" sz="2600" dirty="0">
                <a:latin typeface="Calibri" pitchFamily="34" charset="0"/>
              </a:rPr>
              <a:t>Shunt Impedance  =  29.40 </a:t>
            </a:r>
            <a:r>
              <a:rPr lang="en-US" sz="2600" dirty="0" err="1" smtClean="0">
                <a:latin typeface="Calibri" pitchFamily="34" charset="0"/>
              </a:rPr>
              <a:t>MOhm</a:t>
            </a:r>
            <a:r>
              <a:rPr lang="en-US" sz="2600" dirty="0" smtClean="0">
                <a:latin typeface="Calibri" pitchFamily="34" charset="0"/>
              </a:rPr>
              <a:t>/m                </a:t>
            </a:r>
            <a:r>
              <a:rPr lang="en-US" sz="1900" dirty="0">
                <a:latin typeface="Calibri" pitchFamily="34" charset="0"/>
              </a:rPr>
              <a:t>	 						</a:t>
            </a:r>
            <a:r>
              <a:rPr lang="en-US" sz="2400" dirty="0">
                <a:latin typeface="Calibri" pitchFamily="34" charset="0"/>
              </a:rPr>
              <a:t>        </a:t>
            </a:r>
            <a:r>
              <a:rPr lang="en-US" sz="2400" b="1" dirty="0">
                <a:latin typeface="Calibri" pitchFamily="34" charset="0"/>
              </a:rPr>
              <a:t>10MW Loss        100 MV/m</a:t>
            </a:r>
          </a:p>
          <a:p>
            <a:pPr marL="342900" indent="-342900" eaLnBrk="0" hangingPunct="0">
              <a:spcBef>
                <a:spcPct val="20000"/>
              </a:spcBef>
              <a:defRPr/>
            </a:pPr>
            <a:r>
              <a:rPr lang="en-US" sz="2400" dirty="0">
                <a:latin typeface="Calibri" pitchFamily="34" charset="0"/>
              </a:rPr>
              <a:t>	Ave on-axis Acc.  (MV/m)	 	121.78	           100.00 </a:t>
            </a:r>
          </a:p>
          <a:p>
            <a:pPr marL="342900" indent="-342900" eaLnBrk="0" hangingPunct="0">
              <a:spcBef>
                <a:spcPct val="20000"/>
              </a:spcBef>
              <a:defRPr/>
            </a:pPr>
            <a:r>
              <a:rPr lang="en-US" sz="2400" dirty="0">
                <a:latin typeface="Calibri" pitchFamily="34" charset="0"/>
              </a:rPr>
              <a:t>	</a:t>
            </a:r>
            <a:r>
              <a:rPr lang="en-US" sz="2400" dirty="0" err="1">
                <a:latin typeface="Calibri" pitchFamily="34" charset="0"/>
              </a:rPr>
              <a:t>Accel</a:t>
            </a:r>
            <a:r>
              <a:rPr lang="en-US" sz="2400" dirty="0">
                <a:latin typeface="Calibri" pitchFamily="34" charset="0"/>
              </a:rPr>
              <a:t>. Across Cav. (</a:t>
            </a:r>
            <a:r>
              <a:rPr lang="en-US" sz="2400" dirty="0" err="1">
                <a:latin typeface="Calibri" pitchFamily="34" charset="0"/>
              </a:rPr>
              <a:t>MeV</a:t>
            </a:r>
            <a:r>
              <a:rPr lang="en-US" sz="2400" dirty="0">
                <a:latin typeface="Calibri" pitchFamily="34" charset="0"/>
              </a:rPr>
              <a:t>)		     2.41                   1.98</a:t>
            </a:r>
          </a:p>
          <a:p>
            <a:pPr marL="342900" indent="-342900" eaLnBrk="0" hangingPunct="0">
              <a:spcBef>
                <a:spcPct val="20000"/>
              </a:spcBef>
              <a:defRPr/>
            </a:pPr>
            <a:r>
              <a:rPr lang="en-US" sz="2400" dirty="0">
                <a:latin typeface="Calibri" pitchFamily="34" charset="0"/>
              </a:rPr>
              <a:t>	Max. Surface E (MV/m)	    	278.26               229.30</a:t>
            </a:r>
          </a:p>
          <a:p>
            <a:pPr marL="342900" indent="-342900" eaLnBrk="0" hangingPunct="0">
              <a:spcBef>
                <a:spcPct val="20000"/>
              </a:spcBef>
              <a:defRPr/>
            </a:pPr>
            <a:r>
              <a:rPr lang="en-US" sz="2400" dirty="0">
                <a:latin typeface="Calibri" pitchFamily="34" charset="0"/>
              </a:rPr>
              <a:t>	Max. Surface H (kA/m)	  	506.40               416.29</a:t>
            </a:r>
          </a:p>
          <a:p>
            <a:pPr marL="342900" indent="-342900" eaLnBrk="0" hangingPunct="0">
              <a:spcBef>
                <a:spcPct val="20000"/>
              </a:spcBef>
              <a:defRPr/>
            </a:pPr>
            <a:r>
              <a:rPr lang="en-US" sz="2400" dirty="0">
                <a:latin typeface="Calibri" pitchFamily="34" charset="0"/>
              </a:rPr>
              <a:t>	Stored Energy (J)		         	     2.69                    1.81</a:t>
            </a:r>
          </a:p>
          <a:p>
            <a:pPr marL="342900" indent="-342900" eaLnBrk="0" hangingPunct="0">
              <a:spcBef>
                <a:spcPct val="20000"/>
              </a:spcBef>
              <a:defRPr/>
            </a:pPr>
            <a:r>
              <a:rPr lang="en-US" sz="2400" dirty="0">
                <a:latin typeface="Calibri" pitchFamily="34" charset="0"/>
              </a:rPr>
              <a:t>	Power Loss (MW) 			   10.00                    6.74</a:t>
            </a:r>
          </a:p>
          <a:p>
            <a:pPr marL="342900" indent="-342900" eaLnBrk="0" hangingPunct="0">
              <a:spcBef>
                <a:spcPct val="20000"/>
              </a:spcBef>
              <a:buFont typeface="Arial" charset="0"/>
              <a:buChar char="•"/>
              <a:defRPr/>
            </a:pPr>
            <a:endParaRPr lang="en-US" sz="2400" dirty="0">
              <a:latin typeface="Calibri" pitchFamily="34" charset="0"/>
            </a:endParaRPr>
          </a:p>
          <a:p>
            <a:pPr marL="342900" indent="-342900" eaLnBrk="0" hangingPunct="0">
              <a:spcBef>
                <a:spcPct val="20000"/>
              </a:spcBef>
              <a:defRPr/>
            </a:pPr>
            <a:r>
              <a:rPr lang="en-US" sz="2400" dirty="0">
                <a:latin typeface="Calibri" pitchFamily="34" charset="0"/>
              </a:rPr>
              <a:t>For the same gradient surface electric and magnetic fields are similar to those in single cell standing wave structures</a:t>
            </a:r>
          </a:p>
          <a:p>
            <a:pPr marL="342900" indent="-342900" eaLnBrk="0" hangingPunct="0">
              <a:spcBef>
                <a:spcPct val="20000"/>
              </a:spcBef>
              <a:defRPr/>
            </a:pPr>
            <a:endParaRPr lang="en-US" sz="3200" dirty="0">
              <a:latin typeface="Calibri" pitchFamily="34" charset="0"/>
            </a:endParaRPr>
          </a:p>
          <a:p>
            <a:pPr marL="342900" indent="-342900" eaLnBrk="0" hangingPunct="0">
              <a:spcBef>
                <a:spcPct val="20000"/>
              </a:spcBef>
              <a:buFont typeface="Arial" charset="0"/>
              <a:buChar char="•"/>
              <a:defRPr/>
            </a:pPr>
            <a:endParaRPr lang="en-US" sz="3200" dirty="0">
              <a:latin typeface="Calibri" pitchFamily="34" charset="0"/>
            </a:endParaRPr>
          </a:p>
          <a:p>
            <a:pPr marL="342900" indent="-342900" eaLnBrk="0" hangingPunct="0">
              <a:spcBef>
                <a:spcPct val="20000"/>
              </a:spcBef>
              <a:buFont typeface="Arial" charset="0"/>
              <a:buChar char="•"/>
              <a:defRPr/>
            </a:pPr>
            <a:endParaRPr lang="en-US" sz="3200" dirty="0">
              <a:latin typeface="Calibri" pitchFamily="34" charset="0"/>
            </a:endParaRPr>
          </a:p>
          <a:p>
            <a:pPr marL="742950" lvl="1" indent="-285750" eaLnBrk="0" hangingPunct="0">
              <a:spcBef>
                <a:spcPct val="20000"/>
              </a:spcBef>
              <a:buFont typeface="Arial" charset="0"/>
              <a:buChar char="–"/>
              <a:defRPr/>
            </a:pPr>
            <a:endParaRPr lang="en-US" sz="2800" dirty="0">
              <a:latin typeface="Calibri" pitchFamily="34" charset="0"/>
            </a:endParaRPr>
          </a:p>
        </p:txBody>
      </p:sp>
      <p:sp>
        <p:nvSpPr>
          <p:cNvPr id="12291" name="TextBox 19"/>
          <p:cNvSpPr txBox="1">
            <a:spLocks noChangeArrowheads="1"/>
          </p:cNvSpPr>
          <p:nvPr/>
        </p:nvSpPr>
        <p:spPr bwMode="auto">
          <a:xfrm>
            <a:off x="0" y="265113"/>
            <a:ext cx="8610600" cy="1077912"/>
          </a:xfrm>
          <a:prstGeom prst="rect">
            <a:avLst/>
          </a:prstGeom>
          <a:noFill/>
          <a:ln w="9525">
            <a:noFill/>
            <a:miter lim="800000"/>
            <a:headEnd/>
            <a:tailEnd/>
          </a:ln>
        </p:spPr>
        <p:txBody>
          <a:bodyPr>
            <a:spAutoFit/>
          </a:bodyPr>
          <a:lstStyle/>
          <a:p>
            <a:pPr algn="ctr"/>
            <a:r>
              <a:rPr lang="en-US" sz="3200" b="1" dirty="0">
                <a:latin typeface="Calibri" pitchFamily="34" charset="0"/>
              </a:rPr>
              <a:t>Cavity Parameters for </a:t>
            </a:r>
            <a:r>
              <a:rPr lang="en-US" sz="3200" b="1" dirty="0" smtClean="0">
                <a:latin typeface="Calibri" pitchFamily="34" charset="0"/>
              </a:rPr>
              <a:t>Speed-of-Light </a:t>
            </a:r>
            <a:r>
              <a:rPr lang="en-US" sz="3200" b="1" dirty="0">
                <a:latin typeface="Calibri" pitchFamily="34" charset="0"/>
              </a:rPr>
              <a:t>Electron</a:t>
            </a:r>
            <a:br>
              <a:rPr lang="en-US" sz="3200" b="1" dirty="0">
                <a:latin typeface="Calibri" pitchFamily="34" charset="0"/>
              </a:rPr>
            </a:br>
            <a:r>
              <a:rPr lang="en-US" sz="3200" b="1" dirty="0">
                <a:latin typeface="Calibri" pitchFamily="34" charset="0"/>
              </a:rPr>
              <a:t>TM020 mode</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21" name="Picture 2"/>
          <p:cNvPicPr>
            <a:picLocks noChangeAspect="1" noChangeArrowheads="1"/>
          </p:cNvPicPr>
          <p:nvPr/>
        </p:nvPicPr>
        <p:blipFill>
          <a:blip r:embed="rId2" cstate="print"/>
          <a:srcRect/>
          <a:stretch>
            <a:fillRect/>
          </a:stretch>
        </p:blipFill>
        <p:spPr bwMode="auto">
          <a:xfrm>
            <a:off x="5029200" y="685800"/>
            <a:ext cx="3581400" cy="2544937"/>
          </a:xfrm>
          <a:prstGeom prst="rect">
            <a:avLst/>
          </a:prstGeom>
          <a:noFill/>
          <a:ln w="9525">
            <a:noFill/>
            <a:miter lim="800000"/>
            <a:headEnd/>
            <a:tailEnd/>
          </a:ln>
        </p:spPr>
      </p:pic>
      <p:sp>
        <p:nvSpPr>
          <p:cNvPr id="9218" name="TextBox 3"/>
          <p:cNvSpPr txBox="1">
            <a:spLocks noChangeArrowheads="1"/>
          </p:cNvSpPr>
          <p:nvPr/>
        </p:nvSpPr>
        <p:spPr bwMode="auto">
          <a:xfrm>
            <a:off x="3048000" y="76200"/>
            <a:ext cx="3744038" cy="523220"/>
          </a:xfrm>
          <a:prstGeom prst="rect">
            <a:avLst/>
          </a:prstGeom>
          <a:noFill/>
          <a:ln w="9525">
            <a:noFill/>
            <a:miter lim="800000"/>
            <a:headEnd/>
            <a:tailEnd/>
          </a:ln>
        </p:spPr>
        <p:txBody>
          <a:bodyPr wrap="none">
            <a:spAutoFit/>
          </a:bodyPr>
          <a:lstStyle/>
          <a:p>
            <a:r>
              <a:rPr lang="en-US" sz="2800" dirty="0" smtClean="0">
                <a:latin typeface="Calibri" pitchFamily="34" charset="0"/>
              </a:rPr>
              <a:t>Dual-mode cavity tuning</a:t>
            </a:r>
            <a:endParaRPr lang="en-US" sz="2800" dirty="0">
              <a:latin typeface="Calibri" pitchFamily="34" charset="0"/>
            </a:endParaRPr>
          </a:p>
        </p:txBody>
      </p:sp>
      <p:grpSp>
        <p:nvGrpSpPr>
          <p:cNvPr id="2" name="Group 10"/>
          <p:cNvGrpSpPr>
            <a:grpSpLocks/>
          </p:cNvGrpSpPr>
          <p:nvPr/>
        </p:nvGrpSpPr>
        <p:grpSpPr bwMode="auto">
          <a:xfrm>
            <a:off x="-76200" y="3733800"/>
            <a:ext cx="4343400" cy="2667000"/>
            <a:chOff x="1295400" y="1295400"/>
            <a:chExt cx="5181600" cy="3400543"/>
          </a:xfrm>
        </p:grpSpPr>
        <p:pic>
          <p:nvPicPr>
            <p:cNvPr id="9222" name="Picture 3"/>
            <p:cNvPicPr>
              <a:picLocks noChangeAspect="1" noChangeArrowheads="1"/>
            </p:cNvPicPr>
            <p:nvPr/>
          </p:nvPicPr>
          <p:blipFill>
            <a:blip r:embed="rId3" cstate="print"/>
            <a:srcRect/>
            <a:stretch>
              <a:fillRect/>
            </a:stretch>
          </p:blipFill>
          <p:spPr bwMode="auto">
            <a:xfrm>
              <a:off x="1295400" y="1295400"/>
              <a:ext cx="5181600" cy="3400543"/>
            </a:xfrm>
            <a:prstGeom prst="rect">
              <a:avLst/>
            </a:prstGeom>
            <a:noFill/>
            <a:ln w="9525">
              <a:noFill/>
              <a:miter lim="800000"/>
              <a:headEnd/>
              <a:tailEnd/>
            </a:ln>
          </p:spPr>
        </p:pic>
        <p:cxnSp>
          <p:nvCxnSpPr>
            <p:cNvPr id="6" name="Straight Arrow Connector 5"/>
            <p:cNvCxnSpPr/>
            <p:nvPr/>
          </p:nvCxnSpPr>
          <p:spPr>
            <a:xfrm flipV="1">
              <a:off x="3352679" y="3429595"/>
              <a:ext cx="761877" cy="75272"/>
            </a:xfrm>
            <a:prstGeom prst="straightConnector1">
              <a:avLst/>
            </a:prstGeom>
            <a:ln>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sp>
          <p:nvSpPr>
            <p:cNvPr id="9224" name="TextBox 6"/>
            <p:cNvSpPr txBox="1">
              <a:spLocks noChangeArrowheads="1"/>
            </p:cNvSpPr>
            <p:nvPr/>
          </p:nvSpPr>
          <p:spPr bwMode="auto">
            <a:xfrm>
              <a:off x="2590800" y="3352800"/>
              <a:ext cx="868591" cy="470915"/>
            </a:xfrm>
            <a:prstGeom prst="rect">
              <a:avLst/>
            </a:prstGeom>
            <a:noFill/>
            <a:ln w="9525">
              <a:noFill/>
              <a:miter lim="800000"/>
              <a:headEnd/>
              <a:tailEnd/>
            </a:ln>
          </p:spPr>
          <p:txBody>
            <a:bodyPr wrap="none">
              <a:spAutoFit/>
            </a:bodyPr>
            <a:lstStyle/>
            <a:p>
              <a:r>
                <a:rPr lang="en-US">
                  <a:solidFill>
                    <a:srgbClr val="FF0000"/>
                  </a:solidFill>
                  <a:latin typeface="Calibri" pitchFamily="34" charset="0"/>
                </a:rPr>
                <a:t>TM01</a:t>
              </a:r>
            </a:p>
          </p:txBody>
        </p:sp>
        <p:cxnSp>
          <p:nvCxnSpPr>
            <p:cNvPr id="8" name="Straight Arrow Connector 7"/>
            <p:cNvCxnSpPr/>
            <p:nvPr/>
          </p:nvCxnSpPr>
          <p:spPr>
            <a:xfrm flipH="1" flipV="1">
              <a:off x="4419723" y="2971319"/>
              <a:ext cx="685067" cy="77486"/>
            </a:xfrm>
            <a:prstGeom prst="straightConnector1">
              <a:avLst/>
            </a:prstGeom>
            <a:ln>
              <a:solidFill>
                <a:srgbClr val="0000FF"/>
              </a:solidFill>
              <a:tailEnd type="triangle" w="sm" len="lg"/>
            </a:ln>
          </p:spPr>
          <p:style>
            <a:lnRef idx="1">
              <a:schemeClr val="accent1"/>
            </a:lnRef>
            <a:fillRef idx="0">
              <a:schemeClr val="accent1"/>
            </a:fillRef>
            <a:effectRef idx="0">
              <a:schemeClr val="accent1"/>
            </a:effectRef>
            <a:fontRef idx="minor">
              <a:schemeClr val="tx1"/>
            </a:fontRef>
          </p:style>
        </p:cxnSp>
        <p:sp>
          <p:nvSpPr>
            <p:cNvPr id="9226" name="TextBox 9"/>
            <p:cNvSpPr txBox="1">
              <a:spLocks noChangeArrowheads="1"/>
            </p:cNvSpPr>
            <p:nvPr/>
          </p:nvSpPr>
          <p:spPr bwMode="auto">
            <a:xfrm>
              <a:off x="5105399" y="2895600"/>
              <a:ext cx="767237" cy="470915"/>
            </a:xfrm>
            <a:prstGeom prst="rect">
              <a:avLst/>
            </a:prstGeom>
            <a:noFill/>
            <a:ln w="9525">
              <a:noFill/>
              <a:miter lim="800000"/>
              <a:headEnd/>
              <a:tailEnd/>
            </a:ln>
          </p:spPr>
          <p:txBody>
            <a:bodyPr wrap="none">
              <a:spAutoFit/>
            </a:bodyPr>
            <a:lstStyle/>
            <a:p>
              <a:r>
                <a:rPr lang="en-US">
                  <a:solidFill>
                    <a:srgbClr val="0000FF"/>
                  </a:solidFill>
                  <a:latin typeface="Calibri" pitchFamily="34" charset="0"/>
                </a:rPr>
                <a:t>TE01</a:t>
              </a:r>
            </a:p>
          </p:txBody>
        </p:sp>
      </p:grpSp>
      <p:pic>
        <p:nvPicPr>
          <p:cNvPr id="9220" name="Picture 4"/>
          <p:cNvPicPr>
            <a:picLocks noChangeAspect="1" noChangeArrowheads="1"/>
          </p:cNvPicPr>
          <p:nvPr/>
        </p:nvPicPr>
        <p:blipFill>
          <a:blip r:embed="rId4" cstate="print"/>
          <a:srcRect/>
          <a:stretch>
            <a:fillRect/>
          </a:stretch>
        </p:blipFill>
        <p:spPr bwMode="auto">
          <a:xfrm>
            <a:off x="0" y="609600"/>
            <a:ext cx="5551787" cy="2905125"/>
          </a:xfrm>
          <a:prstGeom prst="rect">
            <a:avLst/>
          </a:prstGeom>
          <a:noFill/>
          <a:ln w="9525">
            <a:noFill/>
            <a:miter lim="800000"/>
            <a:headEnd/>
            <a:tailEnd/>
          </a:ln>
        </p:spPr>
      </p:pic>
      <p:sp>
        <p:nvSpPr>
          <p:cNvPr id="12" name="TextBox 11"/>
          <p:cNvSpPr txBox="1"/>
          <p:nvPr/>
        </p:nvSpPr>
        <p:spPr>
          <a:xfrm>
            <a:off x="1676400" y="3429000"/>
            <a:ext cx="1255472" cy="369332"/>
          </a:xfrm>
          <a:prstGeom prst="rect">
            <a:avLst/>
          </a:prstGeom>
          <a:noFill/>
        </p:spPr>
        <p:txBody>
          <a:bodyPr wrap="none" rtlCol="0">
            <a:spAutoFit/>
          </a:bodyPr>
          <a:lstStyle/>
          <a:p>
            <a:r>
              <a:rPr lang="en-US" dirty="0" smtClean="0">
                <a:latin typeface="Calibri" pitchFamily="34" charset="0"/>
              </a:rPr>
              <a:t>Simulation </a:t>
            </a:r>
            <a:endParaRPr lang="en-US" dirty="0">
              <a:latin typeface="Calibri" pitchFamily="34" charset="0"/>
            </a:endParaRPr>
          </a:p>
        </p:txBody>
      </p:sp>
      <p:sp>
        <p:nvSpPr>
          <p:cNvPr id="13" name="TextBox 12"/>
          <p:cNvSpPr txBox="1"/>
          <p:nvPr/>
        </p:nvSpPr>
        <p:spPr>
          <a:xfrm>
            <a:off x="1600200" y="6324600"/>
            <a:ext cx="1508426" cy="369332"/>
          </a:xfrm>
          <a:prstGeom prst="rect">
            <a:avLst/>
          </a:prstGeom>
          <a:noFill/>
        </p:spPr>
        <p:txBody>
          <a:bodyPr wrap="none" rtlCol="0">
            <a:spAutoFit/>
          </a:bodyPr>
          <a:lstStyle/>
          <a:p>
            <a:r>
              <a:rPr lang="en-US" dirty="0" smtClean="0">
                <a:latin typeface="Calibri" pitchFamily="34" charset="0"/>
              </a:rPr>
              <a:t>Measurement</a:t>
            </a:r>
            <a:endParaRPr lang="en-US" dirty="0">
              <a:latin typeface="Calibri" pitchFamily="34" charset="0"/>
            </a:endParaRPr>
          </a:p>
        </p:txBody>
      </p:sp>
      <p:graphicFrame>
        <p:nvGraphicFramePr>
          <p:cNvPr id="17" name="Table 16"/>
          <p:cNvGraphicFramePr>
            <a:graphicFrameLocks noGrp="1"/>
          </p:cNvGraphicFramePr>
          <p:nvPr/>
        </p:nvGraphicFramePr>
        <p:xfrm>
          <a:off x="4495800" y="3611880"/>
          <a:ext cx="4419599" cy="2788920"/>
        </p:xfrm>
        <a:graphic>
          <a:graphicData uri="http://schemas.openxmlformats.org/drawingml/2006/table">
            <a:tbl>
              <a:tblPr/>
              <a:tblGrid>
                <a:gridCol w="2057399"/>
                <a:gridCol w="1018095"/>
                <a:gridCol w="1344105"/>
              </a:tblGrid>
              <a:tr h="228600">
                <a:tc>
                  <a:txBody>
                    <a:bodyPr/>
                    <a:lstStyle/>
                    <a:p>
                      <a:pPr marL="0" marR="0" algn="l">
                        <a:spcBef>
                          <a:spcPts val="300"/>
                        </a:spcBef>
                        <a:spcAft>
                          <a:spcPts val="300"/>
                        </a:spcAft>
                      </a:pPr>
                      <a:r>
                        <a:rPr lang="en-GB" sz="1400" b="1" kern="800" dirty="0" smtClean="0">
                          <a:solidFill>
                            <a:srgbClr val="0033CC"/>
                          </a:solidFill>
                          <a:latin typeface="Calibri" pitchFamily="34" charset="0"/>
                          <a:ea typeface="Times New Roman"/>
                          <a:cs typeface="Times New Roman"/>
                        </a:rPr>
                        <a:t>Parameter</a:t>
                      </a:r>
                    </a:p>
                  </a:txBody>
                  <a:tcPr marL="68580" marR="68580" marT="0"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b="1" kern="800" dirty="0">
                          <a:latin typeface="Calibri" pitchFamily="34" charset="0"/>
                          <a:ea typeface="Times New Roman"/>
                          <a:cs typeface="Times New Roman"/>
                        </a:rPr>
                        <a:t>  </a:t>
                      </a:r>
                      <a:r>
                        <a:rPr lang="en-GB" sz="1400" b="1" kern="800" dirty="0" smtClean="0">
                          <a:latin typeface="Calibri" pitchFamily="34" charset="0"/>
                          <a:ea typeface="Times New Roman"/>
                          <a:cs typeface="Times New Roman"/>
                        </a:rPr>
                        <a:t>Simulation</a:t>
                      </a:r>
                      <a:endParaRPr lang="en-US" sz="1600" dirty="0">
                        <a:latin typeface="Calibri" pitchFamily="34" charset="0"/>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b="1" kern="800" dirty="0">
                          <a:solidFill>
                            <a:srgbClr val="0033CC"/>
                          </a:solidFill>
                          <a:latin typeface="Calibri" pitchFamily="34" charset="0"/>
                          <a:ea typeface="Times New Roman"/>
                          <a:cs typeface="Times New Roman"/>
                        </a:rPr>
                        <a:t>Meas. @  </a:t>
                      </a:r>
                      <a:r>
                        <a:rPr lang="en-GB" sz="1400" b="1" kern="800" dirty="0" err="1">
                          <a:solidFill>
                            <a:srgbClr val="0033CC"/>
                          </a:solidFill>
                          <a:latin typeface="Calibri" pitchFamily="34" charset="0"/>
                          <a:ea typeface="Times New Roman"/>
                          <a:cs typeface="Times New Roman"/>
                        </a:rPr>
                        <a:t>Rm</a:t>
                      </a:r>
                      <a:r>
                        <a:rPr lang="en-GB" sz="1400" b="1" kern="800" dirty="0">
                          <a:solidFill>
                            <a:srgbClr val="0033CC"/>
                          </a:solidFill>
                          <a:latin typeface="Calibri" pitchFamily="34" charset="0"/>
                          <a:ea typeface="Times New Roman"/>
                          <a:cs typeface="Times New Roman"/>
                        </a:rPr>
                        <a:t> T</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r h="223857">
                <a:tc>
                  <a:txBody>
                    <a:bodyPr/>
                    <a:lstStyle/>
                    <a:p>
                      <a:pPr marL="0" marR="0" algn="l">
                        <a:spcBef>
                          <a:spcPts val="300"/>
                        </a:spcBef>
                        <a:spcAft>
                          <a:spcPts val="300"/>
                        </a:spcAft>
                      </a:pPr>
                      <a:r>
                        <a:rPr lang="en-GB" sz="1600" kern="800" dirty="0">
                          <a:solidFill>
                            <a:srgbClr val="0033CC"/>
                          </a:solidFill>
                          <a:latin typeface="Calibri" pitchFamily="34" charset="0"/>
                          <a:ea typeface="Times New Roman"/>
                          <a:cs typeface="Times New Roman"/>
                        </a:rPr>
                        <a:t>f</a:t>
                      </a:r>
                      <a:r>
                        <a:rPr lang="en-GB" sz="1600" kern="800" baseline="-25000" dirty="0">
                          <a:solidFill>
                            <a:srgbClr val="0033CC"/>
                          </a:solidFill>
                          <a:latin typeface="Calibri" pitchFamily="34" charset="0"/>
                          <a:ea typeface="Times New Roman"/>
                          <a:cs typeface="Times New Roman"/>
                        </a:rPr>
                        <a:t>TE011</a:t>
                      </a:r>
                      <a:r>
                        <a:rPr lang="en-GB" sz="1600" kern="800" dirty="0">
                          <a:solidFill>
                            <a:srgbClr val="0033CC"/>
                          </a:solidFill>
                          <a:latin typeface="Calibri" pitchFamily="34" charset="0"/>
                          <a:ea typeface="Times New Roman"/>
                          <a:cs typeface="Times New Roman"/>
                        </a:rPr>
                        <a:t>  - GHz</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latin typeface="Calibri" pitchFamily="34" charset="0"/>
                          <a:ea typeface="Times New Roman"/>
                          <a:cs typeface="Times New Roman"/>
                        </a:rPr>
                        <a:t>  11.42419</a:t>
                      </a:r>
                      <a:endParaRPr lang="en-US" sz="1600" dirty="0">
                        <a:latin typeface="Calibri" pitchFamily="34" charset="0"/>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solidFill>
                            <a:srgbClr val="0033CC"/>
                          </a:solidFill>
                          <a:latin typeface="Calibri" pitchFamily="34" charset="0"/>
                          <a:ea typeface="Times New Roman"/>
                          <a:cs typeface="Times New Roman"/>
                        </a:rPr>
                        <a:t>     11.42175</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90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28">
                <a:tc>
                  <a:txBody>
                    <a:bodyPr/>
                    <a:lstStyle/>
                    <a:p>
                      <a:pPr marL="0" marR="0" algn="l">
                        <a:spcBef>
                          <a:spcPts val="300"/>
                        </a:spcBef>
                        <a:spcAft>
                          <a:spcPts val="300"/>
                        </a:spcAft>
                      </a:pPr>
                      <a:r>
                        <a:rPr lang="en-GB" sz="1600" kern="800" dirty="0">
                          <a:solidFill>
                            <a:srgbClr val="0033CC"/>
                          </a:solidFill>
                          <a:latin typeface="Calibri" pitchFamily="34" charset="0"/>
                          <a:ea typeface="Times New Roman"/>
                          <a:cs typeface="Times New Roman"/>
                        </a:rPr>
                        <a:t>f</a:t>
                      </a:r>
                      <a:r>
                        <a:rPr lang="en-GB" sz="1600" kern="800" baseline="-25000" dirty="0">
                          <a:solidFill>
                            <a:srgbClr val="0033CC"/>
                          </a:solidFill>
                          <a:latin typeface="Calibri" pitchFamily="34" charset="0"/>
                          <a:ea typeface="Times New Roman"/>
                          <a:cs typeface="Times New Roman"/>
                        </a:rPr>
                        <a:t>TM020  </a:t>
                      </a:r>
                      <a:r>
                        <a:rPr lang="en-GB" sz="1600" kern="800" dirty="0">
                          <a:solidFill>
                            <a:srgbClr val="0033CC"/>
                          </a:solidFill>
                          <a:latin typeface="Calibri" pitchFamily="34" charset="0"/>
                          <a:ea typeface="Times New Roman"/>
                          <a:cs typeface="Times New Roman"/>
                        </a:rPr>
                        <a:t>- GHz</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latin typeface="Calibri" pitchFamily="34" charset="0"/>
                          <a:ea typeface="Times New Roman"/>
                          <a:cs typeface="Times New Roman"/>
                        </a:rPr>
                        <a:t>  11.42413</a:t>
                      </a:r>
                      <a:endParaRPr lang="en-US" sz="1600" dirty="0">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solidFill>
                            <a:srgbClr val="0033CC"/>
                          </a:solidFill>
                          <a:latin typeface="Calibri" pitchFamily="34" charset="0"/>
                          <a:ea typeface="Times New Roman"/>
                          <a:cs typeface="Times New Roman"/>
                        </a:rPr>
                        <a:t>     </a:t>
                      </a:r>
                      <a:r>
                        <a:rPr lang="en-GB" sz="1400" kern="800" dirty="0" smtClean="0">
                          <a:solidFill>
                            <a:srgbClr val="0033CC"/>
                          </a:solidFill>
                          <a:latin typeface="Calibri" pitchFamily="34" charset="0"/>
                          <a:ea typeface="Times New Roman"/>
                          <a:cs typeface="Times New Roman"/>
                        </a:rPr>
                        <a:t>11.42119</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28">
                <a:tc>
                  <a:txBody>
                    <a:bodyPr/>
                    <a:lstStyle/>
                    <a:p>
                      <a:pPr marL="0" marR="0" algn="l">
                        <a:spcBef>
                          <a:spcPts val="300"/>
                        </a:spcBef>
                        <a:spcAft>
                          <a:spcPts val="300"/>
                        </a:spcAft>
                      </a:pPr>
                      <a:r>
                        <a:rPr lang="en-GB" sz="1600" kern="800" dirty="0">
                          <a:solidFill>
                            <a:srgbClr val="0033CC"/>
                          </a:solidFill>
                          <a:latin typeface="Calibri" pitchFamily="34" charset="0"/>
                          <a:ea typeface="Times New Roman"/>
                          <a:cs typeface="Times New Roman"/>
                        </a:rPr>
                        <a:t>Qo</a:t>
                      </a:r>
                      <a:r>
                        <a:rPr lang="en-GB" sz="1600" kern="800" baseline="-25000" dirty="0">
                          <a:solidFill>
                            <a:srgbClr val="0033CC"/>
                          </a:solidFill>
                          <a:latin typeface="Calibri" pitchFamily="34" charset="0"/>
                          <a:ea typeface="Times New Roman"/>
                          <a:cs typeface="Times New Roman"/>
                        </a:rPr>
                        <a:t>TE011</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latin typeface="Calibri" pitchFamily="34" charset="0"/>
                          <a:ea typeface="Times New Roman"/>
                          <a:cs typeface="Times New Roman"/>
                        </a:rPr>
                        <a:t>   19754</a:t>
                      </a:r>
                      <a:endParaRPr lang="en-US" sz="1600" dirty="0">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solidFill>
                            <a:srgbClr val="0033CC"/>
                          </a:solidFill>
                          <a:latin typeface="Calibri" pitchFamily="34" charset="0"/>
                          <a:ea typeface="Times New Roman"/>
                          <a:cs typeface="Times New Roman"/>
                        </a:rPr>
                        <a:t>    20240</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28">
                <a:tc>
                  <a:txBody>
                    <a:bodyPr/>
                    <a:lstStyle/>
                    <a:p>
                      <a:pPr marL="0" marR="0" algn="l">
                        <a:spcBef>
                          <a:spcPts val="300"/>
                        </a:spcBef>
                        <a:spcAft>
                          <a:spcPts val="300"/>
                        </a:spcAft>
                      </a:pPr>
                      <a:r>
                        <a:rPr lang="en-GB" sz="1600" kern="800" dirty="0">
                          <a:solidFill>
                            <a:srgbClr val="0033CC"/>
                          </a:solidFill>
                          <a:latin typeface="Calibri" pitchFamily="34" charset="0"/>
                          <a:ea typeface="Times New Roman"/>
                          <a:cs typeface="Times New Roman"/>
                        </a:rPr>
                        <a:t>Qo</a:t>
                      </a:r>
                      <a:r>
                        <a:rPr lang="en-GB" sz="1600" kern="800" baseline="-25000" dirty="0">
                          <a:solidFill>
                            <a:srgbClr val="0033CC"/>
                          </a:solidFill>
                          <a:latin typeface="Calibri" pitchFamily="34" charset="0"/>
                          <a:ea typeface="Times New Roman"/>
                          <a:cs typeface="Times New Roman"/>
                        </a:rPr>
                        <a:t>TM020</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latin typeface="Calibri" pitchFamily="34" charset="0"/>
                          <a:ea typeface="Times New Roman"/>
                          <a:cs typeface="Times New Roman"/>
                        </a:rPr>
                        <a:t>   19292</a:t>
                      </a:r>
                      <a:endParaRPr lang="en-US" sz="1600" dirty="0">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solidFill>
                            <a:srgbClr val="0033CC"/>
                          </a:solidFill>
                          <a:latin typeface="Calibri" pitchFamily="34" charset="0"/>
                          <a:ea typeface="Times New Roman"/>
                          <a:cs typeface="Times New Roman"/>
                        </a:rPr>
                        <a:t>    19485</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28">
                <a:tc>
                  <a:txBody>
                    <a:bodyPr/>
                    <a:lstStyle/>
                    <a:p>
                      <a:pPr marL="0" marR="0" algn="l">
                        <a:spcBef>
                          <a:spcPts val="300"/>
                        </a:spcBef>
                        <a:spcAft>
                          <a:spcPts val="300"/>
                        </a:spcAft>
                      </a:pPr>
                      <a:r>
                        <a:rPr lang="en-GB" sz="1600" kern="800" dirty="0">
                          <a:solidFill>
                            <a:srgbClr val="0033CC"/>
                          </a:solidFill>
                          <a:latin typeface="Calibri" pitchFamily="34" charset="0"/>
                          <a:ea typeface="Times New Roman"/>
                          <a:cs typeface="Times New Roman"/>
                        </a:rPr>
                        <a:t>S11</a:t>
                      </a:r>
                      <a:r>
                        <a:rPr lang="en-GB" sz="1600" kern="800" baseline="-25000" dirty="0">
                          <a:solidFill>
                            <a:srgbClr val="0033CC"/>
                          </a:solidFill>
                          <a:latin typeface="Calibri" pitchFamily="34" charset="0"/>
                          <a:ea typeface="Times New Roman"/>
                          <a:cs typeface="Times New Roman"/>
                        </a:rPr>
                        <a:t>TE011</a:t>
                      </a:r>
                      <a:r>
                        <a:rPr lang="en-GB" sz="1600" kern="800" dirty="0">
                          <a:solidFill>
                            <a:srgbClr val="0033CC"/>
                          </a:solidFill>
                          <a:latin typeface="Calibri" pitchFamily="34" charset="0"/>
                          <a:ea typeface="Times New Roman"/>
                          <a:cs typeface="Times New Roman"/>
                        </a:rPr>
                        <a:t>-dB (fraction)</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latin typeface="Calibri" pitchFamily="34" charset="0"/>
                          <a:ea typeface="Times New Roman"/>
                          <a:cs typeface="Times New Roman"/>
                        </a:rPr>
                        <a:t>   -22 (0.078)</a:t>
                      </a:r>
                      <a:endParaRPr lang="en-US" sz="1600" dirty="0">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solidFill>
                            <a:srgbClr val="0033CC"/>
                          </a:solidFill>
                          <a:latin typeface="Calibri" pitchFamily="34" charset="0"/>
                          <a:ea typeface="Times New Roman"/>
                          <a:cs typeface="Times New Roman"/>
                        </a:rPr>
                        <a:t>    -22 (0.08)</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28">
                <a:tc>
                  <a:txBody>
                    <a:bodyPr/>
                    <a:lstStyle/>
                    <a:p>
                      <a:pPr marL="0" marR="0" algn="l">
                        <a:spcBef>
                          <a:spcPts val="300"/>
                        </a:spcBef>
                        <a:spcAft>
                          <a:spcPts val="300"/>
                        </a:spcAft>
                      </a:pPr>
                      <a:r>
                        <a:rPr lang="en-GB" sz="1600" kern="800" dirty="0">
                          <a:solidFill>
                            <a:srgbClr val="0033CC"/>
                          </a:solidFill>
                          <a:latin typeface="Calibri" pitchFamily="34" charset="0"/>
                          <a:ea typeface="Times New Roman"/>
                          <a:cs typeface="Times New Roman"/>
                        </a:rPr>
                        <a:t>S11</a:t>
                      </a:r>
                      <a:r>
                        <a:rPr lang="en-GB" sz="1600" kern="800" baseline="-25000" dirty="0">
                          <a:solidFill>
                            <a:srgbClr val="0033CC"/>
                          </a:solidFill>
                          <a:latin typeface="Calibri" pitchFamily="34" charset="0"/>
                          <a:ea typeface="Times New Roman"/>
                          <a:cs typeface="Times New Roman"/>
                        </a:rPr>
                        <a:t>TM020</a:t>
                      </a:r>
                      <a:r>
                        <a:rPr lang="en-GB" sz="1600" kern="800" dirty="0">
                          <a:solidFill>
                            <a:srgbClr val="0033CC"/>
                          </a:solidFill>
                          <a:latin typeface="Calibri" pitchFamily="34" charset="0"/>
                          <a:ea typeface="Times New Roman"/>
                          <a:cs typeface="Times New Roman"/>
                        </a:rPr>
                        <a:t>-dB (fraction)</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latin typeface="Calibri" pitchFamily="34" charset="0"/>
                          <a:ea typeface="Times New Roman"/>
                          <a:cs typeface="Times New Roman"/>
                        </a:rPr>
                        <a:t>   -25 (0.056) </a:t>
                      </a:r>
                      <a:endParaRPr lang="en-US" sz="1600" dirty="0">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solidFill>
                            <a:srgbClr val="0033CC"/>
                          </a:solidFill>
                          <a:latin typeface="Calibri" pitchFamily="34" charset="0"/>
                          <a:ea typeface="Times New Roman"/>
                          <a:cs typeface="Times New Roman"/>
                        </a:rPr>
                        <a:t>    -25 (0.05)</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28">
                <a:tc>
                  <a:txBody>
                    <a:bodyPr/>
                    <a:lstStyle/>
                    <a:p>
                      <a:pPr marL="0" marR="0" algn="l">
                        <a:spcBef>
                          <a:spcPts val="300"/>
                        </a:spcBef>
                        <a:spcAft>
                          <a:spcPts val="300"/>
                        </a:spcAft>
                      </a:pPr>
                      <a:r>
                        <a:rPr lang="en-GB" sz="1600" kern="800" dirty="0">
                          <a:solidFill>
                            <a:srgbClr val="0033CC"/>
                          </a:solidFill>
                          <a:latin typeface="Calibri" pitchFamily="34" charset="0"/>
                          <a:ea typeface="Times New Roman"/>
                          <a:cs typeface="Times New Roman"/>
                        </a:rPr>
                        <a:t>b</a:t>
                      </a:r>
                      <a:r>
                        <a:rPr lang="en-GB" sz="1600" kern="800" baseline="-25000" dirty="0">
                          <a:solidFill>
                            <a:srgbClr val="0033CC"/>
                          </a:solidFill>
                          <a:latin typeface="Calibri" pitchFamily="34" charset="0"/>
                          <a:ea typeface="Times New Roman"/>
                          <a:cs typeface="Times New Roman"/>
                        </a:rPr>
                        <a:t>TE01</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latin typeface="Calibri" pitchFamily="34" charset="0"/>
                          <a:ea typeface="Times New Roman"/>
                          <a:cs typeface="Times New Roman"/>
                        </a:rPr>
                        <a:t>   1.17</a:t>
                      </a:r>
                      <a:endParaRPr lang="en-US" sz="1600" dirty="0">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solidFill>
                            <a:srgbClr val="0033CC"/>
                          </a:solidFill>
                          <a:latin typeface="Calibri" pitchFamily="34" charset="0"/>
                          <a:ea typeface="Times New Roman"/>
                          <a:cs typeface="Times New Roman"/>
                        </a:rPr>
                        <a:t>     1.18</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28">
                <a:tc>
                  <a:txBody>
                    <a:bodyPr/>
                    <a:lstStyle/>
                    <a:p>
                      <a:pPr marL="0" marR="0" algn="l">
                        <a:spcBef>
                          <a:spcPts val="300"/>
                        </a:spcBef>
                        <a:spcAft>
                          <a:spcPts val="300"/>
                        </a:spcAft>
                      </a:pPr>
                      <a:r>
                        <a:rPr lang="en-GB" sz="1600" kern="800" dirty="0">
                          <a:solidFill>
                            <a:srgbClr val="0033CC"/>
                          </a:solidFill>
                          <a:latin typeface="Calibri" pitchFamily="34" charset="0"/>
                          <a:ea typeface="Times New Roman"/>
                          <a:cs typeface="Times New Roman"/>
                        </a:rPr>
                        <a:t>b</a:t>
                      </a:r>
                      <a:r>
                        <a:rPr lang="en-GB" sz="1600" kern="800" baseline="-25000" dirty="0">
                          <a:solidFill>
                            <a:srgbClr val="0033CC"/>
                          </a:solidFill>
                          <a:latin typeface="Calibri" pitchFamily="34" charset="0"/>
                          <a:ea typeface="Times New Roman"/>
                          <a:cs typeface="Times New Roman"/>
                        </a:rPr>
                        <a:t>TM01</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latin typeface="Calibri" pitchFamily="34" charset="0"/>
                          <a:ea typeface="Times New Roman"/>
                          <a:cs typeface="Times New Roman"/>
                        </a:rPr>
                        <a:t>   1.11</a:t>
                      </a:r>
                      <a:endParaRPr lang="en-US" sz="1600" dirty="0">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solidFill>
                            <a:srgbClr val="0033CC"/>
                          </a:solidFill>
                          <a:latin typeface="Calibri" pitchFamily="34" charset="0"/>
                          <a:ea typeface="Times New Roman"/>
                          <a:cs typeface="Times New Roman"/>
                        </a:rPr>
                        <a:t>     1.11</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2928">
                <a:tc>
                  <a:txBody>
                    <a:bodyPr/>
                    <a:lstStyle/>
                    <a:p>
                      <a:pPr marL="0" marR="0" algn="l">
                        <a:spcBef>
                          <a:spcPts val="300"/>
                        </a:spcBef>
                        <a:spcAft>
                          <a:spcPts val="300"/>
                        </a:spcAft>
                      </a:pPr>
                      <a:r>
                        <a:rPr lang="en-GB" sz="1600" kern="800" dirty="0">
                          <a:solidFill>
                            <a:srgbClr val="0033CC"/>
                          </a:solidFill>
                          <a:latin typeface="Calibri" pitchFamily="34" charset="0"/>
                          <a:ea typeface="Times New Roman"/>
                          <a:cs typeface="Times New Roman"/>
                        </a:rPr>
                        <a:t>Shunt Imp. - </a:t>
                      </a:r>
                      <a:r>
                        <a:rPr lang="en-GB" sz="1600" kern="800" dirty="0" err="1" smtClean="0">
                          <a:solidFill>
                            <a:srgbClr val="0033CC"/>
                          </a:solidFill>
                          <a:latin typeface="Calibri" pitchFamily="34" charset="0"/>
                          <a:ea typeface="Times New Roman"/>
                          <a:cs typeface="Times New Roman"/>
                        </a:rPr>
                        <a:t>MOhm</a:t>
                      </a:r>
                      <a:r>
                        <a:rPr lang="en-GB" sz="1600" kern="800" dirty="0" smtClean="0">
                          <a:solidFill>
                            <a:srgbClr val="0033CC"/>
                          </a:solidFill>
                          <a:latin typeface="Calibri" pitchFamily="34" charset="0"/>
                          <a:ea typeface="Times New Roman"/>
                          <a:cs typeface="Times New Roman"/>
                        </a:rPr>
                        <a:t>/m</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latin typeface="Calibri" pitchFamily="34" charset="0"/>
                          <a:ea typeface="Times New Roman"/>
                          <a:cs typeface="Times New Roman"/>
                        </a:rPr>
                        <a:t>   29.4</a:t>
                      </a:r>
                      <a:endParaRPr lang="en-US" sz="1600" dirty="0">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c>
                  <a:txBody>
                    <a:bodyPr/>
                    <a:lstStyle/>
                    <a:p>
                      <a:pPr marL="0" marR="0" algn="l">
                        <a:spcBef>
                          <a:spcPts val="300"/>
                        </a:spcBef>
                        <a:spcAft>
                          <a:spcPts val="300"/>
                        </a:spcAft>
                      </a:pPr>
                      <a:r>
                        <a:rPr lang="en-GB" sz="1400" kern="800" dirty="0">
                          <a:solidFill>
                            <a:srgbClr val="0033CC"/>
                          </a:solidFill>
                          <a:latin typeface="Calibri" pitchFamily="34" charset="0"/>
                          <a:ea typeface="Times New Roman"/>
                          <a:cs typeface="Times New Roman"/>
                        </a:rPr>
                        <a:t>       - </a:t>
                      </a:r>
                      <a:endParaRPr lang="en-US" sz="1600" dirty="0">
                        <a:solidFill>
                          <a:srgbClr val="0033CC"/>
                        </a:solidFill>
                        <a:latin typeface="Calibri" pitchFamily="34" charset="0"/>
                        <a:ea typeface="Times New Roman"/>
                        <a:cs typeface="Times New Roman"/>
                      </a:endParaRPr>
                    </a:p>
                  </a:txBody>
                  <a:tcPr marL="68580" marR="68580" marT="0" marB="0">
                    <a:lnL>
                      <a:noFill/>
                    </a:lnL>
                    <a:lnR>
                      <a:noFill/>
                    </a:lnR>
                    <a:lnT w="12700" cap="flat" cmpd="sng" algn="ctr">
                      <a:solidFill>
                        <a:srgbClr val="000000"/>
                      </a:solidFill>
                      <a:prstDash val="solid"/>
                      <a:round/>
                      <a:headEnd type="none" w="med" len="med"/>
                      <a:tailEnd type="none" w="med" len="med"/>
                    </a:lnT>
                    <a:lnB w="19050" cap="flat" cmpd="sng" algn="ctr">
                      <a:solidFill>
                        <a:srgbClr val="000000"/>
                      </a:solidFill>
                      <a:prstDash val="solid"/>
                      <a:round/>
                      <a:headEnd type="none" w="med" len="med"/>
                      <a:tailEnd type="none" w="med" len="med"/>
                    </a:lnB>
                  </a:tcPr>
                </a:tc>
              </a:tr>
            </a:tbl>
          </a:graphicData>
        </a:graphic>
      </p:graphicFrame>
      <p:sp>
        <p:nvSpPr>
          <p:cNvPr id="19" name="Rectangle 18"/>
          <p:cNvSpPr/>
          <p:nvPr/>
        </p:nvSpPr>
        <p:spPr>
          <a:xfrm>
            <a:off x="5715000" y="2861846"/>
            <a:ext cx="3581400" cy="338554"/>
          </a:xfrm>
          <a:prstGeom prst="rect">
            <a:avLst/>
          </a:prstGeom>
        </p:spPr>
        <p:txBody>
          <a:bodyPr wrap="square">
            <a:spAutoFit/>
          </a:bodyPr>
          <a:lstStyle/>
          <a:p>
            <a:r>
              <a:rPr lang="en-US" sz="1600" dirty="0" smtClean="0">
                <a:latin typeface="Calibri" pitchFamily="34" charset="0"/>
              </a:rPr>
              <a:t>Jim Lewandowski, 18 August 2011</a:t>
            </a:r>
          </a:p>
        </p:txBody>
      </p:sp>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62" name="Picture 2" descr="G:\DCIM\103Z1012\103_5185.JPG"/>
          <p:cNvPicPr>
            <a:picLocks noChangeAspect="1" noChangeArrowheads="1"/>
          </p:cNvPicPr>
          <p:nvPr/>
        </p:nvPicPr>
        <p:blipFill>
          <a:blip r:embed="rId2" cstate="print"/>
          <a:srcRect/>
          <a:stretch>
            <a:fillRect/>
          </a:stretch>
        </p:blipFill>
        <p:spPr bwMode="auto">
          <a:xfrm>
            <a:off x="363" y="0"/>
            <a:ext cx="9145392" cy="6858000"/>
          </a:xfrm>
          <a:prstGeom prst="rect">
            <a:avLst/>
          </a:prstGeom>
          <a:noFill/>
        </p:spPr>
      </p:pic>
      <p:sp>
        <p:nvSpPr>
          <p:cNvPr id="3" name="TextBox 2"/>
          <p:cNvSpPr txBox="1"/>
          <p:nvPr/>
        </p:nvSpPr>
        <p:spPr>
          <a:xfrm>
            <a:off x="5486256" y="6477000"/>
            <a:ext cx="3429144" cy="461665"/>
          </a:xfrm>
          <a:prstGeom prst="rect">
            <a:avLst/>
          </a:prstGeom>
          <a:noFill/>
        </p:spPr>
        <p:txBody>
          <a:bodyPr wrap="none" rtlCol="0">
            <a:spAutoFit/>
          </a:bodyPr>
          <a:lstStyle/>
          <a:p>
            <a:r>
              <a:rPr lang="en-US" sz="2400" i="1" dirty="0" smtClean="0">
                <a:solidFill>
                  <a:srgbClr val="FF0000"/>
                </a:solidFill>
                <a:latin typeface="Calibri" pitchFamily="34" charset="0"/>
              </a:rPr>
              <a:t>SLAC, 23 September 2011</a:t>
            </a:r>
            <a:endParaRPr lang="en-US" sz="2400" i="1" dirty="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2704015" y="304800"/>
            <a:ext cx="4458785" cy="923330"/>
          </a:xfrm>
          <a:prstGeom prst="rect">
            <a:avLst/>
          </a:prstGeom>
          <a:noFill/>
        </p:spPr>
        <p:txBody>
          <a:bodyPr wrap="none" rtlCol="0">
            <a:spAutoFit/>
          </a:bodyPr>
          <a:lstStyle/>
          <a:p>
            <a:r>
              <a:rPr lang="en-US" sz="5400" dirty="0" smtClean="0">
                <a:latin typeface="Calibri" pitchFamily="34" charset="0"/>
              </a:rPr>
              <a:t>Clad Structures</a:t>
            </a:r>
            <a:endParaRPr lang="en-US" sz="5400" dirty="0">
              <a:latin typeface="Calibri" pitchFamily="34" charset="0"/>
            </a:endParaRPr>
          </a:p>
        </p:txBody>
      </p:sp>
      <p:pic>
        <p:nvPicPr>
          <p:cNvPr id="3" name="Picture 3"/>
          <p:cNvPicPr>
            <a:picLocks noChangeAspect="1" noChangeArrowheads="1"/>
          </p:cNvPicPr>
          <p:nvPr/>
        </p:nvPicPr>
        <p:blipFill>
          <a:blip r:embed="rId2" cstate="print"/>
          <a:srcRect/>
          <a:stretch>
            <a:fillRect/>
          </a:stretch>
        </p:blipFill>
        <p:spPr bwMode="auto">
          <a:xfrm>
            <a:off x="457200" y="1752600"/>
            <a:ext cx="4267200" cy="3748677"/>
          </a:xfrm>
          <a:prstGeom prst="rect">
            <a:avLst/>
          </a:prstGeom>
          <a:noFill/>
          <a:ln w="9525">
            <a:noFill/>
            <a:miter lim="800000"/>
            <a:headEnd/>
            <a:tailEnd/>
          </a:ln>
        </p:spPr>
      </p:pic>
      <p:pic>
        <p:nvPicPr>
          <p:cNvPr id="297986" name="Picture 2"/>
          <p:cNvPicPr>
            <a:picLocks noChangeAspect="1" noChangeArrowheads="1"/>
          </p:cNvPicPr>
          <p:nvPr/>
        </p:nvPicPr>
        <p:blipFill>
          <a:blip r:embed="rId3" cstate="print"/>
          <a:srcRect/>
          <a:stretch>
            <a:fillRect/>
          </a:stretch>
        </p:blipFill>
        <p:spPr bwMode="auto">
          <a:xfrm>
            <a:off x="4876800" y="1752600"/>
            <a:ext cx="3860248" cy="3962400"/>
          </a:xfrm>
          <a:prstGeom prst="rect">
            <a:avLst/>
          </a:prstGeom>
          <a:noFill/>
          <a:ln w="9525">
            <a:noFill/>
            <a:miter lim="800000"/>
            <a:headEnd/>
            <a:tailEnd/>
          </a:ln>
        </p:spPr>
      </p:pic>
      <p:sp>
        <p:nvSpPr>
          <p:cNvPr id="7" name="Rectangle 6"/>
          <p:cNvSpPr/>
          <p:nvPr/>
        </p:nvSpPr>
        <p:spPr>
          <a:xfrm>
            <a:off x="387738" y="5638800"/>
            <a:ext cx="4260462" cy="400110"/>
          </a:xfrm>
          <a:prstGeom prst="rect">
            <a:avLst/>
          </a:prstGeom>
        </p:spPr>
        <p:txBody>
          <a:bodyPr wrap="none">
            <a:spAutoFit/>
          </a:bodyPr>
          <a:lstStyle/>
          <a:p>
            <a:r>
              <a:rPr lang="en-US" sz="2000" b="1" i="1" dirty="0" smtClean="0">
                <a:solidFill>
                  <a:srgbClr val="0033CC"/>
                </a:solidFill>
                <a:latin typeface="Calibri" pitchFamily="34" charset="0"/>
              </a:rPr>
              <a:t>1C-SW-A3.75-T2.6-Clamped-Cu-SS-KEK</a:t>
            </a:r>
            <a:endParaRPr lang="en-US" sz="2000" b="1" dirty="0">
              <a:solidFill>
                <a:srgbClr val="0033CC"/>
              </a:solidFill>
              <a:latin typeface="Calibri" pitchFamily="34" charset="0"/>
            </a:endParaRPr>
          </a:p>
        </p:txBody>
      </p:sp>
      <p:sp>
        <p:nvSpPr>
          <p:cNvPr id="8" name="Rectangle 7"/>
          <p:cNvSpPr/>
          <p:nvPr/>
        </p:nvSpPr>
        <p:spPr>
          <a:xfrm>
            <a:off x="4953000" y="5638800"/>
            <a:ext cx="3670877" cy="400110"/>
          </a:xfrm>
          <a:prstGeom prst="rect">
            <a:avLst/>
          </a:prstGeom>
        </p:spPr>
        <p:txBody>
          <a:bodyPr wrap="none">
            <a:spAutoFit/>
          </a:bodyPr>
          <a:lstStyle/>
          <a:p>
            <a:r>
              <a:rPr lang="en-US" sz="2000" b="1" i="1" dirty="0" smtClean="0">
                <a:solidFill>
                  <a:srgbClr val="0033CC"/>
                </a:solidFill>
                <a:latin typeface="Calibri" pitchFamily="34" charset="0"/>
              </a:rPr>
              <a:t>1C-SW-A5.65-T4.6-Cu-SS-Frascati</a:t>
            </a:r>
            <a:endParaRPr lang="en-US" sz="2000" b="1" dirty="0">
              <a:solidFill>
                <a:srgbClr val="0033CC"/>
              </a:solidFill>
              <a:latin typeface="Calibri" pitchFamily="34"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1"/>
          <p:cNvSpPr>
            <a:spLocks noGrp="1"/>
          </p:cNvSpPr>
          <p:nvPr/>
        </p:nvSpPr>
        <p:spPr>
          <a:xfrm>
            <a:off x="107504" y="175419"/>
            <a:ext cx="8928992" cy="1143000"/>
          </a:xfrm>
          <a:prstGeom prst="rect">
            <a:avLst/>
          </a:prstGeom>
        </p:spPr>
        <p:txBody>
          <a:bodyPr anchor="ctr">
            <a:scene3d>
              <a:camera prst="orthographicFront"/>
              <a:lightRig rig="soft" dir="t">
                <a:rot lat="0" lon="0" rev="16800000"/>
              </a:lightRig>
            </a:scene3d>
            <a:sp3d prstMaterial="softEdge">
              <a:bevelT w="38100" h="38100"/>
            </a:sp3d>
          </a:bodyPr>
          <a:lstStyle>
            <a:lvl1pPr algn="ctr" rtl="0" eaLnBrk="1" latinLnBrk="0" hangingPunct="1">
              <a:spcBef>
                <a:spcPct val="0"/>
              </a:spcBef>
              <a:buNone/>
              <a:defRPr kumimoji="1"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a:lstStyle>
          <a:p>
            <a:pPr>
              <a:defRPr/>
            </a:pPr>
            <a:r>
              <a:rPr lang="en-US" altLang="ja-JP" sz="2800" dirty="0" smtClean="0">
                <a:solidFill>
                  <a:srgbClr val="FF0000"/>
                </a:solidFill>
                <a:latin typeface="Calibri" pitchFamily="34" charset="0"/>
              </a:rPr>
              <a:t>1C-SW-A3.75-T2.60-Cu/SUS, Cu/Mo  </a:t>
            </a:r>
            <a:br>
              <a:rPr lang="en-US" altLang="ja-JP" sz="2800" dirty="0" smtClean="0">
                <a:solidFill>
                  <a:srgbClr val="FF0000"/>
                </a:solidFill>
                <a:latin typeface="Calibri" pitchFamily="34" charset="0"/>
              </a:rPr>
            </a:br>
            <a:r>
              <a:rPr lang="en-US" altLang="ja-JP" sz="2800" dirty="0" smtClean="0">
                <a:solidFill>
                  <a:srgbClr val="FF0000"/>
                </a:solidFill>
                <a:latin typeface="Calibri" pitchFamily="34" charset="0"/>
              </a:rPr>
              <a:t>surface polished cell</a:t>
            </a:r>
            <a:endParaRPr lang="ja-JP" altLang="en-US" sz="2800" dirty="0">
              <a:solidFill>
                <a:srgbClr val="FF0000"/>
              </a:solidFill>
              <a:latin typeface="Calibri" pitchFamily="34" charset="0"/>
            </a:endParaRPr>
          </a:p>
        </p:txBody>
      </p:sp>
      <p:pic>
        <p:nvPicPr>
          <p:cNvPr id="2051" name="Picture 2" descr="CIMG1579"/>
          <p:cNvPicPr>
            <a:picLocks noChangeAspect="1" noChangeArrowheads="1"/>
          </p:cNvPicPr>
          <p:nvPr/>
        </p:nvPicPr>
        <p:blipFill>
          <a:blip r:embed="rId2" cstate="print"/>
          <a:srcRect/>
          <a:stretch>
            <a:fillRect/>
          </a:stretch>
        </p:blipFill>
        <p:spPr bwMode="auto">
          <a:xfrm>
            <a:off x="323850" y="1385888"/>
            <a:ext cx="4248150" cy="3186112"/>
          </a:xfrm>
          <a:prstGeom prst="rect">
            <a:avLst/>
          </a:prstGeom>
          <a:noFill/>
          <a:ln w="9525">
            <a:noFill/>
            <a:miter lim="800000"/>
            <a:headEnd/>
            <a:tailEnd/>
          </a:ln>
        </p:spPr>
      </p:pic>
      <p:pic>
        <p:nvPicPr>
          <p:cNvPr id="2052" name="Picture 3" descr="CIMG1581"/>
          <p:cNvPicPr>
            <a:picLocks noChangeAspect="1" noChangeArrowheads="1"/>
          </p:cNvPicPr>
          <p:nvPr/>
        </p:nvPicPr>
        <p:blipFill>
          <a:blip r:embed="rId3" cstate="print"/>
          <a:srcRect/>
          <a:stretch>
            <a:fillRect/>
          </a:stretch>
        </p:blipFill>
        <p:spPr bwMode="auto">
          <a:xfrm>
            <a:off x="4716463" y="1385888"/>
            <a:ext cx="4248150" cy="3184525"/>
          </a:xfrm>
          <a:prstGeom prst="rect">
            <a:avLst/>
          </a:prstGeom>
          <a:noFill/>
          <a:ln w="9525">
            <a:noFill/>
            <a:miter lim="800000"/>
            <a:headEnd/>
            <a:tailEnd/>
          </a:ln>
        </p:spPr>
      </p:pic>
      <p:sp>
        <p:nvSpPr>
          <p:cNvPr id="2053" name="Text Box 5"/>
          <p:cNvSpPr txBox="1">
            <a:spLocks noChangeArrowheads="1"/>
          </p:cNvSpPr>
          <p:nvPr/>
        </p:nvSpPr>
        <p:spPr bwMode="auto">
          <a:xfrm>
            <a:off x="1835150" y="1457325"/>
            <a:ext cx="1368425" cy="457200"/>
          </a:xfrm>
          <a:prstGeom prst="rect">
            <a:avLst/>
          </a:prstGeom>
          <a:noFill/>
          <a:ln w="9525">
            <a:noFill/>
            <a:miter lim="800000"/>
            <a:headEnd/>
            <a:tailEnd/>
          </a:ln>
        </p:spPr>
        <p:txBody>
          <a:bodyPr>
            <a:spAutoFit/>
          </a:bodyPr>
          <a:lstStyle/>
          <a:p>
            <a:pPr>
              <a:spcBef>
                <a:spcPct val="50000"/>
              </a:spcBef>
            </a:pPr>
            <a:r>
              <a:rPr lang="en-US" altLang="ja-JP" sz="2400" b="1">
                <a:latin typeface="Calibri" pitchFamily="34" charset="0"/>
              </a:rPr>
              <a:t>Cu/Mo</a:t>
            </a:r>
          </a:p>
        </p:txBody>
      </p:sp>
      <p:sp>
        <p:nvSpPr>
          <p:cNvPr id="2054" name="Text Box 6"/>
          <p:cNvSpPr txBox="1">
            <a:spLocks noChangeArrowheads="1"/>
          </p:cNvSpPr>
          <p:nvPr/>
        </p:nvSpPr>
        <p:spPr bwMode="auto">
          <a:xfrm>
            <a:off x="6084888" y="1457325"/>
            <a:ext cx="1368425" cy="457200"/>
          </a:xfrm>
          <a:prstGeom prst="rect">
            <a:avLst/>
          </a:prstGeom>
          <a:noFill/>
          <a:ln w="9525">
            <a:noFill/>
            <a:miter lim="800000"/>
            <a:headEnd/>
            <a:tailEnd/>
          </a:ln>
        </p:spPr>
        <p:txBody>
          <a:bodyPr>
            <a:spAutoFit/>
          </a:bodyPr>
          <a:lstStyle/>
          <a:p>
            <a:pPr>
              <a:spcBef>
                <a:spcPct val="50000"/>
              </a:spcBef>
            </a:pPr>
            <a:r>
              <a:rPr lang="en-US" altLang="ja-JP" sz="2400" b="1">
                <a:latin typeface="Calibri" pitchFamily="34" charset="0"/>
              </a:rPr>
              <a:t>Cu/SUS</a:t>
            </a:r>
          </a:p>
        </p:txBody>
      </p:sp>
      <p:sp>
        <p:nvSpPr>
          <p:cNvPr id="2056" name="テキスト ボックス 8"/>
          <p:cNvSpPr txBox="1">
            <a:spLocks noChangeArrowheads="1"/>
          </p:cNvSpPr>
          <p:nvPr/>
        </p:nvSpPr>
        <p:spPr bwMode="auto">
          <a:xfrm>
            <a:off x="611188" y="4625975"/>
            <a:ext cx="7273925" cy="1754188"/>
          </a:xfrm>
          <a:prstGeom prst="rect">
            <a:avLst/>
          </a:prstGeom>
          <a:noFill/>
          <a:ln w="9525">
            <a:noFill/>
            <a:miter lim="800000"/>
            <a:headEnd/>
            <a:tailEnd/>
          </a:ln>
        </p:spPr>
        <p:txBody>
          <a:bodyPr>
            <a:spAutoFit/>
          </a:bodyPr>
          <a:lstStyle/>
          <a:p>
            <a:r>
              <a:rPr lang="en-US" altLang="ja-JP">
                <a:latin typeface="Calibri" pitchFamily="34" charset="0"/>
              </a:rPr>
              <a:t>                      Bulk                        surface           skin </a:t>
            </a:r>
          </a:p>
          <a:p>
            <a:r>
              <a:rPr lang="en-US" altLang="ja-JP">
                <a:latin typeface="Calibri" pitchFamily="34" charset="0"/>
              </a:rPr>
              <a:t>                  resistivity           resistivity           depth</a:t>
            </a:r>
          </a:p>
          <a:p>
            <a:r>
              <a:rPr lang="en-US" altLang="ja-JP">
                <a:latin typeface="Calibri" pitchFamily="34" charset="0"/>
              </a:rPr>
              <a:t>                   (Ohm-m)              (Ohm)                 (mm)</a:t>
            </a:r>
          </a:p>
          <a:p>
            <a:r>
              <a:rPr lang="en-US" altLang="ja-JP">
                <a:latin typeface="Calibri" pitchFamily="34" charset="0"/>
              </a:rPr>
              <a:t>Cu             1.724x10E-8           0.034                   0.505</a:t>
            </a:r>
          </a:p>
          <a:p>
            <a:r>
              <a:rPr lang="en-US" altLang="ja-JP">
                <a:latin typeface="Calibri" pitchFamily="34" charset="0"/>
              </a:rPr>
              <a:t>SUS 304       6.4 x10E-7           0.208                   3.07</a:t>
            </a:r>
          </a:p>
          <a:p>
            <a:r>
              <a:rPr lang="en-US" altLang="ja-JP">
                <a:latin typeface="Calibri" pitchFamily="34" charset="0"/>
              </a:rPr>
              <a:t>Mo                5.7x 10E-8           0.062                  0.918</a:t>
            </a:r>
            <a:endParaRPr lang="ja-JP" altLang="en-US">
              <a:latin typeface="Calibri" pitchFamily="34" charset="0"/>
            </a:endParaRPr>
          </a:p>
        </p:txBody>
      </p:sp>
      <p:sp>
        <p:nvSpPr>
          <p:cNvPr id="9" name="TextBox 8"/>
          <p:cNvSpPr txBox="1"/>
          <p:nvPr/>
        </p:nvSpPr>
        <p:spPr>
          <a:xfrm>
            <a:off x="5486400" y="6488668"/>
            <a:ext cx="3637021" cy="369332"/>
          </a:xfrm>
          <a:prstGeom prst="rect">
            <a:avLst/>
          </a:prstGeom>
          <a:noFill/>
        </p:spPr>
        <p:txBody>
          <a:bodyPr wrap="none" rtlCol="0">
            <a:spAutoFit/>
          </a:bodyPr>
          <a:lstStyle/>
          <a:p>
            <a:r>
              <a:rPr lang="en-US" dirty="0" smtClean="0">
                <a:latin typeface="Calibri" pitchFamily="34" charset="0"/>
              </a:rPr>
              <a:t> Yasuo Higashi, KEK, September 2011</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27088" y="152400"/>
            <a:ext cx="7772400" cy="1470025"/>
          </a:xfrm>
        </p:spPr>
        <p:txBody>
          <a:bodyPr/>
          <a:lstStyle/>
          <a:p>
            <a:pPr eaLnBrk="1" hangingPunct="1"/>
            <a:r>
              <a:rPr lang="en-US" altLang="ja-JP" dirty="0" smtClean="0"/>
              <a:t>Cu/Mo cell surface before and after polishing</a:t>
            </a:r>
          </a:p>
        </p:txBody>
      </p:sp>
      <p:pic>
        <p:nvPicPr>
          <p:cNvPr id="3075" name="Picture 4" descr="Cu"/>
          <p:cNvPicPr>
            <a:picLocks noChangeAspect="1" noChangeArrowheads="1"/>
          </p:cNvPicPr>
          <p:nvPr/>
        </p:nvPicPr>
        <p:blipFill>
          <a:blip r:embed="rId3" cstate="print"/>
          <a:srcRect/>
          <a:stretch>
            <a:fillRect/>
          </a:stretch>
        </p:blipFill>
        <p:spPr bwMode="auto">
          <a:xfrm>
            <a:off x="179388" y="1773238"/>
            <a:ext cx="4248150" cy="3186112"/>
          </a:xfrm>
          <a:prstGeom prst="rect">
            <a:avLst/>
          </a:prstGeom>
          <a:noFill/>
          <a:ln w="9525">
            <a:noFill/>
            <a:miter lim="800000"/>
            <a:headEnd/>
            <a:tailEnd/>
          </a:ln>
        </p:spPr>
      </p:pic>
      <p:pic>
        <p:nvPicPr>
          <p:cNvPr id="3076" name="Picture 6" descr="Cu-Mo second polish interface101227"/>
          <p:cNvPicPr>
            <a:picLocks noChangeAspect="1" noChangeArrowheads="1"/>
          </p:cNvPicPr>
          <p:nvPr/>
        </p:nvPicPr>
        <p:blipFill>
          <a:blip r:embed="rId4" cstate="print"/>
          <a:srcRect/>
          <a:stretch>
            <a:fillRect/>
          </a:stretch>
        </p:blipFill>
        <p:spPr bwMode="auto">
          <a:xfrm>
            <a:off x="4643438" y="1773238"/>
            <a:ext cx="4175125" cy="3132137"/>
          </a:xfrm>
          <a:prstGeom prst="rect">
            <a:avLst/>
          </a:prstGeom>
          <a:noFill/>
          <a:ln w="9525">
            <a:noFill/>
            <a:miter lim="800000"/>
            <a:headEnd/>
            <a:tailEnd/>
          </a:ln>
        </p:spPr>
      </p:pic>
      <p:sp>
        <p:nvSpPr>
          <p:cNvPr id="3077" name="Text Box 7"/>
          <p:cNvSpPr txBox="1">
            <a:spLocks noChangeArrowheads="1"/>
          </p:cNvSpPr>
          <p:nvPr/>
        </p:nvSpPr>
        <p:spPr bwMode="auto">
          <a:xfrm>
            <a:off x="539750" y="4365625"/>
            <a:ext cx="647700" cy="457200"/>
          </a:xfrm>
          <a:prstGeom prst="rect">
            <a:avLst/>
          </a:prstGeom>
          <a:solidFill>
            <a:schemeClr val="accent1"/>
          </a:solidFill>
          <a:ln w="9525">
            <a:noFill/>
            <a:miter lim="800000"/>
            <a:headEnd/>
            <a:tailEnd/>
          </a:ln>
        </p:spPr>
        <p:txBody>
          <a:bodyPr>
            <a:spAutoFit/>
          </a:bodyPr>
          <a:lstStyle/>
          <a:p>
            <a:pPr>
              <a:spcBef>
                <a:spcPct val="50000"/>
              </a:spcBef>
            </a:pPr>
            <a:r>
              <a:rPr lang="en-US" altLang="ja-JP" sz="2400" b="1">
                <a:latin typeface="Calibri" pitchFamily="34" charset="0"/>
              </a:rPr>
              <a:t>Mo</a:t>
            </a:r>
          </a:p>
        </p:txBody>
      </p:sp>
      <p:sp>
        <p:nvSpPr>
          <p:cNvPr id="3078" name="Text Box 8"/>
          <p:cNvSpPr txBox="1">
            <a:spLocks noChangeArrowheads="1"/>
          </p:cNvSpPr>
          <p:nvPr/>
        </p:nvSpPr>
        <p:spPr bwMode="auto">
          <a:xfrm>
            <a:off x="2700338" y="4292600"/>
            <a:ext cx="647700" cy="457200"/>
          </a:xfrm>
          <a:prstGeom prst="rect">
            <a:avLst/>
          </a:prstGeom>
          <a:solidFill>
            <a:schemeClr val="accent1"/>
          </a:solidFill>
          <a:ln w="9525">
            <a:noFill/>
            <a:miter lim="800000"/>
            <a:headEnd/>
            <a:tailEnd/>
          </a:ln>
        </p:spPr>
        <p:txBody>
          <a:bodyPr>
            <a:spAutoFit/>
          </a:bodyPr>
          <a:lstStyle/>
          <a:p>
            <a:pPr>
              <a:spcBef>
                <a:spcPct val="50000"/>
              </a:spcBef>
            </a:pPr>
            <a:r>
              <a:rPr lang="en-US" altLang="ja-JP" sz="2400" b="1">
                <a:latin typeface="Calibri" pitchFamily="34" charset="0"/>
              </a:rPr>
              <a:t>Cu</a:t>
            </a:r>
          </a:p>
        </p:txBody>
      </p:sp>
      <p:sp>
        <p:nvSpPr>
          <p:cNvPr id="3079" name="Text Box 9"/>
          <p:cNvSpPr txBox="1">
            <a:spLocks noChangeArrowheads="1"/>
          </p:cNvSpPr>
          <p:nvPr/>
        </p:nvSpPr>
        <p:spPr bwMode="auto">
          <a:xfrm>
            <a:off x="5940425" y="4292600"/>
            <a:ext cx="647700" cy="457200"/>
          </a:xfrm>
          <a:prstGeom prst="rect">
            <a:avLst/>
          </a:prstGeom>
          <a:solidFill>
            <a:schemeClr val="accent1"/>
          </a:solidFill>
          <a:ln w="9525">
            <a:noFill/>
            <a:miter lim="800000"/>
            <a:headEnd/>
            <a:tailEnd/>
          </a:ln>
        </p:spPr>
        <p:txBody>
          <a:bodyPr>
            <a:spAutoFit/>
          </a:bodyPr>
          <a:lstStyle/>
          <a:p>
            <a:pPr>
              <a:spcBef>
                <a:spcPct val="50000"/>
              </a:spcBef>
            </a:pPr>
            <a:r>
              <a:rPr lang="en-US" altLang="ja-JP" sz="2400" b="1">
                <a:latin typeface="Calibri" pitchFamily="34" charset="0"/>
              </a:rPr>
              <a:t>Mo</a:t>
            </a:r>
          </a:p>
        </p:txBody>
      </p:sp>
      <p:sp>
        <p:nvSpPr>
          <p:cNvPr id="3080" name="Text Box 10"/>
          <p:cNvSpPr txBox="1">
            <a:spLocks noChangeArrowheads="1"/>
          </p:cNvSpPr>
          <p:nvPr/>
        </p:nvSpPr>
        <p:spPr bwMode="auto">
          <a:xfrm>
            <a:off x="5364163" y="2492375"/>
            <a:ext cx="576262" cy="457200"/>
          </a:xfrm>
          <a:prstGeom prst="rect">
            <a:avLst/>
          </a:prstGeom>
          <a:solidFill>
            <a:schemeClr val="accent1"/>
          </a:solidFill>
          <a:ln w="9525">
            <a:noFill/>
            <a:miter lim="800000"/>
            <a:headEnd/>
            <a:tailEnd/>
          </a:ln>
        </p:spPr>
        <p:txBody>
          <a:bodyPr>
            <a:spAutoFit/>
          </a:bodyPr>
          <a:lstStyle/>
          <a:p>
            <a:pPr>
              <a:spcBef>
                <a:spcPct val="50000"/>
              </a:spcBef>
            </a:pPr>
            <a:r>
              <a:rPr lang="en-US" altLang="ja-JP" sz="2400" b="1">
                <a:latin typeface="Calibri" pitchFamily="34" charset="0"/>
              </a:rPr>
              <a:t>Cu</a:t>
            </a:r>
          </a:p>
        </p:txBody>
      </p:sp>
      <p:sp>
        <p:nvSpPr>
          <p:cNvPr id="3081" name="Text Box 11"/>
          <p:cNvSpPr txBox="1">
            <a:spLocks noChangeArrowheads="1"/>
          </p:cNvSpPr>
          <p:nvPr/>
        </p:nvSpPr>
        <p:spPr bwMode="auto">
          <a:xfrm>
            <a:off x="468313" y="5084763"/>
            <a:ext cx="6624637" cy="1292662"/>
          </a:xfrm>
          <a:prstGeom prst="rect">
            <a:avLst/>
          </a:prstGeom>
          <a:noFill/>
          <a:ln w="9525">
            <a:noFill/>
            <a:miter lim="800000"/>
            <a:headEnd/>
            <a:tailEnd/>
          </a:ln>
        </p:spPr>
        <p:txBody>
          <a:bodyPr>
            <a:spAutoFit/>
          </a:bodyPr>
          <a:lstStyle/>
          <a:p>
            <a:r>
              <a:rPr lang="en-US" altLang="ja-JP" sz="2400" dirty="0">
                <a:latin typeface="Calibri" pitchFamily="34" charset="0"/>
              </a:rPr>
              <a:t>Note:</a:t>
            </a:r>
          </a:p>
          <a:p>
            <a:r>
              <a:rPr lang="en-US" altLang="ja-JP" dirty="0">
                <a:latin typeface="Calibri" pitchFamily="34" charset="0"/>
              </a:rPr>
              <a:t>This cell is a sample for </a:t>
            </a:r>
            <a:r>
              <a:rPr lang="en-US" altLang="ja-JP" dirty="0" smtClean="0">
                <a:latin typeface="Calibri" pitchFamily="34" charset="0"/>
              </a:rPr>
              <a:t>polishing </a:t>
            </a:r>
            <a:r>
              <a:rPr lang="en-US" altLang="ja-JP" dirty="0">
                <a:latin typeface="Calibri" pitchFamily="34" charset="0"/>
              </a:rPr>
              <a:t>test.</a:t>
            </a:r>
          </a:p>
          <a:p>
            <a:r>
              <a:rPr lang="en-US" altLang="ja-JP" dirty="0">
                <a:latin typeface="Calibri" pitchFamily="34" charset="0"/>
              </a:rPr>
              <a:t>Actual cell turning surface is </a:t>
            </a:r>
            <a:r>
              <a:rPr lang="en-US" altLang="ja-JP" dirty="0" smtClean="0">
                <a:latin typeface="Calibri" pitchFamily="34" charset="0"/>
              </a:rPr>
              <a:t>smoother </a:t>
            </a:r>
            <a:r>
              <a:rPr lang="en-US" altLang="ja-JP" dirty="0">
                <a:latin typeface="Calibri" pitchFamily="34" charset="0"/>
              </a:rPr>
              <a:t>than </a:t>
            </a:r>
            <a:r>
              <a:rPr lang="en-US" altLang="ja-JP" dirty="0" smtClean="0">
                <a:latin typeface="Calibri" pitchFamily="34" charset="0"/>
              </a:rPr>
              <a:t>this sample </a:t>
            </a:r>
            <a:r>
              <a:rPr lang="en-US" altLang="ja-JP" dirty="0">
                <a:latin typeface="Calibri" pitchFamily="34" charset="0"/>
              </a:rPr>
              <a:t>cell surface.</a:t>
            </a:r>
          </a:p>
          <a:p>
            <a:r>
              <a:rPr lang="en-US" altLang="ja-JP" dirty="0" smtClean="0">
                <a:latin typeface="Calibri" pitchFamily="34" charset="0"/>
              </a:rPr>
              <a:t>Mo </a:t>
            </a:r>
            <a:r>
              <a:rPr lang="en-US" altLang="ja-JP" dirty="0">
                <a:latin typeface="Calibri" pitchFamily="34" charset="0"/>
              </a:rPr>
              <a:t>surface will </a:t>
            </a:r>
            <a:r>
              <a:rPr lang="en-US" altLang="ja-JP" dirty="0" smtClean="0">
                <a:latin typeface="Calibri" pitchFamily="34" charset="0"/>
              </a:rPr>
              <a:t>have perfect mirror </a:t>
            </a:r>
            <a:r>
              <a:rPr lang="en-US" altLang="ja-JP" dirty="0">
                <a:latin typeface="Calibri" pitchFamily="34" charset="0"/>
              </a:rPr>
              <a:t>surface.</a:t>
            </a:r>
          </a:p>
        </p:txBody>
      </p:sp>
      <p:sp>
        <p:nvSpPr>
          <p:cNvPr id="10" name="TextBox 9"/>
          <p:cNvSpPr txBox="1"/>
          <p:nvPr/>
        </p:nvSpPr>
        <p:spPr>
          <a:xfrm>
            <a:off x="5486400" y="6488668"/>
            <a:ext cx="3637021" cy="369332"/>
          </a:xfrm>
          <a:prstGeom prst="rect">
            <a:avLst/>
          </a:prstGeom>
          <a:noFill/>
        </p:spPr>
        <p:txBody>
          <a:bodyPr wrap="none" rtlCol="0">
            <a:spAutoFit/>
          </a:bodyPr>
          <a:lstStyle/>
          <a:p>
            <a:r>
              <a:rPr lang="en-US" dirty="0" smtClean="0">
                <a:latin typeface="Calibri" pitchFamily="34" charset="0"/>
              </a:rPr>
              <a:t> Yasuo Higashi, KEK, September 2011</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eaLnBrk="1" hangingPunct="1"/>
            <a:r>
              <a:rPr lang="en-US" altLang="ja-JP" sz="4000" dirty="0" smtClean="0"/>
              <a:t>Cu/SUS cell surface before and after polishing</a:t>
            </a:r>
          </a:p>
        </p:txBody>
      </p:sp>
      <p:pic>
        <p:nvPicPr>
          <p:cNvPr id="4099" name="Picture 4" descr="Cu"/>
          <p:cNvPicPr>
            <a:picLocks noChangeAspect="1" noChangeArrowheads="1"/>
          </p:cNvPicPr>
          <p:nvPr/>
        </p:nvPicPr>
        <p:blipFill>
          <a:blip r:embed="rId3" cstate="print"/>
          <a:srcRect/>
          <a:stretch>
            <a:fillRect/>
          </a:stretch>
        </p:blipFill>
        <p:spPr bwMode="auto">
          <a:xfrm>
            <a:off x="179388" y="1973262"/>
            <a:ext cx="4176712" cy="3132138"/>
          </a:xfrm>
          <a:prstGeom prst="rect">
            <a:avLst/>
          </a:prstGeom>
          <a:noFill/>
          <a:ln w="9525">
            <a:noFill/>
            <a:miter lim="800000"/>
            <a:headEnd/>
            <a:tailEnd/>
          </a:ln>
        </p:spPr>
      </p:pic>
      <p:pic>
        <p:nvPicPr>
          <p:cNvPr id="4100" name="Picture 5" descr="Cu-SUS Interface101227"/>
          <p:cNvPicPr>
            <a:picLocks noChangeAspect="1" noChangeArrowheads="1"/>
          </p:cNvPicPr>
          <p:nvPr/>
        </p:nvPicPr>
        <p:blipFill>
          <a:blip r:embed="rId4" cstate="print"/>
          <a:srcRect/>
          <a:stretch>
            <a:fillRect/>
          </a:stretch>
        </p:blipFill>
        <p:spPr bwMode="auto">
          <a:xfrm>
            <a:off x="4800600" y="2025650"/>
            <a:ext cx="4105275" cy="3079750"/>
          </a:xfrm>
          <a:prstGeom prst="rect">
            <a:avLst/>
          </a:prstGeom>
          <a:noFill/>
          <a:ln w="9525">
            <a:noFill/>
            <a:miter lim="800000"/>
            <a:headEnd/>
            <a:tailEnd/>
          </a:ln>
        </p:spPr>
      </p:pic>
      <p:sp>
        <p:nvSpPr>
          <p:cNvPr id="4102" name="Text Box 7"/>
          <p:cNvSpPr txBox="1">
            <a:spLocks noChangeArrowheads="1"/>
          </p:cNvSpPr>
          <p:nvPr/>
        </p:nvSpPr>
        <p:spPr bwMode="auto">
          <a:xfrm>
            <a:off x="755650" y="3773487"/>
            <a:ext cx="720725" cy="366713"/>
          </a:xfrm>
          <a:prstGeom prst="rect">
            <a:avLst/>
          </a:prstGeom>
          <a:solidFill>
            <a:schemeClr val="hlink"/>
          </a:solidFill>
          <a:ln w="9525">
            <a:noFill/>
            <a:miter lim="800000"/>
            <a:headEnd/>
            <a:tailEnd/>
          </a:ln>
        </p:spPr>
        <p:txBody>
          <a:bodyPr>
            <a:spAutoFit/>
          </a:bodyPr>
          <a:lstStyle/>
          <a:p>
            <a:pPr>
              <a:spcBef>
                <a:spcPct val="50000"/>
              </a:spcBef>
            </a:pPr>
            <a:r>
              <a:rPr lang="en-US" altLang="ja-JP">
                <a:latin typeface="Calibri" pitchFamily="34" charset="0"/>
              </a:rPr>
              <a:t>SUS</a:t>
            </a:r>
          </a:p>
        </p:txBody>
      </p:sp>
      <p:sp>
        <p:nvSpPr>
          <p:cNvPr id="4103" name="Text Box 8"/>
          <p:cNvSpPr txBox="1">
            <a:spLocks noChangeArrowheads="1"/>
          </p:cNvSpPr>
          <p:nvPr/>
        </p:nvSpPr>
        <p:spPr bwMode="auto">
          <a:xfrm>
            <a:off x="2555875" y="4060825"/>
            <a:ext cx="576263" cy="366712"/>
          </a:xfrm>
          <a:prstGeom prst="rect">
            <a:avLst/>
          </a:prstGeom>
          <a:solidFill>
            <a:schemeClr val="hlink"/>
          </a:solidFill>
          <a:ln w="9525">
            <a:noFill/>
            <a:miter lim="800000"/>
            <a:headEnd/>
            <a:tailEnd/>
          </a:ln>
        </p:spPr>
        <p:txBody>
          <a:bodyPr>
            <a:spAutoFit/>
          </a:bodyPr>
          <a:lstStyle/>
          <a:p>
            <a:pPr>
              <a:spcBef>
                <a:spcPct val="50000"/>
              </a:spcBef>
            </a:pPr>
            <a:r>
              <a:rPr lang="en-US" altLang="ja-JP">
                <a:latin typeface="Calibri" pitchFamily="34" charset="0"/>
              </a:rPr>
              <a:t>Cu</a:t>
            </a:r>
          </a:p>
        </p:txBody>
      </p:sp>
      <p:sp>
        <p:nvSpPr>
          <p:cNvPr id="4104" name="Text Box 9"/>
          <p:cNvSpPr txBox="1">
            <a:spLocks noChangeArrowheads="1"/>
          </p:cNvSpPr>
          <p:nvPr/>
        </p:nvSpPr>
        <p:spPr bwMode="auto">
          <a:xfrm>
            <a:off x="5724525" y="2478087"/>
            <a:ext cx="503238" cy="366713"/>
          </a:xfrm>
          <a:prstGeom prst="rect">
            <a:avLst/>
          </a:prstGeom>
          <a:solidFill>
            <a:schemeClr val="hlink"/>
          </a:solidFill>
          <a:ln w="9525">
            <a:noFill/>
            <a:miter lim="800000"/>
            <a:headEnd/>
            <a:tailEnd/>
          </a:ln>
        </p:spPr>
        <p:txBody>
          <a:bodyPr>
            <a:spAutoFit/>
          </a:bodyPr>
          <a:lstStyle/>
          <a:p>
            <a:pPr>
              <a:spcBef>
                <a:spcPct val="50000"/>
              </a:spcBef>
            </a:pPr>
            <a:r>
              <a:rPr lang="en-US" altLang="ja-JP">
                <a:latin typeface="Calibri" pitchFamily="34" charset="0"/>
              </a:rPr>
              <a:t>Cu</a:t>
            </a:r>
          </a:p>
        </p:txBody>
      </p:sp>
      <p:sp>
        <p:nvSpPr>
          <p:cNvPr id="4105" name="Text Box 10"/>
          <p:cNvSpPr txBox="1">
            <a:spLocks noChangeArrowheads="1"/>
          </p:cNvSpPr>
          <p:nvPr/>
        </p:nvSpPr>
        <p:spPr bwMode="auto">
          <a:xfrm>
            <a:off x="5940425" y="3989387"/>
            <a:ext cx="792163" cy="366713"/>
          </a:xfrm>
          <a:prstGeom prst="rect">
            <a:avLst/>
          </a:prstGeom>
          <a:solidFill>
            <a:schemeClr val="hlink"/>
          </a:solidFill>
          <a:ln w="9525">
            <a:noFill/>
            <a:miter lim="800000"/>
            <a:headEnd/>
            <a:tailEnd/>
          </a:ln>
        </p:spPr>
        <p:txBody>
          <a:bodyPr>
            <a:spAutoFit/>
          </a:bodyPr>
          <a:lstStyle/>
          <a:p>
            <a:pPr>
              <a:spcBef>
                <a:spcPct val="50000"/>
              </a:spcBef>
            </a:pPr>
            <a:r>
              <a:rPr lang="en-US" altLang="ja-JP">
                <a:latin typeface="Calibri" pitchFamily="34" charset="0"/>
              </a:rPr>
              <a:t>SUS</a:t>
            </a:r>
          </a:p>
        </p:txBody>
      </p:sp>
      <p:sp>
        <p:nvSpPr>
          <p:cNvPr id="10" name="TextBox 9"/>
          <p:cNvSpPr txBox="1"/>
          <p:nvPr/>
        </p:nvSpPr>
        <p:spPr>
          <a:xfrm>
            <a:off x="5105400" y="6488668"/>
            <a:ext cx="4017638" cy="400110"/>
          </a:xfrm>
          <a:prstGeom prst="rect">
            <a:avLst/>
          </a:prstGeom>
          <a:noFill/>
        </p:spPr>
        <p:txBody>
          <a:bodyPr wrap="none" rtlCol="0">
            <a:spAutoFit/>
          </a:bodyPr>
          <a:lstStyle/>
          <a:p>
            <a:r>
              <a:rPr lang="en-US" sz="2000" dirty="0" smtClean="0">
                <a:latin typeface="Calibri" pitchFamily="34" charset="0"/>
              </a:rPr>
              <a:t> Yasuo Higashi, KEK, September 2011</a:t>
            </a:r>
            <a:endParaRPr lang="en-US" sz="2000" dirty="0">
              <a:latin typeface="Calibri" pitchFamily="34" charset="0"/>
            </a:endParaRP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asellaDiTesto 2"/>
          <p:cNvSpPr txBox="1">
            <a:spLocks noChangeArrowheads="1"/>
          </p:cNvSpPr>
          <p:nvPr/>
        </p:nvSpPr>
        <p:spPr bwMode="auto">
          <a:xfrm>
            <a:off x="406607" y="228600"/>
            <a:ext cx="8693662" cy="1261884"/>
          </a:xfrm>
          <a:prstGeom prst="rect">
            <a:avLst/>
          </a:prstGeom>
          <a:noFill/>
          <a:ln w="9525">
            <a:noFill/>
            <a:miter lim="800000"/>
            <a:headEnd/>
            <a:tailEnd/>
          </a:ln>
        </p:spPr>
        <p:txBody>
          <a:bodyPr wrap="none">
            <a:spAutoFit/>
          </a:bodyPr>
          <a:lstStyle/>
          <a:p>
            <a:pPr algn="ctr"/>
            <a:r>
              <a:rPr lang="it-IT" sz="3600" dirty="0">
                <a:latin typeface="Calibri" pitchFamily="34" charset="0"/>
                <a:cs typeface="Times New Roman" pitchFamily="18" charset="0"/>
              </a:rPr>
              <a:t>Triple choke standing wave </a:t>
            </a:r>
            <a:r>
              <a:rPr lang="it-IT" sz="3600" dirty="0" smtClean="0">
                <a:latin typeface="Calibri" pitchFamily="34" charset="0"/>
                <a:cs typeface="Times New Roman" pitchFamily="18" charset="0"/>
              </a:rPr>
              <a:t>structures</a:t>
            </a:r>
          </a:p>
          <a:p>
            <a:pPr algn="ctr"/>
            <a:r>
              <a:rPr lang="en-US" sz="2400" dirty="0" smtClean="0">
                <a:latin typeface="Calibri" pitchFamily="34" charset="0"/>
                <a:cs typeface="Times New Roman" pitchFamily="18" charset="0"/>
              </a:rPr>
              <a:t>Structure joining techniques that avoid high temperature treatment </a:t>
            </a:r>
            <a:endParaRPr lang="it-IT" sz="2400" dirty="0" smtClean="0">
              <a:latin typeface="Calibri" pitchFamily="34" charset="0"/>
              <a:cs typeface="Times New Roman" pitchFamily="18" charset="0"/>
            </a:endParaRPr>
          </a:p>
          <a:p>
            <a:pPr algn="ctr"/>
            <a:endParaRPr lang="it-IT" sz="1600" b="1" dirty="0">
              <a:latin typeface="Times New Roman" pitchFamily="18" charset="0"/>
              <a:cs typeface="Times New Roman" pitchFamily="18" charset="0"/>
            </a:endParaRPr>
          </a:p>
        </p:txBody>
      </p:sp>
      <p:pic>
        <p:nvPicPr>
          <p:cNvPr id="5" name="Picture 2"/>
          <p:cNvPicPr>
            <a:picLocks noChangeAspect="1" noChangeArrowheads="1"/>
          </p:cNvPicPr>
          <p:nvPr/>
        </p:nvPicPr>
        <p:blipFill>
          <a:blip r:embed="rId2" cstate="print"/>
          <a:srcRect/>
          <a:stretch>
            <a:fillRect/>
          </a:stretch>
        </p:blipFill>
        <p:spPr bwMode="auto">
          <a:xfrm flipH="1">
            <a:off x="381000" y="1447800"/>
            <a:ext cx="4114800" cy="3733800"/>
          </a:xfrm>
          <a:prstGeom prst="rect">
            <a:avLst/>
          </a:prstGeom>
          <a:noFill/>
          <a:ln w="9525">
            <a:noFill/>
            <a:miter lim="800000"/>
            <a:headEnd/>
            <a:tailEnd/>
          </a:ln>
        </p:spPr>
      </p:pic>
      <p:sp>
        <p:nvSpPr>
          <p:cNvPr id="6" name="Rectangle 5"/>
          <p:cNvSpPr/>
          <p:nvPr/>
        </p:nvSpPr>
        <p:spPr>
          <a:xfrm>
            <a:off x="533400" y="5481935"/>
            <a:ext cx="5742066" cy="461665"/>
          </a:xfrm>
          <a:prstGeom prst="rect">
            <a:avLst/>
          </a:prstGeom>
        </p:spPr>
        <p:txBody>
          <a:bodyPr wrap="square">
            <a:spAutoFit/>
          </a:bodyPr>
          <a:lstStyle/>
          <a:p>
            <a:r>
              <a:rPr lang="en-US" sz="2400" b="1" i="1" dirty="0" smtClean="0">
                <a:solidFill>
                  <a:srgbClr val="0033CC"/>
                </a:solidFill>
                <a:latin typeface="Calibri" pitchFamily="34" charset="0"/>
              </a:rPr>
              <a:t>1C-SW-A3.75-T2.2-Cu,Mo-KEK</a:t>
            </a:r>
          </a:p>
        </p:txBody>
      </p:sp>
      <p:pic>
        <p:nvPicPr>
          <p:cNvPr id="7" name="Immagine 1"/>
          <p:cNvPicPr>
            <a:picLocks noChangeAspect="1" noChangeArrowheads="1"/>
          </p:cNvPicPr>
          <p:nvPr/>
        </p:nvPicPr>
        <p:blipFill>
          <a:blip r:embed="rId3" cstate="print"/>
          <a:srcRect/>
          <a:stretch>
            <a:fillRect/>
          </a:stretch>
        </p:blipFill>
        <p:spPr bwMode="auto">
          <a:xfrm>
            <a:off x="4495800" y="1524000"/>
            <a:ext cx="4616583" cy="3733800"/>
          </a:xfrm>
          <a:prstGeom prst="rect">
            <a:avLst/>
          </a:prstGeom>
          <a:noFill/>
          <a:ln w="9525">
            <a:noFill/>
            <a:miter lim="800000"/>
            <a:headEnd/>
            <a:tailEnd/>
          </a:ln>
        </p:spPr>
      </p:pic>
      <p:sp>
        <p:nvSpPr>
          <p:cNvPr id="8" name="Rectangle 7"/>
          <p:cNvSpPr/>
          <p:nvPr/>
        </p:nvSpPr>
        <p:spPr>
          <a:xfrm>
            <a:off x="5031522" y="5481935"/>
            <a:ext cx="4493478" cy="461665"/>
          </a:xfrm>
          <a:prstGeom prst="rect">
            <a:avLst/>
          </a:prstGeom>
        </p:spPr>
        <p:txBody>
          <a:bodyPr wrap="square">
            <a:spAutoFit/>
          </a:bodyPr>
          <a:lstStyle/>
          <a:p>
            <a:r>
              <a:rPr lang="en-US" sz="2400" b="1" i="1" dirty="0" smtClean="0">
                <a:solidFill>
                  <a:srgbClr val="0033CC"/>
                </a:solidFill>
                <a:latin typeface="Calibri" pitchFamily="34" charset="0"/>
              </a:rPr>
              <a:t>1C-SW-A3.75-T2.2-Cu-Frascati</a:t>
            </a:r>
          </a:p>
        </p:txBody>
      </p:sp>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607" name="Immagine 1"/>
          <p:cNvPicPr>
            <a:picLocks noChangeAspect="1" noChangeArrowheads="1"/>
          </p:cNvPicPr>
          <p:nvPr/>
        </p:nvPicPr>
        <p:blipFill>
          <a:blip r:embed="rId2" cstate="print"/>
          <a:srcRect/>
          <a:stretch>
            <a:fillRect/>
          </a:stretch>
        </p:blipFill>
        <p:spPr bwMode="auto">
          <a:xfrm>
            <a:off x="0" y="1600200"/>
            <a:ext cx="3768639" cy="3048000"/>
          </a:xfrm>
          <a:prstGeom prst="rect">
            <a:avLst/>
          </a:prstGeom>
          <a:noFill/>
          <a:ln w="9525">
            <a:noFill/>
            <a:miter lim="800000"/>
            <a:headEnd/>
            <a:tailEnd/>
          </a:ln>
        </p:spPr>
      </p:pic>
      <p:sp>
        <p:nvSpPr>
          <p:cNvPr id="25602" name="CasellaDiTesto 2"/>
          <p:cNvSpPr txBox="1">
            <a:spLocks noChangeArrowheads="1"/>
          </p:cNvSpPr>
          <p:nvPr/>
        </p:nvSpPr>
        <p:spPr bwMode="auto">
          <a:xfrm>
            <a:off x="1101584" y="0"/>
            <a:ext cx="7204216" cy="1754326"/>
          </a:xfrm>
          <a:prstGeom prst="rect">
            <a:avLst/>
          </a:prstGeom>
          <a:noFill/>
          <a:ln w="9525">
            <a:noFill/>
            <a:miter lim="800000"/>
            <a:headEnd/>
            <a:tailEnd/>
          </a:ln>
        </p:spPr>
        <p:txBody>
          <a:bodyPr wrap="none">
            <a:spAutoFit/>
          </a:bodyPr>
          <a:lstStyle/>
          <a:p>
            <a:pPr algn="ctr"/>
            <a:r>
              <a:rPr lang="it-IT" sz="3600" dirty="0">
                <a:latin typeface="Calibri" pitchFamily="34" charset="0"/>
                <a:cs typeface="Times New Roman" pitchFamily="18" charset="0"/>
              </a:rPr>
              <a:t>Triple choke standing wave </a:t>
            </a:r>
            <a:r>
              <a:rPr lang="it-IT" sz="3600" dirty="0" smtClean="0">
                <a:latin typeface="Calibri" pitchFamily="34" charset="0"/>
                <a:cs typeface="Times New Roman" pitchFamily="18" charset="0"/>
              </a:rPr>
              <a:t>structures</a:t>
            </a:r>
          </a:p>
          <a:p>
            <a:pPr algn="ctr"/>
            <a:r>
              <a:rPr lang="en-US" sz="2400" i="1" dirty="0" smtClean="0">
                <a:latin typeface="Calibri" pitchFamily="34" charset="0"/>
              </a:rPr>
              <a:t>1C-SW-A3.75-T2.2-Cu-HTC-Frascati-#1 and</a:t>
            </a:r>
          </a:p>
          <a:p>
            <a:pPr algn="ctr"/>
            <a:r>
              <a:rPr lang="en-US" sz="2400" i="1" dirty="0" smtClean="0">
                <a:latin typeface="Calibri" pitchFamily="34" charset="0"/>
              </a:rPr>
              <a:t>1C-SW-A3.75-T2.2-Cu-ENEA-Frascati-#2 </a:t>
            </a:r>
          </a:p>
          <a:p>
            <a:pPr algn="ctr"/>
            <a:endParaRPr lang="it-IT" sz="2400" b="1" dirty="0">
              <a:latin typeface="Times New Roman" pitchFamily="18" charset="0"/>
              <a:cs typeface="Times New Roman" pitchFamily="18" charset="0"/>
            </a:endParaRPr>
          </a:p>
        </p:txBody>
      </p:sp>
      <p:sp>
        <p:nvSpPr>
          <p:cNvPr id="25603" name="Rettangolo 4"/>
          <p:cNvSpPr>
            <a:spLocks noChangeArrowheads="1"/>
          </p:cNvSpPr>
          <p:nvPr/>
        </p:nvSpPr>
        <p:spPr bwMode="auto">
          <a:xfrm>
            <a:off x="152400" y="5486400"/>
            <a:ext cx="8839200" cy="1200329"/>
          </a:xfrm>
          <a:prstGeom prst="rect">
            <a:avLst/>
          </a:prstGeom>
          <a:noFill/>
          <a:ln w="9525">
            <a:noFill/>
            <a:miter lim="800000"/>
            <a:headEnd/>
            <a:tailEnd/>
          </a:ln>
        </p:spPr>
        <p:txBody>
          <a:bodyPr wrap="square">
            <a:spAutoFit/>
          </a:bodyPr>
          <a:lstStyle/>
          <a:p>
            <a:r>
              <a:rPr lang="en-US" sz="2400" dirty="0" smtClean="0">
                <a:latin typeface="Calibri" pitchFamily="34" charset="0"/>
                <a:cs typeface="Times New Roman" pitchFamily="18" charset="0"/>
              </a:rPr>
              <a:t>This design separates </a:t>
            </a:r>
            <a:r>
              <a:rPr lang="en-US" sz="2400" dirty="0">
                <a:latin typeface="Calibri" pitchFamily="34" charset="0"/>
                <a:cs typeface="Times New Roman" pitchFamily="18" charset="0"/>
              </a:rPr>
              <a:t>vacuum and </a:t>
            </a:r>
            <a:r>
              <a:rPr lang="en-US" sz="2400" dirty="0" smtClean="0">
                <a:latin typeface="Calibri" pitchFamily="34" charset="0"/>
                <a:cs typeface="Times New Roman" pitchFamily="18" charset="0"/>
              </a:rPr>
              <a:t>RF-joint, </a:t>
            </a:r>
            <a:br>
              <a:rPr lang="en-US" sz="2400" dirty="0" smtClean="0">
                <a:latin typeface="Calibri" pitchFamily="34" charset="0"/>
                <a:cs typeface="Times New Roman" pitchFamily="18" charset="0"/>
              </a:rPr>
            </a:br>
            <a:r>
              <a:rPr lang="en-US" sz="2400" dirty="0" smtClean="0">
                <a:latin typeface="Calibri" pitchFamily="34" charset="0"/>
                <a:cs typeface="Times New Roman" pitchFamily="18" charset="0"/>
              </a:rPr>
              <a:t>so we can  test </a:t>
            </a:r>
            <a:r>
              <a:rPr lang="en-GB" sz="2400" dirty="0">
                <a:latin typeface="Calibri" pitchFamily="34" charset="0"/>
                <a:cs typeface="Times New Roman" pitchFamily="18" charset="0"/>
              </a:rPr>
              <a:t>molybdenum </a:t>
            </a:r>
            <a:r>
              <a:rPr lang="en-US" sz="2400" dirty="0">
                <a:latin typeface="Calibri" pitchFamily="34" charset="0"/>
                <a:cs typeface="Times New Roman" pitchFamily="18" charset="0"/>
              </a:rPr>
              <a:t>and hard </a:t>
            </a:r>
            <a:r>
              <a:rPr lang="en-US" sz="2400" dirty="0" smtClean="0">
                <a:latin typeface="Calibri" pitchFamily="34" charset="0"/>
                <a:cs typeface="Times New Roman" pitchFamily="18" charset="0"/>
              </a:rPr>
              <a:t>copper alloy structures (no high temperature treatment). </a:t>
            </a:r>
            <a:endParaRPr lang="it-IT" sz="2400" dirty="0">
              <a:latin typeface="Calibri" pitchFamily="34" charset="0"/>
              <a:cs typeface="Times New Roman" pitchFamily="18" charset="0"/>
            </a:endParaRPr>
          </a:p>
        </p:txBody>
      </p:sp>
      <p:pic>
        <p:nvPicPr>
          <p:cNvPr id="5" name="Picture 2" descr="C:\Documents and Settings\Casa\Desktop\foto.JPG"/>
          <p:cNvPicPr>
            <a:picLocks noChangeAspect="1" noChangeArrowheads="1"/>
          </p:cNvPicPr>
          <p:nvPr/>
        </p:nvPicPr>
        <p:blipFill>
          <a:blip r:embed="rId3" cstate="print"/>
          <a:srcRect/>
          <a:stretch>
            <a:fillRect/>
          </a:stretch>
        </p:blipFill>
        <p:spPr bwMode="auto">
          <a:xfrm>
            <a:off x="4267200" y="1524000"/>
            <a:ext cx="4674555" cy="3505200"/>
          </a:xfrm>
          <a:prstGeom prst="rect">
            <a:avLst/>
          </a:prstGeom>
          <a:noFill/>
          <a:ln w="9525">
            <a:noFill/>
            <a:miter lim="800000"/>
            <a:headEnd/>
            <a:tailEnd/>
          </a:ln>
        </p:spPr>
      </p:pic>
      <p:sp>
        <p:nvSpPr>
          <p:cNvPr id="6" name="TextBox 5"/>
          <p:cNvSpPr txBox="1"/>
          <p:nvPr/>
        </p:nvSpPr>
        <p:spPr>
          <a:xfrm>
            <a:off x="6262249" y="6488668"/>
            <a:ext cx="2881751" cy="369332"/>
          </a:xfrm>
          <a:prstGeom prst="rect">
            <a:avLst/>
          </a:prstGeom>
          <a:noFill/>
        </p:spPr>
        <p:txBody>
          <a:bodyPr wrap="none" rtlCol="0">
            <a:spAutoFit/>
          </a:bodyPr>
          <a:lstStyle/>
          <a:p>
            <a:r>
              <a:rPr lang="en-US" dirty="0" smtClean="0">
                <a:latin typeface="Calibri" pitchFamily="34" charset="0"/>
              </a:rPr>
              <a:t>Bruno Spataro, INFN-</a:t>
            </a:r>
            <a:r>
              <a:rPr lang="en-US" dirty="0" err="1" smtClean="0">
                <a:latin typeface="Calibri" pitchFamily="34" charset="0"/>
              </a:rPr>
              <a:t>Frascati</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2" descr="T01-A"/>
          <p:cNvPicPr>
            <a:picLocks noChangeAspect="1" noChangeArrowheads="1"/>
          </p:cNvPicPr>
          <p:nvPr/>
        </p:nvPicPr>
        <p:blipFill>
          <a:blip r:embed="rId3" cstate="print"/>
          <a:srcRect/>
          <a:stretch>
            <a:fillRect/>
          </a:stretch>
        </p:blipFill>
        <p:spPr bwMode="auto">
          <a:xfrm>
            <a:off x="381000" y="1035050"/>
            <a:ext cx="4038600" cy="3362325"/>
          </a:xfrm>
          <a:prstGeom prst="rect">
            <a:avLst/>
          </a:prstGeom>
          <a:noFill/>
        </p:spPr>
      </p:pic>
      <p:sp>
        <p:nvSpPr>
          <p:cNvPr id="69635" name="Rectangle 3"/>
          <p:cNvSpPr>
            <a:spLocks noGrp="1" noChangeArrowheads="1"/>
          </p:cNvSpPr>
          <p:nvPr>
            <p:ph type="title"/>
          </p:nvPr>
        </p:nvSpPr>
        <p:spPr>
          <a:xfrm>
            <a:off x="228600" y="-304800"/>
            <a:ext cx="8839200" cy="1143000"/>
          </a:xfrm>
        </p:spPr>
        <p:txBody>
          <a:bodyPr/>
          <a:lstStyle/>
          <a:p>
            <a:r>
              <a:rPr lang="en-US" sz="4000" dirty="0"/>
              <a:t>Reusable coupler: TM</a:t>
            </a:r>
            <a:r>
              <a:rPr lang="en-US" sz="4000" baseline="-25000" dirty="0"/>
              <a:t>01</a:t>
            </a:r>
            <a:r>
              <a:rPr lang="en-US" sz="4000" dirty="0"/>
              <a:t> Mode Launcher</a:t>
            </a:r>
            <a:endParaRPr lang="ru-RU" sz="4000" dirty="0"/>
          </a:p>
        </p:txBody>
      </p:sp>
      <p:pic>
        <p:nvPicPr>
          <p:cNvPr id="69636" name="Picture 4"/>
          <p:cNvPicPr>
            <a:picLocks noChangeAspect="1" noChangeArrowheads="1"/>
          </p:cNvPicPr>
          <p:nvPr/>
        </p:nvPicPr>
        <p:blipFill>
          <a:blip r:embed="rId4" cstate="print"/>
          <a:srcRect/>
          <a:stretch>
            <a:fillRect/>
          </a:stretch>
        </p:blipFill>
        <p:spPr bwMode="auto">
          <a:xfrm>
            <a:off x="4419600" y="1501775"/>
            <a:ext cx="4419600" cy="3038475"/>
          </a:xfrm>
          <a:prstGeom prst="rect">
            <a:avLst/>
          </a:prstGeom>
          <a:noFill/>
          <a:ln w="9525">
            <a:noFill/>
            <a:miter lim="800000"/>
            <a:headEnd/>
            <a:tailEnd/>
          </a:ln>
          <a:effectLst/>
        </p:spPr>
      </p:pic>
      <p:sp>
        <p:nvSpPr>
          <p:cNvPr id="69641" name="Rectangle 9"/>
          <p:cNvSpPr>
            <a:spLocks noChangeArrowheads="1"/>
          </p:cNvSpPr>
          <p:nvPr/>
        </p:nvSpPr>
        <p:spPr bwMode="auto">
          <a:xfrm>
            <a:off x="4572000" y="5073650"/>
            <a:ext cx="4267200" cy="641350"/>
          </a:xfrm>
          <a:prstGeom prst="rect">
            <a:avLst/>
          </a:prstGeom>
          <a:noFill/>
          <a:ln w="9525">
            <a:noFill/>
            <a:miter lim="800000"/>
            <a:headEnd/>
            <a:tailEnd/>
          </a:ln>
          <a:effectLst/>
        </p:spPr>
        <p:txBody>
          <a:bodyPr>
            <a:spAutoFit/>
          </a:bodyPr>
          <a:lstStyle/>
          <a:p>
            <a:pPr algn="ctr"/>
            <a:r>
              <a:rPr lang="en-US" dirty="0">
                <a:latin typeface="Calibri" pitchFamily="34" charset="0"/>
              </a:rPr>
              <a:t>Surface electric fields in the mode launcher </a:t>
            </a:r>
            <a:r>
              <a:rPr lang="en-US" dirty="0" err="1">
                <a:latin typeface="Calibri" pitchFamily="34" charset="0"/>
              </a:rPr>
              <a:t>E</a:t>
            </a:r>
            <a:r>
              <a:rPr lang="en-US" baseline="-25000" dirty="0" err="1">
                <a:latin typeface="Calibri" pitchFamily="34" charset="0"/>
              </a:rPr>
              <a:t>max</a:t>
            </a:r>
            <a:r>
              <a:rPr lang="en-US" dirty="0">
                <a:latin typeface="Calibri" pitchFamily="34" charset="0"/>
              </a:rPr>
              <a:t>= 49 MV/m for 100 MW</a:t>
            </a:r>
            <a:endParaRPr lang="ru-RU" dirty="0">
              <a:latin typeface="Calibri" pitchFamily="34" charset="0"/>
            </a:endParaRPr>
          </a:p>
        </p:txBody>
      </p:sp>
      <p:sp>
        <p:nvSpPr>
          <p:cNvPr id="69643" name="Rectangle 11"/>
          <p:cNvSpPr>
            <a:spLocks noChangeArrowheads="1"/>
          </p:cNvSpPr>
          <p:nvPr/>
        </p:nvSpPr>
        <p:spPr bwMode="auto">
          <a:xfrm>
            <a:off x="533400" y="4083050"/>
            <a:ext cx="4038600" cy="396875"/>
          </a:xfrm>
          <a:prstGeom prst="rect">
            <a:avLst/>
          </a:prstGeom>
          <a:noFill/>
          <a:ln w="9525">
            <a:noFill/>
            <a:miter lim="800000"/>
            <a:headEnd/>
            <a:tailEnd/>
          </a:ln>
          <a:effectLst/>
        </p:spPr>
        <p:txBody>
          <a:bodyPr>
            <a:spAutoFit/>
          </a:bodyPr>
          <a:lstStyle/>
          <a:p>
            <a:r>
              <a:rPr lang="en-US" sz="2000">
                <a:latin typeface="Calibri" pitchFamily="34" charset="0"/>
              </a:rPr>
              <a:t>Cutaway view of the mode launcher</a:t>
            </a:r>
            <a:endParaRPr lang="ru-RU" sz="2000">
              <a:latin typeface="Calibri" pitchFamily="34" charset="0"/>
            </a:endParaRPr>
          </a:p>
        </p:txBody>
      </p:sp>
      <p:sp>
        <p:nvSpPr>
          <p:cNvPr id="69644" name="Text Box 12"/>
          <p:cNvSpPr txBox="1">
            <a:spLocks noChangeArrowheads="1"/>
          </p:cNvSpPr>
          <p:nvPr/>
        </p:nvSpPr>
        <p:spPr bwMode="auto">
          <a:xfrm>
            <a:off x="5029200" y="4540250"/>
            <a:ext cx="3048000" cy="396875"/>
          </a:xfrm>
          <a:prstGeom prst="rect">
            <a:avLst/>
          </a:prstGeom>
          <a:noFill/>
          <a:ln w="9525">
            <a:noFill/>
            <a:miter lim="800000"/>
            <a:headEnd/>
            <a:tailEnd/>
          </a:ln>
          <a:effectLst/>
        </p:spPr>
        <p:txBody>
          <a:bodyPr>
            <a:spAutoFit/>
          </a:bodyPr>
          <a:lstStyle/>
          <a:p>
            <a:pPr algn="ctr"/>
            <a:r>
              <a:rPr lang="en-US" sz="2000">
                <a:latin typeface="Calibri" pitchFamily="34" charset="0"/>
              </a:rPr>
              <a:t>Two mode launchers </a:t>
            </a:r>
            <a:endParaRPr lang="ru-RU" sz="2000">
              <a:latin typeface="Calibri" pitchFamily="34" charset="0"/>
            </a:endParaRPr>
          </a:p>
        </p:txBody>
      </p:sp>
      <p:sp>
        <p:nvSpPr>
          <p:cNvPr id="69645" name="Text Box 13"/>
          <p:cNvSpPr txBox="1">
            <a:spLocks noChangeArrowheads="1"/>
          </p:cNvSpPr>
          <p:nvPr/>
        </p:nvSpPr>
        <p:spPr bwMode="auto">
          <a:xfrm>
            <a:off x="6629400" y="6324600"/>
            <a:ext cx="2317750" cy="366713"/>
          </a:xfrm>
          <a:prstGeom prst="rect">
            <a:avLst/>
          </a:prstGeom>
          <a:noFill/>
          <a:ln w="9525">
            <a:noFill/>
            <a:miter lim="800000"/>
            <a:headEnd/>
            <a:tailEnd/>
          </a:ln>
          <a:effectLst/>
        </p:spPr>
        <p:txBody>
          <a:bodyPr wrap="none">
            <a:spAutoFit/>
          </a:bodyPr>
          <a:lstStyle/>
          <a:p>
            <a:r>
              <a:rPr lang="en-US">
                <a:latin typeface="Calibri" pitchFamily="34" charset="0"/>
              </a:rPr>
              <a:t>S. Tantawi, C. Nantista</a:t>
            </a:r>
            <a:endParaRPr lang="ru-RU">
              <a:latin typeface="Calibri" pitchFamily="34" charset="0"/>
            </a:endParaRPr>
          </a:p>
        </p:txBody>
      </p:sp>
      <p:sp>
        <p:nvSpPr>
          <p:cNvPr id="69646" name="Text Box 14"/>
          <p:cNvSpPr txBox="1">
            <a:spLocks noChangeArrowheads="1"/>
          </p:cNvSpPr>
          <p:nvPr/>
        </p:nvSpPr>
        <p:spPr bwMode="auto">
          <a:xfrm>
            <a:off x="685800" y="609600"/>
            <a:ext cx="2038350" cy="366713"/>
          </a:xfrm>
          <a:prstGeom prst="rect">
            <a:avLst/>
          </a:prstGeom>
          <a:noFill/>
          <a:ln w="9525">
            <a:noFill/>
            <a:miter lim="800000"/>
            <a:headEnd/>
            <a:tailEnd/>
          </a:ln>
          <a:effectLst/>
        </p:spPr>
        <p:txBody>
          <a:bodyPr wrap="none">
            <a:spAutoFit/>
          </a:bodyPr>
          <a:lstStyle/>
          <a:p>
            <a:r>
              <a:rPr lang="en-US" dirty="0">
                <a:latin typeface="Calibri" pitchFamily="34" charset="0"/>
              </a:rPr>
              <a:t>Pearson’s RF flange</a:t>
            </a:r>
            <a:endParaRPr lang="ru-RU" dirty="0">
              <a:latin typeface="Calibri" pitchFamily="34" charset="0"/>
            </a:endParaRPr>
          </a:p>
        </p:txBody>
      </p:sp>
      <p:sp>
        <p:nvSpPr>
          <p:cNvPr id="69647" name="Freeform 15"/>
          <p:cNvSpPr>
            <a:spLocks/>
          </p:cNvSpPr>
          <p:nvPr/>
        </p:nvSpPr>
        <p:spPr bwMode="auto">
          <a:xfrm>
            <a:off x="1600200" y="990600"/>
            <a:ext cx="762000" cy="533400"/>
          </a:xfrm>
          <a:custGeom>
            <a:avLst/>
            <a:gdLst/>
            <a:ahLst/>
            <a:cxnLst>
              <a:cxn ang="0">
                <a:pos x="48" y="0"/>
              </a:cxn>
              <a:cxn ang="0">
                <a:pos x="48" y="96"/>
              </a:cxn>
              <a:cxn ang="0">
                <a:pos x="336" y="96"/>
              </a:cxn>
              <a:cxn ang="0">
                <a:pos x="480" y="144"/>
              </a:cxn>
            </a:cxnLst>
            <a:rect l="0" t="0" r="r" b="b"/>
            <a:pathLst>
              <a:path w="480" h="144">
                <a:moveTo>
                  <a:pt x="48" y="0"/>
                </a:moveTo>
                <a:cubicBezTo>
                  <a:pt x="24" y="40"/>
                  <a:pt x="0" y="80"/>
                  <a:pt x="48" y="96"/>
                </a:cubicBezTo>
                <a:cubicBezTo>
                  <a:pt x="96" y="112"/>
                  <a:pt x="264" y="88"/>
                  <a:pt x="336" y="96"/>
                </a:cubicBezTo>
                <a:cubicBezTo>
                  <a:pt x="408" y="104"/>
                  <a:pt x="444" y="124"/>
                  <a:pt x="480" y="144"/>
                </a:cubicBezTo>
              </a:path>
            </a:pathLst>
          </a:custGeom>
          <a:noFill/>
          <a:ln w="19050">
            <a:solidFill>
              <a:schemeClr val="tx1"/>
            </a:solidFill>
            <a:round/>
            <a:headEnd/>
            <a:tailEnd type="triangle" w="sm" len="lg"/>
          </a:ln>
          <a:effectLst/>
        </p:spPr>
        <p:txBody>
          <a:bodyPr/>
          <a:lstStyle/>
          <a:p>
            <a:endParaRPr lang="en-US">
              <a:latin typeface="Calibri" pitchFamily="34" charset="0"/>
            </a:endParaRPr>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ext Box 5"/>
          <p:cNvSpPr txBox="1">
            <a:spLocks noChangeArrowheads="1"/>
          </p:cNvSpPr>
          <p:nvPr/>
        </p:nvSpPr>
        <p:spPr bwMode="auto">
          <a:xfrm>
            <a:off x="2869205" y="0"/>
            <a:ext cx="6181051" cy="1384995"/>
          </a:xfrm>
          <a:prstGeom prst="rect">
            <a:avLst/>
          </a:prstGeom>
          <a:noFill/>
          <a:ln w="9525">
            <a:noFill/>
            <a:miter lim="800000"/>
            <a:headEnd/>
            <a:tailEnd/>
          </a:ln>
        </p:spPr>
        <p:txBody>
          <a:bodyPr wrap="none">
            <a:spAutoFit/>
          </a:bodyPr>
          <a:lstStyle/>
          <a:p>
            <a:r>
              <a:rPr lang="en-US" sz="2800" dirty="0" smtClean="0">
                <a:latin typeface="Calibri" pitchFamily="34" charset="0"/>
              </a:rPr>
              <a:t>Electron </a:t>
            </a:r>
            <a:r>
              <a:rPr lang="en-US" sz="2800" dirty="0">
                <a:latin typeface="Calibri" pitchFamily="34" charset="0"/>
              </a:rPr>
              <a:t>Beam </a:t>
            </a:r>
            <a:r>
              <a:rPr lang="en-US" sz="2800" dirty="0" smtClean="0">
                <a:latin typeface="Calibri" pitchFamily="34" charset="0"/>
              </a:rPr>
              <a:t>Welding of structure cells</a:t>
            </a:r>
            <a:r>
              <a:rPr lang="en-US" sz="2800" b="1" i="1" dirty="0" smtClean="0">
                <a:solidFill>
                  <a:schemeClr val="accent2"/>
                </a:solidFill>
                <a:latin typeface="Calibri" pitchFamily="34" charset="0"/>
              </a:rPr>
              <a:t>,</a:t>
            </a:r>
          </a:p>
          <a:p>
            <a:r>
              <a:rPr lang="en-US" sz="2800" i="1" dirty="0" smtClean="0">
                <a:latin typeface="Calibri" pitchFamily="34" charset="0"/>
              </a:rPr>
              <a:t>1C-SW-A3.75-T2.2-Cu-HTC-Frascati-#1</a:t>
            </a:r>
            <a:r>
              <a:rPr lang="en-US" sz="2800" b="1" i="1" dirty="0" smtClean="0">
                <a:solidFill>
                  <a:schemeClr val="accent2"/>
                </a:solidFill>
                <a:latin typeface="Calibri" pitchFamily="34" charset="0"/>
              </a:rPr>
              <a:t> </a:t>
            </a:r>
          </a:p>
          <a:p>
            <a:endParaRPr lang="en-US" sz="2800" b="1" dirty="0">
              <a:solidFill>
                <a:schemeClr val="accent2"/>
              </a:solidFill>
              <a:latin typeface="Calibri" pitchFamily="34" charset="0"/>
            </a:endParaRPr>
          </a:p>
        </p:txBody>
      </p:sp>
      <p:pic>
        <p:nvPicPr>
          <p:cNvPr id="27651" name="Picture 6" descr="IMG_8049"/>
          <p:cNvPicPr>
            <a:picLocks noChangeAspect="1" noChangeArrowheads="1"/>
          </p:cNvPicPr>
          <p:nvPr/>
        </p:nvPicPr>
        <p:blipFill>
          <a:blip r:embed="rId2" cstate="print"/>
          <a:srcRect/>
          <a:stretch>
            <a:fillRect/>
          </a:stretch>
        </p:blipFill>
        <p:spPr bwMode="auto">
          <a:xfrm>
            <a:off x="60325" y="495300"/>
            <a:ext cx="2879725" cy="1919288"/>
          </a:xfrm>
          <a:prstGeom prst="rect">
            <a:avLst/>
          </a:prstGeom>
          <a:noFill/>
          <a:ln w="9525">
            <a:solidFill>
              <a:schemeClr val="accent2"/>
            </a:solidFill>
            <a:miter lim="800000"/>
            <a:headEnd/>
            <a:tailEnd/>
          </a:ln>
        </p:spPr>
      </p:pic>
      <p:pic>
        <p:nvPicPr>
          <p:cNvPr id="27652" name="Picture 7" descr="IMG_8039"/>
          <p:cNvPicPr>
            <a:picLocks noChangeAspect="1" noChangeArrowheads="1"/>
          </p:cNvPicPr>
          <p:nvPr/>
        </p:nvPicPr>
        <p:blipFill>
          <a:blip r:embed="rId3" cstate="print"/>
          <a:srcRect/>
          <a:stretch>
            <a:fillRect/>
          </a:stretch>
        </p:blipFill>
        <p:spPr bwMode="auto">
          <a:xfrm>
            <a:off x="60325" y="2511425"/>
            <a:ext cx="2879725" cy="1920875"/>
          </a:xfrm>
          <a:prstGeom prst="rect">
            <a:avLst/>
          </a:prstGeom>
          <a:noFill/>
          <a:ln w="9525">
            <a:solidFill>
              <a:schemeClr val="accent2"/>
            </a:solidFill>
            <a:miter lim="800000"/>
            <a:headEnd/>
            <a:tailEnd/>
          </a:ln>
        </p:spPr>
      </p:pic>
      <p:pic>
        <p:nvPicPr>
          <p:cNvPr id="27653" name="Picture 10" descr="IMG_8045"/>
          <p:cNvPicPr>
            <a:picLocks noChangeAspect="1" noChangeArrowheads="1"/>
          </p:cNvPicPr>
          <p:nvPr/>
        </p:nvPicPr>
        <p:blipFill>
          <a:blip r:embed="rId4" cstate="print"/>
          <a:srcRect/>
          <a:stretch>
            <a:fillRect/>
          </a:stretch>
        </p:blipFill>
        <p:spPr bwMode="auto">
          <a:xfrm>
            <a:off x="60325" y="4600575"/>
            <a:ext cx="2879725" cy="1920875"/>
          </a:xfrm>
          <a:prstGeom prst="rect">
            <a:avLst/>
          </a:prstGeom>
          <a:noFill/>
          <a:ln w="9525">
            <a:solidFill>
              <a:schemeClr val="accent2"/>
            </a:solidFill>
            <a:miter lim="800000"/>
            <a:headEnd/>
            <a:tailEnd/>
          </a:ln>
        </p:spPr>
      </p:pic>
      <p:pic>
        <p:nvPicPr>
          <p:cNvPr id="27654" name="Picture 13"/>
          <p:cNvPicPr>
            <a:picLocks noChangeAspect="1" noChangeArrowheads="1"/>
          </p:cNvPicPr>
          <p:nvPr/>
        </p:nvPicPr>
        <p:blipFill>
          <a:blip r:embed="rId5" cstate="print"/>
          <a:srcRect/>
          <a:stretch>
            <a:fillRect/>
          </a:stretch>
        </p:blipFill>
        <p:spPr bwMode="auto">
          <a:xfrm>
            <a:off x="6407150" y="2681288"/>
            <a:ext cx="2555875" cy="2265362"/>
          </a:xfrm>
          <a:prstGeom prst="rect">
            <a:avLst/>
          </a:prstGeom>
          <a:noFill/>
          <a:ln w="9525">
            <a:solidFill>
              <a:srgbClr val="3366FF"/>
            </a:solidFill>
            <a:miter lim="800000"/>
            <a:headEnd/>
            <a:tailEnd/>
          </a:ln>
        </p:spPr>
      </p:pic>
      <p:pic>
        <p:nvPicPr>
          <p:cNvPr id="27655" name="Picture 14"/>
          <p:cNvPicPr>
            <a:picLocks noChangeAspect="1" noChangeArrowheads="1"/>
          </p:cNvPicPr>
          <p:nvPr/>
        </p:nvPicPr>
        <p:blipFill>
          <a:blip r:embed="rId6" cstate="print"/>
          <a:srcRect/>
          <a:stretch>
            <a:fillRect/>
          </a:stretch>
        </p:blipFill>
        <p:spPr bwMode="auto">
          <a:xfrm>
            <a:off x="3109913" y="2625725"/>
            <a:ext cx="3001962" cy="1816100"/>
          </a:xfrm>
          <a:prstGeom prst="rect">
            <a:avLst/>
          </a:prstGeom>
          <a:noFill/>
          <a:ln w="9525">
            <a:solidFill>
              <a:schemeClr val="accent2"/>
            </a:solidFill>
            <a:miter lim="800000"/>
            <a:headEnd/>
            <a:tailEnd/>
          </a:ln>
        </p:spPr>
      </p:pic>
      <p:sp>
        <p:nvSpPr>
          <p:cNvPr id="27656" name="Text Box 16"/>
          <p:cNvSpPr txBox="1">
            <a:spLocks noChangeArrowheads="1"/>
          </p:cNvSpPr>
          <p:nvPr/>
        </p:nvSpPr>
        <p:spPr bwMode="auto">
          <a:xfrm>
            <a:off x="3003550" y="4595813"/>
            <a:ext cx="3646488" cy="1938337"/>
          </a:xfrm>
          <a:prstGeom prst="rect">
            <a:avLst/>
          </a:prstGeom>
          <a:noFill/>
          <a:ln w="9525">
            <a:noFill/>
            <a:miter lim="800000"/>
            <a:headEnd/>
            <a:tailEnd/>
          </a:ln>
        </p:spPr>
        <p:txBody>
          <a:bodyPr>
            <a:spAutoFit/>
          </a:bodyPr>
          <a:lstStyle/>
          <a:p>
            <a:r>
              <a:rPr lang="it-IT" sz="1200" b="1" i="1" dirty="0">
                <a:latin typeface="Calibri" pitchFamily="34" charset="0"/>
              </a:rPr>
              <a:t>The welding meets the requirements</a:t>
            </a:r>
          </a:p>
          <a:p>
            <a:r>
              <a:rPr lang="it-IT" sz="1200" b="1" i="1" dirty="0">
                <a:latin typeface="Calibri" pitchFamily="34" charset="0"/>
              </a:rPr>
              <a:t>of the applicable specification SI 01.003 revA</a:t>
            </a:r>
          </a:p>
          <a:p>
            <a:r>
              <a:rPr lang="it-IT" sz="1200" b="1" i="1" dirty="0">
                <a:latin typeface="Calibri" pitchFamily="34" charset="0"/>
              </a:rPr>
              <a:t>No cracks have been found in the fusion zone</a:t>
            </a:r>
          </a:p>
          <a:p>
            <a:r>
              <a:rPr lang="it-IT" sz="1200" b="1" i="1" dirty="0">
                <a:latin typeface="Calibri" pitchFamily="34" charset="0"/>
              </a:rPr>
              <a:t>and in the heat affected zone.</a:t>
            </a:r>
          </a:p>
          <a:p>
            <a:r>
              <a:rPr lang="it-IT" sz="1200" b="1" i="1" dirty="0">
                <a:latin typeface="Calibri" pitchFamily="34" charset="0"/>
              </a:rPr>
              <a:t>There are only small porosities at the root-side of the weld joint which are, however, within the limits of the specs. </a:t>
            </a:r>
          </a:p>
          <a:p>
            <a:endParaRPr lang="it-IT" sz="1200" b="1" i="1" dirty="0">
              <a:solidFill>
                <a:srgbClr val="DDDDDD"/>
              </a:solidFill>
              <a:latin typeface="Calibri" pitchFamily="34" charset="0"/>
            </a:endParaRPr>
          </a:p>
          <a:p>
            <a:r>
              <a:rPr lang="it-IT" sz="1200" b="1" i="1" dirty="0">
                <a:latin typeface="Calibri" pitchFamily="34" charset="0"/>
              </a:rPr>
              <a:t>Moreover dimensional mechanical tests before and after welding gave negligible difference.</a:t>
            </a:r>
          </a:p>
        </p:txBody>
      </p:sp>
      <p:sp>
        <p:nvSpPr>
          <p:cNvPr id="27660" name="Text Box 20"/>
          <p:cNvSpPr txBox="1">
            <a:spLocks noChangeArrowheads="1"/>
          </p:cNvSpPr>
          <p:nvPr/>
        </p:nvSpPr>
        <p:spPr bwMode="auto">
          <a:xfrm>
            <a:off x="1465263" y="4724400"/>
            <a:ext cx="1120820" cy="246221"/>
          </a:xfrm>
          <a:prstGeom prst="rect">
            <a:avLst/>
          </a:prstGeom>
          <a:noFill/>
          <a:ln w="9525">
            <a:noFill/>
            <a:miter lim="800000"/>
            <a:headEnd/>
            <a:tailEnd/>
          </a:ln>
        </p:spPr>
        <p:txBody>
          <a:bodyPr wrap="none">
            <a:spAutoFit/>
          </a:bodyPr>
          <a:lstStyle/>
          <a:p>
            <a:r>
              <a:rPr lang="it-IT" sz="1000" b="1" u="sng">
                <a:solidFill>
                  <a:schemeClr val="accent2"/>
                </a:solidFill>
                <a:latin typeface="Calibri" pitchFamily="34" charset="0"/>
              </a:rPr>
              <a:t>pre-bonding zone</a:t>
            </a:r>
          </a:p>
        </p:txBody>
      </p:sp>
      <p:sp>
        <p:nvSpPr>
          <p:cNvPr id="27661" name="Line 21"/>
          <p:cNvSpPr>
            <a:spLocks noChangeShapeType="1"/>
          </p:cNvSpPr>
          <p:nvPr/>
        </p:nvSpPr>
        <p:spPr bwMode="auto">
          <a:xfrm flipH="1">
            <a:off x="1249363" y="4941888"/>
            <a:ext cx="719137" cy="142875"/>
          </a:xfrm>
          <a:prstGeom prst="line">
            <a:avLst/>
          </a:prstGeom>
          <a:noFill/>
          <a:ln w="38100">
            <a:solidFill>
              <a:schemeClr val="bg1"/>
            </a:solidFill>
            <a:round/>
            <a:headEnd/>
            <a:tailEnd type="triangle" w="med" len="med"/>
          </a:ln>
        </p:spPr>
        <p:txBody>
          <a:bodyPr/>
          <a:lstStyle/>
          <a:p>
            <a:endParaRPr lang="en-US">
              <a:latin typeface="Calibri" pitchFamily="34" charset="0"/>
            </a:endParaRPr>
          </a:p>
        </p:txBody>
      </p:sp>
      <p:sp>
        <p:nvSpPr>
          <p:cNvPr id="27662" name="Line 22"/>
          <p:cNvSpPr>
            <a:spLocks noChangeShapeType="1"/>
          </p:cNvSpPr>
          <p:nvPr/>
        </p:nvSpPr>
        <p:spPr bwMode="auto">
          <a:xfrm flipH="1">
            <a:off x="1393825" y="4941888"/>
            <a:ext cx="719138" cy="501650"/>
          </a:xfrm>
          <a:prstGeom prst="line">
            <a:avLst/>
          </a:prstGeom>
          <a:noFill/>
          <a:ln w="38100">
            <a:solidFill>
              <a:schemeClr val="bg1"/>
            </a:solidFill>
            <a:round/>
            <a:headEnd/>
            <a:tailEnd type="triangle" w="med" len="med"/>
          </a:ln>
        </p:spPr>
        <p:txBody>
          <a:bodyPr/>
          <a:lstStyle/>
          <a:p>
            <a:endParaRPr lang="en-US">
              <a:latin typeface="Calibri" pitchFamily="34" charset="0"/>
            </a:endParaRPr>
          </a:p>
        </p:txBody>
      </p:sp>
      <p:sp>
        <p:nvSpPr>
          <p:cNvPr id="27663" name="Text Box 23"/>
          <p:cNvSpPr txBox="1">
            <a:spLocks noChangeArrowheads="1"/>
          </p:cNvSpPr>
          <p:nvPr/>
        </p:nvSpPr>
        <p:spPr bwMode="auto">
          <a:xfrm>
            <a:off x="2112963" y="6237288"/>
            <a:ext cx="718466" cy="246221"/>
          </a:xfrm>
          <a:prstGeom prst="rect">
            <a:avLst/>
          </a:prstGeom>
          <a:noFill/>
          <a:ln w="9525">
            <a:noFill/>
            <a:miter lim="800000"/>
            <a:headEnd/>
            <a:tailEnd/>
          </a:ln>
        </p:spPr>
        <p:txBody>
          <a:bodyPr wrap="none">
            <a:spAutoFit/>
          </a:bodyPr>
          <a:lstStyle/>
          <a:p>
            <a:r>
              <a:rPr lang="it-IT" sz="1000" b="1" u="sng">
                <a:solidFill>
                  <a:srgbClr val="DDDDDD"/>
                </a:solidFill>
                <a:latin typeface="Calibri" pitchFamily="34" charset="0"/>
              </a:rPr>
              <a:t>EBW zone</a:t>
            </a:r>
          </a:p>
        </p:txBody>
      </p:sp>
      <p:sp>
        <p:nvSpPr>
          <p:cNvPr id="27664" name="Line 24"/>
          <p:cNvSpPr>
            <a:spLocks noChangeShapeType="1"/>
          </p:cNvSpPr>
          <p:nvPr/>
        </p:nvSpPr>
        <p:spPr bwMode="auto">
          <a:xfrm flipH="1" flipV="1">
            <a:off x="1752600" y="6092825"/>
            <a:ext cx="576263" cy="144463"/>
          </a:xfrm>
          <a:prstGeom prst="line">
            <a:avLst/>
          </a:prstGeom>
          <a:noFill/>
          <a:ln w="38100">
            <a:solidFill>
              <a:schemeClr val="bg1"/>
            </a:solidFill>
            <a:round/>
            <a:headEnd/>
            <a:tailEnd type="triangle" w="med" len="med"/>
          </a:ln>
        </p:spPr>
        <p:txBody>
          <a:bodyPr/>
          <a:lstStyle/>
          <a:p>
            <a:endParaRPr lang="en-US">
              <a:latin typeface="Calibri" pitchFamily="34" charset="0"/>
            </a:endParaRPr>
          </a:p>
        </p:txBody>
      </p:sp>
      <p:sp>
        <p:nvSpPr>
          <p:cNvPr id="27665" name="Oval 20"/>
          <p:cNvSpPr>
            <a:spLocks noChangeArrowheads="1"/>
          </p:cNvSpPr>
          <p:nvPr/>
        </p:nvSpPr>
        <p:spPr bwMode="auto">
          <a:xfrm>
            <a:off x="7813675" y="4429125"/>
            <a:ext cx="392113" cy="474663"/>
          </a:xfrm>
          <a:prstGeom prst="ellipse">
            <a:avLst/>
          </a:prstGeom>
          <a:noFill/>
          <a:ln w="22225" algn="ctr">
            <a:solidFill>
              <a:srgbClr val="00B0F0"/>
            </a:solidFill>
            <a:round/>
            <a:headEnd/>
            <a:tailEnd/>
          </a:ln>
        </p:spPr>
        <p:txBody>
          <a:bodyPr/>
          <a:lstStyle/>
          <a:p>
            <a:pPr algn="ctr" eaLnBrk="0" hangingPunct="0"/>
            <a:endParaRPr lang="it-IT" b="1">
              <a:latin typeface="Calibri" pitchFamily="34" charset="0"/>
            </a:endParaRPr>
          </a:p>
        </p:txBody>
      </p:sp>
      <p:sp>
        <p:nvSpPr>
          <p:cNvPr id="27666" name="Down Arrow 21"/>
          <p:cNvSpPr>
            <a:spLocks noChangeArrowheads="1"/>
          </p:cNvSpPr>
          <p:nvPr/>
        </p:nvSpPr>
        <p:spPr bwMode="auto">
          <a:xfrm>
            <a:off x="7885113" y="5011738"/>
            <a:ext cx="252412" cy="863600"/>
          </a:xfrm>
          <a:prstGeom prst="downArrow">
            <a:avLst>
              <a:gd name="adj1" fmla="val 50000"/>
              <a:gd name="adj2" fmla="val 49895"/>
            </a:avLst>
          </a:prstGeom>
          <a:solidFill>
            <a:srgbClr val="00B0F0"/>
          </a:solidFill>
          <a:ln w="9525" algn="ctr">
            <a:solidFill>
              <a:schemeClr val="tx1"/>
            </a:solidFill>
            <a:round/>
            <a:headEnd/>
            <a:tailEnd/>
          </a:ln>
        </p:spPr>
        <p:txBody>
          <a:bodyPr/>
          <a:lstStyle/>
          <a:p>
            <a:pPr algn="ctr" eaLnBrk="0" hangingPunct="0"/>
            <a:endParaRPr lang="it-IT" b="1">
              <a:latin typeface="Calibri" pitchFamily="34" charset="0"/>
            </a:endParaRPr>
          </a:p>
        </p:txBody>
      </p:sp>
      <p:sp>
        <p:nvSpPr>
          <p:cNvPr id="27667" name="TextBox 22"/>
          <p:cNvSpPr txBox="1">
            <a:spLocks noChangeArrowheads="1"/>
          </p:cNvSpPr>
          <p:nvPr/>
        </p:nvSpPr>
        <p:spPr bwMode="auto">
          <a:xfrm>
            <a:off x="6545263" y="5857875"/>
            <a:ext cx="2598737" cy="630238"/>
          </a:xfrm>
          <a:prstGeom prst="rect">
            <a:avLst/>
          </a:prstGeom>
          <a:noFill/>
          <a:ln w="9525">
            <a:noFill/>
            <a:miter lim="800000"/>
            <a:headEnd/>
            <a:tailEnd/>
          </a:ln>
        </p:spPr>
        <p:txBody>
          <a:bodyPr wrap="none">
            <a:spAutoFit/>
          </a:bodyPr>
          <a:lstStyle/>
          <a:p>
            <a:r>
              <a:rPr lang="en-US" sz="1200" b="1">
                <a:latin typeface="Calibri" pitchFamily="34" charset="0"/>
                <a:cs typeface="Times New Roman" pitchFamily="18" charset="0"/>
              </a:rPr>
              <a:t>The joints in the pre-bonding  region</a:t>
            </a:r>
          </a:p>
          <a:p>
            <a:r>
              <a:rPr lang="en-US" sz="1200" b="1">
                <a:latin typeface="Calibri" pitchFamily="34" charset="0"/>
                <a:cs typeface="Times New Roman" pitchFamily="18" charset="0"/>
              </a:rPr>
              <a:t> demonstrated to work well and</a:t>
            </a:r>
          </a:p>
          <a:p>
            <a:r>
              <a:rPr lang="en-US" sz="1100" b="1">
                <a:latin typeface="Calibri" pitchFamily="34" charset="0"/>
                <a:cs typeface="Times New Roman" pitchFamily="18" charset="0"/>
              </a:rPr>
              <a:t>additional tests are in progress, too.</a:t>
            </a:r>
          </a:p>
        </p:txBody>
      </p:sp>
      <p:pic>
        <p:nvPicPr>
          <p:cNvPr id="27668" name="Picture 17"/>
          <p:cNvPicPr>
            <a:picLocks noChangeAspect="1" noChangeArrowheads="1"/>
          </p:cNvPicPr>
          <p:nvPr/>
        </p:nvPicPr>
        <p:blipFill>
          <a:blip r:embed="rId7" cstate="print"/>
          <a:srcRect/>
          <a:stretch>
            <a:fillRect/>
          </a:stretch>
        </p:blipFill>
        <p:spPr bwMode="auto">
          <a:xfrm>
            <a:off x="3581400" y="1905000"/>
            <a:ext cx="4318000" cy="396875"/>
          </a:xfrm>
          <a:prstGeom prst="rect">
            <a:avLst/>
          </a:prstGeom>
          <a:noFill/>
          <a:ln w="9525">
            <a:noFill/>
            <a:miter lim="800000"/>
            <a:headEnd/>
            <a:tailEnd/>
          </a:ln>
        </p:spPr>
      </p:pic>
      <p:sp>
        <p:nvSpPr>
          <p:cNvPr id="19" name="TextBox 18"/>
          <p:cNvSpPr txBox="1"/>
          <p:nvPr/>
        </p:nvSpPr>
        <p:spPr>
          <a:xfrm>
            <a:off x="6262249" y="6488668"/>
            <a:ext cx="2881751" cy="369332"/>
          </a:xfrm>
          <a:prstGeom prst="rect">
            <a:avLst/>
          </a:prstGeom>
          <a:noFill/>
        </p:spPr>
        <p:txBody>
          <a:bodyPr wrap="none" rtlCol="0">
            <a:spAutoFit/>
          </a:bodyPr>
          <a:lstStyle/>
          <a:p>
            <a:r>
              <a:rPr lang="en-US" dirty="0" smtClean="0">
                <a:latin typeface="Calibri" pitchFamily="34" charset="0"/>
              </a:rPr>
              <a:t>Bruno Spataro, INFN-</a:t>
            </a:r>
            <a:r>
              <a:rPr lang="en-US" dirty="0" err="1" smtClean="0">
                <a:latin typeface="Calibri" pitchFamily="34" charset="0"/>
              </a:rPr>
              <a:t>Frascati</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3" descr="G:\MaterialeTesi\MisureDefinitve\20110415\MisureCavity20110415Riepilogo\Enea_ModePi_Field_mediumBeadBruno.jpg"/>
          <p:cNvPicPr>
            <a:picLocks noChangeAspect="1" noChangeArrowheads="1"/>
          </p:cNvPicPr>
          <p:nvPr/>
        </p:nvPicPr>
        <p:blipFill>
          <a:blip r:embed="rId2" cstate="print"/>
          <a:srcRect/>
          <a:stretch>
            <a:fillRect/>
          </a:stretch>
        </p:blipFill>
        <p:spPr bwMode="auto">
          <a:xfrm>
            <a:off x="4872037" y="762000"/>
            <a:ext cx="2117725" cy="1587500"/>
          </a:xfrm>
          <a:prstGeom prst="rect">
            <a:avLst/>
          </a:prstGeom>
          <a:noFill/>
          <a:ln w="9525">
            <a:noFill/>
            <a:miter lim="800000"/>
            <a:headEnd/>
            <a:tailEnd/>
          </a:ln>
        </p:spPr>
      </p:pic>
      <p:sp>
        <p:nvSpPr>
          <p:cNvPr id="32771" name="CasellaDiTesto 2"/>
          <p:cNvSpPr txBox="1">
            <a:spLocks noChangeArrowheads="1"/>
          </p:cNvSpPr>
          <p:nvPr/>
        </p:nvSpPr>
        <p:spPr bwMode="auto">
          <a:xfrm>
            <a:off x="2209800" y="161925"/>
            <a:ext cx="5438775" cy="461963"/>
          </a:xfrm>
          <a:prstGeom prst="rect">
            <a:avLst/>
          </a:prstGeom>
          <a:noFill/>
          <a:ln w="9525">
            <a:noFill/>
            <a:miter lim="800000"/>
            <a:headEnd/>
            <a:tailEnd/>
          </a:ln>
        </p:spPr>
        <p:txBody>
          <a:bodyPr>
            <a:spAutoFit/>
          </a:bodyPr>
          <a:lstStyle/>
          <a:p>
            <a:r>
              <a:rPr lang="it-IT" sz="2400" b="1" dirty="0">
                <a:latin typeface="Calibri" pitchFamily="34" charset="0"/>
                <a:cs typeface="Times New Roman" pitchFamily="18" charset="0"/>
              </a:rPr>
              <a:t>Fields profile on axis measurements </a:t>
            </a:r>
          </a:p>
        </p:txBody>
      </p:sp>
      <p:pic>
        <p:nvPicPr>
          <p:cNvPr id="32772" name="Picture 2" descr="G:\MaterialeTesi\MisureDefinitve\20110415\misure20110415_vna\calibrated_Sparameters\S12_modo1.jpg"/>
          <p:cNvPicPr>
            <a:picLocks noChangeAspect="1" noChangeArrowheads="1"/>
          </p:cNvPicPr>
          <p:nvPr/>
        </p:nvPicPr>
        <p:blipFill>
          <a:blip r:embed="rId3" cstate="print"/>
          <a:srcRect l="14171" t="10649" r="1659" b="6175"/>
          <a:stretch>
            <a:fillRect/>
          </a:stretch>
        </p:blipFill>
        <p:spPr bwMode="auto">
          <a:xfrm>
            <a:off x="1655762" y="784225"/>
            <a:ext cx="2112963" cy="1571625"/>
          </a:xfrm>
          <a:prstGeom prst="rect">
            <a:avLst/>
          </a:prstGeom>
          <a:noFill/>
          <a:ln w="9525">
            <a:noFill/>
            <a:miter lim="800000"/>
            <a:headEnd/>
            <a:tailEnd/>
          </a:ln>
        </p:spPr>
      </p:pic>
      <p:sp>
        <p:nvSpPr>
          <p:cNvPr id="32773" name="CasellaDiTesto 18"/>
          <p:cNvSpPr txBox="1">
            <a:spLocks noChangeArrowheads="1"/>
          </p:cNvSpPr>
          <p:nvPr/>
        </p:nvSpPr>
        <p:spPr bwMode="auto">
          <a:xfrm>
            <a:off x="2173287" y="1814513"/>
            <a:ext cx="1368425" cy="338137"/>
          </a:xfrm>
          <a:prstGeom prst="rect">
            <a:avLst/>
          </a:prstGeom>
          <a:noFill/>
          <a:ln w="9525">
            <a:noFill/>
            <a:miter lim="800000"/>
            <a:headEnd/>
            <a:tailEnd/>
          </a:ln>
        </p:spPr>
        <p:txBody>
          <a:bodyPr>
            <a:spAutoFit/>
          </a:bodyPr>
          <a:lstStyle/>
          <a:p>
            <a:r>
              <a:rPr lang="it-IT" sz="1600" b="1">
                <a:latin typeface="Calibri" pitchFamily="34" charset="0"/>
                <a:cs typeface="Times New Roman" pitchFamily="18" charset="0"/>
              </a:rPr>
              <a:t>Q</a:t>
            </a:r>
            <a:r>
              <a:rPr lang="it-IT" sz="1600" b="1" baseline="-25000">
                <a:latin typeface="Calibri" pitchFamily="34" charset="0"/>
                <a:cs typeface="Times New Roman" pitchFamily="18" charset="0"/>
              </a:rPr>
              <a:t>0</a:t>
            </a:r>
            <a:r>
              <a:rPr lang="it-IT" sz="1600" b="1">
                <a:latin typeface="Calibri" pitchFamily="34" charset="0"/>
                <a:cs typeface="Times New Roman" pitchFamily="18" charset="0"/>
              </a:rPr>
              <a:t>=8368</a:t>
            </a:r>
          </a:p>
        </p:txBody>
      </p:sp>
      <p:sp>
        <p:nvSpPr>
          <p:cNvPr id="32774" name="CasellaDiTesto 6"/>
          <p:cNvSpPr txBox="1">
            <a:spLocks noChangeArrowheads="1"/>
          </p:cNvSpPr>
          <p:nvPr/>
        </p:nvSpPr>
        <p:spPr bwMode="auto">
          <a:xfrm>
            <a:off x="3898429" y="1479550"/>
            <a:ext cx="885178" cy="369332"/>
          </a:xfrm>
          <a:prstGeom prst="rect">
            <a:avLst/>
          </a:prstGeom>
          <a:noFill/>
          <a:ln w="9525">
            <a:noFill/>
            <a:miter lim="800000"/>
            <a:headEnd/>
            <a:tailEnd/>
          </a:ln>
        </p:spPr>
        <p:txBody>
          <a:bodyPr wrap="none">
            <a:spAutoFit/>
          </a:bodyPr>
          <a:lstStyle/>
          <a:p>
            <a:pPr algn="ctr"/>
            <a:r>
              <a:rPr lang="it-IT">
                <a:latin typeface="Calibri" pitchFamily="34" charset="0"/>
              </a:rPr>
              <a:t> </a:t>
            </a:r>
            <a:r>
              <a:rPr lang="it-IT" sz="1600" b="1">
                <a:latin typeface="Calibri" pitchFamily="34" charset="0"/>
                <a:cs typeface="Times New Roman" pitchFamily="18" charset="0"/>
              </a:rPr>
              <a:t>p</a:t>
            </a:r>
            <a:r>
              <a:rPr lang="it-IT" sz="1600" b="1">
                <a:solidFill>
                  <a:schemeClr val="accent2"/>
                </a:solidFill>
                <a:latin typeface="Calibri" pitchFamily="34" charset="0"/>
                <a:cs typeface="Times New Roman" pitchFamily="18" charset="0"/>
              </a:rPr>
              <a:t> </a:t>
            </a:r>
            <a:r>
              <a:rPr lang="it-IT" sz="1600" b="1">
                <a:latin typeface="Calibri" pitchFamily="34" charset="0"/>
                <a:cs typeface="Times New Roman" pitchFamily="18" charset="0"/>
              </a:rPr>
              <a:t>mode</a:t>
            </a:r>
          </a:p>
        </p:txBody>
      </p:sp>
      <p:pic>
        <p:nvPicPr>
          <p:cNvPr id="32776" name="Picture 4" descr="G:\MaterialeTesi\MisureDefinitve\20110415\misure20110415_vna\calibrated_Sparameters\S12_modo2.jpg"/>
          <p:cNvPicPr>
            <a:picLocks noChangeAspect="1" noChangeArrowheads="1"/>
          </p:cNvPicPr>
          <p:nvPr/>
        </p:nvPicPr>
        <p:blipFill>
          <a:blip r:embed="rId4" cstate="print"/>
          <a:srcRect l="14449" t="11845" r="1421" b="5734"/>
          <a:stretch>
            <a:fillRect/>
          </a:stretch>
        </p:blipFill>
        <p:spPr bwMode="auto">
          <a:xfrm>
            <a:off x="1617662" y="2746375"/>
            <a:ext cx="2111375" cy="1557338"/>
          </a:xfrm>
          <a:prstGeom prst="rect">
            <a:avLst/>
          </a:prstGeom>
          <a:noFill/>
          <a:ln w="9525">
            <a:noFill/>
            <a:miter lim="800000"/>
            <a:headEnd/>
            <a:tailEnd/>
          </a:ln>
        </p:spPr>
      </p:pic>
      <p:sp>
        <p:nvSpPr>
          <p:cNvPr id="32777" name="Rettangolo 9"/>
          <p:cNvSpPr>
            <a:spLocks noChangeArrowheads="1"/>
          </p:cNvSpPr>
          <p:nvPr/>
        </p:nvSpPr>
        <p:spPr bwMode="auto">
          <a:xfrm>
            <a:off x="2214562" y="3803650"/>
            <a:ext cx="939800" cy="338138"/>
          </a:xfrm>
          <a:prstGeom prst="rect">
            <a:avLst/>
          </a:prstGeom>
          <a:noFill/>
          <a:ln w="9525">
            <a:noFill/>
            <a:miter lim="800000"/>
            <a:headEnd/>
            <a:tailEnd/>
          </a:ln>
        </p:spPr>
        <p:txBody>
          <a:bodyPr wrap="none">
            <a:spAutoFit/>
          </a:bodyPr>
          <a:lstStyle/>
          <a:p>
            <a:r>
              <a:rPr lang="it-IT" sz="1600" b="1">
                <a:latin typeface="Calibri" pitchFamily="34" charset="0"/>
                <a:cs typeface="Times New Roman" pitchFamily="18" charset="0"/>
              </a:rPr>
              <a:t>Q</a:t>
            </a:r>
            <a:r>
              <a:rPr lang="it-IT" sz="1600" b="1" baseline="-25000">
                <a:latin typeface="Calibri" pitchFamily="34" charset="0"/>
                <a:cs typeface="Times New Roman" pitchFamily="18" charset="0"/>
              </a:rPr>
              <a:t>0</a:t>
            </a:r>
            <a:r>
              <a:rPr lang="it-IT" sz="1600" b="1">
                <a:latin typeface="Calibri" pitchFamily="34" charset="0"/>
                <a:cs typeface="Times New Roman" pitchFamily="18" charset="0"/>
              </a:rPr>
              <a:t>=8289</a:t>
            </a:r>
          </a:p>
        </p:txBody>
      </p:sp>
      <p:pic>
        <p:nvPicPr>
          <p:cNvPr id="32778" name="Picture 2" descr="C:\Users\Serena\Desktop\Mode2_Field_mediumBead.jpg"/>
          <p:cNvPicPr>
            <a:picLocks noChangeAspect="1" noChangeArrowheads="1"/>
          </p:cNvPicPr>
          <p:nvPr/>
        </p:nvPicPr>
        <p:blipFill>
          <a:blip r:embed="rId5" cstate="print"/>
          <a:srcRect/>
          <a:stretch>
            <a:fillRect/>
          </a:stretch>
        </p:blipFill>
        <p:spPr bwMode="auto">
          <a:xfrm>
            <a:off x="4876800" y="2714625"/>
            <a:ext cx="2179637" cy="1631950"/>
          </a:xfrm>
          <a:prstGeom prst="rect">
            <a:avLst/>
          </a:prstGeom>
          <a:noFill/>
          <a:ln w="9525">
            <a:noFill/>
            <a:miter lim="800000"/>
            <a:headEnd/>
            <a:tailEnd/>
          </a:ln>
        </p:spPr>
      </p:pic>
      <p:sp>
        <p:nvSpPr>
          <p:cNvPr id="32779" name="Rettangolo 11"/>
          <p:cNvSpPr>
            <a:spLocks noChangeArrowheads="1"/>
          </p:cNvSpPr>
          <p:nvPr/>
        </p:nvSpPr>
        <p:spPr bwMode="auto">
          <a:xfrm>
            <a:off x="3987551" y="3184525"/>
            <a:ext cx="675185" cy="615553"/>
          </a:xfrm>
          <a:prstGeom prst="rect">
            <a:avLst/>
          </a:prstGeom>
          <a:noFill/>
          <a:ln w="9525">
            <a:noFill/>
            <a:miter lim="800000"/>
            <a:headEnd/>
            <a:tailEnd/>
          </a:ln>
        </p:spPr>
        <p:txBody>
          <a:bodyPr wrap="none">
            <a:spAutoFit/>
          </a:bodyPr>
          <a:lstStyle/>
          <a:p>
            <a:pPr algn="ctr"/>
            <a:r>
              <a:rPr lang="it-IT" sz="1600" b="1">
                <a:latin typeface="Calibri" pitchFamily="34" charset="0"/>
                <a:cs typeface="Times New Roman" pitchFamily="18" charset="0"/>
              </a:rPr>
              <a:t>2p</a:t>
            </a:r>
            <a:r>
              <a:rPr lang="it-IT" b="1">
                <a:solidFill>
                  <a:schemeClr val="accent2"/>
                </a:solidFill>
                <a:latin typeface="Calibri" pitchFamily="34" charset="0"/>
                <a:cs typeface="Times New Roman" pitchFamily="18" charset="0"/>
              </a:rPr>
              <a:t> </a:t>
            </a:r>
            <a:r>
              <a:rPr lang="it-IT" sz="1600" b="1">
                <a:latin typeface="Calibri" pitchFamily="34" charset="0"/>
                <a:cs typeface="Times New Roman" pitchFamily="18" charset="0"/>
              </a:rPr>
              <a:t>/3</a:t>
            </a:r>
          </a:p>
          <a:p>
            <a:pPr algn="ctr"/>
            <a:r>
              <a:rPr lang="it-IT" sz="1600" b="1">
                <a:latin typeface="Calibri" pitchFamily="34" charset="0"/>
                <a:cs typeface="Times New Roman" pitchFamily="18" charset="0"/>
              </a:rPr>
              <a:t>mode</a:t>
            </a:r>
            <a:endParaRPr lang="it-IT" sz="1600">
              <a:latin typeface="Calibri" pitchFamily="34" charset="0"/>
            </a:endParaRPr>
          </a:p>
        </p:txBody>
      </p:sp>
      <p:pic>
        <p:nvPicPr>
          <p:cNvPr id="32780" name="Picture 4" descr="G:\MaterialeTesi\MisureDefinitve\20110415\misure20110415_vna\calibrated_Sparameters\S12_modo3.jpg"/>
          <p:cNvPicPr>
            <a:picLocks noChangeAspect="1" noChangeArrowheads="1"/>
          </p:cNvPicPr>
          <p:nvPr/>
        </p:nvPicPr>
        <p:blipFill>
          <a:blip r:embed="rId6" cstate="print"/>
          <a:srcRect l="13879" t="12602" r="1137" b="6113"/>
          <a:stretch>
            <a:fillRect/>
          </a:stretch>
        </p:blipFill>
        <p:spPr bwMode="auto">
          <a:xfrm>
            <a:off x="1598612" y="4803775"/>
            <a:ext cx="2133600" cy="1535113"/>
          </a:xfrm>
          <a:prstGeom prst="rect">
            <a:avLst/>
          </a:prstGeom>
          <a:noFill/>
          <a:ln w="9525">
            <a:noFill/>
            <a:miter lim="800000"/>
            <a:headEnd/>
            <a:tailEnd/>
          </a:ln>
        </p:spPr>
      </p:pic>
      <p:sp>
        <p:nvSpPr>
          <p:cNvPr id="32781" name="Rettangolo 13"/>
          <p:cNvSpPr>
            <a:spLocks noChangeArrowheads="1"/>
          </p:cNvSpPr>
          <p:nvPr/>
        </p:nvSpPr>
        <p:spPr bwMode="auto">
          <a:xfrm>
            <a:off x="2262187" y="5851525"/>
            <a:ext cx="939800" cy="338138"/>
          </a:xfrm>
          <a:prstGeom prst="rect">
            <a:avLst/>
          </a:prstGeom>
          <a:noFill/>
          <a:ln w="9525">
            <a:noFill/>
            <a:miter lim="800000"/>
            <a:headEnd/>
            <a:tailEnd/>
          </a:ln>
        </p:spPr>
        <p:txBody>
          <a:bodyPr wrap="none">
            <a:spAutoFit/>
          </a:bodyPr>
          <a:lstStyle/>
          <a:p>
            <a:r>
              <a:rPr lang="it-IT" sz="1600" b="1">
                <a:latin typeface="Calibri" pitchFamily="34" charset="0"/>
                <a:cs typeface="Times New Roman" pitchFamily="18" charset="0"/>
              </a:rPr>
              <a:t>Q</a:t>
            </a:r>
            <a:r>
              <a:rPr lang="it-IT" sz="1600" b="1" baseline="-25000">
                <a:latin typeface="Calibri" pitchFamily="34" charset="0"/>
                <a:cs typeface="Times New Roman" pitchFamily="18" charset="0"/>
              </a:rPr>
              <a:t>0</a:t>
            </a:r>
            <a:r>
              <a:rPr lang="it-IT" sz="1600" b="1">
                <a:latin typeface="Calibri" pitchFamily="34" charset="0"/>
                <a:cs typeface="Times New Roman" pitchFamily="18" charset="0"/>
              </a:rPr>
              <a:t>=7962</a:t>
            </a:r>
            <a:endParaRPr lang="en-US" sz="1600" b="1">
              <a:latin typeface="Calibri" pitchFamily="34" charset="0"/>
              <a:cs typeface="Times New Roman" pitchFamily="18" charset="0"/>
            </a:endParaRPr>
          </a:p>
        </p:txBody>
      </p:sp>
      <p:sp>
        <p:nvSpPr>
          <p:cNvPr id="32782" name="Rettangolo 14"/>
          <p:cNvSpPr>
            <a:spLocks noChangeArrowheads="1"/>
          </p:cNvSpPr>
          <p:nvPr/>
        </p:nvSpPr>
        <p:spPr bwMode="auto">
          <a:xfrm>
            <a:off x="3968750" y="4756150"/>
            <a:ext cx="675185" cy="584775"/>
          </a:xfrm>
          <a:prstGeom prst="rect">
            <a:avLst/>
          </a:prstGeom>
          <a:noFill/>
          <a:ln w="9525">
            <a:noFill/>
            <a:miter lim="800000"/>
            <a:headEnd/>
            <a:tailEnd/>
          </a:ln>
        </p:spPr>
        <p:txBody>
          <a:bodyPr wrap="none">
            <a:spAutoFit/>
          </a:bodyPr>
          <a:lstStyle/>
          <a:p>
            <a:r>
              <a:rPr lang="it-IT" sz="1600" b="1">
                <a:latin typeface="Calibri" pitchFamily="34" charset="0"/>
                <a:cs typeface="Times New Roman" pitchFamily="18" charset="0"/>
              </a:rPr>
              <a:t>p /3</a:t>
            </a:r>
          </a:p>
          <a:p>
            <a:r>
              <a:rPr lang="it-IT" sz="1600" b="1">
                <a:latin typeface="Calibri" pitchFamily="34" charset="0"/>
                <a:cs typeface="Times New Roman" pitchFamily="18" charset="0"/>
              </a:rPr>
              <a:t>mode</a:t>
            </a:r>
            <a:endParaRPr lang="it-IT" sz="1600">
              <a:latin typeface="Calibri" pitchFamily="34" charset="0"/>
            </a:endParaRPr>
          </a:p>
        </p:txBody>
      </p:sp>
      <p:pic>
        <p:nvPicPr>
          <p:cNvPr id="32783" name="Picture 2" descr="C:\Users\Serena\Desktop\modo3.jpg"/>
          <p:cNvPicPr>
            <a:picLocks noChangeAspect="1" noChangeArrowheads="1"/>
          </p:cNvPicPr>
          <p:nvPr/>
        </p:nvPicPr>
        <p:blipFill>
          <a:blip r:embed="rId7" cstate="print"/>
          <a:srcRect/>
          <a:stretch>
            <a:fillRect/>
          </a:stretch>
        </p:blipFill>
        <p:spPr bwMode="auto">
          <a:xfrm>
            <a:off x="4929187" y="4714875"/>
            <a:ext cx="2179638" cy="1631950"/>
          </a:xfrm>
          <a:prstGeom prst="rect">
            <a:avLst/>
          </a:prstGeom>
          <a:noFill/>
          <a:ln w="9525">
            <a:noFill/>
            <a:miter lim="800000"/>
            <a:headEnd/>
            <a:tailEnd/>
          </a:ln>
        </p:spPr>
      </p:pic>
      <p:sp>
        <p:nvSpPr>
          <p:cNvPr id="19" name="TextBox 18"/>
          <p:cNvSpPr txBox="1"/>
          <p:nvPr/>
        </p:nvSpPr>
        <p:spPr>
          <a:xfrm>
            <a:off x="6262249" y="6488668"/>
            <a:ext cx="2881751" cy="369332"/>
          </a:xfrm>
          <a:prstGeom prst="rect">
            <a:avLst/>
          </a:prstGeom>
          <a:noFill/>
        </p:spPr>
        <p:txBody>
          <a:bodyPr wrap="none" rtlCol="0">
            <a:spAutoFit/>
          </a:bodyPr>
          <a:lstStyle/>
          <a:p>
            <a:r>
              <a:rPr lang="en-US" dirty="0" smtClean="0">
                <a:latin typeface="Calibri" pitchFamily="34" charset="0"/>
              </a:rPr>
              <a:t>Bruno Spataro, INFN-</a:t>
            </a:r>
            <a:r>
              <a:rPr lang="en-US" dirty="0" err="1" smtClean="0">
                <a:latin typeface="Calibri" pitchFamily="34" charset="0"/>
              </a:rPr>
              <a:t>Frascati</a:t>
            </a:r>
            <a:endParaRPr lang="en-US" dirty="0">
              <a:latin typeface="Calibri" pitchFamily="34" charset="0"/>
            </a:endParaRPr>
          </a:p>
        </p:txBody>
      </p:sp>
      <p:pic>
        <p:nvPicPr>
          <p:cNvPr id="20" name="Picture 2" descr="C:\Documents and Settings\Casa\Desktop\foto.JPG"/>
          <p:cNvPicPr>
            <a:picLocks noChangeAspect="1" noChangeArrowheads="1"/>
          </p:cNvPicPr>
          <p:nvPr/>
        </p:nvPicPr>
        <p:blipFill>
          <a:blip r:embed="rId8" cstate="print"/>
          <a:srcRect/>
          <a:stretch>
            <a:fillRect/>
          </a:stretch>
        </p:blipFill>
        <p:spPr bwMode="auto">
          <a:xfrm>
            <a:off x="7010400" y="152400"/>
            <a:ext cx="1905000" cy="142845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Material testing,</a:t>
            </a:r>
            <a:br>
              <a:rPr lang="en-US" dirty="0" smtClean="0"/>
            </a:br>
            <a:r>
              <a:rPr lang="en-US" dirty="0" smtClean="0"/>
              <a:t> Mo spattering on Cu</a:t>
            </a:r>
            <a:endParaRPr lang="en-US" dirty="0"/>
          </a:p>
        </p:txBody>
      </p:sp>
      <p:sp>
        <p:nvSpPr>
          <p:cNvPr id="4" name="Sottotitolo 2"/>
          <p:cNvSpPr txBox="1">
            <a:spLocks/>
          </p:cNvSpPr>
          <p:nvPr/>
        </p:nvSpPr>
        <p:spPr bwMode="auto">
          <a:xfrm>
            <a:off x="457200" y="5334000"/>
            <a:ext cx="4191000" cy="6477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ctr" defTabSz="914400" rtl="0" eaLnBrk="1" fontAlgn="base" latinLnBrk="0" hangingPunct="1">
              <a:lnSpc>
                <a:spcPct val="100000"/>
              </a:lnSpc>
              <a:spcBef>
                <a:spcPct val="20000"/>
              </a:spcBef>
              <a:spcAft>
                <a:spcPct val="0"/>
              </a:spcAft>
              <a:buClrTx/>
              <a:buSzTx/>
              <a:tabLst/>
              <a:defRPr/>
            </a:pPr>
            <a:r>
              <a:rPr kumimoji="0" lang="en-US" sz="20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Schematic diagram </a:t>
            </a:r>
            <a:r>
              <a:rPr kumimoji="0" lang="en-US" sz="2000" b="0" i="0" u="none" strike="noStrike" kern="0" cap="none" spc="0" normalizeH="0" noProof="0" dirty="0" smtClean="0">
                <a:ln>
                  <a:noFill/>
                </a:ln>
                <a:solidFill>
                  <a:schemeClr val="tx1"/>
                </a:solidFill>
                <a:effectLst/>
                <a:uLnTx/>
                <a:uFillTx/>
                <a:latin typeface="Calibri" pitchFamily="34" charset="0"/>
                <a:cs typeface="Times New Roman" pitchFamily="18" charset="0"/>
              </a:rPr>
              <a:t>of</a:t>
            </a:r>
            <a:r>
              <a:rPr kumimoji="0" lang="en-US" sz="20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 a DC magnetron </a:t>
            </a:r>
            <a:br>
              <a:rPr kumimoji="0" lang="en-US" sz="20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br>
            <a:r>
              <a:rPr kumimoji="0" lang="en-US" sz="2000" b="0" i="0" u="none" strike="noStrike" kern="0" cap="none" spc="0" normalizeH="0" baseline="0" noProof="0" dirty="0" smtClean="0">
                <a:ln>
                  <a:noFill/>
                </a:ln>
                <a:solidFill>
                  <a:schemeClr val="tx1"/>
                </a:solidFill>
                <a:effectLst/>
                <a:uLnTx/>
                <a:uFillTx/>
                <a:latin typeface="Calibri" pitchFamily="34" charset="0"/>
                <a:cs typeface="Times New Roman" pitchFamily="18" charset="0"/>
              </a:rPr>
              <a:t>plasma source</a:t>
            </a:r>
            <a:endParaRPr kumimoji="0" lang="it-IT" sz="2000" b="0" i="0" u="none" strike="noStrike" kern="0" cap="none" spc="0" normalizeH="0" baseline="0" noProof="0" dirty="0" smtClean="0">
              <a:ln>
                <a:noFill/>
              </a:ln>
              <a:solidFill>
                <a:schemeClr val="tx1"/>
              </a:solidFill>
              <a:effectLst/>
              <a:uLnTx/>
              <a:uFillTx/>
              <a:latin typeface="Calibri" pitchFamily="34" charset="0"/>
              <a:cs typeface="Times New Roman" pitchFamily="18" charset="0"/>
            </a:endParaRPr>
          </a:p>
        </p:txBody>
      </p:sp>
      <p:pic>
        <p:nvPicPr>
          <p:cNvPr id="5" name="Picture 4"/>
          <p:cNvPicPr>
            <a:picLocks noChangeAspect="1" noChangeArrowheads="1"/>
          </p:cNvPicPr>
          <p:nvPr/>
        </p:nvPicPr>
        <p:blipFill>
          <a:blip r:embed="rId2" cstate="print"/>
          <a:srcRect l="3351" t="-9804" r="8839" b="6421"/>
          <a:stretch>
            <a:fillRect/>
          </a:stretch>
        </p:blipFill>
        <p:spPr bwMode="auto">
          <a:xfrm>
            <a:off x="533400" y="838200"/>
            <a:ext cx="4191000" cy="4191000"/>
          </a:xfrm>
          <a:prstGeom prst="rect">
            <a:avLst/>
          </a:prstGeom>
          <a:noFill/>
          <a:ln w="9525">
            <a:noFill/>
            <a:miter lim="800000"/>
            <a:headEnd/>
            <a:tailEnd/>
          </a:ln>
        </p:spPr>
      </p:pic>
      <p:pic>
        <p:nvPicPr>
          <p:cNvPr id="7" name="Picture 14" descr="sss"/>
          <p:cNvPicPr>
            <a:picLocks noChangeAspect="1" noChangeArrowheads="1"/>
          </p:cNvPicPr>
          <p:nvPr/>
        </p:nvPicPr>
        <p:blipFill>
          <a:blip r:embed="rId3" cstate="print"/>
          <a:srcRect/>
          <a:stretch>
            <a:fillRect/>
          </a:stretch>
        </p:blipFill>
        <p:spPr bwMode="auto">
          <a:xfrm>
            <a:off x="5181600" y="1828800"/>
            <a:ext cx="3556000" cy="2890837"/>
          </a:xfrm>
          <a:prstGeom prst="rect">
            <a:avLst/>
          </a:prstGeom>
          <a:noFill/>
          <a:ln w="9525">
            <a:noFill/>
            <a:miter lim="800000"/>
            <a:headEnd/>
            <a:tailEnd/>
          </a:ln>
        </p:spPr>
      </p:pic>
      <p:sp>
        <p:nvSpPr>
          <p:cNvPr id="8" name="Rectangle 16"/>
          <p:cNvSpPr>
            <a:spLocks noChangeArrowheads="1"/>
          </p:cNvSpPr>
          <p:nvPr/>
        </p:nvSpPr>
        <p:spPr bwMode="auto">
          <a:xfrm>
            <a:off x="5176837" y="4696361"/>
            <a:ext cx="3509963" cy="1323439"/>
          </a:xfrm>
          <a:prstGeom prst="rect">
            <a:avLst/>
          </a:prstGeom>
          <a:noFill/>
          <a:ln w="9525">
            <a:noFill/>
            <a:miter lim="800000"/>
            <a:headEnd/>
            <a:tailEnd/>
          </a:ln>
        </p:spPr>
        <p:txBody>
          <a:bodyPr>
            <a:spAutoFit/>
          </a:bodyPr>
          <a:lstStyle/>
          <a:p>
            <a:pPr algn="just"/>
            <a:endParaRPr lang="en-US" sz="1600" dirty="0" smtClean="0">
              <a:latin typeface="Calibri" pitchFamily="34" charset="0"/>
            </a:endParaRPr>
          </a:p>
          <a:p>
            <a:pPr algn="just"/>
            <a:r>
              <a:rPr lang="en-US" sz="1600" dirty="0" smtClean="0">
                <a:latin typeface="Calibri" pitchFamily="34" charset="0"/>
              </a:rPr>
              <a:t>SEM Picture of copper </a:t>
            </a:r>
            <a:r>
              <a:rPr lang="en-US" sz="1600" dirty="0">
                <a:latin typeface="Calibri" pitchFamily="34" charset="0"/>
              </a:rPr>
              <a:t>dish machined at very low roughness sputtered  with 300nm of Molybdenum  after a thermal treatment  of 2 hours at 300 </a:t>
            </a:r>
            <a:r>
              <a:rPr lang="en-US" sz="1600" dirty="0">
                <a:latin typeface="Calibri" pitchFamily="34" charset="0"/>
                <a:cs typeface="Arial" charset="0"/>
              </a:rPr>
              <a:t>°C.</a:t>
            </a:r>
          </a:p>
        </p:txBody>
      </p:sp>
      <p:sp>
        <p:nvSpPr>
          <p:cNvPr id="9" name="TextBox 8"/>
          <p:cNvSpPr txBox="1"/>
          <p:nvPr/>
        </p:nvSpPr>
        <p:spPr>
          <a:xfrm>
            <a:off x="609600" y="6324600"/>
            <a:ext cx="3704925" cy="369332"/>
          </a:xfrm>
          <a:prstGeom prst="rect">
            <a:avLst/>
          </a:prstGeom>
          <a:noFill/>
        </p:spPr>
        <p:txBody>
          <a:bodyPr wrap="none" rtlCol="0">
            <a:spAutoFit/>
          </a:bodyPr>
          <a:lstStyle/>
          <a:p>
            <a:r>
              <a:rPr lang="en-US" dirty="0" smtClean="0">
                <a:latin typeface="Calibri" pitchFamily="34" charset="0"/>
              </a:rPr>
              <a:t>See Bruno </a:t>
            </a:r>
            <a:r>
              <a:rPr lang="en-US" dirty="0" err="1" smtClean="0">
                <a:latin typeface="Calibri" pitchFamily="34" charset="0"/>
              </a:rPr>
              <a:t>Spataro‘s</a:t>
            </a:r>
            <a:r>
              <a:rPr lang="en-US" dirty="0" smtClean="0">
                <a:latin typeface="Calibri" pitchFamily="34" charset="0"/>
              </a:rPr>
              <a:t> talk this morning</a:t>
            </a:r>
            <a:endParaRPr lang="en-US" dirty="0">
              <a:latin typeface="Calibri" pitchFamily="34" charset="0"/>
            </a:endParaRPr>
          </a:p>
        </p:txBody>
      </p:sp>
      <p:sp>
        <p:nvSpPr>
          <p:cNvPr id="10" name="TextBox 9"/>
          <p:cNvSpPr txBox="1"/>
          <p:nvPr/>
        </p:nvSpPr>
        <p:spPr>
          <a:xfrm>
            <a:off x="6262249" y="6488668"/>
            <a:ext cx="2881751" cy="369332"/>
          </a:xfrm>
          <a:prstGeom prst="rect">
            <a:avLst/>
          </a:prstGeom>
          <a:noFill/>
        </p:spPr>
        <p:txBody>
          <a:bodyPr wrap="none" rtlCol="0">
            <a:spAutoFit/>
          </a:bodyPr>
          <a:lstStyle/>
          <a:p>
            <a:r>
              <a:rPr lang="en-US" dirty="0" smtClean="0">
                <a:latin typeface="Calibri" pitchFamily="34" charset="0"/>
              </a:rPr>
              <a:t>Bruno Spataro, INFN-</a:t>
            </a:r>
            <a:r>
              <a:rPr lang="en-US" dirty="0" err="1" smtClean="0">
                <a:latin typeface="Calibri" pitchFamily="34" charset="0"/>
              </a:rPr>
              <a:t>Frascati</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1922" name="Picture 2" descr="C:\Documents and Settings\dolgash\My Documents\My Dropbox\X-band-structure-SLAC-May-2011\Jeff\Screen shot 2011-05-13 at 4.33.21 PM.png"/>
          <p:cNvPicPr>
            <a:picLocks noChangeAspect="1" noChangeArrowheads="1"/>
          </p:cNvPicPr>
          <p:nvPr/>
        </p:nvPicPr>
        <p:blipFill>
          <a:blip r:embed="rId2" cstate="print"/>
          <a:srcRect/>
          <a:stretch>
            <a:fillRect/>
          </a:stretch>
        </p:blipFill>
        <p:spPr bwMode="auto">
          <a:xfrm>
            <a:off x="985838" y="466725"/>
            <a:ext cx="7172325" cy="5924550"/>
          </a:xfrm>
          <a:prstGeom prst="rect">
            <a:avLst/>
          </a:prstGeom>
          <a:noFill/>
        </p:spPr>
      </p:pic>
      <p:sp>
        <p:nvSpPr>
          <p:cNvPr id="3" name="Rectangle 2"/>
          <p:cNvSpPr/>
          <p:nvPr/>
        </p:nvSpPr>
        <p:spPr>
          <a:xfrm>
            <a:off x="1143000" y="0"/>
            <a:ext cx="6400800" cy="923330"/>
          </a:xfrm>
          <a:prstGeom prst="rect">
            <a:avLst/>
          </a:prstGeom>
        </p:spPr>
        <p:txBody>
          <a:bodyPr wrap="square">
            <a:spAutoFit/>
          </a:bodyPr>
          <a:lstStyle/>
          <a:p>
            <a:pPr algn="ctr"/>
            <a:r>
              <a:rPr lang="en-US" dirty="0" smtClean="0">
                <a:latin typeface="Calibri" pitchFamily="34" charset="0"/>
              </a:rPr>
              <a:t>Geometry Test</a:t>
            </a:r>
          </a:p>
          <a:p>
            <a:pPr algn="ctr"/>
            <a:r>
              <a:rPr lang="en-US" dirty="0" smtClean="0">
                <a:latin typeface="Calibri" pitchFamily="34" charset="0"/>
              </a:rPr>
              <a:t>Highest shunt Impedance, reduced magnetic field,</a:t>
            </a:r>
          </a:p>
          <a:p>
            <a:pPr algn="ctr"/>
            <a:r>
              <a:rPr lang="en-US" dirty="0" smtClean="0">
                <a:latin typeface="Calibri" pitchFamily="34" charset="0"/>
              </a:rPr>
              <a:t>1C-SW-A3.75-T2.2-Cu </a:t>
            </a:r>
            <a:endParaRPr lang="en-US" dirty="0"/>
          </a:p>
        </p:txBody>
      </p:sp>
      <p:sp>
        <p:nvSpPr>
          <p:cNvPr id="4" name="TextBox 3"/>
          <p:cNvSpPr txBox="1"/>
          <p:nvPr/>
        </p:nvSpPr>
        <p:spPr>
          <a:xfrm>
            <a:off x="4876800" y="5638800"/>
            <a:ext cx="4332020" cy="369332"/>
          </a:xfrm>
          <a:prstGeom prst="rect">
            <a:avLst/>
          </a:prstGeom>
          <a:noFill/>
        </p:spPr>
        <p:txBody>
          <a:bodyPr wrap="none" rtlCol="0">
            <a:spAutoFit/>
          </a:bodyPr>
          <a:lstStyle/>
          <a:p>
            <a:r>
              <a:rPr lang="en-US" dirty="0" smtClean="0">
                <a:latin typeface="Calibri" pitchFamily="34" charset="0"/>
              </a:rPr>
              <a:t>Solid model: Philipp </a:t>
            </a:r>
            <a:r>
              <a:rPr lang="en-US" dirty="0" err="1" smtClean="0">
                <a:latin typeface="Calibri" pitchFamily="34" charset="0"/>
              </a:rPr>
              <a:t>Borchard</a:t>
            </a:r>
            <a:r>
              <a:rPr lang="en-US" dirty="0" smtClean="0">
                <a:latin typeface="Calibri" pitchFamily="34" charset="0"/>
              </a:rPr>
              <a:t>, 13 May 2011 </a:t>
            </a:r>
            <a:endParaRPr lang="en-US" dirty="0">
              <a:latin typeface="Calibri" pitchFamily="34" charset="0"/>
            </a:endParaRPr>
          </a:p>
        </p:txBody>
      </p:sp>
      <p:sp>
        <p:nvSpPr>
          <p:cNvPr id="5" name="Rectangle 4"/>
          <p:cNvSpPr/>
          <p:nvPr/>
        </p:nvSpPr>
        <p:spPr>
          <a:xfrm>
            <a:off x="6124263" y="6488668"/>
            <a:ext cx="3019737" cy="369332"/>
          </a:xfrm>
          <a:prstGeom prst="rect">
            <a:avLst/>
          </a:prstGeom>
        </p:spPr>
        <p:txBody>
          <a:bodyPr wrap="none">
            <a:spAutoFit/>
          </a:bodyPr>
          <a:lstStyle/>
          <a:p>
            <a:r>
              <a:rPr lang="en-US" i="1" dirty="0" smtClean="0">
                <a:latin typeface="Calibri" pitchFamily="34" charset="0"/>
              </a:rPr>
              <a:t>Jeff Neilson and Sami Tantawi </a:t>
            </a:r>
            <a:endParaRPr lang="en-US" i="1" dirty="0">
              <a:latin typeface="Calibri" pitchFamily="34" charset="0"/>
            </a:endParaRPr>
          </a:p>
        </p:txBody>
      </p:sp>
    </p:spTree>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87778" name="Picture 2" descr="C:\text\CERN_May2010\pictures\Full Choke Cavity -02.jpg"/>
          <p:cNvPicPr>
            <a:picLocks noChangeAspect="1" noChangeArrowheads="1"/>
          </p:cNvPicPr>
          <p:nvPr/>
        </p:nvPicPr>
        <p:blipFill>
          <a:blip r:embed="rId3" cstate="print"/>
          <a:srcRect/>
          <a:stretch>
            <a:fillRect/>
          </a:stretch>
        </p:blipFill>
        <p:spPr bwMode="auto">
          <a:xfrm>
            <a:off x="838200" y="1187881"/>
            <a:ext cx="7239000" cy="5670119"/>
          </a:xfrm>
          <a:prstGeom prst="rect">
            <a:avLst/>
          </a:prstGeom>
          <a:noFill/>
        </p:spPr>
      </p:pic>
      <p:sp>
        <p:nvSpPr>
          <p:cNvPr id="447490" name="Rectangle 2"/>
          <p:cNvSpPr>
            <a:spLocks noChangeArrowheads="1"/>
          </p:cNvSpPr>
          <p:nvPr/>
        </p:nvSpPr>
        <p:spPr bwMode="auto">
          <a:xfrm>
            <a:off x="0" y="457200"/>
            <a:ext cx="9144000" cy="1569660"/>
          </a:xfrm>
          <a:prstGeom prst="rect">
            <a:avLst/>
          </a:prstGeom>
          <a:noFill/>
          <a:ln w="9525">
            <a:noFill/>
            <a:miter lim="800000"/>
            <a:headEnd/>
            <a:tailEnd/>
          </a:ln>
          <a:effectLst/>
        </p:spPr>
        <p:txBody>
          <a:bodyPr wrap="square">
            <a:spAutoFit/>
          </a:bodyPr>
          <a:lstStyle/>
          <a:p>
            <a:r>
              <a:rPr lang="en-US" sz="2400" dirty="0" smtClean="0">
                <a:latin typeface="Calibri" pitchFamily="34" charset="0"/>
              </a:rPr>
              <a:t>In-situ microscopic observation of surface change and </a:t>
            </a:r>
            <a:r>
              <a:rPr lang="en-US" sz="2400" dirty="0" err="1" smtClean="0">
                <a:latin typeface="Calibri" pitchFamily="34" charset="0"/>
              </a:rPr>
              <a:t>rf</a:t>
            </a:r>
            <a:r>
              <a:rPr lang="en-US" sz="2400" dirty="0" smtClean="0">
                <a:latin typeface="Calibri" pitchFamily="34" charset="0"/>
              </a:rPr>
              <a:t> breakdowns:</a:t>
            </a:r>
          </a:p>
          <a:p>
            <a:r>
              <a:rPr lang="en-US" dirty="0" smtClean="0">
                <a:latin typeface="Calibri" pitchFamily="34" charset="0"/>
              </a:rPr>
              <a:t>Full cell choke and two view ports </a:t>
            </a:r>
            <a:r>
              <a:rPr lang="en-US" i="1" dirty="0" smtClean="0">
                <a:latin typeface="Calibri" pitchFamily="34" charset="0"/>
              </a:rPr>
              <a:t>1C-SW-A3.75-T2.6-Ch-View-Port-Cu-SLAC-#1,2</a:t>
            </a:r>
          </a:p>
          <a:p>
            <a:endParaRPr lang="en-US" i="1" dirty="0" smtClean="0">
              <a:latin typeface="Calibri" pitchFamily="34" charset="0"/>
            </a:endParaRPr>
          </a:p>
          <a:p>
            <a:endParaRPr lang="en-US" i="1" dirty="0">
              <a:latin typeface="Calibri" pitchFamily="34" charset="0"/>
            </a:endParaRPr>
          </a:p>
          <a:p>
            <a:endParaRPr lang="en-US" i="1" dirty="0">
              <a:latin typeface="Calibri" pitchFamily="34" charset="0"/>
            </a:endParaRPr>
          </a:p>
        </p:txBody>
      </p:sp>
      <p:sp>
        <p:nvSpPr>
          <p:cNvPr id="447491" name="Text Box 3"/>
          <p:cNvSpPr txBox="1">
            <a:spLocks noChangeArrowheads="1"/>
          </p:cNvSpPr>
          <p:nvPr/>
        </p:nvSpPr>
        <p:spPr bwMode="auto">
          <a:xfrm>
            <a:off x="2819400" y="0"/>
            <a:ext cx="2911374" cy="584775"/>
          </a:xfrm>
          <a:prstGeom prst="rect">
            <a:avLst/>
          </a:prstGeom>
          <a:noFill/>
          <a:ln w="9525">
            <a:noFill/>
            <a:miter lim="800000"/>
            <a:headEnd/>
            <a:tailEnd/>
          </a:ln>
          <a:effectLst/>
        </p:spPr>
        <p:txBody>
          <a:bodyPr wrap="none">
            <a:spAutoFit/>
          </a:bodyPr>
          <a:lstStyle/>
          <a:p>
            <a:r>
              <a:rPr lang="en-US" sz="3200" dirty="0" smtClean="0">
                <a:latin typeface="Calibri" pitchFamily="34" charset="0"/>
              </a:rPr>
              <a:t>New diagnostics</a:t>
            </a:r>
            <a:endParaRPr lang="en-US" sz="3200" dirty="0">
              <a:latin typeface="Calibri" pitchFamily="34" charset="0"/>
            </a:endParaRPr>
          </a:p>
        </p:txBody>
      </p:sp>
      <p:sp>
        <p:nvSpPr>
          <p:cNvPr id="5" name="TextBox 4"/>
          <p:cNvSpPr txBox="1"/>
          <p:nvPr/>
        </p:nvSpPr>
        <p:spPr>
          <a:xfrm>
            <a:off x="5791200" y="6550223"/>
            <a:ext cx="3372783" cy="307777"/>
          </a:xfrm>
          <a:prstGeom prst="rect">
            <a:avLst/>
          </a:prstGeom>
          <a:noFill/>
        </p:spPr>
        <p:txBody>
          <a:bodyPr wrap="none" rtlCol="0">
            <a:spAutoFit/>
          </a:bodyPr>
          <a:lstStyle/>
          <a:p>
            <a:r>
              <a:rPr lang="en-US" sz="1400" i="1" dirty="0" smtClean="0">
                <a:latin typeface="Arial" pitchFamily="34" charset="0"/>
                <a:cs typeface="Arial" pitchFamily="34" charset="0"/>
              </a:rPr>
              <a:t>Solid model: David Martin, 28 April 2010</a:t>
            </a:r>
            <a:endParaRPr lang="en-US" sz="1400" i="1" dirty="0">
              <a:latin typeface="Arial" pitchFamily="34" charset="0"/>
              <a:cs typeface="Arial" pitchFamily="34" charset="0"/>
            </a:endParaRPr>
          </a:p>
        </p:txBody>
      </p:sp>
    </p:spTree>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descr="C:\jiquan\Pulseheating\setup photo\IMAG0048.jpg"/>
          <p:cNvPicPr>
            <a:picLocks noChangeAspect="1" noChangeArrowheads="1"/>
          </p:cNvPicPr>
          <p:nvPr/>
        </p:nvPicPr>
        <p:blipFill>
          <a:blip r:embed="rId2" cstate="print"/>
          <a:srcRect/>
          <a:stretch>
            <a:fillRect/>
          </a:stretch>
        </p:blipFill>
        <p:spPr bwMode="auto">
          <a:xfrm>
            <a:off x="152400" y="762000"/>
            <a:ext cx="8855242" cy="5257800"/>
          </a:xfrm>
          <a:prstGeom prst="rect">
            <a:avLst/>
          </a:prstGeom>
          <a:noFill/>
        </p:spPr>
      </p:pic>
      <p:sp>
        <p:nvSpPr>
          <p:cNvPr id="4" name="TextBox 3"/>
          <p:cNvSpPr txBox="1"/>
          <p:nvPr/>
        </p:nvSpPr>
        <p:spPr>
          <a:xfrm>
            <a:off x="152400" y="0"/>
            <a:ext cx="8821967" cy="707886"/>
          </a:xfrm>
          <a:prstGeom prst="rect">
            <a:avLst/>
          </a:prstGeom>
          <a:noFill/>
        </p:spPr>
        <p:txBody>
          <a:bodyPr wrap="none" rtlCol="0">
            <a:spAutoFit/>
          </a:bodyPr>
          <a:lstStyle/>
          <a:p>
            <a:r>
              <a:rPr lang="en-US" sz="4000" dirty="0" smtClean="0">
                <a:latin typeface="Calibri" pitchFamily="34" charset="0"/>
              </a:rPr>
              <a:t>Test setup at SLAC klystron lab, June 2011</a:t>
            </a:r>
            <a:endParaRPr lang="en-US" sz="4000" dirty="0">
              <a:latin typeface="Calibri" pitchFamily="34" charset="0"/>
            </a:endParaRPr>
          </a:p>
        </p:txBody>
      </p:sp>
      <p:sp>
        <p:nvSpPr>
          <p:cNvPr id="6" name="TextBox 5"/>
          <p:cNvSpPr txBox="1"/>
          <p:nvPr/>
        </p:nvSpPr>
        <p:spPr>
          <a:xfrm>
            <a:off x="1676400" y="5181600"/>
            <a:ext cx="1025345" cy="523220"/>
          </a:xfrm>
          <a:prstGeom prst="rect">
            <a:avLst/>
          </a:prstGeom>
          <a:noFill/>
        </p:spPr>
        <p:txBody>
          <a:bodyPr wrap="none" rtlCol="0">
            <a:spAutoFit/>
          </a:bodyPr>
          <a:lstStyle/>
          <a:p>
            <a:r>
              <a:rPr lang="en-US" sz="2800" dirty="0" smtClean="0">
                <a:solidFill>
                  <a:srgbClr val="FF0000"/>
                </a:solidFill>
                <a:latin typeface="Calibri" pitchFamily="34" charset="0"/>
              </a:rPr>
              <a:t>cavity</a:t>
            </a:r>
            <a:endParaRPr lang="en-US" sz="2800" dirty="0">
              <a:solidFill>
                <a:srgbClr val="FF0000"/>
              </a:solidFill>
              <a:latin typeface="Calibri" pitchFamily="34" charset="0"/>
            </a:endParaRPr>
          </a:p>
        </p:txBody>
      </p:sp>
      <p:cxnSp>
        <p:nvCxnSpPr>
          <p:cNvPr id="8" name="Straight Arrow Connector 7"/>
          <p:cNvCxnSpPr/>
          <p:nvPr/>
        </p:nvCxnSpPr>
        <p:spPr>
          <a:xfrm rot="16200000" flipV="1">
            <a:off x="1371600" y="4343400"/>
            <a:ext cx="1219200" cy="304800"/>
          </a:xfrm>
          <a:prstGeom prst="straightConnector1">
            <a:avLst/>
          </a:prstGeom>
          <a:ln w="47625">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10" name="TextBox 9"/>
          <p:cNvSpPr txBox="1"/>
          <p:nvPr/>
        </p:nvSpPr>
        <p:spPr>
          <a:xfrm>
            <a:off x="2514600" y="5410200"/>
            <a:ext cx="2532809" cy="523220"/>
          </a:xfrm>
          <a:prstGeom prst="rect">
            <a:avLst/>
          </a:prstGeom>
          <a:noFill/>
        </p:spPr>
        <p:txBody>
          <a:bodyPr wrap="none" rtlCol="0">
            <a:spAutoFit/>
          </a:bodyPr>
          <a:lstStyle/>
          <a:p>
            <a:r>
              <a:rPr lang="en-US" sz="2800" dirty="0" smtClean="0">
                <a:solidFill>
                  <a:srgbClr val="FF0000"/>
                </a:solidFill>
                <a:latin typeface="Calibri" pitchFamily="34" charset="0"/>
              </a:rPr>
              <a:t>Mode converter</a:t>
            </a:r>
            <a:endParaRPr lang="en-US" sz="2800" dirty="0">
              <a:solidFill>
                <a:srgbClr val="FF0000"/>
              </a:solidFill>
              <a:latin typeface="Calibri" pitchFamily="34" charset="0"/>
            </a:endParaRPr>
          </a:p>
        </p:txBody>
      </p:sp>
      <p:cxnSp>
        <p:nvCxnSpPr>
          <p:cNvPr id="11" name="Straight Arrow Connector 10"/>
          <p:cNvCxnSpPr/>
          <p:nvPr/>
        </p:nvCxnSpPr>
        <p:spPr>
          <a:xfrm rot="16200000" flipV="1">
            <a:off x="2400300" y="4533900"/>
            <a:ext cx="1295400" cy="152400"/>
          </a:xfrm>
          <a:prstGeom prst="straightConnector1">
            <a:avLst/>
          </a:prstGeom>
          <a:ln w="47625">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13" name="TextBox 12"/>
          <p:cNvSpPr txBox="1"/>
          <p:nvPr/>
        </p:nvSpPr>
        <p:spPr>
          <a:xfrm>
            <a:off x="3276600" y="4953000"/>
            <a:ext cx="1484574" cy="523220"/>
          </a:xfrm>
          <a:prstGeom prst="rect">
            <a:avLst/>
          </a:prstGeom>
          <a:noFill/>
        </p:spPr>
        <p:txBody>
          <a:bodyPr wrap="none" rtlCol="0">
            <a:spAutoFit/>
          </a:bodyPr>
          <a:lstStyle/>
          <a:p>
            <a:r>
              <a:rPr lang="en-US" sz="2800" dirty="0" smtClean="0">
                <a:solidFill>
                  <a:srgbClr val="FF0000"/>
                </a:solidFill>
                <a:latin typeface="Calibri" pitchFamily="34" charset="0"/>
              </a:rPr>
              <a:t>viewport</a:t>
            </a:r>
            <a:endParaRPr lang="en-US" sz="2800" dirty="0">
              <a:solidFill>
                <a:srgbClr val="FF0000"/>
              </a:solidFill>
              <a:latin typeface="Calibri" pitchFamily="34" charset="0"/>
            </a:endParaRPr>
          </a:p>
        </p:txBody>
      </p:sp>
      <p:cxnSp>
        <p:nvCxnSpPr>
          <p:cNvPr id="14" name="Straight Arrow Connector 13"/>
          <p:cNvCxnSpPr/>
          <p:nvPr/>
        </p:nvCxnSpPr>
        <p:spPr>
          <a:xfrm rot="16200000" flipV="1">
            <a:off x="2933700" y="4305300"/>
            <a:ext cx="1219200" cy="228600"/>
          </a:xfrm>
          <a:prstGeom prst="straightConnector1">
            <a:avLst/>
          </a:prstGeom>
          <a:ln w="47625">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rot="16200000" flipV="1">
            <a:off x="3581400" y="3810000"/>
            <a:ext cx="1981200" cy="1371600"/>
          </a:xfrm>
          <a:prstGeom prst="straightConnector1">
            <a:avLst/>
          </a:prstGeom>
          <a:ln w="47625">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20" name="TextBox 19"/>
          <p:cNvSpPr txBox="1"/>
          <p:nvPr/>
        </p:nvSpPr>
        <p:spPr>
          <a:xfrm>
            <a:off x="4876800" y="5562600"/>
            <a:ext cx="1008609" cy="523220"/>
          </a:xfrm>
          <a:prstGeom prst="rect">
            <a:avLst/>
          </a:prstGeom>
          <a:noFill/>
        </p:spPr>
        <p:txBody>
          <a:bodyPr wrap="none" rtlCol="0">
            <a:spAutoFit/>
          </a:bodyPr>
          <a:lstStyle/>
          <a:p>
            <a:r>
              <a:rPr lang="en-US" sz="2800" dirty="0" smtClean="0">
                <a:solidFill>
                  <a:srgbClr val="FF0000"/>
                </a:solidFill>
                <a:latin typeface="Calibri" pitchFamily="34" charset="0"/>
              </a:rPr>
              <a:t>prism</a:t>
            </a:r>
            <a:endParaRPr lang="en-US" sz="2800" dirty="0">
              <a:solidFill>
                <a:srgbClr val="FF0000"/>
              </a:solidFill>
              <a:latin typeface="Calibri" pitchFamily="34" charset="0"/>
            </a:endParaRPr>
          </a:p>
        </p:txBody>
      </p:sp>
      <p:cxnSp>
        <p:nvCxnSpPr>
          <p:cNvPr id="21" name="Straight Arrow Connector 20"/>
          <p:cNvCxnSpPr/>
          <p:nvPr/>
        </p:nvCxnSpPr>
        <p:spPr>
          <a:xfrm rot="16200000" flipV="1">
            <a:off x="4305300" y="3771900"/>
            <a:ext cx="1676400" cy="1447800"/>
          </a:xfrm>
          <a:prstGeom prst="straightConnector1">
            <a:avLst/>
          </a:prstGeom>
          <a:ln w="47625">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5486400" y="5257800"/>
            <a:ext cx="982961" cy="523220"/>
          </a:xfrm>
          <a:prstGeom prst="rect">
            <a:avLst/>
          </a:prstGeom>
          <a:noFill/>
        </p:spPr>
        <p:txBody>
          <a:bodyPr wrap="none" rtlCol="0">
            <a:spAutoFit/>
          </a:bodyPr>
          <a:lstStyle/>
          <a:p>
            <a:r>
              <a:rPr lang="en-US" sz="2800" dirty="0" smtClean="0">
                <a:solidFill>
                  <a:srgbClr val="FF0000"/>
                </a:solidFill>
                <a:latin typeface="Calibri" pitchFamily="34" charset="0"/>
              </a:rPr>
              <a:t>Lamp</a:t>
            </a:r>
            <a:endParaRPr lang="en-US" sz="2800" dirty="0">
              <a:solidFill>
                <a:srgbClr val="FF0000"/>
              </a:solidFill>
              <a:latin typeface="Calibri" pitchFamily="34" charset="0"/>
            </a:endParaRPr>
          </a:p>
        </p:txBody>
      </p:sp>
      <p:cxnSp>
        <p:nvCxnSpPr>
          <p:cNvPr id="24" name="Straight Arrow Connector 23"/>
          <p:cNvCxnSpPr/>
          <p:nvPr/>
        </p:nvCxnSpPr>
        <p:spPr>
          <a:xfrm rot="16200000" flipV="1">
            <a:off x="5143500" y="4457700"/>
            <a:ext cx="2438400" cy="685800"/>
          </a:xfrm>
          <a:prstGeom prst="straightConnector1">
            <a:avLst/>
          </a:prstGeom>
          <a:ln w="47625">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29" name="TextBox 28"/>
          <p:cNvSpPr txBox="1"/>
          <p:nvPr/>
        </p:nvSpPr>
        <p:spPr>
          <a:xfrm>
            <a:off x="5867400" y="5867400"/>
            <a:ext cx="1860702" cy="523220"/>
          </a:xfrm>
          <a:prstGeom prst="rect">
            <a:avLst/>
          </a:prstGeom>
          <a:noFill/>
        </p:spPr>
        <p:txBody>
          <a:bodyPr wrap="none" rtlCol="0">
            <a:spAutoFit/>
          </a:bodyPr>
          <a:lstStyle/>
          <a:p>
            <a:r>
              <a:rPr lang="en-US" sz="2800" dirty="0" smtClean="0">
                <a:solidFill>
                  <a:srgbClr val="FF0000"/>
                </a:solidFill>
                <a:latin typeface="Calibri" pitchFamily="34" charset="0"/>
              </a:rPr>
              <a:t>microscope</a:t>
            </a:r>
            <a:endParaRPr lang="en-US" sz="2800" dirty="0">
              <a:solidFill>
                <a:srgbClr val="FF0000"/>
              </a:solidFill>
              <a:latin typeface="Calibri" pitchFamily="34" charset="0"/>
            </a:endParaRPr>
          </a:p>
        </p:txBody>
      </p:sp>
      <p:sp>
        <p:nvSpPr>
          <p:cNvPr id="31" name="TextBox 30"/>
          <p:cNvSpPr txBox="1"/>
          <p:nvPr/>
        </p:nvSpPr>
        <p:spPr>
          <a:xfrm>
            <a:off x="6533927" y="6106180"/>
            <a:ext cx="2610073" cy="523220"/>
          </a:xfrm>
          <a:prstGeom prst="rect">
            <a:avLst/>
          </a:prstGeom>
          <a:noFill/>
        </p:spPr>
        <p:txBody>
          <a:bodyPr wrap="none" rtlCol="0">
            <a:spAutoFit/>
          </a:bodyPr>
          <a:lstStyle/>
          <a:p>
            <a:r>
              <a:rPr lang="en-US" sz="2800" dirty="0" smtClean="0">
                <a:solidFill>
                  <a:srgbClr val="FF0000"/>
                </a:solidFill>
                <a:latin typeface="Calibri" pitchFamily="34" charset="0"/>
              </a:rPr>
              <a:t>Fast CCD camera</a:t>
            </a:r>
            <a:endParaRPr lang="en-US" sz="2800" dirty="0">
              <a:solidFill>
                <a:srgbClr val="FF0000"/>
              </a:solidFill>
              <a:latin typeface="Calibri" pitchFamily="34" charset="0"/>
            </a:endParaRPr>
          </a:p>
        </p:txBody>
      </p:sp>
      <p:cxnSp>
        <p:nvCxnSpPr>
          <p:cNvPr id="33" name="Straight Arrow Connector 32"/>
          <p:cNvCxnSpPr/>
          <p:nvPr/>
        </p:nvCxnSpPr>
        <p:spPr>
          <a:xfrm rot="16200000" flipV="1">
            <a:off x="6819900" y="4914900"/>
            <a:ext cx="2438400" cy="76200"/>
          </a:xfrm>
          <a:prstGeom prst="straightConnector1">
            <a:avLst/>
          </a:prstGeom>
          <a:ln w="47625">
            <a:solidFill>
              <a:srgbClr val="FF0000"/>
            </a:solidFill>
            <a:tailEnd type="triangle" w="med" len="lg"/>
          </a:ln>
        </p:spPr>
        <p:style>
          <a:lnRef idx="1">
            <a:schemeClr val="accent1"/>
          </a:lnRef>
          <a:fillRef idx="0">
            <a:schemeClr val="accent1"/>
          </a:fillRef>
          <a:effectRef idx="0">
            <a:schemeClr val="accent1"/>
          </a:effectRef>
          <a:fontRef idx="minor">
            <a:schemeClr val="tx1"/>
          </a:fontRef>
        </p:style>
      </p:cxnSp>
      <p:sp>
        <p:nvSpPr>
          <p:cNvPr id="18" name="Rectangle 17"/>
          <p:cNvSpPr/>
          <p:nvPr/>
        </p:nvSpPr>
        <p:spPr>
          <a:xfrm>
            <a:off x="6183125" y="6534834"/>
            <a:ext cx="2960875" cy="369332"/>
          </a:xfrm>
          <a:prstGeom prst="rect">
            <a:avLst/>
          </a:prstGeom>
        </p:spPr>
        <p:txBody>
          <a:bodyPr wrap="none">
            <a:spAutoFit/>
          </a:bodyPr>
          <a:lstStyle/>
          <a:p>
            <a:r>
              <a:rPr lang="en-US" dirty="0" smtClean="0">
                <a:latin typeface="Calibri" pitchFamily="34" charset="0"/>
              </a:rPr>
              <a:t>Jiquan Guo and Yasuo Higashi</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pic>
        <p:nvPicPr>
          <p:cNvPr id="1026" name="Picture 2"/>
          <p:cNvPicPr>
            <a:picLocks noChangeAspect="1" noChangeArrowheads="1"/>
          </p:cNvPicPr>
          <p:nvPr/>
        </p:nvPicPr>
        <p:blipFill>
          <a:blip r:embed="rId2" cstate="print"/>
          <a:srcRect/>
          <a:stretch>
            <a:fillRect/>
          </a:stretch>
        </p:blipFill>
        <p:spPr bwMode="auto">
          <a:xfrm>
            <a:off x="228600" y="0"/>
            <a:ext cx="8768898" cy="6858000"/>
          </a:xfrm>
          <a:prstGeom prst="rect">
            <a:avLst/>
          </a:prstGeom>
          <a:noFill/>
          <a:ln w="9525">
            <a:noFill/>
            <a:miter lim="800000"/>
            <a:headEnd/>
            <a:tailEnd/>
          </a:ln>
          <a:effectLst/>
        </p:spPr>
      </p:pic>
      <p:sp>
        <p:nvSpPr>
          <p:cNvPr id="5" name="TextBox 4"/>
          <p:cNvSpPr txBox="1"/>
          <p:nvPr/>
        </p:nvSpPr>
        <p:spPr>
          <a:xfrm>
            <a:off x="5487230" y="6550223"/>
            <a:ext cx="3656770" cy="307777"/>
          </a:xfrm>
          <a:prstGeom prst="rect">
            <a:avLst/>
          </a:prstGeom>
          <a:noFill/>
        </p:spPr>
        <p:txBody>
          <a:bodyPr wrap="none" rtlCol="0">
            <a:spAutoFit/>
          </a:bodyPr>
          <a:lstStyle/>
          <a:p>
            <a:r>
              <a:rPr lang="en-US" sz="1400" i="1" dirty="0" smtClean="0">
                <a:latin typeface="Arial" pitchFamily="34" charset="0"/>
                <a:cs typeface="Arial" pitchFamily="34" charset="0"/>
              </a:rPr>
              <a:t>Solid model: David Martin, 10 January 2011</a:t>
            </a:r>
            <a:endParaRPr lang="en-US" sz="1400" i="1" dirty="0">
              <a:latin typeface="Arial" pitchFamily="34" charset="0"/>
              <a:cs typeface="Arial" pitchFamily="34" charset="0"/>
            </a:endParaRPr>
          </a:p>
        </p:txBody>
      </p:sp>
      <p:sp>
        <p:nvSpPr>
          <p:cNvPr id="7" name="TextBox 6"/>
          <p:cNvSpPr txBox="1"/>
          <p:nvPr/>
        </p:nvSpPr>
        <p:spPr>
          <a:xfrm>
            <a:off x="381000" y="182940"/>
            <a:ext cx="3685881" cy="1569660"/>
          </a:xfrm>
          <a:prstGeom prst="rect">
            <a:avLst/>
          </a:prstGeom>
          <a:noFill/>
        </p:spPr>
        <p:txBody>
          <a:bodyPr wrap="none" rtlCol="0">
            <a:spAutoFit/>
          </a:bodyPr>
          <a:lstStyle/>
          <a:p>
            <a:r>
              <a:rPr lang="en-US" sz="3200" dirty="0" smtClean="0">
                <a:latin typeface="Calibri" pitchFamily="34" charset="0"/>
              </a:rPr>
              <a:t>Experiments </a:t>
            </a:r>
            <a:br>
              <a:rPr lang="en-US" sz="3200" dirty="0" smtClean="0">
                <a:latin typeface="Calibri" pitchFamily="34" charset="0"/>
              </a:rPr>
            </a:br>
            <a:r>
              <a:rPr lang="en-US" sz="3200" dirty="0" smtClean="0">
                <a:latin typeface="Calibri" pitchFamily="34" charset="0"/>
              </a:rPr>
              <a:t>at </a:t>
            </a:r>
            <a:r>
              <a:rPr lang="en-US" sz="3200" dirty="0" err="1" smtClean="0">
                <a:latin typeface="Calibri" pitchFamily="34" charset="0"/>
              </a:rPr>
              <a:t>cryo</a:t>
            </a:r>
            <a:r>
              <a:rPr lang="en-US" sz="3200" dirty="0" smtClean="0">
                <a:latin typeface="Calibri" pitchFamily="34" charset="0"/>
              </a:rPr>
              <a:t> temperatures</a:t>
            </a:r>
          </a:p>
          <a:p>
            <a:endParaRPr lang="en-US" sz="3200" dirty="0">
              <a:latin typeface="Calibri" pitchFamily="34" charset="0"/>
            </a:endParaRPr>
          </a:p>
        </p:txBody>
      </p:sp>
      <p:sp>
        <p:nvSpPr>
          <p:cNvPr id="8" name="TextBox 7"/>
          <p:cNvSpPr txBox="1"/>
          <p:nvPr/>
        </p:nvSpPr>
        <p:spPr>
          <a:xfrm>
            <a:off x="6096000" y="2667000"/>
            <a:ext cx="1828257" cy="369332"/>
          </a:xfrm>
          <a:prstGeom prst="rect">
            <a:avLst/>
          </a:prstGeom>
          <a:noFill/>
        </p:spPr>
        <p:txBody>
          <a:bodyPr wrap="none" rtlCol="0">
            <a:spAutoFit/>
          </a:bodyPr>
          <a:lstStyle/>
          <a:p>
            <a:r>
              <a:rPr lang="en-US" dirty="0" smtClean="0">
                <a:latin typeface="Calibri" pitchFamily="34" charset="0"/>
              </a:rPr>
              <a:t>Refrigerator head</a:t>
            </a:r>
            <a:endParaRPr lang="en-US" dirty="0">
              <a:latin typeface="Calibri" pitchFamily="34" charset="0"/>
            </a:endParaRPr>
          </a:p>
        </p:txBody>
      </p:sp>
      <p:sp>
        <p:nvSpPr>
          <p:cNvPr id="9" name="TextBox 8"/>
          <p:cNvSpPr txBox="1"/>
          <p:nvPr/>
        </p:nvSpPr>
        <p:spPr>
          <a:xfrm>
            <a:off x="6324600" y="3962400"/>
            <a:ext cx="2230098" cy="369332"/>
          </a:xfrm>
          <a:prstGeom prst="rect">
            <a:avLst/>
          </a:prstGeom>
          <a:noFill/>
        </p:spPr>
        <p:txBody>
          <a:bodyPr wrap="none" rtlCol="0">
            <a:spAutoFit/>
          </a:bodyPr>
          <a:lstStyle/>
          <a:p>
            <a:r>
              <a:rPr lang="en-US" dirty="0" smtClean="0">
                <a:latin typeface="Calibri" pitchFamily="34" charset="0"/>
              </a:rPr>
              <a:t>Accelerating structure</a:t>
            </a:r>
            <a:endParaRPr lang="en-US" dirty="0">
              <a:latin typeface="Calibri" pitchFamily="34" charset="0"/>
            </a:endParaRPr>
          </a:p>
        </p:txBody>
      </p:sp>
      <p:cxnSp>
        <p:nvCxnSpPr>
          <p:cNvPr id="11" name="Straight Arrow Connector 10"/>
          <p:cNvCxnSpPr/>
          <p:nvPr/>
        </p:nvCxnSpPr>
        <p:spPr>
          <a:xfrm rot="10800000" flipV="1">
            <a:off x="4953000" y="3048000"/>
            <a:ext cx="1981200" cy="990600"/>
          </a:xfrm>
          <a:prstGeom prst="straightConnector1">
            <a:avLst/>
          </a:prstGeom>
          <a:ln w="38100">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4" name="Straight Arrow Connector 13"/>
          <p:cNvCxnSpPr/>
          <p:nvPr/>
        </p:nvCxnSpPr>
        <p:spPr>
          <a:xfrm rot="10800000" flipV="1">
            <a:off x="4876800" y="4343400"/>
            <a:ext cx="1600200" cy="152400"/>
          </a:xfrm>
          <a:prstGeom prst="straightConnector1">
            <a:avLst/>
          </a:prstGeom>
          <a:ln w="38100">
            <a:solidFill>
              <a:srgbClr val="FF0000"/>
            </a:solidFill>
            <a:tailEnd type="triangle" w="sm" len="lg"/>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rot="5400000" flipH="1" flipV="1">
            <a:off x="4642756" y="6705600"/>
            <a:ext cx="304800" cy="1"/>
          </a:xfrm>
          <a:prstGeom prst="straightConnector1">
            <a:avLst/>
          </a:prstGeom>
          <a:ln w="22225">
            <a:solidFill>
              <a:schemeClr val="tx1"/>
            </a:solidFill>
            <a:tailEnd type="triangle" w="sm" len="lg"/>
          </a:ln>
        </p:spPr>
        <p:style>
          <a:lnRef idx="1">
            <a:schemeClr val="accent1"/>
          </a:lnRef>
          <a:fillRef idx="0">
            <a:schemeClr val="accent1"/>
          </a:fillRef>
          <a:effectRef idx="0">
            <a:schemeClr val="accent1"/>
          </a:effectRef>
          <a:fontRef idx="minor">
            <a:schemeClr val="tx1"/>
          </a:fontRef>
        </p:style>
      </p:cxnSp>
      <p:sp>
        <p:nvSpPr>
          <p:cNvPr id="24" name="TextBox 23"/>
          <p:cNvSpPr txBox="1"/>
          <p:nvPr/>
        </p:nvSpPr>
        <p:spPr>
          <a:xfrm>
            <a:off x="4114800" y="6488668"/>
            <a:ext cx="643125" cy="369332"/>
          </a:xfrm>
          <a:prstGeom prst="rect">
            <a:avLst/>
          </a:prstGeom>
          <a:noFill/>
        </p:spPr>
        <p:txBody>
          <a:bodyPr wrap="none" rtlCol="0">
            <a:spAutoFit/>
          </a:bodyPr>
          <a:lstStyle/>
          <a:p>
            <a:r>
              <a:rPr lang="en-US" dirty="0" smtClean="0">
                <a:latin typeface="Calibri" pitchFamily="34" charset="0"/>
              </a:rPr>
              <a:t>RF in</a:t>
            </a:r>
            <a:endParaRPr lang="en-US" dirty="0">
              <a:latin typeface="Calibri" pitchFamily="34" charset="0"/>
            </a:endParaRPr>
          </a:p>
        </p:txBody>
      </p:sp>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Conclusion</a:t>
            </a:r>
            <a:endParaRPr lang="en-US" dirty="0"/>
          </a:p>
        </p:txBody>
      </p:sp>
      <p:sp>
        <p:nvSpPr>
          <p:cNvPr id="3" name="Content Placeholder 2"/>
          <p:cNvSpPr>
            <a:spLocks noGrp="1"/>
          </p:cNvSpPr>
          <p:nvPr>
            <p:ph idx="1"/>
          </p:nvPr>
        </p:nvSpPr>
        <p:spPr>
          <a:xfrm>
            <a:off x="0" y="1646237"/>
            <a:ext cx="8991600" cy="4525963"/>
          </a:xfrm>
        </p:spPr>
        <p:txBody>
          <a:bodyPr>
            <a:noAutofit/>
          </a:bodyPr>
          <a:lstStyle/>
          <a:p>
            <a:pPr algn="just"/>
            <a:r>
              <a:rPr lang="en-US" sz="2800" dirty="0" smtClean="0"/>
              <a:t>We continue high-power tests of with focus on understanding breakdown physics and developing technologies suitable for practical structures of new shapes and materials.</a:t>
            </a:r>
          </a:p>
          <a:p>
            <a:pPr algn="just"/>
            <a:r>
              <a:rPr lang="en-US" sz="2800" dirty="0" smtClean="0"/>
              <a:t>We prepare novel experiments than may help us to indentify the </a:t>
            </a:r>
            <a:r>
              <a:rPr lang="en-US" sz="2800" dirty="0" err="1" smtClean="0"/>
              <a:t>rf</a:t>
            </a:r>
            <a:r>
              <a:rPr lang="en-US" sz="2800" dirty="0" smtClean="0"/>
              <a:t> breakdown trigger: in-situ microscopic observation of metal surface, cryogenic and dual-mode cavity </a:t>
            </a:r>
          </a:p>
          <a:p>
            <a:pPr algn="just"/>
            <a:endParaRPr lang="en-US" sz="2800" dirty="0" smtClean="0"/>
          </a:p>
          <a:p>
            <a:pPr algn="just">
              <a:buNone/>
            </a:pPr>
            <a:endParaRPr lang="en-US" sz="2800" dirty="0" smtClean="0"/>
          </a:p>
          <a:p>
            <a:pPr algn="just"/>
            <a:endParaRPr lang="en-US" sz="2800" dirty="0" smtClean="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522" name="Picture 2" descr="P1010009"/>
          <p:cNvPicPr>
            <a:picLocks noChangeAspect="1" noChangeArrowheads="1"/>
          </p:cNvPicPr>
          <p:nvPr/>
        </p:nvPicPr>
        <p:blipFill>
          <a:blip r:embed="rId3" cstate="print"/>
          <a:srcRect/>
          <a:stretch>
            <a:fillRect/>
          </a:stretch>
        </p:blipFill>
        <p:spPr bwMode="auto">
          <a:xfrm>
            <a:off x="0" y="0"/>
            <a:ext cx="9144000" cy="6858000"/>
          </a:xfrm>
          <a:prstGeom prst="rect">
            <a:avLst/>
          </a:prstGeom>
          <a:noFill/>
        </p:spPr>
      </p:pic>
      <p:sp>
        <p:nvSpPr>
          <p:cNvPr id="107523" name="Text Box 3"/>
          <p:cNvSpPr txBox="1">
            <a:spLocks noChangeArrowheads="1"/>
          </p:cNvSpPr>
          <p:nvPr/>
        </p:nvSpPr>
        <p:spPr bwMode="auto">
          <a:xfrm>
            <a:off x="6870700" y="6096000"/>
            <a:ext cx="2120900" cy="696913"/>
          </a:xfrm>
          <a:prstGeom prst="rect">
            <a:avLst/>
          </a:prstGeom>
          <a:solidFill>
            <a:schemeClr val="bg1">
              <a:alpha val="16000"/>
            </a:schemeClr>
          </a:solidFill>
          <a:ln w="9525" algn="ctr">
            <a:noFill/>
            <a:miter lim="800000"/>
            <a:headEnd/>
            <a:tailEnd/>
          </a:ln>
          <a:effectLst/>
        </p:spPr>
        <p:txBody>
          <a:bodyPr>
            <a:spAutoFit/>
          </a:bodyPr>
          <a:lstStyle/>
          <a:p>
            <a:pPr marL="342900" indent="-342900">
              <a:spcBef>
                <a:spcPct val="20000"/>
              </a:spcBef>
              <a:buFontTx/>
              <a:buChar char="•"/>
            </a:pPr>
            <a:endParaRPr lang="en-US" dirty="0">
              <a:latin typeface="Calibri" pitchFamily="34" charset="0"/>
            </a:endParaRPr>
          </a:p>
          <a:p>
            <a:pPr marL="342900" indent="-342900">
              <a:spcBef>
                <a:spcPct val="20000"/>
              </a:spcBef>
            </a:pPr>
            <a:r>
              <a:rPr lang="en-US" dirty="0" err="1">
                <a:latin typeface="Calibri" pitchFamily="34" charset="0"/>
              </a:rPr>
              <a:t>Yasuo</a:t>
            </a:r>
            <a:r>
              <a:rPr lang="en-US" dirty="0">
                <a:latin typeface="Calibri" pitchFamily="34" charset="0"/>
              </a:rPr>
              <a:t> Higashi, KEK</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descr="C:\Documents and Settings\dolgash\My Documents\My Dropbox\HighGradientSLAC_Feb2011\ASTA_photos\103_4225.JPG"/>
          <p:cNvPicPr>
            <a:picLocks noChangeAspect="1" noChangeArrowheads="1"/>
          </p:cNvPicPr>
          <p:nvPr/>
        </p:nvPicPr>
        <p:blipFill>
          <a:blip r:embed="rId3" cstate="print"/>
          <a:srcRect/>
          <a:stretch>
            <a:fillRect/>
          </a:stretch>
        </p:blipFill>
        <p:spPr bwMode="auto">
          <a:xfrm>
            <a:off x="0" y="0"/>
            <a:ext cx="9145392" cy="6858000"/>
          </a:xfrm>
          <a:prstGeom prst="rect">
            <a:avLst/>
          </a:prstGeom>
          <a:noFill/>
        </p:spPr>
      </p:pic>
      <p:sp>
        <p:nvSpPr>
          <p:cNvPr id="5" name="Rectangle 4"/>
          <p:cNvSpPr/>
          <p:nvPr/>
        </p:nvSpPr>
        <p:spPr>
          <a:xfrm>
            <a:off x="2126823" y="6396335"/>
            <a:ext cx="7017177" cy="461665"/>
          </a:xfrm>
          <a:prstGeom prst="rect">
            <a:avLst/>
          </a:prstGeom>
          <a:solidFill>
            <a:schemeClr val="bg1">
              <a:alpha val="66000"/>
            </a:schemeClr>
          </a:solidFill>
        </p:spPr>
        <p:txBody>
          <a:bodyPr wrap="none">
            <a:spAutoFit/>
          </a:bodyPr>
          <a:lstStyle/>
          <a:p>
            <a:pPr algn="ctr"/>
            <a:r>
              <a:rPr lang="en-US" sz="2400" b="1" i="1" dirty="0" smtClean="0">
                <a:solidFill>
                  <a:srgbClr val="FF0000"/>
                </a:solidFill>
                <a:latin typeface="Calibri" pitchFamily="34" charset="0"/>
              </a:rPr>
              <a:t>1C-SW-A5.65-T4.6-PBG2-Cu-SLAC-#1, 26 January 2011</a:t>
            </a:r>
            <a:endParaRPr lang="en-US" sz="2000" b="1" dirty="0">
              <a:solidFill>
                <a:srgbClr val="FF0000"/>
              </a:solidFill>
              <a:latin typeface="Calibri" pitchFamily="34" charset="0"/>
            </a:endParaRP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5442" name="Text Box 2"/>
          <p:cNvSpPr txBox="1">
            <a:spLocks noChangeArrowheads="1"/>
          </p:cNvSpPr>
          <p:nvPr/>
        </p:nvSpPr>
        <p:spPr bwMode="auto">
          <a:xfrm>
            <a:off x="228600" y="-76200"/>
            <a:ext cx="8593138" cy="519113"/>
          </a:xfrm>
          <a:prstGeom prst="rect">
            <a:avLst/>
          </a:prstGeom>
          <a:noFill/>
          <a:ln w="9525">
            <a:noFill/>
            <a:miter lim="800000"/>
            <a:headEnd/>
            <a:tailEnd/>
          </a:ln>
          <a:effectLst/>
        </p:spPr>
        <p:txBody>
          <a:bodyPr wrap="none">
            <a:spAutoFit/>
          </a:bodyPr>
          <a:lstStyle/>
          <a:p>
            <a:r>
              <a:rPr lang="en-US" sz="2800" dirty="0">
                <a:latin typeface="Calibri" pitchFamily="34" charset="0"/>
              </a:rPr>
              <a:t>High Power Tests of Single Cell Standing Wave Structures</a:t>
            </a:r>
            <a:endParaRPr lang="ru-RU" sz="2800" dirty="0">
              <a:latin typeface="Calibri" pitchFamily="34" charset="0"/>
            </a:endParaRPr>
          </a:p>
        </p:txBody>
      </p:sp>
      <p:sp>
        <p:nvSpPr>
          <p:cNvPr id="445443" name="Rectangle 3"/>
          <p:cNvSpPr>
            <a:spLocks noChangeArrowheads="1"/>
          </p:cNvSpPr>
          <p:nvPr/>
        </p:nvSpPr>
        <p:spPr bwMode="auto">
          <a:xfrm>
            <a:off x="-76200" y="488513"/>
            <a:ext cx="9601200" cy="6217087"/>
          </a:xfrm>
          <a:prstGeom prst="rect">
            <a:avLst/>
          </a:prstGeom>
          <a:noFill/>
          <a:ln w="9525">
            <a:noFill/>
            <a:miter lim="800000"/>
            <a:headEnd/>
            <a:tailEnd/>
          </a:ln>
          <a:effectLst/>
        </p:spPr>
        <p:txBody>
          <a:bodyPr wrap="square">
            <a:spAutoFit/>
          </a:bodyPr>
          <a:lstStyle/>
          <a:p>
            <a:pPr algn="ctr"/>
            <a:r>
              <a:rPr lang="en-US" sz="2000" dirty="0">
                <a:latin typeface="Calibri" pitchFamily="34" charset="0"/>
              </a:rPr>
              <a:t>Tested</a:t>
            </a:r>
          </a:p>
          <a:p>
            <a:pPr>
              <a:buFontTx/>
              <a:buChar char="•"/>
            </a:pPr>
            <a:r>
              <a:rPr lang="en-US" sz="1200" dirty="0">
                <a:latin typeface="Calibri" pitchFamily="34" charset="0"/>
              </a:rPr>
              <a:t>Low shunt impedance, </a:t>
            </a:r>
            <a:r>
              <a:rPr lang="en-US" sz="1200" i="1" dirty="0">
                <a:latin typeface="Calibri" pitchFamily="34" charset="0"/>
              </a:rPr>
              <a:t>a/lambda</a:t>
            </a:r>
            <a:r>
              <a:rPr lang="en-US" sz="1200" b="1" dirty="0">
                <a:latin typeface="Calibri" pitchFamily="34" charset="0"/>
              </a:rPr>
              <a:t> </a:t>
            </a:r>
            <a:r>
              <a:rPr lang="en-US" sz="1200" dirty="0">
                <a:latin typeface="Calibri" pitchFamily="34" charset="0"/>
              </a:rPr>
              <a:t>= 0.215, </a:t>
            </a:r>
            <a:r>
              <a:rPr lang="en-US" sz="1200" i="1" dirty="0">
                <a:latin typeface="Calibri" pitchFamily="34" charset="0"/>
              </a:rPr>
              <a:t>1C-SW-A5.65-T4.6-Cu</a:t>
            </a:r>
            <a:r>
              <a:rPr lang="en-US" sz="1200" dirty="0">
                <a:latin typeface="Calibri" pitchFamily="34" charset="0"/>
              </a:rPr>
              <a:t>, 5 tested </a:t>
            </a:r>
          </a:p>
          <a:p>
            <a:pPr>
              <a:buFontTx/>
              <a:buChar char="•"/>
            </a:pPr>
            <a:r>
              <a:rPr lang="en-US" sz="1200" dirty="0">
                <a:latin typeface="Calibri" pitchFamily="34" charset="0"/>
              </a:rPr>
              <a:t>Low shunt impedance, </a:t>
            </a:r>
            <a:r>
              <a:rPr lang="en-US" sz="1200" dirty="0" err="1">
                <a:latin typeface="Calibri" pitchFamily="34" charset="0"/>
              </a:rPr>
              <a:t>TiN</a:t>
            </a:r>
            <a:r>
              <a:rPr lang="en-US" sz="1200" dirty="0">
                <a:latin typeface="Calibri" pitchFamily="34" charset="0"/>
              </a:rPr>
              <a:t> coated, </a:t>
            </a:r>
            <a:r>
              <a:rPr lang="en-US" sz="1200" i="1" dirty="0">
                <a:latin typeface="Calibri" pitchFamily="34" charset="0"/>
              </a:rPr>
              <a:t>1C-SW-A5.65-T4.6-Cu-TiN</a:t>
            </a:r>
            <a:r>
              <a:rPr lang="en-US" sz="1200" dirty="0">
                <a:latin typeface="Calibri" pitchFamily="34" charset="0"/>
              </a:rPr>
              <a:t>, 1 tested</a:t>
            </a:r>
          </a:p>
          <a:p>
            <a:pPr>
              <a:buFontTx/>
              <a:buChar char="•"/>
            </a:pPr>
            <a:r>
              <a:rPr lang="en-US" sz="1200" dirty="0">
                <a:latin typeface="Calibri" pitchFamily="34" charset="0"/>
              </a:rPr>
              <a:t>Three high gradient cells, low shunt impedance, </a:t>
            </a:r>
            <a:r>
              <a:rPr lang="en-US" sz="1200" i="1" dirty="0">
                <a:latin typeface="Calibri" pitchFamily="34" charset="0"/>
              </a:rPr>
              <a:t>3C-SW-A5.65-T4.6-Cu,</a:t>
            </a:r>
            <a:r>
              <a:rPr lang="en-US" sz="1200" dirty="0">
                <a:latin typeface="Calibri" pitchFamily="34" charset="0"/>
              </a:rPr>
              <a:t> 2 tested</a:t>
            </a:r>
          </a:p>
          <a:p>
            <a:pPr>
              <a:buFontTx/>
              <a:buChar char="•"/>
            </a:pPr>
            <a:r>
              <a:rPr lang="en-US" sz="1200" dirty="0">
                <a:latin typeface="Calibri" pitchFamily="34" charset="0"/>
              </a:rPr>
              <a:t>High shunt impedance, elliptical iris, </a:t>
            </a:r>
            <a:r>
              <a:rPr lang="en-US" sz="1200" i="1" dirty="0">
                <a:latin typeface="Calibri" pitchFamily="34" charset="0"/>
              </a:rPr>
              <a:t>a/lambda</a:t>
            </a:r>
            <a:r>
              <a:rPr lang="en-US" sz="1200" b="1" dirty="0">
                <a:latin typeface="Calibri" pitchFamily="34" charset="0"/>
              </a:rPr>
              <a:t> = </a:t>
            </a:r>
            <a:r>
              <a:rPr lang="en-US" sz="1200" dirty="0">
                <a:latin typeface="Calibri" pitchFamily="34" charset="0"/>
              </a:rPr>
              <a:t>0.143, </a:t>
            </a:r>
            <a:r>
              <a:rPr lang="en-US" sz="1200" i="1" dirty="0">
                <a:latin typeface="Calibri" pitchFamily="34" charset="0"/>
              </a:rPr>
              <a:t>1C-SW-A3.75-T2.6-Cu</a:t>
            </a:r>
            <a:r>
              <a:rPr lang="en-US" sz="1200" dirty="0">
                <a:latin typeface="Calibri" pitchFamily="34" charset="0"/>
              </a:rPr>
              <a:t>, 1 tested</a:t>
            </a:r>
          </a:p>
          <a:p>
            <a:pPr>
              <a:buFontTx/>
              <a:buChar char="•"/>
            </a:pPr>
            <a:r>
              <a:rPr lang="en-US" sz="1200" dirty="0">
                <a:latin typeface="Calibri" pitchFamily="34" charset="0"/>
              </a:rPr>
              <a:t>High shunt impedance, round iris, </a:t>
            </a:r>
            <a:r>
              <a:rPr lang="en-US" sz="1200" i="1" dirty="0">
                <a:latin typeface="Calibri" pitchFamily="34" charset="0"/>
              </a:rPr>
              <a:t>a/lambda </a:t>
            </a:r>
            <a:r>
              <a:rPr lang="en-US" sz="1200" b="1" dirty="0">
                <a:latin typeface="Calibri" pitchFamily="34" charset="0"/>
              </a:rPr>
              <a:t>= </a:t>
            </a:r>
            <a:r>
              <a:rPr lang="en-US" sz="1200" dirty="0">
                <a:latin typeface="Calibri" pitchFamily="34" charset="0"/>
              </a:rPr>
              <a:t>0.143, </a:t>
            </a:r>
            <a:r>
              <a:rPr lang="en-US" sz="1200" i="1" dirty="0">
                <a:latin typeface="Calibri" pitchFamily="34" charset="0"/>
              </a:rPr>
              <a:t>1C-SW-A3.75-T1.66-Cu</a:t>
            </a:r>
            <a:r>
              <a:rPr lang="en-US" sz="1200" dirty="0">
                <a:latin typeface="Calibri" pitchFamily="34" charset="0"/>
              </a:rPr>
              <a:t>, 1 tested</a:t>
            </a:r>
          </a:p>
          <a:p>
            <a:pPr>
              <a:buFontTx/>
              <a:buChar char="•"/>
            </a:pPr>
            <a:r>
              <a:rPr lang="en-US" sz="1200" dirty="0">
                <a:latin typeface="Calibri" pitchFamily="34" charset="0"/>
              </a:rPr>
              <a:t>Low shunt impedance, choke with 1mm gap, </a:t>
            </a:r>
            <a:r>
              <a:rPr lang="en-US" sz="1200" i="1" dirty="0">
                <a:latin typeface="Calibri" pitchFamily="34" charset="0"/>
              </a:rPr>
              <a:t>1C-SW-A5.65-T4.6-Choke-Cu</a:t>
            </a:r>
            <a:r>
              <a:rPr lang="en-US" sz="1200" dirty="0">
                <a:latin typeface="Calibri" pitchFamily="34" charset="0"/>
              </a:rPr>
              <a:t>, 2 tested</a:t>
            </a:r>
          </a:p>
          <a:p>
            <a:pPr>
              <a:buFontTx/>
              <a:buChar char="•"/>
            </a:pPr>
            <a:r>
              <a:rPr lang="en-US" sz="1200" dirty="0">
                <a:latin typeface="Calibri" pitchFamily="34" charset="0"/>
              </a:rPr>
              <a:t>Low shunt impedance, made of </a:t>
            </a:r>
            <a:r>
              <a:rPr lang="en-US" sz="1200" dirty="0" err="1">
                <a:latin typeface="Calibri" pitchFamily="34" charset="0"/>
              </a:rPr>
              <a:t>CuZr</a:t>
            </a:r>
            <a:r>
              <a:rPr lang="en-US" sz="1200" dirty="0">
                <a:latin typeface="Calibri" pitchFamily="34" charset="0"/>
              </a:rPr>
              <a:t>, </a:t>
            </a:r>
            <a:r>
              <a:rPr lang="en-US" sz="1200" i="1" dirty="0">
                <a:latin typeface="Calibri" pitchFamily="34" charset="0"/>
              </a:rPr>
              <a:t>1C-SW-A5.65-T4.6-CuZr, </a:t>
            </a:r>
            <a:r>
              <a:rPr lang="en-US" sz="1200" dirty="0">
                <a:latin typeface="Calibri" pitchFamily="34" charset="0"/>
              </a:rPr>
              <a:t>1 tested</a:t>
            </a:r>
          </a:p>
          <a:p>
            <a:pPr>
              <a:buFontTx/>
              <a:buChar char="•"/>
            </a:pPr>
            <a:r>
              <a:rPr lang="en-US" sz="1200" dirty="0">
                <a:latin typeface="Calibri" pitchFamily="34" charset="0"/>
              </a:rPr>
              <a:t>Low shunt impedance, made of </a:t>
            </a:r>
            <a:r>
              <a:rPr lang="en-US" sz="1200" dirty="0" err="1">
                <a:latin typeface="Calibri" pitchFamily="34" charset="0"/>
              </a:rPr>
              <a:t>CuCr</a:t>
            </a:r>
            <a:r>
              <a:rPr lang="en-US" sz="1200" dirty="0">
                <a:latin typeface="Calibri" pitchFamily="34" charset="0"/>
              </a:rPr>
              <a:t>, </a:t>
            </a:r>
            <a:r>
              <a:rPr lang="en-US" sz="1200" i="1" dirty="0">
                <a:latin typeface="Calibri" pitchFamily="34" charset="0"/>
              </a:rPr>
              <a:t>1C-SW-A5.65-T4.6-CuCr, </a:t>
            </a:r>
            <a:r>
              <a:rPr lang="en-US" sz="1200" dirty="0">
                <a:latin typeface="Calibri" pitchFamily="34" charset="0"/>
              </a:rPr>
              <a:t>1 tested</a:t>
            </a:r>
          </a:p>
          <a:p>
            <a:pPr>
              <a:buFontTx/>
              <a:buChar char="•"/>
            </a:pPr>
            <a:r>
              <a:rPr lang="en-US" sz="1200" dirty="0">
                <a:latin typeface="Calibri" pitchFamily="34" charset="0"/>
              </a:rPr>
              <a:t>Highest shunt impedance copper structure  </a:t>
            </a:r>
            <a:r>
              <a:rPr lang="en-US" sz="1200" i="1" dirty="0" smtClean="0">
                <a:latin typeface="Calibri" pitchFamily="34" charset="0"/>
              </a:rPr>
              <a:t>1C-SW-A2.75-T2.0-Cu</a:t>
            </a:r>
            <a:r>
              <a:rPr lang="en-US" sz="1200" b="1" i="1" dirty="0" smtClean="0">
                <a:latin typeface="Calibri" pitchFamily="34" charset="0"/>
              </a:rPr>
              <a:t>,</a:t>
            </a:r>
            <a:r>
              <a:rPr lang="en-US" sz="1200" i="1" dirty="0" smtClean="0">
                <a:latin typeface="Calibri" pitchFamily="34" charset="0"/>
              </a:rPr>
              <a:t> </a:t>
            </a:r>
            <a:r>
              <a:rPr lang="en-US" sz="1200" dirty="0">
                <a:latin typeface="Calibri" pitchFamily="34" charset="0"/>
              </a:rPr>
              <a:t>1 tested</a:t>
            </a:r>
          </a:p>
          <a:p>
            <a:pPr>
              <a:buFontTx/>
              <a:buChar char="•"/>
            </a:pPr>
            <a:r>
              <a:rPr lang="en-US" sz="1200" dirty="0">
                <a:latin typeface="Calibri" pitchFamily="34" charset="0"/>
              </a:rPr>
              <a:t>Photonic-Band Gap, low shunt impedance, </a:t>
            </a:r>
            <a:r>
              <a:rPr lang="en-US" sz="1200" i="1" dirty="0">
                <a:latin typeface="Calibri" pitchFamily="34" charset="0"/>
              </a:rPr>
              <a:t>1C-SW-A5.65-T4.6-PBG-Cu, </a:t>
            </a:r>
            <a:r>
              <a:rPr lang="en-US" sz="1200" dirty="0">
                <a:latin typeface="Calibri" pitchFamily="34" charset="0"/>
              </a:rPr>
              <a:t>1 tested</a:t>
            </a:r>
          </a:p>
          <a:p>
            <a:pPr>
              <a:buFontTx/>
              <a:buChar char="•"/>
            </a:pPr>
            <a:r>
              <a:rPr lang="en-US" sz="1200" dirty="0">
                <a:latin typeface="Calibri" pitchFamily="34" charset="0"/>
              </a:rPr>
              <a:t>Low shunt impedance, made of hard copper </a:t>
            </a:r>
            <a:r>
              <a:rPr lang="en-US" sz="1200" i="1" dirty="0" smtClean="0">
                <a:latin typeface="Calibri" pitchFamily="34" charset="0"/>
              </a:rPr>
              <a:t>1C-SW-A5.65-T4.6-Clamped,  </a:t>
            </a:r>
            <a:r>
              <a:rPr lang="en-US" sz="1200" dirty="0">
                <a:latin typeface="Calibri" pitchFamily="34" charset="0"/>
              </a:rPr>
              <a:t>1 tested</a:t>
            </a:r>
            <a:endParaRPr lang="en-US" sz="1200" i="1" dirty="0">
              <a:latin typeface="Calibri" pitchFamily="34" charset="0"/>
            </a:endParaRPr>
          </a:p>
          <a:p>
            <a:pPr>
              <a:buFontTx/>
              <a:buChar char="•"/>
            </a:pPr>
            <a:r>
              <a:rPr lang="en-US" sz="1200" dirty="0">
                <a:latin typeface="Calibri" pitchFamily="34" charset="0"/>
              </a:rPr>
              <a:t>Low shunt impedance, made of molybdenum </a:t>
            </a:r>
            <a:r>
              <a:rPr lang="en-US" sz="1200" i="1" dirty="0" smtClean="0">
                <a:latin typeface="Calibri" pitchFamily="34" charset="0"/>
              </a:rPr>
              <a:t>1C-SW-A5.65-T4.6-Mo, </a:t>
            </a:r>
            <a:r>
              <a:rPr lang="en-US" sz="1200" dirty="0">
                <a:latin typeface="Calibri" pitchFamily="34" charset="0"/>
              </a:rPr>
              <a:t>1 </a:t>
            </a:r>
            <a:r>
              <a:rPr lang="en-US" sz="1200" dirty="0" smtClean="0">
                <a:latin typeface="Calibri" pitchFamily="34" charset="0"/>
              </a:rPr>
              <a:t>tested</a:t>
            </a:r>
          </a:p>
          <a:p>
            <a:pPr>
              <a:buFontTx/>
              <a:buChar char="•"/>
            </a:pPr>
            <a:r>
              <a:rPr lang="en-US" sz="1200" dirty="0" smtClean="0">
                <a:latin typeface="Calibri" pitchFamily="34" charset="0"/>
              </a:rPr>
              <a:t>Low shunt impedance, hard copper electroformed </a:t>
            </a:r>
            <a:r>
              <a:rPr lang="en-US" sz="1200" i="1" dirty="0" smtClean="0">
                <a:latin typeface="Calibri" pitchFamily="34" charset="0"/>
              </a:rPr>
              <a:t>1C-SW-A5.65-T4.6-Electroformed-Cu, </a:t>
            </a:r>
            <a:r>
              <a:rPr lang="en-US" sz="1200" dirty="0" smtClean="0">
                <a:latin typeface="Calibri" pitchFamily="34" charset="0"/>
              </a:rPr>
              <a:t>1 tested</a:t>
            </a:r>
            <a:endParaRPr lang="en-US" sz="1200" i="1" dirty="0">
              <a:latin typeface="Calibri" pitchFamily="34" charset="0"/>
            </a:endParaRPr>
          </a:p>
          <a:p>
            <a:pPr>
              <a:buFontTx/>
              <a:buChar char="•"/>
            </a:pPr>
            <a:r>
              <a:rPr lang="en-US" sz="1200" dirty="0">
                <a:latin typeface="Calibri" pitchFamily="34" charset="0"/>
              </a:rPr>
              <a:t>High shunt impedance, choke with 4mm gap, </a:t>
            </a:r>
            <a:r>
              <a:rPr lang="en-US" sz="1200" i="1" dirty="0" smtClean="0">
                <a:latin typeface="Calibri" pitchFamily="34" charset="0"/>
              </a:rPr>
              <a:t>1C-SW-A3.75-T2.6-4mm-Ch-Cu,  </a:t>
            </a:r>
            <a:r>
              <a:rPr lang="en-US" sz="1200" dirty="0">
                <a:latin typeface="Calibri" pitchFamily="34" charset="0"/>
              </a:rPr>
              <a:t>2</a:t>
            </a:r>
            <a:r>
              <a:rPr lang="en-US" sz="1200" dirty="0" smtClean="0">
                <a:latin typeface="Calibri" pitchFamily="34" charset="0"/>
              </a:rPr>
              <a:t> </a:t>
            </a:r>
            <a:r>
              <a:rPr lang="en-US" sz="1200" dirty="0">
                <a:latin typeface="Calibri" pitchFamily="34" charset="0"/>
              </a:rPr>
              <a:t>tested</a:t>
            </a:r>
            <a:endParaRPr lang="en-US" sz="1200" i="1" dirty="0">
              <a:latin typeface="Calibri" pitchFamily="34" charset="0"/>
            </a:endParaRPr>
          </a:p>
          <a:p>
            <a:pPr>
              <a:buFontTx/>
              <a:buChar char="•"/>
            </a:pPr>
            <a:r>
              <a:rPr lang="en-US" sz="1200" dirty="0">
                <a:latin typeface="Calibri" pitchFamily="34" charset="0"/>
              </a:rPr>
              <a:t>High shunt impedance, elliptical iris, </a:t>
            </a:r>
            <a:r>
              <a:rPr lang="en-US" sz="1200" i="1" dirty="0">
                <a:latin typeface="Calibri" pitchFamily="34" charset="0"/>
              </a:rPr>
              <a:t>a/lambda</a:t>
            </a:r>
            <a:r>
              <a:rPr lang="en-US" sz="1200" b="1" dirty="0">
                <a:latin typeface="Calibri" pitchFamily="34" charset="0"/>
              </a:rPr>
              <a:t> = </a:t>
            </a:r>
            <a:r>
              <a:rPr lang="en-US" sz="1200" dirty="0">
                <a:latin typeface="Calibri" pitchFamily="34" charset="0"/>
              </a:rPr>
              <a:t>0.143, </a:t>
            </a:r>
            <a:r>
              <a:rPr lang="en-US" sz="1200" i="1" dirty="0" smtClean="0">
                <a:latin typeface="Calibri" pitchFamily="34" charset="0"/>
              </a:rPr>
              <a:t>1C-SW-A3.75-T2.6-6NCu</a:t>
            </a:r>
            <a:r>
              <a:rPr lang="en-US" sz="1200" dirty="0" smtClean="0">
                <a:latin typeface="Calibri" pitchFamily="34" charset="0"/>
              </a:rPr>
              <a:t>, </a:t>
            </a:r>
            <a:r>
              <a:rPr lang="en-US" sz="1200" dirty="0">
                <a:latin typeface="Calibri" pitchFamily="34" charset="0"/>
              </a:rPr>
              <a:t>1 </a:t>
            </a:r>
            <a:r>
              <a:rPr lang="en-US" sz="1200" dirty="0" smtClean="0">
                <a:latin typeface="Calibri" pitchFamily="34" charset="0"/>
              </a:rPr>
              <a:t>tested</a:t>
            </a:r>
          </a:p>
          <a:p>
            <a:pPr>
              <a:buFontTx/>
              <a:buChar char="•"/>
            </a:pPr>
            <a:r>
              <a:rPr lang="en-US" sz="1200" dirty="0" smtClean="0">
                <a:latin typeface="Calibri" pitchFamily="34" charset="0"/>
              </a:rPr>
              <a:t>High shunt impedance, elliptical iris, </a:t>
            </a:r>
            <a:r>
              <a:rPr lang="en-US" sz="1200" i="1" dirty="0" smtClean="0">
                <a:latin typeface="Calibri" pitchFamily="34" charset="0"/>
              </a:rPr>
              <a:t>a/lambda</a:t>
            </a:r>
            <a:r>
              <a:rPr lang="en-US" sz="1200" b="1" dirty="0" smtClean="0">
                <a:latin typeface="Calibri" pitchFamily="34" charset="0"/>
              </a:rPr>
              <a:t> = </a:t>
            </a:r>
            <a:r>
              <a:rPr lang="en-US" sz="1200" dirty="0" smtClean="0">
                <a:latin typeface="Calibri" pitchFamily="34" charset="0"/>
              </a:rPr>
              <a:t>0.143, </a:t>
            </a:r>
            <a:r>
              <a:rPr lang="en-US" sz="1200" i="1" dirty="0" smtClean="0">
                <a:latin typeface="Calibri" pitchFamily="34" charset="0"/>
              </a:rPr>
              <a:t>1C-SW-A3.75-T2.6-6N-HIP-Cu</a:t>
            </a:r>
            <a:r>
              <a:rPr lang="en-US" sz="1200" dirty="0" smtClean="0">
                <a:latin typeface="Calibri" pitchFamily="34" charset="0"/>
              </a:rPr>
              <a:t>, 1 tested</a:t>
            </a:r>
          </a:p>
          <a:p>
            <a:pPr>
              <a:buFontTx/>
              <a:buChar char="•"/>
            </a:pPr>
            <a:r>
              <a:rPr lang="en-US" sz="1200" dirty="0" smtClean="0">
                <a:latin typeface="Calibri" pitchFamily="34" charset="0"/>
              </a:rPr>
              <a:t>High shunt impedance, elliptical iris, </a:t>
            </a:r>
            <a:r>
              <a:rPr lang="en-US" sz="1200" i="1" dirty="0" smtClean="0">
                <a:latin typeface="Calibri" pitchFamily="34" charset="0"/>
              </a:rPr>
              <a:t>a/lambda</a:t>
            </a:r>
            <a:r>
              <a:rPr lang="en-US" sz="1200" b="1" dirty="0" smtClean="0">
                <a:latin typeface="Calibri" pitchFamily="34" charset="0"/>
              </a:rPr>
              <a:t> = </a:t>
            </a:r>
            <a:r>
              <a:rPr lang="en-US" sz="1200" dirty="0" smtClean="0">
                <a:latin typeface="Calibri" pitchFamily="34" charset="0"/>
              </a:rPr>
              <a:t>0.143, </a:t>
            </a:r>
            <a:r>
              <a:rPr lang="en-US" sz="1200" i="1" dirty="0" smtClean="0">
                <a:latin typeface="Calibri" pitchFamily="34" charset="0"/>
              </a:rPr>
              <a:t>1C-SW-A3.75-T2.6-7N-Cu</a:t>
            </a:r>
            <a:r>
              <a:rPr lang="en-US" sz="1200" dirty="0" smtClean="0">
                <a:latin typeface="Calibri" pitchFamily="34" charset="0"/>
              </a:rPr>
              <a:t>, 1 tested</a:t>
            </a:r>
            <a:endParaRPr lang="en-US" sz="1200" dirty="0">
              <a:latin typeface="Calibri" pitchFamily="34" charset="0"/>
            </a:endParaRPr>
          </a:p>
          <a:p>
            <a:pPr>
              <a:buFontTx/>
              <a:buChar char="•"/>
            </a:pPr>
            <a:r>
              <a:rPr lang="en-US" sz="1200" dirty="0">
                <a:latin typeface="Calibri" pitchFamily="34" charset="0"/>
              </a:rPr>
              <a:t>Low shunt impedance, made of  </a:t>
            </a:r>
            <a:r>
              <a:rPr lang="en-US" sz="1200" dirty="0" err="1">
                <a:latin typeface="Calibri" pitchFamily="34" charset="0"/>
              </a:rPr>
              <a:t>CuAg</a:t>
            </a:r>
            <a:r>
              <a:rPr lang="en-US" sz="1200" dirty="0">
                <a:latin typeface="Calibri" pitchFamily="34" charset="0"/>
              </a:rPr>
              <a:t>, </a:t>
            </a:r>
            <a:r>
              <a:rPr lang="en-US" sz="1200" i="1" dirty="0">
                <a:latin typeface="Calibri" pitchFamily="34" charset="0"/>
              </a:rPr>
              <a:t>1C-SW-A5.65-T4.6-CuAg-SLAC-#1,  </a:t>
            </a:r>
            <a:r>
              <a:rPr lang="en-US" sz="1200" dirty="0">
                <a:latin typeface="Calibri" pitchFamily="34" charset="0"/>
              </a:rPr>
              <a:t>1 tested</a:t>
            </a:r>
          </a:p>
          <a:p>
            <a:pPr>
              <a:buFontTx/>
              <a:buChar char="•"/>
            </a:pPr>
            <a:r>
              <a:rPr lang="en-US" sz="1200" dirty="0">
                <a:latin typeface="Calibri" pitchFamily="34" charset="0"/>
              </a:rPr>
              <a:t>High shunt impedance hard </a:t>
            </a:r>
            <a:r>
              <a:rPr lang="en-US" sz="1200" dirty="0" err="1">
                <a:latin typeface="Calibri" pitchFamily="34" charset="0"/>
              </a:rPr>
              <a:t>CuAg</a:t>
            </a:r>
            <a:r>
              <a:rPr lang="en-US" sz="1200" dirty="0">
                <a:latin typeface="Calibri" pitchFamily="34" charset="0"/>
              </a:rPr>
              <a:t> structure </a:t>
            </a:r>
            <a:r>
              <a:rPr lang="en-US" sz="1200" i="1" dirty="0" smtClean="0">
                <a:latin typeface="Calibri" pitchFamily="34" charset="0"/>
              </a:rPr>
              <a:t>1C-SW-A3.75-T2.6-LowTempBrazed-CuAg, </a:t>
            </a:r>
            <a:r>
              <a:rPr lang="en-US" sz="1200" dirty="0">
                <a:latin typeface="Calibri" pitchFamily="34" charset="0"/>
              </a:rPr>
              <a:t>1 tested</a:t>
            </a:r>
          </a:p>
          <a:p>
            <a:pPr>
              <a:buFontTx/>
              <a:buChar char="•"/>
            </a:pPr>
            <a:r>
              <a:rPr lang="en-US" sz="1200" dirty="0">
                <a:latin typeface="Calibri" pitchFamily="34" charset="0"/>
              </a:rPr>
              <a:t>High shunt impedance soft </a:t>
            </a:r>
            <a:r>
              <a:rPr lang="en-US" sz="1200" dirty="0" err="1">
                <a:latin typeface="Calibri" pitchFamily="34" charset="0"/>
              </a:rPr>
              <a:t>CuAg</a:t>
            </a:r>
            <a:r>
              <a:rPr lang="en-US" sz="1200" dirty="0">
                <a:latin typeface="Calibri" pitchFamily="34" charset="0"/>
              </a:rPr>
              <a:t>, </a:t>
            </a:r>
            <a:r>
              <a:rPr lang="en-US" sz="1200" i="1" dirty="0" smtClean="0">
                <a:latin typeface="Calibri" pitchFamily="34" charset="0"/>
              </a:rPr>
              <a:t>1C-SW-A3.75-T2.6-CuAg</a:t>
            </a:r>
            <a:r>
              <a:rPr lang="en-US" sz="1200" dirty="0" smtClean="0">
                <a:latin typeface="Calibri" pitchFamily="34" charset="0"/>
              </a:rPr>
              <a:t>, </a:t>
            </a:r>
            <a:r>
              <a:rPr lang="en-US" sz="1200" dirty="0">
                <a:latin typeface="Calibri" pitchFamily="34" charset="0"/>
              </a:rPr>
              <a:t>1 </a:t>
            </a:r>
            <a:r>
              <a:rPr lang="en-US" sz="1200" dirty="0" smtClean="0">
                <a:latin typeface="Calibri" pitchFamily="34" charset="0"/>
              </a:rPr>
              <a:t>tested</a:t>
            </a:r>
          </a:p>
          <a:p>
            <a:pPr>
              <a:buFontTx/>
              <a:buChar char="•"/>
            </a:pPr>
            <a:r>
              <a:rPr lang="en-US" sz="1200" dirty="0" smtClean="0">
                <a:latin typeface="Calibri" pitchFamily="34" charset="0"/>
              </a:rPr>
              <a:t>High shunt impedance hard </a:t>
            </a:r>
            <a:r>
              <a:rPr lang="en-US" sz="1200" dirty="0" err="1" smtClean="0">
                <a:latin typeface="Calibri" pitchFamily="34" charset="0"/>
              </a:rPr>
              <a:t>CuZr</a:t>
            </a:r>
            <a:r>
              <a:rPr lang="en-US" sz="1200" dirty="0" smtClean="0">
                <a:latin typeface="Calibri" pitchFamily="34" charset="0"/>
              </a:rPr>
              <a:t>, </a:t>
            </a:r>
            <a:r>
              <a:rPr lang="en-US" sz="1200" i="1" dirty="0" smtClean="0">
                <a:latin typeface="Calibri" pitchFamily="34" charset="0"/>
              </a:rPr>
              <a:t>1C-SW-A3.75-T2.6-Clamped-CuZr</a:t>
            </a:r>
            <a:r>
              <a:rPr lang="en-US" sz="1200" dirty="0" smtClean="0">
                <a:latin typeface="Calibri" pitchFamily="34" charset="0"/>
              </a:rPr>
              <a:t>, 1 tested</a:t>
            </a:r>
          </a:p>
          <a:p>
            <a:pPr>
              <a:buFontTx/>
              <a:buChar char="•"/>
            </a:pPr>
            <a:r>
              <a:rPr lang="en-US" sz="1200" dirty="0" smtClean="0">
                <a:solidFill>
                  <a:srgbClr val="FF0000"/>
                </a:solidFill>
                <a:latin typeface="Calibri" pitchFamily="34" charset="0"/>
              </a:rPr>
              <a:t>High shunt impedance single feed side coupled, 1C-SW-A3.75-T2.6-1WR90-Cu-SLAC-#1, 1 tested</a:t>
            </a:r>
          </a:p>
          <a:p>
            <a:pPr>
              <a:buFontTx/>
              <a:buChar char="•"/>
            </a:pPr>
            <a:r>
              <a:rPr lang="en-US" sz="1200" dirty="0" smtClean="0">
                <a:latin typeface="Calibri" pitchFamily="34" charset="0"/>
              </a:rPr>
              <a:t>High shunt impedance hard </a:t>
            </a:r>
            <a:r>
              <a:rPr lang="en-US" sz="1200" dirty="0" err="1" smtClean="0">
                <a:latin typeface="Calibri" pitchFamily="34" charset="0"/>
              </a:rPr>
              <a:t>CuCr</a:t>
            </a:r>
            <a:r>
              <a:rPr lang="en-US" sz="1200" dirty="0" smtClean="0">
                <a:latin typeface="Calibri" pitchFamily="34" charset="0"/>
              </a:rPr>
              <a:t>, </a:t>
            </a:r>
            <a:r>
              <a:rPr lang="en-US" sz="1200" i="1" dirty="0" smtClean="0">
                <a:latin typeface="Calibri" pitchFamily="34" charset="0"/>
              </a:rPr>
              <a:t>1C-SW-A3.75-T2.6-Clamped-CuCr</a:t>
            </a:r>
            <a:r>
              <a:rPr lang="en-US" sz="1200" dirty="0" smtClean="0">
                <a:latin typeface="Calibri" pitchFamily="34" charset="0"/>
              </a:rPr>
              <a:t>, 1 tested</a:t>
            </a:r>
          </a:p>
          <a:p>
            <a:pPr>
              <a:buFontTx/>
              <a:buChar char="•"/>
            </a:pPr>
            <a:r>
              <a:rPr lang="en-US" sz="1200" dirty="0" smtClean="0">
                <a:solidFill>
                  <a:srgbClr val="FF0000"/>
                </a:solidFill>
                <a:latin typeface="Calibri" pitchFamily="34" charset="0"/>
              </a:rPr>
              <a:t>High shunt impedance double feed side coupled 3C-SW-A3.75-T2.6-2WR90-Cu-SLAC, 2 tested</a:t>
            </a:r>
          </a:p>
          <a:p>
            <a:pPr>
              <a:buFontTx/>
              <a:buChar char="•"/>
            </a:pPr>
            <a:r>
              <a:rPr lang="en-US" sz="1200" dirty="0" smtClean="0">
                <a:latin typeface="Calibri" pitchFamily="34" charset="0"/>
              </a:rPr>
              <a:t>Highest shunt impedance hard copper structure  </a:t>
            </a:r>
            <a:r>
              <a:rPr lang="en-US" sz="1200" i="1" dirty="0" smtClean="0">
                <a:latin typeface="Calibri" pitchFamily="34" charset="0"/>
              </a:rPr>
              <a:t>1C-SW-A2.75-T2.0-Clamped-Cu, </a:t>
            </a:r>
            <a:r>
              <a:rPr lang="en-US" sz="1200" dirty="0" smtClean="0">
                <a:latin typeface="Calibri" pitchFamily="34" charset="0"/>
              </a:rPr>
              <a:t>1 tested</a:t>
            </a:r>
          </a:p>
          <a:p>
            <a:pPr>
              <a:buFontTx/>
              <a:buChar char="•"/>
            </a:pPr>
            <a:r>
              <a:rPr lang="en-US" sz="1200" dirty="0" smtClean="0">
                <a:latin typeface="Calibri" pitchFamily="34" charset="0"/>
              </a:rPr>
              <a:t>Low shunt impedance Photonic-Band Gap with elliptical rods </a:t>
            </a:r>
            <a:r>
              <a:rPr lang="en-US" sz="1200" i="1" dirty="0" smtClean="0">
                <a:latin typeface="Calibri" pitchFamily="34" charset="0"/>
              </a:rPr>
              <a:t>1C-SW-A5.65-T4.6-PBG2-Cu-SLAC-#1</a:t>
            </a:r>
            <a:r>
              <a:rPr lang="en-US" sz="1200" dirty="0" smtClean="0">
                <a:latin typeface="Calibri" pitchFamily="34" charset="0"/>
              </a:rPr>
              <a:t>, 1 tested</a:t>
            </a:r>
          </a:p>
          <a:p>
            <a:pPr>
              <a:buFontTx/>
              <a:buChar char="•"/>
            </a:pPr>
            <a:r>
              <a:rPr lang="en-US" sz="1200" dirty="0" smtClean="0">
                <a:solidFill>
                  <a:srgbClr val="FF0000"/>
                </a:solidFill>
                <a:latin typeface="Calibri" pitchFamily="34" charset="0"/>
              </a:rPr>
              <a:t>Highest shunt impedance, copper coated stainless steel </a:t>
            </a:r>
            <a:r>
              <a:rPr lang="en-US" sz="1200" i="1" dirty="0" smtClean="0">
                <a:solidFill>
                  <a:srgbClr val="FF0000"/>
                </a:solidFill>
                <a:latin typeface="Calibri" pitchFamily="34" charset="0"/>
              </a:rPr>
              <a:t>1C-SW-A2.75-t2.0-Clamped-SS-SLAC-#1, 1 tested</a:t>
            </a:r>
            <a:endParaRPr lang="en-US" sz="1200" dirty="0" smtClean="0">
              <a:solidFill>
                <a:srgbClr val="FF0000"/>
              </a:solidFill>
              <a:latin typeface="Calibri" pitchFamily="34" charset="0"/>
            </a:endParaRPr>
          </a:p>
          <a:p>
            <a:pPr>
              <a:buFontTx/>
              <a:buChar char="•"/>
            </a:pPr>
            <a:endParaRPr lang="en-US" sz="1400" dirty="0" smtClean="0">
              <a:solidFill>
                <a:srgbClr val="FF0000"/>
              </a:solidFill>
              <a:latin typeface="Calibri" pitchFamily="34" charset="0"/>
            </a:endParaRPr>
          </a:p>
          <a:p>
            <a:pPr algn="ctr"/>
            <a:r>
              <a:rPr lang="en-US" dirty="0" smtClean="0">
                <a:latin typeface="Calibri" pitchFamily="34" charset="0"/>
              </a:rPr>
              <a:t>Now 36</a:t>
            </a:r>
            <a:r>
              <a:rPr lang="en-US" baseline="30000" dirty="0" smtClean="0">
                <a:latin typeface="Calibri" pitchFamily="34" charset="0"/>
              </a:rPr>
              <a:t>th</a:t>
            </a:r>
            <a:r>
              <a:rPr lang="en-US" dirty="0" smtClean="0">
                <a:latin typeface="Calibri" pitchFamily="34" charset="0"/>
              </a:rPr>
              <a:t> </a:t>
            </a:r>
            <a:r>
              <a:rPr lang="en-US" dirty="0">
                <a:latin typeface="Calibri" pitchFamily="34" charset="0"/>
              </a:rPr>
              <a:t>test is </a:t>
            </a:r>
            <a:r>
              <a:rPr lang="en-US" dirty="0" smtClean="0">
                <a:latin typeface="Calibri" pitchFamily="34" charset="0"/>
              </a:rPr>
              <a:t>about to start</a:t>
            </a:r>
            <a:r>
              <a:rPr lang="en-US" sz="1400" dirty="0" smtClean="0">
                <a:latin typeface="Calibri" pitchFamily="34" charset="0"/>
              </a:rPr>
              <a:t>, </a:t>
            </a:r>
            <a:endParaRPr lang="en-US" sz="1400" dirty="0">
              <a:latin typeface="Calibri" pitchFamily="34" charset="0"/>
            </a:endParaRPr>
          </a:p>
          <a:p>
            <a:pPr algn="ctr"/>
            <a:r>
              <a:rPr lang="en-US" sz="1600" dirty="0" smtClean="0">
                <a:latin typeface="Calibri" pitchFamily="34" charset="0"/>
              </a:rPr>
              <a:t>Highest shunt impedance, hard copper </a:t>
            </a:r>
            <a:r>
              <a:rPr lang="en-US" i="1" dirty="0" smtClean="0">
                <a:latin typeface="Calibri" pitchFamily="34" charset="0"/>
              </a:rPr>
              <a:t>1C-SW-A2.75-t2.0-Clamped-Cu-SLAC-#2</a:t>
            </a:r>
            <a:endParaRPr lang="en-US" sz="1400" dirty="0">
              <a:latin typeface="Calibri" pitchFamily="34" charset="0"/>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7490" name="Rectangle 2"/>
          <p:cNvSpPr>
            <a:spLocks noChangeArrowheads="1"/>
          </p:cNvSpPr>
          <p:nvPr/>
        </p:nvSpPr>
        <p:spPr bwMode="auto">
          <a:xfrm>
            <a:off x="0" y="637699"/>
            <a:ext cx="9144000" cy="7417415"/>
          </a:xfrm>
          <a:prstGeom prst="rect">
            <a:avLst/>
          </a:prstGeom>
          <a:noFill/>
          <a:ln w="9525">
            <a:noFill/>
            <a:miter lim="800000"/>
            <a:headEnd/>
            <a:tailEnd/>
          </a:ln>
          <a:effectLst/>
        </p:spPr>
        <p:txBody>
          <a:bodyPr wrap="square">
            <a:spAutoFit/>
          </a:bodyPr>
          <a:lstStyle/>
          <a:p>
            <a:r>
              <a:rPr lang="en-US" sz="2400" dirty="0" smtClean="0">
                <a:latin typeface="Calibri" pitchFamily="34" charset="0"/>
              </a:rPr>
              <a:t>New diagnostics:</a:t>
            </a:r>
          </a:p>
          <a:p>
            <a:r>
              <a:rPr lang="en-US" dirty="0" smtClean="0">
                <a:latin typeface="Calibri" pitchFamily="34" charset="0"/>
              </a:rPr>
              <a:t>High shunt impedance, full choke cell with a viewport, 1C-SW-A3.75-T2.6-Ch-View-Port-Cu</a:t>
            </a:r>
          </a:p>
          <a:p>
            <a:r>
              <a:rPr lang="en-US" sz="2400" dirty="0" smtClean="0">
                <a:latin typeface="Calibri" pitchFamily="34" charset="0"/>
              </a:rPr>
              <a:t>Geometry tests:</a:t>
            </a:r>
          </a:p>
          <a:p>
            <a:r>
              <a:rPr lang="en-US" dirty="0" smtClean="0">
                <a:latin typeface="Calibri" pitchFamily="34" charset="0"/>
              </a:rPr>
              <a:t>High shunt impedance, triple choke, copper, </a:t>
            </a:r>
            <a:r>
              <a:rPr lang="en-US" i="1" dirty="0" smtClean="0">
                <a:latin typeface="Calibri" pitchFamily="34" charset="0"/>
              </a:rPr>
              <a:t>1C-SW-A3.75-T2.6-4mm-TripleCh-Cu</a:t>
            </a:r>
          </a:p>
          <a:p>
            <a:r>
              <a:rPr lang="en-US" dirty="0" smtClean="0">
                <a:latin typeface="Calibri" pitchFamily="34" charset="0"/>
              </a:rPr>
              <a:t>High shunt impedance, reduced magnetic field, copper </a:t>
            </a:r>
            <a:r>
              <a:rPr lang="en-US" i="1" dirty="0" smtClean="0">
                <a:latin typeface="Calibri" pitchFamily="34" charset="0"/>
              </a:rPr>
              <a:t>1C-SW-A3.75-T2.2-Cu</a:t>
            </a:r>
            <a:endParaRPr lang="en-US" sz="2000" dirty="0" smtClean="0">
              <a:latin typeface="Calibri" pitchFamily="34" charset="0"/>
            </a:endParaRPr>
          </a:p>
          <a:p>
            <a:r>
              <a:rPr lang="en-US" sz="2400" dirty="0" smtClean="0">
                <a:latin typeface="Calibri" pitchFamily="34" charset="0"/>
              </a:rPr>
              <a:t>Materials:</a:t>
            </a:r>
            <a:r>
              <a:rPr lang="en-US" sz="2400" i="1" dirty="0" smtClean="0">
                <a:latin typeface="Calibri" pitchFamily="34" charset="0"/>
              </a:rPr>
              <a:t> </a:t>
            </a:r>
          </a:p>
          <a:p>
            <a:r>
              <a:rPr lang="en-US" dirty="0" smtClean="0">
                <a:latin typeface="Calibri" pitchFamily="34" charset="0"/>
              </a:rPr>
              <a:t>High shunt impedance, made of hard </a:t>
            </a:r>
            <a:r>
              <a:rPr lang="en-US" dirty="0" err="1" smtClean="0">
                <a:latin typeface="Calibri" pitchFamily="34" charset="0"/>
              </a:rPr>
              <a:t>CuAg</a:t>
            </a:r>
            <a:r>
              <a:rPr lang="en-US" dirty="0" smtClean="0">
                <a:latin typeface="Calibri" pitchFamily="34" charset="0"/>
              </a:rPr>
              <a:t>, </a:t>
            </a:r>
            <a:r>
              <a:rPr lang="en-US" i="1" dirty="0" smtClean="0">
                <a:latin typeface="Calibri" pitchFamily="34" charset="0"/>
              </a:rPr>
              <a:t>1C-SW-A3.75-T2.6-Clamped-CuAg,</a:t>
            </a:r>
          </a:p>
          <a:p>
            <a:r>
              <a:rPr lang="en-US" dirty="0" smtClean="0">
                <a:latin typeface="Calibri" pitchFamily="34" charset="0"/>
              </a:rPr>
              <a:t>Highest shunt impedance, made of hard </a:t>
            </a:r>
            <a:r>
              <a:rPr lang="en-US" dirty="0" err="1" smtClean="0">
                <a:latin typeface="Calibri" pitchFamily="34" charset="0"/>
              </a:rPr>
              <a:t>CuCr</a:t>
            </a:r>
            <a:r>
              <a:rPr lang="en-US" dirty="0" smtClean="0">
                <a:latin typeface="Calibri" pitchFamily="34" charset="0"/>
              </a:rPr>
              <a:t>, </a:t>
            </a:r>
            <a:r>
              <a:rPr lang="en-US" dirty="0" err="1" smtClean="0">
                <a:latin typeface="Calibri" pitchFamily="34" charset="0"/>
              </a:rPr>
              <a:t>CuAg</a:t>
            </a:r>
            <a:r>
              <a:rPr lang="en-US" dirty="0" smtClean="0">
                <a:latin typeface="Calibri" pitchFamily="34" charset="0"/>
              </a:rPr>
              <a:t>, </a:t>
            </a:r>
            <a:r>
              <a:rPr lang="en-US" dirty="0" err="1" smtClean="0">
                <a:latin typeface="Calibri" pitchFamily="34" charset="0"/>
              </a:rPr>
              <a:t>CuZr</a:t>
            </a:r>
            <a:r>
              <a:rPr lang="en-US" dirty="0" smtClean="0">
                <a:latin typeface="Calibri" pitchFamily="34" charset="0"/>
              </a:rPr>
              <a:t>, </a:t>
            </a:r>
            <a:r>
              <a:rPr lang="en-US" i="1" dirty="0" smtClean="0">
                <a:latin typeface="Calibri" pitchFamily="34" charset="0"/>
              </a:rPr>
              <a:t>1C-SW-A2.75-T2.0-Clamped-CuCr,</a:t>
            </a:r>
          </a:p>
          <a:p>
            <a:r>
              <a:rPr lang="en-US" i="1" dirty="0" smtClean="0">
                <a:latin typeface="Calibri" pitchFamily="34" charset="0"/>
              </a:rPr>
              <a:t> </a:t>
            </a:r>
            <a:r>
              <a:rPr lang="en-US" i="1" dirty="0" err="1" smtClean="0">
                <a:latin typeface="Calibri" pitchFamily="34" charset="0"/>
              </a:rPr>
              <a:t>CuAg</a:t>
            </a:r>
            <a:r>
              <a:rPr lang="en-US" i="1" dirty="0" smtClean="0">
                <a:latin typeface="Calibri" pitchFamily="34" charset="0"/>
              </a:rPr>
              <a:t>, </a:t>
            </a:r>
            <a:r>
              <a:rPr lang="en-US" i="1" dirty="0" err="1" smtClean="0">
                <a:latin typeface="Calibri" pitchFamily="34" charset="0"/>
              </a:rPr>
              <a:t>CuZr</a:t>
            </a:r>
            <a:endParaRPr lang="en-US" i="1" dirty="0" smtClean="0">
              <a:latin typeface="Calibri" pitchFamily="34" charset="0"/>
            </a:endParaRPr>
          </a:p>
          <a:p>
            <a:r>
              <a:rPr lang="en-US" dirty="0" smtClean="0">
                <a:latin typeface="Calibri" pitchFamily="34" charset="0"/>
              </a:rPr>
              <a:t>High shunt impedance, triple choke, Molybdenum, </a:t>
            </a:r>
            <a:r>
              <a:rPr lang="en-US" i="1" dirty="0" smtClean="0">
                <a:latin typeface="Calibri" pitchFamily="34" charset="0"/>
              </a:rPr>
              <a:t>1C-SW-A3.75-T2.6-4mm-TripleCh-Mo</a:t>
            </a:r>
          </a:p>
          <a:p>
            <a:r>
              <a:rPr lang="en-US" dirty="0" smtClean="0">
                <a:latin typeface="Calibri" pitchFamily="34" charset="0"/>
              </a:rPr>
              <a:t>High shunt impedance, Cu-Mo, </a:t>
            </a:r>
            <a:r>
              <a:rPr lang="en-US" i="1" dirty="0" smtClean="0">
                <a:latin typeface="Calibri" pitchFamily="34" charset="0"/>
              </a:rPr>
              <a:t>1C-SW-A3.75-T2.6-Cu-Mo</a:t>
            </a:r>
          </a:p>
          <a:p>
            <a:r>
              <a:rPr lang="en-US" dirty="0" smtClean="0">
                <a:latin typeface="Calibri" pitchFamily="34" charset="0"/>
              </a:rPr>
              <a:t>High shunt impedance, Cu-Stainless Steel, </a:t>
            </a:r>
            <a:r>
              <a:rPr lang="en-US" i="1" dirty="0" smtClean="0">
                <a:latin typeface="Calibri" pitchFamily="34" charset="0"/>
              </a:rPr>
              <a:t>1C-SW-A3.75-T2.6-Cu-SUS</a:t>
            </a:r>
          </a:p>
          <a:p>
            <a:r>
              <a:rPr lang="en-US" dirty="0" smtClean="0">
                <a:latin typeface="Calibri" pitchFamily="34" charset="0"/>
              </a:rPr>
              <a:t>Highest shunt impedance, cryogenic test, </a:t>
            </a:r>
            <a:r>
              <a:rPr lang="en-US" i="1" dirty="0" smtClean="0">
                <a:latin typeface="Calibri" pitchFamily="34" charset="0"/>
              </a:rPr>
              <a:t>1C-SW-A2.75-T2.0-Cryo-Cu</a:t>
            </a:r>
          </a:p>
          <a:p>
            <a:r>
              <a:rPr lang="en-US" sz="2400" dirty="0" smtClean="0">
                <a:solidFill>
                  <a:srgbClr val="0070C0"/>
                </a:solidFill>
                <a:latin typeface="Calibri" pitchFamily="34" charset="0"/>
              </a:rPr>
              <a:t>Reproducibility </a:t>
            </a:r>
            <a:r>
              <a:rPr lang="en-US" sz="2400" dirty="0">
                <a:solidFill>
                  <a:srgbClr val="0070C0"/>
                </a:solidFill>
                <a:latin typeface="Calibri" pitchFamily="34" charset="0"/>
              </a:rPr>
              <a:t>tests: </a:t>
            </a:r>
          </a:p>
          <a:p>
            <a:r>
              <a:rPr lang="en-US" dirty="0" smtClean="0">
                <a:solidFill>
                  <a:srgbClr val="0070C0"/>
                </a:solidFill>
                <a:latin typeface="Calibri" pitchFamily="34" charset="0"/>
              </a:rPr>
              <a:t>High </a:t>
            </a:r>
            <a:r>
              <a:rPr lang="en-US" dirty="0">
                <a:solidFill>
                  <a:srgbClr val="0070C0"/>
                </a:solidFill>
                <a:latin typeface="Calibri" pitchFamily="34" charset="0"/>
              </a:rPr>
              <a:t>shunt impedance, round iris, </a:t>
            </a:r>
            <a:r>
              <a:rPr lang="en-US" i="1" dirty="0">
                <a:solidFill>
                  <a:srgbClr val="0070C0"/>
                </a:solidFill>
                <a:latin typeface="Calibri" pitchFamily="34" charset="0"/>
              </a:rPr>
              <a:t>1C-SW-A3.75-T1.66-Cu</a:t>
            </a:r>
            <a:r>
              <a:rPr lang="en-US" dirty="0">
                <a:solidFill>
                  <a:srgbClr val="0070C0"/>
                </a:solidFill>
                <a:latin typeface="Calibri" pitchFamily="34" charset="0"/>
              </a:rPr>
              <a:t> </a:t>
            </a:r>
            <a:endParaRPr lang="en-US" i="1" dirty="0">
              <a:solidFill>
                <a:srgbClr val="0070C0"/>
              </a:solidFill>
              <a:latin typeface="Calibri" pitchFamily="34" charset="0"/>
            </a:endParaRPr>
          </a:p>
          <a:p>
            <a:r>
              <a:rPr lang="en-US" dirty="0">
                <a:solidFill>
                  <a:srgbClr val="0070C0"/>
                </a:solidFill>
                <a:latin typeface="Calibri" pitchFamily="34" charset="0"/>
              </a:rPr>
              <a:t>Three high gradient cells, low shunt impedance, </a:t>
            </a:r>
            <a:r>
              <a:rPr lang="en-US" i="1" dirty="0" smtClean="0">
                <a:solidFill>
                  <a:srgbClr val="0070C0"/>
                </a:solidFill>
                <a:latin typeface="Calibri" pitchFamily="34" charset="0"/>
              </a:rPr>
              <a:t>3C-SW-A5.65-T4.6-Cu</a:t>
            </a:r>
          </a:p>
          <a:p>
            <a:endParaRPr lang="en-US" b="1" dirty="0">
              <a:latin typeface="Calibri" pitchFamily="34" charset="0"/>
            </a:endParaRPr>
          </a:p>
          <a:p>
            <a:endParaRPr lang="en-US" dirty="0">
              <a:latin typeface="Calibri" pitchFamily="34" charset="0"/>
            </a:endParaRPr>
          </a:p>
          <a:p>
            <a:endParaRPr lang="en-US" i="1" dirty="0" smtClean="0">
              <a:latin typeface="Calibri" pitchFamily="34" charset="0"/>
            </a:endParaRPr>
          </a:p>
          <a:p>
            <a:endParaRPr lang="en-US" i="1" dirty="0" smtClean="0">
              <a:latin typeface="Calibri" pitchFamily="34" charset="0"/>
            </a:endParaRPr>
          </a:p>
          <a:p>
            <a:endParaRPr lang="en-US" i="1" dirty="0" smtClean="0">
              <a:latin typeface="Calibri" pitchFamily="34" charset="0"/>
            </a:endParaRPr>
          </a:p>
          <a:p>
            <a:endParaRPr lang="en-US" i="1" dirty="0" smtClean="0">
              <a:latin typeface="Calibri" pitchFamily="34" charset="0"/>
            </a:endParaRPr>
          </a:p>
          <a:p>
            <a:endParaRPr lang="en-US" i="1" dirty="0" smtClean="0">
              <a:latin typeface="Calibri" pitchFamily="34" charset="0"/>
            </a:endParaRPr>
          </a:p>
          <a:p>
            <a:endParaRPr lang="en-US" i="1" dirty="0">
              <a:latin typeface="Calibri" pitchFamily="34" charset="0"/>
            </a:endParaRPr>
          </a:p>
          <a:p>
            <a:endParaRPr lang="en-US" i="1" dirty="0">
              <a:latin typeface="Calibri" pitchFamily="34" charset="0"/>
            </a:endParaRPr>
          </a:p>
        </p:txBody>
      </p:sp>
      <p:sp>
        <p:nvSpPr>
          <p:cNvPr id="447491" name="Text Box 3"/>
          <p:cNvSpPr txBox="1">
            <a:spLocks noChangeArrowheads="1"/>
          </p:cNvSpPr>
          <p:nvPr/>
        </p:nvSpPr>
        <p:spPr bwMode="auto">
          <a:xfrm>
            <a:off x="1150189" y="0"/>
            <a:ext cx="7108677" cy="584775"/>
          </a:xfrm>
          <a:prstGeom prst="rect">
            <a:avLst/>
          </a:prstGeom>
          <a:noFill/>
          <a:ln w="9525">
            <a:noFill/>
            <a:miter lim="800000"/>
            <a:headEnd/>
            <a:tailEnd/>
          </a:ln>
          <a:effectLst/>
        </p:spPr>
        <p:txBody>
          <a:bodyPr wrap="none">
            <a:spAutoFit/>
          </a:bodyPr>
          <a:lstStyle/>
          <a:p>
            <a:r>
              <a:rPr lang="en-US" sz="3200" dirty="0">
                <a:latin typeface="Calibri" pitchFamily="34" charset="0"/>
              </a:rPr>
              <a:t>Next experiments, as for </a:t>
            </a:r>
            <a:r>
              <a:rPr lang="en-US" sz="3200" dirty="0" smtClean="0">
                <a:latin typeface="Calibri" pitchFamily="34" charset="0"/>
              </a:rPr>
              <a:t>September 2011</a:t>
            </a:r>
            <a:endParaRPr lang="en-US" sz="3200" dirty="0">
              <a:latin typeface="Calibri" pitchFamily="34" charset="0"/>
            </a:endParaRPr>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Default Design">
  <a:themeElements>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Default Design">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Default Design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efault Design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efault Design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efault Design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efault Design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efault Design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efault Design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efault Design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14036</TotalTime>
  <Words>2640</Words>
  <Application>Microsoft Office PowerPoint</Application>
  <PresentationFormat>On-screen Show (4:3)</PresentationFormat>
  <Paragraphs>477</Paragraphs>
  <Slides>57</Slides>
  <Notes>17</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57</vt:i4>
      </vt:variant>
    </vt:vector>
  </HeadingPairs>
  <TitlesOfParts>
    <vt:vector size="63" baseType="lpstr">
      <vt:lpstr>Arial</vt:lpstr>
      <vt:lpstr>Calibri</vt:lpstr>
      <vt:lpstr>Times New Roman</vt:lpstr>
      <vt:lpstr>ＭＳ Ｐゴシック</vt:lpstr>
      <vt:lpstr>Default Design</vt:lpstr>
      <vt:lpstr>Mathcad</vt:lpstr>
      <vt:lpstr> High Gradient Tests  at SLAC</vt:lpstr>
      <vt:lpstr>Slide 2</vt:lpstr>
      <vt:lpstr>Outline</vt:lpstr>
      <vt:lpstr>Single Cell SW and short TW Accelerating Structures</vt:lpstr>
      <vt:lpstr>Reusable coupler: TM01 Mode Launcher</vt:lpstr>
      <vt:lpstr>Slide 6</vt:lpstr>
      <vt:lpstr>Slide 7</vt:lpstr>
      <vt:lpstr>Slide 8</vt:lpstr>
      <vt:lpstr>Slide 9</vt:lpstr>
      <vt:lpstr>Material tests  Highest shunt impedance, copper coated stainless steel  1C-SW-A2.75-t2.0-Clamped-SS-SLAC-#1  Specified coating thickness  0.0001-0.0002 inch </vt:lpstr>
      <vt:lpstr>Motivation</vt:lpstr>
      <vt:lpstr>Material Tests Without Brazing Clamped Structure</vt:lpstr>
      <vt:lpstr>Highest Shunt Impedance SW-A2.75-T2.0-Cu   10 MW input</vt:lpstr>
      <vt:lpstr>Slide 14</vt:lpstr>
      <vt:lpstr>Slide 15</vt:lpstr>
      <vt:lpstr>Slide 16</vt:lpstr>
      <vt:lpstr>Slide 17</vt:lpstr>
      <vt:lpstr>Slow Initial conditioning</vt:lpstr>
      <vt:lpstr>Comparison of soft and copper-plated stainless steel 1C-SW-A2.75-T2.0 structures, different pulse length</vt:lpstr>
      <vt:lpstr>Comparison of soft and copper-plated stainless steel  1C-SW-A2.75-T2.0 structures, different pulse length</vt:lpstr>
      <vt:lpstr>Double Pulse Experiment, mapping time dependence of rf breakdown rate</vt:lpstr>
      <vt:lpstr>Double Pulse Experiment, Practical pulse shapes</vt:lpstr>
      <vt:lpstr>Double Pulse Experiment, mapping time dependence of rf breakdown rate</vt:lpstr>
      <vt:lpstr>Results of tests of Cu-coated stainless steel structure</vt:lpstr>
      <vt:lpstr>Overview of results from three side-coupled structures  High shunt impedance single-feed side coupled,  1C-SW-A3.75-T2.6-1WR90-Cu-SLAC-#1,  and two High shunt impedance dual-feed side coupled 3C-SW-A3.75-T2.6-2WR90-Cu-SLAC-#1, #2 </vt:lpstr>
      <vt:lpstr>Slide 26</vt:lpstr>
      <vt:lpstr>Slide 27</vt:lpstr>
      <vt:lpstr>Slide 28</vt:lpstr>
      <vt:lpstr>SEM inspection of single-feed  1C-SW-A3.75-T2.6-1WR90-Cu-SLAC-#1  </vt:lpstr>
      <vt:lpstr>Slide 30</vt:lpstr>
      <vt:lpstr>Breakdown rate for different pulse length for the two dual-feed structures 1WR90-Cu-SLAC-#1, #2 vs. pulse heating </vt:lpstr>
      <vt:lpstr>SEM inspection of dual-feed, low coupler fields,  3C-SW-A3.75-T2.6-1WR90-Cu-SLAC-#1  </vt:lpstr>
      <vt:lpstr>1C-SW-A3.75-T2.6-2WR90-Cu-SLAC-#2  Calculating Zenghai’s geometry with HFSS, first order elements,  driven, 10 MW input</vt:lpstr>
      <vt:lpstr>Autopsy of dual-feed, equal fields,  3C-SW-A3.75-T2.6-1WR90-Cu-SLAC-#1 </vt:lpstr>
      <vt:lpstr>SEM inspection of dual-feed, equal fields,  3C-SW-A3.75-T2.6-1WR90-Cu-SLAC-#1  </vt:lpstr>
      <vt:lpstr>Results from tests of three side-coupled structures</vt:lpstr>
      <vt:lpstr>Future experiments</vt:lpstr>
      <vt:lpstr>Dual Mode Cavity</vt:lpstr>
      <vt:lpstr>Dual mode accelerating structure</vt:lpstr>
      <vt:lpstr>Slide 40</vt:lpstr>
      <vt:lpstr>Slide 41</vt:lpstr>
      <vt:lpstr>Slide 42</vt:lpstr>
      <vt:lpstr>Slide 43</vt:lpstr>
      <vt:lpstr>Slide 44</vt:lpstr>
      <vt:lpstr>Slide 45</vt:lpstr>
      <vt:lpstr>Cu/Mo cell surface before and after polishing</vt:lpstr>
      <vt:lpstr>Cu/SUS cell surface before and after polishing</vt:lpstr>
      <vt:lpstr>Slide 48</vt:lpstr>
      <vt:lpstr>Slide 49</vt:lpstr>
      <vt:lpstr>Slide 50</vt:lpstr>
      <vt:lpstr>Slide 51</vt:lpstr>
      <vt:lpstr>Material testing,  Mo spattering on Cu</vt:lpstr>
      <vt:lpstr>Slide 53</vt:lpstr>
      <vt:lpstr>Slide 54</vt:lpstr>
      <vt:lpstr>Slide 55</vt:lpstr>
      <vt:lpstr>Slide 56</vt:lpstr>
      <vt:lpstr>Conclusion</vt:lpstr>
    </vt:vector>
  </TitlesOfParts>
  <Company>Stanford Linear Accelerator Center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dolgash</dc:creator>
  <cp:lastModifiedBy>dolgash</cp:lastModifiedBy>
  <cp:revision>364</cp:revision>
  <dcterms:created xsi:type="dcterms:W3CDTF">2008-01-17T00:29:31Z</dcterms:created>
  <dcterms:modified xsi:type="dcterms:W3CDTF">2011-09-26T22:38:40Z</dcterms:modified>
</cp:coreProperties>
</file>