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83" r:id="rId3"/>
    <p:sldId id="303" r:id="rId4"/>
    <p:sldId id="286" r:id="rId5"/>
    <p:sldId id="287" r:id="rId6"/>
    <p:sldId id="291" r:id="rId7"/>
    <p:sldId id="288" r:id="rId8"/>
    <p:sldId id="289" r:id="rId9"/>
    <p:sldId id="292" r:id="rId10"/>
    <p:sldId id="290" r:id="rId11"/>
    <p:sldId id="293" r:id="rId12"/>
    <p:sldId id="294" r:id="rId13"/>
    <p:sldId id="295" r:id="rId14"/>
    <p:sldId id="297" r:id="rId15"/>
    <p:sldId id="299" r:id="rId16"/>
    <p:sldId id="296" r:id="rId17"/>
    <p:sldId id="298" r:id="rId18"/>
    <p:sldId id="304" r:id="rId19"/>
    <p:sldId id="305" r:id="rId20"/>
    <p:sldId id="306" r:id="rId21"/>
    <p:sldId id="308" r:id="rId22"/>
    <p:sldId id="307" r:id="rId23"/>
    <p:sldId id="309" r:id="rId24"/>
    <p:sldId id="310" r:id="rId25"/>
    <p:sldId id="285" r:id="rId26"/>
    <p:sldId id="284" r:id="rId27"/>
    <p:sldId id="311" r:id="rId28"/>
    <p:sldId id="312" r:id="rId29"/>
    <p:sldId id="301" r:id="rId30"/>
    <p:sldId id="282" r:id="rId31"/>
    <p:sldId id="313" r:id="rId32"/>
    <p:sldId id="314" r:id="rId33"/>
    <p:sldId id="315" r:id="rId34"/>
    <p:sldId id="259" r:id="rId35"/>
    <p:sldId id="302" r:id="rId36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FF"/>
    <a:srgbClr val="FFFFFF"/>
    <a:srgbClr val="0000FF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FC454-2EC5-D545-8A12-94B4AC049AE6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B9079-D3A1-5443-ABFC-3F0A77C4F1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r">
              <a:defRPr sz="1200"/>
            </a:lvl1pPr>
          </a:lstStyle>
          <a:p>
            <a:fld id="{B5864C80-ABF4-40BB-9067-6A3764F54373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77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60" tIns="46680" rIns="93360" bIns="466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23331"/>
            <a:ext cx="5621020" cy="4190524"/>
          </a:xfrm>
          <a:prstGeom prst="rect">
            <a:avLst/>
          </a:prstGeom>
        </p:spPr>
        <p:txBody>
          <a:bodyPr vert="horz" lIns="93360" tIns="46680" rIns="93360" bIns="466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r">
              <a:defRPr sz="1200"/>
            </a:lvl1pPr>
          </a:lstStyle>
          <a:p>
            <a:fld id="{A5375D22-FF45-48C1-BBA0-49AA3C4DB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38779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b="9509"/>
          <a:stretch>
            <a:fillRect/>
          </a:stretch>
        </p:blipFill>
        <p:spPr bwMode="auto">
          <a:xfrm>
            <a:off x="6583557" y="6132814"/>
            <a:ext cx="2560443" cy="72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164580"/>
            <a:ext cx="2743200" cy="69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6126480"/>
            <a:ext cx="2293620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8C4EA-945B-40E4-BE1A-D6455FBD1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5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81150"/>
            <a:ext cx="9144000" cy="238125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Toward 50 MV/</a:t>
            </a:r>
            <a:r>
              <a:rPr lang="en-US" sz="4800" b="1" dirty="0" err="1" smtClean="0">
                <a:solidFill>
                  <a:schemeClr val="bg1"/>
                </a:solidFill>
              </a:rPr>
              <a:t>m</a:t>
            </a:r>
            <a:r>
              <a:rPr lang="en-US" sz="4800" b="1" dirty="0" smtClean="0">
                <a:solidFill>
                  <a:schemeClr val="bg1"/>
                </a:solidFill>
              </a:rPr>
              <a:t> SRF Acceleration</a:t>
            </a:r>
            <a:br>
              <a:rPr lang="en-US" sz="4800" b="1" dirty="0" smtClean="0">
                <a:solidFill>
                  <a:schemeClr val="bg1"/>
                </a:solidFill>
              </a:rPr>
            </a:br>
            <a:r>
              <a:rPr lang="en-US" sz="4800" b="1" dirty="0" smtClean="0">
                <a:solidFill>
                  <a:schemeClr val="bg1"/>
                </a:solidFill>
              </a:rPr>
              <a:t>without Field Emission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2700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543800" cy="17526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Rong</a:t>
            </a:r>
            <a:r>
              <a:rPr lang="en-US" dirty="0" smtClean="0">
                <a:solidFill>
                  <a:schemeClr val="bg1"/>
                </a:solidFill>
              </a:rPr>
              <a:t>-Li </a:t>
            </a:r>
            <a:r>
              <a:rPr lang="en-US" dirty="0" err="1" smtClean="0">
                <a:solidFill>
                  <a:schemeClr val="bg1"/>
                </a:solidFill>
              </a:rPr>
              <a:t>Geng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Jefferson Lab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LCWS11, Granada, Spain, September 26-30, 2011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86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806450"/>
            <a:ext cx="7696200" cy="52133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6096000"/>
            <a:ext cx="873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R.L. </a:t>
            </a:r>
            <a:r>
              <a:rPr lang="en-US" dirty="0" err="1" smtClean="0">
                <a:solidFill>
                  <a:srgbClr val="FFFFFF"/>
                </a:solidFill>
              </a:rPr>
              <a:t>Geng</a:t>
            </a:r>
            <a:r>
              <a:rPr lang="en-US" dirty="0" smtClean="0">
                <a:solidFill>
                  <a:srgbClr val="FFFFFF"/>
                </a:solidFill>
              </a:rPr>
              <a:t>, G. </a:t>
            </a:r>
            <a:r>
              <a:rPr lang="en-US" dirty="0" err="1" smtClean="0">
                <a:solidFill>
                  <a:srgbClr val="FFFFFF"/>
                </a:solidFill>
              </a:rPr>
              <a:t>Eremeev</a:t>
            </a:r>
            <a:r>
              <a:rPr lang="en-US" dirty="0" smtClean="0">
                <a:solidFill>
                  <a:srgbClr val="FFFFFF"/>
                </a:solidFill>
              </a:rPr>
              <a:t>, H. </a:t>
            </a:r>
            <a:r>
              <a:rPr lang="en-US" dirty="0" err="1" smtClean="0">
                <a:solidFill>
                  <a:srgbClr val="FFFFFF"/>
                </a:solidFill>
              </a:rPr>
              <a:t>Padamsee</a:t>
            </a:r>
            <a:r>
              <a:rPr lang="en-US" dirty="0" smtClean="0">
                <a:solidFill>
                  <a:srgbClr val="FFFFFF"/>
                </a:solidFill>
              </a:rPr>
              <a:t>, V. </a:t>
            </a:r>
            <a:r>
              <a:rPr lang="en-US" dirty="0" err="1" smtClean="0">
                <a:solidFill>
                  <a:srgbClr val="FFFFFF"/>
                </a:solidFill>
              </a:rPr>
              <a:t>Shemelin</a:t>
            </a:r>
            <a:r>
              <a:rPr lang="en-US" dirty="0" smtClean="0">
                <a:solidFill>
                  <a:srgbClr val="FFFFFF"/>
                </a:solidFill>
              </a:rPr>
              <a:t>, PAC07, WEPMS006, </a:t>
            </a:r>
            <a:r>
              <a:rPr lang="en-US" dirty="0" err="1" smtClean="0">
                <a:solidFill>
                  <a:srgbClr val="FFFFFF"/>
                </a:solidFill>
              </a:rPr>
              <a:t>p</a:t>
            </a:r>
            <a:r>
              <a:rPr lang="en-US" dirty="0" smtClean="0">
                <a:solidFill>
                  <a:srgbClr val="FFFFFF"/>
                </a:solidFill>
              </a:rPr>
              <a:t>. 2337-2339 (2007).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76200"/>
            <a:ext cx="8892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Realization of SRF gradient ~ 60 MV/</a:t>
            </a:r>
            <a:r>
              <a:rPr lang="en-US" dirty="0" err="1" smtClean="0">
                <a:solidFill>
                  <a:srgbClr val="FFFFFF"/>
                </a:solidFill>
              </a:rPr>
              <a:t>m</a:t>
            </a:r>
            <a:r>
              <a:rPr lang="en-US" dirty="0" smtClean="0">
                <a:solidFill>
                  <a:srgbClr val="FFFFFF"/>
                </a:solidFill>
              </a:rPr>
              <a:t> in a 1300 MHz 1-cell niobium cavity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under collaboration between Cornell and KEK (with contribution by Kenji Saito and his group) 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6781800" y="2667000"/>
            <a:ext cx="533400" cy="76200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42821" y="1524000"/>
            <a:ext cx="2086779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Eacc</a:t>
            </a:r>
            <a:r>
              <a:rPr lang="en-US" dirty="0" smtClean="0">
                <a:solidFill>
                  <a:srgbClr val="0000FF"/>
                </a:solidFill>
              </a:rPr>
              <a:t> 51 MM/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err="1" smtClean="0">
                <a:solidFill>
                  <a:srgbClr val="0000FF"/>
                </a:solidFill>
              </a:rPr>
              <a:t>Epk</a:t>
            </a:r>
            <a:r>
              <a:rPr lang="en-US" dirty="0" smtClean="0">
                <a:solidFill>
                  <a:srgbClr val="0000FF"/>
                </a:solidFill>
              </a:rPr>
              <a:t> = 108 MV/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Field emission starts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7398123" y="4517464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34200" y="4800600"/>
            <a:ext cx="916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Quench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1002272"/>
            <a:ext cx="5562600" cy="4484128"/>
          </a:xfrm>
          <a:prstGeom prst="rect">
            <a:avLst/>
          </a:prstGeom>
        </p:spPr>
      </p:pic>
      <p:pic>
        <p:nvPicPr>
          <p:cNvPr id="8" name="Picture 2" descr="C:\ILC_high_gradient\ILC_EP\ICHIRO7\Photo\NewCathodeIchiro7\DSC_0083.JPG"/>
          <p:cNvPicPr>
            <a:picLocks noChangeAspect="1" noChangeArrowheads="1"/>
          </p:cNvPicPr>
          <p:nvPr/>
        </p:nvPicPr>
        <p:blipFill>
          <a:blip r:embed="rId3" cstate="print"/>
          <a:srcRect l="23248" t="11573" r="42621" b="17359"/>
          <a:stretch>
            <a:fillRect/>
          </a:stretch>
        </p:blipFill>
        <p:spPr bwMode="auto">
          <a:xfrm>
            <a:off x="76200" y="990600"/>
            <a:ext cx="3221903" cy="449223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1000" y="152400"/>
            <a:ext cx="8497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KEK 9-cell cavity ICHIRO7 achieved 40 MV/</a:t>
            </a:r>
            <a:r>
              <a:rPr lang="en-US" dirty="0" err="1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 acceleration gradient (potential &gt; 50 MV/</a:t>
            </a:r>
            <a:r>
              <a:rPr lang="en-US" dirty="0" err="1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under collaboration between KEK and </a:t>
            </a:r>
            <a:r>
              <a:rPr lang="en-US" dirty="0" err="1" smtClean="0">
                <a:solidFill>
                  <a:schemeClr val="bg1"/>
                </a:solidFill>
              </a:rPr>
              <a:t>JLab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5638800"/>
            <a:ext cx="7726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F. </a:t>
            </a:r>
            <a:r>
              <a:rPr lang="en-US" dirty="0" err="1" smtClean="0">
                <a:solidFill>
                  <a:srgbClr val="FFFFFF"/>
                </a:solidFill>
              </a:rPr>
              <a:t>Furuta</a:t>
            </a:r>
            <a:r>
              <a:rPr lang="en-US" dirty="0" smtClean="0">
                <a:solidFill>
                  <a:srgbClr val="FFFFFF"/>
                </a:solidFill>
              </a:rPr>
              <a:t>, T. </a:t>
            </a:r>
            <a:r>
              <a:rPr lang="en-US" dirty="0" err="1" smtClean="0">
                <a:solidFill>
                  <a:srgbClr val="FFFFFF"/>
                </a:solidFill>
              </a:rPr>
              <a:t>Kaonomi</a:t>
            </a:r>
            <a:r>
              <a:rPr lang="en-US" dirty="0" smtClean="0">
                <a:solidFill>
                  <a:srgbClr val="FFFFFF"/>
                </a:solidFill>
              </a:rPr>
              <a:t>, K. Saito, G. </a:t>
            </a:r>
            <a:r>
              <a:rPr lang="en-US" dirty="0" err="1" smtClean="0">
                <a:solidFill>
                  <a:srgbClr val="FFFFFF"/>
                </a:solidFill>
              </a:rPr>
              <a:t>Eremeev</a:t>
            </a:r>
            <a:r>
              <a:rPr lang="en-US" dirty="0" smtClean="0">
                <a:solidFill>
                  <a:srgbClr val="FFFFFF"/>
                </a:solidFill>
              </a:rPr>
              <a:t>, R.L. </a:t>
            </a:r>
            <a:r>
              <a:rPr lang="en-US" dirty="0" err="1" smtClean="0">
                <a:solidFill>
                  <a:srgbClr val="FFFFFF"/>
                </a:solidFill>
              </a:rPr>
              <a:t>Geng</a:t>
            </a:r>
            <a:r>
              <a:rPr lang="en-US" dirty="0" smtClean="0">
                <a:solidFill>
                  <a:srgbClr val="FFFFFF"/>
                </a:solidFill>
              </a:rPr>
              <a:t>, SRF2011, TUPO014 (2011).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68123" y="4191000"/>
            <a:ext cx="1689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Eacc</a:t>
            </a:r>
            <a:r>
              <a:rPr lang="en-US" dirty="0" smtClean="0"/>
              <a:t> 40 MV/</a:t>
            </a:r>
            <a:r>
              <a:rPr lang="en-US" dirty="0" err="1" smtClean="0"/>
              <a:t>m</a:t>
            </a:r>
            <a:endParaRPr lang="en-US" dirty="0" smtClean="0"/>
          </a:p>
          <a:p>
            <a:r>
              <a:rPr lang="en-US" dirty="0" smtClean="0"/>
              <a:t>-&gt; </a:t>
            </a:r>
            <a:r>
              <a:rPr lang="en-US" dirty="0" err="1" smtClean="0"/>
              <a:t>Epk</a:t>
            </a:r>
            <a:r>
              <a:rPr lang="en-US" dirty="0" smtClean="0"/>
              <a:t> 95 MV/</a:t>
            </a:r>
            <a:r>
              <a:rPr lang="en-US" dirty="0" err="1" smtClean="0"/>
              <a:t>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b="7895"/>
          <a:stretch>
            <a:fillRect/>
          </a:stretch>
        </p:blipFill>
        <p:spPr>
          <a:xfrm>
            <a:off x="609600" y="914400"/>
            <a:ext cx="7924800" cy="533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7380" y="224135"/>
            <a:ext cx="2482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Yield, yield, yield…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0" y="76200"/>
            <a:ext cx="5372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58% at 35 MV/</a:t>
            </a:r>
            <a:r>
              <a:rPr lang="en-US" dirty="0" err="1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 (up to second pass processing)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Global situation: Three vendors + three processing labs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Content Placeholder 6" descr="A11A12A13A14A15A16_RI18RI19RI27RI28_1stpass_and_2ndpass_yield_19oct10_HiRes.tif"/>
          <p:cNvPicPr preferRelativeResize="0">
            <a:picLocks noChangeAspect="1"/>
          </p:cNvPicPr>
          <p:nvPr/>
        </p:nvPicPr>
        <p:blipFill>
          <a:blip r:embed="rId2" cstate="print"/>
          <a:srcRect l="-4046" r="-2490"/>
          <a:stretch>
            <a:fillRect/>
          </a:stretch>
        </p:blipFill>
        <p:spPr>
          <a:xfrm>
            <a:off x="685799" y="990601"/>
            <a:ext cx="7772401" cy="49914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76200"/>
            <a:ext cx="75812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90% yield proof-of-principle: 9 out of 10 achieved 38 MV/</a:t>
            </a:r>
            <a:r>
              <a:rPr lang="en-US" sz="2400" dirty="0" err="1" smtClean="0">
                <a:solidFill>
                  <a:srgbClr val="FFFF00"/>
                </a:solidFill>
              </a:rPr>
              <a:t>m</a:t>
            </a:r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10 cavities, one manufacturer, one processing lab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2446" y="6019800"/>
            <a:ext cx="665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R.L. </a:t>
            </a:r>
            <a:r>
              <a:rPr lang="en-US" dirty="0" err="1" smtClean="0">
                <a:solidFill>
                  <a:srgbClr val="FFFFFF"/>
                </a:solidFill>
              </a:rPr>
              <a:t>Geng</a:t>
            </a:r>
            <a:r>
              <a:rPr lang="en-US" dirty="0" smtClean="0">
                <a:solidFill>
                  <a:srgbClr val="FFFFFF"/>
                </a:solidFill>
              </a:rPr>
              <a:t>, J. Dai, G. </a:t>
            </a:r>
            <a:r>
              <a:rPr lang="en-US" dirty="0" err="1" smtClean="0">
                <a:solidFill>
                  <a:srgbClr val="FFFFFF"/>
                </a:solidFill>
              </a:rPr>
              <a:t>Eremeev</a:t>
            </a:r>
            <a:r>
              <a:rPr lang="en-US" dirty="0" smtClean="0">
                <a:solidFill>
                  <a:srgbClr val="FFFFFF"/>
                </a:solidFill>
              </a:rPr>
              <a:t>, A. </a:t>
            </a:r>
            <a:r>
              <a:rPr lang="en-US" dirty="0" err="1" smtClean="0">
                <a:solidFill>
                  <a:srgbClr val="FFFFFF"/>
                </a:solidFill>
              </a:rPr>
              <a:t>Palczewski</a:t>
            </a:r>
            <a:r>
              <a:rPr lang="en-US" dirty="0" smtClean="0">
                <a:solidFill>
                  <a:srgbClr val="FFFFFF"/>
                </a:solidFill>
              </a:rPr>
              <a:t>, IPAC11, MOPC111 (2011).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76200" y="3311584"/>
            <a:ext cx="2971800" cy="2062103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Gradient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State-of-the-art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then and now</a:t>
            </a:r>
          </a:p>
          <a:p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2" descr="C:\ILC_high_gradient\ILC_EP\Result_summary\Maximum_Gradient_Summary\Max_gradient_reached_by_individual_cells_A11A12A13A14A15A16_RI18RI19_AES5AES6AES7AES8AES9AES10_HiRes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573087"/>
            <a:ext cx="8458200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600450"/>
            <a:ext cx="4495800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10"/>
          <p:cNvCxnSpPr>
            <a:cxnSpLocks noChangeShapeType="1"/>
          </p:cNvCxnSpPr>
          <p:nvPr/>
        </p:nvCxnSpPr>
        <p:spPr bwMode="auto">
          <a:xfrm rot="5400000">
            <a:off x="4305300" y="3278187"/>
            <a:ext cx="49530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96200" y="873125"/>
            <a:ext cx="928688" cy="4619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average</a:t>
            </a:r>
          </a:p>
          <a:p>
            <a:r>
              <a:rPr lang="en-US" sz="1200">
                <a:solidFill>
                  <a:srgbClr val="FF0000"/>
                </a:solidFill>
              </a:rPr>
              <a:t>38.1 MV/m</a:t>
            </a:r>
          </a:p>
        </p:txBody>
      </p:sp>
      <p:cxnSp>
        <p:nvCxnSpPr>
          <p:cNvPr id="11" name="Straight Arrow Connector 14"/>
          <p:cNvCxnSpPr>
            <a:cxnSpLocks noChangeShapeType="1"/>
          </p:cNvCxnSpPr>
          <p:nvPr/>
        </p:nvCxnSpPr>
        <p:spPr bwMode="auto">
          <a:xfrm rot="10800000">
            <a:off x="6800850" y="954087"/>
            <a:ext cx="895350" cy="15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357187" y="5715000"/>
            <a:ext cx="2919413" cy="64611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2004 DESY EP 9-cell cavities</a:t>
            </a:r>
          </a:p>
          <a:p>
            <a:r>
              <a:rPr lang="en-US" sz="1200" dirty="0"/>
              <a:t>Gradient distribution in cells from</a:t>
            </a:r>
          </a:p>
          <a:p>
            <a:r>
              <a:rPr lang="en-US" sz="1200" dirty="0"/>
              <a:t>pass-band measurements (~ 8 cavities)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88710" y="5105400"/>
            <a:ext cx="1211690" cy="646331"/>
          </a:xfrm>
          <a:prstGeom prst="rect">
            <a:avLst/>
          </a:prstGeom>
          <a:solidFill>
            <a:schemeClr val="accent5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2004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873502" y="1639887"/>
            <a:ext cx="1211690" cy="646331"/>
          </a:xfrm>
          <a:prstGeom prst="rect">
            <a:avLst/>
          </a:prstGeom>
          <a:solidFill>
            <a:srgbClr val="1EDBE3"/>
          </a:solidFill>
          <a:ln w="285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6019800" y="4459287"/>
            <a:ext cx="685800" cy="533400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rgbClr val="FF0000">
                <a:alpha val="75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8200" y="4154487"/>
            <a:ext cx="1219200" cy="707886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35 MV/</a:t>
            </a:r>
            <a:r>
              <a:rPr lang="en-US" sz="2000" dirty="0" err="1" smtClean="0"/>
              <a:t>m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934200" y="4513401"/>
            <a:ext cx="1219200" cy="707886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38 MV/</a:t>
            </a:r>
            <a:r>
              <a:rPr lang="en-US" sz="2000" dirty="0" err="1" smtClean="0">
                <a:solidFill>
                  <a:srgbClr val="FF0000"/>
                </a:solidFill>
              </a:rPr>
              <a:t>m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76200"/>
            <a:ext cx="9287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Noteworthy observation: Average gradient in state-of-art cavities improved to 38 MV/</a:t>
            </a:r>
            <a:r>
              <a:rPr lang="en-US" sz="2000" dirty="0" err="1" smtClean="0">
                <a:solidFill>
                  <a:srgbClr val="FFFFFF"/>
                </a:solidFill>
              </a:rPr>
              <a:t>m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90600"/>
            <a:ext cx="7696200" cy="537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88266" y="304800"/>
            <a:ext cx="561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Understanding of low gradient quench limit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dirty="0" smtClean="0">
                <a:solidFill>
                  <a:schemeClr val="bg1"/>
                </a:solidFill>
              </a:rPr>
              <a:t>…and effect of repair of “permanent defect” by mechanical polishing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Presented to ILC ART Director Mike Harrison on his July 15, 2011 Visit of </a:t>
            </a:r>
            <a:r>
              <a:rPr lang="en-US" sz="2400" dirty="0" err="1" smtClean="0">
                <a:solidFill>
                  <a:schemeClr val="bg1"/>
                </a:solidFill>
              </a:rPr>
              <a:t>JLab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7696200" cy="537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1406525" y="3987800"/>
            <a:ext cx="3546475" cy="1625600"/>
            <a:chOff x="1406525" y="3987800"/>
            <a:chExt cx="3546475" cy="1625600"/>
          </a:xfrm>
        </p:grpSpPr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4800600" y="4767263"/>
              <a:ext cx="152400" cy="8382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4114800" y="4775200"/>
              <a:ext cx="152400" cy="8382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1752600" y="4749800"/>
              <a:ext cx="228600" cy="838200"/>
            </a:xfrm>
            <a:prstGeom prst="rect">
              <a:avLst/>
            </a:prstGeom>
            <a:solidFill>
              <a:schemeClr val="bg1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2057400" y="4749800"/>
              <a:ext cx="228600" cy="838200"/>
            </a:xfrm>
            <a:prstGeom prst="rect">
              <a:avLst/>
            </a:prstGeom>
            <a:solidFill>
              <a:schemeClr val="bg1"/>
            </a:solidFill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1406525" y="4002088"/>
              <a:ext cx="574675" cy="646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Zapf Dingbats" charset="2"/>
                </a:rPr>
                <a:t>✔</a:t>
              </a: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1846263" y="3987800"/>
              <a:ext cx="574675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Zapf Dingbats" charset="2"/>
                </a:rPr>
                <a:t>✔</a:t>
              </a: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6" name="TextBox 13"/>
            <p:cNvSpPr txBox="1">
              <a:spLocks noChangeArrowheads="1"/>
            </p:cNvSpPr>
            <p:nvPr/>
          </p:nvSpPr>
          <p:spPr bwMode="auto">
            <a:xfrm>
              <a:off x="3327400" y="3990975"/>
              <a:ext cx="7112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/>
                <a:t>AES5 After</a:t>
              </a:r>
            </a:p>
            <a:p>
              <a:r>
                <a:rPr lang="en-US" sz="800"/>
                <a:t>Mechanical</a:t>
              </a:r>
            </a:p>
            <a:p>
              <a:r>
                <a:rPr lang="en-US" sz="800"/>
                <a:t>Polishing</a:t>
              </a:r>
            </a:p>
            <a:p>
              <a:r>
                <a:rPr lang="en-US" sz="800"/>
                <a:t>at Cornell </a:t>
              </a:r>
            </a:p>
          </p:txBody>
        </p:sp>
        <p:cxnSp>
          <p:nvCxnSpPr>
            <p:cNvPr id="17" name="Straight Arrow Connector 15"/>
            <p:cNvCxnSpPr>
              <a:cxnSpLocks noChangeShapeType="1"/>
            </p:cNvCxnSpPr>
            <p:nvPr/>
          </p:nvCxnSpPr>
          <p:spPr bwMode="auto">
            <a:xfrm rot="16200000" flipH="1">
              <a:off x="3860800" y="4445000"/>
              <a:ext cx="35560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8" name="TextBox 16"/>
            <p:cNvSpPr txBox="1">
              <a:spLocks noChangeArrowheads="1"/>
            </p:cNvSpPr>
            <p:nvPr/>
          </p:nvSpPr>
          <p:spPr bwMode="auto">
            <a:xfrm>
              <a:off x="4127500" y="3987800"/>
              <a:ext cx="7493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dirty="0"/>
                <a:t>ACC15 after</a:t>
              </a:r>
            </a:p>
            <a:p>
              <a:r>
                <a:rPr lang="en-US" sz="800" dirty="0"/>
                <a:t>Mechanical</a:t>
              </a:r>
            </a:p>
            <a:p>
              <a:r>
                <a:rPr lang="en-US" sz="800" dirty="0"/>
                <a:t>Polishing</a:t>
              </a:r>
            </a:p>
            <a:p>
              <a:r>
                <a:rPr lang="en-US" sz="800" dirty="0"/>
                <a:t>at FNAL </a:t>
              </a:r>
            </a:p>
          </p:txBody>
        </p:sp>
        <p:cxnSp>
          <p:nvCxnSpPr>
            <p:cNvPr id="19" name="Straight Arrow Connector 19"/>
            <p:cNvCxnSpPr>
              <a:cxnSpLocks noChangeShapeType="1"/>
            </p:cNvCxnSpPr>
            <p:nvPr/>
          </p:nvCxnSpPr>
          <p:spPr bwMode="auto">
            <a:xfrm rot="16200000" flipH="1">
              <a:off x="4572000" y="4495800"/>
              <a:ext cx="304800" cy="152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20" name="Group 31"/>
          <p:cNvGrpSpPr>
            <a:grpSpLocks/>
          </p:cNvGrpSpPr>
          <p:nvPr/>
        </p:nvGrpSpPr>
        <p:grpSpPr bwMode="auto">
          <a:xfrm>
            <a:off x="609600" y="981075"/>
            <a:ext cx="7507288" cy="831850"/>
            <a:chOff x="609600" y="981456"/>
            <a:chExt cx="7507224" cy="831469"/>
          </a:xfrm>
        </p:grpSpPr>
        <p:sp>
          <p:nvSpPr>
            <p:cNvPr id="21" name="TextBox 26"/>
            <p:cNvSpPr txBox="1">
              <a:spLocks noChangeArrowheads="1"/>
            </p:cNvSpPr>
            <p:nvPr/>
          </p:nvSpPr>
          <p:spPr bwMode="auto">
            <a:xfrm>
              <a:off x="609600" y="990600"/>
              <a:ext cx="1371600" cy="708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4000" dirty="0" smtClean="0">
                  <a:solidFill>
                    <a:srgbClr val="FF0000"/>
                  </a:solidFill>
                </a:rPr>
                <a:t>94%</a:t>
              </a:r>
              <a:endParaRPr lang="en-US" sz="40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7"/>
            <p:cNvSpPr txBox="1">
              <a:spLocks noChangeArrowheads="1"/>
            </p:cNvSpPr>
            <p:nvPr/>
          </p:nvSpPr>
          <p:spPr bwMode="auto">
            <a:xfrm flipH="1">
              <a:off x="5791200" y="981456"/>
              <a:ext cx="2325624" cy="4616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/>
                <a:t>JLAB + FNAL </a:t>
              </a:r>
            </a:p>
          </p:txBody>
        </p:sp>
        <p:sp>
          <p:nvSpPr>
            <p:cNvPr id="23" name="TextBox 21"/>
            <p:cNvSpPr txBox="1">
              <a:spLocks noChangeArrowheads="1"/>
            </p:cNvSpPr>
            <p:nvPr/>
          </p:nvSpPr>
          <p:spPr bwMode="auto">
            <a:xfrm>
              <a:off x="1944688" y="1412875"/>
              <a:ext cx="4303712" cy="4000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</a:rPr>
                <a:t>Average gradient 39 MV/m</a:t>
              </a:r>
            </a:p>
          </p:txBody>
        </p:sp>
      </p:grpSp>
      <p:grpSp>
        <p:nvGrpSpPr>
          <p:cNvPr id="24" name="Group 32"/>
          <p:cNvGrpSpPr>
            <a:grpSpLocks/>
          </p:cNvGrpSpPr>
          <p:nvPr/>
        </p:nvGrpSpPr>
        <p:grpSpPr bwMode="auto">
          <a:xfrm>
            <a:off x="5562600" y="1755775"/>
            <a:ext cx="3581400" cy="1292225"/>
            <a:chOff x="5562600" y="1755338"/>
            <a:chExt cx="3581400" cy="1292662"/>
          </a:xfrm>
        </p:grpSpPr>
        <p:sp>
          <p:nvSpPr>
            <p:cNvPr id="25" name="TextBox 28"/>
            <p:cNvSpPr txBox="1">
              <a:spLocks noChangeArrowheads="1"/>
            </p:cNvSpPr>
            <p:nvPr/>
          </p:nvSpPr>
          <p:spPr bwMode="auto">
            <a:xfrm>
              <a:off x="5562600" y="1755338"/>
              <a:ext cx="3581400" cy="129266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 smtClean="0">
                  <a:solidFill>
                    <a:srgbClr val="FFFF00"/>
                  </a:solidFill>
                </a:rPr>
                <a:t>100% </a:t>
              </a:r>
              <a:r>
                <a:rPr lang="en-US" sz="2400" dirty="0">
                  <a:solidFill>
                    <a:srgbClr val="FFFF00"/>
                  </a:solidFill>
                </a:rPr>
                <a:t>yield at ≥31 MV/m</a:t>
              </a:r>
              <a:r>
                <a:rPr lang="en-US" sz="1800" dirty="0">
                  <a:solidFill>
                    <a:srgbClr val="FFFF00"/>
                  </a:solidFill>
                </a:rPr>
                <a:t>  </a:t>
              </a:r>
            </a:p>
            <a:p>
              <a:r>
                <a:rPr lang="en-US" sz="1800" dirty="0">
                  <a:solidFill>
                    <a:srgbClr val="FFFF00"/>
                  </a:solidFill>
                </a:rPr>
                <a:t>                +                     +    </a:t>
              </a:r>
            </a:p>
            <a:p>
              <a:endParaRPr lang="en-US" sz="1800" dirty="0">
                <a:solidFill>
                  <a:srgbClr val="FFFF00"/>
                </a:solidFill>
              </a:endParaRPr>
            </a:p>
            <a:p>
              <a:r>
                <a:rPr lang="en-US" sz="1800" dirty="0">
                  <a:solidFill>
                    <a:srgbClr val="FFFF00"/>
                  </a:solidFill>
                </a:rPr>
                <a:t>Average gradient </a:t>
              </a:r>
              <a:r>
                <a:rPr lang="en-US" sz="1800" dirty="0" smtClean="0">
                  <a:solidFill>
                    <a:srgbClr val="FFFF00"/>
                  </a:solidFill>
                </a:rPr>
                <a:t>39 </a:t>
              </a:r>
              <a:r>
                <a:rPr lang="en-US" sz="1800" dirty="0">
                  <a:solidFill>
                    <a:srgbClr val="FFFF00"/>
                  </a:solidFill>
                </a:rPr>
                <a:t>MV/m</a:t>
              </a:r>
            </a:p>
          </p:txBody>
        </p:sp>
        <p:pic>
          <p:nvPicPr>
            <p:cNvPr id="26" name="Picture 7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62600" y="2209800"/>
              <a:ext cx="990600" cy="28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15132" y="2209800"/>
              <a:ext cx="1301306" cy="246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305800" y="2155651"/>
              <a:ext cx="838200" cy="557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" name="Rectangle 28"/>
          <p:cNvSpPr/>
          <p:nvPr/>
        </p:nvSpPr>
        <p:spPr>
          <a:xfrm>
            <a:off x="2286000" y="4757058"/>
            <a:ext cx="2286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4963886" y="3929742"/>
            <a:ext cx="152400" cy="838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TextBox 16"/>
          <p:cNvSpPr txBox="1">
            <a:spLocks noChangeArrowheads="1"/>
          </p:cNvSpPr>
          <p:nvPr/>
        </p:nvSpPr>
        <p:spPr bwMode="auto">
          <a:xfrm>
            <a:off x="4279900" y="3319046"/>
            <a:ext cx="82426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 smtClean="0"/>
              <a:t>AES6 after CBP </a:t>
            </a:r>
          </a:p>
          <a:p>
            <a:r>
              <a:rPr lang="en-US" sz="800" dirty="0" smtClean="0"/>
              <a:t>At FNAL </a:t>
            </a:r>
            <a:endParaRPr lang="en-US" sz="800" dirty="0"/>
          </a:p>
        </p:txBody>
      </p:sp>
      <p:cxnSp>
        <p:nvCxnSpPr>
          <p:cNvPr id="32" name="Straight Arrow Connector 19"/>
          <p:cNvCxnSpPr>
            <a:cxnSpLocks noChangeShapeType="1"/>
          </p:cNvCxnSpPr>
          <p:nvPr/>
        </p:nvCxnSpPr>
        <p:spPr bwMode="auto">
          <a:xfrm rot="16200000" flipH="1">
            <a:off x="4724400" y="3733800"/>
            <a:ext cx="3048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50" y="457200"/>
            <a:ext cx="8616950" cy="508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779" y="76200"/>
            <a:ext cx="6232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45 MV/</a:t>
            </a:r>
            <a:r>
              <a:rPr lang="en-US" sz="2000" dirty="0" err="1" smtClean="0">
                <a:solidFill>
                  <a:srgbClr val="FFFF00"/>
                </a:solidFill>
              </a:rPr>
              <a:t>m</a:t>
            </a:r>
            <a:r>
              <a:rPr lang="en-US" sz="2000" dirty="0" smtClean="0">
                <a:solidFill>
                  <a:srgbClr val="FFFF00"/>
                </a:solidFill>
              </a:rPr>
              <a:t> in 9-cell cavity </a:t>
            </a:r>
            <a:r>
              <a:rPr lang="en-US" sz="2000" dirty="0" smtClean="0">
                <a:solidFill>
                  <a:srgbClr val="FFFFFF"/>
                </a:solidFill>
              </a:rPr>
              <a:t>proof-of-principle : AC155, AC158  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5181600"/>
            <a:ext cx="36576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Large grain niobium + </a:t>
            </a:r>
            <a:r>
              <a:rPr lang="en-US" sz="1600" dirty="0" err="1" smtClean="0"/>
              <a:t>electropolishing</a:t>
            </a:r>
            <a:endParaRPr lang="en-US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6200" y="5562600"/>
            <a:ext cx="89050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D. </a:t>
            </a:r>
            <a:r>
              <a:rPr lang="en-US" dirty="0" err="1" smtClean="0">
                <a:solidFill>
                  <a:srgbClr val="FFFFFF"/>
                </a:solidFill>
              </a:rPr>
              <a:t>Reschke</a:t>
            </a:r>
            <a:r>
              <a:rPr lang="en-US" dirty="0" smtClean="0">
                <a:solidFill>
                  <a:srgbClr val="FFFFFF"/>
                </a:solidFill>
              </a:rPr>
              <a:t>, S. </a:t>
            </a:r>
            <a:r>
              <a:rPr lang="en-US" dirty="0" err="1" smtClean="0">
                <a:solidFill>
                  <a:srgbClr val="FFFFFF"/>
                </a:solidFill>
              </a:rPr>
              <a:t>Aderhold</a:t>
            </a:r>
            <a:r>
              <a:rPr lang="en-US" dirty="0" smtClean="0">
                <a:solidFill>
                  <a:srgbClr val="FFFFFF"/>
                </a:solidFill>
              </a:rPr>
              <a:t>, A. Goessel, J. </a:t>
            </a:r>
            <a:r>
              <a:rPr lang="en-US" dirty="0" err="1" smtClean="0">
                <a:solidFill>
                  <a:srgbClr val="FFFFFF"/>
                </a:solidFill>
              </a:rPr>
              <a:t>Iversen</a:t>
            </a:r>
            <a:r>
              <a:rPr lang="en-US" dirty="0" smtClean="0">
                <a:solidFill>
                  <a:srgbClr val="FFFFFF"/>
                </a:solidFill>
              </a:rPr>
              <a:t>, S. </a:t>
            </a:r>
            <a:r>
              <a:rPr lang="en-US" dirty="0" err="1" smtClean="0">
                <a:solidFill>
                  <a:srgbClr val="FFFFFF"/>
                </a:solidFill>
              </a:rPr>
              <a:t>Karstensen</a:t>
            </a:r>
            <a:r>
              <a:rPr lang="en-US" dirty="0" smtClean="0">
                <a:solidFill>
                  <a:srgbClr val="FFFFFF"/>
                </a:solidFill>
              </a:rPr>
              <a:t>, D. </a:t>
            </a:r>
            <a:r>
              <a:rPr lang="en-US" dirty="0" err="1" smtClean="0">
                <a:solidFill>
                  <a:srgbClr val="FFFFFF"/>
                </a:solidFill>
              </a:rPr>
              <a:t>Kostin</a:t>
            </a:r>
            <a:r>
              <a:rPr lang="en-US" dirty="0" smtClean="0">
                <a:solidFill>
                  <a:srgbClr val="FFFFFF"/>
                </a:solidFill>
              </a:rPr>
              <a:t>, G. Kreps,</a:t>
            </a:r>
          </a:p>
          <a:p>
            <a:pPr marL="342900" indent="-342900">
              <a:buAutoNum type="alphaUcPeriod"/>
            </a:pPr>
            <a:r>
              <a:rPr lang="en-US" dirty="0" err="1" smtClean="0">
                <a:solidFill>
                  <a:srgbClr val="FFFFFF"/>
                </a:solidFill>
              </a:rPr>
              <a:t>Matheisen</a:t>
            </a:r>
            <a:r>
              <a:rPr lang="en-US" dirty="0" smtClean="0">
                <a:solidFill>
                  <a:srgbClr val="FFFFFF"/>
                </a:solidFill>
              </a:rPr>
              <a:t>, W.-D. Moeller, F. </a:t>
            </a:r>
            <a:r>
              <a:rPr lang="en-US" dirty="0" err="1" smtClean="0">
                <a:solidFill>
                  <a:srgbClr val="FFFFFF"/>
                </a:solidFill>
              </a:rPr>
              <a:t>Schlander</a:t>
            </a:r>
            <a:r>
              <a:rPr lang="en-US" dirty="0" smtClean="0">
                <a:solidFill>
                  <a:srgbClr val="FFFFFF"/>
                </a:solidFill>
              </a:rPr>
              <a:t>, W. Singer, X. Singer, N. </a:t>
            </a:r>
            <a:r>
              <a:rPr lang="en-US" dirty="0" err="1" smtClean="0">
                <a:solidFill>
                  <a:srgbClr val="FFFFFF"/>
                </a:solidFill>
              </a:rPr>
              <a:t>Steinhau-Kuehl</a:t>
            </a:r>
            <a:r>
              <a:rPr lang="en-US" dirty="0" smtClean="0">
                <a:solidFill>
                  <a:srgbClr val="FFFFFF"/>
                </a:solidFill>
              </a:rPr>
              <a:t>, A. </a:t>
            </a:r>
            <a:r>
              <a:rPr lang="en-US" dirty="0" err="1" smtClean="0">
                <a:solidFill>
                  <a:srgbClr val="FFFFFF"/>
                </a:solidFill>
              </a:rPr>
              <a:t>Sulimov</a:t>
            </a:r>
            <a:r>
              <a:rPr lang="en-US" dirty="0" smtClean="0">
                <a:solidFill>
                  <a:srgbClr val="FFFFFF"/>
                </a:solidFill>
              </a:rPr>
              <a:t>,</a:t>
            </a:r>
          </a:p>
          <a:p>
            <a:pPr marL="342900" indent="-342900"/>
            <a:r>
              <a:rPr lang="en-US" dirty="0" smtClean="0">
                <a:solidFill>
                  <a:srgbClr val="FFFFFF"/>
                </a:solidFill>
              </a:rPr>
              <a:t>K. </a:t>
            </a:r>
            <a:r>
              <a:rPr lang="en-US" dirty="0" err="1" smtClean="0">
                <a:solidFill>
                  <a:srgbClr val="FFFFFF"/>
                </a:solidFill>
              </a:rPr>
              <a:t>Twarowski</a:t>
            </a:r>
            <a:r>
              <a:rPr lang="en-US" dirty="0" smtClean="0">
                <a:solidFill>
                  <a:srgbClr val="FFFFFF"/>
                </a:solidFill>
              </a:rPr>
              <a:t>, SRF2011, TUPO046 (2011).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96172" y="1639669"/>
            <a:ext cx="171922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FF"/>
                </a:solidFill>
              </a:rPr>
              <a:t>Eacc</a:t>
            </a:r>
            <a:r>
              <a:rPr lang="en-US" dirty="0" smtClean="0">
                <a:solidFill>
                  <a:srgbClr val="FF00FF"/>
                </a:solidFill>
              </a:rPr>
              <a:t> 45 MV/</a:t>
            </a:r>
            <a:r>
              <a:rPr lang="en-US" dirty="0" err="1" smtClean="0">
                <a:solidFill>
                  <a:srgbClr val="FF00FF"/>
                </a:solidFill>
              </a:rPr>
              <a:t>m</a:t>
            </a:r>
            <a:endParaRPr lang="en-US" dirty="0" smtClean="0">
              <a:solidFill>
                <a:srgbClr val="FF00FF"/>
              </a:solidFill>
            </a:endParaRPr>
          </a:p>
          <a:p>
            <a:r>
              <a:rPr lang="en-US" dirty="0" smtClean="0">
                <a:solidFill>
                  <a:srgbClr val="FF00FF"/>
                </a:solidFill>
              </a:rPr>
              <a:t>Q0 &gt; 1E10 at 2 K</a:t>
            </a:r>
            <a:endParaRPr lang="en-US" dirty="0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Jefferson Lab Status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Highlights of </a:t>
            </a:r>
            <a:r>
              <a:rPr lang="en-US" dirty="0" err="1" smtClean="0">
                <a:solidFill>
                  <a:srgbClr val="FFFFFF"/>
                </a:solidFill>
              </a:rPr>
              <a:t>JLab</a:t>
            </a:r>
            <a:r>
              <a:rPr lang="en-US" dirty="0" smtClean="0">
                <a:solidFill>
                  <a:srgbClr val="FFFFFF"/>
                </a:solidFill>
              </a:rPr>
              <a:t> Accomplishments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for ILC Cavity Gradient R&amp;D under ART (1)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Established a standard cavity </a:t>
            </a:r>
            <a:r>
              <a:rPr lang="en-US" dirty="0" err="1" smtClean="0">
                <a:solidFill>
                  <a:srgbClr val="FFFF00"/>
                </a:solidFill>
              </a:rPr>
              <a:t>electropolish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processing</a:t>
            </a:r>
            <a:r>
              <a:rPr lang="en-US" dirty="0" smtClean="0">
                <a:solidFill>
                  <a:schemeClr val="bg1"/>
                </a:solidFill>
              </a:rPr>
              <a:t> and </a:t>
            </a:r>
            <a:r>
              <a:rPr lang="en-US" dirty="0" smtClean="0">
                <a:solidFill>
                  <a:srgbClr val="FF00FF"/>
                </a:solidFill>
              </a:rPr>
              <a:t>preparation</a:t>
            </a:r>
            <a:r>
              <a:rPr lang="en-US" dirty="0" smtClean="0">
                <a:solidFill>
                  <a:schemeClr val="bg1"/>
                </a:solidFill>
              </a:rPr>
              <a:t> procedure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Repeatable </a:t>
            </a:r>
            <a:r>
              <a:rPr lang="en-US" dirty="0" err="1" smtClean="0">
                <a:solidFill>
                  <a:schemeClr val="bg1"/>
                </a:solidFill>
              </a:rPr>
              <a:t>electropolishing</a:t>
            </a:r>
            <a:r>
              <a:rPr lang="en-US" dirty="0" smtClean="0">
                <a:solidFill>
                  <a:schemeClr val="bg1"/>
                </a:solidFill>
              </a:rPr>
              <a:t> recipe with key process parameters identified and controlled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Published at SRF2011: R.L. </a:t>
            </a:r>
            <a:r>
              <a:rPr lang="en-US" dirty="0" err="1" smtClean="0">
                <a:solidFill>
                  <a:schemeClr val="bg1"/>
                </a:solidFill>
              </a:rPr>
              <a:t>Geng</a:t>
            </a:r>
            <a:r>
              <a:rPr lang="en-US" dirty="0" smtClean="0">
                <a:solidFill>
                  <a:schemeClr val="bg1"/>
                </a:solidFill>
              </a:rPr>
              <a:t>, A.C Crawford, Standard procedures of ILC high gradient cavity processing and handling at Jefferson Lab (2011).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Transferred effectively for final processing of CEBAF 12 </a:t>
            </a:r>
            <a:r>
              <a:rPr lang="en-US" dirty="0" err="1" smtClean="0">
                <a:solidFill>
                  <a:schemeClr val="bg1"/>
                </a:solidFill>
              </a:rPr>
              <a:t>GeV</a:t>
            </a:r>
            <a:r>
              <a:rPr lang="en-US" dirty="0" smtClean="0">
                <a:solidFill>
                  <a:schemeClr val="bg1"/>
                </a:solidFill>
              </a:rPr>
              <a:t> cavities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Real “production style” processing: 5 EP cycles every two weeks 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70 out of 86 CEBAF upgrade cavities (fabricated by RI) are completed for EP processing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Outline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Brief review of SRF gradient status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World wide experience and status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Jefferson Lab Status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Required SRF cavity performance for 1 </a:t>
            </a:r>
            <a:r>
              <a:rPr lang="en-US" dirty="0" err="1" smtClean="0">
                <a:solidFill>
                  <a:srgbClr val="FFFFFF"/>
                </a:solidFill>
              </a:rPr>
              <a:t>TeV</a:t>
            </a:r>
            <a:r>
              <a:rPr lang="en-US" dirty="0" smtClean="0">
                <a:solidFill>
                  <a:srgbClr val="FFFFFF"/>
                </a:solidFill>
              </a:rPr>
              <a:t> ILC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Need for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fighting against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field emission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Sudden field emitter turn on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Cavity gradient </a:t>
            </a:r>
            <a:r>
              <a:rPr lang="en-US" dirty="0" smtClean="0">
                <a:solidFill>
                  <a:srgbClr val="FFFFFF"/>
                </a:solidFill>
              </a:rPr>
              <a:t>degradation from </a:t>
            </a:r>
            <a:r>
              <a:rPr lang="en-US" dirty="0" smtClean="0">
                <a:solidFill>
                  <a:srgbClr val="FFFFFF"/>
                </a:solidFill>
              </a:rPr>
              <a:t>vertical qualification test to real </a:t>
            </a:r>
            <a:r>
              <a:rPr lang="en-US" dirty="0" err="1" smtClean="0">
                <a:solidFill>
                  <a:srgbClr val="FFFFFF"/>
                </a:solidFill>
              </a:rPr>
              <a:t>cryomodule</a:t>
            </a:r>
            <a:r>
              <a:rPr lang="en-US" dirty="0" smtClean="0">
                <a:solidFill>
                  <a:srgbClr val="FFFFFF"/>
                </a:solidFill>
              </a:rPr>
              <a:t> operation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R&amp;D plan at </a:t>
            </a:r>
            <a:r>
              <a:rPr lang="en-US" dirty="0" err="1" smtClean="0">
                <a:solidFill>
                  <a:srgbClr val="FFFFFF"/>
                </a:solidFill>
              </a:rPr>
              <a:t>JLab</a:t>
            </a:r>
            <a:r>
              <a:rPr lang="en-US" dirty="0" smtClean="0">
                <a:solidFill>
                  <a:srgbClr val="FFFFFF"/>
                </a:solidFill>
              </a:rPr>
              <a:t> toward field emission free SRF acceleration at 50 MV/</a:t>
            </a:r>
            <a:r>
              <a:rPr lang="en-US" dirty="0" err="1" smtClean="0">
                <a:solidFill>
                  <a:srgbClr val="FFFFFF"/>
                </a:solidFill>
              </a:rPr>
              <a:t>m</a:t>
            </a:r>
            <a:r>
              <a:rPr lang="en-US" dirty="0" smtClean="0">
                <a:solidFill>
                  <a:srgbClr val="FFFFFF"/>
                </a:solidFill>
              </a:rPr>
              <a:t> 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Highlights of </a:t>
            </a:r>
            <a:r>
              <a:rPr lang="en-US" dirty="0" err="1" smtClean="0">
                <a:solidFill>
                  <a:srgbClr val="FFFFFF"/>
                </a:solidFill>
              </a:rPr>
              <a:t>JLab</a:t>
            </a:r>
            <a:r>
              <a:rPr lang="en-US" dirty="0" smtClean="0">
                <a:solidFill>
                  <a:srgbClr val="FFFFFF"/>
                </a:solidFill>
              </a:rPr>
              <a:t> Accomplishments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for ILC Cavity Gradient R&amp;D under ART (2)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495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standard </a:t>
            </a:r>
            <a:r>
              <a:rPr lang="en-US" dirty="0" err="1" smtClean="0">
                <a:solidFill>
                  <a:schemeClr val="bg1"/>
                </a:solidFill>
              </a:rPr>
              <a:t>JLab</a:t>
            </a:r>
            <a:r>
              <a:rPr lang="en-US" dirty="0" smtClean="0">
                <a:solidFill>
                  <a:schemeClr val="bg1"/>
                </a:solidFill>
              </a:rPr>
              <a:t> processing and preparation procedure resulted in high quality cavity gradient results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9 out of 10 ILC 9-cell cavities fabricated by an experienced vendor reached a gradient of ≥ 38 MV/</a:t>
            </a:r>
            <a:r>
              <a:rPr lang="en-US" dirty="0" err="1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 up to a second pass processing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CEBAF 12 </a:t>
            </a:r>
            <a:r>
              <a:rPr lang="en-US" dirty="0" err="1" smtClean="0">
                <a:solidFill>
                  <a:schemeClr val="bg1"/>
                </a:solidFill>
              </a:rPr>
              <a:t>GeV</a:t>
            </a:r>
            <a:r>
              <a:rPr lang="en-US" dirty="0" smtClean="0">
                <a:solidFill>
                  <a:schemeClr val="bg1"/>
                </a:solidFill>
              </a:rPr>
              <a:t> upgrade 7-cell cavities routinely achieve at least </a:t>
            </a:r>
            <a:r>
              <a:rPr lang="en-US" dirty="0" err="1" smtClean="0">
                <a:solidFill>
                  <a:schemeClr val="bg1"/>
                </a:solidFill>
              </a:rPr>
              <a:t>Eacc</a:t>
            </a:r>
            <a:r>
              <a:rPr lang="en-US" dirty="0" smtClean="0">
                <a:solidFill>
                  <a:schemeClr val="bg1"/>
                </a:solidFill>
              </a:rPr>
              <a:t> 27 MV/</a:t>
            </a:r>
            <a:r>
              <a:rPr lang="en-US" dirty="0" err="1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 (well above the project spec of 19 MV/</a:t>
            </a:r>
            <a:r>
              <a:rPr lang="en-US" dirty="0" err="1" smtClean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) with only one </a:t>
            </a:r>
            <a:r>
              <a:rPr lang="en-US" dirty="0" err="1" smtClean="0">
                <a:solidFill>
                  <a:schemeClr val="bg1"/>
                </a:solidFill>
              </a:rPr>
              <a:t>electropolish</a:t>
            </a:r>
            <a:r>
              <a:rPr lang="en-US" dirty="0" smtClean="0">
                <a:solidFill>
                  <a:schemeClr val="bg1"/>
                </a:solidFill>
              </a:rPr>
              <a:t> processing cycle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" y="198120"/>
            <a:ext cx="7703820" cy="620268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6705600" y="1708677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705600" y="1911879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705600" y="2132012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705600" y="2343678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705600" y="2513012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705600" y="3325811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697133" y="3512079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705600" y="3732212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131" y="1639353"/>
            <a:ext cx="1980869" cy="217064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717560" y="3810000"/>
            <a:ext cx="2426440" cy="3046988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All cavities contained in </a:t>
            </a:r>
            <a:r>
              <a:rPr lang="en-US" sz="1600" dirty="0" err="1" smtClean="0">
                <a:solidFill>
                  <a:srgbClr val="FFFF00"/>
                </a:solidFill>
              </a:rPr>
              <a:t>Fermilab’s</a:t>
            </a:r>
            <a:r>
              <a:rPr lang="en-US" sz="1600" dirty="0" smtClean="0">
                <a:solidFill>
                  <a:srgbClr val="FFFF00"/>
                </a:solidFill>
              </a:rPr>
              <a:t> CM2 (first ILC style </a:t>
            </a:r>
            <a:r>
              <a:rPr lang="en-US" sz="1600" dirty="0" err="1" smtClean="0">
                <a:solidFill>
                  <a:srgbClr val="FFFF00"/>
                </a:solidFill>
              </a:rPr>
              <a:t>cryomodule</a:t>
            </a:r>
            <a:r>
              <a:rPr lang="en-US" sz="1600" dirty="0" smtClean="0">
                <a:solidFill>
                  <a:srgbClr val="FFFF00"/>
                </a:solidFill>
              </a:rPr>
              <a:t> made in US) were processed and tested at </a:t>
            </a:r>
            <a:r>
              <a:rPr lang="en-US" sz="1600" dirty="0" err="1" smtClean="0">
                <a:solidFill>
                  <a:srgbClr val="FFFF00"/>
                </a:solidFill>
              </a:rPr>
              <a:t>JLab</a:t>
            </a:r>
            <a:r>
              <a:rPr lang="en-US" sz="1600" dirty="0" smtClean="0">
                <a:solidFill>
                  <a:srgbClr val="FFFF00"/>
                </a:solidFill>
              </a:rPr>
              <a:t> and qualified to </a:t>
            </a:r>
            <a:r>
              <a:rPr lang="en-US" sz="1600" dirty="0" err="1" smtClean="0">
                <a:solidFill>
                  <a:srgbClr val="FFFF00"/>
                </a:solidFill>
              </a:rPr>
              <a:t>Eacc</a:t>
            </a:r>
            <a:r>
              <a:rPr lang="en-US" sz="1600" dirty="0" smtClean="0">
                <a:solidFill>
                  <a:srgbClr val="FFFF00"/>
                </a:solidFill>
              </a:rPr>
              <a:t> ≥ 35 MV/</a:t>
            </a:r>
            <a:r>
              <a:rPr lang="en-US" sz="1600" dirty="0" err="1" smtClean="0">
                <a:solidFill>
                  <a:srgbClr val="FFFF00"/>
                </a:solidFill>
              </a:rPr>
              <a:t>m</a:t>
            </a:r>
            <a:r>
              <a:rPr lang="en-US" sz="1600" dirty="0" smtClean="0">
                <a:solidFill>
                  <a:srgbClr val="FFFF00"/>
                </a:solidFill>
              </a:rPr>
              <a:t> (with an average </a:t>
            </a:r>
            <a:r>
              <a:rPr lang="en-US" sz="1600" dirty="0" err="1" smtClean="0">
                <a:solidFill>
                  <a:srgbClr val="FFFF00"/>
                </a:solidFill>
              </a:rPr>
              <a:t>Eacc</a:t>
            </a:r>
            <a:r>
              <a:rPr lang="en-US" sz="1600" dirty="0" smtClean="0">
                <a:solidFill>
                  <a:srgbClr val="FFFF00"/>
                </a:solidFill>
              </a:rPr>
              <a:t> of ~ 39 MV/</a:t>
            </a:r>
            <a:r>
              <a:rPr lang="en-US" sz="1600" dirty="0" err="1" smtClean="0">
                <a:solidFill>
                  <a:srgbClr val="FFFF00"/>
                </a:solidFill>
              </a:rPr>
              <a:t>m</a:t>
            </a:r>
            <a:r>
              <a:rPr lang="en-US" sz="1600" dirty="0" smtClean="0">
                <a:solidFill>
                  <a:srgbClr val="FFFF00"/>
                </a:solidFill>
              </a:rPr>
              <a:t>). All  horizontally tested at FNAL to </a:t>
            </a:r>
            <a:r>
              <a:rPr lang="en-US" sz="1600" dirty="0" err="1" smtClean="0">
                <a:solidFill>
                  <a:srgbClr val="FFFF00"/>
                </a:solidFill>
              </a:rPr>
              <a:t>Eacc</a:t>
            </a:r>
            <a:r>
              <a:rPr lang="en-US" sz="1600" dirty="0" smtClean="0">
                <a:solidFill>
                  <a:srgbClr val="FFFF00"/>
                </a:solidFill>
              </a:rPr>
              <a:t> ≥ 35 MV/</a:t>
            </a:r>
            <a:r>
              <a:rPr lang="en-US" sz="1600" dirty="0" err="1" smtClean="0">
                <a:solidFill>
                  <a:srgbClr val="FFFF00"/>
                </a:solidFill>
              </a:rPr>
              <a:t>m</a:t>
            </a:r>
            <a:r>
              <a:rPr lang="en-US" sz="1600" dirty="0" smtClean="0">
                <a:solidFill>
                  <a:srgbClr val="FFFF00"/>
                </a:solidFill>
              </a:rPr>
              <a:t> (except one to 33 MV/</a:t>
            </a:r>
            <a:r>
              <a:rPr lang="en-US" sz="1600" dirty="0" err="1" smtClean="0">
                <a:solidFill>
                  <a:srgbClr val="FFFF00"/>
                </a:solidFill>
              </a:rPr>
              <a:t>m</a:t>
            </a:r>
            <a:r>
              <a:rPr lang="en-US" sz="1600" dirty="0" smtClean="0">
                <a:solidFill>
                  <a:srgbClr val="FFFF00"/>
                </a:solidFill>
              </a:rPr>
              <a:t>)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See: C. Ginsburg’s talk      </a:t>
            </a:r>
            <a:endParaRPr lang="en-US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Highlights of </a:t>
            </a:r>
            <a:r>
              <a:rPr lang="en-US" dirty="0" err="1" smtClean="0">
                <a:solidFill>
                  <a:srgbClr val="FFFFFF"/>
                </a:solidFill>
              </a:rPr>
              <a:t>JLab</a:t>
            </a:r>
            <a:r>
              <a:rPr lang="en-US" dirty="0" smtClean="0">
                <a:solidFill>
                  <a:srgbClr val="FFFFFF"/>
                </a:solidFill>
              </a:rPr>
              <a:t> Accomplishments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for ILC Cavity Gradient R&amp;D under ART (3)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5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Demonstrated significant throughput for high quality processing and cryogenic RF testing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Accumulated ILC 9-cell cavity throughput since 2006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50+ 9-cell cavities (some were processed at various level only)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100+ </a:t>
            </a:r>
            <a:r>
              <a:rPr lang="en-US" dirty="0" err="1" smtClean="0">
                <a:solidFill>
                  <a:schemeClr val="bg1"/>
                </a:solidFill>
              </a:rPr>
              <a:t>electropolishing</a:t>
            </a:r>
            <a:r>
              <a:rPr lang="en-US" dirty="0" smtClean="0">
                <a:solidFill>
                  <a:schemeClr val="bg1"/>
                </a:solidFill>
              </a:rPr>
              <a:t> cycles (330+ voltage-on time)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150+ cryogenic RF testing cycles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FY11 alone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~ 90 EP cycles (CEBAF upgrade 7-cell &amp; ILC 9-cell cavities)</a:t>
            </a:r>
          </a:p>
          <a:p>
            <a:pPr lvl="2"/>
            <a:endParaRPr lang="en-US" dirty="0" smtClean="0">
              <a:solidFill>
                <a:schemeClr val="bg1"/>
              </a:solidFill>
            </a:endParaRPr>
          </a:p>
          <a:p>
            <a:pPr lvl="1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Need for Adaptation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New reality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CEBAF 12 </a:t>
            </a:r>
            <a:r>
              <a:rPr lang="en-US" dirty="0" err="1" smtClean="0">
                <a:solidFill>
                  <a:srgbClr val="FFFFFF"/>
                </a:solidFill>
              </a:rPr>
              <a:t>GeV</a:t>
            </a:r>
            <a:r>
              <a:rPr lang="en-US" dirty="0" smtClean="0">
                <a:solidFill>
                  <a:srgbClr val="FFFFFF"/>
                </a:solidFill>
              </a:rPr>
              <a:t> cavity work is foreseen to intensify in future months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Major SRF facility relocation is foreseen due to civil construction of TEDF and Test Lab renovation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New challenge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High gradient high Q cavity R&amp;D becoming imminent due to increased perspective of 1 </a:t>
            </a:r>
            <a:r>
              <a:rPr lang="en-US" dirty="0" err="1" smtClean="0">
                <a:solidFill>
                  <a:srgbClr val="FFFFFF"/>
                </a:solidFill>
              </a:rPr>
              <a:t>TeV</a:t>
            </a:r>
            <a:r>
              <a:rPr lang="en-US" dirty="0" smtClean="0">
                <a:solidFill>
                  <a:srgbClr val="FFFFFF"/>
                </a:solidFill>
              </a:rPr>
              <a:t> ILC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We have been asked by ART to consider how to contribute to very high gradient cavity R&amp;D for he period of 2013-1015 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FF"/>
                </a:solidFill>
              </a:rPr>
              <a:t>Required SRF Cavity performance for 1 </a:t>
            </a:r>
            <a:r>
              <a:rPr lang="en-US" sz="3600" dirty="0" err="1" smtClean="0">
                <a:solidFill>
                  <a:srgbClr val="FFFFFF"/>
                </a:solidFill>
              </a:rPr>
              <a:t>TeV</a:t>
            </a:r>
            <a:r>
              <a:rPr lang="en-US" sz="3600" dirty="0" smtClean="0">
                <a:solidFill>
                  <a:srgbClr val="FFFFFF"/>
                </a:solidFill>
              </a:rPr>
              <a:t> ILC 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From Nick Walker’s straw man list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Gradient 45 MV/</a:t>
            </a:r>
            <a:r>
              <a:rPr lang="en-US" dirty="0" err="1" smtClean="0">
                <a:solidFill>
                  <a:srgbClr val="FFFFFF"/>
                </a:solidFill>
              </a:rPr>
              <a:t>m</a:t>
            </a:r>
            <a:endParaRPr lang="en-US" dirty="0" smtClean="0">
              <a:solidFill>
                <a:srgbClr val="FFFFFF"/>
              </a:solidFill>
            </a:endParaRP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Q0 2E10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3276600"/>
            <a:ext cx="868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We believe the most promising technical approach to accomplish this challenging goal in the time frame of 2013-1015 is “New” shape cavity – but must address the field emission issue as an urgent topic    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5" name="Picture 2" descr="C:\ILC_high_gradient\ILC_EP\Result_summary\HighGradientEvolution_1CellandMultiCell\HpkSummary_21jan2011_HiRes.tif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460057"/>
            <a:ext cx="6247148" cy="5940743"/>
          </a:xfrm>
        </p:spPr>
      </p:pic>
      <p:grpSp>
        <p:nvGrpSpPr>
          <p:cNvPr id="16" name="Group 42"/>
          <p:cNvGrpSpPr>
            <a:grpSpLocks noChangeAspect="1"/>
          </p:cNvGrpSpPr>
          <p:nvPr/>
        </p:nvGrpSpPr>
        <p:grpSpPr bwMode="auto">
          <a:xfrm>
            <a:off x="1137801" y="2234770"/>
            <a:ext cx="4445152" cy="3557111"/>
            <a:chOff x="5854827" y="2068626"/>
            <a:chExt cx="2693861" cy="2155394"/>
          </a:xfrm>
        </p:grpSpPr>
        <p:sp>
          <p:nvSpPr>
            <p:cNvPr id="17" name="Oval 47"/>
            <p:cNvSpPr>
              <a:spLocks noChangeArrowheads="1"/>
            </p:cNvSpPr>
            <p:nvPr/>
          </p:nvSpPr>
          <p:spPr bwMode="auto">
            <a:xfrm rot="-1800000">
              <a:off x="7861221" y="2068626"/>
              <a:ext cx="397146" cy="194545"/>
            </a:xfrm>
            <a:prstGeom prst="ellipse">
              <a:avLst/>
            </a:prstGeom>
            <a:solidFill>
              <a:srgbClr val="00FF00">
                <a:alpha val="34901"/>
              </a:srgbClr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8" name="Straight Arrow Connector 48"/>
            <p:cNvCxnSpPr>
              <a:cxnSpLocks noChangeShapeType="1"/>
            </p:cNvCxnSpPr>
            <p:nvPr/>
          </p:nvCxnSpPr>
          <p:spPr bwMode="auto">
            <a:xfrm rot="16200000" flipV="1">
              <a:off x="8013700" y="2324100"/>
              <a:ext cx="457200" cy="22860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19" name="TextBox 51"/>
            <p:cNvSpPr txBox="1">
              <a:spLocks noChangeArrowheads="1"/>
            </p:cNvSpPr>
            <p:nvPr/>
          </p:nvSpPr>
          <p:spPr bwMode="auto">
            <a:xfrm>
              <a:off x="7899400" y="2667000"/>
              <a:ext cx="64928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ILC 1 TeV</a:t>
              </a:r>
            </a:p>
          </p:txBody>
        </p:sp>
        <p:sp>
          <p:nvSpPr>
            <p:cNvPr id="20" name="5-Point Star 19"/>
            <p:cNvSpPr>
              <a:spLocks noChangeAspect="1"/>
            </p:cNvSpPr>
            <p:nvPr/>
          </p:nvSpPr>
          <p:spPr>
            <a:xfrm>
              <a:off x="7250174" y="2651122"/>
              <a:ext cx="142868" cy="142846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5-Point Star 20"/>
            <p:cNvSpPr>
              <a:spLocks noChangeAspect="1"/>
            </p:cNvSpPr>
            <p:nvPr/>
          </p:nvSpPr>
          <p:spPr>
            <a:xfrm>
              <a:off x="6670764" y="3335198"/>
              <a:ext cx="142868" cy="142846"/>
            </a:xfrm>
            <a:prstGeom prst="star5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5-Point Star 21"/>
            <p:cNvSpPr>
              <a:spLocks noChangeAspect="1"/>
            </p:cNvSpPr>
            <p:nvPr/>
          </p:nvSpPr>
          <p:spPr>
            <a:xfrm>
              <a:off x="6908878" y="2981256"/>
              <a:ext cx="142868" cy="142846"/>
            </a:xfrm>
            <a:prstGeom prst="star5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5-Point Star 22"/>
            <p:cNvSpPr>
              <a:spLocks noChangeAspect="1"/>
            </p:cNvSpPr>
            <p:nvPr/>
          </p:nvSpPr>
          <p:spPr>
            <a:xfrm>
              <a:off x="6021506" y="3876427"/>
              <a:ext cx="142868" cy="142846"/>
            </a:xfrm>
            <a:prstGeom prst="star5">
              <a:avLst/>
            </a:prstGeom>
            <a:solidFill>
              <a:srgbClr val="0066FF"/>
            </a:solidFill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TextBox 37"/>
            <p:cNvSpPr txBox="1">
              <a:spLocks noChangeArrowheads="1"/>
            </p:cNvSpPr>
            <p:nvPr/>
          </p:nvSpPr>
          <p:spPr bwMode="auto">
            <a:xfrm>
              <a:off x="5854827" y="4008120"/>
              <a:ext cx="84931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CEBAF 4 GeV</a:t>
              </a:r>
            </a:p>
          </p:txBody>
        </p:sp>
        <p:sp>
          <p:nvSpPr>
            <p:cNvPr id="25" name="TextBox 38"/>
            <p:cNvSpPr txBox="1">
              <a:spLocks noChangeArrowheads="1"/>
            </p:cNvSpPr>
            <p:nvPr/>
          </p:nvSpPr>
          <p:spPr bwMode="auto">
            <a:xfrm>
              <a:off x="6565431" y="3496056"/>
              <a:ext cx="90805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/>
                <a:t>CEBAF 12 </a:t>
              </a:r>
              <a:r>
                <a:rPr lang="en-US" sz="800" dirty="0" err="1"/>
                <a:t>GeV</a:t>
              </a:r>
              <a:endParaRPr lang="en-US" sz="800" dirty="0"/>
            </a:p>
          </p:txBody>
        </p:sp>
        <p:sp>
          <p:nvSpPr>
            <p:cNvPr id="26" name="TextBox 39"/>
            <p:cNvSpPr txBox="1">
              <a:spLocks noChangeArrowheads="1"/>
            </p:cNvSpPr>
            <p:nvPr/>
          </p:nvSpPr>
          <p:spPr bwMode="auto">
            <a:xfrm>
              <a:off x="6860032" y="3136392"/>
              <a:ext cx="44291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XFEL</a:t>
              </a:r>
            </a:p>
          </p:txBody>
        </p:sp>
        <p:sp>
          <p:nvSpPr>
            <p:cNvPr id="27" name="TextBox 40"/>
            <p:cNvSpPr txBox="1">
              <a:spLocks noChangeArrowheads="1"/>
            </p:cNvSpPr>
            <p:nvPr/>
          </p:nvSpPr>
          <p:spPr bwMode="auto">
            <a:xfrm>
              <a:off x="7366000" y="2984500"/>
              <a:ext cx="78263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ILC 500 GeV</a:t>
              </a:r>
            </a:p>
          </p:txBody>
        </p:sp>
        <p:sp>
          <p:nvSpPr>
            <p:cNvPr id="28" name="Oval 39"/>
            <p:cNvSpPr>
              <a:spLocks noChangeArrowheads="1"/>
            </p:cNvSpPr>
            <p:nvPr/>
          </p:nvSpPr>
          <p:spPr bwMode="auto">
            <a:xfrm rot="-2700000">
              <a:off x="7104954" y="2436879"/>
              <a:ext cx="741877" cy="240455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9" name="Straight Arrow Connector 42"/>
            <p:cNvCxnSpPr>
              <a:cxnSpLocks noChangeShapeType="1"/>
            </p:cNvCxnSpPr>
            <p:nvPr/>
          </p:nvCxnSpPr>
          <p:spPr bwMode="auto">
            <a:xfrm rot="16200000" flipV="1">
              <a:off x="7366000" y="2743200"/>
              <a:ext cx="228600" cy="22860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</p:grpSp>
      <p:sp>
        <p:nvSpPr>
          <p:cNvPr id="30" name="Isosceles Triangle 29"/>
          <p:cNvSpPr>
            <a:spLocks noChangeAspect="1"/>
          </p:cNvSpPr>
          <p:nvPr/>
        </p:nvSpPr>
        <p:spPr>
          <a:xfrm>
            <a:off x="4570829" y="2183842"/>
            <a:ext cx="97690" cy="113960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/>
          <p:cNvSpPr>
            <a:spLocks noChangeAspect="1"/>
          </p:cNvSpPr>
          <p:nvPr/>
        </p:nvSpPr>
        <p:spPr>
          <a:xfrm>
            <a:off x="4528488" y="2243105"/>
            <a:ext cx="97690" cy="113960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440269" y="1568318"/>
            <a:ext cx="1130560" cy="674787"/>
          </a:xfrm>
          <a:prstGeom prst="straightConnector1">
            <a:avLst/>
          </a:prstGeom>
          <a:ln w="12700">
            <a:solidFill>
              <a:srgbClr val="0000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320183" y="1264162"/>
            <a:ext cx="12083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DESY AC155, AC158</a:t>
            </a:r>
          </a:p>
          <a:p>
            <a:r>
              <a:rPr lang="en-US" sz="1000" dirty="0" err="1" smtClean="0"/>
              <a:t>Hpk</a:t>
            </a:r>
            <a:r>
              <a:rPr lang="en-US" sz="1000" dirty="0" smtClean="0"/>
              <a:t> 1910-1950 </a:t>
            </a:r>
            <a:r>
              <a:rPr lang="en-US" sz="1000" dirty="0" err="1" smtClean="0"/>
              <a:t>Oe</a:t>
            </a:r>
            <a:endParaRPr lang="en-US" sz="1000" dirty="0" smtClean="0"/>
          </a:p>
          <a:p>
            <a:r>
              <a:rPr lang="en-US" sz="1000" dirty="0" smtClean="0"/>
              <a:t>New 9-cell record</a:t>
            </a:r>
            <a:endParaRPr lang="en-US" sz="1000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381000" y="76200"/>
            <a:ext cx="1429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Here is why…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77000" y="457200"/>
            <a:ext cx="259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Recent cavity results established a peak surface magnetic field of 190-200 </a:t>
            </a:r>
            <a:r>
              <a:rPr lang="en-US" sz="2000" dirty="0" err="1" smtClean="0">
                <a:solidFill>
                  <a:schemeClr val="bg1"/>
                </a:solidFill>
              </a:rPr>
              <a:t>mT</a:t>
            </a:r>
            <a:r>
              <a:rPr lang="en-US" sz="2000" dirty="0" smtClean="0">
                <a:solidFill>
                  <a:schemeClr val="bg1"/>
                </a:solidFill>
              </a:rPr>
              <a:t> is possible and practical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45 MV/</a:t>
            </a:r>
            <a:r>
              <a:rPr lang="en-US" sz="2000" dirty="0" err="1" smtClean="0">
                <a:solidFill>
                  <a:schemeClr val="bg1"/>
                </a:solidFill>
              </a:rPr>
              <a:t>m</a:t>
            </a:r>
            <a:r>
              <a:rPr lang="en-US" sz="2000" dirty="0" smtClean="0">
                <a:solidFill>
                  <a:schemeClr val="bg1"/>
                </a:solidFill>
              </a:rPr>
              <a:t> in TTF shape means effectively &gt; 50 MV/</a:t>
            </a:r>
            <a:r>
              <a:rPr lang="en-US" sz="2000" dirty="0" err="1" smtClean="0">
                <a:solidFill>
                  <a:schemeClr val="bg1"/>
                </a:solidFill>
              </a:rPr>
              <a:t>m</a:t>
            </a:r>
            <a:r>
              <a:rPr lang="en-US" sz="2000" dirty="0" smtClean="0">
                <a:solidFill>
                  <a:schemeClr val="bg1"/>
                </a:solidFill>
              </a:rPr>
              <a:t> in Re-entrant, low-loss or ICHIRO, and Low-Surface-Field shape cavities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In fact, this is already shown in many 1-cell cavities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But… 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28600" y="212646"/>
            <a:ext cx="5822477" cy="6035754"/>
            <a:chOff x="2895886" y="555100"/>
            <a:chExt cx="5822477" cy="6035754"/>
          </a:xfrm>
        </p:grpSpPr>
        <p:pic>
          <p:nvPicPr>
            <p:cNvPr id="8" name="Picture 2" descr="C:\ILC_high_gradient\ILC_EP\Result_summary\HighGradientEvolution_1CellandMultiCell\EpkSummary_21jan2011_HiRes.tif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95886" y="555100"/>
              <a:ext cx="5822477" cy="6035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5-Point Star 8"/>
            <p:cNvSpPr>
              <a:spLocks noChangeAspect="1"/>
            </p:cNvSpPr>
            <p:nvPr/>
          </p:nvSpPr>
          <p:spPr bwMode="auto">
            <a:xfrm>
              <a:off x="5778880" y="3536737"/>
              <a:ext cx="231869" cy="244253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5-Point Star 9"/>
            <p:cNvSpPr>
              <a:spLocks noChangeAspect="1"/>
            </p:cNvSpPr>
            <p:nvPr/>
          </p:nvSpPr>
          <p:spPr bwMode="auto">
            <a:xfrm>
              <a:off x="4905509" y="4193505"/>
              <a:ext cx="231869" cy="244253"/>
            </a:xfrm>
            <a:prstGeom prst="star5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5-Point Star 10"/>
            <p:cNvSpPr>
              <a:spLocks noChangeAspect="1"/>
            </p:cNvSpPr>
            <p:nvPr/>
          </p:nvSpPr>
          <p:spPr bwMode="auto">
            <a:xfrm>
              <a:off x="5338330" y="4036097"/>
              <a:ext cx="231869" cy="244253"/>
            </a:xfrm>
            <a:prstGeom prst="star5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5-Point Star 11"/>
            <p:cNvSpPr>
              <a:spLocks noChangeAspect="1"/>
            </p:cNvSpPr>
            <p:nvPr/>
          </p:nvSpPr>
          <p:spPr bwMode="auto">
            <a:xfrm>
              <a:off x="3823456" y="5235649"/>
              <a:ext cx="231869" cy="244253"/>
            </a:xfrm>
            <a:prstGeom prst="star5">
              <a:avLst/>
            </a:prstGeom>
            <a:solidFill>
              <a:srgbClr val="0066FF"/>
            </a:solidFill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TextBox 37"/>
            <p:cNvSpPr txBox="1">
              <a:spLocks noChangeArrowheads="1"/>
            </p:cNvSpPr>
            <p:nvPr/>
          </p:nvSpPr>
          <p:spPr bwMode="auto">
            <a:xfrm>
              <a:off x="3965152" y="5384811"/>
              <a:ext cx="1378331" cy="21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/>
                <a:t>CEBAF 4 </a:t>
              </a:r>
              <a:r>
                <a:rPr lang="en-US" sz="800" dirty="0" err="1"/>
                <a:t>GeV</a:t>
              </a:r>
              <a:endParaRPr lang="en-US" sz="800" dirty="0"/>
            </a:p>
          </p:txBody>
        </p:sp>
        <p:sp>
          <p:nvSpPr>
            <p:cNvPr id="14" name="TextBox 38"/>
            <p:cNvSpPr txBox="1">
              <a:spLocks noChangeArrowheads="1"/>
            </p:cNvSpPr>
            <p:nvPr/>
          </p:nvSpPr>
          <p:spPr bwMode="auto">
            <a:xfrm>
              <a:off x="4691674" y="4418759"/>
              <a:ext cx="1473653" cy="21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CEBAF 12 GeV</a:t>
              </a:r>
            </a:p>
          </p:txBody>
        </p:sp>
        <p:sp>
          <p:nvSpPr>
            <p:cNvPr id="15" name="TextBox 39"/>
            <p:cNvSpPr txBox="1">
              <a:spLocks noChangeArrowheads="1"/>
            </p:cNvSpPr>
            <p:nvPr/>
          </p:nvSpPr>
          <p:spPr bwMode="auto">
            <a:xfrm>
              <a:off x="5410486" y="4241811"/>
              <a:ext cx="718793" cy="21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/>
                <a:t>XFEL</a:t>
              </a:r>
            </a:p>
          </p:txBody>
        </p:sp>
        <p:sp>
          <p:nvSpPr>
            <p:cNvPr id="16" name="TextBox 40"/>
            <p:cNvSpPr txBox="1">
              <a:spLocks noChangeArrowheads="1"/>
            </p:cNvSpPr>
            <p:nvPr/>
          </p:nvSpPr>
          <p:spPr bwMode="auto">
            <a:xfrm>
              <a:off x="6536317" y="3599156"/>
              <a:ext cx="1270125" cy="21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ILC 500 GeV</a:t>
              </a:r>
            </a:p>
          </p:txBody>
        </p:sp>
        <p:cxnSp>
          <p:nvCxnSpPr>
            <p:cNvPr id="17" name="Straight Arrow Connector 42"/>
            <p:cNvCxnSpPr>
              <a:cxnSpLocks noChangeShapeType="1"/>
              <a:endCxn id="9" idx="4"/>
            </p:cNvCxnSpPr>
            <p:nvPr/>
          </p:nvCxnSpPr>
          <p:spPr bwMode="auto">
            <a:xfrm rot="10800000">
              <a:off x="6011378" y="3628977"/>
              <a:ext cx="648602" cy="15472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18" name="Straight Arrow Connector 48"/>
            <p:cNvCxnSpPr>
              <a:cxnSpLocks noChangeShapeType="1"/>
            </p:cNvCxnSpPr>
            <p:nvPr/>
          </p:nvCxnSpPr>
          <p:spPr bwMode="auto">
            <a:xfrm rot="16200000" flipV="1">
              <a:off x="6959231" y="2628750"/>
              <a:ext cx="390804" cy="247326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19" name="TextBox 51"/>
            <p:cNvSpPr txBox="1">
              <a:spLocks noChangeArrowheads="1"/>
            </p:cNvSpPr>
            <p:nvPr/>
          </p:nvSpPr>
          <p:spPr bwMode="auto">
            <a:xfrm>
              <a:off x="6907307" y="2839259"/>
              <a:ext cx="1053715" cy="215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/>
                <a:t>ILC 1 TeV</a:t>
              </a:r>
            </a:p>
          </p:txBody>
        </p:sp>
        <p:sp>
          <p:nvSpPr>
            <p:cNvPr id="20" name="Oval 31"/>
            <p:cNvSpPr>
              <a:spLocks noChangeArrowheads="1"/>
            </p:cNvSpPr>
            <p:nvPr/>
          </p:nvSpPr>
          <p:spPr bwMode="auto">
            <a:xfrm rot="18900000">
              <a:off x="5540797" y="3167249"/>
              <a:ext cx="1236632" cy="521072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32"/>
            <p:cNvSpPr>
              <a:spLocks noChangeArrowheads="1"/>
            </p:cNvSpPr>
            <p:nvPr/>
          </p:nvSpPr>
          <p:spPr bwMode="auto">
            <a:xfrm rot="18600000">
              <a:off x="6249752" y="2042601"/>
              <a:ext cx="1302681" cy="494653"/>
            </a:xfrm>
            <a:prstGeom prst="ellipse">
              <a:avLst/>
            </a:prstGeom>
            <a:solidFill>
              <a:srgbClr val="00FF00">
                <a:alpha val="50195"/>
              </a:srgbClr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Isosceles Triangle 21"/>
            <p:cNvSpPr>
              <a:spLocks noChangeAspect="1"/>
            </p:cNvSpPr>
            <p:nvPr/>
          </p:nvSpPr>
          <p:spPr>
            <a:xfrm>
              <a:off x="6880122" y="2819294"/>
              <a:ext cx="97690" cy="113960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/>
            <p:cNvSpPr>
              <a:spLocks noChangeAspect="1"/>
            </p:cNvSpPr>
            <p:nvPr/>
          </p:nvSpPr>
          <p:spPr>
            <a:xfrm>
              <a:off x="6846248" y="2895494"/>
              <a:ext cx="97690" cy="113960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096000" y="533400"/>
            <a:ext cx="3048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At </a:t>
            </a:r>
            <a:r>
              <a:rPr lang="en-US" dirty="0" err="1" smtClean="0">
                <a:solidFill>
                  <a:srgbClr val="FFFFFF"/>
                </a:solidFill>
              </a:rPr>
              <a:t>Eacc</a:t>
            </a:r>
            <a:r>
              <a:rPr lang="en-US" dirty="0" smtClean="0">
                <a:solidFill>
                  <a:srgbClr val="FFFFFF"/>
                </a:solidFill>
              </a:rPr>
              <a:t> 45-50 MV/</a:t>
            </a:r>
            <a:r>
              <a:rPr lang="en-US" dirty="0" err="1" smtClean="0">
                <a:solidFill>
                  <a:srgbClr val="FFFFFF"/>
                </a:solidFill>
              </a:rPr>
              <a:t>m</a:t>
            </a:r>
            <a:r>
              <a:rPr lang="en-US" dirty="0" smtClean="0">
                <a:solidFill>
                  <a:srgbClr val="FFFFFF"/>
                </a:solidFill>
              </a:rPr>
              <a:t> in 9-cell cavity, </a:t>
            </a:r>
            <a:r>
              <a:rPr lang="en-US" dirty="0" err="1" smtClean="0">
                <a:solidFill>
                  <a:srgbClr val="FFFFFF"/>
                </a:solidFill>
              </a:rPr>
              <a:t>Epk</a:t>
            </a:r>
            <a:r>
              <a:rPr lang="en-US" dirty="0" smtClean="0">
                <a:solidFill>
                  <a:srgbClr val="FFFFFF"/>
                </a:solidFill>
              </a:rPr>
              <a:t> reaches 100-120 MV/</a:t>
            </a:r>
            <a:r>
              <a:rPr lang="en-US" dirty="0" err="1" smtClean="0">
                <a:solidFill>
                  <a:srgbClr val="FFFFFF"/>
                </a:solidFill>
              </a:rPr>
              <a:t>m</a:t>
            </a:r>
            <a:r>
              <a:rPr lang="en-US" dirty="0" smtClean="0">
                <a:solidFill>
                  <a:srgbClr val="FFFFFF"/>
                </a:solidFill>
              </a:rPr>
              <a:t>.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This is a very much unexplored phase space (see left)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Other Urgent Reasons for 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Fighting Against Field Emission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4582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Sudden field emission turn on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Observed independently in all labs engaged in high gradient SRF cavity R&amp;D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Literally no understanding…and no early warning</a:t>
            </a:r>
          </a:p>
          <a:p>
            <a:pPr lvl="2"/>
            <a:r>
              <a:rPr lang="en-US" dirty="0" smtClean="0">
                <a:solidFill>
                  <a:srgbClr val="FFFFFF"/>
                </a:solidFill>
              </a:rPr>
              <a:t>Forced some projects to adopt “admin limit” to gradient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Cavity and hardware activation in case of strong field emission at high gradient during vertical test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Two cases established at </a:t>
            </a:r>
            <a:r>
              <a:rPr lang="en-US" dirty="0" err="1" smtClean="0">
                <a:solidFill>
                  <a:srgbClr val="FFFFFF"/>
                </a:solidFill>
              </a:rPr>
              <a:t>JLab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Gradient degradation in </a:t>
            </a:r>
            <a:r>
              <a:rPr lang="en-US" dirty="0" err="1" smtClean="0">
                <a:solidFill>
                  <a:srgbClr val="FFFFFF"/>
                </a:solidFill>
              </a:rPr>
              <a:t>cryomodule</a:t>
            </a:r>
            <a:endParaRPr lang="en-US" dirty="0" smtClean="0">
              <a:solidFill>
                <a:srgbClr val="FFFFFF"/>
              </a:solidFill>
            </a:endParaRP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Field emission likely the leading cause?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Need to establish criterion and develop countermeasure for dark current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JLab</a:t>
            </a:r>
            <a:r>
              <a:rPr lang="en-US" dirty="0" smtClean="0">
                <a:solidFill>
                  <a:srgbClr val="FFFFFF"/>
                </a:solidFill>
              </a:rPr>
              <a:t> R&amp;D Plan Towards Field Emission Free SRF Acceleration at 50 MV/</a:t>
            </a:r>
            <a:r>
              <a:rPr lang="en-US" dirty="0" err="1" smtClean="0">
                <a:solidFill>
                  <a:srgbClr val="FFFFFF"/>
                </a:solidFill>
              </a:rPr>
              <a:t>m</a:t>
            </a:r>
            <a:r>
              <a:rPr lang="en-US" dirty="0" smtClean="0">
                <a:solidFill>
                  <a:srgbClr val="FFFFFF"/>
                </a:solidFill>
              </a:rPr>
              <a:t> – FY12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Field emission characterization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 Develop diode-based at-cavity X-ray monitoring</a:t>
            </a:r>
          </a:p>
          <a:p>
            <a:pPr lvl="2"/>
            <a:r>
              <a:rPr lang="en-US" dirty="0" smtClean="0">
                <a:solidFill>
                  <a:srgbClr val="FFFFFF"/>
                </a:solidFill>
              </a:rPr>
              <a:t>Enables tracking of field emission from vertical test to </a:t>
            </a:r>
            <a:r>
              <a:rPr lang="en-US" dirty="0" err="1" smtClean="0">
                <a:solidFill>
                  <a:srgbClr val="FFFFFF"/>
                </a:solidFill>
              </a:rPr>
              <a:t>cryomodule</a:t>
            </a:r>
            <a:r>
              <a:rPr lang="en-US" dirty="0" smtClean="0">
                <a:solidFill>
                  <a:srgbClr val="FFFFFF"/>
                </a:solidFill>
              </a:rPr>
              <a:t> test </a:t>
            </a:r>
          </a:p>
          <a:p>
            <a:pPr lvl="3"/>
            <a:r>
              <a:rPr lang="en-US" dirty="0" smtClean="0">
                <a:solidFill>
                  <a:srgbClr val="FFFFFF"/>
                </a:solidFill>
              </a:rPr>
              <a:t>One step forward to understand role of field emission in gradient degradation from vertical test to </a:t>
            </a:r>
            <a:r>
              <a:rPr lang="en-US" dirty="0" err="1" smtClean="0">
                <a:solidFill>
                  <a:srgbClr val="FFFFFF"/>
                </a:solidFill>
              </a:rPr>
              <a:t>cryomodule</a:t>
            </a:r>
            <a:r>
              <a:rPr lang="en-US" dirty="0" smtClean="0">
                <a:solidFill>
                  <a:srgbClr val="FFFFFF"/>
                </a:solidFill>
              </a:rPr>
              <a:t> test</a:t>
            </a:r>
          </a:p>
          <a:p>
            <a:pPr lvl="2"/>
            <a:r>
              <a:rPr lang="en-US" dirty="0" smtClean="0">
                <a:solidFill>
                  <a:srgbClr val="FFFFFF"/>
                </a:solidFill>
              </a:rPr>
              <a:t>Enables cross checking across facilities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Develop probe-based (inside cavity vacuum) or block-based (outside cavity vacuum) sensors for direct dark current measurement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Model field emission</a:t>
            </a:r>
          </a:p>
          <a:p>
            <a:pPr lvl="2"/>
            <a:r>
              <a:rPr lang="en-US" dirty="0" smtClean="0">
                <a:solidFill>
                  <a:srgbClr val="FFFFFF"/>
                </a:solidFill>
              </a:rPr>
              <a:t>Begin with single cavity</a:t>
            </a:r>
          </a:p>
          <a:p>
            <a:pPr lvl="2"/>
            <a:r>
              <a:rPr lang="en-US" dirty="0" smtClean="0">
                <a:solidFill>
                  <a:srgbClr val="FFFFFF"/>
                </a:solidFill>
              </a:rPr>
              <a:t>Benchmark model through field emission measurements during vertical test 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diodes_arrangments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31" y="914401"/>
            <a:ext cx="5486369" cy="4114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228600"/>
            <a:ext cx="920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Initial effort is to validate sensor choice and to clarify role of HOM can in harboring field emitters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3977" y="914400"/>
            <a:ext cx="3550023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3976" y="3657600"/>
            <a:ext cx="3550024" cy="2743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5486400"/>
            <a:ext cx="5085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9-cell cavity RI23 vertical test with 8 diodes attached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Test done September 20, 2011 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Worldwide Experience and Status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 Possible ILC-CEBAF Collaboration  for Field Emission Studies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6" name="Content Placeholder 15" descr="IMG_2967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712" b="-24712"/>
          <a:stretch>
            <a:fillRect/>
          </a:stretch>
        </p:blipFill>
        <p:spPr>
          <a:xfrm>
            <a:off x="457200" y="2255837"/>
            <a:ext cx="4038600" cy="4525963"/>
          </a:xfrm>
        </p:spPr>
      </p:pic>
      <p:pic>
        <p:nvPicPr>
          <p:cNvPr id="17" name="Content Placeholder 16" descr="IMG_2966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24712" b="-24712"/>
          <a:stretch>
            <a:fillRect/>
          </a:stretch>
        </p:blipFill>
        <p:spPr>
          <a:xfrm>
            <a:off x="4648200" y="2332037"/>
            <a:ext cx="4038600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1542871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Install X-ray diodes at fixed cavity location and track from vertical test to horizontal </a:t>
            </a:r>
            <a:r>
              <a:rPr lang="en-US" dirty="0" err="1" smtClean="0">
                <a:solidFill>
                  <a:srgbClr val="FFFFFF"/>
                </a:solidFill>
              </a:rPr>
              <a:t>cryomodule</a:t>
            </a:r>
            <a:r>
              <a:rPr lang="en-US" dirty="0" smtClean="0">
                <a:solidFill>
                  <a:srgbClr val="FFFFFF"/>
                </a:solidFill>
              </a:rPr>
              <a:t> test to </a:t>
            </a:r>
            <a:r>
              <a:rPr lang="en-US" dirty="0" err="1" smtClean="0">
                <a:solidFill>
                  <a:srgbClr val="FFFFFF"/>
                </a:solidFill>
              </a:rPr>
              <a:t>cryomudle</a:t>
            </a:r>
            <a:r>
              <a:rPr lang="en-US" dirty="0" smtClean="0">
                <a:solidFill>
                  <a:srgbClr val="FFFFFF"/>
                </a:solidFill>
              </a:rPr>
              <a:t> operation in tunnel with beam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Install dark current detector outside cavity vacuum and track from </a:t>
            </a:r>
            <a:r>
              <a:rPr lang="en-US" dirty="0" err="1" smtClean="0">
                <a:solidFill>
                  <a:srgbClr val="FFFFFF"/>
                </a:solidFill>
              </a:rPr>
              <a:t>vertcial</a:t>
            </a:r>
            <a:r>
              <a:rPr lang="en-US" dirty="0" smtClean="0">
                <a:solidFill>
                  <a:srgbClr val="FFFFFF"/>
                </a:solidFill>
              </a:rPr>
              <a:t> test to </a:t>
            </a:r>
            <a:r>
              <a:rPr lang="en-US" dirty="0" err="1" smtClean="0">
                <a:solidFill>
                  <a:srgbClr val="FFFFFF"/>
                </a:solidFill>
              </a:rPr>
              <a:t>horozontal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cryomodule</a:t>
            </a:r>
            <a:r>
              <a:rPr lang="en-US" dirty="0" smtClean="0">
                <a:solidFill>
                  <a:srgbClr val="FFFFFF"/>
                </a:solidFill>
              </a:rPr>
              <a:t> test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Extend  dark current model to SRF </a:t>
            </a:r>
            <a:r>
              <a:rPr lang="en-US" dirty="0" err="1" smtClean="0">
                <a:solidFill>
                  <a:srgbClr val="FFFFFF"/>
                </a:solidFill>
              </a:rPr>
              <a:t>linac</a:t>
            </a:r>
            <a:r>
              <a:rPr lang="en-US" dirty="0" smtClean="0">
                <a:solidFill>
                  <a:srgbClr val="FFFFFF"/>
                </a:solidFill>
              </a:rPr>
              <a:t> and bench mark model 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6096000"/>
            <a:ext cx="9050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Present X-ray monitor for </a:t>
            </a:r>
            <a:r>
              <a:rPr lang="en-US" dirty="0" err="1" smtClean="0">
                <a:solidFill>
                  <a:srgbClr val="FFFFFF"/>
                </a:solidFill>
              </a:rPr>
              <a:t>cryomodule</a:t>
            </a:r>
            <a:r>
              <a:rPr lang="en-US" dirty="0" smtClean="0">
                <a:solidFill>
                  <a:srgbClr val="FFFFFF"/>
                </a:solidFill>
              </a:rPr>
              <a:t> test: 1 each at end of module + 6 more near RF windows  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Build a 9-cell Low-surface-field (SLAC design) niobium cavity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JLab</a:t>
            </a:r>
            <a:r>
              <a:rPr lang="en-US" dirty="0" smtClean="0">
                <a:solidFill>
                  <a:srgbClr val="FFFFFF"/>
                </a:solidFill>
              </a:rPr>
              <a:t> R&amp;D Plan Towards Field Emission Free SRF Acceleration at 50 MV/</a:t>
            </a:r>
            <a:r>
              <a:rPr lang="en-US" dirty="0" err="1" smtClean="0">
                <a:solidFill>
                  <a:srgbClr val="FFFFFF"/>
                </a:solidFill>
              </a:rPr>
              <a:t>m</a:t>
            </a:r>
            <a:r>
              <a:rPr lang="en-US" dirty="0" smtClean="0">
                <a:solidFill>
                  <a:srgbClr val="FFFFFF"/>
                </a:solidFill>
              </a:rPr>
              <a:t> – FY12 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275" y="3856038"/>
            <a:ext cx="2471738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0825" y="3984625"/>
            <a:ext cx="6313488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81000" y="5867400"/>
            <a:ext cx="5414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Z. Li, C. </a:t>
            </a:r>
            <a:r>
              <a:rPr lang="en-US" dirty="0" err="1" smtClean="0">
                <a:solidFill>
                  <a:srgbClr val="FFFFFF"/>
                </a:solidFill>
              </a:rPr>
              <a:t>Adolphsen</a:t>
            </a:r>
            <a:r>
              <a:rPr lang="en-US" dirty="0" smtClean="0">
                <a:solidFill>
                  <a:srgbClr val="FFFFFF"/>
                </a:solidFill>
              </a:rPr>
              <a:t>, LINAC08, THP038, p.867-869 (2008). 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Develop improved cleaning technique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Exploit understanding from field emission instrumentation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Develop in-situ field emitter removal/destruction technique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Built cavities using </a:t>
            </a:r>
            <a:r>
              <a:rPr lang="en-US" dirty="0" err="1" smtClean="0">
                <a:solidFill>
                  <a:srgbClr val="FFFFFF"/>
                </a:solidFill>
              </a:rPr>
              <a:t>Nb</a:t>
            </a:r>
            <a:r>
              <a:rPr lang="en-US" dirty="0" smtClean="0">
                <a:solidFill>
                  <a:srgbClr val="FFFFFF"/>
                </a:solidFill>
              </a:rPr>
              <a:t>-Cu clad material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Explore coated cavities with 1-cell 1300 MHz cavities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JLab</a:t>
            </a:r>
            <a:r>
              <a:rPr lang="en-US" dirty="0" smtClean="0">
                <a:solidFill>
                  <a:srgbClr val="FFFFFF"/>
                </a:solidFill>
              </a:rPr>
              <a:t> R&amp;D Plan Towards Field Emission Free SRF Acceleration at 50 MV/</a:t>
            </a:r>
            <a:r>
              <a:rPr lang="en-US" dirty="0" err="1" smtClean="0">
                <a:solidFill>
                  <a:srgbClr val="FFFFFF"/>
                </a:solidFill>
              </a:rPr>
              <a:t>m</a:t>
            </a:r>
            <a:r>
              <a:rPr lang="en-US" dirty="0" smtClean="0">
                <a:solidFill>
                  <a:srgbClr val="FFFFFF"/>
                </a:solidFill>
              </a:rPr>
              <a:t> – 2013-2015  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Backup Slides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2"/>
          <a:srcRect t="4362"/>
          <a:stretch>
            <a:fillRect/>
          </a:stretch>
        </p:blipFill>
        <p:spPr bwMode="auto">
          <a:xfrm>
            <a:off x="4191000" y="685800"/>
            <a:ext cx="4953000" cy="231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8" name="Picture 2" descr="C:\ILC_high_gradient\ILC_EP\A15\A15_cell3_defect_image\after_first_light_EP\A15_21jul08_C3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2743200"/>
            <a:ext cx="5181600" cy="346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ILC_high_gradient\Photo\T_mapping_2of9Cell\DSC_0012_processed.jpg"/>
          <p:cNvPicPr>
            <a:picLocks noChangeAspect="1" noChangeArrowheads="1"/>
          </p:cNvPicPr>
          <p:nvPr/>
        </p:nvPicPr>
        <p:blipFill>
          <a:blip r:embed="rId4"/>
          <a:srcRect l="21899" r="30753"/>
          <a:stretch>
            <a:fillRect/>
          </a:stretch>
        </p:blipFill>
        <p:spPr bwMode="auto">
          <a:xfrm>
            <a:off x="0" y="0"/>
            <a:ext cx="4191000" cy="592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F:\DCIM\100NCD80\DSC_0035.JPG"/>
          <p:cNvPicPr>
            <a:picLocks noChangeAspect="1" noChangeArrowheads="1"/>
          </p:cNvPicPr>
          <p:nvPr/>
        </p:nvPicPr>
        <p:blipFill>
          <a:blip r:embed="rId5"/>
          <a:srcRect l="6458" t="43195" r="9227" b="31842"/>
          <a:stretch>
            <a:fillRect/>
          </a:stretch>
        </p:blipFill>
        <p:spPr bwMode="auto">
          <a:xfrm>
            <a:off x="0" y="5062538"/>
            <a:ext cx="9144000" cy="179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4495800" y="4648200"/>
            <a:ext cx="11945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200-300 µm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638800" y="4648200"/>
            <a:ext cx="533400" cy="1524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172200" y="4343400"/>
            <a:ext cx="533400" cy="533400"/>
          </a:xfrm>
          <a:prstGeom prst="ellipse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810220" y="4572000"/>
            <a:ext cx="2333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A pit outside equator EBW</a:t>
            </a:r>
          </a:p>
          <a:p>
            <a:r>
              <a:rPr lang="en-US" sz="1200" dirty="0" smtClean="0">
                <a:solidFill>
                  <a:srgbClr val="FFFF00"/>
                </a:solidFill>
              </a:rPr>
              <a:t>at boundary of heat affected zone </a:t>
            </a:r>
            <a:endParaRPr lang="en-US" sz="1200" dirty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8458994" y="3047206"/>
            <a:ext cx="457200" cy="1588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9000" y="2971800"/>
            <a:ext cx="1443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To EBW seam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0000FF"/>
          </a:solidFill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9-cell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cavity thermometry + optical inspection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-&gt; understanding of quench limit at &lt; 20 MV/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l="8927"/>
          <a:stretch>
            <a:fillRect/>
          </a:stretch>
        </p:blipFill>
        <p:spPr>
          <a:xfrm>
            <a:off x="457186" y="1524000"/>
            <a:ext cx="4664089" cy="3429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l="21594" r="12339"/>
          <a:stretch>
            <a:fillRect/>
          </a:stretch>
        </p:blipFill>
        <p:spPr>
          <a:xfrm>
            <a:off x="5334000" y="1143000"/>
            <a:ext cx="3620098" cy="4108450"/>
          </a:xfrm>
          <a:prstGeom prst="rect">
            <a:avLst/>
          </a:prstGeom>
        </p:spPr>
      </p:pic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Additional Quench Study Instrumentation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5181600"/>
            <a:ext cx="1879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Cornell OST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0200" y="5410200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High-resolution Local thermometry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2" descr="C:\ILC_high_gradient\ILC_EP\Result_summary\HighGradientEvolution_1CellandMultiCell\LBandSRFNbCavityGradientEvolution_rev8mar2011_ProjectImpact_HiRes.t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550339"/>
            <a:ext cx="7772400" cy="4981575"/>
          </a:xfrm>
          <a:noFill/>
        </p:spPr>
      </p:pic>
      <p:sp>
        <p:nvSpPr>
          <p:cNvPr id="8" name="5-Point Star 7"/>
          <p:cNvSpPr>
            <a:spLocks noChangeAspect="1"/>
          </p:cNvSpPr>
          <p:nvPr/>
        </p:nvSpPr>
        <p:spPr>
          <a:xfrm>
            <a:off x="4191000" y="2291827"/>
            <a:ext cx="285750" cy="28575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57625" y="1842564"/>
            <a:ext cx="1030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>
                <a:solidFill>
                  <a:srgbClr val="FF0000"/>
                </a:solidFill>
              </a:rPr>
              <a:t>Bjoern Wiik</a:t>
            </a:r>
          </a:p>
          <a:p>
            <a:pPr algn="ctr"/>
            <a:r>
              <a:rPr lang="en-US" sz="1200" b="1">
                <a:solidFill>
                  <a:srgbClr val="FF0000"/>
                </a:solidFill>
              </a:rPr>
              <a:t>vision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028397" y="3665014"/>
            <a:ext cx="11918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Under construction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028397" y="3333227"/>
            <a:ext cx="11918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Under construction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001000" y="2895077"/>
            <a:ext cx="83869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TDR by 2012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072188" y="2226739"/>
            <a:ext cx="8432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FFFFFF"/>
                </a:solidFill>
              </a:rPr>
              <a:t>R&amp;D needed</a:t>
            </a: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556250" y="2360089"/>
            <a:ext cx="152400" cy="838200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6467475" y="1756839"/>
            <a:ext cx="152400" cy="838200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Isosceles Triangle 15"/>
          <p:cNvSpPr>
            <a:spLocks noChangeAspect="1"/>
          </p:cNvSpPr>
          <p:nvPr/>
        </p:nvSpPr>
        <p:spPr>
          <a:xfrm>
            <a:off x="6417718" y="2078906"/>
            <a:ext cx="97690" cy="113960"/>
          </a:xfrm>
          <a:prstGeom prst="triangl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>
            <a:spLocks noChangeAspect="1"/>
          </p:cNvSpPr>
          <p:nvPr/>
        </p:nvSpPr>
        <p:spPr>
          <a:xfrm>
            <a:off x="6460047" y="2036565"/>
            <a:ext cx="97690" cy="113960"/>
          </a:xfrm>
          <a:prstGeom prst="triangl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291668" y="1193799"/>
            <a:ext cx="3852332" cy="38354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" y="76200"/>
            <a:ext cx="3576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SRF Acceleration Progress till 2004…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801" y="5516636"/>
            <a:ext cx="7772400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 smtClean="0"/>
              <a:t> Steady progress in SRF acceleration gradient :  42 MV/</a:t>
            </a:r>
            <a:r>
              <a:rPr lang="en-US" sz="1400" dirty="0" err="1" smtClean="0"/>
              <a:t>m</a:t>
            </a:r>
            <a:r>
              <a:rPr lang="en-US" sz="1400" dirty="0" smtClean="0"/>
              <a:t> in 1-cell;  40 MV/</a:t>
            </a:r>
            <a:r>
              <a:rPr lang="en-US" sz="1400" dirty="0" err="1" smtClean="0"/>
              <a:t>m</a:t>
            </a:r>
            <a:r>
              <a:rPr lang="en-US" sz="1400" dirty="0" smtClean="0"/>
              <a:t> in 9-cell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TESLA collaboration started in 1990: push cavity gradient and lower </a:t>
            </a:r>
            <a:r>
              <a:rPr lang="en-US" sz="1400" dirty="0" err="1" smtClean="0"/>
              <a:t>cryomodule</a:t>
            </a:r>
            <a:r>
              <a:rPr lang="en-US" sz="1400" dirty="0" smtClean="0"/>
              <a:t> cost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Operation of CW SRF electron </a:t>
            </a:r>
            <a:r>
              <a:rPr lang="en-US" sz="1400" dirty="0" err="1" smtClean="0"/>
              <a:t>linac</a:t>
            </a:r>
            <a:r>
              <a:rPr lang="en-US" sz="1400" dirty="0" smtClean="0"/>
              <a:t> in CEBAF since 1993 for 4 </a:t>
            </a:r>
            <a:r>
              <a:rPr lang="en-US" sz="1400" dirty="0" err="1" smtClean="0"/>
              <a:t>GeV</a:t>
            </a:r>
            <a:r>
              <a:rPr lang="en-US" sz="1400" dirty="0" smtClean="0"/>
              <a:t> physics run (later on for 6 </a:t>
            </a:r>
            <a:r>
              <a:rPr lang="en-US" sz="1400" dirty="0" err="1" smtClean="0"/>
              <a:t>GeV</a:t>
            </a:r>
            <a:r>
              <a:rPr lang="en-US" sz="1400" dirty="0" smtClean="0"/>
              <a:t>)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Operation of Pulsed SRF electron </a:t>
            </a:r>
            <a:r>
              <a:rPr lang="en-US" sz="1400" dirty="0" err="1" smtClean="0"/>
              <a:t>linac</a:t>
            </a:r>
            <a:r>
              <a:rPr lang="en-US" sz="1400" dirty="0" smtClean="0"/>
              <a:t> in DESY TTF since 2000 for SASE FEL     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2" descr="C:\ILC_high_gradient\ILC_EP\Result_summary\HighGradientEvolution_1CellandMultiCell\LBandSRFNbCavityGradientEvolution_rev8mar2011_ProjectImpact_HiRes.t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457200"/>
            <a:ext cx="7772400" cy="4981575"/>
          </a:xfrm>
          <a:noFill/>
        </p:spPr>
      </p:pic>
      <p:sp>
        <p:nvSpPr>
          <p:cNvPr id="8" name="5-Point Star 7"/>
          <p:cNvSpPr>
            <a:spLocks noChangeAspect="1"/>
          </p:cNvSpPr>
          <p:nvPr/>
        </p:nvSpPr>
        <p:spPr>
          <a:xfrm>
            <a:off x="4191000" y="2198688"/>
            <a:ext cx="285750" cy="28575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45796" y="1749425"/>
            <a:ext cx="8539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0000"/>
                </a:solidFill>
              </a:rPr>
              <a:t>Björn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err="1">
                <a:solidFill>
                  <a:srgbClr val="FF0000"/>
                </a:solidFill>
              </a:rPr>
              <a:t>Wiik</a:t>
            </a:r>
            <a:endParaRPr lang="en-US" sz="1200" b="1" dirty="0">
              <a:solidFill>
                <a:srgbClr val="FF0000"/>
              </a:solidFill>
            </a:endParaRPr>
          </a:p>
          <a:p>
            <a:pPr algn="ctr"/>
            <a:r>
              <a:rPr lang="en-US" sz="1200" b="1" dirty="0">
                <a:solidFill>
                  <a:srgbClr val="FF0000"/>
                </a:solidFill>
              </a:rPr>
              <a:t>vision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028397" y="3571875"/>
            <a:ext cx="11918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Under construction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028397" y="3240088"/>
            <a:ext cx="11918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Under construction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001000" y="2801938"/>
            <a:ext cx="83869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FFFFFF"/>
                </a:solidFill>
              </a:rPr>
              <a:t>TDR by 2012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072188" y="2133600"/>
            <a:ext cx="8432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FFFFFF"/>
                </a:solidFill>
              </a:rPr>
              <a:t>R&amp;D needed</a:t>
            </a: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556250" y="2266950"/>
            <a:ext cx="152400" cy="838200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6467475" y="1663700"/>
            <a:ext cx="152400" cy="838200"/>
          </a:xfrm>
          <a:prstGeom prst="ellipse">
            <a:avLst/>
          </a:prstGeom>
          <a:solidFill>
            <a:srgbClr val="FFFF00">
              <a:alpha val="50195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Isosceles Triangle 15"/>
          <p:cNvSpPr>
            <a:spLocks noChangeAspect="1"/>
          </p:cNvSpPr>
          <p:nvPr/>
        </p:nvSpPr>
        <p:spPr>
          <a:xfrm>
            <a:off x="6417718" y="1985767"/>
            <a:ext cx="97690" cy="113960"/>
          </a:xfrm>
          <a:prstGeom prst="triangl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>
            <a:spLocks noChangeAspect="1"/>
          </p:cNvSpPr>
          <p:nvPr/>
        </p:nvSpPr>
        <p:spPr>
          <a:xfrm>
            <a:off x="6460047" y="1943426"/>
            <a:ext cx="97690" cy="113960"/>
          </a:xfrm>
          <a:prstGeom prst="triangl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57200" y="76200"/>
            <a:ext cx="591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Development since 2004 ITRP recommendation of SRF for ILC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1" y="5440082"/>
            <a:ext cx="777240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200" dirty="0" smtClean="0"/>
              <a:t> Continued progress in SRF gradient : breakthrough of 45 MV/</a:t>
            </a:r>
            <a:r>
              <a:rPr lang="en-US" sz="1200" dirty="0" err="1" smtClean="0"/>
              <a:t>m</a:t>
            </a:r>
            <a:r>
              <a:rPr lang="en-US" sz="1200" dirty="0" smtClean="0"/>
              <a:t> in 1-cell, ~60 MV/</a:t>
            </a:r>
            <a:r>
              <a:rPr lang="en-US" sz="1200" dirty="0" err="1" smtClean="0"/>
              <a:t>m</a:t>
            </a:r>
            <a:r>
              <a:rPr lang="en-US" sz="1200" dirty="0" smtClean="0"/>
              <a:t> record;  45 MV/</a:t>
            </a:r>
            <a:r>
              <a:rPr lang="en-US" sz="1200" dirty="0" err="1" smtClean="0"/>
              <a:t>m</a:t>
            </a:r>
            <a:r>
              <a:rPr lang="en-US" sz="1200" dirty="0" smtClean="0"/>
              <a:t> in 9-cell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GDE began in 2005: produce a design for ILC and coordinate worldwide R&amp;D efforts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New SRF Test Facilities in operation: STF at KEK and NML at </a:t>
            </a:r>
            <a:r>
              <a:rPr lang="en-US" sz="1200" dirty="0" err="1" smtClean="0"/>
              <a:t>Fermilab</a:t>
            </a: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1200" dirty="0" smtClean="0"/>
              <a:t> Upgrade of CEBAF to 12 </a:t>
            </a:r>
            <a:r>
              <a:rPr lang="en-US" sz="1200" dirty="0" err="1" smtClean="0"/>
              <a:t>GeV</a:t>
            </a:r>
            <a:r>
              <a:rPr lang="en-US" sz="1200" dirty="0" smtClean="0"/>
              <a:t> underway at Jefferson Lab (80 cavities) 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FLASH operation and construction of European XFEL underway  (640 cavities)    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5325536" y="1081741"/>
            <a:ext cx="3852332" cy="3835401"/>
          </a:xfrm>
          <a:prstGeom prst="rect">
            <a:avLst/>
          </a:prstGeom>
          <a:solidFill>
            <a:srgbClr val="0000FF">
              <a:alpha val="27000"/>
            </a:srgbClr>
          </a:solidFill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Up Arrow 21"/>
          <p:cNvSpPr/>
          <p:nvPr/>
        </p:nvSpPr>
        <p:spPr>
          <a:xfrm>
            <a:off x="5266267" y="4927602"/>
            <a:ext cx="93134" cy="3048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453468" y="5130801"/>
            <a:ext cx="1604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ITRP Recommendation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4" descr="icfa beij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524000"/>
            <a:ext cx="4953000" cy="3652838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1371600"/>
            <a:ext cx="3962400" cy="4876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recommendation of ITRP was presented to ILCSC &amp; ICFA on August 19, 2004 in a joint meeting in Beijing.  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/>
            </a:pPr>
            <a:endParaRPr kumimoji="0" lang="en-US" sz="24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ICFA unanimously endorsed the ITRP’s recommendation on August 20, 2004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567" y="304800"/>
            <a:ext cx="8975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ITRP Recommended SRF Technology for the ILC 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r="22560"/>
          <a:stretch>
            <a:fillRect/>
          </a:stretch>
        </p:blipFill>
        <p:spPr>
          <a:xfrm>
            <a:off x="228600" y="304800"/>
            <a:ext cx="8223708" cy="5048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8264" y="1524000"/>
            <a:ext cx="1985736" cy="4470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048000"/>
            <a:ext cx="4959350" cy="291645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600" y="5791200"/>
            <a:ext cx="861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R.L. </a:t>
            </a:r>
            <a:r>
              <a:rPr lang="en-US" dirty="0" err="1" smtClean="0">
                <a:solidFill>
                  <a:schemeClr val="bg1"/>
                </a:solidFill>
              </a:rPr>
              <a:t>Geng</a:t>
            </a:r>
            <a:r>
              <a:rPr lang="en-US" dirty="0" smtClean="0">
                <a:solidFill>
                  <a:schemeClr val="bg1"/>
                </a:solidFill>
              </a:rPr>
              <a:t>, H. </a:t>
            </a:r>
            <a:r>
              <a:rPr lang="en-US" dirty="0" err="1" smtClean="0">
                <a:solidFill>
                  <a:schemeClr val="bg1"/>
                </a:solidFill>
              </a:rPr>
              <a:t>Padamsee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http://www.aps.anl.gov/News/Conferences/2004/RFSC-Limits/Presentations.html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0" y="4535269"/>
            <a:ext cx="272731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Cornell Re-entrant cavity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Dawn of 45 MV/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gradient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2665245"/>
            <a:ext cx="6769100" cy="343075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609600"/>
            <a:ext cx="5943600" cy="411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152400"/>
            <a:ext cx="8305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November 16, 2004 breakthrough of 45 MV/</a:t>
            </a:r>
            <a:r>
              <a:rPr lang="en-US" dirty="0" err="1" smtClean="0">
                <a:solidFill>
                  <a:srgbClr val="FFFFFF"/>
                </a:solidFill>
              </a:rPr>
              <a:t>m</a:t>
            </a:r>
            <a:r>
              <a:rPr lang="en-US" dirty="0" smtClean="0">
                <a:solidFill>
                  <a:srgbClr val="FFFFFF"/>
                </a:solidFill>
              </a:rPr>
              <a:t> SRF gradient in a 1300 MHz 1-cell cavity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9385" y="762000"/>
            <a:ext cx="27462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FFFF"/>
                </a:solidFill>
              </a:rPr>
              <a:t>Eacc</a:t>
            </a:r>
            <a:r>
              <a:rPr lang="en-US" sz="2400" dirty="0" smtClean="0">
                <a:solidFill>
                  <a:srgbClr val="FFFFFF"/>
                </a:solidFill>
              </a:rPr>
              <a:t> 46 MV/</a:t>
            </a:r>
            <a:r>
              <a:rPr lang="en-US" sz="2400" dirty="0" err="1" smtClean="0">
                <a:solidFill>
                  <a:srgbClr val="FFFFFF"/>
                </a:solidFill>
              </a:rPr>
              <a:t>m</a:t>
            </a:r>
            <a:r>
              <a:rPr lang="en-US" sz="2400" dirty="0" smtClean="0">
                <a:solidFill>
                  <a:srgbClr val="FFFFFF"/>
                </a:solidFill>
              </a:rPr>
              <a:t> (CW), 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47 MV/</a:t>
            </a:r>
            <a:r>
              <a:rPr lang="en-US" sz="2400" dirty="0" err="1" smtClean="0">
                <a:solidFill>
                  <a:srgbClr val="FFFFFF"/>
                </a:solidFill>
              </a:rPr>
              <a:t>m</a:t>
            </a:r>
            <a:r>
              <a:rPr lang="en-US" sz="2400" dirty="0" smtClean="0">
                <a:solidFill>
                  <a:srgbClr val="FFFFFF"/>
                </a:solidFill>
              </a:rPr>
              <a:t> (pulsed)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Q</a:t>
            </a:r>
            <a:r>
              <a:rPr lang="en-US" sz="2400" baseline="-25000" dirty="0" smtClean="0">
                <a:solidFill>
                  <a:srgbClr val="FFFFFF"/>
                </a:solidFill>
              </a:rPr>
              <a:t>0</a:t>
            </a:r>
            <a:r>
              <a:rPr lang="en-US" sz="2400" dirty="0" smtClean="0">
                <a:solidFill>
                  <a:srgbClr val="FFFFFF"/>
                </a:solidFill>
              </a:rPr>
              <a:t> &gt; 1E10 at 1.9 K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Q</a:t>
            </a:r>
            <a:r>
              <a:rPr lang="en-US" sz="2400" baseline="-25000" dirty="0" smtClean="0">
                <a:solidFill>
                  <a:srgbClr val="FFFFFF"/>
                </a:solidFill>
              </a:rPr>
              <a:t>0</a:t>
            </a:r>
            <a:r>
              <a:rPr lang="en-US" sz="2400" dirty="0" smtClean="0">
                <a:solidFill>
                  <a:srgbClr val="FFFFFF"/>
                </a:solidFill>
              </a:rPr>
              <a:t> ~ 2E10 at 1.6 K 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6096000"/>
            <a:ext cx="7176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R.L. </a:t>
            </a:r>
            <a:r>
              <a:rPr lang="en-US" dirty="0" err="1" smtClean="0">
                <a:solidFill>
                  <a:srgbClr val="FFFFFF"/>
                </a:solidFill>
              </a:rPr>
              <a:t>Geng</a:t>
            </a:r>
            <a:r>
              <a:rPr lang="en-US" dirty="0" smtClean="0">
                <a:solidFill>
                  <a:srgbClr val="FFFFFF"/>
                </a:solidFill>
              </a:rPr>
              <a:t>, H. </a:t>
            </a:r>
            <a:r>
              <a:rPr lang="en-US" dirty="0" err="1" smtClean="0">
                <a:solidFill>
                  <a:srgbClr val="FFFFFF"/>
                </a:solidFill>
              </a:rPr>
              <a:t>Padamsee</a:t>
            </a:r>
            <a:r>
              <a:rPr lang="en-US" dirty="0" smtClean="0">
                <a:solidFill>
                  <a:srgbClr val="FFFFFF"/>
                </a:solidFill>
              </a:rPr>
              <a:t>, A. Seaman, V. </a:t>
            </a:r>
            <a:r>
              <a:rPr lang="en-US" dirty="0" err="1" smtClean="0">
                <a:solidFill>
                  <a:srgbClr val="FFFFFF"/>
                </a:solidFill>
              </a:rPr>
              <a:t>Shemelin</a:t>
            </a:r>
            <a:r>
              <a:rPr lang="en-US" dirty="0" smtClean="0">
                <a:solidFill>
                  <a:srgbClr val="FFFFFF"/>
                </a:solidFill>
              </a:rPr>
              <a:t>, PAC05, p.653-655 (2005).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LCWS11, 9/26-30,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C4EA-945B-40E4-BE1A-D6455FBD1C1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l="1731"/>
          <a:stretch>
            <a:fillRect/>
          </a:stretch>
        </p:blipFill>
        <p:spPr>
          <a:xfrm>
            <a:off x="434277" y="152400"/>
            <a:ext cx="7642923" cy="5702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3400" y="5867400"/>
            <a:ext cx="5652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K. Saito, SRF2007, TU202, P.82-93 (2007).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F. </a:t>
            </a:r>
            <a:r>
              <a:rPr lang="en-US" dirty="0" err="1" smtClean="0">
                <a:solidFill>
                  <a:schemeClr val="bg1"/>
                </a:solidFill>
              </a:rPr>
              <a:t>Furuta</a:t>
            </a:r>
            <a:r>
              <a:rPr lang="en-US" dirty="0" smtClean="0">
                <a:solidFill>
                  <a:schemeClr val="bg1"/>
                </a:solidFill>
              </a:rPr>
              <a:t>, K. Saito, SRF2009, THPPO084, </a:t>
            </a:r>
            <a:r>
              <a:rPr lang="en-US" dirty="0" err="1" smtClean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. 821-823 (2009).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13936</TotalTime>
  <Words>2507</Words>
  <Application>Microsoft Macintosh PowerPoint</Application>
  <PresentationFormat>On-screen Show (4:3)</PresentationFormat>
  <Paragraphs>320</Paragraphs>
  <Slides>35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Toward 50 MV/m SRF Acceleration without Field Emission </vt:lpstr>
      <vt:lpstr>Outline</vt:lpstr>
      <vt:lpstr>Worldwide Experience and Status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…and effect of repair of “permanent defect” by mechanical polishing Presented to ILC ART Director Mike Harrison on his July 15, 2011 Visit of JLab</vt:lpstr>
      <vt:lpstr>Slide 17</vt:lpstr>
      <vt:lpstr>Jefferson Lab Status</vt:lpstr>
      <vt:lpstr>Highlights of JLab Accomplishments for ILC Cavity Gradient R&amp;D under ART (1)</vt:lpstr>
      <vt:lpstr>Highlights of JLab Accomplishments for ILC Cavity Gradient R&amp;D under ART (2)</vt:lpstr>
      <vt:lpstr>Slide 21</vt:lpstr>
      <vt:lpstr>Highlights of JLab Accomplishments for ILC Cavity Gradient R&amp;D under ART (3)</vt:lpstr>
      <vt:lpstr>Need for Adaptation</vt:lpstr>
      <vt:lpstr>Required SRF Cavity performance for 1 TeV ILC </vt:lpstr>
      <vt:lpstr>Slide 25</vt:lpstr>
      <vt:lpstr>Slide 26</vt:lpstr>
      <vt:lpstr>Other Urgent Reasons for  Fighting Against Field Emission  </vt:lpstr>
      <vt:lpstr>JLab R&amp;D Plan Towards Field Emission Free SRF Acceleration at 50 MV/m – FY12  </vt:lpstr>
      <vt:lpstr>Slide 29</vt:lpstr>
      <vt:lpstr>A Possible ILC-CEBAF Collaboration  for Field Emission Studies</vt:lpstr>
      <vt:lpstr>JLab R&amp;D Plan Towards Field Emission Free SRF Acceleration at 50 MV/m – FY12  </vt:lpstr>
      <vt:lpstr>JLab R&amp;D Plan Towards Field Emission Free SRF Acceleration at 50 MV/m – 2013-2015  </vt:lpstr>
      <vt:lpstr>Backup Slides</vt:lpstr>
      <vt:lpstr>Slide 34</vt:lpstr>
      <vt:lpstr>Additional Quench Study Instrumentation</vt:lpstr>
    </vt:vector>
  </TitlesOfParts>
  <Company>Jefferson Science Associates,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High Gradient R&amp;D at JLab  What happened since last ILC visit Feb. 14-15, 2008</dc:title>
  <dc:creator>geng</dc:creator>
  <cp:lastModifiedBy>Rongli Geng</cp:lastModifiedBy>
  <cp:revision>507</cp:revision>
  <dcterms:created xsi:type="dcterms:W3CDTF">2011-09-29T06:08:11Z</dcterms:created>
  <dcterms:modified xsi:type="dcterms:W3CDTF">2011-09-29T06:31:05Z</dcterms:modified>
</cp:coreProperties>
</file>