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478" r:id="rId2"/>
    <p:sldId id="477" r:id="rId3"/>
    <p:sldId id="457" r:id="rId4"/>
    <p:sldId id="479" r:id="rId5"/>
    <p:sldId id="480" r:id="rId6"/>
  </p:sldIdLst>
  <p:sldSz cx="9144000" cy="6858000" type="screen4x3"/>
  <p:notesSz cx="6877050" cy="9163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srgbClr val="003300"/>
    </p:penClr>
  </p:showPr>
  <p:clrMru>
    <a:srgbClr val="99FFCC"/>
    <a:srgbClr val="FFFFCC"/>
    <a:srgbClr val="CC6600"/>
    <a:srgbClr val="FF0066"/>
    <a:srgbClr val="CC00CC"/>
    <a:srgbClr val="003300"/>
    <a:srgbClr val="660066"/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 showComments="0">
  <p:normalViewPr>
    <p:restoredLeft sz="15620"/>
    <p:restoredTop sz="96291" autoAdjust="0"/>
  </p:normalViewPr>
  <p:slideViewPr>
    <p:cSldViewPr>
      <p:cViewPr varScale="1">
        <p:scale>
          <a:sx n="105" d="100"/>
          <a:sy n="105" d="100"/>
        </p:scale>
        <p:origin x="-28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5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AE953198-04A7-524E-8D93-1320209F0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7313" y="0"/>
            <a:ext cx="2979737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87388"/>
            <a:ext cx="4579938" cy="3435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352925"/>
            <a:ext cx="5041900" cy="412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9738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defTabSz="915988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7313" y="8704263"/>
            <a:ext cx="2979737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650" tIns="45825" rIns="91650" bIns="45825" numCol="1" anchor="b" anchorCtr="0" compatLnSpc="1">
            <a:prstTxWarp prst="textNoShape">
              <a:avLst/>
            </a:prstTxWarp>
          </a:bodyPr>
          <a:lstStyle>
            <a:lvl1pPr algn="r" defTabSz="915988">
              <a:defRPr sz="1200"/>
            </a:lvl1pPr>
          </a:lstStyle>
          <a:p>
            <a:pPr>
              <a:defRPr/>
            </a:pPr>
            <a:fld id="{296F35C5-9D58-1444-80A5-B794102590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UTA_color_se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6253163"/>
            <a:ext cx="4572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971800"/>
            <a:ext cx="6400800" cy="25908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4E248-B536-0340-A251-776DD65551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CFC0C4-C82A-7945-8BC5-FB3BC926D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56C65-8EC1-4445-8A2F-4A71F02728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308FAB-ED17-0C4A-B8F2-2F1A0AE8F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7A58E5-F186-8448-8915-9CBFB0232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2325B6-753E-D146-9FE8-D2CA064EB6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416A3-8464-454A-B151-4EF4C5B3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E878B-9281-EB4C-B10E-3E6480B7F1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A33896-855B-7B4D-A097-2D12E2068F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DD456A-AC27-D043-BC72-1A49498E49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8B2E5-B0A7-F346-BBB5-5622F56082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42362-E3C2-C542-89D6-C9F58F1760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0066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Sept. 28, 2011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0033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rgbClr val="A50021"/>
                </a:solidFill>
                <a:latin typeface="Arial Narrow" charset="0"/>
              </a:defRPr>
            </a:lvl1pPr>
          </a:lstStyle>
          <a:p>
            <a:pPr>
              <a:defRPr/>
            </a:pPr>
            <a:fld id="{9EFAF5A8-B3EC-174C-BB51-2F85AA858F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7" descr="UTA_color_seal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124200" y="6253163"/>
            <a:ext cx="457200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A5002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660066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33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00CC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FF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Sept. 28, 2011</a:t>
            </a:r>
            <a:endParaRPr lang="en-US" dirty="0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68363"/>
          </a:xfrm>
        </p:spPr>
        <p:txBody>
          <a:bodyPr/>
          <a:lstStyle/>
          <a:p>
            <a:r>
              <a:rPr lang="en-US" dirty="0" smtClean="0">
                <a:latin typeface="Arial Narrow" charset="0"/>
              </a:rPr>
              <a:t>Proposed Date and Venue</a:t>
            </a:r>
            <a:endParaRPr lang="en-US" dirty="0">
              <a:latin typeface="Arial Narrow" charset="0"/>
            </a:endParaRP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534400" cy="5715000"/>
          </a:xfrm>
        </p:spPr>
        <p:txBody>
          <a:bodyPr/>
          <a:lstStyle/>
          <a:p>
            <a:pPr marL="347472">
              <a:spcBef>
                <a:spcPts val="0"/>
              </a:spcBef>
            </a:pPr>
            <a:r>
              <a:rPr lang="en-US" sz="2800" dirty="0" smtClean="0">
                <a:latin typeface="Arial Narrow" charset="0"/>
              </a:rPr>
              <a:t>Proposed </a:t>
            </a:r>
            <a:r>
              <a:rPr lang="en-US" sz="2800" dirty="0" smtClean="0">
                <a:latin typeface="Arial Narrow" charset="0"/>
              </a:rPr>
              <a:t>dates</a:t>
            </a:r>
          </a:p>
          <a:p>
            <a:pPr marL="747522" lvl="1">
              <a:spcBef>
                <a:spcPts val="0"/>
              </a:spcBef>
            </a:pPr>
            <a:r>
              <a:rPr lang="en-US" sz="2400" dirty="0" smtClean="0">
                <a:latin typeface="Arial Narrow" charset="0"/>
              </a:rPr>
              <a:t>Oct. 8 – Oct. 12, 2012</a:t>
            </a:r>
            <a:r>
              <a:rPr lang="en-US" sz="2400" dirty="0" smtClean="0">
                <a:latin typeface="Arial Narrow" charset="0"/>
              </a:rPr>
              <a:t> </a:t>
            </a:r>
            <a:r>
              <a:rPr lang="en-US" sz="2400" dirty="0" smtClean="0">
                <a:latin typeface="Arial Narrow" charset="0"/>
              </a:rPr>
              <a:t>: Conflicts with ATLAS &amp; ALICE week</a:t>
            </a:r>
            <a:endParaRPr lang="en-US" sz="2400" dirty="0" smtClean="0">
              <a:latin typeface="Arial Narrow" charset="0"/>
            </a:endParaRPr>
          </a:p>
          <a:p>
            <a:pPr marL="747522" lvl="1">
              <a:spcBef>
                <a:spcPts val="0"/>
              </a:spcBef>
            </a:pPr>
            <a:r>
              <a:rPr lang="en-US" sz="2400" dirty="0" smtClean="0">
                <a:latin typeface="Arial Narrow" charset="0"/>
              </a:rPr>
              <a:t>Oct. 22 – Oct. 26, </a:t>
            </a:r>
            <a:r>
              <a:rPr lang="en-US" sz="2400" dirty="0" smtClean="0">
                <a:latin typeface="Arial Narrow" charset="0"/>
              </a:rPr>
              <a:t>2012: Conflicts with </a:t>
            </a:r>
            <a:r>
              <a:rPr lang="en-US" sz="2400" dirty="0" smtClean="0">
                <a:latin typeface="Arial Narrow" charset="0"/>
              </a:rPr>
              <a:t>LHCB week</a:t>
            </a:r>
          </a:p>
          <a:p>
            <a:pPr marL="1147572" lvl="2">
              <a:spcBef>
                <a:spcPts val="0"/>
              </a:spcBef>
            </a:pPr>
            <a:r>
              <a:rPr lang="en-US" sz="2000" dirty="0" smtClean="0">
                <a:latin typeface="Arial Narrow" charset="0"/>
              </a:rPr>
              <a:t>IEEE 2012 in LA is from Oct. 27 through Nov. 3, 2012</a:t>
            </a:r>
          </a:p>
          <a:p>
            <a:pPr marL="347472">
              <a:spcBef>
                <a:spcPts val="0"/>
              </a:spcBef>
            </a:pPr>
            <a:r>
              <a:rPr lang="en-US" sz="2800" dirty="0" smtClean="0">
                <a:latin typeface="Arial Narrow" charset="0"/>
              </a:rPr>
              <a:t>Lodging</a:t>
            </a:r>
            <a:endParaRPr lang="en-US" sz="2800" dirty="0" smtClean="0">
              <a:latin typeface="Arial Narrow" charset="0"/>
            </a:endParaRPr>
          </a:p>
          <a:p>
            <a:pPr marL="747522" lvl="1">
              <a:spcBef>
                <a:spcPts val="0"/>
              </a:spcBef>
            </a:pPr>
            <a:r>
              <a:rPr lang="en-US" sz="2400" dirty="0" smtClean="0">
                <a:latin typeface="Arial Narrow" charset="0"/>
              </a:rPr>
              <a:t>Many hotels at various star levels around the city</a:t>
            </a:r>
          </a:p>
          <a:p>
            <a:pPr marL="1147572" lvl="2">
              <a:spcBef>
                <a:spcPts val="0"/>
              </a:spcBef>
            </a:pPr>
            <a:r>
              <a:rPr lang="en-US" sz="2000" dirty="0" smtClean="0">
                <a:latin typeface="Arial Narrow" charset="0"/>
              </a:rPr>
              <a:t>Most of them offer state rates</a:t>
            </a:r>
          </a:p>
          <a:p>
            <a:pPr marL="1147572" lvl="2">
              <a:spcBef>
                <a:spcPts val="0"/>
              </a:spcBef>
            </a:pPr>
            <a:r>
              <a:rPr lang="en-US" sz="2000" dirty="0" smtClean="0">
                <a:latin typeface="Arial Narrow" charset="0"/>
              </a:rPr>
              <a:t>Price range: $65 - $120</a:t>
            </a:r>
          </a:p>
          <a:p>
            <a:pPr marL="347472">
              <a:spcBef>
                <a:spcPts val="0"/>
              </a:spcBef>
            </a:pPr>
            <a:r>
              <a:rPr lang="en-US" sz="2800" dirty="0" smtClean="0">
                <a:latin typeface="Arial Narrow" charset="0"/>
              </a:rPr>
              <a:t>Meeting site:</a:t>
            </a:r>
          </a:p>
          <a:p>
            <a:pPr marL="747522" lvl="1">
              <a:spcBef>
                <a:spcPts val="0"/>
              </a:spcBef>
            </a:pPr>
            <a:r>
              <a:rPr lang="en-US" sz="2400" dirty="0" smtClean="0">
                <a:latin typeface="Arial Narrow" charset="0"/>
              </a:rPr>
              <a:t>The University Center which has rooms of varying </a:t>
            </a:r>
            <a:r>
              <a:rPr lang="en-US" sz="2400" dirty="0" smtClean="0">
                <a:latin typeface="Arial Narrow" charset="0"/>
              </a:rPr>
              <a:t>sizes</a:t>
            </a:r>
          </a:p>
          <a:p>
            <a:pPr marL="1147572" lvl="2">
              <a:spcBef>
                <a:spcPts val="0"/>
              </a:spcBef>
            </a:pPr>
            <a:r>
              <a:rPr lang="en-US" sz="2000" dirty="0" smtClean="0">
                <a:latin typeface="Arial Narrow" charset="0"/>
              </a:rPr>
              <a:t>Lunch in the same building</a:t>
            </a:r>
            <a:endParaRPr lang="en-US" sz="2000" dirty="0" smtClean="0">
              <a:latin typeface="Arial Narrow" charset="0"/>
            </a:endParaRPr>
          </a:p>
          <a:p>
            <a:pPr marL="747522" lvl="1">
              <a:spcBef>
                <a:spcPts val="0"/>
              </a:spcBef>
            </a:pPr>
            <a:r>
              <a:rPr lang="en-US" sz="2400" dirty="0" smtClean="0">
                <a:latin typeface="Arial Narrow" charset="0"/>
              </a:rPr>
              <a:t>Plus Additional Large Class rooms and Physics Executive Conference room</a:t>
            </a:r>
            <a:r>
              <a:rPr lang="en-US" sz="2400" dirty="0" smtClean="0">
                <a:latin typeface="Arial Narrow" charset="0"/>
              </a:rPr>
              <a:t> + additional conference rooms for small meetings</a:t>
            </a:r>
            <a:endParaRPr lang="en-US" sz="2400" dirty="0">
              <a:latin typeface="Arial Narrow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9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9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Sept. 28, 2011</a:t>
            </a:r>
            <a:endParaRPr lang="en-US" dirty="0"/>
          </a:p>
        </p:txBody>
      </p:sp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868363"/>
          </a:xfrm>
        </p:spPr>
        <p:txBody>
          <a:bodyPr/>
          <a:lstStyle/>
          <a:p>
            <a:r>
              <a:rPr lang="en-US" dirty="0" smtClean="0">
                <a:latin typeface="Arial Narrow" charset="0"/>
              </a:rPr>
              <a:t>The Venue</a:t>
            </a:r>
            <a:endParaRPr lang="en-US" dirty="0">
              <a:latin typeface="Arial Narrow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10" name="Picture 9" descr="uc-m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14400"/>
            <a:ext cx="8686800" cy="571500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 bwMode="auto">
          <a:xfrm>
            <a:off x="2438400" y="4343400"/>
            <a:ext cx="1676400" cy="457200"/>
          </a:xfrm>
          <a:prstGeom prst="ellipse">
            <a:avLst/>
          </a:prstGeom>
          <a:noFill/>
          <a:ln w="38100" cap="flat" cmpd="sng" algn="ctr">
            <a:solidFill>
              <a:srgbClr val="F8520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0" y="2362200"/>
            <a:ext cx="1219200" cy="838200"/>
          </a:xfrm>
          <a:prstGeom prst="ellipse">
            <a:avLst/>
          </a:prstGeom>
          <a:noFill/>
          <a:ln w="38100" cap="flat" cmpd="sng" algn="ctr">
            <a:solidFill>
              <a:srgbClr val="F8520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81000" y="1600200"/>
            <a:ext cx="1905000" cy="685800"/>
          </a:xfrm>
          <a:prstGeom prst="ellipse">
            <a:avLst/>
          </a:prstGeom>
          <a:noFill/>
          <a:ln w="38100" cap="flat" cmpd="sng" algn="ctr">
            <a:solidFill>
              <a:srgbClr val="F8520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Narrow" charset="0"/>
              </a:rPr>
              <a:t>Sept. 28, 2011</a:t>
            </a:r>
            <a:endParaRPr lang="en-US">
              <a:latin typeface="Arial Narrow" charset="0"/>
            </a:endParaRPr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charset="0"/>
                <a:ea typeface="ＭＳ Ｐゴシック" charset="-128"/>
                <a:cs typeface="ＭＳ Ｐゴシック" charset="-128"/>
              </a:rPr>
              <a:t>Cost and Funding</a:t>
            </a:r>
            <a:endParaRPr lang="en-US" dirty="0">
              <a:latin typeface="Arial Narrow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85800"/>
            <a:ext cx="7772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 Narrow" charset="0"/>
              </a:rPr>
              <a:t>Proposed registration fee</a:t>
            </a:r>
            <a:endParaRPr lang="en-US" dirty="0" smtClean="0">
              <a:latin typeface="Arial Narrow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Arial Narrow" charset="0"/>
              </a:rPr>
              <a:t>Early registration: $</a:t>
            </a:r>
            <a:r>
              <a:rPr lang="en-US" sz="2400" dirty="0" smtClean="0">
                <a:latin typeface="Arial Narrow" charset="0"/>
              </a:rPr>
              <a:t>375 (based on 300 </a:t>
            </a:r>
            <a:r>
              <a:rPr lang="en-US" sz="2400" dirty="0" smtClean="0">
                <a:latin typeface="Arial Narrow" charset="0"/>
              </a:rPr>
              <a:t>participants)</a:t>
            </a:r>
            <a:endParaRPr lang="en-US" sz="2400" dirty="0" smtClean="0">
              <a:latin typeface="Arial Narrow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Arial Narrow" charset="0"/>
                <a:ea typeface="ＭＳ Ｐゴシック" charset="-128"/>
              </a:rPr>
              <a:t>Late registration: $375+$50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Arial Narrow" charset="0"/>
              </a:rPr>
              <a:t>Includes </a:t>
            </a:r>
            <a:endParaRPr lang="en-US" sz="2400" dirty="0" smtClean="0">
              <a:latin typeface="Arial Narrow" charset="0"/>
            </a:endParaRP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latin typeface="Arial Narrow" charset="0"/>
              </a:rPr>
              <a:t>Lunch everyday</a:t>
            </a:r>
            <a:r>
              <a:rPr lang="en-US" sz="1800" dirty="0" smtClean="0">
                <a:latin typeface="Arial Narrow" charset="0"/>
              </a:rPr>
              <a:t> </a:t>
            </a:r>
            <a:r>
              <a:rPr lang="en-US" sz="1800" dirty="0" smtClean="0">
                <a:latin typeface="Arial Narrow" charset="0"/>
              </a:rPr>
              <a:t>for the duration of the conference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latin typeface="Arial Narrow" charset="0"/>
                <a:ea typeface="ＭＳ Ｐゴシック" charset="-128"/>
              </a:rPr>
              <a:t>Snacks</a:t>
            </a:r>
            <a:r>
              <a:rPr lang="en-US" sz="1800" dirty="0" smtClean="0">
                <a:latin typeface="Arial Narrow" charset="0"/>
                <a:ea typeface="ＭＳ Ｐゴシック" charset="-128"/>
              </a:rPr>
              <a:t> and drinks at </a:t>
            </a:r>
            <a:r>
              <a:rPr lang="en-US" sz="1800" dirty="0" smtClean="0">
                <a:latin typeface="Arial Narrow" charset="0"/>
                <a:ea typeface="ＭＳ Ｐゴシック" charset="-128"/>
              </a:rPr>
              <a:t>the pre-registration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latin typeface="Arial Narrow" charset="0"/>
                <a:ea typeface="ＭＳ Ｐゴシック" charset="-128"/>
              </a:rPr>
              <a:t>Reception 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latin typeface="Arial Narrow" charset="0"/>
              </a:rPr>
              <a:t>Banquet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latin typeface="Arial Narrow" charset="0"/>
                <a:ea typeface="ＭＳ Ｐゴシック" charset="-128"/>
              </a:rPr>
              <a:t>Coffee breaks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latin typeface="Arial Narrow" charset="0"/>
              </a:rPr>
              <a:t>Conference </a:t>
            </a:r>
            <a:r>
              <a:rPr lang="en-US" sz="1800" dirty="0" smtClean="0">
                <a:latin typeface="Arial Narrow" charset="0"/>
              </a:rPr>
              <a:t>gift </a:t>
            </a:r>
            <a:r>
              <a:rPr lang="en-US" sz="1800" dirty="0" smtClean="0">
                <a:latin typeface="Arial Narrow" charset="0"/>
              </a:rPr>
              <a:t>and stationary</a:t>
            </a:r>
          </a:p>
          <a:p>
            <a:pPr lvl="2" eaLnBrk="1" hangingPunct="1">
              <a:lnSpc>
                <a:spcPct val="90000"/>
              </a:lnSpc>
            </a:pPr>
            <a:r>
              <a:rPr lang="en-US" sz="1800" dirty="0" smtClean="0">
                <a:latin typeface="Arial Narrow" charset="0"/>
                <a:ea typeface="ＭＳ Ｐゴシック" charset="-128"/>
              </a:rPr>
              <a:t>Equipment rental and purchase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 Narrow" charset="0"/>
              </a:rPr>
              <a:t>Additional funding expected ~20 - 30k?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Arial Narrow" charset="0"/>
                <a:ea typeface="ＭＳ Ｐゴシック" charset="-128"/>
              </a:rPr>
              <a:t>DOE </a:t>
            </a:r>
            <a:r>
              <a:rPr lang="en-US" sz="2400" dirty="0" smtClean="0">
                <a:latin typeface="Arial Narrow" charset="0"/>
              </a:rPr>
              <a:t>and NSF: $5k to $10k each?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dirty="0" smtClean="0">
                <a:latin typeface="Arial Narrow" charset="0"/>
                <a:ea typeface="ＭＳ Ｐゴシック" charset="-128"/>
              </a:rPr>
              <a:t>DPF: $5k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>
                <a:latin typeface="Arial Narrow" charset="0"/>
              </a:rPr>
              <a:t>Young physicist help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59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9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9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597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59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597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Narrow" charset="0"/>
              </a:rPr>
              <a:t>Sept. 28, 2011</a:t>
            </a:r>
            <a:endParaRPr lang="en-US">
              <a:latin typeface="Arial Narrow" charset="0"/>
            </a:endParaRPr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charset="0"/>
                <a:ea typeface="ＭＳ Ｐゴシック" charset="-128"/>
                <a:cs typeface="ＭＳ Ｐゴシック" charset="-128"/>
              </a:rPr>
              <a:t>Proposed</a:t>
            </a:r>
            <a:r>
              <a:rPr lang="en-US" dirty="0" smtClean="0">
                <a:latin typeface="Arial Narrow" charset="0"/>
                <a:ea typeface="ＭＳ Ｐゴシック" charset="-128"/>
                <a:cs typeface="ＭＳ Ｐゴシック" charset="-128"/>
              </a:rPr>
              <a:t> </a:t>
            </a:r>
            <a:r>
              <a:rPr lang="en-US" dirty="0" smtClean="0">
                <a:latin typeface="Arial Narrow" charset="0"/>
              </a:rPr>
              <a:t>Organizational </a:t>
            </a:r>
            <a:r>
              <a:rPr lang="en-US" dirty="0" smtClean="0">
                <a:latin typeface="Arial Narrow" charset="0"/>
                <a:ea typeface="ＭＳ Ｐゴシック" charset="-128"/>
                <a:cs typeface="ＭＳ Ｐゴシック" charset="-128"/>
              </a:rPr>
              <a:t>Schedule</a:t>
            </a:r>
            <a:endParaRPr lang="en-US" dirty="0">
              <a:latin typeface="Arial Narrow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0772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 Narrow" charset="0"/>
              </a:rPr>
              <a:t>Completion </a:t>
            </a:r>
            <a:r>
              <a:rPr lang="en-US" dirty="0" smtClean="0">
                <a:latin typeface="Arial Narrow" charset="0"/>
              </a:rPr>
              <a:t>of agenda for each session: D – 1mo 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 Narrow" charset="0"/>
              </a:rPr>
              <a:t>Completion of room and session assignments: D – 3mos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 Narrow" charset="0"/>
              </a:rPr>
              <a:t>Completion of convener assignments: D – 6mos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 Narrow" charset="0"/>
              </a:rPr>
              <a:t>Completion of committee assignments: D – 9mos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 Narrow" charset="0"/>
              </a:rPr>
              <a:t>Committees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 Narrow" charset="0"/>
              </a:rPr>
              <a:t>Conference local organization committee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 Narrow" charset="0"/>
              </a:rPr>
              <a:t>Program committee (Physics and Detector R&amp;D + </a:t>
            </a:r>
            <a:r>
              <a:rPr lang="en-US" dirty="0" smtClean="0">
                <a:latin typeface="Arial Narrow" charset="0"/>
              </a:rPr>
              <a:t>AC)</a:t>
            </a:r>
            <a:endParaRPr lang="en-US" dirty="0" smtClean="0">
              <a:latin typeface="Arial Narrow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dirty="0" smtClean="0">
                <a:latin typeface="Arial Narrow" charset="0"/>
              </a:rPr>
              <a:t>International Advisory </a:t>
            </a:r>
            <a:r>
              <a:rPr lang="en-US" dirty="0" smtClean="0">
                <a:latin typeface="Arial Narrow" charset="0"/>
              </a:rPr>
              <a:t>Committee</a:t>
            </a:r>
          </a:p>
          <a:p>
            <a:pPr eaLnBrk="1" hangingPunct="1">
              <a:lnSpc>
                <a:spcPct val="90000"/>
              </a:lnSpc>
            </a:pPr>
            <a:r>
              <a:rPr lang="en-US" dirty="0" smtClean="0">
                <a:latin typeface="Arial Narrow" charset="0"/>
              </a:rPr>
              <a:t>Companion program?</a:t>
            </a:r>
            <a:endParaRPr lang="en-US" dirty="0" smtClean="0">
              <a:latin typeface="Arial Narrow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9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9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9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9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9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59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9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9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9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7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 Narrow" charset="0"/>
              </a:rPr>
              <a:t>Sept. 28, 2011</a:t>
            </a:r>
            <a:endParaRPr lang="en-US">
              <a:latin typeface="Arial Narrow" charset="0"/>
            </a:endParaRPr>
          </a:p>
        </p:txBody>
      </p:sp>
      <p:sp>
        <p:nvSpPr>
          <p:cNvPr id="2458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Arial Narrow" charset="0"/>
              </a:rPr>
              <a:t>Proposed Conference</a:t>
            </a:r>
            <a:r>
              <a:rPr lang="en-US" dirty="0" smtClean="0">
                <a:latin typeface="Arial Narrow" charset="0"/>
                <a:ea typeface="ＭＳ Ｐゴシック" charset="-128"/>
                <a:cs typeface="ＭＳ Ｐゴシック" charset="-128"/>
              </a:rPr>
              <a:t> Schedule</a:t>
            </a:r>
            <a:endParaRPr lang="en-US" dirty="0">
              <a:latin typeface="Arial Narrow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4000" dirty="0" smtClean="0">
                <a:latin typeface="Arial Narrow" charset="0"/>
              </a:rPr>
              <a:t>Pre-registration: Sunday from 5pm </a:t>
            </a:r>
            <a:endParaRPr lang="en-US" sz="4000" dirty="0" smtClean="0">
              <a:latin typeface="Arial Narrow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4000" dirty="0" smtClean="0">
                <a:latin typeface="Arial Narrow" charset="0"/>
              </a:rPr>
              <a:t>Reception: Monday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dirty="0" smtClean="0">
                <a:latin typeface="Arial Narrow" charset="0"/>
              </a:rPr>
              <a:t>Banquet: Thursday</a:t>
            </a:r>
          </a:p>
          <a:p>
            <a:pPr eaLnBrk="1" hangingPunct="1">
              <a:lnSpc>
                <a:spcPct val="90000"/>
              </a:lnSpc>
            </a:pPr>
            <a:r>
              <a:rPr lang="en-US" sz="4000" dirty="0" smtClean="0">
                <a:latin typeface="Arial Narrow" charset="0"/>
              </a:rPr>
              <a:t>Proposed d</a:t>
            </a:r>
            <a:r>
              <a:rPr lang="en-US" sz="4000" dirty="0" smtClean="0">
                <a:latin typeface="Arial Narrow" charset="0"/>
              </a:rPr>
              <a:t>aily </a:t>
            </a:r>
            <a:r>
              <a:rPr lang="en-US" sz="4000" dirty="0" smtClean="0">
                <a:latin typeface="Arial Narrow" charset="0"/>
              </a:rPr>
              <a:t>session time </a:t>
            </a:r>
            <a:r>
              <a:rPr lang="en-US" sz="4000" dirty="0" smtClean="0">
                <a:latin typeface="Arial Narrow" charset="0"/>
              </a:rPr>
              <a:t>slots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600" dirty="0" smtClean="0">
                <a:latin typeface="Arial Narrow" charset="0"/>
              </a:rPr>
              <a:t>Morning </a:t>
            </a:r>
            <a:r>
              <a:rPr lang="en-US" sz="3600" dirty="0" smtClean="0">
                <a:latin typeface="Arial Narrow" charset="0"/>
              </a:rPr>
              <a:t>sessions: </a:t>
            </a:r>
            <a:r>
              <a:rPr lang="en-US" sz="3600" dirty="0" smtClean="0">
                <a:latin typeface="Arial Narrow" charset="0"/>
              </a:rPr>
              <a:t>8:30 – </a:t>
            </a:r>
            <a:r>
              <a:rPr lang="en-US" sz="3600" dirty="0" smtClean="0">
                <a:latin typeface="Arial Narrow" charset="0"/>
              </a:rPr>
              <a:t>12:30pm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3600" dirty="0" smtClean="0">
                <a:latin typeface="Arial Narrow" charset="0"/>
              </a:rPr>
              <a:t>Lunch</a:t>
            </a:r>
            <a:r>
              <a:rPr lang="en-US" sz="3600" dirty="0" smtClean="0">
                <a:latin typeface="Arial Narrow" charset="0"/>
              </a:rPr>
              <a:t>:  </a:t>
            </a:r>
            <a:r>
              <a:rPr lang="en-US" sz="3600" dirty="0" smtClean="0">
                <a:latin typeface="Arial Narrow" charset="0"/>
              </a:rPr>
              <a:t>12:30 </a:t>
            </a:r>
            <a:r>
              <a:rPr lang="en-US" sz="3600" dirty="0" smtClean="0">
                <a:latin typeface="Arial Narrow" charset="0"/>
              </a:rPr>
              <a:t>– 2</a:t>
            </a:r>
            <a:r>
              <a:rPr lang="en-US" sz="3600" dirty="0" smtClean="0">
                <a:latin typeface="Arial Narrow" charset="0"/>
              </a:rPr>
              <a:t>:00pm</a:t>
            </a:r>
            <a:endParaRPr lang="en-US" sz="3600" dirty="0" smtClean="0">
              <a:latin typeface="Arial Narrow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en-US" sz="3600" dirty="0" smtClean="0">
                <a:latin typeface="Arial Narrow" charset="0"/>
              </a:rPr>
              <a:t>Afternoon</a:t>
            </a:r>
            <a:r>
              <a:rPr lang="en-US" sz="3600" dirty="0" smtClean="0">
                <a:latin typeface="Arial Narrow" charset="0"/>
              </a:rPr>
              <a:t> sessions: </a:t>
            </a:r>
            <a:r>
              <a:rPr lang="en-US" sz="3600" dirty="0" smtClean="0">
                <a:latin typeface="Arial Narrow" charset="0"/>
              </a:rPr>
              <a:t>2</a:t>
            </a:r>
            <a:r>
              <a:rPr lang="en-US" sz="3600" dirty="0" smtClean="0">
                <a:latin typeface="Arial Narrow" charset="0"/>
              </a:rPr>
              <a:t>:00 </a:t>
            </a:r>
            <a:r>
              <a:rPr lang="en-US" sz="3600" dirty="0" smtClean="0">
                <a:latin typeface="Arial Narrow" charset="0"/>
              </a:rPr>
              <a:t>–</a:t>
            </a:r>
            <a:r>
              <a:rPr lang="en-US" sz="3600" dirty="0" smtClean="0">
                <a:latin typeface="Arial Narrow" charset="0"/>
              </a:rPr>
              <a:t> 6:00pm</a:t>
            </a:r>
            <a:endParaRPr lang="en-US" sz="3600" dirty="0" smtClean="0">
              <a:latin typeface="Arial Narrow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LCWS2012 at UTA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A58E5-F186-8448-8915-9CBFB02328D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hys1443-spring0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00"/>
      </a:hlink>
      <a:folHlink>
        <a:srgbClr val="B2B2B2"/>
      </a:folHlink>
    </a:clrScheme>
    <a:fontScheme name="phys1443-spring02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hys1443-spring0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hys1443-spring0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hys1443-spring0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D:\UTA\Classes\1443 Spring 2002\phys1443-spring02.pot</Template>
  <TotalTime>28892</TotalTime>
  <Words>348</Words>
  <Application>Microsoft Macintosh PowerPoint</Application>
  <PresentationFormat>On-screen Show (4:3)</PresentationFormat>
  <Paragraphs>63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phys1443-spring02</vt:lpstr>
      <vt:lpstr>Proposed Date and Venue</vt:lpstr>
      <vt:lpstr>The Venue</vt:lpstr>
      <vt:lpstr>Cost and Funding</vt:lpstr>
      <vt:lpstr>Proposed Organizational Schedule</vt:lpstr>
      <vt:lpstr>Proposed Conference Schedule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 1443 – Section 501 Lecture #1</dc:title>
  <dc:creator>Jae Yu</dc:creator>
  <cp:lastModifiedBy>Jaehoon Yu</cp:lastModifiedBy>
  <cp:revision>596</cp:revision>
  <dcterms:created xsi:type="dcterms:W3CDTF">2011-09-27T16:42:59Z</dcterms:created>
  <dcterms:modified xsi:type="dcterms:W3CDTF">2011-09-28T06:28:16Z</dcterms:modified>
</cp:coreProperties>
</file>