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1"/>
  </p:notesMasterIdLst>
  <p:sldIdLst>
    <p:sldId id="261" r:id="rId2"/>
    <p:sldId id="307" r:id="rId3"/>
    <p:sldId id="290" r:id="rId4"/>
    <p:sldId id="292" r:id="rId5"/>
    <p:sldId id="297" r:id="rId6"/>
    <p:sldId id="310" r:id="rId7"/>
    <p:sldId id="308" r:id="rId8"/>
    <p:sldId id="313" r:id="rId9"/>
    <p:sldId id="334" r:id="rId10"/>
    <p:sldId id="293" r:id="rId11"/>
    <p:sldId id="314" r:id="rId12"/>
    <p:sldId id="315" r:id="rId13"/>
    <p:sldId id="316" r:id="rId14"/>
    <p:sldId id="318" r:id="rId15"/>
    <p:sldId id="331" r:id="rId16"/>
    <p:sldId id="302" r:id="rId17"/>
    <p:sldId id="321" r:id="rId18"/>
    <p:sldId id="324" r:id="rId19"/>
    <p:sldId id="326" r:id="rId20"/>
    <p:sldId id="333" r:id="rId21"/>
    <p:sldId id="303" r:id="rId22"/>
    <p:sldId id="330" r:id="rId23"/>
    <p:sldId id="329" r:id="rId24"/>
    <p:sldId id="311" r:id="rId25"/>
    <p:sldId id="312" r:id="rId26"/>
    <p:sldId id="319" r:id="rId27"/>
    <p:sldId id="332" r:id="rId28"/>
    <p:sldId id="322" r:id="rId29"/>
    <p:sldId id="320" r:id="rId30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344" autoAdjust="0"/>
    <p:restoredTop sz="88983" autoAdjust="0"/>
  </p:normalViewPr>
  <p:slideViewPr>
    <p:cSldViewPr snapToGrid="0">
      <p:cViewPr>
        <p:scale>
          <a:sx n="66" d="100"/>
          <a:sy n="66" d="100"/>
        </p:scale>
        <p:origin x="-136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0"/>
          </a:xfrm>
          <a:prstGeom prst="rect">
            <a:avLst/>
          </a:prstGeom>
        </p:spPr>
        <p:txBody>
          <a:bodyPr vert="horz" lIns="95079" tIns="47540" rIns="95079" bIns="4754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0"/>
          </a:xfrm>
          <a:prstGeom prst="rect">
            <a:avLst/>
          </a:prstGeom>
        </p:spPr>
        <p:txBody>
          <a:bodyPr vert="horz" lIns="95079" tIns="47540" rIns="95079" bIns="47540" rtlCol="0"/>
          <a:lstStyle>
            <a:lvl1pPr algn="r">
              <a:defRPr sz="1200"/>
            </a:lvl1pPr>
          </a:lstStyle>
          <a:p>
            <a:fld id="{B06922AC-C035-4B05-8F4F-EB95ABF93EA2}" type="datetimeFigureOut">
              <a:rPr lang="en-US" smtClean="0"/>
              <a:pPr/>
              <a:t>9/28/2011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9013" y="766763"/>
            <a:ext cx="5121275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79" tIns="47540" rIns="95079" bIns="4754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441"/>
            <a:ext cx="5679440" cy="4605575"/>
          </a:xfrm>
          <a:prstGeom prst="rect">
            <a:avLst/>
          </a:prstGeom>
        </p:spPr>
        <p:txBody>
          <a:bodyPr vert="horz" lIns="95079" tIns="47540" rIns="95079" bIns="4754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0"/>
          </a:xfrm>
          <a:prstGeom prst="rect">
            <a:avLst/>
          </a:prstGeom>
        </p:spPr>
        <p:txBody>
          <a:bodyPr vert="horz" lIns="95079" tIns="47540" rIns="95079" bIns="4754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0"/>
          </a:xfrm>
          <a:prstGeom prst="rect">
            <a:avLst/>
          </a:prstGeom>
        </p:spPr>
        <p:txBody>
          <a:bodyPr vert="horz" lIns="95079" tIns="47540" rIns="95079" bIns="47540" rtlCol="0" anchor="b"/>
          <a:lstStyle>
            <a:lvl1pPr algn="r">
              <a:defRPr sz="1200"/>
            </a:lvl1pPr>
          </a:lstStyle>
          <a:p>
            <a:fld id="{6461547C-E9CD-4301-8541-0138C0AC32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Comparison</a:t>
            </a:r>
            <a:r>
              <a:rPr lang="fr-CH" baseline="0" dirty="0" smtClean="0"/>
              <a:t> of FB and FB + FF </a:t>
            </a:r>
            <a:r>
              <a:rPr lang="fr-CH" baseline="0" dirty="0" err="1" smtClean="0"/>
              <a:t>at</a:t>
            </a:r>
            <a:r>
              <a:rPr lang="fr-CH" baseline="0" dirty="0" smtClean="0"/>
              <a:t> maximum gain ( 13% to 7 %).</a:t>
            </a:r>
          </a:p>
          <a:p>
            <a:r>
              <a:rPr lang="fr-CH" baseline="0" dirty="0" smtClean="0"/>
              <a:t>Mention </a:t>
            </a:r>
            <a:r>
              <a:rPr lang="fr-CH" baseline="0" dirty="0" err="1" smtClean="0"/>
              <a:t>measured</a:t>
            </a:r>
            <a:r>
              <a:rPr lang="fr-CH" baseline="0" dirty="0" smtClean="0"/>
              <a:t>/ model </a:t>
            </a:r>
            <a:r>
              <a:rPr lang="fr-CH" baseline="0" dirty="0" err="1" smtClean="0"/>
              <a:t>transfer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functions</a:t>
            </a:r>
            <a:endParaRPr lang="fr-CH" baseline="0" dirty="0" smtClean="0"/>
          </a:p>
          <a:p>
            <a:endParaRPr lang="fr-CH" baseline="0" dirty="0" smtClean="0"/>
          </a:p>
          <a:p>
            <a:r>
              <a:rPr lang="fr-CH" baseline="0" dirty="0" smtClean="0"/>
              <a:t>The best </a:t>
            </a:r>
            <a:r>
              <a:rPr lang="fr-CH" baseline="0" dirty="0" err="1" smtClean="0"/>
              <a:t>luminosity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obtained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at</a:t>
            </a:r>
            <a:r>
              <a:rPr lang="fr-CH" baseline="0" dirty="0" smtClean="0"/>
              <a:t> the best </a:t>
            </a:r>
            <a:r>
              <a:rPr lang="fr-CH" baseline="0" dirty="0" err="1" smtClean="0"/>
              <a:t>result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integrated</a:t>
            </a:r>
            <a:r>
              <a:rPr lang="fr-CH" baseline="0" dirty="0" smtClean="0"/>
              <a:t>  </a:t>
            </a:r>
            <a:r>
              <a:rPr lang="fr-CH" baseline="0" dirty="0" err="1" smtClean="0"/>
              <a:t>r.m.s</a:t>
            </a:r>
            <a:r>
              <a:rPr lang="fr-CH" baseline="0" dirty="0" smtClean="0"/>
              <a:t> but </a:t>
            </a:r>
            <a:r>
              <a:rPr lang="fr-CH" baseline="0" dirty="0" err="1" smtClean="0"/>
              <a:t>rather</a:t>
            </a:r>
            <a:r>
              <a:rPr lang="fr-CH" baseline="0" dirty="0" smtClean="0"/>
              <a:t> for a medium gain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reduced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peaks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transfer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function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To </a:t>
            </a:r>
            <a:r>
              <a:rPr lang="fr-CH" dirty="0" err="1" smtClean="0"/>
              <a:t>ilustrate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what</a:t>
            </a:r>
            <a:r>
              <a:rPr lang="fr-CH" baseline="0" dirty="0" smtClean="0"/>
              <a:t> stabilisation </a:t>
            </a:r>
            <a:r>
              <a:rPr lang="fr-CH" baseline="0" dirty="0" err="1" smtClean="0"/>
              <a:t>adds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respect to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 mitigation techniques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0422A30-9BF3-4FA5-833B-F587BBC164C6}" type="datetime1">
              <a:rPr lang="en-US" smtClean="0"/>
              <a:pPr/>
              <a:t>9/28/2011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C. Collette,  LCWS 2011, Granada, Spain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D4FF4-9E27-48B4-B7EA-732471488657}" type="datetime1">
              <a:rPr lang="en-US" smtClean="0"/>
              <a:pPr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C. Collette,  LCWS 2011, Granada, Spain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07DE704-EC9F-4F77-9696-8865CFA3B065}" type="datetime1">
              <a:rPr lang="en-US" smtClean="0"/>
              <a:pPr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it-IT" smtClean="0"/>
              <a:t>C. Collette,  LCWS 2011, Granada, Spain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F9955-4EF5-4F8A-80BE-29A9377168C9}" type="datetime1">
              <a:rPr lang="en-US" smtClean="0"/>
              <a:pPr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C. Collette,  LCWS 2011, Granada, Spain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439F0-5F94-4F68-B45B-628B8EB8C2D6}" type="datetime1">
              <a:rPr lang="en-US" smtClean="0"/>
              <a:pPr/>
              <a:t>9/28/2011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it-IT" smtClean="0"/>
              <a:t>C. Collette,  LCWS 2011, Granada, Spain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D9A7811-0CA4-4927-A6B4-F71C4B8EE773}" type="datetime1">
              <a:rPr lang="en-US" smtClean="0"/>
              <a:pPr/>
              <a:t>9/28/2011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it-IT" smtClean="0"/>
              <a:t>C. Collette,  LCWS 2011, Granada, Spain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376CC3C-BBAA-4FF2-9135-DF739CAE647A}" type="datetime1">
              <a:rPr lang="en-US" smtClean="0"/>
              <a:pPr/>
              <a:t>9/28/2011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it-IT" smtClean="0"/>
              <a:t>C. Collette,  LCWS 2011, Granada, Spain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CDDBB-46AA-42EC-BB94-9A03B85D487A}" type="datetime1">
              <a:rPr lang="en-US" smtClean="0"/>
              <a:pPr/>
              <a:t>9/28/2011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C. Collette,  LCWS 2011, Granada, Spain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0AA46-E4C6-4E83-AB29-15037EA6F319}" type="datetime1">
              <a:rPr lang="en-US" smtClean="0"/>
              <a:pPr/>
              <a:t>9/28/2011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C. Collette,  LCWS 2011, Granada, Spain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1961C-D274-4594-AA4C-00D2900D12AC}" type="datetime1">
              <a:rPr lang="en-US" smtClean="0"/>
              <a:pPr/>
              <a:t>9/28/2011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C. Collette,  LCWS 2011, Granada, Spain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63553BB-A77F-495A-B62B-408461076456}" type="datetime1">
              <a:rPr lang="en-US" smtClean="0"/>
              <a:pPr/>
              <a:t>9/28/2011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it-IT" smtClean="0"/>
              <a:t>C. Collette,  LCWS 2011, Granada, Spain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6352367-A106-41B5-B5A7-9F9E47E13B80}" type="datetime1">
              <a:rPr lang="en-US" smtClean="0"/>
              <a:pPr/>
              <a:t>9/28/2011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C. Collette,  LCWS 2011, Granada, Spain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gi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hyperlink" Target="http://eucard.web.cern.ch/EuCARD/index.html" TargetMode="External"/><Relationship Id="rId9" Type="http://schemas.openxmlformats.org/officeDocument/2006/relationships/hyperlink" Target="http://clic-stability.web.cern.ch/clic-stability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8.jpeg"/><Relationship Id="rId7" Type="http://schemas.openxmlformats.org/officeDocument/2006/relationships/image" Target="../media/image2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31.jpeg"/><Relationship Id="rId5" Type="http://schemas.openxmlformats.org/officeDocument/2006/relationships/image" Target="../media/image26.jpeg"/><Relationship Id="rId10" Type="http://schemas.openxmlformats.org/officeDocument/2006/relationships/image" Target="../media/image7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5.jpeg"/><Relationship Id="rId7" Type="http://schemas.openxmlformats.org/officeDocument/2006/relationships/image" Target="../media/image3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11" Type="http://schemas.openxmlformats.org/officeDocument/2006/relationships/image" Target="../media/image38.png"/><Relationship Id="rId5" Type="http://schemas.openxmlformats.org/officeDocument/2006/relationships/image" Target="../media/image32.jpeg"/><Relationship Id="rId10" Type="http://schemas.openxmlformats.org/officeDocument/2006/relationships/image" Target="../media/image37.png"/><Relationship Id="rId4" Type="http://schemas.openxmlformats.org/officeDocument/2006/relationships/image" Target="../media/image7.jpeg"/><Relationship Id="rId9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image" Target="../media/image8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7.jpeg"/><Relationship Id="rId10" Type="http://schemas.openxmlformats.org/officeDocument/2006/relationships/image" Target="../media/image43.jpeg"/><Relationship Id="rId4" Type="http://schemas.openxmlformats.org/officeDocument/2006/relationships/image" Target="../media/image25.jpeg"/><Relationship Id="rId9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4.pn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25.jpeg"/><Relationship Id="rId4" Type="http://schemas.openxmlformats.org/officeDocument/2006/relationships/image" Target="../media/image8.jpeg"/><Relationship Id="rId9" Type="http://schemas.openxmlformats.org/officeDocument/2006/relationships/image" Target="../media/image4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7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25.jpeg"/><Relationship Id="rId7" Type="http://schemas.openxmlformats.org/officeDocument/2006/relationships/image" Target="../media/image5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jpeg"/><Relationship Id="rId4" Type="http://schemas.openxmlformats.org/officeDocument/2006/relationships/image" Target="../media/image7.jpeg"/><Relationship Id="rId9" Type="http://schemas.openxmlformats.org/officeDocument/2006/relationships/image" Target="../media/image5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7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6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7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7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irfu.cea.fr/" TargetMode="External"/><Relationship Id="rId3" Type="http://schemas.openxmlformats.org/officeDocument/2006/relationships/image" Target="../media/image7.jpeg"/><Relationship Id="rId7" Type="http://schemas.openxmlformats.org/officeDocument/2006/relationships/image" Target="../media/image10.gif"/><Relationship Id="rId12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ulb.ac.be/" TargetMode="External"/><Relationship Id="rId11" Type="http://schemas.openxmlformats.org/officeDocument/2006/relationships/image" Target="../media/image12.jpeg"/><Relationship Id="rId5" Type="http://schemas.openxmlformats.org/officeDocument/2006/relationships/image" Target="../media/image9.gif"/><Relationship Id="rId10" Type="http://schemas.openxmlformats.org/officeDocument/2006/relationships/hyperlink" Target="http://lappweb.in2p3.fr/LAVISTA/" TargetMode="External"/><Relationship Id="rId4" Type="http://schemas.openxmlformats.org/officeDocument/2006/relationships/hyperlink" Target="http://www.ulb.ac.be/scmero/index.html" TargetMode="External"/><Relationship Id="rId9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25.jpeg"/><Relationship Id="rId7" Type="http://schemas.openxmlformats.org/officeDocument/2006/relationships/hyperlink" Target="http://www.ulb.ac.be/scmero/index.html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openxmlformats.org/officeDocument/2006/relationships/image" Target="../media/image66.jpeg"/><Relationship Id="rId5" Type="http://schemas.openxmlformats.org/officeDocument/2006/relationships/image" Target="../media/image62.png"/><Relationship Id="rId10" Type="http://schemas.openxmlformats.org/officeDocument/2006/relationships/image" Target="../media/image65.jpeg"/><Relationship Id="rId4" Type="http://schemas.openxmlformats.org/officeDocument/2006/relationships/image" Target="../media/image7.jpeg"/><Relationship Id="rId9" Type="http://schemas.openxmlformats.org/officeDocument/2006/relationships/image" Target="../media/image6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6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emf"/><Relationship Id="rId5" Type="http://schemas.openxmlformats.org/officeDocument/2006/relationships/image" Target="../media/image67.jpeg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7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5.jpeg"/><Relationship Id="rId7" Type="http://schemas.openxmlformats.org/officeDocument/2006/relationships/hyperlink" Target="http://irfu.cea.fr/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7.jpeg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wmf"/><Relationship Id="rId5" Type="http://schemas.openxmlformats.org/officeDocument/2006/relationships/image" Target="../media/image7.jpeg"/><Relationship Id="rId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74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435430" y="1494966"/>
            <a:ext cx="8563429" cy="2292720"/>
          </a:xfrm>
          <a:noFill/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31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Recent improvements and achievements  for the nm-stabilization of CLIC main beam </a:t>
            </a:r>
            <a:r>
              <a:rPr lang="en-US" sz="3100" dirty="0" err="1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quadrupoles</a:t>
            </a:r>
            <a:r>
              <a:rPr lang="en-US" sz="31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/>
            </a:r>
            <a:br>
              <a:rPr lang="en-US" sz="31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</a:br>
            <a:endParaRPr lang="en-US" sz="2000" dirty="0" smtClean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7310" y="3733197"/>
            <a:ext cx="7152639" cy="914400"/>
          </a:xfrm>
        </p:spPr>
        <p:txBody>
          <a:bodyPr rtlCol="0">
            <a:normAutofit fontScale="92500" lnSpcReduction="20000"/>
          </a:bodyPr>
          <a:lstStyle/>
          <a:p>
            <a:pPr>
              <a:defRPr/>
            </a:pPr>
            <a:r>
              <a:rPr lang="fr-CH" sz="2000" b="1" u="sng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C. Collette</a:t>
            </a:r>
            <a:r>
              <a:rPr lang="fr-CH" sz="2000" baseline="300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*</a:t>
            </a:r>
            <a:r>
              <a:rPr lang="fr-CH" sz="20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, K. Artoos, M. Esposito, P. Fernandez Carmona, </a:t>
            </a:r>
          </a:p>
          <a:p>
            <a:pPr>
              <a:defRPr/>
            </a:pPr>
            <a:r>
              <a:rPr lang="fr-CH" sz="20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 M. Guinchard,  S. Janssens</a:t>
            </a:r>
            <a:r>
              <a:rPr lang="fr-CH" sz="2000" baseline="300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**</a:t>
            </a:r>
            <a:r>
              <a:rPr lang="fr-CH" sz="20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, A. Kuzmin, R. Leuxe, R. Morón-Ballester</a:t>
            </a:r>
          </a:p>
        </p:txBody>
      </p:sp>
      <p:pic>
        <p:nvPicPr>
          <p:cNvPr id="5" name="Picture 4" descr="CERNLogo.gif"/>
          <p:cNvPicPr>
            <a:picLocks noChangeAspect="1"/>
          </p:cNvPicPr>
          <p:nvPr/>
        </p:nvPicPr>
        <p:blipFill>
          <a:blip r:embed="rId3" cstate="screen"/>
          <a:srcRect r="83246"/>
          <a:stretch>
            <a:fillRect/>
          </a:stretch>
        </p:blipFill>
        <p:spPr>
          <a:xfrm>
            <a:off x="0" y="-1"/>
            <a:ext cx="1088571" cy="1175741"/>
          </a:xfrm>
          <a:prstGeom prst="rect">
            <a:avLst/>
          </a:prstGeom>
        </p:spPr>
      </p:pic>
      <p:pic>
        <p:nvPicPr>
          <p:cNvPr id="6" name="Picture 2" descr="http://eucard.web.cern.ch/EuCARD/images/logoHomepag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69870" y="6206649"/>
            <a:ext cx="971550" cy="460587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810000" y="62484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/>
              <a:t>The research leading to these results has received funding from the European Commission under the FP7 Research Infrastructures project </a:t>
            </a:r>
            <a:r>
              <a:rPr lang="en-US" sz="1000" dirty="0" err="1" smtClean="0"/>
              <a:t>EuCARD</a:t>
            </a:r>
            <a:endParaRPr lang="en-GB" sz="1000" dirty="0"/>
          </a:p>
        </p:txBody>
      </p:sp>
      <p:pic>
        <p:nvPicPr>
          <p:cNvPr id="10" name="Picture 32" descr="ClicStabLogo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05637" y="14514"/>
            <a:ext cx="1964957" cy="1132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080000" y="4676879"/>
            <a:ext cx="3367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>
                <a:solidFill>
                  <a:schemeClr val="bg1"/>
                </a:solidFill>
              </a:rPr>
              <a:t>* </a:t>
            </a:r>
            <a:r>
              <a:rPr lang="en-US" dirty="0" smtClean="0">
                <a:solidFill>
                  <a:schemeClr val="bg1"/>
                </a:solidFill>
              </a:rPr>
              <a:t>  Associate ULB </a:t>
            </a:r>
          </a:p>
          <a:p>
            <a:r>
              <a:rPr lang="en-US" baseline="30000" dirty="0" smtClean="0">
                <a:solidFill>
                  <a:schemeClr val="bg1"/>
                </a:solidFill>
              </a:rPr>
              <a:t>**</a:t>
            </a:r>
            <a:r>
              <a:rPr lang="en-US" dirty="0" smtClean="0">
                <a:solidFill>
                  <a:schemeClr val="bg1"/>
                </a:solidFill>
              </a:rPr>
              <a:t> PhD student ULB-CERN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125882" y="14515"/>
            <a:ext cx="5938262" cy="1132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lic-logo-myfavorite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0" y="4760686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828808" y="5457373"/>
            <a:ext cx="599677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hlinkClick r:id="rId9"/>
              </a:rPr>
              <a:t>http://clic-stability.web.cern.ch/clic-stability</a:t>
            </a:r>
            <a:r>
              <a:rPr lang="en-GB" sz="2400" dirty="0" smtClean="0">
                <a:solidFill>
                  <a:schemeClr val="bg1"/>
                </a:solidFill>
              </a:rPr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28" descr="http://mediaarchive.cern.ch/MediaArchive/Photo/Public2/photo-bul/bul-pho-2008-08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3378" y="5180622"/>
            <a:ext cx="1589589" cy="1168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6393543" cy="990600"/>
          </a:xfrm>
        </p:spPr>
        <p:txBody>
          <a:bodyPr>
            <a:normAutofit fontScale="90000"/>
          </a:bodyPr>
          <a:lstStyle/>
          <a:p>
            <a:r>
              <a:rPr lang="en-GB" sz="2000" i="1" dirty="0" smtClean="0"/>
              <a:t>Status/ Results: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100" dirty="0" smtClean="0"/>
              <a:t>1. Characterisation vibration sources</a:t>
            </a:r>
            <a:endParaRPr lang="en-GB" sz="31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it-IT" smtClean="0"/>
              <a:t>C. Collette,  LCWS 2011, Granada, Spain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43"/>
          <p:cNvSpPr txBox="1">
            <a:spLocks noChangeArrowheads="1"/>
          </p:cNvSpPr>
          <p:nvPr/>
        </p:nvSpPr>
        <p:spPr bwMode="auto">
          <a:xfrm>
            <a:off x="417224" y="6521189"/>
            <a:ext cx="3621376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/>
              <a:t>M. Sylte, M. </a:t>
            </a:r>
            <a:r>
              <a:rPr lang="en-GB" sz="1400" dirty="0" smtClean="0"/>
              <a:t>Guinchard, A. Kuzmin, A. Slaathaug</a:t>
            </a:r>
            <a:endParaRPr lang="en-GB" sz="1400" dirty="0"/>
          </a:p>
        </p:txBody>
      </p:sp>
      <p:pic>
        <p:nvPicPr>
          <p:cNvPr id="41" name="Picture 25" descr="Picture 011 - compressed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23378" y="3925952"/>
            <a:ext cx="1470567" cy="1081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26" descr="Picture 00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53121" y="5158856"/>
            <a:ext cx="1471841" cy="1082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27" descr="cms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894120" y="5187885"/>
            <a:ext cx="2005599" cy="1063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32" descr="IMG_1300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727390" y="3886194"/>
            <a:ext cx="1376381" cy="1012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Box 33"/>
          <p:cNvSpPr txBox="1">
            <a:spLocks noChangeArrowheads="1"/>
          </p:cNvSpPr>
          <p:nvPr/>
        </p:nvSpPr>
        <p:spPr bwMode="auto">
          <a:xfrm>
            <a:off x="275778" y="4662702"/>
            <a:ext cx="68050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nb-NO" sz="2000" dirty="0">
                <a:solidFill>
                  <a:schemeClr val="bg1"/>
                </a:solidFill>
              </a:rPr>
              <a:t>LHC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6" name="TextBox 35"/>
          <p:cNvSpPr txBox="1">
            <a:spLocks noChangeArrowheads="1"/>
          </p:cNvSpPr>
          <p:nvPr/>
        </p:nvSpPr>
        <p:spPr bwMode="auto">
          <a:xfrm>
            <a:off x="2184406" y="4476684"/>
            <a:ext cx="990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nb-NO" sz="2000" dirty="0"/>
              <a:t>CesrTA</a:t>
            </a:r>
            <a:endParaRPr lang="en-US" sz="2000" dirty="0"/>
          </a:p>
        </p:txBody>
      </p:sp>
      <p:sp>
        <p:nvSpPr>
          <p:cNvPr id="47" name="TextBox 38"/>
          <p:cNvSpPr txBox="1">
            <a:spLocks noChangeArrowheads="1"/>
          </p:cNvSpPr>
          <p:nvPr/>
        </p:nvSpPr>
        <p:spPr bwMode="auto">
          <a:xfrm>
            <a:off x="2496462" y="5859170"/>
            <a:ext cx="17615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/>
              <a:t>CMS</a:t>
            </a:r>
            <a:endParaRPr lang="en-US" sz="2000" dirty="0"/>
          </a:p>
        </p:txBody>
      </p:sp>
      <p:sp>
        <p:nvSpPr>
          <p:cNvPr id="48" name="TextBox 47"/>
          <p:cNvSpPr txBox="1"/>
          <p:nvPr/>
        </p:nvSpPr>
        <p:spPr>
          <a:xfrm>
            <a:off x="214092" y="5184256"/>
            <a:ext cx="692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CLEX</a:t>
            </a:r>
            <a:endParaRPr lang="en-GB" sz="2000" dirty="0"/>
          </a:p>
        </p:txBody>
      </p:sp>
      <p:pic>
        <p:nvPicPr>
          <p:cNvPr id="49" name="Picture 2" descr="http://sls.web.psi.ch/view.php/about/whatis/pictures/sls_outside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251207" y="3893452"/>
            <a:ext cx="1942831" cy="1119071"/>
          </a:xfrm>
          <a:prstGeom prst="rect">
            <a:avLst/>
          </a:prstGeom>
          <a:noFill/>
        </p:spPr>
      </p:pic>
      <p:sp>
        <p:nvSpPr>
          <p:cNvPr id="50" name="TextBox 49"/>
          <p:cNvSpPr txBox="1"/>
          <p:nvPr/>
        </p:nvSpPr>
        <p:spPr>
          <a:xfrm>
            <a:off x="4056750" y="4012228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SLS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760693" y="5811999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ISR</a:t>
            </a:r>
            <a:endParaRPr lang="en-GB" sz="2000" dirty="0"/>
          </a:p>
        </p:txBody>
      </p:sp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8" descr="paper2_fig2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5486401" y="3846329"/>
            <a:ext cx="3657600" cy="2394814"/>
          </a:xfrm>
          <a:prstGeom prst="rect">
            <a:avLst/>
          </a:prstGeom>
        </p:spPr>
      </p:pic>
      <p:cxnSp>
        <p:nvCxnSpPr>
          <p:cNvPr id="28" name="Straight Arrow Connector 27"/>
          <p:cNvCxnSpPr/>
          <p:nvPr/>
        </p:nvCxnSpPr>
        <p:spPr>
          <a:xfrm flipV="1">
            <a:off x="420914" y="2002971"/>
            <a:ext cx="449943" cy="37737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16200000" flipH="1">
            <a:off x="384628" y="2445657"/>
            <a:ext cx="435428" cy="42091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957942" y="1553033"/>
            <a:ext cx="7153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Ground motion</a:t>
            </a:r>
            <a:r>
              <a:rPr lang="en-GB" dirty="0" smtClean="0"/>
              <a:t>: seismic motion + technical noise transmitted through ground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986971" y="2627086"/>
            <a:ext cx="7262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Direct vibration forces</a:t>
            </a:r>
            <a:r>
              <a:rPr lang="en-GB" dirty="0" smtClean="0"/>
              <a:t> on magnet: water cooling, ventilation, interconnects,…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1262743" y="1915889"/>
            <a:ext cx="7213898" cy="646331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Already well covered and known , refer to presentations last year + website</a:t>
            </a:r>
          </a:p>
          <a:p>
            <a:r>
              <a:rPr lang="en-GB" dirty="0" smtClean="0"/>
              <a:t>Conclusion: stabilisation is needed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1306285" y="3106057"/>
            <a:ext cx="6168571" cy="369332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Modal Analysis + First results with water cooling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0342" y="0"/>
            <a:ext cx="7318248" cy="990600"/>
          </a:xfrm>
        </p:spPr>
        <p:txBody>
          <a:bodyPr>
            <a:normAutofit/>
          </a:bodyPr>
          <a:lstStyle/>
          <a:p>
            <a:r>
              <a:rPr lang="en-GB" sz="2000" i="1" dirty="0" smtClean="0"/>
              <a:t>Status/Results:</a:t>
            </a: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>Experimental modal analysis MBQ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3" descr="D:\RaulModal analysis\Photos\P7160291.JPG"/>
          <p:cNvPicPr>
            <a:picLocks noChangeAspect="1" noChangeArrowheads="1"/>
          </p:cNvPicPr>
          <p:nvPr/>
        </p:nvPicPr>
        <p:blipFill>
          <a:blip r:embed="rId5" cstate="screen">
            <a:lum bright="10000" contrast="-10000"/>
          </a:blip>
          <a:srcRect/>
          <a:stretch>
            <a:fillRect/>
          </a:stretch>
        </p:blipFill>
        <p:spPr bwMode="auto">
          <a:xfrm>
            <a:off x="179162" y="1531773"/>
            <a:ext cx="2443260" cy="5311713"/>
          </a:xfrm>
          <a:prstGeom prst="rect">
            <a:avLst/>
          </a:prstGeom>
          <a:noFill/>
        </p:spPr>
      </p:pic>
      <p:pic>
        <p:nvPicPr>
          <p:cNvPr id="19" name="Picture 12" descr="D:\RaulModal analysis\Photos\P7160305.JPG"/>
          <p:cNvPicPr>
            <a:picLocks noChangeAspect="1" noChangeArrowheads="1"/>
          </p:cNvPicPr>
          <p:nvPr/>
        </p:nvPicPr>
        <p:blipFill>
          <a:blip r:embed="rId6" cstate="screen">
            <a:lum bright="10000"/>
          </a:blip>
          <a:srcRect/>
          <a:stretch>
            <a:fillRect/>
          </a:stretch>
        </p:blipFill>
        <p:spPr bwMode="auto">
          <a:xfrm>
            <a:off x="1934380" y="3579578"/>
            <a:ext cx="1057376" cy="79298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pic>
        <p:nvPicPr>
          <p:cNvPr id="21" name="Picture 11" descr="D:\RaulModal analysis\Photos\P7160308.JPG"/>
          <p:cNvPicPr>
            <a:picLocks noChangeAspect="1" noChangeArrowheads="1"/>
          </p:cNvPicPr>
          <p:nvPr/>
        </p:nvPicPr>
        <p:blipFill>
          <a:blip r:embed="rId7" cstate="screen">
            <a:lum bright="10000"/>
          </a:blip>
          <a:srcRect/>
          <a:stretch>
            <a:fillRect/>
          </a:stretch>
        </p:blipFill>
        <p:spPr bwMode="auto">
          <a:xfrm>
            <a:off x="1792981" y="1889344"/>
            <a:ext cx="1106702" cy="147569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23" name="TextBox 22"/>
          <p:cNvSpPr txBox="1"/>
          <p:nvPr/>
        </p:nvSpPr>
        <p:spPr>
          <a:xfrm>
            <a:off x="2813504" y="6082269"/>
            <a:ext cx="2771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M. Guinchard, R. </a:t>
            </a:r>
            <a:r>
              <a:rPr lang="en-US" dirty="0" err="1" smtClean="0"/>
              <a:t>Morón</a:t>
            </a:r>
            <a:r>
              <a:rPr lang="en-US" dirty="0" smtClean="0"/>
              <a:t> </a:t>
            </a:r>
            <a:r>
              <a:rPr lang="en-US" dirty="0" err="1" smtClean="0"/>
              <a:t>Ballester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914900" y="1952625"/>
            <a:ext cx="1076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Model 1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435499" y="3916238"/>
            <a:ext cx="2558905" cy="633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309317" y="3605104"/>
            <a:ext cx="2587940" cy="1221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37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422129" y="4703384"/>
            <a:ext cx="2586782" cy="127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7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575425" y="4948720"/>
            <a:ext cx="2568575" cy="1444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" name="Table 39"/>
          <p:cNvGraphicFramePr>
            <a:graphicFrameLocks noGrp="1"/>
          </p:cNvGraphicFramePr>
          <p:nvPr/>
        </p:nvGraphicFramePr>
        <p:xfrm>
          <a:off x="3837434" y="1586259"/>
          <a:ext cx="3855137" cy="2065020"/>
        </p:xfrm>
        <a:graphic>
          <a:graphicData uri="http://schemas.openxmlformats.org/drawingml/2006/table">
            <a:tbl>
              <a:tblPr/>
              <a:tblGrid>
                <a:gridCol w="1035467"/>
                <a:gridCol w="1530111"/>
                <a:gridCol w="1289559"/>
              </a:tblGrid>
              <a:tr h="58872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latin typeface="Tw Cen MT" pitchFamily="34" charset="0"/>
                          <a:ea typeface="Times New Roman"/>
                          <a:cs typeface="Times New Roman"/>
                        </a:rPr>
                        <a:t>Mode</a:t>
                      </a:r>
                      <a:endParaRPr lang="en-US" sz="1600" dirty="0">
                        <a:latin typeface="Tw Cen MT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latin typeface="Tw Cen MT" pitchFamily="34" charset="0"/>
                          <a:ea typeface="Times New Roman"/>
                          <a:cs typeface="Times New Roman"/>
                        </a:rPr>
                        <a:t>Freq.</a:t>
                      </a:r>
                      <a:endParaRPr lang="en-US" sz="1600" dirty="0">
                        <a:latin typeface="Tw Cen MT" pitchFamily="34" charset="0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latin typeface="Tw Cen MT" pitchFamily="34" charset="0"/>
                          <a:ea typeface="Times New Roman"/>
                          <a:cs typeface="Times New Roman"/>
                        </a:rPr>
                        <a:t>(Hz)</a:t>
                      </a:r>
                      <a:endParaRPr lang="en-US" sz="1600" dirty="0">
                        <a:latin typeface="Tw Cen MT" pitchFamily="34" charset="0"/>
                        <a:ea typeface="Times New Roman"/>
                        <a:cs typeface="Times New Roman"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Tw Cen MT" pitchFamily="34" charset="0"/>
                          <a:ea typeface="Times New Roman"/>
                          <a:cs typeface="Times New Roman"/>
                        </a:rPr>
                        <a:t>Measured</a:t>
                      </a:r>
                      <a:endParaRPr lang="en-US" sz="1600" dirty="0">
                        <a:latin typeface="Tw Cen MT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latin typeface="Tw Cen MT" pitchFamily="34" charset="0"/>
                          <a:ea typeface="Times New Roman"/>
                          <a:cs typeface="Times New Roman"/>
                        </a:rPr>
                        <a:t>Damping</a:t>
                      </a:r>
                      <a:endParaRPr lang="en-US" sz="1600" dirty="0">
                        <a:latin typeface="Tw Cen MT" pitchFamily="34" charset="0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latin typeface="Tw Cen MT" pitchFamily="34" charset="0"/>
                          <a:ea typeface="Times New Roman"/>
                          <a:cs typeface="Times New Roman"/>
                        </a:rPr>
                        <a:t>(%)</a:t>
                      </a:r>
                      <a:endParaRPr lang="en-US" sz="1600" dirty="0">
                        <a:latin typeface="Tw Cen MT" pitchFamily="34" charset="0"/>
                        <a:ea typeface="Times New Roman"/>
                        <a:cs typeface="Times New Roman"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latin typeface="Tw Cen MT" pitchFamily="34" charset="0"/>
                          <a:ea typeface="Times New Roman"/>
                          <a:cs typeface="Times New Roman"/>
                        </a:rPr>
                        <a:t>Measured</a:t>
                      </a:r>
                      <a:endParaRPr lang="en-US" sz="1600" dirty="0">
                        <a:latin typeface="Tw Cen MT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50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>
                          <a:latin typeface="Tw Cen MT" pitchFamily="34" charset="0"/>
                          <a:ea typeface="Times New Roman"/>
                          <a:cs typeface="Times New Roman"/>
                        </a:rPr>
                        <a:t>1 &amp; 2</a:t>
                      </a:r>
                      <a:endParaRPr lang="en-US" sz="1600">
                        <a:latin typeface="Tw Cen MT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latin typeface="Tw Cen MT" pitchFamily="34" charset="0"/>
                          <a:ea typeface="Times New Roman"/>
                          <a:cs typeface="Times New Roman"/>
                        </a:rPr>
                        <a:t>264</a:t>
                      </a:r>
                      <a:endParaRPr lang="en-US" sz="1600" dirty="0">
                        <a:latin typeface="Tw Cen MT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latin typeface="Tw Cen MT" pitchFamily="34" charset="0"/>
                          <a:ea typeface="Times New Roman"/>
                          <a:cs typeface="Times New Roman"/>
                        </a:rPr>
                        <a:t>1.26</a:t>
                      </a:r>
                      <a:endParaRPr lang="en-US" sz="1600" dirty="0">
                        <a:latin typeface="Tw Cen MT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50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latin typeface="Tw Cen MT" pitchFamily="34" charset="0"/>
                          <a:ea typeface="Times New Roman"/>
                          <a:cs typeface="Times New Roman"/>
                        </a:rPr>
                        <a:t>3 &amp; 4</a:t>
                      </a:r>
                      <a:endParaRPr lang="en-US" sz="1600" dirty="0">
                        <a:latin typeface="Tw Cen MT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latin typeface="Tw Cen MT" pitchFamily="34" charset="0"/>
                          <a:ea typeface="Times New Roman"/>
                          <a:cs typeface="Times New Roman"/>
                        </a:rPr>
                        <a:t>628</a:t>
                      </a:r>
                      <a:endParaRPr lang="en-US" sz="1600" dirty="0">
                        <a:latin typeface="Tw Cen MT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latin typeface="Tw Cen MT" pitchFamily="34" charset="0"/>
                          <a:ea typeface="Times New Roman"/>
                          <a:cs typeface="Times New Roman"/>
                        </a:rPr>
                        <a:t>3.32</a:t>
                      </a:r>
                      <a:endParaRPr lang="en-US" sz="1600" dirty="0">
                        <a:latin typeface="Tw Cen MT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50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latin typeface="Tw Cen MT" pitchFamily="34" charset="0"/>
                          <a:ea typeface="Times New Roman"/>
                          <a:cs typeface="Times New Roman"/>
                        </a:rPr>
                        <a:t>5</a:t>
                      </a:r>
                      <a:endParaRPr lang="en-US" sz="1600" dirty="0">
                        <a:latin typeface="Tw Cen MT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latin typeface="Tw Cen MT" pitchFamily="34" charset="0"/>
                          <a:ea typeface="Times New Roman"/>
                          <a:cs typeface="Times New Roman"/>
                        </a:rPr>
                        <a:t>656</a:t>
                      </a:r>
                      <a:endParaRPr lang="en-US" sz="1600" dirty="0">
                        <a:latin typeface="Tw Cen MT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4176431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 smtClean="0">
                          <a:solidFill>
                            <a:schemeClr val="tx1"/>
                          </a:solidFill>
                          <a:latin typeface="Tw Cen MT" pitchFamily="34" charset="0"/>
                          <a:ea typeface="Times New Roman"/>
                          <a:cs typeface="Times New Roman"/>
                        </a:rPr>
                        <a:t>1.94</a:t>
                      </a:r>
                      <a:endParaRPr lang="en-US" sz="1600" kern="800" dirty="0">
                        <a:solidFill>
                          <a:schemeClr val="tx1"/>
                        </a:solidFill>
                        <a:latin typeface="Tw Cen MT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508">
                <a:tc>
                  <a:txBody>
                    <a:bodyPr/>
                    <a:lstStyle/>
                    <a:p>
                      <a:pPr marL="0" marR="0" algn="ctr" defTabSz="4176431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600" kern="800" dirty="0" smtClean="0">
                          <a:solidFill>
                            <a:schemeClr val="tx1"/>
                          </a:solidFill>
                          <a:latin typeface="Tw Cen MT" pitchFamily="34" charset="0"/>
                          <a:ea typeface="Times New Roman"/>
                          <a:cs typeface="Times New Roman"/>
                        </a:rPr>
                        <a:t>6&amp;7</a:t>
                      </a:r>
                      <a:endParaRPr lang="en-US" sz="1600" kern="800" dirty="0">
                        <a:solidFill>
                          <a:schemeClr val="tx1"/>
                        </a:solidFill>
                        <a:latin typeface="Tw Cen MT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4176431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600" kern="800" dirty="0" smtClean="0">
                          <a:solidFill>
                            <a:schemeClr val="tx1"/>
                          </a:solidFill>
                          <a:latin typeface="Tw Cen MT" pitchFamily="34" charset="0"/>
                          <a:ea typeface="Times New Roman"/>
                          <a:cs typeface="Times New Roman"/>
                        </a:rPr>
                        <a:t>1090</a:t>
                      </a:r>
                      <a:endParaRPr lang="en-US" sz="1600" kern="800" dirty="0">
                        <a:solidFill>
                          <a:schemeClr val="tx1"/>
                        </a:solidFill>
                        <a:latin typeface="Tw Cen MT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4176431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600" kern="800" dirty="0" smtClean="0">
                          <a:solidFill>
                            <a:schemeClr val="tx1"/>
                          </a:solidFill>
                          <a:latin typeface="Tw Cen MT" pitchFamily="34" charset="0"/>
                          <a:ea typeface="Times New Roman"/>
                          <a:cs typeface="Times New Roman"/>
                        </a:rPr>
                        <a:t>3.54</a:t>
                      </a:r>
                      <a:endParaRPr lang="en-US" sz="1600" kern="800" dirty="0">
                        <a:solidFill>
                          <a:schemeClr val="tx1"/>
                        </a:solidFill>
                        <a:latin typeface="Tw Cen MT" pitchFamily="34" charset="0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4539933" y="4393115"/>
            <a:ext cx="92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1&amp;2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7863704" y="4401794"/>
            <a:ext cx="92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3&amp;4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499766" y="5626901"/>
            <a:ext cx="92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7197903" y="5002110"/>
            <a:ext cx="92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6&amp;7</a:t>
            </a:r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it-IT" dirty="0" smtClean="0"/>
              <a:t>C. Collette,  LCWS 2011, Granada, Spain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146622" y="841830"/>
            <a:ext cx="51348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smtClean="0"/>
              <a:t>MBQ Type 4 in free-free condition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318248" cy="9906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FE Modal analysis MBQ Type 4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733425" y="4486275"/>
            <a:ext cx="92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1&amp;2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2" name="Picture 31" descr="T4 no coil model case1.jpg"/>
          <p:cNvPicPr/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290285" y="1707242"/>
            <a:ext cx="1190172" cy="1041401"/>
          </a:xfrm>
          <a:prstGeom prst="rect">
            <a:avLst/>
          </a:prstGeom>
        </p:spPr>
      </p:pic>
      <p:pic>
        <p:nvPicPr>
          <p:cNvPr id="33" name="Picture 32" descr="T4 no coil model case3.jpg"/>
          <p:cNvPicPr/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246745" y="2795817"/>
            <a:ext cx="1306286" cy="1050473"/>
          </a:xfrm>
          <a:prstGeom prst="rect">
            <a:avLst/>
          </a:prstGeom>
        </p:spPr>
      </p:pic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609600" y="6492875"/>
            <a:ext cx="5421083" cy="365125"/>
          </a:xfrm>
        </p:spPr>
        <p:txBody>
          <a:bodyPr/>
          <a:lstStyle/>
          <a:p>
            <a:r>
              <a:rPr lang="it-IT" dirty="0" smtClean="0"/>
              <a:t>C. Collette,  LCWS 2011, Granada, Spain</a:t>
            </a:r>
            <a:endParaRPr lang="en-US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3055626" y="3718573"/>
          <a:ext cx="5638431" cy="2764866"/>
        </p:xfrm>
        <a:graphic>
          <a:graphicData uri="http://schemas.openxmlformats.org/drawingml/2006/table">
            <a:tbl>
              <a:tblPr/>
              <a:tblGrid>
                <a:gridCol w="950318"/>
                <a:gridCol w="1162032"/>
                <a:gridCol w="1030866"/>
                <a:gridCol w="1030866"/>
                <a:gridCol w="1464349"/>
              </a:tblGrid>
              <a:tr h="74514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latin typeface="Times New Roman"/>
                          <a:ea typeface="Times New Roman"/>
                          <a:cs typeface="Times New Roman"/>
                        </a:rPr>
                        <a:t>Mode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latin typeface="Times New Roman"/>
                          <a:ea typeface="Times New Roman"/>
                          <a:cs typeface="Times New Roman"/>
                        </a:rPr>
                        <a:t>Freq.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latin typeface="Times New Roman"/>
                          <a:ea typeface="Times New Roman"/>
                          <a:cs typeface="Times New Roman"/>
                        </a:rPr>
                        <a:t> (Hz)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latin typeface="Times New Roman"/>
                          <a:ea typeface="Times New Roman"/>
                          <a:cs typeface="Times New Roman"/>
                        </a:rPr>
                        <a:t>Model </a:t>
                      </a:r>
                      <a:r>
                        <a:rPr lang="en-GB" sz="16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latin typeface="Times New Roman"/>
                          <a:ea typeface="Times New Roman"/>
                          <a:cs typeface="Times New Roman"/>
                        </a:rPr>
                        <a:t>Freq.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latin typeface="Times New Roman"/>
                          <a:ea typeface="Times New Roman"/>
                          <a:cs typeface="Times New Roman"/>
                        </a:rPr>
                        <a:t> (Hz)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Model</a:t>
                      </a:r>
                      <a:r>
                        <a:rPr lang="en-GB" sz="1600" kern="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600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Freq.</a:t>
                      </a:r>
                      <a:endParaRPr lang="en-US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 (Hz)</a:t>
                      </a:r>
                      <a:endParaRPr lang="en-US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600" b="1" kern="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Tuned</a:t>
                      </a:r>
                      <a:r>
                        <a:rPr lang="fr-CH" sz="1600" b="1" kern="800" dirty="0" smtClean="0">
                          <a:latin typeface="Times New Roman"/>
                          <a:ea typeface="Times New Roman"/>
                          <a:cs typeface="Times New Roman"/>
                        </a:rPr>
                        <a:t> model</a:t>
                      </a:r>
                      <a:endParaRPr lang="en-US" sz="16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latin typeface="Times New Roman"/>
                          <a:ea typeface="Times New Roman"/>
                          <a:cs typeface="Times New Roman"/>
                        </a:rPr>
                        <a:t>Freq.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latin typeface="Times New Roman"/>
                          <a:ea typeface="Times New Roman"/>
                          <a:cs typeface="Times New Roman"/>
                        </a:rPr>
                        <a:t>(Hz)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Measured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42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>
                          <a:latin typeface="Times New Roman"/>
                          <a:ea typeface="Times New Roman"/>
                          <a:cs typeface="Times New Roman"/>
                        </a:rPr>
                        <a:t>1 &amp; 2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latin typeface="Times New Roman"/>
                          <a:ea typeface="Times New Roman"/>
                          <a:cs typeface="Times New Roman"/>
                        </a:rPr>
                        <a:t>279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latin typeface="Times New Roman"/>
                          <a:ea typeface="Times New Roman"/>
                          <a:cs typeface="Times New Roman"/>
                        </a:rPr>
                        <a:t>281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2000" b="1" dirty="0">
                          <a:latin typeface="Times New Roman"/>
                          <a:ea typeface="Times New Roman"/>
                          <a:cs typeface="Times New Roman"/>
                        </a:rPr>
                        <a:t>266</a:t>
                      </a:r>
                      <a:endParaRPr lang="en-US" sz="2000" b="1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latin typeface="Times New Roman"/>
                          <a:ea typeface="Times New Roman"/>
                          <a:cs typeface="Times New Roman"/>
                        </a:rPr>
                        <a:t>264</a:t>
                      </a:r>
                      <a:endParaRPr lang="en-US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42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>
                          <a:latin typeface="Times New Roman"/>
                          <a:ea typeface="Times New Roman"/>
                          <a:cs typeface="Times New Roman"/>
                        </a:rPr>
                        <a:t>3 &amp; 4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>
                          <a:latin typeface="Times New Roman"/>
                          <a:ea typeface="Times New Roman"/>
                          <a:cs typeface="Times New Roman"/>
                        </a:rPr>
                        <a:t>676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latin typeface="Times New Roman"/>
                          <a:ea typeface="Times New Roman"/>
                          <a:cs typeface="Times New Roman"/>
                        </a:rPr>
                        <a:t>669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2000" b="1" dirty="0">
                          <a:latin typeface="Times New Roman"/>
                          <a:ea typeface="Times New Roman"/>
                          <a:cs typeface="Times New Roman"/>
                        </a:rPr>
                        <a:t>646</a:t>
                      </a:r>
                      <a:endParaRPr lang="en-US" sz="2000" b="1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latin typeface="Times New Roman"/>
                          <a:ea typeface="Times New Roman"/>
                          <a:cs typeface="Times New Roman"/>
                        </a:rPr>
                        <a:t>628</a:t>
                      </a:r>
                      <a:endParaRPr lang="en-US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5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latin typeface="Times New Roman"/>
                          <a:ea typeface="Times New Roman"/>
                          <a:cs typeface="Times New Roman"/>
                        </a:rPr>
                        <a:t>684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latin typeface="Times New Roman"/>
                          <a:ea typeface="Times New Roman"/>
                          <a:cs typeface="Times New Roman"/>
                        </a:rPr>
                        <a:t>905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2000" b="1" dirty="0">
                          <a:latin typeface="Times New Roman"/>
                          <a:ea typeface="Times New Roman"/>
                          <a:cs typeface="Times New Roman"/>
                        </a:rPr>
                        <a:t>654</a:t>
                      </a:r>
                      <a:endParaRPr lang="en-US" sz="2000" b="1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kern="800" dirty="0">
                          <a:latin typeface="Times New Roman"/>
                          <a:ea typeface="Times New Roman"/>
                          <a:cs typeface="Times New Roman"/>
                        </a:rPr>
                        <a:t>656</a:t>
                      </a:r>
                      <a:endParaRPr lang="en-US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422">
                <a:tc>
                  <a:txBody>
                    <a:bodyPr/>
                    <a:lstStyle/>
                    <a:p>
                      <a:pPr marL="0" marR="0" algn="ctr" defTabSz="4176431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600" kern="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6&amp;7</a:t>
                      </a:r>
                      <a:endParaRPr lang="en-US" sz="1600" kern="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4176431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600" kern="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en-US" sz="1600" kern="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4176431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1600" kern="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1153</a:t>
                      </a:r>
                      <a:endParaRPr lang="en-US" sz="1600" kern="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2000" b="1" dirty="0">
                          <a:latin typeface="Times New Roman"/>
                          <a:ea typeface="Times New Roman"/>
                          <a:cs typeface="Times New Roman"/>
                        </a:rPr>
                        <a:t>1105</a:t>
                      </a:r>
                      <a:endParaRPr lang="en-US" sz="2000" b="1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4176431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CH" sz="2000" b="1" kern="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1090</a:t>
                      </a:r>
                      <a:endParaRPr lang="en-US" sz="2000" b="1" kern="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6938" marR="1969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1" name="Picture 2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904401" y="1669142"/>
            <a:ext cx="963828" cy="681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TextBox 23"/>
          <p:cNvSpPr txBox="1"/>
          <p:nvPr/>
        </p:nvSpPr>
        <p:spPr>
          <a:xfrm>
            <a:off x="1944914" y="1538515"/>
            <a:ext cx="61830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measurements were compared with several FE models to understand: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Effect of mounting with bolts on stiffness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Influence of coil mass and stiffness</a:t>
            </a:r>
          </a:p>
          <a:p>
            <a:endParaRPr lang="en-GB" dirty="0" smtClean="0"/>
          </a:p>
          <a:p>
            <a:r>
              <a:rPr lang="en-GB" dirty="0" smtClean="0"/>
              <a:t>The coil and yoke  Young modulus and mass were more precisely applied to obtain a tuned model very close to the measurements:</a:t>
            </a:r>
          </a:p>
          <a:p>
            <a:endParaRPr lang="en-US" dirty="0"/>
          </a:p>
        </p:txBody>
      </p:sp>
      <p:pic>
        <p:nvPicPr>
          <p:cNvPr id="26" name="Picture 25" descr="T4 eq coil mass free-free 1st flexural mode.jpg"/>
          <p:cNvPicPr/>
          <p:nvPr/>
        </p:nvPicPr>
        <p:blipFill>
          <a:blip r:embed="rId9" cstate="screen"/>
          <a:stretch>
            <a:fillRect/>
          </a:stretch>
        </p:blipFill>
        <p:spPr>
          <a:xfrm>
            <a:off x="203200" y="3907111"/>
            <a:ext cx="2286000" cy="1162878"/>
          </a:xfrm>
          <a:prstGeom prst="rect">
            <a:avLst/>
          </a:prstGeom>
        </p:spPr>
      </p:pic>
      <p:pic>
        <p:nvPicPr>
          <p:cNvPr id="27" name="Picture 26" descr="T4 eq coil mass free-free torsional mode.jpg"/>
          <p:cNvPicPr/>
          <p:nvPr/>
        </p:nvPicPr>
        <p:blipFill>
          <a:blip r:embed="rId10" cstate="screen"/>
          <a:stretch>
            <a:fillRect/>
          </a:stretch>
        </p:blipFill>
        <p:spPr>
          <a:xfrm>
            <a:off x="188686" y="5232649"/>
            <a:ext cx="2286000" cy="111735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9028" y="6401584"/>
            <a:ext cx="2771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M. Esposito, G. </a:t>
            </a:r>
            <a:r>
              <a:rPr lang="en-US" dirty="0" err="1" smtClean="0"/>
              <a:t>Deleglise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04800" y="171268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1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19314" y="272868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57" descr="T4 on 3 supp mode 4 WB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769719" y="3080131"/>
            <a:ext cx="2498917" cy="11502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318248" cy="990600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FE Modal analysis MBQ Type 4</a:t>
            </a:r>
            <a:br>
              <a:rPr lang="en-GB" sz="3600" dirty="0" smtClean="0"/>
            </a:br>
            <a:r>
              <a:rPr lang="en-GB" sz="3600" dirty="0" smtClean="0"/>
              <a:t>with supports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-1" y="4283101"/>
            <a:ext cx="4107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Conclusions Modal </a:t>
            </a:r>
            <a:r>
              <a:rPr lang="fr-CH" dirty="0" err="1" smtClean="0"/>
              <a:t>analysis</a:t>
            </a:r>
            <a:r>
              <a:rPr lang="fr-CH" dirty="0" smtClean="0"/>
              <a:t>:</a:t>
            </a: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609600" y="6492875"/>
            <a:ext cx="5421083" cy="365125"/>
          </a:xfrm>
        </p:spPr>
        <p:txBody>
          <a:bodyPr/>
          <a:lstStyle/>
          <a:p>
            <a:r>
              <a:rPr lang="it-IT" dirty="0" smtClean="0"/>
              <a:t>C. Collette,  LCWS 2011, Granada, Spain</a:t>
            </a:r>
            <a:endParaRPr lang="en-US" dirty="0"/>
          </a:p>
        </p:txBody>
      </p:sp>
      <p:sp>
        <p:nvSpPr>
          <p:cNvPr id="36" name="TextBox 9"/>
          <p:cNvSpPr txBox="1"/>
          <p:nvPr/>
        </p:nvSpPr>
        <p:spPr>
          <a:xfrm>
            <a:off x="211817" y="1500873"/>
            <a:ext cx="8380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 analysis magnet on </a:t>
            </a:r>
            <a:r>
              <a:rPr lang="en-US" u="sng" dirty="0" smtClean="0"/>
              <a:t>equivalent “dummy” supports with adaptable stiffness</a:t>
            </a:r>
            <a:endParaRPr lang="en-US" dirty="0"/>
          </a:p>
        </p:txBody>
      </p:sp>
      <p:pic>
        <p:nvPicPr>
          <p:cNvPr id="37" name="Picture 18" descr="\\cern.ch\dfs\Workspaces\c\CLICstab\Marco\T4 on dummy supps longitud rigid body mode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06350" y="1901400"/>
            <a:ext cx="2288966" cy="1160227"/>
          </a:xfrm>
          <a:prstGeom prst="rect">
            <a:avLst/>
          </a:prstGeom>
          <a:noFill/>
        </p:spPr>
      </p:pic>
      <p:pic>
        <p:nvPicPr>
          <p:cNvPr id="38" name="Picture 55" descr="T4 on 3 supp mode 2 WB.pn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2743748" y="1891744"/>
            <a:ext cx="2481579" cy="1159869"/>
          </a:xfrm>
          <a:prstGeom prst="rect">
            <a:avLst/>
          </a:prstGeom>
        </p:spPr>
      </p:pic>
      <p:pic>
        <p:nvPicPr>
          <p:cNvPr id="39" name="Picture 19" descr="\\cern.ch\dfs\Workspaces\c\CLICstab\Marco\T4 on dummy supps lateral rigid body mode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64408" y="3109163"/>
            <a:ext cx="2160985" cy="1095356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5370287" y="1915885"/>
            <a:ext cx="37737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Magnet</a:t>
            </a:r>
            <a:r>
              <a:rPr lang="fr-CH" sz="2000" dirty="0" smtClean="0"/>
              <a:t> suspension modes:</a:t>
            </a:r>
          </a:p>
          <a:p>
            <a:endParaRPr lang="fr-CH" sz="2000" dirty="0" smtClean="0"/>
          </a:p>
          <a:p>
            <a:r>
              <a:rPr lang="fr-CH" sz="2000" dirty="0" smtClean="0"/>
              <a:t>Longitudinal: 124 Hz</a:t>
            </a:r>
          </a:p>
          <a:p>
            <a:r>
              <a:rPr lang="fr-CH" sz="2000" dirty="0" err="1" smtClean="0"/>
              <a:t>Yaw</a:t>
            </a:r>
            <a:r>
              <a:rPr lang="fr-CH" sz="2000" dirty="0" smtClean="0"/>
              <a:t>: 134 Hz</a:t>
            </a:r>
          </a:p>
          <a:p>
            <a:r>
              <a:rPr lang="fr-CH" sz="2000" dirty="0" err="1" smtClean="0"/>
              <a:t>Lateral</a:t>
            </a:r>
            <a:r>
              <a:rPr lang="fr-CH" sz="2000" dirty="0" smtClean="0"/>
              <a:t>: 164 Hz</a:t>
            </a:r>
          </a:p>
          <a:p>
            <a:r>
              <a:rPr lang="fr-CH" sz="2000" dirty="0" smtClean="0"/>
              <a:t>Pitch: 257 Hz</a:t>
            </a:r>
          </a:p>
        </p:txBody>
      </p:sp>
      <p:sp>
        <p:nvSpPr>
          <p:cNvPr id="21" name="Rectangle 20"/>
          <p:cNvSpPr/>
          <p:nvPr/>
        </p:nvSpPr>
        <p:spPr>
          <a:xfrm>
            <a:off x="0" y="4578928"/>
            <a:ext cx="892628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600" dirty="0" smtClean="0"/>
              <a:t>Magnet assembled with bolts is </a:t>
            </a:r>
            <a:r>
              <a:rPr lang="en-GB" sz="1600" b="1" dirty="0" smtClean="0"/>
              <a:t>sufficiently stiff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The coil does not participate to the magnet stiffness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Complete FE model now available that corresponds well to measurements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There are </a:t>
            </a:r>
            <a:r>
              <a:rPr lang="en-GB" sz="1600" b="1" dirty="0" smtClean="0"/>
              <a:t>no internal modes of the magnet pole tips in the frequency region of interest</a:t>
            </a:r>
            <a:r>
              <a:rPr lang="en-GB" sz="1600" dirty="0" smtClean="0"/>
              <a:t>, </a:t>
            </a:r>
          </a:p>
          <a:p>
            <a:r>
              <a:rPr lang="en-GB" sz="1600" dirty="0" smtClean="0"/>
              <a:t>nor in the measurements neither in the model </a:t>
            </a:r>
            <a:r>
              <a:rPr lang="en-GB" sz="1600" b="1" dirty="0" smtClean="0"/>
              <a:t>i.e. The magnet stability can be measured on the outside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Most important modes are the </a:t>
            </a:r>
            <a:r>
              <a:rPr lang="en-GB" sz="1600" b="1" dirty="0" smtClean="0"/>
              <a:t>magnet suspension modes </a:t>
            </a:r>
            <a:r>
              <a:rPr lang="en-GB" sz="1600" dirty="0" smtClean="0"/>
              <a:t>&gt; important input for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9660"/>
            <a:ext cx="7318248" cy="990600"/>
          </a:xfrm>
        </p:spPr>
        <p:txBody>
          <a:bodyPr>
            <a:normAutofit fontScale="90000"/>
          </a:bodyPr>
          <a:lstStyle/>
          <a:p>
            <a:r>
              <a:rPr lang="en-GB" sz="2000" i="1" dirty="0" smtClean="0"/>
              <a:t>Status/ Results: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Water cooling tests</a:t>
            </a:r>
            <a:br>
              <a:rPr lang="en-GB" sz="3600" dirty="0" smtClean="0"/>
            </a:br>
            <a:r>
              <a:rPr lang="en-GB" sz="3600" dirty="0" smtClean="0"/>
              <a:t>T4 MBQ on equivalent supports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566057" y="6492875"/>
            <a:ext cx="5421083" cy="365125"/>
          </a:xfrm>
        </p:spPr>
        <p:txBody>
          <a:bodyPr/>
          <a:lstStyle/>
          <a:p>
            <a:r>
              <a:rPr lang="it-IT" dirty="0" smtClean="0"/>
              <a:t>C. Collette,  LCWS 2011, Granada, Spain</a:t>
            </a:r>
            <a:endParaRPr lang="en-US" dirty="0"/>
          </a:p>
        </p:txBody>
      </p:sp>
      <p:pic>
        <p:nvPicPr>
          <p:cNvPr id="9" name="Image 0" descr="Figure2.jpg"/>
          <p:cNvPicPr/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145144" y="1618599"/>
            <a:ext cx="3857554" cy="3475916"/>
          </a:xfrm>
          <a:prstGeom prst="rect">
            <a:avLst/>
          </a:prstGeom>
        </p:spPr>
      </p:pic>
      <p:pic>
        <p:nvPicPr>
          <p:cNvPr id="10" name="Picture 9" descr="RMSofon2.jpg"/>
          <p:cNvPicPr/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4172017" y="1687373"/>
            <a:ext cx="4434954" cy="247822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355771" y="1872338"/>
            <a:ext cx="2872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~ nominal water flow 1 l/min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397830" y="4368800"/>
            <a:ext cx="44849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Very small measured increase (&lt; 1 nm)</a:t>
            </a:r>
          </a:p>
          <a:p>
            <a:r>
              <a:rPr lang="en-GB" dirty="0" smtClean="0"/>
              <a:t>Very conservative estimate increase of </a:t>
            </a:r>
            <a:r>
              <a:rPr lang="en-GB" dirty="0" err="1" smtClean="0"/>
              <a:t>r.m.s</a:t>
            </a:r>
            <a:r>
              <a:rPr lang="en-GB" dirty="0" smtClean="0"/>
              <a:t>. displacement of 2 nm (without stabilisation)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841829" y="5269470"/>
            <a:ext cx="1465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S. Janssens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4230" y="217715"/>
            <a:ext cx="7318248" cy="990600"/>
          </a:xfrm>
        </p:spPr>
        <p:txBody>
          <a:bodyPr>
            <a:normAutofit/>
          </a:bodyPr>
          <a:lstStyle/>
          <a:p>
            <a:r>
              <a:rPr lang="en-GB" sz="2000" i="1" dirty="0" smtClean="0"/>
              <a:t>Status/Results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2. Mechanical design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733425" y="4486275"/>
            <a:ext cx="92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1&amp;2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2" name="Picture 21" descr="xyproto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15299" y="2975428"/>
            <a:ext cx="2934301" cy="3461657"/>
          </a:xfrm>
          <a:prstGeom prst="rect">
            <a:avLst/>
          </a:prstGeom>
        </p:spPr>
      </p:pic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it-IT" dirty="0" smtClean="0"/>
              <a:t>C. Collette,  LCWS 2011, Granada, Spain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74172" y="1567543"/>
            <a:ext cx="81570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CH" sz="2400" dirty="0" smtClean="0"/>
              <a:t> Design of the </a:t>
            </a:r>
            <a:r>
              <a:rPr lang="fr-CH" sz="2400" dirty="0" err="1" smtClean="0"/>
              <a:t>flexural</a:t>
            </a:r>
            <a:r>
              <a:rPr lang="fr-CH" sz="2400" dirty="0" smtClean="0"/>
              <a:t> x-y guide</a:t>
            </a:r>
          </a:p>
          <a:p>
            <a:pPr lvl="1">
              <a:buFont typeface="Wingdings" pitchFamily="2" charset="2"/>
              <a:buChar char="Ø"/>
            </a:pPr>
            <a:r>
              <a:rPr lang="fr-CH" sz="2400" dirty="0" smtClean="0"/>
              <a:t> 4 </a:t>
            </a:r>
            <a:r>
              <a:rPr lang="fr-CH" sz="2400" dirty="0" err="1" smtClean="0"/>
              <a:t>link</a:t>
            </a:r>
            <a:r>
              <a:rPr lang="fr-CH" sz="2400" dirty="0" smtClean="0"/>
              <a:t> model + x-y guide </a:t>
            </a:r>
            <a:r>
              <a:rPr lang="fr-CH" sz="2400" dirty="0" err="1" smtClean="0"/>
              <a:t>fully</a:t>
            </a:r>
            <a:r>
              <a:rPr lang="fr-CH" sz="2400" dirty="0" smtClean="0"/>
              <a:t> </a:t>
            </a:r>
            <a:r>
              <a:rPr lang="fr-CH" sz="2400" dirty="0" err="1" smtClean="0"/>
              <a:t>analysed</a:t>
            </a:r>
            <a:endParaRPr lang="fr-CH" sz="2400" dirty="0" smtClean="0"/>
          </a:p>
          <a:p>
            <a:pPr lvl="1"/>
            <a:r>
              <a:rPr lang="fr-CH" sz="2400" dirty="0" smtClean="0"/>
              <a:t>	</a:t>
            </a:r>
            <a:r>
              <a:rPr lang="fr-CH" sz="2400" dirty="0" err="1" smtClean="0"/>
              <a:t>Increases</a:t>
            </a:r>
            <a:r>
              <a:rPr lang="fr-CH" sz="2400" dirty="0" smtClean="0"/>
              <a:t> </a:t>
            </a:r>
            <a:r>
              <a:rPr lang="fr-CH" sz="2400" dirty="0" err="1" smtClean="0"/>
              <a:t>lateral</a:t>
            </a:r>
            <a:r>
              <a:rPr lang="fr-CH" sz="2400" dirty="0" smtClean="0"/>
              <a:t> </a:t>
            </a:r>
            <a:r>
              <a:rPr lang="fr-CH" sz="2400" dirty="0" err="1" smtClean="0"/>
              <a:t>stiffness</a:t>
            </a:r>
            <a:r>
              <a:rPr lang="fr-CH" sz="2400" dirty="0" smtClean="0"/>
              <a:t> by factor 500</a:t>
            </a:r>
          </a:p>
          <a:p>
            <a:pPr lvl="1">
              <a:buFont typeface="Wingdings" pitchFamily="2" charset="2"/>
              <a:buChar char="Ø"/>
            </a:pPr>
            <a:r>
              <a:rPr lang="fr-CH" sz="2400" dirty="0" smtClean="0"/>
              <a:t> FE </a:t>
            </a:r>
            <a:r>
              <a:rPr lang="fr-CH" sz="2400" dirty="0" err="1" smtClean="0"/>
              <a:t>element</a:t>
            </a:r>
            <a:r>
              <a:rPr lang="fr-CH" sz="2400" dirty="0" smtClean="0"/>
              <a:t> </a:t>
            </a:r>
            <a:r>
              <a:rPr lang="fr-CH" sz="2400" dirty="0" err="1" smtClean="0"/>
              <a:t>models</a:t>
            </a:r>
            <a:r>
              <a:rPr lang="fr-CH" sz="2400" dirty="0" smtClean="0"/>
              <a:t> made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26629" y="1518787"/>
            <a:ext cx="2554514" cy="1955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2756581" y="5350420"/>
            <a:ext cx="638741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pitchFamily="2" charset="2"/>
              <a:buChar char="Ø"/>
            </a:pPr>
            <a:r>
              <a:rPr lang="en-GB" sz="2400" dirty="0" smtClean="0">
                <a:solidFill>
                  <a:prstClr val="black"/>
                </a:solidFill>
              </a:rPr>
              <a:t> Prototype x-y guide under production</a:t>
            </a:r>
          </a:p>
          <a:p>
            <a:pPr lvl="1"/>
            <a:endParaRPr lang="en-GB" sz="2000" i="1" dirty="0" smtClean="0">
              <a:solidFill>
                <a:prstClr val="black"/>
              </a:solidFill>
            </a:endParaRPr>
          </a:p>
          <a:p>
            <a:pPr lvl="1"/>
            <a:r>
              <a:rPr lang="en-GB" sz="2000" b="1" i="1" dirty="0" smtClean="0">
                <a:solidFill>
                  <a:prstClr val="black"/>
                </a:solidFill>
              </a:rPr>
              <a:t>= </a:t>
            </a:r>
            <a:r>
              <a:rPr lang="en-GB" sz="2000" b="1" dirty="0" smtClean="0">
                <a:solidFill>
                  <a:prstClr val="black"/>
                </a:solidFill>
              </a:rPr>
              <a:t>next test bench for stabilisation and </a:t>
            </a:r>
            <a:r>
              <a:rPr lang="en-GB" sz="2000" b="1" dirty="0" err="1" smtClean="0">
                <a:solidFill>
                  <a:prstClr val="black"/>
                </a:solidFill>
              </a:rPr>
              <a:t>nano</a:t>
            </a:r>
            <a:r>
              <a:rPr lang="en-GB" sz="2000" b="1" dirty="0" smtClean="0">
                <a:solidFill>
                  <a:prstClr val="black"/>
                </a:solidFill>
              </a:rPr>
              <a:t> positioning</a:t>
            </a:r>
            <a:endParaRPr lang="en-GB" sz="2000" b="1" i="1" dirty="0" smtClean="0">
              <a:solidFill>
                <a:prstClr val="black"/>
              </a:solidFill>
            </a:endParaRPr>
          </a:p>
        </p:txBody>
      </p:sp>
      <p:pic>
        <p:nvPicPr>
          <p:cNvPr id="19" name="Picture 18" descr="MOPO027fig2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4138733" y="3207666"/>
            <a:ext cx="1928238" cy="1899692"/>
          </a:xfrm>
          <a:prstGeom prst="rect">
            <a:avLst/>
          </a:prstGeom>
        </p:spPr>
      </p:pic>
      <p:pic>
        <p:nvPicPr>
          <p:cNvPr id="20" name="Picture 19" descr="xyprotoflexure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2975278" y="3294743"/>
            <a:ext cx="977210" cy="977210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 rot="5400000" flipH="1" flipV="1">
            <a:off x="2706914" y="4071258"/>
            <a:ext cx="653143" cy="6386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 descr="\\cern.ch\dfs\Workspaces\c\CLICstab\Marco\fullT4stabmodelansysclassicmode003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099301" y="3237539"/>
            <a:ext cx="2841497" cy="2148138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6865098" y="4833262"/>
            <a:ext cx="2191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Type 4 on 3 supports 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90286" y="6284685"/>
            <a:ext cx="2074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M. Esposito, R. Leuxe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monoblockstatus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574374" y="2138821"/>
            <a:ext cx="3148712" cy="37146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318248" cy="990600"/>
          </a:xfrm>
        </p:spPr>
        <p:txBody>
          <a:bodyPr>
            <a:normAutofit/>
          </a:bodyPr>
          <a:lstStyle/>
          <a:p>
            <a:r>
              <a:rPr lang="en-GB" sz="2000" i="1" dirty="0" smtClean="0"/>
              <a:t>Status/Results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Mechanical design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74171" y="1616981"/>
            <a:ext cx="66098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Monolithic approach of the design: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>
                <a:latin typeface="Calibri"/>
              </a:rPr>
              <a:t> To simplify the assembly + increase precision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>
                <a:latin typeface="Calibri"/>
              </a:rPr>
              <a:t> Reduce assembly stresses on actuator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>
                <a:latin typeface="Calibri"/>
              </a:rPr>
              <a:t> Improve sensor installation: inertial ref. mass </a:t>
            </a:r>
          </a:p>
          <a:p>
            <a:r>
              <a:rPr lang="en-GB" sz="2000" dirty="0" smtClean="0">
                <a:latin typeface="Calibri"/>
              </a:rPr>
              <a:t>and displacement gauges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>
                <a:latin typeface="Calibri"/>
              </a:rPr>
              <a:t> Optimise vertical, lateral and longitudinal stiffness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>
                <a:latin typeface="Calibri"/>
              </a:rPr>
              <a:t> Mechanical locking for transport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733425" y="4486275"/>
            <a:ext cx="92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1&amp;2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674363" y="5576539"/>
            <a:ext cx="4701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/>
              <a:t>Work in progress: T1 test module design</a:t>
            </a:r>
            <a:endParaRPr lang="en-GB" sz="2400" b="1" i="1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725715" y="6492875"/>
            <a:ext cx="5421083" cy="365125"/>
          </a:xfrm>
        </p:spPr>
        <p:txBody>
          <a:bodyPr/>
          <a:lstStyle/>
          <a:p>
            <a:r>
              <a:rPr lang="it-IT" dirty="0" smtClean="0"/>
              <a:t>C. Collette,  LCWS 2011, Granada, Spain</a:t>
            </a:r>
            <a:endParaRPr lang="en-US" dirty="0"/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4114" y="3932046"/>
            <a:ext cx="4165600" cy="25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318248" cy="990600"/>
          </a:xfrm>
        </p:spPr>
        <p:txBody>
          <a:bodyPr>
            <a:normAutofit/>
          </a:bodyPr>
          <a:lstStyle/>
          <a:p>
            <a:r>
              <a:rPr lang="en-GB" sz="2000" i="1" dirty="0" smtClean="0"/>
              <a:t>Status/Results: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3. Controller electronics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733425" y="4486275"/>
            <a:ext cx="92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1&amp;2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it-IT" dirty="0" smtClean="0"/>
              <a:t>C. Collette,  LCWS 2011, Granada, Spain</a:t>
            </a:r>
            <a:endParaRPr lang="en-US" dirty="0"/>
          </a:p>
        </p:txBody>
      </p:sp>
      <p:pic>
        <p:nvPicPr>
          <p:cNvPr id="9" name="Picture 8" descr="IMGP583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02791" y="3795543"/>
            <a:ext cx="4083275" cy="3062457"/>
          </a:xfrm>
          <a:prstGeom prst="rect">
            <a:avLst/>
          </a:prstGeom>
        </p:spPr>
      </p:pic>
      <p:pic>
        <p:nvPicPr>
          <p:cNvPr id="12" name="Picture 11" descr="PXI1042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0" y="1413641"/>
            <a:ext cx="3455652" cy="237158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698170" y="3688079"/>
            <a:ext cx="289995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P. Fernandez-Carmona</a:t>
            </a:r>
            <a:endParaRPr lang="en-US" sz="2000" dirty="0"/>
          </a:p>
        </p:txBody>
      </p:sp>
      <p:sp>
        <p:nvSpPr>
          <p:cNvPr id="16" name="Down Arrow 15"/>
          <p:cNvSpPr/>
          <p:nvPr/>
        </p:nvSpPr>
        <p:spPr>
          <a:xfrm>
            <a:off x="4581259" y="2837543"/>
            <a:ext cx="457200" cy="2576286"/>
          </a:xfrm>
          <a:prstGeom prst="down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352597" y="6256659"/>
            <a:ext cx="340048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CLIC Stabilisation controller board 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3712614" y="1608906"/>
            <a:ext cx="172098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Power ≈80W</a:t>
            </a:r>
          </a:p>
          <a:p>
            <a:r>
              <a:rPr lang="en-US" dirty="0" smtClean="0"/>
              <a:t>Cost ≈15000CHF</a:t>
            </a:r>
          </a:p>
          <a:p>
            <a:r>
              <a:rPr lang="en-US" dirty="0" smtClean="0"/>
              <a:t>Volume  ≈13 l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840210" y="5603390"/>
            <a:ext cx="1608710" cy="9233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Power ≈2 W</a:t>
            </a:r>
          </a:p>
          <a:p>
            <a:r>
              <a:rPr lang="en-US" dirty="0" smtClean="0"/>
              <a:t>Cost ≈100CHF</a:t>
            </a:r>
          </a:p>
          <a:p>
            <a:r>
              <a:rPr lang="en-US" dirty="0" smtClean="0"/>
              <a:t>Volume ≈0.15 l</a:t>
            </a:r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2899604" y="4266949"/>
            <a:ext cx="1513489" cy="1213945"/>
          </a:xfrm>
          <a:prstGeom prst="ellipse">
            <a:avLst/>
          </a:prstGeom>
          <a:noFill/>
          <a:ln w="57150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5552715" y="2017402"/>
            <a:ext cx="31242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+ Low enough noise</a:t>
            </a: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+ Low cost</a:t>
            </a: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+ Small volume</a:t>
            </a: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+ Lower latency</a:t>
            </a: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+ Less sensitive to single events</a:t>
            </a:r>
          </a:p>
          <a:p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+ Low power consumption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srgbClr val="FF6600"/>
                </a:solidFill>
              </a:rPr>
              <a:t>Limited flexibility, no external communication</a:t>
            </a:r>
          </a:p>
          <a:p>
            <a:r>
              <a:rPr lang="en-US" sz="2400" b="1" dirty="0" smtClean="0">
                <a:solidFill>
                  <a:srgbClr val="FF6600"/>
                </a:solidFill>
              </a:rPr>
              <a:t>(next step hybrid circuit)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5384800" y="1494979"/>
            <a:ext cx="3245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 smtClean="0"/>
              <a:t>From</a:t>
            </a:r>
            <a:r>
              <a:rPr lang="fr-CH" sz="2400" dirty="0" smtClean="0"/>
              <a:t> Digital to Analogue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9716" y="304800"/>
            <a:ext cx="7318248" cy="990600"/>
          </a:xfrm>
        </p:spPr>
        <p:txBody>
          <a:bodyPr>
            <a:normAutofit/>
          </a:bodyPr>
          <a:lstStyle/>
          <a:p>
            <a:r>
              <a:rPr lang="en-GB" sz="2000" i="1" dirty="0" smtClean="0"/>
              <a:t>Status/Results: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Controller electronics: Hybrid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254453" y="3571874"/>
            <a:ext cx="923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Status:</a:t>
            </a:r>
            <a:endParaRPr lang="en-US" sz="2000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609600" y="6492875"/>
            <a:ext cx="5421083" cy="365125"/>
          </a:xfrm>
        </p:spPr>
        <p:txBody>
          <a:bodyPr/>
          <a:lstStyle/>
          <a:p>
            <a:r>
              <a:rPr lang="it-IT" dirty="0" smtClean="0"/>
              <a:t>C. Collette,  LCWS 2011, Granada, Spain</a:t>
            </a:r>
            <a:endParaRPr lang="en-US" dirty="0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265" name="Object 1"/>
          <p:cNvGraphicFramePr>
            <a:graphicFrameLocks noChangeAspect="1"/>
          </p:cNvGraphicFramePr>
          <p:nvPr/>
        </p:nvGraphicFramePr>
        <p:xfrm>
          <a:off x="174168" y="1741720"/>
          <a:ext cx="4368799" cy="1672009"/>
        </p:xfrm>
        <a:graphic>
          <a:graphicData uri="http://schemas.openxmlformats.org/presentationml/2006/ole">
            <p:oleObj spid="_x0000_s11265" r:id="rId6" imgW="5536692" imgH="2123694" progId="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765982" y="1524002"/>
            <a:ext cx="42909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 smtClean="0"/>
              <a:t>Hybrid circuit: </a:t>
            </a:r>
          </a:p>
          <a:p>
            <a:r>
              <a:rPr lang="en-GB" sz="2000" dirty="0" smtClean="0"/>
              <a:t>Analogue controller with digital part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 To change parameters analogue part: gain, frequencies,…  from central control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 To communicate status (values, errors,…) to central CLIC control</a:t>
            </a:r>
            <a:endParaRPr lang="en-GB" sz="2000" dirty="0"/>
          </a:p>
        </p:txBody>
      </p:sp>
      <p:pic>
        <p:nvPicPr>
          <p:cNvPr id="11267" name="Picture 3" descr="\\cern.ch\dfs\Workspaces\c\CLICstab\Pictures\Hybrid circuit +type1\Type 1 on legs 06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46743" y="4064001"/>
            <a:ext cx="3265715" cy="2177143"/>
          </a:xfrm>
          <a:prstGeom prst="rect">
            <a:avLst/>
          </a:prstGeom>
          <a:noFill/>
        </p:spPr>
      </p:pic>
      <p:cxnSp>
        <p:nvCxnSpPr>
          <p:cNvPr id="16" name="Straight Arrow Connector 15"/>
          <p:cNvCxnSpPr/>
          <p:nvPr/>
        </p:nvCxnSpPr>
        <p:spPr>
          <a:xfrm rot="5400000">
            <a:off x="2416632" y="3897087"/>
            <a:ext cx="1277253" cy="507999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493485" y="4020458"/>
            <a:ext cx="1378860" cy="43544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85257" y="3889828"/>
            <a:ext cx="4667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6600"/>
                </a:solidFill>
              </a:rPr>
              <a:t>SPI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73715" y="3831773"/>
            <a:ext cx="507999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Results: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The gain, frequencies etc of this prototype was successfully changed from a standard I/O DAQ card with </a:t>
            </a:r>
            <a:r>
              <a:rPr lang="en-GB" dirty="0" err="1" smtClean="0"/>
              <a:t>Labview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b="1" dirty="0" smtClean="0"/>
              <a:t>Stabilisation was achieved</a:t>
            </a:r>
            <a:r>
              <a:rPr lang="en-GB" dirty="0" smtClean="0"/>
              <a:t> but not yet same performance as analogue board</a:t>
            </a:r>
          </a:p>
          <a:p>
            <a:r>
              <a:rPr lang="en-GB" sz="2000" dirty="0" smtClean="0">
                <a:solidFill>
                  <a:schemeClr val="dk1"/>
                </a:solidFill>
              </a:rPr>
              <a:t>→ </a:t>
            </a:r>
            <a:r>
              <a:rPr lang="en-GB" sz="2000" b="1" dirty="0" smtClean="0">
                <a:solidFill>
                  <a:schemeClr val="dk1"/>
                </a:solidFill>
              </a:rPr>
              <a:t>Cost optimization</a:t>
            </a:r>
            <a:r>
              <a:rPr lang="en-GB" sz="2000" dirty="0" smtClean="0">
                <a:solidFill>
                  <a:schemeClr val="dk1"/>
                </a:solidFill>
              </a:rPr>
              <a:t>, </a:t>
            </a:r>
            <a:r>
              <a:rPr lang="en-GB" sz="2000" b="1" dirty="0" smtClean="0">
                <a:solidFill>
                  <a:schemeClr val="dk1"/>
                </a:solidFill>
              </a:rPr>
              <a:t>Integration</a:t>
            </a:r>
            <a:r>
              <a:rPr lang="en-GB" sz="2000" dirty="0" smtClean="0">
                <a:solidFill>
                  <a:schemeClr val="dk1"/>
                </a:solidFill>
              </a:rPr>
              <a:t>  and </a:t>
            </a:r>
            <a:r>
              <a:rPr lang="en-GB" sz="2000" b="1" dirty="0" smtClean="0">
                <a:solidFill>
                  <a:schemeClr val="dk1"/>
                </a:solidFill>
              </a:rPr>
              <a:t>Pre </a:t>
            </a:r>
            <a:r>
              <a:rPr lang="en-GB" sz="2000" b="1" dirty="0" err="1" smtClean="0">
                <a:solidFill>
                  <a:schemeClr val="dk1"/>
                </a:solidFill>
              </a:rPr>
              <a:t>inustrialisation</a:t>
            </a:r>
            <a:r>
              <a:rPr lang="en-GB" sz="2000" b="1" dirty="0" smtClean="0">
                <a:solidFill>
                  <a:schemeClr val="dk1"/>
                </a:solidFill>
              </a:rPr>
              <a:t> </a:t>
            </a:r>
            <a:r>
              <a:rPr lang="en-GB" sz="2000" dirty="0" smtClean="0">
                <a:solidFill>
                  <a:schemeClr val="dk1"/>
                </a:solidFill>
              </a:rPr>
              <a:t>of controller hardware well advanced</a:t>
            </a:r>
            <a:endParaRPr lang="en-GB" sz="20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261255" y="5807165"/>
            <a:ext cx="2899954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P. Fernandez-Carmona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318248" cy="9906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Status/Results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4. Stabilisation controller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1277257" y="6492875"/>
            <a:ext cx="5421083" cy="365125"/>
          </a:xfrm>
        </p:spPr>
        <p:txBody>
          <a:bodyPr/>
          <a:lstStyle/>
          <a:p>
            <a:r>
              <a:rPr lang="it-IT" dirty="0" smtClean="0"/>
              <a:t>C. Collette,  LCWS 2011, Granada, Spain</a:t>
            </a:r>
            <a:endParaRPr lang="en-US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screen"/>
          <a:srcRect l="4460" t="4738" r="3963"/>
          <a:stretch>
            <a:fillRect/>
          </a:stretch>
        </p:blipFill>
        <p:spPr bwMode="auto">
          <a:xfrm>
            <a:off x="43542" y="3387122"/>
            <a:ext cx="7143064" cy="316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653144" y="1509487"/>
            <a:ext cx="766354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u="sng" dirty="0" smtClean="0"/>
              <a:t>Main objectives:</a:t>
            </a:r>
          </a:p>
          <a:p>
            <a:r>
              <a:rPr lang="fr-CH" dirty="0" err="1" smtClean="0"/>
              <a:t>Increase</a:t>
            </a:r>
            <a:r>
              <a:rPr lang="fr-CH" dirty="0" smtClean="0"/>
              <a:t> performance</a:t>
            </a:r>
          </a:p>
          <a:p>
            <a:r>
              <a:rPr lang="fr-CH" dirty="0" err="1" smtClean="0"/>
              <a:t>Sensor</a:t>
            </a:r>
            <a:r>
              <a:rPr lang="fr-CH" dirty="0" smtClean="0"/>
              <a:t> design</a:t>
            </a:r>
          </a:p>
          <a:p>
            <a:r>
              <a:rPr lang="fr-CH" dirty="0" err="1" smtClean="0"/>
              <a:t>Improve</a:t>
            </a:r>
            <a:r>
              <a:rPr lang="fr-CH" dirty="0" smtClean="0"/>
              <a:t> compatibility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integrated</a:t>
            </a:r>
            <a:r>
              <a:rPr lang="fr-CH" dirty="0" smtClean="0"/>
              <a:t> </a:t>
            </a:r>
            <a:r>
              <a:rPr lang="fr-CH" dirty="0" err="1" smtClean="0"/>
              <a:t>luminosity</a:t>
            </a:r>
            <a:endParaRPr lang="fr-CH" dirty="0" smtClean="0"/>
          </a:p>
          <a:p>
            <a:r>
              <a:rPr lang="fr-CH" dirty="0" smtClean="0"/>
              <a:t>Complete the stabilisation model</a:t>
            </a:r>
            <a:endParaRPr lang="en-US" dirty="0" smtClean="0"/>
          </a:p>
          <a:p>
            <a:r>
              <a:rPr lang="fr-CH" dirty="0" smtClean="0"/>
              <a:t>Identification of the system, </a:t>
            </a:r>
            <a:r>
              <a:rPr lang="fr-CH" dirty="0" err="1" smtClean="0"/>
              <a:t>stability</a:t>
            </a:r>
            <a:r>
              <a:rPr lang="fr-CH" dirty="0" smtClean="0"/>
              <a:t> </a:t>
            </a:r>
            <a:r>
              <a:rPr lang="fr-CH" dirty="0" err="1" smtClean="0"/>
              <a:t>limits</a:t>
            </a:r>
            <a:endParaRPr lang="fr-CH" dirty="0" smtClean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482374" y="1601459"/>
            <a:ext cx="2661626" cy="254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4430486" cy="990600"/>
          </a:xfrm>
        </p:spPr>
        <p:txBody>
          <a:bodyPr/>
          <a:lstStyle/>
          <a:p>
            <a:r>
              <a:rPr lang="fr-BE" sz="4000" dirty="0" smtClean="0"/>
              <a:t>Collaborations</a:t>
            </a:r>
            <a:endParaRPr lang="fr-BE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it-IT" smtClean="0"/>
              <a:t>C. Collette,  LCWS 2011, Granada, Spain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www.ulb.ac.be/scmero/images/Index_r1_c1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6875" y="2532062"/>
            <a:ext cx="1314450" cy="1047751"/>
          </a:xfrm>
          <a:prstGeom prst="rect">
            <a:avLst/>
          </a:prstGeom>
          <a:noFill/>
        </p:spPr>
      </p:pic>
      <p:pic>
        <p:nvPicPr>
          <p:cNvPr id="11" name="Picture 9" descr="http://www.ulb.ac.be/scmero/images/main_r1_c21.gif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747063" y="2530610"/>
            <a:ext cx="1000125" cy="97155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30200" y="1676400"/>
            <a:ext cx="7886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CERN is collaborating on the stabilization of accelerator components with the following institutes: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82600" y="3644900"/>
            <a:ext cx="27559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</a:t>
            </a:r>
            <a:r>
              <a:rPr lang="fr-FR" dirty="0" smtClean="0"/>
              <a:t>ctive </a:t>
            </a:r>
            <a:r>
              <a:rPr lang="fr-FR" b="1" dirty="0" smtClean="0"/>
              <a:t>S</a:t>
            </a:r>
            <a:r>
              <a:rPr lang="fr-FR" dirty="0" smtClean="0"/>
              <a:t>tructures </a:t>
            </a:r>
            <a:r>
              <a:rPr lang="fr-FR" b="1" dirty="0" err="1" smtClean="0"/>
              <a:t>L</a:t>
            </a:r>
            <a:r>
              <a:rPr lang="fr-FR" dirty="0" err="1" smtClean="0"/>
              <a:t>aboratory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Department</a:t>
            </a:r>
            <a:r>
              <a:rPr lang="fr-FR" dirty="0" smtClean="0"/>
              <a:t> of </a:t>
            </a:r>
            <a:r>
              <a:rPr lang="fr-FR" dirty="0" err="1" smtClean="0"/>
              <a:t>Mechanical</a:t>
            </a:r>
            <a:r>
              <a:rPr lang="fr-FR" dirty="0" smtClean="0"/>
              <a:t> Engineering and </a:t>
            </a:r>
            <a:r>
              <a:rPr lang="fr-FR" dirty="0" err="1" smtClean="0"/>
              <a:t>Robotics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Université Libre de Bruxelles (ULB), </a:t>
            </a:r>
            <a:r>
              <a:rPr lang="fr-FR" dirty="0" err="1" smtClean="0"/>
              <a:t>Belgium</a:t>
            </a:r>
            <a:endParaRPr lang="en-US" dirty="0"/>
          </a:p>
        </p:txBody>
      </p:sp>
      <p:pic>
        <p:nvPicPr>
          <p:cNvPr id="14" name="Picture 2" descr="http://clic-stability.web.cern.ch/clic-stability/logo_cea_IRFU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058468" y="2586037"/>
            <a:ext cx="542925" cy="942976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3378200" y="3743236"/>
            <a:ext cx="2463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I</a:t>
            </a:r>
            <a:r>
              <a:rPr lang="fr-FR" dirty="0" smtClean="0"/>
              <a:t>nstitut de </a:t>
            </a:r>
            <a:r>
              <a:rPr lang="fr-FR" b="1" dirty="0" smtClean="0"/>
              <a:t>R</a:t>
            </a:r>
            <a:r>
              <a:rPr lang="fr-FR" dirty="0" smtClean="0"/>
              <a:t>echerche sur les lois </a:t>
            </a:r>
            <a:r>
              <a:rPr lang="fr-FR" b="1" dirty="0" smtClean="0"/>
              <a:t>F</a:t>
            </a:r>
            <a:r>
              <a:rPr lang="fr-FR" dirty="0" smtClean="0"/>
              <a:t>ondamentales de l'</a:t>
            </a:r>
            <a:r>
              <a:rPr lang="fr-FR" b="1" dirty="0" smtClean="0"/>
              <a:t>U</a:t>
            </a:r>
            <a:r>
              <a:rPr lang="fr-FR" dirty="0" smtClean="0"/>
              <a:t>nivers</a:t>
            </a:r>
            <a:br>
              <a:rPr lang="fr-FR" dirty="0" smtClean="0"/>
            </a:br>
            <a:r>
              <a:rPr lang="fr-FR" dirty="0" smtClean="0"/>
              <a:t>CEA (Commissariat à l'</a:t>
            </a:r>
            <a:r>
              <a:rPr lang="fr-FR" dirty="0" err="1" smtClean="0"/>
              <a:t>énergy</a:t>
            </a:r>
            <a:r>
              <a:rPr lang="fr-FR" dirty="0" smtClean="0"/>
              <a:t> atomique) Saclay, France</a:t>
            </a:r>
            <a:endParaRPr lang="en-US" dirty="0"/>
          </a:p>
        </p:txBody>
      </p:sp>
      <p:pic>
        <p:nvPicPr>
          <p:cNvPr id="16" name="Picture 4" descr="http://clic-stability.web.cern.ch/clic-stability/LAPP_LAVISTA_LOGO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083229" y="2756263"/>
            <a:ext cx="1381196" cy="937850"/>
          </a:xfrm>
          <a:prstGeom prst="rect">
            <a:avLst/>
          </a:prstGeom>
          <a:noFill/>
        </p:spPr>
      </p:pic>
      <p:pic>
        <p:nvPicPr>
          <p:cNvPr id="17" name="Picture 6" descr="http://clic-stability.web.cern.ch/clic-stability/Symme_logo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7658100" y="2709862"/>
            <a:ext cx="1276350" cy="971551"/>
          </a:xfrm>
          <a:prstGeom prst="rect">
            <a:avLst/>
          </a:prstGeom>
          <a:noFill/>
        </p:spPr>
      </p:pic>
      <p:sp>
        <p:nvSpPr>
          <p:cNvPr id="18" name="Rectangle 17"/>
          <p:cNvSpPr/>
          <p:nvPr/>
        </p:nvSpPr>
        <p:spPr>
          <a:xfrm>
            <a:off x="6362700" y="3867835"/>
            <a:ext cx="1879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 smtClean="0"/>
              <a:t>L</a:t>
            </a:r>
            <a:r>
              <a:rPr lang="fr-FR" dirty="0" err="1" smtClean="0"/>
              <a:t>aboratories</a:t>
            </a:r>
            <a:r>
              <a:rPr lang="fr-FR" dirty="0" smtClean="0"/>
              <a:t> in </a:t>
            </a:r>
            <a:r>
              <a:rPr lang="fr-FR" b="1" dirty="0" smtClean="0"/>
              <a:t>A</a:t>
            </a:r>
            <a:r>
              <a:rPr lang="fr-FR" dirty="0" smtClean="0"/>
              <a:t>nnecy (France) </a:t>
            </a:r>
            <a:r>
              <a:rPr lang="fr-FR" dirty="0" err="1" smtClean="0"/>
              <a:t>working</a:t>
            </a:r>
            <a:r>
              <a:rPr lang="fr-FR" dirty="0" smtClean="0"/>
              <a:t> on </a:t>
            </a:r>
            <a:r>
              <a:rPr lang="fr-FR" b="1" dirty="0" err="1" smtClean="0"/>
              <a:t>VI</a:t>
            </a:r>
            <a:r>
              <a:rPr lang="fr-FR" dirty="0" err="1" smtClean="0"/>
              <a:t>bration</a:t>
            </a:r>
            <a:r>
              <a:rPr lang="fr-FR" dirty="0" smtClean="0"/>
              <a:t> </a:t>
            </a:r>
            <a:r>
              <a:rPr lang="fr-FR" b="1" dirty="0" err="1" smtClean="0"/>
              <a:t>STA</a:t>
            </a:r>
            <a:r>
              <a:rPr lang="fr-FR" dirty="0" err="1" smtClean="0"/>
              <a:t>bilisation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3257" y="261257"/>
            <a:ext cx="6350000" cy="990600"/>
          </a:xfrm>
        </p:spPr>
        <p:txBody>
          <a:bodyPr>
            <a:normAutofit fontScale="90000"/>
          </a:bodyPr>
          <a:lstStyle/>
          <a:p>
            <a:r>
              <a:rPr lang="en-GB" sz="2200" i="1" dirty="0" smtClean="0"/>
              <a:t>Status/Results</a:t>
            </a:r>
            <a:r>
              <a:rPr lang="en-GB" sz="3600" dirty="0" smtClean="0"/>
              <a:t> </a:t>
            </a:r>
            <a:br>
              <a:rPr lang="en-GB" sz="3600" dirty="0" smtClean="0"/>
            </a:br>
            <a:r>
              <a:rPr lang="en-GB" sz="3600" dirty="0" smtClean="0"/>
              <a:t>Development Inertial reference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733425" y="4486275"/>
            <a:ext cx="92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1&amp;2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09219" y="1614210"/>
            <a:ext cx="1819274" cy="1742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6" cstate="screen"/>
          <a:srcRect l="37757" t="12359" r="40028" b="9964"/>
          <a:stretch>
            <a:fillRect/>
          </a:stretch>
        </p:blipFill>
        <p:spPr bwMode="auto">
          <a:xfrm>
            <a:off x="5442301" y="3396342"/>
            <a:ext cx="1466498" cy="2768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C. Collette,  LCWS 2011, Granada, Spain</a:t>
            </a: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791200" y="1524000"/>
            <a:ext cx="812800" cy="798286"/>
          </a:xfrm>
          <a:prstGeom prst="ellipse">
            <a:avLst/>
          </a:prstGeom>
          <a:noFill/>
          <a:ln w="28575"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48341" y="2670628"/>
            <a:ext cx="3294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Several Prototypes under preparation + testing</a:t>
            </a:r>
            <a:endParaRPr lang="en-GB" dirty="0"/>
          </a:p>
        </p:txBody>
      </p:sp>
      <p:pic>
        <p:nvPicPr>
          <p:cNvPr id="16" name="Picture 2" descr="http://www.ulb.ac.be/scmero/images/Index_r1_c1.gif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742466" y="1559604"/>
            <a:ext cx="1314450" cy="1047751"/>
          </a:xfrm>
          <a:prstGeom prst="rect">
            <a:avLst/>
          </a:prstGeom>
          <a:noFill/>
        </p:spPr>
      </p:pic>
      <p:pic>
        <p:nvPicPr>
          <p:cNvPr id="17" name="Picture 8" descr="G:\Workspaces\s\sjanssen\CLIC\Measurements\Summer 2011\L4Chomemade\L4Cgeophone 005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15067" y="3439879"/>
            <a:ext cx="1456837" cy="2259051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74173" y="5718623"/>
            <a:ext cx="18287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Geophone</a:t>
            </a:r>
            <a:r>
              <a:rPr lang="fr-CH" dirty="0" smtClean="0"/>
              <a:t> </a:t>
            </a:r>
            <a:r>
              <a:rPr lang="fr-CH" dirty="0" err="1" smtClean="0"/>
              <a:t>withh</a:t>
            </a:r>
            <a:r>
              <a:rPr lang="fr-CH" dirty="0" smtClean="0"/>
              <a:t> capacitive gauge</a:t>
            </a:r>
            <a:endParaRPr lang="en-US" dirty="0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34457" y="3338275"/>
            <a:ext cx="3930953" cy="294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6676573" y="4078514"/>
            <a:ext cx="1496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Interferometer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894286" y="5167086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Geophone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91886" y="1785257"/>
            <a:ext cx="42646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Goal: 	Improved transfer function</a:t>
            </a:r>
          </a:p>
          <a:p>
            <a:r>
              <a:rPr lang="en-GB" dirty="0" smtClean="0"/>
              <a:t>	Radiation and magnetic field hard</a:t>
            </a:r>
          </a:p>
          <a:p>
            <a:r>
              <a:rPr lang="en-GB" dirty="0" smtClean="0"/>
              <a:t>	Lower noise, higher resolution	</a:t>
            </a:r>
            <a:endParaRPr lang="en-GB" dirty="0"/>
          </a:p>
        </p:txBody>
      </p:sp>
      <p:pic>
        <p:nvPicPr>
          <p:cNvPr id="22" name="Picture 21" descr="IMGP5831.JPG"/>
          <p:cNvPicPr>
            <a:picLocks noChangeAspect="1"/>
          </p:cNvPicPr>
          <p:nvPr/>
        </p:nvPicPr>
        <p:blipFill>
          <a:blip r:embed="rId11" cstate="print"/>
          <a:srcRect b="25466"/>
          <a:stretch>
            <a:fillRect/>
          </a:stretch>
        </p:blipFill>
        <p:spPr>
          <a:xfrm>
            <a:off x="6852396" y="2646353"/>
            <a:ext cx="2291604" cy="12810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9715" y="159664"/>
            <a:ext cx="7318248" cy="990600"/>
          </a:xfrm>
        </p:spPr>
        <p:txBody>
          <a:bodyPr>
            <a:noAutofit/>
          </a:bodyPr>
          <a:lstStyle/>
          <a:p>
            <a:r>
              <a:rPr lang="en-GB" sz="3600" dirty="0" smtClean="0"/>
              <a:t>5. Results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733425" y="4486275"/>
            <a:ext cx="92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1&amp;2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537029" y="6492875"/>
            <a:ext cx="5421083" cy="365125"/>
          </a:xfrm>
        </p:spPr>
        <p:txBody>
          <a:bodyPr/>
          <a:lstStyle/>
          <a:p>
            <a:r>
              <a:rPr lang="it-IT" dirty="0" smtClean="0"/>
              <a:t>C. Collette,  LCWS 2011, Granada, Spain</a:t>
            </a:r>
            <a:endParaRPr lang="en-US" dirty="0"/>
          </a:p>
        </p:txBody>
      </p:sp>
      <p:pic>
        <p:nvPicPr>
          <p:cNvPr id="15" name="Picture 14" descr="MOPO027fig3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8062" y="1557362"/>
            <a:ext cx="6836224" cy="3649449"/>
          </a:xfrm>
          <a:prstGeom prst="rect">
            <a:avLst/>
          </a:prstGeom>
        </p:spPr>
      </p:pic>
      <p:pic>
        <p:nvPicPr>
          <p:cNvPr id="16" name="Picture 15" descr="quadrupodalone.eps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988054" y="1566213"/>
            <a:ext cx="1836632" cy="2444620"/>
          </a:xfrm>
          <a:prstGeom prst="rect">
            <a:avLst/>
          </a:prstGeom>
        </p:spPr>
      </p:pic>
      <p:pic>
        <p:nvPicPr>
          <p:cNvPr id="17" name="Picture 4" descr="http://clic-stability.web.cern.ch/clic-stability/membrane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133757" y="4519451"/>
            <a:ext cx="1836632" cy="1317583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6756487" y="4034971"/>
            <a:ext cx="2387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Tripod</a:t>
            </a:r>
            <a:r>
              <a:rPr lang="fr-CH" dirty="0" smtClean="0"/>
              <a:t>: 2 </a:t>
            </a:r>
            <a:r>
              <a:rPr lang="fr-CH" dirty="0" err="1" smtClean="0"/>
              <a:t>d.o.f</a:t>
            </a:r>
            <a:r>
              <a:rPr lang="fr-CH" dirty="0" smtClean="0"/>
              <a:t>. , 100 kg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138386" y="5965371"/>
            <a:ext cx="2005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Membrane: 1 </a:t>
            </a:r>
            <a:r>
              <a:rPr lang="fr-CH" dirty="0" err="1" smtClean="0"/>
              <a:t>d.o.f</a:t>
            </a:r>
            <a:r>
              <a:rPr lang="fr-CH" dirty="0" smtClean="0"/>
              <a:t>.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88685" y="5287818"/>
            <a:ext cx="68652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CH" sz="2000" dirty="0" smtClean="0"/>
              <a:t> </a:t>
            </a:r>
            <a:r>
              <a:rPr lang="fr-CH" sz="2000" dirty="0" err="1" smtClean="0"/>
              <a:t>Results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</a:t>
            </a:r>
            <a:r>
              <a:rPr lang="fr-CH" sz="2000" dirty="0" err="1" smtClean="0"/>
              <a:t>low</a:t>
            </a:r>
            <a:r>
              <a:rPr lang="fr-CH" sz="2000" dirty="0" smtClean="0"/>
              <a:t> and </a:t>
            </a:r>
            <a:r>
              <a:rPr lang="fr-CH" sz="2000" dirty="0" err="1" smtClean="0"/>
              <a:t>high</a:t>
            </a:r>
            <a:r>
              <a:rPr lang="fr-CH" sz="2000" dirty="0" smtClean="0"/>
              <a:t> vibration back </a:t>
            </a:r>
            <a:r>
              <a:rPr lang="fr-CH" sz="2000" dirty="0" err="1" smtClean="0"/>
              <a:t>ground</a:t>
            </a:r>
            <a:endParaRPr lang="fr-CH" sz="2000" dirty="0" smtClean="0"/>
          </a:p>
          <a:p>
            <a:pPr>
              <a:buFont typeface="Arial" pitchFamily="34" charset="0"/>
              <a:buChar char="•"/>
            </a:pPr>
            <a:r>
              <a:rPr lang="fr-CH" sz="2000" dirty="0" err="1" smtClean="0"/>
              <a:t>Integrated</a:t>
            </a:r>
            <a:r>
              <a:rPr lang="fr-CH" sz="2000" dirty="0" smtClean="0"/>
              <a:t> </a:t>
            </a:r>
            <a:r>
              <a:rPr lang="fr-CH" sz="2000" dirty="0" err="1" smtClean="0"/>
              <a:t>r.m.s</a:t>
            </a:r>
            <a:r>
              <a:rPr lang="fr-CH" sz="2000" dirty="0" smtClean="0"/>
              <a:t>. ratio </a:t>
            </a:r>
            <a:r>
              <a:rPr lang="fr-CH" sz="2000" dirty="0" err="1" smtClean="0"/>
              <a:t>was</a:t>
            </a:r>
            <a:r>
              <a:rPr lang="fr-CH" sz="2000" dirty="0" smtClean="0"/>
              <a:t> </a:t>
            </a:r>
            <a:r>
              <a:rPr lang="fr-CH" sz="2000" dirty="0" err="1" smtClean="0"/>
              <a:t>increased</a:t>
            </a:r>
            <a:r>
              <a:rPr lang="fr-CH" sz="2000" dirty="0" smtClean="0"/>
              <a:t> </a:t>
            </a:r>
            <a:r>
              <a:rPr lang="fr-CH" sz="2000" dirty="0" err="1" smtClean="0"/>
              <a:t>from</a:t>
            </a:r>
            <a:r>
              <a:rPr lang="fr-CH" sz="2000" dirty="0" smtClean="0"/>
              <a:t> 2-3 to 7-8</a:t>
            </a:r>
          </a:p>
          <a:p>
            <a:pPr>
              <a:buFont typeface="Arial" pitchFamily="34" charset="0"/>
              <a:buChar char="•"/>
            </a:pPr>
            <a:r>
              <a:rPr lang="fr-CH" sz="2000" dirty="0" smtClean="0"/>
              <a:t> </a:t>
            </a:r>
            <a:r>
              <a:rPr lang="fr-CH" sz="2000" dirty="0" err="1" smtClean="0"/>
              <a:t>Integrated</a:t>
            </a:r>
            <a:r>
              <a:rPr lang="fr-CH" sz="2000" dirty="0" smtClean="0"/>
              <a:t> RMS </a:t>
            </a:r>
            <a:r>
              <a:rPr lang="fr-CH" sz="2000" dirty="0" err="1" smtClean="0"/>
              <a:t>at</a:t>
            </a:r>
            <a:r>
              <a:rPr lang="fr-CH" sz="2000" dirty="0" smtClean="0"/>
              <a:t> 1 Hz : 0.3 nm on membrane</a:t>
            </a:r>
          </a:p>
          <a:p>
            <a:r>
              <a:rPr lang="fr-CH" sz="2000" dirty="0" smtClean="0"/>
              <a:t>                                           0.5 nm on </a:t>
            </a:r>
            <a:r>
              <a:rPr lang="fr-CH" sz="2000" dirty="0" err="1" smtClean="0"/>
              <a:t>tripod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7771" y="0"/>
            <a:ext cx="7318248" cy="990600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Results test benches</a:t>
            </a:r>
            <a:br>
              <a:rPr lang="en-GB" sz="3600" dirty="0" smtClean="0"/>
            </a:br>
            <a:r>
              <a:rPr lang="en-GB" sz="3600" dirty="0" smtClean="0"/>
              <a:t>Long term stability (∆T&lt; 0.5°C)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29532" y="1486355"/>
            <a:ext cx="87144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With analogue board and tripod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33425" y="4486275"/>
            <a:ext cx="92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1&amp;2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754743" y="6492875"/>
            <a:ext cx="5421083" cy="365125"/>
          </a:xfrm>
        </p:spPr>
        <p:txBody>
          <a:bodyPr/>
          <a:lstStyle/>
          <a:p>
            <a:r>
              <a:rPr lang="it-IT" dirty="0" smtClean="0"/>
              <a:t>C. Collette,  LCWS 2011, Granada, Spain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405988" y="1901373"/>
            <a:ext cx="8288070" cy="4165600"/>
            <a:chOff x="405988" y="1973943"/>
            <a:chExt cx="8288070" cy="4165600"/>
          </a:xfrm>
        </p:grpSpPr>
        <p:pic>
          <p:nvPicPr>
            <p:cNvPr id="12" name="Picture 11" descr="G:\Users\p\pcfernan\Public\laast_test\stabilisation_evolution.jpg"/>
            <p:cNvPicPr/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405988" y="1973943"/>
              <a:ext cx="8288070" cy="4165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1509486" y="4484914"/>
              <a:ext cx="6386286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3875314" y="6066974"/>
            <a:ext cx="4697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/>
              <a:t>A test </a:t>
            </a:r>
            <a:r>
              <a:rPr lang="fr-CH" sz="2000" dirty="0" err="1" smtClean="0"/>
              <a:t>with</a:t>
            </a:r>
            <a:r>
              <a:rPr lang="fr-CH" sz="2000" dirty="0" smtClean="0"/>
              <a:t> </a:t>
            </a:r>
            <a:r>
              <a:rPr lang="fr-CH" sz="2000" dirty="0" err="1" smtClean="0"/>
              <a:t>heaters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under</a:t>
            </a:r>
            <a:r>
              <a:rPr lang="fr-CH" sz="2000" dirty="0" smtClean="0"/>
              <a:t> </a:t>
            </a:r>
            <a:r>
              <a:rPr lang="fr-CH" sz="2000" dirty="0" err="1" smtClean="0"/>
              <a:t>preparation</a:t>
            </a:r>
            <a:r>
              <a:rPr lang="fr-CH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7318248" cy="9906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Results test benches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039132" y="659040"/>
            <a:ext cx="66098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Nano</a:t>
            </a:r>
            <a:r>
              <a:rPr lang="en-US" sz="2800" b="1" dirty="0" smtClean="0"/>
              <a:t> positioning</a:t>
            </a:r>
          </a:p>
          <a:p>
            <a:endParaRPr lang="en-US" dirty="0" smtClean="0"/>
          </a:p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33425" y="4486275"/>
            <a:ext cx="92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1&amp;2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609600" y="6492875"/>
            <a:ext cx="5421083" cy="365125"/>
          </a:xfrm>
        </p:spPr>
        <p:txBody>
          <a:bodyPr/>
          <a:lstStyle/>
          <a:p>
            <a:r>
              <a:rPr lang="it-IT" dirty="0" smtClean="0"/>
              <a:t>C. Collette,  LCWS 2011, Granada, Spain</a:t>
            </a:r>
            <a:endParaRPr lang="en-US" dirty="0"/>
          </a:p>
        </p:txBody>
      </p:sp>
      <p:pic>
        <p:nvPicPr>
          <p:cNvPr id="14" name="Picture 13" descr="Figure4.jpg"/>
          <p:cNvPicPr/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81982" y="1625601"/>
            <a:ext cx="6028509" cy="258354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59654" y="5152567"/>
            <a:ext cx="8686993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Some improvement for « style of writing »</a:t>
            </a:r>
          </a:p>
          <a:p>
            <a:r>
              <a:rPr lang="en-GB" b="1" dirty="0" smtClean="0"/>
              <a:t>Main difficulty is not the positioning but the support/alignment of the sensors</a:t>
            </a:r>
          </a:p>
          <a:p>
            <a:r>
              <a:rPr lang="en-GB" dirty="0" smtClean="0"/>
              <a:t>Next development with x-y guide prototype</a:t>
            </a:r>
          </a:p>
          <a:p>
            <a:endParaRPr lang="en-GB" sz="2000" dirty="0"/>
          </a:p>
        </p:txBody>
      </p:sp>
      <p:pic>
        <p:nvPicPr>
          <p:cNvPr id="2049" name="Picture 1" descr="\\cern.ch\dfs\Users\k\kartoos\Documents\CLIC\Collaborations\White paper\SIOS tests\Fichiers Michel\IMGP009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676571" y="1741714"/>
            <a:ext cx="2151842" cy="3004457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4165601" y="4325257"/>
            <a:ext cx="2699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Vertical measured with SIOS interferometer</a:t>
            </a:r>
            <a:endParaRPr lang="en-GB" dirty="0"/>
          </a:p>
        </p:txBody>
      </p:sp>
      <p:pic>
        <p:nvPicPr>
          <p:cNvPr id="21" name="Picture 2" descr="http://clic-stability.web.cern.ch/clic-stability/logo_cea_IRFU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107955" y="2208665"/>
            <a:ext cx="542925" cy="942976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 flipH="1">
            <a:off x="232228" y="4136571"/>
            <a:ext cx="3004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 smtClean="0"/>
              <a:t>* </a:t>
            </a:r>
            <a:r>
              <a:rPr lang="fr-CH" i="1" dirty="0" err="1" smtClean="0"/>
              <a:t>With</a:t>
            </a:r>
            <a:r>
              <a:rPr lang="fr-CH" i="1" dirty="0" smtClean="0"/>
              <a:t> a gain correction for </a:t>
            </a:r>
            <a:r>
              <a:rPr lang="fr-CH" i="1" dirty="0" err="1" smtClean="0"/>
              <a:t>lateral</a:t>
            </a:r>
            <a:r>
              <a:rPr lang="fr-CH" i="1" dirty="0" smtClean="0"/>
              <a:t> x </a:t>
            </a:r>
            <a:r>
              <a:rPr lang="fr-CH" i="1" dirty="0" err="1" smtClean="0"/>
              <a:t>measurement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513" y="-43539"/>
            <a:ext cx="6763657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 smtClean="0"/>
              <a:t>  Integrated luminosity simulations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it-IT" dirty="0" smtClean="0"/>
              <a:t>C. Collette,  LCWS 2011, Granada, Spain</a:t>
            </a:r>
            <a:endParaRPr lang="en-US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1030519" y="4148686"/>
          <a:ext cx="6618511" cy="2112264"/>
        </p:xfrm>
        <a:graphic>
          <a:graphicData uri="http://schemas.openxmlformats.org/drawingml/2006/table">
            <a:tbl>
              <a:tblPr firstRow="1">
                <a:tableStyleId>{5FD0F851-EC5A-4D38-B0AD-8093EC10F338}</a:tableStyleId>
              </a:tblPr>
              <a:tblGrid>
                <a:gridCol w="3686624"/>
                <a:gridCol w="2931887"/>
              </a:tblGrid>
              <a:tr h="25314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No stabilization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68% luminosity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loss</a:t>
                      </a:r>
                      <a:endParaRPr lang="en-US" sz="1800" b="0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14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Seismometer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FB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maximum gain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13%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140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Seismometer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FB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medium gain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6% (reduced 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peaks @ 0.1 and 75 Hz)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14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Seismometer FB+FF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7%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14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Inertial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reference mass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11%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140"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Inertial reference.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mass. + HP filter</a:t>
                      </a:r>
                      <a:endParaRPr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3%</a:t>
                      </a:r>
                      <a:endParaRPr lang="en-US" sz="1800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5050" marR="25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802224" y="812801"/>
            <a:ext cx="2617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Courtesy</a:t>
            </a:r>
            <a:r>
              <a:rPr lang="fr-CH" dirty="0" smtClean="0"/>
              <a:t> J. Snuverink </a:t>
            </a:r>
            <a:r>
              <a:rPr lang="fr-CH" i="1" dirty="0" smtClean="0"/>
              <a:t>et al.</a:t>
            </a:r>
            <a:endParaRPr lang="en-US" i="1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screen"/>
          <a:srcRect l="4460" t="4738" r="3963"/>
          <a:stretch>
            <a:fillRect/>
          </a:stretch>
        </p:blipFill>
        <p:spPr bwMode="auto">
          <a:xfrm>
            <a:off x="827314" y="1645410"/>
            <a:ext cx="6865256" cy="2346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909" y="-1"/>
            <a:ext cx="6872514" cy="85997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2000" i="1" dirty="0" smtClean="0"/>
              <a:t>Status/Results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Integrated luminosity simulations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609600" y="6492875"/>
            <a:ext cx="5421083" cy="365125"/>
          </a:xfrm>
        </p:spPr>
        <p:txBody>
          <a:bodyPr/>
          <a:lstStyle/>
          <a:p>
            <a:r>
              <a:rPr lang="it-IT" smtClean="0"/>
              <a:t>C. Collette,  LCWS 2011, Granada, Spain</a:t>
            </a:r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436916" y="1661886"/>
            <a:ext cx="6720114" cy="4622799"/>
            <a:chOff x="1016000" y="1291771"/>
            <a:chExt cx="7082971" cy="5167085"/>
          </a:xfrm>
        </p:grpSpPr>
        <p:sp>
          <p:nvSpPr>
            <p:cNvPr id="12" name="Rectangle 11"/>
            <p:cNvSpPr/>
            <p:nvPr/>
          </p:nvSpPr>
          <p:spPr>
            <a:xfrm>
              <a:off x="1016000" y="1291771"/>
              <a:ext cx="7082971" cy="51670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13"/>
            <p:cNvGrpSpPr/>
            <p:nvPr/>
          </p:nvGrpSpPr>
          <p:grpSpPr>
            <a:xfrm>
              <a:off x="1146626" y="1393374"/>
              <a:ext cx="6836227" cy="4920342"/>
              <a:chOff x="1890515" y="33813667"/>
              <a:chExt cx="10801200" cy="7759483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2970635" y="33933654"/>
                <a:ext cx="9505056" cy="68407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6" name="Picture 2" descr="G:\Workspaces\s\sjanssen\CLIC\ULB backup Reporting\Reporting\Conferences\IPAC 11\Luminosity.eps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1890515" y="33813667"/>
                <a:ext cx="10801200" cy="7759483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7" name="TextBox 16"/>
          <p:cNvSpPr txBox="1"/>
          <p:nvPr/>
        </p:nvSpPr>
        <p:spPr>
          <a:xfrm>
            <a:off x="3118567" y="3976916"/>
            <a:ext cx="288098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2000" dirty="0" err="1" smtClean="0"/>
              <a:t>Courtesy</a:t>
            </a:r>
            <a:r>
              <a:rPr lang="fr-CH" sz="2000" dirty="0" smtClean="0"/>
              <a:t> J. Snuverink </a:t>
            </a:r>
            <a:r>
              <a:rPr lang="fr-CH" sz="2000" i="1" dirty="0" smtClean="0"/>
              <a:t>et al.</a:t>
            </a:r>
            <a:endParaRPr lang="en-US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30632"/>
            <a:ext cx="7318248" cy="990600"/>
          </a:xfrm>
        </p:spPr>
        <p:txBody>
          <a:bodyPr>
            <a:normAutofit/>
          </a:bodyPr>
          <a:lstStyle/>
          <a:p>
            <a:r>
              <a:rPr lang="en-GB" sz="2000" i="1" dirty="0" smtClean="0"/>
              <a:t>Status/Results: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Type 1MBQ stabilisation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733425" y="4486275"/>
            <a:ext cx="92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1&amp;2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653142" y="6492875"/>
            <a:ext cx="5421083" cy="365125"/>
          </a:xfrm>
        </p:spPr>
        <p:txBody>
          <a:bodyPr/>
          <a:lstStyle/>
          <a:p>
            <a:r>
              <a:rPr lang="it-IT" smtClean="0"/>
              <a:t>C. Collette,  LCWS 2011, Granada, Spain</a:t>
            </a:r>
            <a:endParaRPr lang="en-US"/>
          </a:p>
        </p:txBody>
      </p:sp>
      <p:pic>
        <p:nvPicPr>
          <p:cNvPr id="16" name="Picture 15" descr="Type 1 on legs 023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8059" y="1567549"/>
            <a:ext cx="4107541" cy="439226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412344" y="3294743"/>
            <a:ext cx="438331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err="1" smtClean="0"/>
              <a:t>Ongoing</a:t>
            </a:r>
            <a:r>
              <a:rPr lang="fr-CH" sz="2400" dirty="0" smtClean="0"/>
              <a:t> </a:t>
            </a:r>
            <a:r>
              <a:rPr lang="fr-CH" sz="2400" dirty="0" err="1" smtClean="0"/>
              <a:t>now</a:t>
            </a:r>
            <a:endParaRPr lang="fr-CH" sz="2400" dirty="0" smtClean="0"/>
          </a:p>
          <a:p>
            <a:endParaRPr lang="fr-CH" dirty="0" smtClean="0"/>
          </a:p>
          <a:p>
            <a:r>
              <a:rPr lang="fr-CH" u="sng" dirty="0" err="1" smtClean="0"/>
              <a:t>Planned</a:t>
            </a:r>
            <a:r>
              <a:rPr lang="fr-CH" u="sng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fr-CH" dirty="0" smtClean="0"/>
              <a:t> Stabilisation </a:t>
            </a:r>
            <a:r>
              <a:rPr lang="fr-CH" dirty="0" err="1" smtClean="0"/>
              <a:t>with</a:t>
            </a:r>
            <a:r>
              <a:rPr lang="fr-CH" dirty="0" smtClean="0"/>
              <a:t> water flow and </a:t>
            </a:r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field</a:t>
            </a:r>
            <a:endParaRPr lang="fr-CH" dirty="0" smtClean="0"/>
          </a:p>
          <a:p>
            <a:pPr>
              <a:buFont typeface="Arial" pitchFamily="34" charset="0"/>
              <a:buChar char="•"/>
            </a:pPr>
            <a:r>
              <a:rPr lang="fr-CH" dirty="0" smtClean="0"/>
              <a:t> Long </a:t>
            </a:r>
            <a:r>
              <a:rPr lang="fr-CH" dirty="0" err="1" smtClean="0"/>
              <a:t>term</a:t>
            </a:r>
            <a:r>
              <a:rPr lang="fr-CH" dirty="0" smtClean="0"/>
              <a:t> </a:t>
            </a:r>
            <a:r>
              <a:rPr lang="fr-CH" dirty="0" err="1" smtClean="0"/>
              <a:t>measurements</a:t>
            </a:r>
            <a:endParaRPr lang="fr-CH" dirty="0" smtClean="0"/>
          </a:p>
          <a:p>
            <a:pPr>
              <a:buFont typeface="Arial" pitchFamily="34" charset="0"/>
              <a:buChar char="•"/>
            </a:pPr>
            <a:r>
              <a:rPr lang="fr-CH" dirty="0" smtClean="0"/>
              <a:t> Stabilisation </a:t>
            </a:r>
            <a:r>
              <a:rPr lang="fr-CH" dirty="0" err="1" smtClean="0"/>
              <a:t>controlled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office via </a:t>
            </a:r>
            <a:r>
              <a:rPr lang="fr-CH" dirty="0" err="1" smtClean="0"/>
              <a:t>hybrid</a:t>
            </a:r>
            <a:r>
              <a:rPr lang="fr-CH" dirty="0" smtClean="0"/>
              <a:t> </a:t>
            </a:r>
            <a:r>
              <a:rPr lang="fr-CH" dirty="0" err="1" smtClean="0"/>
              <a:t>board</a:t>
            </a:r>
            <a:r>
              <a:rPr lang="fr-CH" dirty="0" smtClean="0"/>
              <a:t> and internet</a:t>
            </a:r>
          </a:p>
          <a:p>
            <a:pPr>
              <a:buFont typeface="Arial" pitchFamily="34" charset="0"/>
              <a:buChar char="•"/>
            </a:pPr>
            <a:r>
              <a:rPr lang="fr-CH" dirty="0" smtClean="0"/>
              <a:t> </a:t>
            </a:r>
            <a:r>
              <a:rPr lang="fr-CH" dirty="0" err="1" smtClean="0"/>
              <a:t>Intermediate</a:t>
            </a:r>
            <a:r>
              <a:rPr lang="fr-CH" dirty="0" smtClean="0"/>
              <a:t> </a:t>
            </a:r>
            <a:r>
              <a:rPr lang="fr-CH" dirty="0" err="1" smtClean="0"/>
              <a:t>step</a:t>
            </a:r>
            <a:r>
              <a:rPr lang="fr-CH" dirty="0" smtClean="0"/>
              <a:t> </a:t>
            </a:r>
            <a:r>
              <a:rPr lang="fr-CH" dirty="0" err="1" smtClean="0"/>
              <a:t>before</a:t>
            </a:r>
            <a:r>
              <a:rPr lang="fr-CH" dirty="0" smtClean="0"/>
              <a:t> construction of test module T1</a:t>
            </a:r>
            <a:endParaRPr lang="en-US" dirty="0"/>
          </a:p>
        </p:txBody>
      </p:sp>
      <p:pic>
        <p:nvPicPr>
          <p:cNvPr id="18" name="Picture 17" descr="Type 1 on legs 074.jpg"/>
          <p:cNvPicPr>
            <a:picLocks noChangeAspect="1"/>
          </p:cNvPicPr>
          <p:nvPr/>
        </p:nvPicPr>
        <p:blipFill>
          <a:blip r:embed="rId6" cstate="print"/>
          <a:srcRect l="18750"/>
          <a:stretch>
            <a:fillRect/>
          </a:stretch>
        </p:blipFill>
        <p:spPr>
          <a:xfrm>
            <a:off x="6444344" y="1574522"/>
            <a:ext cx="2525486" cy="2072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318248" cy="9906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R &amp;D Strategy after CDR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609600" y="6492875"/>
            <a:ext cx="5421083" cy="365125"/>
          </a:xfrm>
        </p:spPr>
        <p:txBody>
          <a:bodyPr/>
          <a:lstStyle/>
          <a:p>
            <a:r>
              <a:rPr lang="it-IT" dirty="0" smtClean="0"/>
              <a:t>C. Collette,  LCWS 2011, Granada, Spain</a:t>
            </a:r>
            <a:endParaRPr lang="en-US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304799" y="1658302"/>
          <a:ext cx="8490858" cy="50889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5429"/>
                <a:gridCol w="4245429"/>
              </a:tblGrid>
              <a:tr h="420914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Five R&amp;D themes: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22782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 smtClean="0"/>
                        <a:t>Performance increase 	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→Reach requirements from higher background vibrations</a:t>
                      </a:r>
                    </a:p>
                    <a:p>
                      <a:pPr marL="342900" indent="-342900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→ Increase resolution (Final focus)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78586">
                <a:tc>
                  <a:txBody>
                    <a:bodyPr/>
                    <a:lstStyle/>
                    <a:p>
                      <a:pPr marL="342900" indent="-342900" algn="l" rtl="0" eaLnBrk="1" latinLnBrk="0" hangingPunct="1">
                        <a:buFont typeface="+mj-lt"/>
                        <a:buAutoNum type="arabicPeriod" startAt="2"/>
                      </a:pPr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Compatibility with environment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rtl="0" eaLnBrk="1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→ Radiation, magnetic field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786755">
                <a:tc>
                  <a:txBody>
                    <a:bodyPr/>
                    <a:lstStyle/>
                    <a:p>
                      <a:pPr marL="342900" indent="-342900" algn="l" rtl="0" eaLnBrk="1" latinLnBrk="0" hangingPunct="1">
                        <a:buFont typeface="+mj-lt"/>
                        <a:buAutoNum type="arabicPeriod" startAt="3"/>
                      </a:pPr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Cost optimization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rtl="0" eaLnBrk="1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→ Standardize and optimize components, decrease number of components, simplify mounting procedures,…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022782">
                <a:tc>
                  <a:txBody>
                    <a:bodyPr/>
                    <a:lstStyle/>
                    <a:p>
                      <a:pPr marL="342900" indent="-342900" algn="l" rtl="0" eaLnBrk="1" latinLnBrk="0" hangingPunct="1">
                        <a:buFont typeface="+mj-lt"/>
                        <a:buAutoNum type="arabicPeriod" startAt="4"/>
                      </a:pPr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Overall system analysis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rtl="0" eaLnBrk="1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→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Interaction with the beam-based orbit and IP feedback to optimise luminosity</a:t>
                      </a:r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Integration with other CLIC components</a:t>
                      </a:r>
                    </a:p>
                    <a:p>
                      <a:pPr marL="342900" indent="-342900" algn="l" rtl="0" eaLnBrk="1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→ Adapt to changing requirements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78586">
                <a:tc>
                  <a:txBody>
                    <a:bodyPr/>
                    <a:lstStyle/>
                    <a:p>
                      <a:pPr marL="342900" indent="-342900" algn="l" rtl="0" eaLnBrk="1" latinLnBrk="0" hangingPunct="1">
                        <a:buFont typeface="+mj-lt"/>
                        <a:buAutoNum type="arabicPeriod" startAt="5"/>
                      </a:pPr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Pre-industrialization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rtl="0" eaLnBrk="1" latinLnBrk="0" hangingPunct="1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→ Ability to build for large quantities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318248" cy="9906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Conclusions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733425" y="4486275"/>
            <a:ext cx="92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1&amp;2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C. Collette,  LCWS 2011, Granada, Spain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62858" y="1727199"/>
            <a:ext cx="834571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 smtClean="0"/>
              <a:t>The characterisation of the MBQ and direct vibration forces was started: </a:t>
            </a:r>
            <a:r>
              <a:rPr lang="en-GB" sz="2400" u="sng" dirty="0" smtClean="0"/>
              <a:t>modal analysis and water cooling</a:t>
            </a:r>
            <a:r>
              <a:rPr lang="en-GB" sz="2400" dirty="0" smtClean="0"/>
              <a:t>. Nothing critical was measured so far but the magnet suspension modes should be increased.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 </a:t>
            </a:r>
            <a:r>
              <a:rPr lang="en-GB" sz="2400" u="sng" dirty="0" smtClean="0"/>
              <a:t>Good progress </a:t>
            </a:r>
            <a:r>
              <a:rPr lang="en-GB" sz="2400" dirty="0" smtClean="0"/>
              <a:t>was made on the mechanics, electronics and controller design of the stabilisation system.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Integrated simulations show </a:t>
            </a:r>
            <a:r>
              <a:rPr lang="en-GB" sz="2400" u="sng" dirty="0" smtClean="0"/>
              <a:t>good luminosity performances </a:t>
            </a:r>
            <a:r>
              <a:rPr lang="en-GB" sz="2400" dirty="0" smtClean="0"/>
              <a:t>and clear plans for further improvements: The best </a:t>
            </a:r>
            <a:r>
              <a:rPr lang="en-GB" sz="2400" dirty="0" err="1" smtClean="0"/>
              <a:t>r.m.s</a:t>
            </a:r>
            <a:r>
              <a:rPr lang="en-GB" sz="2400" dirty="0" smtClean="0"/>
              <a:t>. does not give the best luminosity. We look at the requirements differently now.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A </a:t>
            </a:r>
            <a:r>
              <a:rPr lang="en-GB" sz="2400" u="sng" dirty="0" smtClean="0"/>
              <a:t>dedicated sensor is under development</a:t>
            </a:r>
            <a:r>
              <a:rPr lang="en-GB" sz="2400" dirty="0" smtClean="0"/>
              <a:t>. </a:t>
            </a:r>
          </a:p>
          <a:p>
            <a:pPr>
              <a:buFont typeface="Arial" pitchFamily="34" charset="0"/>
              <a:buChar char="•"/>
            </a:pP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318248" cy="9906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Conclusions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733425" y="4486275"/>
            <a:ext cx="923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1&amp;2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C. Collette,  LCWS 2011, Granada, Spain</a:t>
            </a: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15257" y="1756007"/>
            <a:ext cx="8425543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 smtClean="0"/>
              <a:t>The results on the test benches were improved. A </a:t>
            </a:r>
            <a:r>
              <a:rPr lang="en-GB" sz="2400" u="sng" dirty="0" smtClean="0"/>
              <a:t>good margin exists now on the </a:t>
            </a:r>
            <a:r>
              <a:rPr lang="en-GB" sz="2400" u="sng" dirty="0" err="1" smtClean="0"/>
              <a:t>r.m.s</a:t>
            </a:r>
            <a:r>
              <a:rPr lang="en-GB" sz="2400" u="sng" dirty="0" smtClean="0"/>
              <a:t>. requirements</a:t>
            </a:r>
            <a:r>
              <a:rPr lang="en-GB" sz="2400" dirty="0" smtClean="0"/>
              <a:t>. The stabilisation system meets the requirements during days.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 </a:t>
            </a:r>
            <a:r>
              <a:rPr lang="en-GB" sz="2400" u="sng" dirty="0" smtClean="0"/>
              <a:t>Final focus stability requirement was reached </a:t>
            </a:r>
            <a:r>
              <a:rPr lang="en-GB" sz="2400" dirty="0" smtClean="0"/>
              <a:t>on the membrane. 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 A new series of more elaborate </a:t>
            </a:r>
            <a:r>
              <a:rPr lang="en-GB" sz="2400" u="sng" dirty="0" smtClean="0"/>
              <a:t>test benches are under construction/ ready for testing.</a:t>
            </a:r>
            <a:r>
              <a:rPr lang="en-GB" sz="2800" dirty="0" smtClean="0"/>
              <a:t> </a:t>
            </a:r>
          </a:p>
        </p:txBody>
      </p:sp>
      <p:pic>
        <p:nvPicPr>
          <p:cNvPr id="15" name="Picture 14" descr="Type 1 on legs 023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691089" y="4534229"/>
            <a:ext cx="1930398" cy="2064210"/>
          </a:xfrm>
          <a:prstGeom prst="rect">
            <a:avLst/>
          </a:prstGeom>
        </p:spPr>
      </p:pic>
      <p:pic>
        <p:nvPicPr>
          <p:cNvPr id="16" name="Picture 15" descr="xyproto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247990" y="4513943"/>
            <a:ext cx="1986958" cy="234405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759201" y="5399314"/>
            <a:ext cx="1478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 smtClean="0"/>
              <a:t>Thank</a:t>
            </a:r>
            <a:r>
              <a:rPr lang="fr-CH" sz="2400" dirty="0" smtClean="0"/>
              <a:t> </a:t>
            </a:r>
            <a:r>
              <a:rPr lang="fr-CH" sz="2400" dirty="0" err="1" smtClean="0"/>
              <a:t>you</a:t>
            </a:r>
            <a:r>
              <a:rPr lang="fr-CH" sz="2400" dirty="0" smtClean="0"/>
              <a:t>!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23048" cy="990600"/>
          </a:xfrm>
        </p:spPr>
        <p:txBody>
          <a:bodyPr/>
          <a:lstStyle/>
          <a:p>
            <a:r>
              <a:rPr lang="fr-BE" sz="4000" dirty="0" err="1" smtClean="0"/>
              <a:t>Outline</a:t>
            </a:r>
            <a:endParaRPr lang="fr-BE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it-IT" dirty="0" smtClean="0"/>
              <a:t>C. Collette,  LCWS 2011, Granada, Spain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788882"/>
            <a:ext cx="8153400" cy="4495800"/>
          </a:xfrm>
        </p:spPr>
        <p:txBody>
          <a:bodyPr>
            <a:normAutofit/>
          </a:bodyPr>
          <a:lstStyle/>
          <a:p>
            <a:r>
              <a:rPr lang="en-GB" dirty="0" smtClean="0"/>
              <a:t>Introduction/ Reminder</a:t>
            </a:r>
          </a:p>
          <a:p>
            <a:r>
              <a:rPr lang="en-GB" dirty="0" smtClean="0"/>
              <a:t>Status and Results</a:t>
            </a:r>
          </a:p>
          <a:p>
            <a:pPr lvl="1">
              <a:buNone/>
            </a:pPr>
            <a:r>
              <a:rPr lang="en-GB" sz="2400" i="1" dirty="0" smtClean="0"/>
              <a:t>1. Characterisation of system and sources</a:t>
            </a:r>
          </a:p>
          <a:p>
            <a:pPr lvl="1">
              <a:buNone/>
            </a:pPr>
            <a:r>
              <a:rPr lang="en-GB" sz="2400" i="1" dirty="0" smtClean="0"/>
              <a:t>2. Mechanical design</a:t>
            </a:r>
          </a:p>
          <a:p>
            <a:pPr lvl="1">
              <a:buNone/>
            </a:pPr>
            <a:r>
              <a:rPr lang="en-GB" sz="2400" i="1" dirty="0" smtClean="0"/>
              <a:t>3. Electronics</a:t>
            </a:r>
          </a:p>
          <a:p>
            <a:pPr lvl="1">
              <a:buNone/>
            </a:pPr>
            <a:r>
              <a:rPr lang="en-GB" sz="2400" i="1" dirty="0" smtClean="0"/>
              <a:t>4. Controller design + sensor</a:t>
            </a:r>
          </a:p>
          <a:p>
            <a:pPr lvl="1">
              <a:buNone/>
            </a:pPr>
            <a:r>
              <a:rPr lang="en-GB" sz="2400" i="1" dirty="0" smtClean="0"/>
              <a:t>5. Results + Integrated Luminosity Simulations</a:t>
            </a:r>
          </a:p>
          <a:p>
            <a:r>
              <a:rPr lang="en-GB" dirty="0" smtClean="0"/>
              <a:t> Five R&amp;D themes </a:t>
            </a:r>
          </a:p>
          <a:p>
            <a:r>
              <a:rPr lang="en-GB" dirty="0" smtClean="0"/>
              <a:t>Conclusions + next steps</a:t>
            </a:r>
          </a:p>
          <a:p>
            <a:pPr>
              <a:buNone/>
            </a:pPr>
            <a:endParaRPr lang="fr-BE" dirty="0"/>
          </a:p>
        </p:txBody>
      </p:sp>
      <p:pic>
        <p:nvPicPr>
          <p:cNvPr id="6" name="Picture 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161144" y="65316"/>
            <a:ext cx="60960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GB" sz="2000" i="1" dirty="0" smtClean="0"/>
              <a:t>Introduction/Reminder:</a:t>
            </a: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Initial requirements</a:t>
            </a:r>
          </a:p>
        </p:txBody>
      </p:sp>
      <p:sp>
        <p:nvSpPr>
          <p:cNvPr id="4101" name="TextBox 3"/>
          <p:cNvSpPr txBox="1">
            <a:spLocks noChangeArrowheads="1"/>
          </p:cNvSpPr>
          <p:nvPr/>
        </p:nvSpPr>
        <p:spPr bwMode="auto">
          <a:xfrm>
            <a:off x="76200" y="2637978"/>
            <a:ext cx="33647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b="1" dirty="0" smtClean="0">
                <a:solidFill>
                  <a:schemeClr val="bg2">
                    <a:lumMod val="50000"/>
                  </a:schemeClr>
                </a:solidFill>
              </a:rPr>
              <a:t>Stability (magnetic axis):</a:t>
            </a:r>
            <a:endParaRPr lang="en-GB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102" name="TextBox 4"/>
          <p:cNvSpPr txBox="1">
            <a:spLocks noChangeArrowheads="1"/>
          </p:cNvSpPr>
          <p:nvPr/>
        </p:nvSpPr>
        <p:spPr bwMode="auto">
          <a:xfrm>
            <a:off x="5205556" y="2438400"/>
            <a:ext cx="24144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fr-CH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Nano-</a:t>
            </a:r>
            <a:r>
              <a:rPr lang="fr-CH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positioning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128" name="TextBox 7"/>
          <p:cNvSpPr txBox="1">
            <a:spLocks noChangeArrowheads="1"/>
          </p:cNvSpPr>
          <p:nvPr/>
        </p:nvSpPr>
        <p:spPr bwMode="auto">
          <a:xfrm>
            <a:off x="76200" y="1532249"/>
            <a:ext cx="4876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 smtClean="0">
                <a:cs typeface="Times New Roman" pitchFamily="18" charset="0"/>
              </a:rPr>
              <a:t>3992 CLIC Main Beam </a:t>
            </a:r>
            <a:r>
              <a:rPr lang="en-GB" sz="2000" dirty="0" err="1" smtClean="0">
                <a:cs typeface="Times New Roman" pitchFamily="18" charset="0"/>
              </a:rPr>
              <a:t>Quadrupoles</a:t>
            </a:r>
            <a:r>
              <a:rPr lang="en-GB" sz="2000" dirty="0" smtClean="0">
                <a:cs typeface="Times New Roman" pitchFamily="18" charset="0"/>
              </a:rPr>
              <a:t>:</a:t>
            </a:r>
          </a:p>
          <a:p>
            <a:r>
              <a:rPr lang="en-GB" sz="2000" dirty="0" smtClean="0">
                <a:cs typeface="Times New Roman" pitchFamily="18" charset="0"/>
              </a:rPr>
              <a:t>Four types :</a:t>
            </a:r>
          </a:p>
          <a:p>
            <a:r>
              <a:rPr lang="en-GB" sz="2000" dirty="0" smtClean="0">
                <a:cs typeface="Times New Roman" pitchFamily="18" charset="0"/>
              </a:rPr>
              <a:t>~ 100 to 400 kg, 500 to 2000 mm</a:t>
            </a:r>
            <a:endParaRPr lang="en-GB" sz="2000" dirty="0">
              <a:cs typeface="Times New Roman" pitchFamily="18" charset="0"/>
            </a:endParaRPr>
          </a:p>
        </p:txBody>
      </p:sp>
      <p:pic>
        <p:nvPicPr>
          <p:cNvPr id="5133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it-IT" smtClean="0"/>
              <a:t>C. Collette,  LCWS 2011, Granada, Spain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E4D9E0E3-7310-4869-94A1-52CDDF4E944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136" name="Picture 1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" y="3167748"/>
            <a:ext cx="27241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05400" y="1524000"/>
            <a:ext cx="3581400" cy="223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ZoneTexte 10"/>
          <p:cNvSpPr txBox="1"/>
          <p:nvPr/>
        </p:nvSpPr>
        <p:spPr>
          <a:xfrm>
            <a:off x="4738251" y="3505200"/>
            <a:ext cx="1942327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Type 4: 2m, 400 kg</a:t>
            </a:r>
            <a:endParaRPr lang="fr-FR" dirty="0"/>
          </a:p>
        </p:txBody>
      </p:sp>
      <p:sp>
        <p:nvSpPr>
          <p:cNvPr id="20" name="ZoneTexte 11"/>
          <p:cNvSpPr txBox="1"/>
          <p:nvPr/>
        </p:nvSpPr>
        <p:spPr>
          <a:xfrm>
            <a:off x="6862618" y="3505200"/>
            <a:ext cx="2169953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Type 1: 0.5 m, 100 kg</a:t>
            </a:r>
            <a:endParaRPr lang="fr-FR" dirty="0"/>
          </a:p>
        </p:txBody>
      </p:sp>
      <p:sp>
        <p:nvSpPr>
          <p:cNvPr id="21" name="ZoneTexte 13"/>
          <p:cNvSpPr txBox="1"/>
          <p:nvPr/>
        </p:nvSpPr>
        <p:spPr>
          <a:xfrm>
            <a:off x="7772400" y="1676400"/>
            <a:ext cx="1163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bg1">
                    <a:lumMod val="50000"/>
                  </a:schemeClr>
                </a:solidFill>
              </a:rPr>
              <a:t>A. </a:t>
            </a:r>
            <a:r>
              <a:rPr lang="fr-FR" sz="1400" dirty="0" err="1" smtClean="0">
                <a:solidFill>
                  <a:schemeClr val="bg1">
                    <a:lumMod val="50000"/>
                  </a:schemeClr>
                </a:solidFill>
              </a:rPr>
              <a:t>Samoshkin</a:t>
            </a:r>
            <a:endParaRPr lang="fr-FR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4" name="Group 25"/>
          <p:cNvGraphicFramePr>
            <a:graphicFrameLocks noGrp="1"/>
          </p:cNvGraphicFramePr>
          <p:nvPr/>
        </p:nvGraphicFramePr>
        <p:xfrm>
          <a:off x="152400" y="4240354"/>
          <a:ext cx="2743200" cy="2395092"/>
        </p:xfrm>
        <a:graphic>
          <a:graphicData uri="http://schemas.openxmlformats.org/drawingml/2006/table">
            <a:tbl>
              <a:tblPr/>
              <a:tblGrid>
                <a:gridCol w="968188"/>
                <a:gridCol w="1775012"/>
              </a:tblGrid>
              <a:tr h="700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Vertical MBQ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 nm &gt; 1 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4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Vertical Final Focus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 nm &gt; 4 Hz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Lateral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MBQ, FF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nm &gt; 1 Hz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H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nm &gt; 4 Hz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71800" y="4046945"/>
            <a:ext cx="6172200" cy="2528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7" descr="clic-logo-myfavorite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7514" y="101598"/>
            <a:ext cx="7318248" cy="990600"/>
          </a:xfrm>
        </p:spPr>
        <p:txBody>
          <a:bodyPr>
            <a:normAutofit fontScale="90000"/>
          </a:bodyPr>
          <a:lstStyle/>
          <a:p>
            <a:r>
              <a:rPr lang="en-GB" sz="2200" i="1" dirty="0" smtClean="0"/>
              <a:t>Introduction/Reminder:</a:t>
            </a:r>
            <a:r>
              <a:rPr lang="en-GB" sz="7200" dirty="0" smtClean="0"/>
              <a:t/>
            </a:r>
            <a:br>
              <a:rPr lang="en-GB" sz="7200" dirty="0" smtClean="0"/>
            </a:br>
            <a:r>
              <a:rPr lang="en-GB" dirty="0" smtClean="0"/>
              <a:t>Other requirements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it-IT" smtClean="0"/>
              <a:t>C. Collette,  LCWS 2011, Granada, Spain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95800" y="4001768"/>
            <a:ext cx="406438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Available space</a:t>
            </a:r>
          </a:p>
          <a:p>
            <a:r>
              <a:rPr lang="en-US" sz="2400" dirty="0" smtClean="0"/>
              <a:t>Integration in two beam module</a:t>
            </a:r>
          </a:p>
          <a:p>
            <a:r>
              <a:rPr lang="en-US" sz="2400" dirty="0" smtClean="0"/>
              <a:t>620 mm beam height</a:t>
            </a:r>
          </a:p>
          <a:p>
            <a:r>
              <a:rPr lang="en-US" sz="2400" u="sng" dirty="0" smtClean="0"/>
              <a:t>Accelerator environment</a:t>
            </a:r>
          </a:p>
          <a:p>
            <a:r>
              <a:rPr lang="en-US" b="1" dirty="0" smtClean="0"/>
              <a:t>-</a:t>
            </a:r>
            <a:r>
              <a:rPr lang="en-US" dirty="0" smtClean="0"/>
              <a:t> </a:t>
            </a:r>
            <a:r>
              <a:rPr lang="en-US" sz="2400" dirty="0" smtClean="0"/>
              <a:t>High radiation </a:t>
            </a:r>
          </a:p>
          <a:p>
            <a:r>
              <a:rPr lang="en-US" sz="2400" dirty="0" smtClean="0"/>
              <a:t>- Stray magnetic field</a:t>
            </a:r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G:\Departments\AB\Projects\CLIC Structures\Meetings\CTC\20100713\CLIC_Module_T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524000"/>
            <a:ext cx="3657600" cy="3289748"/>
          </a:xfrm>
          <a:prstGeom prst="rect">
            <a:avLst/>
          </a:prstGeom>
          <a:noFill/>
        </p:spPr>
      </p:pic>
      <p:sp>
        <p:nvSpPr>
          <p:cNvPr id="14" name="ZoneTexte 13"/>
          <p:cNvSpPr txBox="1"/>
          <p:nvPr/>
        </p:nvSpPr>
        <p:spPr>
          <a:xfrm>
            <a:off x="0" y="4572000"/>
            <a:ext cx="121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chemeClr val="bg1">
                    <a:lumMod val="50000"/>
                  </a:schemeClr>
                </a:solidFill>
              </a:rPr>
              <a:t>A. </a:t>
            </a:r>
            <a:r>
              <a:rPr lang="fr-FR" sz="1400" b="1" dirty="0" err="1" smtClean="0">
                <a:solidFill>
                  <a:schemeClr val="bg1">
                    <a:lumMod val="50000"/>
                  </a:schemeClr>
                </a:solidFill>
              </a:rPr>
              <a:t>Samoshkin</a:t>
            </a:r>
            <a:endParaRPr lang="fr-FR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468813" y="1447800"/>
            <a:ext cx="353218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2400" u="sng" dirty="0" smtClean="0">
                <a:solidFill>
                  <a:prstClr val="black"/>
                </a:solidFill>
              </a:rPr>
              <a:t>Stiffness-Robustness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</a:p>
          <a:p>
            <a:pPr lvl="0">
              <a:buFontTx/>
              <a:buChar char="-"/>
            </a:pPr>
            <a:r>
              <a:rPr lang="en-US" sz="2400" dirty="0" smtClean="0">
                <a:solidFill>
                  <a:srgbClr val="FF6600"/>
                </a:solidFill>
              </a:rPr>
              <a:t> Applied forces</a:t>
            </a:r>
          </a:p>
          <a:p>
            <a:pPr lvl="0">
              <a:buFontTx/>
              <a:buChar char="-"/>
            </a:pPr>
            <a:r>
              <a:rPr lang="en-US" sz="2400" dirty="0" smtClean="0">
                <a:solidFill>
                  <a:srgbClr val="FF6600"/>
                </a:solidFill>
              </a:rPr>
              <a:t> Compatibility alignment</a:t>
            </a:r>
          </a:p>
          <a:p>
            <a:pPr lvl="0">
              <a:buFontTx/>
              <a:buChar char="-"/>
            </a:pPr>
            <a:r>
              <a:rPr lang="en-US" sz="2400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 Uncertainty</a:t>
            </a:r>
          </a:p>
          <a:p>
            <a:pPr lvl="0">
              <a:buFontTx/>
              <a:buChar char="-"/>
            </a:pPr>
            <a:r>
              <a:rPr lang="en-US" sz="2400" dirty="0" smtClean="0">
                <a:solidFill>
                  <a:prstClr val="black"/>
                </a:solidFill>
              </a:rPr>
              <a:t>Transportability</a:t>
            </a:r>
            <a:endParaRPr lang="en-GB" dirty="0"/>
          </a:p>
        </p:txBody>
      </p:sp>
      <p:sp>
        <p:nvSpPr>
          <p:cNvPr id="35" name="Right Arrow 34"/>
          <p:cNvSpPr/>
          <p:nvPr/>
        </p:nvSpPr>
        <p:spPr>
          <a:xfrm rot="5400000">
            <a:off x="7543800" y="2590800"/>
            <a:ext cx="1219200" cy="457200"/>
          </a:xfrm>
          <a:prstGeom prst="rightArrow">
            <a:avLst/>
          </a:prstGeom>
          <a:ln>
            <a:solidFill>
              <a:srgbClr val="FF66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4572000" y="3429000"/>
            <a:ext cx="38867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FF6600"/>
                </a:solidFill>
              </a:rPr>
              <a:t>Strategy STIFF support</a:t>
            </a:r>
          </a:p>
        </p:txBody>
      </p:sp>
      <p:pic>
        <p:nvPicPr>
          <p:cNvPr id="1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7514" y="101598"/>
            <a:ext cx="7318248" cy="990600"/>
          </a:xfrm>
        </p:spPr>
        <p:txBody>
          <a:bodyPr>
            <a:normAutofit fontScale="90000"/>
          </a:bodyPr>
          <a:lstStyle/>
          <a:p>
            <a:r>
              <a:rPr lang="en-GB" sz="2200" i="1" dirty="0" smtClean="0"/>
              <a:t>Introduction/Reminder:</a:t>
            </a:r>
            <a:r>
              <a:rPr lang="en-GB" sz="7200" dirty="0" smtClean="0"/>
              <a:t/>
            </a:r>
            <a:br>
              <a:rPr lang="en-GB" sz="7200" dirty="0" smtClean="0"/>
            </a:br>
            <a:r>
              <a:rPr lang="en-GB" dirty="0" smtClean="0"/>
              <a:t>Additional study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it-IT" dirty="0" smtClean="0"/>
              <a:t>C. Collette,  LCWS 2011, Granada, Spain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7" descr="clic-logo-myfavorite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827314" y="1600200"/>
            <a:ext cx="727165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3200" dirty="0" smtClean="0">
                <a:latin typeface="+mj-lt"/>
              </a:rPr>
              <a:t>« </a:t>
            </a:r>
            <a:r>
              <a:rPr lang="en-GB" sz="3200" dirty="0" err="1" smtClean="0">
                <a:cs typeface="Arial" pitchFamily="34" charset="0"/>
              </a:rPr>
              <a:t>Nano</a:t>
            </a:r>
            <a:r>
              <a:rPr lang="en-GB" sz="3200" dirty="0" smtClean="0">
                <a:cs typeface="Arial" pitchFamily="34" charset="0"/>
              </a:rPr>
              <a:t>-positioning</a:t>
            </a:r>
            <a:r>
              <a:rPr lang="en-GB" sz="3200" dirty="0" smtClean="0">
                <a:latin typeface="+mj-lt"/>
              </a:rPr>
              <a:t>» feasibility study</a:t>
            </a:r>
            <a:endParaRPr lang="en-GB" sz="3200" dirty="0">
              <a:latin typeface="+mj-lt"/>
            </a:endParaRPr>
          </a:p>
        </p:txBody>
      </p:sp>
      <p:sp>
        <p:nvSpPr>
          <p:cNvPr id="17" name="ZoneTexte 22"/>
          <p:cNvSpPr txBox="1"/>
          <p:nvPr/>
        </p:nvSpPr>
        <p:spPr>
          <a:xfrm>
            <a:off x="786923" y="2209800"/>
            <a:ext cx="6942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cs typeface="Arial" pitchFamily="34" charset="0"/>
              </a:rPr>
              <a:t>Modify position </a:t>
            </a:r>
            <a:r>
              <a:rPr lang="en-GB" sz="2400" dirty="0" err="1" smtClean="0">
                <a:cs typeface="Arial" pitchFamily="34" charset="0"/>
              </a:rPr>
              <a:t>quadrupole</a:t>
            </a:r>
            <a:r>
              <a:rPr lang="en-GB" sz="2400" dirty="0" smtClean="0">
                <a:cs typeface="Arial" pitchFamily="34" charset="0"/>
              </a:rPr>
              <a:t> in between pulses (~ 5 ms)</a:t>
            </a:r>
          </a:p>
        </p:txBody>
      </p:sp>
      <p:sp>
        <p:nvSpPr>
          <p:cNvPr id="18" name="ZoneTexte 14"/>
          <p:cNvSpPr txBox="1"/>
          <p:nvPr/>
        </p:nvSpPr>
        <p:spPr>
          <a:xfrm>
            <a:off x="795649" y="2630269"/>
            <a:ext cx="70014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cs typeface="Arial" pitchFamily="34" charset="0"/>
              </a:rPr>
              <a:t>Range ± 5 </a:t>
            </a:r>
            <a:r>
              <a:rPr lang="en-GB" sz="2400" dirty="0" err="1" smtClean="0">
                <a:cs typeface="Arial" pitchFamily="34" charset="0"/>
              </a:rPr>
              <a:t>μm</a:t>
            </a:r>
            <a:r>
              <a:rPr lang="en-GB" sz="2400" dirty="0" smtClean="0">
                <a:cs typeface="Arial" pitchFamily="34" charset="0"/>
              </a:rPr>
              <a:t>, increments 10 to 50 nm, precision ± 1nm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1352141" y="5446482"/>
            <a:ext cx="560281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500" dirty="0" smtClean="0"/>
              <a:t> In addition/ alternative </a:t>
            </a:r>
            <a:r>
              <a:rPr lang="fr-FR" sz="2500" dirty="0" err="1" smtClean="0"/>
              <a:t>dipole</a:t>
            </a:r>
            <a:r>
              <a:rPr lang="fr-FR" sz="2500" dirty="0" smtClean="0"/>
              <a:t> correctors</a:t>
            </a:r>
            <a:endParaRPr lang="fr-FR" sz="2500" dirty="0"/>
          </a:p>
        </p:txBody>
      </p:sp>
      <p:sp>
        <p:nvSpPr>
          <p:cNvPr id="20" name="ZoneTexte 19"/>
          <p:cNvSpPr txBox="1"/>
          <p:nvPr/>
        </p:nvSpPr>
        <p:spPr>
          <a:xfrm>
            <a:off x="1352141" y="5869314"/>
            <a:ext cx="690451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500" dirty="0" smtClean="0"/>
              <a:t> Use to increase time to next realignment with cams</a:t>
            </a:r>
            <a:endParaRPr lang="en-GB" sz="2500" dirty="0"/>
          </a:p>
        </p:txBody>
      </p:sp>
      <p:sp>
        <p:nvSpPr>
          <p:cNvPr id="21" name="Slide Number Placeholder 13"/>
          <p:cNvSpPr txBox="1">
            <a:spLocks/>
          </p:cNvSpPr>
          <p:nvPr/>
        </p:nvSpPr>
        <p:spPr>
          <a:xfrm>
            <a:off x="152400" y="1424622"/>
            <a:ext cx="533400" cy="244476"/>
          </a:xfrm>
          <a:prstGeom prst="rect">
            <a:avLst/>
          </a:prstGeom>
        </p:spPr>
        <p:txBody>
          <a:bodyPr vert="horz" anchor="ctr" anchorCtr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5027" y="3126573"/>
            <a:ext cx="4157660" cy="2343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" name="Group 24"/>
          <p:cNvGrpSpPr/>
          <p:nvPr/>
        </p:nvGrpSpPr>
        <p:grpSpPr>
          <a:xfrm>
            <a:off x="4252686" y="3222178"/>
            <a:ext cx="4891314" cy="2039698"/>
            <a:chOff x="4252686" y="3425374"/>
            <a:chExt cx="4891314" cy="2039698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4252686" y="3425374"/>
              <a:ext cx="4891314" cy="2039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Rectangle 22"/>
            <p:cNvSpPr/>
            <p:nvPr/>
          </p:nvSpPr>
          <p:spPr>
            <a:xfrm>
              <a:off x="6008914" y="5167087"/>
              <a:ext cx="3135086" cy="2902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7514" y="101598"/>
            <a:ext cx="7318248" cy="990600"/>
          </a:xfrm>
        </p:spPr>
        <p:txBody>
          <a:bodyPr>
            <a:normAutofit fontScale="90000"/>
          </a:bodyPr>
          <a:lstStyle/>
          <a:p>
            <a:r>
              <a:rPr lang="en-GB" sz="2200" i="1" dirty="0" smtClean="0"/>
              <a:t>Introduction/Reminder:</a:t>
            </a:r>
            <a:r>
              <a:rPr lang="en-GB" sz="7200" dirty="0" smtClean="0"/>
              <a:t/>
            </a:r>
            <a:br>
              <a:rPr lang="en-GB" sz="7200" dirty="0" smtClean="0"/>
            </a:br>
            <a:r>
              <a:rPr lang="en-GB" dirty="0" smtClean="0"/>
              <a:t>Actuating support strategy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it-IT" smtClean="0"/>
              <a:t>C. Collette,  LCWS 2011, Granada, Spain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7" descr="clic-logo-myfavorit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Line 7"/>
          <p:cNvSpPr>
            <a:spLocks noChangeShapeType="1"/>
          </p:cNvSpPr>
          <p:nvPr/>
        </p:nvSpPr>
        <p:spPr bwMode="auto">
          <a:xfrm>
            <a:off x="304800" y="2225675"/>
            <a:ext cx="807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12725" y="1560513"/>
            <a:ext cx="1835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BE" sz="2000" dirty="0" err="1">
                <a:latin typeface="+mn-lt"/>
              </a:rPr>
              <a:t>Very</a:t>
            </a:r>
            <a:r>
              <a:rPr lang="fr-BE" sz="2000" dirty="0">
                <a:latin typeface="+mn-lt"/>
              </a:rPr>
              <a:t> Soft (1 Hz)</a:t>
            </a:r>
            <a:endParaRPr lang="fr-FR" sz="2000" dirty="0">
              <a:latin typeface="+mn-lt"/>
            </a:endParaRP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6781800" y="1600200"/>
            <a:ext cx="15859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BE" sz="2000" dirty="0" err="1">
                <a:latin typeface="+mn-lt"/>
              </a:rPr>
              <a:t>Stiff</a:t>
            </a:r>
            <a:r>
              <a:rPr lang="fr-BE" sz="2000" dirty="0">
                <a:latin typeface="+mn-lt"/>
              </a:rPr>
              <a:t> (200 Hz)</a:t>
            </a:r>
            <a:endParaRPr lang="fr-FR" sz="2000" dirty="0">
              <a:latin typeface="+mn-lt"/>
            </a:endParaRPr>
          </a:p>
        </p:txBody>
      </p:sp>
      <p:sp>
        <p:nvSpPr>
          <p:cNvPr id="18" name="Line 10"/>
          <p:cNvSpPr>
            <a:spLocks noChangeShapeType="1"/>
          </p:cNvSpPr>
          <p:nvPr/>
        </p:nvSpPr>
        <p:spPr bwMode="auto">
          <a:xfrm>
            <a:off x="533400" y="20574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76200" y="2538413"/>
            <a:ext cx="2530475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Pneumatic</a:t>
            </a: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actuator</a:t>
            </a:r>
            <a:endParaRPr lang="fr-BE" dirty="0">
              <a:latin typeface="+mn-lt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Hydraulic</a:t>
            </a: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actuator</a:t>
            </a:r>
            <a:endParaRPr lang="fr-BE" dirty="0">
              <a:latin typeface="+mn-lt"/>
            </a:endParaRPr>
          </a:p>
          <a:p>
            <a:pPr>
              <a:defRPr/>
            </a:pPr>
            <a:endParaRPr lang="fr-BE" dirty="0">
              <a:latin typeface="+mn-lt"/>
            </a:endParaRPr>
          </a:p>
          <a:p>
            <a:pPr>
              <a:defRPr/>
            </a:pPr>
            <a:endParaRPr lang="fr-BE" dirty="0" smtClean="0">
              <a:latin typeface="+mn-lt"/>
            </a:endParaRPr>
          </a:p>
          <a:p>
            <a:pPr>
              <a:defRPr/>
            </a:pPr>
            <a:endParaRPr lang="fr-BE" dirty="0">
              <a:latin typeface="+mn-lt"/>
            </a:endParaRPr>
          </a:p>
          <a:p>
            <a:pPr>
              <a:defRPr/>
            </a:pPr>
            <a:endParaRPr lang="fr-BE" dirty="0">
              <a:latin typeface="+mn-lt"/>
            </a:endParaRPr>
          </a:p>
          <a:p>
            <a:pPr>
              <a:defRPr/>
            </a:pPr>
            <a:endParaRPr lang="fr-BE" dirty="0">
              <a:latin typeface="+mn-lt"/>
            </a:endParaRPr>
          </a:p>
          <a:p>
            <a:pPr>
              <a:defRPr/>
            </a:pPr>
            <a:endParaRPr lang="fr-BE" dirty="0">
              <a:latin typeface="+mn-lt"/>
            </a:endParaRPr>
          </a:p>
          <a:p>
            <a:pPr>
              <a:defRPr/>
            </a:pPr>
            <a:r>
              <a:rPr lang="fr-BE" dirty="0">
                <a:latin typeface="+mn-lt"/>
              </a:rPr>
              <a:t>+ Broadband isolation</a:t>
            </a:r>
          </a:p>
          <a:p>
            <a:pPr>
              <a:buFontTx/>
              <a:buChar char="-"/>
              <a:defRPr/>
            </a:pP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Stiffness</a:t>
            </a: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too</a:t>
            </a: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low</a:t>
            </a:r>
            <a:endParaRPr lang="fr-BE" dirty="0">
              <a:latin typeface="+mn-lt"/>
            </a:endParaRPr>
          </a:p>
          <a:p>
            <a:pPr>
              <a:buFontTx/>
              <a:buChar char="-"/>
              <a:defRPr/>
            </a:pP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Noisy</a:t>
            </a:r>
            <a:endParaRPr lang="fr-FR" dirty="0">
              <a:latin typeface="+mn-lt"/>
            </a:endParaRPr>
          </a:p>
        </p:txBody>
      </p:sp>
      <p:sp>
        <p:nvSpPr>
          <p:cNvPr id="20" name="Line 12"/>
          <p:cNvSpPr>
            <a:spLocks noChangeShapeType="1"/>
          </p:cNvSpPr>
          <p:nvPr/>
        </p:nvSpPr>
        <p:spPr bwMode="auto">
          <a:xfrm>
            <a:off x="3886200" y="20574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" name="Line 13"/>
          <p:cNvSpPr>
            <a:spLocks noChangeShapeType="1"/>
          </p:cNvSpPr>
          <p:nvPr/>
        </p:nvSpPr>
        <p:spPr bwMode="auto">
          <a:xfrm>
            <a:off x="7315200" y="20574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3429000" y="1600200"/>
            <a:ext cx="1854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BE" sz="2000" dirty="0">
                <a:latin typeface="+mn-lt"/>
              </a:rPr>
              <a:t>Soft (20 Hz)</a:t>
            </a:r>
            <a:endParaRPr lang="fr-FR" sz="2000" dirty="0">
              <a:latin typeface="+mn-lt"/>
            </a:endParaRPr>
          </a:p>
        </p:txBody>
      </p: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5943600" y="2530475"/>
            <a:ext cx="30480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Piezoelectric</a:t>
            </a: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actuator</a:t>
            </a:r>
            <a:r>
              <a:rPr lang="fr-BE" dirty="0">
                <a:latin typeface="+mn-lt"/>
              </a:rPr>
              <a:t> in </a:t>
            </a:r>
            <a:r>
              <a:rPr lang="fr-BE" dirty="0" err="1">
                <a:latin typeface="+mn-lt"/>
              </a:rPr>
              <a:t>series</a:t>
            </a: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with</a:t>
            </a: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stiff</a:t>
            </a: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element</a:t>
            </a:r>
            <a:r>
              <a:rPr lang="fr-BE" dirty="0">
                <a:latin typeface="+mn-lt"/>
              </a:rPr>
              <a:t> (flexible joint)</a:t>
            </a:r>
          </a:p>
          <a:p>
            <a:pPr>
              <a:defRPr/>
            </a:pPr>
            <a:endParaRPr lang="fr-BE" dirty="0" smtClean="0">
              <a:latin typeface="+mn-lt"/>
            </a:endParaRPr>
          </a:p>
          <a:p>
            <a:pPr>
              <a:defRPr/>
            </a:pPr>
            <a:endParaRPr lang="fr-BE" dirty="0">
              <a:latin typeface="+mn-lt"/>
            </a:endParaRPr>
          </a:p>
          <a:p>
            <a:pPr>
              <a:defRPr/>
            </a:pPr>
            <a:endParaRPr lang="fr-BE" dirty="0">
              <a:latin typeface="+mn-lt"/>
            </a:endParaRPr>
          </a:p>
          <a:p>
            <a:pPr>
              <a:defRPr/>
            </a:pPr>
            <a:endParaRPr lang="fr-BE" dirty="0">
              <a:latin typeface="+mn-lt"/>
            </a:endParaRPr>
          </a:p>
          <a:p>
            <a:pPr>
              <a:defRPr/>
            </a:pPr>
            <a:endParaRPr lang="fr-BE" dirty="0">
              <a:latin typeface="+mn-lt"/>
            </a:endParaRPr>
          </a:p>
          <a:p>
            <a:pPr>
              <a:defRPr/>
            </a:pPr>
            <a:r>
              <a:rPr lang="fr-BE" dirty="0">
                <a:latin typeface="+mn-lt"/>
              </a:rPr>
              <a:t>+ </a:t>
            </a:r>
            <a:r>
              <a:rPr lang="fr-BE" dirty="0" err="1">
                <a:latin typeface="+mn-lt"/>
              </a:rPr>
              <a:t>Extremely</a:t>
            </a: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robust</a:t>
            </a:r>
            <a:r>
              <a:rPr lang="fr-BE" dirty="0">
                <a:latin typeface="+mn-lt"/>
              </a:rPr>
              <a:t> to forces</a:t>
            </a:r>
          </a:p>
          <a:p>
            <a:pPr>
              <a:defRPr/>
            </a:pPr>
            <a:r>
              <a:rPr lang="fr-BE" dirty="0">
                <a:latin typeface="+mn-lt"/>
              </a:rPr>
              <a:t>+ </a:t>
            </a:r>
            <a:r>
              <a:rPr lang="fr-BE" dirty="0" err="1">
                <a:latin typeface="+mn-lt"/>
              </a:rPr>
              <a:t>Fully</a:t>
            </a:r>
            <a:r>
              <a:rPr lang="fr-BE" dirty="0">
                <a:latin typeface="+mn-lt"/>
              </a:rPr>
              <a:t> compatible </a:t>
            </a:r>
            <a:r>
              <a:rPr lang="fr-BE" dirty="0" err="1">
                <a:latin typeface="+mn-lt"/>
              </a:rPr>
              <a:t>with</a:t>
            </a:r>
            <a:r>
              <a:rPr lang="fr-BE" dirty="0">
                <a:latin typeface="+mn-lt"/>
              </a:rPr>
              <a:t> AE</a:t>
            </a:r>
          </a:p>
          <a:p>
            <a:pPr>
              <a:defRPr/>
            </a:pPr>
            <a:r>
              <a:rPr lang="fr-BE" dirty="0">
                <a:latin typeface="+mn-lt"/>
              </a:rPr>
              <a:t>+ </a:t>
            </a:r>
            <a:r>
              <a:rPr lang="fr-BE" dirty="0" err="1">
                <a:latin typeface="+mn-lt"/>
              </a:rPr>
              <a:t>Comply</a:t>
            </a: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with</a:t>
            </a: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requirements</a:t>
            </a:r>
            <a:endParaRPr lang="fr-BE" dirty="0">
              <a:latin typeface="+mn-lt"/>
            </a:endParaRPr>
          </a:p>
          <a:p>
            <a:pPr>
              <a:buFontTx/>
              <a:buChar char="-"/>
              <a:defRPr/>
            </a:pPr>
            <a:r>
              <a:rPr lang="fr-BE" dirty="0">
                <a:solidFill>
                  <a:schemeClr val="accent2"/>
                </a:solidFill>
                <a:latin typeface="+mn-lt"/>
              </a:rPr>
              <a:t> Noise transmission</a:t>
            </a:r>
          </a:p>
          <a:p>
            <a:pPr>
              <a:buFontTx/>
              <a:buChar char="-"/>
              <a:defRPr/>
            </a:pPr>
            <a:r>
              <a:rPr lang="fr-BE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fr-BE" dirty="0" err="1">
                <a:solidFill>
                  <a:schemeClr val="accent2"/>
                </a:solidFill>
                <a:latin typeface="+mn-lt"/>
              </a:rPr>
              <a:t>Strong</a:t>
            </a:r>
            <a:r>
              <a:rPr lang="fr-BE" dirty="0">
                <a:solidFill>
                  <a:schemeClr val="accent2"/>
                </a:solidFill>
                <a:latin typeface="+mn-lt"/>
              </a:rPr>
              <a:t> </a:t>
            </a:r>
            <a:r>
              <a:rPr lang="fr-BE" dirty="0" err="1">
                <a:solidFill>
                  <a:schemeClr val="accent2"/>
                </a:solidFill>
                <a:latin typeface="+mn-lt"/>
              </a:rPr>
              <a:t>coupling</a:t>
            </a:r>
            <a:endParaRPr lang="fr-FR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04800" y="4229100"/>
            <a:ext cx="8458200" cy="4572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25" name="Rectangle 24"/>
          <p:cNvSpPr/>
          <p:nvPr/>
        </p:nvSpPr>
        <p:spPr>
          <a:xfrm>
            <a:off x="5867400" y="1600200"/>
            <a:ext cx="3124200" cy="4648200"/>
          </a:xfrm>
          <a:prstGeom prst="rect">
            <a:avLst/>
          </a:prstGeom>
          <a:noFill/>
          <a:ln w="28575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26" name="TextBox 25"/>
          <p:cNvSpPr txBox="1"/>
          <p:nvPr/>
        </p:nvSpPr>
        <p:spPr>
          <a:xfrm>
            <a:off x="3162300" y="4267200"/>
            <a:ext cx="2806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COMPARISON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91886" y="3797300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k~0.01 N/µm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19800" y="3873500"/>
            <a:ext cx="248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k~100-500 N/µm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" name="Text Box 14"/>
          <p:cNvSpPr txBox="1">
            <a:spLocks noChangeArrowheads="1"/>
          </p:cNvSpPr>
          <p:nvPr/>
        </p:nvSpPr>
        <p:spPr bwMode="auto">
          <a:xfrm>
            <a:off x="2514600" y="2546350"/>
            <a:ext cx="3352800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Electromagnetic</a:t>
            </a:r>
            <a:r>
              <a:rPr lang="fr-BE" dirty="0">
                <a:latin typeface="+mn-lt"/>
              </a:rPr>
              <a:t> in </a:t>
            </a:r>
            <a:r>
              <a:rPr lang="fr-BE" dirty="0" err="1">
                <a:latin typeface="+mn-lt"/>
              </a:rPr>
              <a:t>parallel</a:t>
            </a: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with</a:t>
            </a:r>
            <a:r>
              <a:rPr lang="fr-BE" dirty="0">
                <a:latin typeface="+mn-lt"/>
              </a:rPr>
              <a:t> a </a:t>
            </a:r>
            <a:r>
              <a:rPr lang="fr-BE" dirty="0" err="1">
                <a:latin typeface="+mn-lt"/>
              </a:rPr>
              <a:t>spring</a:t>
            </a:r>
            <a:endParaRPr lang="fr-BE" dirty="0">
              <a:latin typeface="+mn-lt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Piezo</a:t>
            </a: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actuator</a:t>
            </a:r>
            <a:r>
              <a:rPr lang="fr-BE" dirty="0">
                <a:latin typeface="+mn-lt"/>
              </a:rPr>
              <a:t> in </a:t>
            </a:r>
            <a:r>
              <a:rPr lang="fr-BE" dirty="0" err="1">
                <a:latin typeface="+mn-lt"/>
              </a:rPr>
              <a:t>series</a:t>
            </a: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with</a:t>
            </a:r>
            <a:r>
              <a:rPr lang="fr-BE" dirty="0">
                <a:latin typeface="+mn-lt"/>
              </a:rPr>
              <a:t> soft </a:t>
            </a:r>
            <a:r>
              <a:rPr lang="fr-BE" dirty="0" err="1">
                <a:latin typeface="+mn-lt"/>
              </a:rPr>
              <a:t>element</a:t>
            </a:r>
            <a:r>
              <a:rPr lang="fr-BE" dirty="0">
                <a:latin typeface="+mn-lt"/>
              </a:rPr>
              <a:t> (</a:t>
            </a:r>
            <a:r>
              <a:rPr lang="fr-BE" dirty="0" err="1">
                <a:latin typeface="+mn-lt"/>
              </a:rPr>
              <a:t>rubber</a:t>
            </a:r>
            <a:r>
              <a:rPr lang="fr-BE" dirty="0">
                <a:latin typeface="+mn-lt"/>
              </a:rPr>
              <a:t>) </a:t>
            </a:r>
          </a:p>
          <a:p>
            <a:pPr algn="ctr">
              <a:defRPr/>
            </a:pPr>
            <a:endParaRPr lang="fr-BE" dirty="0" smtClean="0">
              <a:latin typeface="+mn-lt"/>
            </a:endParaRPr>
          </a:p>
          <a:p>
            <a:pPr algn="ctr">
              <a:defRPr/>
            </a:pPr>
            <a:endParaRPr lang="fr-BE" dirty="0" smtClean="0">
              <a:latin typeface="+mn-lt"/>
            </a:endParaRPr>
          </a:p>
          <a:p>
            <a:pPr algn="ctr">
              <a:defRPr/>
            </a:pPr>
            <a:endParaRPr lang="fr-BE" dirty="0" smtClean="0">
              <a:latin typeface="+mn-lt"/>
            </a:endParaRPr>
          </a:p>
          <a:p>
            <a:pPr algn="ctr">
              <a:defRPr/>
            </a:pPr>
            <a:endParaRPr lang="fr-BE" dirty="0">
              <a:latin typeface="+mn-lt"/>
            </a:endParaRPr>
          </a:p>
          <a:p>
            <a:pPr>
              <a:defRPr/>
            </a:pPr>
            <a:r>
              <a:rPr lang="fr-BE" dirty="0" smtClean="0">
                <a:latin typeface="+mn-lt"/>
              </a:rPr>
              <a:t>+ </a:t>
            </a:r>
            <a:r>
              <a:rPr lang="fr-BE" dirty="0">
                <a:latin typeface="+mn-lt"/>
              </a:rPr>
              <a:t>Passive isolation </a:t>
            </a:r>
            <a:r>
              <a:rPr lang="fr-BE" dirty="0" err="1">
                <a:latin typeface="+mn-lt"/>
              </a:rPr>
              <a:t>at</a:t>
            </a: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high</a:t>
            </a: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freq</a:t>
            </a:r>
            <a:r>
              <a:rPr lang="fr-BE" dirty="0">
                <a:latin typeface="+mn-lt"/>
              </a:rPr>
              <a:t>.</a:t>
            </a:r>
          </a:p>
          <a:p>
            <a:pPr>
              <a:defRPr/>
            </a:pPr>
            <a:r>
              <a:rPr lang="fr-BE" dirty="0">
                <a:latin typeface="+mn-lt"/>
              </a:rPr>
              <a:t>+ Stable</a:t>
            </a:r>
          </a:p>
          <a:p>
            <a:pPr>
              <a:buFontTx/>
              <a:buChar char="-"/>
              <a:defRPr/>
            </a:pP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Low</a:t>
            </a: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dynamic</a:t>
            </a: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stiffness</a:t>
            </a:r>
            <a:endParaRPr lang="fr-BE" dirty="0">
              <a:latin typeface="+mn-lt"/>
            </a:endParaRPr>
          </a:p>
          <a:p>
            <a:pPr>
              <a:buFontTx/>
              <a:buChar char="-"/>
              <a:defRPr/>
            </a:pP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Low</a:t>
            </a:r>
            <a:r>
              <a:rPr lang="fr-BE" dirty="0">
                <a:latin typeface="+mn-lt"/>
              </a:rPr>
              <a:t> compatibility </a:t>
            </a:r>
            <a:r>
              <a:rPr lang="fr-BE" dirty="0" err="1">
                <a:latin typeface="+mn-lt"/>
              </a:rPr>
              <a:t>with</a:t>
            </a: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alignment</a:t>
            </a:r>
            <a:r>
              <a:rPr lang="fr-BE" dirty="0">
                <a:latin typeface="+mn-lt"/>
              </a:rPr>
              <a:t> and AE</a:t>
            </a:r>
          </a:p>
          <a:p>
            <a:pPr>
              <a:defRPr/>
            </a:pPr>
            <a:endParaRPr lang="fr-BE" sz="2000" dirty="0">
              <a:latin typeface="+mn-lt"/>
            </a:endParaRPr>
          </a:p>
          <a:p>
            <a:pPr>
              <a:defRPr/>
            </a:pPr>
            <a:endParaRPr lang="fr-FR" sz="2000" dirty="0"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32100" y="3860800"/>
            <a:ext cx="248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k~1 N/µm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7514" y="101598"/>
            <a:ext cx="7318248" cy="990600"/>
          </a:xfrm>
        </p:spPr>
        <p:txBody>
          <a:bodyPr>
            <a:normAutofit fontScale="90000"/>
          </a:bodyPr>
          <a:lstStyle/>
          <a:p>
            <a:r>
              <a:rPr lang="en-GB" sz="2200" i="1" dirty="0" smtClean="0"/>
              <a:t>Introduction/Reminder:</a:t>
            </a:r>
            <a:r>
              <a:rPr lang="en-GB" sz="7200" dirty="0" smtClean="0"/>
              <a:t/>
            </a:r>
            <a:br>
              <a:rPr lang="en-GB" sz="7200" dirty="0" smtClean="0"/>
            </a:br>
            <a:r>
              <a:rPr lang="en-GB" dirty="0" smtClean="0"/>
              <a:t>Concept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it-IT" smtClean="0"/>
              <a:t>C. Collette,  LCWS 2011, Granada, Spain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1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7" descr="clic-logo-myfavorit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1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5201" y="1669141"/>
            <a:ext cx="2449319" cy="2764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TextBox 33"/>
          <p:cNvSpPr txBox="1"/>
          <p:nvPr/>
        </p:nvSpPr>
        <p:spPr>
          <a:xfrm>
            <a:off x="2584078" y="1538516"/>
            <a:ext cx="63422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CH" sz="2400" dirty="0" smtClean="0"/>
              <a:t> </a:t>
            </a:r>
            <a:r>
              <a:rPr lang="fr-CH" sz="2400" dirty="0" err="1" smtClean="0"/>
              <a:t>Inclined</a:t>
            </a:r>
            <a:r>
              <a:rPr lang="fr-CH" sz="2400" dirty="0" smtClean="0"/>
              <a:t> </a:t>
            </a:r>
            <a:r>
              <a:rPr lang="fr-CH" sz="2400" dirty="0" err="1" smtClean="0"/>
              <a:t>stiff</a:t>
            </a:r>
            <a:r>
              <a:rPr lang="fr-CH" sz="2400" dirty="0" smtClean="0"/>
              <a:t> </a:t>
            </a:r>
            <a:r>
              <a:rPr lang="fr-CH" sz="2400" dirty="0" err="1" smtClean="0"/>
              <a:t>piezo</a:t>
            </a:r>
            <a:r>
              <a:rPr lang="fr-CH" sz="2400" dirty="0" smtClean="0"/>
              <a:t> </a:t>
            </a:r>
            <a:r>
              <a:rPr lang="fr-CH" sz="2400" dirty="0" err="1" smtClean="0"/>
              <a:t>actuator</a:t>
            </a:r>
            <a:r>
              <a:rPr lang="fr-CH" sz="2400" dirty="0" smtClean="0"/>
              <a:t> pairs </a:t>
            </a:r>
            <a:r>
              <a:rPr lang="fr-CH" sz="2400" dirty="0" err="1" smtClean="0"/>
              <a:t>with</a:t>
            </a:r>
            <a:r>
              <a:rPr lang="fr-CH" sz="2400" dirty="0" smtClean="0"/>
              <a:t> </a:t>
            </a:r>
            <a:r>
              <a:rPr lang="fr-CH" sz="2400" dirty="0" err="1" smtClean="0"/>
              <a:t>flexural</a:t>
            </a:r>
            <a:r>
              <a:rPr lang="fr-CH" sz="2400" dirty="0" smtClean="0"/>
              <a:t> </a:t>
            </a:r>
            <a:r>
              <a:rPr lang="fr-CH" sz="2400" dirty="0" err="1" smtClean="0"/>
              <a:t>hinges</a:t>
            </a:r>
            <a:r>
              <a:rPr lang="fr-CH" sz="2400" dirty="0" smtClean="0"/>
              <a:t> (</a:t>
            </a:r>
            <a:r>
              <a:rPr lang="fr-CH" sz="2400" dirty="0" err="1" smtClean="0"/>
              <a:t>verical</a:t>
            </a:r>
            <a:r>
              <a:rPr lang="fr-CH" sz="2400" dirty="0" smtClean="0"/>
              <a:t> + </a:t>
            </a:r>
            <a:r>
              <a:rPr lang="fr-CH" sz="2400" dirty="0" err="1" smtClean="0"/>
              <a:t>lateral</a:t>
            </a:r>
            <a:r>
              <a:rPr lang="fr-CH" sz="2400" dirty="0" smtClean="0"/>
              <a:t> motion)</a:t>
            </a:r>
          </a:p>
          <a:p>
            <a:r>
              <a:rPr lang="fr-CH" sz="2400" dirty="0" smtClean="0"/>
              <a:t>   (four </a:t>
            </a:r>
            <a:r>
              <a:rPr lang="fr-CH" sz="2400" dirty="0" err="1" smtClean="0"/>
              <a:t>linked</a:t>
            </a:r>
            <a:r>
              <a:rPr lang="fr-CH" sz="2400" dirty="0" smtClean="0"/>
              <a:t> bars system)</a:t>
            </a:r>
          </a:p>
          <a:p>
            <a:pPr>
              <a:buFont typeface="Arial" pitchFamily="34" charset="0"/>
              <a:buChar char="•"/>
            </a:pPr>
            <a:r>
              <a:rPr lang="fr-CH" sz="2400" dirty="0" smtClean="0"/>
              <a:t> X-y </a:t>
            </a:r>
            <a:r>
              <a:rPr lang="fr-CH" sz="2400" dirty="0" err="1" smtClean="0"/>
              <a:t>flexural</a:t>
            </a:r>
            <a:r>
              <a:rPr lang="fr-CH" sz="2400" dirty="0" smtClean="0"/>
              <a:t> guide to block roll + longitudinal d.o.f.+ </a:t>
            </a:r>
            <a:r>
              <a:rPr lang="fr-CH" sz="2400" dirty="0" err="1" smtClean="0"/>
              <a:t>increased</a:t>
            </a:r>
            <a:r>
              <a:rPr lang="fr-CH" sz="2400" dirty="0" smtClean="0"/>
              <a:t> </a:t>
            </a:r>
            <a:r>
              <a:rPr lang="fr-CH" sz="2400" dirty="0" err="1" smtClean="0"/>
              <a:t>lateral</a:t>
            </a:r>
            <a:r>
              <a:rPr lang="fr-CH" sz="2400" dirty="0" smtClean="0"/>
              <a:t> </a:t>
            </a:r>
            <a:r>
              <a:rPr lang="fr-CH" sz="2400" dirty="0" err="1" smtClean="0"/>
              <a:t>stiffness</a:t>
            </a:r>
            <a:r>
              <a:rPr lang="fr-CH" sz="24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fr-CH" sz="2400" dirty="0" smtClean="0"/>
              <a:t> (</a:t>
            </a:r>
            <a:r>
              <a:rPr lang="fr-CH" sz="2400" dirty="0" err="1" smtClean="0"/>
              <a:t>Seismometers</a:t>
            </a:r>
            <a:r>
              <a:rPr lang="fr-CH" sz="2400" dirty="0" smtClean="0"/>
              <a:t>)/ </a:t>
            </a:r>
            <a:r>
              <a:rPr lang="fr-CH" sz="2400" dirty="0" err="1" smtClean="0"/>
              <a:t>inertial</a:t>
            </a:r>
            <a:r>
              <a:rPr lang="fr-CH" sz="2400" dirty="0" smtClean="0"/>
              <a:t> </a:t>
            </a:r>
            <a:r>
              <a:rPr lang="fr-CH" sz="2400" dirty="0" err="1" smtClean="0"/>
              <a:t>reference</a:t>
            </a:r>
            <a:r>
              <a:rPr lang="fr-CH" sz="2400" dirty="0" smtClean="0"/>
              <a:t> masses for </a:t>
            </a:r>
            <a:r>
              <a:rPr lang="fr-CH" sz="2400" dirty="0" err="1" smtClean="0"/>
              <a:t>sensors</a:t>
            </a:r>
            <a:endParaRPr lang="fr-CH" sz="2400" dirty="0" smtClean="0"/>
          </a:p>
          <a:p>
            <a:endParaRPr lang="en-US" sz="2400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9891" y="4441371"/>
            <a:ext cx="2173995" cy="2268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\\CERNHOMER.cern.ch\rleuxe\Public\CLIC-Stabilisation\Vues3D\CLIC - Alignement Stabil Magnet - 0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86753" y="4070660"/>
            <a:ext cx="3057247" cy="2515606"/>
          </a:xfrm>
          <a:prstGeom prst="rect">
            <a:avLst/>
          </a:prstGeom>
          <a:noFill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917372" y="4528459"/>
            <a:ext cx="3090379" cy="2242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623048" cy="990600"/>
          </a:xfrm>
        </p:spPr>
        <p:txBody>
          <a:bodyPr/>
          <a:lstStyle/>
          <a:p>
            <a:r>
              <a:rPr lang="fr-BE" sz="4000" dirty="0" err="1" smtClean="0"/>
              <a:t>Outline</a:t>
            </a:r>
            <a:endParaRPr lang="fr-BE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22917" y="6492875"/>
            <a:ext cx="5421083" cy="365125"/>
          </a:xfrm>
        </p:spPr>
        <p:txBody>
          <a:bodyPr/>
          <a:lstStyle/>
          <a:p>
            <a:r>
              <a:rPr lang="it-IT" dirty="0" smtClean="0"/>
              <a:t>C. Collette,  LCWS 2011, Granada, Spain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4" descr="ClicStab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7600" y="77788"/>
            <a:ext cx="1584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lic-logo-myfavorit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04434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788882"/>
            <a:ext cx="8153400" cy="4495800"/>
          </a:xfrm>
        </p:spPr>
        <p:txBody>
          <a:bodyPr>
            <a:normAutofit/>
          </a:bodyPr>
          <a:lstStyle/>
          <a:p>
            <a:r>
              <a:rPr lang="en-GB" dirty="0" smtClean="0"/>
              <a:t>Introduction/ Reminder</a:t>
            </a:r>
          </a:p>
          <a:p>
            <a:r>
              <a:rPr lang="en-GB" dirty="0" smtClean="0"/>
              <a:t>Status and Results</a:t>
            </a:r>
          </a:p>
          <a:p>
            <a:pPr lvl="1">
              <a:buNone/>
            </a:pPr>
            <a:r>
              <a:rPr lang="en-GB" sz="2400" i="1" dirty="0" smtClean="0"/>
              <a:t>1. Characterisation of system and sources</a:t>
            </a:r>
          </a:p>
          <a:p>
            <a:pPr lvl="1">
              <a:buNone/>
            </a:pPr>
            <a:r>
              <a:rPr lang="en-GB" sz="2400" i="1" dirty="0" smtClean="0"/>
              <a:t>2. Mechanical design</a:t>
            </a:r>
          </a:p>
          <a:p>
            <a:pPr lvl="1">
              <a:buNone/>
            </a:pPr>
            <a:r>
              <a:rPr lang="en-GB" sz="2400" i="1" dirty="0" smtClean="0"/>
              <a:t>3. Electronics</a:t>
            </a:r>
          </a:p>
          <a:p>
            <a:pPr lvl="1">
              <a:buNone/>
            </a:pPr>
            <a:r>
              <a:rPr lang="en-GB" sz="2400" i="1" dirty="0" smtClean="0"/>
              <a:t>4. Controller design + sensor</a:t>
            </a:r>
          </a:p>
          <a:p>
            <a:pPr lvl="1">
              <a:buNone/>
            </a:pPr>
            <a:r>
              <a:rPr lang="en-GB" sz="2400" i="1" dirty="0" smtClean="0"/>
              <a:t>5. Results + Integrated Luminosity Simulations</a:t>
            </a:r>
          </a:p>
          <a:p>
            <a:r>
              <a:rPr lang="en-GB" dirty="0" smtClean="0"/>
              <a:t> Five R&amp;D themes </a:t>
            </a:r>
          </a:p>
          <a:p>
            <a:r>
              <a:rPr lang="en-GB" dirty="0" smtClean="0"/>
              <a:t>Conclusions + next steps</a:t>
            </a:r>
          </a:p>
          <a:p>
            <a:pPr>
              <a:buNone/>
            </a:pP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206998</TotalTime>
  <Words>2017</Words>
  <Application>Microsoft Office PowerPoint</Application>
  <PresentationFormat>On-screen Show (4:3)</PresentationFormat>
  <Paragraphs>429</Paragraphs>
  <Slides>29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Median</vt:lpstr>
      <vt:lpstr>Recent improvements and achievements  for the nm-stabilization of CLIC main beam quadrupoles </vt:lpstr>
      <vt:lpstr>Collaborations</vt:lpstr>
      <vt:lpstr>Outline</vt:lpstr>
      <vt:lpstr>Introduction/Reminder: Initial requirements</vt:lpstr>
      <vt:lpstr>Introduction/Reminder: Other requirements</vt:lpstr>
      <vt:lpstr>Introduction/Reminder: Additional study</vt:lpstr>
      <vt:lpstr>Introduction/Reminder: Actuating support strategy</vt:lpstr>
      <vt:lpstr>Introduction/Reminder: Concept</vt:lpstr>
      <vt:lpstr>Outline</vt:lpstr>
      <vt:lpstr>Status/ Results: 1. Characterisation vibration sources</vt:lpstr>
      <vt:lpstr>Status/Results: Experimental modal analysis MBQ</vt:lpstr>
      <vt:lpstr>FE Modal analysis MBQ Type 4</vt:lpstr>
      <vt:lpstr>FE Modal analysis MBQ Type 4 with supports</vt:lpstr>
      <vt:lpstr>Status/ Results: Water cooling tests T4 MBQ on equivalent supports</vt:lpstr>
      <vt:lpstr>Status/Results 2. Mechanical design</vt:lpstr>
      <vt:lpstr>Status/Results Mechanical design</vt:lpstr>
      <vt:lpstr>Status/Results: 3. Controller electronics</vt:lpstr>
      <vt:lpstr>Status/Results: Controller electronics: Hybrid</vt:lpstr>
      <vt:lpstr>Status/Results 4. Stabilisation controller</vt:lpstr>
      <vt:lpstr>Status/Results  Development Inertial reference</vt:lpstr>
      <vt:lpstr>5. Results</vt:lpstr>
      <vt:lpstr>Results test benches Long term stability (∆T&lt; 0.5°C)</vt:lpstr>
      <vt:lpstr>Results test benches</vt:lpstr>
      <vt:lpstr>  Integrated luminosity simulations</vt:lpstr>
      <vt:lpstr> Status/Results Integrated luminosity simulations</vt:lpstr>
      <vt:lpstr>Status/Results: Type 1MBQ stabilisation</vt:lpstr>
      <vt:lpstr>R &amp;D Strategy after CDR</vt:lpstr>
      <vt:lpstr>Conclusions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Active stabilization of CLIC main beam quadrupoles</dc:title>
  <dc:creator>Kurt</dc:creator>
  <cp:lastModifiedBy>ASL</cp:lastModifiedBy>
  <cp:revision>1128</cp:revision>
  <dcterms:created xsi:type="dcterms:W3CDTF">2006-08-16T00:00:00Z</dcterms:created>
  <dcterms:modified xsi:type="dcterms:W3CDTF">2011-09-28T14:16:57Z</dcterms:modified>
</cp:coreProperties>
</file>