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5" r:id="rId4"/>
    <p:sldId id="272" r:id="rId5"/>
    <p:sldId id="266" r:id="rId6"/>
    <p:sldId id="267" r:id="rId7"/>
    <p:sldId id="268" r:id="rId8"/>
    <p:sldId id="271" r:id="rId9"/>
    <p:sldId id="269" r:id="rId10"/>
    <p:sldId id="259" r:id="rId11"/>
    <p:sldId id="260" r:id="rId12"/>
    <p:sldId id="262" r:id="rId13"/>
    <p:sldId id="263" r:id="rId14"/>
    <p:sldId id="261" r:id="rId15"/>
    <p:sldId id="264" r:id="rId16"/>
    <p:sldId id="270" r:id="rId17"/>
    <p:sldId id="274" r:id="rId18"/>
    <p:sldId id="27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7831C-D206-4539-B6FD-4AB7C8C21F15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02023-CBD2-439D-8CF7-2D948DBF4C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34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114872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42531-42A0-48D5-96A7-667FF98D0D8A}" type="slidenum">
              <a:rPr lang="en-US"/>
              <a:pPr/>
              <a:t>18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0D9A5-0D5E-4D61-BE2C-391AFC131260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61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F44F-BDFF-456E-BDF2-80D75803D4E2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75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04ABA-F89E-4436-8516-CEEB0CF5B658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501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9427-0313-4EB1-8B09-211CEC052287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137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634F-25A0-462D-96F1-FC29818DB277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329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A5A2-92C3-4EA6-8964-C047096EFCD3}" type="datetime1">
              <a:rPr lang="fr-FR" smtClean="0"/>
              <a:t>29/09/2011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358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A179-E24D-4A4C-9B9E-0A2E7A824CC3}" type="datetime1">
              <a:rPr lang="fr-FR" smtClean="0"/>
              <a:t>29/09/2011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72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8003-FBE3-4F92-B946-67505930836A}" type="datetime1">
              <a:rPr lang="fr-FR" smtClean="0"/>
              <a:t>29/09/2011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461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EF1E-F651-4EBF-AFF5-5046EA03BDD6}" type="datetime1">
              <a:rPr lang="fr-FR" smtClean="0"/>
              <a:t>29/09/2011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267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8EE0-E899-49ED-A379-D464E2F18627}" type="datetime1">
              <a:rPr lang="fr-FR" smtClean="0"/>
              <a:t>29/09/2011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07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7477-0981-4C4C-AA6C-E7D3A37A8145}" type="datetime1">
              <a:rPr lang="fr-FR" smtClean="0"/>
              <a:t>29/09/2011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05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1FC7A-0285-46A5-BA60-A0BFFE5BFA1A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A944E-C94A-414E-897A-536AA372946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en-US" dirty="0" smtClean="0"/>
              <a:t>SIT, SET, ETD: integration and simulation brief progress report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656784" cy="2207096"/>
          </a:xfrm>
        </p:spPr>
        <p:txBody>
          <a:bodyPr>
            <a:normAutofit fontScale="85000" lnSpcReduction="10000"/>
          </a:bodyPr>
          <a:lstStyle/>
          <a:p>
            <a:r>
              <a:rPr lang="en-US" sz="2400" b="1" dirty="0" smtClean="0"/>
              <a:t>Konstantin </a:t>
            </a:r>
            <a:r>
              <a:rPr lang="en-US" sz="2400" b="1" dirty="0" err="1" smtClean="0"/>
              <a:t>Androsov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Alexandre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Charpy</a:t>
            </a:r>
            <a:r>
              <a:rPr lang="en-US" sz="2400" dirty="0" smtClean="0"/>
              <a:t>, A. Savoy-Navarro</a:t>
            </a:r>
          </a:p>
          <a:p>
            <a:r>
              <a:rPr lang="en-US" sz="2800" dirty="0" smtClean="0"/>
              <a:t>ILD Meeting  at LCWS 2011, Sept 29, 2011</a:t>
            </a:r>
          </a:p>
          <a:p>
            <a:endParaRPr lang="en-US" sz="2400" dirty="0" smtClean="0"/>
          </a:p>
          <a:p>
            <a:r>
              <a:rPr lang="en-US" sz="2400" i="1" dirty="0" smtClean="0"/>
              <a:t>The software work reported here is essentially achieved by </a:t>
            </a:r>
            <a:r>
              <a:rPr lang="en-US" sz="2400" i="1" dirty="0" err="1" smtClean="0"/>
              <a:t>Alexandre</a:t>
            </a:r>
            <a:r>
              <a:rPr lang="en-US" sz="2400" i="1" dirty="0" smtClean="0"/>
              <a:t> and </a:t>
            </a:r>
            <a:r>
              <a:rPr lang="en-US" sz="2400" i="1" dirty="0" smtClean="0"/>
              <a:t>Konstantin, also </a:t>
            </a:r>
            <a:r>
              <a:rPr lang="en-US" sz="2400" i="1" dirty="0" smtClean="0"/>
              <a:t>with special thanks to S. </a:t>
            </a:r>
            <a:r>
              <a:rPr lang="en-US" sz="2400" i="1" dirty="0" err="1" smtClean="0"/>
              <a:t>Aplin</a:t>
            </a:r>
            <a:r>
              <a:rPr lang="en-US" sz="2400" i="1" dirty="0" smtClean="0"/>
              <a:t>, F. </a:t>
            </a:r>
            <a:r>
              <a:rPr lang="en-US" sz="2400" i="1" dirty="0" err="1" smtClean="0"/>
              <a:t>Gaede</a:t>
            </a:r>
            <a:r>
              <a:rPr lang="en-US" sz="2400" i="1" dirty="0" smtClean="0"/>
              <a:t> and Z. </a:t>
            </a:r>
            <a:r>
              <a:rPr lang="en-US" sz="2400" i="1" dirty="0" err="1" smtClean="0"/>
              <a:t>Drasal</a:t>
            </a:r>
            <a:r>
              <a:rPr lang="en-US" sz="2400" i="1" dirty="0" smtClean="0"/>
              <a:t> for their very helpful collaboration.</a:t>
            </a:r>
            <a:endParaRPr lang="fr-FR" sz="2400" i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0808"/>
            <a:ext cx="2699643" cy="212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258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1628800"/>
            <a:ext cx="7272808" cy="1800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2) Development of the Silicon tracking </a:t>
            </a:r>
            <a:br>
              <a:rPr lang="en-US" sz="3200" dirty="0" smtClean="0"/>
            </a:br>
            <a:r>
              <a:rPr lang="en-US" sz="3200" dirty="0" smtClean="0"/>
              <a:t>simulation software </a:t>
            </a:r>
            <a:br>
              <a:rPr lang="en-US" sz="3200" dirty="0" smtClean="0"/>
            </a:br>
            <a:r>
              <a:rPr lang="en-US" sz="3200" dirty="0" smtClean="0"/>
              <a:t>framework</a:t>
            </a:r>
            <a:endParaRPr lang="fr-FR" sz="32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D122D-F83F-4F9E-873E-C5497B0806E0}" type="datetime1">
              <a:rPr lang="fr-FR" smtClean="0"/>
              <a:t>29/09/2011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677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67" y="0"/>
            <a:ext cx="8856984" cy="836712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Synoptic view of the main connections of the SIT, SET, ETD sub-detectors software</a:t>
            </a:r>
            <a:endParaRPr lang="en-US" sz="2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5292080" y="1219200"/>
            <a:ext cx="3394720" cy="4937760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SIT, SET, ETD geometry description models are the same for both these sub-detector digitization via Marlin processor and these sub-detectors GEANT4 simulation via </a:t>
            </a:r>
            <a:r>
              <a:rPr lang="en-US" sz="2000" dirty="0" err="1" smtClean="0"/>
              <a:t>Mokka</a:t>
            </a:r>
            <a:r>
              <a:rPr lang="en-US" sz="2000" dirty="0" smtClean="0"/>
              <a:t> geometry drivers.</a:t>
            </a:r>
          </a:p>
          <a:p>
            <a:r>
              <a:rPr lang="en-US" sz="2000" dirty="0" smtClean="0"/>
              <a:t>The same set of main parameters for each sub-detector geometry model is included both into the </a:t>
            </a:r>
            <a:r>
              <a:rPr lang="en-US" sz="2000" dirty="0" err="1" smtClean="0"/>
              <a:t>Mokka</a:t>
            </a:r>
            <a:r>
              <a:rPr lang="en-US" sz="2000" dirty="0" smtClean="0"/>
              <a:t> and GEAR databases</a:t>
            </a:r>
            <a:endParaRPr lang="en-US" sz="2000" dirty="0"/>
          </a:p>
        </p:txBody>
      </p:sp>
      <p:graphicFrame>
        <p:nvGraphicFramePr>
          <p:cNvPr id="5122" name="Содержимое 7"/>
          <p:cNvGraphicFramePr>
            <a:graphicFrameLocks noChangeAspect="1"/>
          </p:cNvGraphicFramePr>
          <p:nvPr/>
        </p:nvGraphicFramePr>
        <p:xfrm>
          <a:off x="467544" y="1196751"/>
          <a:ext cx="4752528" cy="505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Visio" r:id="rId3" imgW="7102837" imgH="7561810" progId="Visio.Drawing.11">
                  <p:embed/>
                </p:oleObj>
              </mc:Choice>
              <mc:Fallback>
                <p:oleObj name="Visio" r:id="rId3" imgW="7102837" imgH="7561810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196751"/>
                        <a:ext cx="4752528" cy="5058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11DCF-6925-4BB1-AAFE-7A43C7EC8FBA}" type="datetime1">
              <a:rPr lang="fr-FR" smtClean="0"/>
              <a:t>29/09/2011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Definition of Si </a:t>
            </a:r>
            <a:r>
              <a:rPr lang="en-US" sz="2400" b="1" dirty="0" smtClean="0"/>
              <a:t>sub-detectors</a:t>
            </a:r>
            <a:r>
              <a:rPr lang="en-US" sz="2800" b="1" dirty="0" smtClean="0"/>
              <a:t> parameters in GEAR</a:t>
            </a:r>
            <a:endParaRPr lang="en-US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5256076" y="1196752"/>
            <a:ext cx="3887924" cy="49377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full GEAR representation of SIT, SET and ETD models is ready</a:t>
            </a:r>
          </a:p>
          <a:p>
            <a:r>
              <a:rPr lang="en-US" dirty="0" err="1" smtClean="0"/>
              <a:t>ZPlanarParameter</a:t>
            </a:r>
            <a:r>
              <a:rPr lang="en-US" dirty="0" smtClean="0"/>
              <a:t> interface filling with SIT and SET information is implemented and currently under verification and debugging</a:t>
            </a:r>
          </a:p>
          <a:p>
            <a:r>
              <a:rPr lang="en-US" dirty="0" smtClean="0"/>
              <a:t>The interface (</a:t>
            </a:r>
            <a:r>
              <a:rPr lang="en-US" dirty="0" err="1" smtClean="0"/>
              <a:t>RPhiParameter</a:t>
            </a:r>
            <a:r>
              <a:rPr lang="en-US" dirty="0" smtClean="0"/>
              <a:t>?) common to all endcap and forward tracking components that includes the ETD is not yet defined</a:t>
            </a:r>
          </a:p>
        </p:txBody>
      </p:sp>
      <p:graphicFrame>
        <p:nvGraphicFramePr>
          <p:cNvPr id="2050" name="Содержимое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632513"/>
              </p:ext>
            </p:extLst>
          </p:nvPr>
        </p:nvGraphicFramePr>
        <p:xfrm>
          <a:off x="395288" y="1268413"/>
          <a:ext cx="4737100" cy="504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Visio" r:id="rId3" imgW="7102837" imgH="7561810" progId="Visio.Drawing.11">
                  <p:embed/>
                </p:oleObj>
              </mc:Choice>
              <mc:Fallback>
                <p:oleObj name="Visio" r:id="rId3" imgW="7102837" imgH="7561810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268413"/>
                        <a:ext cx="4737100" cy="5040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767CF-9F48-4814-829B-E7CB9BEEF8E9}" type="datetime1">
              <a:rPr lang="fr-FR" smtClean="0"/>
              <a:t>29/09/2011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219256" cy="61230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Digitization</a:t>
            </a:r>
            <a:endParaRPr lang="en-US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788024" y="1219200"/>
            <a:ext cx="3888432" cy="49377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Base source code for digitization and clustering processors are provided by Z. Drasal.</a:t>
            </a:r>
          </a:p>
          <a:p>
            <a:pPr>
              <a:buNone/>
            </a:pPr>
            <a:r>
              <a:rPr lang="en-US" dirty="0" smtClean="0"/>
              <a:t>Our changes to the base source:</a:t>
            </a:r>
          </a:p>
          <a:p>
            <a:r>
              <a:rPr lang="en-US" dirty="0" smtClean="0"/>
              <a:t>Definition of silicon geometry provider common to SIT, SET, ETD</a:t>
            </a:r>
          </a:p>
          <a:p>
            <a:r>
              <a:rPr lang="en-US" dirty="0" smtClean="0"/>
              <a:t>Modifications in digitization and clustering processor to be compatible with SSD technology and new geometry description</a:t>
            </a:r>
          </a:p>
          <a:p>
            <a:r>
              <a:rPr lang="en-US" dirty="0" smtClean="0"/>
              <a:t>Modifications in </a:t>
            </a:r>
            <a:r>
              <a:rPr lang="en-US" dirty="0" smtClean="0"/>
              <a:t>the clustering </a:t>
            </a:r>
            <a:r>
              <a:rPr lang="en-US" dirty="0" smtClean="0"/>
              <a:t>processor to </a:t>
            </a:r>
            <a:r>
              <a:rPr lang="en-US" dirty="0" smtClean="0"/>
              <a:t>include </a:t>
            </a:r>
            <a:r>
              <a:rPr lang="en-US" dirty="0" smtClean="0"/>
              <a:t>the </a:t>
            </a:r>
            <a:r>
              <a:rPr lang="en-US" dirty="0" smtClean="0"/>
              <a:t>support of </a:t>
            </a:r>
            <a:r>
              <a:rPr lang="en-US" dirty="0" smtClean="0"/>
              <a:t>≥ 2 </a:t>
            </a:r>
            <a:r>
              <a:rPr lang="en-US" dirty="0" smtClean="0"/>
              <a:t>silicon </a:t>
            </a:r>
            <a:r>
              <a:rPr lang="en-US" dirty="0" smtClean="0"/>
              <a:t>sensor </a:t>
            </a:r>
            <a:r>
              <a:rPr lang="en-US" dirty="0" smtClean="0"/>
              <a:t>into a single module.</a:t>
            </a:r>
            <a:endParaRPr lang="en-US" dirty="0" smtClean="0"/>
          </a:p>
          <a:p>
            <a:r>
              <a:rPr lang="en-US" dirty="0" smtClean="0"/>
              <a:t>Modification of </a:t>
            </a:r>
            <a:r>
              <a:rPr lang="en-US" dirty="0" smtClean="0"/>
              <a:t>the output </a:t>
            </a:r>
            <a:r>
              <a:rPr lang="en-US" dirty="0" smtClean="0"/>
              <a:t>of </a:t>
            </a:r>
            <a:r>
              <a:rPr lang="en-US" dirty="0" smtClean="0"/>
              <a:t>the clustering </a:t>
            </a:r>
            <a:r>
              <a:rPr lang="en-US" dirty="0" smtClean="0"/>
              <a:t>processor in order to fit with the new LCIO class ‘</a:t>
            </a:r>
            <a:r>
              <a:rPr lang="en-US" dirty="0" err="1" smtClean="0"/>
              <a:t>TrackerHitPlane</a:t>
            </a:r>
            <a:r>
              <a:rPr lang="en-US" dirty="0" smtClean="0"/>
              <a:t>’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3074" name="Содержимое 7"/>
          <p:cNvGraphicFramePr>
            <a:graphicFrameLocks noChangeAspect="1"/>
          </p:cNvGraphicFramePr>
          <p:nvPr/>
        </p:nvGraphicFramePr>
        <p:xfrm>
          <a:off x="395288" y="1268413"/>
          <a:ext cx="4737100" cy="504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Visio" r:id="rId3" imgW="7102837" imgH="7561810" progId="Visio.Drawing.11">
                  <p:embed/>
                </p:oleObj>
              </mc:Choice>
              <mc:Fallback>
                <p:oleObj name="Visio" r:id="rId3" imgW="7102837" imgH="7561810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268413"/>
                        <a:ext cx="4737100" cy="5040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93706-4926-4AA6-9775-2043AA419E8A}" type="datetime1">
              <a:rPr lang="fr-FR" smtClean="0"/>
              <a:t>29/09/2011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progress on </a:t>
            </a:r>
            <a:r>
              <a:rPr lang="en-US" dirty="0" smtClean="0"/>
              <a:t>the digitizer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0200"/>
            <a:ext cx="8496944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digitizer processor code was adapted to the SSD technology and our geometry description</a:t>
            </a:r>
          </a:p>
          <a:p>
            <a:r>
              <a:rPr lang="en-US" dirty="0" smtClean="0"/>
              <a:t>The work on the common geometry provider is in progress</a:t>
            </a:r>
          </a:p>
          <a:p>
            <a:r>
              <a:rPr lang="en-US" dirty="0" smtClean="0"/>
              <a:t>The adaptation of the clustering processor to the SSD technology is in progress</a:t>
            </a:r>
          </a:p>
          <a:p>
            <a:r>
              <a:rPr lang="en-US" dirty="0" smtClean="0"/>
              <a:t>For the current version of the clustering processor the following ‘’simplification’’ is considered:  all the chained sensors </a:t>
            </a:r>
            <a:r>
              <a:rPr lang="en-US" dirty="0" smtClean="0"/>
              <a:t>(most usual case: 2 sensors/module) into </a:t>
            </a:r>
            <a:r>
              <a:rPr lang="en-US" dirty="0" smtClean="0"/>
              <a:t>a single module are considered as one single sensor (longer strip length).</a:t>
            </a:r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7019-958B-4F22-AA3E-FC466D003189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versions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the current ‘trunk’ branch of the Mokka repository:</a:t>
            </a:r>
          </a:p>
          <a:p>
            <a:pPr lvl="1"/>
            <a:r>
              <a:rPr lang="en-US" dirty="0" smtClean="0"/>
              <a:t>The parameterized detailed GEANT4 description of SIT, SET, ETD is available. </a:t>
            </a:r>
          </a:p>
          <a:p>
            <a:pPr lvl="1"/>
            <a:r>
              <a:rPr lang="en-US" dirty="0" smtClean="0"/>
              <a:t>A preliminary export to GEAR is available</a:t>
            </a:r>
          </a:p>
          <a:p>
            <a:r>
              <a:rPr lang="en-US" dirty="0" smtClean="0"/>
              <a:t>In the current ‘trunk’ branch of the </a:t>
            </a:r>
            <a:r>
              <a:rPr lang="en-US" dirty="0" err="1" smtClean="0"/>
              <a:t>ILCSoft</a:t>
            </a:r>
            <a:r>
              <a:rPr lang="en-US" dirty="0" smtClean="0"/>
              <a:t> repository:</a:t>
            </a:r>
          </a:p>
          <a:p>
            <a:pPr lvl="1"/>
            <a:r>
              <a:rPr lang="en-US" dirty="0" smtClean="0"/>
              <a:t>A preliminary version of the digitizer processor is available</a:t>
            </a:r>
          </a:p>
          <a:p>
            <a:pPr lvl="1"/>
            <a:r>
              <a:rPr lang="en-US" dirty="0" smtClean="0"/>
              <a:t>A version of the developer of the geometry description and the clustering processor is available</a:t>
            </a:r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18A-0DCB-4107-8A1B-69F0D1269D6A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smtClean="0"/>
              <a:t>Work </a:t>
            </a:r>
            <a:r>
              <a:rPr lang="en-US" dirty="0" smtClean="0"/>
              <a:t>Plan on simulation side: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124744"/>
            <a:ext cx="8301608" cy="518457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Finish the “</a:t>
            </a:r>
            <a:r>
              <a:rPr lang="en-US" dirty="0" err="1" smtClean="0"/>
              <a:t>clusterization</a:t>
            </a:r>
            <a:r>
              <a:rPr lang="en-US" dirty="0" smtClean="0"/>
              <a:t>” for SIT and SET</a:t>
            </a:r>
          </a:p>
          <a:p>
            <a:r>
              <a:rPr lang="en-US" dirty="0" smtClean="0"/>
              <a:t>Perform same for ETD, but now the framework is well developed, thus should be easier.</a:t>
            </a:r>
          </a:p>
          <a:p>
            <a:r>
              <a:rPr lang="en-US" dirty="0" smtClean="0"/>
              <a:t>The barrel  Si part is expected to be finished in one week.</a:t>
            </a:r>
          </a:p>
          <a:p>
            <a:r>
              <a:rPr lang="en-US" dirty="0" smtClean="0"/>
              <a:t>The End Cap part should be fully achieved by the end of October. </a:t>
            </a:r>
          </a:p>
          <a:p>
            <a:r>
              <a:rPr lang="en-US" dirty="0" smtClean="0"/>
              <a:t>We will continue to report at the Simulation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regular ILD meetings and make available the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developed software for tests as soon as achieved.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EFE2-7692-47F8-9FDF-BD24BCC57FAC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69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8003-FBE3-4F92-B946-67505930836A}" type="datetime1">
              <a:rPr lang="fr-FR" smtClean="0"/>
              <a:t>29/09/2011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683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037893" y="14784"/>
            <a:ext cx="716782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/>
              <a:t> </a:t>
            </a:r>
            <a:r>
              <a:rPr lang="en-US" sz="1600" dirty="0"/>
              <a:t>2 approaches in parallel to hold 12 modules (or more…): </a:t>
            </a:r>
            <a:r>
              <a:rPr lang="en-US" sz="1600" b="1" dirty="0"/>
              <a:t>Staves</a:t>
            </a:r>
            <a:r>
              <a:rPr lang="en-US" sz="1600" dirty="0"/>
              <a:t> &amp; </a:t>
            </a:r>
            <a:r>
              <a:rPr lang="en-US" sz="1600" b="1" dirty="0" err="1"/>
              <a:t>SuperModules</a:t>
            </a:r>
            <a:endParaRPr lang="en-US" sz="1600" b="1" dirty="0"/>
          </a:p>
          <a:p>
            <a:pPr>
              <a:buFont typeface="Wingdings" pitchFamily="2" charset="2"/>
              <a:buNone/>
            </a:pPr>
            <a:r>
              <a:rPr lang="en-US" sz="1600" b="1" dirty="0"/>
              <a:t>    </a:t>
            </a:r>
            <a:r>
              <a:rPr lang="en-US" sz="1600" dirty="0"/>
              <a:t>- Self supporting structure to be assembled / inserted into barrels (5 barrels)</a:t>
            </a:r>
          </a:p>
          <a:p>
            <a:pPr>
              <a:buFont typeface="Wingdings" pitchFamily="2" charset="2"/>
              <a:buNone/>
            </a:pPr>
            <a:r>
              <a:rPr lang="en-US" sz="1600" dirty="0"/>
              <a:t>    - Independent part including Modules, Services, and its own Cooling </a:t>
            </a:r>
          </a:p>
          <a:p>
            <a:pPr>
              <a:buFont typeface="Wingdings" pitchFamily="2" charset="2"/>
              <a:buNone/>
            </a:pPr>
            <a:r>
              <a:rPr lang="en-US" sz="1600" dirty="0"/>
              <a:t>    - to be assembled after barrel assembly</a:t>
            </a:r>
          </a:p>
          <a:p>
            <a:pPr>
              <a:buFont typeface="Wingdings" pitchFamily="2" charset="2"/>
              <a:buNone/>
            </a:pPr>
            <a:r>
              <a:rPr lang="en-US" sz="1600" dirty="0"/>
              <a:t>    - Replacement at any moment (thanks to End Insertion)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366908" y="6192075"/>
            <a:ext cx="1628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/>
              <a:t>Stave</a:t>
            </a:r>
            <a:r>
              <a:rPr lang="en-US" sz="1600" dirty="0"/>
              <a:t> approach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5832400" y="6056739"/>
            <a:ext cx="2373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 err="1"/>
              <a:t>SuperModule</a:t>
            </a:r>
            <a:r>
              <a:rPr lang="en-US" sz="1600" dirty="0"/>
              <a:t> approach</a:t>
            </a:r>
          </a:p>
        </p:txBody>
      </p:sp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141" y="3507214"/>
            <a:ext cx="4446588" cy="254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50" name="Line 6"/>
          <p:cNvSpPr>
            <a:spLocks noChangeShapeType="1"/>
          </p:cNvSpPr>
          <p:nvPr/>
        </p:nvSpPr>
        <p:spPr bwMode="auto">
          <a:xfrm>
            <a:off x="4475337" y="3733800"/>
            <a:ext cx="9906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5735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698" y="1338760"/>
            <a:ext cx="49530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53" name="Line 9"/>
          <p:cNvSpPr>
            <a:spLocks noChangeShapeType="1"/>
          </p:cNvSpPr>
          <p:nvPr/>
        </p:nvSpPr>
        <p:spPr bwMode="auto">
          <a:xfrm flipH="1">
            <a:off x="6821423" y="17145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6578536" y="1515884"/>
            <a:ext cx="8667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/>
              <a:t>Cable bus</a:t>
            </a: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5163964" y="2620962"/>
            <a:ext cx="10255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/>
              <a:t>Cooling pipe</a:t>
            </a:r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 flipV="1">
            <a:off x="6177136" y="2704531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7357" name="Text Box 13"/>
          <p:cNvSpPr txBox="1">
            <a:spLocks noChangeArrowheads="1"/>
          </p:cNvSpPr>
          <p:nvPr/>
        </p:nvSpPr>
        <p:spPr bwMode="auto">
          <a:xfrm>
            <a:off x="7902243" y="1666851"/>
            <a:ext cx="1230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/>
              <a:t>Service module</a:t>
            </a:r>
          </a:p>
          <a:p>
            <a:r>
              <a:rPr lang="en-US" sz="1200" dirty="0"/>
              <a:t>(connectors)</a:t>
            </a:r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8868722" y="2052091"/>
            <a:ext cx="0" cy="45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7359" name="Text Box 15"/>
          <p:cNvSpPr txBox="1">
            <a:spLocks noChangeArrowheads="1"/>
          </p:cNvSpPr>
          <p:nvPr/>
        </p:nvSpPr>
        <p:spPr bwMode="auto">
          <a:xfrm rot="1682032">
            <a:off x="4162908" y="3749335"/>
            <a:ext cx="170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/>
              <a:t>Insertion from one end</a:t>
            </a:r>
          </a:p>
        </p:txBody>
      </p:sp>
      <p:pic>
        <p:nvPicPr>
          <p:cNvPr id="57360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96" y="1412412"/>
            <a:ext cx="39624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61" name="Line 17"/>
          <p:cNvSpPr>
            <a:spLocks noChangeShapeType="1"/>
          </p:cNvSpPr>
          <p:nvPr/>
        </p:nvSpPr>
        <p:spPr bwMode="auto">
          <a:xfrm>
            <a:off x="4114800" y="1828800"/>
            <a:ext cx="0" cy="502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7363" name="Text Box 19"/>
          <p:cNvSpPr txBox="1">
            <a:spLocks noChangeArrowheads="1"/>
          </p:cNvSpPr>
          <p:nvPr/>
        </p:nvSpPr>
        <p:spPr bwMode="auto">
          <a:xfrm>
            <a:off x="200096" y="1394441"/>
            <a:ext cx="3121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/>
              <a:t>A kind of sandwich plate, </a:t>
            </a:r>
          </a:p>
          <a:p>
            <a:r>
              <a:rPr lang="en-US" sz="1400" dirty="0"/>
              <a:t>double sided with modules…see next</a:t>
            </a:r>
          </a:p>
        </p:txBody>
      </p: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4340940" y="5266804"/>
            <a:ext cx="13160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/>
              <a:t>CFRP Backbone</a:t>
            </a:r>
          </a:p>
        </p:txBody>
      </p:sp>
      <p:sp>
        <p:nvSpPr>
          <p:cNvPr id="57365" name="Line 21"/>
          <p:cNvSpPr>
            <a:spLocks noChangeShapeType="1"/>
          </p:cNvSpPr>
          <p:nvPr/>
        </p:nvSpPr>
        <p:spPr bwMode="auto">
          <a:xfrm flipV="1">
            <a:off x="5028035" y="4880117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24" name="Picture 8" descr="DSCF317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54" y="3598023"/>
            <a:ext cx="3418917" cy="256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877" y="2903034"/>
            <a:ext cx="2171923" cy="132629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290778" y="2922871"/>
            <a:ext cx="1926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CRFP Honeycomb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21803" y="6405175"/>
            <a:ext cx="346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(Courtesy of ATLAS HL-LHC studies)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226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 smtClean="0"/>
              <a:t>Some news on the integration of these components</a:t>
            </a:r>
          </a:p>
          <a:p>
            <a:r>
              <a:rPr lang="en-US" dirty="0" smtClean="0"/>
              <a:t>Progress report on simulations</a:t>
            </a:r>
          </a:p>
          <a:p>
            <a:r>
              <a:rPr lang="en-US" dirty="0" smtClean="0"/>
              <a:t>Remaining pending points, next improvements and schedule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5009-359F-4670-B6C9-73C9C98E25D0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367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467543" y="1071"/>
            <a:ext cx="8147647" cy="835641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mtClean="0"/>
              <a:t>Integration</a:t>
            </a:r>
            <a:r>
              <a:rPr lang="en-US" dirty="0" smtClean="0"/>
              <a:t> of Si components</a:t>
            </a:r>
            <a:endParaRPr lang="x-none"/>
          </a:p>
        </p:txBody>
      </p:sp>
      <p:sp>
        <p:nvSpPr>
          <p:cNvPr id="3" name="ZoneTexte 2"/>
          <p:cNvSpPr/>
          <p:nvPr/>
        </p:nvSpPr>
        <p:spPr>
          <a:xfrm>
            <a:off x="238019" y="692696"/>
            <a:ext cx="8712968" cy="61017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marL="0" marR="0" lvl="0" indent="0" algn="l" rtl="0" hangingPunct="1">
              <a:buNone/>
              <a:tabLst/>
            </a:pP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The integration studies of the various Si components of the</a:t>
            </a:r>
          </a:p>
          <a:p>
            <a:pPr marL="0" marR="0" lvl="0" indent="0" algn="l" rtl="0" hangingPunct="1">
              <a:buNone/>
              <a:tabLst/>
            </a:pP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barrel 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 (SIT &amp; SET)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and </a:t>
            </a: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the End Cap 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(ETD)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were </a:t>
            </a: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developed already since several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years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(starting </a:t>
            </a: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around 2007).</a:t>
            </a:r>
          </a:p>
          <a:p>
            <a:pPr marL="0" marR="0" lvl="0" indent="0" algn="l" rtl="0" hangingPunct="1">
              <a:buNone/>
              <a:tabLst/>
            </a:pP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Details of these integration studies were reported on various LC</a:t>
            </a:r>
          </a:p>
          <a:p>
            <a:pPr marL="0" marR="0" lvl="0" indent="0" algn="l" rtl="0" hangingPunct="1">
              <a:buNone/>
              <a:tabLst/>
            </a:pP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Workshops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 and to some extend in the ILD Concept </a:t>
            </a:r>
            <a:r>
              <a:rPr lang="en-US" sz="2400" b="0" i="0" u="none" strike="noStrike" spc="0" dirty="0" err="1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LoI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.</a:t>
            </a:r>
            <a:endParaRPr lang="x-none" sz="2400" b="0" i="0" u="none" strike="noStrike" spc="0">
              <a:solidFill>
                <a:srgbClr val="000000"/>
              </a:solidFill>
              <a:latin typeface="Calibri" pitchFamily="18"/>
              <a:ea typeface="Arial" pitchFamily="2"/>
              <a:cs typeface="Tahoma" pitchFamily="2"/>
            </a:endParaRPr>
          </a:p>
          <a:p>
            <a:pPr marL="0" marR="0" lvl="0" indent="0" algn="l" rtl="0" hangingPunct="1">
              <a:buNone/>
              <a:tabLst/>
            </a:pPr>
            <a:endParaRPr lang="x-none" sz="2400" b="0" i="0" u="none" strike="noStrike" spc="0">
              <a:solidFill>
                <a:srgbClr val="000000"/>
              </a:solidFill>
              <a:latin typeface="Calibri" pitchFamily="18"/>
              <a:ea typeface="Arial" pitchFamily="2"/>
              <a:cs typeface="Tahoma" pitchFamily="2"/>
            </a:endParaRPr>
          </a:p>
          <a:p>
            <a:pPr marL="0" marR="0" lvl="0" indent="0" algn="l" rtl="0" hangingPunct="1">
              <a:buNone/>
              <a:tabLst/>
            </a:pP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The corresponding detector description was installed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by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Alexandre</a:t>
            </a:r>
            <a:endParaRPr lang="x-none" sz="2400" b="0" i="0" u="none" strike="noStrike" spc="0">
              <a:solidFill>
                <a:srgbClr val="000000"/>
              </a:solidFill>
              <a:latin typeface="Calibri" pitchFamily="18"/>
              <a:ea typeface="Arial" pitchFamily="2"/>
              <a:cs typeface="Tahoma" pitchFamily="2"/>
            </a:endParaRPr>
          </a:p>
          <a:p>
            <a:pPr marL="0" marR="0" lvl="0" indent="0" algn="l" rtl="0" hangingPunct="1">
              <a:buNone/>
              <a:tabLst/>
            </a:pPr>
            <a:r>
              <a:rPr lang="en-US" sz="2400" dirty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i</a:t>
            </a:r>
            <a:r>
              <a:rPr lang="en-US" sz="240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n the ILD simulation.</a:t>
            </a:r>
            <a:endParaRPr lang="x-none" sz="2400" b="0" i="0" u="none" strike="noStrike" spc="0">
              <a:solidFill>
                <a:srgbClr val="000000"/>
              </a:solidFill>
              <a:latin typeface="Calibri" pitchFamily="18"/>
              <a:ea typeface="Arial" pitchFamily="2"/>
              <a:cs typeface="Tahoma" pitchFamily="2"/>
            </a:endParaRPr>
          </a:p>
          <a:p>
            <a:pPr marL="0" marR="0" lvl="0" indent="0" algn="l" rtl="0" hangingPunct="1">
              <a:buNone/>
              <a:tabLst/>
            </a:pPr>
            <a:endParaRPr lang="x-none" sz="2400" b="0" i="0" u="none" strike="noStrike" spc="0">
              <a:solidFill>
                <a:srgbClr val="000000"/>
              </a:solidFill>
              <a:latin typeface="Calibri" pitchFamily="18"/>
              <a:ea typeface="Arial" pitchFamily="2"/>
              <a:cs typeface="Tahoma" pitchFamily="2"/>
            </a:endParaRPr>
          </a:p>
          <a:p>
            <a:pPr marL="0" marR="0" lvl="0" indent="0" algn="l" rtl="0" hangingPunct="1">
              <a:buNone/>
              <a:tabLst/>
            </a:pP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The </a:t>
            </a:r>
            <a:r>
              <a:rPr lang="en-US" sz="2400" dirty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d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ifferent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issu</a:t>
            </a:r>
            <a:r>
              <a:rPr lang="en-US" sz="2400" b="0" i="0" u="none" strike="noStrike" spc="0" dirty="0" err="1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es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 we are still working 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on/improving are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:</a:t>
            </a:r>
            <a:endParaRPr lang="x-none" sz="2400" b="0" i="0" u="none" strike="noStrike" spc="0">
              <a:solidFill>
                <a:srgbClr val="000000"/>
              </a:solidFill>
              <a:latin typeface="Calibri" pitchFamily="18"/>
              <a:ea typeface="Arial" pitchFamily="2"/>
              <a:cs typeface="Tahoma" pitchFamily="2"/>
            </a:endParaRPr>
          </a:p>
          <a:p>
            <a:pPr marL="0" marR="0" lvl="0" indent="0" algn="l" rtl="0" hangingPunct="1">
              <a:buNone/>
              <a:tabLst/>
            </a:pP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-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Where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/how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 </a:t>
            </a: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to fix 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the SIT and SET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?</a:t>
            </a:r>
            <a:endParaRPr lang="x-none" sz="2400" b="0" i="0" u="none" strike="noStrike" spc="0">
              <a:solidFill>
                <a:srgbClr val="000000"/>
              </a:solidFill>
              <a:latin typeface="Calibri" pitchFamily="18"/>
              <a:ea typeface="Arial" pitchFamily="2"/>
              <a:cs typeface="Tahoma" pitchFamily="2"/>
            </a:endParaRPr>
          </a:p>
          <a:p>
            <a:pPr marL="0" marR="0" lvl="0" indent="0" algn="l" rtl="0" hangingPunct="1">
              <a:buNone/>
              <a:tabLst/>
            </a:pP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- </a:t>
            </a:r>
            <a:r>
              <a:rPr lang="en-US" sz="240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How to further decrease the material budget? Thus work on the mechanical structure, cooling, cabling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  and </a:t>
            </a: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mechatronics 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related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aspect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.</a:t>
            </a:r>
            <a:endParaRPr lang="x-none" sz="2400" b="0" i="0" u="none" strike="noStrike" spc="0">
              <a:solidFill>
                <a:srgbClr val="000000"/>
              </a:solidFill>
              <a:latin typeface="Calibri" pitchFamily="18"/>
              <a:ea typeface="Arial" pitchFamily="2"/>
              <a:cs typeface="Tahoma" pitchFamily="2"/>
            </a:endParaRPr>
          </a:p>
          <a:p>
            <a:pPr marL="342900" marR="0" lvl="0" indent="-342900" algn="l" rtl="0" hangingPunct="1">
              <a:buFontTx/>
              <a:buChar char="-"/>
              <a:tabLst/>
            </a:pP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alignement 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of Si components between them and with other    </a:t>
            </a:r>
            <a:r>
              <a:rPr lang="en-US" sz="240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d</a:t>
            </a:r>
            <a:r>
              <a:rPr lang="en-US" sz="2400" b="0" i="0" u="none" strike="noStrike" spc="0" dirty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etector component 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(EUDET </a:t>
            </a:r>
            <a:r>
              <a:rPr lang="x-none" sz="2400" b="0" i="0" u="none" strike="noStrike" spc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notes</a:t>
            </a:r>
            <a:r>
              <a:rPr lang="x-none" sz="2400" b="0" i="0" u="none" strike="noStrike" spc="0" smtClean="0">
                <a:solidFill>
                  <a:srgbClr val="000000"/>
                </a:solidFill>
                <a:latin typeface="Calibri" pitchFamily="18"/>
                <a:ea typeface="Arial" pitchFamily="2"/>
                <a:cs typeface="Tahoma" pitchFamily="2"/>
              </a:rPr>
              <a:t>)</a:t>
            </a:r>
            <a:endParaRPr lang="x-none" b="0" i="0" u="none" strike="noStrike" spc="0">
              <a:solidFill>
                <a:srgbClr val="000000"/>
              </a:solidFill>
              <a:latin typeface="Calibri" pitchFamily="18"/>
              <a:ea typeface="Arial" pitchFamily="2"/>
              <a:cs typeface="Tahoma" pitchFamily="2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2D01-5801-4DCF-90AC-3AE4EFF91BD3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EF1E-F651-4EBF-AFF5-5046EA03BDD6}" type="datetime1">
              <a:rPr lang="fr-FR" smtClean="0"/>
              <a:t>29/09/2011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03" y="404664"/>
            <a:ext cx="2989262" cy="286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6"/>
          <a:stretch>
            <a:fillRect/>
          </a:stretch>
        </p:blipFill>
        <p:spPr bwMode="auto">
          <a:xfrm>
            <a:off x="395536" y="3573016"/>
            <a:ext cx="4876070" cy="2324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4664"/>
            <a:ext cx="2592387" cy="212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745" y="2852936"/>
            <a:ext cx="3548063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6516216" y="796062"/>
            <a:ext cx="2524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 deviation: 4mm</a:t>
            </a:r>
          </a:p>
          <a:p>
            <a:r>
              <a:rPr lang="en-US" dirty="0"/>
              <a:t>o</a:t>
            </a:r>
            <a:r>
              <a:rPr lang="en-US" dirty="0" smtClean="0"/>
              <a:t>ver ½ overall SET length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025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96416" y="0"/>
            <a:ext cx="8254928" cy="430887"/>
          </a:xfrm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x-none" sz="2800"/>
              <a:t>Integration - Fixation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30214" y="533637"/>
            <a:ext cx="5036786" cy="5200740"/>
          </a:xfrm>
        </p:spPr>
        <p:txBody>
          <a:bodyPr>
            <a:noAutofit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9pPr>
          </a:lstStyle>
          <a:p>
            <a:pPr lvl="0"/>
            <a:r>
              <a:rPr lang="x-none" sz="1400">
                <a:latin typeface="" pitchFamily="18"/>
              </a:rPr>
              <a:t>ETD: work with </a:t>
            </a:r>
            <a:r>
              <a:rPr lang="x-none" sz="1400" smtClean="0">
                <a:latin typeface="" pitchFamily="18"/>
              </a:rPr>
              <a:t>endc</a:t>
            </a:r>
            <a:r>
              <a:rPr lang="en-US" sz="1400" dirty="0" smtClean="0">
                <a:latin typeface="" pitchFamily="18"/>
              </a:rPr>
              <a:t>aps based on</a:t>
            </a:r>
            <a:r>
              <a:rPr lang="x-none" sz="1400" smtClean="0">
                <a:latin typeface="" pitchFamily="18"/>
              </a:rPr>
              <a:t> </a:t>
            </a:r>
            <a:r>
              <a:rPr lang="x-none" sz="1400">
                <a:latin typeface="" pitchFamily="18"/>
              </a:rPr>
              <a:t>discussion with ECAL fixation (D.Grondin</a:t>
            </a:r>
            <a:r>
              <a:rPr lang="x-none" sz="1400" smtClean="0">
                <a:latin typeface="" pitchFamily="18"/>
              </a:rPr>
              <a:t>)</a:t>
            </a:r>
            <a:r>
              <a:rPr lang="en-US" sz="1400" dirty="0" smtClean="0">
                <a:latin typeface="" pitchFamily="18"/>
              </a:rPr>
              <a:t>, done since 2.5 years.</a:t>
            </a:r>
            <a:endParaRPr lang="x-none" sz="1400">
              <a:latin typeface="" pitchFamily="18"/>
            </a:endParaRPr>
          </a:p>
          <a:p>
            <a:pPr lvl="0"/>
            <a:r>
              <a:rPr lang="x-none" sz="1400">
                <a:latin typeface="" pitchFamily="18"/>
              </a:rPr>
              <a:t>SIT</a:t>
            </a:r>
            <a:r>
              <a:rPr lang="x-none" sz="1400" smtClean="0">
                <a:latin typeface="" pitchFamily="18"/>
              </a:rPr>
              <a:t>: </a:t>
            </a:r>
            <a:r>
              <a:rPr lang="x-none" sz="1400">
                <a:latin typeface="" pitchFamily="18"/>
              </a:rPr>
              <a:t>A standalone structure is designed (via Geant4 and </a:t>
            </a:r>
            <a:r>
              <a:rPr lang="en-US" sz="1400" dirty="0" smtClean="0">
                <a:latin typeface="" pitchFamily="18"/>
              </a:rPr>
              <a:t>is </a:t>
            </a:r>
            <a:r>
              <a:rPr lang="x-none" sz="1400" smtClean="0">
                <a:latin typeface="" pitchFamily="18"/>
              </a:rPr>
              <a:t>under </a:t>
            </a:r>
            <a:r>
              <a:rPr lang="x-none" sz="1400">
                <a:latin typeface="" pitchFamily="18"/>
              </a:rPr>
              <a:t>developement) but </a:t>
            </a:r>
            <a:r>
              <a:rPr lang="x-none" sz="1400" smtClean="0">
                <a:latin typeface="" pitchFamily="18"/>
              </a:rPr>
              <a:t>w</a:t>
            </a:r>
            <a:r>
              <a:rPr lang="en-US" sz="1400" dirty="0" smtClean="0">
                <a:latin typeface="" pitchFamily="18"/>
              </a:rPr>
              <a:t>e need to discuss with other components in order to fix later aspects</a:t>
            </a:r>
            <a:r>
              <a:rPr lang="en-US" sz="1400" dirty="0" smtClean="0">
                <a:latin typeface="" pitchFamily="18"/>
              </a:rPr>
              <a:t>=&gt;</a:t>
            </a:r>
            <a:r>
              <a:rPr lang="x-none" sz="1400" smtClean="0">
                <a:latin typeface="" pitchFamily="18"/>
              </a:rPr>
              <a:t> </a:t>
            </a:r>
            <a:r>
              <a:rPr lang="x-none" sz="1400">
                <a:latin typeface="" pitchFamily="18"/>
              </a:rPr>
              <a:t>Need </a:t>
            </a:r>
            <a:r>
              <a:rPr lang="x-none" sz="1400" smtClean="0">
                <a:latin typeface="" pitchFamily="18"/>
              </a:rPr>
              <a:t> </a:t>
            </a:r>
            <a:r>
              <a:rPr lang="x-none" sz="1400">
                <a:latin typeface="" pitchFamily="18"/>
              </a:rPr>
              <a:t>mechanical </a:t>
            </a:r>
            <a:r>
              <a:rPr lang="x-none" sz="1400" smtClean="0">
                <a:latin typeface="" pitchFamily="18"/>
              </a:rPr>
              <a:t>engineer</a:t>
            </a:r>
            <a:r>
              <a:rPr lang="en-US" sz="1400" dirty="0" smtClean="0">
                <a:latin typeface="" pitchFamily="18"/>
              </a:rPr>
              <a:t> study with other concerned </a:t>
            </a:r>
            <a:r>
              <a:rPr lang="en-US" sz="1400" dirty="0" smtClean="0">
                <a:latin typeface="" pitchFamily="18"/>
              </a:rPr>
              <a:t>components to finalize things.</a:t>
            </a:r>
            <a:endParaRPr lang="x-none" sz="1400">
              <a:latin typeface="" pitchFamily="18"/>
            </a:endParaRPr>
          </a:p>
          <a:p>
            <a:pPr lvl="0"/>
            <a:r>
              <a:rPr lang="x-none" sz="1400">
                <a:latin typeface="" pitchFamily="18"/>
              </a:rPr>
              <a:t>SET</a:t>
            </a:r>
            <a:r>
              <a:rPr lang="x-none" sz="1400" smtClean="0">
                <a:latin typeface="" pitchFamily="18"/>
              </a:rPr>
              <a:t>:</a:t>
            </a:r>
            <a:r>
              <a:rPr lang="en-US" sz="1400" dirty="0" smtClean="0">
                <a:latin typeface="" pitchFamily="18"/>
              </a:rPr>
              <a:t> How to fix it?</a:t>
            </a:r>
            <a:r>
              <a:rPr lang="x-none" sz="1400" smtClean="0">
                <a:latin typeface="" pitchFamily="18"/>
              </a:rPr>
              <a:t> </a:t>
            </a:r>
            <a:r>
              <a:rPr lang="x-none" sz="1400">
                <a:latin typeface="" pitchFamily="18"/>
              </a:rPr>
              <a:t>Question without answer </a:t>
            </a:r>
            <a:r>
              <a:rPr lang="x-none" sz="1400" smtClean="0">
                <a:latin typeface="" pitchFamily="18"/>
              </a:rPr>
              <a:t>since</a:t>
            </a:r>
            <a:r>
              <a:rPr lang="en-US" sz="1400" dirty="0" smtClean="0">
                <a:latin typeface="" pitchFamily="18"/>
              </a:rPr>
              <a:t> 2 years</a:t>
            </a:r>
            <a:r>
              <a:rPr lang="x-none" sz="1400" smtClean="0">
                <a:latin typeface="" pitchFamily="18"/>
              </a:rPr>
              <a:t>. </a:t>
            </a:r>
            <a:r>
              <a:rPr lang="x-none" sz="1400">
                <a:latin typeface="" pitchFamily="18"/>
              </a:rPr>
              <a:t>We would like to have standalone support for the reason written in the </a:t>
            </a:r>
            <a:r>
              <a:rPr lang="x-none" sz="1400" smtClean="0">
                <a:latin typeface="" pitchFamily="18"/>
              </a:rPr>
              <a:t>LOI</a:t>
            </a:r>
            <a:r>
              <a:rPr lang="en-US" sz="1400" dirty="0" smtClean="0">
                <a:latin typeface="" pitchFamily="18"/>
              </a:rPr>
              <a:t> some of the SET goals: </a:t>
            </a:r>
            <a:endParaRPr lang="x-none" sz="1400">
              <a:latin typeface="" pitchFamily="18"/>
            </a:endParaRPr>
          </a:p>
          <a:p>
            <a:pPr lvl="1" rtl="0"/>
            <a:r>
              <a:rPr lang="x-none" sz="1400">
                <a:latin typeface="" pitchFamily="18"/>
              </a:rPr>
              <a:t>Calibrate the </a:t>
            </a:r>
            <a:r>
              <a:rPr lang="x-none" sz="1400">
                <a:solidFill>
                  <a:srgbClr val="FF0000"/>
                </a:solidFill>
                <a:latin typeface="" pitchFamily="18"/>
              </a:rPr>
              <a:t>alignment</a:t>
            </a:r>
            <a:r>
              <a:rPr lang="x-none" sz="1400">
                <a:latin typeface="" pitchFamily="18"/>
              </a:rPr>
              <a:t> and </a:t>
            </a:r>
            <a:r>
              <a:rPr lang="x-none" sz="1400">
                <a:solidFill>
                  <a:srgbClr val="FF0000"/>
                </a:solidFill>
                <a:latin typeface="" pitchFamily="18"/>
              </a:rPr>
              <a:t>deformation</a:t>
            </a:r>
            <a:r>
              <a:rPr lang="x-none" sz="1400">
                <a:latin typeface="" pitchFamily="18"/>
              </a:rPr>
              <a:t> of the TPC with the VXD and ECAL with a high position resolution</a:t>
            </a:r>
          </a:p>
          <a:p>
            <a:pPr lvl="1" rtl="0"/>
            <a:r>
              <a:rPr lang="en-US" sz="1400" dirty="0" smtClean="0">
                <a:latin typeface="" pitchFamily="18"/>
              </a:rPr>
              <a:t>Time stamping: nice result shown in CLIC case</a:t>
            </a:r>
            <a:endParaRPr lang="x-none" sz="1400">
              <a:latin typeface="" pitchFamily="18"/>
            </a:endParaRPr>
          </a:p>
          <a:p>
            <a:pPr lvl="1" rtl="0"/>
            <a:r>
              <a:rPr lang="x-none" sz="1400">
                <a:latin typeface="" pitchFamily="18"/>
              </a:rPr>
              <a:t> improvement of the linking efficiency and momentum resolution for </a:t>
            </a:r>
            <a:r>
              <a:rPr lang="x-none" sz="1400" smtClean="0">
                <a:latin typeface="" pitchFamily="18"/>
              </a:rPr>
              <a:t>PF</a:t>
            </a:r>
            <a:r>
              <a:rPr lang="en-US" sz="1400" dirty="0" smtClean="0">
                <a:latin typeface="" pitchFamily="18"/>
              </a:rPr>
              <a:t>A</a:t>
            </a:r>
            <a:endParaRPr lang="x-none" sz="1400">
              <a:latin typeface="" pitchFamily="1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l="26714" t="29706" r="23279" b="4686"/>
          <a:stretch>
            <a:fillRect/>
          </a:stretch>
        </p:blipFill>
        <p:spPr>
          <a:xfrm>
            <a:off x="5067000" y="698400"/>
            <a:ext cx="4064399" cy="288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2143" r="10348"/>
          <a:stretch>
            <a:fillRect/>
          </a:stretch>
        </p:blipFill>
        <p:spPr>
          <a:xfrm>
            <a:off x="4933683" y="4077072"/>
            <a:ext cx="4201200" cy="226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 l="23783" t="20081" b="9912"/>
          <a:stretch>
            <a:fillRect/>
          </a:stretch>
        </p:blipFill>
        <p:spPr>
          <a:xfrm>
            <a:off x="323528" y="4909184"/>
            <a:ext cx="2482383" cy="14024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/>
          <p:cNvSpPr txBox="1"/>
          <p:nvPr/>
        </p:nvSpPr>
        <p:spPr>
          <a:xfrm>
            <a:off x="5292080" y="3652687"/>
            <a:ext cx="325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ETD fixation to the End Cap ECAL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ED94F-99BA-412E-88AF-2DB2FBC86DD9}" type="datetime1">
              <a:rPr lang="fr-FR" smtClean="0"/>
              <a:t>29/09/2011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1" name="Image 12" descr="etd une couch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8" r="23804"/>
          <a:stretch>
            <a:fillRect/>
          </a:stretch>
        </p:blipFill>
        <p:spPr bwMode="auto">
          <a:xfrm>
            <a:off x="3312845" y="4607218"/>
            <a:ext cx="1620838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-4320"/>
            <a:ext cx="8229240" cy="10526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x-none" sz="2800"/>
              <a:t>Integration – Mechatronic aspect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79511" y="709076"/>
            <a:ext cx="4464496" cy="3744416"/>
          </a:xfrm>
        </p:spPr>
        <p:txBody>
          <a:bodyPr>
            <a:normAutofit fontScale="62500" lnSpcReduction="20000"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9pPr>
          </a:lstStyle>
          <a:p>
            <a:pPr lvl="0"/>
            <a:r>
              <a:rPr lang="x-none">
                <a:latin typeface="" pitchFamily="18"/>
              </a:rPr>
              <a:t>Module:</a:t>
            </a:r>
          </a:p>
          <a:p>
            <a:pPr lvl="1" rtl="0"/>
            <a:r>
              <a:rPr lang="x-none">
                <a:latin typeface="" pitchFamily="18"/>
              </a:rPr>
              <a:t>Common concept for all the components of the silicon tracking</a:t>
            </a:r>
          </a:p>
          <a:p>
            <a:pPr lvl="1" rtl="0"/>
            <a:r>
              <a:rPr lang="en-US" dirty="0">
                <a:latin typeface="" pitchFamily="18"/>
              </a:rPr>
              <a:t>E</a:t>
            </a:r>
            <a:r>
              <a:rPr lang="x-none" smtClean="0">
                <a:latin typeface="" pitchFamily="18"/>
              </a:rPr>
              <a:t>dge less</a:t>
            </a:r>
            <a:r>
              <a:rPr lang="en-US" dirty="0" smtClean="0">
                <a:latin typeface="" pitchFamily="18"/>
              </a:rPr>
              <a:t> sensors</a:t>
            </a:r>
            <a:endParaRPr lang="x-none">
              <a:latin typeface="" pitchFamily="18"/>
            </a:endParaRPr>
          </a:p>
          <a:p>
            <a:pPr lvl="1" rtl="0"/>
            <a:r>
              <a:rPr lang="x-none">
                <a:latin typeface="" pitchFamily="18"/>
              </a:rPr>
              <a:t>Chip and concentrator on sensors </a:t>
            </a:r>
            <a:r>
              <a:rPr lang="en-US" dirty="0" smtClean="0">
                <a:latin typeface="" pitchFamily="18"/>
              </a:rPr>
              <a:t>=</a:t>
            </a:r>
            <a:r>
              <a:rPr lang="x-none" smtClean="0">
                <a:latin typeface="" pitchFamily="18"/>
              </a:rPr>
              <a:t>&gt; </a:t>
            </a:r>
            <a:r>
              <a:rPr lang="x-none">
                <a:latin typeface="" pitchFamily="18"/>
              </a:rPr>
              <a:t>kapton </a:t>
            </a:r>
            <a:r>
              <a:rPr lang="x-none" smtClean="0">
                <a:latin typeface="" pitchFamily="18"/>
              </a:rPr>
              <a:t>link</a:t>
            </a:r>
            <a:r>
              <a:rPr lang="en-US" dirty="0" smtClean="0">
                <a:latin typeface="" pitchFamily="18"/>
              </a:rPr>
              <a:t> (</a:t>
            </a:r>
            <a:r>
              <a:rPr lang="en-US" dirty="0" smtClean="0">
                <a:latin typeface="" pitchFamily="18"/>
              </a:rPr>
              <a:t>TAB-based?)</a:t>
            </a:r>
            <a:endParaRPr lang="x-none">
              <a:latin typeface="" pitchFamily="18"/>
            </a:endParaRPr>
          </a:p>
          <a:p>
            <a:pPr lvl="1" rtl="0"/>
            <a:r>
              <a:rPr lang="x-none">
                <a:latin typeface="" pitchFamily="18"/>
              </a:rPr>
              <a:t>DAQ integration </a:t>
            </a:r>
            <a:r>
              <a:rPr lang="en-US" dirty="0" smtClean="0">
                <a:latin typeface="" pitchFamily="18"/>
              </a:rPr>
              <a:t>=&gt;</a:t>
            </a:r>
            <a:r>
              <a:rPr lang="x-none" smtClean="0">
                <a:latin typeface="" pitchFamily="18"/>
              </a:rPr>
              <a:t> </a:t>
            </a:r>
            <a:r>
              <a:rPr lang="x-none">
                <a:latin typeface="" pitchFamily="18"/>
              </a:rPr>
              <a:t>different level of concentrator</a:t>
            </a:r>
          </a:p>
          <a:p>
            <a:pPr lvl="1" rtl="0"/>
            <a:r>
              <a:rPr lang="x-none">
                <a:latin typeface="" pitchFamily="18"/>
              </a:rPr>
              <a:t>Polarisation through the support</a:t>
            </a:r>
          </a:p>
          <a:p>
            <a:pPr lvl="1" rtl="0"/>
            <a:r>
              <a:rPr lang="x-none">
                <a:latin typeface="" pitchFamily="18"/>
              </a:rPr>
              <a:t>Need to take into account the mechanical integration </a:t>
            </a:r>
            <a:r>
              <a:rPr lang="en-US" dirty="0" smtClean="0">
                <a:latin typeface="" pitchFamily="18"/>
              </a:rPr>
              <a:t>that</a:t>
            </a:r>
            <a:r>
              <a:rPr lang="x-none" smtClean="0">
                <a:latin typeface="" pitchFamily="18"/>
              </a:rPr>
              <a:t> ha</a:t>
            </a:r>
            <a:r>
              <a:rPr lang="en-US" dirty="0" smtClean="0">
                <a:latin typeface="" pitchFamily="18"/>
              </a:rPr>
              <a:t>s </a:t>
            </a:r>
            <a:r>
              <a:rPr lang="x-none" smtClean="0">
                <a:latin typeface="" pitchFamily="18"/>
              </a:rPr>
              <a:t>different </a:t>
            </a:r>
            <a:r>
              <a:rPr lang="x-none">
                <a:latin typeface="" pitchFamily="18"/>
              </a:rPr>
              <a:t>constraints between SIT and SET for </a:t>
            </a:r>
            <a:r>
              <a:rPr lang="x-none" smtClean="0">
                <a:latin typeface="" pitchFamily="18"/>
              </a:rPr>
              <a:t>example</a:t>
            </a:r>
            <a:r>
              <a:rPr lang="en-US" dirty="0">
                <a:latin typeface="" pitchFamily="18"/>
              </a:rPr>
              <a:t>.</a:t>
            </a:r>
            <a:endParaRPr lang="en-US" dirty="0">
              <a:latin typeface="" pitchFamily="18"/>
            </a:endParaRPr>
          </a:p>
          <a:p>
            <a:pPr marL="540000" lvl="1" indent="0" rtl="0">
              <a:buNone/>
            </a:pPr>
            <a:endParaRPr lang="en-US" dirty="0">
              <a:latin typeface="" pitchFamily="1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l="3231" t="-15445" r="5508"/>
          <a:stretch>
            <a:fillRect/>
          </a:stretch>
        </p:blipFill>
        <p:spPr>
          <a:xfrm>
            <a:off x="6273125" y="4925519"/>
            <a:ext cx="2743199" cy="170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9214" t="1765" r="5779"/>
          <a:stretch>
            <a:fillRect/>
          </a:stretch>
        </p:blipFill>
        <p:spPr>
          <a:xfrm>
            <a:off x="4973525" y="692696"/>
            <a:ext cx="4042799" cy="2634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4442040" y="3983400"/>
            <a:ext cx="2048760" cy="265031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12366" y="4096592"/>
            <a:ext cx="4631641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defPPr>
            <a:lvl1pPr marL="432000" lvl="0" indent="-324000" algn="l" defTabSz="914400" rtl="0" eaLnBrk="1" latinLnBrk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1pPr>
            <a:lvl2pPr marL="864000" lvl="1" indent="-324000" algn="l" defTabSz="914400" rtl="0" eaLnBrk="1" latinLnBrk="0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2pPr>
            <a:lvl3pPr marL="1295999" lvl="2" indent="-288000" algn="l" defTabSz="914400" rtl="0" eaLnBrk="1" latinLnBrk="0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3pPr>
            <a:lvl4pPr marL="1728000" lvl="3" indent="-216000" algn="l" defTabSz="914400" rtl="0" eaLnBrk="1" latinLnBrk="0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4pPr>
            <a:lvl5pPr marL="2160000" lvl="4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5pPr>
            <a:lvl6pPr marL="2592000" lvl="5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6pPr>
            <a:lvl7pPr marL="3024000" lvl="6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7pPr>
            <a:lvl8pPr marL="3456000" lvl="7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8pPr>
            <a:lvl9pPr marL="3887999" lvl="8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9pPr>
          </a:lstStyle>
          <a:p>
            <a:r>
              <a:rPr lang="en-US" sz="2000" dirty="0" err="1" smtClean="0">
                <a:latin typeface="" pitchFamily="18"/>
              </a:rPr>
              <a:t>Supermodule</a:t>
            </a:r>
            <a:r>
              <a:rPr lang="en-US" sz="2000" dirty="0" smtClean="0">
                <a:latin typeface="" pitchFamily="18"/>
              </a:rPr>
              <a:t> (or staves?):</a:t>
            </a:r>
            <a:endParaRPr lang="en-US" dirty="0" smtClean="0">
              <a:latin typeface="" pitchFamily="18"/>
            </a:endParaRPr>
          </a:p>
          <a:p>
            <a:pPr lvl="1"/>
            <a:r>
              <a:rPr lang="en-US" sz="1600" dirty="0" smtClean="0">
                <a:latin typeface="" pitchFamily="18"/>
              </a:rPr>
              <a:t>Common concept for all the components of Si tracking</a:t>
            </a:r>
          </a:p>
          <a:p>
            <a:pPr lvl="1"/>
            <a:r>
              <a:rPr lang="en-US" sz="1600" dirty="0" smtClean="0">
                <a:latin typeface="" pitchFamily="18"/>
              </a:rPr>
              <a:t>We are working on the assembly of several modules =&gt; for time being following what is underway for HL-LHC</a:t>
            </a:r>
          </a:p>
          <a:p>
            <a:pPr lvl="1"/>
            <a:r>
              <a:rPr lang="en-US" sz="1600" dirty="0" smtClean="0">
                <a:latin typeface="" pitchFamily="18"/>
              </a:rPr>
              <a:t>Also for making “intelligent’” support structures=&gt; decreasing %X0 </a:t>
            </a:r>
          </a:p>
          <a:p>
            <a:pPr lvl="1"/>
            <a:endParaRPr lang="en-US" dirty="0" smtClean="0">
              <a:latin typeface="" pitchFamily="18"/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8805-94D5-43E5-A5D8-65AE8ECDAA90}" type="datetime1">
              <a:rPr lang="fr-FR" smtClean="0"/>
              <a:t>29/09/2011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3441627"/>
            <a:ext cx="2149705" cy="17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6828696" y="3614068"/>
            <a:ext cx="74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21200" y="-76320"/>
            <a:ext cx="8229240" cy="10526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x-none" sz="3200"/>
              <a:t>Integration - Alignment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l="1743" t="6094"/>
          <a:stretch>
            <a:fillRect/>
          </a:stretch>
        </p:blipFill>
        <p:spPr>
          <a:xfrm>
            <a:off x="228600" y="3659400"/>
            <a:ext cx="3551400" cy="310895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Группа 3"/>
          <p:cNvGrpSpPr/>
          <p:nvPr/>
        </p:nvGrpSpPr>
        <p:grpSpPr>
          <a:xfrm>
            <a:off x="4896000" y="1152360"/>
            <a:ext cx="4068000" cy="3744000"/>
            <a:chOff x="4896000" y="1152360"/>
            <a:chExt cx="4068000" cy="374400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 cstate="print">
              <a:alphaModFix/>
              <a:lum/>
            </a:blip>
            <a:srcRect l="26542" t="11998" r="24770"/>
            <a:stretch>
              <a:fillRect/>
            </a:stretch>
          </p:blipFill>
          <p:spPr>
            <a:xfrm>
              <a:off x="4896000" y="1152360"/>
              <a:ext cx="4068000" cy="37396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5073120" y="4505760"/>
              <a:ext cx="707040" cy="3906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x-none" sz="1600" b="0" i="0" u="none" strike="noStrike" kern="1200">
                  <a:ln>
                    <a:noFill/>
                  </a:ln>
                  <a:latin typeface="Arial" pitchFamily="18"/>
                  <a:ea typeface="Arial" pitchFamily="2"/>
                  <a:cs typeface="Tahoma" pitchFamily="2"/>
                </a:rPr>
                <a:t>ETD</a:t>
              </a:r>
            </a:p>
          </p:txBody>
        </p:sp>
        <p:sp>
          <p:nvSpPr>
            <p:cNvPr id="7" name="Прямая соединительная линия 6"/>
            <p:cNvSpPr/>
            <p:nvPr/>
          </p:nvSpPr>
          <p:spPr>
            <a:xfrm>
              <a:off x="5674320" y="4681080"/>
              <a:ext cx="1061280" cy="0"/>
            </a:xfrm>
            <a:prstGeom prst="line">
              <a:avLst/>
            </a:prstGeom>
            <a:noFill/>
            <a:ln>
              <a:noFill/>
              <a:prstDash val="solid"/>
              <a:tailEnd type="arrow"/>
            </a:ln>
          </p:spPr>
          <p:txBody>
            <a:bodyPr vert="horz" lIns="90000" tIns="45000" rIns="90000" bIns="45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x-none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50400" y="1238400"/>
              <a:ext cx="707040" cy="3906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x-none" sz="1600" b="0" i="0" u="none" strike="noStrike" kern="1200">
                  <a:ln>
                    <a:noFill/>
                  </a:ln>
                  <a:solidFill>
                    <a:srgbClr val="FFFF00"/>
                  </a:solidFill>
                  <a:latin typeface="Arial" pitchFamily="18"/>
                  <a:ea typeface="Arial" pitchFamily="2"/>
                  <a:cs typeface="Tahoma" pitchFamily="2"/>
                </a:rPr>
                <a:t>TPC</a:t>
              </a:r>
            </a:p>
          </p:txBody>
        </p:sp>
        <p:sp>
          <p:nvSpPr>
            <p:cNvPr id="9" name="Прямая соединительная линия 8"/>
            <p:cNvSpPr/>
            <p:nvPr/>
          </p:nvSpPr>
          <p:spPr>
            <a:xfrm flipH="1">
              <a:off x="7725959" y="1519200"/>
              <a:ext cx="530641" cy="527039"/>
            </a:xfrm>
            <a:prstGeom prst="line">
              <a:avLst/>
            </a:prstGeom>
            <a:noFill/>
            <a:ln>
              <a:noFill/>
              <a:prstDash val="solid"/>
              <a:tailEnd type="arrow"/>
            </a:ln>
          </p:spPr>
          <p:txBody>
            <a:bodyPr vert="horz" lIns="90000" tIns="45000" rIns="90000" bIns="45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x-none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256960" y="4505760"/>
              <a:ext cx="707040" cy="3906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x-none" sz="1600" b="0" i="0" u="none" strike="noStrike" kern="1200">
                  <a:ln>
                    <a:noFill/>
                  </a:ln>
                  <a:latin typeface="Arial" pitchFamily="18"/>
                  <a:ea typeface="Arial" pitchFamily="2"/>
                  <a:cs typeface="Tahoma" pitchFamily="2"/>
                </a:rPr>
                <a:t>SET</a:t>
              </a:r>
            </a:p>
          </p:txBody>
        </p:sp>
        <p:sp>
          <p:nvSpPr>
            <p:cNvPr id="11" name="Прямая соединительная линия 10"/>
            <p:cNvSpPr/>
            <p:nvPr/>
          </p:nvSpPr>
          <p:spPr>
            <a:xfrm flipH="1" flipV="1">
              <a:off x="8256240" y="3978360"/>
              <a:ext cx="176759" cy="527040"/>
            </a:xfrm>
            <a:prstGeom prst="line">
              <a:avLst/>
            </a:prstGeom>
            <a:noFill/>
            <a:ln>
              <a:noFill/>
              <a:prstDash val="solid"/>
              <a:tailEnd type="arrow"/>
            </a:ln>
          </p:spPr>
          <p:txBody>
            <a:bodyPr vert="horz" lIns="90000" tIns="45000" rIns="90000" bIns="45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x-none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96000" y="1181160"/>
              <a:ext cx="1415159" cy="740879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x-none" sz="1800" b="0" i="0" u="none" strike="noStrike" kern="1200">
                  <a:ln>
                    <a:noFill/>
                  </a:ln>
                  <a:solidFill>
                    <a:srgbClr val="DC2300"/>
                  </a:solidFill>
                  <a:latin typeface="Arial" pitchFamily="18"/>
                  <a:ea typeface="Arial" pitchFamily="2"/>
                  <a:cs typeface="Tahoma" pitchFamily="2"/>
                </a:rPr>
                <a:t>Optical fiber</a:t>
              </a:r>
            </a:p>
          </p:txBody>
        </p:sp>
        <p:sp>
          <p:nvSpPr>
            <p:cNvPr id="13" name="Прямая соединительная линия 12"/>
            <p:cNvSpPr/>
            <p:nvPr/>
          </p:nvSpPr>
          <p:spPr>
            <a:xfrm>
              <a:off x="5603760" y="1519200"/>
              <a:ext cx="0" cy="1581120"/>
            </a:xfrm>
            <a:prstGeom prst="line">
              <a:avLst/>
            </a:prstGeom>
            <a:noFill/>
            <a:ln>
              <a:noFill/>
              <a:prstDash val="solid"/>
              <a:tailEnd type="arrow"/>
            </a:ln>
          </p:spPr>
          <p:txBody>
            <a:bodyPr vert="horz" lIns="90000" tIns="45000" rIns="90000" bIns="45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x-none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487919" y="1870560"/>
              <a:ext cx="353880" cy="3510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lIns="108000" tIns="63000" rIns="108000" bIns="63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x-none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5956920" y="2783880"/>
              <a:ext cx="354240" cy="351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lIns="108000" tIns="63000" rIns="108000" bIns="63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x-none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7054200" y="3767760"/>
              <a:ext cx="353160" cy="3510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lIns="108000" tIns="63000" rIns="108000" bIns="63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x-none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194959" y="4329360"/>
              <a:ext cx="353880" cy="351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lIns="108000" tIns="63000" rIns="108000" bIns="63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x-none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96000" y="3828600"/>
              <a:ext cx="1415159" cy="6318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x-none" sz="1500" b="0" i="0" u="none" strike="noStrike" kern="1200">
                  <a:ln>
                    <a:noFill/>
                  </a:ln>
                  <a:solidFill>
                    <a:srgbClr val="FF00FF"/>
                  </a:solidFill>
                  <a:latin typeface="Arial" pitchFamily="18"/>
                  <a:ea typeface="Arial" pitchFamily="2"/>
                  <a:cs typeface="Tahoma" pitchFamily="2"/>
                </a:rPr>
                <a:t>Pixel for alignment</a:t>
              </a:r>
            </a:p>
          </p:txBody>
        </p:sp>
        <p:sp>
          <p:nvSpPr>
            <p:cNvPr id="19" name="Прямая соединительная линия 18"/>
            <p:cNvSpPr/>
            <p:nvPr/>
          </p:nvSpPr>
          <p:spPr>
            <a:xfrm flipV="1">
              <a:off x="5603760" y="3099959"/>
              <a:ext cx="530640" cy="702721"/>
            </a:xfrm>
            <a:prstGeom prst="line">
              <a:avLst/>
            </a:prstGeom>
            <a:noFill/>
            <a:ln>
              <a:noFill/>
              <a:prstDash val="solid"/>
              <a:tailEnd type="arrow"/>
            </a:ln>
          </p:spPr>
          <p:txBody>
            <a:bodyPr vert="horz" lIns="90000" tIns="45000" rIns="90000" bIns="45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x-none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6043" y="609375"/>
            <a:ext cx="4860032" cy="315838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sz="2200"/>
            </a:pPr>
            <a:r>
              <a:rPr lang="en-US" sz="1600" b="0" i="0" u="sng" strike="noStrike" kern="1200" dirty="0" smtClean="0">
                <a:ln>
                  <a:noFill/>
                </a:ln>
                <a:uFillTx/>
                <a:latin typeface="Arial" pitchFamily="18"/>
                <a:ea typeface="Arial" pitchFamily="2"/>
                <a:cs typeface="Tahoma" pitchFamily="2"/>
              </a:rPr>
              <a:t> </a:t>
            </a:r>
            <a:r>
              <a:rPr lang="x-none" sz="1600" b="0" i="0" u="sng" strike="noStrike" kern="1200" smtClean="0">
                <a:ln>
                  <a:noFill/>
                </a:ln>
                <a:uFillTx/>
                <a:latin typeface="Arial" pitchFamily="18"/>
                <a:ea typeface="Arial" pitchFamily="2"/>
                <a:cs typeface="Tahoma" pitchFamily="2"/>
              </a:rPr>
              <a:t>ETD </a:t>
            </a:r>
            <a:r>
              <a:rPr lang="x-none" sz="1600" b="0" i="0" u="sng" strike="noStrike" kern="1200">
                <a:ln>
                  <a:noFill/>
                </a:ln>
                <a:uFillTx/>
                <a:latin typeface="Arial" pitchFamily="18"/>
                <a:ea typeface="Arial" pitchFamily="2"/>
                <a:cs typeface="Tahoma" pitchFamily="2"/>
              </a:rPr>
              <a:t>process of installation partially </a:t>
            </a:r>
            <a:r>
              <a:rPr lang="x-none" sz="1600" b="0" i="0" u="sng" strike="noStrike" kern="1200" smtClean="0">
                <a:ln>
                  <a:noFill/>
                </a:ln>
                <a:uFillTx/>
                <a:latin typeface="Arial" pitchFamily="18"/>
                <a:ea typeface="Arial" pitchFamily="2"/>
                <a:cs typeface="Tahoma" pitchFamily="2"/>
              </a:rPr>
              <a:t>define</a:t>
            </a:r>
            <a:endParaRPr lang="en-US" sz="1600" b="0" i="0" u="sng" strike="noStrike" kern="1200" dirty="0" smtClean="0">
              <a:ln>
                <a:noFill/>
              </a:ln>
              <a:uFillTx/>
              <a:latin typeface="Arial" pitchFamily="18"/>
              <a:ea typeface="Arial" pitchFamily="2"/>
              <a:cs typeface="Tahoma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None/>
              <a:tabLst/>
              <a:defRPr sz="2200"/>
            </a:pPr>
            <a:endParaRPr lang="x-none" sz="1600" b="0" i="0" u="sng" strike="noStrike" kern="1200">
              <a:ln>
                <a:noFill/>
              </a:ln>
              <a:uFillTx/>
              <a:latin typeface="Arial" pitchFamily="18"/>
              <a:ea typeface="Arial" pitchFamily="2"/>
              <a:cs typeface="Tahoma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sz="2200"/>
            </a:pPr>
            <a:r>
              <a:rPr lang="en-US" sz="1600" b="0" i="0" u="none" strike="noStrike" kern="1200" dirty="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 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SIT </a:t>
            </a:r>
            <a:r>
              <a:rPr lang="x-none" sz="16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and SET depend of the engineer 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discussion</a:t>
            </a:r>
            <a:endParaRPr lang="en-US" sz="1600" b="0" i="0" u="none" strike="noStrike" kern="1200" dirty="0" smtClean="0">
              <a:ln>
                <a:noFill/>
              </a:ln>
              <a:latin typeface="Arial" pitchFamily="18"/>
              <a:ea typeface="Arial" pitchFamily="2"/>
              <a:cs typeface="Tahoma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None/>
              <a:tabLst/>
              <a:defRPr sz="2200"/>
            </a:pPr>
            <a:r>
              <a:rPr lang="en-US" sz="1600" dirty="0">
                <a:latin typeface="Arial" pitchFamily="18"/>
                <a:ea typeface="Arial" pitchFamily="2"/>
                <a:cs typeface="Tahoma" pitchFamily="2"/>
              </a:rPr>
              <a:t>c</a:t>
            </a:r>
            <a:r>
              <a:rPr lang="en-US" sz="1600" dirty="0" smtClean="0">
                <a:latin typeface="Arial" pitchFamily="18"/>
                <a:ea typeface="Arial" pitchFamily="2"/>
                <a:cs typeface="Tahoma" pitchFamily="2"/>
              </a:rPr>
              <a:t>oncerning solution for fixation of their support structure</a:t>
            </a:r>
            <a:endParaRPr lang="en-US" sz="1600" b="0" i="0" u="none" strike="noStrike" kern="1200" dirty="0" smtClean="0">
              <a:ln>
                <a:noFill/>
              </a:ln>
              <a:latin typeface="Arial" pitchFamily="18"/>
              <a:ea typeface="Arial" pitchFamily="2"/>
              <a:cs typeface="Tahoma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None/>
              <a:tabLst/>
              <a:defRPr sz="2200"/>
            </a:pPr>
            <a:endParaRPr lang="x-none" sz="1600" b="0" i="0" u="none" strike="noStrike" kern="1200">
              <a:ln>
                <a:noFill/>
              </a:ln>
              <a:latin typeface="Arial" pitchFamily="18"/>
              <a:ea typeface="Arial" pitchFamily="2"/>
              <a:cs typeface="Tahoma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sz="2200"/>
            </a:pPr>
            <a:r>
              <a:rPr lang="en-US" sz="1600" b="0" i="0" u="sng" strike="noStrike" kern="1200" dirty="0" smtClean="0">
                <a:ln>
                  <a:noFill/>
                </a:ln>
                <a:uFillTx/>
                <a:latin typeface="Arial" pitchFamily="18"/>
                <a:ea typeface="Arial" pitchFamily="2"/>
                <a:cs typeface="Tahoma" pitchFamily="2"/>
              </a:rPr>
              <a:t> </a:t>
            </a:r>
            <a:r>
              <a:rPr lang="en-US" sz="1600" b="0" i="0" u="sng" strike="noStrike" kern="1200" dirty="0" smtClean="0">
                <a:ln>
                  <a:noFill/>
                </a:ln>
                <a:uFillTx/>
                <a:latin typeface="Arial" pitchFamily="18"/>
                <a:ea typeface="Arial" pitchFamily="2"/>
                <a:cs typeface="Tahoma" pitchFamily="2"/>
              </a:rPr>
              <a:t>Alignment </a:t>
            </a:r>
            <a:r>
              <a:rPr lang="x-none" sz="1600" b="0" i="0" u="sng" strike="noStrike" kern="1200" smtClean="0">
                <a:ln>
                  <a:noFill/>
                </a:ln>
                <a:uFillTx/>
                <a:latin typeface="Arial" pitchFamily="18"/>
                <a:ea typeface="Arial" pitchFamily="2"/>
                <a:cs typeface="Tahoma" pitchFamily="2"/>
              </a:rPr>
              <a:t>Purpose</a:t>
            </a:r>
            <a:r>
              <a:rPr lang="x-none" sz="1600" b="0" i="0" u="sng" strike="noStrike" kern="1200">
                <a:ln>
                  <a:noFill/>
                </a:ln>
                <a:uFillTx/>
                <a:latin typeface="Arial" pitchFamily="18"/>
                <a:ea typeface="Arial" pitchFamily="2"/>
                <a:cs typeface="Tahoma" pitchFamily="2"/>
              </a:rPr>
              <a:t>:</a:t>
            </a:r>
            <a:r>
              <a:rPr lang="x-none" sz="16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 monitoring of the relative 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displacement </a:t>
            </a:r>
            <a:r>
              <a:rPr lang="en-US" sz="1600" b="0" i="0" u="none" strike="noStrike" kern="1200" dirty="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between components 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(push-pul</a:t>
            </a:r>
            <a:r>
              <a:rPr lang="en-US" sz="1600" b="0" i="0" u="none" strike="noStrike" kern="1200" dirty="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l,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 </a:t>
            </a:r>
            <a:r>
              <a:rPr lang="x-none" sz="16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environmental vibration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)</a:t>
            </a:r>
            <a:endParaRPr lang="en-US" sz="1600" b="0" i="0" u="none" strike="noStrike" kern="1200" dirty="0" smtClean="0">
              <a:ln>
                <a:noFill/>
              </a:ln>
              <a:latin typeface="Arial" pitchFamily="18"/>
              <a:ea typeface="Arial" pitchFamily="2"/>
              <a:cs typeface="Tahoma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None/>
              <a:tabLst/>
              <a:defRPr sz="2200"/>
            </a:pPr>
            <a:endParaRPr lang="x-none" sz="1600" b="0" i="0" u="none" strike="noStrike" kern="1200">
              <a:ln>
                <a:noFill/>
              </a:ln>
              <a:latin typeface="Arial" pitchFamily="18"/>
              <a:ea typeface="Arial" pitchFamily="2"/>
              <a:cs typeface="Tahoma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sz="2200"/>
            </a:pPr>
            <a:r>
              <a:rPr lang="en-US" sz="1600" b="0" i="0" u="none" strike="noStrike" kern="1200" dirty="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 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Laser </a:t>
            </a:r>
            <a:r>
              <a:rPr lang="x-none" sz="16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+ dedicated pixel sensors in the strategic position. All parts are 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equipped</a:t>
            </a:r>
            <a:r>
              <a:rPr lang="en-US" sz="1600" b="0" i="0" u="none" strike="noStrike" kern="1200" dirty="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 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with </a:t>
            </a:r>
            <a:r>
              <a:rPr lang="x-none" sz="16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sensors for 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alignment</a:t>
            </a:r>
            <a:r>
              <a:rPr lang="en-US" sz="1600" b="0" i="0" u="none" strike="noStrike" kern="1200" dirty="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 </a:t>
            </a:r>
            <a:r>
              <a:rPr lang="x-none" sz="16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direct </a:t>
            </a:r>
            <a:r>
              <a:rPr lang="x-none" sz="16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optical fibre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14800" y="5715000"/>
            <a:ext cx="4800600" cy="739646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 </a:t>
            </a:r>
            <a:r>
              <a:rPr lang="x-none" sz="22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Feasibility </a:t>
            </a:r>
            <a:r>
              <a:rPr lang="x-none" sz="22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studies and </a:t>
            </a:r>
            <a:r>
              <a:rPr lang="x-none" sz="2200" b="0" i="0" u="none" strike="noStrike" kern="1200" smtClean="0">
                <a:ln>
                  <a:noFill/>
                </a:ln>
                <a:latin typeface="Arial" pitchFamily="18"/>
                <a:ea typeface="Arial" pitchFamily="2"/>
                <a:cs typeface="Tahoma" pitchFamily="2"/>
              </a:rPr>
              <a:t>concept</a:t>
            </a:r>
            <a:r>
              <a:rPr lang="en-US" sz="2200" dirty="0" smtClean="0">
                <a:latin typeface="Arial" pitchFamily="18"/>
                <a:ea typeface="Arial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None/>
              <a:tabLst/>
            </a:pPr>
            <a:r>
              <a:rPr lang="en-US" sz="2200" dirty="0" smtClean="0">
                <a:latin typeface="Arial" pitchFamily="18"/>
                <a:ea typeface="Arial" pitchFamily="2"/>
                <a:cs typeface="Tahoma" pitchFamily="2"/>
              </a:rPr>
              <a:t>            achieved</a:t>
            </a:r>
            <a:endParaRPr lang="x-none" sz="2200" b="0" i="0" u="none" strike="noStrike" kern="1200">
              <a:ln>
                <a:noFill/>
              </a:ln>
              <a:latin typeface="Arial" pitchFamily="18"/>
              <a:ea typeface="Arial" pitchFamily="2"/>
              <a:cs typeface="Tahoma" pitchFamily="2"/>
            </a:endParaRPr>
          </a:p>
        </p:txBody>
      </p:sp>
      <p:sp>
        <p:nvSpPr>
          <p:cNvPr id="22" name="Espace réservé de la date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C526-BCC9-43F6-8829-539F7217B74A}" type="datetime1">
              <a:rPr lang="fr-FR" smtClean="0"/>
              <a:t>29/09/2011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585788"/>
            <a:ext cx="7553325" cy="5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0007-1C97-43E5-9891-9C36C97BB024}" type="datetime1">
              <a:rPr lang="fr-FR" smtClean="0"/>
              <a:t>29/09/2011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795338" y="5620598"/>
            <a:ext cx="396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(</a:t>
            </a:r>
            <a:r>
              <a:rPr lang="en-US" i="1" dirty="0" err="1" smtClean="0"/>
              <a:t>Haustchild’s</a:t>
            </a:r>
            <a:r>
              <a:rPr lang="en-US" i="1" dirty="0" smtClean="0"/>
              <a:t> presentation at LCWS2011)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170762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274680"/>
            <a:ext cx="8229240" cy="1143000"/>
          </a:xfrm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x-none" sz="4000"/>
              <a:t>Integration – need to do ...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>
            <a:normAutofit fontScale="70000" lnSpcReduction="20000"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Arial" pitchFamily="2"/>
                <a:cs typeface="Tahoma" pitchFamily="2"/>
              </a:defRPr>
            </a:lvl9pPr>
          </a:lstStyle>
          <a:p>
            <a:pPr lvl="0"/>
            <a:r>
              <a:rPr lang="x-none">
                <a:latin typeface="" pitchFamily="18"/>
              </a:rPr>
              <a:t>ETD integration </a:t>
            </a:r>
            <a:r>
              <a:rPr lang="en-US" dirty="0" smtClean="0">
                <a:latin typeface="" pitchFamily="18"/>
              </a:rPr>
              <a:t>is </a:t>
            </a:r>
            <a:r>
              <a:rPr lang="en-US" dirty="0" smtClean="0">
                <a:latin typeface="" pitchFamily="18"/>
              </a:rPr>
              <a:t>well </a:t>
            </a:r>
            <a:r>
              <a:rPr lang="x-none" smtClean="0">
                <a:latin typeface="" pitchFamily="18"/>
              </a:rPr>
              <a:t>define</a:t>
            </a:r>
            <a:r>
              <a:rPr lang="en-US" dirty="0" smtClean="0">
                <a:latin typeface="" pitchFamily="18"/>
              </a:rPr>
              <a:t>d</a:t>
            </a:r>
            <a:endParaRPr lang="x-none">
              <a:latin typeface="" pitchFamily="18"/>
            </a:endParaRPr>
          </a:p>
          <a:p>
            <a:pPr lvl="0"/>
            <a:r>
              <a:rPr lang="x-none">
                <a:latin typeface="" pitchFamily="18"/>
              </a:rPr>
              <a:t>Decision about the SET support (standalone wheel is better for several reason </a:t>
            </a:r>
            <a:r>
              <a:rPr lang="en-US" dirty="0" smtClean="0">
                <a:latin typeface="" pitchFamily="18"/>
              </a:rPr>
              <a:t>=&gt; to be discussed es</a:t>
            </a:r>
            <a:r>
              <a:rPr lang="en-US" dirty="0">
                <a:latin typeface="" pitchFamily="18"/>
              </a:rPr>
              <a:t>p</a:t>
            </a:r>
            <a:r>
              <a:rPr lang="en-US" dirty="0" smtClean="0">
                <a:latin typeface="" pitchFamily="18"/>
              </a:rPr>
              <a:t>ecially with TPC</a:t>
            </a:r>
            <a:r>
              <a:rPr lang="x-none" smtClean="0">
                <a:latin typeface="" pitchFamily="18"/>
              </a:rPr>
              <a:t>)</a:t>
            </a:r>
            <a:endParaRPr lang="x-none">
              <a:latin typeface="" pitchFamily="18"/>
            </a:endParaRPr>
          </a:p>
          <a:p>
            <a:pPr lvl="0"/>
            <a:r>
              <a:rPr lang="x-none">
                <a:latin typeface="" pitchFamily="18"/>
              </a:rPr>
              <a:t>SIT:</a:t>
            </a:r>
          </a:p>
          <a:p>
            <a:pPr lvl="1" rtl="0"/>
            <a:r>
              <a:rPr lang="x-none">
                <a:latin typeface="" pitchFamily="18"/>
              </a:rPr>
              <a:t>Independent support directly fix on the ISS: need to know the cable density to integrate the fix system</a:t>
            </a:r>
          </a:p>
          <a:p>
            <a:pPr lvl="1" rtl="0"/>
            <a:r>
              <a:rPr lang="x-none">
                <a:latin typeface="" pitchFamily="18"/>
              </a:rPr>
              <a:t>Under study: how to split it in two “half” cylinders</a:t>
            </a:r>
          </a:p>
          <a:p>
            <a:pPr lvl="1" rtl="0"/>
            <a:r>
              <a:rPr lang="x-none">
                <a:latin typeface="" pitchFamily="18"/>
              </a:rPr>
              <a:t>Under study: the manufacturing of the false DSSD (coded in GEANT4)</a:t>
            </a:r>
          </a:p>
          <a:p>
            <a:pPr lvl="1" rtl="0"/>
            <a:r>
              <a:rPr lang="x-none">
                <a:latin typeface="" pitchFamily="18"/>
              </a:rPr>
              <a:t>What's up about the VXD ? Cryostat ? What are the constraints around ?</a:t>
            </a:r>
          </a:p>
          <a:p>
            <a:pPr lvl="0"/>
            <a:r>
              <a:rPr lang="x-none">
                <a:latin typeface="" pitchFamily="18"/>
              </a:rPr>
              <a:t>Integration with the </a:t>
            </a:r>
            <a:r>
              <a:rPr lang="x-none" smtClean="0">
                <a:latin typeface="" pitchFamily="18"/>
              </a:rPr>
              <a:t>VXD</a:t>
            </a:r>
            <a:r>
              <a:rPr lang="en-US" dirty="0" smtClean="0">
                <a:latin typeface="" pitchFamily="18"/>
              </a:rPr>
              <a:t> and with FTD</a:t>
            </a:r>
            <a:endParaRPr lang="x-none">
              <a:latin typeface="" pitchFamily="18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CE4A7-47CC-40EA-B851-B313230FDFD0}" type="datetime1">
              <a:rPr lang="fr-FR" smtClean="0"/>
              <a:t>29/09/2011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SIT/SET/ETD-LCWS2011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944E-C94A-414E-897A-536AA372946D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1291</Words>
  <Application>Microsoft Office PowerPoint</Application>
  <PresentationFormat>Affichage à l'écran (4:3)</PresentationFormat>
  <Paragraphs>174</Paragraphs>
  <Slides>18</Slides>
  <Notes>6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Thème Office</vt:lpstr>
      <vt:lpstr>Visio</vt:lpstr>
      <vt:lpstr>SIT, SET, ETD: integration and simulation brief progress report</vt:lpstr>
      <vt:lpstr>Outline</vt:lpstr>
      <vt:lpstr>Integration of Si components</vt:lpstr>
      <vt:lpstr>Présentation PowerPoint</vt:lpstr>
      <vt:lpstr>Integration - Fixation</vt:lpstr>
      <vt:lpstr>Integration – Mechatronic aspect</vt:lpstr>
      <vt:lpstr>Integration - Alignment</vt:lpstr>
      <vt:lpstr>Présentation PowerPoint</vt:lpstr>
      <vt:lpstr>Integration – need to do ...</vt:lpstr>
      <vt:lpstr>2) Development of the Silicon tracking  simulation software  framework</vt:lpstr>
      <vt:lpstr>Synoptic view of the main connections of the SIT, SET, ETD sub-detectors software</vt:lpstr>
      <vt:lpstr>Definition of Si sub-detectors parameters in GEAR</vt:lpstr>
      <vt:lpstr>Digitization</vt:lpstr>
      <vt:lpstr>Current progress on the digitizer</vt:lpstr>
      <vt:lpstr>Available versions</vt:lpstr>
      <vt:lpstr>Work Plan on simulation side:</vt:lpstr>
      <vt:lpstr>backup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SIT, SET, ETD: integration and simulation brief status report</dc:title>
  <dc:creator>aurore</dc:creator>
  <cp:lastModifiedBy>aurore</cp:lastModifiedBy>
  <cp:revision>55</cp:revision>
  <dcterms:created xsi:type="dcterms:W3CDTF">2011-09-28T14:01:48Z</dcterms:created>
  <dcterms:modified xsi:type="dcterms:W3CDTF">2011-09-29T12:16:33Z</dcterms:modified>
</cp:coreProperties>
</file>