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2" r:id="rId17"/>
  </p:sldIdLst>
  <p:sldSz cx="9144000" cy="6858000" type="screen4x3"/>
  <p:notesSz cx="6858000" cy="9144000"/>
  <p:embeddedFontLs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tiff"/><Relationship Id="rId18" Type="http://schemas.openxmlformats.org/officeDocument/2006/relationships/image" Target="../media/image34.tiff"/><Relationship Id="rId26" Type="http://schemas.openxmlformats.org/officeDocument/2006/relationships/image" Target="../media/image42.tiff"/><Relationship Id="rId39" Type="http://schemas.openxmlformats.org/officeDocument/2006/relationships/image" Target="../media/image55.tiff"/><Relationship Id="rId21" Type="http://schemas.openxmlformats.org/officeDocument/2006/relationships/image" Target="../media/image37.tiff"/><Relationship Id="rId34" Type="http://schemas.openxmlformats.org/officeDocument/2006/relationships/image" Target="../media/image50.tiff"/><Relationship Id="rId42" Type="http://schemas.openxmlformats.org/officeDocument/2006/relationships/image" Target="../media/image58.tiff"/><Relationship Id="rId47" Type="http://schemas.openxmlformats.org/officeDocument/2006/relationships/image" Target="../media/image63.tiff"/><Relationship Id="rId50" Type="http://schemas.openxmlformats.org/officeDocument/2006/relationships/image" Target="../media/image66.tiff"/><Relationship Id="rId55" Type="http://schemas.openxmlformats.org/officeDocument/2006/relationships/image" Target="../media/image70.tiff"/><Relationship Id="rId63" Type="http://schemas.openxmlformats.org/officeDocument/2006/relationships/image" Target="../media/image78.tiff"/><Relationship Id="rId7" Type="http://schemas.openxmlformats.org/officeDocument/2006/relationships/image" Target="../media/image23.tiff"/><Relationship Id="rId2" Type="http://schemas.openxmlformats.org/officeDocument/2006/relationships/image" Target="../media/image18.tiff"/><Relationship Id="rId16" Type="http://schemas.openxmlformats.org/officeDocument/2006/relationships/image" Target="../media/image32.tiff"/><Relationship Id="rId20" Type="http://schemas.openxmlformats.org/officeDocument/2006/relationships/image" Target="../media/image36.tiff"/><Relationship Id="rId29" Type="http://schemas.openxmlformats.org/officeDocument/2006/relationships/image" Target="../media/image45.tiff"/><Relationship Id="rId41" Type="http://schemas.openxmlformats.org/officeDocument/2006/relationships/image" Target="../media/image57.tiff"/><Relationship Id="rId54" Type="http://schemas.openxmlformats.org/officeDocument/2006/relationships/image" Target="../media/image69.tiff"/><Relationship Id="rId62" Type="http://schemas.openxmlformats.org/officeDocument/2006/relationships/image" Target="../media/image7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tiff"/><Relationship Id="rId11" Type="http://schemas.openxmlformats.org/officeDocument/2006/relationships/image" Target="../media/image27.tiff"/><Relationship Id="rId24" Type="http://schemas.openxmlformats.org/officeDocument/2006/relationships/image" Target="../media/image40.tiff"/><Relationship Id="rId32" Type="http://schemas.openxmlformats.org/officeDocument/2006/relationships/image" Target="../media/image48.tiff"/><Relationship Id="rId37" Type="http://schemas.openxmlformats.org/officeDocument/2006/relationships/image" Target="../media/image53.tiff"/><Relationship Id="rId40" Type="http://schemas.openxmlformats.org/officeDocument/2006/relationships/image" Target="../media/image56.tiff"/><Relationship Id="rId45" Type="http://schemas.openxmlformats.org/officeDocument/2006/relationships/image" Target="../media/image61.tiff"/><Relationship Id="rId53" Type="http://schemas.openxmlformats.org/officeDocument/2006/relationships/hyperlink" Target="http://indico.cern.ch/getFile.py/access?contribId=0&amp;resId=1&amp;materialId=slides&amp;confId=106251" TargetMode="External"/><Relationship Id="rId58" Type="http://schemas.openxmlformats.org/officeDocument/2006/relationships/image" Target="../media/image73.tiff"/><Relationship Id="rId66" Type="http://schemas.openxmlformats.org/officeDocument/2006/relationships/image" Target="../media/image81.tiff"/><Relationship Id="rId5" Type="http://schemas.openxmlformats.org/officeDocument/2006/relationships/image" Target="../media/image21.tiff"/><Relationship Id="rId15" Type="http://schemas.openxmlformats.org/officeDocument/2006/relationships/image" Target="../media/image31.tiff"/><Relationship Id="rId23" Type="http://schemas.openxmlformats.org/officeDocument/2006/relationships/image" Target="../media/image39.tiff"/><Relationship Id="rId28" Type="http://schemas.openxmlformats.org/officeDocument/2006/relationships/image" Target="../media/image44.tiff"/><Relationship Id="rId36" Type="http://schemas.openxmlformats.org/officeDocument/2006/relationships/image" Target="../media/image52.tiff"/><Relationship Id="rId49" Type="http://schemas.openxmlformats.org/officeDocument/2006/relationships/image" Target="../media/image65.tiff"/><Relationship Id="rId57" Type="http://schemas.openxmlformats.org/officeDocument/2006/relationships/image" Target="../media/image72.tiff"/><Relationship Id="rId61" Type="http://schemas.openxmlformats.org/officeDocument/2006/relationships/image" Target="../media/image76.tiff"/><Relationship Id="rId10" Type="http://schemas.openxmlformats.org/officeDocument/2006/relationships/image" Target="../media/image26.tiff"/><Relationship Id="rId19" Type="http://schemas.openxmlformats.org/officeDocument/2006/relationships/image" Target="../media/image35.tiff"/><Relationship Id="rId31" Type="http://schemas.openxmlformats.org/officeDocument/2006/relationships/image" Target="../media/image47.tiff"/><Relationship Id="rId44" Type="http://schemas.openxmlformats.org/officeDocument/2006/relationships/image" Target="../media/image60.tiff"/><Relationship Id="rId52" Type="http://schemas.openxmlformats.org/officeDocument/2006/relationships/image" Target="../media/image68.tiff"/><Relationship Id="rId60" Type="http://schemas.openxmlformats.org/officeDocument/2006/relationships/image" Target="../media/image75.tiff"/><Relationship Id="rId65" Type="http://schemas.openxmlformats.org/officeDocument/2006/relationships/image" Target="../media/image80.tiff"/><Relationship Id="rId4" Type="http://schemas.openxmlformats.org/officeDocument/2006/relationships/image" Target="../media/image20.tiff"/><Relationship Id="rId9" Type="http://schemas.openxmlformats.org/officeDocument/2006/relationships/image" Target="../media/image25.tiff"/><Relationship Id="rId14" Type="http://schemas.openxmlformats.org/officeDocument/2006/relationships/image" Target="../media/image30.tiff"/><Relationship Id="rId22" Type="http://schemas.openxmlformats.org/officeDocument/2006/relationships/image" Target="../media/image38.tiff"/><Relationship Id="rId27" Type="http://schemas.openxmlformats.org/officeDocument/2006/relationships/image" Target="../media/image43.tiff"/><Relationship Id="rId30" Type="http://schemas.openxmlformats.org/officeDocument/2006/relationships/image" Target="../media/image46.tiff"/><Relationship Id="rId35" Type="http://schemas.openxmlformats.org/officeDocument/2006/relationships/image" Target="../media/image51.tiff"/><Relationship Id="rId43" Type="http://schemas.openxmlformats.org/officeDocument/2006/relationships/image" Target="../media/image59.tiff"/><Relationship Id="rId48" Type="http://schemas.openxmlformats.org/officeDocument/2006/relationships/image" Target="../media/image64.tiff"/><Relationship Id="rId56" Type="http://schemas.openxmlformats.org/officeDocument/2006/relationships/image" Target="../media/image71.tiff"/><Relationship Id="rId64" Type="http://schemas.openxmlformats.org/officeDocument/2006/relationships/image" Target="../media/image79.tiff"/><Relationship Id="rId8" Type="http://schemas.openxmlformats.org/officeDocument/2006/relationships/image" Target="../media/image24.tiff"/><Relationship Id="rId51" Type="http://schemas.openxmlformats.org/officeDocument/2006/relationships/image" Target="../media/image67.tiff"/><Relationship Id="rId3" Type="http://schemas.openxmlformats.org/officeDocument/2006/relationships/image" Target="../media/image19.tiff"/><Relationship Id="rId12" Type="http://schemas.openxmlformats.org/officeDocument/2006/relationships/image" Target="../media/image28.tiff"/><Relationship Id="rId17" Type="http://schemas.openxmlformats.org/officeDocument/2006/relationships/image" Target="../media/image33.tiff"/><Relationship Id="rId25" Type="http://schemas.openxmlformats.org/officeDocument/2006/relationships/image" Target="../media/image41.tiff"/><Relationship Id="rId33" Type="http://schemas.openxmlformats.org/officeDocument/2006/relationships/image" Target="../media/image49.tiff"/><Relationship Id="rId38" Type="http://schemas.openxmlformats.org/officeDocument/2006/relationships/image" Target="../media/image54.tiff"/><Relationship Id="rId46" Type="http://schemas.openxmlformats.org/officeDocument/2006/relationships/image" Target="../media/image62.tiff"/><Relationship Id="rId59" Type="http://schemas.openxmlformats.org/officeDocument/2006/relationships/image" Target="../media/image74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ndico.cern.ch/getFile.py/access?contribId=1&amp;sessionId=0&amp;resId=1&amp;materialId=slides&amp;confId=75374" TargetMode="Externa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Update on the analysis of the high-power test results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GB" dirty="0" smtClean="0"/>
              <a:t>Grudiev, CERN</a:t>
            </a:r>
          </a:p>
          <a:p>
            <a:pPr marL="514350" indent="-514350"/>
            <a:r>
              <a:rPr lang="en-GB" dirty="0" smtClean="0"/>
              <a:t>28.09.2011</a:t>
            </a:r>
          </a:p>
          <a:p>
            <a:pPr marL="514350" indent="-514350"/>
            <a:r>
              <a:rPr lang="en-GB" dirty="0" smtClean="0"/>
              <a:t>LCWS11, Granada, September 2001</a:t>
            </a:r>
          </a:p>
          <a:p>
            <a:pPr marL="514350" indent="-514350">
              <a:buAutoNum type="alphaUcPeriod"/>
            </a:pP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1066800"/>
            <a:ext cx="718185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Pulsed surface heating temperature rise during high power operation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629400" y="1752600"/>
            <a:ext cx="2362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&lt;</a:t>
            </a:r>
            <a:r>
              <a:rPr lang="en-GB" dirty="0" err="1" smtClean="0"/>
              <a:t>dT</a:t>
            </a:r>
            <a:r>
              <a:rPr lang="en-GB" dirty="0" smtClean="0"/>
              <a:t>&gt; - step-wise function of const </a:t>
            </a:r>
            <a:r>
              <a:rPr lang="en-GB" dirty="0" err="1" smtClean="0"/>
              <a:t>dT</a:t>
            </a:r>
            <a:r>
              <a:rPr lang="en-GB" baseline="-25000" dirty="0" err="1" smtClean="0"/>
              <a:t>n</a:t>
            </a:r>
            <a:r>
              <a:rPr lang="en-GB" dirty="0" smtClean="0"/>
              <a:t> during </a:t>
            </a:r>
            <a:r>
              <a:rPr lang="en-GB" dirty="0" err="1" smtClean="0"/>
              <a:t>dN</a:t>
            </a:r>
            <a:r>
              <a:rPr lang="en-GB" baseline="-25000" dirty="0" err="1" smtClean="0"/>
              <a:t>n</a:t>
            </a:r>
            <a:r>
              <a:rPr lang="en-GB" dirty="0" smtClean="0"/>
              <a:t> </a:t>
            </a:r>
            <a:r>
              <a:rPr lang="en-GB" dirty="0" err="1" smtClean="0"/>
              <a:t>rf</a:t>
            </a:r>
            <a:r>
              <a:rPr lang="en-GB" dirty="0" smtClean="0"/>
              <a:t> pulses.</a:t>
            </a:r>
          </a:p>
          <a:p>
            <a:endParaRPr lang="en-GB" dirty="0" smtClean="0"/>
          </a:p>
          <a:p>
            <a:r>
              <a:rPr lang="en-GB" dirty="0" smtClean="0"/>
              <a:t>Average temperature rise in the last cell:</a:t>
            </a:r>
          </a:p>
          <a:p>
            <a:r>
              <a:rPr lang="en-GB" dirty="0" smtClean="0"/>
              <a:t>[∑</a:t>
            </a:r>
            <a:r>
              <a:rPr lang="en-GB" dirty="0" err="1" smtClean="0"/>
              <a:t>dT</a:t>
            </a:r>
            <a:r>
              <a:rPr lang="en-GB" baseline="-25000" dirty="0" err="1" smtClean="0"/>
              <a:t>n</a:t>
            </a:r>
            <a:r>
              <a:rPr lang="en-GB" dirty="0" err="1" smtClean="0"/>
              <a:t>dN</a:t>
            </a:r>
            <a:r>
              <a:rPr lang="en-GB" baseline="-25000" dirty="0" err="1" smtClean="0"/>
              <a:t>n</a:t>
            </a:r>
            <a:r>
              <a:rPr lang="en-GB" dirty="0" smtClean="0"/>
              <a:t>]/N = </a:t>
            </a:r>
            <a:r>
              <a:rPr lang="en-GB" b="1" dirty="0" smtClean="0"/>
              <a:t>67.5 K</a:t>
            </a:r>
            <a:r>
              <a:rPr lang="en-GB" dirty="0" smtClean="0"/>
              <a:t>,</a:t>
            </a:r>
          </a:p>
          <a:p>
            <a:r>
              <a:rPr lang="en-GB" dirty="0" smtClean="0"/>
              <a:t>where N = </a:t>
            </a:r>
            <a:r>
              <a:rPr lang="en-GB" b="1" dirty="0" smtClean="0"/>
              <a:t>276394719</a:t>
            </a:r>
            <a:r>
              <a:rPr lang="en-GB" dirty="0" smtClean="0"/>
              <a:t>  is the total number of pulses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BUT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Accumulated stress cannot be averaged like this to get equivalent value for the whole operation period !!! 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85800" y="3733800"/>
            <a:ext cx="8001000" cy="0"/>
          </a:xfrm>
          <a:prstGeom prst="line">
            <a:avLst/>
          </a:prstGeom>
          <a:ln w="25400">
            <a:solidFill>
              <a:srgbClr val="0A21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GB" dirty="0" smtClean="0"/>
              <a:t>S-N curve for Cu OFE (cold worked)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5602069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[1] ‘</a:t>
            </a:r>
            <a:r>
              <a:rPr lang="en-GB" b="1" dirty="0" smtClean="0"/>
              <a:t>MATERIAL SELECTION AND CHARACTERIZATION FOR HIGH GRADIENT RF APPLICATIONS’, </a:t>
            </a:r>
            <a:r>
              <a:rPr lang="en-GB" dirty="0" smtClean="0"/>
              <a:t>G. </a:t>
            </a:r>
            <a:r>
              <a:rPr lang="en-GB" dirty="0" err="1" smtClean="0"/>
              <a:t>Arnau-Izquierdo</a:t>
            </a:r>
            <a:r>
              <a:rPr lang="en-GB" dirty="0" smtClean="0"/>
              <a:t>, et al., Proc. of PAC07, or CLIC-NOTE-725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914400"/>
            <a:ext cx="35052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Based on the data from ref [1] and assuming that it is power low, following dependence is found:</a:t>
            </a:r>
          </a:p>
          <a:p>
            <a:r>
              <a:rPr lang="en-GB" sz="2400" b="1" dirty="0" err="1" smtClean="0"/>
              <a:t>dT</a:t>
            </a:r>
            <a:r>
              <a:rPr lang="en-GB" sz="2400" b="1" dirty="0" smtClean="0"/>
              <a:t> = </a:t>
            </a:r>
            <a:r>
              <a:rPr lang="en-GB" sz="2400" b="1" dirty="0" err="1" smtClean="0"/>
              <a:t>aN</a:t>
            </a:r>
            <a:r>
              <a:rPr lang="en-GB" sz="2400" b="1" baseline="30000" dirty="0" err="1" smtClean="0"/>
              <a:t>b</a:t>
            </a:r>
            <a:r>
              <a:rPr lang="en-GB" dirty="0" smtClean="0"/>
              <a:t>, </a:t>
            </a:r>
          </a:p>
          <a:p>
            <a:r>
              <a:rPr lang="en-GB" dirty="0" smtClean="0"/>
              <a:t>where </a:t>
            </a:r>
          </a:p>
          <a:p>
            <a:r>
              <a:rPr lang="en-GB" dirty="0" smtClean="0"/>
              <a:t>a = 281; b = -0.057 ≈ -1/18</a:t>
            </a:r>
          </a:p>
          <a:p>
            <a:r>
              <a:rPr lang="en-GB" dirty="0" smtClean="0"/>
              <a:t>It is a very strong non-linear dependence of the number of cycles till failure </a:t>
            </a:r>
            <a:r>
              <a:rPr lang="en-GB" b="1" dirty="0" smtClean="0"/>
              <a:t>N</a:t>
            </a:r>
            <a:r>
              <a:rPr lang="en-GB" dirty="0" smtClean="0"/>
              <a:t> caused by mechanical stresses at a certain value of pulse surface heating temperature rise </a:t>
            </a:r>
            <a:r>
              <a:rPr lang="en-GB" b="1" dirty="0" err="1" smtClean="0"/>
              <a:t>dT</a:t>
            </a:r>
            <a:r>
              <a:rPr lang="en-GB" dirty="0" smtClean="0"/>
              <a:t>.</a:t>
            </a:r>
          </a:p>
          <a:p>
            <a:r>
              <a:rPr lang="en-GB" dirty="0" smtClean="0"/>
              <a:t>(BTW, it is quite similar to BDR versus gradient and pulse length dependence: BDR~E</a:t>
            </a:r>
            <a:r>
              <a:rPr lang="en-GB" baseline="30000" dirty="0" smtClean="0"/>
              <a:t>30</a:t>
            </a:r>
            <a:r>
              <a:rPr lang="en-GB" dirty="0" smtClean="0"/>
              <a:t>t</a:t>
            </a:r>
            <a:r>
              <a:rPr lang="en-GB" baseline="-25000" dirty="0" smtClean="0"/>
              <a:t>p</a:t>
            </a:r>
            <a:r>
              <a:rPr lang="en-GB" baseline="30000" dirty="0" smtClean="0"/>
              <a:t>5</a:t>
            </a:r>
            <a:r>
              <a:rPr lang="en-GB" dirty="0" smtClean="0"/>
              <a:t>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14399"/>
            <a:ext cx="4988390" cy="476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" y="1143000"/>
            <a:ext cx="4727027" cy="4572000"/>
            <a:chOff x="1" y="1143000"/>
            <a:chExt cx="4727027" cy="4572000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200" y="1143000"/>
              <a:ext cx="4650828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1676400" y="3352800"/>
              <a:ext cx="8382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412442" y="3124200"/>
              <a:ext cx="3401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1.</a:t>
              </a:r>
              <a:endParaRPr lang="en-GB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14600" y="3124200"/>
              <a:ext cx="3401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2.</a:t>
              </a:r>
              <a:endParaRPr lang="en-GB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12442" y="2819400"/>
              <a:ext cx="3401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3.</a:t>
              </a:r>
              <a:endParaRPr lang="en-GB" sz="16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 flipV="1">
              <a:off x="1752600" y="3048000"/>
              <a:ext cx="762000" cy="3048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514600" y="3352800"/>
              <a:ext cx="457200" cy="1524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936442" y="3242846"/>
              <a:ext cx="3401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4.</a:t>
              </a:r>
              <a:endParaRPr lang="en-GB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-259974" y="3917575"/>
              <a:ext cx="8277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effective</a:t>
              </a:r>
              <a:endParaRPr lang="en-GB" sz="1400" b="1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Scaling the TD18 data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1454527"/>
            <a:ext cx="4572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All data points {</a:t>
            </a:r>
            <a:r>
              <a:rPr lang="en-GB" sz="1600" dirty="0" err="1" smtClean="0"/>
              <a:t>dT</a:t>
            </a:r>
            <a:r>
              <a:rPr lang="en-GB" sz="1600" baseline="-25000" dirty="0" err="1" smtClean="0"/>
              <a:t>n</a:t>
            </a:r>
            <a:r>
              <a:rPr lang="en-GB" sz="1600" dirty="0" smtClean="0"/>
              <a:t>, </a:t>
            </a:r>
            <a:r>
              <a:rPr lang="en-GB" sz="1600" dirty="0" err="1" smtClean="0"/>
              <a:t>dN</a:t>
            </a:r>
            <a:r>
              <a:rPr lang="en-GB" sz="1600" baseline="-25000" dirty="0" err="1" smtClean="0"/>
              <a:t>n</a:t>
            </a:r>
            <a:r>
              <a:rPr lang="en-GB" sz="1600" dirty="0" smtClean="0"/>
              <a:t>} scaled to the same temperature rise </a:t>
            </a:r>
            <a:r>
              <a:rPr lang="en-GB" sz="1600" dirty="0" err="1" smtClean="0"/>
              <a:t>dT</a:t>
            </a:r>
            <a:r>
              <a:rPr lang="en-GB" sz="1600" baseline="-25000" dirty="0" err="1" smtClean="0"/>
              <a:t>ref</a:t>
            </a:r>
            <a:r>
              <a:rPr lang="en-GB" sz="1600" dirty="0" smtClean="0"/>
              <a:t> = 67.5 K, using the scaling low: dT~dN</a:t>
            </a:r>
            <a:r>
              <a:rPr lang="en-GB" sz="1600" baseline="30000" dirty="0" smtClean="0"/>
              <a:t>-0.057</a:t>
            </a:r>
            <a:r>
              <a:rPr lang="en-GB" sz="1600" dirty="0" smtClean="0"/>
              <a:t>.                                                </a:t>
            </a:r>
            <a:r>
              <a:rPr lang="en-GB" sz="1600" dirty="0" err="1" smtClean="0"/>
              <a:t>dN</a:t>
            </a:r>
            <a:r>
              <a:rPr lang="en-GB" sz="1600" baseline="-25000" dirty="0" err="1" smtClean="0"/>
              <a:t>n,ref</a:t>
            </a:r>
            <a:r>
              <a:rPr lang="en-GB" sz="1600" dirty="0" smtClean="0"/>
              <a:t> = </a:t>
            </a:r>
            <a:r>
              <a:rPr lang="en-GB" sz="1600" dirty="0" err="1" smtClean="0"/>
              <a:t>dN</a:t>
            </a:r>
            <a:r>
              <a:rPr lang="en-GB" sz="1600" baseline="-25000" dirty="0" err="1" smtClean="0"/>
              <a:t>n</a:t>
            </a:r>
            <a:r>
              <a:rPr lang="en-GB" sz="1600" dirty="0" smtClean="0"/>
              <a:t>(</a:t>
            </a:r>
            <a:r>
              <a:rPr lang="en-GB" sz="1600" dirty="0" err="1" smtClean="0"/>
              <a:t>dT</a:t>
            </a:r>
            <a:r>
              <a:rPr lang="en-GB" sz="1600" baseline="-25000" dirty="0" err="1" smtClean="0"/>
              <a:t>ref</a:t>
            </a:r>
            <a:r>
              <a:rPr lang="en-GB" sz="1600" dirty="0" smtClean="0"/>
              <a:t>/</a:t>
            </a:r>
            <a:r>
              <a:rPr lang="en-GB" sz="1600" dirty="0" err="1" smtClean="0"/>
              <a:t>dT</a:t>
            </a:r>
            <a:r>
              <a:rPr lang="en-GB" sz="1600" baseline="-25000" dirty="0" err="1" smtClean="0"/>
              <a:t>n</a:t>
            </a:r>
            <a:r>
              <a:rPr lang="en-GB" sz="1600" dirty="0" smtClean="0"/>
              <a:t>)</a:t>
            </a:r>
            <a:r>
              <a:rPr lang="en-GB" sz="1600" baseline="30000" dirty="0" smtClean="0"/>
              <a:t>-1/0.057</a:t>
            </a:r>
            <a:r>
              <a:rPr lang="en-GB" sz="1600" dirty="0" smtClean="0"/>
              <a:t> = </a:t>
            </a:r>
            <a:r>
              <a:rPr lang="en-GB" sz="1600" dirty="0" err="1" smtClean="0"/>
              <a:t>dN</a:t>
            </a:r>
            <a:r>
              <a:rPr lang="en-GB" sz="1600" baseline="-25000" dirty="0" err="1" smtClean="0"/>
              <a:t>n</a:t>
            </a:r>
            <a:r>
              <a:rPr lang="en-GB" sz="1600" dirty="0" smtClean="0"/>
              <a:t>(</a:t>
            </a:r>
            <a:r>
              <a:rPr lang="en-GB" sz="1600" dirty="0" err="1" smtClean="0"/>
              <a:t>dT</a:t>
            </a:r>
            <a:r>
              <a:rPr lang="en-GB" sz="1600" baseline="-25000" dirty="0" err="1" smtClean="0"/>
              <a:t>ref</a:t>
            </a:r>
            <a:r>
              <a:rPr lang="en-GB" sz="1600" dirty="0" smtClean="0"/>
              <a:t>/</a:t>
            </a:r>
            <a:r>
              <a:rPr lang="en-GB" sz="1600" dirty="0" err="1" smtClean="0"/>
              <a:t>dT</a:t>
            </a:r>
            <a:r>
              <a:rPr lang="en-GB" sz="1600" baseline="-25000" dirty="0" err="1" smtClean="0"/>
              <a:t>n</a:t>
            </a:r>
            <a:r>
              <a:rPr lang="en-GB" sz="1600" dirty="0" smtClean="0"/>
              <a:t>)</a:t>
            </a:r>
            <a:r>
              <a:rPr lang="en-GB" sz="1600" baseline="30000" dirty="0" smtClean="0"/>
              <a:t>-17.5</a:t>
            </a:r>
            <a:r>
              <a:rPr lang="en-GB" sz="16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New data point is obtained as {</a:t>
            </a:r>
            <a:r>
              <a:rPr lang="en-GB" sz="1600" dirty="0" err="1" smtClean="0"/>
              <a:t>dT</a:t>
            </a:r>
            <a:r>
              <a:rPr lang="en-GB" sz="1600" baseline="-25000" dirty="0" err="1" smtClean="0"/>
              <a:t>ref</a:t>
            </a:r>
            <a:r>
              <a:rPr lang="en-GB" sz="1600" baseline="-25000" dirty="0" smtClean="0"/>
              <a:t> </a:t>
            </a:r>
            <a:r>
              <a:rPr lang="en-GB" sz="1600" dirty="0" smtClean="0"/>
              <a:t>,∑</a:t>
            </a:r>
            <a:r>
              <a:rPr lang="en-GB" sz="1600" dirty="0" err="1" smtClean="0"/>
              <a:t>dN</a:t>
            </a:r>
            <a:r>
              <a:rPr lang="en-GB" sz="1600" baseline="-25000" dirty="0" err="1" smtClean="0"/>
              <a:t>n,ref</a:t>
            </a:r>
            <a:r>
              <a:rPr lang="en-GB" sz="1600" dirty="0" smtClean="0"/>
              <a:t>}, where ∑</a:t>
            </a:r>
            <a:r>
              <a:rPr lang="en-GB" sz="1600" dirty="0" err="1" smtClean="0"/>
              <a:t>dN</a:t>
            </a:r>
            <a:r>
              <a:rPr lang="en-GB" sz="1600" baseline="-25000" dirty="0" err="1" smtClean="0"/>
              <a:t>n,ref</a:t>
            </a:r>
            <a:r>
              <a:rPr lang="en-GB" sz="1600" dirty="0" smtClean="0"/>
              <a:t> = </a:t>
            </a:r>
            <a:r>
              <a:rPr lang="en-GB" sz="1600" b="1" dirty="0" smtClean="0"/>
              <a:t>4921000000</a:t>
            </a:r>
            <a:r>
              <a:rPr lang="en-GB" sz="1600" dirty="0" smtClean="0"/>
              <a:t> is an effective number of cycles to get the same damage state at </a:t>
            </a:r>
            <a:r>
              <a:rPr lang="en-GB" sz="1600" dirty="0" err="1" smtClean="0"/>
              <a:t>dT</a:t>
            </a:r>
            <a:r>
              <a:rPr lang="en-GB" sz="1600" baseline="-25000" dirty="0" err="1" smtClean="0"/>
              <a:t>ref</a:t>
            </a:r>
            <a:r>
              <a:rPr lang="en-GB" sz="1600" dirty="0" smtClean="0"/>
              <a:t> = </a:t>
            </a:r>
            <a:r>
              <a:rPr lang="en-GB" sz="1600" b="1" dirty="0" smtClean="0"/>
              <a:t>67.5</a:t>
            </a:r>
            <a:r>
              <a:rPr lang="en-GB" sz="1600" dirty="0" smtClean="0"/>
              <a:t> K.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We also can get the effective temperature to get to the same damage state at the achieved number of pulses N = </a:t>
            </a:r>
            <a:r>
              <a:rPr lang="en-GB" sz="1600" b="1" dirty="0" smtClean="0"/>
              <a:t>276394719 </a:t>
            </a:r>
            <a:r>
              <a:rPr lang="en-GB" sz="1600" dirty="0" smtClean="0"/>
              <a:t>using the same scaling low.                                                             </a:t>
            </a:r>
            <a:r>
              <a:rPr lang="en-GB" sz="1600" dirty="0" err="1" smtClean="0"/>
              <a:t>dT</a:t>
            </a:r>
            <a:r>
              <a:rPr lang="en-GB" sz="1600" baseline="-25000" dirty="0" err="1" smtClean="0"/>
              <a:t>eff</a:t>
            </a:r>
            <a:r>
              <a:rPr lang="en-GB" sz="1600" baseline="-25000" dirty="0" smtClean="0"/>
              <a:t> </a:t>
            </a:r>
            <a:r>
              <a:rPr lang="en-GB" sz="1600" dirty="0" smtClean="0"/>
              <a:t>= </a:t>
            </a:r>
            <a:r>
              <a:rPr lang="en-GB" sz="1600" dirty="0" err="1" smtClean="0"/>
              <a:t>dT</a:t>
            </a:r>
            <a:r>
              <a:rPr lang="en-GB" sz="1600" baseline="-25000" dirty="0" err="1" smtClean="0"/>
              <a:t>ref</a:t>
            </a:r>
            <a:r>
              <a:rPr lang="en-GB" sz="1600" dirty="0" smtClean="0"/>
              <a:t>(</a:t>
            </a:r>
            <a:r>
              <a:rPr lang="en-GB" sz="1600" b="1" dirty="0" smtClean="0"/>
              <a:t>276394719</a:t>
            </a:r>
            <a:r>
              <a:rPr lang="en-GB" sz="1600" dirty="0" smtClean="0"/>
              <a:t>/</a:t>
            </a:r>
            <a:r>
              <a:rPr lang="en-GB" sz="1600" b="1" dirty="0" smtClean="0"/>
              <a:t>4921000000</a:t>
            </a:r>
            <a:r>
              <a:rPr lang="en-GB" sz="1600" dirty="0" smtClean="0"/>
              <a:t>)</a:t>
            </a:r>
            <a:r>
              <a:rPr lang="en-GB" sz="1600" baseline="30000" dirty="0" smtClean="0"/>
              <a:t>-0.057 </a:t>
            </a:r>
            <a:r>
              <a:rPr lang="en-GB" sz="1600" dirty="0" smtClean="0"/>
              <a:t>=</a:t>
            </a:r>
            <a:r>
              <a:rPr lang="en-GB" sz="1600" b="1" dirty="0" smtClean="0"/>
              <a:t>79.5</a:t>
            </a:r>
            <a:r>
              <a:rPr lang="en-GB" sz="1600" dirty="0" smtClean="0"/>
              <a:t>K.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We also can get the effective </a:t>
            </a:r>
            <a:r>
              <a:rPr lang="en-GB" sz="1600" dirty="0" err="1" smtClean="0"/>
              <a:t>dT</a:t>
            </a:r>
            <a:r>
              <a:rPr lang="en-GB" sz="1600" dirty="0" smtClean="0"/>
              <a:t> for the total number of cycles during CLIC life time </a:t>
            </a:r>
            <a:r>
              <a:rPr lang="en-GB" sz="1600" b="1" dirty="0" smtClean="0"/>
              <a:t>2e10</a:t>
            </a:r>
            <a:r>
              <a:rPr lang="en-GB" sz="1600" dirty="0" smtClean="0"/>
              <a:t> using the same scaling:  </a:t>
            </a:r>
            <a:r>
              <a:rPr lang="en-GB" sz="1600" dirty="0" err="1" smtClean="0"/>
              <a:t>dT</a:t>
            </a:r>
            <a:r>
              <a:rPr lang="en-GB" sz="1600" baseline="-25000" dirty="0" err="1" smtClean="0"/>
              <a:t>CLIC</a:t>
            </a:r>
            <a:r>
              <a:rPr lang="en-GB" sz="1600" dirty="0" smtClean="0"/>
              <a:t> = </a:t>
            </a:r>
            <a:r>
              <a:rPr lang="en-GB" sz="1600" b="1" dirty="0" smtClean="0"/>
              <a:t>62.3</a:t>
            </a:r>
            <a:r>
              <a:rPr lang="en-GB" sz="1600" dirty="0" smtClean="0"/>
              <a:t> K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0600" y="5715000"/>
            <a:ext cx="70866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Red triangles describe the dependence of the </a:t>
            </a:r>
            <a:r>
              <a:rPr lang="en-GB" dirty="0" err="1" smtClean="0"/>
              <a:t>dT</a:t>
            </a:r>
            <a:r>
              <a:rPr lang="en-GB" dirty="0" smtClean="0"/>
              <a:t> versus number of pulses which are necessary to make the damage observed in the TD18 last cell  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GB" dirty="0" smtClean="0"/>
              <a:t>Which cell to take as a limit ?</a:t>
            </a:r>
            <a:endParaRPr lang="en-GB" dirty="0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>
          <a:xfrm rot="16200000">
            <a:off x="-1122004" y="2341205"/>
            <a:ext cx="2819404" cy="575389"/>
            <a:chOff x="-1871340" y="3581400"/>
            <a:chExt cx="11015340" cy="2562540"/>
          </a:xfrm>
        </p:grpSpPr>
        <p:pic>
          <p:nvPicPr>
            <p:cNvPr id="5" name="Picture 2" descr="G:\Departments\EN\Groups\MME\MM\Metallurgy\MEB-Sigma\MAichele\EDMS--1096980--TD18_post-mortem_SEM_observation\TD18 KEK-SLAC Part H\TD18-PartH-Cell4--004.t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871340" y="3623940"/>
              <a:ext cx="3360000" cy="2520000"/>
            </a:xfrm>
            <a:prstGeom prst="rect">
              <a:avLst/>
            </a:prstGeom>
            <a:noFill/>
          </p:spPr>
        </p:pic>
        <p:pic>
          <p:nvPicPr>
            <p:cNvPr id="6" name="Picture 3" descr="G:\Departments\EN\Groups\MME\MM\Metallurgy\MEB-Sigma\MAichele\EDMS--1096980--TD18_post-mortem_SEM_observation\TD18 KEK-SLAC Part H\TD18-PartH-Cell4--001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84000" y="3581400"/>
              <a:ext cx="3360000" cy="2520000"/>
            </a:xfrm>
            <a:prstGeom prst="rect">
              <a:avLst/>
            </a:prstGeom>
            <a:noFill/>
          </p:spPr>
        </p:pic>
        <p:pic>
          <p:nvPicPr>
            <p:cNvPr id="7" name="Picture 4" descr="G:\Departments\EN\Groups\MME\MM\Metallurgy\MEB-Sigma\MAichele\EDMS--1096980--TD18_post-mortem_SEM_observation\TD18 KEK-SLAC Part H\TD18-PartH-Cell4--002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71194" y="3599156"/>
              <a:ext cx="3360000" cy="2520000"/>
            </a:xfrm>
            <a:prstGeom prst="rect">
              <a:avLst/>
            </a:prstGeom>
            <a:noFill/>
          </p:spPr>
        </p:pic>
        <p:pic>
          <p:nvPicPr>
            <p:cNvPr id="8" name="Picture 5" descr="G:\Departments\EN\Groups\MME\MM\Metallurgy\MEB-Sigma\MAichele\EDMS--1096980--TD18_post-mortem_SEM_observation\TD18 KEK-SLAC Part H\TD18-PartH-Cell4--003.t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397080" y="3609450"/>
              <a:ext cx="3360000" cy="2520000"/>
            </a:xfrm>
            <a:prstGeom prst="rect">
              <a:avLst/>
            </a:prstGeom>
            <a:noFill/>
          </p:spPr>
        </p:pic>
      </p:grpSp>
      <p:sp>
        <p:nvSpPr>
          <p:cNvPr id="9" name="TextBox 8"/>
          <p:cNvSpPr txBox="1"/>
          <p:nvPr/>
        </p:nvSpPr>
        <p:spPr>
          <a:xfrm>
            <a:off x="152400" y="649069"/>
            <a:ext cx="3813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Cell # (cell #1 is a input matching cell): </a:t>
            </a:r>
          </a:p>
          <a:p>
            <a:r>
              <a:rPr lang="en-GB" dirty="0" smtClean="0"/>
              <a:t>4</a:t>
            </a:r>
            <a:endParaRPr lang="en-GB" dirty="0"/>
          </a:p>
        </p:txBody>
      </p:sp>
      <p:grpSp>
        <p:nvGrpSpPr>
          <p:cNvPr id="4" name="Group 9"/>
          <p:cNvGrpSpPr>
            <a:grpSpLocks noChangeAspect="1"/>
          </p:cNvGrpSpPr>
          <p:nvPr/>
        </p:nvGrpSpPr>
        <p:grpSpPr>
          <a:xfrm rot="16200000">
            <a:off x="-630596" y="2341206"/>
            <a:ext cx="2819402" cy="575389"/>
            <a:chOff x="0" y="5042142"/>
            <a:chExt cx="8409228" cy="1815858"/>
          </a:xfrm>
        </p:grpSpPr>
        <p:pic>
          <p:nvPicPr>
            <p:cNvPr id="11" name="Picture 6" descr="G:\Departments\EN\Groups\MME\MM\Metallurgy\MEB-Sigma\MAichele\EDMS--1096980--TD18_post-mortem_SEM_observation\TD18 KEK-SLAC Part H\TD18-PartH-Cell5--004.t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5058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2" name="Picture 7" descr="G:\Departments\EN\Groups\MME\MM\Metallurgy\MEB-Sigma\MAichele\EDMS--1096980--TD18_post-mortem_SEM_observation\TD18 KEK-SLAC Part H\TD18-PartH-Cell5--001.t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09228" y="5042142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3" name="Picture 8" descr="G:\Departments\EN\Groups\MME\MM\Metallurgy\MEB-Sigma\MAichele\EDMS--1096980--TD18_post-mortem_SEM_observation\TD18 KEK-SLAC Part H\TD18-PartH-Cell5--002.t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57600" y="5058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4" name="Picture 9" descr="G:\Departments\EN\Groups\MME\MM\Metallurgy\MEB-Sigma\MAichele\EDMS--1096980--TD18_post-mortem_SEM_observation\TD18 KEK-SLAC Part H\TD18-PartH-Cell5--003.tif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323975" y="505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15" name="TextBox 14"/>
          <p:cNvSpPr txBox="1"/>
          <p:nvPr/>
        </p:nvSpPr>
        <p:spPr>
          <a:xfrm>
            <a:off x="6127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</a:t>
            </a:r>
            <a:endParaRPr lang="en-GB" dirty="0"/>
          </a:p>
        </p:txBody>
      </p:sp>
      <p:grpSp>
        <p:nvGrpSpPr>
          <p:cNvPr id="10" name="Group 15"/>
          <p:cNvGrpSpPr>
            <a:grpSpLocks noChangeAspect="1"/>
          </p:cNvGrpSpPr>
          <p:nvPr/>
        </p:nvGrpSpPr>
        <p:grpSpPr>
          <a:xfrm rot="16200000">
            <a:off x="-128111" y="2310289"/>
            <a:ext cx="2819398" cy="637223"/>
            <a:chOff x="909114" y="512256"/>
            <a:chExt cx="8104428" cy="1831716"/>
          </a:xfrm>
        </p:grpSpPr>
        <p:pic>
          <p:nvPicPr>
            <p:cNvPr id="17" name="Picture 2" descr="G:\Departments\EN\Groups\MME\MM\Metallurgy\MEB-Sigma\MAichele\EDMS--1096980--TD18_post-mortem_SEM_observation\TD18 KEK-SLAC Part H\TD18-PartH-Cell6--004.tif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909114" y="543972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8" name="Picture 3" descr="G:\Departments\EN\Groups\MME\MM\Metallurgy\MEB-Sigma\MAichele\EDMS--1096980--TD18_post-mortem_SEM_observation\TD18 KEK-SLAC Part H\TD18-PartH-Cell6--001.tif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613542" y="51225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9" name="Picture 4" descr="G:\Departments\EN\Groups\MME\MM\Metallurgy\MEB-Sigma\MAichele\EDMS--1096980--TD18_post-mortem_SEM_observation\TD18 KEK-SLAC Part H\TD18-PartH-Cell6--002.tif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713828" y="522828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0" name="Picture 5" descr="G:\Departments\EN\Groups\MME\MM\Metallurgy\MEB-Sigma\MAichele\EDMS--1096980--TD18_post-mortem_SEM_observation\TD18 KEK-SLAC Part H\TD18-PartH-Cell6--003.tif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362200" y="5334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21" name="TextBox 20"/>
          <p:cNvSpPr txBox="1"/>
          <p:nvPr/>
        </p:nvSpPr>
        <p:spPr>
          <a:xfrm>
            <a:off x="10699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</a:t>
            </a:r>
            <a:endParaRPr lang="en-GB" dirty="0"/>
          </a:p>
        </p:txBody>
      </p:sp>
      <p:grpSp>
        <p:nvGrpSpPr>
          <p:cNvPr id="16" name="Group 21"/>
          <p:cNvGrpSpPr>
            <a:grpSpLocks noChangeAspect="1"/>
          </p:cNvGrpSpPr>
          <p:nvPr/>
        </p:nvGrpSpPr>
        <p:grpSpPr>
          <a:xfrm rot="16200000">
            <a:off x="338482" y="2319685"/>
            <a:ext cx="2819402" cy="618432"/>
            <a:chOff x="1364285" y="3026055"/>
            <a:chExt cx="8372860" cy="1836575"/>
          </a:xfrm>
        </p:grpSpPr>
        <p:pic>
          <p:nvPicPr>
            <p:cNvPr id="23" name="Picture 6" descr="G:\Departments\EN\Groups\MME\MM\Metallurgy\MEB-Sigma\MAichele\EDMS--1096980--TD18_post-mortem_SEM_observation\TD18 KEK-SLAC Part H\TD18-PartH-Cell7--004.tif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364285" y="306263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4" name="Picture 7" descr="G:\Departments\EN\Groups\MME\MM\Metallurgy\MEB-Sigma\MAichele\EDMS--1096980--TD18_post-mortem_SEM_observation\TD18 KEK-SLAC Part H\TD18-PartH-Cell7--001.tif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337145" y="3026055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5" name="Picture 8" descr="G:\Departments\EN\Groups\MME\MM\Metallurgy\MEB-Sigma\MAichele\EDMS--1096980--TD18_post-mortem_SEM_observation\TD18 KEK-SLAC Part H\TD18-PartH-Cell7--002.tif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257800" y="303337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6" name="Picture 9" descr="G:\Departments\EN\Groups\MME\MM\Metallurgy\MEB-Sigma\MAichele\EDMS--1096980--TD18_post-mortem_SEM_observation\TD18 KEK-SLAC Part H\TD18-PartH-Cell7--003.tif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971800" y="304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27" name="TextBox 26"/>
          <p:cNvSpPr txBox="1"/>
          <p:nvPr/>
        </p:nvSpPr>
        <p:spPr>
          <a:xfrm>
            <a:off x="15271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</a:t>
            </a:r>
            <a:endParaRPr lang="en-GB" dirty="0"/>
          </a:p>
        </p:txBody>
      </p:sp>
      <p:grpSp>
        <p:nvGrpSpPr>
          <p:cNvPr id="22" name="Group 27"/>
          <p:cNvGrpSpPr>
            <a:grpSpLocks noChangeAspect="1"/>
          </p:cNvGrpSpPr>
          <p:nvPr/>
        </p:nvGrpSpPr>
        <p:grpSpPr>
          <a:xfrm rot="16200000">
            <a:off x="857717" y="2305519"/>
            <a:ext cx="2819402" cy="646763"/>
            <a:chOff x="1828800" y="1724768"/>
            <a:chExt cx="7997728" cy="1834656"/>
          </a:xfrm>
        </p:grpSpPr>
        <p:pic>
          <p:nvPicPr>
            <p:cNvPr id="29" name="Picture 2" descr="G:\Departments\EN\Groups\MME\MM\Metallurgy\MEB-Sigma\MAichele\EDMS--1096980--TD18_post-mortem_SEM_observation\TD18 KEK-SLAC Part H\TD18-PartH-Cell8--004.tif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828800" y="175942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0" name="Picture 3" descr="G:\Departments\EN\Groups\MME\MM\Metallurgy\MEB-Sigma\MAichele\EDMS--1096980--TD18_post-mortem_SEM_observation\TD18 KEK-SLAC Part H\TD18-PartH-Cell8--001.tif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7426528" y="1724768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1" name="Picture 4" descr="G:\Departments\EN\Groups\MME\MM\Metallurgy\MEB-Sigma\MAichele\EDMS--1096980--TD18_post-mortem_SEM_observation\TD18 KEK-SLAC Part H\TD18-PartH-Cell8--002.tif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5029200" y="174577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2" name="Picture 5" descr="G:\Departments\EN\Groups\MME\MM\Metallurgy\MEB-Sigma\MAichele\EDMS--1096980--TD18_post-mortem_SEM_observation\TD18 KEK-SLAC Part H\TD18-PartH-Cell8--003.tif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2743200" y="17526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33" name="TextBox 32"/>
          <p:cNvSpPr txBox="1"/>
          <p:nvPr/>
        </p:nvSpPr>
        <p:spPr>
          <a:xfrm>
            <a:off x="19843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</a:t>
            </a:r>
            <a:endParaRPr lang="en-GB" dirty="0"/>
          </a:p>
        </p:txBody>
      </p:sp>
      <p:grpSp>
        <p:nvGrpSpPr>
          <p:cNvPr id="28" name="Group 33"/>
          <p:cNvGrpSpPr>
            <a:grpSpLocks noChangeAspect="1"/>
          </p:cNvGrpSpPr>
          <p:nvPr/>
        </p:nvGrpSpPr>
        <p:grpSpPr>
          <a:xfrm rot="16200000">
            <a:off x="1407616" y="2322016"/>
            <a:ext cx="2819398" cy="613769"/>
            <a:chOff x="0" y="5043711"/>
            <a:chExt cx="8334074" cy="1814289"/>
          </a:xfrm>
        </p:grpSpPr>
        <p:pic>
          <p:nvPicPr>
            <p:cNvPr id="35" name="Picture 6" descr="G:\Departments\EN\Groups\MME\MM\Metallurgy\MEB-Sigma\MAichele\EDMS--1096980--TD18_post-mortem_SEM_observation\TD18 KEK-SLAC Part H\TD18-PartH-Cell9--004.tif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0" y="5058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6" name="Picture 7" descr="G:\Departments\EN\Groups\MME\MM\Metallurgy\MEB-Sigma\MAichele\EDMS--1096980--TD18_post-mortem_SEM_observation\TD18 KEK-SLAC Part H\TD18-PartH-Cell9--001.tif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5934074" y="504847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7" name="Picture 8" descr="G:\Departments\EN\Groups\MME\MM\Metallurgy\MEB-Sigma\MAichele\EDMS--1096980--TD18_post-mortem_SEM_observation\TD18 KEK-SLAC Part H\TD18-PartH-Cell9--002.tif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4114800" y="5043711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8" name="Picture 9" descr="G:\Departments\EN\Groups\MME\MM\Metallurgy\MEB-Sigma\MAichele\EDMS--1096980--TD18_post-mortem_SEM_observation\TD18 KEK-SLAC Part H\TD18-PartH-Cell9--003.tif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752600" y="505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39" name="TextBox 38"/>
          <p:cNvSpPr txBox="1"/>
          <p:nvPr/>
        </p:nvSpPr>
        <p:spPr>
          <a:xfrm>
            <a:off x="25939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</a:t>
            </a:r>
            <a:endParaRPr lang="en-GB" dirty="0"/>
          </a:p>
        </p:txBody>
      </p:sp>
      <p:grpSp>
        <p:nvGrpSpPr>
          <p:cNvPr id="34" name="Group 39"/>
          <p:cNvGrpSpPr>
            <a:grpSpLocks noChangeAspect="1"/>
          </p:cNvGrpSpPr>
          <p:nvPr/>
        </p:nvGrpSpPr>
        <p:grpSpPr>
          <a:xfrm rot="16200000">
            <a:off x="1931438" y="2312438"/>
            <a:ext cx="2819398" cy="632926"/>
            <a:chOff x="1371600" y="2047068"/>
            <a:chExt cx="6758898" cy="1810332"/>
          </a:xfrm>
        </p:grpSpPr>
        <p:pic>
          <p:nvPicPr>
            <p:cNvPr id="41" name="Picture 2" descr="G:\Departments\EN\Groups\MME\MM\Metallurgy\MEB-Sigma\MAichele\EDMS--1096980--TD18_post-mortem_SEM_observation\TD18 KEK-SLAC Part G\TD18-PartG-Cell10--004.tif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3972732" y="2057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2" name="Picture 3" descr="G:\Departments\EN\Groups\MME\MM\Metallurgy\MEB-Sigma\MAichele\EDMS--1096980--TD18_post-mortem_SEM_observation\TD18 KEK-SLAC Part G\TD18-PartG-Cell10--001.tif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1371600" y="2057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3" name="Picture 4" descr="G:\Departments\EN\Groups\MME\MM\Metallurgy\MEB-Sigma\MAichele\EDMS--1096980--TD18_post-mortem_SEM_observation\TD18 KEK-SLAC Part G\TD18-PartG-Cell10--002.tif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2814234" y="2047068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4" name="Picture 5" descr="G:\Departments\EN\Groups\MME\MM\Metallurgy\MEB-Sigma\MAichele\EDMS--1096980--TD18_post-mortem_SEM_observation\TD18 KEK-SLAC Part G\TD18-PartG-Cell10--003.tif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5730498" y="2052234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45" name="TextBox 44"/>
          <p:cNvSpPr txBox="1"/>
          <p:nvPr/>
        </p:nvSpPr>
        <p:spPr>
          <a:xfrm>
            <a:off x="2980697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10</a:t>
            </a:r>
            <a:endParaRPr lang="en-GB" dirty="0"/>
          </a:p>
        </p:txBody>
      </p:sp>
      <p:grpSp>
        <p:nvGrpSpPr>
          <p:cNvPr id="40" name="Group 45"/>
          <p:cNvGrpSpPr>
            <a:grpSpLocks noChangeAspect="1"/>
          </p:cNvGrpSpPr>
          <p:nvPr/>
        </p:nvGrpSpPr>
        <p:grpSpPr>
          <a:xfrm rot="16200000">
            <a:off x="2513370" y="2284771"/>
            <a:ext cx="2819400" cy="688258"/>
            <a:chOff x="838200" y="4922936"/>
            <a:chExt cx="7496732" cy="1830064"/>
          </a:xfrm>
        </p:grpSpPr>
        <p:pic>
          <p:nvPicPr>
            <p:cNvPr id="47" name="Picture 6" descr="G:\Departments\EN\Groups\MME\MM\Metallurgy\MEB-Sigma\MAichele\EDMS--1096980--TD18_post-mortem_SEM_observation\TD18 KEK-SLAC Part G\TD18-PartG-Cell11--004.tif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838200" y="4953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8" name="Picture 7" descr="G:\Departments\EN\Groups\MME\MM\Metallurgy\MEB-Sigma\MAichele\EDMS--1096980--TD18_post-mortem_SEM_observation\TD18 KEK-SLAC Part G\TD18-PartG-Cell11--001.tif"/>
            <p:cNvPicPr>
              <a:picLocks noChangeAspect="1"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5934932" y="492293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9" name="Picture 8" descr="G:\Departments\EN\Groups\MME\MM\Metallurgy\MEB-Sigma\MAichele\EDMS--1096980--TD18_post-mortem_SEM_observation\TD18 KEK-SLAC Part G\TD18-PartG-Cell11--002.tif"/>
            <p:cNvPicPr>
              <a:picLocks noChangeAspect="1" noChangeArrowheads="1"/>
            </p:cNvPicPr>
            <p:nvPr/>
          </p:nvPicPr>
          <p:blipFill>
            <a:blip r:embed="rId32" cstate="print"/>
            <a:srcRect/>
            <a:stretch>
              <a:fillRect/>
            </a:stretch>
          </p:blipFill>
          <p:spPr bwMode="auto">
            <a:xfrm>
              <a:off x="3962400" y="493566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0" name="Picture 9" descr="G:\Departments\EN\Groups\MME\MM\Metallurgy\MEB-Sigma\MAichele\EDMS--1096980--TD18_post-mortem_SEM_observation\TD18 KEK-SLAC Part G\TD18-PartG-Cell11--003.tif"/>
            <p:cNvPicPr>
              <a:picLocks noChangeAspect="1"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2188130" y="4944332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51" name="TextBox 50"/>
          <p:cNvSpPr txBox="1"/>
          <p:nvPr/>
        </p:nvSpPr>
        <p:spPr>
          <a:xfrm>
            <a:off x="3514097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11</a:t>
            </a:r>
            <a:endParaRPr lang="en-GB" dirty="0"/>
          </a:p>
        </p:txBody>
      </p:sp>
      <p:grpSp>
        <p:nvGrpSpPr>
          <p:cNvPr id="46" name="Group 51"/>
          <p:cNvGrpSpPr/>
          <p:nvPr/>
        </p:nvGrpSpPr>
        <p:grpSpPr>
          <a:xfrm rot="16200000">
            <a:off x="3124199" y="2285999"/>
            <a:ext cx="2819400" cy="685801"/>
            <a:chOff x="833673" y="358365"/>
            <a:chExt cx="7052727" cy="1822635"/>
          </a:xfrm>
        </p:grpSpPr>
        <p:pic>
          <p:nvPicPr>
            <p:cNvPr id="53" name="Picture 2" descr="G:\Departments\EN\Groups\MME\MM\Metallurgy\MEB-Sigma\MAichele\EDMS--1096980--TD18_post-mortem_SEM_observation\TD18 KEK-SLAC Part G\TD18-PartG-Cell12--004.tif"/>
            <p:cNvPicPr>
              <a:picLocks noChangeAspect="1" noChangeArrowheads="1"/>
            </p:cNvPicPr>
            <p:nvPr/>
          </p:nvPicPr>
          <p:blipFill>
            <a:blip r:embed="rId34" cstate="print"/>
            <a:srcRect/>
            <a:stretch>
              <a:fillRect/>
            </a:stretch>
          </p:blipFill>
          <p:spPr bwMode="auto">
            <a:xfrm>
              <a:off x="833673" y="381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4" name="Picture 3" descr="G:\Departments\EN\Groups\MME\MM\Metallurgy\MEB-Sigma\MAichele\EDMS--1096980--TD18_post-mortem_SEM_observation\TD18 KEK-SLAC Part G\TD18-PartG-Cell12--001.tif"/>
            <p:cNvPicPr>
              <a:picLocks noChangeAspect="1" noChangeArrowheads="1"/>
            </p:cNvPicPr>
            <p:nvPr/>
          </p:nvPicPr>
          <p:blipFill>
            <a:blip r:embed="rId35" cstate="print"/>
            <a:srcRect/>
            <a:stretch>
              <a:fillRect/>
            </a:stretch>
          </p:blipFill>
          <p:spPr bwMode="auto">
            <a:xfrm>
              <a:off x="5486400" y="358365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5" name="Picture 4" descr="G:\Departments\EN\Groups\MME\MM\Metallurgy\MEB-Sigma\MAichele\EDMS--1096980--TD18_post-mortem_SEM_observation\TD18 KEK-SLAC Part G\TD18-PartG-Cell12--002.tif"/>
            <p:cNvPicPr>
              <a:picLocks noChangeAspect="1" noChangeArrowheads="1"/>
            </p:cNvPicPr>
            <p:nvPr/>
          </p:nvPicPr>
          <p:blipFill>
            <a:blip r:embed="rId36" cstate="print"/>
            <a:srcRect/>
            <a:stretch>
              <a:fillRect/>
            </a:stretch>
          </p:blipFill>
          <p:spPr bwMode="auto">
            <a:xfrm>
              <a:off x="3581400" y="37194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6" name="Picture 5" descr="G:\Departments\EN\Groups\MME\MM\Metallurgy\MEB-Sigma\MAichele\EDMS--1096980--TD18_post-mortem_SEM_observation\TD18 KEK-SLAC Part G\TD18-PartG-Cell12--003.tif"/>
            <p:cNvPicPr>
              <a:picLocks noChangeAspect="1" noChangeArrowheads="1"/>
            </p:cNvPicPr>
            <p:nvPr/>
          </p:nvPicPr>
          <p:blipFill>
            <a:blip r:embed="rId37" cstate="print"/>
            <a:srcRect/>
            <a:stretch>
              <a:fillRect/>
            </a:stretch>
          </p:blipFill>
          <p:spPr bwMode="auto">
            <a:xfrm>
              <a:off x="1676400" y="381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57" name="TextBox 56"/>
          <p:cNvSpPr txBox="1"/>
          <p:nvPr/>
        </p:nvSpPr>
        <p:spPr>
          <a:xfrm>
            <a:off x="4123697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12</a:t>
            </a:r>
            <a:endParaRPr lang="en-GB" dirty="0"/>
          </a:p>
        </p:txBody>
      </p:sp>
      <p:grpSp>
        <p:nvGrpSpPr>
          <p:cNvPr id="52" name="Group 57"/>
          <p:cNvGrpSpPr>
            <a:grpSpLocks noChangeAspect="1"/>
          </p:cNvGrpSpPr>
          <p:nvPr/>
        </p:nvGrpSpPr>
        <p:grpSpPr>
          <a:xfrm rot="16200000">
            <a:off x="3705323" y="2257523"/>
            <a:ext cx="2819398" cy="742755"/>
            <a:chOff x="2161848" y="5036814"/>
            <a:chExt cx="6939780" cy="1828248"/>
          </a:xfrm>
        </p:grpSpPr>
        <p:pic>
          <p:nvPicPr>
            <p:cNvPr id="59" name="Picture 6" descr="G:\Departments\EN\Groups\MME\MM\Metallurgy\MEB-Sigma\MAichele\EDMS--1096980--TD18_post-mortem_SEM_observation\TD18 KEK-SLAC Part G\TD18-PartG-Cell13--004.tif"/>
            <p:cNvPicPr>
              <a:picLocks noChangeAspect="1" noChangeArrowheads="1"/>
            </p:cNvPicPr>
            <p:nvPr/>
          </p:nvPicPr>
          <p:blipFill>
            <a:blip r:embed="rId38" cstate="print"/>
            <a:srcRect/>
            <a:stretch>
              <a:fillRect/>
            </a:stretch>
          </p:blipFill>
          <p:spPr bwMode="auto">
            <a:xfrm>
              <a:off x="2161848" y="5065062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0" name="Picture 7" descr="G:\Departments\EN\Groups\MME\MM\Metallurgy\MEB-Sigma\MAichele\EDMS--1096980--TD18_post-mortem_SEM_observation\TD18 KEK-SLAC Part G\TD18-PartG-Cell13--001.tif"/>
            <p:cNvPicPr>
              <a:picLocks noChangeAspect="1" noChangeArrowheads="1"/>
            </p:cNvPicPr>
            <p:nvPr/>
          </p:nvPicPr>
          <p:blipFill>
            <a:blip r:embed="rId39" cstate="print"/>
            <a:srcRect/>
            <a:stretch>
              <a:fillRect/>
            </a:stretch>
          </p:blipFill>
          <p:spPr bwMode="auto">
            <a:xfrm>
              <a:off x="6701628" y="503681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1" name="Picture 8" descr="G:\Departments\EN\Groups\MME\MM\Metallurgy\MEB-Sigma\MAichele\EDMS--1096980--TD18_post-mortem_SEM_observation\TD18 KEK-SLAC Part G\TD18-PartG-Cell13--002.tif"/>
            <p:cNvPicPr>
              <a:picLocks noChangeAspect="1" noChangeArrowheads="1"/>
            </p:cNvPicPr>
            <p:nvPr/>
          </p:nvPicPr>
          <p:blipFill>
            <a:blip r:embed="rId40" cstate="print"/>
            <a:srcRect/>
            <a:stretch>
              <a:fillRect/>
            </a:stretch>
          </p:blipFill>
          <p:spPr bwMode="auto">
            <a:xfrm>
              <a:off x="5015076" y="5047407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2" name="Picture 9" descr="G:\Departments\EN\Groups\MME\MM\Metallurgy\MEB-Sigma\MAichele\EDMS--1096980--TD18_post-mortem_SEM_observation\TD18 KEK-SLAC Part G\TD18-PartG-Cell13--003.tif"/>
            <p:cNvPicPr>
              <a:picLocks noChangeAspect="1" noChangeArrowheads="1"/>
            </p:cNvPicPr>
            <p:nvPr/>
          </p:nvPicPr>
          <p:blipFill>
            <a:blip r:embed="rId41" cstate="print"/>
            <a:srcRect/>
            <a:stretch>
              <a:fillRect/>
            </a:stretch>
          </p:blipFill>
          <p:spPr bwMode="auto">
            <a:xfrm>
              <a:off x="3276600" y="505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63" name="TextBox 62"/>
          <p:cNvSpPr txBox="1"/>
          <p:nvPr/>
        </p:nvSpPr>
        <p:spPr>
          <a:xfrm>
            <a:off x="4733297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13</a:t>
            </a:r>
            <a:endParaRPr lang="en-GB" dirty="0"/>
          </a:p>
        </p:txBody>
      </p:sp>
      <p:grpSp>
        <p:nvGrpSpPr>
          <p:cNvPr id="58" name="Group 63"/>
          <p:cNvGrpSpPr>
            <a:grpSpLocks noChangeAspect="1"/>
          </p:cNvGrpSpPr>
          <p:nvPr/>
        </p:nvGrpSpPr>
        <p:grpSpPr>
          <a:xfrm rot="16200000">
            <a:off x="4322082" y="2264682"/>
            <a:ext cx="2819400" cy="728435"/>
            <a:chOff x="304800" y="2253140"/>
            <a:chExt cx="7094062" cy="1832860"/>
          </a:xfrm>
        </p:grpSpPr>
        <p:pic>
          <p:nvPicPr>
            <p:cNvPr id="65" name="Picture 2" descr="G:\Departments\EN\Groups\MME\MM\Metallurgy\MEB-Sigma\MAichele\EDMS--1096980--TD18_post-mortem_SEM_observation\TD18 KEK-SLAC Part G\TD18-PartG-Cell14--004.tif"/>
            <p:cNvPicPr>
              <a:picLocks noChangeAspect="1" noChangeArrowheads="1"/>
            </p:cNvPicPr>
            <p:nvPr/>
          </p:nvPicPr>
          <p:blipFill>
            <a:blip r:embed="rId42" cstate="print"/>
            <a:srcRect/>
            <a:stretch>
              <a:fillRect/>
            </a:stretch>
          </p:blipFill>
          <p:spPr bwMode="auto">
            <a:xfrm>
              <a:off x="304800" y="2286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6" name="Picture 3" descr="G:\Departments\EN\Groups\MME\MM\Metallurgy\MEB-Sigma\MAichele\EDMS--1096980--TD18_post-mortem_SEM_observation\TD18 KEK-SLAC Part G\TD18-PartG-Cell14--001.tif"/>
            <p:cNvPicPr>
              <a:picLocks noChangeAspect="1" noChangeArrowheads="1"/>
            </p:cNvPicPr>
            <p:nvPr/>
          </p:nvPicPr>
          <p:blipFill>
            <a:blip r:embed="rId43" cstate="print"/>
            <a:srcRect/>
            <a:stretch>
              <a:fillRect/>
            </a:stretch>
          </p:blipFill>
          <p:spPr bwMode="auto">
            <a:xfrm>
              <a:off x="4998862" y="225314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7" name="Picture 4" descr="G:\Departments\EN\Groups\MME\MM\Metallurgy\MEB-Sigma\MAichele\EDMS--1096980--TD18_post-mortem_SEM_observation\TD18 KEK-SLAC Part G\TD18-PartG-Cell14--002.tif"/>
            <p:cNvPicPr>
              <a:picLocks noChangeAspect="1" noChangeArrowheads="1"/>
            </p:cNvPicPr>
            <p:nvPr/>
          </p:nvPicPr>
          <p:blipFill>
            <a:blip r:embed="rId44" cstate="print"/>
            <a:srcRect/>
            <a:stretch>
              <a:fillRect/>
            </a:stretch>
          </p:blipFill>
          <p:spPr bwMode="auto">
            <a:xfrm>
              <a:off x="2971800" y="226866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8" name="Picture 5" descr="G:\Departments\EN\Groups\MME\MM\Metallurgy\MEB-Sigma\MAichele\EDMS--1096980--TD18_post-mortem_SEM_observation\TD18 KEK-SLAC Part G\TD18-PartG-Cell14--003.tif"/>
            <p:cNvPicPr>
              <a:picLocks noChangeAspect="1" noChangeArrowheads="1"/>
            </p:cNvPicPr>
            <p:nvPr/>
          </p:nvPicPr>
          <p:blipFill>
            <a:blip r:embed="rId45" cstate="print"/>
            <a:srcRect/>
            <a:stretch>
              <a:fillRect/>
            </a:stretch>
          </p:blipFill>
          <p:spPr bwMode="auto">
            <a:xfrm>
              <a:off x="1121330" y="2277332"/>
              <a:ext cx="2400000" cy="1800000"/>
            </a:xfrm>
            <a:prstGeom prst="rect">
              <a:avLst/>
            </a:prstGeom>
            <a:noFill/>
          </p:spPr>
        </p:pic>
      </p:grpSp>
      <p:grpSp>
        <p:nvGrpSpPr>
          <p:cNvPr id="64" name="Group 68"/>
          <p:cNvGrpSpPr>
            <a:grpSpLocks noChangeAspect="1"/>
          </p:cNvGrpSpPr>
          <p:nvPr/>
        </p:nvGrpSpPr>
        <p:grpSpPr>
          <a:xfrm rot="16200000">
            <a:off x="4945353" y="2278353"/>
            <a:ext cx="2819400" cy="701093"/>
            <a:chOff x="1828800" y="4714874"/>
            <a:chExt cx="7315200" cy="1819052"/>
          </a:xfrm>
        </p:grpSpPr>
        <p:pic>
          <p:nvPicPr>
            <p:cNvPr id="70" name="Picture 6" descr="G:\Departments\EN\Groups\MME\MM\Metallurgy\MEB-Sigma\MAichele\EDMS--1096980--TD18_post-mortem_SEM_observation\TD18 KEK-SLAC Part G\TD18-PartG-Cell15--004.tif"/>
            <p:cNvPicPr>
              <a:picLocks noChangeAspect="1" noChangeArrowheads="1"/>
            </p:cNvPicPr>
            <p:nvPr/>
          </p:nvPicPr>
          <p:blipFill>
            <a:blip r:embed="rId46" cstate="print"/>
            <a:srcRect/>
            <a:stretch>
              <a:fillRect/>
            </a:stretch>
          </p:blipFill>
          <p:spPr bwMode="auto">
            <a:xfrm>
              <a:off x="1828800" y="4724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71" name="Picture 7" descr="G:\Departments\EN\Groups\MME\MM\Metallurgy\MEB-Sigma\MAichele\EDMS--1096980--TD18_post-mortem_SEM_observation\TD18 KEK-SLAC Part G\TD18-PartG-Cell15--001.tif"/>
            <p:cNvPicPr>
              <a:picLocks noChangeAspect="1" noChangeArrowheads="1"/>
            </p:cNvPicPr>
            <p:nvPr/>
          </p:nvPicPr>
          <p:blipFill>
            <a:blip r:embed="rId47" cstate="print"/>
            <a:srcRect/>
            <a:stretch>
              <a:fillRect/>
            </a:stretch>
          </p:blipFill>
          <p:spPr bwMode="auto">
            <a:xfrm>
              <a:off x="6744000" y="4724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72" name="Picture 8" descr="G:\Departments\EN\Groups\MME\MM\Metallurgy\MEB-Sigma\MAichele\EDMS--1096980--TD18_post-mortem_SEM_observation\TD18 KEK-SLAC Part G\TD18-PartG-Cell15--002.tif"/>
            <p:cNvPicPr>
              <a:picLocks noChangeAspect="1" noChangeArrowheads="1"/>
            </p:cNvPicPr>
            <p:nvPr/>
          </p:nvPicPr>
          <p:blipFill>
            <a:blip r:embed="rId48" cstate="print"/>
            <a:srcRect/>
            <a:stretch>
              <a:fillRect/>
            </a:stretch>
          </p:blipFill>
          <p:spPr bwMode="auto">
            <a:xfrm>
              <a:off x="4881563" y="473392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73" name="Picture 9" descr="G:\Departments\EN\Groups\MME\MM\Metallurgy\MEB-Sigma\MAichele\EDMS--1096980--TD18_post-mortem_SEM_observation\TD18 KEK-SLAC Part G\TD18-PartG-Cell15--003.tif"/>
            <p:cNvPicPr>
              <a:picLocks noChangeAspect="1" noChangeArrowheads="1"/>
            </p:cNvPicPr>
            <p:nvPr/>
          </p:nvPicPr>
          <p:blipFill>
            <a:blip r:embed="rId49" cstate="print"/>
            <a:srcRect/>
            <a:stretch>
              <a:fillRect/>
            </a:stretch>
          </p:blipFill>
          <p:spPr bwMode="auto">
            <a:xfrm>
              <a:off x="3271837" y="4714874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74" name="TextBox 73"/>
          <p:cNvSpPr txBox="1"/>
          <p:nvPr/>
        </p:nvSpPr>
        <p:spPr>
          <a:xfrm>
            <a:off x="5952497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15</a:t>
            </a:r>
            <a:endParaRPr lang="en-GB" dirty="0"/>
          </a:p>
        </p:txBody>
      </p:sp>
      <p:sp>
        <p:nvSpPr>
          <p:cNvPr id="75" name="TextBox 74"/>
          <p:cNvSpPr txBox="1"/>
          <p:nvPr/>
        </p:nvSpPr>
        <p:spPr>
          <a:xfrm>
            <a:off x="5342897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14</a:t>
            </a:r>
            <a:endParaRPr lang="en-GB" dirty="0"/>
          </a:p>
        </p:txBody>
      </p:sp>
      <p:grpSp>
        <p:nvGrpSpPr>
          <p:cNvPr id="69" name="Group 75"/>
          <p:cNvGrpSpPr>
            <a:grpSpLocks noChangeAspect="1"/>
          </p:cNvGrpSpPr>
          <p:nvPr/>
        </p:nvGrpSpPr>
        <p:grpSpPr>
          <a:xfrm rot="16200000">
            <a:off x="5785270" y="2203871"/>
            <a:ext cx="2819398" cy="850060"/>
            <a:chOff x="0" y="4267200"/>
            <a:chExt cx="8137800" cy="2453580"/>
          </a:xfrm>
        </p:grpSpPr>
        <p:pic>
          <p:nvPicPr>
            <p:cNvPr id="77" name="Picture 8" descr="G:\Departments\EN\Groups\MME\MM\Metallurgy\MEB-Sigma\MAichele\EDMS--1096980--TD18_post-mortem_SEM_observation\TD18 KEK-SLAC SliceE\TD18-Part_E-DS--003.tif"/>
            <p:cNvPicPr>
              <a:picLocks noChangeAspect="1" noChangeArrowheads="1"/>
            </p:cNvPicPr>
            <p:nvPr/>
          </p:nvPicPr>
          <p:blipFill>
            <a:blip r:embed="rId50" cstate="print"/>
            <a:srcRect/>
            <a:stretch>
              <a:fillRect/>
            </a:stretch>
          </p:blipFill>
          <p:spPr bwMode="auto">
            <a:xfrm>
              <a:off x="0" y="4343400"/>
              <a:ext cx="2880000" cy="2160000"/>
            </a:xfrm>
            <a:prstGeom prst="rect">
              <a:avLst/>
            </a:prstGeom>
            <a:noFill/>
          </p:spPr>
        </p:pic>
        <p:pic>
          <p:nvPicPr>
            <p:cNvPr id="78" name="Picture 7" descr="G:\Departments\EN\Groups\MME\MM\Metallurgy\MEB-Sigma\MAichele\EDMS--1096980--TD18_post-mortem_SEM_observation\TD18 KEK-SLAC SliceE\TD18-Part_E-DS--002.tif"/>
            <p:cNvPicPr>
              <a:picLocks noChangeAspect="1" noChangeArrowheads="1"/>
            </p:cNvPicPr>
            <p:nvPr/>
          </p:nvPicPr>
          <p:blipFill>
            <a:blip r:embed="rId51" cstate="print"/>
            <a:srcRect/>
            <a:stretch>
              <a:fillRect/>
            </a:stretch>
          </p:blipFill>
          <p:spPr bwMode="auto">
            <a:xfrm>
              <a:off x="2374350" y="4560780"/>
              <a:ext cx="2880000" cy="2160000"/>
            </a:xfrm>
            <a:prstGeom prst="rect">
              <a:avLst/>
            </a:prstGeom>
            <a:noFill/>
          </p:spPr>
        </p:pic>
        <p:pic>
          <p:nvPicPr>
            <p:cNvPr id="79" name="Picture 6" descr="G:\Departments\EN\Groups\MME\MM\Metallurgy\MEB-Sigma\MAichele\EDMS--1096980--TD18_post-mortem_SEM_observation\TD18 KEK-SLAC SliceE\TD18-Part_E-DS--004.tif"/>
            <p:cNvPicPr>
              <a:picLocks noChangeAspect="1" noChangeArrowheads="1"/>
            </p:cNvPicPr>
            <p:nvPr/>
          </p:nvPicPr>
          <p:blipFill>
            <a:blip r:embed="rId52" cstate="print"/>
            <a:srcRect/>
            <a:stretch>
              <a:fillRect/>
            </a:stretch>
          </p:blipFill>
          <p:spPr bwMode="auto">
            <a:xfrm>
              <a:off x="5257800" y="4267200"/>
              <a:ext cx="2880000" cy="2160000"/>
            </a:xfrm>
            <a:prstGeom prst="rect">
              <a:avLst/>
            </a:prstGeom>
            <a:noFill/>
          </p:spPr>
        </p:pic>
      </p:grpSp>
      <p:sp>
        <p:nvSpPr>
          <p:cNvPr id="80" name="TextBox 79"/>
          <p:cNvSpPr txBox="1"/>
          <p:nvPr/>
        </p:nvSpPr>
        <p:spPr>
          <a:xfrm>
            <a:off x="6790697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17</a:t>
            </a:r>
            <a:endParaRPr lang="en-GB" dirty="0"/>
          </a:p>
        </p:txBody>
      </p:sp>
      <p:sp>
        <p:nvSpPr>
          <p:cNvPr id="81" name="TextBox 80"/>
          <p:cNvSpPr txBox="1"/>
          <p:nvPr/>
        </p:nvSpPr>
        <p:spPr>
          <a:xfrm>
            <a:off x="6271095" y="697468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</a:t>
            </a:r>
            <a:r>
              <a:rPr lang="en-GB" dirty="0" smtClean="0">
                <a:solidFill>
                  <a:srgbClr val="FF0000"/>
                </a:solidFill>
              </a:rPr>
              <a:t>?16?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0" y="6477000"/>
            <a:ext cx="913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Images courtesy of M. </a:t>
            </a:r>
            <a:r>
              <a:rPr lang="en-GB" dirty="0" err="1" smtClean="0"/>
              <a:t>Aicheler</a:t>
            </a:r>
            <a:r>
              <a:rPr lang="en-GB" sz="1200" dirty="0" smtClean="0"/>
              <a:t>: </a:t>
            </a:r>
            <a:r>
              <a:rPr lang="en-GB" sz="1200" dirty="0" smtClean="0">
                <a:hlinkClick r:id="rId53"/>
              </a:rPr>
              <a:t>http://indico.cern.ch/getFile.py/access?contribId=0&amp;resId=1&amp;materialId=slides&amp;confId=106251</a:t>
            </a:r>
            <a:endParaRPr lang="en-GB" dirty="0" smtClean="0"/>
          </a:p>
        </p:txBody>
      </p:sp>
      <p:sp>
        <p:nvSpPr>
          <p:cNvPr id="84" name="TextBox 83"/>
          <p:cNvSpPr txBox="1"/>
          <p:nvPr/>
        </p:nvSpPr>
        <p:spPr>
          <a:xfrm>
            <a:off x="7400297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18</a:t>
            </a:r>
            <a:endParaRPr lang="en-GB" dirty="0"/>
          </a:p>
        </p:txBody>
      </p:sp>
      <p:sp>
        <p:nvSpPr>
          <p:cNvPr id="85" name="TextBox 84"/>
          <p:cNvSpPr txBox="1"/>
          <p:nvPr/>
        </p:nvSpPr>
        <p:spPr>
          <a:xfrm>
            <a:off x="8229600" y="381000"/>
            <a:ext cx="9575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Last </a:t>
            </a:r>
          </a:p>
          <a:p>
            <a:r>
              <a:rPr lang="en-GB" dirty="0" smtClean="0"/>
              <a:t>regular  </a:t>
            </a:r>
          </a:p>
          <a:p>
            <a:r>
              <a:rPr lang="en-GB" dirty="0" smtClean="0"/>
              <a:t>cell: 19</a:t>
            </a:r>
            <a:endParaRPr lang="en-GB" dirty="0"/>
          </a:p>
        </p:txBody>
      </p:sp>
      <p:grpSp>
        <p:nvGrpSpPr>
          <p:cNvPr id="76" name="Group 85"/>
          <p:cNvGrpSpPr>
            <a:grpSpLocks noChangeAspect="1"/>
          </p:cNvGrpSpPr>
          <p:nvPr/>
        </p:nvGrpSpPr>
        <p:grpSpPr>
          <a:xfrm rot="16200000">
            <a:off x="6461219" y="2194019"/>
            <a:ext cx="2819400" cy="869761"/>
            <a:chOff x="0" y="685800"/>
            <a:chExt cx="6272619" cy="1935051"/>
          </a:xfrm>
        </p:grpSpPr>
        <p:pic>
          <p:nvPicPr>
            <p:cNvPr id="87" name="Picture 5" descr="G:\Departments\EN\Groups\MME\MM\Metallurgy\MEB-Sigma\MAichele\EDMS--1096980--TD18_post-mortem_SEM_observation\TD18 KEK-SLAC SliceD\TD18-Part_D-DS--006.tif"/>
            <p:cNvPicPr>
              <a:picLocks noChangeAspect="1" noChangeArrowheads="1"/>
            </p:cNvPicPr>
            <p:nvPr/>
          </p:nvPicPr>
          <p:blipFill>
            <a:blip r:embed="rId54" cstate="print"/>
            <a:srcRect/>
            <a:stretch>
              <a:fillRect/>
            </a:stretch>
          </p:blipFill>
          <p:spPr bwMode="auto">
            <a:xfrm>
              <a:off x="0" y="6858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88" name="Picture 4" descr="G:\Departments\EN\Groups\MME\MM\Metallurgy\MEB-Sigma\MAichele\EDMS--1096980--TD18_post-mortem_SEM_observation\TD18 KEK-SLAC SliceD\TD18-Part_D-DS--005.tif"/>
            <p:cNvPicPr>
              <a:picLocks noChangeAspect="1" noChangeArrowheads="1"/>
            </p:cNvPicPr>
            <p:nvPr/>
          </p:nvPicPr>
          <p:blipFill>
            <a:blip r:embed="rId55" cstate="print"/>
            <a:srcRect/>
            <a:stretch>
              <a:fillRect/>
            </a:stretch>
          </p:blipFill>
          <p:spPr bwMode="auto">
            <a:xfrm>
              <a:off x="1138473" y="757473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89" name="Picture 3" descr="G:\Departments\EN\Groups\MME\MM\Metallurgy\MEB-Sigma\MAichele\EDMS--1096980--TD18_post-mortem_SEM_observation\TD18 KEK-SLAC SliceD\TD18-Part_D-DS--002.tif"/>
            <p:cNvPicPr>
              <a:picLocks noChangeAspect="1" noChangeArrowheads="1"/>
            </p:cNvPicPr>
            <p:nvPr/>
          </p:nvPicPr>
          <p:blipFill>
            <a:blip r:embed="rId56" cstate="print"/>
            <a:srcRect/>
            <a:stretch>
              <a:fillRect/>
            </a:stretch>
          </p:blipFill>
          <p:spPr bwMode="auto">
            <a:xfrm>
              <a:off x="2057400" y="820851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90" name="Picture 2" descr="G:\Departments\EN\Groups\MME\MM\Metallurgy\MEB-Sigma\MAichele\EDMS--1096980--TD18_post-mortem_SEM_observation\TD18 KEK-SLAC SliceD\TD18-Part_D-DS--018.tif"/>
            <p:cNvPicPr>
              <a:picLocks noChangeAspect="1" noChangeArrowheads="1"/>
            </p:cNvPicPr>
            <p:nvPr/>
          </p:nvPicPr>
          <p:blipFill>
            <a:blip r:embed="rId57" cstate="print"/>
            <a:srcRect/>
            <a:stretch>
              <a:fillRect/>
            </a:stretch>
          </p:blipFill>
          <p:spPr bwMode="auto">
            <a:xfrm>
              <a:off x="3872619" y="703908"/>
              <a:ext cx="2400000" cy="1800000"/>
            </a:xfrm>
            <a:prstGeom prst="rect">
              <a:avLst/>
            </a:prstGeom>
            <a:noFill/>
          </p:spPr>
        </p:pic>
      </p:grpSp>
      <p:grpSp>
        <p:nvGrpSpPr>
          <p:cNvPr id="83" name="Group 90"/>
          <p:cNvGrpSpPr>
            <a:grpSpLocks noChangeAspect="1"/>
          </p:cNvGrpSpPr>
          <p:nvPr/>
        </p:nvGrpSpPr>
        <p:grpSpPr>
          <a:xfrm rot="16200000">
            <a:off x="7159303" y="2184336"/>
            <a:ext cx="2797435" cy="867159"/>
            <a:chOff x="533400" y="4476750"/>
            <a:chExt cx="6269370" cy="1943400"/>
          </a:xfrm>
        </p:grpSpPr>
        <p:pic>
          <p:nvPicPr>
            <p:cNvPr id="92" name="Picture 8" descr="G:\Departments\EN\Groups\MME\MM\Metallurgy\MEB-Sigma\MAichele\EDMS--1096980--TD18_post-mortem_SEM_observation\TD18 KEK-SLAC SliceC\TD18-SliceC-DS-104.tif"/>
            <p:cNvPicPr>
              <a:picLocks noChangeAspect="1" noChangeArrowheads="1"/>
            </p:cNvPicPr>
            <p:nvPr/>
          </p:nvPicPr>
          <p:blipFill>
            <a:blip r:embed="rId58" cstate="print"/>
            <a:srcRect/>
            <a:stretch>
              <a:fillRect/>
            </a:stretch>
          </p:blipFill>
          <p:spPr bwMode="auto">
            <a:xfrm>
              <a:off x="533400" y="44958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93" name="Picture 6" descr="G:\Departments\EN\Groups\MME\MM\Metallurgy\MEB-Sigma\MAichele\EDMS--1096980--TD18_post-mortem_SEM_observation\TD18 KEK-SLAC SliceC\TD18-SliceC-DS-105.tif"/>
            <p:cNvPicPr>
              <a:picLocks noChangeAspect="1" noChangeArrowheads="1"/>
            </p:cNvPicPr>
            <p:nvPr/>
          </p:nvPicPr>
          <p:blipFill>
            <a:blip r:embed="rId59" cstate="print"/>
            <a:srcRect/>
            <a:stretch>
              <a:fillRect/>
            </a:stretch>
          </p:blipFill>
          <p:spPr bwMode="auto">
            <a:xfrm>
              <a:off x="2124075" y="447675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94" name="Picture 7" descr="G:\Departments\EN\Groups\MME\MM\Metallurgy\MEB-Sigma\MAichele\EDMS--1096980--TD18_post-mortem_SEM_observation\TD18 KEK-SLAC SliceC\TD18-SliceC-DS-109.tif"/>
            <p:cNvPicPr>
              <a:picLocks noChangeAspect="1" noChangeArrowheads="1"/>
            </p:cNvPicPr>
            <p:nvPr/>
          </p:nvPicPr>
          <p:blipFill>
            <a:blip r:embed="rId60" cstate="print"/>
            <a:srcRect/>
            <a:stretch>
              <a:fillRect/>
            </a:stretch>
          </p:blipFill>
          <p:spPr bwMode="auto">
            <a:xfrm>
              <a:off x="4402770" y="4620150"/>
              <a:ext cx="2400000" cy="1800000"/>
            </a:xfrm>
            <a:prstGeom prst="rect">
              <a:avLst/>
            </a:prstGeom>
            <a:noFill/>
          </p:spPr>
        </p:pic>
      </p:grpSp>
      <p:grpSp>
        <p:nvGrpSpPr>
          <p:cNvPr id="86" name="Group 94"/>
          <p:cNvGrpSpPr/>
          <p:nvPr/>
        </p:nvGrpSpPr>
        <p:grpSpPr>
          <a:xfrm>
            <a:off x="3200400" y="4191000"/>
            <a:ext cx="1600200" cy="2209800"/>
            <a:chOff x="4584000" y="0"/>
            <a:chExt cx="4560000" cy="6858000"/>
          </a:xfrm>
        </p:grpSpPr>
        <p:pic>
          <p:nvPicPr>
            <p:cNvPr id="96" name="Picture 3" descr="G:\Departments\EN\Groups\MME\MM\Metallurgy\MEB-Sigma\MAichele\EDMS--1096980--TD18_post-mortem_SEM_observation\TD18 KEK-SLAC Part G\TD18-PartG-Cell11--012.tif"/>
            <p:cNvPicPr>
              <a:picLocks noChangeAspect="1" noChangeArrowheads="1"/>
            </p:cNvPicPr>
            <p:nvPr/>
          </p:nvPicPr>
          <p:blipFill>
            <a:blip r:embed="rId61" cstate="print"/>
            <a:srcRect/>
            <a:stretch>
              <a:fillRect/>
            </a:stretch>
          </p:blipFill>
          <p:spPr bwMode="auto">
            <a:xfrm>
              <a:off x="4584000" y="0"/>
              <a:ext cx="4560000" cy="3420000"/>
            </a:xfrm>
            <a:prstGeom prst="rect">
              <a:avLst/>
            </a:prstGeom>
            <a:noFill/>
          </p:spPr>
        </p:pic>
        <p:pic>
          <p:nvPicPr>
            <p:cNvPr id="97" name="Picture 4" descr="G:\Departments\EN\Groups\MME\MM\Metallurgy\MEB-Sigma\MAichele\EDMS--1096980--TD18_post-mortem_SEM_observation\TD18 KEK-SLAC Part G\TD18-PartG-Cell11--013.tif"/>
            <p:cNvPicPr>
              <a:picLocks noChangeAspect="1" noChangeArrowheads="1"/>
            </p:cNvPicPr>
            <p:nvPr/>
          </p:nvPicPr>
          <p:blipFill>
            <a:blip r:embed="rId62" cstate="print"/>
            <a:srcRect/>
            <a:stretch>
              <a:fillRect/>
            </a:stretch>
          </p:blipFill>
          <p:spPr bwMode="auto">
            <a:xfrm>
              <a:off x="4584000" y="3438000"/>
              <a:ext cx="4560000" cy="3420000"/>
            </a:xfrm>
            <a:prstGeom prst="rect">
              <a:avLst/>
            </a:prstGeom>
            <a:noFill/>
          </p:spPr>
        </p:pic>
        <p:sp>
          <p:nvSpPr>
            <p:cNvPr id="98" name="Rectangle 97"/>
            <p:cNvSpPr/>
            <p:nvPr/>
          </p:nvSpPr>
          <p:spPr>
            <a:xfrm>
              <a:off x="6096000" y="1219200"/>
              <a:ext cx="1371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9" name="Straight Arrow Connector 98"/>
            <p:cNvCxnSpPr/>
            <p:nvPr/>
          </p:nvCxnSpPr>
          <p:spPr>
            <a:xfrm rot="5400000">
              <a:off x="5791200" y="3200400"/>
              <a:ext cx="19812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Arrow Connector 99"/>
          <p:cNvCxnSpPr/>
          <p:nvPr/>
        </p:nvCxnSpPr>
        <p:spPr>
          <a:xfrm rot="5400000">
            <a:off x="3657879" y="3962121"/>
            <a:ext cx="685800" cy="22915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101"/>
          <p:cNvGrpSpPr/>
          <p:nvPr/>
        </p:nvGrpSpPr>
        <p:grpSpPr>
          <a:xfrm>
            <a:off x="5715000" y="4191000"/>
            <a:ext cx="1600200" cy="2362200"/>
            <a:chOff x="4584000" y="0"/>
            <a:chExt cx="4560000" cy="6858000"/>
          </a:xfrm>
        </p:grpSpPr>
        <p:pic>
          <p:nvPicPr>
            <p:cNvPr id="103" name="Picture 4" descr="G:\Departments\EN\Groups\MME\MM\Metallurgy\MEB-Sigma\MAichele\EDMS--1096980--TD18_post-mortem_SEM_observation\TD18 KEK-SLAC SliceE\TD18-Part_E-DS--031.tif"/>
            <p:cNvPicPr>
              <a:picLocks noChangeAspect="1" noChangeArrowheads="1"/>
            </p:cNvPicPr>
            <p:nvPr/>
          </p:nvPicPr>
          <p:blipFill>
            <a:blip r:embed="rId63" cstate="print"/>
            <a:srcRect/>
            <a:stretch>
              <a:fillRect/>
            </a:stretch>
          </p:blipFill>
          <p:spPr bwMode="auto">
            <a:xfrm>
              <a:off x="4584000" y="3438000"/>
              <a:ext cx="4560000" cy="3420000"/>
            </a:xfrm>
            <a:prstGeom prst="rect">
              <a:avLst/>
            </a:prstGeom>
            <a:noFill/>
          </p:spPr>
        </p:pic>
        <p:pic>
          <p:nvPicPr>
            <p:cNvPr id="104" name="Picture 5" descr="G:\Departments\EN\Groups\MME\MM\Metallurgy\MEB-Sigma\MAichele\EDMS--1096980--TD18_post-mortem_SEM_observation\TD18 KEK-SLAC SliceE\TD18-Part_E-DS--027.tif"/>
            <p:cNvPicPr>
              <a:picLocks noChangeAspect="1" noChangeArrowheads="1"/>
            </p:cNvPicPr>
            <p:nvPr/>
          </p:nvPicPr>
          <p:blipFill>
            <a:blip r:embed="rId64" cstate="print"/>
            <a:srcRect/>
            <a:stretch>
              <a:fillRect/>
            </a:stretch>
          </p:blipFill>
          <p:spPr bwMode="auto">
            <a:xfrm>
              <a:off x="4584000" y="0"/>
              <a:ext cx="4560000" cy="3420000"/>
            </a:xfrm>
            <a:prstGeom prst="rect">
              <a:avLst/>
            </a:prstGeom>
            <a:noFill/>
          </p:spPr>
        </p:pic>
      </p:grpSp>
      <p:cxnSp>
        <p:nvCxnSpPr>
          <p:cNvPr id="105" name="Straight Arrow Connector 104"/>
          <p:cNvCxnSpPr/>
          <p:nvPr/>
        </p:nvCxnSpPr>
        <p:spPr>
          <a:xfrm rot="5400000">
            <a:off x="6438900" y="4000500"/>
            <a:ext cx="68580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rot="5400000">
            <a:off x="6096000" y="5257800"/>
            <a:ext cx="838200" cy="76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109"/>
          <p:cNvGrpSpPr/>
          <p:nvPr/>
        </p:nvGrpSpPr>
        <p:grpSpPr>
          <a:xfrm>
            <a:off x="7315200" y="4191000"/>
            <a:ext cx="1676400" cy="2362200"/>
            <a:chOff x="0" y="0"/>
            <a:chExt cx="4560000" cy="6858000"/>
          </a:xfrm>
        </p:grpSpPr>
        <p:pic>
          <p:nvPicPr>
            <p:cNvPr id="111" name="Picture 2" descr="G:\Departments\EN\Groups\MME\MM\Metallurgy\MEB-Sigma\MAichele\EDMS--1096980--TD18_post-mortem_SEM_observation\TD18 KEK-SLAC SliceD\TD18-Part_D-DS--025.tif"/>
            <p:cNvPicPr>
              <a:picLocks noChangeAspect="1" noChangeArrowheads="1"/>
            </p:cNvPicPr>
            <p:nvPr/>
          </p:nvPicPr>
          <p:blipFill>
            <a:blip r:embed="rId65" cstate="print"/>
            <a:srcRect/>
            <a:stretch>
              <a:fillRect/>
            </a:stretch>
          </p:blipFill>
          <p:spPr bwMode="auto">
            <a:xfrm>
              <a:off x="0" y="3438000"/>
              <a:ext cx="4560000" cy="3420000"/>
            </a:xfrm>
            <a:prstGeom prst="rect">
              <a:avLst/>
            </a:prstGeom>
            <a:noFill/>
          </p:spPr>
        </p:pic>
        <p:pic>
          <p:nvPicPr>
            <p:cNvPr id="112" name="Picture 3" descr="G:\Departments\EN\Groups\MME\MM\Metallurgy\MEB-Sigma\MAichele\EDMS--1096980--TD18_post-mortem_SEM_observation\TD18 KEK-SLAC SliceD\TD18-Part_D-DS--023.tif"/>
            <p:cNvPicPr>
              <a:picLocks noChangeAspect="1" noChangeArrowheads="1"/>
            </p:cNvPicPr>
            <p:nvPr/>
          </p:nvPicPr>
          <p:blipFill>
            <a:blip r:embed="rId66" cstate="print"/>
            <a:srcRect/>
            <a:stretch>
              <a:fillRect/>
            </a:stretch>
          </p:blipFill>
          <p:spPr bwMode="auto">
            <a:xfrm>
              <a:off x="0" y="0"/>
              <a:ext cx="4560000" cy="3420000"/>
            </a:xfrm>
            <a:prstGeom prst="rect">
              <a:avLst/>
            </a:prstGeom>
            <a:noFill/>
          </p:spPr>
        </p:pic>
      </p:grpSp>
      <p:cxnSp>
        <p:nvCxnSpPr>
          <p:cNvPr id="113" name="Straight Arrow Connector 112"/>
          <p:cNvCxnSpPr/>
          <p:nvPr/>
        </p:nvCxnSpPr>
        <p:spPr>
          <a:xfrm rot="16200000" flipH="1">
            <a:off x="7505700" y="4000500"/>
            <a:ext cx="83820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rot="5400000">
            <a:off x="7734300" y="5295900"/>
            <a:ext cx="8382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81001" y="4417874"/>
            <a:ext cx="2362200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It seems that cell #10 (regular cell #9 ~ </a:t>
            </a:r>
            <a:r>
              <a:rPr lang="en-GB" b="1" dirty="0" smtClean="0"/>
              <a:t>middle cell</a:t>
            </a:r>
            <a:r>
              <a:rPr lang="en-GB" dirty="0" smtClean="0"/>
              <a:t>) exhibits the level of damage which could be considered as </a:t>
            </a:r>
            <a:r>
              <a:rPr lang="en-GB" b="1" dirty="0" smtClean="0"/>
              <a:t>a limit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 on pulsed surface heating </a:t>
            </a:r>
            <a:r>
              <a:rPr lang="en-GB" dirty="0" err="1" smtClean="0"/>
              <a:t>dT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5153561"/>
            <a:ext cx="457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GB" sz="1600" dirty="0" smtClean="0"/>
              <a:t>Taking damage in the middle cell as a limit, </a:t>
            </a:r>
            <a:r>
              <a:rPr lang="en-GB" sz="1600" dirty="0" err="1" smtClean="0"/>
              <a:t>dT</a:t>
            </a:r>
            <a:r>
              <a:rPr lang="en-GB" sz="1600" dirty="0" smtClean="0"/>
              <a:t> limit is calculated for different number of cycles: 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GB" sz="1600" dirty="0" err="1" smtClean="0"/>
              <a:t>dT</a:t>
            </a:r>
            <a:r>
              <a:rPr lang="en-GB" sz="1600" baseline="-25000" dirty="0" err="1" smtClean="0"/>
              <a:t>eff</a:t>
            </a:r>
            <a:r>
              <a:rPr lang="en-GB" sz="1600" baseline="-25000" dirty="0" smtClean="0"/>
              <a:t> </a:t>
            </a:r>
            <a:r>
              <a:rPr lang="en-GB" sz="1600" dirty="0" smtClean="0"/>
              <a:t>= </a:t>
            </a:r>
            <a:r>
              <a:rPr lang="en-GB" sz="1600" b="1" dirty="0" smtClean="0"/>
              <a:t>69.3</a:t>
            </a:r>
            <a:r>
              <a:rPr lang="en-GB" sz="1600" dirty="0" smtClean="0"/>
              <a:t> K;   N = </a:t>
            </a:r>
            <a:r>
              <a:rPr lang="en-GB" sz="1600" b="1" dirty="0" smtClean="0"/>
              <a:t>276394719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GB" sz="1600" dirty="0" err="1" smtClean="0"/>
              <a:t>dT</a:t>
            </a:r>
            <a:r>
              <a:rPr lang="en-GB" sz="1600" baseline="-25000" dirty="0" err="1" smtClean="0"/>
              <a:t>CLIC</a:t>
            </a:r>
            <a:r>
              <a:rPr lang="en-GB" sz="1600" dirty="0" smtClean="0"/>
              <a:t> = </a:t>
            </a:r>
            <a:r>
              <a:rPr lang="en-GB" sz="1600" b="1" dirty="0" smtClean="0"/>
              <a:t>54.3</a:t>
            </a:r>
            <a:r>
              <a:rPr lang="en-GB" sz="1600" dirty="0" smtClean="0"/>
              <a:t> K; N = </a:t>
            </a:r>
            <a:r>
              <a:rPr lang="en-GB" sz="1600" b="1" dirty="0" smtClean="0"/>
              <a:t>2e10</a:t>
            </a:r>
            <a:endParaRPr lang="en-GB" sz="12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813"/>
            <a:ext cx="4597400" cy="439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876800" y="760035"/>
            <a:ext cx="4038600" cy="5170646"/>
          </a:xfrm>
          <a:prstGeom prst="rect">
            <a:avLst/>
          </a:prstGeom>
          <a:noFill/>
          <a:ln w="254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u="sng" dirty="0" smtClean="0"/>
              <a:t>Conclusions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/>
              <a:t> The high power test results of TD18 at SLAC have been considered from the point of view of a pulsed surface heating experiment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/>
              <a:t> Based on these results a limiting value of </a:t>
            </a:r>
            <a:r>
              <a:rPr lang="en-GB" sz="2400" b="1" dirty="0" err="1" smtClean="0">
                <a:solidFill>
                  <a:srgbClr val="FF0000"/>
                </a:solidFill>
              </a:rPr>
              <a:t>dT</a:t>
            </a:r>
            <a:r>
              <a:rPr lang="en-GB" sz="2400" b="1" dirty="0" smtClean="0">
                <a:solidFill>
                  <a:srgbClr val="FF0000"/>
                </a:solidFill>
              </a:rPr>
              <a:t> = 50 K </a:t>
            </a:r>
            <a:r>
              <a:rPr lang="en-GB" dirty="0" smtClean="0"/>
              <a:t>is found to be acceptable as an RF design constraint with a few percents margin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/>
              <a:t> This limit is to be applied to </a:t>
            </a:r>
          </a:p>
          <a:p>
            <a:pPr lvl="1">
              <a:buFont typeface="Wingdings" pitchFamily="2" charset="2"/>
              <a:buChar char="v"/>
            </a:pPr>
            <a:r>
              <a:rPr lang="en-GB" dirty="0" smtClean="0"/>
              <a:t>structures made of annealed Cu,</a:t>
            </a:r>
          </a:p>
          <a:p>
            <a:pPr lvl="1">
              <a:buFont typeface="Wingdings" pitchFamily="2" charset="2"/>
              <a:buChar char="v"/>
            </a:pPr>
            <a:r>
              <a:rPr lang="en-GB" dirty="0" smtClean="0"/>
              <a:t>with CLIC life time number of cycles </a:t>
            </a:r>
            <a:r>
              <a:rPr lang="en-GB" dirty="0" smtClean="0">
                <a:sym typeface="Wingdings" pitchFamily="2" charset="2"/>
              </a:rPr>
              <a:t>: (</a:t>
            </a:r>
            <a:r>
              <a:rPr lang="en-GB" dirty="0" smtClean="0"/>
              <a:t>2-5)e10</a:t>
            </a:r>
          </a:p>
          <a:p>
            <a:pPr lvl="1">
              <a:buFont typeface="Wingdings" pitchFamily="2" charset="2"/>
              <a:buChar char="v"/>
            </a:pPr>
            <a:r>
              <a:rPr lang="en-GB" dirty="0" smtClean="0"/>
              <a:t>for the regions with no or low level of surface electric field</a:t>
            </a:r>
          </a:p>
          <a:p>
            <a:pPr lvl="1">
              <a:buFont typeface="Wingdings" pitchFamily="2" charset="2"/>
              <a:buChar char="v"/>
            </a:pPr>
            <a:r>
              <a:rPr lang="en-GB" dirty="0" smtClean="0"/>
              <a:t>...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Maximum </a:t>
            </a:r>
            <a:r>
              <a:rPr lang="en-GB" dirty="0" err="1" smtClean="0"/>
              <a:t>dT</a:t>
            </a:r>
            <a:r>
              <a:rPr lang="en-GB" dirty="0" smtClean="0"/>
              <a:t> in TD24 prototypes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1397000"/>
          <a:ext cx="7391401" cy="230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953"/>
                <a:gridCol w="1599247"/>
                <a:gridCol w="2743201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 MV/m unloaded</a:t>
                      </a:r>
                    </a:p>
                    <a:p>
                      <a:r>
                        <a:rPr lang="en-GB" dirty="0" smtClean="0"/>
                        <a:t>100 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~120 MV/m unloaded for 100 MV/m loaded  at</a:t>
                      </a:r>
                    </a:p>
                    <a:p>
                      <a:r>
                        <a:rPr lang="en-GB" dirty="0" smtClean="0"/>
                        <a:t>240 ns with 156 ns flat top (CLIC nominal)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TD24_11.424GHz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27 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54 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TD24_11.994GHz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 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56 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TD24_R05_11.994GHz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 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43 K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Summary on the high-power RF constraints</a:t>
            </a:r>
            <a:endParaRPr lang="en-GB" sz="36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8600" y="1143000"/>
            <a:ext cx="8674100" cy="2031325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3300"/>
              </a:buClr>
              <a:buSzPct val="90000"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RF breakdown and pulsed surface heating constraints used for CLIC_G design (2007):</a:t>
            </a: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3300"/>
              </a:buClr>
              <a:buSzPct val="90000"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</a:t>
            </a:r>
            <a:r>
              <a:rPr kumimoji="0" lang="en-US" sz="24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</a:t>
            </a:r>
            <a:r>
              <a:rPr kumimoji="0" lang="en-US" sz="2400" b="0" i="0" u="none" strike="noStrike" kern="0" cap="none" spc="0" normalizeH="0" baseline="30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max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&lt; 250 MV/m</a:t>
            </a: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3300"/>
              </a:buClr>
              <a:buSzPct val="90000"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</a:t>
            </a:r>
            <a:r>
              <a:rPr kumimoji="0" lang="en-US" sz="24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·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</a:t>
            </a:r>
            <a:r>
              <a:rPr kumimoji="0" lang="en-US" sz="24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</a:t>
            </a:r>
            <a:r>
              <a:rPr kumimoji="0" lang="en-US" sz="2400" b="0" i="0" u="none" strike="noStrike" kern="0" cap="none" spc="0" normalizeH="0" baseline="30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1/3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= 18 MW·ns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1/3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/mm</a:t>
            </a: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3300"/>
              </a:buClr>
              <a:buSzPct val="90000"/>
              <a:tabLst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and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</a:pPr>
            <a:r>
              <a:rPr lang="el-GR" sz="2400" kern="0" dirty="0" smtClean="0">
                <a:solidFill>
                  <a:sysClr val="windowText" lastClr="000000"/>
                </a:solidFill>
              </a:rPr>
              <a:t>Δ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(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H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s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, 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) &lt; 56 K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8600" y="3657600"/>
            <a:ext cx="8674100" cy="2474524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3300"/>
              </a:buClr>
              <a:buSzPct val="90000"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Updated RF breakdown and pulsed surface heating constraints for BDR=10</a:t>
            </a:r>
            <a:r>
              <a:rPr kumimoji="0" lang="en-US" sz="18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-6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bpp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/m (2011):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</a:pP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</a:t>
            </a:r>
            <a:r>
              <a:rPr kumimoji="0" lang="en-US" sz="24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</a:t>
            </a:r>
            <a:r>
              <a:rPr kumimoji="0" lang="en-US" sz="2400" b="0" i="0" u="none" strike="noStrike" kern="0" cap="none" spc="0" normalizeH="0" baseline="30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max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&lt; 250 MV/m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</a:t>
            </a:r>
            <a:r>
              <a:rPr kumimoji="0" lang="en-US" sz="24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·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</a:t>
            </a:r>
            <a:r>
              <a:rPr kumimoji="0" lang="en-US" sz="24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</a:t>
            </a:r>
            <a:r>
              <a:rPr kumimoji="0" lang="en-US" sz="2400" b="0" i="0" u="none" strike="noStrike" kern="0" cap="none" spc="0" normalizeH="0" baseline="30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1/3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&lt; 2.8 MW/mm · (200ns)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1/3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= 17 MW/mm·ns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1/3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</a:pPr>
            <a:r>
              <a:rPr lang="en-US" sz="2400" kern="0" dirty="0" err="1" smtClean="0">
                <a:solidFill>
                  <a:sysClr val="windowText" lastClr="000000"/>
                </a:solidFill>
              </a:rPr>
              <a:t>S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c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2400" b="1" kern="0" dirty="0" smtClean="0">
                <a:solidFill>
                  <a:sysClr val="windowText" lastClr="000000"/>
                </a:solidFill>
              </a:rPr>
              <a:t>·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(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)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1/3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&lt; 5 MW/mm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2 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· (200ns)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1/3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rgbClr val="FF3300"/>
              </a:buClr>
              <a:buSzPct val="90000"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and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</a:pPr>
            <a:r>
              <a:rPr lang="el-GR" sz="2400" kern="0" dirty="0" smtClean="0">
                <a:solidFill>
                  <a:sysClr val="windowText" lastClr="000000"/>
                </a:solidFill>
              </a:rPr>
              <a:t>Δ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(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H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s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, 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) &lt; 50 K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114800" y="3200400"/>
            <a:ext cx="484632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1371600"/>
            <a:ext cx="701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 smtClean="0"/>
              <a:t> Update on the analysis of the field quantities in the high gradient structures</a:t>
            </a:r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 T24_KEK_disk</a:t>
            </a:r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 TD24_SLAC_disk</a:t>
            </a:r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 Single cell data analysed by Jiaru</a:t>
            </a:r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 Dual mode cavity </a:t>
            </a:r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 Analysis of the results of high power testing TD18 from the pulse surface heating perspective  </a:t>
            </a:r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 Summary on the high-gradient RF constraints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GB" dirty="0" smtClean="0"/>
              <a:t>Analysed structures (X-band only) 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1066800"/>
          <a:ext cx="4419601" cy="5303520"/>
        </p:xfrm>
        <a:graphic>
          <a:graphicData uri="http://schemas.openxmlformats.org/drawingml/2006/table">
            <a:tbl>
              <a:tblPr/>
              <a:tblGrid>
                <a:gridCol w="1237728"/>
                <a:gridCol w="524991"/>
                <a:gridCol w="523281"/>
                <a:gridCol w="533400"/>
                <a:gridCol w="533400"/>
                <a:gridCol w="527621"/>
                <a:gridCol w="539180"/>
              </a:tblGrid>
              <a:tr h="28223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RF design name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L</a:t>
                      </a:r>
                    </a:p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 [mm]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err="1">
                          <a:latin typeface="Arial"/>
                        </a:rPr>
                        <a:t>dphi</a:t>
                      </a:r>
                      <a:r>
                        <a:rPr lang="en-GB" sz="1200" b="0" i="0" u="none" strike="noStrike" dirty="0">
                          <a:latin typeface="Arial"/>
                        </a:rPr>
                        <a:t> [deg]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a1 </a:t>
                      </a:r>
                      <a:endParaRPr lang="en-GB" sz="1200" b="0" i="0" u="none" strike="noStrike" dirty="0" smtClean="0">
                        <a:latin typeface="Arial"/>
                      </a:endParaRPr>
                    </a:p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[</a:t>
                      </a:r>
                      <a:r>
                        <a:rPr lang="en-GB" sz="1200" b="0" i="0" u="none" strike="noStrike" dirty="0">
                          <a:latin typeface="Arial"/>
                        </a:rPr>
                        <a:t>mm]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d1</a:t>
                      </a:r>
                    </a:p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 </a:t>
                      </a:r>
                      <a:r>
                        <a:rPr lang="en-GB" sz="1200" b="0" i="0" u="none" strike="noStrike" dirty="0">
                          <a:latin typeface="Arial"/>
                        </a:rPr>
                        <a:t>[mm]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e1</a:t>
                      </a:r>
                    </a:p>
                    <a:p>
                      <a:pPr algn="r" fontAlgn="b"/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vg1</a:t>
                      </a:r>
                    </a:p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 </a:t>
                      </a:r>
                      <a:r>
                        <a:rPr lang="en-GB" sz="1200" b="0" i="0" u="none" strike="noStrike" dirty="0">
                          <a:latin typeface="Arial"/>
                        </a:rPr>
                        <a:t>[%]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DDS1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1800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5.7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11.7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T53VG5R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530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4.45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T53VG3MC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530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H90VG3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900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5.3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4.2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H60VG3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600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5.3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4.4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2.8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H60VG3R18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600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4.6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H60VG3R17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600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5.3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H75VG4R18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750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5.3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3.04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H60VG4R17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600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5.68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3.65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4.5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HDX11-Cu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48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4.21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2.4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CLIC-X-band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228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T18VG2.6-In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180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4.06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2.794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2.6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T18VG2.6-Out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180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2.66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1.314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T18VG2.6-Rev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180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2.66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1.314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T26VG3-In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260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T26VG3-Out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260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TD18_KEK_In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180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4.06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2.794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2.4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latin typeface="Arial"/>
                        </a:rPr>
                        <a:t>TD18_KEK_Out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180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2.66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1.314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0.9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T24_KEK_In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240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3.307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1.753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T24_KEK_Out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240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2.467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0.92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latin typeface="Arial"/>
                        </a:rPr>
                        <a:t>TD24_SLAC_Rev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240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2.467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0.81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latin typeface="Arial"/>
                        </a:rPr>
                        <a:t>SW1A5p65T4p6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13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5.65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4.6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latin typeface="Arial"/>
                        </a:rPr>
                        <a:t>SW1A3p75T2p6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13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3.75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2.6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latin typeface="Arial"/>
                        </a:rPr>
                        <a:t>SW1A3p75T1p66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13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3.75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1.66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SW1A2p75T2p0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13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180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latin typeface="Arial"/>
                        </a:rPr>
                        <a:t>2.75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1.4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4476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latin typeface="Arial"/>
                        </a:rPr>
                        <a:t>Dual Mode Cavity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latin typeface="Arial"/>
                        </a:rPr>
                        <a:t>25</a:t>
                      </a:r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57800" y="1295400"/>
            <a:ext cx="3505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GB" sz="1600" dirty="0" smtClean="0"/>
              <a:t> First analysis was published in 2009: A. Grudiev, S. Calatroni, and W. Wuensch, PRST-AB 12, 102001 (2009)</a:t>
            </a:r>
          </a:p>
          <a:p>
            <a:pPr>
              <a:buFont typeface="Courier New" pitchFamily="49" charset="0"/>
              <a:buChar char="o"/>
            </a:pPr>
            <a:r>
              <a:rPr lang="en-GB" sz="1600" dirty="0" smtClean="0"/>
              <a:t> Yellow indicates the structures made by CERN, all the rest is SLAC,KEK,FNAL, production</a:t>
            </a:r>
          </a:p>
          <a:p>
            <a:pPr>
              <a:buFont typeface="Courier New" pitchFamily="49" charset="0"/>
              <a:buChar char="o"/>
            </a:pPr>
            <a:r>
              <a:rPr lang="en-GB" sz="1600" dirty="0" smtClean="0"/>
              <a:t> Green indicates new structure or data since the 2009.</a:t>
            </a:r>
          </a:p>
          <a:p>
            <a:pPr>
              <a:buFont typeface="Courier New" pitchFamily="49" charset="0"/>
              <a:buChar char="o"/>
            </a:pPr>
            <a:r>
              <a:rPr lang="en-GB" sz="1600" dirty="0" smtClean="0"/>
              <a:t> Many thanks to the  people who helped me a lot in collecting the data (S. Doebert, C. Adolphsen, F. Wang, J. Shi, V. </a:t>
            </a:r>
            <a:r>
              <a:rPr lang="en-GB" sz="1600" dirty="0" err="1" smtClean="0"/>
              <a:t>Dolgashev</a:t>
            </a:r>
            <a:r>
              <a:rPr lang="en-GB" sz="1600" dirty="0" smtClean="0"/>
              <a:t>, T. Higo)</a:t>
            </a:r>
          </a:p>
          <a:p>
            <a:pPr>
              <a:buFont typeface="Courier New" pitchFamily="49" charset="0"/>
              <a:buChar char="o"/>
            </a:pPr>
            <a:r>
              <a:rPr lang="en-GB" sz="1600" dirty="0" smtClean="0"/>
              <a:t> Moreover,  Jiaru analysed independently data for 3 standing-wave cavities (remember his talk yesterday) so the cross-check is done at least for the SW cavities</a:t>
            </a:r>
            <a:endParaRPr lang="en-GB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Scaling the data to 200 ns, 1e-6 </a:t>
            </a:r>
            <a:r>
              <a:rPr lang="en-GB" dirty="0" err="1" smtClean="0"/>
              <a:t>bpp</a:t>
            </a:r>
            <a:r>
              <a:rPr lang="en-GB" dirty="0" smtClean="0"/>
              <a:t>/m  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609600" y="1524000"/>
            <a:ext cx="4398555" cy="2599135"/>
            <a:chOff x="885825" y="919163"/>
            <a:chExt cx="6754812" cy="2599135"/>
          </a:xfrm>
        </p:grpSpPr>
        <p:graphicFrame>
          <p:nvGraphicFramePr>
            <p:cNvPr id="7" name="Object 4"/>
            <p:cNvGraphicFramePr>
              <a:graphicFrameLocks noChangeAspect="1"/>
            </p:cNvGraphicFramePr>
            <p:nvPr/>
          </p:nvGraphicFramePr>
          <p:xfrm>
            <a:off x="4630449" y="1382713"/>
            <a:ext cx="3010188" cy="522287"/>
          </p:xfrm>
          <a:graphic>
            <a:graphicData uri="http://schemas.openxmlformats.org/presentationml/2006/ole">
              <p:oleObj spid="_x0000_s1026" name="Equation" r:id="rId3" imgW="952200" imgH="253800" progId="Equation.3">
                <p:embed/>
              </p:oleObj>
            </a:graphicData>
          </a:graphic>
        </p:graphicFrame>
        <p:graphicFrame>
          <p:nvGraphicFramePr>
            <p:cNvPr id="8" name="Object 5"/>
            <p:cNvGraphicFramePr>
              <a:graphicFrameLocks noChangeAspect="1"/>
            </p:cNvGraphicFramePr>
            <p:nvPr/>
          </p:nvGraphicFramePr>
          <p:xfrm>
            <a:off x="1339848" y="1397000"/>
            <a:ext cx="2588484" cy="520700"/>
          </p:xfrm>
          <a:graphic>
            <a:graphicData uri="http://schemas.openxmlformats.org/presentationml/2006/ole">
              <p:oleObj spid="_x0000_s1027" name="Equation" r:id="rId4" imgW="711000" imgH="241200" progId="Equation.3">
                <p:embed/>
              </p:oleObj>
            </a:graphicData>
          </a:graphic>
        </p:graphicFrame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885825" y="931863"/>
              <a:ext cx="36276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/>
              <a:r>
                <a:rPr lang="en-US" dirty="0"/>
                <a:t>For a fixed pulse length</a:t>
              </a: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981507" y="919163"/>
              <a:ext cx="25744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/>
              <a:r>
                <a:rPr lang="en-US" dirty="0"/>
                <a:t>For a fixed BDR</a:t>
              </a:r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2524098" y="1985963"/>
              <a:ext cx="1628801" cy="5667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H="1">
              <a:off x="4775200" y="1985963"/>
              <a:ext cx="1376502" cy="5667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3" name="Object 10"/>
            <p:cNvGraphicFramePr>
              <a:graphicFrameLocks noChangeAspect="1"/>
            </p:cNvGraphicFramePr>
            <p:nvPr/>
          </p:nvGraphicFramePr>
          <p:xfrm>
            <a:off x="2758137" y="2595563"/>
            <a:ext cx="3159526" cy="922735"/>
          </p:xfrm>
          <a:graphic>
            <a:graphicData uri="http://schemas.openxmlformats.org/presentationml/2006/ole">
              <p:oleObj spid="_x0000_s1028" name="Equation" r:id="rId5" imgW="965160" imgH="431640" progId="Equation.3">
                <p:embed/>
              </p:oleObj>
            </a:graphicData>
          </a:graphic>
        </p:graphicFrame>
      </p:grpSp>
      <p:sp>
        <p:nvSpPr>
          <p:cNvPr id="15" name="TextBox 14"/>
          <p:cNvSpPr txBox="1"/>
          <p:nvPr/>
        </p:nvSpPr>
        <p:spPr>
          <a:xfrm>
            <a:off x="381000" y="1123890"/>
            <a:ext cx="3841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For rectangular pulse of length </a:t>
            </a:r>
            <a:r>
              <a:rPr lang="en-GB" sz="2000" dirty="0" err="1" smtClean="0"/>
              <a:t>t</a:t>
            </a:r>
            <a:r>
              <a:rPr lang="en-GB" sz="2000" baseline="-25000" dirty="0" err="1" smtClean="0"/>
              <a:t>p</a:t>
            </a:r>
            <a:endParaRPr lang="en-GB" sz="20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4343400"/>
            <a:ext cx="449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 smtClean="0"/>
              <a:t>For pulse with a ramp (SW and some of TW structures), effective pulse length is used which is the time when the </a:t>
            </a:r>
          </a:p>
          <a:p>
            <a:r>
              <a:rPr lang="en-GB" sz="2000" dirty="0" smtClean="0"/>
              <a:t>                      P</a:t>
            </a:r>
            <a:r>
              <a:rPr lang="en-GB" sz="2000" baseline="-25000" dirty="0" smtClean="0"/>
              <a:t>in</a:t>
            </a:r>
            <a:r>
              <a:rPr lang="en-GB" sz="2000" dirty="0" smtClean="0"/>
              <a:t>(t) &gt; 0.85 </a:t>
            </a:r>
            <a:r>
              <a:rPr lang="en-GB" sz="2000" dirty="0" err="1" smtClean="0"/>
              <a:t>P</a:t>
            </a:r>
            <a:r>
              <a:rPr lang="en-GB" sz="2000" baseline="-25000" dirty="0" err="1" smtClean="0"/>
              <a:t>in</a:t>
            </a:r>
            <a:r>
              <a:rPr lang="en-GB" sz="2000" baseline="30000" dirty="0" err="1" smtClean="0"/>
              <a:t>max</a:t>
            </a:r>
            <a:r>
              <a:rPr lang="en-GB" sz="2000" dirty="0" smtClean="0"/>
              <a:t> </a:t>
            </a:r>
            <a:endParaRPr lang="en-GB" sz="20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" y="6324600"/>
            <a:ext cx="792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N.B.  Brown and Green are new data points.                           JS = Jiaru Shi; AG = Alexej Grudiev</a:t>
            </a:r>
            <a:endParaRPr lang="en-GB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1066800"/>
            <a:ext cx="3176587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Maximum surface electric and magnetic fields</a:t>
            </a:r>
            <a:endParaRPr lang="en-GB" sz="3600" dirty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14400"/>
            <a:ext cx="3419475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914400"/>
            <a:ext cx="3328987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Connector 14"/>
          <p:cNvCxnSpPr/>
          <p:nvPr/>
        </p:nvCxnSpPr>
        <p:spPr>
          <a:xfrm>
            <a:off x="32766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1000" y="6324600"/>
            <a:ext cx="7828553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Es = 250 MV/m or higher has been achieved in several cases: very low or zero group velocity</a:t>
            </a:r>
            <a:endParaRPr lang="en-GB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315200" y="1905000"/>
            <a:ext cx="114300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7315200" y="1905000"/>
            <a:ext cx="12192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7696200" y="1905000"/>
            <a:ext cx="9906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48600" y="1295400"/>
            <a:ext cx="122693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Waveguide</a:t>
            </a:r>
          </a:p>
          <a:p>
            <a:r>
              <a:rPr lang="en-GB" dirty="0" smtClean="0"/>
              <a:t>damped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14400"/>
            <a:ext cx="3328987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Power flow related quantities: Sc and P/C</a:t>
            </a:r>
            <a:endParaRPr lang="en-GB" sz="36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1242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24000" y="6324600"/>
            <a:ext cx="1850186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Sc = 4 - 5 MW/mm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914400"/>
            <a:ext cx="3382963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Straight Connector 15"/>
          <p:cNvCxnSpPr/>
          <p:nvPr/>
        </p:nvCxnSpPr>
        <p:spPr>
          <a:xfrm>
            <a:off x="67818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9718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0200" y="6324600"/>
            <a:ext cx="223368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P/C = 2.3 – 2.9 MW/mm </a:t>
            </a:r>
            <a:endParaRPr lang="en-GB" sz="16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69342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Pulsed surface heating in TD18 tested at SLAC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GB" dirty="0" smtClean="0"/>
              <a:t>TD18 parameters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990600"/>
          <a:ext cx="41148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3789"/>
                <a:gridCol w="866274"/>
                <a:gridCol w="938463"/>
                <a:gridCol w="866274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Cell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First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Middle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Last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a</a:t>
                      </a:r>
                      <a:r>
                        <a:rPr lang="en-US" sz="1200" b="0" baseline="0" dirty="0" smtClean="0">
                          <a:solidFill>
                            <a:srgbClr val="0070C0"/>
                          </a:solidFill>
                        </a:rPr>
                        <a:t> [mm]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4.06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3.36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2.66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a/</a:t>
                      </a:r>
                      <a:r>
                        <a:rPr lang="en-US" sz="1200" b="0" dirty="0" smtClean="0">
                          <a:solidFill>
                            <a:srgbClr val="0070C0"/>
                          </a:solidFill>
                          <a:latin typeface="Symbol" pitchFamily="18" charset="2"/>
                        </a:rPr>
                        <a:t>l </a:t>
                      </a:r>
                      <a:r>
                        <a:rPr lang="en-US" sz="1200" b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(%)</a:t>
                      </a:r>
                      <a:endParaRPr lang="en-US" sz="1200" b="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15.4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12.8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10.1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d [mm]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2.794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2.054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1.314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e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1.21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1.18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1.15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 f [GHz]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11.424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11.424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11.424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Q(Cu)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5100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5400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5500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v</a:t>
                      </a:r>
                      <a:r>
                        <a:rPr lang="en-US" sz="1200" b="0" baseline="0" dirty="0" smtClean="0">
                          <a:solidFill>
                            <a:srgbClr val="0070C0"/>
                          </a:solidFill>
                        </a:rPr>
                        <a:t>g</a:t>
                      </a:r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/c [%]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2.23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1.45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0.87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r’/Q [Linac</a:t>
                      </a:r>
                      <a:r>
                        <a:rPr lang="el-GR" sz="1200" b="0" dirty="0" smtClean="0">
                          <a:solidFill>
                            <a:srgbClr val="0070C0"/>
                          </a:solidFill>
                        </a:rPr>
                        <a:t>Ω</a:t>
                      </a:r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/m]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10200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12600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15100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Es/Ea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2.0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1.95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1.95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Hs/Ea [mA/V]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6.0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5.6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5.0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Sc/Ea</a:t>
                      </a:r>
                      <a:r>
                        <a:rPr lang="en-US" sz="1200" b="0" baseline="30000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 [mA/V]</a:t>
                      </a:r>
                      <a:endParaRPr lang="en-US" sz="1200" b="0" baseline="30000" dirty="0" smtClean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70C0"/>
                          </a:solidFill>
                        </a:rPr>
                        <a:t>0.52</a:t>
                      </a:r>
                      <a:endParaRPr lang="en-US" sz="12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rgbClr val="00B050"/>
                          </a:solidFill>
                        </a:rPr>
                        <a:t>0.40</a:t>
                      </a:r>
                      <a:endParaRPr lang="en-US" sz="12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0.31</a:t>
                      </a:r>
                      <a:endParaRPr lang="en-US" sz="12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0" y="4769584"/>
            <a:ext cx="281940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In regular cells</a:t>
            </a:r>
          </a:p>
          <a:p>
            <a:pPr algn="ctr"/>
            <a:r>
              <a:rPr lang="en-US" sz="2000" dirty="0" smtClean="0"/>
              <a:t>P = 59.8 MW </a:t>
            </a:r>
          </a:p>
          <a:p>
            <a:pPr algn="ctr"/>
            <a:r>
              <a:rPr lang="en-US" sz="2000" dirty="0" smtClean="0"/>
              <a:t>for &lt;G&gt; = 100 MV/m</a:t>
            </a:r>
          </a:p>
          <a:p>
            <a:pPr algn="ctr"/>
            <a:r>
              <a:rPr lang="en-US" sz="2000" dirty="0" smtClean="0"/>
              <a:t>Regular cells length = 157.5 mm</a:t>
            </a:r>
            <a:endParaRPr lang="en-US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723900"/>
            <a:ext cx="46577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19600"/>
            <a:ext cx="2971800" cy="231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52983" y="4419600"/>
            <a:ext cx="306681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16200000" flipV="1">
            <a:off x="7086600" y="3733800"/>
            <a:ext cx="3048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391400" y="3886200"/>
            <a:ext cx="710451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43.6 K</a:t>
            </a:r>
            <a:endParaRPr lang="en-GB" sz="1600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962400" y="3962400"/>
            <a:ext cx="30480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447800" y="3962400"/>
            <a:ext cx="381000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High power operation at NLCTA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6779" t="3488" r="7048"/>
          <a:stretch>
            <a:fillRect/>
          </a:stretch>
        </p:blipFill>
        <p:spPr bwMode="auto">
          <a:xfrm>
            <a:off x="76200" y="1600200"/>
            <a:ext cx="5889554" cy="4131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362200" y="1367135"/>
            <a:ext cx="109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History</a:t>
            </a:r>
            <a:endParaRPr lang="en-GB" sz="24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1" y="914400"/>
            <a:ext cx="3200400" cy="312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858000" y="762000"/>
            <a:ext cx="166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Pulse shape</a:t>
            </a:r>
            <a:endParaRPr lang="en-GB" sz="24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1" y="3580435"/>
            <a:ext cx="3200400" cy="312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>
            <a:off x="1828800" y="6172200"/>
            <a:ext cx="480060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69261" y="5830669"/>
            <a:ext cx="3950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About 5 degree additional PSH temperature rise due to SLED pre-pulse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52400" y="914400"/>
            <a:ext cx="582403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Images courtesy of F. Wang:</a:t>
            </a:r>
          </a:p>
          <a:p>
            <a:r>
              <a:rPr lang="en-GB" sz="1000" dirty="0" smtClean="0">
                <a:hlinkClick r:id="rId5"/>
              </a:rPr>
              <a:t>http://indico.cern.ch/getFile.py/access?contribId=1&amp;sessionId=0&amp;resId=1&amp;materialId=slides&amp;confId=75374</a:t>
            </a:r>
            <a:endParaRPr lang="en-GB" sz="100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1380</Words>
  <Application>Microsoft Office PowerPoint</Application>
  <PresentationFormat>On-screen Show (4:3)</PresentationFormat>
  <Paragraphs>370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Wingdings</vt:lpstr>
      <vt:lpstr>Courier New</vt:lpstr>
      <vt:lpstr>Symbol</vt:lpstr>
      <vt:lpstr>Office Theme</vt:lpstr>
      <vt:lpstr>Equation</vt:lpstr>
      <vt:lpstr>Update on the analysis of the high-power test results</vt:lpstr>
      <vt:lpstr>Outline</vt:lpstr>
      <vt:lpstr>Analysed structures (X-band only) </vt:lpstr>
      <vt:lpstr>Scaling the data to 200 ns, 1e-6 bpp/m  </vt:lpstr>
      <vt:lpstr>Maximum surface electric and magnetic fields</vt:lpstr>
      <vt:lpstr>Power flow related quantities: Sc and P/C</vt:lpstr>
      <vt:lpstr>Pulsed surface heating in TD18 tested at SLAC</vt:lpstr>
      <vt:lpstr>TD18 parameters</vt:lpstr>
      <vt:lpstr>High power operation at NLCTA</vt:lpstr>
      <vt:lpstr>Pulsed surface heating temperature rise during high power operation</vt:lpstr>
      <vt:lpstr>S-N curve for Cu OFE (cold worked) </vt:lpstr>
      <vt:lpstr>Scaling the TD18 data</vt:lpstr>
      <vt:lpstr>Which cell to take as a limit ?</vt:lpstr>
      <vt:lpstr>Summary on pulsed surface heating dT</vt:lpstr>
      <vt:lpstr>Maximum dT in TD24 prototypes</vt:lpstr>
      <vt:lpstr>Summary on the high-power RF constraints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the analysis of the high-power test results</dc:title>
  <dc:creator>Alexej Grudiev</dc:creator>
  <cp:lastModifiedBy>grudiev</cp:lastModifiedBy>
  <cp:revision>41</cp:revision>
  <dcterms:created xsi:type="dcterms:W3CDTF">2006-08-16T00:00:00Z</dcterms:created>
  <dcterms:modified xsi:type="dcterms:W3CDTF">2011-09-26T11:15:50Z</dcterms:modified>
</cp:coreProperties>
</file>