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9" r:id="rId9"/>
    <p:sldId id="260" r:id="rId10"/>
    <p:sldId id="261" r:id="rId11"/>
    <p:sldId id="265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94C5B7-68D5-274E-B07F-A0E588233F6D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CF0AB-72B9-CD4D-8BC0-9F35F7FBE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7120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034F9F-3460-3D40-9147-50C245A9D1C1}" type="slidenum">
              <a:rPr lang="en-US" altLang="ja-JP">
                <a:latin typeface="Arial" charset="0"/>
                <a:ea typeface="Arial Unicode MS" charset="0"/>
                <a:cs typeface="Arial Unicode MS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ja-JP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smtClean="0">
              <a:latin typeface="Times" charset="0"/>
              <a:ea typeface="Osaka" charset="-128"/>
              <a:cs typeface="Osaka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B62749-8583-F24F-84C1-20A079C07D30}" type="slidenum">
              <a:rPr lang="en-US" altLang="ja-JP">
                <a:latin typeface="Arial" charset="0"/>
                <a:ea typeface="Arial Unicode MS" charset="0"/>
                <a:cs typeface="Arial Unicode MS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ja-JP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smtClean="0">
              <a:latin typeface="Times" charset="0"/>
              <a:ea typeface="Osaka" charset="-128"/>
              <a:cs typeface="Osaka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34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14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275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22 January 2009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Carlo Pagani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10753-C7A0-4349-8E9D-48EC42E2672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768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84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927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23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44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36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32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72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777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6B5BE-BDF5-FA4A-998B-845D2FEAEA94}" type="datetimeFigureOut">
              <a:rPr kumimoji="1" lang="ja-JP" altLang="en-US" smtClean="0"/>
              <a:t>12/04/24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807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214150"/>
            <a:ext cx="7772400" cy="178506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TDR Part </a:t>
            </a:r>
            <a:r>
              <a:rPr kumimoji="1" lang="en-US" altLang="ja-JP" dirty="0" smtClean="0"/>
              <a:t>2: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3.3 Cavity Integration</a:t>
            </a:r>
            <a:br>
              <a:rPr lang="en-US" altLang="ja-JP" dirty="0" smtClean="0"/>
            </a:br>
            <a:r>
              <a:rPr lang="en-US" altLang="ja-JP" sz="3200" dirty="0" smtClean="0"/>
              <a:t>(10 pages</a:t>
            </a:r>
            <a:r>
              <a:rPr lang="en-US" altLang="ja-JP" sz="3200" dirty="0" smtClean="0"/>
              <a:t>)</a:t>
            </a:r>
            <a:endParaRPr kumimoji="1" lang="ja-JP" altLang="en-US" sz="3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5063626"/>
            <a:ext cx="6400800" cy="575173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H. Hayano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26555" y="3939052"/>
            <a:ext cx="6368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Baseline Design   based on the SCRF-BTR@KEK meeting discussion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8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FNAL-cavity-drawing-0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750" y="1033694"/>
            <a:ext cx="5604567" cy="4384041"/>
          </a:xfrm>
          <a:prstGeom prst="rect">
            <a:avLst/>
          </a:prstGeom>
        </p:spPr>
      </p:pic>
      <p:sp>
        <p:nvSpPr>
          <p:cNvPr id="4" name="TextBox 12"/>
          <p:cNvSpPr txBox="1">
            <a:spLocks noChangeArrowheads="1"/>
          </p:cNvSpPr>
          <p:nvPr/>
        </p:nvSpPr>
        <p:spPr bwMode="auto">
          <a:xfrm>
            <a:off x="4011533" y="29033"/>
            <a:ext cx="13903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>
                <a:latin typeface="Helvetica" charset="0"/>
                <a:ea typeface="Helvetica" charset="0"/>
                <a:cs typeface="Helvetica" charset="0"/>
              </a:rPr>
              <a:t>Cavity boundary</a:t>
            </a:r>
            <a:endParaRPr lang="ja-JP" altLang="en-US" sz="12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3893877" y="292129"/>
            <a:ext cx="16722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latin typeface="Calibri" charset="0"/>
              </a:rPr>
              <a:t>BCD: </a:t>
            </a:r>
            <a:r>
              <a:rPr lang="en-US" altLang="ja-JP" sz="1200" dirty="0" smtClean="0">
                <a:latin typeface="Calibri" charset="0"/>
              </a:rPr>
              <a:t>TESLA-short cavity</a:t>
            </a:r>
            <a:endParaRPr lang="ja-JP" altLang="en-US" sz="1200" dirty="0">
              <a:latin typeface="Calibri" charset="0"/>
            </a:endParaRPr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7955266" y="6611779"/>
            <a:ext cx="118873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latin typeface="Calibri" charset="0"/>
              </a:rPr>
              <a:t>from FNAL drawing</a:t>
            </a:r>
            <a:endParaRPr lang="ja-JP" altLang="en-US" sz="1000" dirty="0">
              <a:latin typeface="Calibri" charset="0"/>
            </a:endParaRPr>
          </a:p>
        </p:txBody>
      </p:sp>
      <p:pic>
        <p:nvPicPr>
          <p:cNvPr id="7" name="図 6" descr="DN78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541" y="1202180"/>
            <a:ext cx="1569470" cy="1519304"/>
          </a:xfrm>
          <a:prstGeom prst="rect">
            <a:avLst/>
          </a:prstGeom>
        </p:spPr>
      </p:pic>
      <p:pic>
        <p:nvPicPr>
          <p:cNvPr id="8" name="図 7" descr="DN4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266" y="3632065"/>
            <a:ext cx="682738" cy="825893"/>
          </a:xfrm>
          <a:prstGeom prst="rect">
            <a:avLst/>
          </a:prstGeom>
        </p:spPr>
      </p:pic>
      <p:pic>
        <p:nvPicPr>
          <p:cNvPr id="9" name="図 8" descr="DN78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11" y="1202180"/>
            <a:ext cx="1569470" cy="1519304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9805" y="1116658"/>
            <a:ext cx="1704117" cy="18015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7338317" y="1116658"/>
            <a:ext cx="1704117" cy="18015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7732300" y="3483921"/>
            <a:ext cx="1077340" cy="11291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7193054" y="1657845"/>
            <a:ext cx="135435" cy="1551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1723923" y="1596955"/>
            <a:ext cx="108270" cy="1551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 flipV="1">
            <a:off x="6795594" y="2346190"/>
            <a:ext cx="936707" cy="131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7675996" y="2641196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DN78 interface</a:t>
            </a:r>
            <a:endParaRPr kumimoji="1" lang="ja-JP" altLang="en-US" sz="120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62046" y="2641196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DN78 interface</a:t>
            </a:r>
            <a:endParaRPr kumimoji="1" lang="ja-JP" altLang="en-US" sz="120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739660" y="4353130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DN40 interface</a:t>
            </a:r>
            <a:endParaRPr kumimoji="1" lang="ja-JP" altLang="en-US" sz="120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175007" y="5291092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L = 1247</a:t>
            </a:r>
            <a:endParaRPr kumimoji="1" lang="ja-JP" altLang="en-US" sz="120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7709444" y="839659"/>
            <a:ext cx="9285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>
                <a:latin typeface="Helvetica" charset="0"/>
                <a:ea typeface="Helvetica" charset="0"/>
                <a:cs typeface="Helvetica" charset="0"/>
              </a:rPr>
              <a:t>beam port</a:t>
            </a:r>
            <a:endParaRPr lang="ja-JP" altLang="en-US" sz="12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362046" y="839659"/>
            <a:ext cx="9285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>
                <a:latin typeface="Helvetica" charset="0"/>
                <a:ea typeface="Helvetica" charset="0"/>
                <a:cs typeface="Helvetica" charset="0"/>
              </a:rPr>
              <a:t>beam port</a:t>
            </a:r>
            <a:endParaRPr lang="ja-JP" altLang="en-US" sz="12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7792396" y="3225715"/>
            <a:ext cx="10823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>
                <a:latin typeface="Helvetica" charset="0"/>
                <a:ea typeface="Helvetica" charset="0"/>
                <a:cs typeface="Helvetica" charset="0"/>
              </a:rPr>
              <a:t>coupler port</a:t>
            </a:r>
            <a:endParaRPr lang="ja-JP" altLang="en-US" sz="12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70671" y="2779695"/>
            <a:ext cx="6295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L = 750</a:t>
            </a:r>
            <a:endParaRPr kumimoji="1" lang="ja-JP" altLang="en-US" sz="120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166020" y="2779695"/>
            <a:ext cx="746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L = 104.8</a:t>
            </a:r>
            <a:endParaRPr kumimoji="1" lang="ja-JP" altLang="en-US" sz="120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097693" y="4979080"/>
            <a:ext cx="16979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/>
              <a:t>this pipe should be weld-connection</a:t>
            </a:r>
            <a:endParaRPr kumimoji="1" lang="ja-JP" altLang="en-US" sz="800"/>
          </a:p>
        </p:txBody>
      </p:sp>
    </p:spTree>
    <p:extLst>
      <p:ext uri="{BB962C8B-B14F-4D97-AF65-F5344CB8AC3E}">
        <p14:creationId xmlns:p14="http://schemas.microsoft.com/office/powerpoint/2010/main" val="1064818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07346" y="3102862"/>
            <a:ext cx="15718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000" b="1" dirty="0">
                <a:solidFill>
                  <a:srgbClr val="000090"/>
                </a:solidFill>
              </a:rPr>
              <a:t>Al hexagonal</a:t>
            </a:r>
            <a:endParaRPr lang="ja-JP" altLang="en-US" sz="2000" b="1" dirty="0">
              <a:solidFill>
                <a:srgbClr val="000090"/>
              </a:solidFill>
            </a:endParaRPr>
          </a:p>
        </p:txBody>
      </p:sp>
      <p:pic>
        <p:nvPicPr>
          <p:cNvPr id="3" name="図 2" descr="aluminum-hex-sea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161" y="1486790"/>
            <a:ext cx="5127918" cy="371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608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FNAL-cavity-drawing-03a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375"/>
            <a:ext cx="9144000" cy="2767341"/>
          </a:xfrm>
          <a:prstGeom prst="rect">
            <a:avLst/>
          </a:prstGeom>
        </p:spPr>
      </p:pic>
      <p:sp>
        <p:nvSpPr>
          <p:cNvPr id="3" name="TextBox 13"/>
          <p:cNvSpPr txBox="1">
            <a:spLocks noChangeArrowheads="1"/>
          </p:cNvSpPr>
          <p:nvPr/>
        </p:nvSpPr>
        <p:spPr bwMode="auto">
          <a:xfrm>
            <a:off x="7955266" y="6619571"/>
            <a:ext cx="118873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latin typeface="Calibri" charset="0"/>
              </a:rPr>
              <a:t>from FNAL drawing</a:t>
            </a:r>
            <a:endParaRPr lang="ja-JP" altLang="en-US" sz="1000" dirty="0">
              <a:latin typeface="Calibri" charset="0"/>
            </a:endParaRPr>
          </a:p>
        </p:txBody>
      </p:sp>
      <p:sp>
        <p:nvSpPr>
          <p:cNvPr id="4" name="TextBox 12"/>
          <p:cNvSpPr txBox="1">
            <a:spLocks noChangeArrowheads="1"/>
          </p:cNvSpPr>
          <p:nvPr/>
        </p:nvSpPr>
        <p:spPr bwMode="auto">
          <a:xfrm>
            <a:off x="4011533" y="29033"/>
            <a:ext cx="13903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>
                <a:latin typeface="Helvetica" charset="0"/>
                <a:ea typeface="Helvetica" charset="0"/>
                <a:cs typeface="Helvetica" charset="0"/>
              </a:rPr>
              <a:t>Cavity boundary</a:t>
            </a:r>
            <a:endParaRPr lang="ja-JP" altLang="en-US" sz="12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3893877" y="292129"/>
            <a:ext cx="16722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latin typeface="Calibri" charset="0"/>
              </a:rPr>
              <a:t>BCD: </a:t>
            </a:r>
            <a:r>
              <a:rPr lang="en-US" altLang="ja-JP" sz="1200" dirty="0" smtClean="0">
                <a:latin typeface="Calibri" charset="0"/>
              </a:rPr>
              <a:t>TESLA-short cavity</a:t>
            </a:r>
            <a:endParaRPr lang="ja-JP" altLang="en-US" sz="1200" dirty="0">
              <a:latin typeface="Calibri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787241" y="4454216"/>
            <a:ext cx="6295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L = 750</a:t>
            </a:r>
            <a:endParaRPr kumimoji="1" lang="ja-JP" altLang="en-US" sz="1200"/>
          </a:p>
        </p:txBody>
      </p:sp>
      <p:sp>
        <p:nvSpPr>
          <p:cNvPr id="7" name="円/楕円 6"/>
          <p:cNvSpPr/>
          <p:nvPr/>
        </p:nvSpPr>
        <p:spPr>
          <a:xfrm>
            <a:off x="6611405" y="2103815"/>
            <a:ext cx="426543" cy="7949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1315697" y="2103815"/>
            <a:ext cx="426543" cy="7949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5566130" y="3022120"/>
            <a:ext cx="426543" cy="2547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2325580" y="2997290"/>
            <a:ext cx="426543" cy="2547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5566130" y="3901644"/>
            <a:ext cx="426543" cy="4750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2325580" y="3901644"/>
            <a:ext cx="426543" cy="4750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15697" y="1569559"/>
            <a:ext cx="1924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cut-end for bellows welding</a:t>
            </a:r>
            <a:endParaRPr kumimoji="1" lang="ja-JP" altLang="en-US" sz="120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0600" y="1550164"/>
            <a:ext cx="1924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cut-end for bellows welding</a:t>
            </a:r>
            <a:endParaRPr kumimoji="1" lang="ja-JP" altLang="en-US" sz="120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488290" y="4592715"/>
            <a:ext cx="915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support tab</a:t>
            </a:r>
            <a:endParaRPr kumimoji="1" lang="ja-JP" altLang="en-US" sz="120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067182" y="4606615"/>
            <a:ext cx="915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support tab</a:t>
            </a:r>
            <a:endParaRPr kumimoji="1" lang="ja-JP" altLang="en-US" sz="120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793221" y="1686875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L = 1247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171966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cavity_interface-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762000" y="1905000"/>
            <a:ext cx="3505200" cy="2500313"/>
          </a:xfrm>
        </p:spPr>
      </p:pic>
      <p:pic>
        <p:nvPicPr>
          <p:cNvPr id="35843" name="Picture 5" descr="cavity_interface-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4495800" y="1905000"/>
            <a:ext cx="3886200" cy="2500313"/>
          </a:xfrm>
        </p:spPr>
      </p:pic>
      <p:sp>
        <p:nvSpPr>
          <p:cNvPr id="35844" name="テキスト ボックス 8"/>
          <p:cNvSpPr txBox="1">
            <a:spLocks noChangeArrowheads="1"/>
          </p:cNvSpPr>
          <p:nvPr/>
        </p:nvSpPr>
        <p:spPr bwMode="auto">
          <a:xfrm>
            <a:off x="1490663" y="4902200"/>
            <a:ext cx="75009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buAutoNum type="arabicParenBoth"/>
            </a:pPr>
            <a:r>
              <a:rPr lang="en-US" altLang="ja-JP" sz="2400" dirty="0" smtClean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cavity </a:t>
            </a:r>
            <a:r>
              <a:rPr lang="en-US" altLang="ja-JP" sz="2400" dirty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port </a:t>
            </a:r>
            <a:r>
              <a:rPr lang="en-US" altLang="ja-JP" sz="2400" dirty="0" smtClean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flange ( port diameter )</a:t>
            </a:r>
          </a:p>
          <a:p>
            <a:pPr marL="457200" indent="-457200"/>
            <a:r>
              <a:rPr lang="en-US" altLang="ja-JP" sz="2400" dirty="0" smtClean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(2) cold/warm part interface flange</a:t>
            </a:r>
          </a:p>
          <a:p>
            <a:r>
              <a:rPr lang="en-US" altLang="ja-JP" sz="2400" dirty="0" smtClean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(3) </a:t>
            </a:r>
            <a:r>
              <a:rPr lang="en-US" altLang="ja-JP" sz="2400" dirty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cryostat vessel flange</a:t>
            </a:r>
          </a:p>
          <a:p>
            <a:r>
              <a:rPr lang="en-US" altLang="ja-JP" sz="2400" dirty="0" smtClean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(4) </a:t>
            </a:r>
            <a:r>
              <a:rPr lang="en-US" altLang="ja-JP" sz="2400" dirty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waveguide flange</a:t>
            </a:r>
          </a:p>
        </p:txBody>
      </p:sp>
      <p:sp>
        <p:nvSpPr>
          <p:cNvPr id="8" name="円/楕円 7"/>
          <p:cNvSpPr/>
          <p:nvPr/>
        </p:nvSpPr>
        <p:spPr>
          <a:xfrm>
            <a:off x="6786563" y="2362200"/>
            <a:ext cx="2052637" cy="1828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5846" name="TextBox 8"/>
          <p:cNvSpPr txBox="1">
            <a:spLocks noChangeArrowheads="1"/>
          </p:cNvSpPr>
          <p:nvPr/>
        </p:nvSpPr>
        <p:spPr bwMode="auto">
          <a:xfrm>
            <a:off x="6443663" y="4278313"/>
            <a:ext cx="2395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Calibri" charset="0"/>
              </a:rPr>
              <a:t>input coupler boundary</a:t>
            </a:r>
            <a:endParaRPr lang="ja-JP" altLang="en-US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35847" name="TextBox 12"/>
          <p:cNvSpPr txBox="1">
            <a:spLocks noChangeArrowheads="1"/>
          </p:cNvSpPr>
          <p:nvPr/>
        </p:nvSpPr>
        <p:spPr bwMode="auto">
          <a:xfrm>
            <a:off x="2684463" y="455613"/>
            <a:ext cx="36226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 b="1">
                <a:latin typeface="Helvetica" charset="0"/>
                <a:ea typeface="Helvetica" charset="0"/>
                <a:cs typeface="Helvetica" charset="0"/>
              </a:rPr>
              <a:t>Input coupler boundary</a:t>
            </a:r>
            <a:endParaRPr lang="ja-JP" altLang="en-US" sz="24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5848" name="TextBox 13"/>
          <p:cNvSpPr txBox="1">
            <a:spLocks noChangeArrowheads="1"/>
          </p:cNvSpPr>
          <p:nvPr/>
        </p:nvSpPr>
        <p:spPr bwMode="auto">
          <a:xfrm>
            <a:off x="3544888" y="1001713"/>
            <a:ext cx="20278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>
                <a:latin typeface="Calibri" charset="0"/>
              </a:rPr>
              <a:t>BCD: </a:t>
            </a:r>
            <a:r>
              <a:rPr lang="en-US" altLang="ja-JP" dirty="0" smtClean="0">
                <a:latin typeface="Calibri" charset="0"/>
              </a:rPr>
              <a:t>TTF-III </a:t>
            </a:r>
            <a:r>
              <a:rPr lang="en-US" altLang="ja-JP" dirty="0">
                <a:latin typeface="Calibri" charset="0"/>
              </a:rPr>
              <a:t>coupler</a:t>
            </a:r>
            <a:endParaRPr lang="ja-JP" altLang="en-US" dirty="0">
              <a:latin typeface="Calibri" charset="0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 flipH="1">
            <a:off x="7251219" y="2714600"/>
            <a:ext cx="271436" cy="416885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7244231" y="2821245"/>
            <a:ext cx="278424" cy="23268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1337792" y="5569186"/>
            <a:ext cx="4969346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186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input_coupler_color"/>
          <p:cNvPicPr>
            <a:picLocks noChangeAspect="1" noChangeArrowheads="1"/>
          </p:cNvPicPr>
          <p:nvPr/>
        </p:nvPicPr>
        <p:blipFill>
          <a:blip r:embed="rId2">
            <a:lum bright="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879" y="966295"/>
            <a:ext cx="6261100" cy="375602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線コネクタ 4"/>
          <p:cNvCxnSpPr/>
          <p:nvPr/>
        </p:nvCxnSpPr>
        <p:spPr>
          <a:xfrm>
            <a:off x="7163971" y="4614820"/>
            <a:ext cx="0" cy="1512419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 flipH="1">
            <a:off x="3855562" y="4340640"/>
            <a:ext cx="1" cy="962525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229550" y="4062205"/>
            <a:ext cx="0" cy="827562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3926128" y="5167435"/>
            <a:ext cx="3121514" cy="86285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2229549" y="4736008"/>
            <a:ext cx="1626013" cy="43142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図 15" descr="DN4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266" y="2139035"/>
            <a:ext cx="682738" cy="825893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7732300" y="1990891"/>
            <a:ext cx="1077340" cy="11291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7328772" y="2860100"/>
            <a:ext cx="410889" cy="8336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7739660" y="2860100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DN40 interface</a:t>
            </a:r>
            <a:endParaRPr kumimoji="1" lang="ja-JP" altLang="en-US" sz="1200"/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7433713" y="1732685"/>
            <a:ext cx="15614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>
                <a:latin typeface="Helvetica" charset="0"/>
                <a:ea typeface="Helvetica" charset="0"/>
                <a:cs typeface="Helvetica" charset="0"/>
              </a:rPr>
              <a:t>cavity coupler port</a:t>
            </a:r>
            <a:endParaRPr lang="ja-JP" altLang="en-US" sz="1200" b="1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 flipH="1">
            <a:off x="4505070" y="1383740"/>
            <a:ext cx="410889" cy="8336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V="1">
            <a:off x="804614" y="3965255"/>
            <a:ext cx="1017885" cy="9245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 flipV="1">
            <a:off x="630117" y="2217435"/>
            <a:ext cx="823762" cy="203524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H="1" flipV="1">
            <a:off x="704964" y="3592033"/>
            <a:ext cx="823762" cy="203524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 flipV="1">
            <a:off x="804614" y="2297715"/>
            <a:ext cx="0" cy="127808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75390" y="2721600"/>
            <a:ext cx="6295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L = 126</a:t>
            </a:r>
            <a:endParaRPr kumimoji="1" lang="ja-JP" altLang="en-US" sz="120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496219" y="5022085"/>
            <a:ext cx="746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L = 190.5</a:t>
            </a:r>
            <a:endParaRPr kumimoji="1" lang="ja-JP" altLang="en-US" sz="120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917048" y="5684115"/>
            <a:ext cx="746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L = 385.5</a:t>
            </a:r>
            <a:endParaRPr kumimoji="1" lang="ja-JP" altLang="en-US" sz="120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04230" y="5072332"/>
            <a:ext cx="1915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WR650</a:t>
            </a:r>
          </a:p>
          <a:p>
            <a:r>
              <a:rPr lang="en-US" altLang="ja-JP" sz="1200"/>
              <a:t>waveguide flange </a:t>
            </a:r>
            <a:r>
              <a:rPr kumimoji="1" lang="en-US" altLang="ja-JP" sz="1200"/>
              <a:t> interface</a:t>
            </a:r>
            <a:endParaRPr kumimoji="1" lang="ja-JP" altLang="en-US" sz="120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810936" y="1130411"/>
            <a:ext cx="2005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( Ø260 OD flange? )</a:t>
            </a:r>
            <a:r>
              <a:rPr kumimoji="1" lang="en-US" altLang="ja-JP" sz="1200"/>
              <a:t> interface</a:t>
            </a:r>
            <a:endParaRPr kumimoji="1" lang="ja-JP" altLang="en-US" sz="120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917048" y="1455686"/>
            <a:ext cx="1038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O-ring DN200</a:t>
            </a:r>
            <a:endParaRPr kumimoji="1" lang="ja-JP" altLang="en-US" sz="1200"/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4810936" y="853412"/>
            <a:ext cx="19973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>
                <a:latin typeface="Helvetica" charset="0"/>
                <a:ea typeface="Helvetica" charset="0"/>
                <a:cs typeface="Helvetica" charset="0"/>
              </a:rPr>
              <a:t>cryomodule coupler port</a:t>
            </a:r>
            <a:endParaRPr lang="ja-JP" altLang="en-US" sz="12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75390" y="4890436"/>
            <a:ext cx="13133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>
                <a:latin typeface="Helvetica" charset="0"/>
                <a:ea typeface="Helvetica" charset="0"/>
                <a:cs typeface="Helvetica" charset="0"/>
              </a:rPr>
              <a:t>waveguide port</a:t>
            </a:r>
            <a:endParaRPr lang="ja-JP" altLang="en-US" sz="1200" b="1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321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11166" y="893818"/>
            <a:ext cx="7335812" cy="5016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3.3 Cavity integration</a:t>
            </a:r>
            <a:endParaRPr lang="en-US" altLang="ja-JP" sz="2400" b="1" dirty="0" smtClean="0">
              <a:latin typeface="Helvetica"/>
              <a:cs typeface="Helvetica"/>
            </a:endParaRPr>
          </a:p>
          <a:p>
            <a:r>
              <a:rPr lang="en-US" altLang="ja-JP" sz="2400" dirty="0" smtClean="0">
                <a:latin typeface="Helvetica"/>
                <a:cs typeface="Helvetica"/>
              </a:rPr>
              <a:t>3.3.1 Coupler design</a:t>
            </a:r>
            <a:endParaRPr lang="en-US" altLang="ja-JP" sz="2400" dirty="0" smtClean="0">
              <a:latin typeface="Helvetica"/>
              <a:cs typeface="Helvetica"/>
            </a:endParaRPr>
          </a:p>
          <a:p>
            <a:r>
              <a:rPr lang="en-US" altLang="ja-JP" sz="2400" dirty="0" smtClean="0">
                <a:latin typeface="Helvetica"/>
                <a:cs typeface="Helvetica"/>
              </a:rPr>
              <a:t>             </a:t>
            </a:r>
            <a:r>
              <a:rPr lang="en-US" altLang="ja-JP" sz="1600" dirty="0" smtClean="0">
                <a:latin typeface="Helvetica"/>
                <a:cs typeface="Helvetica"/>
              </a:rPr>
              <a:t>TTF-III coupler design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3.3.2 Tuner design</a:t>
            </a:r>
            <a:endParaRPr lang="en-US" altLang="ja-JP" sz="2400" dirty="0" smtClean="0">
              <a:latin typeface="Helvetica"/>
              <a:cs typeface="Helvetica"/>
            </a:endParaRPr>
          </a:p>
          <a:p>
            <a:r>
              <a:rPr lang="en-US" altLang="ja-JP" sz="2400" dirty="0" smtClean="0">
                <a:latin typeface="Helvetica"/>
                <a:cs typeface="Helvetica"/>
              </a:rPr>
              <a:t>             </a:t>
            </a:r>
            <a:r>
              <a:rPr lang="en-US" altLang="ja-JP" sz="1600" dirty="0" smtClean="0">
                <a:latin typeface="Helvetica"/>
                <a:cs typeface="Helvetica"/>
              </a:rPr>
              <a:t>Blade tuner design</a:t>
            </a:r>
          </a:p>
          <a:p>
            <a:r>
              <a:rPr lang="en-US" altLang="ja-JP" sz="2400" dirty="0">
                <a:latin typeface="Helvetica"/>
                <a:cs typeface="Helvetica"/>
              </a:rPr>
              <a:t>3.3.3 He Jacket </a:t>
            </a:r>
            <a:r>
              <a:rPr lang="en-US" altLang="ja-JP" sz="2400" dirty="0" smtClean="0">
                <a:latin typeface="Helvetica"/>
                <a:cs typeface="Helvetica"/>
              </a:rPr>
              <a:t>and interface</a:t>
            </a:r>
            <a:endParaRPr lang="en-US" altLang="ja-JP" sz="2400" dirty="0" smtClean="0">
              <a:latin typeface="Helvetica"/>
              <a:cs typeface="Helvetica"/>
            </a:endParaRPr>
          </a:p>
          <a:p>
            <a:r>
              <a:rPr lang="en-US" altLang="ja-JP" sz="2400" dirty="0" smtClean="0">
                <a:latin typeface="Helvetica"/>
                <a:cs typeface="Helvetica"/>
              </a:rPr>
              <a:t>             </a:t>
            </a:r>
            <a:r>
              <a:rPr lang="en-US" altLang="ja-JP" sz="1600" dirty="0">
                <a:latin typeface="Helvetica"/>
                <a:cs typeface="Helvetica"/>
              </a:rPr>
              <a:t>Ti jacket, bellows in-between support tabs</a:t>
            </a:r>
          </a:p>
          <a:p>
            <a:r>
              <a:rPr lang="en-US" altLang="ja-JP" sz="1600" dirty="0" smtClean="0">
                <a:latin typeface="Helvetica"/>
                <a:cs typeface="Helvetica"/>
              </a:rPr>
              <a:t>                    magnetic shield inside</a:t>
            </a:r>
          </a:p>
          <a:p>
            <a:r>
              <a:rPr lang="en-US" altLang="ja-JP" sz="1600" dirty="0" smtClean="0">
                <a:latin typeface="Helvetica"/>
                <a:cs typeface="Helvetica"/>
              </a:rPr>
              <a:t>                    Nb-Ti flange with aluminum hexagonal seal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3.3.4 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cs typeface="Helvetica"/>
              </a:rPr>
              <a:t>Plug compatible design</a:t>
            </a:r>
            <a:endParaRPr lang="en-US" altLang="ja-JP" sz="2400" dirty="0" smtClean="0">
              <a:solidFill>
                <a:srgbClr val="000000"/>
              </a:solidFill>
              <a:latin typeface="Helvetica"/>
              <a:cs typeface="Helvetica"/>
            </a:endParaRPr>
          </a:p>
          <a:p>
            <a:r>
              <a:rPr lang="en-US" altLang="ja-JP" sz="2400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cs typeface="Helvetica"/>
              </a:rPr>
              <a:t>   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cs typeface="Helvetica"/>
              </a:rPr>
              <a:t>3.3.4.1 Plug compatible performance specification</a:t>
            </a:r>
            <a:endParaRPr lang="en-US" altLang="ja-JP" sz="2400" dirty="0" smtClean="0">
              <a:solidFill>
                <a:srgbClr val="000000"/>
              </a:solidFill>
              <a:latin typeface="Helvetica"/>
              <a:cs typeface="Helvetica"/>
            </a:endParaRPr>
          </a:p>
          <a:p>
            <a:r>
              <a:rPr lang="en-US" altLang="ja-JP" sz="2400" dirty="0" smtClean="0">
                <a:solidFill>
                  <a:srgbClr val="000000"/>
                </a:solidFill>
                <a:latin typeface="Helvetica"/>
                <a:cs typeface="Helvetica"/>
              </a:rPr>
              <a:t>              </a:t>
            </a:r>
            <a:r>
              <a:rPr lang="en-US" altLang="ja-JP" sz="1600" dirty="0" smtClean="0">
                <a:solidFill>
                  <a:srgbClr val="000000"/>
                </a:solidFill>
                <a:latin typeface="Helvetica"/>
                <a:cs typeface="Helvetica"/>
              </a:rPr>
              <a:t>specification tables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  <a:latin typeface="Helvetica"/>
                <a:cs typeface="Helvetica"/>
              </a:rPr>
              <a:t>    3.3.4.2 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cs typeface="Helvetica"/>
              </a:rPr>
              <a:t>I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cs typeface="Helvetica"/>
              </a:rPr>
              <a:t>nterface definition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  <a:latin typeface="Helvetica"/>
                <a:cs typeface="Helvetica"/>
              </a:rPr>
              <a:t>              </a:t>
            </a:r>
            <a:r>
              <a:rPr lang="en-US" altLang="ja-JP" sz="1600" dirty="0" smtClean="0">
                <a:solidFill>
                  <a:srgbClr val="000000"/>
                </a:solidFill>
                <a:latin typeface="Helvetica"/>
                <a:cs typeface="Helvetica"/>
              </a:rPr>
              <a:t>interface drawings</a:t>
            </a:r>
            <a:endParaRPr lang="en-US" altLang="ja-JP" sz="1600" dirty="0" smtClean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27688" y="243609"/>
            <a:ext cx="454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Helvetica"/>
                <a:cs typeface="Helvetica"/>
              </a:rPr>
              <a:t>Write-up contents will be;</a:t>
            </a:r>
            <a:endParaRPr kumimoji="1" lang="ja-JP" altLang="en-US" sz="28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98625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TF-III_coupler_from TESLA-TDR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09" y="1174949"/>
            <a:ext cx="7634866" cy="452459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339362" y="571587"/>
            <a:ext cx="2494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TTF-III coupler (baseline)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063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41" y="2041774"/>
            <a:ext cx="7106848" cy="3213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339362" y="571587"/>
            <a:ext cx="2248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Blade tuner (baseline)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5454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685800" y="228600"/>
          <a:ext cx="7543800" cy="6328012"/>
        </p:xfrm>
        <a:graphic>
          <a:graphicData uri="http://schemas.openxmlformats.org/drawingml/2006/table">
            <a:tbl>
              <a:tblPr/>
              <a:tblGrid>
                <a:gridCol w="1454150"/>
                <a:gridCol w="1454150"/>
                <a:gridCol w="979488"/>
                <a:gridCol w="1827212"/>
                <a:gridCol w="1828800"/>
              </a:tblGrid>
              <a:tr h="19526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cavity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specification item</a:t>
                      </a:r>
                    </a:p>
                  </a:txBody>
                  <a:tcPr marL="9195" marR="9195" marT="919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specification</a:t>
                      </a:r>
                    </a:p>
                  </a:txBody>
                  <a:tcPr marL="9195" marR="9195" marT="919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unit and comments</a:t>
                      </a:r>
                    </a:p>
                  </a:txBody>
                  <a:tcPr marL="9195" marR="9195" marT="919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further comments</a:t>
                      </a:r>
                    </a:p>
                  </a:txBody>
                  <a:tcPr marL="9195" marR="9195" marT="919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rowSpan="10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RF properties</a:t>
                      </a:r>
                    </a:p>
                  </a:txBody>
                  <a:tcPr marL="9195" marR="9195" marT="919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Frequency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1.30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GHz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Number of cells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9.00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cells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Gradient</a:t>
                      </a:r>
                    </a:p>
                  </a:txBody>
                  <a:tcPr marL="9195" marR="9195" marT="919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31.50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MV/m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operational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35.00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MV/m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Vertical test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Q0</a:t>
                      </a:r>
                    </a:p>
                  </a:txBody>
                  <a:tcPr marL="9195" marR="9195" marT="919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0.80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10^10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at 35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1.00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10^10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at 31.5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HOM damping</a:t>
                      </a:r>
                    </a:p>
                  </a:txBody>
                  <a:tcPr marL="9195" marR="9195" marT="919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Q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decide later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R/Q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decide later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Short range wake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decide later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Operating temperature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2.00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K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rowSpan="12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Physical properties</a:t>
                      </a:r>
                    </a:p>
                  </a:txBody>
                  <a:tcPr marL="9195" marR="9195" marT="919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Length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1247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mm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TESLA-short length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Aperture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mm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must be compatible with beam dynamics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Alignment accuray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300.00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um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rms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Material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Niobium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Wall thickness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2.80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mm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Stiffness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decide later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Flange/Seal system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Material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decide later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Maximum overpressure allowed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2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bar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Lorentz force detuning over Flat-top at 35 MV/m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1.00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kHz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maximum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Outer diameter He vessel</a:t>
                      </a:r>
                    </a:p>
                  </a:txBody>
                  <a:tcPr marL="9195" marR="9195" marT="919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230.00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mm(inner diameter)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Mag shield outside, decide later for precise number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230.00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mm(inner diameter)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KEK Mag shield inside, decide later for precise number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Magnetic shielding</a:t>
                      </a:r>
                    </a:p>
                  </a:txBody>
                  <a:tcPr marL="9195" marR="9195" marT="91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inside/outside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decide later</a:t>
                      </a:r>
                    </a:p>
                  </a:txBody>
                  <a:tcPr marL="9195" marR="9195" marT="919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96" name="TextBox 2"/>
          <p:cNvSpPr txBox="1">
            <a:spLocks noChangeArrowheads="1"/>
          </p:cNvSpPr>
          <p:nvPr/>
        </p:nvSpPr>
        <p:spPr bwMode="auto">
          <a:xfrm>
            <a:off x="2743200" y="6581775"/>
            <a:ext cx="2638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b="1">
                <a:latin typeface="Helvetica" charset="0"/>
                <a:cs typeface="Helvetica" charset="0"/>
              </a:rPr>
              <a:t>* yellow boxes indicate ‘not fixed’</a:t>
            </a:r>
            <a:endParaRPr lang="ja-JP" altLang="en-US" sz="1200" b="1">
              <a:latin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152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609600" y="609600"/>
          <a:ext cx="7823200" cy="5366829"/>
        </p:xfrm>
        <a:graphic>
          <a:graphicData uri="http://schemas.openxmlformats.org/drawingml/2006/table">
            <a:tbl>
              <a:tblPr/>
              <a:tblGrid>
                <a:gridCol w="1570038"/>
                <a:gridCol w="1570037"/>
                <a:gridCol w="1489075"/>
                <a:gridCol w="1597025"/>
                <a:gridCol w="1597025"/>
              </a:tblGrid>
              <a:tr h="14605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tuner</a:t>
                      </a:r>
                    </a:p>
                  </a:txBody>
                  <a:tcPr marL="10421" marR="10421" marT="10421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specification item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specification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unit and comments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further comments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 rowSpan="10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Slow tuner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Tuning range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&gt;600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kHz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Hysteresis in Slow tuning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&lt;10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µm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Motor requirement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step-motor use, Power-off Holding, magnetic shielding 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Motor specification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ex) 5 phase, xxA/phase, …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match to driver unit, match to connector pin asignment,…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decide later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Motor location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insdie 4K? / outside 300K? / inside 300K accessible from outside?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need availability discussion, MTBF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decide later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Magnetic shielding 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&lt;20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mG at Cavity surface, average on equater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Heat Load by motor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&lt;50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mW at 2K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Physical envelope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do not conflict with GRP, 2-phase line, vessel support, alignment references, Invar rod, flange connection,…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cable connection, Mag shield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Survive Frequency Change in Lifetime of machine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~20 Mio. steps 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could be total number of steps in 20 years, 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0421" marR="10421" marT="1042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63" name="TextBox 2"/>
          <p:cNvSpPr txBox="1">
            <a:spLocks noChangeArrowheads="1"/>
          </p:cNvSpPr>
          <p:nvPr/>
        </p:nvSpPr>
        <p:spPr bwMode="auto">
          <a:xfrm>
            <a:off x="3200400" y="6581775"/>
            <a:ext cx="2638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b="1">
                <a:latin typeface="Helvetica" charset="0"/>
                <a:cs typeface="Helvetica" charset="0"/>
              </a:rPr>
              <a:t>* yellow boxes indicate ‘not fixed’</a:t>
            </a:r>
            <a:endParaRPr lang="ja-JP" altLang="en-US" sz="1200" b="1">
              <a:latin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161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609600" y="609600"/>
          <a:ext cx="7924800" cy="5396592"/>
        </p:xfrm>
        <a:graphic>
          <a:graphicData uri="http://schemas.openxmlformats.org/drawingml/2006/table">
            <a:tbl>
              <a:tblPr/>
              <a:tblGrid>
                <a:gridCol w="1590675"/>
                <a:gridCol w="1590675"/>
                <a:gridCol w="1508125"/>
                <a:gridCol w="1617663"/>
                <a:gridCol w="1617662"/>
              </a:tblGrid>
              <a:tr h="150813">
                <a:tc rowSpan="8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Fast tuner</a:t>
                      </a:r>
                    </a:p>
                  </a:txBody>
                  <a:tcPr marL="11634" marR="11634" marT="1163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Tuning range</a:t>
                      </a:r>
                    </a:p>
                  </a:txBody>
                  <a:tcPr marL="11634" marR="11634" marT="1163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&gt;1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kHz over flat-top at 2K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Lorentz detuning residuals</a:t>
                      </a:r>
                    </a:p>
                  </a:txBody>
                  <a:tcPr marL="11634" marR="11634" marT="1163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&lt;50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Hz at 31.5MV/m flat-top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(LD and microphinics?  or LD only?) :decide later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Actuator specification</a:t>
                      </a:r>
                    </a:p>
                  </a:txBody>
                  <a:tcPr marL="11634" marR="11634" marT="1163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ex) low voltage piezo 0-1000V, …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match to driver unit, match to connector pin asignment, …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decide later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Actuator location</a:t>
                      </a:r>
                    </a:p>
                  </a:txBody>
                  <a:tcPr marL="11634" marR="11634" marT="1163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insdie 4K?/inside 4K accessible/inside 100K? accesible /  inside 300K accessible from outside?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decide later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Magnetic shielding</a:t>
                      </a:r>
                    </a:p>
                  </a:txBody>
                  <a:tcPr marL="11634" marR="11634" marT="1163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&lt;20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mG at Cavity surface average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Heat Load in operation</a:t>
                      </a:r>
                    </a:p>
                  </a:txBody>
                  <a:tcPr marL="11634" marR="11634" marT="1163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&lt;50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mW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Physical envelope</a:t>
                      </a:r>
                    </a:p>
                  </a:txBody>
                  <a:tcPr marL="11634" marR="11634" marT="1163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do not conflict with GRP, 2-phase line, vessel support, alignment references, Invar rod, flange connection,…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Survive Frequency Change in Lifetime of machine</a:t>
                      </a:r>
                    </a:p>
                  </a:txBody>
                  <a:tcPr marL="11634" marR="11634" marT="1163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&gt;10</a:t>
                      </a:r>
                      <a:r>
                        <a:rPr kumimoji="1" lang="en-US" altLang="ja-JP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10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  <a:ea typeface="ＭＳ Ｐゴシック" charset="0"/>
                        <a:cs typeface="Helvetica" charset="0"/>
                      </a:endParaRP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number of pulses over 20 years, (2x10</a:t>
                      </a:r>
                      <a:r>
                        <a:rPr kumimoji="1" lang="en-US" altLang="ja-JP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9</a:t>
                      </a: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:operational number)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</a:rPr>
                        <a:t>　</a:t>
                      </a:r>
                    </a:p>
                  </a:txBody>
                  <a:tcPr marL="11634" marR="11634" marT="1163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71" name="TextBox 2"/>
          <p:cNvSpPr txBox="1">
            <a:spLocks noChangeArrowheads="1"/>
          </p:cNvSpPr>
          <p:nvPr/>
        </p:nvSpPr>
        <p:spPr bwMode="auto">
          <a:xfrm>
            <a:off x="3276600" y="6581775"/>
            <a:ext cx="2638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b="1">
                <a:latin typeface="Helvetica" charset="0"/>
                <a:cs typeface="Helvetica" charset="0"/>
              </a:rPr>
              <a:t>* yellow boxes indicate ‘not fixed’</a:t>
            </a:r>
            <a:endParaRPr lang="ja-JP" altLang="en-US" sz="1200" b="1">
              <a:latin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137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381000" y="228600"/>
          <a:ext cx="8153400" cy="6375928"/>
        </p:xfrm>
        <a:graphic>
          <a:graphicData uri="http://schemas.openxmlformats.org/drawingml/2006/table">
            <a:tbl>
              <a:tblPr/>
              <a:tblGrid>
                <a:gridCol w="1479550"/>
                <a:gridCol w="1016000"/>
                <a:gridCol w="1317625"/>
                <a:gridCol w="2170113"/>
                <a:gridCol w="2170112"/>
              </a:tblGrid>
              <a:tr h="252594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Coupler</a:t>
                      </a:r>
                    </a:p>
                  </a:txBody>
                  <a:tcPr marL="8277" marR="8277" marT="8293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condition</a:t>
                      </a:r>
                    </a:p>
                  </a:txBody>
                  <a:tcPr marL="8277" marR="8277" marT="8293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specification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unit and comments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further comments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Power requirements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Operation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&gt;400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kW for 1600 us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Processing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&gt;1200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kW upto 400 us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need after vac break, cool-down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&gt;600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kW larger than 400 us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need after vac break, cool-down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1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Processing with reflection mode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&gt;600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kW for 1600us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in Test stand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046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Processing time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warm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&lt;50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hours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after installation,  definition of power/pulse_width target are the same as 'Power Requirement' above.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0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cold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&lt;30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hours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after installation,  definition of power/pulse_width target are the same as 'Power Requirement' above.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rowSpan="6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Heat loads /coupler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2K static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&lt; 0.063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W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5K static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&lt; 0.171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W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depend on tunability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40 K static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&lt; 1.79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W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2K dynamic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&lt; 0.018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W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5K dynamic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&lt; 0.152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W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40K dynamic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&lt; 6.93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W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Cavity vacuum integrety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# of windows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2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bias capablity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yes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RF Properties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Qext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 smtClean="0">
                          <a:ln>
                            <a:noFill/>
                          </a:ln>
                          <a:noFill/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Yes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tunable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-109" charset="0"/>
                        <a:ea typeface="Helvetica" pitchFamily="-109" charset="0"/>
                        <a:cs typeface="Helvetica" pitchFamily="-109" charset="0"/>
                      </a:endParaRP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Tuning range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1-10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10^6  if tunable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Physical envelope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Position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compatible to TTF-III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decide later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20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Flange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compatible to TTF-III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decide later (to cavity, to cryostat)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waveguide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compatible to TTF-III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decide later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support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compatible to TTF-III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decide later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Instrumentation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vacuum level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&gt;= 1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20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spark detection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0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at window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1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electron current detection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&gt;= 1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at coax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temperature</a:t>
                      </a:r>
                    </a:p>
                  </a:txBody>
                  <a:tcPr marL="8277" marR="8277" marT="8293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&gt;= 1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at window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-109" charset="0"/>
                          <a:ea typeface="Helvetica" pitchFamily="-109" charset="0"/>
                          <a:cs typeface="Helvetica" pitchFamily="-109" charset="0"/>
                        </a:rPr>
                        <a:t>　</a:t>
                      </a:r>
                    </a:p>
                  </a:txBody>
                  <a:tcPr marL="8277" marR="8277" marT="8293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2743200" y="6581775"/>
            <a:ext cx="223043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000" b="1">
                <a:latin typeface="Helvetica" charset="0"/>
                <a:cs typeface="Helvetica" charset="0"/>
              </a:rPr>
              <a:t>* yellow boxes indicate ‘not fixed’</a:t>
            </a:r>
            <a:endParaRPr lang="ja-JP" altLang="en-US" sz="1000" b="1">
              <a:latin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002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cavity_interface-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762000" y="1905000"/>
            <a:ext cx="3505200" cy="2500313"/>
          </a:xfrm>
        </p:spPr>
      </p:pic>
      <p:pic>
        <p:nvPicPr>
          <p:cNvPr id="33795" name="Picture 5" descr="cavity_interface-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4495800" y="1905000"/>
            <a:ext cx="3886200" cy="2500313"/>
          </a:xfrm>
        </p:spPr>
      </p:pic>
      <p:sp>
        <p:nvSpPr>
          <p:cNvPr id="33796" name="テキスト ボックス 8"/>
          <p:cNvSpPr txBox="1">
            <a:spLocks noChangeArrowheads="1"/>
          </p:cNvSpPr>
          <p:nvPr/>
        </p:nvSpPr>
        <p:spPr bwMode="auto">
          <a:xfrm>
            <a:off x="1490663" y="4902200"/>
            <a:ext cx="75009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400" dirty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(1) beam pipe port </a:t>
            </a:r>
            <a:r>
              <a:rPr lang="en-US" altLang="ja-JP" sz="2400" dirty="0" smtClean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flange ( beam pipe diameter )</a:t>
            </a:r>
            <a:endParaRPr lang="en-US" altLang="ja-JP" sz="2400" dirty="0">
              <a:solidFill>
                <a:srgbClr val="000090"/>
              </a:solidFill>
              <a:latin typeface="Calibri" charset="0"/>
              <a:ea typeface="Arial Unicode MS" charset="0"/>
              <a:cs typeface="Arial Unicode MS" charset="0"/>
            </a:endParaRPr>
          </a:p>
          <a:p>
            <a:r>
              <a:rPr lang="en-US" altLang="ja-JP" sz="2400" dirty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(2) coupler port </a:t>
            </a:r>
            <a:r>
              <a:rPr lang="en-US" altLang="ja-JP" sz="2400" dirty="0" smtClean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flange ( port pipe diameter )</a:t>
            </a:r>
            <a:endParaRPr lang="en-US" altLang="ja-JP" sz="2400" dirty="0">
              <a:solidFill>
                <a:srgbClr val="000090"/>
              </a:solidFill>
              <a:latin typeface="Calibri" charset="0"/>
              <a:ea typeface="Arial Unicode MS" charset="0"/>
              <a:cs typeface="Arial Unicode MS" charset="0"/>
            </a:endParaRPr>
          </a:p>
          <a:p>
            <a:r>
              <a:rPr lang="en-US" altLang="ja-JP" sz="2400" dirty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(3) 4 support tabs</a:t>
            </a:r>
          </a:p>
          <a:p>
            <a:r>
              <a:rPr lang="en-US" altLang="ja-JP" sz="2400" dirty="0">
                <a:solidFill>
                  <a:srgbClr val="000090"/>
                </a:solidFill>
                <a:latin typeface="Calibri" charset="0"/>
                <a:ea typeface="Arial Unicode MS" charset="0"/>
                <a:cs typeface="Arial Unicode MS" charset="0"/>
              </a:rPr>
              <a:t>(4) He pipes</a:t>
            </a:r>
          </a:p>
        </p:txBody>
      </p:sp>
      <p:sp>
        <p:nvSpPr>
          <p:cNvPr id="8" name="円/楕円 7"/>
          <p:cNvSpPr/>
          <p:nvPr/>
        </p:nvSpPr>
        <p:spPr>
          <a:xfrm>
            <a:off x="4495800" y="1676400"/>
            <a:ext cx="2743200" cy="2514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3798" name="TextBox 8"/>
          <p:cNvSpPr txBox="1">
            <a:spLocks noChangeArrowheads="1"/>
          </p:cNvSpPr>
          <p:nvPr/>
        </p:nvSpPr>
        <p:spPr bwMode="auto">
          <a:xfrm>
            <a:off x="5334000" y="4278313"/>
            <a:ext cx="1684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Calibri" charset="0"/>
              </a:rPr>
              <a:t>cavity boundary</a:t>
            </a:r>
            <a:endParaRPr lang="ja-JP" altLang="en-US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33799" name="TextBox 12"/>
          <p:cNvSpPr txBox="1">
            <a:spLocks noChangeArrowheads="1"/>
          </p:cNvSpPr>
          <p:nvPr/>
        </p:nvSpPr>
        <p:spPr bwMode="auto">
          <a:xfrm>
            <a:off x="3197225" y="455613"/>
            <a:ext cx="2597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 b="1">
                <a:latin typeface="Helvetica" charset="0"/>
                <a:ea typeface="Helvetica" charset="0"/>
                <a:cs typeface="Helvetica" charset="0"/>
              </a:rPr>
              <a:t>Cavity boundary</a:t>
            </a:r>
            <a:endParaRPr lang="ja-JP" altLang="en-US" sz="2400" b="1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3544888" y="1001713"/>
            <a:ext cx="24160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>
                <a:latin typeface="Calibri" charset="0"/>
              </a:rPr>
              <a:t>BCD: </a:t>
            </a:r>
            <a:r>
              <a:rPr lang="en-US" altLang="ja-JP" dirty="0" smtClean="0">
                <a:latin typeface="Calibri" charset="0"/>
              </a:rPr>
              <a:t>TESLA-short cavity</a:t>
            </a:r>
            <a:endParaRPr lang="ja-JP" alt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026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1041</Words>
  <Application>Microsoft Macintosh PowerPoint</Application>
  <PresentationFormat>画面に合わせる (4:3)</PresentationFormat>
  <Paragraphs>351</Paragraphs>
  <Slides>14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ホワイト</vt:lpstr>
      <vt:lpstr>TDR Part 2:  3.3 Cavity Integration (10 pages)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 ATF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TDR Part 1:  3.4 Cavity Integration</dc:title>
  <dc:creator>早野 仁司</dc:creator>
  <cp:lastModifiedBy>早野 仁司</cp:lastModifiedBy>
  <cp:revision>12</cp:revision>
  <dcterms:created xsi:type="dcterms:W3CDTF">2012-04-23T13:14:28Z</dcterms:created>
  <dcterms:modified xsi:type="dcterms:W3CDTF">2012-04-24T19:06:21Z</dcterms:modified>
</cp:coreProperties>
</file>