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3" r:id="rId2"/>
    <p:sldId id="261" r:id="rId3"/>
    <p:sldId id="262" r:id="rId4"/>
    <p:sldId id="260" r:id="rId5"/>
    <p:sldId id="259" r:id="rId6"/>
    <p:sldId id="257" r:id="rId7"/>
    <p:sldId id="258" r:id="rId8"/>
    <p:sldId id="264" r:id="rId9"/>
    <p:sldId id="267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349" autoAdjust="0"/>
  </p:normalViewPr>
  <p:slideViewPr>
    <p:cSldViewPr snapToGrid="0" snapToObjects="1">
      <p:cViewPr varScale="1">
        <p:scale>
          <a:sx n="96" d="100"/>
          <a:sy n="96" d="100"/>
        </p:scale>
        <p:origin x="-1184" y="-112"/>
      </p:cViewPr>
      <p:guideLst>
        <p:guide orient="horz" pos="3544"/>
        <p:guide pos="58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8" d="100"/>
        <a:sy n="18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FC0467-1249-B24E-BE6E-42086827E223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D517D-2CD1-9946-B6A1-23A6C9C4B2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527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D517D-2CD1-9946-B6A1-23A6C9C4B25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71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005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094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578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972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35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531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037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574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5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8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152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6B7A6-8694-234C-ADFC-14CD49522AEA}" type="datetimeFigureOut">
              <a:rPr lang="en-US" smtClean="0"/>
              <a:t>24/04/2012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700A0-5022-954C-8BE2-78BD479FB0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490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5.emf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John Carwardine</a:t>
            </a:r>
            <a:endParaRPr lang="en-US" dirty="0">
              <a:latin typeface="Arial" charset="0"/>
              <a:cs typeface="Arial Unicode MS" charset="0"/>
            </a:endParaRPr>
          </a:p>
        </p:txBody>
      </p:sp>
      <p:sp>
        <p:nvSpPr>
          <p:cNvPr id="14339" name="Title 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charset="0"/>
                <a:cs typeface="Arial Unicode MS" charset="0"/>
              </a:rPr>
              <a:t>TDR Writing:</a:t>
            </a:r>
            <a:br>
              <a:rPr lang="en-US" sz="4000" dirty="0" smtClean="0">
                <a:latin typeface="Arial" charset="0"/>
                <a:cs typeface="Arial Unicode MS" charset="0"/>
              </a:rPr>
            </a:br>
            <a:r>
              <a:rPr lang="en-US" sz="4000" dirty="0" smtClean="0">
                <a:latin typeface="Arial" charset="0"/>
                <a:cs typeface="Arial Unicode MS" charset="0"/>
              </a:rPr>
              <a:t>FLASH 9mA Experiment</a:t>
            </a:r>
            <a:endParaRPr lang="en-US" sz="4000" dirty="0">
              <a:latin typeface="Arial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76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Extrapolation to ILC baseline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err="1" smtClean="0"/>
              <a:t>Pk</a:t>
            </a:r>
            <a:r>
              <a:rPr lang="en-US" sz="2000" dirty="0"/>
              <a:t>/</a:t>
            </a:r>
            <a:r>
              <a:rPr lang="en-US" sz="2000" dirty="0" err="1"/>
              <a:t>Ql</a:t>
            </a:r>
            <a:r>
              <a:rPr lang="en-US" sz="2000" dirty="0"/>
              <a:t> control</a:t>
            </a:r>
          </a:p>
          <a:p>
            <a:pPr lvl="1"/>
            <a:r>
              <a:rPr lang="en-US" sz="2000" dirty="0"/>
              <a:t>Demonstrated flat gradient solutions to &lt;&lt; 1% </a:t>
            </a:r>
            <a:r>
              <a:rPr lang="en-US" sz="2000" dirty="0" err="1"/>
              <a:t>pk-pk</a:t>
            </a:r>
            <a:endParaRPr lang="en-US" sz="2000" dirty="0"/>
          </a:p>
          <a:p>
            <a:pPr lvl="1"/>
            <a:r>
              <a:rPr lang="en-US" sz="2000" dirty="0"/>
              <a:t>ILC baseline has more knobs, so easier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Operation </a:t>
            </a:r>
            <a:r>
              <a:rPr lang="en-US" sz="2000" dirty="0"/>
              <a:t>close to </a:t>
            </a:r>
            <a:r>
              <a:rPr lang="en-US" sz="2000" dirty="0" smtClean="0"/>
              <a:t>quench</a:t>
            </a:r>
          </a:p>
          <a:p>
            <a:pPr lvl="1"/>
            <a:r>
              <a:rPr lang="en-US" sz="2000" dirty="0" smtClean="0"/>
              <a:t>Several cavities within 10% of quench at 4.5mA, 800us</a:t>
            </a:r>
          </a:p>
          <a:p>
            <a:pPr lvl="1"/>
            <a:r>
              <a:rPr lang="en-US" sz="2000" dirty="0" smtClean="0"/>
              <a:t>One cavity within 5% of quench</a:t>
            </a:r>
          </a:p>
          <a:p>
            <a:pPr lvl="1"/>
            <a:endParaRPr lang="en-US" sz="2000" dirty="0" smtClean="0"/>
          </a:p>
          <a:p>
            <a:r>
              <a:rPr lang="en-US" sz="2000" dirty="0"/>
              <a:t>Klystron overhead</a:t>
            </a:r>
          </a:p>
          <a:p>
            <a:pPr lvl="1"/>
            <a:r>
              <a:rPr lang="en-US" sz="2000" dirty="0"/>
              <a:t>Preliminary results: operation within 7% of saturation</a:t>
            </a:r>
          </a:p>
          <a:p>
            <a:pPr lvl="1"/>
            <a:r>
              <a:rPr lang="en-US" sz="2000" dirty="0"/>
              <a:t>Need to evaluate effect on energy </a:t>
            </a:r>
            <a:r>
              <a:rPr lang="en-US" sz="2000" dirty="0" smtClean="0"/>
              <a:t>stability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79146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Extrapolation to ILC baseline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Operability</a:t>
            </a:r>
            <a:endParaRPr lang="en-US" sz="2400" dirty="0"/>
          </a:p>
          <a:p>
            <a:pPr lvl="1"/>
            <a:r>
              <a:rPr lang="en-US" sz="2400" dirty="0"/>
              <a:t>Ramp-up to 4.5mA, 800us within 10% of quench demonstrated without </a:t>
            </a:r>
            <a:r>
              <a:rPr lang="en-US" sz="2400" dirty="0" smtClean="0"/>
              <a:t>quenching</a:t>
            </a:r>
          </a:p>
          <a:p>
            <a:pPr lvl="1"/>
            <a:r>
              <a:rPr lang="en-US" sz="2400" dirty="0" smtClean="0"/>
              <a:t>Rapid recovery after quench</a:t>
            </a:r>
          </a:p>
          <a:p>
            <a:pPr lvl="1"/>
            <a:r>
              <a:rPr lang="en-US" sz="2400" dirty="0" smtClean="0"/>
              <a:t>Quench detection / prevention with beam loading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Taking credit for FLASH FEL operations…</a:t>
            </a:r>
          </a:p>
          <a:p>
            <a:pPr lvl="1"/>
            <a:r>
              <a:rPr lang="en-US" sz="2400" dirty="0" smtClean="0"/>
              <a:t>Many 1000’s hours of routine operation</a:t>
            </a:r>
          </a:p>
          <a:p>
            <a:pPr lvl="1"/>
            <a:r>
              <a:rPr lang="en-US" sz="2400" dirty="0" smtClean="0"/>
              <a:t>LLRF control and automation</a:t>
            </a:r>
          </a:p>
          <a:p>
            <a:pPr lvl="1"/>
            <a:r>
              <a:rPr lang="en-US" sz="2400" dirty="0" smtClean="0"/>
              <a:t>Energy and arrival time stability better than RTML requirements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07889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Outline</a:t>
            </a:r>
            <a:endParaRPr lang="en-US" dirty="0">
              <a:latin typeface="Arial" charset="0"/>
              <a:cs typeface="Arial Unicode MS" charset="0"/>
            </a:endParaRPr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eaLnBrk="1" hangingPunct="1"/>
            <a:fld id="{DEAC27D1-5021-EB49-9EA3-07AF6769D346}" type="slidenum">
              <a:rPr lang="en-GB" sz="1400"/>
              <a:pPr eaLnBrk="1" hangingPunct="1"/>
              <a:t>2</a:t>
            </a:fld>
            <a:endParaRPr lang="en-GB" sz="140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7818" y="1653772"/>
            <a:ext cx="7380090" cy="4294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1547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(2)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C0F-46CF-4E40-99A4-41D5C76AC045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195" y="1801389"/>
            <a:ext cx="7679552" cy="3170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3102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New since Interim Report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Pseudo-</a:t>
            </a:r>
            <a:r>
              <a:rPr lang="en-US" sz="2800" dirty="0" err="1" smtClean="0"/>
              <a:t>Pk</a:t>
            </a:r>
            <a:r>
              <a:rPr lang="en-US" sz="2800" dirty="0" smtClean="0"/>
              <a:t> / </a:t>
            </a:r>
            <a:r>
              <a:rPr lang="en-US" sz="2800" dirty="0" err="1" smtClean="0"/>
              <a:t>Ql</a:t>
            </a:r>
            <a:r>
              <a:rPr lang="en-US" sz="2800" dirty="0" smtClean="0"/>
              <a:t> studies for flat gradients</a:t>
            </a:r>
          </a:p>
          <a:p>
            <a:r>
              <a:rPr lang="en-US" sz="2800" dirty="0" smtClean="0"/>
              <a:t>Operation close to quench with beam loading </a:t>
            </a:r>
            <a:endParaRPr lang="en-US" sz="2800" dirty="0"/>
          </a:p>
          <a:p>
            <a:r>
              <a:rPr lang="en-US" sz="2800" dirty="0" smtClean="0"/>
              <a:t>Klystron saturation studies with beam loading</a:t>
            </a:r>
          </a:p>
          <a:p>
            <a:endParaRPr lang="en-US" sz="2800" dirty="0"/>
          </a:p>
          <a:p>
            <a:r>
              <a:rPr lang="en-US" sz="2800" dirty="0" smtClean="0"/>
              <a:t>Include background for </a:t>
            </a:r>
            <a:r>
              <a:rPr lang="en-US" sz="2800" dirty="0" err="1" smtClean="0"/>
              <a:t>rf</a:t>
            </a:r>
            <a:r>
              <a:rPr lang="en-US" sz="2800" dirty="0" smtClean="0"/>
              <a:t> power overhead and gradient margins (cost drivers)?</a:t>
            </a:r>
          </a:p>
          <a:p>
            <a:r>
              <a:rPr lang="en-US" sz="2800" dirty="0" smtClean="0"/>
              <a:t>Need to explain principles of </a:t>
            </a:r>
            <a:r>
              <a:rPr lang="en-US" sz="2800" dirty="0" err="1" smtClean="0"/>
              <a:t>Pk</a:t>
            </a:r>
            <a:r>
              <a:rPr lang="en-US" sz="2800" dirty="0" smtClean="0"/>
              <a:t>/</a:t>
            </a:r>
            <a:r>
              <a:rPr lang="en-US" sz="2800" dirty="0" err="1" smtClean="0"/>
              <a:t>Ql</a:t>
            </a:r>
            <a:r>
              <a:rPr lang="en-US" sz="2800" dirty="0" smtClean="0"/>
              <a:t> control </a:t>
            </a:r>
          </a:p>
          <a:p>
            <a:endParaRPr lang="en-US" sz="2800" dirty="0"/>
          </a:p>
          <a:p>
            <a:endParaRPr lang="en-US" sz="28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20C0F-46CF-4E40-99A4-41D5C76AC04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113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8632" y="-334210"/>
            <a:ext cx="10667999" cy="7538550"/>
          </a:xfrm>
          <a:prstGeom prst="rect">
            <a:avLst/>
          </a:prstGeom>
        </p:spPr>
      </p:pic>
      <p:sp useBgFill="1"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0"/>
            <a:ext cx="9143999" cy="91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Impact of beam loading</a:t>
            </a:r>
            <a:endParaRPr lang="en-US"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J. Carwardine: MSK Seminar,16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646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 177"/>
          <p:cNvSpPr/>
          <p:nvPr/>
        </p:nvSpPr>
        <p:spPr>
          <a:xfrm>
            <a:off x="4770904" y="951949"/>
            <a:ext cx="3916945" cy="30528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6667" y="1232639"/>
            <a:ext cx="3925244" cy="49615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451540" y="1968776"/>
            <a:ext cx="3758620" cy="1957367"/>
            <a:chOff x="258119" y="3483476"/>
            <a:chExt cx="4268047" cy="1957367"/>
          </a:xfrm>
        </p:grpSpPr>
        <p:pic>
          <p:nvPicPr>
            <p:cNvPr id="5" name="Picture 4" descr="plot1.pd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384" t="52017" r="7904" b="21737"/>
            <a:stretch/>
          </p:blipFill>
          <p:spPr>
            <a:xfrm>
              <a:off x="471318" y="3483477"/>
              <a:ext cx="3960002" cy="1957366"/>
            </a:xfrm>
            <a:prstGeom prst="rect">
              <a:avLst/>
            </a:prstGeom>
          </p:spPr>
        </p:pic>
        <p:sp useBgFill="1">
          <p:nvSpPr>
            <p:cNvPr id="78" name="Rectangle 77"/>
            <p:cNvSpPr/>
            <p:nvPr/>
          </p:nvSpPr>
          <p:spPr>
            <a:xfrm>
              <a:off x="258119" y="3483476"/>
              <a:ext cx="460117" cy="1921475"/>
            </a:xfrm>
            <a:prstGeom prst="rect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9" name="TextBox 78"/>
            <p:cNvSpPr txBox="1"/>
            <p:nvPr/>
          </p:nvSpPr>
          <p:spPr>
            <a:xfrm flipH="1">
              <a:off x="502722" y="4259691"/>
              <a:ext cx="27940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/>
                <a:t>0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 flipH="1">
              <a:off x="408059" y="3622158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/>
                <a:t>10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 rot="16200000">
              <a:off x="-310231" y="4248935"/>
              <a:ext cx="1469761" cy="279593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0090"/>
                  </a:solidFill>
                </a:rPr>
                <a:t>Normalized Gradient (%)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 flipH="1">
              <a:off x="407691" y="4901824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/>
                <a:t>-10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 flipH="1">
              <a:off x="408059" y="3926298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/>
                <a:t>5</a:t>
              </a:r>
              <a:endParaRPr lang="en-US" sz="800" dirty="0" smtClean="0"/>
            </a:p>
          </p:txBody>
        </p:sp>
        <p:sp>
          <p:nvSpPr>
            <p:cNvPr id="183" name="TextBox 182"/>
            <p:cNvSpPr txBox="1"/>
            <p:nvPr/>
          </p:nvSpPr>
          <p:spPr>
            <a:xfrm flipH="1">
              <a:off x="412980" y="4585435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/>
                <a:t>-5</a:t>
              </a:r>
            </a:p>
          </p:txBody>
        </p:sp>
        <p:sp useBgFill="1">
          <p:nvSpPr>
            <p:cNvPr id="66" name="Rectangle 65"/>
            <p:cNvSpPr/>
            <p:nvPr/>
          </p:nvSpPr>
          <p:spPr>
            <a:xfrm>
              <a:off x="718236" y="5063519"/>
              <a:ext cx="3713084" cy="341433"/>
            </a:xfrm>
            <a:prstGeom prst="rect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67" name="TextBox 66"/>
            <p:cNvSpPr txBox="1"/>
            <p:nvPr/>
          </p:nvSpPr>
          <p:spPr>
            <a:xfrm flipH="1">
              <a:off x="579555" y="5025204"/>
              <a:ext cx="27940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0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 flipH="1">
              <a:off x="983115" y="5025204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100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 flipH="1">
              <a:off x="3709377" y="5025204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7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 flipH="1">
              <a:off x="4140938" y="5010936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8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 flipH="1">
              <a:off x="1436081" y="5025204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2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 flipH="1">
              <a:off x="1889047" y="5025204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3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 flipH="1">
              <a:off x="2346246" y="5025204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4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 flipH="1">
              <a:off x="2799212" y="5025204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5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 flipH="1">
              <a:off x="3252178" y="5025204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6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404079" y="5151037"/>
              <a:ext cx="2257637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0090"/>
                  </a:solidFill>
                </a:rPr>
                <a:t>Time from start of beam pulse (us)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79237" y="3483658"/>
              <a:ext cx="3518798" cy="26161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rgbClr val="800000"/>
                  </a:solidFill>
                </a:rPr>
                <a:t>Normalized cavity gradients during the beam pulse</a:t>
              </a:r>
              <a:endParaRPr lang="en-US" sz="1100" dirty="0">
                <a:solidFill>
                  <a:srgbClr val="800000"/>
                </a:solidFill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40759" y="4104581"/>
            <a:ext cx="3817415" cy="1958806"/>
            <a:chOff x="4707580" y="3471545"/>
            <a:chExt cx="4314509" cy="1958806"/>
          </a:xfrm>
        </p:grpSpPr>
        <p:pic>
          <p:nvPicPr>
            <p:cNvPr id="6" name="Picture 5" descr="plot2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184" t="51996" r="7875" b="21757"/>
            <a:stretch/>
          </p:blipFill>
          <p:spPr>
            <a:xfrm>
              <a:off x="4830321" y="3471545"/>
              <a:ext cx="4068000" cy="1958806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5268227" y="3479388"/>
              <a:ext cx="3502318" cy="261610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 smtClean="0">
                  <a:solidFill>
                    <a:srgbClr val="800000"/>
                  </a:solidFill>
                </a:rPr>
                <a:t>Normalized cavity gradients during the beam pulse</a:t>
              </a:r>
            </a:p>
          </p:txBody>
        </p:sp>
        <p:sp useBgFill="1">
          <p:nvSpPr>
            <p:cNvPr id="55" name="Rectangle 54"/>
            <p:cNvSpPr/>
            <p:nvPr/>
          </p:nvSpPr>
          <p:spPr>
            <a:xfrm>
              <a:off x="5117734" y="5084380"/>
              <a:ext cx="3783030" cy="287743"/>
            </a:xfrm>
            <a:prstGeom prst="rect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6" name="TextBox 55"/>
            <p:cNvSpPr txBox="1"/>
            <p:nvPr/>
          </p:nvSpPr>
          <p:spPr>
            <a:xfrm flipH="1">
              <a:off x="5054073" y="5018852"/>
              <a:ext cx="27940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0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 flipH="1">
              <a:off x="5457633" y="5018852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 smtClean="0"/>
                <a:t>100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 flipH="1">
              <a:off x="8183895" y="5018852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7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 flipH="1">
              <a:off x="8636861" y="5018852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8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 flipH="1">
              <a:off x="5910599" y="5018852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2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 flipH="1">
              <a:off x="6363565" y="5018852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3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 flipH="1">
              <a:off x="6820763" y="5018852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4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flipH="1">
              <a:off x="7273730" y="5018852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5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 flipH="1">
              <a:off x="7726696" y="5018852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800" dirty="0"/>
                <a:t>6</a:t>
              </a:r>
              <a:r>
                <a:rPr lang="en-US" sz="800" dirty="0" smtClean="0"/>
                <a:t>00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883885" y="5144685"/>
              <a:ext cx="2247063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0090"/>
                  </a:solidFill>
                </a:rPr>
                <a:t>Time from start of beam pulse (us)</a:t>
              </a:r>
            </a:p>
          </p:txBody>
        </p:sp>
        <p:sp useBgFill="1">
          <p:nvSpPr>
            <p:cNvPr id="92" name="Rectangle 91"/>
            <p:cNvSpPr/>
            <p:nvPr/>
          </p:nvSpPr>
          <p:spPr>
            <a:xfrm>
              <a:off x="4775512" y="3526183"/>
              <a:ext cx="393324" cy="1845941"/>
            </a:xfrm>
            <a:prstGeom prst="rect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3" name="TextBox 92"/>
            <p:cNvSpPr txBox="1"/>
            <p:nvPr/>
          </p:nvSpPr>
          <p:spPr>
            <a:xfrm flipH="1">
              <a:off x="4966380" y="4277407"/>
              <a:ext cx="27940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/>
                <a:t>0</a:t>
              </a:r>
            </a:p>
          </p:txBody>
        </p:sp>
        <p:sp>
          <p:nvSpPr>
            <p:cNvPr id="94" name="TextBox 93"/>
            <p:cNvSpPr txBox="1"/>
            <p:nvPr/>
          </p:nvSpPr>
          <p:spPr>
            <a:xfrm flipH="1">
              <a:off x="4859662" y="3630093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/>
                <a:t>1.5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 rot="16200000">
              <a:off x="3898105" y="4284364"/>
              <a:ext cx="1897234" cy="2782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0090"/>
                  </a:solidFill>
                </a:rPr>
                <a:t>Normalized Gradient (%)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 flipH="1">
              <a:off x="4866426" y="4907736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/>
                <a:t>-1.5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 flipH="1">
              <a:off x="4859662" y="4051483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/>
                <a:t>0.5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 flipH="1">
              <a:off x="4859127" y="4486217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/>
                <a:t>-0.5</a:t>
              </a:r>
            </a:p>
          </p:txBody>
        </p:sp>
        <p:sp>
          <p:nvSpPr>
            <p:cNvPr id="99" name="TextBox 98"/>
            <p:cNvSpPr txBox="1"/>
            <p:nvPr/>
          </p:nvSpPr>
          <p:spPr>
            <a:xfrm flipH="1">
              <a:off x="4854895" y="4700847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 smtClean="0"/>
                <a:t>-1</a:t>
              </a:r>
            </a:p>
          </p:txBody>
        </p:sp>
        <p:sp>
          <p:nvSpPr>
            <p:cNvPr id="100" name="TextBox 99"/>
            <p:cNvSpPr txBox="1"/>
            <p:nvPr/>
          </p:nvSpPr>
          <p:spPr>
            <a:xfrm flipH="1">
              <a:off x="4857720" y="3849094"/>
              <a:ext cx="385228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800" dirty="0"/>
                <a:t>1</a:t>
              </a:r>
              <a:endParaRPr lang="en-US" sz="800" dirty="0" smtClean="0"/>
            </a:p>
          </p:txBody>
        </p:sp>
      </p:grpSp>
      <p:cxnSp>
        <p:nvCxnSpPr>
          <p:cNvPr id="8" name="Straight Arrow Connector 7"/>
          <p:cNvCxnSpPr/>
          <p:nvPr/>
        </p:nvCxnSpPr>
        <p:spPr>
          <a:xfrm>
            <a:off x="3919294" y="2439500"/>
            <a:ext cx="0" cy="104187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263866" y="2631141"/>
            <a:ext cx="65180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15% p-p</a:t>
            </a:r>
            <a:endParaRPr lang="en-US" sz="11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857396" y="4547290"/>
            <a:ext cx="0" cy="3400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Arrow Connector 138"/>
          <p:cNvCxnSpPr/>
          <p:nvPr/>
        </p:nvCxnSpPr>
        <p:spPr>
          <a:xfrm flipV="1">
            <a:off x="3857396" y="5164270"/>
            <a:ext cx="0" cy="3703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118331" y="4522926"/>
            <a:ext cx="7576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dirty="0" smtClean="0"/>
              <a:t>~0.5% p-p</a:t>
            </a:r>
            <a:endParaRPr lang="en-US" sz="1100" dirty="0"/>
          </a:p>
        </p:txBody>
      </p:sp>
      <p:sp>
        <p:nvSpPr>
          <p:cNvPr id="22" name="TextBox 21"/>
          <p:cNvSpPr txBox="1"/>
          <p:nvPr/>
        </p:nvSpPr>
        <p:spPr>
          <a:xfrm>
            <a:off x="967551" y="2259625"/>
            <a:ext cx="1766231" cy="2539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Before correction (large tilts)</a:t>
            </a:r>
            <a:endParaRPr lang="en-US" sz="1050" dirty="0"/>
          </a:p>
        </p:txBody>
      </p:sp>
      <p:sp>
        <p:nvSpPr>
          <p:cNvPr id="142" name="TextBox 141"/>
          <p:cNvSpPr txBox="1"/>
          <p:nvPr/>
        </p:nvSpPr>
        <p:spPr>
          <a:xfrm>
            <a:off x="980665" y="4478573"/>
            <a:ext cx="1086370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After correction</a:t>
            </a:r>
            <a:endParaRPr lang="en-US" sz="1100" dirty="0"/>
          </a:p>
        </p:txBody>
      </p:sp>
      <p:sp>
        <p:nvSpPr>
          <p:cNvPr id="23" name="TextBox 22"/>
          <p:cNvSpPr txBox="1"/>
          <p:nvPr/>
        </p:nvSpPr>
        <p:spPr>
          <a:xfrm>
            <a:off x="451540" y="1247938"/>
            <a:ext cx="3675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Tailored cavity Loaded-Qs to cancel beam-loading induced gradient tilts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144" name="Picture 143" descr="PastedGraphic-1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20817"/>
          <a:stretch/>
        </p:blipFill>
        <p:spPr>
          <a:xfrm>
            <a:off x="4952381" y="1268351"/>
            <a:ext cx="3582462" cy="2421058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952381" y="951949"/>
            <a:ext cx="3582462" cy="61555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800000"/>
                </a:solidFill>
              </a:rPr>
              <a:t>Operation at 380MeV on ACC67</a:t>
            </a:r>
          </a:p>
          <a:p>
            <a:pPr algn="ctr"/>
            <a:r>
              <a:rPr lang="en-US" sz="1600" dirty="0" smtClean="0">
                <a:solidFill>
                  <a:srgbClr val="800000"/>
                </a:solidFill>
              </a:rPr>
              <a:t>(13 cavities)</a:t>
            </a:r>
          </a:p>
        </p:txBody>
      </p:sp>
      <p:sp useBgFill="1">
        <p:nvSpPr>
          <p:cNvPr id="33" name="TextBox 32"/>
          <p:cNvSpPr txBox="1"/>
          <p:nvPr/>
        </p:nvSpPr>
        <p:spPr>
          <a:xfrm>
            <a:off x="5719539" y="1654661"/>
            <a:ext cx="1701758" cy="46166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r>
              <a:rPr lang="en-US" sz="1200" dirty="0" smtClean="0"/>
              <a:t>Red: quench limit</a:t>
            </a:r>
          </a:p>
          <a:p>
            <a:r>
              <a:rPr lang="en-US" sz="1200" dirty="0" smtClean="0"/>
              <a:t>Blue: operating gradient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333875" y="4207051"/>
            <a:ext cx="47307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9600" lvl="1" indent="-285750">
              <a:buFont typeface="Arial"/>
              <a:buChar char="•"/>
            </a:pPr>
            <a:r>
              <a:rPr lang="en-US" dirty="0"/>
              <a:t>Flattened individual gradients to &lt;&lt;1</a:t>
            </a:r>
            <a:r>
              <a:rPr lang="en-US" dirty="0" smtClean="0"/>
              <a:t>% p-p</a:t>
            </a:r>
          </a:p>
          <a:p>
            <a:pPr marL="309600" lvl="1" indent="-285750">
              <a:buFont typeface="Arial"/>
              <a:buChar char="•"/>
            </a:pPr>
            <a:r>
              <a:rPr lang="en-US" dirty="0"/>
              <a:t>S</a:t>
            </a:r>
            <a:r>
              <a:rPr lang="en-US" dirty="0" smtClean="0"/>
              <a:t>everal cavities within 10% </a:t>
            </a:r>
            <a:r>
              <a:rPr lang="en-US" dirty="0"/>
              <a:t>of quench </a:t>
            </a:r>
          </a:p>
          <a:p>
            <a:pPr marL="309600" lvl="1" indent="-285750">
              <a:buFont typeface="Arial"/>
              <a:buChar char="•"/>
            </a:pPr>
            <a:r>
              <a:rPr lang="en-US" dirty="0"/>
              <a:t>‘Crash test’: </a:t>
            </a:r>
            <a:r>
              <a:rPr lang="en-US" dirty="0" smtClean="0"/>
              <a:t>very rapid recovery of 800us / 4.5mA after beam trip</a:t>
            </a:r>
            <a:endParaRPr lang="en-US" dirty="0"/>
          </a:p>
          <a:p>
            <a:pPr marL="309600" lvl="1" indent="-285750">
              <a:buFont typeface="Arial"/>
              <a:buChar char="•"/>
            </a:pPr>
            <a:r>
              <a:rPr lang="en-US" dirty="0"/>
              <a:t>Ramped up current from ~zero to 4.5mA with ACC67 gradients approaching quench</a:t>
            </a:r>
          </a:p>
          <a:p>
            <a:pPr marL="309600" lvl="1" indent="-285750">
              <a:buFont typeface="Arial"/>
              <a:buChar char="•"/>
            </a:pPr>
            <a:r>
              <a:rPr lang="en-US" dirty="0" smtClean="0"/>
              <a:t>‘</a:t>
            </a:r>
            <a:r>
              <a:rPr lang="en-US" dirty="0"/>
              <a:t>Cavity gradient limiter’ </a:t>
            </a:r>
            <a:r>
              <a:rPr lang="en-US" dirty="0" smtClean="0"/>
              <a:t>to dynamically prevent quenching without turning off the </a:t>
            </a:r>
            <a:r>
              <a:rPr lang="en-US" dirty="0" err="1" smtClean="0"/>
              <a:t>rf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4975229" y="3657278"/>
            <a:ext cx="36236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The limiting cavity is within 5% of quench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89919" y="64790"/>
            <a:ext cx="885202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9mA Studies: beam operation close to cavity gradient limits</a:t>
            </a:r>
          </a:p>
          <a:p>
            <a:r>
              <a:rPr lang="en-US" sz="2400" dirty="0"/>
              <a:t>(</a:t>
            </a:r>
            <a:r>
              <a:rPr lang="en-US" sz="2400" dirty="0" smtClean="0"/>
              <a:t>4.5mA/800us bunch trains)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479727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/>
          <p:cNvSpPr/>
          <p:nvPr/>
        </p:nvSpPr>
        <p:spPr>
          <a:xfrm>
            <a:off x="89919" y="3540125"/>
            <a:ext cx="2943523" cy="262338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KlystronSaturation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79"/>
          <a:stretch/>
        </p:blipFill>
        <p:spPr>
          <a:xfrm>
            <a:off x="3486001" y="1004967"/>
            <a:ext cx="5451773" cy="5408533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89919" y="1229953"/>
            <a:ext cx="4402706" cy="191329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9919" y="64790"/>
            <a:ext cx="8560982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9mA Studies: evaluating </a:t>
            </a:r>
            <a:r>
              <a:rPr lang="en-US" sz="2800" dirty="0" err="1" smtClean="0"/>
              <a:t>rf</a:t>
            </a:r>
            <a:r>
              <a:rPr lang="en-US" sz="2800" dirty="0" smtClean="0"/>
              <a:t> power overhead requirements</a:t>
            </a:r>
          </a:p>
          <a:p>
            <a:r>
              <a:rPr lang="en-US" sz="2400" dirty="0"/>
              <a:t>(</a:t>
            </a:r>
            <a:r>
              <a:rPr lang="en-US" sz="2400" dirty="0" smtClean="0"/>
              <a:t>4.5mA/800us bunch trains)</a:t>
            </a:r>
            <a:endParaRPr lang="en-US" sz="24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69" y="3540125"/>
            <a:ext cx="2911773" cy="262338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21669" y="1337052"/>
            <a:ext cx="430212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/>
              <a:t>K</a:t>
            </a:r>
            <a:r>
              <a:rPr lang="en-US" sz="2000" dirty="0" smtClean="0"/>
              <a:t>lystron high voltage was reduced from 108KV to 86.5KV so that the </a:t>
            </a:r>
            <a:r>
              <a:rPr lang="en-US" sz="2000" dirty="0" err="1" smtClean="0"/>
              <a:t>rf</a:t>
            </a:r>
            <a:r>
              <a:rPr lang="en-US" sz="2000" dirty="0" smtClean="0"/>
              <a:t> output just saturated during the fill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The required beam-on power ended up being ~7% below saturation</a:t>
            </a:r>
          </a:p>
        </p:txBody>
      </p:sp>
      <p:sp useBgFill="1">
        <p:nvSpPr>
          <p:cNvPr id="28" name="TextBox 27"/>
          <p:cNvSpPr txBox="1"/>
          <p:nvPr/>
        </p:nvSpPr>
        <p:spPr>
          <a:xfrm>
            <a:off x="4460872" y="5216826"/>
            <a:ext cx="4429278" cy="646331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Response to step up is slower because the klystron cannot deliver the power demanded</a:t>
            </a:r>
            <a:endParaRPr lang="en-US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3829154" y="2968268"/>
            <a:ext cx="113737" cy="9180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4038422" y="2692875"/>
            <a:ext cx="681673" cy="119348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6591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Extrapolation to ILC baseline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000" dirty="0" smtClean="0"/>
              <a:t>Long bunch trains, heavy beam loading</a:t>
            </a:r>
          </a:p>
          <a:p>
            <a:pPr lvl="1"/>
            <a:r>
              <a:rPr lang="en-US" sz="2000" dirty="0" smtClean="0"/>
              <a:t>6mA / 800us demonstrated (baseline)</a:t>
            </a:r>
          </a:p>
          <a:p>
            <a:pPr lvl="1"/>
            <a:r>
              <a:rPr lang="en-US" sz="2000" dirty="0" smtClean="0"/>
              <a:t>9mA / 800us marginally achieved (upgrade)</a:t>
            </a:r>
          </a:p>
          <a:p>
            <a:pPr lvl="1"/>
            <a:r>
              <a:rPr lang="en-US" sz="2000" dirty="0" smtClean="0"/>
              <a:t>Energy stability demonstrated</a:t>
            </a:r>
          </a:p>
          <a:p>
            <a:endParaRPr lang="en-US" sz="2000" dirty="0" smtClean="0"/>
          </a:p>
          <a:p>
            <a:r>
              <a:rPr lang="en-US" sz="2000" dirty="0" smtClean="0"/>
              <a:t>Vector Sum control of RF unit</a:t>
            </a:r>
          </a:p>
          <a:p>
            <a:pPr lvl="1"/>
            <a:r>
              <a:rPr lang="en-US" sz="2000" dirty="0" smtClean="0"/>
              <a:t>Operation of RF unit demonstrated with 24 cavities and 16 </a:t>
            </a:r>
            <a:r>
              <a:rPr lang="en-US" sz="2000" dirty="0" err="1" smtClean="0"/>
              <a:t>caviities</a:t>
            </a:r>
            <a:endParaRPr lang="en-US" sz="2000" dirty="0" smtClean="0"/>
          </a:p>
          <a:p>
            <a:pPr lvl="1"/>
            <a:r>
              <a:rPr lang="en-US" sz="2000" dirty="0" smtClean="0"/>
              <a:t>Relevance to KCS control…?</a:t>
            </a:r>
          </a:p>
          <a:p>
            <a:pPr lvl="1"/>
            <a:endParaRPr lang="en-US" sz="2000" dirty="0"/>
          </a:p>
          <a:p>
            <a:r>
              <a:rPr lang="en-US" sz="2000" dirty="0" smtClean="0"/>
              <a:t>Gradient</a:t>
            </a:r>
          </a:p>
          <a:p>
            <a:pPr lvl="1"/>
            <a:r>
              <a:rPr lang="en-US" sz="2000" dirty="0" smtClean="0"/>
              <a:t>FLASH: average is ~28MV/m, but cavities go to 35MV/m</a:t>
            </a:r>
          </a:p>
          <a:p>
            <a:pPr lvl="1"/>
            <a:r>
              <a:rPr lang="en-US" sz="2000" dirty="0"/>
              <a:t>G</a:t>
            </a:r>
            <a:r>
              <a:rPr lang="en-US" sz="2000" dirty="0" smtClean="0"/>
              <a:t>radient spread is comparable</a:t>
            </a:r>
          </a:p>
          <a:p>
            <a:pPr lvl="1"/>
            <a:r>
              <a:rPr lang="en-US" sz="2000" dirty="0" smtClean="0"/>
              <a:t>Lorentz-force detuning</a:t>
            </a:r>
          </a:p>
        </p:txBody>
      </p:sp>
    </p:spTree>
    <p:extLst>
      <p:ext uri="{BB962C8B-B14F-4D97-AF65-F5344CB8AC3E}">
        <p14:creationId xmlns:p14="http://schemas.microsoft.com/office/powerpoint/2010/main" val="980325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astedGraphic-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9134"/>
          <a:stretch/>
        </p:blipFill>
        <p:spPr>
          <a:xfrm>
            <a:off x="1349492" y="662720"/>
            <a:ext cx="5458123" cy="548914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J. Carwardine: MSK Seminar,16 March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6560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</TotalTime>
  <Words>565</Words>
  <Application>Microsoft Macintosh PowerPoint</Application>
  <PresentationFormat>On-screen Show (4:3)</PresentationFormat>
  <Paragraphs>112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TDR Writing: FLASH 9mA Experiment</vt:lpstr>
      <vt:lpstr>Outline</vt:lpstr>
      <vt:lpstr>Outline (2)</vt:lpstr>
      <vt:lpstr>New since Interim Report</vt:lpstr>
      <vt:lpstr>Impact of beam loading</vt:lpstr>
      <vt:lpstr>PowerPoint Presentation</vt:lpstr>
      <vt:lpstr>PowerPoint Presentation</vt:lpstr>
      <vt:lpstr>Extrapolation to ILC baseline</vt:lpstr>
      <vt:lpstr>PowerPoint Presentation</vt:lpstr>
      <vt:lpstr>Extrapolation to ILC baseline</vt:lpstr>
      <vt:lpstr>Extrapolation to ILC baseline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Carwardine</dc:creator>
  <cp:lastModifiedBy>John Carwardine</cp:lastModifiedBy>
  <cp:revision>57</cp:revision>
  <cp:lastPrinted>2012-03-29T22:29:13Z</cp:lastPrinted>
  <dcterms:created xsi:type="dcterms:W3CDTF">2012-03-29T20:41:51Z</dcterms:created>
  <dcterms:modified xsi:type="dcterms:W3CDTF">2012-04-24T06:29:02Z</dcterms:modified>
</cp:coreProperties>
</file>