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9" r:id="rId3"/>
    <p:sldId id="285" r:id="rId4"/>
    <p:sldId id="257" r:id="rId5"/>
    <p:sldId id="284" r:id="rId6"/>
    <p:sldId id="286" r:id="rId7"/>
    <p:sldId id="260" r:id="rId8"/>
    <p:sldId id="262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7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8" r:id="rId32"/>
    <p:sldId id="291" r:id="rId33"/>
    <p:sldId id="289" r:id="rId34"/>
    <p:sldId id="290" r:id="rId35"/>
    <p:sldId id="283" r:id="rId3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BCA50-458E-43DE-BC11-B3D125046532}" type="datetimeFigureOut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B03DB-4AE7-4C3E-A0C4-D9C26B42E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C1B-DBB1-4A6D-9BF6-E65D36F127BE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B68-37DA-41FE-8BE2-9FE92BFEC3A4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36E3-F428-4CA0-9389-FA957C0A034C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547-FD1C-400B-859C-4E441AA6D6CF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1C14-DA97-4370-80B7-C2EAB517EB01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F3EE-7887-4D4E-BF1D-22ACBCCFFD1E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C074-549F-435B-8B62-24C022E163BE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351D-3FAD-4152-A7C5-43DD4C61CCA1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BCB7-23B7-4B12-899F-573144AF1058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078FE-127A-480E-813E-16687DD6CCE1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C114D-BDF9-4666-BDD4-002DD240ED5E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9362B-F999-498A-992C-4B5DF9FB96B3}" type="datetime1">
              <a:rPr kumimoji="1" lang="ja-JP" altLang="en-US" smtClean="0"/>
              <a:pPr/>
              <a:t>2012/4/21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CADA5-301F-438A-A362-5404E6C96C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E</a:t>
            </a:r>
            <a:r>
              <a:rPr kumimoji="1" lang="en-US" altLang="ja-JP" dirty="0" smtClean="0"/>
              <a:t>xperimental hall in Japanese mountain site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Y. Sugimoto</a:t>
            </a:r>
          </a:p>
          <a:p>
            <a:r>
              <a:rPr lang="en-US" altLang="ja-JP" dirty="0" smtClean="0"/>
              <a:t>2012.4.25</a:t>
            </a:r>
          </a:p>
          <a:p>
            <a:r>
              <a:rPr kumimoji="1" lang="en-US" altLang="ja-JP" dirty="0" smtClean="0"/>
              <a:t>@KILC2012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4186808" cy="1684784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Solenoid coil is moved </a:t>
            </a:r>
            <a:r>
              <a:rPr lang="en-US" altLang="ja-JP" dirty="0" smtClean="0"/>
              <a:t>to</a:t>
            </a:r>
            <a:r>
              <a:rPr kumimoji="1" lang="en-US" altLang="ja-JP" dirty="0" smtClean="0"/>
              <a:t> the platform using two sets (one from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) of 250 ton crane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3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3898776" cy="3052936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iron yoke (YE+) is assembled in Area 4</a:t>
            </a:r>
          </a:p>
          <a:p>
            <a:r>
              <a:rPr lang="en-US" altLang="ja-JP" dirty="0" smtClean="0"/>
              <a:t>Solenoid coil installation to the YB0 in Area 1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4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 installation to YB0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5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kumimoji="1" lang="en-US" altLang="ja-JP" dirty="0" smtClean="0"/>
              <a:t>YE+ is moved to platform using air-pads after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 installation</a:t>
            </a:r>
          </a:p>
          <a:p>
            <a:r>
              <a:rPr lang="en-US" altLang="ja-JP" dirty="0" smtClean="0"/>
              <a:t>HCAL barrel ½-z ring is assembled in Area 5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6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2620887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yoke YE- is assembled in Area4</a:t>
            </a:r>
          </a:p>
          <a:p>
            <a:r>
              <a:rPr lang="en-US" altLang="ja-JP" dirty="0" err="1" smtClean="0"/>
              <a:t>Muon</a:t>
            </a:r>
            <a:r>
              <a:rPr lang="en-US" altLang="ja-JP" dirty="0" smtClean="0"/>
              <a:t> detector of YB0 cabling</a:t>
            </a:r>
          </a:p>
          <a:p>
            <a:r>
              <a:rPr lang="en-US" altLang="ja-JP" dirty="0" smtClean="0"/>
              <a:t>HCAL barrel ring assembly in Area5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2908919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YB0 shifted in z direction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HCAL installation in Area 1</a:t>
            </a:r>
          </a:p>
          <a:p>
            <a:r>
              <a:rPr lang="en-US" altLang="ja-JP" dirty="0" smtClean="0"/>
              <a:t>Scaffold for </a:t>
            </a:r>
            <a:r>
              <a:rPr lang="en-US" altLang="ja-JP" dirty="0" err="1" smtClean="0"/>
              <a:t>endcap</a:t>
            </a:r>
            <a:r>
              <a:rPr lang="en-US" altLang="ja-JP" dirty="0" smtClean="0"/>
              <a:t> cabling is assembled in Area 5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8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YE- is moved to platform</a:t>
            </a:r>
          </a:p>
          <a:p>
            <a:r>
              <a:rPr lang="en-US" altLang="ja-JP" dirty="0" smtClean="0"/>
              <a:t>½ of barrel HCAL is moved to platform using two 250 ton cranes, and installed</a:t>
            </a:r>
          </a:p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yoke (+) is pushed into Area 2</a:t>
            </a:r>
          </a:p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HCAL cabling in Area 2</a:t>
            </a:r>
          </a:p>
          <a:p>
            <a:r>
              <a:rPr lang="en-US" altLang="ja-JP" dirty="0" smtClean="0"/>
              <a:t>Scaffold for barrel cabling is assembled in Area 5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4371975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9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3970784" cy="4133056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Another barrel yoke ring YB+ is assembled in Area 4</a:t>
            </a:r>
          </a:p>
          <a:p>
            <a:r>
              <a:rPr kumimoji="1" lang="en-US" altLang="ja-JP" dirty="0" smtClean="0"/>
              <a:t>Central barrel YB0 is shifted in z direction</a:t>
            </a:r>
          </a:p>
          <a:p>
            <a:r>
              <a:rPr lang="en-US" altLang="ja-JP" dirty="0" smtClean="0"/>
              <a:t>Barrel HCAL (+) cabling in Area 1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HCAL (-) installation in Area 1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10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/>
          <a:lstStyle/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yoke (-) is pushed to Area 3</a:t>
            </a:r>
          </a:p>
          <a:p>
            <a:r>
              <a:rPr lang="en-US" altLang="ja-JP" dirty="0" smtClean="0"/>
              <a:t>½ of barrel HCAL is moved to platform using two 250 ton cranes, and installed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YB+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 installation and cabling in Area 4</a:t>
            </a:r>
          </a:p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ECAL (+) installation using 30 ton crane in Area 1</a:t>
            </a:r>
          </a:p>
          <a:p>
            <a:r>
              <a:rPr lang="en-US" altLang="ja-JP" dirty="0" smtClean="0"/>
              <a:t>Barrel HCAL (-) cabling in Area 1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HCAL (-) cabling in Area 3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432435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Design criteria</a:t>
            </a:r>
          </a:p>
          <a:p>
            <a:r>
              <a:rPr lang="en-US" altLang="ja-JP" dirty="0" smtClean="0"/>
              <a:t>Underground detector assembly</a:t>
            </a:r>
          </a:p>
          <a:p>
            <a:pPr lvl="1"/>
            <a:r>
              <a:rPr kumimoji="1" lang="en-US" altLang="ja-JP" dirty="0" smtClean="0"/>
              <a:t>Assembly area </a:t>
            </a:r>
          </a:p>
          <a:p>
            <a:pPr lvl="1"/>
            <a:r>
              <a:rPr lang="en-US" altLang="ja-JP" dirty="0" smtClean="0"/>
              <a:t>Timeline</a:t>
            </a:r>
          </a:p>
          <a:p>
            <a:r>
              <a:rPr kumimoji="1" lang="en-US" altLang="ja-JP" dirty="0" smtClean="0"/>
              <a:t>Comparison with RDR design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/>
          <a:lstStyle/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yoke (+) pushed into area2</a:t>
            </a:r>
          </a:p>
          <a:p>
            <a:r>
              <a:rPr lang="en-US" altLang="ja-JP" dirty="0" err="1" smtClean="0"/>
              <a:t>Endcap</a:t>
            </a:r>
            <a:r>
              <a:rPr lang="en-US" altLang="ja-JP" dirty="0" smtClean="0"/>
              <a:t> ECAL(+) cabling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ECAL(-) installation in area1 using 30 ton crane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432435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13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YB+ is moved to Area 1</a:t>
            </a:r>
          </a:p>
          <a:p>
            <a:r>
              <a:rPr lang="en-US" altLang="ja-JP" dirty="0" smtClean="0"/>
              <a:t>Another barrel yoke ring YB- is assembled and 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 detectors installed in Area 4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ECAL (-) cabling in Area 3</a:t>
            </a:r>
          </a:p>
          <a:p>
            <a:r>
              <a:rPr kumimoji="1" lang="en-US" altLang="ja-JP" dirty="0" smtClean="0"/>
              <a:t>Barrel ECAL is installed in Area 1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14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lang="en-US" altLang="ja-JP" dirty="0" smtClean="0"/>
              <a:t>Barrel ECAL cabling in Area 1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80728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15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Detector is closed and field mapping is performed</a:t>
            </a:r>
          </a:p>
          <a:p>
            <a:r>
              <a:rPr lang="en-US" altLang="ja-JP" dirty="0" smtClean="0"/>
              <a:t>QD0 support tubes assembly in Area 2/3</a:t>
            </a:r>
          </a:p>
          <a:p>
            <a:r>
              <a:rPr kumimoji="1" lang="en-US" altLang="ja-JP" dirty="0" smtClean="0"/>
              <a:t>QD0 and BCAL installation/cabling in Area 2/3</a:t>
            </a:r>
          </a:p>
          <a:p>
            <a:r>
              <a:rPr lang="en-US" altLang="ja-JP" dirty="0" smtClean="0"/>
              <a:t>After removing the tentative platform in Area 4, beam line shield is constructed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836712"/>
            <a:ext cx="432435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16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kumimoji="1" lang="en-US" altLang="ja-JP" dirty="0" smtClean="0"/>
              <a:t>Detector is opened again</a:t>
            </a:r>
          </a:p>
          <a:p>
            <a:r>
              <a:rPr lang="en-US" altLang="ja-JP" dirty="0" smtClean="0"/>
              <a:t>TPC installation in Area 1</a:t>
            </a:r>
          </a:p>
          <a:p>
            <a:r>
              <a:rPr kumimoji="1" lang="en-US" altLang="ja-JP" dirty="0" err="1" smtClean="0"/>
              <a:t>Lumical</a:t>
            </a:r>
            <a:r>
              <a:rPr kumimoji="1" lang="en-US" altLang="ja-JP" dirty="0" smtClean="0"/>
              <a:t> installation using 2.8 ton cranes in Area 2/3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08720"/>
            <a:ext cx="432435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/>
          <a:lstStyle/>
          <a:p>
            <a:r>
              <a:rPr kumimoji="1" lang="en-US" altLang="ja-JP" dirty="0" smtClean="0"/>
              <a:t>Si inner trackers are installed in Area 1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052736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18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/>
          <a:lstStyle/>
          <a:p>
            <a:r>
              <a:rPr kumimoji="1" lang="en-US" altLang="ja-JP" dirty="0" smtClean="0"/>
              <a:t>Detector is closed again and ready for detector pre-commissioning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80728"/>
            <a:ext cx="4324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 possible timeline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Assumptions</a:t>
            </a:r>
          </a:p>
          <a:p>
            <a:pPr lvl="1"/>
            <a:r>
              <a:rPr lang="en-US" altLang="ja-JP" dirty="0" smtClean="0"/>
              <a:t>YB rings: 50d each</a:t>
            </a:r>
          </a:p>
          <a:p>
            <a:pPr lvl="1"/>
            <a:r>
              <a:rPr kumimoji="1" lang="en-US" altLang="ja-JP" dirty="0" smtClean="0"/>
              <a:t>YE: 100d each including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 installation/cabling</a:t>
            </a:r>
          </a:p>
          <a:p>
            <a:pPr lvl="1"/>
            <a:r>
              <a:rPr lang="en-US" altLang="ja-JP" dirty="0" err="1" smtClean="0"/>
              <a:t>Muon</a:t>
            </a:r>
            <a:r>
              <a:rPr lang="en-US" altLang="ja-JP" dirty="0" smtClean="0"/>
              <a:t> detector: 20d+20d for each barrel ring</a:t>
            </a:r>
          </a:p>
          <a:p>
            <a:pPr lvl="1"/>
            <a:r>
              <a:rPr kumimoji="1" lang="en-US" altLang="ja-JP" dirty="0" smtClean="0"/>
              <a:t>Liquid He becomes available 8 months after the cavern gets ready</a:t>
            </a:r>
          </a:p>
          <a:p>
            <a:pPr lvl="1"/>
            <a:r>
              <a:rPr lang="en-US" altLang="ja-JP" dirty="0" smtClean="0"/>
              <a:t>Field mapping will be done after ECAL installation and cabling: 20d for cool down, 60d for mapping, 20d for warm up</a:t>
            </a:r>
          </a:p>
          <a:p>
            <a:pPr lvl="1"/>
            <a:r>
              <a:rPr kumimoji="1" lang="en-US" altLang="ja-JP" dirty="0" smtClean="0"/>
              <a:t>Others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Estimation by calorimeter groups</a:t>
            </a:r>
          </a:p>
          <a:p>
            <a:pPr lvl="2"/>
            <a:r>
              <a:rPr lang="en-US" altLang="ja-JP" dirty="0" smtClean="0"/>
              <a:t>Rough guess for other detectors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4744"/>
            <a:ext cx="8876613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possible timeline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8712"/>
            <a:ext cx="8892479" cy="57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possible timeline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criteria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Experimental hall in Japanese mountain site could be quite deep (&gt;100m) </a:t>
            </a:r>
            <a:r>
              <a:rPr lang="en-US" dirty="0" smtClean="0">
                <a:sym typeface="Wingdings" pitchFamily="2" charset="2"/>
              </a:rPr>
              <a:t> Horizontal access tunnel instead of vertical shafts</a:t>
            </a:r>
          </a:p>
          <a:p>
            <a:r>
              <a:rPr lang="en-US" dirty="0" smtClean="0">
                <a:sym typeface="Wingdings" pitchFamily="2" charset="2"/>
              </a:rPr>
              <a:t>Since “CMS style assembly” is not applicable, we need enough space in the cavern for detector assembly</a:t>
            </a:r>
          </a:p>
          <a:p>
            <a:r>
              <a:rPr lang="en-US" dirty="0" smtClean="0">
                <a:sym typeface="Wingdings" pitchFamily="2" charset="2"/>
              </a:rPr>
              <a:t>Enough size of alcoves is necessary for assembly and maintenance (opening) of detectors</a:t>
            </a:r>
          </a:p>
          <a:p>
            <a:r>
              <a:rPr lang="en-US" dirty="0" smtClean="0">
                <a:sym typeface="Wingdings" pitchFamily="2" charset="2"/>
              </a:rPr>
              <a:t>Good geology of granite allows bullet shape cavern rather than egg shape cavern</a:t>
            </a:r>
          </a:p>
          <a:p>
            <a:r>
              <a:rPr lang="en-US" dirty="0" smtClean="0">
                <a:sym typeface="Wingdings" pitchFamily="2" charset="2"/>
              </a:rPr>
              <a:t>Horizontal access tunnel should be large enough (~11m) in order to let large solenoids (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f</a:t>
            </a:r>
            <a:r>
              <a:rPr lang="en-US" dirty="0" smtClean="0">
                <a:sym typeface="Wingdings" pitchFamily="2" charset="2"/>
              </a:rPr>
              <a:t>~8m) go through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possible timeline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512168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Detector can barely be ready for physics run within 8 years from the ground breaking</a:t>
            </a:r>
          </a:p>
          <a:p>
            <a:r>
              <a:rPr lang="en-US" altLang="ja-JP" dirty="0" smtClean="0"/>
              <a:t>If GDE intends to change the schedule of accelerator construction and commissioning, it should be discussed with physics groups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5" y="1124744"/>
            <a:ext cx="9036495" cy="34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3999" cy="4500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</a:t>
            </a:r>
            <a:r>
              <a:rPr lang="en-US" altLang="ja-JP" dirty="0" smtClean="0"/>
              <a:t>n with RDR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RDR design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Comparison with RDR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Cavern cross section for excavation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270892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RDR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72200" y="249289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76872"/>
            <a:ext cx="72771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8"/>
          <p:cNvSpPr txBox="1"/>
          <p:nvPr/>
        </p:nvSpPr>
        <p:spPr>
          <a:xfrm>
            <a:off x="1691680" y="623731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1259.3m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12160" y="623731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1094.2m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Comparison with RDR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Cost consideration for </a:t>
            </a:r>
            <a:r>
              <a:rPr lang="en-US" altLang="ja-JP" dirty="0" smtClean="0"/>
              <a:t>experimental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cavern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251521" y="2276872"/>
          <a:ext cx="8712966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824"/>
                <a:gridCol w="2651772"/>
                <a:gridCol w="2197184"/>
                <a:gridCol w="2405067"/>
                <a:gridCol w="1080119"/>
              </a:tblGrid>
              <a:tr h="29505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RDR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New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Difference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5881">
                <a:tc gridSpan="2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Main cavern</a:t>
                      </a:r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Egg shape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Bullet shape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Nominal</a:t>
                      </a:r>
                      <a:r>
                        <a:rPr kumimoji="1" lang="en-US" altLang="ja-JP" sz="1400" baseline="0" dirty="0" smtClean="0"/>
                        <a:t> size</a:t>
                      </a:r>
                      <a:r>
                        <a:rPr kumimoji="1" lang="en-US" altLang="ja-JP" sz="1400" dirty="0" smtClean="0"/>
                        <a:t> (m)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120(L)x39(H)x25/36(W)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142(L)x42(H)x25(W)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Excavation cross</a:t>
                      </a:r>
                      <a:r>
                        <a:rPr kumimoji="1" lang="en-US" altLang="ja-JP" sz="1400" baseline="0" dirty="0" smtClean="0"/>
                        <a:t> section (m</a:t>
                      </a:r>
                      <a:r>
                        <a:rPr kumimoji="1" lang="en-US" altLang="ja-JP" sz="1400" baseline="30000" dirty="0" smtClean="0"/>
                        <a:t>2</a:t>
                      </a:r>
                      <a:r>
                        <a:rPr kumimoji="1" lang="en-US" altLang="ja-JP" sz="1400" baseline="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1259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1094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Excavation volume (m</a:t>
                      </a:r>
                      <a:r>
                        <a:rPr kumimoji="1" lang="en-US" altLang="ja-JP" sz="1400" baseline="30000" dirty="0" smtClean="0"/>
                        <a:t>3</a:t>
                      </a:r>
                      <a:r>
                        <a:rPr kumimoji="1" lang="en-US" altLang="ja-JP" sz="1400" baseline="0" dirty="0" smtClean="0"/>
                        <a:t>)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151080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157560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+6480</a:t>
                      </a:r>
                    </a:p>
                  </a:txBody>
                  <a:tcPr/>
                </a:tc>
              </a:tr>
              <a:tr h="245881">
                <a:tc gridSpan="2"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Alcoves</a:t>
                      </a:r>
                      <a:endParaRPr kumimoji="1" lang="ja-JP" altLang="en-US" sz="14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(ILD/</a:t>
                      </a:r>
                      <a:r>
                        <a:rPr kumimoji="1" lang="en-US" altLang="ja-JP" sz="1400" baseline="0" dirty="0" err="1" smtClean="0"/>
                        <a:t>SiD</a:t>
                      </a:r>
                      <a:r>
                        <a:rPr kumimoji="1" lang="en-US" altLang="ja-JP" sz="1400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Size (m)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40(L)x15(H)x15/18(W)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12.5(L)x19.6/18(H)x20(W)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Quantity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1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2/2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Excavation cross section (m</a:t>
                      </a:r>
                      <a:r>
                        <a:rPr kumimoji="1" lang="en-US" altLang="ja-JP" sz="1400" baseline="30000" dirty="0" smtClean="0"/>
                        <a:t>2</a:t>
                      </a:r>
                      <a:r>
                        <a:rPr kumimoji="1" lang="en-US" altLang="ja-JP" sz="1400" baseline="0" dirty="0" smtClean="0"/>
                        <a:t>)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211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361/329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Excavation volume (m</a:t>
                      </a:r>
                      <a:r>
                        <a:rPr kumimoji="1" lang="en-US" altLang="ja-JP" sz="1400" baseline="30000" dirty="0" smtClean="0"/>
                        <a:t>3</a:t>
                      </a:r>
                      <a:r>
                        <a:rPr kumimoji="1" lang="en-US" altLang="ja-JP" sz="1400" baseline="0" dirty="0" smtClean="0"/>
                        <a:t>)</a:t>
                      </a:r>
                      <a:endParaRPr kumimoji="1" lang="ja-JP" alt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8440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9013/8213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+8786</a:t>
                      </a:r>
                      <a:endParaRPr kumimoji="1" lang="ja-JP" altLang="en-US" sz="1400" baseline="0" dirty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</a:tr>
              <a:tr h="245881">
                <a:tc gridSpan="2"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Cavern total</a:t>
                      </a:r>
                      <a:endParaRPr kumimoji="1" lang="ja-JP" altLang="en-US" sz="14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Excavation volume (m</a:t>
                      </a:r>
                      <a:r>
                        <a:rPr kumimoji="1" lang="en-US" altLang="ja-JP" sz="1400" baseline="30000" dirty="0" smtClean="0"/>
                        <a:t>3</a:t>
                      </a:r>
                      <a:r>
                        <a:rPr kumimoji="1" lang="en-US" altLang="ja-JP" sz="1400" baseline="0" dirty="0" smtClean="0"/>
                        <a:t>)</a:t>
                      </a:r>
                      <a:endParaRPr kumimoji="1" lang="ja-JP" alt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159520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174786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+15266</a:t>
                      </a:r>
                      <a:endParaRPr kumimoji="1" lang="ja-JP" altLang="en-US" sz="1400" baseline="0" dirty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Cost (Oku-Yen)</a:t>
                      </a:r>
                      <a:endParaRPr kumimoji="1" lang="ja-JP" alt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~+x </a:t>
                      </a:r>
                      <a:endParaRPr kumimoji="1" lang="ja-JP" altLang="en-US" sz="1400" baseline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Comparison with RDR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Cost consideration for access shaft/tunnel and utility cavern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431035" y="2420888"/>
          <a:ext cx="8173414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366"/>
                <a:gridCol w="1841383"/>
                <a:gridCol w="1872208"/>
                <a:gridCol w="2808312"/>
                <a:gridCol w="1296145"/>
              </a:tblGrid>
              <a:tr h="295057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RDR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New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Difference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5881">
                <a:tc gridSpan="2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Access route </a:t>
                      </a:r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Vertical shafts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Horizontal tunnel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Size (m)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f</a:t>
                      </a:r>
                      <a:r>
                        <a:rPr kumimoji="1" lang="en-US" altLang="ja-JP" sz="1400" dirty="0" smtClean="0"/>
                        <a:t>16x100(L)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1000(L)x11(H)x11(W)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+ branches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Quantity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1+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a</a:t>
                      </a:r>
                      <a:endParaRPr kumimoji="1" lang="ja-JP" altLang="en-US" sz="14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Total cost (Oku-yen) 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~y* 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err="1" smtClean="0"/>
                        <a:t>yy</a:t>
                      </a:r>
                      <a:r>
                        <a:rPr kumimoji="1" lang="en-US" altLang="ja-JP" sz="1400" baseline="0" dirty="0" smtClean="0"/>
                        <a:t>**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-17</a:t>
                      </a:r>
                    </a:p>
                  </a:txBody>
                  <a:tcPr/>
                </a:tc>
              </a:tr>
              <a:tr h="245881">
                <a:tc gridSpan="2"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Utility cavern</a:t>
                      </a:r>
                      <a:endParaRPr kumimoji="1" lang="ja-JP" altLang="en-US" sz="14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400" baseline="0" dirty="0" smtClean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Size (m)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-- 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77.5(L)x13.5(H)x15(W)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400" baseline="0" dirty="0" smtClean="0"/>
                    </a:p>
                  </a:txBody>
                  <a:tcPr/>
                </a:tc>
              </a:tr>
              <a:tr h="245881">
                <a:tc>
                  <a:txBody>
                    <a:bodyPr/>
                    <a:lstStyle/>
                    <a:p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Cost (Oku-yen)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-- 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z**</a:t>
                      </a:r>
                      <a:endParaRPr kumimoji="1" lang="ja-JP" alt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(+z***)</a:t>
                      </a:r>
                      <a:endParaRPr kumimoji="1" lang="en-US" altLang="ja-JP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55576" y="5301208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 *    RDR estimation x 117yen/ILCU</a:t>
            </a:r>
          </a:p>
          <a:p>
            <a:r>
              <a:rPr kumimoji="1" lang="en-US" altLang="ja-JP" dirty="0" smtClean="0"/>
              <a:t> **   Estimation by J-Power</a:t>
            </a:r>
          </a:p>
          <a:p>
            <a:r>
              <a:rPr lang="en-US" altLang="ja-JP" dirty="0" smtClean="0"/>
              <a:t> *** Utility cavern is mainly used for accelerator utilities</a:t>
            </a:r>
            <a:endParaRPr kumimoji="1" lang="en-US" altLang="ja-JP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The 142m option of the cavern in Japanese mountain site looks OK for detector installation of ILD without extending the original schedule (8 years from ground breaking to physics run)</a:t>
            </a:r>
          </a:p>
          <a:p>
            <a:r>
              <a:rPr lang="en-US" altLang="ja-JP" dirty="0" smtClean="0"/>
              <a:t>GDE should clarify the timeline for accelerator construction and commissioning, if there is some change from RDR</a:t>
            </a:r>
          </a:p>
          <a:p>
            <a:pPr lvl="1"/>
            <a:r>
              <a:rPr lang="en-US" altLang="ja-JP" dirty="0" smtClean="0"/>
              <a:t>when the </a:t>
            </a:r>
            <a:r>
              <a:rPr lang="en-US" altLang="ja-JP" dirty="0" err="1" smtClean="0"/>
              <a:t>beamline</a:t>
            </a:r>
            <a:r>
              <a:rPr lang="en-US" altLang="ja-JP" dirty="0" smtClean="0"/>
              <a:t> area in the cavern should be cleared</a:t>
            </a:r>
          </a:p>
          <a:p>
            <a:pPr lvl="1"/>
            <a:r>
              <a:rPr lang="en-US" altLang="ja-JP" dirty="0" smtClean="0"/>
              <a:t>when the detector can be rolled in</a:t>
            </a:r>
            <a:endParaRPr kumimoji="1" lang="en-US" altLang="ja-JP" dirty="0" smtClean="0"/>
          </a:p>
          <a:p>
            <a:r>
              <a:rPr lang="en-US" altLang="ja-JP" dirty="0" smtClean="0"/>
              <a:t>Cost of the new design of experimental hall would be less than that of RDR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Design shown at CFS BTR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2" descr="C:\Users\Go ORUKAWA\Desktop\120320_C8-wSND-D01(50m) 8 wSND (KEK indicated) (2) (1).png"/>
          <p:cNvPicPr>
            <a:picLocks noChangeAspect="1" noChangeArrowheads="1"/>
          </p:cNvPicPr>
          <p:nvPr/>
        </p:nvPicPr>
        <p:blipFill>
          <a:blip r:embed="rId2" cstate="print"/>
          <a:srcRect l="7517" t="22124" r="27227" b="23614"/>
          <a:stretch>
            <a:fillRect/>
          </a:stretch>
        </p:blipFill>
        <p:spPr bwMode="auto">
          <a:xfrm>
            <a:off x="0" y="1295253"/>
            <a:ext cx="9144000" cy="5374106"/>
          </a:xfrm>
          <a:prstGeom prst="rect">
            <a:avLst/>
          </a:prstGeom>
          <a:noFill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Design shown at CFS BTR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5" name="Picture 2" descr="C:\Users\Go ORUKAWA\Documents\110401地下開発\ILC\120320 CERN\3D\Case8wSND-d02_2.png"/>
          <p:cNvPicPr>
            <a:picLocks noChangeAspect="1" noChangeArrowheads="1"/>
          </p:cNvPicPr>
          <p:nvPr/>
        </p:nvPicPr>
        <p:blipFill>
          <a:blip r:embed="rId2" cstate="print"/>
          <a:srcRect t="16949"/>
          <a:stretch>
            <a:fillRect/>
          </a:stretch>
        </p:blipFill>
        <p:spPr bwMode="auto">
          <a:xfrm>
            <a:off x="61228" y="1556792"/>
            <a:ext cx="9082772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Underground detector assembly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3970784" cy="2548880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A possible detector assembly scenario for ILD has been drawn to see if the underground cavern area is large enough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124744"/>
            <a:ext cx="4695825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assembly area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1556792"/>
            <a:ext cx="4248472" cy="5301208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Area 1: Platform</a:t>
            </a:r>
          </a:p>
          <a:p>
            <a:pPr lvl="1"/>
            <a:r>
              <a:rPr lang="en-US" altLang="ja-JP" dirty="0" smtClean="0"/>
              <a:t>YB0 assembly</a:t>
            </a:r>
          </a:p>
          <a:p>
            <a:pPr lvl="1"/>
            <a:r>
              <a:rPr kumimoji="1" lang="en-US" altLang="ja-JP" dirty="0" smtClean="0"/>
              <a:t>Barrel detectors installation/cabling</a:t>
            </a:r>
          </a:p>
          <a:p>
            <a:pPr lvl="1"/>
            <a:r>
              <a:rPr lang="en-US" altLang="ja-JP" dirty="0" err="1" smtClean="0"/>
              <a:t>Endcap</a:t>
            </a:r>
            <a:r>
              <a:rPr lang="en-US" altLang="ja-JP" dirty="0" smtClean="0"/>
              <a:t> calorimeters installation</a:t>
            </a:r>
          </a:p>
          <a:p>
            <a:r>
              <a:rPr kumimoji="1" lang="en-US" altLang="ja-JP" dirty="0" smtClean="0"/>
              <a:t>Area 2/3: Alcoves</a:t>
            </a:r>
          </a:p>
          <a:p>
            <a:pPr lvl="1"/>
            <a:r>
              <a:rPr lang="en-US" altLang="ja-JP" dirty="0" err="1" smtClean="0"/>
              <a:t>Endcap</a:t>
            </a:r>
            <a:r>
              <a:rPr lang="en-US" altLang="ja-JP" dirty="0" smtClean="0"/>
              <a:t> calorimeters cabling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QD0 support tube assembly</a:t>
            </a:r>
          </a:p>
          <a:p>
            <a:pPr lvl="1"/>
            <a:r>
              <a:rPr kumimoji="1" lang="en-US" altLang="ja-JP" dirty="0" smtClean="0"/>
              <a:t>FCAL install/cabling</a:t>
            </a:r>
          </a:p>
          <a:p>
            <a:r>
              <a:rPr lang="en-US" altLang="ja-JP" dirty="0" smtClean="0"/>
              <a:t>Area 4: Tentative platform on beam line side</a:t>
            </a:r>
          </a:p>
          <a:p>
            <a:pPr lvl="1"/>
            <a:r>
              <a:rPr kumimoji="1" lang="en-US" altLang="ja-JP" dirty="0" smtClean="0"/>
              <a:t>YE, YB+, YB- (iron yoke and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detector) assembly/install/cabling</a:t>
            </a:r>
          </a:p>
          <a:p>
            <a:r>
              <a:rPr lang="en-US" altLang="ja-JP" dirty="0" smtClean="0"/>
              <a:t>Area 5: Loading area side</a:t>
            </a:r>
          </a:p>
          <a:p>
            <a:pPr lvl="1"/>
            <a:r>
              <a:rPr kumimoji="1" lang="en-US" altLang="ja-JP" dirty="0" smtClean="0"/>
              <a:t>HCAL rings assembly</a:t>
            </a:r>
          </a:p>
          <a:p>
            <a:pPr lvl="1"/>
            <a:r>
              <a:rPr lang="en-US" altLang="ja-JP" dirty="0" smtClean="0"/>
              <a:t>Tooling assembly</a:t>
            </a:r>
          </a:p>
          <a:p>
            <a:pPr lvl="1"/>
            <a:r>
              <a:rPr kumimoji="1" lang="en-US" altLang="ja-JP" dirty="0" smtClean="0"/>
              <a:t>Storage area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124744"/>
            <a:ext cx="4695825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Boundary conditions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997152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Cranes</a:t>
            </a:r>
          </a:p>
          <a:p>
            <a:pPr lvl="1"/>
            <a:r>
              <a:rPr lang="en-US" altLang="ja-JP" dirty="0" smtClean="0"/>
              <a:t>250 ton crane for each detector on beam line side</a:t>
            </a:r>
          </a:p>
          <a:p>
            <a:pPr lvl="1"/>
            <a:r>
              <a:rPr lang="en-US" altLang="ja-JP" dirty="0"/>
              <a:t>3</a:t>
            </a:r>
            <a:r>
              <a:rPr kumimoji="1" lang="en-US" altLang="ja-JP" dirty="0" smtClean="0"/>
              <a:t>0 ton crane for each detector on loading area side</a:t>
            </a:r>
          </a:p>
          <a:p>
            <a:pPr lvl="1"/>
            <a:r>
              <a:rPr lang="en-US" altLang="ja-JP" dirty="0" smtClean="0"/>
              <a:t>2.8 ton crane in each alcove</a:t>
            </a:r>
          </a:p>
          <a:p>
            <a:pPr lvl="2"/>
            <a:r>
              <a:rPr lang="en-US" altLang="ja-JP" dirty="0" smtClean="0"/>
              <a:t>In order to minimize the size of alcoves, the crane rails  should be supported from the arch part </a:t>
            </a:r>
            <a:r>
              <a:rPr lang="en-US" altLang="ja-JP" dirty="0" smtClean="0">
                <a:sym typeface="Wingdings" pitchFamily="2" charset="2"/>
              </a:rPr>
              <a:t> Only small cranes can be used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The height of alcoves have to be increased from 19.6m to 20.5m (for ILD) to let the crane girder pass over the detector</a:t>
            </a:r>
          </a:p>
          <a:p>
            <a:r>
              <a:rPr lang="en-US" altLang="ja-JP" dirty="0" smtClean="0"/>
              <a:t>Work</a:t>
            </a:r>
            <a:r>
              <a:rPr kumimoji="1" lang="en-US" altLang="ja-JP" dirty="0" smtClean="0"/>
              <a:t> conflicts</a:t>
            </a:r>
          </a:p>
          <a:p>
            <a:pPr lvl="1"/>
            <a:r>
              <a:rPr lang="en-US" altLang="ja-JP" dirty="0" smtClean="0"/>
              <a:t>In order to avoid conflicts of parallel works, first few hours of each working day should be dedicated to transportation to each assembly area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708920"/>
            <a:ext cx="3275856" cy="295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Step 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600200"/>
            <a:ext cx="4032448" cy="452596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Tentative platform is assembled in Area4 using a crawler crane</a:t>
            </a:r>
          </a:p>
          <a:p>
            <a:r>
              <a:rPr lang="en-US" altLang="ja-JP" dirty="0" smtClean="0"/>
              <a:t>Central barrel yoke YB0 is assembled on the platform using 250 ton crane</a:t>
            </a:r>
          </a:p>
          <a:p>
            <a:r>
              <a:rPr kumimoji="1" lang="en-US" altLang="ja-JP" dirty="0" smtClean="0"/>
              <a:t>HCAL modules are assembled to a ½-z ring in Area5 using 30 ton crane</a:t>
            </a:r>
          </a:p>
          <a:p>
            <a:r>
              <a:rPr lang="en-US" altLang="ja-JP" dirty="0" smtClean="0"/>
              <a:t>Cradle for coil installation is assembled in Area5 using a crawler crane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0" y="1052736"/>
            <a:ext cx="47434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1204</Words>
  <Application>Microsoft Office PowerPoint</Application>
  <PresentationFormat>画面に合わせる (4:3)</PresentationFormat>
  <Paragraphs>243</Paragraphs>
  <Slides>35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36" baseType="lpstr">
      <vt:lpstr>Office テーマ</vt:lpstr>
      <vt:lpstr>Experimental hall in Japanese mountain site</vt:lpstr>
      <vt:lpstr>Outline</vt:lpstr>
      <vt:lpstr>Design criteria</vt:lpstr>
      <vt:lpstr>Design shown at CFS BTR</vt:lpstr>
      <vt:lpstr>Design shown at CFS BTR</vt:lpstr>
      <vt:lpstr>Underground detector assembly</vt:lpstr>
      <vt:lpstr>Detector assembly area</vt:lpstr>
      <vt:lpstr>Boundary conditions</vt:lpstr>
      <vt:lpstr>Step 1</vt:lpstr>
      <vt:lpstr>Step 2</vt:lpstr>
      <vt:lpstr>Step 3</vt:lpstr>
      <vt:lpstr>Step 4</vt:lpstr>
      <vt:lpstr>Step 5</vt:lpstr>
      <vt:lpstr>Step 6</vt:lpstr>
      <vt:lpstr>Step 7</vt:lpstr>
      <vt:lpstr>Step 8</vt:lpstr>
      <vt:lpstr>Step 9</vt:lpstr>
      <vt:lpstr>Step 10</vt:lpstr>
      <vt:lpstr>Step 11</vt:lpstr>
      <vt:lpstr>Step 12</vt:lpstr>
      <vt:lpstr>Step 13</vt:lpstr>
      <vt:lpstr>Step 14</vt:lpstr>
      <vt:lpstr>Step 15</vt:lpstr>
      <vt:lpstr>Step 16</vt:lpstr>
      <vt:lpstr>Step 17</vt:lpstr>
      <vt:lpstr>Step 18</vt:lpstr>
      <vt:lpstr>A possible timeline</vt:lpstr>
      <vt:lpstr>A possible timeline</vt:lpstr>
      <vt:lpstr>A possible timeline</vt:lpstr>
      <vt:lpstr>A possible timeline</vt:lpstr>
      <vt:lpstr>Comparison with RDR</vt:lpstr>
      <vt:lpstr>Comparison with RDR</vt:lpstr>
      <vt:lpstr>Comparison with RDR</vt:lpstr>
      <vt:lpstr>Comparison with RDR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experimental hall in Japanese mountain site</dc:title>
  <dc:creator>sugimoto</dc:creator>
  <cp:lastModifiedBy>sugimoto</cp:lastModifiedBy>
  <cp:revision>55</cp:revision>
  <dcterms:created xsi:type="dcterms:W3CDTF">2012-04-11T06:36:30Z</dcterms:created>
  <dcterms:modified xsi:type="dcterms:W3CDTF">2012-04-20T15:01:33Z</dcterms:modified>
</cp:coreProperties>
</file>