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notesSlides/notesSlide18.xml" ContentType="application/vnd.openxmlformats-officedocument.presentationml.notesSlide+xml"/>
  <Default Extension="xls" ContentType="application/vnd.ms-exce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92"/>
  </p:notesMasterIdLst>
  <p:handoutMasterIdLst>
    <p:handoutMasterId r:id="rId93"/>
  </p:handoutMasterIdLst>
  <p:sldIdLst>
    <p:sldId id="834" r:id="rId2"/>
    <p:sldId id="1383" r:id="rId3"/>
    <p:sldId id="1193" r:id="rId4"/>
    <p:sldId id="1194" r:id="rId5"/>
    <p:sldId id="1195" r:id="rId6"/>
    <p:sldId id="1196" r:id="rId7"/>
    <p:sldId id="1197" r:id="rId8"/>
    <p:sldId id="1198" r:id="rId9"/>
    <p:sldId id="1199" r:id="rId10"/>
    <p:sldId id="1200" r:id="rId11"/>
    <p:sldId id="1201" r:id="rId12"/>
    <p:sldId id="1202" r:id="rId13"/>
    <p:sldId id="1203" r:id="rId14"/>
    <p:sldId id="1204" r:id="rId15"/>
    <p:sldId id="1205" r:id="rId16"/>
    <p:sldId id="1206" r:id="rId17"/>
    <p:sldId id="1209" r:id="rId18"/>
    <p:sldId id="1211" r:id="rId19"/>
    <p:sldId id="1264" r:id="rId20"/>
    <p:sldId id="1265" r:id="rId21"/>
    <p:sldId id="1212" r:id="rId22"/>
    <p:sldId id="1213" r:id="rId23"/>
    <p:sldId id="1214" r:id="rId24"/>
    <p:sldId id="1215" r:id="rId25"/>
    <p:sldId id="1216" r:id="rId26"/>
    <p:sldId id="1305" r:id="rId27"/>
    <p:sldId id="1217" r:id="rId28"/>
    <p:sldId id="1218" r:id="rId29"/>
    <p:sldId id="1219" r:id="rId30"/>
    <p:sldId id="1220" r:id="rId31"/>
    <p:sldId id="1221" r:id="rId32"/>
    <p:sldId id="1222" r:id="rId33"/>
    <p:sldId id="1223" r:id="rId34"/>
    <p:sldId id="1224" r:id="rId35"/>
    <p:sldId id="1225" r:id="rId36"/>
    <p:sldId id="1299" r:id="rId37"/>
    <p:sldId id="1270" r:id="rId38"/>
    <p:sldId id="1237" r:id="rId39"/>
    <p:sldId id="1238" r:id="rId40"/>
    <p:sldId id="1240" r:id="rId41"/>
    <p:sldId id="1356" r:id="rId42"/>
    <p:sldId id="1357" r:id="rId43"/>
    <p:sldId id="1358" r:id="rId44"/>
    <p:sldId id="1359" r:id="rId45"/>
    <p:sldId id="1139" r:id="rId46"/>
    <p:sldId id="1360" r:id="rId47"/>
    <p:sldId id="1361" r:id="rId48"/>
    <p:sldId id="1362" r:id="rId49"/>
    <p:sldId id="1363" r:id="rId50"/>
    <p:sldId id="1364" r:id="rId51"/>
    <p:sldId id="1365" r:id="rId52"/>
    <p:sldId id="1366" r:id="rId53"/>
    <p:sldId id="1367" r:id="rId54"/>
    <p:sldId id="1368" r:id="rId55"/>
    <p:sldId id="1369" r:id="rId56"/>
    <p:sldId id="1370" r:id="rId57"/>
    <p:sldId id="1371" r:id="rId58"/>
    <p:sldId id="1372" r:id="rId59"/>
    <p:sldId id="1373" r:id="rId60"/>
    <p:sldId id="1374" r:id="rId61"/>
    <p:sldId id="1344" r:id="rId62"/>
    <p:sldId id="1345" r:id="rId63"/>
    <p:sldId id="1322" r:id="rId64"/>
    <p:sldId id="1325" r:id="rId65"/>
    <p:sldId id="1326" r:id="rId66"/>
    <p:sldId id="1327" r:id="rId67"/>
    <p:sldId id="1328" r:id="rId68"/>
    <p:sldId id="1329" r:id="rId69"/>
    <p:sldId id="1330" r:id="rId70"/>
    <p:sldId id="1331" r:id="rId71"/>
    <p:sldId id="1332" r:id="rId72"/>
    <p:sldId id="1333" r:id="rId73"/>
    <p:sldId id="1334" r:id="rId74"/>
    <p:sldId id="1335" r:id="rId75"/>
    <p:sldId id="1336" r:id="rId76"/>
    <p:sldId id="1337" r:id="rId77"/>
    <p:sldId id="1338" r:id="rId78"/>
    <p:sldId id="1382" r:id="rId79"/>
    <p:sldId id="1339" r:id="rId80"/>
    <p:sldId id="1340" r:id="rId81"/>
    <p:sldId id="1341" r:id="rId82"/>
    <p:sldId id="1342" r:id="rId83"/>
    <p:sldId id="1343" r:id="rId84"/>
    <p:sldId id="1324" r:id="rId85"/>
    <p:sldId id="1323" r:id="rId86"/>
    <p:sldId id="1381" r:id="rId87"/>
    <p:sldId id="1379" r:id="rId88"/>
    <p:sldId id="1377" r:id="rId89"/>
    <p:sldId id="1378" r:id="rId90"/>
    <p:sldId id="1380" r:id="rId91"/>
  </p:sldIdLst>
  <p:sldSz cx="9144000" cy="6858000" type="screen4x3"/>
  <p:notesSz cx="7010400" cy="9296400"/>
  <p:defaultTextStyle>
    <a:defPPr>
      <a:defRPr lang="en-US"/>
    </a:defPPr>
    <a:lvl1pPr algn="l" rtl="0" fontAlgn="base">
      <a:spcBef>
        <a:spcPct val="0"/>
      </a:spcBef>
      <a:spcAft>
        <a:spcPct val="0"/>
      </a:spcAft>
      <a:defRPr sz="1600" kern="1200">
        <a:solidFill>
          <a:schemeClr val="tx1"/>
        </a:solidFill>
        <a:latin typeface="Times New Roman" pitchFamily="18" charset="0"/>
        <a:ea typeface="Arial Unicode MS" pitchFamily="34" charset="-122"/>
        <a:cs typeface="Arial Unicode MS" pitchFamily="34" charset="-122"/>
      </a:defRPr>
    </a:lvl1pPr>
    <a:lvl2pPr marL="457200" algn="l" rtl="0" fontAlgn="base">
      <a:spcBef>
        <a:spcPct val="0"/>
      </a:spcBef>
      <a:spcAft>
        <a:spcPct val="0"/>
      </a:spcAft>
      <a:defRPr sz="1600" kern="1200">
        <a:solidFill>
          <a:schemeClr val="tx1"/>
        </a:solidFill>
        <a:latin typeface="Times New Roman" pitchFamily="18" charset="0"/>
        <a:ea typeface="Arial Unicode MS" pitchFamily="34" charset="-122"/>
        <a:cs typeface="Arial Unicode MS" pitchFamily="34" charset="-122"/>
      </a:defRPr>
    </a:lvl2pPr>
    <a:lvl3pPr marL="914400" algn="l" rtl="0" fontAlgn="base">
      <a:spcBef>
        <a:spcPct val="0"/>
      </a:spcBef>
      <a:spcAft>
        <a:spcPct val="0"/>
      </a:spcAft>
      <a:defRPr sz="1600" kern="1200">
        <a:solidFill>
          <a:schemeClr val="tx1"/>
        </a:solidFill>
        <a:latin typeface="Times New Roman" pitchFamily="18" charset="0"/>
        <a:ea typeface="Arial Unicode MS" pitchFamily="34" charset="-122"/>
        <a:cs typeface="Arial Unicode MS" pitchFamily="34" charset="-122"/>
      </a:defRPr>
    </a:lvl3pPr>
    <a:lvl4pPr marL="1371600" algn="l" rtl="0" fontAlgn="base">
      <a:spcBef>
        <a:spcPct val="0"/>
      </a:spcBef>
      <a:spcAft>
        <a:spcPct val="0"/>
      </a:spcAft>
      <a:defRPr sz="1600" kern="1200">
        <a:solidFill>
          <a:schemeClr val="tx1"/>
        </a:solidFill>
        <a:latin typeface="Times New Roman" pitchFamily="18" charset="0"/>
        <a:ea typeface="Arial Unicode MS" pitchFamily="34" charset="-122"/>
        <a:cs typeface="Arial Unicode MS" pitchFamily="34" charset="-122"/>
      </a:defRPr>
    </a:lvl4pPr>
    <a:lvl5pPr marL="1828800" algn="l" rtl="0" fontAlgn="base">
      <a:spcBef>
        <a:spcPct val="0"/>
      </a:spcBef>
      <a:spcAft>
        <a:spcPct val="0"/>
      </a:spcAft>
      <a:defRPr sz="1600" kern="1200">
        <a:solidFill>
          <a:schemeClr val="tx1"/>
        </a:solidFill>
        <a:latin typeface="Times New Roman" pitchFamily="18" charset="0"/>
        <a:ea typeface="Arial Unicode MS" pitchFamily="34" charset="-122"/>
        <a:cs typeface="Arial Unicode MS" pitchFamily="34" charset="-122"/>
      </a:defRPr>
    </a:lvl5pPr>
    <a:lvl6pPr marL="2286000" algn="l" defTabSz="914400" rtl="0" eaLnBrk="1" latinLnBrk="0" hangingPunct="1">
      <a:defRPr sz="1600" kern="1200">
        <a:solidFill>
          <a:schemeClr val="tx1"/>
        </a:solidFill>
        <a:latin typeface="Times New Roman" pitchFamily="18" charset="0"/>
        <a:ea typeface="Arial Unicode MS" pitchFamily="34" charset="-122"/>
        <a:cs typeface="Arial Unicode MS" pitchFamily="34" charset="-122"/>
      </a:defRPr>
    </a:lvl6pPr>
    <a:lvl7pPr marL="2743200" algn="l" defTabSz="914400" rtl="0" eaLnBrk="1" latinLnBrk="0" hangingPunct="1">
      <a:defRPr sz="1600" kern="1200">
        <a:solidFill>
          <a:schemeClr val="tx1"/>
        </a:solidFill>
        <a:latin typeface="Times New Roman" pitchFamily="18" charset="0"/>
        <a:ea typeface="Arial Unicode MS" pitchFamily="34" charset="-122"/>
        <a:cs typeface="Arial Unicode MS" pitchFamily="34" charset="-122"/>
      </a:defRPr>
    </a:lvl7pPr>
    <a:lvl8pPr marL="3200400" algn="l" defTabSz="914400" rtl="0" eaLnBrk="1" latinLnBrk="0" hangingPunct="1">
      <a:defRPr sz="1600" kern="1200">
        <a:solidFill>
          <a:schemeClr val="tx1"/>
        </a:solidFill>
        <a:latin typeface="Times New Roman" pitchFamily="18" charset="0"/>
        <a:ea typeface="Arial Unicode MS" pitchFamily="34" charset="-122"/>
        <a:cs typeface="Arial Unicode MS" pitchFamily="34" charset="-122"/>
      </a:defRPr>
    </a:lvl8pPr>
    <a:lvl9pPr marL="3657600" algn="l" defTabSz="914400" rtl="0" eaLnBrk="1" latinLnBrk="0" hangingPunct="1">
      <a:defRPr sz="1600" kern="1200">
        <a:solidFill>
          <a:schemeClr val="tx1"/>
        </a:solidFill>
        <a:latin typeface="Times New Roman" pitchFamily="18" charset="0"/>
        <a:ea typeface="Arial Unicode MS" pitchFamily="34" charset="-122"/>
        <a:cs typeface="Arial Unicode MS" pitchFamily="34"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9900"/>
    <a:srgbClr val="33CC33"/>
    <a:srgbClr val="D60093"/>
    <a:srgbClr val="996633"/>
    <a:srgbClr val="FF33CC"/>
    <a:srgbClr val="0000FF"/>
    <a:srgbClr val="3D3A2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09" autoAdjust="0"/>
    <p:restoredTop sz="94728" autoAdjust="0"/>
  </p:normalViewPr>
  <p:slideViewPr>
    <p:cSldViewPr>
      <p:cViewPr varScale="1">
        <p:scale>
          <a:sx n="91" d="100"/>
          <a:sy n="91" d="100"/>
        </p:scale>
        <p:origin x="-490"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11520"/>
    </p:cViewPr>
  </p:sorterViewPr>
  <p:notesViewPr>
    <p:cSldViewPr>
      <p:cViewPr varScale="1">
        <p:scale>
          <a:sx n="63" d="100"/>
          <a:sy n="63" d="100"/>
        </p:scale>
        <p:origin x="-1570" y="-86"/>
      </p:cViewPr>
      <p:guideLst>
        <p:guide orient="horz" pos="2930"/>
        <p:guide pos="2208"/>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057525" cy="455613"/>
          </a:xfrm>
          <a:prstGeom prst="rect">
            <a:avLst/>
          </a:prstGeom>
          <a:noFill/>
          <a:ln w="9525">
            <a:noFill/>
            <a:miter lim="800000"/>
            <a:headEnd/>
            <a:tailEnd/>
          </a:ln>
          <a:effectLst/>
        </p:spPr>
        <p:txBody>
          <a:bodyPr vert="horz" wrap="square" lIns="91040" tIns="45517" rIns="91040" bIns="45517" numCol="1" anchor="t" anchorCtr="0" compatLnSpc="1">
            <a:prstTxWarp prst="textNoShape">
              <a:avLst/>
            </a:prstTxWarp>
          </a:bodyPr>
          <a:lstStyle>
            <a:lvl1pPr defTabSz="911225" eaLnBrk="0" hangingPunct="0">
              <a:defRPr sz="1200">
                <a:ea typeface="+mn-ea"/>
                <a:cs typeface="+mn-cs"/>
              </a:defRPr>
            </a:lvl1pPr>
          </a:lstStyle>
          <a:p>
            <a:pPr>
              <a:defRPr/>
            </a:pPr>
            <a:endParaRPr lang="en-US"/>
          </a:p>
        </p:txBody>
      </p:sp>
      <p:sp>
        <p:nvSpPr>
          <p:cNvPr id="46083" name="Rectangle 3"/>
          <p:cNvSpPr>
            <a:spLocks noGrp="1" noChangeArrowheads="1"/>
          </p:cNvSpPr>
          <p:nvPr>
            <p:ph type="dt" sz="quarter" idx="1"/>
          </p:nvPr>
        </p:nvSpPr>
        <p:spPr bwMode="auto">
          <a:xfrm>
            <a:off x="3971925" y="0"/>
            <a:ext cx="3057525" cy="455613"/>
          </a:xfrm>
          <a:prstGeom prst="rect">
            <a:avLst/>
          </a:prstGeom>
          <a:noFill/>
          <a:ln w="9525">
            <a:noFill/>
            <a:miter lim="800000"/>
            <a:headEnd/>
            <a:tailEnd/>
          </a:ln>
          <a:effectLst/>
        </p:spPr>
        <p:txBody>
          <a:bodyPr vert="horz" wrap="square" lIns="91040" tIns="45517" rIns="91040" bIns="45517" numCol="1" anchor="t" anchorCtr="0" compatLnSpc="1">
            <a:prstTxWarp prst="textNoShape">
              <a:avLst/>
            </a:prstTxWarp>
          </a:bodyPr>
          <a:lstStyle>
            <a:lvl1pPr algn="r" defTabSz="911225" eaLnBrk="0" hangingPunct="0">
              <a:defRPr sz="1200">
                <a:ea typeface="+mn-ea"/>
                <a:cs typeface="+mn-cs"/>
              </a:defRPr>
            </a:lvl1pPr>
          </a:lstStyle>
          <a:p>
            <a:pPr>
              <a:defRPr/>
            </a:pPr>
            <a:endParaRPr lang="en-US"/>
          </a:p>
        </p:txBody>
      </p:sp>
      <p:sp>
        <p:nvSpPr>
          <p:cNvPr id="46084" name="Rectangle 4"/>
          <p:cNvSpPr>
            <a:spLocks noGrp="1" noChangeArrowheads="1"/>
          </p:cNvSpPr>
          <p:nvPr>
            <p:ph type="ftr" sz="quarter" idx="2"/>
          </p:nvPr>
        </p:nvSpPr>
        <p:spPr bwMode="auto">
          <a:xfrm>
            <a:off x="0" y="8855075"/>
            <a:ext cx="3057525" cy="457200"/>
          </a:xfrm>
          <a:prstGeom prst="rect">
            <a:avLst/>
          </a:prstGeom>
          <a:noFill/>
          <a:ln w="9525">
            <a:noFill/>
            <a:miter lim="800000"/>
            <a:headEnd/>
            <a:tailEnd/>
          </a:ln>
          <a:effectLst/>
        </p:spPr>
        <p:txBody>
          <a:bodyPr vert="horz" wrap="square" lIns="91040" tIns="45517" rIns="91040" bIns="45517" numCol="1" anchor="b" anchorCtr="0" compatLnSpc="1">
            <a:prstTxWarp prst="textNoShape">
              <a:avLst/>
            </a:prstTxWarp>
          </a:bodyPr>
          <a:lstStyle>
            <a:lvl1pPr defTabSz="911225" eaLnBrk="0" hangingPunct="0">
              <a:defRPr sz="1200">
                <a:ea typeface="+mn-ea"/>
                <a:cs typeface="+mn-cs"/>
              </a:defRPr>
            </a:lvl1pPr>
          </a:lstStyle>
          <a:p>
            <a:pPr>
              <a:defRPr/>
            </a:pPr>
            <a:endParaRPr lang="en-US"/>
          </a:p>
        </p:txBody>
      </p:sp>
      <p:sp>
        <p:nvSpPr>
          <p:cNvPr id="46085" name="Rectangle 5"/>
          <p:cNvSpPr>
            <a:spLocks noGrp="1" noChangeArrowheads="1"/>
          </p:cNvSpPr>
          <p:nvPr>
            <p:ph type="sldNum" sz="quarter" idx="3"/>
          </p:nvPr>
        </p:nvSpPr>
        <p:spPr bwMode="auto">
          <a:xfrm>
            <a:off x="3971925" y="8855075"/>
            <a:ext cx="3057525" cy="457200"/>
          </a:xfrm>
          <a:prstGeom prst="rect">
            <a:avLst/>
          </a:prstGeom>
          <a:noFill/>
          <a:ln w="9525">
            <a:noFill/>
            <a:miter lim="800000"/>
            <a:headEnd/>
            <a:tailEnd/>
          </a:ln>
          <a:effectLst/>
        </p:spPr>
        <p:txBody>
          <a:bodyPr vert="horz" wrap="square" lIns="91040" tIns="45517" rIns="91040" bIns="45517" numCol="1" anchor="b" anchorCtr="0" compatLnSpc="1">
            <a:prstTxWarp prst="textNoShape">
              <a:avLst/>
            </a:prstTxWarp>
          </a:bodyPr>
          <a:lstStyle>
            <a:lvl1pPr algn="r" defTabSz="911225" eaLnBrk="0" hangingPunct="0">
              <a:defRPr sz="1200">
                <a:ea typeface="+mn-ea"/>
                <a:cs typeface="+mn-cs"/>
              </a:defRPr>
            </a:lvl1pPr>
          </a:lstStyle>
          <a:p>
            <a:pPr>
              <a:defRPr/>
            </a:pPr>
            <a:fld id="{FD69CF84-CAFC-4DCD-862B-FED377E90CE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038475" cy="461963"/>
          </a:xfrm>
          <a:prstGeom prst="rect">
            <a:avLst/>
          </a:prstGeom>
          <a:noFill/>
          <a:ln w="9525">
            <a:noFill/>
            <a:miter lim="800000"/>
            <a:headEnd/>
            <a:tailEnd/>
          </a:ln>
          <a:effectLst/>
        </p:spPr>
        <p:txBody>
          <a:bodyPr vert="horz" wrap="square" lIns="92567" tIns="46284" rIns="92567" bIns="46284" numCol="1" anchor="t" anchorCtr="0" compatLnSpc="1">
            <a:prstTxWarp prst="textNoShape">
              <a:avLst/>
            </a:prstTxWarp>
          </a:bodyPr>
          <a:lstStyle>
            <a:lvl1pPr defTabSz="927100" eaLnBrk="0" hangingPunct="0">
              <a:defRPr sz="1200">
                <a:ea typeface="+mn-ea"/>
                <a:cs typeface="+mn-cs"/>
              </a:defRPr>
            </a:lvl1pPr>
          </a:lstStyle>
          <a:p>
            <a:pPr>
              <a:defRPr/>
            </a:pPr>
            <a:endParaRPr lang="en-US"/>
          </a:p>
        </p:txBody>
      </p:sp>
      <p:sp>
        <p:nvSpPr>
          <p:cNvPr id="20483" name="Rectangle 3"/>
          <p:cNvSpPr>
            <a:spLocks noGrp="1" noChangeArrowheads="1"/>
          </p:cNvSpPr>
          <p:nvPr>
            <p:ph type="dt" idx="1"/>
          </p:nvPr>
        </p:nvSpPr>
        <p:spPr bwMode="auto">
          <a:xfrm>
            <a:off x="3971925" y="0"/>
            <a:ext cx="3038475" cy="461963"/>
          </a:xfrm>
          <a:prstGeom prst="rect">
            <a:avLst/>
          </a:prstGeom>
          <a:noFill/>
          <a:ln w="9525">
            <a:noFill/>
            <a:miter lim="800000"/>
            <a:headEnd/>
            <a:tailEnd/>
          </a:ln>
          <a:effectLst/>
        </p:spPr>
        <p:txBody>
          <a:bodyPr vert="horz" wrap="square" lIns="92567" tIns="46284" rIns="92567" bIns="46284" numCol="1" anchor="t" anchorCtr="0" compatLnSpc="1">
            <a:prstTxWarp prst="textNoShape">
              <a:avLst/>
            </a:prstTxWarp>
          </a:bodyPr>
          <a:lstStyle>
            <a:lvl1pPr algn="r" defTabSz="927100" eaLnBrk="0" hangingPunct="0">
              <a:defRPr sz="1200">
                <a:ea typeface="+mn-ea"/>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84275" y="698500"/>
            <a:ext cx="4649788" cy="3487738"/>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936625" y="4416425"/>
            <a:ext cx="5137150" cy="4181475"/>
          </a:xfrm>
          <a:prstGeom prst="rect">
            <a:avLst/>
          </a:prstGeom>
          <a:noFill/>
          <a:ln w="9525">
            <a:noFill/>
            <a:miter lim="800000"/>
            <a:headEnd/>
            <a:tailEnd/>
          </a:ln>
          <a:effectLst/>
        </p:spPr>
        <p:txBody>
          <a:bodyPr vert="horz" wrap="square" lIns="92567" tIns="46284" rIns="92567" bIns="462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486" name="Rectangle 6"/>
          <p:cNvSpPr>
            <a:spLocks noGrp="1" noChangeArrowheads="1"/>
          </p:cNvSpPr>
          <p:nvPr>
            <p:ph type="ftr" sz="quarter" idx="4"/>
          </p:nvPr>
        </p:nvSpPr>
        <p:spPr bwMode="auto">
          <a:xfrm>
            <a:off x="0" y="8834438"/>
            <a:ext cx="3038475" cy="461962"/>
          </a:xfrm>
          <a:prstGeom prst="rect">
            <a:avLst/>
          </a:prstGeom>
          <a:noFill/>
          <a:ln w="9525">
            <a:noFill/>
            <a:miter lim="800000"/>
            <a:headEnd/>
            <a:tailEnd/>
          </a:ln>
          <a:effectLst/>
        </p:spPr>
        <p:txBody>
          <a:bodyPr vert="horz" wrap="square" lIns="92567" tIns="46284" rIns="92567" bIns="46284" numCol="1" anchor="b" anchorCtr="0" compatLnSpc="1">
            <a:prstTxWarp prst="textNoShape">
              <a:avLst/>
            </a:prstTxWarp>
          </a:bodyPr>
          <a:lstStyle>
            <a:lvl1pPr defTabSz="927100" eaLnBrk="0" hangingPunct="0">
              <a:defRPr sz="1200">
                <a:ea typeface="+mn-ea"/>
                <a:cs typeface="+mn-cs"/>
              </a:defRPr>
            </a:lvl1pPr>
          </a:lstStyle>
          <a:p>
            <a:pPr>
              <a:defRPr/>
            </a:pPr>
            <a:endParaRPr lang="en-US"/>
          </a:p>
        </p:txBody>
      </p:sp>
      <p:sp>
        <p:nvSpPr>
          <p:cNvPr id="20487" name="Rectangle 7"/>
          <p:cNvSpPr>
            <a:spLocks noGrp="1" noChangeArrowheads="1"/>
          </p:cNvSpPr>
          <p:nvPr>
            <p:ph type="sldNum" sz="quarter" idx="5"/>
          </p:nvPr>
        </p:nvSpPr>
        <p:spPr bwMode="auto">
          <a:xfrm>
            <a:off x="3971925" y="8834438"/>
            <a:ext cx="3038475" cy="461962"/>
          </a:xfrm>
          <a:prstGeom prst="rect">
            <a:avLst/>
          </a:prstGeom>
          <a:noFill/>
          <a:ln w="9525">
            <a:noFill/>
            <a:miter lim="800000"/>
            <a:headEnd/>
            <a:tailEnd/>
          </a:ln>
          <a:effectLst/>
        </p:spPr>
        <p:txBody>
          <a:bodyPr vert="horz" wrap="square" lIns="92567" tIns="46284" rIns="92567" bIns="46284" numCol="1" anchor="b" anchorCtr="0" compatLnSpc="1">
            <a:prstTxWarp prst="textNoShape">
              <a:avLst/>
            </a:prstTxWarp>
          </a:bodyPr>
          <a:lstStyle>
            <a:lvl1pPr algn="r" defTabSz="927100" eaLnBrk="0" hangingPunct="0">
              <a:defRPr sz="1200">
                <a:ea typeface="+mn-ea"/>
                <a:cs typeface="+mn-cs"/>
              </a:defRPr>
            </a:lvl1pPr>
          </a:lstStyle>
          <a:p>
            <a:pPr>
              <a:defRPr/>
            </a:pPr>
            <a:fld id="{DE1FD610-E232-42D1-8833-AA964034919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844E28C6-3BB3-49E4-8B68-F9510C28D453}" type="slidenum">
              <a:rPr lang="en-US" altLang="zh-CN" smtClean="0">
                <a:ea typeface="Arial Unicode MS" pitchFamily="34" charset="-122"/>
                <a:cs typeface="Arial Unicode MS" pitchFamily="34" charset="-122"/>
              </a:rPr>
              <a:pPr/>
              <a:t>1</a:t>
            </a:fld>
            <a:endParaRPr lang="en-US" altLang="zh-CN" smtClean="0">
              <a:ea typeface="Arial Unicode MS" pitchFamily="34" charset="-122"/>
              <a:cs typeface="Arial Unicode MS" pitchFamily="34" charset="-122"/>
            </a:endParaRPr>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endParaRPr lang="en-US"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264342-BAB3-4AE4-AB42-4B3C65E737C2}" type="slidenum">
              <a:rPr lang="en-US"/>
              <a:pPr/>
              <a:t>12</a:t>
            </a:fld>
            <a:endParaRPr lang="en-US"/>
          </a:p>
        </p:txBody>
      </p:sp>
      <p:sp>
        <p:nvSpPr>
          <p:cNvPr id="710658" name="Rectangle 2"/>
          <p:cNvSpPr>
            <a:spLocks noGrp="1" noRot="1" noChangeAspect="1" noChangeArrowheads="1" noTextEdit="1"/>
          </p:cNvSpPr>
          <p:nvPr>
            <p:ph type="sldImg"/>
          </p:nvPr>
        </p:nvSpPr>
        <p:spPr>
          <a:xfrm>
            <a:off x="1179513" y="696913"/>
            <a:ext cx="4651375" cy="3487737"/>
          </a:xfrm>
          <a:ln/>
        </p:spPr>
      </p:sp>
      <p:sp>
        <p:nvSpPr>
          <p:cNvPr id="710659" name="Rectangle 3"/>
          <p:cNvSpPr>
            <a:spLocks noGrp="1" noChangeArrowheads="1"/>
          </p:cNvSpPr>
          <p:nvPr>
            <p:ph type="body" idx="1"/>
          </p:nvPr>
        </p:nvSpPr>
        <p:spPr>
          <a:xfrm>
            <a:off x="700404" y="4416029"/>
            <a:ext cx="5609593" cy="4183857"/>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FBEE3A-4E17-44E2-A395-6D9C6C1E22F9}" type="slidenum">
              <a:rPr lang="en-US"/>
              <a:pPr/>
              <a:t>19</a:t>
            </a:fld>
            <a:endParaRPr lang="en-US"/>
          </a:p>
        </p:txBody>
      </p:sp>
      <p:sp>
        <p:nvSpPr>
          <p:cNvPr id="800770" name="Rectangle 2"/>
          <p:cNvSpPr>
            <a:spLocks noGrp="1" noRot="1" noChangeAspect="1" noChangeArrowheads="1" noTextEdit="1"/>
          </p:cNvSpPr>
          <p:nvPr>
            <p:ph type="sldImg"/>
          </p:nvPr>
        </p:nvSpPr>
        <p:spPr>
          <a:ln/>
        </p:spPr>
      </p:sp>
      <p:sp>
        <p:nvSpPr>
          <p:cNvPr id="80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BBD8DD-0D9B-40FE-B7F7-9E335A2071BD}" type="slidenum">
              <a:rPr lang="en-US"/>
              <a:pPr/>
              <a:t>20</a:t>
            </a:fld>
            <a:endParaRPr lang="en-US"/>
          </a:p>
        </p:txBody>
      </p:sp>
      <p:sp>
        <p:nvSpPr>
          <p:cNvPr id="858114" name="Rectangle 2"/>
          <p:cNvSpPr>
            <a:spLocks noGrp="1" noRot="1" noChangeAspect="1" noChangeArrowheads="1" noTextEdit="1"/>
          </p:cNvSpPr>
          <p:nvPr>
            <p:ph type="sldImg"/>
          </p:nvPr>
        </p:nvSpPr>
        <p:spPr>
          <a:ln/>
        </p:spPr>
      </p:sp>
      <p:sp>
        <p:nvSpPr>
          <p:cNvPr id="858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3D126C90-AD3C-49F3-ACEF-EC3B9403B4AA}" type="slidenum">
              <a:rPr lang="en-US" smtClean="0">
                <a:ea typeface="Arial Unicode MS" pitchFamily="34" charset="-128"/>
                <a:cs typeface="Arial Unicode MS" pitchFamily="34" charset="-128"/>
              </a:rPr>
              <a:pPr/>
              <a:t>21</a:t>
            </a:fld>
            <a:endParaRPr lang="en-US" smtClean="0">
              <a:ea typeface="Arial Unicode MS" pitchFamily="34" charset="-128"/>
              <a:cs typeface="Arial Unicode MS" pitchFamily="34" charset="-128"/>
            </a:endParaRPr>
          </a:p>
        </p:txBody>
      </p:sp>
      <p:sp>
        <p:nvSpPr>
          <p:cNvPr id="93187" name="Rectangle 2"/>
          <p:cNvSpPr>
            <a:spLocks noGrp="1" noRot="1" noChangeAspect="1" noChangeArrowheads="1" noTextEdit="1"/>
          </p:cNvSpPr>
          <p:nvPr>
            <p:ph type="sldImg"/>
          </p:nvPr>
        </p:nvSpPr>
        <p:spPr>
          <a:xfrm>
            <a:off x="1182688" y="696913"/>
            <a:ext cx="4645025" cy="3484562"/>
          </a:xfrm>
          <a:ln/>
        </p:spPr>
      </p:sp>
      <p:sp>
        <p:nvSpPr>
          <p:cNvPr id="93188" name="Rectangle 3"/>
          <p:cNvSpPr>
            <a:spLocks noGrp="1" noChangeArrowheads="1"/>
          </p:cNvSpPr>
          <p:nvPr>
            <p:ph type="body" idx="1"/>
          </p:nvPr>
        </p:nvSpPr>
        <p:spPr>
          <a:xfrm>
            <a:off x="700404" y="4414438"/>
            <a:ext cx="5609593" cy="4185447"/>
          </a:xfrm>
          <a:noFill/>
          <a:ln/>
        </p:spPr>
        <p:txBody>
          <a:bodyPr/>
          <a:lstStyle/>
          <a:p>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75B28FF4-5C8F-4F11-B2E8-D06981BA3D30}" type="slidenum">
              <a:rPr lang="en-US" smtClean="0">
                <a:ea typeface="Arial Unicode MS" pitchFamily="34" charset="-128"/>
                <a:cs typeface="Arial Unicode MS" pitchFamily="34" charset="-128"/>
              </a:rPr>
              <a:pPr/>
              <a:t>23</a:t>
            </a:fld>
            <a:endParaRPr lang="en-US" smtClean="0">
              <a:ea typeface="Arial Unicode MS" pitchFamily="34" charset="-128"/>
              <a:cs typeface="Arial Unicode MS" pitchFamily="34" charset="-128"/>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txBox="1">
            <a:spLocks noGrp="1" noChangeArrowheads="1"/>
          </p:cNvSpPr>
          <p:nvPr/>
        </p:nvSpPr>
        <p:spPr bwMode="auto">
          <a:xfrm>
            <a:off x="3971606" y="0"/>
            <a:ext cx="3038795" cy="464343"/>
          </a:xfrm>
          <a:prstGeom prst="rect">
            <a:avLst/>
          </a:prstGeom>
          <a:noFill/>
          <a:ln w="9525">
            <a:noFill/>
            <a:miter lim="800000"/>
            <a:headEnd/>
            <a:tailEnd/>
          </a:ln>
        </p:spPr>
        <p:txBody>
          <a:bodyPr wrap="none" lIns="93313" tIns="46657" rIns="93313" bIns="46657" anchor="ctr"/>
          <a:lstStyle/>
          <a:p>
            <a:pPr defTabSz="933820"/>
            <a:fld id="{A407847F-FFD5-4AF5-A4F1-71B21611ACE8}" type="datetime8">
              <a:rPr lang="en-US" sz="1300">
                <a:latin typeface="Symbol" pitchFamily="18" charset="2"/>
                <a:ea typeface="Osaka" pitchFamily="48" charset="-128"/>
              </a:rPr>
              <a:pPr defTabSz="933820"/>
              <a:t>4/24/2012 11:08 AM</a:t>
            </a:fld>
            <a:endParaRPr lang="en-US" sz="1300" dirty="0">
              <a:latin typeface="Symbol" pitchFamily="18" charset="2"/>
              <a:ea typeface="Osaka" pitchFamily="48" charset="-128"/>
            </a:endParaRPr>
          </a:p>
        </p:txBody>
      </p:sp>
      <p:sp>
        <p:nvSpPr>
          <p:cNvPr id="86019" name="Rectangle 7"/>
          <p:cNvSpPr txBox="1">
            <a:spLocks noGrp="1" noChangeArrowheads="1"/>
          </p:cNvSpPr>
          <p:nvPr/>
        </p:nvSpPr>
        <p:spPr bwMode="auto">
          <a:xfrm>
            <a:off x="3971606" y="8832057"/>
            <a:ext cx="3038795" cy="464343"/>
          </a:xfrm>
          <a:prstGeom prst="rect">
            <a:avLst/>
          </a:prstGeom>
          <a:noFill/>
          <a:ln w="9525">
            <a:noFill/>
            <a:miter lim="800000"/>
            <a:headEnd/>
            <a:tailEnd/>
          </a:ln>
        </p:spPr>
        <p:txBody>
          <a:bodyPr wrap="none" lIns="93313" tIns="46657" rIns="93313" bIns="46657" anchor="b"/>
          <a:lstStyle/>
          <a:p>
            <a:pPr defTabSz="933820"/>
            <a:fld id="{FC92AF44-722F-4C39-81D7-9C1E25B45E69}" type="slidenum">
              <a:rPr lang="en-US" sz="1300">
                <a:latin typeface="Symbol" pitchFamily="18" charset="2"/>
                <a:ea typeface="Osaka" pitchFamily="48" charset="-128"/>
              </a:rPr>
              <a:pPr defTabSz="933820"/>
              <a:t>24</a:t>
            </a:fld>
            <a:endParaRPr lang="en-US" sz="1300" dirty="0">
              <a:latin typeface="Symbol" pitchFamily="18" charset="2"/>
              <a:ea typeface="Osaka" pitchFamily="48" charset="-128"/>
            </a:endParaRPr>
          </a:p>
        </p:txBody>
      </p:sp>
      <p:sp>
        <p:nvSpPr>
          <p:cNvPr id="86020" name="Rectangle 2"/>
          <p:cNvSpPr>
            <a:spLocks noGrp="1" noRot="1" noChangeAspect="1" noChangeArrowheads="1" noTextEdit="1"/>
          </p:cNvSpPr>
          <p:nvPr>
            <p:ph type="sldImg"/>
          </p:nvPr>
        </p:nvSpPr>
        <p:spPr>
          <a:xfrm>
            <a:off x="1182688" y="698500"/>
            <a:ext cx="4649787" cy="3486150"/>
          </a:xfrm>
          <a:ln/>
        </p:spPr>
      </p:sp>
      <p:sp>
        <p:nvSpPr>
          <p:cNvPr id="86021" name="Rectangle 3"/>
          <p:cNvSpPr>
            <a:spLocks noGrp="1" noChangeArrowheads="1"/>
          </p:cNvSpPr>
          <p:nvPr>
            <p:ph type="body" idx="1"/>
          </p:nvPr>
        </p:nvSpPr>
        <p:spPr>
          <a:xfrm>
            <a:off x="932810" y="4416029"/>
            <a:ext cx="5144780" cy="4182267"/>
          </a:xfrm>
          <a:noFill/>
          <a:ln/>
        </p:spPr>
        <p:txBody>
          <a:bodyPr wrap="none" lIns="93313" tIns="46657" rIns="93313" bIns="46657" anchor="ct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67F1C0-105D-47D4-91DA-00D605061234}" type="slidenum">
              <a:rPr lang="en-US"/>
              <a:pPr/>
              <a:t>38</a:t>
            </a:fld>
            <a:endParaRPr lang="en-US"/>
          </a:p>
        </p:txBody>
      </p:sp>
      <p:sp>
        <p:nvSpPr>
          <p:cNvPr id="537602" name="Rectangle 2"/>
          <p:cNvSpPr>
            <a:spLocks noGrp="1" noRot="1" noChangeAspect="1" noChangeArrowheads="1" noTextEdit="1"/>
          </p:cNvSpPr>
          <p:nvPr>
            <p:ph type="sldImg"/>
          </p:nvPr>
        </p:nvSpPr>
        <p:spPr>
          <a:ln/>
        </p:spPr>
      </p:sp>
      <p:sp>
        <p:nvSpPr>
          <p:cNvPr id="537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E1FD610-E232-42D1-8833-AA9640349192}" type="slidenum">
              <a:rPr lang="en-US" smtClean="0"/>
              <a:pPr>
                <a:defRPr/>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142E45-5F7E-4E05-AF5A-A41F31184B04}" type="slidenum">
              <a:rPr lang="en-US"/>
              <a:pPr/>
              <a:t>40</a:t>
            </a:fld>
            <a:endParaRPr lang="en-US"/>
          </a:p>
        </p:txBody>
      </p:sp>
      <p:sp>
        <p:nvSpPr>
          <p:cNvPr id="893954" name="Rectangle 2"/>
          <p:cNvSpPr>
            <a:spLocks noGrp="1" noRot="1" noChangeAspect="1" noChangeArrowheads="1" noTextEdit="1"/>
          </p:cNvSpPr>
          <p:nvPr>
            <p:ph type="sldImg"/>
          </p:nvPr>
        </p:nvSpPr>
        <p:spPr>
          <a:ln/>
        </p:spPr>
      </p:sp>
      <p:sp>
        <p:nvSpPr>
          <p:cNvPr id="893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Slide Image Placeholder 1"/>
          <p:cNvSpPr>
            <a:spLocks noGrp="1" noRot="1" noChangeAspect="1"/>
          </p:cNvSpPr>
          <p:nvPr>
            <p:ph type="sldImg"/>
          </p:nvPr>
        </p:nvSpPr>
        <p:spPr>
          <a:ln/>
        </p:spPr>
      </p:sp>
      <p:sp>
        <p:nvSpPr>
          <p:cNvPr id="133122" name="Notes Placeholder 2"/>
          <p:cNvSpPr>
            <a:spLocks noGrp="1"/>
          </p:cNvSpPr>
          <p:nvPr>
            <p:ph type="body" idx="1"/>
          </p:nvPr>
        </p:nvSpPr>
        <p:spPr>
          <a:noFill/>
          <a:ln/>
        </p:spPr>
        <p:txBody>
          <a:bodyPr/>
          <a:lstStyle/>
          <a:p>
            <a:endParaRPr lang="en-US" altLang="zh-CN" smtClean="0"/>
          </a:p>
        </p:txBody>
      </p:sp>
      <p:sp>
        <p:nvSpPr>
          <p:cNvPr id="4" name="Slide Number Placeholder 3"/>
          <p:cNvSpPr>
            <a:spLocks noGrp="1"/>
          </p:cNvSpPr>
          <p:nvPr>
            <p:ph type="sldNum" sz="quarter" idx="5"/>
          </p:nvPr>
        </p:nvSpPr>
        <p:spPr/>
        <p:txBody>
          <a:bodyPr/>
          <a:lstStyle/>
          <a:p>
            <a:pPr>
              <a:defRPr/>
            </a:pPr>
            <a:fld id="{12749EF3-36D6-4F65-9233-C7A74DA95C3B}" type="slidenum">
              <a:rPr lang="en-US" smtClean="0"/>
              <a:pPr>
                <a:defRPr/>
              </a:pPr>
              <a:t>45</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52CCB3C-E8C3-4472-9AAE-EF24B7952159}" type="slidenum">
              <a:rPr lang="en-US" smtClean="0"/>
              <a:pPr>
                <a:defRPr/>
              </a:pPr>
              <a:t>59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62F7773-CDBD-4DD8-9911-8A76767876FD}"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txBox="1">
            <a:spLocks noGrp="1" noChangeArrowheads="1"/>
          </p:cNvSpPr>
          <p:nvPr/>
        </p:nvSpPr>
        <p:spPr bwMode="auto">
          <a:xfrm>
            <a:off x="3971606" y="0"/>
            <a:ext cx="3038795" cy="464343"/>
          </a:xfrm>
          <a:prstGeom prst="rect">
            <a:avLst/>
          </a:prstGeom>
          <a:noFill/>
          <a:ln w="9525">
            <a:noFill/>
            <a:miter lim="800000"/>
            <a:headEnd/>
            <a:tailEnd/>
          </a:ln>
        </p:spPr>
        <p:txBody>
          <a:bodyPr wrap="none" lIns="93313" tIns="46657" rIns="93313" bIns="46657" anchor="ctr"/>
          <a:lstStyle/>
          <a:p>
            <a:pPr defTabSz="933820"/>
            <a:fld id="{921A3500-EB1A-4F40-8B42-6C34123AEB54}" type="datetime8">
              <a:rPr lang="en-US" sz="1300">
                <a:latin typeface="Symbol" pitchFamily="18" charset="2"/>
                <a:ea typeface="Osaka" pitchFamily="48" charset="-128"/>
              </a:rPr>
              <a:pPr defTabSz="933820"/>
              <a:t>4/24/2012 11:08 AM</a:t>
            </a:fld>
            <a:endParaRPr lang="en-US" sz="1300" dirty="0">
              <a:latin typeface="Symbol" pitchFamily="18" charset="2"/>
              <a:ea typeface="Osaka" pitchFamily="48" charset="-128"/>
            </a:endParaRPr>
          </a:p>
        </p:txBody>
      </p:sp>
      <p:sp>
        <p:nvSpPr>
          <p:cNvPr id="87043" name="Rectangle 7"/>
          <p:cNvSpPr txBox="1">
            <a:spLocks noGrp="1" noChangeArrowheads="1"/>
          </p:cNvSpPr>
          <p:nvPr/>
        </p:nvSpPr>
        <p:spPr bwMode="auto">
          <a:xfrm>
            <a:off x="3971606" y="8832057"/>
            <a:ext cx="3038795" cy="464343"/>
          </a:xfrm>
          <a:prstGeom prst="rect">
            <a:avLst/>
          </a:prstGeom>
          <a:noFill/>
          <a:ln w="9525">
            <a:noFill/>
            <a:miter lim="800000"/>
            <a:headEnd/>
            <a:tailEnd/>
          </a:ln>
        </p:spPr>
        <p:txBody>
          <a:bodyPr wrap="none" lIns="93313" tIns="46657" rIns="93313" bIns="46657" anchor="b"/>
          <a:lstStyle/>
          <a:p>
            <a:pPr defTabSz="933820"/>
            <a:fld id="{15F9DF1A-7200-493C-8CF0-4530B66C5C79}" type="slidenum">
              <a:rPr lang="en-US" sz="1300">
                <a:latin typeface="Symbol" pitchFamily="18" charset="2"/>
                <a:ea typeface="Osaka" pitchFamily="48" charset="-128"/>
              </a:rPr>
              <a:pPr defTabSz="933820"/>
              <a:t>7</a:t>
            </a:fld>
            <a:endParaRPr lang="en-US" sz="1300" dirty="0">
              <a:latin typeface="Symbol" pitchFamily="18" charset="2"/>
              <a:ea typeface="Osaka" pitchFamily="48" charset="-128"/>
            </a:endParaRPr>
          </a:p>
        </p:txBody>
      </p:sp>
      <p:sp>
        <p:nvSpPr>
          <p:cNvPr id="87044" name="Rectangle 2"/>
          <p:cNvSpPr>
            <a:spLocks noGrp="1" noRot="1" noChangeAspect="1" noChangeArrowheads="1" noTextEdit="1"/>
          </p:cNvSpPr>
          <p:nvPr>
            <p:ph type="sldImg"/>
          </p:nvPr>
        </p:nvSpPr>
        <p:spPr>
          <a:xfrm>
            <a:off x="1182688" y="698500"/>
            <a:ext cx="4649787" cy="3486150"/>
          </a:xfrm>
          <a:ln/>
        </p:spPr>
      </p:sp>
      <p:sp>
        <p:nvSpPr>
          <p:cNvPr id="87045" name="Rectangle 3"/>
          <p:cNvSpPr>
            <a:spLocks noGrp="1" noChangeArrowheads="1"/>
          </p:cNvSpPr>
          <p:nvPr>
            <p:ph type="body" idx="1"/>
          </p:nvPr>
        </p:nvSpPr>
        <p:spPr>
          <a:xfrm>
            <a:off x="932810" y="4416029"/>
            <a:ext cx="5144780" cy="4182267"/>
          </a:xfrm>
          <a:noFill/>
          <a:ln/>
        </p:spPr>
        <p:txBody>
          <a:bodyPr wrap="none" lIns="93313" tIns="46657" rIns="93313" bIns="46657" anchor="ct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8A2306-DF51-45EB-9FF3-F634999A2A9F}" type="slidenum">
              <a:rPr lang="en-US"/>
              <a:pPr/>
              <a:t>8</a:t>
            </a:fld>
            <a:endParaRPr lang="en-US"/>
          </a:p>
        </p:txBody>
      </p:sp>
      <p:sp>
        <p:nvSpPr>
          <p:cNvPr id="702466" name="Rectangle 2"/>
          <p:cNvSpPr>
            <a:spLocks noGrp="1" noRot="1" noChangeAspect="1" noChangeArrowheads="1" noTextEdit="1"/>
          </p:cNvSpPr>
          <p:nvPr>
            <p:ph type="sldImg"/>
          </p:nvPr>
        </p:nvSpPr>
        <p:spPr>
          <a:xfrm>
            <a:off x="1179513" y="696913"/>
            <a:ext cx="4651375" cy="3487737"/>
          </a:xfrm>
          <a:ln/>
        </p:spPr>
      </p:sp>
      <p:sp>
        <p:nvSpPr>
          <p:cNvPr id="702467" name="Rectangle 3"/>
          <p:cNvSpPr>
            <a:spLocks noGrp="1" noChangeArrowheads="1"/>
          </p:cNvSpPr>
          <p:nvPr>
            <p:ph type="body" idx="1"/>
          </p:nvPr>
        </p:nvSpPr>
        <p:spPr>
          <a:xfrm>
            <a:off x="700404" y="4416029"/>
            <a:ext cx="5609593" cy="4183857"/>
          </a:xfr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89C7D8-DE28-4E00-B94C-28A9BEE6621B}" type="slidenum">
              <a:rPr lang="en-US"/>
              <a:pPr/>
              <a:t>9</a:t>
            </a:fld>
            <a:endParaRPr lang="en-US"/>
          </a:p>
        </p:txBody>
      </p:sp>
      <p:sp>
        <p:nvSpPr>
          <p:cNvPr id="706562" name="Rectangle 2"/>
          <p:cNvSpPr>
            <a:spLocks noGrp="1" noRot="1" noChangeAspect="1" noChangeArrowheads="1" noTextEdit="1"/>
          </p:cNvSpPr>
          <p:nvPr>
            <p:ph type="sldImg"/>
          </p:nvPr>
        </p:nvSpPr>
        <p:spPr>
          <a:xfrm>
            <a:off x="1179513" y="696913"/>
            <a:ext cx="4651375" cy="3487737"/>
          </a:xfrm>
          <a:ln/>
        </p:spPr>
      </p:sp>
      <p:sp>
        <p:nvSpPr>
          <p:cNvPr id="706563" name="Rectangle 3"/>
          <p:cNvSpPr>
            <a:spLocks noGrp="1" noChangeArrowheads="1"/>
          </p:cNvSpPr>
          <p:nvPr>
            <p:ph type="body" idx="1"/>
          </p:nvPr>
        </p:nvSpPr>
        <p:spPr>
          <a:xfrm>
            <a:off x="700404" y="4416029"/>
            <a:ext cx="5609593" cy="4183857"/>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4A3251-91C3-43F8-9613-D053C2A2DAB6}" type="slidenum">
              <a:rPr lang="en-US"/>
              <a:pPr/>
              <a:t>10</a:t>
            </a:fld>
            <a:endParaRPr lang="en-US"/>
          </a:p>
        </p:txBody>
      </p:sp>
      <p:sp>
        <p:nvSpPr>
          <p:cNvPr id="708610" name="Rectangle 2"/>
          <p:cNvSpPr>
            <a:spLocks noGrp="1" noRot="1" noChangeAspect="1" noChangeArrowheads="1" noTextEdit="1"/>
          </p:cNvSpPr>
          <p:nvPr>
            <p:ph type="sldImg"/>
          </p:nvPr>
        </p:nvSpPr>
        <p:spPr>
          <a:xfrm>
            <a:off x="1179513" y="696913"/>
            <a:ext cx="4651375" cy="3487737"/>
          </a:xfrm>
          <a:ln/>
        </p:spPr>
      </p:sp>
      <p:sp>
        <p:nvSpPr>
          <p:cNvPr id="708611" name="Rectangle 3"/>
          <p:cNvSpPr>
            <a:spLocks noGrp="1" noChangeArrowheads="1"/>
          </p:cNvSpPr>
          <p:nvPr>
            <p:ph type="body" idx="1"/>
          </p:nvPr>
        </p:nvSpPr>
        <p:spPr>
          <a:xfrm>
            <a:off x="700404" y="4416029"/>
            <a:ext cx="5609593" cy="4183857"/>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48" descr="ilccolor"/>
          <p:cNvPicPr>
            <a:picLocks noChangeAspect="1" noChangeArrowheads="1"/>
          </p:cNvPicPr>
          <p:nvPr userDrawn="1"/>
        </p:nvPicPr>
        <p:blipFill>
          <a:blip r:embed="rId2" cstate="print"/>
          <a:srcRect/>
          <a:stretch>
            <a:fillRect/>
          </a:stretch>
        </p:blipFill>
        <p:spPr bwMode="auto">
          <a:xfrm>
            <a:off x="0" y="0"/>
            <a:ext cx="1219200" cy="796925"/>
          </a:xfrm>
          <a:prstGeom prst="rect">
            <a:avLst/>
          </a:prstGeom>
          <a:noFill/>
          <a:ln w="9525">
            <a:noFill/>
            <a:miter lim="800000"/>
            <a:headEnd/>
            <a:tailEnd/>
          </a:ln>
        </p:spPr>
      </p:pic>
      <p:pic>
        <p:nvPicPr>
          <p:cNvPr id="5" name="Picture 1049" descr="1024_greendot_divider"/>
          <p:cNvPicPr>
            <a:picLocks noChangeAspect="1" noChangeArrowheads="1"/>
          </p:cNvPicPr>
          <p:nvPr userDrawn="1"/>
        </p:nvPicPr>
        <p:blipFill>
          <a:blip r:embed="rId3" cstate="print"/>
          <a:srcRect/>
          <a:stretch>
            <a:fillRect/>
          </a:stretch>
        </p:blipFill>
        <p:spPr bwMode="auto">
          <a:xfrm>
            <a:off x="1295400" y="685800"/>
            <a:ext cx="7848600" cy="153988"/>
          </a:xfrm>
          <a:prstGeom prst="rect">
            <a:avLst/>
          </a:prstGeom>
          <a:noFill/>
          <a:ln w="9525">
            <a:noFill/>
            <a:miter lim="800000"/>
            <a:headEnd/>
            <a:tailEnd/>
          </a:ln>
        </p:spPr>
      </p:pic>
      <p:sp>
        <p:nvSpPr>
          <p:cNvPr id="6" name="Text Box 1050"/>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spAutoFit/>
          </a:bodyPr>
          <a:lstStyle/>
          <a:p>
            <a:pPr eaLnBrk="0" fontAlgn="ctr" hangingPunct="0">
              <a:spcBef>
                <a:spcPct val="50000"/>
              </a:spcBef>
              <a:defRPr/>
            </a:pPr>
            <a:endParaRPr lang="en-US" sz="2400">
              <a:latin typeface="Arial" pitchFamily="34" charset="0"/>
              <a:ea typeface="Arial Unicode MS" pitchFamily="34" charset="-128"/>
              <a:cs typeface="Arial Unicode MS" pitchFamily="34" charset="-128"/>
            </a:endParaRPr>
          </a:p>
        </p:txBody>
      </p:sp>
      <p:sp>
        <p:nvSpPr>
          <p:cNvPr id="7" name="Text Box 1051"/>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spAutoFit/>
          </a:bodyPr>
          <a:lstStyle/>
          <a:p>
            <a:pPr eaLnBrk="0" fontAlgn="ctr" hangingPunct="0">
              <a:spcBef>
                <a:spcPct val="50000"/>
              </a:spcBef>
              <a:defRPr/>
            </a:pPr>
            <a:endParaRPr lang="en-US" sz="2400">
              <a:latin typeface="Arial" pitchFamily="34" charset="0"/>
              <a:ea typeface="Arial Unicode MS" pitchFamily="34" charset="-128"/>
              <a:cs typeface="Arial Unicode MS" pitchFamily="34" charset="-128"/>
            </a:endParaRPr>
          </a:p>
        </p:txBody>
      </p:sp>
      <p:pic>
        <p:nvPicPr>
          <p:cNvPr id="8" name="Picture 1053" descr="1024_greendot_divider"/>
          <p:cNvPicPr>
            <a:picLocks noChangeAspect="1" noChangeArrowheads="1"/>
          </p:cNvPicPr>
          <p:nvPr userDrawn="1"/>
        </p:nvPicPr>
        <p:blipFill>
          <a:blip r:embed="rId3" cstate="print"/>
          <a:srcRect/>
          <a:stretch>
            <a:fillRect/>
          </a:stretch>
        </p:blipFill>
        <p:spPr bwMode="auto">
          <a:xfrm>
            <a:off x="0" y="6096000"/>
            <a:ext cx="9144000" cy="179388"/>
          </a:xfrm>
          <a:prstGeom prst="rect">
            <a:avLst/>
          </a:prstGeom>
          <a:noFill/>
          <a:ln w="9525">
            <a:noFill/>
            <a:miter lim="800000"/>
            <a:headEnd/>
            <a:tailEnd/>
          </a:ln>
        </p:spPr>
      </p:pic>
      <p:sp>
        <p:nvSpPr>
          <p:cNvPr id="456724" name="Rectangle 1044"/>
          <p:cNvSpPr>
            <a:spLocks noGrp="1" noChangeArrowheads="1"/>
          </p:cNvSpPr>
          <p:nvPr>
            <p:ph type="subTitle" idx="1"/>
          </p:nvPr>
        </p:nvSpPr>
        <p:spPr>
          <a:xfrm>
            <a:off x="1371600" y="3886200"/>
            <a:ext cx="6400800" cy="1752600"/>
          </a:xfrm>
        </p:spPr>
        <p:txBody>
          <a:bodyPr/>
          <a:lstStyle>
            <a:lvl1pPr marL="0" indent="0" algn="ctr">
              <a:buFontTx/>
              <a:buNone/>
              <a:defRPr sz="3600">
                <a:effectLst>
                  <a:outerShdw blurRad="38100" dist="38100" dir="2700000" algn="tl">
                    <a:srgbClr val="C0C0C0"/>
                  </a:outerShdw>
                </a:effectLst>
              </a:defRPr>
            </a:lvl1pPr>
          </a:lstStyle>
          <a:p>
            <a:r>
              <a:rPr lang="en-US"/>
              <a:t>Click to edit Master subtitle style</a:t>
            </a:r>
          </a:p>
        </p:txBody>
      </p:sp>
      <p:sp>
        <p:nvSpPr>
          <p:cNvPr id="456732" name="Rectangle 1052"/>
          <p:cNvSpPr>
            <a:spLocks noGrp="1" noChangeArrowheads="1"/>
          </p:cNvSpPr>
          <p:nvPr>
            <p:ph type="ctrTitle"/>
          </p:nvPr>
        </p:nvSpPr>
        <p:spPr>
          <a:xfrm>
            <a:off x="762000" y="2286000"/>
            <a:ext cx="7772400" cy="1143000"/>
          </a:xfrm>
        </p:spPr>
        <p:txBody>
          <a:bodyPr/>
          <a:lstStyle>
            <a:lvl1pPr>
              <a:defRPr sz="4800">
                <a:solidFill>
                  <a:srgbClr val="000000"/>
                </a:solidFill>
              </a:defRPr>
            </a:lvl1pPr>
          </a:lstStyle>
          <a:p>
            <a:r>
              <a:rPr lang="en-US"/>
              <a:t>Click to edit Master title style</a:t>
            </a:r>
          </a:p>
        </p:txBody>
      </p:sp>
    </p:spTree>
  </p:cSld>
  <p:clrMapOvr>
    <a:masterClrMapping/>
  </p:clrMapOvr>
  <p:transition>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0"/>
            <a:ext cx="2190750" cy="6477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0"/>
            <a:ext cx="6419850"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trips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87313"/>
            <a:ext cx="8763000" cy="533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11188" y="685800"/>
            <a:ext cx="7921625" cy="5551488"/>
          </a:xfrm>
        </p:spPr>
        <p:txBody>
          <a:bodyPr/>
          <a:lstStyle/>
          <a:p>
            <a:pPr lvl="0"/>
            <a:endParaRPr lang="en-US"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3716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3716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109" name="Rectangle 61"/>
          <p:cNvSpPr>
            <a:spLocks noChangeArrowheads="1"/>
          </p:cNvSpPr>
          <p:nvPr userDrawn="1"/>
        </p:nvSpPr>
        <p:spPr bwMode="auto">
          <a:xfrm>
            <a:off x="0" y="6477000"/>
            <a:ext cx="9144000" cy="381000"/>
          </a:xfrm>
          <a:prstGeom prst="rect">
            <a:avLst/>
          </a:prstGeom>
          <a:gradFill rotWithShape="1">
            <a:gsLst>
              <a:gs pos="0">
                <a:schemeClr val="bg1"/>
              </a:gs>
              <a:gs pos="100000">
                <a:schemeClr val="tx2"/>
              </a:gs>
            </a:gsLst>
            <a:lin ang="5400000" scaled="1"/>
          </a:gradFill>
          <a:ln w="9525" algn="ctr">
            <a:noFill/>
            <a:miter lim="800000"/>
            <a:headEnd/>
            <a:tailEnd/>
          </a:ln>
          <a:effectLst/>
        </p:spPr>
        <p:txBody>
          <a:bodyPr anchor="ctr">
            <a:spAutoFit/>
          </a:bodyPr>
          <a:lstStyle/>
          <a:p>
            <a:pPr eaLnBrk="0" hangingPunct="0">
              <a:defRPr/>
            </a:pPr>
            <a:endParaRPr lang="en-US">
              <a:ea typeface="+mn-ea"/>
              <a:cs typeface="+mn-cs"/>
            </a:endParaRPr>
          </a:p>
        </p:txBody>
      </p:sp>
      <p:sp>
        <p:nvSpPr>
          <p:cNvPr id="1027" name="Rectangle 26"/>
          <p:cNvSpPr>
            <a:spLocks noGrp="1" noChangeArrowheads="1"/>
          </p:cNvSpPr>
          <p:nvPr>
            <p:ph type="body" idx="1"/>
          </p:nvPr>
        </p:nvSpPr>
        <p:spPr bwMode="auto">
          <a:xfrm>
            <a:off x="381000" y="1371600"/>
            <a:ext cx="84582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p:txBody>
      </p:sp>
      <p:sp>
        <p:nvSpPr>
          <p:cNvPr id="2096" name="Text Box 48"/>
          <p:cNvSpPr txBox="1">
            <a:spLocks noChangeArrowheads="1"/>
          </p:cNvSpPr>
          <p:nvPr userDrawn="1"/>
        </p:nvSpPr>
        <p:spPr bwMode="auto">
          <a:xfrm>
            <a:off x="39688" y="6567488"/>
            <a:ext cx="1277914" cy="307777"/>
          </a:xfrm>
          <a:prstGeom prst="rect">
            <a:avLst/>
          </a:prstGeom>
          <a:noFill/>
          <a:ln w="9525">
            <a:noFill/>
            <a:miter lim="800000"/>
            <a:headEnd/>
            <a:tailEnd/>
          </a:ln>
          <a:effectLst/>
        </p:spPr>
        <p:txBody>
          <a:bodyPr wrap="none">
            <a:spAutoFit/>
          </a:bodyPr>
          <a:lstStyle/>
          <a:p>
            <a:pPr eaLnBrk="0" hangingPunct="0">
              <a:defRPr/>
            </a:pPr>
            <a:r>
              <a:rPr lang="en-US" sz="1400" dirty="0" smtClean="0">
                <a:latin typeface="Berlin Sans FB" pitchFamily="34" charset="0"/>
                <a:ea typeface="+mn-ea"/>
                <a:cs typeface="+mn-cs"/>
              </a:rPr>
              <a:t>KILC, Apr/2012</a:t>
            </a:r>
            <a:endParaRPr lang="en-US" sz="1400" dirty="0">
              <a:latin typeface="Berlin Sans FB" pitchFamily="34" charset="0"/>
              <a:ea typeface="+mn-ea"/>
              <a:cs typeface="+mn-cs"/>
            </a:endParaRPr>
          </a:p>
        </p:txBody>
      </p:sp>
      <p:pic>
        <p:nvPicPr>
          <p:cNvPr id="1029" name="Picture 56" descr="ilccolor"/>
          <p:cNvPicPr>
            <a:picLocks noChangeAspect="1" noChangeArrowheads="1"/>
          </p:cNvPicPr>
          <p:nvPr userDrawn="1"/>
        </p:nvPicPr>
        <p:blipFill>
          <a:blip r:embed="rId14" cstate="print"/>
          <a:srcRect/>
          <a:stretch>
            <a:fillRect/>
          </a:stretch>
        </p:blipFill>
        <p:spPr bwMode="auto">
          <a:xfrm>
            <a:off x="0" y="152400"/>
            <a:ext cx="1219200" cy="796925"/>
          </a:xfrm>
          <a:prstGeom prst="rect">
            <a:avLst/>
          </a:prstGeom>
          <a:noFill/>
          <a:ln w="9525">
            <a:noFill/>
            <a:miter lim="800000"/>
            <a:headEnd/>
            <a:tailEnd/>
          </a:ln>
        </p:spPr>
      </p:pic>
      <p:pic>
        <p:nvPicPr>
          <p:cNvPr id="1030" name="Picture 57" descr="1024_greendot_divider"/>
          <p:cNvPicPr>
            <a:picLocks noChangeAspect="1" noChangeArrowheads="1"/>
          </p:cNvPicPr>
          <p:nvPr userDrawn="1"/>
        </p:nvPicPr>
        <p:blipFill>
          <a:blip r:embed="rId15" cstate="print"/>
          <a:srcRect/>
          <a:stretch>
            <a:fillRect/>
          </a:stretch>
        </p:blipFill>
        <p:spPr bwMode="auto">
          <a:xfrm>
            <a:off x="1295400" y="990600"/>
            <a:ext cx="7848600" cy="153988"/>
          </a:xfrm>
          <a:prstGeom prst="rect">
            <a:avLst/>
          </a:prstGeom>
          <a:noFill/>
          <a:ln w="9525">
            <a:noFill/>
            <a:miter lim="800000"/>
            <a:headEnd/>
            <a:tailEnd/>
          </a:ln>
        </p:spPr>
      </p:pic>
      <p:sp>
        <p:nvSpPr>
          <p:cNvPr id="2107" name="Rectangle 59"/>
          <p:cNvSpPr>
            <a:spLocks noGrp="1" noChangeArrowheads="1"/>
          </p:cNvSpPr>
          <p:nvPr>
            <p:ph type="title"/>
          </p:nvPr>
        </p:nvSpPr>
        <p:spPr bwMode="auto">
          <a:xfrm>
            <a:off x="1295400" y="0"/>
            <a:ext cx="7848600" cy="939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108" name="Text Box 60"/>
          <p:cNvSpPr txBox="1">
            <a:spLocks noChangeArrowheads="1"/>
          </p:cNvSpPr>
          <p:nvPr userDrawn="1"/>
        </p:nvSpPr>
        <p:spPr bwMode="auto">
          <a:xfrm>
            <a:off x="8001000" y="6562725"/>
            <a:ext cx="1083951" cy="307777"/>
          </a:xfrm>
          <a:prstGeom prst="rect">
            <a:avLst/>
          </a:prstGeom>
          <a:noFill/>
          <a:ln w="9525">
            <a:noFill/>
            <a:miter lim="800000"/>
            <a:headEnd/>
            <a:tailEnd/>
          </a:ln>
          <a:effectLst/>
        </p:spPr>
        <p:txBody>
          <a:bodyPr wrap="none">
            <a:spAutoFit/>
          </a:bodyPr>
          <a:lstStyle/>
          <a:p>
            <a:pPr eaLnBrk="0" hangingPunct="0">
              <a:defRPr/>
            </a:pPr>
            <a:r>
              <a:rPr lang="en-US" sz="1400" dirty="0">
                <a:latin typeface="Berlin Sans FB" pitchFamily="34" charset="0"/>
                <a:ea typeface="+mn-ea"/>
                <a:cs typeface="+mn-cs"/>
              </a:rPr>
              <a:t>A. </a:t>
            </a:r>
            <a:r>
              <a:rPr lang="en-US" sz="1400" dirty="0" smtClean="0">
                <a:latin typeface="Berlin Sans FB" pitchFamily="34" charset="0"/>
                <a:ea typeface="+mn-ea"/>
                <a:cs typeface="+mn-cs"/>
              </a:rPr>
              <a:t>Seryi, </a:t>
            </a:r>
            <a:fld id="{A127F533-DD3A-4B2C-AA36-453A73B4D613}" type="slidenum">
              <a:rPr lang="en-US" sz="1400">
                <a:latin typeface="Berlin Sans FB" pitchFamily="34" charset="0"/>
                <a:ea typeface="+mn-ea"/>
                <a:cs typeface="+mn-cs"/>
              </a:rPr>
              <a:pPr eaLnBrk="0" hangingPunct="0">
                <a:defRPr/>
              </a:pPr>
              <a:t>‹#›</a:t>
            </a:fld>
            <a:endParaRPr lang="en-US" sz="1400" dirty="0">
              <a:latin typeface="Berlin Sans FB"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2" r:id="rId12"/>
  </p:sldLayoutIdLst>
  <p:transition>
    <p:strips dir="rd"/>
  </p:transition>
  <p:txStyles>
    <p:titleStyle>
      <a:lvl1pPr algn="ctr" rtl="0" eaLnBrk="0" fontAlgn="base" hangingPunct="0">
        <a:spcBef>
          <a:spcPct val="0"/>
        </a:spcBef>
        <a:spcAft>
          <a:spcPct val="0"/>
        </a:spcAft>
        <a:defRPr kumimoji="1" sz="36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3600">
          <a:solidFill>
            <a:schemeClr val="tx2"/>
          </a:solidFill>
          <a:effectLst>
            <a:outerShdw blurRad="38100" dist="38100" dir="2700000" algn="tl">
              <a:srgbClr val="C0C0C0"/>
            </a:outerShdw>
          </a:effectLst>
          <a:latin typeface="Berlin Sans FB" pitchFamily="34" charset="0"/>
        </a:defRPr>
      </a:lvl2pPr>
      <a:lvl3pPr algn="ctr" rtl="0" eaLnBrk="0" fontAlgn="base" hangingPunct="0">
        <a:spcBef>
          <a:spcPct val="0"/>
        </a:spcBef>
        <a:spcAft>
          <a:spcPct val="0"/>
        </a:spcAft>
        <a:defRPr kumimoji="1" sz="3600">
          <a:solidFill>
            <a:schemeClr val="tx2"/>
          </a:solidFill>
          <a:effectLst>
            <a:outerShdw blurRad="38100" dist="38100" dir="2700000" algn="tl">
              <a:srgbClr val="C0C0C0"/>
            </a:outerShdw>
          </a:effectLst>
          <a:latin typeface="Berlin Sans FB" pitchFamily="34" charset="0"/>
        </a:defRPr>
      </a:lvl3pPr>
      <a:lvl4pPr algn="ctr" rtl="0" eaLnBrk="0" fontAlgn="base" hangingPunct="0">
        <a:spcBef>
          <a:spcPct val="0"/>
        </a:spcBef>
        <a:spcAft>
          <a:spcPct val="0"/>
        </a:spcAft>
        <a:defRPr kumimoji="1" sz="3600">
          <a:solidFill>
            <a:schemeClr val="tx2"/>
          </a:solidFill>
          <a:effectLst>
            <a:outerShdw blurRad="38100" dist="38100" dir="2700000" algn="tl">
              <a:srgbClr val="C0C0C0"/>
            </a:outerShdw>
          </a:effectLst>
          <a:latin typeface="Berlin Sans FB" pitchFamily="34" charset="0"/>
        </a:defRPr>
      </a:lvl4pPr>
      <a:lvl5pPr algn="ctr" rtl="0" eaLnBrk="0" fontAlgn="base" hangingPunct="0">
        <a:spcBef>
          <a:spcPct val="0"/>
        </a:spcBef>
        <a:spcAft>
          <a:spcPct val="0"/>
        </a:spcAft>
        <a:defRPr kumimoji="1" sz="3600">
          <a:solidFill>
            <a:schemeClr val="tx2"/>
          </a:solidFill>
          <a:effectLst>
            <a:outerShdw blurRad="38100" dist="38100" dir="2700000" algn="tl">
              <a:srgbClr val="C0C0C0"/>
            </a:outerShdw>
          </a:effectLst>
          <a:latin typeface="Berlin Sans FB" pitchFamily="34" charset="0"/>
        </a:defRPr>
      </a:lvl5pPr>
      <a:lvl6pPr marL="457200" algn="ctr" rtl="0" eaLnBrk="0" fontAlgn="base" hangingPunct="0">
        <a:spcBef>
          <a:spcPct val="0"/>
        </a:spcBef>
        <a:spcAft>
          <a:spcPct val="0"/>
        </a:spcAft>
        <a:defRPr kumimoji="1" sz="3600">
          <a:solidFill>
            <a:schemeClr val="tx2"/>
          </a:solidFill>
          <a:effectLst>
            <a:outerShdw blurRad="38100" dist="38100" dir="2700000" algn="tl">
              <a:srgbClr val="C0C0C0"/>
            </a:outerShdw>
          </a:effectLst>
          <a:latin typeface="Berlin Sans FB" pitchFamily="34" charset="0"/>
        </a:defRPr>
      </a:lvl6pPr>
      <a:lvl7pPr marL="914400" algn="ctr" rtl="0" eaLnBrk="0" fontAlgn="base" hangingPunct="0">
        <a:spcBef>
          <a:spcPct val="0"/>
        </a:spcBef>
        <a:spcAft>
          <a:spcPct val="0"/>
        </a:spcAft>
        <a:defRPr kumimoji="1" sz="3600">
          <a:solidFill>
            <a:schemeClr val="tx2"/>
          </a:solidFill>
          <a:effectLst>
            <a:outerShdw blurRad="38100" dist="38100" dir="2700000" algn="tl">
              <a:srgbClr val="C0C0C0"/>
            </a:outerShdw>
          </a:effectLst>
          <a:latin typeface="Berlin Sans FB" pitchFamily="34" charset="0"/>
        </a:defRPr>
      </a:lvl7pPr>
      <a:lvl8pPr marL="1371600" algn="ctr" rtl="0" eaLnBrk="0" fontAlgn="base" hangingPunct="0">
        <a:spcBef>
          <a:spcPct val="0"/>
        </a:spcBef>
        <a:spcAft>
          <a:spcPct val="0"/>
        </a:spcAft>
        <a:defRPr kumimoji="1" sz="3600">
          <a:solidFill>
            <a:schemeClr val="tx2"/>
          </a:solidFill>
          <a:effectLst>
            <a:outerShdw blurRad="38100" dist="38100" dir="2700000" algn="tl">
              <a:srgbClr val="C0C0C0"/>
            </a:outerShdw>
          </a:effectLst>
          <a:latin typeface="Berlin Sans FB" pitchFamily="34" charset="0"/>
        </a:defRPr>
      </a:lvl8pPr>
      <a:lvl9pPr marL="1828800" algn="ctr" rtl="0" eaLnBrk="0" fontAlgn="base" hangingPunct="0">
        <a:spcBef>
          <a:spcPct val="0"/>
        </a:spcBef>
        <a:spcAft>
          <a:spcPct val="0"/>
        </a:spcAft>
        <a:defRPr kumimoji="1" sz="3600">
          <a:solidFill>
            <a:schemeClr val="tx2"/>
          </a:solidFill>
          <a:effectLst>
            <a:outerShdw blurRad="38100" dist="38100" dir="2700000" algn="tl">
              <a:srgbClr val="C0C0C0"/>
            </a:outerShdw>
          </a:effectLst>
          <a:latin typeface="Berlin Sans FB" pitchFamily="34" charset="0"/>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a:solidFill>
            <a:srgbClr val="009900"/>
          </a:solidFill>
          <a:latin typeface="+mn-lt"/>
          <a:ea typeface="+mn-ea"/>
          <a:cs typeface="+mn-cs"/>
        </a:defRPr>
      </a:lvl2pPr>
      <a:lvl3pPr marL="1143000" indent="-228600" algn="l" rtl="0" eaLnBrk="0" fontAlgn="base" hangingPunct="0">
        <a:spcBef>
          <a:spcPct val="20000"/>
        </a:spcBef>
        <a:spcAft>
          <a:spcPct val="0"/>
        </a:spcAft>
        <a:buChar char="•"/>
        <a:defRPr sz="2000">
          <a:solidFill>
            <a:srgbClr val="000000"/>
          </a:solidFill>
          <a:latin typeface="+mn-lt"/>
          <a:ea typeface="+mn-ea"/>
          <a:cs typeface="+mn-cs"/>
        </a:defRPr>
      </a:lvl3pPr>
      <a:lvl4pPr marL="1600200" indent="-228600" algn="l" rtl="0" eaLnBrk="0" fontAlgn="base" hangingPunct="0">
        <a:spcBef>
          <a:spcPct val="20000"/>
        </a:spcBef>
        <a:spcAft>
          <a:spcPct val="0"/>
        </a:spcAft>
        <a:buChar char="–"/>
        <a:defRPr kumimoji="1">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a:solidFill>
            <a:schemeClr val="accent2"/>
          </a:solidFill>
          <a:latin typeface="+mn-lt"/>
          <a:ea typeface="+mn-ea"/>
          <a:cs typeface="+mn-cs"/>
        </a:defRPr>
      </a:lvl5pPr>
      <a:lvl6pPr marL="2514600" indent="-228600" algn="l" rtl="0" eaLnBrk="0" fontAlgn="base" hangingPunct="0">
        <a:spcBef>
          <a:spcPct val="20000"/>
        </a:spcBef>
        <a:spcAft>
          <a:spcPct val="0"/>
        </a:spcAft>
        <a:buChar char="»"/>
        <a:defRPr kumimoji="1">
          <a:solidFill>
            <a:schemeClr val="accent2"/>
          </a:solidFill>
          <a:latin typeface="+mn-lt"/>
          <a:ea typeface="+mn-ea"/>
          <a:cs typeface="+mn-cs"/>
        </a:defRPr>
      </a:lvl6pPr>
      <a:lvl7pPr marL="2971800" indent="-228600" algn="l" rtl="0" eaLnBrk="0" fontAlgn="base" hangingPunct="0">
        <a:spcBef>
          <a:spcPct val="20000"/>
        </a:spcBef>
        <a:spcAft>
          <a:spcPct val="0"/>
        </a:spcAft>
        <a:buChar char="»"/>
        <a:defRPr kumimoji="1">
          <a:solidFill>
            <a:schemeClr val="accent2"/>
          </a:solidFill>
          <a:latin typeface="+mn-lt"/>
          <a:ea typeface="+mn-ea"/>
          <a:cs typeface="+mn-cs"/>
        </a:defRPr>
      </a:lvl7pPr>
      <a:lvl8pPr marL="3429000" indent="-228600" algn="l" rtl="0" eaLnBrk="0" fontAlgn="base" hangingPunct="0">
        <a:spcBef>
          <a:spcPct val="20000"/>
        </a:spcBef>
        <a:spcAft>
          <a:spcPct val="0"/>
        </a:spcAft>
        <a:buChar char="»"/>
        <a:defRPr kumimoji="1">
          <a:solidFill>
            <a:schemeClr val="accent2"/>
          </a:solidFill>
          <a:latin typeface="+mn-lt"/>
          <a:ea typeface="+mn-ea"/>
          <a:cs typeface="+mn-cs"/>
        </a:defRPr>
      </a:lvl8pPr>
      <a:lvl9pPr marL="3886200" indent="-228600" algn="l" rtl="0" eaLnBrk="0" fontAlgn="base" hangingPunct="0">
        <a:spcBef>
          <a:spcPct val="20000"/>
        </a:spcBef>
        <a:spcAft>
          <a:spcPct val="0"/>
        </a:spcAft>
        <a:buChar char="»"/>
        <a:defRPr kumimoji="1">
          <a:solidFill>
            <a:schemeClr val="accent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hyperlink" Target="http://www-conf.slac.stanford.edu/ireng0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onf.slac.stanford.edu/ireng07/agenda.htm"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jpe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jpeg"/><Relationship Id="rId4" Type="http://schemas.openxmlformats.org/officeDocument/2006/relationships/image" Target="../media/image56.wmf"/></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61.png"/><Relationship Id="rId4" Type="http://schemas.openxmlformats.org/officeDocument/2006/relationships/image" Target="../media/image60.jpeg"/></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64.jpeg"/></Relationships>
</file>

<file path=ppt/slides/_rels/slide2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Microsoft_Office_Excel_97-2003_Worksheet1.xls"/><Relationship Id="rId4" Type="http://schemas.openxmlformats.org/officeDocument/2006/relationships/image" Target="../media/image6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Microsoft_Office_Excel_97-2003_Worksheet2.xls"/><Relationship Id="rId5" Type="http://schemas.openxmlformats.org/officeDocument/2006/relationships/image" Target="../media/image70.png"/><Relationship Id="rId4" Type="http://schemas.openxmlformats.org/officeDocument/2006/relationships/image" Target="../media/image69.png"/></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74.png"/></Relationships>
</file>

<file path=ppt/slides/_rels/slide3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36.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88.png"/><Relationship Id="rId4" Type="http://schemas.openxmlformats.org/officeDocument/2006/relationships/image" Target="../media/image87.png"/></Relationships>
</file>

<file path=ppt/slides/_rels/slide4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47.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02.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emf"/><Relationship Id="rId1" Type="http://schemas.openxmlformats.org/officeDocument/2006/relationships/slideLayout" Target="../slideLayouts/slideLayout7.xml"/><Relationship Id="rId4" Type="http://schemas.openxmlformats.org/officeDocument/2006/relationships/hyperlink" Target="http://www-project.slac.stanford.edu/ilc/acceldev/beamdelivery/rdr/" TargetMode="External"/></Relationships>
</file>

<file path=ppt/slides/_rels/slide6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08.emf"/><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 Id="rId4" Type="http://schemas.openxmlformats.org/officeDocument/2006/relationships/image" Target="../media/image11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125.png"/><Relationship Id="rId7" Type="http://schemas.openxmlformats.org/officeDocument/2006/relationships/image" Target="../media/image129.png"/><Relationship Id="rId2" Type="http://schemas.openxmlformats.org/officeDocument/2006/relationships/image" Target="../media/image124.png"/><Relationship Id="rId1" Type="http://schemas.openxmlformats.org/officeDocument/2006/relationships/slideLayout" Target="../slideLayouts/slideLayout6.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82.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6.xml"/><Relationship Id="rId5" Type="http://schemas.openxmlformats.org/officeDocument/2006/relationships/image" Target="../media/image133.png"/><Relationship Id="rId4" Type="http://schemas.openxmlformats.org/officeDocument/2006/relationships/image" Target="../media/image132.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2" name="Rectangle 4"/>
          <p:cNvSpPr>
            <a:spLocks noGrp="1" noChangeArrowheads="1"/>
          </p:cNvSpPr>
          <p:nvPr>
            <p:ph type="ctrTitle"/>
          </p:nvPr>
        </p:nvSpPr>
        <p:spPr>
          <a:xfrm>
            <a:off x="457200" y="914400"/>
            <a:ext cx="8229600" cy="2895600"/>
          </a:xfrm>
        </p:spPr>
        <p:txBody>
          <a:bodyPr/>
          <a:lstStyle/>
          <a:p>
            <a:pPr>
              <a:defRPr/>
            </a:pPr>
            <a:r>
              <a:rPr lang="en-US" sz="5400" dirty="0" smtClean="0"/>
              <a:t>Beam Delivery Review</a:t>
            </a:r>
            <a:br>
              <a:rPr lang="en-US" sz="5400" dirty="0" smtClean="0"/>
            </a:br>
            <a:endParaRPr lang="en-US" sz="5400" dirty="0" smtClean="0"/>
          </a:p>
        </p:txBody>
      </p:sp>
      <p:sp>
        <p:nvSpPr>
          <p:cNvPr id="811013" name="Rectangle 5"/>
          <p:cNvSpPr>
            <a:spLocks noGrp="1" noChangeArrowheads="1"/>
          </p:cNvSpPr>
          <p:nvPr>
            <p:ph type="subTitle" idx="1"/>
          </p:nvPr>
        </p:nvSpPr>
        <p:spPr>
          <a:xfrm>
            <a:off x="381000" y="3352801"/>
            <a:ext cx="8382000" cy="2590800"/>
          </a:xfrm>
        </p:spPr>
        <p:txBody>
          <a:bodyPr/>
          <a:lstStyle/>
          <a:p>
            <a:pPr eaLnBrk="1" hangingPunct="1">
              <a:defRPr/>
            </a:pPr>
            <a:r>
              <a:rPr lang="en-US" sz="2800" dirty="0" smtClean="0">
                <a:latin typeface="Eras Demi ITC" pitchFamily="34" charset="0"/>
              </a:rPr>
              <a:t>Andrei Seryi</a:t>
            </a:r>
          </a:p>
          <a:p>
            <a:pPr eaLnBrk="1" hangingPunct="1">
              <a:defRPr/>
            </a:pPr>
            <a:r>
              <a:rPr lang="en-US" sz="2800" dirty="0" smtClean="0">
                <a:latin typeface="Eras Demi ITC" pitchFamily="34" charset="0"/>
              </a:rPr>
              <a:t>With many thanks to GDE BDS team</a:t>
            </a:r>
          </a:p>
          <a:p>
            <a:pPr eaLnBrk="1" hangingPunct="1">
              <a:defRPr/>
            </a:pPr>
            <a:r>
              <a:rPr lang="en-US" sz="2800" dirty="0" smtClean="0">
                <a:latin typeface="Eras Demi ITC" pitchFamily="34" charset="0"/>
              </a:rPr>
              <a:t>And in particular Deepa Angal-Kalinin</a:t>
            </a:r>
          </a:p>
          <a:p>
            <a:pPr eaLnBrk="1" hangingPunct="1">
              <a:defRPr/>
            </a:pPr>
            <a:endParaRPr lang="en-US" sz="2800" dirty="0" smtClean="0">
              <a:latin typeface="Eras Demi ITC" pitchFamily="34" charset="0"/>
            </a:endParaRPr>
          </a:p>
          <a:p>
            <a:pPr eaLnBrk="1" hangingPunct="1">
              <a:defRPr/>
            </a:pPr>
            <a:r>
              <a:rPr lang="en-US" sz="2800" dirty="0" smtClean="0">
                <a:latin typeface="Eras Demi ITC" pitchFamily="34" charset="0"/>
              </a:rPr>
              <a:t>25 April 2012</a:t>
            </a:r>
            <a:endParaRPr lang="en-US" sz="2800" dirty="0" smtClean="0">
              <a:latin typeface="Eras Demi ITC" pitchFamily="34" charset="0"/>
            </a:endParaRPr>
          </a:p>
        </p:txBody>
      </p:sp>
    </p:spTree>
  </p:cSld>
  <p:clrMapOvr>
    <a:masterClrMapping/>
  </p:clrMapOvr>
  <p:transition>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7586" name="Picture 2"/>
          <p:cNvPicPr>
            <a:picLocks noChangeAspect="1" noChangeArrowheads="1"/>
          </p:cNvPicPr>
          <p:nvPr/>
        </p:nvPicPr>
        <p:blipFill>
          <a:blip r:embed="rId3" cstate="screen"/>
          <a:srcRect/>
          <a:stretch>
            <a:fillRect/>
          </a:stretch>
        </p:blipFill>
        <p:spPr bwMode="auto">
          <a:xfrm>
            <a:off x="0" y="2438400"/>
            <a:ext cx="5181600" cy="2465388"/>
          </a:xfrm>
          <a:prstGeom prst="rect">
            <a:avLst/>
          </a:prstGeom>
          <a:noFill/>
          <a:ln w="9525">
            <a:noFill/>
            <a:miter lim="800000"/>
            <a:headEnd/>
            <a:tailEnd/>
          </a:ln>
          <a:effectLst/>
        </p:spPr>
      </p:pic>
      <p:pic>
        <p:nvPicPr>
          <p:cNvPr id="707587" name="Picture 3"/>
          <p:cNvPicPr>
            <a:picLocks noChangeAspect="1" noChangeArrowheads="1"/>
          </p:cNvPicPr>
          <p:nvPr/>
        </p:nvPicPr>
        <p:blipFill>
          <a:blip r:embed="rId4" cstate="screen"/>
          <a:srcRect/>
          <a:stretch>
            <a:fillRect/>
          </a:stretch>
        </p:blipFill>
        <p:spPr bwMode="auto">
          <a:xfrm>
            <a:off x="76200" y="0"/>
            <a:ext cx="2355850" cy="2514600"/>
          </a:xfrm>
          <a:prstGeom prst="rect">
            <a:avLst/>
          </a:prstGeom>
          <a:noFill/>
          <a:ln w="9525">
            <a:noFill/>
            <a:miter lim="800000"/>
            <a:headEnd/>
            <a:tailEnd/>
          </a:ln>
          <a:effectLst/>
        </p:spPr>
      </p:pic>
      <p:sp>
        <p:nvSpPr>
          <p:cNvPr id="707588" name="Rectangle 4"/>
          <p:cNvSpPr>
            <a:spLocks noChangeArrowheads="1"/>
          </p:cNvSpPr>
          <p:nvPr/>
        </p:nvSpPr>
        <p:spPr bwMode="auto">
          <a:xfrm>
            <a:off x="0" y="4910138"/>
            <a:ext cx="9144000" cy="1600200"/>
          </a:xfrm>
          <a:prstGeom prst="rect">
            <a:avLst/>
          </a:prstGeom>
          <a:noFill/>
          <a:ln w="9525">
            <a:noFill/>
            <a:miter lim="800000"/>
            <a:headEnd/>
            <a:tailEnd/>
          </a:ln>
        </p:spPr>
        <p:txBody>
          <a:bodyPr/>
          <a:lstStyle/>
          <a:p>
            <a:pPr marL="342900" indent="-342900" eaLnBrk="1" hangingPunct="1">
              <a:spcBef>
                <a:spcPct val="20000"/>
              </a:spcBef>
              <a:buFontTx/>
              <a:buChar char="•"/>
            </a:pPr>
            <a:r>
              <a:rPr lang="en-US" altLang="ja-JP" sz="2400">
                <a:solidFill>
                  <a:srgbClr val="23346C"/>
                </a:solidFill>
                <a:latin typeface="Berlin Sans FB" pitchFamily="34" charset="0"/>
                <a:ea typeface="Arial Unicode MS" pitchFamily="34" charset="-128"/>
                <a:cs typeface="Arial Unicode MS" pitchFamily="34" charset="-128"/>
              </a:rPr>
              <a:t>Interaction region uses compact self-shielding SC magnets</a:t>
            </a:r>
          </a:p>
          <a:p>
            <a:pPr marL="342900" indent="-342900" eaLnBrk="1" hangingPunct="1">
              <a:spcBef>
                <a:spcPct val="20000"/>
              </a:spcBef>
              <a:buFontTx/>
              <a:buChar char="•"/>
            </a:pPr>
            <a:r>
              <a:rPr lang="en-US" altLang="ja-JP" sz="2400">
                <a:solidFill>
                  <a:srgbClr val="23346C"/>
                </a:solidFill>
                <a:latin typeface="Berlin Sans FB" pitchFamily="34" charset="0"/>
                <a:ea typeface="Arial Unicode MS" pitchFamily="34" charset="-128"/>
                <a:cs typeface="Arial Unicode MS" pitchFamily="34" charset="-128"/>
              </a:rPr>
              <a:t>Independent adjustment of in- &amp; out-going beamlines</a:t>
            </a:r>
          </a:p>
          <a:p>
            <a:pPr marL="342900" indent="-342900" eaLnBrk="1" hangingPunct="1">
              <a:spcBef>
                <a:spcPct val="20000"/>
              </a:spcBef>
              <a:buFontTx/>
              <a:buChar char="•"/>
            </a:pPr>
            <a:r>
              <a:rPr lang="en-US" altLang="ja-JP" sz="2400">
                <a:solidFill>
                  <a:srgbClr val="23346C"/>
                </a:solidFill>
                <a:latin typeface="Berlin Sans FB" pitchFamily="34" charset="0"/>
                <a:ea typeface="Arial Unicode MS" pitchFamily="34" charset="-128"/>
                <a:cs typeface="Arial Unicode MS" pitchFamily="34" charset="-128"/>
              </a:rPr>
              <a:t>Force-neutral anti-solenoid for local coupling correction </a:t>
            </a:r>
            <a:br>
              <a:rPr lang="en-US" altLang="ja-JP" sz="2400">
                <a:solidFill>
                  <a:srgbClr val="23346C"/>
                </a:solidFill>
                <a:latin typeface="Berlin Sans FB" pitchFamily="34" charset="0"/>
                <a:ea typeface="Arial Unicode MS" pitchFamily="34" charset="-128"/>
                <a:cs typeface="Arial Unicode MS" pitchFamily="34" charset="-128"/>
              </a:rPr>
            </a:br>
            <a:endParaRPr lang="en-US" altLang="ja-JP" sz="2400">
              <a:solidFill>
                <a:srgbClr val="23346C"/>
              </a:solidFill>
              <a:latin typeface="Berlin Sans FB" pitchFamily="34" charset="0"/>
              <a:ea typeface="Arial Unicode MS" pitchFamily="34" charset="-128"/>
              <a:cs typeface="Arial Unicode MS" pitchFamily="34" charset="-128"/>
            </a:endParaRPr>
          </a:p>
        </p:txBody>
      </p:sp>
      <p:pic>
        <p:nvPicPr>
          <p:cNvPr id="707589" name="Picture 5"/>
          <p:cNvPicPr>
            <a:picLocks noChangeAspect="1" noChangeArrowheads="1"/>
          </p:cNvPicPr>
          <p:nvPr/>
        </p:nvPicPr>
        <p:blipFill>
          <a:blip r:embed="rId5" cstate="screen"/>
          <a:srcRect/>
          <a:stretch>
            <a:fillRect/>
          </a:stretch>
        </p:blipFill>
        <p:spPr bwMode="auto">
          <a:xfrm>
            <a:off x="5029200" y="0"/>
            <a:ext cx="4114800" cy="2590800"/>
          </a:xfrm>
          <a:prstGeom prst="rect">
            <a:avLst/>
          </a:prstGeom>
          <a:noFill/>
          <a:ln w="9525">
            <a:noFill/>
            <a:miter lim="800000"/>
            <a:headEnd/>
            <a:tailEnd/>
          </a:ln>
          <a:effectLst/>
        </p:spPr>
      </p:pic>
      <p:sp>
        <p:nvSpPr>
          <p:cNvPr id="707590" name="Text Box 6"/>
          <p:cNvSpPr txBox="1">
            <a:spLocks noChangeArrowheads="1"/>
          </p:cNvSpPr>
          <p:nvPr/>
        </p:nvSpPr>
        <p:spPr bwMode="auto">
          <a:xfrm>
            <a:off x="5105400" y="1662113"/>
            <a:ext cx="1327150" cy="457200"/>
          </a:xfrm>
          <a:prstGeom prst="rect">
            <a:avLst/>
          </a:prstGeom>
          <a:noFill/>
          <a:ln w="9525">
            <a:noFill/>
            <a:miter lim="800000"/>
            <a:headEnd/>
            <a:tailEnd/>
          </a:ln>
          <a:effectLst>
            <a:outerShdw dist="35921" dir="2700000" algn="ctr" rotWithShape="0">
              <a:schemeClr val="accent1">
                <a:alpha val="50000"/>
              </a:schemeClr>
            </a:outerShdw>
          </a:effectLst>
        </p:spPr>
        <p:txBody>
          <a:bodyPr wrap="none">
            <a:spAutoFit/>
          </a:bodyPr>
          <a:lstStyle/>
          <a:p>
            <a:pPr fontAlgn="ctr"/>
            <a:r>
              <a:rPr lang="en-US" sz="2400">
                <a:solidFill>
                  <a:schemeClr val="accent2"/>
                </a:solidFill>
                <a:latin typeface="Arial Narrow" pitchFamily="34" charset="0"/>
                <a:ea typeface="Arial Unicode MS" pitchFamily="34" charset="-128"/>
                <a:cs typeface="Arial Unicode MS" pitchFamily="34" charset="-128"/>
              </a:rPr>
              <a:t>Shield ON</a:t>
            </a:r>
          </a:p>
        </p:txBody>
      </p:sp>
      <p:sp>
        <p:nvSpPr>
          <p:cNvPr id="707591" name="Text Box 7"/>
          <p:cNvSpPr txBox="1">
            <a:spLocks noChangeArrowheads="1"/>
          </p:cNvSpPr>
          <p:nvPr/>
        </p:nvSpPr>
        <p:spPr bwMode="auto">
          <a:xfrm>
            <a:off x="7312025" y="1662113"/>
            <a:ext cx="1450975" cy="457200"/>
          </a:xfrm>
          <a:prstGeom prst="rect">
            <a:avLst/>
          </a:prstGeom>
          <a:noFill/>
          <a:ln w="9525">
            <a:noFill/>
            <a:miter lim="800000"/>
            <a:headEnd/>
            <a:tailEnd/>
          </a:ln>
          <a:effectLst>
            <a:outerShdw dist="35921" dir="2700000" algn="ctr" rotWithShape="0">
              <a:schemeClr val="accent1">
                <a:alpha val="50000"/>
              </a:schemeClr>
            </a:outerShdw>
          </a:effectLst>
        </p:spPr>
        <p:txBody>
          <a:bodyPr wrap="none">
            <a:spAutoFit/>
          </a:bodyPr>
          <a:lstStyle/>
          <a:p>
            <a:pPr fontAlgn="ctr"/>
            <a:r>
              <a:rPr lang="en-US" sz="2400">
                <a:solidFill>
                  <a:schemeClr val="accent2"/>
                </a:solidFill>
                <a:latin typeface="Arial Narrow" pitchFamily="34" charset="0"/>
                <a:ea typeface="Arial Unicode MS" pitchFamily="34" charset="-128"/>
                <a:cs typeface="Arial Unicode MS" pitchFamily="34" charset="-128"/>
              </a:rPr>
              <a:t>Shield OFF</a:t>
            </a:r>
          </a:p>
        </p:txBody>
      </p:sp>
      <p:sp>
        <p:nvSpPr>
          <p:cNvPr id="707592" name="Text Box 8"/>
          <p:cNvSpPr txBox="1">
            <a:spLocks noChangeArrowheads="1"/>
          </p:cNvSpPr>
          <p:nvPr/>
        </p:nvSpPr>
        <p:spPr bwMode="auto">
          <a:xfrm>
            <a:off x="5451475" y="1981200"/>
            <a:ext cx="3063875" cy="701675"/>
          </a:xfrm>
          <a:prstGeom prst="rect">
            <a:avLst/>
          </a:prstGeom>
          <a:noFill/>
          <a:ln w="9525">
            <a:noFill/>
            <a:miter lim="800000"/>
            <a:headEnd/>
            <a:tailEnd/>
          </a:ln>
          <a:effectLst/>
        </p:spPr>
        <p:txBody>
          <a:bodyPr>
            <a:spAutoFit/>
          </a:bodyPr>
          <a:lstStyle/>
          <a:p>
            <a:pPr fontAlgn="ctr"/>
            <a:r>
              <a:rPr lang="en-US" sz="2000">
                <a:solidFill>
                  <a:srgbClr val="000066"/>
                </a:solidFill>
                <a:latin typeface="Berlin Sans FB" pitchFamily="34" charset="0"/>
                <a:ea typeface="Arial Unicode MS" pitchFamily="34" charset="-128"/>
                <a:cs typeface="Arial Unicode MS" pitchFamily="34" charset="-128"/>
              </a:rPr>
              <a:t>Intensity of color represents value of magnetic field.</a:t>
            </a:r>
          </a:p>
        </p:txBody>
      </p:sp>
      <p:sp>
        <p:nvSpPr>
          <p:cNvPr id="707593" name="Text Box 9"/>
          <p:cNvSpPr txBox="1">
            <a:spLocks noChangeArrowheads="1"/>
          </p:cNvSpPr>
          <p:nvPr/>
        </p:nvSpPr>
        <p:spPr bwMode="auto">
          <a:xfrm>
            <a:off x="2185988" y="4502150"/>
            <a:ext cx="1282700" cy="457200"/>
          </a:xfrm>
          <a:prstGeom prst="rect">
            <a:avLst/>
          </a:prstGeom>
          <a:noFill/>
          <a:ln w="9525">
            <a:noFill/>
            <a:miter lim="800000"/>
            <a:headEnd/>
            <a:tailEnd/>
          </a:ln>
          <a:effectLst/>
        </p:spPr>
        <p:txBody>
          <a:bodyPr wrap="none">
            <a:spAutoFit/>
          </a:bodyPr>
          <a:lstStyle/>
          <a:p>
            <a:pPr fontAlgn="ctr"/>
            <a:r>
              <a:rPr lang="en-US" sz="1200">
                <a:latin typeface="Arial" pitchFamily="34" charset="0"/>
                <a:ea typeface="Arial Unicode MS" pitchFamily="34" charset="-128"/>
                <a:cs typeface="Arial Unicode MS" pitchFamily="34" charset="-128"/>
              </a:rPr>
              <a:t>to be prototyped</a:t>
            </a:r>
          </a:p>
          <a:p>
            <a:pPr fontAlgn="ctr"/>
            <a:r>
              <a:rPr lang="en-US" sz="1200">
                <a:latin typeface="Arial" pitchFamily="34" charset="0"/>
                <a:ea typeface="Arial Unicode MS" pitchFamily="34" charset="-128"/>
                <a:cs typeface="Arial Unicode MS" pitchFamily="34" charset="-128"/>
              </a:rPr>
              <a:t>during EDR</a:t>
            </a:r>
          </a:p>
        </p:txBody>
      </p:sp>
      <p:sp>
        <p:nvSpPr>
          <p:cNvPr id="707594" name="Line 10"/>
          <p:cNvSpPr>
            <a:spLocks noChangeShapeType="1"/>
          </p:cNvSpPr>
          <p:nvPr/>
        </p:nvSpPr>
        <p:spPr bwMode="auto">
          <a:xfrm flipH="1" flipV="1">
            <a:off x="2667000" y="4343400"/>
            <a:ext cx="76200" cy="228600"/>
          </a:xfrm>
          <a:prstGeom prst="line">
            <a:avLst/>
          </a:prstGeom>
          <a:noFill/>
          <a:ln w="9525">
            <a:solidFill>
              <a:schemeClr val="tx1"/>
            </a:solidFill>
            <a:round/>
            <a:headEnd/>
            <a:tailEnd type="triangle" w="med" len="med"/>
          </a:ln>
          <a:effectLst/>
        </p:spPr>
        <p:txBody>
          <a:bodyPr/>
          <a:lstStyle/>
          <a:p>
            <a:endParaRPr lang="en-US"/>
          </a:p>
        </p:txBody>
      </p:sp>
      <p:pic>
        <p:nvPicPr>
          <p:cNvPr id="707595" name="Picture 11"/>
          <p:cNvPicPr>
            <a:picLocks noChangeAspect="1" noChangeArrowheads="1"/>
          </p:cNvPicPr>
          <p:nvPr/>
        </p:nvPicPr>
        <p:blipFill>
          <a:blip r:embed="rId6" cstate="screen"/>
          <a:srcRect/>
          <a:stretch>
            <a:fillRect/>
          </a:stretch>
        </p:blipFill>
        <p:spPr bwMode="auto">
          <a:xfrm>
            <a:off x="5791200" y="2819400"/>
            <a:ext cx="2362200" cy="1806575"/>
          </a:xfrm>
          <a:prstGeom prst="rect">
            <a:avLst/>
          </a:prstGeom>
          <a:noFill/>
          <a:ln w="9525">
            <a:noFill/>
            <a:miter lim="800000"/>
            <a:headEnd/>
            <a:tailEnd/>
          </a:ln>
          <a:effectLst/>
        </p:spPr>
      </p:pic>
      <p:sp>
        <p:nvSpPr>
          <p:cNvPr id="707596" name="Text Box 12"/>
          <p:cNvSpPr txBox="1">
            <a:spLocks noChangeArrowheads="1"/>
          </p:cNvSpPr>
          <p:nvPr/>
        </p:nvSpPr>
        <p:spPr bwMode="auto">
          <a:xfrm>
            <a:off x="5791200" y="2970213"/>
            <a:ext cx="2387600" cy="336550"/>
          </a:xfrm>
          <a:prstGeom prst="rect">
            <a:avLst/>
          </a:prstGeom>
          <a:noFill/>
          <a:ln w="9525">
            <a:noFill/>
            <a:miter lim="800000"/>
            <a:headEnd/>
            <a:tailEnd/>
          </a:ln>
          <a:effectLst/>
        </p:spPr>
        <p:txBody>
          <a:bodyPr wrap="none">
            <a:spAutoFit/>
          </a:bodyPr>
          <a:lstStyle/>
          <a:p>
            <a:pPr fontAlgn="ctr"/>
            <a:r>
              <a:rPr lang="en-US">
                <a:latin typeface="Arial Narrow" pitchFamily="34" charset="0"/>
                <a:ea typeface="Arial Unicode MS" pitchFamily="34" charset="-128"/>
                <a:cs typeface="Arial Unicode MS" pitchFamily="34" charset="-128"/>
              </a:rPr>
              <a:t>new force neutral antisolenoid</a:t>
            </a:r>
          </a:p>
        </p:txBody>
      </p:sp>
      <p:pic>
        <p:nvPicPr>
          <p:cNvPr id="707597" name="Picture 13" descr="fd_proto"/>
          <p:cNvPicPr>
            <a:picLocks noChangeAspect="1" noChangeArrowheads="1"/>
          </p:cNvPicPr>
          <p:nvPr/>
        </p:nvPicPr>
        <p:blipFill>
          <a:blip r:embed="rId7" cstate="screen"/>
          <a:srcRect/>
          <a:stretch>
            <a:fillRect/>
          </a:stretch>
        </p:blipFill>
        <p:spPr bwMode="auto">
          <a:xfrm rot="3760372">
            <a:off x="3566319" y="-442119"/>
            <a:ext cx="1009650" cy="3570288"/>
          </a:xfrm>
          <a:prstGeom prst="rect">
            <a:avLst/>
          </a:prstGeom>
          <a:noFill/>
        </p:spPr>
      </p:pic>
      <p:sp>
        <p:nvSpPr>
          <p:cNvPr id="707598" name="Text Box 14"/>
          <p:cNvSpPr txBox="1">
            <a:spLocks noChangeArrowheads="1"/>
          </p:cNvSpPr>
          <p:nvPr/>
        </p:nvSpPr>
        <p:spPr bwMode="auto">
          <a:xfrm>
            <a:off x="2438400" y="152400"/>
            <a:ext cx="2133600" cy="822325"/>
          </a:xfrm>
          <a:prstGeom prst="rect">
            <a:avLst/>
          </a:prstGeom>
          <a:noFill/>
          <a:ln w="9525">
            <a:noFill/>
            <a:miter lim="800000"/>
            <a:headEnd/>
            <a:tailEnd/>
          </a:ln>
          <a:effectLst/>
        </p:spPr>
        <p:txBody>
          <a:bodyPr>
            <a:spAutoFit/>
          </a:bodyPr>
          <a:lstStyle/>
          <a:p>
            <a:pPr fontAlgn="ctr"/>
            <a:r>
              <a:rPr lang="en-US" sz="2400">
                <a:solidFill>
                  <a:schemeClr val="accent2"/>
                </a:solidFill>
                <a:latin typeface="Arial" pitchFamily="34" charset="0"/>
                <a:ea typeface="Arial Unicode MS" pitchFamily="34" charset="-128"/>
                <a:cs typeface="Arial Unicode MS" pitchFamily="34" charset="-128"/>
              </a:rPr>
              <a:t>          Actively shielded QD0</a:t>
            </a:r>
          </a:p>
        </p:txBody>
      </p:sp>
      <p:sp>
        <p:nvSpPr>
          <p:cNvPr id="707599" name="Rectangle 15"/>
          <p:cNvSpPr>
            <a:spLocks noChangeArrowheads="1"/>
          </p:cNvSpPr>
          <p:nvPr/>
        </p:nvSpPr>
        <p:spPr bwMode="auto">
          <a:xfrm>
            <a:off x="4038600" y="1752600"/>
            <a:ext cx="1019175" cy="579438"/>
          </a:xfrm>
          <a:prstGeom prst="rect">
            <a:avLst/>
          </a:prstGeom>
          <a:noFill/>
          <a:ln w="9525">
            <a:noFill/>
            <a:miter lim="800000"/>
            <a:headEnd/>
            <a:tailEnd/>
          </a:ln>
          <a:effectLst/>
        </p:spPr>
        <p:txBody>
          <a:bodyPr wrap="none">
            <a:spAutoFit/>
          </a:bodyPr>
          <a:lstStyle/>
          <a:p>
            <a:pPr fontAlgn="ctr"/>
            <a:r>
              <a:rPr lang="en-US" altLang="ja-JP" sz="3200" b="1">
                <a:solidFill>
                  <a:srgbClr val="23346C"/>
                </a:solidFill>
                <a:latin typeface="Arial" pitchFamily="34" charset="0"/>
                <a:ea typeface="Arial Unicode MS" pitchFamily="34" charset="-128"/>
                <a:cs typeface="Arial Unicode MS" pitchFamily="34" charset="-128"/>
              </a:rPr>
              <a:t>BNL</a:t>
            </a:r>
            <a:endParaRPr lang="en-US" sz="3200" b="1">
              <a:solidFill>
                <a:srgbClr val="23346C"/>
              </a:solidFill>
              <a:latin typeface="Arial" pitchFamily="34" charset="0"/>
              <a:ea typeface="Arial Unicode MS" pitchFamily="34" charset="-128"/>
              <a:cs typeface="Arial Unicode MS" pitchFamily="34" charset="-128"/>
            </a:endParaRPr>
          </a:p>
        </p:txBody>
      </p:sp>
    </p:spTree>
  </p:cSld>
  <p:clrMapOvr>
    <a:masterClrMapping/>
  </p:clrMapOvr>
  <p:transition>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p:cNvPicPr>
            <a:picLocks noChangeAspect="1" noChangeArrowheads="1"/>
          </p:cNvPicPr>
          <p:nvPr/>
        </p:nvPicPr>
        <p:blipFill>
          <a:blip r:embed="rId3" cstate="screen"/>
          <a:srcRect/>
          <a:stretch>
            <a:fillRect/>
          </a:stretch>
        </p:blipFill>
        <p:spPr bwMode="auto">
          <a:xfrm>
            <a:off x="53975" y="3068638"/>
            <a:ext cx="3581400" cy="3125787"/>
          </a:xfrm>
          <a:prstGeom prst="rect">
            <a:avLst/>
          </a:prstGeom>
          <a:noFill/>
          <a:ln w="9525">
            <a:noFill/>
            <a:miter lim="800000"/>
            <a:headEnd/>
            <a:tailEnd/>
          </a:ln>
        </p:spPr>
      </p:pic>
      <p:sp>
        <p:nvSpPr>
          <p:cNvPr id="24579" name="Rectangle 6"/>
          <p:cNvSpPr>
            <a:spLocks noChangeArrowheads="1"/>
          </p:cNvSpPr>
          <p:nvPr/>
        </p:nvSpPr>
        <p:spPr bwMode="auto">
          <a:xfrm>
            <a:off x="1187450" y="5942013"/>
            <a:ext cx="4032250" cy="366712"/>
          </a:xfrm>
          <a:prstGeom prst="rect">
            <a:avLst/>
          </a:prstGeom>
          <a:noFill/>
          <a:ln w="9525">
            <a:noFill/>
            <a:miter lim="800000"/>
            <a:headEnd/>
            <a:tailEnd/>
          </a:ln>
        </p:spPr>
        <p:txBody>
          <a:bodyPr>
            <a:spAutoFit/>
          </a:bodyPr>
          <a:lstStyle/>
          <a:p>
            <a:r>
              <a:rPr lang="en-US">
                <a:latin typeface="Arial" charset="0"/>
              </a:rPr>
              <a:t>Service cryostat &amp; cryo connections</a:t>
            </a:r>
          </a:p>
        </p:txBody>
      </p:sp>
      <p:pic>
        <p:nvPicPr>
          <p:cNvPr id="24580" name="Picture 7"/>
          <p:cNvPicPr>
            <a:picLocks noChangeAspect="1" noChangeArrowheads="1"/>
          </p:cNvPicPr>
          <p:nvPr/>
        </p:nvPicPr>
        <p:blipFill>
          <a:blip r:embed="rId4" cstate="screen"/>
          <a:srcRect/>
          <a:stretch>
            <a:fillRect/>
          </a:stretch>
        </p:blipFill>
        <p:spPr bwMode="auto">
          <a:xfrm>
            <a:off x="1692275" y="692150"/>
            <a:ext cx="7451725" cy="4392613"/>
          </a:xfrm>
          <a:prstGeom prst="rect">
            <a:avLst/>
          </a:prstGeom>
          <a:noFill/>
          <a:ln w="9525">
            <a:noFill/>
            <a:miter lim="800000"/>
            <a:headEnd/>
            <a:tailEnd/>
          </a:ln>
        </p:spPr>
      </p:pic>
      <p:sp>
        <p:nvSpPr>
          <p:cNvPr id="24581" name="Text Box 8"/>
          <p:cNvSpPr txBox="1">
            <a:spLocks noChangeArrowheads="1"/>
          </p:cNvSpPr>
          <p:nvPr/>
        </p:nvSpPr>
        <p:spPr bwMode="auto">
          <a:xfrm>
            <a:off x="395288" y="692150"/>
            <a:ext cx="777875" cy="457200"/>
          </a:xfrm>
          <a:prstGeom prst="rect">
            <a:avLst/>
          </a:prstGeom>
          <a:noFill/>
          <a:ln w="9525">
            <a:noFill/>
            <a:miter lim="800000"/>
            <a:headEnd/>
            <a:tailEnd/>
          </a:ln>
        </p:spPr>
        <p:txBody>
          <a:bodyPr wrap="none">
            <a:spAutoFit/>
          </a:bodyPr>
          <a:lstStyle/>
          <a:p>
            <a:r>
              <a:rPr lang="en-US" sz="2400">
                <a:latin typeface="Arial" charset="0"/>
              </a:rPr>
              <a:t>BNL</a:t>
            </a:r>
          </a:p>
        </p:txBody>
      </p:sp>
      <p:sp>
        <p:nvSpPr>
          <p:cNvPr id="24582" name="Rectangle 9"/>
          <p:cNvSpPr>
            <a:spLocks noChangeArrowheads="1"/>
          </p:cNvSpPr>
          <p:nvPr/>
        </p:nvSpPr>
        <p:spPr bwMode="auto">
          <a:xfrm>
            <a:off x="2879725" y="0"/>
            <a:ext cx="3708400" cy="549275"/>
          </a:xfrm>
          <a:prstGeom prst="rect">
            <a:avLst/>
          </a:prstGeom>
          <a:noFill/>
          <a:ln w="9525">
            <a:noFill/>
            <a:miter lim="800000"/>
            <a:headEnd/>
            <a:tailEnd/>
          </a:ln>
        </p:spPr>
        <p:txBody>
          <a:bodyPr anchor="ctr"/>
          <a:lstStyle/>
          <a:p>
            <a:pPr algn="ctr" eaLnBrk="1" hangingPunct="1"/>
            <a:r>
              <a:rPr lang="en-US" sz="2400" b="1">
                <a:latin typeface="Arial" charset="0"/>
              </a:rPr>
              <a:t>IR Magnets </a:t>
            </a:r>
          </a:p>
        </p:txBody>
      </p:sp>
    </p:spTree>
  </p:cSld>
  <p:clrMapOvr>
    <a:masterClrMapping/>
  </p:clrMapOvr>
  <p:transition>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9634" name="Picture 2"/>
          <p:cNvPicPr>
            <a:picLocks noChangeAspect="1" noChangeArrowheads="1"/>
          </p:cNvPicPr>
          <p:nvPr/>
        </p:nvPicPr>
        <p:blipFill>
          <a:blip r:embed="rId3" cstate="screen"/>
          <a:srcRect/>
          <a:stretch>
            <a:fillRect/>
          </a:stretch>
        </p:blipFill>
        <p:spPr bwMode="auto">
          <a:xfrm>
            <a:off x="2667000" y="0"/>
            <a:ext cx="6477000" cy="2579688"/>
          </a:xfrm>
          <a:prstGeom prst="rect">
            <a:avLst/>
          </a:prstGeom>
          <a:noFill/>
          <a:ln w="9525">
            <a:noFill/>
            <a:miter lim="800000"/>
            <a:headEnd/>
            <a:tailEnd/>
          </a:ln>
          <a:effectLst/>
        </p:spPr>
      </p:pic>
      <p:sp>
        <p:nvSpPr>
          <p:cNvPr id="709635" name="Rectangle 3"/>
          <p:cNvSpPr>
            <a:spLocks noChangeArrowheads="1"/>
          </p:cNvSpPr>
          <p:nvPr/>
        </p:nvSpPr>
        <p:spPr bwMode="auto">
          <a:xfrm>
            <a:off x="3810000" y="1905000"/>
            <a:ext cx="5334000" cy="641350"/>
          </a:xfrm>
          <a:prstGeom prst="rect">
            <a:avLst/>
          </a:prstGeom>
          <a:noFill/>
          <a:ln w="9525">
            <a:noFill/>
            <a:miter lim="800000"/>
            <a:headEnd/>
            <a:tailEnd/>
          </a:ln>
          <a:effectLst/>
        </p:spPr>
        <p:txBody>
          <a:bodyPr>
            <a:spAutoFit/>
          </a:bodyPr>
          <a:lstStyle/>
          <a:p>
            <a:pPr algn="r" eaLnBrk="1" hangingPunct="1"/>
            <a:r>
              <a:rPr lang="en-US" sz="1800">
                <a:solidFill>
                  <a:srgbClr val="FF0000"/>
                </a:solidFill>
                <a:latin typeface="Arial Narrow" pitchFamily="34" charset="0"/>
                <a:ea typeface="Arial Unicode MS" pitchFamily="34" charset="-128"/>
                <a:cs typeface="Arial Unicode MS" pitchFamily="34" charset="-128"/>
              </a:rPr>
              <a:t>cancellation of the external field with a shield coil has been successfully demonstrated at BNL</a:t>
            </a:r>
          </a:p>
        </p:txBody>
      </p:sp>
      <p:sp>
        <p:nvSpPr>
          <p:cNvPr id="709636" name="Rectangle 4"/>
          <p:cNvSpPr>
            <a:spLocks noChangeArrowheads="1"/>
          </p:cNvSpPr>
          <p:nvPr/>
        </p:nvSpPr>
        <p:spPr bwMode="auto">
          <a:xfrm>
            <a:off x="2667000" y="0"/>
            <a:ext cx="4108450" cy="366713"/>
          </a:xfrm>
          <a:prstGeom prst="rect">
            <a:avLst/>
          </a:prstGeom>
          <a:noFill/>
          <a:ln w="9525">
            <a:noFill/>
            <a:miter lim="800000"/>
            <a:headEnd/>
            <a:tailEnd/>
          </a:ln>
          <a:effectLst/>
        </p:spPr>
        <p:txBody>
          <a:bodyPr wrap="none">
            <a:spAutoFit/>
          </a:bodyPr>
          <a:lstStyle/>
          <a:p>
            <a:pPr fontAlgn="ctr"/>
            <a:r>
              <a:rPr lang="en-US" sz="1800" b="1">
                <a:solidFill>
                  <a:srgbClr val="D05400"/>
                </a:solidFill>
                <a:latin typeface="Arial" pitchFamily="34" charset="0"/>
                <a:ea typeface="Arial Unicode MS" pitchFamily="34" charset="-128"/>
                <a:cs typeface="Arial Unicode MS" pitchFamily="34" charset="-128"/>
              </a:rPr>
              <a:t>BNL prototype of self shielded quad</a:t>
            </a:r>
          </a:p>
        </p:txBody>
      </p:sp>
      <p:pic>
        <p:nvPicPr>
          <p:cNvPr id="709637" name="Picture 5"/>
          <p:cNvPicPr>
            <a:picLocks noChangeAspect="1" noChangeArrowheads="1"/>
          </p:cNvPicPr>
          <p:nvPr/>
        </p:nvPicPr>
        <p:blipFill>
          <a:blip r:embed="rId4" cstate="screen"/>
          <a:srcRect/>
          <a:stretch>
            <a:fillRect/>
          </a:stretch>
        </p:blipFill>
        <p:spPr bwMode="auto">
          <a:xfrm>
            <a:off x="0" y="2590800"/>
            <a:ext cx="4572000" cy="1727200"/>
          </a:xfrm>
          <a:prstGeom prst="rect">
            <a:avLst/>
          </a:prstGeom>
          <a:noFill/>
          <a:ln w="9525">
            <a:noFill/>
            <a:miter lim="800000"/>
            <a:headEnd/>
            <a:tailEnd/>
          </a:ln>
          <a:effectLst/>
        </p:spPr>
      </p:pic>
      <p:sp>
        <p:nvSpPr>
          <p:cNvPr id="709638" name="Rectangle 6"/>
          <p:cNvSpPr>
            <a:spLocks noChangeArrowheads="1"/>
          </p:cNvSpPr>
          <p:nvPr/>
        </p:nvSpPr>
        <p:spPr bwMode="auto">
          <a:xfrm>
            <a:off x="0" y="3962400"/>
            <a:ext cx="5334000" cy="366713"/>
          </a:xfrm>
          <a:prstGeom prst="rect">
            <a:avLst/>
          </a:prstGeom>
          <a:noFill/>
          <a:ln w="9525">
            <a:noFill/>
            <a:miter lim="800000"/>
            <a:headEnd/>
            <a:tailEnd/>
          </a:ln>
          <a:effectLst/>
        </p:spPr>
        <p:txBody>
          <a:bodyPr>
            <a:spAutoFit/>
          </a:bodyPr>
          <a:lstStyle/>
          <a:p>
            <a:pPr fontAlgn="ctr"/>
            <a:r>
              <a:rPr lang="en-US" sz="1800" b="1">
                <a:solidFill>
                  <a:schemeClr val="folHlink"/>
                </a:solidFill>
                <a:latin typeface="Arial" pitchFamily="34" charset="0"/>
                <a:ea typeface="Arial Unicode MS" pitchFamily="34" charset="-128"/>
                <a:cs typeface="Arial Unicode MS" pitchFamily="34" charset="-128"/>
              </a:rPr>
              <a:t>prototype of sextupole-octupole magnet</a:t>
            </a:r>
          </a:p>
        </p:txBody>
      </p:sp>
      <p:pic>
        <p:nvPicPr>
          <p:cNvPr id="709639" name="Picture 7" descr="heater_fig"/>
          <p:cNvPicPr>
            <a:picLocks noChangeAspect="1" noChangeArrowheads="1"/>
          </p:cNvPicPr>
          <p:nvPr/>
        </p:nvPicPr>
        <p:blipFill>
          <a:blip r:embed="rId5" cstate="screen"/>
          <a:srcRect/>
          <a:stretch>
            <a:fillRect/>
          </a:stretch>
        </p:blipFill>
        <p:spPr bwMode="auto">
          <a:xfrm>
            <a:off x="0" y="4343400"/>
            <a:ext cx="5562600" cy="2124075"/>
          </a:xfrm>
          <a:prstGeom prst="rect">
            <a:avLst/>
          </a:prstGeom>
          <a:noFill/>
          <a:ln w="9525">
            <a:noFill/>
            <a:miter lim="800000"/>
            <a:headEnd/>
            <a:tailEnd/>
          </a:ln>
        </p:spPr>
      </p:pic>
      <p:sp>
        <p:nvSpPr>
          <p:cNvPr id="709640" name="Rectangle 8"/>
          <p:cNvSpPr>
            <a:spLocks noChangeArrowheads="1"/>
          </p:cNvSpPr>
          <p:nvPr/>
        </p:nvSpPr>
        <p:spPr bwMode="auto">
          <a:xfrm>
            <a:off x="990600" y="6096000"/>
            <a:ext cx="4191000" cy="366713"/>
          </a:xfrm>
          <a:prstGeom prst="rect">
            <a:avLst/>
          </a:prstGeom>
          <a:noFill/>
          <a:ln w="9525">
            <a:noFill/>
            <a:miter lim="800000"/>
            <a:headEnd/>
            <a:tailEnd/>
          </a:ln>
          <a:effectLst/>
        </p:spPr>
        <p:txBody>
          <a:bodyPr>
            <a:spAutoFit/>
          </a:bodyPr>
          <a:lstStyle/>
          <a:p>
            <a:pPr fontAlgn="ctr"/>
            <a:r>
              <a:rPr lang="en-US" sz="1800" b="1">
                <a:latin typeface="Arial" pitchFamily="34" charset="0"/>
                <a:ea typeface="Arial Unicode MS" pitchFamily="34" charset="-128"/>
                <a:cs typeface="Arial Unicode MS" pitchFamily="34" charset="-128"/>
              </a:rPr>
              <a:t>Coil integrated quench heater </a:t>
            </a:r>
          </a:p>
        </p:txBody>
      </p:sp>
      <p:sp>
        <p:nvSpPr>
          <p:cNvPr id="709641" name="Rectangle 9"/>
          <p:cNvSpPr>
            <a:spLocks noGrp="1" noChangeArrowheads="1"/>
          </p:cNvSpPr>
          <p:nvPr>
            <p:ph type="title"/>
          </p:nvPr>
        </p:nvSpPr>
        <p:spPr>
          <a:xfrm>
            <a:off x="0" y="1066800"/>
            <a:ext cx="2590800" cy="1219200"/>
          </a:xfrm>
        </p:spPr>
        <p:txBody>
          <a:bodyPr/>
          <a:lstStyle/>
          <a:p>
            <a:r>
              <a:rPr lang="en-US" sz="3200"/>
              <a:t>IR magnets prototypes at BNL</a:t>
            </a:r>
          </a:p>
        </p:txBody>
      </p:sp>
      <p:pic>
        <p:nvPicPr>
          <p:cNvPr id="709642" name="Picture 10"/>
          <p:cNvPicPr>
            <a:picLocks noChangeAspect="1" noChangeArrowheads="1"/>
          </p:cNvPicPr>
          <p:nvPr/>
        </p:nvPicPr>
        <p:blipFill>
          <a:blip r:embed="rId6" cstate="screen"/>
          <a:srcRect/>
          <a:stretch>
            <a:fillRect/>
          </a:stretch>
        </p:blipFill>
        <p:spPr bwMode="auto">
          <a:xfrm>
            <a:off x="5867400" y="2667000"/>
            <a:ext cx="3027363" cy="3048000"/>
          </a:xfrm>
          <a:prstGeom prst="rect">
            <a:avLst/>
          </a:prstGeom>
          <a:noFill/>
          <a:ln w="9525">
            <a:noFill/>
            <a:miter lim="800000"/>
            <a:headEnd/>
            <a:tailEnd/>
          </a:ln>
          <a:effectLst/>
        </p:spPr>
      </p:pic>
      <p:sp>
        <p:nvSpPr>
          <p:cNvPr id="709643" name="Rectangle 11"/>
          <p:cNvSpPr>
            <a:spLocks noChangeArrowheads="1"/>
          </p:cNvSpPr>
          <p:nvPr/>
        </p:nvSpPr>
        <p:spPr bwMode="auto">
          <a:xfrm>
            <a:off x="7162800" y="4251325"/>
            <a:ext cx="1679575" cy="396875"/>
          </a:xfrm>
          <a:prstGeom prst="rect">
            <a:avLst/>
          </a:prstGeom>
          <a:noFill/>
          <a:ln w="9525">
            <a:noFill/>
            <a:miter lim="800000"/>
            <a:headEnd/>
            <a:tailEnd/>
          </a:ln>
          <a:effectLst/>
        </p:spPr>
        <p:txBody>
          <a:bodyPr wrap="none">
            <a:spAutoFit/>
          </a:bodyPr>
          <a:lstStyle/>
          <a:p>
            <a:pPr fontAlgn="ctr"/>
            <a:r>
              <a:rPr lang="en-US" sz="2000">
                <a:solidFill>
                  <a:schemeClr val="folHlink"/>
                </a:solidFill>
                <a:latin typeface="Arial Narrow" pitchFamily="34" charset="0"/>
                <a:ea typeface="Arial Unicode MS" pitchFamily="34" charset="-128"/>
                <a:cs typeface="Arial Unicode MS" pitchFamily="34" charset="-128"/>
              </a:rPr>
              <a:t>winding process</a:t>
            </a:r>
          </a:p>
        </p:txBody>
      </p:sp>
    </p:spTree>
  </p:cSld>
  <p:clrMapOvr>
    <a:masterClrMapping/>
  </p:clrMapOvr>
  <p:transition>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654" name="Rectangle 6"/>
          <p:cNvSpPr>
            <a:spLocks noChangeArrowheads="1"/>
          </p:cNvSpPr>
          <p:nvPr/>
        </p:nvSpPr>
        <p:spPr bwMode="auto">
          <a:xfrm>
            <a:off x="1219200" y="0"/>
            <a:ext cx="1447800" cy="1524000"/>
          </a:xfrm>
          <a:prstGeom prst="rect">
            <a:avLst/>
          </a:prstGeom>
          <a:noFill/>
          <a:ln w="9525">
            <a:noFill/>
            <a:miter lim="800000"/>
            <a:headEnd/>
            <a:tailEnd/>
          </a:ln>
          <a:effectLst/>
        </p:spPr>
        <p:txBody>
          <a:bodyPr anchor="ctr"/>
          <a:lstStyle/>
          <a:p>
            <a:r>
              <a:rPr kumimoji="1" lang="en-US" sz="3200" dirty="0">
                <a:solidFill>
                  <a:schemeClr val="tx2"/>
                </a:solidFill>
                <a:latin typeface="Berlin Sans FB" pitchFamily="34" charset="0"/>
              </a:rPr>
              <a:t>Crab cavity design</a:t>
            </a:r>
          </a:p>
        </p:txBody>
      </p:sp>
      <p:pic>
        <p:nvPicPr>
          <p:cNvPr id="795655" name="Picture 7" descr="cavity1"/>
          <p:cNvPicPr>
            <a:picLocks noChangeAspect="1" noChangeArrowheads="1"/>
          </p:cNvPicPr>
          <p:nvPr/>
        </p:nvPicPr>
        <p:blipFill>
          <a:blip r:embed="rId3" cstate="screen"/>
          <a:srcRect/>
          <a:stretch>
            <a:fillRect/>
          </a:stretch>
        </p:blipFill>
        <p:spPr bwMode="auto">
          <a:xfrm>
            <a:off x="2743200" y="0"/>
            <a:ext cx="6400800" cy="1536700"/>
          </a:xfrm>
          <a:prstGeom prst="rect">
            <a:avLst/>
          </a:prstGeom>
          <a:noFill/>
        </p:spPr>
      </p:pic>
      <p:sp>
        <p:nvSpPr>
          <p:cNvPr id="795656" name="Text Box 8"/>
          <p:cNvSpPr txBox="1">
            <a:spLocks noChangeArrowheads="1"/>
          </p:cNvSpPr>
          <p:nvPr/>
        </p:nvSpPr>
        <p:spPr bwMode="auto">
          <a:xfrm>
            <a:off x="3124200" y="1600200"/>
            <a:ext cx="6019800" cy="396875"/>
          </a:xfrm>
          <a:prstGeom prst="rect">
            <a:avLst/>
          </a:prstGeom>
          <a:noFill/>
          <a:ln w="9525">
            <a:noFill/>
            <a:miter lim="800000"/>
            <a:headEnd/>
            <a:tailEnd/>
          </a:ln>
          <a:effectLst/>
        </p:spPr>
        <p:txBody>
          <a:bodyPr>
            <a:spAutoFit/>
          </a:bodyPr>
          <a:lstStyle/>
          <a:p>
            <a:pPr fontAlgn="ctr"/>
            <a:r>
              <a:rPr lang="en-US" sz="2000">
                <a:latin typeface="Arial Narrow" pitchFamily="34" charset="0"/>
                <a:ea typeface="Arial Unicode MS" pitchFamily="34" charset="-128"/>
                <a:cs typeface="Arial Unicode MS" pitchFamily="34" charset="-128"/>
              </a:rPr>
              <a:t>FNAL 3.9GHz 9-cell cavity in Opega3p.  </a:t>
            </a:r>
            <a:r>
              <a:rPr lang="en-US" sz="2000" i="1">
                <a:latin typeface="Arial Narrow" pitchFamily="34" charset="0"/>
                <a:ea typeface="Arial Unicode MS" pitchFamily="34" charset="-128"/>
                <a:cs typeface="Arial Unicode MS" pitchFamily="34" charset="-128"/>
              </a:rPr>
              <a:t>K.Ko, et al</a:t>
            </a:r>
          </a:p>
        </p:txBody>
      </p:sp>
      <p:sp>
        <p:nvSpPr>
          <p:cNvPr id="795657" name="Rectangle 9"/>
          <p:cNvSpPr>
            <a:spLocks noChangeArrowheads="1"/>
          </p:cNvSpPr>
          <p:nvPr/>
        </p:nvSpPr>
        <p:spPr bwMode="auto">
          <a:xfrm>
            <a:off x="0" y="1828800"/>
            <a:ext cx="3657600" cy="2136775"/>
          </a:xfrm>
          <a:prstGeom prst="rect">
            <a:avLst/>
          </a:prstGeom>
          <a:noFill/>
          <a:ln w="9525">
            <a:noFill/>
            <a:miter lim="800000"/>
            <a:headEnd/>
            <a:tailEnd/>
          </a:ln>
          <a:effectLst/>
        </p:spPr>
        <p:txBody>
          <a:bodyPr>
            <a:spAutoFit/>
          </a:bodyPr>
          <a:lstStyle/>
          <a:p>
            <a:pPr eaLnBrk="1" hangingPunct="1">
              <a:lnSpc>
                <a:spcPct val="90000"/>
              </a:lnSpc>
              <a:spcBef>
                <a:spcPct val="20000"/>
              </a:spcBef>
              <a:buFontTx/>
              <a:buChar char="•"/>
            </a:pPr>
            <a:r>
              <a:rPr lang="en-US" sz="2400">
                <a:solidFill>
                  <a:schemeClr val="accent2"/>
                </a:solidFill>
                <a:latin typeface="Arial" pitchFamily="34" charset="0"/>
                <a:ea typeface="Arial Unicode MS" pitchFamily="34" charset="-128"/>
                <a:cs typeface="Arial Unicode MS" pitchFamily="34" charset="-128"/>
              </a:rPr>
              <a:t>  Prototypes of crab cavity built at FNAL and 3d RF models</a:t>
            </a:r>
          </a:p>
          <a:p>
            <a:pPr eaLnBrk="1" hangingPunct="1">
              <a:lnSpc>
                <a:spcPct val="90000"/>
              </a:lnSpc>
              <a:spcBef>
                <a:spcPct val="20000"/>
              </a:spcBef>
              <a:buFontTx/>
              <a:buChar char="•"/>
            </a:pPr>
            <a:r>
              <a:rPr lang="en-US" sz="2400">
                <a:solidFill>
                  <a:schemeClr val="accent2"/>
                </a:solidFill>
                <a:latin typeface="Arial" pitchFamily="34" charset="0"/>
                <a:ea typeface="Arial Unicode MS" pitchFamily="34" charset="-128"/>
                <a:cs typeface="Arial Unicode MS" pitchFamily="34" charset="-128"/>
              </a:rPr>
              <a:t> Design &amp; prototypes been done by UK-FNAL-SLAC collaboration</a:t>
            </a:r>
            <a:endParaRPr lang="en-US" sz="1800">
              <a:solidFill>
                <a:schemeClr val="accent2"/>
              </a:solidFill>
              <a:latin typeface="Arial" pitchFamily="34" charset="0"/>
              <a:ea typeface="Arial Unicode MS" pitchFamily="34" charset="-128"/>
              <a:cs typeface="Arial Unicode MS" pitchFamily="34" charset="-128"/>
            </a:endParaRPr>
          </a:p>
        </p:txBody>
      </p:sp>
      <p:pic>
        <p:nvPicPr>
          <p:cNvPr id="795658" name="Picture 10"/>
          <p:cNvPicPr>
            <a:picLocks noChangeAspect="1" noChangeArrowheads="1"/>
          </p:cNvPicPr>
          <p:nvPr/>
        </p:nvPicPr>
        <p:blipFill>
          <a:blip r:embed="rId4" cstate="screen"/>
          <a:srcRect/>
          <a:stretch>
            <a:fillRect/>
          </a:stretch>
        </p:blipFill>
        <p:spPr bwMode="auto">
          <a:xfrm>
            <a:off x="3657600" y="2046288"/>
            <a:ext cx="5181600" cy="1881187"/>
          </a:xfrm>
          <a:prstGeom prst="rect">
            <a:avLst/>
          </a:prstGeom>
          <a:noFill/>
          <a:ln w="9525">
            <a:noFill/>
            <a:miter lim="800000"/>
            <a:headEnd/>
            <a:tailEnd/>
          </a:ln>
          <a:effectLst/>
        </p:spPr>
      </p:pic>
      <p:sp>
        <p:nvSpPr>
          <p:cNvPr id="795659" name="Text Box 11"/>
          <p:cNvSpPr txBox="1">
            <a:spLocks noChangeArrowheads="1"/>
          </p:cNvSpPr>
          <p:nvPr/>
        </p:nvSpPr>
        <p:spPr bwMode="auto">
          <a:xfrm>
            <a:off x="3886200" y="3505200"/>
            <a:ext cx="4953000" cy="396875"/>
          </a:xfrm>
          <a:prstGeom prst="rect">
            <a:avLst/>
          </a:prstGeom>
          <a:noFill/>
          <a:ln w="9525">
            <a:noFill/>
            <a:miter lim="800000"/>
            <a:headEnd/>
            <a:tailEnd/>
          </a:ln>
          <a:effectLst/>
        </p:spPr>
        <p:txBody>
          <a:bodyPr>
            <a:spAutoFit/>
          </a:bodyPr>
          <a:lstStyle/>
          <a:p>
            <a:pPr fontAlgn="ctr"/>
            <a:r>
              <a:rPr lang="en-US" sz="2000">
                <a:latin typeface="Arial" pitchFamily="34" charset="0"/>
                <a:ea typeface="Arial Unicode MS" pitchFamily="34" charset="-128"/>
                <a:cs typeface="Arial Unicode MS" pitchFamily="34" charset="-128"/>
              </a:rPr>
              <a:t>3.9GHz cavity achieved 7.5 MV/m (FNAL)</a:t>
            </a:r>
          </a:p>
        </p:txBody>
      </p:sp>
      <p:pic>
        <p:nvPicPr>
          <p:cNvPr id="795660" name="Picture 12"/>
          <p:cNvPicPr>
            <a:picLocks noChangeAspect="1" noChangeArrowheads="1"/>
          </p:cNvPicPr>
          <p:nvPr/>
        </p:nvPicPr>
        <p:blipFill>
          <a:blip r:embed="rId5" cstate="screen"/>
          <a:srcRect/>
          <a:stretch>
            <a:fillRect/>
          </a:stretch>
        </p:blipFill>
        <p:spPr bwMode="auto">
          <a:xfrm>
            <a:off x="2895600" y="4114800"/>
            <a:ext cx="3962400" cy="2379064"/>
          </a:xfrm>
          <a:prstGeom prst="rect">
            <a:avLst/>
          </a:prstGeom>
          <a:noFill/>
          <a:ln w="9525">
            <a:noFill/>
            <a:miter lim="800000"/>
            <a:headEnd/>
            <a:tailEnd/>
          </a:ln>
          <a:effectLst/>
        </p:spPr>
      </p:pic>
      <p:sp>
        <p:nvSpPr>
          <p:cNvPr id="795661" name="Rectangle 13"/>
          <p:cNvSpPr>
            <a:spLocks noChangeArrowheads="1"/>
          </p:cNvSpPr>
          <p:nvPr/>
        </p:nvSpPr>
        <p:spPr bwMode="auto">
          <a:xfrm>
            <a:off x="6477000" y="5029200"/>
            <a:ext cx="2438400" cy="822325"/>
          </a:xfrm>
          <a:prstGeom prst="rect">
            <a:avLst/>
          </a:prstGeom>
          <a:noFill/>
          <a:ln w="9525">
            <a:noFill/>
            <a:miter lim="800000"/>
            <a:headEnd/>
            <a:tailEnd/>
          </a:ln>
          <a:effectLst/>
        </p:spPr>
        <p:txBody>
          <a:bodyPr>
            <a:spAutoFit/>
          </a:bodyPr>
          <a:lstStyle/>
          <a:p>
            <a:r>
              <a:rPr kumimoji="1" lang="en-GB" sz="2400">
                <a:solidFill>
                  <a:schemeClr val="tx2"/>
                </a:solidFill>
              </a:rPr>
              <a:t>TM110 Dipole mode cavity</a:t>
            </a:r>
            <a:endParaRPr kumimoji="1" lang="en-US" sz="2400">
              <a:solidFill>
                <a:schemeClr val="tx2"/>
              </a:solidFill>
            </a:endParaRPr>
          </a:p>
        </p:txBody>
      </p:sp>
      <p:pic>
        <p:nvPicPr>
          <p:cNvPr id="28673" name="Picture 1"/>
          <p:cNvPicPr>
            <a:picLocks noChangeAspect="1" noChangeArrowheads="1"/>
          </p:cNvPicPr>
          <p:nvPr/>
        </p:nvPicPr>
        <p:blipFill>
          <a:blip r:embed="rId6" cstate="print"/>
          <a:srcRect/>
          <a:stretch>
            <a:fillRect/>
          </a:stretch>
        </p:blipFill>
        <p:spPr bwMode="auto">
          <a:xfrm>
            <a:off x="152400" y="4114800"/>
            <a:ext cx="2558857" cy="238125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204" name="Rectangle 4"/>
          <p:cNvSpPr>
            <a:spLocks noChangeArrowheads="1"/>
          </p:cNvSpPr>
          <p:nvPr/>
        </p:nvSpPr>
        <p:spPr bwMode="auto">
          <a:xfrm>
            <a:off x="1676400" y="0"/>
            <a:ext cx="6934200" cy="914400"/>
          </a:xfrm>
          <a:prstGeom prst="rect">
            <a:avLst/>
          </a:prstGeom>
          <a:noFill/>
          <a:ln w="9525">
            <a:noFill/>
            <a:miter lim="800000"/>
            <a:headEnd/>
            <a:tailEnd/>
          </a:ln>
          <a:effectLst/>
        </p:spPr>
        <p:txBody>
          <a:bodyPr anchor="ctr"/>
          <a:lstStyle/>
          <a:p>
            <a:r>
              <a:rPr kumimoji="1" lang="en-US" sz="3600">
                <a:solidFill>
                  <a:schemeClr val="tx2"/>
                </a:solidFill>
                <a:latin typeface="Berlin Sans FB" pitchFamily="34" charset="0"/>
              </a:rPr>
              <a:t>IR coupling compensation</a:t>
            </a:r>
          </a:p>
        </p:txBody>
      </p:sp>
      <p:sp>
        <p:nvSpPr>
          <p:cNvPr id="691205" name="Text Box 5"/>
          <p:cNvSpPr txBox="1">
            <a:spLocks noChangeArrowheads="1"/>
          </p:cNvSpPr>
          <p:nvPr/>
        </p:nvSpPr>
        <p:spPr bwMode="auto">
          <a:xfrm>
            <a:off x="1752600" y="1066800"/>
            <a:ext cx="3962400" cy="1465263"/>
          </a:xfrm>
          <a:prstGeom prst="rect">
            <a:avLst/>
          </a:prstGeom>
          <a:noFill/>
          <a:ln w="9525">
            <a:noFill/>
            <a:miter lim="800000"/>
            <a:headEnd/>
            <a:tailEnd/>
          </a:ln>
          <a:effectLst/>
        </p:spPr>
        <p:txBody>
          <a:bodyPr>
            <a:spAutoFit/>
          </a:bodyPr>
          <a:lstStyle/>
          <a:p>
            <a:pPr eaLnBrk="1" hangingPunct="1"/>
            <a:r>
              <a:rPr lang="en-US" sz="1800">
                <a:latin typeface="Arial" pitchFamily="34" charset="0"/>
                <a:ea typeface="Arial Unicode MS" pitchFamily="34" charset="-128"/>
                <a:cs typeface="Arial Unicode MS" pitchFamily="34" charset="-128"/>
              </a:rPr>
              <a:t>When detector solenoid overlaps QD0, coupling between y &amp; x’ and y &amp; E causes large (30 – 190 times) increase of IP size (</a:t>
            </a:r>
            <a:r>
              <a:rPr lang="en-US" sz="1800">
                <a:solidFill>
                  <a:srgbClr val="33CC33"/>
                </a:solidFill>
                <a:latin typeface="Arial" pitchFamily="34" charset="0"/>
                <a:ea typeface="Arial Unicode MS" pitchFamily="34" charset="-128"/>
                <a:cs typeface="Arial Unicode MS" pitchFamily="34" charset="-128"/>
              </a:rPr>
              <a:t>green</a:t>
            </a:r>
            <a:r>
              <a:rPr lang="en-US" sz="1800">
                <a:latin typeface="Arial" pitchFamily="34" charset="0"/>
                <a:ea typeface="Arial Unicode MS" pitchFamily="34" charset="-128"/>
                <a:cs typeface="Arial Unicode MS" pitchFamily="34" charset="-128"/>
              </a:rPr>
              <a:t>=detector solenoid OFF, </a:t>
            </a:r>
            <a:r>
              <a:rPr lang="en-US" sz="1800">
                <a:solidFill>
                  <a:srgbClr val="FF0000"/>
                </a:solidFill>
                <a:latin typeface="Arial" pitchFamily="34" charset="0"/>
                <a:ea typeface="Arial Unicode MS" pitchFamily="34" charset="-128"/>
                <a:cs typeface="Arial Unicode MS" pitchFamily="34" charset="-128"/>
              </a:rPr>
              <a:t>red</a:t>
            </a:r>
            <a:r>
              <a:rPr lang="en-US" sz="1800">
                <a:latin typeface="Arial" pitchFamily="34" charset="0"/>
                <a:ea typeface="Arial Unicode MS" pitchFamily="34" charset="-128"/>
                <a:cs typeface="Arial Unicode MS" pitchFamily="34" charset="-128"/>
              </a:rPr>
              <a:t>=ON)</a:t>
            </a:r>
          </a:p>
        </p:txBody>
      </p:sp>
      <p:sp>
        <p:nvSpPr>
          <p:cNvPr id="691206" name="Text Box 6"/>
          <p:cNvSpPr txBox="1">
            <a:spLocks noChangeArrowheads="1"/>
          </p:cNvSpPr>
          <p:nvPr/>
        </p:nvSpPr>
        <p:spPr bwMode="auto">
          <a:xfrm>
            <a:off x="1676400" y="2590800"/>
            <a:ext cx="4114800" cy="1739900"/>
          </a:xfrm>
          <a:prstGeom prst="rect">
            <a:avLst/>
          </a:prstGeom>
          <a:noFill/>
          <a:ln w="9525">
            <a:noFill/>
            <a:miter lim="800000"/>
            <a:headEnd/>
            <a:tailEnd/>
          </a:ln>
          <a:effectLst/>
        </p:spPr>
        <p:txBody>
          <a:bodyPr>
            <a:spAutoFit/>
          </a:bodyPr>
          <a:lstStyle/>
          <a:p>
            <a:pPr eaLnBrk="1" hangingPunct="1"/>
            <a:r>
              <a:rPr lang="en-US" sz="1800">
                <a:latin typeface="Arial" pitchFamily="34" charset="0"/>
                <a:ea typeface="Arial Unicode MS" pitchFamily="34" charset="-128"/>
                <a:cs typeface="Arial Unicode MS" pitchFamily="34" charset="-128"/>
              </a:rPr>
              <a:t>Even though traditional use of skew quads could reduce the effect, the local compensation of the fringe field (with a little skew tuning) is the most efficient way to ensure correction over wide range of beam energies</a:t>
            </a:r>
          </a:p>
        </p:txBody>
      </p:sp>
      <p:pic>
        <p:nvPicPr>
          <p:cNvPr id="691207" name="Picture 7"/>
          <p:cNvPicPr>
            <a:picLocks noChangeAspect="1" noChangeArrowheads="1"/>
          </p:cNvPicPr>
          <p:nvPr/>
        </p:nvPicPr>
        <p:blipFill>
          <a:blip r:embed="rId3" cstate="screen"/>
          <a:srcRect b="70128"/>
          <a:stretch>
            <a:fillRect/>
          </a:stretch>
        </p:blipFill>
        <p:spPr bwMode="auto">
          <a:xfrm>
            <a:off x="0" y="0"/>
            <a:ext cx="1733550" cy="2268538"/>
          </a:xfrm>
          <a:prstGeom prst="rect">
            <a:avLst/>
          </a:prstGeom>
          <a:noFill/>
          <a:ln w="9525">
            <a:noFill/>
            <a:miter lim="800000"/>
            <a:headEnd/>
            <a:tailEnd/>
          </a:ln>
          <a:effectLst/>
        </p:spPr>
      </p:pic>
      <p:sp>
        <p:nvSpPr>
          <p:cNvPr id="691208" name="Text Box 8"/>
          <p:cNvSpPr txBox="1">
            <a:spLocks noChangeArrowheads="1"/>
          </p:cNvSpPr>
          <p:nvPr/>
        </p:nvSpPr>
        <p:spPr bwMode="auto">
          <a:xfrm>
            <a:off x="0" y="2286000"/>
            <a:ext cx="1524000" cy="885825"/>
          </a:xfrm>
          <a:prstGeom prst="rect">
            <a:avLst/>
          </a:prstGeom>
          <a:noFill/>
          <a:ln w="9525">
            <a:noFill/>
            <a:miter lim="800000"/>
            <a:headEnd/>
            <a:tailEnd/>
          </a:ln>
          <a:effectLst/>
        </p:spPr>
        <p:txBody>
          <a:bodyPr>
            <a:spAutoFit/>
          </a:bodyPr>
          <a:lstStyle/>
          <a:p>
            <a:pPr algn="ctr">
              <a:spcBef>
                <a:spcPct val="50000"/>
              </a:spcBef>
            </a:pPr>
            <a:r>
              <a:rPr lang="en-US">
                <a:latin typeface="Berlin Sans FB" pitchFamily="34" charset="0"/>
                <a:ea typeface="Arial Unicode MS" pitchFamily="34" charset="-128"/>
                <a:cs typeface="Arial Unicode MS" pitchFamily="34" charset="-128"/>
              </a:rPr>
              <a:t>without compensation </a:t>
            </a:r>
            <a:r>
              <a:rPr lang="en-US">
                <a:latin typeface="Symbol" pitchFamily="18" charset="2"/>
                <a:ea typeface="Arial Unicode MS" pitchFamily="34" charset="-128"/>
                <a:cs typeface="Arial Unicode MS" pitchFamily="34" charset="-128"/>
              </a:rPr>
              <a:t>s</a:t>
            </a:r>
            <a:r>
              <a:rPr lang="en-US" baseline="-25000">
                <a:latin typeface="Arial" pitchFamily="34" charset="0"/>
                <a:ea typeface="Arial Unicode MS" pitchFamily="34" charset="-128"/>
                <a:cs typeface="Arial Unicode MS" pitchFamily="34" charset="-128"/>
              </a:rPr>
              <a:t>y</a:t>
            </a:r>
            <a:r>
              <a:rPr lang="en-US">
                <a:latin typeface="Arial" pitchFamily="34" charset="0"/>
                <a:ea typeface="Arial Unicode MS" pitchFamily="34" charset="-128"/>
                <a:cs typeface="Arial Unicode MS" pitchFamily="34" charset="-128"/>
              </a:rPr>
              <a:t>/ </a:t>
            </a:r>
            <a:r>
              <a:rPr lang="en-US">
                <a:latin typeface="Symbol" pitchFamily="18" charset="2"/>
                <a:ea typeface="Arial Unicode MS" pitchFamily="34" charset="-128"/>
                <a:cs typeface="Arial Unicode MS" pitchFamily="34" charset="-128"/>
              </a:rPr>
              <a:t>s</a:t>
            </a:r>
            <a:r>
              <a:rPr lang="en-US" baseline="-25000">
                <a:latin typeface="Arial" pitchFamily="34" charset="0"/>
                <a:ea typeface="Arial Unicode MS" pitchFamily="34" charset="-128"/>
                <a:cs typeface="Arial Unicode MS" pitchFamily="34" charset="-128"/>
              </a:rPr>
              <a:t>y</a:t>
            </a:r>
            <a:r>
              <a:rPr lang="en-US">
                <a:latin typeface="Arial" pitchFamily="34" charset="0"/>
                <a:ea typeface="Arial Unicode MS" pitchFamily="34" charset="-128"/>
                <a:cs typeface="Arial Unicode MS" pitchFamily="34" charset="-128"/>
              </a:rPr>
              <a:t>(0)=32</a:t>
            </a:r>
            <a:r>
              <a:rPr lang="en-US" sz="2000">
                <a:latin typeface="Arial" pitchFamily="34" charset="0"/>
                <a:ea typeface="Arial Unicode MS" pitchFamily="34" charset="-128"/>
                <a:cs typeface="Arial Unicode MS" pitchFamily="34" charset="-128"/>
              </a:rPr>
              <a:t> </a:t>
            </a:r>
            <a:endParaRPr lang="en-US" sz="2400">
              <a:latin typeface="Arial" pitchFamily="34" charset="0"/>
              <a:ea typeface="Arial Unicode MS" pitchFamily="34" charset="-128"/>
              <a:cs typeface="Arial Unicode MS" pitchFamily="34" charset="-128"/>
            </a:endParaRPr>
          </a:p>
        </p:txBody>
      </p:sp>
      <p:pic>
        <p:nvPicPr>
          <p:cNvPr id="691209" name="Picture 9"/>
          <p:cNvPicPr>
            <a:picLocks noChangeAspect="1" noChangeArrowheads="1"/>
          </p:cNvPicPr>
          <p:nvPr/>
        </p:nvPicPr>
        <p:blipFill>
          <a:blip r:embed="rId4" cstate="screen"/>
          <a:srcRect/>
          <a:stretch>
            <a:fillRect/>
          </a:stretch>
        </p:blipFill>
        <p:spPr bwMode="auto">
          <a:xfrm>
            <a:off x="133350" y="3200400"/>
            <a:ext cx="1543050" cy="2647950"/>
          </a:xfrm>
          <a:prstGeom prst="rect">
            <a:avLst/>
          </a:prstGeom>
          <a:noFill/>
          <a:ln w="9525">
            <a:noFill/>
            <a:miter lim="800000"/>
            <a:headEnd/>
            <a:tailEnd/>
          </a:ln>
          <a:effectLst/>
        </p:spPr>
      </p:pic>
      <p:sp>
        <p:nvSpPr>
          <p:cNvPr id="691210" name="Text Box 10"/>
          <p:cNvSpPr txBox="1">
            <a:spLocks noChangeArrowheads="1"/>
          </p:cNvSpPr>
          <p:nvPr/>
        </p:nvSpPr>
        <p:spPr bwMode="auto">
          <a:xfrm>
            <a:off x="76200" y="5727700"/>
            <a:ext cx="2209800" cy="885825"/>
          </a:xfrm>
          <a:prstGeom prst="rect">
            <a:avLst/>
          </a:prstGeom>
          <a:noFill/>
          <a:ln w="9525">
            <a:noFill/>
            <a:miter lim="800000"/>
            <a:headEnd/>
            <a:tailEnd/>
          </a:ln>
          <a:effectLst/>
        </p:spPr>
        <p:txBody>
          <a:bodyPr>
            <a:spAutoFit/>
          </a:bodyPr>
          <a:lstStyle/>
          <a:p>
            <a:pPr algn="ctr">
              <a:spcBef>
                <a:spcPct val="50000"/>
              </a:spcBef>
            </a:pPr>
            <a:r>
              <a:rPr lang="en-US">
                <a:latin typeface="Arial" pitchFamily="34" charset="0"/>
                <a:ea typeface="Arial Unicode MS" pitchFamily="34" charset="-128"/>
                <a:cs typeface="Arial Unicode MS" pitchFamily="34" charset="-128"/>
              </a:rPr>
              <a:t>with compensation by antisolenoid</a:t>
            </a:r>
            <a:r>
              <a:rPr lang="en-US" sz="1800">
                <a:latin typeface="Arial" pitchFamily="34" charset="0"/>
                <a:ea typeface="Arial Unicode MS" pitchFamily="34" charset="-128"/>
                <a:cs typeface="Arial Unicode MS" pitchFamily="34" charset="-128"/>
              </a:rPr>
              <a:t/>
            </a:r>
            <a:br>
              <a:rPr lang="en-US" sz="1800">
                <a:latin typeface="Arial" pitchFamily="34" charset="0"/>
                <a:ea typeface="Arial Unicode MS" pitchFamily="34" charset="-128"/>
                <a:cs typeface="Arial Unicode MS" pitchFamily="34" charset="-128"/>
              </a:rPr>
            </a:br>
            <a:r>
              <a:rPr lang="en-US">
                <a:latin typeface="Symbol" pitchFamily="18" charset="2"/>
                <a:ea typeface="Arial Unicode MS" pitchFamily="34" charset="-128"/>
                <a:cs typeface="Arial Unicode MS" pitchFamily="34" charset="-128"/>
              </a:rPr>
              <a:t>s</a:t>
            </a:r>
            <a:r>
              <a:rPr lang="en-US" baseline="-25000">
                <a:latin typeface="Arial" pitchFamily="34" charset="0"/>
                <a:ea typeface="Arial Unicode MS" pitchFamily="34" charset="-128"/>
                <a:cs typeface="Arial Unicode MS" pitchFamily="34" charset="-128"/>
              </a:rPr>
              <a:t>y</a:t>
            </a:r>
            <a:r>
              <a:rPr lang="en-US">
                <a:latin typeface="Arial" pitchFamily="34" charset="0"/>
                <a:ea typeface="Arial Unicode MS" pitchFamily="34" charset="-128"/>
                <a:cs typeface="Arial Unicode MS" pitchFamily="34" charset="-128"/>
              </a:rPr>
              <a:t>/ </a:t>
            </a:r>
            <a:r>
              <a:rPr lang="en-US">
                <a:latin typeface="Symbol" pitchFamily="18" charset="2"/>
                <a:ea typeface="Arial Unicode MS" pitchFamily="34" charset="-128"/>
                <a:cs typeface="Arial Unicode MS" pitchFamily="34" charset="-128"/>
              </a:rPr>
              <a:t>s</a:t>
            </a:r>
            <a:r>
              <a:rPr lang="en-US" baseline="-25000">
                <a:latin typeface="Arial" pitchFamily="34" charset="0"/>
                <a:ea typeface="Arial Unicode MS" pitchFamily="34" charset="-128"/>
                <a:cs typeface="Arial Unicode MS" pitchFamily="34" charset="-128"/>
              </a:rPr>
              <a:t>y</a:t>
            </a:r>
            <a:r>
              <a:rPr lang="en-US">
                <a:latin typeface="Arial" pitchFamily="34" charset="0"/>
                <a:ea typeface="Arial Unicode MS" pitchFamily="34" charset="-128"/>
                <a:cs typeface="Arial Unicode MS" pitchFamily="34" charset="-128"/>
              </a:rPr>
              <a:t>(0)&lt;1.01</a:t>
            </a:r>
            <a:r>
              <a:rPr lang="en-US" sz="2000">
                <a:latin typeface="Arial" pitchFamily="34" charset="0"/>
                <a:ea typeface="Arial Unicode MS" pitchFamily="34" charset="-128"/>
                <a:cs typeface="Arial Unicode MS" pitchFamily="34" charset="-128"/>
              </a:rPr>
              <a:t> </a:t>
            </a:r>
            <a:endParaRPr lang="en-US" sz="2400">
              <a:latin typeface="Arial" pitchFamily="34" charset="0"/>
              <a:ea typeface="Arial Unicode MS" pitchFamily="34" charset="-128"/>
              <a:cs typeface="Arial Unicode MS" pitchFamily="34" charset="-128"/>
            </a:endParaRPr>
          </a:p>
        </p:txBody>
      </p:sp>
      <p:pic>
        <p:nvPicPr>
          <p:cNvPr id="691211" name="Picture 11"/>
          <p:cNvPicPr>
            <a:picLocks noChangeAspect="1" noChangeArrowheads="1"/>
          </p:cNvPicPr>
          <p:nvPr/>
        </p:nvPicPr>
        <p:blipFill>
          <a:blip r:embed="rId5" cstate="screen"/>
          <a:srcRect/>
          <a:stretch>
            <a:fillRect/>
          </a:stretch>
        </p:blipFill>
        <p:spPr bwMode="auto">
          <a:xfrm>
            <a:off x="3886200" y="4481513"/>
            <a:ext cx="5257800" cy="2028825"/>
          </a:xfrm>
          <a:prstGeom prst="rect">
            <a:avLst/>
          </a:prstGeom>
          <a:noFill/>
          <a:ln w="9525">
            <a:noFill/>
            <a:miter lim="800000"/>
            <a:headEnd/>
            <a:tailEnd/>
          </a:ln>
          <a:effectLst/>
        </p:spPr>
      </p:pic>
      <p:pic>
        <p:nvPicPr>
          <p:cNvPr id="691212" name="Picture 12"/>
          <p:cNvPicPr>
            <a:picLocks noChangeAspect="1" noChangeArrowheads="1"/>
          </p:cNvPicPr>
          <p:nvPr/>
        </p:nvPicPr>
        <p:blipFill>
          <a:blip r:embed="rId6" cstate="screen"/>
          <a:srcRect t="13069"/>
          <a:stretch>
            <a:fillRect/>
          </a:stretch>
        </p:blipFill>
        <p:spPr bwMode="auto">
          <a:xfrm>
            <a:off x="5943600" y="990600"/>
            <a:ext cx="3122613" cy="3663950"/>
          </a:xfrm>
          <a:prstGeom prst="rect">
            <a:avLst/>
          </a:prstGeom>
          <a:noFill/>
          <a:ln w="9525">
            <a:noFill/>
            <a:miter lim="800000"/>
            <a:headEnd/>
            <a:tailEnd/>
          </a:ln>
          <a:effectLst/>
        </p:spPr>
      </p:pic>
      <p:sp>
        <p:nvSpPr>
          <p:cNvPr id="691213" name="Line 13"/>
          <p:cNvSpPr>
            <a:spLocks noChangeShapeType="1"/>
          </p:cNvSpPr>
          <p:nvPr/>
        </p:nvSpPr>
        <p:spPr bwMode="auto">
          <a:xfrm flipH="1" flipV="1">
            <a:off x="1447800" y="1752600"/>
            <a:ext cx="381000" cy="304800"/>
          </a:xfrm>
          <a:prstGeom prst="line">
            <a:avLst/>
          </a:prstGeom>
          <a:noFill/>
          <a:ln w="9525">
            <a:solidFill>
              <a:schemeClr val="tx1"/>
            </a:solidFill>
            <a:round/>
            <a:headEnd/>
            <a:tailEnd type="triangle" w="med" len="med"/>
          </a:ln>
          <a:effectLst/>
        </p:spPr>
        <p:txBody>
          <a:bodyPr/>
          <a:lstStyle/>
          <a:p>
            <a:endParaRPr lang="en-US"/>
          </a:p>
        </p:txBody>
      </p:sp>
      <p:sp>
        <p:nvSpPr>
          <p:cNvPr id="691214" name="Text Box 14"/>
          <p:cNvSpPr txBox="1">
            <a:spLocks noChangeArrowheads="1"/>
          </p:cNvSpPr>
          <p:nvPr/>
        </p:nvSpPr>
        <p:spPr bwMode="auto">
          <a:xfrm>
            <a:off x="6965950" y="5368925"/>
            <a:ext cx="569913" cy="366713"/>
          </a:xfrm>
          <a:prstGeom prst="rect">
            <a:avLst/>
          </a:prstGeom>
          <a:noFill/>
          <a:ln w="9525">
            <a:noFill/>
            <a:miter lim="800000"/>
            <a:headEnd/>
            <a:tailEnd/>
          </a:ln>
          <a:effectLst/>
        </p:spPr>
        <p:txBody>
          <a:bodyPr wrap="none">
            <a:spAutoFit/>
          </a:bodyPr>
          <a:lstStyle/>
          <a:p>
            <a:pPr fontAlgn="ctr"/>
            <a:r>
              <a:rPr lang="en-US" sz="1800">
                <a:latin typeface="Arial Narrow" pitchFamily="34" charset="0"/>
                <a:ea typeface="Arial Unicode MS" pitchFamily="34" charset="-128"/>
                <a:cs typeface="Arial Unicode MS" pitchFamily="34" charset="-128"/>
              </a:rPr>
              <a:t>QD0</a:t>
            </a:r>
          </a:p>
        </p:txBody>
      </p:sp>
      <p:sp>
        <p:nvSpPr>
          <p:cNvPr id="691215" name="Text Box 15"/>
          <p:cNvSpPr txBox="1">
            <a:spLocks noChangeArrowheads="1"/>
          </p:cNvSpPr>
          <p:nvPr/>
        </p:nvSpPr>
        <p:spPr bwMode="auto">
          <a:xfrm>
            <a:off x="7450138" y="3440113"/>
            <a:ext cx="1187450" cy="366712"/>
          </a:xfrm>
          <a:prstGeom prst="rect">
            <a:avLst/>
          </a:prstGeom>
          <a:noFill/>
          <a:ln w="9525">
            <a:noFill/>
            <a:miter lim="800000"/>
            <a:headEnd/>
            <a:tailEnd/>
          </a:ln>
          <a:effectLst/>
        </p:spPr>
        <p:txBody>
          <a:bodyPr wrap="none">
            <a:spAutoFit/>
          </a:bodyPr>
          <a:lstStyle/>
          <a:p>
            <a:pPr fontAlgn="ctr"/>
            <a:r>
              <a:rPr lang="en-US" sz="1800">
                <a:latin typeface="Arial Narrow" pitchFamily="34" charset="0"/>
                <a:ea typeface="Arial Unicode MS" pitchFamily="34" charset="-128"/>
                <a:cs typeface="Arial Unicode MS" pitchFamily="34" charset="-128"/>
              </a:rPr>
              <a:t>antisolenoid</a:t>
            </a:r>
          </a:p>
        </p:txBody>
      </p:sp>
      <p:sp>
        <p:nvSpPr>
          <p:cNvPr id="691216" name="Text Box 16"/>
          <p:cNvSpPr txBox="1">
            <a:spLocks noChangeArrowheads="1"/>
          </p:cNvSpPr>
          <p:nvPr/>
        </p:nvSpPr>
        <p:spPr bwMode="auto">
          <a:xfrm>
            <a:off x="7585075" y="5367338"/>
            <a:ext cx="549275" cy="366712"/>
          </a:xfrm>
          <a:prstGeom prst="rect">
            <a:avLst/>
          </a:prstGeom>
          <a:noFill/>
          <a:ln w="9525">
            <a:noFill/>
            <a:miter lim="800000"/>
            <a:headEnd/>
            <a:tailEnd/>
          </a:ln>
          <a:effectLst/>
        </p:spPr>
        <p:txBody>
          <a:bodyPr wrap="none">
            <a:spAutoFit/>
          </a:bodyPr>
          <a:lstStyle/>
          <a:p>
            <a:pPr fontAlgn="ctr"/>
            <a:r>
              <a:rPr lang="en-US" sz="1800">
                <a:latin typeface="Arial Narrow" pitchFamily="34" charset="0"/>
                <a:ea typeface="Arial Unicode MS" pitchFamily="34" charset="-128"/>
                <a:cs typeface="Arial Unicode MS" pitchFamily="34" charset="-128"/>
              </a:rPr>
              <a:t>SD0</a:t>
            </a:r>
          </a:p>
        </p:txBody>
      </p:sp>
    </p:spTree>
  </p:cSld>
  <p:clrMapOvr>
    <a:masterClrMapping/>
  </p:clrMapOvr>
  <p:transition>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1332" name="Picture 4"/>
          <p:cNvPicPr>
            <a:picLocks noChangeAspect="1" noChangeArrowheads="1"/>
          </p:cNvPicPr>
          <p:nvPr/>
        </p:nvPicPr>
        <p:blipFill>
          <a:blip r:embed="rId3" cstate="screen"/>
          <a:srcRect/>
          <a:stretch>
            <a:fillRect/>
          </a:stretch>
        </p:blipFill>
        <p:spPr bwMode="auto">
          <a:xfrm>
            <a:off x="0" y="3962400"/>
            <a:ext cx="4267200" cy="2659063"/>
          </a:xfrm>
          <a:prstGeom prst="rect">
            <a:avLst/>
          </a:prstGeom>
          <a:noFill/>
          <a:ln w="9525">
            <a:noFill/>
            <a:miter lim="800000"/>
            <a:headEnd/>
            <a:tailEnd/>
          </a:ln>
          <a:effectLst/>
        </p:spPr>
      </p:pic>
      <p:pic>
        <p:nvPicPr>
          <p:cNvPr id="611333" name="Picture 5"/>
          <p:cNvPicPr>
            <a:picLocks noChangeAspect="1" noChangeArrowheads="1"/>
          </p:cNvPicPr>
          <p:nvPr/>
        </p:nvPicPr>
        <p:blipFill>
          <a:blip r:embed="rId4" cstate="screen"/>
          <a:srcRect b="702"/>
          <a:stretch>
            <a:fillRect/>
          </a:stretch>
        </p:blipFill>
        <p:spPr bwMode="auto">
          <a:xfrm>
            <a:off x="4343400" y="2743200"/>
            <a:ext cx="4800600" cy="4040188"/>
          </a:xfrm>
          <a:prstGeom prst="rect">
            <a:avLst/>
          </a:prstGeom>
          <a:noFill/>
          <a:ln w="9525">
            <a:noFill/>
            <a:miter lim="800000"/>
            <a:headEnd/>
            <a:tailEnd/>
          </a:ln>
          <a:effectLst/>
        </p:spPr>
      </p:pic>
      <p:sp>
        <p:nvSpPr>
          <p:cNvPr id="611336" name="Rectangle 8"/>
          <p:cNvSpPr>
            <a:spLocks noGrp="1" noChangeArrowheads="1"/>
          </p:cNvSpPr>
          <p:nvPr>
            <p:ph type="title"/>
          </p:nvPr>
        </p:nvSpPr>
        <p:spPr/>
        <p:txBody>
          <a:bodyPr/>
          <a:lstStyle/>
          <a:p>
            <a:r>
              <a:rPr lang="en-US"/>
              <a:t>Detector Integrated Dipole</a:t>
            </a:r>
          </a:p>
        </p:txBody>
      </p:sp>
      <p:sp>
        <p:nvSpPr>
          <p:cNvPr id="611337" name="Rectangle 9"/>
          <p:cNvSpPr>
            <a:spLocks noGrp="1" noChangeArrowheads="1"/>
          </p:cNvSpPr>
          <p:nvPr>
            <p:ph type="body" idx="1"/>
          </p:nvPr>
        </p:nvSpPr>
        <p:spPr>
          <a:xfrm>
            <a:off x="139700" y="1041400"/>
            <a:ext cx="8458200" cy="5105400"/>
          </a:xfrm>
        </p:spPr>
        <p:txBody>
          <a:bodyPr/>
          <a:lstStyle/>
          <a:p>
            <a:r>
              <a:rPr lang="en-US" sz="2000"/>
              <a:t>With a crossing angle, when beams cross solenoid field, vertical orbit arise</a:t>
            </a:r>
          </a:p>
          <a:p>
            <a:r>
              <a:rPr lang="en-US" sz="2000"/>
              <a:t>For e+e- the orbit is anti-symmetrical and beams still collide head-on</a:t>
            </a:r>
          </a:p>
          <a:p>
            <a:r>
              <a:rPr lang="en-US" sz="2000"/>
              <a:t> If the vertical angle is undesirable (to preserve spin orientation or the e-e- luminosity), it can be compensated locally with DID</a:t>
            </a:r>
          </a:p>
          <a:p>
            <a:r>
              <a:rPr lang="en-US" sz="2000"/>
              <a:t>Alternatively, negative  polarity of DID may be useful to reduce angular spread of beam-beam pairs (anti-DID)</a:t>
            </a:r>
          </a:p>
          <a:p>
            <a:endParaRPr lang="en-US" sz="2000"/>
          </a:p>
        </p:txBody>
      </p:sp>
    </p:spTree>
  </p:cSld>
  <p:clrMapOvr>
    <a:masterClrMapping/>
  </p:clrMapOvr>
  <p:transition>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626" name="Rectangle 2"/>
          <p:cNvSpPr>
            <a:spLocks noChangeArrowheads="1"/>
          </p:cNvSpPr>
          <p:nvPr/>
        </p:nvSpPr>
        <p:spPr bwMode="auto">
          <a:xfrm>
            <a:off x="1143000" y="76200"/>
            <a:ext cx="2057400" cy="838200"/>
          </a:xfrm>
          <a:prstGeom prst="rect">
            <a:avLst/>
          </a:prstGeom>
          <a:noFill/>
          <a:ln w="9525">
            <a:noFill/>
            <a:miter lim="800000"/>
            <a:headEnd/>
            <a:tailEnd/>
          </a:ln>
        </p:spPr>
        <p:txBody>
          <a:bodyPr/>
          <a:lstStyle/>
          <a:p>
            <a:pPr algn="ctr"/>
            <a:r>
              <a:rPr kumimoji="1" lang="en-US" sz="2800">
                <a:solidFill>
                  <a:schemeClr val="tx2"/>
                </a:solidFill>
                <a:latin typeface="Berlin Sans FB" pitchFamily="34" charset="0"/>
              </a:rPr>
              <a:t>Use of DID or anti-DID</a:t>
            </a:r>
          </a:p>
        </p:txBody>
      </p:sp>
      <p:pic>
        <p:nvPicPr>
          <p:cNvPr id="794627" name="Picture 3"/>
          <p:cNvPicPr>
            <a:picLocks noChangeAspect="1" noChangeArrowheads="1"/>
          </p:cNvPicPr>
          <p:nvPr/>
        </p:nvPicPr>
        <p:blipFill>
          <a:blip r:embed="rId3" cstate="screen"/>
          <a:srcRect/>
          <a:stretch>
            <a:fillRect/>
          </a:stretch>
        </p:blipFill>
        <p:spPr bwMode="auto">
          <a:xfrm>
            <a:off x="3810000" y="2057400"/>
            <a:ext cx="2743200" cy="2555875"/>
          </a:xfrm>
          <a:prstGeom prst="rect">
            <a:avLst/>
          </a:prstGeom>
          <a:noFill/>
          <a:ln w="9525">
            <a:noFill/>
            <a:miter lim="800000"/>
            <a:headEnd/>
            <a:tailEnd/>
          </a:ln>
          <a:effectLst/>
        </p:spPr>
      </p:pic>
      <p:pic>
        <p:nvPicPr>
          <p:cNvPr id="794628" name="Picture 4"/>
          <p:cNvPicPr>
            <a:picLocks noChangeAspect="1" noChangeArrowheads="1"/>
          </p:cNvPicPr>
          <p:nvPr/>
        </p:nvPicPr>
        <p:blipFill>
          <a:blip r:embed="rId4" cstate="screen"/>
          <a:srcRect/>
          <a:stretch>
            <a:fillRect/>
          </a:stretch>
        </p:blipFill>
        <p:spPr bwMode="auto">
          <a:xfrm>
            <a:off x="228600" y="2133600"/>
            <a:ext cx="3352800" cy="2514600"/>
          </a:xfrm>
          <a:prstGeom prst="rect">
            <a:avLst/>
          </a:prstGeom>
          <a:noFill/>
          <a:ln w="9525">
            <a:noFill/>
            <a:miter lim="800000"/>
            <a:headEnd/>
            <a:tailEnd/>
          </a:ln>
          <a:effectLst/>
        </p:spPr>
      </p:pic>
      <p:grpSp>
        <p:nvGrpSpPr>
          <p:cNvPr id="2" name="Group 5"/>
          <p:cNvGrpSpPr>
            <a:grpSpLocks/>
          </p:cNvGrpSpPr>
          <p:nvPr/>
        </p:nvGrpSpPr>
        <p:grpSpPr bwMode="auto">
          <a:xfrm>
            <a:off x="2997200" y="50800"/>
            <a:ext cx="3124200" cy="1836738"/>
            <a:chOff x="1920" y="1584"/>
            <a:chExt cx="1968" cy="1157"/>
          </a:xfrm>
        </p:grpSpPr>
        <p:pic>
          <p:nvPicPr>
            <p:cNvPr id="794630" name="Picture 6"/>
            <p:cNvPicPr>
              <a:picLocks noChangeAspect="1" noChangeArrowheads="1"/>
            </p:cNvPicPr>
            <p:nvPr/>
          </p:nvPicPr>
          <p:blipFill>
            <a:blip r:embed="rId5" cstate="screen"/>
            <a:srcRect/>
            <a:stretch>
              <a:fillRect/>
            </a:stretch>
          </p:blipFill>
          <p:spPr bwMode="auto">
            <a:xfrm>
              <a:off x="1920" y="1584"/>
              <a:ext cx="1968" cy="1157"/>
            </a:xfrm>
            <a:prstGeom prst="rect">
              <a:avLst/>
            </a:prstGeom>
            <a:noFill/>
            <a:ln w="9525">
              <a:noFill/>
              <a:miter lim="800000"/>
              <a:headEnd/>
              <a:tailEnd/>
            </a:ln>
            <a:effectLst/>
          </p:spPr>
        </p:pic>
        <p:sp>
          <p:nvSpPr>
            <p:cNvPr id="794631" name="Text Box 7"/>
            <p:cNvSpPr txBox="1">
              <a:spLocks noChangeArrowheads="1"/>
            </p:cNvSpPr>
            <p:nvPr/>
          </p:nvSpPr>
          <p:spPr bwMode="auto">
            <a:xfrm>
              <a:off x="2528" y="1678"/>
              <a:ext cx="892" cy="192"/>
            </a:xfrm>
            <a:prstGeom prst="rect">
              <a:avLst/>
            </a:prstGeom>
            <a:noFill/>
            <a:ln w="9525">
              <a:noFill/>
              <a:miter lim="800000"/>
              <a:headEnd/>
              <a:tailEnd/>
            </a:ln>
            <a:effectLst/>
          </p:spPr>
          <p:txBody>
            <a:bodyPr wrap="none">
              <a:spAutoFit/>
            </a:bodyPr>
            <a:lstStyle/>
            <a:p>
              <a:pPr eaLnBrk="1" hangingPunct="1"/>
              <a:r>
                <a:rPr lang="de-DE" sz="1400" b="1">
                  <a:solidFill>
                    <a:schemeClr val="tx2"/>
                  </a:solidFill>
                  <a:latin typeface="Arial" pitchFamily="34" charset="0"/>
                </a:rPr>
                <a:t>Orbit in 5T SiD</a:t>
              </a:r>
            </a:p>
          </p:txBody>
        </p:sp>
      </p:grpSp>
      <p:grpSp>
        <p:nvGrpSpPr>
          <p:cNvPr id="3" name="Group 8"/>
          <p:cNvGrpSpPr>
            <a:grpSpLocks/>
          </p:cNvGrpSpPr>
          <p:nvPr/>
        </p:nvGrpSpPr>
        <p:grpSpPr bwMode="auto">
          <a:xfrm>
            <a:off x="6070600" y="63500"/>
            <a:ext cx="3048000" cy="1684338"/>
            <a:chOff x="1968" y="2736"/>
            <a:chExt cx="1920" cy="1061"/>
          </a:xfrm>
        </p:grpSpPr>
        <p:pic>
          <p:nvPicPr>
            <p:cNvPr id="794633" name="Picture 9"/>
            <p:cNvPicPr>
              <a:picLocks noChangeAspect="1" noChangeArrowheads="1"/>
            </p:cNvPicPr>
            <p:nvPr/>
          </p:nvPicPr>
          <p:blipFill>
            <a:blip r:embed="rId6" cstate="screen"/>
            <a:srcRect/>
            <a:stretch>
              <a:fillRect/>
            </a:stretch>
          </p:blipFill>
          <p:spPr bwMode="auto">
            <a:xfrm>
              <a:off x="1968" y="2736"/>
              <a:ext cx="1920" cy="1061"/>
            </a:xfrm>
            <a:prstGeom prst="rect">
              <a:avLst/>
            </a:prstGeom>
            <a:noFill/>
            <a:ln w="9525">
              <a:noFill/>
              <a:miter lim="800000"/>
              <a:headEnd/>
              <a:tailEnd/>
            </a:ln>
            <a:effectLst/>
          </p:spPr>
        </p:pic>
        <p:sp>
          <p:nvSpPr>
            <p:cNvPr id="794634" name="Text Box 10"/>
            <p:cNvSpPr txBox="1">
              <a:spLocks noChangeArrowheads="1"/>
            </p:cNvSpPr>
            <p:nvPr/>
          </p:nvSpPr>
          <p:spPr bwMode="auto">
            <a:xfrm>
              <a:off x="2335" y="3056"/>
              <a:ext cx="793" cy="460"/>
            </a:xfrm>
            <a:prstGeom prst="rect">
              <a:avLst/>
            </a:prstGeom>
            <a:noFill/>
            <a:ln w="9525">
              <a:noFill/>
              <a:miter lim="800000"/>
              <a:headEnd/>
              <a:tailEnd/>
            </a:ln>
            <a:effectLst/>
          </p:spPr>
          <p:txBody>
            <a:bodyPr wrap="none">
              <a:spAutoFit/>
            </a:bodyPr>
            <a:lstStyle/>
            <a:p>
              <a:pPr algn="ctr" eaLnBrk="1" hangingPunct="1"/>
              <a:r>
                <a:rPr lang="de-DE" sz="1400" b="1">
                  <a:solidFill>
                    <a:schemeClr val="tx2"/>
                  </a:solidFill>
                  <a:latin typeface="Arial" pitchFamily="34" charset="0"/>
                </a:rPr>
                <a:t>SiD IP angle </a:t>
              </a:r>
              <a:br>
                <a:rPr lang="de-DE" sz="1400" b="1">
                  <a:solidFill>
                    <a:schemeClr val="tx2"/>
                  </a:solidFill>
                  <a:latin typeface="Arial" pitchFamily="34" charset="0"/>
                </a:rPr>
              </a:br>
              <a:r>
                <a:rPr lang="de-DE" sz="1400" b="1">
                  <a:solidFill>
                    <a:schemeClr val="tx2"/>
                  </a:solidFill>
                  <a:latin typeface="Arial" pitchFamily="34" charset="0"/>
                </a:rPr>
                <a:t>zeroed </a:t>
              </a:r>
            </a:p>
            <a:p>
              <a:pPr algn="ctr" eaLnBrk="1" hangingPunct="1"/>
              <a:r>
                <a:rPr lang="de-DE" sz="1400" b="1">
                  <a:solidFill>
                    <a:schemeClr val="tx2"/>
                  </a:solidFill>
                  <a:latin typeface="Arial" pitchFamily="34" charset="0"/>
                </a:rPr>
                <a:t>w.DID</a:t>
              </a:r>
            </a:p>
          </p:txBody>
        </p:sp>
      </p:grpSp>
      <p:sp>
        <p:nvSpPr>
          <p:cNvPr id="794635" name="Text Box 11"/>
          <p:cNvSpPr txBox="1">
            <a:spLocks noChangeArrowheads="1"/>
          </p:cNvSpPr>
          <p:nvPr/>
        </p:nvSpPr>
        <p:spPr bwMode="auto">
          <a:xfrm>
            <a:off x="228600" y="1676400"/>
            <a:ext cx="2590800" cy="304800"/>
          </a:xfrm>
          <a:prstGeom prst="rect">
            <a:avLst/>
          </a:prstGeom>
          <a:noFill/>
          <a:ln w="9525">
            <a:noFill/>
            <a:miter lim="800000"/>
            <a:headEnd/>
            <a:tailEnd/>
          </a:ln>
          <a:effectLst/>
        </p:spPr>
        <p:txBody>
          <a:bodyPr>
            <a:spAutoFit/>
          </a:bodyPr>
          <a:lstStyle/>
          <a:p>
            <a:pPr algn="ctr" eaLnBrk="1" hangingPunct="1"/>
            <a:r>
              <a:rPr lang="de-DE" sz="1400" b="1">
                <a:solidFill>
                  <a:schemeClr val="tx2"/>
                </a:solidFill>
                <a:latin typeface="Arial" pitchFamily="34" charset="0"/>
              </a:rPr>
              <a:t>DID field shape and scheme </a:t>
            </a:r>
          </a:p>
        </p:txBody>
      </p:sp>
      <p:sp>
        <p:nvSpPr>
          <p:cNvPr id="794638" name="Text Box 14"/>
          <p:cNvSpPr txBox="1">
            <a:spLocks noChangeArrowheads="1"/>
          </p:cNvSpPr>
          <p:nvPr/>
        </p:nvSpPr>
        <p:spPr bwMode="auto">
          <a:xfrm>
            <a:off x="6384925" y="1687513"/>
            <a:ext cx="1095375" cy="396875"/>
          </a:xfrm>
          <a:prstGeom prst="rect">
            <a:avLst/>
          </a:prstGeom>
          <a:noFill/>
          <a:ln w="9525">
            <a:noFill/>
            <a:miter lim="800000"/>
            <a:headEnd/>
            <a:tailEnd/>
          </a:ln>
          <a:effectLst/>
        </p:spPr>
        <p:txBody>
          <a:bodyPr wrap="none">
            <a:spAutoFit/>
          </a:bodyPr>
          <a:lstStyle/>
          <a:p>
            <a:r>
              <a:rPr lang="en-US" sz="2000">
                <a:latin typeface="Berlin Sans FB" pitchFamily="34" charset="0"/>
              </a:rPr>
              <a:t>DID case</a:t>
            </a:r>
          </a:p>
        </p:txBody>
      </p:sp>
      <p:sp>
        <p:nvSpPr>
          <p:cNvPr id="794640" name="Text Box 16"/>
          <p:cNvSpPr txBox="1">
            <a:spLocks noChangeArrowheads="1"/>
          </p:cNvSpPr>
          <p:nvPr/>
        </p:nvSpPr>
        <p:spPr bwMode="auto">
          <a:xfrm>
            <a:off x="304800" y="4800600"/>
            <a:ext cx="8382000" cy="1311275"/>
          </a:xfrm>
          <a:prstGeom prst="rect">
            <a:avLst/>
          </a:prstGeom>
          <a:noFill/>
          <a:ln w="9525">
            <a:noFill/>
            <a:miter lim="800000"/>
            <a:headEnd/>
            <a:tailEnd/>
          </a:ln>
          <a:effectLst/>
        </p:spPr>
        <p:txBody>
          <a:bodyPr>
            <a:spAutoFit/>
          </a:bodyPr>
          <a:lstStyle/>
          <a:p>
            <a:pPr>
              <a:buFontTx/>
              <a:buChar char="•"/>
            </a:pPr>
            <a:r>
              <a:rPr lang="en-US" sz="2000">
                <a:solidFill>
                  <a:schemeClr val="tx2"/>
                </a:solidFill>
                <a:latin typeface="Berlin Sans FB" pitchFamily="34" charset="0"/>
              </a:rPr>
              <a:t> The negative polarity of DID is also possible (called anti-DID)</a:t>
            </a:r>
          </a:p>
          <a:p>
            <a:r>
              <a:rPr lang="en-US" sz="2000">
                <a:solidFill>
                  <a:schemeClr val="tx2"/>
                </a:solidFill>
                <a:latin typeface="Berlin Sans FB" pitchFamily="34" charset="0"/>
              </a:rPr>
              <a:t> </a:t>
            </a:r>
          </a:p>
          <a:p>
            <a:pPr>
              <a:buFontTx/>
              <a:buChar char="•"/>
            </a:pPr>
            <a:r>
              <a:rPr lang="en-US" sz="2000">
                <a:solidFill>
                  <a:schemeClr val="tx2"/>
                </a:solidFill>
                <a:latin typeface="Berlin Sans FB" pitchFamily="34" charset="0"/>
              </a:rPr>
              <a:t>In  this case the vertical angle at the IP is somewhat increased, but the background conditions due to low energy pairs (see below) and are improved</a:t>
            </a:r>
          </a:p>
        </p:txBody>
      </p:sp>
    </p:spTree>
  </p:cSld>
  <p:clrMapOvr>
    <a:masterClrMapping/>
  </p:clrMapOvr>
  <p:transition>
    <p:strips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1295400" y="152400"/>
            <a:ext cx="6858000" cy="533400"/>
          </a:xfrm>
          <a:prstGeom prst="rect">
            <a:avLst/>
          </a:prstGeom>
          <a:noFill/>
          <a:ln w="9525">
            <a:noFill/>
            <a:miter lim="800000"/>
            <a:headEnd/>
            <a:tailEnd/>
          </a:ln>
        </p:spPr>
        <p:txBody>
          <a:bodyPr/>
          <a:lstStyle/>
          <a:p>
            <a:pPr algn="ctr"/>
            <a:r>
              <a:rPr kumimoji="1" lang="en-US" sz="3600">
                <a:solidFill>
                  <a:schemeClr val="tx2"/>
                </a:solidFill>
                <a:latin typeface="Berlin Sans FB" pitchFamily="34" charset="0"/>
              </a:rPr>
              <a:t>Use of anti-DID to direct pairs</a:t>
            </a:r>
          </a:p>
        </p:txBody>
      </p:sp>
      <p:pic>
        <p:nvPicPr>
          <p:cNvPr id="34819" name="Picture 3"/>
          <p:cNvPicPr>
            <a:picLocks noChangeAspect="1" noChangeArrowheads="1"/>
          </p:cNvPicPr>
          <p:nvPr/>
        </p:nvPicPr>
        <p:blipFill>
          <a:blip r:embed="rId3" cstate="screen"/>
          <a:srcRect/>
          <a:stretch>
            <a:fillRect/>
          </a:stretch>
        </p:blipFill>
        <p:spPr bwMode="auto">
          <a:xfrm>
            <a:off x="3962400" y="2921000"/>
            <a:ext cx="5181600" cy="3556000"/>
          </a:xfrm>
          <a:prstGeom prst="rect">
            <a:avLst/>
          </a:prstGeom>
          <a:noFill/>
          <a:ln w="9525">
            <a:noFill/>
            <a:miter lim="800000"/>
            <a:headEnd/>
            <a:tailEnd/>
          </a:ln>
        </p:spPr>
      </p:pic>
      <p:pic>
        <p:nvPicPr>
          <p:cNvPr id="34820" name="Picture 4"/>
          <p:cNvPicPr>
            <a:picLocks noChangeAspect="1" noChangeArrowheads="1"/>
          </p:cNvPicPr>
          <p:nvPr/>
        </p:nvPicPr>
        <p:blipFill>
          <a:blip r:embed="rId4" cstate="screen"/>
          <a:srcRect/>
          <a:stretch>
            <a:fillRect/>
          </a:stretch>
        </p:blipFill>
        <p:spPr bwMode="auto">
          <a:xfrm>
            <a:off x="0" y="2971800"/>
            <a:ext cx="3810000" cy="3481388"/>
          </a:xfrm>
          <a:prstGeom prst="rect">
            <a:avLst/>
          </a:prstGeom>
          <a:noFill/>
          <a:ln w="9525">
            <a:noFill/>
            <a:miter lim="800000"/>
            <a:headEnd/>
            <a:tailEnd/>
          </a:ln>
        </p:spPr>
      </p:pic>
      <p:sp>
        <p:nvSpPr>
          <p:cNvPr id="34821" name="Text Box 5"/>
          <p:cNvSpPr txBox="1">
            <a:spLocks noChangeArrowheads="1"/>
          </p:cNvSpPr>
          <p:nvPr/>
        </p:nvSpPr>
        <p:spPr bwMode="auto">
          <a:xfrm>
            <a:off x="5943600" y="5943600"/>
            <a:ext cx="1611313" cy="396875"/>
          </a:xfrm>
          <a:prstGeom prst="rect">
            <a:avLst/>
          </a:prstGeom>
          <a:noFill/>
          <a:ln w="9525">
            <a:noFill/>
            <a:miter lim="800000"/>
            <a:headEnd/>
            <a:tailEnd/>
          </a:ln>
        </p:spPr>
        <p:txBody>
          <a:bodyPr wrap="none">
            <a:spAutoFit/>
          </a:bodyPr>
          <a:lstStyle/>
          <a:p>
            <a:pPr algn="l"/>
            <a:r>
              <a:rPr lang="en-US" sz="2000">
                <a:latin typeface="Berlin Sans FB" pitchFamily="34" charset="0"/>
              </a:rPr>
              <a:t>anti-DID case</a:t>
            </a:r>
          </a:p>
        </p:txBody>
      </p:sp>
      <p:sp>
        <p:nvSpPr>
          <p:cNvPr id="34822" name="Text Box 6"/>
          <p:cNvSpPr txBox="1">
            <a:spLocks noChangeArrowheads="1"/>
          </p:cNvSpPr>
          <p:nvPr/>
        </p:nvSpPr>
        <p:spPr bwMode="auto">
          <a:xfrm>
            <a:off x="228600" y="1219200"/>
            <a:ext cx="3048000" cy="1616075"/>
          </a:xfrm>
          <a:prstGeom prst="rect">
            <a:avLst/>
          </a:prstGeom>
          <a:noFill/>
          <a:ln w="9525">
            <a:noFill/>
            <a:miter lim="800000"/>
            <a:headEnd/>
            <a:tailEnd/>
          </a:ln>
        </p:spPr>
        <p:txBody>
          <a:bodyPr>
            <a:spAutoFit/>
          </a:bodyPr>
          <a:lstStyle/>
          <a:p>
            <a:pPr algn="l"/>
            <a:r>
              <a:rPr lang="en-US" sz="2000">
                <a:solidFill>
                  <a:schemeClr val="tx2"/>
                </a:solidFill>
                <a:latin typeface="Berlin Sans FB" pitchFamily="34" charset="0"/>
              </a:rPr>
              <a:t>Anti-DID field can be used to direct most of pairs into extraction hole and thus improve somewhat the background conditions</a:t>
            </a:r>
          </a:p>
        </p:txBody>
      </p:sp>
      <p:pic>
        <p:nvPicPr>
          <p:cNvPr id="34823" name="Picture 7" descr="pairs copy"/>
          <p:cNvPicPr>
            <a:picLocks noChangeAspect="1" noChangeArrowheads="1"/>
          </p:cNvPicPr>
          <p:nvPr/>
        </p:nvPicPr>
        <p:blipFill>
          <a:blip r:embed="rId5" cstate="screen"/>
          <a:srcRect/>
          <a:stretch>
            <a:fillRect/>
          </a:stretch>
        </p:blipFill>
        <p:spPr bwMode="auto">
          <a:xfrm>
            <a:off x="3581400" y="787400"/>
            <a:ext cx="5257800" cy="2051050"/>
          </a:xfrm>
          <a:prstGeom prst="rect">
            <a:avLst/>
          </a:prstGeom>
          <a:noFill/>
          <a:ln w="9525">
            <a:noFill/>
            <a:miter lim="800000"/>
            <a:headEnd/>
            <a:tailEnd/>
          </a:ln>
        </p:spPr>
      </p:pic>
      <p:sp>
        <p:nvSpPr>
          <p:cNvPr id="34824" name="Text Box 8"/>
          <p:cNvSpPr txBox="1">
            <a:spLocks noChangeArrowheads="1"/>
          </p:cNvSpPr>
          <p:nvPr/>
        </p:nvSpPr>
        <p:spPr bwMode="auto">
          <a:xfrm>
            <a:off x="6477000" y="1092200"/>
            <a:ext cx="2132013" cy="396875"/>
          </a:xfrm>
          <a:prstGeom prst="rect">
            <a:avLst/>
          </a:prstGeom>
          <a:noFill/>
          <a:ln w="9525">
            <a:noFill/>
            <a:miter lim="800000"/>
            <a:headEnd/>
            <a:tailEnd/>
          </a:ln>
        </p:spPr>
        <p:txBody>
          <a:bodyPr wrap="none">
            <a:spAutoFit/>
          </a:bodyPr>
          <a:lstStyle/>
          <a:p>
            <a:pPr algn="l" eaLnBrk="1" hangingPunct="1"/>
            <a:r>
              <a:rPr lang="en-US" sz="2000">
                <a:solidFill>
                  <a:schemeClr val="tx2"/>
                </a:solidFill>
                <a:latin typeface="Arial" charset="0"/>
              </a:rPr>
              <a:t>Pairs in IR region</a:t>
            </a:r>
          </a:p>
        </p:txBody>
      </p:sp>
    </p:spTree>
  </p:cSld>
  <p:clrMapOvr>
    <a:masterClrMapping/>
  </p:clrMapOvr>
  <p:transition>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6" name="Rectangle 4"/>
          <p:cNvSpPr>
            <a:spLocks noChangeArrowheads="1"/>
          </p:cNvSpPr>
          <p:nvPr/>
        </p:nvSpPr>
        <p:spPr bwMode="auto">
          <a:xfrm>
            <a:off x="457200" y="152400"/>
            <a:ext cx="8229600" cy="762000"/>
          </a:xfrm>
          <a:prstGeom prst="rect">
            <a:avLst/>
          </a:prstGeom>
          <a:noFill/>
          <a:ln w="9525">
            <a:noFill/>
            <a:miter lim="800000"/>
            <a:headEnd/>
            <a:tailEnd/>
          </a:ln>
          <a:effectLst/>
        </p:spPr>
        <p:txBody>
          <a:bodyPr anchor="ctr"/>
          <a:lstStyle/>
          <a:p>
            <a:pPr algn="ctr"/>
            <a:r>
              <a:rPr kumimoji="1" lang="en-US" sz="3600">
                <a:solidFill>
                  <a:schemeClr val="tx2"/>
                </a:solidFill>
                <a:latin typeface="Berlin Sans FB" pitchFamily="34" charset="0"/>
              </a:rPr>
              <a:t>ILC intratrain simulation </a:t>
            </a:r>
          </a:p>
        </p:txBody>
      </p:sp>
      <p:sp>
        <p:nvSpPr>
          <p:cNvPr id="520209" name="Text Box 17"/>
          <p:cNvSpPr txBox="1">
            <a:spLocks noChangeArrowheads="1"/>
          </p:cNvSpPr>
          <p:nvPr/>
        </p:nvSpPr>
        <p:spPr bwMode="auto">
          <a:xfrm>
            <a:off x="304800" y="5791200"/>
            <a:ext cx="5105400" cy="396875"/>
          </a:xfrm>
          <a:prstGeom prst="rect">
            <a:avLst/>
          </a:prstGeom>
          <a:noFill/>
          <a:ln w="9525">
            <a:noFill/>
            <a:miter lim="800000"/>
            <a:headEnd/>
            <a:tailEnd/>
          </a:ln>
          <a:effectLst/>
        </p:spPr>
        <p:txBody>
          <a:bodyPr>
            <a:spAutoFit/>
          </a:bodyPr>
          <a:lstStyle/>
          <a:p>
            <a:r>
              <a:rPr lang="en-US" sz="2000">
                <a:latin typeface="Arial Narrow" pitchFamily="34" charset="0"/>
              </a:rPr>
              <a:t>[Glen White]</a:t>
            </a:r>
          </a:p>
        </p:txBody>
      </p:sp>
      <p:sp>
        <p:nvSpPr>
          <p:cNvPr id="520210" name="Text Box 18"/>
          <p:cNvSpPr txBox="1">
            <a:spLocks noChangeArrowheads="1"/>
          </p:cNvSpPr>
          <p:nvPr/>
        </p:nvSpPr>
        <p:spPr bwMode="auto">
          <a:xfrm>
            <a:off x="152400" y="1255713"/>
            <a:ext cx="2286000" cy="3743325"/>
          </a:xfrm>
          <a:prstGeom prst="rect">
            <a:avLst/>
          </a:prstGeom>
          <a:noFill/>
          <a:ln w="9525">
            <a:noFill/>
            <a:miter lim="800000"/>
            <a:headEnd/>
            <a:tailEnd/>
          </a:ln>
          <a:effectLst/>
        </p:spPr>
        <p:txBody>
          <a:bodyPr>
            <a:spAutoFit/>
          </a:bodyPr>
          <a:lstStyle/>
          <a:p>
            <a:r>
              <a:rPr lang="en-US" sz="2400">
                <a:solidFill>
                  <a:schemeClr val="tx2"/>
                </a:solidFill>
                <a:latin typeface="Berlin Sans FB" pitchFamily="34" charset="0"/>
              </a:rPr>
              <a:t>ILC intratrain feedback (IP position and angle optimization), simulated with realistic errors in the linac and “banana” bunches.</a:t>
            </a:r>
          </a:p>
        </p:txBody>
      </p:sp>
      <p:pic>
        <p:nvPicPr>
          <p:cNvPr id="520213" name="Picture 21"/>
          <p:cNvPicPr>
            <a:picLocks noChangeAspect="1" noChangeArrowheads="1"/>
          </p:cNvPicPr>
          <p:nvPr/>
        </p:nvPicPr>
        <p:blipFill>
          <a:blip r:embed="rId3" cstate="screen"/>
          <a:srcRect/>
          <a:stretch>
            <a:fillRect/>
          </a:stretch>
        </p:blipFill>
        <p:spPr bwMode="auto">
          <a:xfrm>
            <a:off x="2590800" y="1219200"/>
            <a:ext cx="6248400" cy="5159375"/>
          </a:xfrm>
          <a:prstGeom prst="rect">
            <a:avLst/>
          </a:prstGeom>
          <a:noFill/>
          <a:ln w="9525">
            <a:noFill/>
            <a:miter lim="800000"/>
            <a:headEnd/>
            <a:tailEnd/>
          </a:ln>
          <a:effectLst/>
        </p:spPr>
      </p:pic>
      <p:pic>
        <p:nvPicPr>
          <p:cNvPr id="6" name="Picture 7" descr="IPFB_Diagram"/>
          <p:cNvPicPr>
            <a:picLocks noChangeAspect="1" noChangeArrowheads="1"/>
          </p:cNvPicPr>
          <p:nvPr/>
        </p:nvPicPr>
        <p:blipFill>
          <a:blip r:embed="rId4" cstate="screen"/>
          <a:srcRect/>
          <a:stretch>
            <a:fillRect/>
          </a:stretch>
        </p:blipFill>
        <p:spPr bwMode="auto">
          <a:xfrm>
            <a:off x="4191000" y="4419600"/>
            <a:ext cx="2590800" cy="1291057"/>
          </a:xfrm>
          <a:prstGeom prst="rect">
            <a:avLst/>
          </a:prstGeom>
          <a:noFill/>
          <a:ln w="9525">
            <a:solidFill>
              <a:schemeClr val="accent6"/>
            </a:solidFill>
            <a:miter lim="800000"/>
            <a:headEnd/>
            <a:tailEnd/>
          </a:ln>
        </p:spPr>
      </p:pic>
    </p:spTree>
  </p:cSld>
  <p:clrMapOvr>
    <a:masterClrMapping/>
  </p:clrMapOvr>
  <p:transition>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p:cNvSpPr>
            <a:spLocks noGrp="1"/>
          </p:cNvSpPr>
          <p:nvPr>
            <p:ph type="dt" sz="half" idx="4294967295"/>
          </p:nvPr>
        </p:nvSpPr>
        <p:spPr>
          <a:xfrm>
            <a:off x="-12700" y="6567488"/>
            <a:ext cx="2438400" cy="228600"/>
          </a:xfrm>
          <a:prstGeom prst="rect">
            <a:avLst/>
          </a:prstGeom>
        </p:spPr>
        <p:txBody>
          <a:bodyPr/>
          <a:lstStyle/>
          <a:p>
            <a:r>
              <a:rPr lang="en-US"/>
              <a:t>October 11, 07</a:t>
            </a:r>
          </a:p>
        </p:txBody>
      </p:sp>
      <p:sp>
        <p:nvSpPr>
          <p:cNvPr id="6" name="Footer Placeholder 3"/>
          <p:cNvSpPr>
            <a:spLocks noGrp="1"/>
          </p:cNvSpPr>
          <p:nvPr>
            <p:ph type="ftr" sz="quarter" idx="4294967295"/>
          </p:nvPr>
        </p:nvSpPr>
        <p:spPr>
          <a:xfrm>
            <a:off x="2819400" y="6565900"/>
            <a:ext cx="3657600" cy="228600"/>
          </a:xfrm>
          <a:prstGeom prst="rect">
            <a:avLst/>
          </a:prstGeom>
        </p:spPr>
        <p:txBody>
          <a:bodyPr/>
          <a:lstStyle/>
          <a:p>
            <a:r>
              <a:rPr lang="en-US"/>
              <a:t>Global Design Effort</a:t>
            </a:r>
          </a:p>
        </p:txBody>
      </p:sp>
      <p:sp>
        <p:nvSpPr>
          <p:cNvPr id="7" name="Slide Number Placeholder 4"/>
          <p:cNvSpPr>
            <a:spLocks noGrp="1"/>
          </p:cNvSpPr>
          <p:nvPr>
            <p:ph type="sldNum" sz="quarter" idx="4294967295"/>
          </p:nvPr>
        </p:nvSpPr>
        <p:spPr>
          <a:xfrm>
            <a:off x="7226300" y="6553200"/>
            <a:ext cx="1905000" cy="228600"/>
          </a:xfrm>
          <a:prstGeom prst="rect">
            <a:avLst/>
          </a:prstGeom>
        </p:spPr>
        <p:txBody>
          <a:bodyPr/>
          <a:lstStyle/>
          <a:p>
            <a:r>
              <a:rPr lang="en-US"/>
              <a:t>BDS: </a:t>
            </a:r>
            <a:fld id="{DEC487C6-9318-4E22-9AF8-6D2CBACABF61}" type="slidenum">
              <a:rPr lang="en-US"/>
              <a:pPr/>
              <a:t>19</a:t>
            </a:fld>
            <a:endParaRPr lang="en-US"/>
          </a:p>
        </p:txBody>
      </p:sp>
      <p:pic>
        <p:nvPicPr>
          <p:cNvPr id="790530" name="Picture 2"/>
          <p:cNvPicPr>
            <a:picLocks noChangeAspect="1" noChangeArrowheads="1"/>
          </p:cNvPicPr>
          <p:nvPr/>
        </p:nvPicPr>
        <p:blipFill>
          <a:blip r:embed="rId3" cstate="print"/>
          <a:srcRect/>
          <a:stretch>
            <a:fillRect/>
          </a:stretch>
        </p:blipFill>
        <p:spPr bwMode="auto">
          <a:xfrm>
            <a:off x="442913" y="981075"/>
            <a:ext cx="8258175" cy="5191125"/>
          </a:xfrm>
          <a:prstGeom prst="rect">
            <a:avLst/>
          </a:prstGeom>
          <a:noFill/>
          <a:ln w="9525">
            <a:noFill/>
            <a:miter lim="800000"/>
            <a:headEnd/>
            <a:tailEnd/>
          </a:ln>
          <a:effectLst/>
        </p:spPr>
      </p:pic>
      <p:sp>
        <p:nvSpPr>
          <p:cNvPr id="790531" name="Rectangle 3"/>
          <p:cNvSpPr>
            <a:spLocks noGrp="1" noChangeArrowheads="1"/>
          </p:cNvSpPr>
          <p:nvPr>
            <p:ph type="title"/>
          </p:nvPr>
        </p:nvSpPr>
        <p:spPr/>
        <p:txBody>
          <a:bodyPr/>
          <a:lstStyle/>
          <a:p>
            <a:r>
              <a:rPr lang="en-US"/>
              <a:t>IRENG07 Workshop</a:t>
            </a:r>
          </a:p>
        </p:txBody>
      </p:sp>
      <p:sp>
        <p:nvSpPr>
          <p:cNvPr id="790532" name="Text Box 4"/>
          <p:cNvSpPr txBox="1">
            <a:spLocks noChangeArrowheads="1"/>
          </p:cNvSpPr>
          <p:nvPr/>
        </p:nvSpPr>
        <p:spPr bwMode="auto">
          <a:xfrm>
            <a:off x="1905000" y="6156325"/>
            <a:ext cx="4991100" cy="396875"/>
          </a:xfrm>
          <a:prstGeom prst="rect">
            <a:avLst/>
          </a:prstGeom>
          <a:noFill/>
          <a:ln w="9525">
            <a:noFill/>
            <a:miter lim="800000"/>
            <a:headEnd/>
            <a:tailEnd/>
          </a:ln>
          <a:effectLst/>
        </p:spPr>
        <p:txBody>
          <a:bodyPr wrap="none">
            <a:spAutoFit/>
          </a:bodyPr>
          <a:lstStyle/>
          <a:p>
            <a:r>
              <a:rPr lang="en-US" sz="2000">
                <a:hlinkClick r:id="rId4"/>
              </a:rPr>
              <a:t>http://www-conf.slac.stanford.edu/ireng07/</a:t>
            </a:r>
            <a:r>
              <a:rPr lang="en-US" sz="2000"/>
              <a:t> </a:t>
            </a:r>
          </a:p>
        </p:txBody>
      </p:sp>
    </p:spTree>
  </p:cSld>
  <p:clrMapOvr>
    <a:masterClrMapping/>
  </p:clrMapOvr>
  <p:transition>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Info about this presentation</a:t>
            </a:r>
            <a:endParaRPr lang="en-GB" dirty="0"/>
          </a:p>
        </p:txBody>
      </p:sp>
      <p:sp>
        <p:nvSpPr>
          <p:cNvPr id="3" name="Content Placeholder 2"/>
          <p:cNvSpPr>
            <a:spLocks noGrp="1"/>
          </p:cNvSpPr>
          <p:nvPr>
            <p:ph idx="1"/>
          </p:nvPr>
        </p:nvSpPr>
        <p:spPr/>
        <p:txBody>
          <a:bodyPr/>
          <a:lstStyle/>
          <a:p>
            <a:r>
              <a:rPr lang="en-GB" dirty="0" smtClean="0"/>
              <a:t>This presentation is based on BDS review slides given on Oct 24-25 2011 in DESY, during baseline review</a:t>
            </a:r>
          </a:p>
          <a:p>
            <a:r>
              <a:rPr lang="en-GB" dirty="0" smtClean="0"/>
              <a:t>Substantial progress, since then, is in </a:t>
            </a:r>
          </a:p>
          <a:p>
            <a:pPr lvl="1"/>
            <a:r>
              <a:rPr lang="en-GB" dirty="0" smtClean="0"/>
              <a:t>MDI/CFS design (reviewed separately)</a:t>
            </a:r>
          </a:p>
          <a:p>
            <a:pPr lvl="1"/>
            <a:r>
              <a:rPr lang="en-GB" dirty="0" smtClean="0"/>
              <a:t>ATF2 progress (special sessions)</a:t>
            </a:r>
          </a:p>
          <a:p>
            <a:pPr lvl="1"/>
            <a:r>
              <a:rPr lang="en-GB" dirty="0" smtClean="0"/>
              <a:t>Beam dump system </a:t>
            </a:r>
          </a:p>
          <a:p>
            <a:pPr lvl="2"/>
            <a:r>
              <a:rPr lang="en-GB" dirty="0" smtClean="0"/>
              <a:t>NIM review paper published (linked to the agenda)</a:t>
            </a:r>
          </a:p>
          <a:p>
            <a:pPr lvl="2"/>
            <a:r>
              <a:rPr lang="en-GB" dirty="0" smtClean="0"/>
              <a:t>BARC is ready to build the beam dump system if needed</a:t>
            </a:r>
          </a:p>
          <a:p>
            <a:r>
              <a:rPr lang="en-GB" dirty="0" smtClean="0"/>
              <a:t>We have created a plan to finish the remaining optics and cost estimation work this summer, to fit in the timescale of the TDR</a:t>
            </a:r>
          </a:p>
          <a:p>
            <a:endParaRPr lang="en-GB" dirty="0"/>
          </a:p>
        </p:txBody>
      </p:sp>
    </p:spTree>
  </p:cSld>
  <p:clrMapOvr>
    <a:masterClrMapping/>
  </p:clrMapOvr>
  <p:transition>
    <p:strips dir="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p:cNvSpPr>
            <a:spLocks noGrp="1"/>
          </p:cNvSpPr>
          <p:nvPr>
            <p:ph type="dt" sz="half" idx="4294967295"/>
          </p:nvPr>
        </p:nvSpPr>
        <p:spPr>
          <a:xfrm>
            <a:off x="-12700" y="6567488"/>
            <a:ext cx="2438400" cy="228600"/>
          </a:xfrm>
          <a:prstGeom prst="rect">
            <a:avLst/>
          </a:prstGeom>
        </p:spPr>
        <p:txBody>
          <a:bodyPr/>
          <a:lstStyle/>
          <a:p>
            <a:r>
              <a:rPr lang="en-US"/>
              <a:t>October 11, 07</a:t>
            </a:r>
          </a:p>
        </p:txBody>
      </p:sp>
      <p:sp>
        <p:nvSpPr>
          <p:cNvPr id="7" name="Footer Placeholder 2"/>
          <p:cNvSpPr>
            <a:spLocks noGrp="1"/>
          </p:cNvSpPr>
          <p:nvPr>
            <p:ph type="ftr" sz="quarter" idx="4294967295"/>
          </p:nvPr>
        </p:nvSpPr>
        <p:spPr>
          <a:xfrm>
            <a:off x="2819400" y="6565900"/>
            <a:ext cx="3657600" cy="228600"/>
          </a:xfrm>
          <a:prstGeom prst="rect">
            <a:avLst/>
          </a:prstGeom>
        </p:spPr>
        <p:txBody>
          <a:bodyPr/>
          <a:lstStyle/>
          <a:p>
            <a:r>
              <a:rPr lang="en-US"/>
              <a:t>Global Design Effort</a:t>
            </a:r>
          </a:p>
        </p:txBody>
      </p:sp>
      <p:sp>
        <p:nvSpPr>
          <p:cNvPr id="8" name="Slide Number Placeholder 3"/>
          <p:cNvSpPr>
            <a:spLocks noGrp="1"/>
          </p:cNvSpPr>
          <p:nvPr>
            <p:ph type="sldNum" sz="quarter" idx="4294967295"/>
          </p:nvPr>
        </p:nvSpPr>
        <p:spPr>
          <a:xfrm>
            <a:off x="7226300" y="6553200"/>
            <a:ext cx="1905000" cy="228600"/>
          </a:xfrm>
          <a:prstGeom prst="rect">
            <a:avLst/>
          </a:prstGeom>
        </p:spPr>
        <p:txBody>
          <a:bodyPr/>
          <a:lstStyle/>
          <a:p>
            <a:r>
              <a:rPr lang="en-US"/>
              <a:t>BDS: </a:t>
            </a:r>
            <a:fld id="{277448BF-C3BB-4535-96CE-C7287CB6AF3C}" type="slidenum">
              <a:rPr lang="en-US"/>
              <a:pPr/>
              <a:t>20</a:t>
            </a:fld>
            <a:endParaRPr lang="en-US"/>
          </a:p>
        </p:txBody>
      </p:sp>
      <p:sp>
        <p:nvSpPr>
          <p:cNvPr id="857092" name="Rectangle 4"/>
          <p:cNvSpPr>
            <a:spLocks noChangeArrowheads="1"/>
          </p:cNvSpPr>
          <p:nvPr/>
        </p:nvSpPr>
        <p:spPr bwMode="auto">
          <a:xfrm>
            <a:off x="0" y="990600"/>
            <a:ext cx="6400800" cy="5486400"/>
          </a:xfrm>
          <a:prstGeom prst="rect">
            <a:avLst/>
          </a:prstGeom>
          <a:noFill/>
          <a:ln w="9525">
            <a:noFill/>
            <a:miter lim="800000"/>
            <a:headEnd/>
            <a:tailEnd/>
          </a:ln>
        </p:spPr>
        <p:txBody>
          <a:bodyPr/>
          <a:lstStyle/>
          <a:p>
            <a:pPr marL="342900" indent="-342900" eaLnBrk="1" fontAlgn="base" hangingPunct="1">
              <a:lnSpc>
                <a:spcPct val="80000"/>
              </a:lnSpc>
              <a:spcBef>
                <a:spcPct val="20000"/>
              </a:spcBef>
              <a:buFontTx/>
              <a:buChar char="•"/>
            </a:pPr>
            <a:r>
              <a:rPr lang="en-US" sz="1600" b="1" dirty="0">
                <a:solidFill>
                  <a:srgbClr val="23346C"/>
                </a:solidFill>
              </a:rPr>
              <a:t>WG-A: Overall detector design, assembly, detector moving, shielding.</a:t>
            </a:r>
            <a:r>
              <a:rPr lang="en-US" sz="1600" dirty="0">
                <a:solidFill>
                  <a:srgbClr val="23346C"/>
                </a:solidFill>
              </a:rPr>
              <a:t> </a:t>
            </a:r>
          </a:p>
          <a:p>
            <a:pPr marL="742950" lvl="1" indent="-285750" eaLnBrk="1" fontAlgn="base" hangingPunct="1">
              <a:lnSpc>
                <a:spcPct val="80000"/>
              </a:lnSpc>
              <a:spcBef>
                <a:spcPct val="20000"/>
              </a:spcBef>
              <a:buFontTx/>
              <a:buChar char="–"/>
            </a:pPr>
            <a:r>
              <a:rPr lang="en-US" sz="1400" b="1" dirty="0">
                <a:solidFill>
                  <a:srgbClr val="009900"/>
                </a:solidFill>
              </a:rPr>
              <a:t>Including detector design for on-surface assembly and underground assembly procedures. Beamline </a:t>
            </a:r>
            <a:r>
              <a:rPr lang="en-US" sz="1400" b="1" dirty="0" err="1">
                <a:solidFill>
                  <a:srgbClr val="009900"/>
                </a:solidFill>
              </a:rPr>
              <a:t>pacman</a:t>
            </a:r>
            <a:r>
              <a:rPr lang="en-US" sz="1400" b="1" dirty="0">
                <a:solidFill>
                  <a:srgbClr val="009900"/>
                </a:solidFill>
              </a:rPr>
              <a:t> &amp; detector shielding… </a:t>
            </a:r>
          </a:p>
          <a:p>
            <a:pPr marL="1143000" lvl="2" indent="-228600" eaLnBrk="1" fontAlgn="base" hangingPunct="1">
              <a:lnSpc>
                <a:spcPct val="80000"/>
              </a:lnSpc>
              <a:spcBef>
                <a:spcPct val="20000"/>
              </a:spcBef>
              <a:buFontTx/>
              <a:buChar char="•"/>
            </a:pPr>
            <a:r>
              <a:rPr lang="en-US" sz="1400" b="1" dirty="0"/>
              <a:t>Conveners: Alain Herve (CERN), Tom Markiewicz (SLAC), Tomoyuki </a:t>
            </a:r>
            <a:r>
              <a:rPr lang="en-US" sz="1400" b="1" dirty="0" err="1"/>
              <a:t>Sanuki</a:t>
            </a:r>
            <a:r>
              <a:rPr lang="en-US" sz="1400" b="1" dirty="0"/>
              <a:t> (Tohoku Univ.), Yasuhiro Sugimoto (KEK)</a:t>
            </a:r>
            <a:r>
              <a:rPr lang="en-US" sz="1400" dirty="0"/>
              <a:t> </a:t>
            </a:r>
          </a:p>
          <a:p>
            <a:pPr marL="342900" indent="-342900" eaLnBrk="1" fontAlgn="base" hangingPunct="1">
              <a:lnSpc>
                <a:spcPct val="80000"/>
              </a:lnSpc>
              <a:spcBef>
                <a:spcPct val="20000"/>
              </a:spcBef>
              <a:buFontTx/>
              <a:buChar char="•"/>
            </a:pPr>
            <a:r>
              <a:rPr lang="en-US" sz="1600" b="1" dirty="0">
                <a:solidFill>
                  <a:srgbClr val="23346C"/>
                </a:solidFill>
              </a:rPr>
              <a:t>WG-B: IR magnets design and cryogenics system design.</a:t>
            </a:r>
            <a:r>
              <a:rPr lang="en-US" sz="1600" dirty="0">
                <a:solidFill>
                  <a:srgbClr val="23346C"/>
                </a:solidFill>
              </a:rPr>
              <a:t> </a:t>
            </a:r>
          </a:p>
          <a:p>
            <a:pPr marL="742950" lvl="1" indent="-285750" eaLnBrk="1" fontAlgn="base" hangingPunct="1">
              <a:lnSpc>
                <a:spcPct val="80000"/>
              </a:lnSpc>
              <a:spcBef>
                <a:spcPct val="20000"/>
              </a:spcBef>
              <a:buFontTx/>
              <a:buChar char="–"/>
            </a:pPr>
            <a:r>
              <a:rPr lang="en-US" sz="1400" b="1" dirty="0">
                <a:solidFill>
                  <a:srgbClr val="009900"/>
                </a:solidFill>
              </a:rPr>
              <a:t>Including </a:t>
            </a:r>
            <a:r>
              <a:rPr lang="en-US" sz="1400" b="1" dirty="0" err="1">
                <a:solidFill>
                  <a:srgbClr val="009900"/>
                </a:solidFill>
              </a:rPr>
              <a:t>cryo</a:t>
            </a:r>
            <a:r>
              <a:rPr lang="en-US" sz="1400" b="1" dirty="0">
                <a:solidFill>
                  <a:srgbClr val="009900"/>
                </a:solidFill>
              </a:rPr>
              <a:t> system, IR magnet engineering design, support, integration with IR, masks, </a:t>
            </a:r>
            <a:r>
              <a:rPr lang="en-US" sz="1400" b="1" dirty="0" err="1">
                <a:solidFill>
                  <a:srgbClr val="009900"/>
                </a:solidFill>
              </a:rPr>
              <a:t>Lumi</a:t>
            </a:r>
            <a:r>
              <a:rPr lang="en-US" sz="1400" b="1" dirty="0">
                <a:solidFill>
                  <a:srgbClr val="009900"/>
                </a:solidFill>
              </a:rPr>
              <a:t> &amp; </a:t>
            </a:r>
            <a:r>
              <a:rPr lang="en-US" sz="1400" b="1" dirty="0" err="1">
                <a:solidFill>
                  <a:srgbClr val="009900"/>
                </a:solidFill>
              </a:rPr>
              <a:t>Beamcals</a:t>
            </a:r>
            <a:r>
              <a:rPr lang="en-US" sz="1400" b="1" dirty="0">
                <a:solidFill>
                  <a:srgbClr val="009900"/>
                </a:solidFill>
              </a:rPr>
              <a:t>, IR vacuum chamber... </a:t>
            </a:r>
          </a:p>
          <a:p>
            <a:pPr marL="1143000" lvl="2" indent="-228600" eaLnBrk="1" fontAlgn="base" hangingPunct="1">
              <a:lnSpc>
                <a:spcPct val="80000"/>
              </a:lnSpc>
              <a:spcBef>
                <a:spcPct val="20000"/>
              </a:spcBef>
              <a:buFontTx/>
              <a:buChar char="•"/>
            </a:pPr>
            <a:r>
              <a:rPr lang="en-US" sz="1400" b="1" dirty="0"/>
              <a:t>Conveners: Brett Parker (BNL), John </a:t>
            </a:r>
            <a:r>
              <a:rPr lang="en-US" sz="1400" b="1" dirty="0" err="1"/>
              <a:t>Weisend</a:t>
            </a:r>
            <a:r>
              <a:rPr lang="en-US" sz="1400" b="1" dirty="0"/>
              <a:t> (SLAC/NSF), </a:t>
            </a:r>
            <a:r>
              <a:rPr lang="en-US" sz="1400" b="1" dirty="0" err="1"/>
              <a:t>Kiyosumi</a:t>
            </a:r>
            <a:r>
              <a:rPr lang="en-US" sz="1400" b="1" dirty="0"/>
              <a:t> Tsuchiya (KEK)</a:t>
            </a:r>
            <a:r>
              <a:rPr lang="en-US" sz="1400" dirty="0"/>
              <a:t> </a:t>
            </a:r>
          </a:p>
          <a:p>
            <a:pPr marL="342900" indent="-342900" eaLnBrk="1" fontAlgn="base" hangingPunct="1">
              <a:lnSpc>
                <a:spcPct val="80000"/>
              </a:lnSpc>
              <a:spcBef>
                <a:spcPct val="20000"/>
              </a:spcBef>
              <a:buFontTx/>
              <a:buChar char="•"/>
            </a:pPr>
            <a:r>
              <a:rPr lang="en-US" sz="1600" b="1" dirty="0">
                <a:solidFill>
                  <a:srgbClr val="23346C"/>
                </a:solidFill>
              </a:rPr>
              <a:t>WG-C: Conventional construction of IR hall and external systems.</a:t>
            </a:r>
            <a:r>
              <a:rPr lang="en-US" sz="1600" dirty="0">
                <a:solidFill>
                  <a:srgbClr val="23346C"/>
                </a:solidFill>
              </a:rPr>
              <a:t> </a:t>
            </a:r>
          </a:p>
          <a:p>
            <a:pPr marL="742950" lvl="1" indent="-285750" eaLnBrk="1" fontAlgn="base" hangingPunct="1">
              <a:lnSpc>
                <a:spcPct val="80000"/>
              </a:lnSpc>
              <a:spcBef>
                <a:spcPct val="20000"/>
              </a:spcBef>
              <a:buFontTx/>
              <a:buChar char="–"/>
            </a:pPr>
            <a:r>
              <a:rPr lang="en-US" sz="1400" b="1" dirty="0">
                <a:solidFill>
                  <a:srgbClr val="009900"/>
                </a:solidFill>
              </a:rPr>
              <a:t>Including lifting equipment, electronics hut, cabling plant, services, shafts, caverns, movable shielding; solutions to meet alignment tolerances... </a:t>
            </a:r>
          </a:p>
          <a:p>
            <a:pPr marL="1143000" lvl="2" indent="-228600" eaLnBrk="1" fontAlgn="base" hangingPunct="1">
              <a:lnSpc>
                <a:spcPct val="80000"/>
              </a:lnSpc>
              <a:spcBef>
                <a:spcPct val="20000"/>
              </a:spcBef>
              <a:buFontTx/>
              <a:buChar char="•"/>
            </a:pPr>
            <a:r>
              <a:rPr lang="en-US" sz="1400" b="1" dirty="0"/>
              <a:t>Conveners: Vic Kuchler (FNAL), Atsushi </a:t>
            </a:r>
            <a:r>
              <a:rPr lang="en-US" sz="1400" b="1" dirty="0" err="1"/>
              <a:t>Enomoto</a:t>
            </a:r>
            <a:r>
              <a:rPr lang="en-US" sz="1400" b="1" dirty="0"/>
              <a:t> (KEK), John Osborne (CERN)</a:t>
            </a:r>
            <a:r>
              <a:rPr lang="en-US" sz="1400" dirty="0"/>
              <a:t> </a:t>
            </a:r>
          </a:p>
          <a:p>
            <a:pPr marL="342900" indent="-342900" eaLnBrk="1" fontAlgn="base" hangingPunct="1">
              <a:lnSpc>
                <a:spcPct val="80000"/>
              </a:lnSpc>
              <a:spcBef>
                <a:spcPct val="20000"/>
              </a:spcBef>
              <a:buFontTx/>
              <a:buChar char="•"/>
            </a:pPr>
            <a:r>
              <a:rPr lang="en-US" sz="1600" b="1" dirty="0">
                <a:solidFill>
                  <a:srgbClr val="23346C"/>
                </a:solidFill>
              </a:rPr>
              <a:t>WG-D: Accelerator and particle physics requirements.</a:t>
            </a:r>
            <a:r>
              <a:rPr lang="en-US" sz="1600" dirty="0">
                <a:solidFill>
                  <a:srgbClr val="23346C"/>
                </a:solidFill>
              </a:rPr>
              <a:t> </a:t>
            </a:r>
          </a:p>
          <a:p>
            <a:pPr marL="742950" lvl="1" indent="-285750" eaLnBrk="1" fontAlgn="base" hangingPunct="1">
              <a:lnSpc>
                <a:spcPct val="80000"/>
              </a:lnSpc>
              <a:spcBef>
                <a:spcPct val="20000"/>
              </a:spcBef>
              <a:buFontTx/>
              <a:buChar char="–"/>
            </a:pPr>
            <a:r>
              <a:rPr lang="en-US" sz="1400" b="1" dirty="0">
                <a:solidFill>
                  <a:srgbClr val="009900"/>
                </a:solidFill>
              </a:rPr>
              <a:t>Including collimation, shielding, RF, background,  vibration and stability and other accelerator &amp; detector physics requirements…</a:t>
            </a:r>
          </a:p>
          <a:p>
            <a:pPr marL="1143000" lvl="2" indent="-228600" eaLnBrk="1" fontAlgn="base" hangingPunct="1">
              <a:lnSpc>
                <a:spcPct val="80000"/>
              </a:lnSpc>
              <a:spcBef>
                <a:spcPct val="20000"/>
              </a:spcBef>
              <a:buFontTx/>
              <a:buChar char="•"/>
            </a:pPr>
            <a:r>
              <a:rPr lang="en-US" sz="1400" b="1" dirty="0"/>
              <a:t>Conveners: Deepa Angal-Kalinin (STFC), Nikolai Mokhov (FNAL), Mike Sullivan (SLAC), Hitoshi Yamamoto (Tohoku Univ.)</a:t>
            </a:r>
            <a:r>
              <a:rPr lang="en-US" sz="1400" dirty="0"/>
              <a:t> </a:t>
            </a:r>
          </a:p>
        </p:txBody>
      </p:sp>
      <p:sp>
        <p:nvSpPr>
          <p:cNvPr id="857093" name="Rectangle 5"/>
          <p:cNvSpPr>
            <a:spLocks noChangeArrowheads="1"/>
          </p:cNvSpPr>
          <p:nvPr/>
        </p:nvSpPr>
        <p:spPr bwMode="auto">
          <a:xfrm>
            <a:off x="5416550" y="6172200"/>
            <a:ext cx="3727450" cy="304800"/>
          </a:xfrm>
          <a:prstGeom prst="rect">
            <a:avLst/>
          </a:prstGeom>
          <a:noFill/>
          <a:ln w="9525">
            <a:noFill/>
            <a:miter lim="800000"/>
            <a:headEnd/>
            <a:tailEnd/>
          </a:ln>
          <a:effectLst/>
        </p:spPr>
        <p:txBody>
          <a:bodyPr wrap="none">
            <a:spAutoFit/>
          </a:bodyPr>
          <a:lstStyle/>
          <a:p>
            <a:r>
              <a:rPr lang="en-US" sz="1400">
                <a:latin typeface="Arial Narrow" pitchFamily="34" charset="0"/>
                <a:hlinkClick r:id="rId3"/>
              </a:rPr>
              <a:t>http://www-conf.slac.stanford.edu/ireng07/agenda.htm</a:t>
            </a:r>
            <a:r>
              <a:rPr lang="en-US" sz="1400">
                <a:latin typeface="Arial Narrow" pitchFamily="34" charset="0"/>
              </a:rPr>
              <a:t> </a:t>
            </a:r>
          </a:p>
        </p:txBody>
      </p:sp>
      <p:sp>
        <p:nvSpPr>
          <p:cNvPr id="857094" name="Text Box 6"/>
          <p:cNvSpPr txBox="1">
            <a:spLocks noChangeArrowheads="1"/>
          </p:cNvSpPr>
          <p:nvPr/>
        </p:nvSpPr>
        <p:spPr bwMode="auto">
          <a:xfrm>
            <a:off x="6291263" y="1066800"/>
            <a:ext cx="2971800" cy="4984750"/>
          </a:xfrm>
          <a:prstGeom prst="rect">
            <a:avLst/>
          </a:prstGeom>
          <a:noFill/>
          <a:ln w="9525">
            <a:noFill/>
            <a:miter lim="800000"/>
            <a:headEnd/>
            <a:tailEnd/>
          </a:ln>
          <a:effectLst/>
        </p:spPr>
        <p:txBody>
          <a:bodyPr>
            <a:spAutoFit/>
          </a:bodyPr>
          <a:lstStyle/>
          <a:p>
            <a:pPr>
              <a:buFontTx/>
              <a:buChar char="•"/>
            </a:pPr>
            <a:r>
              <a:rPr lang="en-US" sz="1400" b="1">
                <a:solidFill>
                  <a:srgbClr val="A50021"/>
                </a:solidFill>
                <a:latin typeface="Arial Narrow" pitchFamily="34" charset="0"/>
              </a:rPr>
              <a:t>  WG-A, conveners meeting, July 5</a:t>
            </a:r>
          </a:p>
          <a:p>
            <a:pPr>
              <a:buFontTx/>
              <a:buChar char="•"/>
            </a:pPr>
            <a:r>
              <a:rPr lang="en-US" sz="1400" b="1">
                <a:solidFill>
                  <a:srgbClr val="A50021"/>
                </a:solidFill>
                <a:latin typeface="Arial Narrow" pitchFamily="34" charset="0"/>
              </a:rPr>
              <a:t>  WG-D, conveners meeting, July 11</a:t>
            </a:r>
          </a:p>
          <a:p>
            <a:pPr>
              <a:buFontTx/>
              <a:buChar char="•"/>
            </a:pPr>
            <a:r>
              <a:rPr lang="en-US" sz="1400" b="1">
                <a:solidFill>
                  <a:srgbClr val="A50021"/>
                </a:solidFill>
                <a:latin typeface="Arial Narrow" pitchFamily="34" charset="0"/>
              </a:rPr>
              <a:t>  WG-A, group meeting, July 12</a:t>
            </a:r>
          </a:p>
          <a:p>
            <a:pPr>
              <a:buFontTx/>
              <a:buChar char="•"/>
            </a:pPr>
            <a:r>
              <a:rPr lang="en-US" sz="1400" b="1">
                <a:solidFill>
                  <a:srgbClr val="A50021"/>
                </a:solidFill>
                <a:latin typeface="Arial Narrow" pitchFamily="34" charset="0"/>
              </a:rPr>
              <a:t>  WG-B, conveners meeting, July 13</a:t>
            </a:r>
          </a:p>
          <a:p>
            <a:pPr>
              <a:buFontTx/>
              <a:buChar char="•"/>
            </a:pPr>
            <a:r>
              <a:rPr lang="en-US" sz="1400" b="1">
                <a:solidFill>
                  <a:srgbClr val="A50021"/>
                </a:solidFill>
                <a:latin typeface="Arial Narrow" pitchFamily="34" charset="0"/>
              </a:rPr>
              <a:t>  WG-C, group meeting, July 17</a:t>
            </a:r>
          </a:p>
          <a:p>
            <a:pPr>
              <a:buFontTx/>
              <a:buChar char="•"/>
            </a:pPr>
            <a:r>
              <a:rPr lang="en-US" sz="1400" b="1">
                <a:solidFill>
                  <a:srgbClr val="A50021"/>
                </a:solidFill>
                <a:latin typeface="Arial Narrow" pitchFamily="34" charset="0"/>
              </a:rPr>
              <a:t>  WG-B, group meeting, July 23</a:t>
            </a:r>
          </a:p>
          <a:p>
            <a:pPr>
              <a:buFontTx/>
              <a:buChar char="•"/>
            </a:pPr>
            <a:r>
              <a:rPr lang="en-US" sz="1400" b="1">
                <a:solidFill>
                  <a:srgbClr val="A50021"/>
                </a:solidFill>
                <a:latin typeface="Arial Narrow" pitchFamily="34" charset="0"/>
              </a:rPr>
              <a:t>  WG-C, group meeting, July 24</a:t>
            </a:r>
          </a:p>
          <a:p>
            <a:pPr>
              <a:buFontTx/>
              <a:buChar char="•"/>
            </a:pPr>
            <a:r>
              <a:rPr lang="en-US" sz="1400" b="1">
                <a:solidFill>
                  <a:srgbClr val="A50021"/>
                </a:solidFill>
                <a:latin typeface="Arial Narrow" pitchFamily="34" charset="0"/>
              </a:rPr>
              <a:t>  WG-A, group meeting, July 30</a:t>
            </a:r>
          </a:p>
          <a:p>
            <a:pPr>
              <a:buFontTx/>
              <a:buChar char="•"/>
            </a:pPr>
            <a:r>
              <a:rPr lang="en-US" sz="1400" b="1">
                <a:solidFill>
                  <a:srgbClr val="A50021"/>
                </a:solidFill>
                <a:latin typeface="Arial Narrow" pitchFamily="34" charset="0"/>
              </a:rPr>
              <a:t>  WG-C, group meeting, July 31</a:t>
            </a:r>
          </a:p>
          <a:p>
            <a:pPr>
              <a:buFontTx/>
              <a:buChar char="•"/>
            </a:pPr>
            <a:r>
              <a:rPr lang="en-US" sz="1400" b="1">
                <a:solidFill>
                  <a:srgbClr val="A50021"/>
                </a:solidFill>
                <a:latin typeface="Arial Narrow" pitchFamily="34" charset="0"/>
              </a:rPr>
              <a:t>  WG-D, group meeting, August 1</a:t>
            </a:r>
          </a:p>
          <a:p>
            <a:pPr>
              <a:buFontTx/>
              <a:buChar char="•"/>
            </a:pPr>
            <a:r>
              <a:rPr lang="en-US" sz="1400" b="1">
                <a:solidFill>
                  <a:srgbClr val="A50021"/>
                </a:solidFill>
                <a:latin typeface="Arial Narrow" pitchFamily="34" charset="0"/>
              </a:rPr>
              <a:t>  WG-B, group meeting, August 2</a:t>
            </a:r>
          </a:p>
          <a:p>
            <a:pPr>
              <a:buFontTx/>
              <a:buChar char="•"/>
            </a:pPr>
            <a:r>
              <a:rPr lang="en-US" sz="1400" b="1">
                <a:solidFill>
                  <a:srgbClr val="A50021"/>
                </a:solidFill>
                <a:latin typeface="Arial Narrow" pitchFamily="34" charset="0"/>
              </a:rPr>
              <a:t>  WG-A, group meeting, August 6</a:t>
            </a:r>
          </a:p>
          <a:p>
            <a:pPr>
              <a:buFontTx/>
              <a:buChar char="•"/>
            </a:pPr>
            <a:r>
              <a:rPr lang="en-US" sz="1400" b="1">
                <a:solidFill>
                  <a:srgbClr val="A50021"/>
                </a:solidFill>
                <a:latin typeface="Arial Narrow" pitchFamily="34" charset="0"/>
              </a:rPr>
              <a:t>  WG-C, group meeting, August 7</a:t>
            </a:r>
          </a:p>
          <a:p>
            <a:pPr>
              <a:buFontTx/>
              <a:buChar char="•"/>
            </a:pPr>
            <a:r>
              <a:rPr lang="en-US" sz="1400" b="1">
                <a:solidFill>
                  <a:srgbClr val="A50021"/>
                </a:solidFill>
                <a:latin typeface="Arial Narrow" pitchFamily="34" charset="0"/>
              </a:rPr>
              <a:t>  WG-A, group meeting, August 13</a:t>
            </a:r>
          </a:p>
          <a:p>
            <a:pPr>
              <a:buFontTx/>
              <a:buChar char="•"/>
            </a:pPr>
            <a:r>
              <a:rPr lang="en-US" sz="1400" b="1">
                <a:solidFill>
                  <a:srgbClr val="A50021"/>
                </a:solidFill>
                <a:latin typeface="Arial Narrow" pitchFamily="34" charset="0"/>
              </a:rPr>
              <a:t>  WG-D, group meeting, August 15</a:t>
            </a:r>
          </a:p>
          <a:p>
            <a:pPr>
              <a:buFontTx/>
              <a:buChar char="•"/>
            </a:pPr>
            <a:r>
              <a:rPr lang="en-US" sz="1400" b="1">
                <a:solidFill>
                  <a:srgbClr val="A50021"/>
                </a:solidFill>
                <a:latin typeface="Arial Narrow" pitchFamily="34" charset="0"/>
              </a:rPr>
              <a:t>  WG-B, group meeting, August 16</a:t>
            </a:r>
          </a:p>
          <a:p>
            <a:pPr>
              <a:buFontTx/>
              <a:buChar char="•"/>
            </a:pPr>
            <a:r>
              <a:rPr lang="en-US" sz="1400" b="1">
                <a:solidFill>
                  <a:srgbClr val="A50021"/>
                </a:solidFill>
                <a:latin typeface="Arial Narrow" pitchFamily="34" charset="0"/>
              </a:rPr>
              <a:t>  WG-A, group meeting, August 20</a:t>
            </a:r>
          </a:p>
          <a:p>
            <a:pPr>
              <a:buFontTx/>
              <a:buChar char="•"/>
            </a:pPr>
            <a:r>
              <a:rPr lang="en-US" sz="1400" b="1">
                <a:solidFill>
                  <a:srgbClr val="A50021"/>
                </a:solidFill>
                <a:latin typeface="Arial Narrow" pitchFamily="34" charset="0"/>
              </a:rPr>
              <a:t>  WG-C, group meeting, August 21</a:t>
            </a:r>
          </a:p>
          <a:p>
            <a:pPr>
              <a:buFontTx/>
              <a:buChar char="•"/>
            </a:pPr>
            <a:r>
              <a:rPr lang="en-US" sz="1400" b="1">
                <a:solidFill>
                  <a:srgbClr val="A50021"/>
                </a:solidFill>
                <a:latin typeface="Arial Narrow" pitchFamily="34" charset="0"/>
              </a:rPr>
              <a:t>  WG-A, group meeting, August 27</a:t>
            </a:r>
          </a:p>
          <a:p>
            <a:pPr>
              <a:buFontTx/>
              <a:buChar char="•"/>
            </a:pPr>
            <a:r>
              <a:rPr lang="en-US" sz="1400" b="1">
                <a:solidFill>
                  <a:srgbClr val="A50021"/>
                </a:solidFill>
                <a:latin typeface="Arial Narrow" pitchFamily="34" charset="0"/>
              </a:rPr>
              <a:t>  WG-C, group meeting, August 28</a:t>
            </a:r>
          </a:p>
          <a:p>
            <a:pPr>
              <a:buFontTx/>
              <a:buChar char="•"/>
            </a:pPr>
            <a:r>
              <a:rPr lang="en-US" sz="1400" b="1">
                <a:solidFill>
                  <a:srgbClr val="A50021"/>
                </a:solidFill>
                <a:latin typeface="Arial Narrow" pitchFamily="34" charset="0"/>
              </a:rPr>
              <a:t>  Conveners and IPAC mtg, August 29</a:t>
            </a:r>
          </a:p>
          <a:p>
            <a:pPr>
              <a:buFontTx/>
              <a:buChar char="•"/>
            </a:pPr>
            <a:r>
              <a:rPr lang="en-US" sz="1400" b="1">
                <a:solidFill>
                  <a:srgbClr val="A50021"/>
                </a:solidFill>
                <a:latin typeface="Arial Narrow" pitchFamily="34" charset="0"/>
              </a:rPr>
              <a:t>  WG-B, group meeting, August 30</a:t>
            </a:r>
          </a:p>
          <a:p>
            <a:pPr>
              <a:buFontTx/>
              <a:buChar char="•"/>
            </a:pPr>
            <a:r>
              <a:rPr lang="en-US" sz="1400" b="1">
                <a:solidFill>
                  <a:srgbClr val="A50021"/>
                </a:solidFill>
                <a:latin typeface="Arial Narrow" pitchFamily="34" charset="0"/>
              </a:rPr>
              <a:t>  WG-B, group meeting, September 13</a:t>
            </a:r>
          </a:p>
        </p:txBody>
      </p:sp>
      <p:sp>
        <p:nvSpPr>
          <p:cNvPr id="857095" name="Rectangle 7"/>
          <p:cNvSpPr>
            <a:spLocks noChangeArrowheads="1"/>
          </p:cNvSpPr>
          <p:nvPr/>
        </p:nvSpPr>
        <p:spPr bwMode="auto">
          <a:xfrm>
            <a:off x="1295400" y="0"/>
            <a:ext cx="7848600" cy="914400"/>
          </a:xfrm>
          <a:prstGeom prst="rect">
            <a:avLst/>
          </a:prstGeom>
          <a:noFill/>
          <a:ln w="9525">
            <a:noFill/>
            <a:miter lim="800000"/>
            <a:headEnd/>
            <a:tailEnd/>
          </a:ln>
          <a:effectLst/>
        </p:spPr>
        <p:txBody>
          <a:bodyPr anchor="ctr"/>
          <a:lstStyle/>
          <a:p>
            <a:pPr algn="ctr" eaLnBrk="1" fontAlgn="base" hangingPunct="1"/>
            <a:r>
              <a:rPr lang="en-US" sz="3600">
                <a:solidFill>
                  <a:srgbClr val="23346C"/>
                </a:solidFill>
              </a:rPr>
              <a:t>Work in preparation for IRENG07</a:t>
            </a:r>
          </a:p>
        </p:txBody>
      </p:sp>
    </p:spTree>
  </p:cSld>
  <p:clrMapOvr>
    <a:masterClrMapping/>
  </p:clrMapOvr>
  <p:transition>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4925" y="2276475"/>
            <a:ext cx="3892550" cy="4445000"/>
            <a:chOff x="0" y="960"/>
            <a:chExt cx="2832" cy="3130"/>
          </a:xfrm>
        </p:grpSpPr>
        <p:pic>
          <p:nvPicPr>
            <p:cNvPr id="49166" name="Picture 3"/>
            <p:cNvPicPr>
              <a:picLocks noChangeAspect="1" noChangeArrowheads="1"/>
            </p:cNvPicPr>
            <p:nvPr/>
          </p:nvPicPr>
          <p:blipFill>
            <a:blip r:embed="rId3" cstate="screen"/>
            <a:srcRect l="681" t="6340" r="36830" b="2234"/>
            <a:stretch>
              <a:fillRect/>
            </a:stretch>
          </p:blipFill>
          <p:spPr bwMode="auto">
            <a:xfrm>
              <a:off x="0" y="960"/>
              <a:ext cx="2832" cy="2832"/>
            </a:xfrm>
            <a:prstGeom prst="rect">
              <a:avLst/>
            </a:prstGeom>
            <a:noFill/>
            <a:ln w="9525">
              <a:noFill/>
              <a:miter lim="800000"/>
              <a:headEnd/>
              <a:tailEnd/>
            </a:ln>
          </p:spPr>
        </p:pic>
        <p:sp>
          <p:nvSpPr>
            <p:cNvPr id="49167" name="Text Box 4"/>
            <p:cNvSpPr txBox="1">
              <a:spLocks noChangeArrowheads="1"/>
            </p:cNvSpPr>
            <p:nvPr/>
          </p:nvSpPr>
          <p:spPr bwMode="auto">
            <a:xfrm>
              <a:off x="1671" y="3639"/>
              <a:ext cx="816" cy="451"/>
            </a:xfrm>
            <a:prstGeom prst="rect">
              <a:avLst/>
            </a:prstGeom>
            <a:noFill/>
            <a:ln w="9525">
              <a:noFill/>
              <a:miter lim="800000"/>
              <a:headEnd/>
              <a:tailEnd/>
            </a:ln>
          </p:spPr>
          <p:txBody>
            <a:bodyPr>
              <a:spAutoFit/>
            </a:bodyPr>
            <a:lstStyle/>
            <a:p>
              <a:pPr eaLnBrk="1" hangingPunct="1">
                <a:spcBef>
                  <a:spcPct val="50000"/>
                </a:spcBef>
              </a:pPr>
              <a:r>
                <a:rPr lang="en-US">
                  <a:latin typeface="Arial" charset="0"/>
                </a:rPr>
                <a:t>250mSv/h</a:t>
              </a:r>
            </a:p>
          </p:txBody>
        </p:sp>
        <p:sp>
          <p:nvSpPr>
            <p:cNvPr id="49168" name="Line 5"/>
            <p:cNvSpPr>
              <a:spLocks noChangeShapeType="1"/>
            </p:cNvSpPr>
            <p:nvPr/>
          </p:nvSpPr>
          <p:spPr bwMode="auto">
            <a:xfrm flipV="1">
              <a:off x="1698" y="3552"/>
              <a:ext cx="0" cy="288"/>
            </a:xfrm>
            <a:prstGeom prst="line">
              <a:avLst/>
            </a:prstGeom>
            <a:noFill/>
            <a:ln w="28575">
              <a:solidFill>
                <a:schemeClr val="tx1"/>
              </a:solidFill>
              <a:round/>
              <a:headEnd/>
              <a:tailEnd type="triangle" w="med" len="med"/>
            </a:ln>
          </p:spPr>
          <p:txBody>
            <a:bodyPr/>
            <a:lstStyle/>
            <a:p>
              <a:endParaRPr lang="en-US"/>
            </a:p>
          </p:txBody>
        </p:sp>
      </p:grpSp>
      <p:pic>
        <p:nvPicPr>
          <p:cNvPr id="49155" name="Picture 8"/>
          <p:cNvPicPr>
            <a:picLocks noChangeAspect="1" noChangeArrowheads="1"/>
          </p:cNvPicPr>
          <p:nvPr/>
        </p:nvPicPr>
        <p:blipFill>
          <a:blip r:embed="rId4" cstate="screen"/>
          <a:srcRect/>
          <a:stretch>
            <a:fillRect/>
          </a:stretch>
        </p:blipFill>
        <p:spPr bwMode="auto">
          <a:xfrm>
            <a:off x="4211638" y="765175"/>
            <a:ext cx="4537075" cy="1368425"/>
          </a:xfrm>
          <a:prstGeom prst="rect">
            <a:avLst/>
          </a:prstGeom>
          <a:noFill/>
          <a:ln w="9525">
            <a:noFill/>
            <a:miter lim="800000"/>
            <a:headEnd/>
            <a:tailEnd/>
          </a:ln>
        </p:spPr>
      </p:pic>
      <p:sp>
        <p:nvSpPr>
          <p:cNvPr id="49156" name="Rectangle 9"/>
          <p:cNvSpPr>
            <a:spLocks noGrp="1" noChangeArrowheads="1"/>
          </p:cNvSpPr>
          <p:nvPr>
            <p:ph type="title"/>
          </p:nvPr>
        </p:nvSpPr>
        <p:spPr/>
        <p:txBody>
          <a:bodyPr/>
          <a:lstStyle/>
          <a:p>
            <a:pPr eaLnBrk="1" hangingPunct="1"/>
            <a:r>
              <a:rPr lang="en-US" sz="2400" b="1" smtClean="0"/>
              <a:t>Shielding the IR hall</a:t>
            </a:r>
          </a:p>
        </p:txBody>
      </p:sp>
      <p:sp>
        <p:nvSpPr>
          <p:cNvPr id="49157" name="Text Box 10"/>
          <p:cNvSpPr txBox="1">
            <a:spLocks noChangeArrowheads="1"/>
          </p:cNvSpPr>
          <p:nvPr/>
        </p:nvSpPr>
        <p:spPr bwMode="auto">
          <a:xfrm>
            <a:off x="827088" y="2420938"/>
            <a:ext cx="2584450" cy="396875"/>
          </a:xfrm>
          <a:prstGeom prst="rect">
            <a:avLst/>
          </a:prstGeom>
          <a:noFill/>
          <a:ln w="9525">
            <a:noFill/>
            <a:miter lim="800000"/>
            <a:headEnd/>
            <a:tailEnd/>
          </a:ln>
        </p:spPr>
        <p:txBody>
          <a:bodyPr>
            <a:spAutoFit/>
          </a:bodyPr>
          <a:lstStyle/>
          <a:p>
            <a:r>
              <a:rPr lang="en-US" sz="2000">
                <a:solidFill>
                  <a:srgbClr val="008000"/>
                </a:solidFill>
                <a:latin typeface="Arial" charset="0"/>
              </a:rPr>
              <a:t>Self-shielding of GLD</a:t>
            </a:r>
          </a:p>
        </p:txBody>
      </p:sp>
      <p:sp>
        <p:nvSpPr>
          <p:cNvPr id="49158" name="Text Box 11"/>
          <p:cNvSpPr txBox="1">
            <a:spLocks noChangeArrowheads="1"/>
          </p:cNvSpPr>
          <p:nvPr/>
        </p:nvSpPr>
        <p:spPr bwMode="auto">
          <a:xfrm>
            <a:off x="4572000" y="2708275"/>
            <a:ext cx="2438400" cy="701675"/>
          </a:xfrm>
          <a:prstGeom prst="rect">
            <a:avLst/>
          </a:prstGeom>
          <a:noFill/>
          <a:ln w="9525">
            <a:noFill/>
            <a:miter lim="800000"/>
            <a:headEnd/>
            <a:tailEnd/>
          </a:ln>
        </p:spPr>
        <p:txBody>
          <a:bodyPr>
            <a:spAutoFit/>
          </a:bodyPr>
          <a:lstStyle/>
          <a:p>
            <a:r>
              <a:rPr lang="en-US" sz="2000">
                <a:solidFill>
                  <a:srgbClr val="008000"/>
                </a:solidFill>
                <a:latin typeface="Arial" charset="0"/>
              </a:rPr>
              <a:t>Shielding the “4</a:t>
            </a:r>
            <a:r>
              <a:rPr lang="en-US" sz="2000" baseline="30000">
                <a:solidFill>
                  <a:srgbClr val="008000"/>
                </a:solidFill>
                <a:latin typeface="Arial" charset="0"/>
              </a:rPr>
              <a:t>th</a:t>
            </a:r>
            <a:r>
              <a:rPr lang="en-US" sz="2000">
                <a:solidFill>
                  <a:srgbClr val="008000"/>
                </a:solidFill>
                <a:latin typeface="Arial" charset="0"/>
              </a:rPr>
              <a:t>“ with walls</a:t>
            </a:r>
          </a:p>
        </p:txBody>
      </p:sp>
      <p:sp>
        <p:nvSpPr>
          <p:cNvPr id="49159" name="Text Box 12"/>
          <p:cNvSpPr txBox="1">
            <a:spLocks noChangeArrowheads="1"/>
          </p:cNvSpPr>
          <p:nvPr/>
        </p:nvSpPr>
        <p:spPr bwMode="auto">
          <a:xfrm>
            <a:off x="228600" y="755650"/>
            <a:ext cx="3767138" cy="1520825"/>
          </a:xfrm>
          <a:prstGeom prst="rect">
            <a:avLst/>
          </a:prstGeom>
          <a:noFill/>
          <a:ln w="9525">
            <a:noFill/>
            <a:miter lim="800000"/>
            <a:headEnd/>
            <a:tailEnd/>
          </a:ln>
        </p:spPr>
        <p:txBody>
          <a:bodyPr>
            <a:spAutoFit/>
          </a:bodyPr>
          <a:lstStyle/>
          <a:p>
            <a:pPr eaLnBrk="1" hangingPunct="1">
              <a:spcBef>
                <a:spcPct val="20000"/>
              </a:spcBef>
            </a:pPr>
            <a:r>
              <a:rPr lang="en-US">
                <a:latin typeface="Arial" charset="0"/>
                <a:cs typeface="Arial" charset="0"/>
              </a:rPr>
              <a:t>Detector itself is well shielded except for incoming beamlines.</a:t>
            </a:r>
          </a:p>
          <a:p>
            <a:pPr eaLnBrk="1" hangingPunct="1">
              <a:spcBef>
                <a:spcPct val="20000"/>
              </a:spcBef>
            </a:pPr>
            <a:r>
              <a:rPr lang="en-US">
                <a:latin typeface="Arial" charset="0"/>
                <a:cs typeface="Arial" charset="0"/>
              </a:rPr>
              <a:t>A proper “pacman” can shield the incoming beamlines and remove the need for shielding wall.</a:t>
            </a:r>
          </a:p>
        </p:txBody>
      </p:sp>
      <p:grpSp>
        <p:nvGrpSpPr>
          <p:cNvPr id="3" name="Group 13"/>
          <p:cNvGrpSpPr>
            <a:grpSpLocks/>
          </p:cNvGrpSpPr>
          <p:nvPr/>
        </p:nvGrpSpPr>
        <p:grpSpPr bwMode="auto">
          <a:xfrm>
            <a:off x="3708400" y="2133600"/>
            <a:ext cx="5435600" cy="3887788"/>
            <a:chOff x="1466" y="1536"/>
            <a:chExt cx="3814" cy="2784"/>
          </a:xfrm>
        </p:grpSpPr>
        <p:pic>
          <p:nvPicPr>
            <p:cNvPr id="49164" name="Picture 14"/>
            <p:cNvPicPr>
              <a:picLocks noChangeAspect="1" noChangeArrowheads="1"/>
            </p:cNvPicPr>
            <p:nvPr/>
          </p:nvPicPr>
          <p:blipFill>
            <a:blip r:embed="rId5" cstate="screen"/>
            <a:srcRect/>
            <a:stretch>
              <a:fillRect/>
            </a:stretch>
          </p:blipFill>
          <p:spPr bwMode="auto">
            <a:xfrm>
              <a:off x="1466" y="1545"/>
              <a:ext cx="3345" cy="1655"/>
            </a:xfrm>
            <a:prstGeom prst="rect">
              <a:avLst/>
            </a:prstGeom>
            <a:noFill/>
            <a:ln w="9525">
              <a:noFill/>
              <a:miter lim="800000"/>
              <a:headEnd/>
              <a:tailEnd/>
            </a:ln>
          </p:spPr>
        </p:pic>
        <p:pic>
          <p:nvPicPr>
            <p:cNvPr id="49165" name="Picture 15"/>
            <p:cNvPicPr>
              <a:picLocks noChangeAspect="1" noChangeArrowheads="1"/>
            </p:cNvPicPr>
            <p:nvPr/>
          </p:nvPicPr>
          <p:blipFill>
            <a:blip r:embed="rId6" cstate="screen"/>
            <a:srcRect/>
            <a:stretch>
              <a:fillRect/>
            </a:stretch>
          </p:blipFill>
          <p:spPr bwMode="auto">
            <a:xfrm>
              <a:off x="4826" y="1536"/>
              <a:ext cx="454" cy="2784"/>
            </a:xfrm>
            <a:prstGeom prst="rect">
              <a:avLst/>
            </a:prstGeom>
            <a:noFill/>
            <a:ln w="9525">
              <a:noFill/>
              <a:miter lim="800000"/>
              <a:headEnd/>
              <a:tailEnd/>
            </a:ln>
          </p:spPr>
        </p:pic>
      </p:grpSp>
      <p:sp>
        <p:nvSpPr>
          <p:cNvPr id="49161" name="Rectangle 16"/>
          <p:cNvSpPr>
            <a:spLocks noChangeArrowheads="1"/>
          </p:cNvSpPr>
          <p:nvPr/>
        </p:nvSpPr>
        <p:spPr bwMode="auto">
          <a:xfrm>
            <a:off x="4875213" y="2349500"/>
            <a:ext cx="3657600" cy="581025"/>
          </a:xfrm>
          <a:prstGeom prst="rect">
            <a:avLst/>
          </a:prstGeom>
          <a:noFill/>
          <a:ln w="9525">
            <a:noFill/>
            <a:miter lim="800000"/>
            <a:headEnd/>
            <a:tailEnd/>
          </a:ln>
        </p:spPr>
        <p:txBody>
          <a:bodyPr>
            <a:spAutoFit/>
          </a:bodyPr>
          <a:lstStyle/>
          <a:p>
            <a:pPr eaLnBrk="1" hangingPunct="1"/>
            <a:r>
              <a:rPr lang="en-US">
                <a:solidFill>
                  <a:srgbClr val="180E00"/>
                </a:solidFill>
                <a:latin typeface="Arial Narrow" pitchFamily="34" charset="0"/>
              </a:rPr>
              <a:t>18MW on Cu target 9r.l at s=-8m</a:t>
            </a:r>
          </a:p>
          <a:p>
            <a:pPr eaLnBrk="1" hangingPunct="1"/>
            <a:r>
              <a:rPr lang="en-US">
                <a:solidFill>
                  <a:srgbClr val="180E00"/>
                </a:solidFill>
                <a:latin typeface="Arial Narrow" pitchFamily="34" charset="0"/>
              </a:rPr>
              <a:t>Pacman 1.2m iron and 2.5m concrete</a:t>
            </a:r>
          </a:p>
        </p:txBody>
      </p:sp>
      <p:sp>
        <p:nvSpPr>
          <p:cNvPr id="49162" name="Text Box 17"/>
          <p:cNvSpPr txBox="1">
            <a:spLocks noChangeArrowheads="1"/>
          </p:cNvSpPr>
          <p:nvPr/>
        </p:nvSpPr>
        <p:spPr bwMode="auto">
          <a:xfrm>
            <a:off x="4211638" y="4508500"/>
            <a:ext cx="4267200" cy="581025"/>
          </a:xfrm>
          <a:prstGeom prst="rect">
            <a:avLst/>
          </a:prstGeom>
          <a:noFill/>
          <a:ln w="9525">
            <a:noFill/>
            <a:miter lim="800000"/>
            <a:headEnd/>
            <a:tailEnd/>
          </a:ln>
        </p:spPr>
        <p:txBody>
          <a:bodyPr>
            <a:spAutoFit/>
          </a:bodyPr>
          <a:lstStyle/>
          <a:p>
            <a:pPr eaLnBrk="1" hangingPunct="1"/>
            <a:r>
              <a:rPr lang="en-US">
                <a:solidFill>
                  <a:srgbClr val="0000FF"/>
                </a:solidFill>
                <a:latin typeface="Comic Sans MS" pitchFamily="66" charset="0"/>
              </a:rPr>
              <a:t>18MW lost at s=-8m. </a:t>
            </a:r>
          </a:p>
          <a:p>
            <a:pPr eaLnBrk="1" hangingPunct="1"/>
            <a:r>
              <a:rPr lang="en-US">
                <a:solidFill>
                  <a:srgbClr val="0000FF"/>
                </a:solidFill>
                <a:latin typeface="Comic Sans MS" pitchFamily="66" charset="0"/>
              </a:rPr>
              <a:t>Pacman has </a:t>
            </a:r>
            <a:r>
              <a:rPr lang="en-US">
                <a:solidFill>
                  <a:srgbClr val="006600"/>
                </a:solidFill>
                <a:latin typeface="Comic Sans MS" pitchFamily="66" charset="0"/>
              </a:rPr>
              <a:t>Fe: 1.2m, Concrete: 2.5m</a:t>
            </a:r>
          </a:p>
        </p:txBody>
      </p:sp>
      <p:sp>
        <p:nvSpPr>
          <p:cNvPr id="49163" name="Text Box 18"/>
          <p:cNvSpPr txBox="1">
            <a:spLocks noChangeArrowheads="1"/>
          </p:cNvSpPr>
          <p:nvPr/>
        </p:nvSpPr>
        <p:spPr bwMode="auto">
          <a:xfrm>
            <a:off x="4067175" y="5229225"/>
            <a:ext cx="4465638" cy="581025"/>
          </a:xfrm>
          <a:prstGeom prst="rect">
            <a:avLst/>
          </a:prstGeom>
          <a:noFill/>
          <a:ln w="9525">
            <a:noFill/>
            <a:miter lim="800000"/>
            <a:headEnd/>
            <a:tailEnd/>
          </a:ln>
        </p:spPr>
        <p:txBody>
          <a:bodyPr>
            <a:spAutoFit/>
          </a:bodyPr>
          <a:lstStyle/>
          <a:p>
            <a:pPr eaLnBrk="1" hangingPunct="1"/>
            <a:r>
              <a:rPr lang="en-US">
                <a:solidFill>
                  <a:srgbClr val="0000FF"/>
                </a:solidFill>
                <a:latin typeface="Comic Sans MS" pitchFamily="66" charset="0"/>
              </a:rPr>
              <a:t>Dose at pacman external wall   dose at r=7m </a:t>
            </a:r>
            <a:endParaRPr lang="en-US">
              <a:solidFill>
                <a:srgbClr val="660033"/>
              </a:solidFill>
              <a:latin typeface="Comic Sans MS" pitchFamily="66" charset="0"/>
            </a:endParaRPr>
          </a:p>
          <a:p>
            <a:pPr eaLnBrk="1" hangingPunct="1"/>
            <a:r>
              <a:rPr lang="en-US">
                <a:solidFill>
                  <a:srgbClr val="006600"/>
                </a:solidFill>
                <a:latin typeface="Comic Sans MS" pitchFamily="66" charset="0"/>
              </a:rPr>
              <a:t>     0.65rem/hr  (r=4.7m)            0.23rem/hr</a:t>
            </a:r>
          </a:p>
        </p:txBody>
      </p:sp>
    </p:spTree>
  </p:cSld>
  <p:clrMapOvr>
    <a:masterClrMapping/>
  </p:clrMapOvr>
  <p:transition>
    <p:strips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80" name="Rectangle 4"/>
          <p:cNvSpPr>
            <a:spLocks noChangeArrowheads="1"/>
          </p:cNvSpPr>
          <p:nvPr/>
        </p:nvSpPr>
        <p:spPr bwMode="auto">
          <a:xfrm>
            <a:off x="1447800" y="0"/>
            <a:ext cx="3733800" cy="914400"/>
          </a:xfrm>
          <a:prstGeom prst="rect">
            <a:avLst/>
          </a:prstGeom>
          <a:noFill/>
          <a:ln w="9525">
            <a:noFill/>
            <a:miter lim="800000"/>
            <a:headEnd/>
            <a:tailEnd/>
          </a:ln>
          <a:effectLst/>
        </p:spPr>
        <p:txBody>
          <a:bodyPr anchor="ctr"/>
          <a:lstStyle/>
          <a:p>
            <a:r>
              <a:rPr kumimoji="1" lang="en-US" sz="3200">
                <a:solidFill>
                  <a:schemeClr val="tx2"/>
                </a:solidFill>
                <a:latin typeface="Berlin Sans FB" pitchFamily="34" charset="0"/>
              </a:rPr>
              <a:t>Moving the detector</a:t>
            </a:r>
          </a:p>
        </p:txBody>
      </p:sp>
      <p:pic>
        <p:nvPicPr>
          <p:cNvPr id="766981" name="Picture 5" descr="magnet-2000-066_04"/>
          <p:cNvPicPr>
            <a:picLocks noChangeAspect="1" noChangeArrowheads="1"/>
          </p:cNvPicPr>
          <p:nvPr/>
        </p:nvPicPr>
        <p:blipFill>
          <a:blip r:embed="rId3" cstate="screen"/>
          <a:srcRect/>
          <a:stretch>
            <a:fillRect/>
          </a:stretch>
        </p:blipFill>
        <p:spPr bwMode="auto">
          <a:xfrm>
            <a:off x="5257800" y="84138"/>
            <a:ext cx="3810000" cy="3440112"/>
          </a:xfrm>
          <a:prstGeom prst="rect">
            <a:avLst/>
          </a:prstGeom>
          <a:noFill/>
        </p:spPr>
      </p:pic>
      <p:sp>
        <p:nvSpPr>
          <p:cNvPr id="766982" name="Text Box 6"/>
          <p:cNvSpPr txBox="1">
            <a:spLocks noChangeArrowheads="1"/>
          </p:cNvSpPr>
          <p:nvPr/>
        </p:nvSpPr>
        <p:spPr bwMode="auto">
          <a:xfrm>
            <a:off x="5410200" y="61913"/>
            <a:ext cx="3505200" cy="366712"/>
          </a:xfrm>
          <a:prstGeom prst="rect">
            <a:avLst/>
          </a:prstGeom>
          <a:noFill/>
          <a:ln w="9525">
            <a:noFill/>
            <a:miter lim="800000"/>
            <a:headEnd/>
            <a:tailEnd/>
          </a:ln>
          <a:effectLst/>
        </p:spPr>
        <p:txBody>
          <a:bodyPr>
            <a:spAutoFit/>
          </a:bodyPr>
          <a:lstStyle/>
          <a:p>
            <a:pPr fontAlgn="ctr"/>
            <a:r>
              <a:rPr lang="en-US" sz="1800">
                <a:solidFill>
                  <a:srgbClr val="FFE5F2"/>
                </a:solidFill>
                <a:latin typeface="Arial" pitchFamily="34" charset="0"/>
                <a:ea typeface="Arial Unicode MS" pitchFamily="34" charset="-128"/>
                <a:cs typeface="Arial Unicode MS" pitchFamily="34" charset="-128"/>
              </a:rPr>
              <a:t>Air-pads at CMS – move 2000k</a:t>
            </a:r>
          </a:p>
        </p:txBody>
      </p:sp>
      <p:pic>
        <p:nvPicPr>
          <p:cNvPr id="766983" name="Picture 7" descr="Oblique"/>
          <p:cNvPicPr>
            <a:picLocks noChangeAspect="1" noChangeArrowheads="1"/>
          </p:cNvPicPr>
          <p:nvPr/>
        </p:nvPicPr>
        <p:blipFill>
          <a:blip r:embed="rId4" cstate="screen"/>
          <a:srcRect/>
          <a:stretch>
            <a:fillRect/>
          </a:stretch>
        </p:blipFill>
        <p:spPr bwMode="auto">
          <a:xfrm>
            <a:off x="0" y="914400"/>
            <a:ext cx="4419600" cy="2859088"/>
          </a:xfrm>
          <a:prstGeom prst="rect">
            <a:avLst/>
          </a:prstGeom>
          <a:noFill/>
        </p:spPr>
      </p:pic>
      <p:sp>
        <p:nvSpPr>
          <p:cNvPr id="766984" name="Rectangle 8"/>
          <p:cNvSpPr>
            <a:spLocks noChangeArrowheads="1"/>
          </p:cNvSpPr>
          <p:nvPr/>
        </p:nvSpPr>
        <p:spPr bwMode="auto">
          <a:xfrm>
            <a:off x="0" y="3476625"/>
            <a:ext cx="4106863" cy="336550"/>
          </a:xfrm>
          <a:prstGeom prst="rect">
            <a:avLst/>
          </a:prstGeom>
          <a:noFill/>
          <a:ln w="9525">
            <a:noFill/>
            <a:miter lim="800000"/>
            <a:headEnd/>
            <a:tailEnd/>
          </a:ln>
          <a:effectLst/>
        </p:spPr>
        <p:txBody>
          <a:bodyPr wrap="none">
            <a:spAutoFit/>
          </a:bodyPr>
          <a:lstStyle/>
          <a:p>
            <a:pPr fontAlgn="ctr"/>
            <a:r>
              <a:rPr lang="en-US">
                <a:solidFill>
                  <a:schemeClr val="accent2"/>
                </a:solidFill>
                <a:latin typeface="Arial" pitchFamily="34" charset="0"/>
                <a:ea typeface="Arial Unicode MS" pitchFamily="34" charset="-128"/>
                <a:cs typeface="Arial Unicode MS" pitchFamily="34" charset="-128"/>
              </a:rPr>
              <a:t>Concept of the platform, A.Herve, H.Gerwig</a:t>
            </a:r>
          </a:p>
        </p:txBody>
      </p:sp>
      <p:pic>
        <p:nvPicPr>
          <p:cNvPr id="766985" name="Picture 9" descr="platform and IR asm iso"/>
          <p:cNvPicPr>
            <a:picLocks noChangeAspect="1" noChangeArrowheads="1"/>
          </p:cNvPicPr>
          <p:nvPr/>
        </p:nvPicPr>
        <p:blipFill>
          <a:blip r:embed="rId5" cstate="screen"/>
          <a:srcRect/>
          <a:stretch>
            <a:fillRect/>
          </a:stretch>
        </p:blipFill>
        <p:spPr bwMode="auto">
          <a:xfrm>
            <a:off x="0" y="3810000"/>
            <a:ext cx="4343400" cy="2654300"/>
          </a:xfrm>
          <a:prstGeom prst="rect">
            <a:avLst/>
          </a:prstGeom>
          <a:noFill/>
          <a:ln w="12700">
            <a:solidFill>
              <a:srgbClr val="0000FF"/>
            </a:solidFill>
            <a:miter lim="800000"/>
            <a:headEnd/>
            <a:tailEnd/>
          </a:ln>
        </p:spPr>
      </p:pic>
      <p:sp>
        <p:nvSpPr>
          <p:cNvPr id="766986" name="AutoShape 10"/>
          <p:cNvSpPr>
            <a:spLocks noChangeArrowheads="1"/>
          </p:cNvSpPr>
          <p:nvPr/>
        </p:nvSpPr>
        <p:spPr bwMode="auto">
          <a:xfrm rot="17574312" flipH="1">
            <a:off x="4457700" y="2933700"/>
            <a:ext cx="762000" cy="838200"/>
          </a:xfrm>
          <a:custGeom>
            <a:avLst/>
            <a:gdLst>
              <a:gd name="G0" fmla="+- 1180327 0 0"/>
              <a:gd name="G1" fmla="+- 10137416 0 0"/>
              <a:gd name="G2" fmla="+- 1180327 0 10137416"/>
              <a:gd name="G3" fmla="+- 10800 0 0"/>
              <a:gd name="G4" fmla="+- 0 0 1180327"/>
              <a:gd name="T0" fmla="*/ 360 256 1"/>
              <a:gd name="T1" fmla="*/ 0 256 1"/>
              <a:gd name="G5" fmla="+- G2 T0 T1"/>
              <a:gd name="G6" fmla="?: G2 G2 G5"/>
              <a:gd name="G7" fmla="+- 0 0 G6"/>
              <a:gd name="G8" fmla="+- 9004 0 0"/>
              <a:gd name="G9" fmla="+- 0 0 10137416"/>
              <a:gd name="G10" fmla="+- 9004 0 2700"/>
              <a:gd name="G11" fmla="cos G10 1180327"/>
              <a:gd name="G12" fmla="sin G10 1180327"/>
              <a:gd name="G13" fmla="cos 13500 1180327"/>
              <a:gd name="G14" fmla="sin 13500 1180327"/>
              <a:gd name="G15" fmla="+- G11 10800 0"/>
              <a:gd name="G16" fmla="+- G12 10800 0"/>
              <a:gd name="G17" fmla="+- G13 10800 0"/>
              <a:gd name="G18" fmla="+- G14 10800 0"/>
              <a:gd name="G19" fmla="*/ 9004 1 2"/>
              <a:gd name="G20" fmla="+- G19 5400 0"/>
              <a:gd name="G21" fmla="cos G20 1180327"/>
              <a:gd name="G22" fmla="sin G20 1180327"/>
              <a:gd name="G23" fmla="+- G21 10800 0"/>
              <a:gd name="G24" fmla="+- G12 G23 G22"/>
              <a:gd name="G25" fmla="+- G22 G23 G11"/>
              <a:gd name="G26" fmla="cos 10800 1180327"/>
              <a:gd name="G27" fmla="sin 10800 1180327"/>
              <a:gd name="G28" fmla="cos 9004 1180327"/>
              <a:gd name="G29" fmla="sin 9004 1180327"/>
              <a:gd name="G30" fmla="+- G26 10800 0"/>
              <a:gd name="G31" fmla="+- G27 10800 0"/>
              <a:gd name="G32" fmla="+- G28 10800 0"/>
              <a:gd name="G33" fmla="+- G29 10800 0"/>
              <a:gd name="G34" fmla="+- G19 5400 0"/>
              <a:gd name="G35" fmla="cos G34 10137416"/>
              <a:gd name="G36" fmla="sin G34 10137416"/>
              <a:gd name="G37" fmla="+/ 10137416 1180327 2"/>
              <a:gd name="T2" fmla="*/ 180 256 1"/>
              <a:gd name="T3" fmla="*/ 0 256 1"/>
              <a:gd name="G38" fmla="+- G37 T2 T3"/>
              <a:gd name="G39" fmla="?: G2 G37 G38"/>
              <a:gd name="G40" fmla="cos 10800 G39"/>
              <a:gd name="G41" fmla="sin 10800 G39"/>
              <a:gd name="G42" fmla="cos 9004 G39"/>
              <a:gd name="G43" fmla="sin 9004 G39"/>
              <a:gd name="G44" fmla="+- G40 10800 0"/>
              <a:gd name="G45" fmla="+- G41 10800 0"/>
              <a:gd name="G46" fmla="+- G42 10800 0"/>
              <a:gd name="G47" fmla="+- G43 10800 0"/>
              <a:gd name="G48" fmla="+- G35 10800 0"/>
              <a:gd name="G49" fmla="+- G36 10800 0"/>
              <a:gd name="T4" fmla="*/ 10111 w 21600"/>
              <a:gd name="T5" fmla="*/ 21 h 21600"/>
              <a:gd name="T6" fmla="*/ 1848 w 21600"/>
              <a:gd name="T7" fmla="*/ 15034 h 21600"/>
              <a:gd name="T8" fmla="*/ 10226 w 21600"/>
              <a:gd name="T9" fmla="*/ 1814 h 21600"/>
              <a:gd name="T10" fmla="*/ 23638 w 21600"/>
              <a:gd name="T11" fmla="*/ 14974 h 21600"/>
              <a:gd name="T12" fmla="*/ 19104 w 21600"/>
              <a:gd name="T13" fmla="*/ 17282 h 21600"/>
              <a:gd name="T14" fmla="*/ 16795 w 21600"/>
              <a:gd name="T15" fmla="*/ 1274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9362" y="13583"/>
                </a:moveTo>
                <a:cubicBezTo>
                  <a:pt x="19655" y="12684"/>
                  <a:pt x="19804" y="11745"/>
                  <a:pt x="19804" y="10800"/>
                </a:cubicBezTo>
                <a:cubicBezTo>
                  <a:pt x="19804" y="5827"/>
                  <a:pt x="15772" y="1796"/>
                  <a:pt x="10800" y="1796"/>
                </a:cubicBezTo>
                <a:cubicBezTo>
                  <a:pt x="5827" y="1796"/>
                  <a:pt x="1796" y="5827"/>
                  <a:pt x="1796" y="10800"/>
                </a:cubicBezTo>
                <a:cubicBezTo>
                  <a:pt x="1795" y="12131"/>
                  <a:pt x="2091" y="13446"/>
                  <a:pt x="2660" y="14650"/>
                </a:cubicBezTo>
                <a:lnTo>
                  <a:pt x="1037" y="15418"/>
                </a:lnTo>
                <a:cubicBezTo>
                  <a:pt x="354" y="13974"/>
                  <a:pt x="0" y="12397"/>
                  <a:pt x="0" y="10800"/>
                </a:cubicBezTo>
                <a:cubicBezTo>
                  <a:pt x="0" y="4835"/>
                  <a:pt x="4835" y="0"/>
                  <a:pt x="10800" y="0"/>
                </a:cubicBezTo>
                <a:cubicBezTo>
                  <a:pt x="16764" y="0"/>
                  <a:pt x="21600" y="4835"/>
                  <a:pt x="21600" y="10800"/>
                </a:cubicBezTo>
                <a:cubicBezTo>
                  <a:pt x="21600" y="11933"/>
                  <a:pt x="21421" y="13060"/>
                  <a:pt x="21070" y="14139"/>
                </a:cubicBezTo>
                <a:lnTo>
                  <a:pt x="23638" y="14974"/>
                </a:lnTo>
                <a:lnTo>
                  <a:pt x="19104" y="17282"/>
                </a:lnTo>
                <a:lnTo>
                  <a:pt x="16795" y="12749"/>
                </a:lnTo>
                <a:lnTo>
                  <a:pt x="19362" y="13583"/>
                </a:lnTo>
                <a:close/>
              </a:path>
            </a:pathLst>
          </a:custGeom>
          <a:solidFill>
            <a:schemeClr val="accent1"/>
          </a:solidFill>
          <a:ln w="38100">
            <a:solidFill>
              <a:schemeClr val="tx1"/>
            </a:solidFill>
            <a:miter lim="800000"/>
            <a:headEnd/>
            <a:tailEnd/>
          </a:ln>
          <a:effectLst/>
        </p:spPr>
        <p:txBody>
          <a:bodyPr wrap="none" anchor="ctr"/>
          <a:lstStyle/>
          <a:p>
            <a:endParaRPr lang="en-US"/>
          </a:p>
        </p:txBody>
      </p:sp>
      <p:pic>
        <p:nvPicPr>
          <p:cNvPr id="766987" name="Picture 11" descr="platform bottom detail"/>
          <p:cNvPicPr>
            <a:picLocks noChangeAspect="1" noChangeArrowheads="1"/>
          </p:cNvPicPr>
          <p:nvPr/>
        </p:nvPicPr>
        <p:blipFill>
          <a:blip r:embed="rId6" cstate="screen"/>
          <a:srcRect/>
          <a:stretch>
            <a:fillRect/>
          </a:stretch>
        </p:blipFill>
        <p:spPr bwMode="auto">
          <a:xfrm>
            <a:off x="5105400" y="3643313"/>
            <a:ext cx="3962400" cy="2830512"/>
          </a:xfrm>
          <a:prstGeom prst="rect">
            <a:avLst/>
          </a:prstGeom>
          <a:noFill/>
          <a:ln w="12700">
            <a:solidFill>
              <a:srgbClr val="0000FF"/>
            </a:solidFill>
            <a:miter lim="800000"/>
            <a:headEnd/>
            <a:tailEnd/>
          </a:ln>
        </p:spPr>
      </p:pic>
      <p:pic>
        <p:nvPicPr>
          <p:cNvPr id="766988" name="Picture 12" descr="1"/>
          <p:cNvPicPr>
            <a:picLocks noChangeAspect="1" noChangeArrowheads="1"/>
          </p:cNvPicPr>
          <p:nvPr/>
        </p:nvPicPr>
        <p:blipFill>
          <a:blip r:embed="rId7" cstate="screen"/>
          <a:srcRect/>
          <a:stretch>
            <a:fillRect/>
          </a:stretch>
        </p:blipFill>
        <p:spPr bwMode="auto">
          <a:xfrm>
            <a:off x="3476625" y="4876800"/>
            <a:ext cx="2035175" cy="1720850"/>
          </a:xfrm>
          <a:prstGeom prst="rect">
            <a:avLst/>
          </a:prstGeom>
          <a:noFill/>
          <a:ln w="12700">
            <a:solidFill>
              <a:srgbClr val="0000FF"/>
            </a:solidFill>
            <a:miter lim="800000"/>
            <a:headEnd/>
            <a:tailEnd/>
          </a:ln>
        </p:spPr>
      </p:pic>
      <p:sp>
        <p:nvSpPr>
          <p:cNvPr id="766989" name="Rectangle 13"/>
          <p:cNvSpPr>
            <a:spLocks noChangeArrowheads="1"/>
          </p:cNvSpPr>
          <p:nvPr/>
        </p:nvSpPr>
        <p:spPr bwMode="auto">
          <a:xfrm>
            <a:off x="5457825" y="6202363"/>
            <a:ext cx="985838" cy="336550"/>
          </a:xfrm>
          <a:prstGeom prst="rect">
            <a:avLst/>
          </a:prstGeom>
          <a:noFill/>
          <a:ln w="9525">
            <a:noFill/>
            <a:miter lim="800000"/>
            <a:headEnd/>
            <a:tailEnd/>
          </a:ln>
          <a:effectLst/>
        </p:spPr>
        <p:txBody>
          <a:bodyPr wrap="none">
            <a:spAutoFit/>
          </a:bodyPr>
          <a:lstStyle/>
          <a:p>
            <a:pPr fontAlgn="ctr"/>
            <a:r>
              <a:rPr lang="en-US">
                <a:solidFill>
                  <a:schemeClr val="accent2"/>
                </a:solidFill>
                <a:latin typeface="Arial" pitchFamily="34" charset="0"/>
                <a:ea typeface="Arial Unicode MS" pitchFamily="34" charset="-128"/>
                <a:cs typeface="Arial Unicode MS" pitchFamily="34" charset="-128"/>
              </a:rPr>
              <a:t>J.Amann</a:t>
            </a:r>
          </a:p>
        </p:txBody>
      </p:sp>
    </p:spTree>
  </p:cSld>
  <p:clrMapOvr>
    <a:masterClrMapping/>
  </p:clrMapOvr>
  <p:transition>
    <p:strips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295400" y="0"/>
            <a:ext cx="7467600" cy="939800"/>
          </a:xfrm>
        </p:spPr>
        <p:txBody>
          <a:bodyPr/>
          <a:lstStyle/>
          <a:p>
            <a:r>
              <a:rPr lang="en-US" sz="3200" smtClean="0"/>
              <a:t>Example of MDI issues we are working on</a:t>
            </a:r>
          </a:p>
        </p:txBody>
      </p:sp>
      <p:pic>
        <p:nvPicPr>
          <p:cNvPr id="53251" name="Picture 3" descr="irhall1"/>
          <p:cNvPicPr>
            <a:picLocks noChangeAspect="1" noChangeArrowheads="1"/>
          </p:cNvPicPr>
          <p:nvPr/>
        </p:nvPicPr>
        <p:blipFill>
          <a:blip r:embed="rId3" cstate="screen"/>
          <a:srcRect/>
          <a:stretch>
            <a:fillRect/>
          </a:stretch>
        </p:blipFill>
        <p:spPr bwMode="auto">
          <a:xfrm>
            <a:off x="0" y="1981200"/>
            <a:ext cx="3962400" cy="3048000"/>
          </a:xfrm>
          <a:prstGeom prst="rect">
            <a:avLst/>
          </a:prstGeom>
          <a:noFill/>
          <a:ln w="9525">
            <a:noFill/>
            <a:miter lim="800000"/>
            <a:headEnd/>
            <a:tailEnd/>
          </a:ln>
        </p:spPr>
      </p:pic>
      <p:pic>
        <p:nvPicPr>
          <p:cNvPr id="53252" name="Picture 4" descr="YB0_plug_being_opened"/>
          <p:cNvPicPr>
            <a:picLocks noChangeAspect="1" noChangeArrowheads="1"/>
          </p:cNvPicPr>
          <p:nvPr/>
        </p:nvPicPr>
        <p:blipFill>
          <a:blip r:embed="rId4" cstate="screen"/>
          <a:srcRect/>
          <a:stretch>
            <a:fillRect/>
          </a:stretch>
        </p:blipFill>
        <p:spPr bwMode="auto">
          <a:xfrm>
            <a:off x="4876800" y="3352800"/>
            <a:ext cx="4162425" cy="2959100"/>
          </a:xfrm>
          <a:prstGeom prst="rect">
            <a:avLst/>
          </a:prstGeom>
          <a:noFill/>
          <a:ln w="38100">
            <a:solidFill>
              <a:srgbClr val="000000"/>
            </a:solidFill>
            <a:miter lim="800000"/>
            <a:headEnd/>
            <a:tailEnd/>
          </a:ln>
        </p:spPr>
      </p:pic>
      <p:sp>
        <p:nvSpPr>
          <p:cNvPr id="53253" name="Rectangle 5"/>
          <p:cNvSpPr>
            <a:spLocks noChangeArrowheads="1"/>
          </p:cNvSpPr>
          <p:nvPr/>
        </p:nvSpPr>
        <p:spPr bwMode="auto">
          <a:xfrm>
            <a:off x="4900613" y="3416300"/>
            <a:ext cx="4086225" cy="366713"/>
          </a:xfrm>
          <a:prstGeom prst="rect">
            <a:avLst/>
          </a:prstGeom>
          <a:solidFill>
            <a:schemeClr val="bg1"/>
          </a:solidFill>
          <a:ln w="9525">
            <a:noFill/>
            <a:miter lim="800000"/>
            <a:headEnd/>
            <a:tailEnd/>
          </a:ln>
        </p:spPr>
        <p:txBody>
          <a:bodyPr>
            <a:spAutoFit/>
          </a:bodyPr>
          <a:lstStyle/>
          <a:p>
            <a:pPr eaLnBrk="1" hangingPunct="1"/>
            <a:r>
              <a:rPr lang="en-US" sz="1800">
                <a:latin typeface="Berlin Sans FB" pitchFamily="34" charset="0"/>
              </a:rPr>
              <a:t>CMS platform – proof of principle for ILC</a:t>
            </a:r>
          </a:p>
        </p:txBody>
      </p:sp>
      <p:grpSp>
        <p:nvGrpSpPr>
          <p:cNvPr id="2" name="Group 6"/>
          <p:cNvGrpSpPr>
            <a:grpSpLocks/>
          </p:cNvGrpSpPr>
          <p:nvPr/>
        </p:nvGrpSpPr>
        <p:grpSpPr bwMode="auto">
          <a:xfrm>
            <a:off x="4953000" y="838200"/>
            <a:ext cx="3657600" cy="2560638"/>
            <a:chOff x="2688" y="528"/>
            <a:chExt cx="2736" cy="1853"/>
          </a:xfrm>
        </p:grpSpPr>
        <p:pic>
          <p:nvPicPr>
            <p:cNvPr id="53261" name="Picture 7"/>
            <p:cNvPicPr>
              <a:picLocks noChangeAspect="1" noChangeArrowheads="1"/>
            </p:cNvPicPr>
            <p:nvPr/>
          </p:nvPicPr>
          <p:blipFill>
            <a:blip r:embed="rId5" cstate="screen"/>
            <a:srcRect/>
            <a:stretch>
              <a:fillRect/>
            </a:stretch>
          </p:blipFill>
          <p:spPr bwMode="auto">
            <a:xfrm>
              <a:off x="2688" y="528"/>
              <a:ext cx="2736" cy="1853"/>
            </a:xfrm>
            <a:prstGeom prst="rect">
              <a:avLst/>
            </a:prstGeom>
            <a:noFill/>
            <a:ln w="9525" algn="ctr">
              <a:noFill/>
              <a:miter lim="800000"/>
              <a:headEnd/>
              <a:tailEnd/>
            </a:ln>
          </p:spPr>
        </p:pic>
        <p:sp>
          <p:nvSpPr>
            <p:cNvPr id="53262" name="Rectangle 8"/>
            <p:cNvSpPr>
              <a:spLocks noChangeArrowheads="1"/>
            </p:cNvSpPr>
            <p:nvPr/>
          </p:nvSpPr>
          <p:spPr bwMode="auto">
            <a:xfrm>
              <a:off x="3332" y="1940"/>
              <a:ext cx="1420" cy="144"/>
            </a:xfrm>
            <a:prstGeom prst="rect">
              <a:avLst/>
            </a:prstGeom>
            <a:solidFill>
              <a:srgbClr val="996633"/>
            </a:solidFill>
            <a:ln w="9525" algn="ctr">
              <a:solidFill>
                <a:srgbClr val="008000"/>
              </a:solidFill>
              <a:miter lim="800000"/>
              <a:headEnd/>
              <a:tailEnd/>
            </a:ln>
          </p:spPr>
          <p:txBody>
            <a:bodyPr anchor="ctr">
              <a:spAutoFit/>
            </a:bodyPr>
            <a:lstStyle/>
            <a:p>
              <a:endParaRPr lang="en-US"/>
            </a:p>
          </p:txBody>
        </p:sp>
      </p:grpSp>
      <p:sp>
        <p:nvSpPr>
          <p:cNvPr id="53255" name="Text Box 9"/>
          <p:cNvSpPr txBox="1">
            <a:spLocks noChangeArrowheads="1"/>
          </p:cNvSpPr>
          <p:nvPr/>
        </p:nvSpPr>
        <p:spPr bwMode="auto">
          <a:xfrm>
            <a:off x="136525" y="1219200"/>
            <a:ext cx="3800475" cy="701675"/>
          </a:xfrm>
          <a:prstGeom prst="rect">
            <a:avLst/>
          </a:prstGeom>
          <a:noFill/>
          <a:ln w="9525" algn="ctr">
            <a:noFill/>
            <a:miter lim="800000"/>
            <a:headEnd/>
            <a:tailEnd/>
          </a:ln>
        </p:spPr>
        <p:txBody>
          <a:bodyPr wrap="none">
            <a:spAutoFit/>
          </a:bodyPr>
          <a:lstStyle/>
          <a:p>
            <a:r>
              <a:rPr lang="en-US" sz="2000"/>
              <a:t>Detector motion system with</a:t>
            </a:r>
            <a:br>
              <a:rPr lang="en-US" sz="2000"/>
            </a:br>
            <a:r>
              <a:rPr lang="en-US" sz="2000"/>
              <a:t>or without an intermediate platform</a:t>
            </a:r>
          </a:p>
        </p:txBody>
      </p:sp>
      <p:sp>
        <p:nvSpPr>
          <p:cNvPr id="53256" name="Line 10"/>
          <p:cNvSpPr>
            <a:spLocks noChangeShapeType="1"/>
          </p:cNvSpPr>
          <p:nvPr/>
        </p:nvSpPr>
        <p:spPr bwMode="auto">
          <a:xfrm>
            <a:off x="3276600" y="1371600"/>
            <a:ext cx="1295400" cy="152400"/>
          </a:xfrm>
          <a:prstGeom prst="line">
            <a:avLst/>
          </a:prstGeom>
          <a:noFill/>
          <a:ln w="38100">
            <a:solidFill>
              <a:srgbClr val="FF3300"/>
            </a:solidFill>
            <a:round/>
            <a:headEnd/>
            <a:tailEnd type="triangle" w="med" len="med"/>
          </a:ln>
        </p:spPr>
        <p:txBody>
          <a:bodyPr wrap="none">
            <a:spAutoFit/>
          </a:bodyPr>
          <a:lstStyle/>
          <a:p>
            <a:endParaRPr lang="en-US"/>
          </a:p>
        </p:txBody>
      </p:sp>
      <p:sp>
        <p:nvSpPr>
          <p:cNvPr id="53257" name="Line 11"/>
          <p:cNvSpPr>
            <a:spLocks noChangeShapeType="1"/>
          </p:cNvSpPr>
          <p:nvPr/>
        </p:nvSpPr>
        <p:spPr bwMode="auto">
          <a:xfrm>
            <a:off x="838200" y="1828800"/>
            <a:ext cx="381000" cy="457200"/>
          </a:xfrm>
          <a:prstGeom prst="line">
            <a:avLst/>
          </a:prstGeom>
          <a:noFill/>
          <a:ln w="38100">
            <a:solidFill>
              <a:srgbClr val="FF3300"/>
            </a:solidFill>
            <a:round/>
            <a:headEnd/>
            <a:tailEnd type="triangle" w="med" len="med"/>
          </a:ln>
        </p:spPr>
        <p:txBody>
          <a:bodyPr>
            <a:spAutoFit/>
          </a:bodyPr>
          <a:lstStyle/>
          <a:p>
            <a:endParaRPr lang="en-US"/>
          </a:p>
        </p:txBody>
      </p:sp>
      <p:sp>
        <p:nvSpPr>
          <p:cNvPr id="53258" name="Text Box 13"/>
          <p:cNvSpPr txBox="1">
            <a:spLocks noChangeArrowheads="1"/>
          </p:cNvSpPr>
          <p:nvPr/>
        </p:nvSpPr>
        <p:spPr bwMode="auto">
          <a:xfrm>
            <a:off x="76200" y="5013325"/>
            <a:ext cx="4435475" cy="396875"/>
          </a:xfrm>
          <a:prstGeom prst="rect">
            <a:avLst/>
          </a:prstGeom>
          <a:noFill/>
          <a:ln w="9525" algn="ctr">
            <a:noFill/>
            <a:miter lim="800000"/>
            <a:headEnd/>
            <a:tailEnd/>
          </a:ln>
        </p:spPr>
        <p:txBody>
          <a:bodyPr wrap="none">
            <a:spAutoFit/>
          </a:bodyPr>
          <a:lstStyle/>
          <a:p>
            <a:r>
              <a:rPr lang="en-US" sz="2000"/>
              <a:t>Detector and beamline shielding elements</a:t>
            </a:r>
          </a:p>
        </p:txBody>
      </p:sp>
      <p:sp>
        <p:nvSpPr>
          <p:cNvPr id="53259" name="Line 14"/>
          <p:cNvSpPr>
            <a:spLocks noChangeShapeType="1"/>
          </p:cNvSpPr>
          <p:nvPr/>
        </p:nvSpPr>
        <p:spPr bwMode="auto">
          <a:xfrm flipV="1">
            <a:off x="228600" y="3429000"/>
            <a:ext cx="304800" cy="1447800"/>
          </a:xfrm>
          <a:prstGeom prst="line">
            <a:avLst/>
          </a:prstGeom>
          <a:noFill/>
          <a:ln w="38100">
            <a:solidFill>
              <a:srgbClr val="FF3300"/>
            </a:solidFill>
            <a:round/>
            <a:headEnd/>
            <a:tailEnd type="triangle" w="med" len="med"/>
          </a:ln>
        </p:spPr>
        <p:txBody>
          <a:bodyPr>
            <a:spAutoFit/>
          </a:bodyPr>
          <a:lstStyle/>
          <a:p>
            <a:endParaRPr lang="en-US"/>
          </a:p>
        </p:txBody>
      </p:sp>
    </p:spTree>
  </p:cSld>
  <p:clrMapOvr>
    <a:masterClrMapping/>
  </p:clrMapOvr>
  <p:transition>
    <p:strips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body" idx="4294967295"/>
          </p:nvPr>
        </p:nvSpPr>
        <p:spPr>
          <a:xfrm>
            <a:off x="4876800" y="4343400"/>
            <a:ext cx="3962400" cy="2133600"/>
          </a:xfrm>
        </p:spPr>
        <p:txBody>
          <a:bodyPr/>
          <a:lstStyle/>
          <a:p>
            <a:pPr lvl="1">
              <a:buFontTx/>
              <a:buNone/>
            </a:pPr>
            <a:r>
              <a:rPr lang="en-US" altLang="ja-JP" smtClean="0">
                <a:ea typeface="ＭＳ Ｐゴシック" pitchFamily="34" charset="-128"/>
              </a:rPr>
              <a:t>    </a:t>
            </a:r>
          </a:p>
        </p:txBody>
      </p:sp>
      <p:pic>
        <p:nvPicPr>
          <p:cNvPr id="14339" name="Picture 3"/>
          <p:cNvPicPr>
            <a:picLocks noChangeAspect="1" noChangeArrowheads="1"/>
          </p:cNvPicPr>
          <p:nvPr/>
        </p:nvPicPr>
        <p:blipFill>
          <a:blip r:embed="rId3" cstate="screen"/>
          <a:srcRect/>
          <a:stretch>
            <a:fillRect/>
          </a:stretch>
        </p:blipFill>
        <p:spPr bwMode="auto">
          <a:xfrm>
            <a:off x="152400" y="838200"/>
            <a:ext cx="1447800" cy="1319213"/>
          </a:xfrm>
          <a:prstGeom prst="rect">
            <a:avLst/>
          </a:prstGeom>
          <a:noFill/>
          <a:ln w="9525">
            <a:noFill/>
            <a:miter lim="800000"/>
            <a:headEnd/>
            <a:tailEnd/>
          </a:ln>
        </p:spPr>
      </p:pic>
      <p:pic>
        <p:nvPicPr>
          <p:cNvPr id="14340" name="Picture 4"/>
          <p:cNvPicPr>
            <a:picLocks noChangeAspect="1" noChangeArrowheads="1"/>
          </p:cNvPicPr>
          <p:nvPr/>
        </p:nvPicPr>
        <p:blipFill>
          <a:blip r:embed="rId4" cstate="screen"/>
          <a:srcRect l="14815" r="14815"/>
          <a:stretch>
            <a:fillRect/>
          </a:stretch>
        </p:blipFill>
        <p:spPr bwMode="auto">
          <a:xfrm>
            <a:off x="76200" y="4953000"/>
            <a:ext cx="1447800" cy="1368425"/>
          </a:xfrm>
          <a:prstGeom prst="rect">
            <a:avLst/>
          </a:prstGeom>
          <a:noFill/>
          <a:ln w="9525">
            <a:noFill/>
            <a:miter lim="800000"/>
            <a:headEnd/>
            <a:tailEnd/>
          </a:ln>
        </p:spPr>
      </p:pic>
      <p:pic>
        <p:nvPicPr>
          <p:cNvPr id="14341" name="Picture 5" descr="detectorM"/>
          <p:cNvPicPr>
            <a:picLocks noChangeAspect="1" noChangeArrowheads="1"/>
          </p:cNvPicPr>
          <p:nvPr/>
        </p:nvPicPr>
        <p:blipFill>
          <a:blip r:embed="rId5" cstate="screen"/>
          <a:srcRect/>
          <a:stretch>
            <a:fillRect/>
          </a:stretch>
        </p:blipFill>
        <p:spPr bwMode="auto">
          <a:xfrm>
            <a:off x="0" y="2133600"/>
            <a:ext cx="1676400" cy="1169988"/>
          </a:xfrm>
          <a:prstGeom prst="rect">
            <a:avLst/>
          </a:prstGeom>
          <a:noFill/>
          <a:ln w="9525">
            <a:noFill/>
            <a:miter lim="800000"/>
            <a:headEnd/>
            <a:tailEnd/>
          </a:ln>
        </p:spPr>
      </p:pic>
      <p:sp>
        <p:nvSpPr>
          <p:cNvPr id="538630" name="Rectangle 6"/>
          <p:cNvSpPr>
            <a:spLocks noGrp="1" noChangeArrowheads="1"/>
          </p:cNvSpPr>
          <p:nvPr>
            <p:ph type="title" idx="4294967295"/>
          </p:nvPr>
        </p:nvSpPr>
        <p:spPr>
          <a:xfrm>
            <a:off x="685800" y="228600"/>
            <a:ext cx="7772400" cy="609600"/>
          </a:xfrm>
        </p:spPr>
        <p:txBody>
          <a:bodyPr/>
          <a:lstStyle/>
          <a:p>
            <a:pPr>
              <a:defRPr/>
            </a:pPr>
            <a:r>
              <a:rPr lang="en-US" smtClean="0">
                <a:effectLst>
                  <a:outerShdw blurRad="38100" dist="38100" dir="2700000" algn="tl">
                    <a:srgbClr val="C0C0C0"/>
                  </a:outerShdw>
                </a:effectLst>
              </a:rPr>
              <a:t>Evolution of ILC Detectors</a:t>
            </a:r>
            <a:endParaRPr lang="en-US" sz="3200" smtClean="0">
              <a:effectLst>
                <a:outerShdw blurRad="38100" dist="38100" dir="2700000" algn="tl">
                  <a:srgbClr val="C0C0C0"/>
                </a:outerShdw>
              </a:effectLst>
            </a:endParaRPr>
          </a:p>
        </p:txBody>
      </p:sp>
      <p:pic>
        <p:nvPicPr>
          <p:cNvPr id="14343" name="Picture 7" descr="SiD_2000"/>
          <p:cNvPicPr>
            <a:picLocks noChangeAspect="1" noChangeArrowheads="1"/>
          </p:cNvPicPr>
          <p:nvPr/>
        </p:nvPicPr>
        <p:blipFill>
          <a:blip r:embed="rId6" cstate="screen"/>
          <a:srcRect/>
          <a:stretch>
            <a:fillRect/>
          </a:stretch>
        </p:blipFill>
        <p:spPr bwMode="auto">
          <a:xfrm>
            <a:off x="0" y="3505200"/>
            <a:ext cx="1447800" cy="1365250"/>
          </a:xfrm>
          <a:prstGeom prst="rect">
            <a:avLst/>
          </a:prstGeom>
          <a:noFill/>
          <a:ln w="9525">
            <a:noFill/>
            <a:miter lim="800000"/>
            <a:headEnd/>
            <a:tailEnd/>
          </a:ln>
        </p:spPr>
      </p:pic>
      <p:sp>
        <p:nvSpPr>
          <p:cNvPr id="14344" name="Text Box 8"/>
          <p:cNvSpPr txBox="1">
            <a:spLocks noChangeArrowheads="1"/>
          </p:cNvSpPr>
          <p:nvPr/>
        </p:nvSpPr>
        <p:spPr bwMode="auto">
          <a:xfrm>
            <a:off x="1143000" y="1828800"/>
            <a:ext cx="601663" cy="336550"/>
          </a:xfrm>
          <a:prstGeom prst="rect">
            <a:avLst/>
          </a:prstGeom>
          <a:noFill/>
          <a:ln w="9525">
            <a:noFill/>
            <a:miter lim="800000"/>
            <a:headEnd/>
            <a:tailEnd/>
          </a:ln>
        </p:spPr>
        <p:txBody>
          <a:bodyPr wrap="none">
            <a:spAutoFit/>
          </a:bodyPr>
          <a:lstStyle/>
          <a:p>
            <a:pPr algn="l" eaLnBrk="1" hangingPunct="1"/>
            <a:r>
              <a:rPr lang="en-US" b="1">
                <a:latin typeface="Arial" charset="0"/>
                <a:ea typeface="Osaka" pitchFamily="48" charset="-128"/>
              </a:rPr>
              <a:t>LDC</a:t>
            </a:r>
          </a:p>
        </p:txBody>
      </p:sp>
      <p:sp>
        <p:nvSpPr>
          <p:cNvPr id="14345" name="Text Box 9"/>
          <p:cNvSpPr txBox="1">
            <a:spLocks noChangeArrowheads="1"/>
          </p:cNvSpPr>
          <p:nvPr/>
        </p:nvSpPr>
        <p:spPr bwMode="auto">
          <a:xfrm>
            <a:off x="1219200" y="2743200"/>
            <a:ext cx="612775" cy="336550"/>
          </a:xfrm>
          <a:prstGeom prst="rect">
            <a:avLst/>
          </a:prstGeom>
          <a:noFill/>
          <a:ln w="9525">
            <a:noFill/>
            <a:miter lim="800000"/>
            <a:headEnd/>
            <a:tailEnd/>
          </a:ln>
        </p:spPr>
        <p:txBody>
          <a:bodyPr wrap="none">
            <a:spAutoFit/>
          </a:bodyPr>
          <a:lstStyle/>
          <a:p>
            <a:pPr algn="l" eaLnBrk="1" hangingPunct="1"/>
            <a:r>
              <a:rPr lang="en-US" b="1">
                <a:latin typeface="Arial" charset="0"/>
                <a:ea typeface="Osaka" pitchFamily="48" charset="-128"/>
              </a:rPr>
              <a:t>GLD</a:t>
            </a:r>
          </a:p>
        </p:txBody>
      </p:sp>
      <p:sp>
        <p:nvSpPr>
          <p:cNvPr id="14346" name="Text Box 10"/>
          <p:cNvSpPr txBox="1">
            <a:spLocks noChangeArrowheads="1"/>
          </p:cNvSpPr>
          <p:nvPr/>
        </p:nvSpPr>
        <p:spPr bwMode="auto">
          <a:xfrm>
            <a:off x="1066800" y="4495800"/>
            <a:ext cx="522288" cy="336550"/>
          </a:xfrm>
          <a:prstGeom prst="rect">
            <a:avLst/>
          </a:prstGeom>
          <a:noFill/>
          <a:ln w="9525">
            <a:noFill/>
            <a:miter lim="800000"/>
            <a:headEnd/>
            <a:tailEnd/>
          </a:ln>
        </p:spPr>
        <p:txBody>
          <a:bodyPr wrap="none">
            <a:spAutoFit/>
          </a:bodyPr>
          <a:lstStyle/>
          <a:p>
            <a:pPr algn="l" eaLnBrk="1" hangingPunct="1"/>
            <a:r>
              <a:rPr lang="en-US" b="1">
                <a:latin typeface="Arial" charset="0"/>
                <a:ea typeface="Osaka" pitchFamily="48" charset="-128"/>
              </a:rPr>
              <a:t>SiD</a:t>
            </a:r>
          </a:p>
        </p:txBody>
      </p:sp>
      <p:sp>
        <p:nvSpPr>
          <p:cNvPr id="14347" name="Text Box 11"/>
          <p:cNvSpPr txBox="1">
            <a:spLocks noChangeArrowheads="1"/>
          </p:cNvSpPr>
          <p:nvPr/>
        </p:nvSpPr>
        <p:spPr bwMode="auto">
          <a:xfrm>
            <a:off x="990600" y="6096000"/>
            <a:ext cx="488950" cy="336550"/>
          </a:xfrm>
          <a:prstGeom prst="rect">
            <a:avLst/>
          </a:prstGeom>
          <a:noFill/>
          <a:ln w="9525">
            <a:noFill/>
            <a:miter lim="800000"/>
            <a:headEnd/>
            <a:tailEnd/>
          </a:ln>
        </p:spPr>
        <p:txBody>
          <a:bodyPr wrap="none">
            <a:spAutoFit/>
          </a:bodyPr>
          <a:lstStyle/>
          <a:p>
            <a:pPr algn="l" eaLnBrk="1" hangingPunct="1"/>
            <a:r>
              <a:rPr lang="en-US" b="1">
                <a:latin typeface="Arial" charset="0"/>
                <a:ea typeface="Osaka" pitchFamily="48" charset="-128"/>
              </a:rPr>
              <a:t>4th</a:t>
            </a:r>
          </a:p>
        </p:txBody>
      </p:sp>
      <p:sp>
        <p:nvSpPr>
          <p:cNvPr id="14348" name="Rectangle 16"/>
          <p:cNvSpPr>
            <a:spLocks noChangeArrowheads="1"/>
          </p:cNvSpPr>
          <p:nvPr/>
        </p:nvSpPr>
        <p:spPr bwMode="auto">
          <a:xfrm>
            <a:off x="2667000" y="1143000"/>
            <a:ext cx="609600" cy="2057400"/>
          </a:xfrm>
          <a:prstGeom prst="rect">
            <a:avLst/>
          </a:prstGeom>
          <a:solidFill>
            <a:schemeClr val="accent1"/>
          </a:solidFill>
          <a:ln w="9525">
            <a:solidFill>
              <a:schemeClr val="tx1"/>
            </a:solidFill>
            <a:miter lim="800000"/>
            <a:headEnd/>
            <a:tailEnd/>
          </a:ln>
        </p:spPr>
        <p:txBody>
          <a:bodyPr vert="eaVert" wrap="none" anchor="ctr"/>
          <a:lstStyle/>
          <a:p>
            <a:pPr algn="ctr"/>
            <a:r>
              <a:rPr lang="en-US"/>
              <a:t>Merged to ILD design</a:t>
            </a:r>
          </a:p>
        </p:txBody>
      </p:sp>
      <p:sp>
        <p:nvSpPr>
          <p:cNvPr id="14349" name="Rectangle 17"/>
          <p:cNvSpPr>
            <a:spLocks noChangeArrowheads="1"/>
          </p:cNvSpPr>
          <p:nvPr/>
        </p:nvSpPr>
        <p:spPr bwMode="auto">
          <a:xfrm>
            <a:off x="4038600" y="1143000"/>
            <a:ext cx="685800" cy="5334000"/>
          </a:xfrm>
          <a:prstGeom prst="rect">
            <a:avLst/>
          </a:prstGeom>
          <a:solidFill>
            <a:schemeClr val="accent1"/>
          </a:solidFill>
          <a:ln w="9525">
            <a:solidFill>
              <a:schemeClr val="tx1"/>
            </a:solidFill>
            <a:miter lim="800000"/>
            <a:headEnd/>
            <a:tailEnd/>
          </a:ln>
        </p:spPr>
        <p:txBody>
          <a:bodyPr vert="eaVert" wrap="none" anchor="ctr"/>
          <a:lstStyle/>
          <a:p>
            <a:pPr algn="ctr"/>
            <a:r>
              <a:rPr lang="en-US"/>
              <a:t>Thorough evaluation of performance, validation of the concepts</a:t>
            </a:r>
          </a:p>
        </p:txBody>
      </p:sp>
      <p:sp>
        <p:nvSpPr>
          <p:cNvPr id="14350" name="AutoShape 18"/>
          <p:cNvSpPr>
            <a:spLocks noChangeArrowheads="1"/>
          </p:cNvSpPr>
          <p:nvPr/>
        </p:nvSpPr>
        <p:spPr bwMode="auto">
          <a:xfrm>
            <a:off x="1828800" y="1447800"/>
            <a:ext cx="6858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LDC</a:t>
            </a:r>
          </a:p>
        </p:txBody>
      </p:sp>
      <p:sp>
        <p:nvSpPr>
          <p:cNvPr id="14351" name="AutoShape 19"/>
          <p:cNvSpPr>
            <a:spLocks noChangeArrowheads="1"/>
          </p:cNvSpPr>
          <p:nvPr/>
        </p:nvSpPr>
        <p:spPr bwMode="auto">
          <a:xfrm>
            <a:off x="1828800" y="2438400"/>
            <a:ext cx="6858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GLD</a:t>
            </a:r>
          </a:p>
        </p:txBody>
      </p:sp>
      <p:sp>
        <p:nvSpPr>
          <p:cNvPr id="14352" name="AutoShape 20"/>
          <p:cNvSpPr>
            <a:spLocks noChangeArrowheads="1"/>
          </p:cNvSpPr>
          <p:nvPr/>
        </p:nvSpPr>
        <p:spPr bwMode="auto">
          <a:xfrm>
            <a:off x="1676400" y="3810000"/>
            <a:ext cx="2057400" cy="457200"/>
          </a:xfrm>
          <a:prstGeom prst="notchedRightArrow">
            <a:avLst>
              <a:gd name="adj1" fmla="val 50000"/>
              <a:gd name="adj2" fmla="val 112500"/>
            </a:avLst>
          </a:prstGeom>
          <a:solidFill>
            <a:schemeClr val="accent1"/>
          </a:solidFill>
          <a:ln w="9525">
            <a:solidFill>
              <a:schemeClr val="tx1"/>
            </a:solidFill>
            <a:miter lim="800000"/>
            <a:headEnd/>
            <a:tailEnd/>
          </a:ln>
        </p:spPr>
        <p:txBody>
          <a:bodyPr wrap="none" anchor="ctr"/>
          <a:lstStyle/>
          <a:p>
            <a:pPr algn="ctr"/>
            <a:r>
              <a:rPr lang="en-US"/>
              <a:t>SiD</a:t>
            </a:r>
          </a:p>
        </p:txBody>
      </p:sp>
      <p:sp>
        <p:nvSpPr>
          <p:cNvPr id="14353" name="AutoShape 21"/>
          <p:cNvSpPr>
            <a:spLocks noChangeArrowheads="1"/>
          </p:cNvSpPr>
          <p:nvPr/>
        </p:nvSpPr>
        <p:spPr bwMode="auto">
          <a:xfrm>
            <a:off x="1828800" y="5334000"/>
            <a:ext cx="2057400" cy="457200"/>
          </a:xfrm>
          <a:prstGeom prst="notchedRightArrow">
            <a:avLst>
              <a:gd name="adj1" fmla="val 50000"/>
              <a:gd name="adj2" fmla="val 112500"/>
            </a:avLst>
          </a:prstGeom>
          <a:solidFill>
            <a:schemeClr val="accent1"/>
          </a:solidFill>
          <a:ln w="9525">
            <a:solidFill>
              <a:schemeClr val="tx1"/>
            </a:solidFill>
            <a:miter lim="800000"/>
            <a:headEnd/>
            <a:tailEnd/>
          </a:ln>
        </p:spPr>
        <p:txBody>
          <a:bodyPr wrap="none" anchor="ctr"/>
          <a:lstStyle/>
          <a:p>
            <a:pPr algn="ctr"/>
            <a:r>
              <a:rPr lang="en-US"/>
              <a:t>4th</a:t>
            </a:r>
          </a:p>
        </p:txBody>
      </p:sp>
      <p:sp>
        <p:nvSpPr>
          <p:cNvPr id="14354" name="AutoShape 22"/>
          <p:cNvSpPr>
            <a:spLocks noChangeArrowheads="1"/>
          </p:cNvSpPr>
          <p:nvPr/>
        </p:nvSpPr>
        <p:spPr bwMode="auto">
          <a:xfrm>
            <a:off x="4876800" y="1828800"/>
            <a:ext cx="2057400" cy="457200"/>
          </a:xfrm>
          <a:prstGeom prst="notchedRightArrow">
            <a:avLst>
              <a:gd name="adj1" fmla="val 50000"/>
              <a:gd name="adj2" fmla="val 112500"/>
            </a:avLst>
          </a:prstGeom>
          <a:solidFill>
            <a:schemeClr val="accent1"/>
          </a:solidFill>
          <a:ln w="9525">
            <a:solidFill>
              <a:schemeClr val="tx1"/>
            </a:solidFill>
            <a:miter lim="800000"/>
            <a:headEnd/>
            <a:tailEnd/>
          </a:ln>
        </p:spPr>
        <p:txBody>
          <a:bodyPr wrap="none" anchor="ctr"/>
          <a:lstStyle/>
          <a:p>
            <a:pPr algn="ctr"/>
            <a:r>
              <a:rPr lang="en-US"/>
              <a:t>ILD validated</a:t>
            </a:r>
          </a:p>
        </p:txBody>
      </p:sp>
      <p:sp>
        <p:nvSpPr>
          <p:cNvPr id="14355" name="AutoShape 23"/>
          <p:cNvSpPr>
            <a:spLocks noChangeArrowheads="1"/>
          </p:cNvSpPr>
          <p:nvPr/>
        </p:nvSpPr>
        <p:spPr bwMode="auto">
          <a:xfrm>
            <a:off x="4876800" y="3733800"/>
            <a:ext cx="2057400" cy="457200"/>
          </a:xfrm>
          <a:prstGeom prst="notchedRightArrow">
            <a:avLst>
              <a:gd name="adj1" fmla="val 50000"/>
              <a:gd name="adj2" fmla="val 112500"/>
            </a:avLst>
          </a:prstGeom>
          <a:solidFill>
            <a:schemeClr val="accent1"/>
          </a:solidFill>
          <a:ln w="9525">
            <a:solidFill>
              <a:schemeClr val="tx1"/>
            </a:solidFill>
            <a:miter lim="800000"/>
            <a:headEnd/>
            <a:tailEnd/>
          </a:ln>
        </p:spPr>
        <p:txBody>
          <a:bodyPr wrap="none" anchor="ctr"/>
          <a:lstStyle/>
          <a:p>
            <a:pPr algn="ctr"/>
            <a:r>
              <a:rPr lang="en-US"/>
              <a:t>SiD validated</a:t>
            </a:r>
          </a:p>
        </p:txBody>
      </p:sp>
      <p:sp>
        <p:nvSpPr>
          <p:cNvPr id="14356" name="AutoShape 24"/>
          <p:cNvSpPr>
            <a:spLocks noChangeArrowheads="1"/>
          </p:cNvSpPr>
          <p:nvPr/>
        </p:nvSpPr>
        <p:spPr bwMode="auto">
          <a:xfrm>
            <a:off x="3352800" y="1905000"/>
            <a:ext cx="609600" cy="457200"/>
          </a:xfrm>
          <a:prstGeom prst="notchedRightArrow">
            <a:avLst>
              <a:gd name="adj1" fmla="val 50000"/>
              <a:gd name="adj2" fmla="val 33333"/>
            </a:avLst>
          </a:prstGeom>
          <a:solidFill>
            <a:schemeClr val="accent1"/>
          </a:solidFill>
          <a:ln w="9525">
            <a:solidFill>
              <a:schemeClr val="tx1"/>
            </a:solidFill>
            <a:miter lim="800000"/>
            <a:headEnd/>
            <a:tailEnd/>
          </a:ln>
        </p:spPr>
        <p:txBody>
          <a:bodyPr wrap="none" anchor="ctr"/>
          <a:lstStyle/>
          <a:p>
            <a:pPr algn="ctr"/>
            <a:r>
              <a:rPr lang="en-US"/>
              <a:t>ILD</a:t>
            </a:r>
          </a:p>
        </p:txBody>
      </p:sp>
      <p:sp>
        <p:nvSpPr>
          <p:cNvPr id="14357" name="Rectangle 25"/>
          <p:cNvSpPr>
            <a:spLocks noChangeArrowheads="1"/>
          </p:cNvSpPr>
          <p:nvPr/>
        </p:nvSpPr>
        <p:spPr bwMode="auto">
          <a:xfrm>
            <a:off x="6553200" y="2362200"/>
            <a:ext cx="2362200" cy="1295400"/>
          </a:xfrm>
          <a:prstGeom prst="rect">
            <a:avLst/>
          </a:prstGeom>
          <a:solidFill>
            <a:schemeClr val="accent1"/>
          </a:solidFill>
          <a:ln w="9525">
            <a:solidFill>
              <a:schemeClr val="tx1"/>
            </a:solidFill>
            <a:miter lim="800000"/>
            <a:headEnd/>
            <a:tailEnd/>
          </a:ln>
        </p:spPr>
        <p:txBody>
          <a:bodyPr anchor="ctr"/>
          <a:lstStyle/>
          <a:p>
            <a:pPr algn="ctr"/>
            <a:r>
              <a:rPr lang="en-US"/>
              <a:t>Technical design of detectors and R&amp;D for critical sub-systems</a:t>
            </a:r>
          </a:p>
        </p:txBody>
      </p:sp>
      <p:sp>
        <p:nvSpPr>
          <p:cNvPr id="14358" name="Text Box 27"/>
          <p:cNvSpPr txBox="1">
            <a:spLocks noChangeArrowheads="1"/>
          </p:cNvSpPr>
          <p:nvPr/>
        </p:nvSpPr>
        <p:spPr bwMode="auto">
          <a:xfrm>
            <a:off x="4876800" y="4321175"/>
            <a:ext cx="4267200" cy="2047875"/>
          </a:xfrm>
          <a:prstGeom prst="rect">
            <a:avLst/>
          </a:prstGeom>
          <a:noFill/>
          <a:ln w="9525">
            <a:noFill/>
            <a:miter lim="800000"/>
            <a:headEnd/>
            <a:tailEnd/>
          </a:ln>
        </p:spPr>
        <p:txBody>
          <a:bodyPr>
            <a:spAutoFit/>
          </a:bodyPr>
          <a:lstStyle/>
          <a:p>
            <a:pPr algn="l">
              <a:buFontTx/>
              <a:buChar char="•"/>
            </a:pPr>
            <a:r>
              <a:rPr lang="en-US" b="1">
                <a:solidFill>
                  <a:schemeClr val="tx2"/>
                </a:solidFill>
              </a:rPr>
              <a:t> Evolution, self-review and selection process are essential for meeting the challenging detector requirements motivated by physics</a:t>
            </a:r>
          </a:p>
          <a:p>
            <a:pPr lvl="1" algn="l">
              <a:buFontTx/>
              <a:buChar char="•"/>
            </a:pPr>
            <a:r>
              <a:rPr lang="en-US">
                <a:solidFill>
                  <a:schemeClr val="tx2"/>
                </a:solidFill>
              </a:rPr>
              <a:t> Triggerless event collection (software event selection)</a:t>
            </a:r>
          </a:p>
          <a:p>
            <a:pPr lvl="1" algn="l">
              <a:buFontTx/>
              <a:buChar char="•"/>
            </a:pPr>
            <a:r>
              <a:rPr lang="en-US">
                <a:solidFill>
                  <a:schemeClr val="tx2"/>
                </a:solidFill>
              </a:rPr>
              <a:t> Extremely precise vertexing</a:t>
            </a:r>
          </a:p>
          <a:p>
            <a:pPr lvl="1" algn="l">
              <a:buFontTx/>
              <a:buChar char="•"/>
            </a:pPr>
            <a:r>
              <a:rPr lang="en-US">
                <a:solidFill>
                  <a:schemeClr val="tx2"/>
                </a:solidFill>
              </a:rPr>
              <a:t> Vertex, tracker, calorimeters integrated for optimal jet reconstruction</a:t>
            </a:r>
          </a:p>
        </p:txBody>
      </p:sp>
    </p:spTree>
  </p:cSld>
  <p:clrMapOvr>
    <a:masterClrMapping/>
  </p:clrMapOvr>
  <p:transition>
    <p:strips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5029200" y="304800"/>
            <a:ext cx="4114800" cy="2362200"/>
          </a:xfrm>
        </p:spPr>
        <p:txBody>
          <a:bodyPr/>
          <a:lstStyle/>
          <a:p>
            <a:pPr algn="l"/>
            <a:r>
              <a:rPr lang="en-US" sz="2000" smtClean="0"/>
              <a:t>Example of system where initially different designs converged on a single compatible solution: </a:t>
            </a:r>
            <a:br>
              <a:rPr lang="en-US" sz="2000" smtClean="0"/>
            </a:br>
            <a:r>
              <a:rPr lang="en-US" sz="2000" smtClean="0"/>
              <a:t>CMS-Inspired Hinged PacMan</a:t>
            </a:r>
            <a:br>
              <a:rPr lang="en-US" sz="2000" smtClean="0"/>
            </a:br>
            <a:r>
              <a:rPr lang="en-US" sz="2000" smtClean="0"/>
              <a:t>w/ Cut-outs for ILD Pillar and Plugs</a:t>
            </a:r>
          </a:p>
        </p:txBody>
      </p:sp>
      <p:pic>
        <p:nvPicPr>
          <p:cNvPr id="54275" name="Picture 2" descr="irhall0"/>
          <p:cNvPicPr>
            <a:picLocks noChangeAspect="1" noChangeArrowheads="1"/>
          </p:cNvPicPr>
          <p:nvPr/>
        </p:nvPicPr>
        <p:blipFill>
          <a:blip r:embed="rId3" cstate="screen"/>
          <a:srcRect/>
          <a:stretch>
            <a:fillRect/>
          </a:stretch>
        </p:blipFill>
        <p:spPr bwMode="auto">
          <a:xfrm>
            <a:off x="0" y="0"/>
            <a:ext cx="4724400" cy="3368675"/>
          </a:xfrm>
          <a:prstGeom prst="rect">
            <a:avLst/>
          </a:prstGeom>
          <a:noFill/>
          <a:ln w="9525">
            <a:noFill/>
            <a:miter lim="800000"/>
            <a:headEnd/>
            <a:tailEnd/>
          </a:ln>
        </p:spPr>
      </p:pic>
      <p:pic>
        <p:nvPicPr>
          <p:cNvPr id="54276" name="Picture 4" descr="pict05"/>
          <p:cNvPicPr>
            <a:picLocks noChangeAspect="1" noChangeArrowheads="1"/>
          </p:cNvPicPr>
          <p:nvPr/>
        </p:nvPicPr>
        <p:blipFill>
          <a:blip r:embed="rId4" cstate="screen"/>
          <a:srcRect/>
          <a:stretch>
            <a:fillRect/>
          </a:stretch>
        </p:blipFill>
        <p:spPr bwMode="auto">
          <a:xfrm>
            <a:off x="4267200" y="2819400"/>
            <a:ext cx="4889500" cy="3606800"/>
          </a:xfrm>
          <a:prstGeom prst="rect">
            <a:avLst/>
          </a:prstGeom>
          <a:noFill/>
          <a:ln w="9525">
            <a:noFill/>
            <a:miter lim="800000"/>
            <a:headEnd/>
            <a:tailEnd/>
          </a:ln>
        </p:spPr>
      </p:pic>
      <p:pic>
        <p:nvPicPr>
          <p:cNvPr id="54277" name="Picture 2"/>
          <p:cNvPicPr>
            <a:picLocks noChangeAspect="1" noChangeArrowheads="1"/>
          </p:cNvPicPr>
          <p:nvPr/>
        </p:nvPicPr>
        <p:blipFill>
          <a:blip r:embed="rId5" cstate="screen"/>
          <a:srcRect r="68575" b="16936"/>
          <a:stretch>
            <a:fillRect/>
          </a:stretch>
        </p:blipFill>
        <p:spPr bwMode="auto">
          <a:xfrm>
            <a:off x="0" y="3849688"/>
            <a:ext cx="2862263" cy="2703512"/>
          </a:xfrm>
          <a:prstGeom prst="rect">
            <a:avLst/>
          </a:prstGeom>
          <a:noFill/>
          <a:ln w="9525">
            <a:noFill/>
            <a:miter lim="800000"/>
            <a:headEnd/>
            <a:tailEnd/>
          </a:ln>
        </p:spPr>
      </p:pic>
      <p:sp>
        <p:nvSpPr>
          <p:cNvPr id="54278" name="Text Box 6"/>
          <p:cNvSpPr txBox="1">
            <a:spLocks noChangeArrowheads="1"/>
          </p:cNvSpPr>
          <p:nvPr/>
        </p:nvSpPr>
        <p:spPr bwMode="auto">
          <a:xfrm>
            <a:off x="0" y="3581400"/>
            <a:ext cx="1600200" cy="641350"/>
          </a:xfrm>
          <a:prstGeom prst="rect">
            <a:avLst/>
          </a:prstGeom>
          <a:noFill/>
          <a:ln w="9525">
            <a:noFill/>
            <a:miter lim="800000"/>
            <a:headEnd/>
            <a:tailEnd/>
          </a:ln>
        </p:spPr>
        <p:txBody>
          <a:bodyPr>
            <a:spAutoFit/>
          </a:bodyPr>
          <a:lstStyle/>
          <a:p>
            <a:pPr algn="ctr" fontAlgn="ctr">
              <a:spcBef>
                <a:spcPct val="50000"/>
              </a:spcBef>
            </a:pPr>
            <a:r>
              <a:rPr lang="en-US" sz="3600">
                <a:latin typeface="Arial" charset="0"/>
              </a:rPr>
              <a:t>SiD</a:t>
            </a:r>
          </a:p>
        </p:txBody>
      </p:sp>
      <p:sp>
        <p:nvSpPr>
          <p:cNvPr id="54279" name="Text Box 7"/>
          <p:cNvSpPr txBox="1">
            <a:spLocks noChangeArrowheads="1"/>
          </p:cNvSpPr>
          <p:nvPr/>
        </p:nvSpPr>
        <p:spPr bwMode="auto">
          <a:xfrm>
            <a:off x="1371600" y="3581400"/>
            <a:ext cx="1600200" cy="641350"/>
          </a:xfrm>
          <a:prstGeom prst="rect">
            <a:avLst/>
          </a:prstGeom>
          <a:noFill/>
          <a:ln w="9525">
            <a:noFill/>
            <a:miter lim="800000"/>
            <a:headEnd/>
            <a:tailEnd/>
          </a:ln>
        </p:spPr>
        <p:txBody>
          <a:bodyPr>
            <a:spAutoFit/>
          </a:bodyPr>
          <a:lstStyle/>
          <a:p>
            <a:pPr algn="ctr" fontAlgn="ctr">
              <a:spcBef>
                <a:spcPct val="50000"/>
              </a:spcBef>
            </a:pPr>
            <a:r>
              <a:rPr lang="en-US" sz="3600">
                <a:latin typeface="Arial" charset="0"/>
              </a:rPr>
              <a:t>ILD</a:t>
            </a:r>
          </a:p>
        </p:txBody>
      </p:sp>
      <p:sp>
        <p:nvSpPr>
          <p:cNvPr id="54280" name="Line 8"/>
          <p:cNvSpPr>
            <a:spLocks noChangeShapeType="1"/>
          </p:cNvSpPr>
          <p:nvPr/>
        </p:nvSpPr>
        <p:spPr bwMode="auto">
          <a:xfrm flipV="1">
            <a:off x="685800" y="2667000"/>
            <a:ext cx="304800" cy="838200"/>
          </a:xfrm>
          <a:prstGeom prst="line">
            <a:avLst/>
          </a:prstGeom>
          <a:noFill/>
          <a:ln w="9525">
            <a:solidFill>
              <a:schemeClr val="tx1"/>
            </a:solidFill>
            <a:round/>
            <a:headEnd/>
            <a:tailEnd type="triangle" w="med" len="med"/>
          </a:ln>
        </p:spPr>
        <p:txBody>
          <a:bodyPr/>
          <a:lstStyle/>
          <a:p>
            <a:endParaRPr lang="en-US"/>
          </a:p>
        </p:txBody>
      </p:sp>
      <p:sp>
        <p:nvSpPr>
          <p:cNvPr id="54281" name="Line 9"/>
          <p:cNvSpPr>
            <a:spLocks noChangeShapeType="1"/>
          </p:cNvSpPr>
          <p:nvPr/>
        </p:nvSpPr>
        <p:spPr bwMode="auto">
          <a:xfrm>
            <a:off x="2667000" y="3886200"/>
            <a:ext cx="2819400" cy="990600"/>
          </a:xfrm>
          <a:prstGeom prst="line">
            <a:avLst/>
          </a:prstGeom>
          <a:noFill/>
          <a:ln w="9525">
            <a:solidFill>
              <a:schemeClr val="tx1"/>
            </a:solidFill>
            <a:round/>
            <a:headEnd/>
            <a:tailEnd type="triangle" w="med" len="med"/>
          </a:ln>
        </p:spPr>
        <p:txBody>
          <a:bodyPr/>
          <a:lstStyle/>
          <a:p>
            <a:endParaRPr lang="en-US"/>
          </a:p>
        </p:txBody>
      </p:sp>
      <p:sp>
        <p:nvSpPr>
          <p:cNvPr id="54282" name="Text Box 10"/>
          <p:cNvSpPr txBox="1">
            <a:spLocks noChangeArrowheads="1"/>
          </p:cNvSpPr>
          <p:nvPr/>
        </p:nvSpPr>
        <p:spPr bwMode="auto">
          <a:xfrm>
            <a:off x="381000" y="6292850"/>
            <a:ext cx="3465513" cy="336550"/>
          </a:xfrm>
          <a:prstGeom prst="rect">
            <a:avLst/>
          </a:prstGeom>
          <a:noFill/>
          <a:ln w="9525" algn="ctr">
            <a:noFill/>
            <a:miter lim="800000"/>
            <a:headEnd/>
            <a:tailEnd/>
          </a:ln>
        </p:spPr>
        <p:txBody>
          <a:bodyPr wrap="none">
            <a:spAutoFit/>
          </a:bodyPr>
          <a:lstStyle/>
          <a:p>
            <a:r>
              <a:rPr lang="en-US"/>
              <a:t>M.Oriunno, H.Yamaoka, A.Herve, et. al</a:t>
            </a:r>
          </a:p>
        </p:txBody>
      </p:sp>
    </p:spTree>
  </p:cSld>
  <p:clrMapOvr>
    <a:masterClrMapping/>
  </p:clrMapOvr>
  <p:transition>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screen"/>
          <a:srcRect/>
          <a:stretch>
            <a:fillRect/>
          </a:stretch>
        </p:blipFill>
        <p:spPr bwMode="auto">
          <a:xfrm>
            <a:off x="652463" y="476250"/>
            <a:ext cx="7839075" cy="59055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noplat"/>
          <p:cNvPicPr>
            <a:picLocks noChangeAspect="1" noChangeArrowheads="1"/>
          </p:cNvPicPr>
          <p:nvPr/>
        </p:nvPicPr>
        <p:blipFill>
          <a:blip r:embed="rId3" cstate="screen"/>
          <a:srcRect/>
          <a:stretch>
            <a:fillRect/>
          </a:stretch>
        </p:blipFill>
        <p:spPr bwMode="auto">
          <a:xfrm>
            <a:off x="42863" y="1295400"/>
            <a:ext cx="4487862" cy="4648200"/>
          </a:xfrm>
          <a:prstGeom prst="rect">
            <a:avLst/>
          </a:prstGeom>
          <a:noFill/>
          <a:ln w="9525">
            <a:noFill/>
            <a:miter lim="800000"/>
            <a:headEnd/>
            <a:tailEnd/>
          </a:ln>
        </p:spPr>
      </p:pic>
      <p:sp>
        <p:nvSpPr>
          <p:cNvPr id="56323" name="Rectangle 3"/>
          <p:cNvSpPr>
            <a:spLocks noChangeArrowheads="1"/>
          </p:cNvSpPr>
          <p:nvPr/>
        </p:nvSpPr>
        <p:spPr bwMode="auto">
          <a:xfrm>
            <a:off x="1905000" y="228600"/>
            <a:ext cx="6454775" cy="579438"/>
          </a:xfrm>
          <a:prstGeom prst="rect">
            <a:avLst/>
          </a:prstGeom>
          <a:noFill/>
          <a:ln w="9525">
            <a:noFill/>
            <a:miter lim="800000"/>
            <a:headEnd/>
            <a:tailEnd/>
          </a:ln>
        </p:spPr>
        <p:txBody>
          <a:bodyPr wrap="none">
            <a:spAutoFit/>
          </a:bodyPr>
          <a:lstStyle/>
          <a:p>
            <a:pPr eaLnBrk="1" hangingPunct="1"/>
            <a:r>
              <a:rPr lang="en-US" sz="3200">
                <a:latin typeface="Arial" charset="0"/>
                <a:cs typeface="Arial" charset="0"/>
              </a:rPr>
              <a:t>All detectors without / with platform</a:t>
            </a:r>
          </a:p>
        </p:txBody>
      </p:sp>
      <p:pic>
        <p:nvPicPr>
          <p:cNvPr id="56324" name="Picture 4" descr="allplat"/>
          <p:cNvPicPr>
            <a:picLocks noChangeAspect="1" noChangeArrowheads="1"/>
          </p:cNvPicPr>
          <p:nvPr/>
        </p:nvPicPr>
        <p:blipFill>
          <a:blip r:embed="rId4" cstate="screen"/>
          <a:srcRect/>
          <a:stretch>
            <a:fillRect/>
          </a:stretch>
        </p:blipFill>
        <p:spPr bwMode="auto">
          <a:xfrm>
            <a:off x="4494213" y="1295400"/>
            <a:ext cx="4608512" cy="4648200"/>
          </a:xfrm>
          <a:prstGeom prst="rect">
            <a:avLst/>
          </a:prstGeom>
          <a:noFill/>
          <a:ln w="9525">
            <a:noFill/>
            <a:miter lim="800000"/>
            <a:headEnd/>
            <a:tailEnd/>
          </a:ln>
        </p:spPr>
      </p:pic>
    </p:spTree>
  </p:cSld>
  <p:clrMapOvr>
    <a:masterClrMapping/>
  </p:clrMapOvr>
  <p:transition advClick="0">
    <p:strips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pict01"/>
          <p:cNvPicPr>
            <a:picLocks noChangeAspect="1" noChangeArrowheads="1"/>
          </p:cNvPicPr>
          <p:nvPr/>
        </p:nvPicPr>
        <p:blipFill>
          <a:blip r:embed="rId3" cstate="screen"/>
          <a:srcRect/>
          <a:stretch>
            <a:fillRect/>
          </a:stretch>
        </p:blipFill>
        <p:spPr bwMode="auto">
          <a:xfrm>
            <a:off x="1600200" y="1219200"/>
            <a:ext cx="6400800" cy="4721225"/>
          </a:xfrm>
          <a:prstGeom prst="rect">
            <a:avLst/>
          </a:prstGeom>
          <a:noFill/>
          <a:ln w="9525">
            <a:noFill/>
            <a:miter lim="800000"/>
            <a:headEnd/>
            <a:tailEnd/>
          </a:ln>
        </p:spPr>
      </p:pic>
      <p:sp>
        <p:nvSpPr>
          <p:cNvPr id="57347" name="Rectangle 3"/>
          <p:cNvSpPr>
            <a:spLocks noGrp="1" noChangeArrowheads="1"/>
          </p:cNvSpPr>
          <p:nvPr>
            <p:ph type="title"/>
          </p:nvPr>
        </p:nvSpPr>
        <p:spPr/>
        <p:txBody>
          <a:bodyPr/>
          <a:lstStyle/>
          <a:p>
            <a:r>
              <a:rPr lang="en-US" smtClean="0"/>
              <a:t>Half Platform w/ Pocket Storage</a:t>
            </a:r>
          </a:p>
        </p:txBody>
      </p:sp>
      <p:sp>
        <p:nvSpPr>
          <p:cNvPr id="57348" name="Text Box 4"/>
          <p:cNvSpPr txBox="1">
            <a:spLocks noChangeArrowheads="1"/>
          </p:cNvSpPr>
          <p:nvPr/>
        </p:nvSpPr>
        <p:spPr bwMode="auto">
          <a:xfrm>
            <a:off x="212725" y="6081713"/>
            <a:ext cx="4473575" cy="336550"/>
          </a:xfrm>
          <a:prstGeom prst="rect">
            <a:avLst/>
          </a:prstGeom>
          <a:noFill/>
          <a:ln w="9525" algn="ctr">
            <a:noFill/>
            <a:miter lim="800000"/>
            <a:headEnd/>
            <a:tailEnd/>
          </a:ln>
        </p:spPr>
        <p:txBody>
          <a:bodyPr wrap="none">
            <a:spAutoFit/>
          </a:bodyPr>
          <a:lstStyle/>
          <a:p>
            <a:r>
              <a:rPr lang="en-US"/>
              <a:t>A.Herve, M.Oriunno, K,Sinram, T.Markiewicz, et al</a:t>
            </a:r>
          </a:p>
        </p:txBody>
      </p:sp>
    </p:spTree>
  </p:cSld>
  <p:clrMapOvr>
    <a:masterClrMapping/>
  </p:clrMapOvr>
  <p:transition advClick="0">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r>
              <a:rPr lang="en-US" sz="3200" smtClean="0"/>
              <a:t>Preliminary </a:t>
            </a:r>
            <a:br>
              <a:rPr lang="en-US" sz="3200" smtClean="0"/>
            </a:br>
            <a:r>
              <a:rPr lang="en-US" sz="3200" smtClean="0"/>
              <a:t>ANSYS analysis of Platform</a:t>
            </a:r>
          </a:p>
        </p:txBody>
      </p:sp>
      <p:sp>
        <p:nvSpPr>
          <p:cNvPr id="3076" name="Rectangle 6"/>
          <p:cNvSpPr>
            <a:spLocks noGrp="1" noChangeArrowheads="1"/>
          </p:cNvSpPr>
          <p:nvPr>
            <p:ph type="body" idx="1"/>
          </p:nvPr>
        </p:nvSpPr>
        <p:spPr>
          <a:xfrm>
            <a:off x="381000" y="4800600"/>
            <a:ext cx="8458200" cy="1295400"/>
          </a:xfrm>
        </p:spPr>
        <p:txBody>
          <a:bodyPr/>
          <a:lstStyle/>
          <a:p>
            <a:pPr eaLnBrk="1" hangingPunct="1">
              <a:lnSpc>
                <a:spcPct val="90000"/>
              </a:lnSpc>
            </a:pPr>
            <a:r>
              <a:rPr lang="en-US" smtClean="0"/>
              <a:t>First look of platform stability look rather promising: resonance frequencies are rather large (e.g. 58Hz) and additional vibration is only several nm </a:t>
            </a:r>
          </a:p>
        </p:txBody>
      </p:sp>
      <p:pic>
        <p:nvPicPr>
          <p:cNvPr id="3077" name="Picture 3" descr="sidplat4"/>
          <p:cNvPicPr>
            <a:picLocks noChangeAspect="1" noChangeArrowheads="1"/>
          </p:cNvPicPr>
          <p:nvPr/>
        </p:nvPicPr>
        <p:blipFill>
          <a:blip r:embed="rId4" cstate="screen"/>
          <a:srcRect l="3448"/>
          <a:stretch>
            <a:fillRect/>
          </a:stretch>
        </p:blipFill>
        <p:spPr bwMode="auto">
          <a:xfrm>
            <a:off x="33338" y="1066800"/>
            <a:ext cx="4267200" cy="3589338"/>
          </a:xfrm>
          <a:prstGeom prst="rect">
            <a:avLst/>
          </a:prstGeom>
          <a:noFill/>
          <a:ln w="9525">
            <a:noFill/>
            <a:miter lim="800000"/>
            <a:headEnd/>
            <a:tailEnd/>
          </a:ln>
        </p:spPr>
      </p:pic>
      <p:sp>
        <p:nvSpPr>
          <p:cNvPr id="3078" name="Text Box 4"/>
          <p:cNvSpPr txBox="1">
            <a:spLocks noChangeArrowheads="1"/>
          </p:cNvSpPr>
          <p:nvPr/>
        </p:nvSpPr>
        <p:spPr bwMode="auto">
          <a:xfrm>
            <a:off x="1219200" y="1984375"/>
            <a:ext cx="2298700" cy="304800"/>
          </a:xfrm>
          <a:prstGeom prst="rect">
            <a:avLst/>
          </a:prstGeom>
          <a:noFill/>
          <a:ln w="9525">
            <a:noFill/>
            <a:miter lim="800000"/>
            <a:headEnd/>
            <a:tailEnd/>
          </a:ln>
        </p:spPr>
        <p:txBody>
          <a:bodyPr>
            <a:spAutoFit/>
          </a:bodyPr>
          <a:lstStyle/>
          <a:p>
            <a:pPr algn="ctr" eaLnBrk="1" hangingPunct="1">
              <a:spcBef>
                <a:spcPct val="50000"/>
              </a:spcBef>
            </a:pPr>
            <a:r>
              <a:rPr lang="en-US" sz="1400">
                <a:solidFill>
                  <a:srgbClr val="FFFF00"/>
                </a:solidFill>
                <a:latin typeface="Arial" charset="0"/>
              </a:rPr>
              <a:t>Normal mode, 58 Hz</a:t>
            </a:r>
          </a:p>
        </p:txBody>
      </p:sp>
      <p:graphicFrame>
        <p:nvGraphicFramePr>
          <p:cNvPr id="3074" name="Object 5"/>
          <p:cNvGraphicFramePr>
            <a:graphicFrameLocks noChangeAspect="1"/>
          </p:cNvGraphicFramePr>
          <p:nvPr>
            <p:ph idx="4294967295"/>
          </p:nvPr>
        </p:nvGraphicFramePr>
        <p:xfrm>
          <a:off x="4314825" y="1595438"/>
          <a:ext cx="4419600" cy="2603500"/>
        </p:xfrm>
        <a:graphic>
          <a:graphicData uri="http://schemas.openxmlformats.org/presentationml/2006/ole">
            <p:oleObj spid="_x0000_s1026" name="Chart" r:id="rId5" imgW="6858081" imgH="4038641" progId="Excel.Sheet.8">
              <p:embed/>
            </p:oleObj>
          </a:graphicData>
        </a:graphic>
      </p:graphicFrame>
      <p:sp>
        <p:nvSpPr>
          <p:cNvPr id="3079" name="Text Box 7"/>
          <p:cNvSpPr txBox="1">
            <a:spLocks noChangeArrowheads="1"/>
          </p:cNvSpPr>
          <p:nvPr/>
        </p:nvSpPr>
        <p:spPr bwMode="auto">
          <a:xfrm>
            <a:off x="6705600" y="4343400"/>
            <a:ext cx="1093788" cy="336550"/>
          </a:xfrm>
          <a:prstGeom prst="rect">
            <a:avLst/>
          </a:prstGeom>
          <a:noFill/>
          <a:ln w="9525" algn="ctr">
            <a:noFill/>
            <a:miter lim="800000"/>
            <a:headEnd/>
            <a:tailEnd/>
          </a:ln>
        </p:spPr>
        <p:txBody>
          <a:bodyPr wrap="none">
            <a:spAutoFit/>
          </a:bodyPr>
          <a:lstStyle/>
          <a:p>
            <a:r>
              <a:rPr lang="en-US"/>
              <a:t>M.Oriunno</a:t>
            </a:r>
          </a:p>
        </p:txBody>
      </p:sp>
      <p:sp>
        <p:nvSpPr>
          <p:cNvPr id="3080" name="Line 8"/>
          <p:cNvSpPr>
            <a:spLocks noChangeShapeType="1"/>
          </p:cNvSpPr>
          <p:nvPr/>
        </p:nvSpPr>
        <p:spPr bwMode="auto">
          <a:xfrm flipH="1">
            <a:off x="8705850" y="2390775"/>
            <a:ext cx="304800" cy="0"/>
          </a:xfrm>
          <a:prstGeom prst="line">
            <a:avLst/>
          </a:prstGeom>
          <a:noFill/>
          <a:ln w="9525">
            <a:solidFill>
              <a:schemeClr val="tx1"/>
            </a:solidFill>
            <a:round/>
            <a:headEnd/>
            <a:tailEnd type="triangle" w="med" len="med"/>
          </a:ln>
        </p:spPr>
        <p:txBody>
          <a:bodyPr wrap="none">
            <a:spAutoFit/>
          </a:bodyPr>
          <a:lstStyle/>
          <a:p>
            <a:endParaRPr lang="en-US"/>
          </a:p>
        </p:txBody>
      </p:sp>
      <p:sp>
        <p:nvSpPr>
          <p:cNvPr id="3081" name="Text Box 9"/>
          <p:cNvSpPr txBox="1">
            <a:spLocks noChangeArrowheads="1"/>
          </p:cNvSpPr>
          <p:nvPr/>
        </p:nvSpPr>
        <p:spPr bwMode="auto">
          <a:xfrm>
            <a:off x="8626475" y="2006600"/>
            <a:ext cx="546100" cy="336550"/>
          </a:xfrm>
          <a:prstGeom prst="rect">
            <a:avLst/>
          </a:prstGeom>
          <a:noFill/>
          <a:ln w="9525" algn="ctr">
            <a:noFill/>
            <a:miter lim="800000"/>
            <a:headEnd/>
            <a:tailEnd/>
          </a:ln>
        </p:spPr>
        <p:txBody>
          <a:bodyPr wrap="none">
            <a:spAutoFit/>
          </a:bodyPr>
          <a:lstStyle/>
          <a:p>
            <a:r>
              <a:rPr lang="en-US"/>
              <a:t>1nm</a:t>
            </a:r>
          </a:p>
        </p:txBody>
      </p:sp>
      <p:sp>
        <p:nvSpPr>
          <p:cNvPr id="3082" name="Line 10"/>
          <p:cNvSpPr>
            <a:spLocks noChangeShapeType="1"/>
          </p:cNvSpPr>
          <p:nvPr/>
        </p:nvSpPr>
        <p:spPr bwMode="auto">
          <a:xfrm flipV="1">
            <a:off x="8186738" y="3886200"/>
            <a:ext cx="0" cy="457200"/>
          </a:xfrm>
          <a:prstGeom prst="line">
            <a:avLst/>
          </a:prstGeom>
          <a:noFill/>
          <a:ln w="9525">
            <a:solidFill>
              <a:schemeClr val="tx1"/>
            </a:solidFill>
            <a:round/>
            <a:headEnd/>
            <a:tailEnd type="triangle" w="med" len="med"/>
          </a:ln>
        </p:spPr>
        <p:txBody>
          <a:bodyPr wrap="none">
            <a:spAutoFit/>
          </a:bodyPr>
          <a:lstStyle/>
          <a:p>
            <a:endParaRPr lang="en-US"/>
          </a:p>
        </p:txBody>
      </p:sp>
      <p:sp>
        <p:nvSpPr>
          <p:cNvPr id="3083" name="Text Box 11"/>
          <p:cNvSpPr txBox="1">
            <a:spLocks noChangeArrowheads="1"/>
          </p:cNvSpPr>
          <p:nvPr/>
        </p:nvSpPr>
        <p:spPr bwMode="auto">
          <a:xfrm>
            <a:off x="8142288" y="4252913"/>
            <a:ext cx="623887" cy="336550"/>
          </a:xfrm>
          <a:prstGeom prst="rect">
            <a:avLst/>
          </a:prstGeom>
          <a:noFill/>
          <a:ln w="9525" algn="ctr">
            <a:noFill/>
            <a:miter lim="800000"/>
            <a:headEnd/>
            <a:tailEnd/>
          </a:ln>
        </p:spPr>
        <p:txBody>
          <a:bodyPr wrap="none">
            <a:spAutoFit/>
          </a:bodyPr>
          <a:lstStyle/>
          <a:p>
            <a:r>
              <a:rPr lang="en-US"/>
              <a:t>58Hz</a:t>
            </a:r>
          </a:p>
        </p:txBody>
      </p:sp>
    </p:spTree>
  </p:cSld>
  <p:clrMapOvr>
    <a:masterClrMapping/>
  </p:clrMapOvr>
  <p:transition>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5363" name="Picture 10"/>
          <p:cNvPicPr>
            <a:picLocks noChangeAspect="1" noChangeArrowheads="1"/>
          </p:cNvPicPr>
          <p:nvPr/>
        </p:nvPicPr>
        <p:blipFill>
          <a:blip r:embed="rId3" cstate="screen"/>
          <a:srcRect/>
          <a:stretch>
            <a:fillRect/>
          </a:stretch>
        </p:blipFill>
        <p:spPr bwMode="auto">
          <a:xfrm>
            <a:off x="36513" y="1944687"/>
            <a:ext cx="9107487" cy="2736850"/>
          </a:xfrm>
          <a:prstGeom prst="rect">
            <a:avLst/>
          </a:prstGeom>
          <a:noFill/>
          <a:ln w="9525">
            <a:noFill/>
            <a:miter lim="800000"/>
            <a:headEnd/>
            <a:tailEnd/>
          </a:ln>
        </p:spPr>
      </p:pic>
      <p:sp>
        <p:nvSpPr>
          <p:cNvPr id="15364" name="Text Box 12"/>
          <p:cNvSpPr txBox="1">
            <a:spLocks noChangeArrowheads="1"/>
          </p:cNvSpPr>
          <p:nvPr/>
        </p:nvSpPr>
        <p:spPr bwMode="auto">
          <a:xfrm>
            <a:off x="323850" y="2197100"/>
            <a:ext cx="608013" cy="396875"/>
          </a:xfrm>
          <a:prstGeom prst="rect">
            <a:avLst/>
          </a:prstGeom>
          <a:noFill/>
          <a:ln w="9525">
            <a:noFill/>
            <a:miter lim="800000"/>
            <a:headEnd/>
            <a:tailEnd/>
          </a:ln>
        </p:spPr>
        <p:txBody>
          <a:bodyPr wrap="none">
            <a:spAutoFit/>
          </a:bodyPr>
          <a:lstStyle/>
          <a:p>
            <a:pPr eaLnBrk="1" hangingPunct="1"/>
            <a:r>
              <a:rPr lang="en-GB" sz="2000" b="1" i="1" u="sng">
                <a:solidFill>
                  <a:schemeClr val="accent2"/>
                </a:solidFill>
              </a:rPr>
              <a:t>ILC</a:t>
            </a:r>
          </a:p>
        </p:txBody>
      </p:sp>
      <p:sp>
        <p:nvSpPr>
          <p:cNvPr id="15365" name="AutoShape 13"/>
          <p:cNvSpPr>
            <a:spLocks noChangeArrowheads="1"/>
          </p:cNvSpPr>
          <p:nvPr/>
        </p:nvSpPr>
        <p:spPr bwMode="auto">
          <a:xfrm>
            <a:off x="4067175" y="3241675"/>
            <a:ext cx="1009650" cy="431800"/>
          </a:xfrm>
          <a:prstGeom prst="wedgeRoundRectCallout">
            <a:avLst>
              <a:gd name="adj1" fmla="val 315"/>
              <a:gd name="adj2" fmla="val 219852"/>
              <a:gd name="adj3" fmla="val 16667"/>
            </a:avLst>
          </a:prstGeom>
          <a:solidFill>
            <a:srgbClr val="CC99FF">
              <a:alpha val="65881"/>
            </a:srgbClr>
          </a:solidFill>
          <a:ln w="9525">
            <a:solidFill>
              <a:srgbClr val="CC99FF"/>
            </a:solidFill>
            <a:miter lim="800000"/>
            <a:headEnd/>
            <a:tailEnd/>
          </a:ln>
        </p:spPr>
        <p:txBody>
          <a:bodyPr/>
          <a:lstStyle/>
          <a:p>
            <a:pPr algn="ctr" eaLnBrk="1" hangingPunct="1"/>
            <a:endParaRPr lang="en-GB" sz="2400"/>
          </a:p>
        </p:txBody>
      </p:sp>
      <p:sp>
        <p:nvSpPr>
          <p:cNvPr id="15367" name="Text Box 15"/>
          <p:cNvSpPr txBox="1">
            <a:spLocks noChangeArrowheads="1"/>
          </p:cNvSpPr>
          <p:nvPr/>
        </p:nvSpPr>
        <p:spPr bwMode="auto">
          <a:xfrm>
            <a:off x="3573463" y="4486275"/>
            <a:ext cx="1836737" cy="466725"/>
          </a:xfrm>
          <a:prstGeom prst="rect">
            <a:avLst/>
          </a:prstGeom>
          <a:solidFill>
            <a:srgbClr val="CC99FF">
              <a:alpha val="65881"/>
            </a:srgbClr>
          </a:solidFill>
          <a:ln w="9525">
            <a:solidFill>
              <a:srgbClr val="CC99FF"/>
            </a:solidFill>
            <a:miter lim="800000"/>
            <a:headEnd/>
            <a:tailEnd/>
          </a:ln>
        </p:spPr>
        <p:txBody>
          <a:bodyPr wrap="none">
            <a:spAutoFit/>
          </a:bodyPr>
          <a:lstStyle/>
          <a:p>
            <a:pPr eaLnBrk="1" hangingPunct="1"/>
            <a:r>
              <a:rPr lang="en-GB" sz="2400" b="1"/>
              <a:t>BDS =&gt;MDI</a:t>
            </a:r>
          </a:p>
        </p:txBody>
      </p:sp>
      <p:sp>
        <p:nvSpPr>
          <p:cNvPr id="15368" name="Rectangle 16"/>
          <p:cNvSpPr>
            <a:spLocks noChangeArrowheads="1"/>
          </p:cNvSpPr>
          <p:nvPr/>
        </p:nvSpPr>
        <p:spPr bwMode="auto">
          <a:xfrm>
            <a:off x="152400" y="457200"/>
            <a:ext cx="8763000" cy="533400"/>
          </a:xfrm>
          <a:prstGeom prst="rect">
            <a:avLst/>
          </a:prstGeom>
          <a:noFill/>
          <a:ln w="9525">
            <a:noFill/>
            <a:miter lim="800000"/>
            <a:headEnd/>
            <a:tailEnd/>
          </a:ln>
        </p:spPr>
        <p:txBody>
          <a:bodyPr anchor="ctr"/>
          <a:lstStyle/>
          <a:p>
            <a:pPr algn="ctr" eaLnBrk="1" hangingPunct="1"/>
            <a:r>
              <a:rPr lang="en-GB" sz="2400" b="1" dirty="0">
                <a:latin typeface="Arial" charset="0"/>
              </a:rPr>
              <a:t>Beam Delivery System &amp; MDI in </a:t>
            </a:r>
            <a:r>
              <a:rPr lang="en-GB" sz="2400" b="1" dirty="0" smtClean="0">
                <a:latin typeface="Arial" charset="0"/>
              </a:rPr>
              <a:t>ILC</a:t>
            </a:r>
            <a:endParaRPr lang="en-GB" sz="2400" b="1" dirty="0">
              <a:latin typeface="Arial" charset="0"/>
            </a:endParaRPr>
          </a:p>
        </p:txBody>
      </p:sp>
      <p:sp>
        <p:nvSpPr>
          <p:cNvPr id="15370" name="Text Box 19"/>
          <p:cNvSpPr txBox="1">
            <a:spLocks noChangeArrowheads="1"/>
          </p:cNvSpPr>
          <p:nvPr/>
        </p:nvSpPr>
        <p:spPr bwMode="auto">
          <a:xfrm>
            <a:off x="395288" y="5300663"/>
            <a:ext cx="1641475" cy="396875"/>
          </a:xfrm>
          <a:prstGeom prst="rect">
            <a:avLst/>
          </a:prstGeom>
          <a:solidFill>
            <a:schemeClr val="bg1"/>
          </a:solidFill>
          <a:ln w="9525">
            <a:noFill/>
            <a:miter lim="800000"/>
            <a:headEnd/>
            <a:tailEnd/>
          </a:ln>
        </p:spPr>
        <p:txBody>
          <a:bodyPr>
            <a:spAutoFit/>
          </a:bodyPr>
          <a:lstStyle/>
          <a:p>
            <a:pPr eaLnBrk="1" hangingPunct="1"/>
            <a:endParaRPr lang="en-GB" sz="2000" b="1" i="1" u="sng">
              <a:solidFill>
                <a:schemeClr val="accent2"/>
              </a:solidFill>
            </a:endParaRPr>
          </a:p>
        </p:txBody>
      </p:sp>
    </p:spTree>
  </p:cSld>
  <p:clrMapOvr>
    <a:masterClrMapping/>
  </p:clrMapOvr>
  <p:transition>
    <p:strips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smtClean="0"/>
              <a:t>Detector stability analysis (SiD)</a:t>
            </a:r>
          </a:p>
        </p:txBody>
      </p:sp>
      <p:sp>
        <p:nvSpPr>
          <p:cNvPr id="4100" name="Rectangle 8"/>
          <p:cNvSpPr>
            <a:spLocks noGrp="1" noChangeArrowheads="1"/>
          </p:cNvSpPr>
          <p:nvPr>
            <p:ph type="body" idx="1"/>
          </p:nvPr>
        </p:nvSpPr>
        <p:spPr>
          <a:xfrm>
            <a:off x="0" y="4495800"/>
            <a:ext cx="4114800" cy="1981200"/>
          </a:xfrm>
        </p:spPr>
        <p:txBody>
          <a:bodyPr/>
          <a:lstStyle/>
          <a:p>
            <a:pPr eaLnBrk="1" hangingPunct="1"/>
            <a:r>
              <a:rPr lang="en-US" sz="2400" smtClean="0"/>
              <a:t>First analysis shows possibilities for optimization</a:t>
            </a:r>
          </a:p>
          <a:p>
            <a:pPr lvl="1" eaLnBrk="1" hangingPunct="1"/>
            <a:r>
              <a:rPr lang="en-US" sz="2000" smtClean="0"/>
              <a:t>e.g. tolerance to fringe field =&gt; detector mass =&gt; resonance frequency</a:t>
            </a:r>
          </a:p>
        </p:txBody>
      </p:sp>
      <p:pic>
        <p:nvPicPr>
          <p:cNvPr id="4101" name="Picture 3" descr="sid1"/>
          <p:cNvPicPr>
            <a:picLocks noChangeAspect="1" noChangeArrowheads="1"/>
          </p:cNvPicPr>
          <p:nvPr/>
        </p:nvPicPr>
        <p:blipFill>
          <a:blip r:embed="rId4" cstate="screen"/>
          <a:srcRect/>
          <a:stretch>
            <a:fillRect/>
          </a:stretch>
        </p:blipFill>
        <p:spPr bwMode="auto">
          <a:xfrm>
            <a:off x="76200" y="1076325"/>
            <a:ext cx="4249738" cy="3267075"/>
          </a:xfrm>
          <a:prstGeom prst="rect">
            <a:avLst/>
          </a:prstGeom>
          <a:noFill/>
          <a:ln w="9525">
            <a:noFill/>
            <a:miter lim="800000"/>
            <a:headEnd/>
            <a:tailEnd/>
          </a:ln>
        </p:spPr>
      </p:pic>
      <p:sp>
        <p:nvSpPr>
          <p:cNvPr id="4102" name="Text Box 4"/>
          <p:cNvSpPr txBox="1">
            <a:spLocks noChangeArrowheads="1"/>
          </p:cNvSpPr>
          <p:nvPr/>
        </p:nvSpPr>
        <p:spPr bwMode="auto">
          <a:xfrm>
            <a:off x="228600" y="3763963"/>
            <a:ext cx="2195513" cy="274637"/>
          </a:xfrm>
          <a:prstGeom prst="rect">
            <a:avLst/>
          </a:prstGeom>
          <a:noFill/>
          <a:ln w="9525">
            <a:noFill/>
            <a:miter lim="800000"/>
            <a:headEnd/>
            <a:tailEnd/>
          </a:ln>
        </p:spPr>
        <p:txBody>
          <a:bodyPr>
            <a:spAutoFit/>
          </a:bodyPr>
          <a:lstStyle/>
          <a:p>
            <a:pPr eaLnBrk="1" hangingPunct="1">
              <a:spcBef>
                <a:spcPct val="50000"/>
              </a:spcBef>
            </a:pPr>
            <a:r>
              <a:rPr lang="en-US" sz="1200">
                <a:solidFill>
                  <a:srgbClr val="FFFF00"/>
                </a:solidFill>
                <a:latin typeface="Arial" charset="0"/>
              </a:rPr>
              <a:t>Global FE Model</a:t>
            </a:r>
          </a:p>
        </p:txBody>
      </p:sp>
      <p:sp>
        <p:nvSpPr>
          <p:cNvPr id="4103" name="Text Box 5"/>
          <p:cNvSpPr txBox="1">
            <a:spLocks noChangeArrowheads="1"/>
          </p:cNvSpPr>
          <p:nvPr/>
        </p:nvSpPr>
        <p:spPr bwMode="auto">
          <a:xfrm>
            <a:off x="5562600" y="3352800"/>
            <a:ext cx="2362200" cy="641350"/>
          </a:xfrm>
          <a:prstGeom prst="rect">
            <a:avLst/>
          </a:prstGeom>
          <a:noFill/>
          <a:ln w="9525">
            <a:noFill/>
            <a:miter lim="800000"/>
            <a:headEnd/>
            <a:tailEnd/>
          </a:ln>
        </p:spPr>
        <p:txBody>
          <a:bodyPr>
            <a:spAutoFit/>
          </a:bodyPr>
          <a:lstStyle/>
          <a:p>
            <a:pPr algn="ctr" eaLnBrk="1" hangingPunct="1">
              <a:spcBef>
                <a:spcPct val="50000"/>
              </a:spcBef>
            </a:pPr>
            <a:r>
              <a:rPr lang="en-US" sz="1800">
                <a:latin typeface="Arial" charset="0"/>
              </a:rPr>
              <a:t>First vertical motion mode, 10.42 Hz</a:t>
            </a:r>
          </a:p>
        </p:txBody>
      </p:sp>
      <p:pic>
        <p:nvPicPr>
          <p:cNvPr id="4104" name="Picture 6" descr="sidmode5"/>
          <p:cNvPicPr>
            <a:picLocks noChangeAspect="1" noChangeArrowheads="1"/>
          </p:cNvPicPr>
          <p:nvPr/>
        </p:nvPicPr>
        <p:blipFill>
          <a:blip r:embed="rId5" cstate="screen"/>
          <a:srcRect/>
          <a:stretch>
            <a:fillRect/>
          </a:stretch>
        </p:blipFill>
        <p:spPr bwMode="auto">
          <a:xfrm>
            <a:off x="5299075" y="1066800"/>
            <a:ext cx="2854325" cy="2193925"/>
          </a:xfrm>
          <a:prstGeom prst="rect">
            <a:avLst/>
          </a:prstGeom>
          <a:noFill/>
          <a:ln w="9525">
            <a:noFill/>
            <a:miter lim="800000"/>
            <a:headEnd/>
            <a:tailEnd/>
          </a:ln>
        </p:spPr>
      </p:pic>
      <p:graphicFrame>
        <p:nvGraphicFramePr>
          <p:cNvPr id="4098" name="Object 7"/>
          <p:cNvGraphicFramePr>
            <a:graphicFrameLocks noChangeAspect="1"/>
          </p:cNvGraphicFramePr>
          <p:nvPr>
            <p:ph idx="4294967295"/>
          </p:nvPr>
        </p:nvGraphicFramePr>
        <p:xfrm>
          <a:off x="4114800" y="4067175"/>
          <a:ext cx="5029200" cy="2486025"/>
        </p:xfrm>
        <a:graphic>
          <a:graphicData uri="http://schemas.openxmlformats.org/presentationml/2006/ole">
            <p:oleObj spid="_x0000_s2050" name="Chart" r:id="rId6" imgW="8381919" imgH="4143329" progId="Excel.Sheet.8">
              <p:embed/>
            </p:oleObj>
          </a:graphicData>
        </a:graphic>
      </p:graphicFrame>
      <p:sp>
        <p:nvSpPr>
          <p:cNvPr id="4105" name="Line 9"/>
          <p:cNvSpPr>
            <a:spLocks noChangeShapeType="1"/>
          </p:cNvSpPr>
          <p:nvPr/>
        </p:nvSpPr>
        <p:spPr bwMode="auto">
          <a:xfrm flipH="1">
            <a:off x="3971925" y="4814888"/>
            <a:ext cx="304800" cy="0"/>
          </a:xfrm>
          <a:prstGeom prst="line">
            <a:avLst/>
          </a:prstGeom>
          <a:noFill/>
          <a:ln w="9525">
            <a:solidFill>
              <a:schemeClr val="tx1"/>
            </a:solidFill>
            <a:round/>
            <a:headEnd type="triangle" w="med" len="med"/>
            <a:tailEnd/>
          </a:ln>
        </p:spPr>
        <p:txBody>
          <a:bodyPr wrap="none">
            <a:spAutoFit/>
          </a:bodyPr>
          <a:lstStyle/>
          <a:p>
            <a:endParaRPr lang="en-US"/>
          </a:p>
        </p:txBody>
      </p:sp>
      <p:sp>
        <p:nvSpPr>
          <p:cNvPr id="4106" name="Text Box 10"/>
          <p:cNvSpPr txBox="1">
            <a:spLocks noChangeArrowheads="1"/>
          </p:cNvSpPr>
          <p:nvPr/>
        </p:nvSpPr>
        <p:spPr bwMode="auto">
          <a:xfrm>
            <a:off x="3659188" y="4495800"/>
            <a:ext cx="546100" cy="336550"/>
          </a:xfrm>
          <a:prstGeom prst="rect">
            <a:avLst/>
          </a:prstGeom>
          <a:noFill/>
          <a:ln w="9525" algn="ctr">
            <a:noFill/>
            <a:miter lim="800000"/>
            <a:headEnd/>
            <a:tailEnd/>
          </a:ln>
        </p:spPr>
        <p:txBody>
          <a:bodyPr wrap="none">
            <a:spAutoFit/>
          </a:bodyPr>
          <a:lstStyle/>
          <a:p>
            <a:r>
              <a:rPr lang="en-US"/>
              <a:t>1nm</a:t>
            </a:r>
          </a:p>
        </p:txBody>
      </p:sp>
    </p:spTree>
  </p:cSld>
  <p:clrMapOvr>
    <a:masterClrMapping/>
  </p:clrMapOvr>
  <p:transition>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p:cNvPicPr>
            <a:picLocks noChangeAspect="1" noChangeArrowheads="1"/>
          </p:cNvPicPr>
          <p:nvPr/>
        </p:nvPicPr>
        <p:blipFill>
          <a:blip r:embed="rId3" cstate="screen"/>
          <a:srcRect/>
          <a:stretch>
            <a:fillRect/>
          </a:stretch>
        </p:blipFill>
        <p:spPr bwMode="auto">
          <a:xfrm>
            <a:off x="304800" y="1104900"/>
            <a:ext cx="8382000" cy="5448300"/>
          </a:xfrm>
          <a:prstGeom prst="rect">
            <a:avLst/>
          </a:prstGeom>
          <a:noFill/>
          <a:ln w="9525" algn="ctr">
            <a:noFill/>
            <a:miter lim="800000"/>
            <a:headEnd/>
            <a:tailEnd/>
          </a:ln>
        </p:spPr>
      </p:pic>
      <p:sp>
        <p:nvSpPr>
          <p:cNvPr id="58371" name="Text Box 5"/>
          <p:cNvSpPr txBox="1">
            <a:spLocks noChangeArrowheads="1"/>
          </p:cNvSpPr>
          <p:nvPr/>
        </p:nvSpPr>
        <p:spPr bwMode="auto">
          <a:xfrm>
            <a:off x="6983413" y="5988050"/>
            <a:ext cx="1093787" cy="336550"/>
          </a:xfrm>
          <a:prstGeom prst="rect">
            <a:avLst/>
          </a:prstGeom>
          <a:noFill/>
          <a:ln w="9525" algn="ctr">
            <a:noFill/>
            <a:miter lim="800000"/>
            <a:headEnd/>
            <a:tailEnd/>
          </a:ln>
        </p:spPr>
        <p:txBody>
          <a:bodyPr wrap="none">
            <a:spAutoFit/>
          </a:bodyPr>
          <a:lstStyle/>
          <a:p>
            <a:r>
              <a:rPr lang="en-US"/>
              <a:t>M.Oriunno</a:t>
            </a:r>
          </a:p>
        </p:txBody>
      </p:sp>
      <p:sp>
        <p:nvSpPr>
          <p:cNvPr id="58372" name="Rectangle 6"/>
          <p:cNvSpPr>
            <a:spLocks noGrp="1" noChangeArrowheads="1"/>
          </p:cNvSpPr>
          <p:nvPr>
            <p:ph type="title"/>
          </p:nvPr>
        </p:nvSpPr>
        <p:spPr/>
        <p:txBody>
          <a:bodyPr/>
          <a:lstStyle/>
          <a:p>
            <a:r>
              <a:rPr lang="en-US" smtClean="0"/>
              <a:t>Free vibration modes of SiD</a:t>
            </a:r>
          </a:p>
        </p:txBody>
      </p:sp>
    </p:spTree>
  </p:cSld>
  <p:clrMapOvr>
    <a:masterClrMapping/>
  </p:clrMapOvr>
  <p:transition>
    <p:strips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p:cNvPicPr>
            <a:picLocks noChangeAspect="1" noChangeArrowheads="1"/>
          </p:cNvPicPr>
          <p:nvPr/>
        </p:nvPicPr>
        <p:blipFill>
          <a:blip r:embed="rId3" cstate="screen"/>
          <a:srcRect t="8888" b="4445"/>
          <a:stretch>
            <a:fillRect/>
          </a:stretch>
        </p:blipFill>
        <p:spPr bwMode="auto">
          <a:xfrm>
            <a:off x="304800" y="1154113"/>
            <a:ext cx="8305800" cy="5399087"/>
          </a:xfrm>
          <a:prstGeom prst="rect">
            <a:avLst/>
          </a:prstGeom>
          <a:noFill/>
          <a:ln w="9525" algn="ctr">
            <a:noFill/>
            <a:miter lim="800000"/>
            <a:headEnd/>
            <a:tailEnd/>
          </a:ln>
        </p:spPr>
      </p:pic>
      <p:sp>
        <p:nvSpPr>
          <p:cNvPr id="59395" name="Rectangle 5"/>
          <p:cNvSpPr>
            <a:spLocks noGrp="1" noChangeArrowheads="1"/>
          </p:cNvSpPr>
          <p:nvPr>
            <p:ph type="title"/>
          </p:nvPr>
        </p:nvSpPr>
        <p:spPr/>
        <p:txBody>
          <a:bodyPr/>
          <a:lstStyle/>
          <a:p>
            <a:r>
              <a:rPr lang="en-US" smtClean="0"/>
              <a:t>QD0 supports in ILD and SiD</a:t>
            </a:r>
          </a:p>
        </p:txBody>
      </p:sp>
    </p:spTree>
  </p:cSld>
  <p:clrMapOvr>
    <a:masterClrMapping/>
  </p:clrMapOvr>
  <p:transition>
    <p:strips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Grp="1" noChangeArrowheads="1"/>
          </p:cNvSpPr>
          <p:nvPr>
            <p:ph type="title"/>
          </p:nvPr>
        </p:nvSpPr>
        <p:spPr/>
        <p:txBody>
          <a:bodyPr/>
          <a:lstStyle/>
          <a:p>
            <a:r>
              <a:rPr lang="en-US" smtClean="0"/>
              <a:t>ILD FD stability analysis results</a:t>
            </a:r>
          </a:p>
        </p:txBody>
      </p:sp>
      <p:pic>
        <p:nvPicPr>
          <p:cNvPr id="60419" name="Picture 5"/>
          <p:cNvPicPr>
            <a:picLocks noChangeAspect="1" noChangeArrowheads="1"/>
          </p:cNvPicPr>
          <p:nvPr/>
        </p:nvPicPr>
        <p:blipFill>
          <a:blip r:embed="rId3" cstate="screen"/>
          <a:srcRect/>
          <a:stretch>
            <a:fillRect/>
          </a:stretch>
        </p:blipFill>
        <p:spPr bwMode="auto">
          <a:xfrm>
            <a:off x="2362200" y="1295400"/>
            <a:ext cx="6781800" cy="4840288"/>
          </a:xfrm>
          <a:prstGeom prst="rect">
            <a:avLst/>
          </a:prstGeom>
          <a:noFill/>
          <a:ln w="9525">
            <a:noFill/>
            <a:miter lim="800000"/>
            <a:headEnd/>
            <a:tailEnd/>
          </a:ln>
        </p:spPr>
      </p:pic>
      <p:sp>
        <p:nvSpPr>
          <p:cNvPr id="60420" name="Text Box 6"/>
          <p:cNvSpPr txBox="1">
            <a:spLocks noChangeArrowheads="1"/>
          </p:cNvSpPr>
          <p:nvPr/>
        </p:nvSpPr>
        <p:spPr bwMode="auto">
          <a:xfrm>
            <a:off x="4495800" y="4953000"/>
            <a:ext cx="1987550" cy="641350"/>
          </a:xfrm>
          <a:prstGeom prst="rect">
            <a:avLst/>
          </a:prstGeom>
          <a:noFill/>
          <a:ln w="9525">
            <a:noFill/>
            <a:miter lim="800000"/>
            <a:headEnd/>
            <a:tailEnd/>
          </a:ln>
        </p:spPr>
        <p:txBody>
          <a:bodyPr wrap="none">
            <a:spAutoFit/>
          </a:bodyPr>
          <a:lstStyle/>
          <a:p>
            <a:pPr eaLnBrk="1" hangingPunct="1"/>
            <a:r>
              <a:rPr lang="en-US" sz="1800" u="sng">
                <a:latin typeface="Arial" charset="0"/>
              </a:rPr>
              <a:t>Hiroshi Yamaoka,</a:t>
            </a:r>
          </a:p>
          <a:p>
            <a:pPr eaLnBrk="1" hangingPunct="1"/>
            <a:r>
              <a:rPr lang="en-US" sz="1800" u="sng">
                <a:latin typeface="Arial" charset="0"/>
              </a:rPr>
              <a:t>KEK</a:t>
            </a:r>
          </a:p>
        </p:txBody>
      </p:sp>
      <p:pic>
        <p:nvPicPr>
          <p:cNvPr id="60421" name="Picture 10"/>
          <p:cNvPicPr>
            <a:picLocks noChangeAspect="1" noChangeArrowheads="1"/>
          </p:cNvPicPr>
          <p:nvPr/>
        </p:nvPicPr>
        <p:blipFill>
          <a:blip r:embed="rId4" cstate="screen"/>
          <a:srcRect/>
          <a:stretch>
            <a:fillRect/>
          </a:stretch>
        </p:blipFill>
        <p:spPr bwMode="auto">
          <a:xfrm>
            <a:off x="0" y="1828800"/>
            <a:ext cx="2465388" cy="3752850"/>
          </a:xfrm>
          <a:prstGeom prst="rect">
            <a:avLst/>
          </a:prstGeom>
          <a:noFill/>
          <a:ln w="9525" algn="ctr">
            <a:noFill/>
            <a:miter lim="800000"/>
            <a:headEnd/>
            <a:tailEnd/>
          </a:ln>
        </p:spPr>
      </p:pic>
    </p:spTree>
  </p:cSld>
  <p:clrMapOvr>
    <a:masterClrMapping/>
  </p:clrMapOvr>
  <p:transition>
    <p:strips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4"/>
          <p:cNvPicPr>
            <a:picLocks noChangeAspect="1" noChangeArrowheads="1"/>
          </p:cNvPicPr>
          <p:nvPr/>
        </p:nvPicPr>
        <p:blipFill>
          <a:blip r:embed="rId3" cstate="screen"/>
          <a:srcRect b="1819"/>
          <a:stretch>
            <a:fillRect/>
          </a:stretch>
        </p:blipFill>
        <p:spPr bwMode="auto">
          <a:xfrm>
            <a:off x="990600" y="1166813"/>
            <a:ext cx="7315200" cy="5386387"/>
          </a:xfrm>
          <a:prstGeom prst="rect">
            <a:avLst/>
          </a:prstGeom>
          <a:noFill/>
          <a:ln w="9525" algn="ctr">
            <a:noFill/>
            <a:miter lim="800000"/>
            <a:headEnd/>
            <a:tailEnd/>
          </a:ln>
        </p:spPr>
      </p:pic>
      <p:sp>
        <p:nvSpPr>
          <p:cNvPr id="61443" name="Text Box 5"/>
          <p:cNvSpPr txBox="1">
            <a:spLocks noChangeArrowheads="1"/>
          </p:cNvSpPr>
          <p:nvPr/>
        </p:nvSpPr>
        <p:spPr bwMode="auto">
          <a:xfrm>
            <a:off x="7004050" y="3910013"/>
            <a:ext cx="1785938" cy="581025"/>
          </a:xfrm>
          <a:prstGeom prst="rect">
            <a:avLst/>
          </a:prstGeom>
          <a:noFill/>
          <a:ln w="9525">
            <a:noFill/>
            <a:miter lim="800000"/>
            <a:headEnd/>
            <a:tailEnd/>
          </a:ln>
        </p:spPr>
        <p:txBody>
          <a:bodyPr wrap="none">
            <a:spAutoFit/>
          </a:bodyPr>
          <a:lstStyle/>
          <a:p>
            <a:pPr eaLnBrk="1" hangingPunct="1"/>
            <a:r>
              <a:rPr lang="en-US">
                <a:latin typeface="Arial" charset="0"/>
              </a:rPr>
              <a:t>Hiroshi Yamaoka,</a:t>
            </a:r>
          </a:p>
          <a:p>
            <a:pPr eaLnBrk="1" hangingPunct="1"/>
            <a:r>
              <a:rPr lang="en-US">
                <a:latin typeface="Arial" charset="0"/>
              </a:rPr>
              <a:t>KEK</a:t>
            </a:r>
          </a:p>
        </p:txBody>
      </p:sp>
      <p:sp>
        <p:nvSpPr>
          <p:cNvPr id="61444" name="Rectangle 6"/>
          <p:cNvSpPr>
            <a:spLocks noGrp="1" noChangeArrowheads="1"/>
          </p:cNvSpPr>
          <p:nvPr>
            <p:ph type="title"/>
          </p:nvPr>
        </p:nvSpPr>
        <p:spPr/>
        <p:txBody>
          <a:bodyPr/>
          <a:lstStyle/>
          <a:p>
            <a:r>
              <a:rPr lang="en-US" smtClean="0"/>
              <a:t>Stability studies at BELLE</a:t>
            </a:r>
          </a:p>
        </p:txBody>
      </p:sp>
    </p:spTree>
  </p:cSld>
  <p:clrMapOvr>
    <a:masterClrMapping/>
  </p:clrMapOvr>
  <p:transition>
    <p:strips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p:cNvSpPr>
          <p:nvPr/>
        </p:nvSpPr>
        <p:spPr bwMode="auto">
          <a:xfrm>
            <a:off x="152400" y="142875"/>
            <a:ext cx="8805863" cy="642938"/>
          </a:xfrm>
          <a:prstGeom prst="rect">
            <a:avLst/>
          </a:prstGeom>
          <a:noFill/>
          <a:ln w="9525">
            <a:noFill/>
            <a:miter lim="800000"/>
            <a:headEnd/>
            <a:tailEnd/>
          </a:ln>
        </p:spPr>
        <p:txBody>
          <a:bodyPr anchor="ctr"/>
          <a:lstStyle/>
          <a:p>
            <a:pPr algn="ctr">
              <a:defRPr/>
            </a:pPr>
            <a:r>
              <a:rPr kumimoji="1" lang="en-GB" sz="3000">
                <a:solidFill>
                  <a:srgbClr val="F82704"/>
                </a:solidFill>
                <a:effectLst>
                  <a:outerShdw blurRad="38100" dist="38100" dir="2700000" algn="tl">
                    <a:srgbClr val="C0C0C0"/>
                  </a:outerShdw>
                </a:effectLst>
                <a:ea typeface="+mn-ea"/>
                <a:cs typeface="+mn-cs"/>
              </a:rPr>
              <a:t>CMS top of Yoke</a:t>
            </a:r>
            <a:r>
              <a:rPr kumimoji="1" lang="en-GB" sz="3000">
                <a:solidFill>
                  <a:schemeClr val="tx2"/>
                </a:solidFill>
                <a:effectLst>
                  <a:outerShdw blurRad="38100" dist="38100" dir="2700000" algn="tl">
                    <a:srgbClr val="C0C0C0"/>
                  </a:outerShdw>
                </a:effectLst>
                <a:ea typeface="+mn-ea"/>
                <a:cs typeface="+mn-cs"/>
              </a:rPr>
              <a:t> measurement</a:t>
            </a:r>
            <a:br>
              <a:rPr kumimoji="1" lang="en-GB" sz="3000">
                <a:solidFill>
                  <a:schemeClr val="tx2"/>
                </a:solidFill>
                <a:effectLst>
                  <a:outerShdw blurRad="38100" dist="38100" dir="2700000" algn="tl">
                    <a:srgbClr val="C0C0C0"/>
                  </a:outerShdw>
                </a:effectLst>
                <a:ea typeface="+mn-ea"/>
                <a:cs typeface="+mn-cs"/>
              </a:rPr>
            </a:br>
            <a:endParaRPr kumimoji="1" lang="en-GB" sz="3000">
              <a:solidFill>
                <a:schemeClr val="tx2"/>
              </a:solidFill>
              <a:effectLst>
                <a:outerShdw blurRad="38100" dist="38100" dir="2700000" algn="tl">
                  <a:srgbClr val="C0C0C0"/>
                </a:outerShdw>
              </a:effectLst>
              <a:ea typeface="+mn-ea"/>
              <a:cs typeface="+mn-cs"/>
            </a:endParaRPr>
          </a:p>
        </p:txBody>
      </p:sp>
      <p:sp>
        <p:nvSpPr>
          <p:cNvPr id="62467" name="TextBox 13"/>
          <p:cNvSpPr txBox="1">
            <a:spLocks noChangeArrowheads="1"/>
          </p:cNvSpPr>
          <p:nvPr/>
        </p:nvSpPr>
        <p:spPr bwMode="auto">
          <a:xfrm>
            <a:off x="454025" y="471488"/>
            <a:ext cx="3476625" cy="366712"/>
          </a:xfrm>
          <a:prstGeom prst="rect">
            <a:avLst/>
          </a:prstGeom>
          <a:noFill/>
          <a:ln w="9525">
            <a:noFill/>
            <a:miter lim="800000"/>
            <a:headEnd/>
            <a:tailEnd/>
          </a:ln>
        </p:spPr>
        <p:txBody>
          <a:bodyPr wrap="none">
            <a:spAutoFit/>
          </a:bodyPr>
          <a:lstStyle/>
          <a:p>
            <a:r>
              <a:rPr lang="en-US" sz="1800">
                <a:latin typeface="Calibri" pitchFamily="34" charset="0"/>
                <a:ea typeface="ＭＳ Ｐゴシック" pitchFamily="34" charset="-128"/>
              </a:rPr>
              <a:t>PSD of the signals Vertical direction</a:t>
            </a:r>
          </a:p>
        </p:txBody>
      </p:sp>
      <p:pic>
        <p:nvPicPr>
          <p:cNvPr id="62468" name="Picture 6"/>
          <p:cNvPicPr>
            <a:picLocks noChangeAspect="1" noChangeArrowheads="1"/>
          </p:cNvPicPr>
          <p:nvPr/>
        </p:nvPicPr>
        <p:blipFill>
          <a:blip r:embed="rId3" cstate="screen"/>
          <a:srcRect/>
          <a:stretch>
            <a:fillRect/>
          </a:stretch>
        </p:blipFill>
        <p:spPr bwMode="auto">
          <a:xfrm>
            <a:off x="5414963" y="581025"/>
            <a:ext cx="3711575" cy="2446338"/>
          </a:xfrm>
          <a:prstGeom prst="rect">
            <a:avLst/>
          </a:prstGeom>
          <a:noFill/>
          <a:ln w="9525">
            <a:noFill/>
            <a:miter lim="800000"/>
            <a:headEnd/>
            <a:tailEnd/>
          </a:ln>
        </p:spPr>
      </p:pic>
      <p:cxnSp>
        <p:nvCxnSpPr>
          <p:cNvPr id="10" name="Straight Arrow Connector 9"/>
          <p:cNvCxnSpPr/>
          <p:nvPr/>
        </p:nvCxnSpPr>
        <p:spPr>
          <a:xfrm rot="5400000" flipH="1" flipV="1">
            <a:off x="5451475" y="1149350"/>
            <a:ext cx="1606550" cy="1054100"/>
          </a:xfrm>
          <a:prstGeom prst="straightConnector1">
            <a:avLst/>
          </a:prstGeom>
          <a:ln w="38100" cmpd="sng">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727700" y="2041525"/>
            <a:ext cx="1093788" cy="438150"/>
          </a:xfrm>
          <a:prstGeom prst="straightConnector1">
            <a:avLst/>
          </a:prstGeom>
          <a:ln w="38100" cmpd="sng">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62471" name="TextBox 11"/>
          <p:cNvSpPr txBox="1">
            <a:spLocks noChangeArrowheads="1"/>
          </p:cNvSpPr>
          <p:nvPr/>
        </p:nvSpPr>
        <p:spPr bwMode="auto">
          <a:xfrm>
            <a:off x="5180013" y="2516188"/>
            <a:ext cx="1249362" cy="366712"/>
          </a:xfrm>
          <a:prstGeom prst="rect">
            <a:avLst/>
          </a:prstGeom>
          <a:noFill/>
          <a:ln w="9525">
            <a:noFill/>
            <a:miter lim="800000"/>
            <a:headEnd/>
            <a:tailEnd/>
          </a:ln>
        </p:spPr>
        <p:txBody>
          <a:bodyPr wrap="none">
            <a:spAutoFit/>
          </a:bodyPr>
          <a:lstStyle/>
          <a:p>
            <a:r>
              <a:rPr lang="en-US" sz="1800">
                <a:latin typeface="Calibri" pitchFamily="34" charset="0"/>
                <a:ea typeface="ＭＳ Ｐゴシック" pitchFamily="34" charset="-128"/>
              </a:rPr>
              <a:t>Geophones</a:t>
            </a:r>
          </a:p>
        </p:txBody>
      </p:sp>
      <p:sp>
        <p:nvSpPr>
          <p:cNvPr id="62472" name="TextBox 16"/>
          <p:cNvSpPr txBox="1">
            <a:spLocks noChangeArrowheads="1"/>
          </p:cNvSpPr>
          <p:nvPr/>
        </p:nvSpPr>
        <p:spPr bwMode="auto">
          <a:xfrm>
            <a:off x="531813" y="3502025"/>
            <a:ext cx="3295650" cy="366713"/>
          </a:xfrm>
          <a:prstGeom prst="rect">
            <a:avLst/>
          </a:prstGeom>
          <a:noFill/>
          <a:ln w="9525">
            <a:noFill/>
            <a:miter lim="800000"/>
            <a:headEnd/>
            <a:tailEnd/>
          </a:ln>
        </p:spPr>
        <p:txBody>
          <a:bodyPr wrap="none">
            <a:spAutoFit/>
          </a:bodyPr>
          <a:lstStyle/>
          <a:p>
            <a:r>
              <a:rPr lang="en-US" sz="1800">
                <a:latin typeface="Calibri" pitchFamily="34" charset="0"/>
                <a:ea typeface="ＭＳ Ｐゴシック" pitchFamily="34" charset="-128"/>
              </a:rPr>
              <a:t>PSD of the signals Beam direction</a:t>
            </a:r>
          </a:p>
        </p:txBody>
      </p:sp>
      <p:pic>
        <p:nvPicPr>
          <p:cNvPr id="62473" name="Picture 18" descr="RMS Integrated YB0.png"/>
          <p:cNvPicPr>
            <a:picLocks noChangeAspect="1"/>
          </p:cNvPicPr>
          <p:nvPr/>
        </p:nvPicPr>
        <p:blipFill>
          <a:blip r:embed="rId4" cstate="screen"/>
          <a:srcRect/>
          <a:stretch>
            <a:fillRect/>
          </a:stretch>
        </p:blipFill>
        <p:spPr bwMode="auto">
          <a:xfrm>
            <a:off x="4541838" y="3721100"/>
            <a:ext cx="4587875" cy="2757488"/>
          </a:xfrm>
          <a:prstGeom prst="rect">
            <a:avLst/>
          </a:prstGeom>
          <a:noFill/>
          <a:ln w="9525">
            <a:noFill/>
            <a:miter lim="800000"/>
            <a:headEnd/>
            <a:tailEnd/>
          </a:ln>
        </p:spPr>
      </p:pic>
      <p:sp>
        <p:nvSpPr>
          <p:cNvPr id="62474" name="TextBox 20"/>
          <p:cNvSpPr txBox="1">
            <a:spLocks noChangeArrowheads="1"/>
          </p:cNvSpPr>
          <p:nvPr/>
        </p:nvSpPr>
        <p:spPr bwMode="auto">
          <a:xfrm>
            <a:off x="7562850" y="3063875"/>
            <a:ext cx="1719263" cy="304800"/>
          </a:xfrm>
          <a:prstGeom prst="rect">
            <a:avLst/>
          </a:prstGeom>
          <a:noFill/>
          <a:ln w="9525">
            <a:noFill/>
            <a:miter lim="800000"/>
            <a:headEnd/>
            <a:tailEnd/>
          </a:ln>
        </p:spPr>
        <p:txBody>
          <a:bodyPr>
            <a:spAutoFit/>
          </a:bodyPr>
          <a:lstStyle/>
          <a:p>
            <a:r>
              <a:rPr lang="en-US" sz="1400">
                <a:solidFill>
                  <a:srgbClr val="FF0000"/>
                </a:solidFill>
                <a:latin typeface="Calibri" pitchFamily="34" charset="0"/>
                <a:ea typeface="ＭＳ Ｐゴシック" pitchFamily="34" charset="-128"/>
              </a:rPr>
              <a:t>Cooling system OFF</a:t>
            </a:r>
          </a:p>
        </p:txBody>
      </p:sp>
      <p:pic>
        <p:nvPicPr>
          <p:cNvPr id="62475" name="Picture 13" descr="psd2"/>
          <p:cNvPicPr>
            <a:picLocks noChangeAspect="1" noChangeArrowheads="1"/>
          </p:cNvPicPr>
          <p:nvPr/>
        </p:nvPicPr>
        <p:blipFill>
          <a:blip r:embed="rId5" cstate="screen"/>
          <a:srcRect/>
          <a:stretch>
            <a:fillRect/>
          </a:stretch>
        </p:blipFill>
        <p:spPr bwMode="auto">
          <a:xfrm>
            <a:off x="200025" y="3835400"/>
            <a:ext cx="4087813" cy="2717800"/>
          </a:xfrm>
          <a:prstGeom prst="rect">
            <a:avLst/>
          </a:prstGeom>
          <a:noFill/>
          <a:ln w="9525">
            <a:noFill/>
            <a:miter lim="800000"/>
            <a:headEnd/>
            <a:tailEnd/>
          </a:ln>
        </p:spPr>
      </p:pic>
      <p:pic>
        <p:nvPicPr>
          <p:cNvPr id="62476" name="Picture 14" descr="psd1"/>
          <p:cNvPicPr>
            <a:picLocks noChangeAspect="1" noChangeArrowheads="1"/>
          </p:cNvPicPr>
          <p:nvPr/>
        </p:nvPicPr>
        <p:blipFill>
          <a:blip r:embed="rId6" cstate="screen"/>
          <a:srcRect/>
          <a:stretch>
            <a:fillRect/>
          </a:stretch>
        </p:blipFill>
        <p:spPr bwMode="auto">
          <a:xfrm>
            <a:off x="214313" y="812800"/>
            <a:ext cx="3965575" cy="2782888"/>
          </a:xfrm>
          <a:prstGeom prst="rect">
            <a:avLst/>
          </a:prstGeom>
          <a:noFill/>
          <a:ln w="9525">
            <a:noFill/>
            <a:miter lim="800000"/>
            <a:headEnd/>
            <a:tailEnd/>
          </a:ln>
        </p:spPr>
      </p:pic>
      <p:sp>
        <p:nvSpPr>
          <p:cNvPr id="62477" name="Rectangle 16"/>
          <p:cNvSpPr>
            <a:spLocks noChangeArrowheads="1"/>
          </p:cNvSpPr>
          <p:nvPr/>
        </p:nvSpPr>
        <p:spPr bwMode="auto">
          <a:xfrm>
            <a:off x="7410450" y="3987800"/>
            <a:ext cx="787400" cy="330200"/>
          </a:xfrm>
          <a:prstGeom prst="rect">
            <a:avLst/>
          </a:prstGeom>
          <a:solidFill>
            <a:schemeClr val="accent1"/>
          </a:solidFill>
          <a:ln w="9525">
            <a:solidFill>
              <a:schemeClr val="tx1"/>
            </a:solidFill>
            <a:miter lim="800000"/>
            <a:headEnd/>
            <a:tailEnd/>
          </a:ln>
        </p:spPr>
        <p:txBody>
          <a:bodyPr wrap="none" anchor="ctr"/>
          <a:lstStyle/>
          <a:p>
            <a:pPr algn="ctr"/>
            <a:r>
              <a:rPr lang="en-US" sz="1800">
                <a:latin typeface="Helvetica" pitchFamily="-64" charset="0"/>
                <a:ea typeface="ＭＳ Ｐゴシック" pitchFamily="34" charset="-128"/>
              </a:rPr>
              <a:t>100 nm</a:t>
            </a:r>
          </a:p>
        </p:txBody>
      </p:sp>
      <p:sp>
        <p:nvSpPr>
          <p:cNvPr id="62478" name="Line 18"/>
          <p:cNvSpPr>
            <a:spLocks noChangeShapeType="1"/>
          </p:cNvSpPr>
          <p:nvPr/>
        </p:nvSpPr>
        <p:spPr bwMode="auto">
          <a:xfrm flipH="1">
            <a:off x="6991350" y="4152900"/>
            <a:ext cx="342900" cy="241300"/>
          </a:xfrm>
          <a:prstGeom prst="line">
            <a:avLst/>
          </a:prstGeom>
          <a:noFill/>
          <a:ln w="9525">
            <a:solidFill>
              <a:schemeClr val="tx1"/>
            </a:solidFill>
            <a:round/>
            <a:headEnd/>
            <a:tailEnd type="triangle" w="med" len="med"/>
          </a:ln>
        </p:spPr>
        <p:txBody>
          <a:bodyPr wrap="none" anchor="ctr"/>
          <a:lstStyle/>
          <a:p>
            <a:endParaRPr lang="en-US"/>
          </a:p>
        </p:txBody>
      </p:sp>
      <p:sp>
        <p:nvSpPr>
          <p:cNvPr id="62479" name="Rectangle 15"/>
          <p:cNvSpPr>
            <a:spLocks noChangeArrowheads="1"/>
          </p:cNvSpPr>
          <p:nvPr/>
        </p:nvSpPr>
        <p:spPr bwMode="auto">
          <a:xfrm>
            <a:off x="2514600" y="2895600"/>
            <a:ext cx="5715000" cy="822325"/>
          </a:xfrm>
          <a:prstGeom prst="rect">
            <a:avLst/>
          </a:prstGeom>
          <a:noFill/>
          <a:ln w="9525">
            <a:noFill/>
            <a:miter lim="800000"/>
            <a:headEnd/>
            <a:tailEnd/>
          </a:ln>
        </p:spPr>
        <p:txBody>
          <a:bodyPr>
            <a:spAutoFit/>
          </a:bodyPr>
          <a:lstStyle/>
          <a:p>
            <a:pPr fontAlgn="ctr"/>
            <a:r>
              <a:rPr lang="en-US" sz="2400">
                <a:solidFill>
                  <a:srgbClr val="23346C"/>
                </a:solidFill>
                <a:latin typeface="Arial" charset="0"/>
              </a:rPr>
              <a:t>Detector vibrations and QD0 support 	</a:t>
            </a:r>
          </a:p>
          <a:p>
            <a:pPr lvl="1" fontAlgn="ctr"/>
            <a:r>
              <a:rPr lang="en-US" sz="2400">
                <a:solidFill>
                  <a:srgbClr val="008000"/>
                </a:solidFill>
                <a:latin typeface="Arial" charset="0"/>
              </a:rPr>
              <a:t>Alain Herve (ETH Zurich)</a:t>
            </a:r>
          </a:p>
        </p:txBody>
      </p:sp>
    </p:spTree>
  </p:cSld>
  <p:clrMapOvr>
    <a:masterClrMapping/>
  </p:clrMapOvr>
  <p:transition>
    <p:strips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txBox="1">
            <a:spLocks/>
          </p:cNvSpPr>
          <p:nvPr/>
        </p:nvSpPr>
        <p:spPr>
          <a:xfrm>
            <a:off x="8732838" y="6597650"/>
            <a:ext cx="314325" cy="207963"/>
          </a:xfrm>
          <a:prstGeom prst="rect">
            <a:avLst/>
          </a:prstGeom>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F0854583-F369-4DEB-929B-027B6E318CDE}" type="slidenum">
              <a:rPr kumimoji="0" lang="en-US" sz="1600" b="0" i="0" u="none" strike="noStrike" kern="1200" cap="none" spc="0" normalizeH="0" baseline="0" noProof="0" smtClean="0">
                <a:ln>
                  <a:noFill/>
                </a:ln>
                <a:solidFill>
                  <a:schemeClr val="tx1"/>
                </a:solidFill>
                <a:effectLst/>
                <a:uLnTx/>
                <a:uFillTx/>
                <a:latin typeface="Times New Roman" pitchFamily="18" charset="0"/>
                <a:ea typeface="Arial Unicode MS" pitchFamily="34" charset="-128"/>
                <a:cs typeface="Arial Unicode MS" pitchFamily="34" charset="-128"/>
              </a:rPr>
              <a:pPr marL="0" marR="0" lvl="0" indent="0" algn="l" defTabSz="914400" rtl="0" eaLnBrk="0" fontAlgn="base" latinLnBrk="0" hangingPunct="0">
                <a:lnSpc>
                  <a:spcPct val="100000"/>
                </a:lnSpc>
                <a:spcBef>
                  <a:spcPct val="0"/>
                </a:spcBef>
                <a:spcAft>
                  <a:spcPct val="0"/>
                </a:spcAft>
                <a:buClrTx/>
                <a:buSzTx/>
                <a:buFontTx/>
                <a:buNone/>
                <a:tabLst/>
                <a:defRPr/>
              </a:pPr>
              <a:t>36</a:t>
            </a:fld>
            <a:endParaRPr kumimoji="0" lang="en-US" sz="1600" b="0" i="0" u="none" strike="noStrike" kern="1200" cap="none" spc="0" normalizeH="0" baseline="0" noProof="0" smtClean="0">
              <a:ln>
                <a:noFill/>
              </a:ln>
              <a:solidFill>
                <a:schemeClr val="tx1"/>
              </a:solidFill>
              <a:effectLst/>
              <a:uLnTx/>
              <a:uFillTx/>
              <a:latin typeface="Times New Roman" pitchFamily="18" charset="0"/>
              <a:ea typeface="Arial Unicode MS" pitchFamily="34" charset="-128"/>
              <a:cs typeface="Arial Unicode MS" pitchFamily="34" charset="-128"/>
            </a:endParaRPr>
          </a:p>
        </p:txBody>
      </p:sp>
      <p:pic>
        <p:nvPicPr>
          <p:cNvPr id="5" name="Picture 14" descr="render3"/>
          <p:cNvPicPr>
            <a:picLocks noChangeAspect="1" noChangeArrowheads="1"/>
          </p:cNvPicPr>
          <p:nvPr/>
        </p:nvPicPr>
        <p:blipFill>
          <a:blip r:embed="rId3" cstate="screen"/>
          <a:srcRect/>
          <a:stretch>
            <a:fillRect/>
          </a:stretch>
        </p:blipFill>
        <p:spPr bwMode="auto">
          <a:xfrm>
            <a:off x="822325" y="1225550"/>
            <a:ext cx="7312025" cy="4949825"/>
          </a:xfrm>
          <a:prstGeom prst="rect">
            <a:avLst/>
          </a:prstGeom>
          <a:noFill/>
          <a:ln w="3175">
            <a:solidFill>
              <a:srgbClr val="000000"/>
            </a:solidFill>
            <a:miter lim="800000"/>
            <a:headEnd/>
            <a:tailEnd/>
          </a:ln>
        </p:spPr>
      </p:pic>
      <p:sp>
        <p:nvSpPr>
          <p:cNvPr id="6" name="Text Box 17"/>
          <p:cNvSpPr txBox="1">
            <a:spLocks noChangeArrowheads="1"/>
          </p:cNvSpPr>
          <p:nvPr/>
        </p:nvSpPr>
        <p:spPr bwMode="auto">
          <a:xfrm>
            <a:off x="2873375" y="6303963"/>
            <a:ext cx="2365375" cy="274637"/>
          </a:xfrm>
          <a:prstGeom prst="rect">
            <a:avLst/>
          </a:prstGeom>
          <a:noFill/>
          <a:ln w="9525">
            <a:noFill/>
            <a:miter lim="800000"/>
            <a:headEnd/>
            <a:tailEnd/>
          </a:ln>
        </p:spPr>
        <p:txBody>
          <a:bodyPr>
            <a:spAutoFit/>
          </a:bodyPr>
          <a:lstStyle/>
          <a:p>
            <a:pPr algn="ctr"/>
            <a:r>
              <a:rPr lang="en-US" sz="1200"/>
              <a:t>Ground motion through the feet</a:t>
            </a:r>
            <a:endParaRPr lang="en-US"/>
          </a:p>
        </p:txBody>
      </p:sp>
      <p:sp>
        <p:nvSpPr>
          <p:cNvPr id="7" name="AutoShape 19"/>
          <p:cNvSpPr>
            <a:spLocks noChangeArrowheads="1"/>
          </p:cNvSpPr>
          <p:nvPr/>
        </p:nvSpPr>
        <p:spPr bwMode="auto">
          <a:xfrm rot="1726483">
            <a:off x="5118100" y="3598863"/>
            <a:ext cx="168275" cy="439737"/>
          </a:xfrm>
          <a:prstGeom prst="upArrow">
            <a:avLst>
              <a:gd name="adj1" fmla="val 50000"/>
              <a:gd name="adj2" fmla="val 65330"/>
            </a:avLst>
          </a:prstGeom>
          <a:solidFill>
            <a:schemeClr val="accent1"/>
          </a:solidFill>
          <a:ln w="9525">
            <a:solidFill>
              <a:schemeClr val="tx1"/>
            </a:solidFill>
            <a:miter lim="800000"/>
            <a:headEnd/>
            <a:tailEnd/>
          </a:ln>
        </p:spPr>
        <p:txBody>
          <a:bodyPr vert="eaVert" wrap="none" anchor="ctr"/>
          <a:lstStyle/>
          <a:p>
            <a:endParaRPr lang="en-US"/>
          </a:p>
        </p:txBody>
      </p:sp>
      <p:sp>
        <p:nvSpPr>
          <p:cNvPr id="8" name="AutoShape 20"/>
          <p:cNvSpPr>
            <a:spLocks noChangeArrowheads="1"/>
          </p:cNvSpPr>
          <p:nvPr/>
        </p:nvSpPr>
        <p:spPr bwMode="auto">
          <a:xfrm>
            <a:off x="4449763" y="5822950"/>
            <a:ext cx="168275" cy="439738"/>
          </a:xfrm>
          <a:prstGeom prst="upArrow">
            <a:avLst>
              <a:gd name="adj1" fmla="val 50000"/>
              <a:gd name="adj2" fmla="val 65330"/>
            </a:avLst>
          </a:prstGeom>
          <a:solidFill>
            <a:schemeClr val="accent1"/>
          </a:solidFill>
          <a:ln w="9525">
            <a:solidFill>
              <a:schemeClr val="tx1"/>
            </a:solidFill>
            <a:miter lim="800000"/>
            <a:headEnd/>
            <a:tailEnd/>
          </a:ln>
        </p:spPr>
        <p:txBody>
          <a:bodyPr vert="eaVert" wrap="none" anchor="ctr"/>
          <a:lstStyle/>
          <a:p>
            <a:endParaRPr lang="en-US"/>
          </a:p>
        </p:txBody>
      </p:sp>
      <p:sp>
        <p:nvSpPr>
          <p:cNvPr id="9" name="AutoShape 21"/>
          <p:cNvSpPr>
            <a:spLocks noChangeArrowheads="1"/>
          </p:cNvSpPr>
          <p:nvPr/>
        </p:nvSpPr>
        <p:spPr bwMode="auto">
          <a:xfrm>
            <a:off x="3582988" y="5849938"/>
            <a:ext cx="168275" cy="439737"/>
          </a:xfrm>
          <a:prstGeom prst="upArrow">
            <a:avLst>
              <a:gd name="adj1" fmla="val 50000"/>
              <a:gd name="adj2" fmla="val 65330"/>
            </a:avLst>
          </a:prstGeom>
          <a:solidFill>
            <a:schemeClr val="accent1"/>
          </a:solidFill>
          <a:ln w="9525">
            <a:solidFill>
              <a:schemeClr val="tx1"/>
            </a:solidFill>
            <a:miter lim="800000"/>
            <a:headEnd/>
            <a:tailEnd/>
          </a:ln>
        </p:spPr>
        <p:txBody>
          <a:bodyPr vert="eaVert" wrap="none" anchor="ctr"/>
          <a:lstStyle/>
          <a:p>
            <a:endParaRPr lang="en-US"/>
          </a:p>
        </p:txBody>
      </p:sp>
      <p:grpSp>
        <p:nvGrpSpPr>
          <p:cNvPr id="2" name="Group 220"/>
          <p:cNvGrpSpPr>
            <a:grpSpLocks/>
          </p:cNvGrpSpPr>
          <p:nvPr/>
        </p:nvGrpSpPr>
        <p:grpSpPr bwMode="auto">
          <a:xfrm>
            <a:off x="5287963" y="134938"/>
            <a:ext cx="2212975" cy="963612"/>
            <a:chOff x="2587" y="185"/>
            <a:chExt cx="1036" cy="422"/>
          </a:xfrm>
        </p:grpSpPr>
        <p:grpSp>
          <p:nvGrpSpPr>
            <p:cNvPr id="3" name="Group 25"/>
            <p:cNvGrpSpPr>
              <a:grpSpLocks/>
            </p:cNvGrpSpPr>
            <p:nvPr/>
          </p:nvGrpSpPr>
          <p:grpSpPr bwMode="auto">
            <a:xfrm>
              <a:off x="2866" y="185"/>
              <a:ext cx="489" cy="330"/>
              <a:chOff x="1836" y="124"/>
              <a:chExt cx="489" cy="330"/>
            </a:xfrm>
          </p:grpSpPr>
          <p:sp>
            <p:nvSpPr>
              <p:cNvPr id="86" name="Rectangle 22"/>
              <p:cNvSpPr>
                <a:spLocks noChangeArrowheads="1"/>
              </p:cNvSpPr>
              <p:nvPr/>
            </p:nvSpPr>
            <p:spPr bwMode="auto">
              <a:xfrm>
                <a:off x="1836" y="126"/>
                <a:ext cx="81" cy="328"/>
              </a:xfrm>
              <a:prstGeom prst="rect">
                <a:avLst/>
              </a:prstGeom>
              <a:solidFill>
                <a:srgbClr val="3366FF"/>
              </a:solidFill>
              <a:ln w="9525">
                <a:solidFill>
                  <a:schemeClr val="tx1"/>
                </a:solidFill>
                <a:miter lim="800000"/>
                <a:headEnd/>
                <a:tailEnd/>
              </a:ln>
            </p:spPr>
            <p:txBody>
              <a:bodyPr wrap="none" anchor="ctr"/>
              <a:lstStyle/>
              <a:p>
                <a:endParaRPr lang="en-US"/>
              </a:p>
            </p:txBody>
          </p:sp>
          <p:sp>
            <p:nvSpPr>
              <p:cNvPr id="87" name="Rectangle 23"/>
              <p:cNvSpPr>
                <a:spLocks noChangeArrowheads="1"/>
              </p:cNvSpPr>
              <p:nvPr/>
            </p:nvSpPr>
            <p:spPr bwMode="auto">
              <a:xfrm>
                <a:off x="1940" y="126"/>
                <a:ext cx="280" cy="325"/>
              </a:xfrm>
              <a:prstGeom prst="rect">
                <a:avLst/>
              </a:prstGeom>
              <a:solidFill>
                <a:srgbClr val="3366FF"/>
              </a:solidFill>
              <a:ln w="9525">
                <a:solidFill>
                  <a:schemeClr val="tx1"/>
                </a:solidFill>
                <a:miter lim="800000"/>
                <a:headEnd/>
                <a:tailEnd/>
              </a:ln>
            </p:spPr>
            <p:txBody>
              <a:bodyPr wrap="none" anchor="ctr"/>
              <a:lstStyle/>
              <a:p>
                <a:endParaRPr lang="en-US"/>
              </a:p>
            </p:txBody>
          </p:sp>
          <p:sp>
            <p:nvSpPr>
              <p:cNvPr id="88" name="Rectangle 24"/>
              <p:cNvSpPr>
                <a:spLocks noChangeArrowheads="1"/>
              </p:cNvSpPr>
              <p:nvPr/>
            </p:nvSpPr>
            <p:spPr bwMode="auto">
              <a:xfrm>
                <a:off x="2244" y="124"/>
                <a:ext cx="81" cy="328"/>
              </a:xfrm>
              <a:prstGeom prst="rect">
                <a:avLst/>
              </a:prstGeom>
              <a:solidFill>
                <a:srgbClr val="3366FF"/>
              </a:solidFill>
              <a:ln w="9525">
                <a:solidFill>
                  <a:schemeClr val="tx1"/>
                </a:solidFill>
                <a:miter lim="800000"/>
                <a:headEnd/>
                <a:tailEnd/>
              </a:ln>
            </p:spPr>
            <p:txBody>
              <a:bodyPr wrap="none" anchor="ctr"/>
              <a:lstStyle/>
              <a:p>
                <a:endParaRPr lang="en-US"/>
              </a:p>
            </p:txBody>
          </p:sp>
        </p:grpSp>
        <p:grpSp>
          <p:nvGrpSpPr>
            <p:cNvPr id="10" name="Group 218"/>
            <p:cNvGrpSpPr>
              <a:grpSpLocks/>
            </p:cNvGrpSpPr>
            <p:nvPr/>
          </p:nvGrpSpPr>
          <p:grpSpPr bwMode="auto">
            <a:xfrm>
              <a:off x="2587" y="210"/>
              <a:ext cx="333" cy="250"/>
              <a:chOff x="2587" y="210"/>
              <a:chExt cx="333" cy="250"/>
            </a:xfrm>
          </p:grpSpPr>
          <p:sp>
            <p:nvSpPr>
              <p:cNvPr id="70" name="Rectangle 26"/>
              <p:cNvSpPr>
                <a:spLocks noChangeArrowheads="1"/>
              </p:cNvSpPr>
              <p:nvPr/>
            </p:nvSpPr>
            <p:spPr bwMode="auto">
              <a:xfrm>
                <a:off x="2624" y="318"/>
                <a:ext cx="296" cy="5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1" name="Line 28"/>
              <p:cNvSpPr>
                <a:spLocks noChangeShapeType="1"/>
              </p:cNvSpPr>
              <p:nvPr/>
            </p:nvSpPr>
            <p:spPr bwMode="auto">
              <a:xfrm>
                <a:off x="2624" y="221"/>
                <a:ext cx="0" cy="239"/>
              </a:xfrm>
              <a:prstGeom prst="line">
                <a:avLst/>
              </a:prstGeom>
              <a:noFill/>
              <a:ln w="9525">
                <a:solidFill>
                  <a:schemeClr val="tx1"/>
                </a:solidFill>
                <a:round/>
                <a:headEnd/>
                <a:tailEnd/>
              </a:ln>
            </p:spPr>
            <p:txBody>
              <a:bodyPr/>
              <a:lstStyle/>
              <a:p>
                <a:endParaRPr lang="en-US"/>
              </a:p>
            </p:txBody>
          </p:sp>
          <p:sp>
            <p:nvSpPr>
              <p:cNvPr id="72" name="Line 30"/>
              <p:cNvSpPr>
                <a:spLocks noChangeShapeType="1"/>
              </p:cNvSpPr>
              <p:nvPr/>
            </p:nvSpPr>
            <p:spPr bwMode="auto">
              <a:xfrm>
                <a:off x="2590" y="210"/>
                <a:ext cx="34" cy="11"/>
              </a:xfrm>
              <a:prstGeom prst="line">
                <a:avLst/>
              </a:prstGeom>
              <a:noFill/>
              <a:ln w="3175">
                <a:solidFill>
                  <a:schemeClr val="tx1"/>
                </a:solidFill>
                <a:round/>
                <a:headEnd/>
                <a:tailEnd/>
              </a:ln>
            </p:spPr>
            <p:txBody>
              <a:bodyPr/>
              <a:lstStyle/>
              <a:p>
                <a:endParaRPr lang="en-US"/>
              </a:p>
            </p:txBody>
          </p:sp>
          <p:sp>
            <p:nvSpPr>
              <p:cNvPr id="73" name="Line 31"/>
              <p:cNvSpPr>
                <a:spLocks noChangeShapeType="1"/>
              </p:cNvSpPr>
              <p:nvPr/>
            </p:nvSpPr>
            <p:spPr bwMode="auto">
              <a:xfrm>
                <a:off x="2589" y="228"/>
                <a:ext cx="34" cy="11"/>
              </a:xfrm>
              <a:prstGeom prst="line">
                <a:avLst/>
              </a:prstGeom>
              <a:noFill/>
              <a:ln w="3175">
                <a:solidFill>
                  <a:schemeClr val="tx1"/>
                </a:solidFill>
                <a:round/>
                <a:headEnd/>
                <a:tailEnd/>
              </a:ln>
            </p:spPr>
            <p:txBody>
              <a:bodyPr/>
              <a:lstStyle/>
              <a:p>
                <a:endParaRPr lang="en-US"/>
              </a:p>
            </p:txBody>
          </p:sp>
          <p:sp>
            <p:nvSpPr>
              <p:cNvPr id="74" name="Line 32"/>
              <p:cNvSpPr>
                <a:spLocks noChangeShapeType="1"/>
              </p:cNvSpPr>
              <p:nvPr/>
            </p:nvSpPr>
            <p:spPr bwMode="auto">
              <a:xfrm>
                <a:off x="2588" y="246"/>
                <a:ext cx="34" cy="11"/>
              </a:xfrm>
              <a:prstGeom prst="line">
                <a:avLst/>
              </a:prstGeom>
              <a:noFill/>
              <a:ln w="3175">
                <a:solidFill>
                  <a:schemeClr val="tx1"/>
                </a:solidFill>
                <a:round/>
                <a:headEnd/>
                <a:tailEnd/>
              </a:ln>
            </p:spPr>
            <p:txBody>
              <a:bodyPr/>
              <a:lstStyle/>
              <a:p>
                <a:endParaRPr lang="en-US"/>
              </a:p>
            </p:txBody>
          </p:sp>
          <p:sp>
            <p:nvSpPr>
              <p:cNvPr id="75" name="Line 33"/>
              <p:cNvSpPr>
                <a:spLocks noChangeShapeType="1"/>
              </p:cNvSpPr>
              <p:nvPr/>
            </p:nvSpPr>
            <p:spPr bwMode="auto">
              <a:xfrm>
                <a:off x="2587" y="264"/>
                <a:ext cx="34" cy="11"/>
              </a:xfrm>
              <a:prstGeom prst="line">
                <a:avLst/>
              </a:prstGeom>
              <a:noFill/>
              <a:ln w="3175">
                <a:solidFill>
                  <a:schemeClr val="tx1"/>
                </a:solidFill>
                <a:round/>
                <a:headEnd/>
                <a:tailEnd/>
              </a:ln>
            </p:spPr>
            <p:txBody>
              <a:bodyPr/>
              <a:lstStyle/>
              <a:p>
                <a:endParaRPr lang="en-US"/>
              </a:p>
            </p:txBody>
          </p:sp>
          <p:sp>
            <p:nvSpPr>
              <p:cNvPr id="76" name="Line 34"/>
              <p:cNvSpPr>
                <a:spLocks noChangeShapeType="1"/>
              </p:cNvSpPr>
              <p:nvPr/>
            </p:nvSpPr>
            <p:spPr bwMode="auto">
              <a:xfrm>
                <a:off x="2590" y="280"/>
                <a:ext cx="34" cy="11"/>
              </a:xfrm>
              <a:prstGeom prst="line">
                <a:avLst/>
              </a:prstGeom>
              <a:noFill/>
              <a:ln w="3175">
                <a:solidFill>
                  <a:schemeClr val="tx1"/>
                </a:solidFill>
                <a:round/>
                <a:headEnd/>
                <a:tailEnd/>
              </a:ln>
            </p:spPr>
            <p:txBody>
              <a:bodyPr/>
              <a:lstStyle/>
              <a:p>
                <a:endParaRPr lang="en-US"/>
              </a:p>
            </p:txBody>
          </p:sp>
          <p:sp>
            <p:nvSpPr>
              <p:cNvPr id="77" name="Line 35"/>
              <p:cNvSpPr>
                <a:spLocks noChangeShapeType="1"/>
              </p:cNvSpPr>
              <p:nvPr/>
            </p:nvSpPr>
            <p:spPr bwMode="auto">
              <a:xfrm>
                <a:off x="2589" y="298"/>
                <a:ext cx="34" cy="11"/>
              </a:xfrm>
              <a:prstGeom prst="line">
                <a:avLst/>
              </a:prstGeom>
              <a:noFill/>
              <a:ln w="3175">
                <a:solidFill>
                  <a:schemeClr val="tx1"/>
                </a:solidFill>
                <a:round/>
                <a:headEnd/>
                <a:tailEnd/>
              </a:ln>
            </p:spPr>
            <p:txBody>
              <a:bodyPr/>
              <a:lstStyle/>
              <a:p>
                <a:endParaRPr lang="en-US"/>
              </a:p>
            </p:txBody>
          </p:sp>
          <p:sp>
            <p:nvSpPr>
              <p:cNvPr id="78" name="Line 36"/>
              <p:cNvSpPr>
                <a:spLocks noChangeShapeType="1"/>
              </p:cNvSpPr>
              <p:nvPr/>
            </p:nvSpPr>
            <p:spPr bwMode="auto">
              <a:xfrm>
                <a:off x="2588" y="316"/>
                <a:ext cx="34" cy="11"/>
              </a:xfrm>
              <a:prstGeom prst="line">
                <a:avLst/>
              </a:prstGeom>
              <a:noFill/>
              <a:ln w="3175">
                <a:solidFill>
                  <a:schemeClr val="tx1"/>
                </a:solidFill>
                <a:round/>
                <a:headEnd/>
                <a:tailEnd/>
              </a:ln>
            </p:spPr>
            <p:txBody>
              <a:bodyPr/>
              <a:lstStyle/>
              <a:p>
                <a:endParaRPr lang="en-US"/>
              </a:p>
            </p:txBody>
          </p:sp>
          <p:sp>
            <p:nvSpPr>
              <p:cNvPr id="79" name="Line 37"/>
              <p:cNvSpPr>
                <a:spLocks noChangeShapeType="1"/>
              </p:cNvSpPr>
              <p:nvPr/>
            </p:nvSpPr>
            <p:spPr bwMode="auto">
              <a:xfrm>
                <a:off x="2587" y="334"/>
                <a:ext cx="34" cy="11"/>
              </a:xfrm>
              <a:prstGeom prst="line">
                <a:avLst/>
              </a:prstGeom>
              <a:noFill/>
              <a:ln w="3175">
                <a:solidFill>
                  <a:schemeClr val="tx1"/>
                </a:solidFill>
                <a:round/>
                <a:headEnd/>
                <a:tailEnd/>
              </a:ln>
            </p:spPr>
            <p:txBody>
              <a:bodyPr/>
              <a:lstStyle/>
              <a:p>
                <a:endParaRPr lang="en-US"/>
              </a:p>
            </p:txBody>
          </p:sp>
          <p:sp>
            <p:nvSpPr>
              <p:cNvPr id="80" name="Line 38"/>
              <p:cNvSpPr>
                <a:spLocks noChangeShapeType="1"/>
              </p:cNvSpPr>
              <p:nvPr/>
            </p:nvSpPr>
            <p:spPr bwMode="auto">
              <a:xfrm>
                <a:off x="2590" y="353"/>
                <a:ext cx="34" cy="11"/>
              </a:xfrm>
              <a:prstGeom prst="line">
                <a:avLst/>
              </a:prstGeom>
              <a:noFill/>
              <a:ln w="3175">
                <a:solidFill>
                  <a:schemeClr val="tx1"/>
                </a:solidFill>
                <a:round/>
                <a:headEnd/>
                <a:tailEnd/>
              </a:ln>
            </p:spPr>
            <p:txBody>
              <a:bodyPr/>
              <a:lstStyle/>
              <a:p>
                <a:endParaRPr lang="en-US"/>
              </a:p>
            </p:txBody>
          </p:sp>
          <p:sp>
            <p:nvSpPr>
              <p:cNvPr id="81" name="Line 39"/>
              <p:cNvSpPr>
                <a:spLocks noChangeShapeType="1"/>
              </p:cNvSpPr>
              <p:nvPr/>
            </p:nvSpPr>
            <p:spPr bwMode="auto">
              <a:xfrm>
                <a:off x="2589" y="371"/>
                <a:ext cx="34" cy="11"/>
              </a:xfrm>
              <a:prstGeom prst="line">
                <a:avLst/>
              </a:prstGeom>
              <a:noFill/>
              <a:ln w="3175">
                <a:solidFill>
                  <a:schemeClr val="tx1"/>
                </a:solidFill>
                <a:round/>
                <a:headEnd/>
                <a:tailEnd/>
              </a:ln>
            </p:spPr>
            <p:txBody>
              <a:bodyPr/>
              <a:lstStyle/>
              <a:p>
                <a:endParaRPr lang="en-US"/>
              </a:p>
            </p:txBody>
          </p:sp>
          <p:sp>
            <p:nvSpPr>
              <p:cNvPr id="82" name="Line 40"/>
              <p:cNvSpPr>
                <a:spLocks noChangeShapeType="1"/>
              </p:cNvSpPr>
              <p:nvPr/>
            </p:nvSpPr>
            <p:spPr bwMode="auto">
              <a:xfrm>
                <a:off x="2588" y="389"/>
                <a:ext cx="34" cy="11"/>
              </a:xfrm>
              <a:prstGeom prst="line">
                <a:avLst/>
              </a:prstGeom>
              <a:noFill/>
              <a:ln w="3175">
                <a:solidFill>
                  <a:schemeClr val="tx1"/>
                </a:solidFill>
                <a:round/>
                <a:headEnd/>
                <a:tailEnd/>
              </a:ln>
            </p:spPr>
            <p:txBody>
              <a:bodyPr/>
              <a:lstStyle/>
              <a:p>
                <a:endParaRPr lang="en-US"/>
              </a:p>
            </p:txBody>
          </p:sp>
          <p:sp>
            <p:nvSpPr>
              <p:cNvPr id="83" name="Line 41"/>
              <p:cNvSpPr>
                <a:spLocks noChangeShapeType="1"/>
              </p:cNvSpPr>
              <p:nvPr/>
            </p:nvSpPr>
            <p:spPr bwMode="auto">
              <a:xfrm>
                <a:off x="2587" y="407"/>
                <a:ext cx="34" cy="11"/>
              </a:xfrm>
              <a:prstGeom prst="line">
                <a:avLst/>
              </a:prstGeom>
              <a:noFill/>
              <a:ln w="3175">
                <a:solidFill>
                  <a:schemeClr val="tx1"/>
                </a:solidFill>
                <a:round/>
                <a:headEnd/>
                <a:tailEnd/>
              </a:ln>
            </p:spPr>
            <p:txBody>
              <a:bodyPr/>
              <a:lstStyle/>
              <a:p>
                <a:endParaRPr lang="en-US"/>
              </a:p>
            </p:txBody>
          </p:sp>
          <p:sp>
            <p:nvSpPr>
              <p:cNvPr id="84" name="Line 42"/>
              <p:cNvSpPr>
                <a:spLocks noChangeShapeType="1"/>
              </p:cNvSpPr>
              <p:nvPr/>
            </p:nvSpPr>
            <p:spPr bwMode="auto">
              <a:xfrm>
                <a:off x="2590" y="427"/>
                <a:ext cx="34" cy="11"/>
              </a:xfrm>
              <a:prstGeom prst="line">
                <a:avLst/>
              </a:prstGeom>
              <a:noFill/>
              <a:ln w="3175">
                <a:solidFill>
                  <a:schemeClr val="tx1"/>
                </a:solidFill>
                <a:round/>
                <a:headEnd/>
                <a:tailEnd/>
              </a:ln>
            </p:spPr>
            <p:txBody>
              <a:bodyPr/>
              <a:lstStyle/>
              <a:p>
                <a:endParaRPr lang="en-US"/>
              </a:p>
            </p:txBody>
          </p:sp>
          <p:sp>
            <p:nvSpPr>
              <p:cNvPr id="85" name="Line 43"/>
              <p:cNvSpPr>
                <a:spLocks noChangeShapeType="1"/>
              </p:cNvSpPr>
              <p:nvPr/>
            </p:nvSpPr>
            <p:spPr bwMode="auto">
              <a:xfrm>
                <a:off x="2589" y="445"/>
                <a:ext cx="34" cy="11"/>
              </a:xfrm>
              <a:prstGeom prst="line">
                <a:avLst/>
              </a:prstGeom>
              <a:noFill/>
              <a:ln w="3175">
                <a:solidFill>
                  <a:schemeClr val="tx1"/>
                </a:solidFill>
                <a:round/>
                <a:headEnd/>
                <a:tailEnd/>
              </a:ln>
            </p:spPr>
            <p:txBody>
              <a:bodyPr/>
              <a:lstStyle/>
              <a:p>
                <a:endParaRPr lang="en-US"/>
              </a:p>
            </p:txBody>
          </p:sp>
        </p:grpSp>
        <p:grpSp>
          <p:nvGrpSpPr>
            <p:cNvPr id="11" name="Group 219"/>
            <p:cNvGrpSpPr>
              <a:grpSpLocks/>
            </p:cNvGrpSpPr>
            <p:nvPr/>
          </p:nvGrpSpPr>
          <p:grpSpPr bwMode="auto">
            <a:xfrm>
              <a:off x="3291" y="216"/>
              <a:ext cx="332" cy="250"/>
              <a:chOff x="3291" y="216"/>
              <a:chExt cx="332" cy="250"/>
            </a:xfrm>
          </p:grpSpPr>
          <p:sp>
            <p:nvSpPr>
              <p:cNvPr id="53" name="Rectangle 27"/>
              <p:cNvSpPr>
                <a:spLocks noChangeArrowheads="1"/>
              </p:cNvSpPr>
              <p:nvPr/>
            </p:nvSpPr>
            <p:spPr bwMode="auto">
              <a:xfrm>
                <a:off x="3291" y="313"/>
                <a:ext cx="296" cy="56"/>
              </a:xfrm>
              <a:prstGeom prst="rect">
                <a:avLst/>
              </a:prstGeom>
              <a:solidFill>
                <a:schemeClr val="accent1"/>
              </a:solidFill>
              <a:ln w="9525">
                <a:solidFill>
                  <a:schemeClr val="tx1"/>
                </a:solidFill>
                <a:miter lim="800000"/>
                <a:headEnd/>
                <a:tailEnd/>
              </a:ln>
            </p:spPr>
            <p:txBody>
              <a:bodyPr wrap="none" anchor="ctr"/>
              <a:lstStyle/>
              <a:p>
                <a:endParaRPr lang="en-US"/>
              </a:p>
            </p:txBody>
          </p:sp>
          <p:grpSp>
            <p:nvGrpSpPr>
              <p:cNvPr id="12" name="Group 62"/>
              <p:cNvGrpSpPr>
                <a:grpSpLocks/>
              </p:cNvGrpSpPr>
              <p:nvPr/>
            </p:nvGrpSpPr>
            <p:grpSpPr bwMode="auto">
              <a:xfrm rot="10800000">
                <a:off x="3586" y="216"/>
                <a:ext cx="37" cy="250"/>
                <a:chOff x="3284" y="218"/>
                <a:chExt cx="37" cy="250"/>
              </a:xfrm>
            </p:grpSpPr>
            <p:sp>
              <p:nvSpPr>
                <p:cNvPr id="55" name="Line 46"/>
                <p:cNvSpPr>
                  <a:spLocks noChangeShapeType="1"/>
                </p:cNvSpPr>
                <p:nvPr/>
              </p:nvSpPr>
              <p:spPr bwMode="auto">
                <a:xfrm flipH="1">
                  <a:off x="3321" y="229"/>
                  <a:ext cx="0" cy="239"/>
                </a:xfrm>
                <a:prstGeom prst="line">
                  <a:avLst/>
                </a:prstGeom>
                <a:noFill/>
                <a:ln w="9525">
                  <a:solidFill>
                    <a:schemeClr val="tx1"/>
                  </a:solidFill>
                  <a:round/>
                  <a:headEnd/>
                  <a:tailEnd/>
                </a:ln>
              </p:spPr>
              <p:txBody>
                <a:bodyPr/>
                <a:lstStyle/>
                <a:p>
                  <a:endParaRPr lang="en-US"/>
                </a:p>
              </p:txBody>
            </p:sp>
            <p:sp>
              <p:nvSpPr>
                <p:cNvPr id="56" name="Line 47"/>
                <p:cNvSpPr>
                  <a:spLocks noChangeShapeType="1"/>
                </p:cNvSpPr>
                <p:nvPr/>
              </p:nvSpPr>
              <p:spPr bwMode="auto">
                <a:xfrm>
                  <a:off x="3287" y="218"/>
                  <a:ext cx="34" cy="11"/>
                </a:xfrm>
                <a:prstGeom prst="line">
                  <a:avLst/>
                </a:prstGeom>
                <a:noFill/>
                <a:ln w="3175">
                  <a:solidFill>
                    <a:schemeClr val="tx1"/>
                  </a:solidFill>
                  <a:round/>
                  <a:headEnd/>
                  <a:tailEnd/>
                </a:ln>
              </p:spPr>
              <p:txBody>
                <a:bodyPr/>
                <a:lstStyle/>
                <a:p>
                  <a:endParaRPr lang="en-US"/>
                </a:p>
              </p:txBody>
            </p:sp>
            <p:sp>
              <p:nvSpPr>
                <p:cNvPr id="57" name="Line 48"/>
                <p:cNvSpPr>
                  <a:spLocks noChangeShapeType="1"/>
                </p:cNvSpPr>
                <p:nvPr/>
              </p:nvSpPr>
              <p:spPr bwMode="auto">
                <a:xfrm>
                  <a:off x="3286" y="236"/>
                  <a:ext cx="34" cy="11"/>
                </a:xfrm>
                <a:prstGeom prst="line">
                  <a:avLst/>
                </a:prstGeom>
                <a:noFill/>
                <a:ln w="3175">
                  <a:solidFill>
                    <a:schemeClr val="tx1"/>
                  </a:solidFill>
                  <a:round/>
                  <a:headEnd/>
                  <a:tailEnd/>
                </a:ln>
              </p:spPr>
              <p:txBody>
                <a:bodyPr/>
                <a:lstStyle/>
                <a:p>
                  <a:endParaRPr lang="en-US"/>
                </a:p>
              </p:txBody>
            </p:sp>
            <p:sp>
              <p:nvSpPr>
                <p:cNvPr id="58" name="Line 49"/>
                <p:cNvSpPr>
                  <a:spLocks noChangeShapeType="1"/>
                </p:cNvSpPr>
                <p:nvPr/>
              </p:nvSpPr>
              <p:spPr bwMode="auto">
                <a:xfrm>
                  <a:off x="3285" y="254"/>
                  <a:ext cx="34" cy="11"/>
                </a:xfrm>
                <a:prstGeom prst="line">
                  <a:avLst/>
                </a:prstGeom>
                <a:noFill/>
                <a:ln w="3175">
                  <a:solidFill>
                    <a:schemeClr val="tx1"/>
                  </a:solidFill>
                  <a:round/>
                  <a:headEnd/>
                  <a:tailEnd/>
                </a:ln>
              </p:spPr>
              <p:txBody>
                <a:bodyPr/>
                <a:lstStyle/>
                <a:p>
                  <a:endParaRPr lang="en-US"/>
                </a:p>
              </p:txBody>
            </p:sp>
            <p:sp>
              <p:nvSpPr>
                <p:cNvPr id="59" name="Line 50"/>
                <p:cNvSpPr>
                  <a:spLocks noChangeShapeType="1"/>
                </p:cNvSpPr>
                <p:nvPr/>
              </p:nvSpPr>
              <p:spPr bwMode="auto">
                <a:xfrm>
                  <a:off x="3284" y="272"/>
                  <a:ext cx="34" cy="11"/>
                </a:xfrm>
                <a:prstGeom prst="line">
                  <a:avLst/>
                </a:prstGeom>
                <a:noFill/>
                <a:ln w="3175">
                  <a:solidFill>
                    <a:schemeClr val="tx1"/>
                  </a:solidFill>
                  <a:round/>
                  <a:headEnd/>
                  <a:tailEnd/>
                </a:ln>
              </p:spPr>
              <p:txBody>
                <a:bodyPr/>
                <a:lstStyle/>
                <a:p>
                  <a:endParaRPr lang="en-US"/>
                </a:p>
              </p:txBody>
            </p:sp>
            <p:sp>
              <p:nvSpPr>
                <p:cNvPr id="60" name="Line 51"/>
                <p:cNvSpPr>
                  <a:spLocks noChangeShapeType="1"/>
                </p:cNvSpPr>
                <p:nvPr/>
              </p:nvSpPr>
              <p:spPr bwMode="auto">
                <a:xfrm>
                  <a:off x="3287" y="288"/>
                  <a:ext cx="34" cy="11"/>
                </a:xfrm>
                <a:prstGeom prst="line">
                  <a:avLst/>
                </a:prstGeom>
                <a:noFill/>
                <a:ln w="3175">
                  <a:solidFill>
                    <a:schemeClr val="tx1"/>
                  </a:solidFill>
                  <a:round/>
                  <a:headEnd/>
                  <a:tailEnd/>
                </a:ln>
              </p:spPr>
              <p:txBody>
                <a:bodyPr/>
                <a:lstStyle/>
                <a:p>
                  <a:endParaRPr lang="en-US"/>
                </a:p>
              </p:txBody>
            </p:sp>
            <p:sp>
              <p:nvSpPr>
                <p:cNvPr id="61" name="Line 52"/>
                <p:cNvSpPr>
                  <a:spLocks noChangeShapeType="1"/>
                </p:cNvSpPr>
                <p:nvPr/>
              </p:nvSpPr>
              <p:spPr bwMode="auto">
                <a:xfrm>
                  <a:off x="3286" y="306"/>
                  <a:ext cx="34" cy="11"/>
                </a:xfrm>
                <a:prstGeom prst="line">
                  <a:avLst/>
                </a:prstGeom>
                <a:noFill/>
                <a:ln w="3175">
                  <a:solidFill>
                    <a:schemeClr val="tx1"/>
                  </a:solidFill>
                  <a:round/>
                  <a:headEnd/>
                  <a:tailEnd/>
                </a:ln>
              </p:spPr>
              <p:txBody>
                <a:bodyPr/>
                <a:lstStyle/>
                <a:p>
                  <a:endParaRPr lang="en-US"/>
                </a:p>
              </p:txBody>
            </p:sp>
            <p:sp>
              <p:nvSpPr>
                <p:cNvPr id="62" name="Line 53"/>
                <p:cNvSpPr>
                  <a:spLocks noChangeShapeType="1"/>
                </p:cNvSpPr>
                <p:nvPr/>
              </p:nvSpPr>
              <p:spPr bwMode="auto">
                <a:xfrm>
                  <a:off x="3285" y="324"/>
                  <a:ext cx="34" cy="11"/>
                </a:xfrm>
                <a:prstGeom prst="line">
                  <a:avLst/>
                </a:prstGeom>
                <a:noFill/>
                <a:ln w="3175">
                  <a:solidFill>
                    <a:schemeClr val="tx1"/>
                  </a:solidFill>
                  <a:round/>
                  <a:headEnd/>
                  <a:tailEnd/>
                </a:ln>
              </p:spPr>
              <p:txBody>
                <a:bodyPr/>
                <a:lstStyle/>
                <a:p>
                  <a:endParaRPr lang="en-US"/>
                </a:p>
              </p:txBody>
            </p:sp>
            <p:sp>
              <p:nvSpPr>
                <p:cNvPr id="63" name="Line 54"/>
                <p:cNvSpPr>
                  <a:spLocks noChangeShapeType="1"/>
                </p:cNvSpPr>
                <p:nvPr/>
              </p:nvSpPr>
              <p:spPr bwMode="auto">
                <a:xfrm>
                  <a:off x="3284" y="342"/>
                  <a:ext cx="34" cy="11"/>
                </a:xfrm>
                <a:prstGeom prst="line">
                  <a:avLst/>
                </a:prstGeom>
                <a:noFill/>
                <a:ln w="3175">
                  <a:solidFill>
                    <a:schemeClr val="tx1"/>
                  </a:solidFill>
                  <a:round/>
                  <a:headEnd/>
                  <a:tailEnd/>
                </a:ln>
              </p:spPr>
              <p:txBody>
                <a:bodyPr/>
                <a:lstStyle/>
                <a:p>
                  <a:endParaRPr lang="en-US"/>
                </a:p>
              </p:txBody>
            </p:sp>
            <p:sp>
              <p:nvSpPr>
                <p:cNvPr id="64" name="Line 55"/>
                <p:cNvSpPr>
                  <a:spLocks noChangeShapeType="1"/>
                </p:cNvSpPr>
                <p:nvPr/>
              </p:nvSpPr>
              <p:spPr bwMode="auto">
                <a:xfrm>
                  <a:off x="3287" y="361"/>
                  <a:ext cx="34" cy="11"/>
                </a:xfrm>
                <a:prstGeom prst="line">
                  <a:avLst/>
                </a:prstGeom>
                <a:noFill/>
                <a:ln w="3175">
                  <a:solidFill>
                    <a:schemeClr val="tx1"/>
                  </a:solidFill>
                  <a:round/>
                  <a:headEnd/>
                  <a:tailEnd/>
                </a:ln>
              </p:spPr>
              <p:txBody>
                <a:bodyPr/>
                <a:lstStyle/>
                <a:p>
                  <a:endParaRPr lang="en-US"/>
                </a:p>
              </p:txBody>
            </p:sp>
            <p:sp>
              <p:nvSpPr>
                <p:cNvPr id="65" name="Line 56"/>
                <p:cNvSpPr>
                  <a:spLocks noChangeShapeType="1"/>
                </p:cNvSpPr>
                <p:nvPr/>
              </p:nvSpPr>
              <p:spPr bwMode="auto">
                <a:xfrm>
                  <a:off x="3286" y="379"/>
                  <a:ext cx="34" cy="11"/>
                </a:xfrm>
                <a:prstGeom prst="line">
                  <a:avLst/>
                </a:prstGeom>
                <a:noFill/>
                <a:ln w="3175">
                  <a:solidFill>
                    <a:schemeClr val="tx1"/>
                  </a:solidFill>
                  <a:round/>
                  <a:headEnd/>
                  <a:tailEnd/>
                </a:ln>
              </p:spPr>
              <p:txBody>
                <a:bodyPr/>
                <a:lstStyle/>
                <a:p>
                  <a:endParaRPr lang="en-US"/>
                </a:p>
              </p:txBody>
            </p:sp>
            <p:sp>
              <p:nvSpPr>
                <p:cNvPr id="66" name="Line 57"/>
                <p:cNvSpPr>
                  <a:spLocks noChangeShapeType="1"/>
                </p:cNvSpPr>
                <p:nvPr/>
              </p:nvSpPr>
              <p:spPr bwMode="auto">
                <a:xfrm>
                  <a:off x="3285" y="397"/>
                  <a:ext cx="34" cy="11"/>
                </a:xfrm>
                <a:prstGeom prst="line">
                  <a:avLst/>
                </a:prstGeom>
                <a:noFill/>
                <a:ln w="3175">
                  <a:solidFill>
                    <a:schemeClr val="tx1"/>
                  </a:solidFill>
                  <a:round/>
                  <a:headEnd/>
                  <a:tailEnd/>
                </a:ln>
              </p:spPr>
              <p:txBody>
                <a:bodyPr/>
                <a:lstStyle/>
                <a:p>
                  <a:endParaRPr lang="en-US"/>
                </a:p>
              </p:txBody>
            </p:sp>
            <p:sp>
              <p:nvSpPr>
                <p:cNvPr id="67" name="Line 58"/>
                <p:cNvSpPr>
                  <a:spLocks noChangeShapeType="1"/>
                </p:cNvSpPr>
                <p:nvPr/>
              </p:nvSpPr>
              <p:spPr bwMode="auto">
                <a:xfrm>
                  <a:off x="3284" y="415"/>
                  <a:ext cx="34" cy="11"/>
                </a:xfrm>
                <a:prstGeom prst="line">
                  <a:avLst/>
                </a:prstGeom>
                <a:noFill/>
                <a:ln w="3175">
                  <a:solidFill>
                    <a:schemeClr val="tx1"/>
                  </a:solidFill>
                  <a:round/>
                  <a:headEnd/>
                  <a:tailEnd/>
                </a:ln>
              </p:spPr>
              <p:txBody>
                <a:bodyPr/>
                <a:lstStyle/>
                <a:p>
                  <a:endParaRPr lang="en-US"/>
                </a:p>
              </p:txBody>
            </p:sp>
            <p:sp>
              <p:nvSpPr>
                <p:cNvPr id="68" name="Line 59"/>
                <p:cNvSpPr>
                  <a:spLocks noChangeShapeType="1"/>
                </p:cNvSpPr>
                <p:nvPr/>
              </p:nvSpPr>
              <p:spPr bwMode="auto">
                <a:xfrm>
                  <a:off x="3287" y="435"/>
                  <a:ext cx="34" cy="11"/>
                </a:xfrm>
                <a:prstGeom prst="line">
                  <a:avLst/>
                </a:prstGeom>
                <a:noFill/>
                <a:ln w="3175">
                  <a:solidFill>
                    <a:schemeClr val="tx1"/>
                  </a:solidFill>
                  <a:round/>
                  <a:headEnd/>
                  <a:tailEnd/>
                </a:ln>
              </p:spPr>
              <p:txBody>
                <a:bodyPr/>
                <a:lstStyle/>
                <a:p>
                  <a:endParaRPr lang="en-US"/>
                </a:p>
              </p:txBody>
            </p:sp>
            <p:sp>
              <p:nvSpPr>
                <p:cNvPr id="69" name="Line 60"/>
                <p:cNvSpPr>
                  <a:spLocks noChangeShapeType="1"/>
                </p:cNvSpPr>
                <p:nvPr/>
              </p:nvSpPr>
              <p:spPr bwMode="auto">
                <a:xfrm>
                  <a:off x="3286" y="453"/>
                  <a:ext cx="34" cy="11"/>
                </a:xfrm>
                <a:prstGeom prst="line">
                  <a:avLst/>
                </a:prstGeom>
                <a:noFill/>
                <a:ln w="3175">
                  <a:solidFill>
                    <a:schemeClr val="tx1"/>
                  </a:solidFill>
                  <a:round/>
                  <a:headEnd/>
                  <a:tailEnd/>
                </a:ln>
              </p:spPr>
              <p:txBody>
                <a:bodyPr/>
                <a:lstStyle/>
                <a:p>
                  <a:endParaRPr lang="en-US"/>
                </a:p>
              </p:txBody>
            </p:sp>
          </p:grpSp>
        </p:grpSp>
        <p:grpSp>
          <p:nvGrpSpPr>
            <p:cNvPr id="13" name="Group 121"/>
            <p:cNvGrpSpPr>
              <a:grpSpLocks/>
            </p:cNvGrpSpPr>
            <p:nvPr/>
          </p:nvGrpSpPr>
          <p:grpSpPr bwMode="auto">
            <a:xfrm>
              <a:off x="2759" y="567"/>
              <a:ext cx="667" cy="40"/>
              <a:chOff x="2124" y="534"/>
              <a:chExt cx="667" cy="40"/>
            </a:xfrm>
          </p:grpSpPr>
          <p:sp>
            <p:nvSpPr>
              <p:cNvPr id="15" name="Line 64"/>
              <p:cNvSpPr>
                <a:spLocks noChangeShapeType="1"/>
              </p:cNvSpPr>
              <p:nvPr/>
            </p:nvSpPr>
            <p:spPr bwMode="auto">
              <a:xfrm rot="5400000" flipH="1" flipV="1">
                <a:off x="2461" y="208"/>
                <a:ext cx="3" cy="656"/>
              </a:xfrm>
              <a:prstGeom prst="line">
                <a:avLst/>
              </a:prstGeom>
              <a:noFill/>
              <a:ln w="9525">
                <a:solidFill>
                  <a:schemeClr val="tx1"/>
                </a:solidFill>
                <a:round/>
                <a:headEnd/>
                <a:tailEnd/>
              </a:ln>
            </p:spPr>
            <p:txBody>
              <a:bodyPr/>
              <a:lstStyle/>
              <a:p>
                <a:endParaRPr lang="en-US"/>
              </a:p>
            </p:txBody>
          </p:sp>
          <p:sp>
            <p:nvSpPr>
              <p:cNvPr id="16" name="Line 65"/>
              <p:cNvSpPr>
                <a:spLocks noChangeShapeType="1"/>
              </p:cNvSpPr>
              <p:nvPr/>
            </p:nvSpPr>
            <p:spPr bwMode="auto">
              <a:xfrm rot="-5400000">
                <a:off x="2113" y="548"/>
                <a:ext cx="34" cy="11"/>
              </a:xfrm>
              <a:prstGeom prst="line">
                <a:avLst/>
              </a:prstGeom>
              <a:noFill/>
              <a:ln w="3175">
                <a:solidFill>
                  <a:schemeClr val="tx1"/>
                </a:solidFill>
                <a:round/>
                <a:headEnd/>
                <a:tailEnd/>
              </a:ln>
            </p:spPr>
            <p:txBody>
              <a:bodyPr/>
              <a:lstStyle/>
              <a:p>
                <a:endParaRPr lang="en-US"/>
              </a:p>
            </p:txBody>
          </p:sp>
          <p:sp>
            <p:nvSpPr>
              <p:cNvPr id="17" name="Line 66"/>
              <p:cNvSpPr>
                <a:spLocks noChangeShapeType="1"/>
              </p:cNvSpPr>
              <p:nvPr/>
            </p:nvSpPr>
            <p:spPr bwMode="auto">
              <a:xfrm rot="-5400000">
                <a:off x="2131" y="549"/>
                <a:ext cx="34" cy="11"/>
              </a:xfrm>
              <a:prstGeom prst="line">
                <a:avLst/>
              </a:prstGeom>
              <a:noFill/>
              <a:ln w="3175">
                <a:solidFill>
                  <a:schemeClr val="tx1"/>
                </a:solidFill>
                <a:round/>
                <a:headEnd/>
                <a:tailEnd/>
              </a:ln>
            </p:spPr>
            <p:txBody>
              <a:bodyPr/>
              <a:lstStyle/>
              <a:p>
                <a:endParaRPr lang="en-US"/>
              </a:p>
            </p:txBody>
          </p:sp>
          <p:sp>
            <p:nvSpPr>
              <p:cNvPr id="18" name="Line 67"/>
              <p:cNvSpPr>
                <a:spLocks noChangeShapeType="1"/>
              </p:cNvSpPr>
              <p:nvPr/>
            </p:nvSpPr>
            <p:spPr bwMode="auto">
              <a:xfrm rot="-5400000">
                <a:off x="2149" y="550"/>
                <a:ext cx="34" cy="11"/>
              </a:xfrm>
              <a:prstGeom prst="line">
                <a:avLst/>
              </a:prstGeom>
              <a:noFill/>
              <a:ln w="3175">
                <a:solidFill>
                  <a:schemeClr val="tx1"/>
                </a:solidFill>
                <a:round/>
                <a:headEnd/>
                <a:tailEnd/>
              </a:ln>
            </p:spPr>
            <p:txBody>
              <a:bodyPr/>
              <a:lstStyle/>
              <a:p>
                <a:endParaRPr lang="en-US"/>
              </a:p>
            </p:txBody>
          </p:sp>
          <p:sp>
            <p:nvSpPr>
              <p:cNvPr id="19" name="Line 68"/>
              <p:cNvSpPr>
                <a:spLocks noChangeShapeType="1"/>
              </p:cNvSpPr>
              <p:nvPr/>
            </p:nvSpPr>
            <p:spPr bwMode="auto">
              <a:xfrm rot="-5400000">
                <a:off x="2167" y="551"/>
                <a:ext cx="34" cy="11"/>
              </a:xfrm>
              <a:prstGeom prst="line">
                <a:avLst/>
              </a:prstGeom>
              <a:noFill/>
              <a:ln w="3175">
                <a:solidFill>
                  <a:schemeClr val="tx1"/>
                </a:solidFill>
                <a:round/>
                <a:headEnd/>
                <a:tailEnd/>
              </a:ln>
            </p:spPr>
            <p:txBody>
              <a:bodyPr/>
              <a:lstStyle/>
              <a:p>
                <a:endParaRPr lang="en-US"/>
              </a:p>
            </p:txBody>
          </p:sp>
          <p:sp>
            <p:nvSpPr>
              <p:cNvPr id="20" name="Line 69"/>
              <p:cNvSpPr>
                <a:spLocks noChangeShapeType="1"/>
              </p:cNvSpPr>
              <p:nvPr/>
            </p:nvSpPr>
            <p:spPr bwMode="auto">
              <a:xfrm rot="-5400000">
                <a:off x="2183" y="548"/>
                <a:ext cx="34" cy="11"/>
              </a:xfrm>
              <a:prstGeom prst="line">
                <a:avLst/>
              </a:prstGeom>
              <a:noFill/>
              <a:ln w="3175">
                <a:solidFill>
                  <a:schemeClr val="tx1"/>
                </a:solidFill>
                <a:round/>
                <a:headEnd/>
                <a:tailEnd/>
              </a:ln>
            </p:spPr>
            <p:txBody>
              <a:bodyPr/>
              <a:lstStyle/>
              <a:p>
                <a:endParaRPr lang="en-US"/>
              </a:p>
            </p:txBody>
          </p:sp>
          <p:sp>
            <p:nvSpPr>
              <p:cNvPr id="21" name="Line 70"/>
              <p:cNvSpPr>
                <a:spLocks noChangeShapeType="1"/>
              </p:cNvSpPr>
              <p:nvPr/>
            </p:nvSpPr>
            <p:spPr bwMode="auto">
              <a:xfrm rot="-5400000">
                <a:off x="2201" y="549"/>
                <a:ext cx="34" cy="11"/>
              </a:xfrm>
              <a:prstGeom prst="line">
                <a:avLst/>
              </a:prstGeom>
              <a:noFill/>
              <a:ln w="3175">
                <a:solidFill>
                  <a:schemeClr val="tx1"/>
                </a:solidFill>
                <a:round/>
                <a:headEnd/>
                <a:tailEnd/>
              </a:ln>
            </p:spPr>
            <p:txBody>
              <a:bodyPr/>
              <a:lstStyle/>
              <a:p>
                <a:endParaRPr lang="en-US"/>
              </a:p>
            </p:txBody>
          </p:sp>
          <p:sp>
            <p:nvSpPr>
              <p:cNvPr id="22" name="Line 71"/>
              <p:cNvSpPr>
                <a:spLocks noChangeShapeType="1"/>
              </p:cNvSpPr>
              <p:nvPr/>
            </p:nvSpPr>
            <p:spPr bwMode="auto">
              <a:xfrm rot="-5400000">
                <a:off x="2219" y="550"/>
                <a:ext cx="34" cy="11"/>
              </a:xfrm>
              <a:prstGeom prst="line">
                <a:avLst/>
              </a:prstGeom>
              <a:noFill/>
              <a:ln w="3175">
                <a:solidFill>
                  <a:schemeClr val="tx1"/>
                </a:solidFill>
                <a:round/>
                <a:headEnd/>
                <a:tailEnd/>
              </a:ln>
            </p:spPr>
            <p:txBody>
              <a:bodyPr/>
              <a:lstStyle/>
              <a:p>
                <a:endParaRPr lang="en-US"/>
              </a:p>
            </p:txBody>
          </p:sp>
          <p:sp>
            <p:nvSpPr>
              <p:cNvPr id="23" name="Line 72"/>
              <p:cNvSpPr>
                <a:spLocks noChangeShapeType="1"/>
              </p:cNvSpPr>
              <p:nvPr/>
            </p:nvSpPr>
            <p:spPr bwMode="auto">
              <a:xfrm rot="-5400000">
                <a:off x="2237" y="551"/>
                <a:ext cx="34" cy="11"/>
              </a:xfrm>
              <a:prstGeom prst="line">
                <a:avLst/>
              </a:prstGeom>
              <a:noFill/>
              <a:ln w="3175">
                <a:solidFill>
                  <a:schemeClr val="tx1"/>
                </a:solidFill>
                <a:round/>
                <a:headEnd/>
                <a:tailEnd/>
              </a:ln>
            </p:spPr>
            <p:txBody>
              <a:bodyPr/>
              <a:lstStyle/>
              <a:p>
                <a:endParaRPr lang="en-US"/>
              </a:p>
            </p:txBody>
          </p:sp>
          <p:sp>
            <p:nvSpPr>
              <p:cNvPr id="24" name="Line 73"/>
              <p:cNvSpPr>
                <a:spLocks noChangeShapeType="1"/>
              </p:cNvSpPr>
              <p:nvPr/>
            </p:nvSpPr>
            <p:spPr bwMode="auto">
              <a:xfrm rot="-5400000">
                <a:off x="2256" y="548"/>
                <a:ext cx="34" cy="11"/>
              </a:xfrm>
              <a:prstGeom prst="line">
                <a:avLst/>
              </a:prstGeom>
              <a:noFill/>
              <a:ln w="3175">
                <a:solidFill>
                  <a:schemeClr val="tx1"/>
                </a:solidFill>
                <a:round/>
                <a:headEnd/>
                <a:tailEnd/>
              </a:ln>
            </p:spPr>
            <p:txBody>
              <a:bodyPr/>
              <a:lstStyle/>
              <a:p>
                <a:endParaRPr lang="en-US"/>
              </a:p>
            </p:txBody>
          </p:sp>
          <p:sp>
            <p:nvSpPr>
              <p:cNvPr id="25" name="Line 74"/>
              <p:cNvSpPr>
                <a:spLocks noChangeShapeType="1"/>
              </p:cNvSpPr>
              <p:nvPr/>
            </p:nvSpPr>
            <p:spPr bwMode="auto">
              <a:xfrm rot="-5400000">
                <a:off x="2274" y="549"/>
                <a:ext cx="34" cy="11"/>
              </a:xfrm>
              <a:prstGeom prst="line">
                <a:avLst/>
              </a:prstGeom>
              <a:noFill/>
              <a:ln w="3175">
                <a:solidFill>
                  <a:schemeClr val="tx1"/>
                </a:solidFill>
                <a:round/>
                <a:headEnd/>
                <a:tailEnd/>
              </a:ln>
            </p:spPr>
            <p:txBody>
              <a:bodyPr/>
              <a:lstStyle/>
              <a:p>
                <a:endParaRPr lang="en-US"/>
              </a:p>
            </p:txBody>
          </p:sp>
          <p:sp>
            <p:nvSpPr>
              <p:cNvPr id="26" name="Line 75"/>
              <p:cNvSpPr>
                <a:spLocks noChangeShapeType="1"/>
              </p:cNvSpPr>
              <p:nvPr/>
            </p:nvSpPr>
            <p:spPr bwMode="auto">
              <a:xfrm rot="-5400000">
                <a:off x="2292" y="550"/>
                <a:ext cx="34" cy="11"/>
              </a:xfrm>
              <a:prstGeom prst="line">
                <a:avLst/>
              </a:prstGeom>
              <a:noFill/>
              <a:ln w="3175">
                <a:solidFill>
                  <a:schemeClr val="tx1"/>
                </a:solidFill>
                <a:round/>
                <a:headEnd/>
                <a:tailEnd/>
              </a:ln>
            </p:spPr>
            <p:txBody>
              <a:bodyPr/>
              <a:lstStyle/>
              <a:p>
                <a:endParaRPr lang="en-US"/>
              </a:p>
            </p:txBody>
          </p:sp>
          <p:sp>
            <p:nvSpPr>
              <p:cNvPr id="27" name="Line 76"/>
              <p:cNvSpPr>
                <a:spLocks noChangeShapeType="1"/>
              </p:cNvSpPr>
              <p:nvPr/>
            </p:nvSpPr>
            <p:spPr bwMode="auto">
              <a:xfrm rot="-5400000">
                <a:off x="2310" y="551"/>
                <a:ext cx="34" cy="11"/>
              </a:xfrm>
              <a:prstGeom prst="line">
                <a:avLst/>
              </a:prstGeom>
              <a:noFill/>
              <a:ln w="3175">
                <a:solidFill>
                  <a:schemeClr val="tx1"/>
                </a:solidFill>
                <a:round/>
                <a:headEnd/>
                <a:tailEnd/>
              </a:ln>
            </p:spPr>
            <p:txBody>
              <a:bodyPr/>
              <a:lstStyle/>
              <a:p>
                <a:endParaRPr lang="en-US"/>
              </a:p>
            </p:txBody>
          </p:sp>
          <p:sp>
            <p:nvSpPr>
              <p:cNvPr id="28" name="Line 77"/>
              <p:cNvSpPr>
                <a:spLocks noChangeShapeType="1"/>
              </p:cNvSpPr>
              <p:nvPr/>
            </p:nvSpPr>
            <p:spPr bwMode="auto">
              <a:xfrm rot="-5400000">
                <a:off x="2330" y="548"/>
                <a:ext cx="34" cy="11"/>
              </a:xfrm>
              <a:prstGeom prst="line">
                <a:avLst/>
              </a:prstGeom>
              <a:noFill/>
              <a:ln w="3175">
                <a:solidFill>
                  <a:schemeClr val="tx1"/>
                </a:solidFill>
                <a:round/>
                <a:headEnd/>
                <a:tailEnd/>
              </a:ln>
            </p:spPr>
            <p:txBody>
              <a:bodyPr/>
              <a:lstStyle/>
              <a:p>
                <a:endParaRPr lang="en-US"/>
              </a:p>
            </p:txBody>
          </p:sp>
          <p:sp>
            <p:nvSpPr>
              <p:cNvPr id="29" name="Line 78"/>
              <p:cNvSpPr>
                <a:spLocks noChangeShapeType="1"/>
              </p:cNvSpPr>
              <p:nvPr/>
            </p:nvSpPr>
            <p:spPr bwMode="auto">
              <a:xfrm rot="-5400000">
                <a:off x="2348" y="549"/>
                <a:ext cx="34" cy="11"/>
              </a:xfrm>
              <a:prstGeom prst="line">
                <a:avLst/>
              </a:prstGeom>
              <a:noFill/>
              <a:ln w="3175">
                <a:solidFill>
                  <a:schemeClr val="tx1"/>
                </a:solidFill>
                <a:round/>
                <a:headEnd/>
                <a:tailEnd/>
              </a:ln>
            </p:spPr>
            <p:txBody>
              <a:bodyPr/>
              <a:lstStyle/>
              <a:p>
                <a:endParaRPr lang="en-US"/>
              </a:p>
            </p:txBody>
          </p:sp>
          <p:sp>
            <p:nvSpPr>
              <p:cNvPr id="30" name="Line 79"/>
              <p:cNvSpPr>
                <a:spLocks noChangeShapeType="1"/>
              </p:cNvSpPr>
              <p:nvPr/>
            </p:nvSpPr>
            <p:spPr bwMode="auto">
              <a:xfrm rot="-5400000">
                <a:off x="2369" y="546"/>
                <a:ext cx="34" cy="11"/>
              </a:xfrm>
              <a:prstGeom prst="line">
                <a:avLst/>
              </a:prstGeom>
              <a:noFill/>
              <a:ln w="3175">
                <a:solidFill>
                  <a:schemeClr val="tx1"/>
                </a:solidFill>
                <a:round/>
                <a:headEnd/>
                <a:tailEnd/>
              </a:ln>
            </p:spPr>
            <p:txBody>
              <a:bodyPr/>
              <a:lstStyle/>
              <a:p>
                <a:endParaRPr lang="en-US"/>
              </a:p>
            </p:txBody>
          </p:sp>
          <p:sp>
            <p:nvSpPr>
              <p:cNvPr id="31" name="Line 80"/>
              <p:cNvSpPr>
                <a:spLocks noChangeShapeType="1"/>
              </p:cNvSpPr>
              <p:nvPr/>
            </p:nvSpPr>
            <p:spPr bwMode="auto">
              <a:xfrm rot="-5400000">
                <a:off x="2387" y="547"/>
                <a:ext cx="34" cy="11"/>
              </a:xfrm>
              <a:prstGeom prst="line">
                <a:avLst/>
              </a:prstGeom>
              <a:noFill/>
              <a:ln w="3175">
                <a:solidFill>
                  <a:schemeClr val="tx1"/>
                </a:solidFill>
                <a:round/>
                <a:headEnd/>
                <a:tailEnd/>
              </a:ln>
            </p:spPr>
            <p:txBody>
              <a:bodyPr/>
              <a:lstStyle/>
              <a:p>
                <a:endParaRPr lang="en-US"/>
              </a:p>
            </p:txBody>
          </p:sp>
          <p:sp>
            <p:nvSpPr>
              <p:cNvPr id="32" name="Line 81"/>
              <p:cNvSpPr>
                <a:spLocks noChangeShapeType="1"/>
              </p:cNvSpPr>
              <p:nvPr/>
            </p:nvSpPr>
            <p:spPr bwMode="auto">
              <a:xfrm rot="-5400000">
                <a:off x="2405" y="548"/>
                <a:ext cx="34" cy="11"/>
              </a:xfrm>
              <a:prstGeom prst="line">
                <a:avLst/>
              </a:prstGeom>
              <a:noFill/>
              <a:ln w="3175">
                <a:solidFill>
                  <a:schemeClr val="tx1"/>
                </a:solidFill>
                <a:round/>
                <a:headEnd/>
                <a:tailEnd/>
              </a:ln>
            </p:spPr>
            <p:txBody>
              <a:bodyPr/>
              <a:lstStyle/>
              <a:p>
                <a:endParaRPr lang="en-US"/>
              </a:p>
            </p:txBody>
          </p:sp>
          <p:sp>
            <p:nvSpPr>
              <p:cNvPr id="33" name="Line 82"/>
              <p:cNvSpPr>
                <a:spLocks noChangeShapeType="1"/>
              </p:cNvSpPr>
              <p:nvPr/>
            </p:nvSpPr>
            <p:spPr bwMode="auto">
              <a:xfrm rot="-5400000">
                <a:off x="2423" y="549"/>
                <a:ext cx="34" cy="11"/>
              </a:xfrm>
              <a:prstGeom prst="line">
                <a:avLst/>
              </a:prstGeom>
              <a:noFill/>
              <a:ln w="3175">
                <a:solidFill>
                  <a:schemeClr val="tx1"/>
                </a:solidFill>
                <a:round/>
                <a:headEnd/>
                <a:tailEnd/>
              </a:ln>
            </p:spPr>
            <p:txBody>
              <a:bodyPr/>
              <a:lstStyle/>
              <a:p>
                <a:endParaRPr lang="en-US"/>
              </a:p>
            </p:txBody>
          </p:sp>
          <p:sp>
            <p:nvSpPr>
              <p:cNvPr id="34" name="Line 83"/>
              <p:cNvSpPr>
                <a:spLocks noChangeShapeType="1"/>
              </p:cNvSpPr>
              <p:nvPr/>
            </p:nvSpPr>
            <p:spPr bwMode="auto">
              <a:xfrm rot="-5400000">
                <a:off x="2439" y="546"/>
                <a:ext cx="34" cy="11"/>
              </a:xfrm>
              <a:prstGeom prst="line">
                <a:avLst/>
              </a:prstGeom>
              <a:noFill/>
              <a:ln w="3175">
                <a:solidFill>
                  <a:schemeClr val="tx1"/>
                </a:solidFill>
                <a:round/>
                <a:headEnd/>
                <a:tailEnd/>
              </a:ln>
            </p:spPr>
            <p:txBody>
              <a:bodyPr/>
              <a:lstStyle/>
              <a:p>
                <a:endParaRPr lang="en-US"/>
              </a:p>
            </p:txBody>
          </p:sp>
          <p:sp>
            <p:nvSpPr>
              <p:cNvPr id="35" name="Line 84"/>
              <p:cNvSpPr>
                <a:spLocks noChangeShapeType="1"/>
              </p:cNvSpPr>
              <p:nvPr/>
            </p:nvSpPr>
            <p:spPr bwMode="auto">
              <a:xfrm rot="-5400000">
                <a:off x="2457" y="547"/>
                <a:ext cx="34" cy="11"/>
              </a:xfrm>
              <a:prstGeom prst="line">
                <a:avLst/>
              </a:prstGeom>
              <a:noFill/>
              <a:ln w="3175">
                <a:solidFill>
                  <a:schemeClr val="tx1"/>
                </a:solidFill>
                <a:round/>
                <a:headEnd/>
                <a:tailEnd/>
              </a:ln>
            </p:spPr>
            <p:txBody>
              <a:bodyPr/>
              <a:lstStyle/>
              <a:p>
                <a:endParaRPr lang="en-US"/>
              </a:p>
            </p:txBody>
          </p:sp>
          <p:sp>
            <p:nvSpPr>
              <p:cNvPr id="36" name="Line 85"/>
              <p:cNvSpPr>
                <a:spLocks noChangeShapeType="1"/>
              </p:cNvSpPr>
              <p:nvPr/>
            </p:nvSpPr>
            <p:spPr bwMode="auto">
              <a:xfrm rot="-5400000">
                <a:off x="2475" y="548"/>
                <a:ext cx="34" cy="11"/>
              </a:xfrm>
              <a:prstGeom prst="line">
                <a:avLst/>
              </a:prstGeom>
              <a:noFill/>
              <a:ln w="3175">
                <a:solidFill>
                  <a:schemeClr val="tx1"/>
                </a:solidFill>
                <a:round/>
                <a:headEnd/>
                <a:tailEnd/>
              </a:ln>
            </p:spPr>
            <p:txBody>
              <a:bodyPr/>
              <a:lstStyle/>
              <a:p>
                <a:endParaRPr lang="en-US"/>
              </a:p>
            </p:txBody>
          </p:sp>
          <p:sp>
            <p:nvSpPr>
              <p:cNvPr id="37" name="Line 86"/>
              <p:cNvSpPr>
                <a:spLocks noChangeShapeType="1"/>
              </p:cNvSpPr>
              <p:nvPr/>
            </p:nvSpPr>
            <p:spPr bwMode="auto">
              <a:xfrm rot="-5400000">
                <a:off x="2493" y="549"/>
                <a:ext cx="34" cy="11"/>
              </a:xfrm>
              <a:prstGeom prst="line">
                <a:avLst/>
              </a:prstGeom>
              <a:noFill/>
              <a:ln w="3175">
                <a:solidFill>
                  <a:schemeClr val="tx1"/>
                </a:solidFill>
                <a:round/>
                <a:headEnd/>
                <a:tailEnd/>
              </a:ln>
            </p:spPr>
            <p:txBody>
              <a:bodyPr/>
              <a:lstStyle/>
              <a:p>
                <a:endParaRPr lang="en-US"/>
              </a:p>
            </p:txBody>
          </p:sp>
          <p:sp>
            <p:nvSpPr>
              <p:cNvPr id="38" name="Line 87"/>
              <p:cNvSpPr>
                <a:spLocks noChangeShapeType="1"/>
              </p:cNvSpPr>
              <p:nvPr/>
            </p:nvSpPr>
            <p:spPr bwMode="auto">
              <a:xfrm rot="-5400000">
                <a:off x="2512" y="546"/>
                <a:ext cx="34" cy="11"/>
              </a:xfrm>
              <a:prstGeom prst="line">
                <a:avLst/>
              </a:prstGeom>
              <a:noFill/>
              <a:ln w="3175">
                <a:solidFill>
                  <a:schemeClr val="tx1"/>
                </a:solidFill>
                <a:round/>
                <a:headEnd/>
                <a:tailEnd/>
              </a:ln>
            </p:spPr>
            <p:txBody>
              <a:bodyPr/>
              <a:lstStyle/>
              <a:p>
                <a:endParaRPr lang="en-US"/>
              </a:p>
            </p:txBody>
          </p:sp>
          <p:sp>
            <p:nvSpPr>
              <p:cNvPr id="39" name="Line 88"/>
              <p:cNvSpPr>
                <a:spLocks noChangeShapeType="1"/>
              </p:cNvSpPr>
              <p:nvPr/>
            </p:nvSpPr>
            <p:spPr bwMode="auto">
              <a:xfrm rot="-5400000">
                <a:off x="2530" y="547"/>
                <a:ext cx="34" cy="11"/>
              </a:xfrm>
              <a:prstGeom prst="line">
                <a:avLst/>
              </a:prstGeom>
              <a:noFill/>
              <a:ln w="3175">
                <a:solidFill>
                  <a:schemeClr val="tx1"/>
                </a:solidFill>
                <a:round/>
                <a:headEnd/>
                <a:tailEnd/>
              </a:ln>
            </p:spPr>
            <p:txBody>
              <a:bodyPr/>
              <a:lstStyle/>
              <a:p>
                <a:endParaRPr lang="en-US"/>
              </a:p>
            </p:txBody>
          </p:sp>
          <p:sp>
            <p:nvSpPr>
              <p:cNvPr id="40" name="Line 89"/>
              <p:cNvSpPr>
                <a:spLocks noChangeShapeType="1"/>
              </p:cNvSpPr>
              <p:nvPr/>
            </p:nvSpPr>
            <p:spPr bwMode="auto">
              <a:xfrm rot="-5400000">
                <a:off x="2548" y="548"/>
                <a:ext cx="34" cy="11"/>
              </a:xfrm>
              <a:prstGeom prst="line">
                <a:avLst/>
              </a:prstGeom>
              <a:noFill/>
              <a:ln w="3175">
                <a:solidFill>
                  <a:schemeClr val="tx1"/>
                </a:solidFill>
                <a:round/>
                <a:headEnd/>
                <a:tailEnd/>
              </a:ln>
            </p:spPr>
            <p:txBody>
              <a:bodyPr/>
              <a:lstStyle/>
              <a:p>
                <a:endParaRPr lang="en-US"/>
              </a:p>
            </p:txBody>
          </p:sp>
          <p:sp>
            <p:nvSpPr>
              <p:cNvPr id="41" name="Line 90"/>
              <p:cNvSpPr>
                <a:spLocks noChangeShapeType="1"/>
              </p:cNvSpPr>
              <p:nvPr/>
            </p:nvSpPr>
            <p:spPr bwMode="auto">
              <a:xfrm rot="-5400000">
                <a:off x="2566" y="549"/>
                <a:ext cx="34" cy="11"/>
              </a:xfrm>
              <a:prstGeom prst="line">
                <a:avLst/>
              </a:prstGeom>
              <a:noFill/>
              <a:ln w="3175">
                <a:solidFill>
                  <a:schemeClr val="tx1"/>
                </a:solidFill>
                <a:round/>
                <a:headEnd/>
                <a:tailEnd/>
              </a:ln>
            </p:spPr>
            <p:txBody>
              <a:bodyPr/>
              <a:lstStyle/>
              <a:p>
                <a:endParaRPr lang="en-US"/>
              </a:p>
            </p:txBody>
          </p:sp>
          <p:sp>
            <p:nvSpPr>
              <p:cNvPr id="42" name="Line 91"/>
              <p:cNvSpPr>
                <a:spLocks noChangeShapeType="1"/>
              </p:cNvSpPr>
              <p:nvPr/>
            </p:nvSpPr>
            <p:spPr bwMode="auto">
              <a:xfrm rot="-5400000">
                <a:off x="2586" y="546"/>
                <a:ext cx="34" cy="11"/>
              </a:xfrm>
              <a:prstGeom prst="line">
                <a:avLst/>
              </a:prstGeom>
              <a:noFill/>
              <a:ln w="3175">
                <a:solidFill>
                  <a:schemeClr val="tx1"/>
                </a:solidFill>
                <a:round/>
                <a:headEnd/>
                <a:tailEnd/>
              </a:ln>
            </p:spPr>
            <p:txBody>
              <a:bodyPr/>
              <a:lstStyle/>
              <a:p>
                <a:endParaRPr lang="en-US"/>
              </a:p>
            </p:txBody>
          </p:sp>
          <p:sp>
            <p:nvSpPr>
              <p:cNvPr id="43" name="Line 92"/>
              <p:cNvSpPr>
                <a:spLocks noChangeShapeType="1"/>
              </p:cNvSpPr>
              <p:nvPr/>
            </p:nvSpPr>
            <p:spPr bwMode="auto">
              <a:xfrm rot="-5400000">
                <a:off x="2604" y="547"/>
                <a:ext cx="34" cy="11"/>
              </a:xfrm>
              <a:prstGeom prst="line">
                <a:avLst/>
              </a:prstGeom>
              <a:noFill/>
              <a:ln w="3175">
                <a:solidFill>
                  <a:schemeClr val="tx1"/>
                </a:solidFill>
                <a:round/>
                <a:headEnd/>
                <a:tailEnd/>
              </a:ln>
            </p:spPr>
            <p:txBody>
              <a:bodyPr/>
              <a:lstStyle/>
              <a:p>
                <a:endParaRPr lang="en-US"/>
              </a:p>
            </p:txBody>
          </p:sp>
          <p:sp>
            <p:nvSpPr>
              <p:cNvPr id="44" name="Line 93"/>
              <p:cNvSpPr>
                <a:spLocks noChangeShapeType="1"/>
              </p:cNvSpPr>
              <p:nvPr/>
            </p:nvSpPr>
            <p:spPr bwMode="auto">
              <a:xfrm rot="-5400000">
                <a:off x="2625" y="546"/>
                <a:ext cx="34" cy="11"/>
              </a:xfrm>
              <a:prstGeom prst="line">
                <a:avLst/>
              </a:prstGeom>
              <a:noFill/>
              <a:ln w="3175">
                <a:solidFill>
                  <a:schemeClr val="tx1"/>
                </a:solidFill>
                <a:round/>
                <a:headEnd/>
                <a:tailEnd/>
              </a:ln>
            </p:spPr>
            <p:txBody>
              <a:bodyPr/>
              <a:lstStyle/>
              <a:p>
                <a:endParaRPr lang="en-US"/>
              </a:p>
            </p:txBody>
          </p:sp>
          <p:sp>
            <p:nvSpPr>
              <p:cNvPr id="45" name="Line 94"/>
              <p:cNvSpPr>
                <a:spLocks noChangeShapeType="1"/>
              </p:cNvSpPr>
              <p:nvPr/>
            </p:nvSpPr>
            <p:spPr bwMode="auto">
              <a:xfrm rot="-5400000">
                <a:off x="2643" y="547"/>
                <a:ext cx="34" cy="11"/>
              </a:xfrm>
              <a:prstGeom prst="line">
                <a:avLst/>
              </a:prstGeom>
              <a:noFill/>
              <a:ln w="3175">
                <a:solidFill>
                  <a:schemeClr val="tx1"/>
                </a:solidFill>
                <a:round/>
                <a:headEnd/>
                <a:tailEnd/>
              </a:ln>
            </p:spPr>
            <p:txBody>
              <a:bodyPr/>
              <a:lstStyle/>
              <a:p>
                <a:endParaRPr lang="en-US"/>
              </a:p>
            </p:txBody>
          </p:sp>
          <p:sp>
            <p:nvSpPr>
              <p:cNvPr id="46" name="Line 95"/>
              <p:cNvSpPr>
                <a:spLocks noChangeShapeType="1"/>
              </p:cNvSpPr>
              <p:nvPr/>
            </p:nvSpPr>
            <p:spPr bwMode="auto">
              <a:xfrm rot="-5400000">
                <a:off x="2661" y="548"/>
                <a:ext cx="34" cy="11"/>
              </a:xfrm>
              <a:prstGeom prst="line">
                <a:avLst/>
              </a:prstGeom>
              <a:noFill/>
              <a:ln w="3175">
                <a:solidFill>
                  <a:schemeClr val="tx1"/>
                </a:solidFill>
                <a:round/>
                <a:headEnd/>
                <a:tailEnd/>
              </a:ln>
            </p:spPr>
            <p:txBody>
              <a:bodyPr/>
              <a:lstStyle/>
              <a:p>
                <a:endParaRPr lang="en-US"/>
              </a:p>
            </p:txBody>
          </p:sp>
          <p:sp>
            <p:nvSpPr>
              <p:cNvPr id="47" name="Line 96"/>
              <p:cNvSpPr>
                <a:spLocks noChangeShapeType="1"/>
              </p:cNvSpPr>
              <p:nvPr/>
            </p:nvSpPr>
            <p:spPr bwMode="auto">
              <a:xfrm rot="-5400000">
                <a:off x="2679" y="549"/>
                <a:ext cx="34" cy="11"/>
              </a:xfrm>
              <a:prstGeom prst="line">
                <a:avLst/>
              </a:prstGeom>
              <a:noFill/>
              <a:ln w="3175">
                <a:solidFill>
                  <a:schemeClr val="tx1"/>
                </a:solidFill>
                <a:round/>
                <a:headEnd/>
                <a:tailEnd/>
              </a:ln>
            </p:spPr>
            <p:txBody>
              <a:bodyPr/>
              <a:lstStyle/>
              <a:p>
                <a:endParaRPr lang="en-US"/>
              </a:p>
            </p:txBody>
          </p:sp>
          <p:sp>
            <p:nvSpPr>
              <p:cNvPr id="48" name="Line 97"/>
              <p:cNvSpPr>
                <a:spLocks noChangeShapeType="1"/>
              </p:cNvSpPr>
              <p:nvPr/>
            </p:nvSpPr>
            <p:spPr bwMode="auto">
              <a:xfrm rot="-5400000">
                <a:off x="2695" y="546"/>
                <a:ext cx="34" cy="11"/>
              </a:xfrm>
              <a:prstGeom prst="line">
                <a:avLst/>
              </a:prstGeom>
              <a:noFill/>
              <a:ln w="3175">
                <a:solidFill>
                  <a:schemeClr val="tx1"/>
                </a:solidFill>
                <a:round/>
                <a:headEnd/>
                <a:tailEnd/>
              </a:ln>
            </p:spPr>
            <p:txBody>
              <a:bodyPr/>
              <a:lstStyle/>
              <a:p>
                <a:endParaRPr lang="en-US"/>
              </a:p>
            </p:txBody>
          </p:sp>
          <p:sp>
            <p:nvSpPr>
              <p:cNvPr id="49" name="Line 98"/>
              <p:cNvSpPr>
                <a:spLocks noChangeShapeType="1"/>
              </p:cNvSpPr>
              <p:nvPr/>
            </p:nvSpPr>
            <p:spPr bwMode="auto">
              <a:xfrm rot="-5400000">
                <a:off x="2713" y="547"/>
                <a:ext cx="34" cy="11"/>
              </a:xfrm>
              <a:prstGeom prst="line">
                <a:avLst/>
              </a:prstGeom>
              <a:noFill/>
              <a:ln w="3175">
                <a:solidFill>
                  <a:schemeClr val="tx1"/>
                </a:solidFill>
                <a:round/>
                <a:headEnd/>
                <a:tailEnd/>
              </a:ln>
            </p:spPr>
            <p:txBody>
              <a:bodyPr/>
              <a:lstStyle/>
              <a:p>
                <a:endParaRPr lang="en-US"/>
              </a:p>
            </p:txBody>
          </p:sp>
          <p:sp>
            <p:nvSpPr>
              <p:cNvPr id="50" name="Line 99"/>
              <p:cNvSpPr>
                <a:spLocks noChangeShapeType="1"/>
              </p:cNvSpPr>
              <p:nvPr/>
            </p:nvSpPr>
            <p:spPr bwMode="auto">
              <a:xfrm rot="-5400000">
                <a:off x="2731" y="548"/>
                <a:ext cx="34" cy="11"/>
              </a:xfrm>
              <a:prstGeom prst="line">
                <a:avLst/>
              </a:prstGeom>
              <a:noFill/>
              <a:ln w="3175">
                <a:solidFill>
                  <a:schemeClr val="tx1"/>
                </a:solidFill>
                <a:round/>
                <a:headEnd/>
                <a:tailEnd/>
              </a:ln>
            </p:spPr>
            <p:txBody>
              <a:bodyPr/>
              <a:lstStyle/>
              <a:p>
                <a:endParaRPr lang="en-US"/>
              </a:p>
            </p:txBody>
          </p:sp>
          <p:sp>
            <p:nvSpPr>
              <p:cNvPr id="51" name="Line 100"/>
              <p:cNvSpPr>
                <a:spLocks noChangeShapeType="1"/>
              </p:cNvSpPr>
              <p:nvPr/>
            </p:nvSpPr>
            <p:spPr bwMode="auto">
              <a:xfrm rot="-5400000">
                <a:off x="2749" y="549"/>
                <a:ext cx="34" cy="11"/>
              </a:xfrm>
              <a:prstGeom prst="line">
                <a:avLst/>
              </a:prstGeom>
              <a:noFill/>
              <a:ln w="3175">
                <a:solidFill>
                  <a:schemeClr val="tx1"/>
                </a:solidFill>
                <a:round/>
                <a:headEnd/>
                <a:tailEnd/>
              </a:ln>
            </p:spPr>
            <p:txBody>
              <a:bodyPr/>
              <a:lstStyle/>
              <a:p>
                <a:endParaRPr lang="en-US"/>
              </a:p>
            </p:txBody>
          </p:sp>
          <p:sp>
            <p:nvSpPr>
              <p:cNvPr id="52" name="Line 101"/>
              <p:cNvSpPr>
                <a:spLocks noChangeShapeType="1"/>
              </p:cNvSpPr>
              <p:nvPr/>
            </p:nvSpPr>
            <p:spPr bwMode="auto">
              <a:xfrm rot="-5400000">
                <a:off x="2768" y="548"/>
                <a:ext cx="34" cy="11"/>
              </a:xfrm>
              <a:prstGeom prst="line">
                <a:avLst/>
              </a:prstGeom>
              <a:noFill/>
              <a:ln w="3175">
                <a:solidFill>
                  <a:schemeClr val="tx1"/>
                </a:solidFill>
                <a:round/>
                <a:headEnd/>
                <a:tailEnd/>
              </a:ln>
            </p:spPr>
            <p:txBody>
              <a:bodyPr/>
              <a:lstStyle/>
              <a:p>
                <a:endParaRPr lang="en-US"/>
              </a:p>
            </p:txBody>
          </p:sp>
        </p:grpSp>
      </p:grpSp>
      <p:grpSp>
        <p:nvGrpSpPr>
          <p:cNvPr id="14" name="Group 221"/>
          <p:cNvGrpSpPr>
            <a:grpSpLocks/>
          </p:cNvGrpSpPr>
          <p:nvPr/>
        </p:nvGrpSpPr>
        <p:grpSpPr bwMode="auto">
          <a:xfrm>
            <a:off x="1936750" y="247650"/>
            <a:ext cx="1384300" cy="738188"/>
            <a:chOff x="1628" y="201"/>
            <a:chExt cx="464" cy="292"/>
          </a:xfrm>
        </p:grpSpPr>
        <p:sp>
          <p:nvSpPr>
            <p:cNvPr id="90" name="Rectangle 128"/>
            <p:cNvSpPr>
              <a:spLocks noChangeArrowheads="1"/>
            </p:cNvSpPr>
            <p:nvPr/>
          </p:nvSpPr>
          <p:spPr bwMode="auto">
            <a:xfrm>
              <a:off x="1665" y="309"/>
              <a:ext cx="296" cy="56"/>
            </a:xfrm>
            <a:prstGeom prst="rect">
              <a:avLst/>
            </a:prstGeom>
            <a:solidFill>
              <a:schemeClr val="accent1"/>
            </a:solidFill>
            <a:ln w="9525">
              <a:solidFill>
                <a:schemeClr val="tx1"/>
              </a:solidFill>
              <a:miter lim="800000"/>
              <a:headEnd/>
              <a:tailEnd/>
            </a:ln>
          </p:spPr>
          <p:txBody>
            <a:bodyPr wrap="none" anchor="ctr"/>
            <a:lstStyle/>
            <a:p>
              <a:endParaRPr lang="en-US"/>
            </a:p>
          </p:txBody>
        </p:sp>
        <p:grpSp>
          <p:nvGrpSpPr>
            <p:cNvPr id="54" name="Group 217"/>
            <p:cNvGrpSpPr>
              <a:grpSpLocks/>
            </p:cNvGrpSpPr>
            <p:nvPr/>
          </p:nvGrpSpPr>
          <p:grpSpPr bwMode="auto">
            <a:xfrm>
              <a:off x="1628" y="201"/>
              <a:ext cx="37" cy="250"/>
              <a:chOff x="1628" y="201"/>
              <a:chExt cx="37" cy="250"/>
            </a:xfrm>
          </p:grpSpPr>
          <p:sp>
            <p:nvSpPr>
              <p:cNvPr id="109" name="Line 130"/>
              <p:cNvSpPr>
                <a:spLocks noChangeShapeType="1"/>
              </p:cNvSpPr>
              <p:nvPr/>
            </p:nvSpPr>
            <p:spPr bwMode="auto">
              <a:xfrm>
                <a:off x="1665" y="212"/>
                <a:ext cx="0" cy="239"/>
              </a:xfrm>
              <a:prstGeom prst="line">
                <a:avLst/>
              </a:prstGeom>
              <a:noFill/>
              <a:ln w="9525">
                <a:solidFill>
                  <a:schemeClr val="tx1"/>
                </a:solidFill>
                <a:round/>
                <a:headEnd/>
                <a:tailEnd/>
              </a:ln>
            </p:spPr>
            <p:txBody>
              <a:bodyPr/>
              <a:lstStyle/>
              <a:p>
                <a:endParaRPr lang="en-US"/>
              </a:p>
            </p:txBody>
          </p:sp>
          <p:sp>
            <p:nvSpPr>
              <p:cNvPr id="110" name="Line 131"/>
              <p:cNvSpPr>
                <a:spLocks noChangeShapeType="1"/>
              </p:cNvSpPr>
              <p:nvPr/>
            </p:nvSpPr>
            <p:spPr bwMode="auto">
              <a:xfrm>
                <a:off x="1631" y="201"/>
                <a:ext cx="34" cy="11"/>
              </a:xfrm>
              <a:prstGeom prst="line">
                <a:avLst/>
              </a:prstGeom>
              <a:noFill/>
              <a:ln w="3175">
                <a:solidFill>
                  <a:schemeClr val="tx1"/>
                </a:solidFill>
                <a:round/>
                <a:headEnd/>
                <a:tailEnd/>
              </a:ln>
            </p:spPr>
            <p:txBody>
              <a:bodyPr/>
              <a:lstStyle/>
              <a:p>
                <a:endParaRPr lang="en-US"/>
              </a:p>
            </p:txBody>
          </p:sp>
          <p:sp>
            <p:nvSpPr>
              <p:cNvPr id="111" name="Line 132"/>
              <p:cNvSpPr>
                <a:spLocks noChangeShapeType="1"/>
              </p:cNvSpPr>
              <p:nvPr/>
            </p:nvSpPr>
            <p:spPr bwMode="auto">
              <a:xfrm>
                <a:off x="1630" y="219"/>
                <a:ext cx="34" cy="11"/>
              </a:xfrm>
              <a:prstGeom prst="line">
                <a:avLst/>
              </a:prstGeom>
              <a:noFill/>
              <a:ln w="3175">
                <a:solidFill>
                  <a:schemeClr val="tx1"/>
                </a:solidFill>
                <a:round/>
                <a:headEnd/>
                <a:tailEnd/>
              </a:ln>
            </p:spPr>
            <p:txBody>
              <a:bodyPr/>
              <a:lstStyle/>
              <a:p>
                <a:endParaRPr lang="en-US"/>
              </a:p>
            </p:txBody>
          </p:sp>
          <p:sp>
            <p:nvSpPr>
              <p:cNvPr id="112" name="Line 133"/>
              <p:cNvSpPr>
                <a:spLocks noChangeShapeType="1"/>
              </p:cNvSpPr>
              <p:nvPr/>
            </p:nvSpPr>
            <p:spPr bwMode="auto">
              <a:xfrm>
                <a:off x="1629" y="237"/>
                <a:ext cx="34" cy="11"/>
              </a:xfrm>
              <a:prstGeom prst="line">
                <a:avLst/>
              </a:prstGeom>
              <a:noFill/>
              <a:ln w="3175">
                <a:solidFill>
                  <a:schemeClr val="tx1"/>
                </a:solidFill>
                <a:round/>
                <a:headEnd/>
                <a:tailEnd/>
              </a:ln>
            </p:spPr>
            <p:txBody>
              <a:bodyPr/>
              <a:lstStyle/>
              <a:p>
                <a:endParaRPr lang="en-US"/>
              </a:p>
            </p:txBody>
          </p:sp>
          <p:sp>
            <p:nvSpPr>
              <p:cNvPr id="113" name="Line 134"/>
              <p:cNvSpPr>
                <a:spLocks noChangeShapeType="1"/>
              </p:cNvSpPr>
              <p:nvPr/>
            </p:nvSpPr>
            <p:spPr bwMode="auto">
              <a:xfrm>
                <a:off x="1628" y="255"/>
                <a:ext cx="34" cy="11"/>
              </a:xfrm>
              <a:prstGeom prst="line">
                <a:avLst/>
              </a:prstGeom>
              <a:noFill/>
              <a:ln w="3175">
                <a:solidFill>
                  <a:schemeClr val="tx1"/>
                </a:solidFill>
                <a:round/>
                <a:headEnd/>
                <a:tailEnd/>
              </a:ln>
            </p:spPr>
            <p:txBody>
              <a:bodyPr/>
              <a:lstStyle/>
              <a:p>
                <a:endParaRPr lang="en-US"/>
              </a:p>
            </p:txBody>
          </p:sp>
          <p:sp>
            <p:nvSpPr>
              <p:cNvPr id="114" name="Line 135"/>
              <p:cNvSpPr>
                <a:spLocks noChangeShapeType="1"/>
              </p:cNvSpPr>
              <p:nvPr/>
            </p:nvSpPr>
            <p:spPr bwMode="auto">
              <a:xfrm>
                <a:off x="1631" y="271"/>
                <a:ext cx="34" cy="11"/>
              </a:xfrm>
              <a:prstGeom prst="line">
                <a:avLst/>
              </a:prstGeom>
              <a:noFill/>
              <a:ln w="3175">
                <a:solidFill>
                  <a:schemeClr val="tx1"/>
                </a:solidFill>
                <a:round/>
                <a:headEnd/>
                <a:tailEnd/>
              </a:ln>
            </p:spPr>
            <p:txBody>
              <a:bodyPr/>
              <a:lstStyle/>
              <a:p>
                <a:endParaRPr lang="en-US"/>
              </a:p>
            </p:txBody>
          </p:sp>
          <p:sp>
            <p:nvSpPr>
              <p:cNvPr id="115" name="Line 136"/>
              <p:cNvSpPr>
                <a:spLocks noChangeShapeType="1"/>
              </p:cNvSpPr>
              <p:nvPr/>
            </p:nvSpPr>
            <p:spPr bwMode="auto">
              <a:xfrm>
                <a:off x="1630" y="289"/>
                <a:ext cx="34" cy="11"/>
              </a:xfrm>
              <a:prstGeom prst="line">
                <a:avLst/>
              </a:prstGeom>
              <a:noFill/>
              <a:ln w="3175">
                <a:solidFill>
                  <a:schemeClr val="tx1"/>
                </a:solidFill>
                <a:round/>
                <a:headEnd/>
                <a:tailEnd/>
              </a:ln>
            </p:spPr>
            <p:txBody>
              <a:bodyPr/>
              <a:lstStyle/>
              <a:p>
                <a:endParaRPr lang="en-US"/>
              </a:p>
            </p:txBody>
          </p:sp>
          <p:sp>
            <p:nvSpPr>
              <p:cNvPr id="116" name="Line 137"/>
              <p:cNvSpPr>
                <a:spLocks noChangeShapeType="1"/>
              </p:cNvSpPr>
              <p:nvPr/>
            </p:nvSpPr>
            <p:spPr bwMode="auto">
              <a:xfrm>
                <a:off x="1629" y="307"/>
                <a:ext cx="34" cy="11"/>
              </a:xfrm>
              <a:prstGeom prst="line">
                <a:avLst/>
              </a:prstGeom>
              <a:noFill/>
              <a:ln w="3175">
                <a:solidFill>
                  <a:schemeClr val="tx1"/>
                </a:solidFill>
                <a:round/>
                <a:headEnd/>
                <a:tailEnd/>
              </a:ln>
            </p:spPr>
            <p:txBody>
              <a:bodyPr/>
              <a:lstStyle/>
              <a:p>
                <a:endParaRPr lang="en-US"/>
              </a:p>
            </p:txBody>
          </p:sp>
          <p:sp>
            <p:nvSpPr>
              <p:cNvPr id="117" name="Line 138"/>
              <p:cNvSpPr>
                <a:spLocks noChangeShapeType="1"/>
              </p:cNvSpPr>
              <p:nvPr/>
            </p:nvSpPr>
            <p:spPr bwMode="auto">
              <a:xfrm>
                <a:off x="1628" y="325"/>
                <a:ext cx="34" cy="11"/>
              </a:xfrm>
              <a:prstGeom prst="line">
                <a:avLst/>
              </a:prstGeom>
              <a:noFill/>
              <a:ln w="3175">
                <a:solidFill>
                  <a:schemeClr val="tx1"/>
                </a:solidFill>
                <a:round/>
                <a:headEnd/>
                <a:tailEnd/>
              </a:ln>
            </p:spPr>
            <p:txBody>
              <a:bodyPr/>
              <a:lstStyle/>
              <a:p>
                <a:endParaRPr lang="en-US"/>
              </a:p>
            </p:txBody>
          </p:sp>
          <p:sp>
            <p:nvSpPr>
              <p:cNvPr id="118" name="Line 139"/>
              <p:cNvSpPr>
                <a:spLocks noChangeShapeType="1"/>
              </p:cNvSpPr>
              <p:nvPr/>
            </p:nvSpPr>
            <p:spPr bwMode="auto">
              <a:xfrm>
                <a:off x="1631" y="344"/>
                <a:ext cx="34" cy="11"/>
              </a:xfrm>
              <a:prstGeom prst="line">
                <a:avLst/>
              </a:prstGeom>
              <a:noFill/>
              <a:ln w="3175">
                <a:solidFill>
                  <a:schemeClr val="tx1"/>
                </a:solidFill>
                <a:round/>
                <a:headEnd/>
                <a:tailEnd/>
              </a:ln>
            </p:spPr>
            <p:txBody>
              <a:bodyPr/>
              <a:lstStyle/>
              <a:p>
                <a:endParaRPr lang="en-US"/>
              </a:p>
            </p:txBody>
          </p:sp>
          <p:sp>
            <p:nvSpPr>
              <p:cNvPr id="119" name="Line 140"/>
              <p:cNvSpPr>
                <a:spLocks noChangeShapeType="1"/>
              </p:cNvSpPr>
              <p:nvPr/>
            </p:nvSpPr>
            <p:spPr bwMode="auto">
              <a:xfrm>
                <a:off x="1630" y="362"/>
                <a:ext cx="34" cy="11"/>
              </a:xfrm>
              <a:prstGeom prst="line">
                <a:avLst/>
              </a:prstGeom>
              <a:noFill/>
              <a:ln w="3175">
                <a:solidFill>
                  <a:schemeClr val="tx1"/>
                </a:solidFill>
                <a:round/>
                <a:headEnd/>
                <a:tailEnd/>
              </a:ln>
            </p:spPr>
            <p:txBody>
              <a:bodyPr/>
              <a:lstStyle/>
              <a:p>
                <a:endParaRPr lang="en-US"/>
              </a:p>
            </p:txBody>
          </p:sp>
          <p:sp>
            <p:nvSpPr>
              <p:cNvPr id="120" name="Line 141"/>
              <p:cNvSpPr>
                <a:spLocks noChangeShapeType="1"/>
              </p:cNvSpPr>
              <p:nvPr/>
            </p:nvSpPr>
            <p:spPr bwMode="auto">
              <a:xfrm>
                <a:off x="1629" y="380"/>
                <a:ext cx="34" cy="11"/>
              </a:xfrm>
              <a:prstGeom prst="line">
                <a:avLst/>
              </a:prstGeom>
              <a:noFill/>
              <a:ln w="3175">
                <a:solidFill>
                  <a:schemeClr val="tx1"/>
                </a:solidFill>
                <a:round/>
                <a:headEnd/>
                <a:tailEnd/>
              </a:ln>
            </p:spPr>
            <p:txBody>
              <a:bodyPr/>
              <a:lstStyle/>
              <a:p>
                <a:endParaRPr lang="en-US"/>
              </a:p>
            </p:txBody>
          </p:sp>
          <p:sp>
            <p:nvSpPr>
              <p:cNvPr id="121" name="Line 142"/>
              <p:cNvSpPr>
                <a:spLocks noChangeShapeType="1"/>
              </p:cNvSpPr>
              <p:nvPr/>
            </p:nvSpPr>
            <p:spPr bwMode="auto">
              <a:xfrm>
                <a:off x="1628" y="398"/>
                <a:ext cx="34" cy="11"/>
              </a:xfrm>
              <a:prstGeom prst="line">
                <a:avLst/>
              </a:prstGeom>
              <a:noFill/>
              <a:ln w="3175">
                <a:solidFill>
                  <a:schemeClr val="tx1"/>
                </a:solidFill>
                <a:round/>
                <a:headEnd/>
                <a:tailEnd/>
              </a:ln>
            </p:spPr>
            <p:txBody>
              <a:bodyPr/>
              <a:lstStyle/>
              <a:p>
                <a:endParaRPr lang="en-US"/>
              </a:p>
            </p:txBody>
          </p:sp>
          <p:sp>
            <p:nvSpPr>
              <p:cNvPr id="122" name="Line 143"/>
              <p:cNvSpPr>
                <a:spLocks noChangeShapeType="1"/>
              </p:cNvSpPr>
              <p:nvPr/>
            </p:nvSpPr>
            <p:spPr bwMode="auto">
              <a:xfrm>
                <a:off x="1631" y="418"/>
                <a:ext cx="34" cy="11"/>
              </a:xfrm>
              <a:prstGeom prst="line">
                <a:avLst/>
              </a:prstGeom>
              <a:noFill/>
              <a:ln w="3175">
                <a:solidFill>
                  <a:schemeClr val="tx1"/>
                </a:solidFill>
                <a:round/>
                <a:headEnd/>
                <a:tailEnd/>
              </a:ln>
            </p:spPr>
            <p:txBody>
              <a:bodyPr/>
              <a:lstStyle/>
              <a:p>
                <a:endParaRPr lang="en-US"/>
              </a:p>
            </p:txBody>
          </p:sp>
          <p:sp>
            <p:nvSpPr>
              <p:cNvPr id="123" name="Line 144"/>
              <p:cNvSpPr>
                <a:spLocks noChangeShapeType="1"/>
              </p:cNvSpPr>
              <p:nvPr/>
            </p:nvSpPr>
            <p:spPr bwMode="auto">
              <a:xfrm>
                <a:off x="1630" y="436"/>
                <a:ext cx="34" cy="11"/>
              </a:xfrm>
              <a:prstGeom prst="line">
                <a:avLst/>
              </a:prstGeom>
              <a:noFill/>
              <a:ln w="3175">
                <a:solidFill>
                  <a:schemeClr val="tx1"/>
                </a:solidFill>
                <a:round/>
                <a:headEnd/>
                <a:tailEnd/>
              </a:ln>
            </p:spPr>
            <p:txBody>
              <a:bodyPr/>
              <a:lstStyle/>
              <a:p>
                <a:endParaRPr lang="en-US"/>
              </a:p>
            </p:txBody>
          </p:sp>
        </p:grpSp>
        <p:sp>
          <p:nvSpPr>
            <p:cNvPr id="92" name="AutoShape 200"/>
            <p:cNvSpPr>
              <a:spLocks noChangeArrowheads="1"/>
            </p:cNvSpPr>
            <p:nvPr/>
          </p:nvSpPr>
          <p:spPr bwMode="auto">
            <a:xfrm>
              <a:off x="1931" y="376"/>
              <a:ext cx="56" cy="56"/>
            </a:xfrm>
            <a:prstGeom prst="triangle">
              <a:avLst>
                <a:gd name="adj" fmla="val 50000"/>
              </a:avLst>
            </a:prstGeom>
            <a:solidFill>
              <a:srgbClr val="FFFF00"/>
            </a:solidFill>
            <a:ln w="9525">
              <a:solidFill>
                <a:schemeClr val="tx1"/>
              </a:solidFill>
              <a:miter lim="800000"/>
              <a:headEnd/>
              <a:tailEnd/>
            </a:ln>
          </p:spPr>
          <p:txBody>
            <a:bodyPr wrap="none" anchor="ctr"/>
            <a:lstStyle/>
            <a:p>
              <a:endParaRPr lang="en-US"/>
            </a:p>
          </p:txBody>
        </p:sp>
        <p:grpSp>
          <p:nvGrpSpPr>
            <p:cNvPr id="89" name="Group 216"/>
            <p:cNvGrpSpPr>
              <a:grpSpLocks/>
            </p:cNvGrpSpPr>
            <p:nvPr/>
          </p:nvGrpSpPr>
          <p:grpSpPr bwMode="auto">
            <a:xfrm rot="-5400000">
              <a:off x="1952" y="354"/>
              <a:ext cx="37" cy="250"/>
              <a:chOff x="1764" y="337"/>
              <a:chExt cx="37" cy="250"/>
            </a:xfrm>
          </p:grpSpPr>
          <p:sp>
            <p:nvSpPr>
              <p:cNvPr id="94" name="Line 201"/>
              <p:cNvSpPr>
                <a:spLocks noChangeShapeType="1"/>
              </p:cNvSpPr>
              <p:nvPr/>
            </p:nvSpPr>
            <p:spPr bwMode="auto">
              <a:xfrm>
                <a:off x="1801" y="348"/>
                <a:ext cx="0" cy="239"/>
              </a:xfrm>
              <a:prstGeom prst="line">
                <a:avLst/>
              </a:prstGeom>
              <a:noFill/>
              <a:ln w="9525">
                <a:solidFill>
                  <a:schemeClr val="tx1"/>
                </a:solidFill>
                <a:round/>
                <a:headEnd/>
                <a:tailEnd/>
              </a:ln>
            </p:spPr>
            <p:txBody>
              <a:bodyPr/>
              <a:lstStyle/>
              <a:p>
                <a:endParaRPr lang="en-US"/>
              </a:p>
            </p:txBody>
          </p:sp>
          <p:sp>
            <p:nvSpPr>
              <p:cNvPr id="95" name="Line 202"/>
              <p:cNvSpPr>
                <a:spLocks noChangeShapeType="1"/>
              </p:cNvSpPr>
              <p:nvPr/>
            </p:nvSpPr>
            <p:spPr bwMode="auto">
              <a:xfrm>
                <a:off x="1767" y="337"/>
                <a:ext cx="34" cy="11"/>
              </a:xfrm>
              <a:prstGeom prst="line">
                <a:avLst/>
              </a:prstGeom>
              <a:noFill/>
              <a:ln w="3175">
                <a:solidFill>
                  <a:schemeClr val="tx1"/>
                </a:solidFill>
                <a:round/>
                <a:headEnd/>
                <a:tailEnd/>
              </a:ln>
            </p:spPr>
            <p:txBody>
              <a:bodyPr/>
              <a:lstStyle/>
              <a:p>
                <a:endParaRPr lang="en-US"/>
              </a:p>
            </p:txBody>
          </p:sp>
          <p:sp>
            <p:nvSpPr>
              <p:cNvPr id="96" name="Line 203"/>
              <p:cNvSpPr>
                <a:spLocks noChangeShapeType="1"/>
              </p:cNvSpPr>
              <p:nvPr/>
            </p:nvSpPr>
            <p:spPr bwMode="auto">
              <a:xfrm>
                <a:off x="1766" y="355"/>
                <a:ext cx="34" cy="11"/>
              </a:xfrm>
              <a:prstGeom prst="line">
                <a:avLst/>
              </a:prstGeom>
              <a:noFill/>
              <a:ln w="3175">
                <a:solidFill>
                  <a:schemeClr val="tx1"/>
                </a:solidFill>
                <a:round/>
                <a:headEnd/>
                <a:tailEnd/>
              </a:ln>
            </p:spPr>
            <p:txBody>
              <a:bodyPr/>
              <a:lstStyle/>
              <a:p>
                <a:endParaRPr lang="en-US"/>
              </a:p>
            </p:txBody>
          </p:sp>
          <p:sp>
            <p:nvSpPr>
              <p:cNvPr id="97" name="Line 204"/>
              <p:cNvSpPr>
                <a:spLocks noChangeShapeType="1"/>
              </p:cNvSpPr>
              <p:nvPr/>
            </p:nvSpPr>
            <p:spPr bwMode="auto">
              <a:xfrm>
                <a:off x="1765" y="373"/>
                <a:ext cx="34" cy="11"/>
              </a:xfrm>
              <a:prstGeom prst="line">
                <a:avLst/>
              </a:prstGeom>
              <a:noFill/>
              <a:ln w="3175">
                <a:solidFill>
                  <a:schemeClr val="tx1"/>
                </a:solidFill>
                <a:round/>
                <a:headEnd/>
                <a:tailEnd/>
              </a:ln>
            </p:spPr>
            <p:txBody>
              <a:bodyPr/>
              <a:lstStyle/>
              <a:p>
                <a:endParaRPr lang="en-US"/>
              </a:p>
            </p:txBody>
          </p:sp>
          <p:sp>
            <p:nvSpPr>
              <p:cNvPr id="98" name="Line 205"/>
              <p:cNvSpPr>
                <a:spLocks noChangeShapeType="1"/>
              </p:cNvSpPr>
              <p:nvPr/>
            </p:nvSpPr>
            <p:spPr bwMode="auto">
              <a:xfrm>
                <a:off x="1764" y="391"/>
                <a:ext cx="34" cy="11"/>
              </a:xfrm>
              <a:prstGeom prst="line">
                <a:avLst/>
              </a:prstGeom>
              <a:noFill/>
              <a:ln w="3175">
                <a:solidFill>
                  <a:schemeClr val="tx1"/>
                </a:solidFill>
                <a:round/>
                <a:headEnd/>
                <a:tailEnd/>
              </a:ln>
            </p:spPr>
            <p:txBody>
              <a:bodyPr/>
              <a:lstStyle/>
              <a:p>
                <a:endParaRPr lang="en-US"/>
              </a:p>
            </p:txBody>
          </p:sp>
          <p:sp>
            <p:nvSpPr>
              <p:cNvPr id="99" name="Line 206"/>
              <p:cNvSpPr>
                <a:spLocks noChangeShapeType="1"/>
              </p:cNvSpPr>
              <p:nvPr/>
            </p:nvSpPr>
            <p:spPr bwMode="auto">
              <a:xfrm>
                <a:off x="1767" y="407"/>
                <a:ext cx="34" cy="11"/>
              </a:xfrm>
              <a:prstGeom prst="line">
                <a:avLst/>
              </a:prstGeom>
              <a:noFill/>
              <a:ln w="3175">
                <a:solidFill>
                  <a:schemeClr val="tx1"/>
                </a:solidFill>
                <a:round/>
                <a:headEnd/>
                <a:tailEnd/>
              </a:ln>
            </p:spPr>
            <p:txBody>
              <a:bodyPr/>
              <a:lstStyle/>
              <a:p>
                <a:endParaRPr lang="en-US"/>
              </a:p>
            </p:txBody>
          </p:sp>
          <p:sp>
            <p:nvSpPr>
              <p:cNvPr id="100" name="Line 207"/>
              <p:cNvSpPr>
                <a:spLocks noChangeShapeType="1"/>
              </p:cNvSpPr>
              <p:nvPr/>
            </p:nvSpPr>
            <p:spPr bwMode="auto">
              <a:xfrm>
                <a:off x="1766" y="425"/>
                <a:ext cx="34" cy="11"/>
              </a:xfrm>
              <a:prstGeom prst="line">
                <a:avLst/>
              </a:prstGeom>
              <a:noFill/>
              <a:ln w="3175">
                <a:solidFill>
                  <a:schemeClr val="tx1"/>
                </a:solidFill>
                <a:round/>
                <a:headEnd/>
                <a:tailEnd/>
              </a:ln>
            </p:spPr>
            <p:txBody>
              <a:bodyPr/>
              <a:lstStyle/>
              <a:p>
                <a:endParaRPr lang="en-US"/>
              </a:p>
            </p:txBody>
          </p:sp>
          <p:sp>
            <p:nvSpPr>
              <p:cNvPr id="101" name="Line 208"/>
              <p:cNvSpPr>
                <a:spLocks noChangeShapeType="1"/>
              </p:cNvSpPr>
              <p:nvPr/>
            </p:nvSpPr>
            <p:spPr bwMode="auto">
              <a:xfrm>
                <a:off x="1765" y="443"/>
                <a:ext cx="34" cy="11"/>
              </a:xfrm>
              <a:prstGeom prst="line">
                <a:avLst/>
              </a:prstGeom>
              <a:noFill/>
              <a:ln w="3175">
                <a:solidFill>
                  <a:schemeClr val="tx1"/>
                </a:solidFill>
                <a:round/>
                <a:headEnd/>
                <a:tailEnd/>
              </a:ln>
            </p:spPr>
            <p:txBody>
              <a:bodyPr/>
              <a:lstStyle/>
              <a:p>
                <a:endParaRPr lang="en-US"/>
              </a:p>
            </p:txBody>
          </p:sp>
          <p:sp>
            <p:nvSpPr>
              <p:cNvPr id="102" name="Line 209"/>
              <p:cNvSpPr>
                <a:spLocks noChangeShapeType="1"/>
              </p:cNvSpPr>
              <p:nvPr/>
            </p:nvSpPr>
            <p:spPr bwMode="auto">
              <a:xfrm>
                <a:off x="1764" y="461"/>
                <a:ext cx="34" cy="11"/>
              </a:xfrm>
              <a:prstGeom prst="line">
                <a:avLst/>
              </a:prstGeom>
              <a:noFill/>
              <a:ln w="3175">
                <a:solidFill>
                  <a:schemeClr val="tx1"/>
                </a:solidFill>
                <a:round/>
                <a:headEnd/>
                <a:tailEnd/>
              </a:ln>
            </p:spPr>
            <p:txBody>
              <a:bodyPr/>
              <a:lstStyle/>
              <a:p>
                <a:endParaRPr lang="en-US"/>
              </a:p>
            </p:txBody>
          </p:sp>
          <p:sp>
            <p:nvSpPr>
              <p:cNvPr id="103" name="Line 210"/>
              <p:cNvSpPr>
                <a:spLocks noChangeShapeType="1"/>
              </p:cNvSpPr>
              <p:nvPr/>
            </p:nvSpPr>
            <p:spPr bwMode="auto">
              <a:xfrm>
                <a:off x="1767" y="480"/>
                <a:ext cx="34" cy="11"/>
              </a:xfrm>
              <a:prstGeom prst="line">
                <a:avLst/>
              </a:prstGeom>
              <a:noFill/>
              <a:ln w="3175">
                <a:solidFill>
                  <a:schemeClr val="tx1"/>
                </a:solidFill>
                <a:round/>
                <a:headEnd/>
                <a:tailEnd/>
              </a:ln>
            </p:spPr>
            <p:txBody>
              <a:bodyPr/>
              <a:lstStyle/>
              <a:p>
                <a:endParaRPr lang="en-US"/>
              </a:p>
            </p:txBody>
          </p:sp>
          <p:sp>
            <p:nvSpPr>
              <p:cNvPr id="104" name="Line 211"/>
              <p:cNvSpPr>
                <a:spLocks noChangeShapeType="1"/>
              </p:cNvSpPr>
              <p:nvPr/>
            </p:nvSpPr>
            <p:spPr bwMode="auto">
              <a:xfrm>
                <a:off x="1766" y="498"/>
                <a:ext cx="34" cy="11"/>
              </a:xfrm>
              <a:prstGeom prst="line">
                <a:avLst/>
              </a:prstGeom>
              <a:noFill/>
              <a:ln w="3175">
                <a:solidFill>
                  <a:schemeClr val="tx1"/>
                </a:solidFill>
                <a:round/>
                <a:headEnd/>
                <a:tailEnd/>
              </a:ln>
            </p:spPr>
            <p:txBody>
              <a:bodyPr/>
              <a:lstStyle/>
              <a:p>
                <a:endParaRPr lang="en-US"/>
              </a:p>
            </p:txBody>
          </p:sp>
          <p:sp>
            <p:nvSpPr>
              <p:cNvPr id="105" name="Line 212"/>
              <p:cNvSpPr>
                <a:spLocks noChangeShapeType="1"/>
              </p:cNvSpPr>
              <p:nvPr/>
            </p:nvSpPr>
            <p:spPr bwMode="auto">
              <a:xfrm>
                <a:off x="1765" y="516"/>
                <a:ext cx="34" cy="11"/>
              </a:xfrm>
              <a:prstGeom prst="line">
                <a:avLst/>
              </a:prstGeom>
              <a:noFill/>
              <a:ln w="3175">
                <a:solidFill>
                  <a:schemeClr val="tx1"/>
                </a:solidFill>
                <a:round/>
                <a:headEnd/>
                <a:tailEnd/>
              </a:ln>
            </p:spPr>
            <p:txBody>
              <a:bodyPr/>
              <a:lstStyle/>
              <a:p>
                <a:endParaRPr lang="en-US"/>
              </a:p>
            </p:txBody>
          </p:sp>
          <p:sp>
            <p:nvSpPr>
              <p:cNvPr id="106" name="Line 213"/>
              <p:cNvSpPr>
                <a:spLocks noChangeShapeType="1"/>
              </p:cNvSpPr>
              <p:nvPr/>
            </p:nvSpPr>
            <p:spPr bwMode="auto">
              <a:xfrm>
                <a:off x="1764" y="534"/>
                <a:ext cx="34" cy="11"/>
              </a:xfrm>
              <a:prstGeom prst="line">
                <a:avLst/>
              </a:prstGeom>
              <a:noFill/>
              <a:ln w="3175">
                <a:solidFill>
                  <a:schemeClr val="tx1"/>
                </a:solidFill>
                <a:round/>
                <a:headEnd/>
                <a:tailEnd/>
              </a:ln>
            </p:spPr>
            <p:txBody>
              <a:bodyPr/>
              <a:lstStyle/>
              <a:p>
                <a:endParaRPr lang="en-US"/>
              </a:p>
            </p:txBody>
          </p:sp>
          <p:sp>
            <p:nvSpPr>
              <p:cNvPr id="107" name="Line 214"/>
              <p:cNvSpPr>
                <a:spLocks noChangeShapeType="1"/>
              </p:cNvSpPr>
              <p:nvPr/>
            </p:nvSpPr>
            <p:spPr bwMode="auto">
              <a:xfrm>
                <a:off x="1767" y="554"/>
                <a:ext cx="34" cy="11"/>
              </a:xfrm>
              <a:prstGeom prst="line">
                <a:avLst/>
              </a:prstGeom>
              <a:noFill/>
              <a:ln w="3175">
                <a:solidFill>
                  <a:schemeClr val="tx1"/>
                </a:solidFill>
                <a:round/>
                <a:headEnd/>
                <a:tailEnd/>
              </a:ln>
            </p:spPr>
            <p:txBody>
              <a:bodyPr/>
              <a:lstStyle/>
              <a:p>
                <a:endParaRPr lang="en-US"/>
              </a:p>
            </p:txBody>
          </p:sp>
          <p:sp>
            <p:nvSpPr>
              <p:cNvPr id="108" name="Line 215"/>
              <p:cNvSpPr>
                <a:spLocks noChangeShapeType="1"/>
              </p:cNvSpPr>
              <p:nvPr/>
            </p:nvSpPr>
            <p:spPr bwMode="auto">
              <a:xfrm>
                <a:off x="1766" y="572"/>
                <a:ext cx="34" cy="11"/>
              </a:xfrm>
              <a:prstGeom prst="line">
                <a:avLst/>
              </a:prstGeom>
              <a:noFill/>
              <a:ln w="3175">
                <a:solidFill>
                  <a:schemeClr val="tx1"/>
                </a:solidFill>
                <a:round/>
                <a:headEnd/>
                <a:tailEnd/>
              </a:ln>
            </p:spPr>
            <p:txBody>
              <a:bodyPr/>
              <a:lstStyle/>
              <a:p>
                <a:endParaRPr lang="en-US"/>
              </a:p>
            </p:txBody>
          </p:sp>
        </p:grpSp>
      </p:grpSp>
      <p:sp>
        <p:nvSpPr>
          <p:cNvPr id="124" name="Text Box 222"/>
          <p:cNvSpPr txBox="1">
            <a:spLocks noChangeArrowheads="1"/>
          </p:cNvSpPr>
          <p:nvPr/>
        </p:nvSpPr>
        <p:spPr bwMode="auto">
          <a:xfrm>
            <a:off x="401638" y="336550"/>
            <a:ext cx="1508125" cy="366713"/>
          </a:xfrm>
          <a:prstGeom prst="rect">
            <a:avLst/>
          </a:prstGeom>
          <a:noFill/>
          <a:ln w="9525">
            <a:noFill/>
            <a:miter lim="800000"/>
            <a:headEnd/>
            <a:tailEnd/>
          </a:ln>
        </p:spPr>
        <p:txBody>
          <a:bodyPr>
            <a:spAutoFit/>
          </a:bodyPr>
          <a:lstStyle/>
          <a:p>
            <a:pPr>
              <a:spcBef>
                <a:spcPct val="50000"/>
              </a:spcBef>
            </a:pPr>
            <a:r>
              <a:rPr lang="en-US"/>
              <a:t>From this….</a:t>
            </a:r>
          </a:p>
        </p:txBody>
      </p:sp>
      <p:sp>
        <p:nvSpPr>
          <p:cNvPr id="125" name="Text Box 223"/>
          <p:cNvSpPr txBox="1">
            <a:spLocks noChangeArrowheads="1"/>
          </p:cNvSpPr>
          <p:nvPr/>
        </p:nvSpPr>
        <p:spPr bwMode="auto">
          <a:xfrm>
            <a:off x="3925888" y="331788"/>
            <a:ext cx="1428750" cy="366712"/>
          </a:xfrm>
          <a:prstGeom prst="rect">
            <a:avLst/>
          </a:prstGeom>
          <a:noFill/>
          <a:ln w="9525">
            <a:noFill/>
            <a:miter lim="800000"/>
            <a:headEnd/>
            <a:tailEnd/>
          </a:ln>
        </p:spPr>
        <p:txBody>
          <a:bodyPr>
            <a:spAutoFit/>
          </a:bodyPr>
          <a:lstStyle/>
          <a:p>
            <a:pPr>
              <a:spcBef>
                <a:spcPct val="50000"/>
              </a:spcBef>
            </a:pPr>
            <a:r>
              <a:rPr lang="en-US"/>
              <a:t>…….to this</a:t>
            </a:r>
          </a:p>
        </p:txBody>
      </p:sp>
      <p:sp>
        <p:nvSpPr>
          <p:cNvPr id="126" name="Rectangle 3"/>
          <p:cNvSpPr>
            <a:spLocks noChangeArrowheads="1"/>
          </p:cNvSpPr>
          <p:nvPr/>
        </p:nvSpPr>
        <p:spPr bwMode="auto">
          <a:xfrm>
            <a:off x="-1447800" y="4343400"/>
            <a:ext cx="5983288" cy="569913"/>
          </a:xfrm>
          <a:prstGeom prst="rect">
            <a:avLst/>
          </a:prstGeom>
          <a:solidFill>
            <a:schemeClr val="bg1">
              <a:alpha val="59999"/>
            </a:schemeClr>
          </a:solidFill>
          <a:ln w="9525">
            <a:noFill/>
            <a:miter lim="800000"/>
            <a:headEnd/>
            <a:tailEnd/>
          </a:ln>
        </p:spPr>
        <p:txBody>
          <a:bodyPr lIns="92075" tIns="46038" rIns="92075" bIns="46038"/>
          <a:lstStyle/>
          <a:p>
            <a:pPr algn="ctr">
              <a:lnSpc>
                <a:spcPct val="125000"/>
              </a:lnSpc>
              <a:spcBef>
                <a:spcPct val="20000"/>
              </a:spcBef>
            </a:pPr>
            <a:r>
              <a:rPr lang="en-US" sz="2400" dirty="0">
                <a:solidFill>
                  <a:srgbClr val="FF0066"/>
                </a:solidFill>
              </a:rPr>
              <a:t>Vibration studies for </a:t>
            </a:r>
            <a:r>
              <a:rPr lang="en-US" sz="2400" dirty="0" err="1">
                <a:solidFill>
                  <a:srgbClr val="FF0066"/>
                </a:solidFill>
              </a:rPr>
              <a:t>SiD</a:t>
            </a:r>
            <a:endParaRPr lang="en-US" sz="2400" dirty="0">
              <a:solidFill>
                <a:srgbClr val="FF0066"/>
              </a:solidFill>
            </a:endParaRPr>
          </a:p>
        </p:txBody>
      </p:sp>
      <p:sp>
        <p:nvSpPr>
          <p:cNvPr id="127" name="Rectangle 4"/>
          <p:cNvSpPr>
            <a:spLocks noChangeArrowheads="1"/>
          </p:cNvSpPr>
          <p:nvPr/>
        </p:nvSpPr>
        <p:spPr bwMode="auto">
          <a:xfrm>
            <a:off x="-558800" y="4914900"/>
            <a:ext cx="4221163" cy="558800"/>
          </a:xfrm>
          <a:prstGeom prst="rect">
            <a:avLst/>
          </a:prstGeom>
          <a:solidFill>
            <a:schemeClr val="bg1">
              <a:alpha val="59999"/>
            </a:schemeClr>
          </a:solidFill>
          <a:ln w="9525">
            <a:noFill/>
            <a:miter lim="800000"/>
            <a:headEnd/>
            <a:tailEnd/>
          </a:ln>
        </p:spPr>
        <p:txBody>
          <a:bodyPr lIns="92075" tIns="46038" rIns="92075" bIns="46038"/>
          <a:lstStyle/>
          <a:p>
            <a:pPr algn="ctr">
              <a:spcBef>
                <a:spcPct val="20000"/>
              </a:spcBef>
            </a:pPr>
            <a:r>
              <a:rPr lang="en-GB" sz="2000">
                <a:latin typeface="Times New Roman" pitchFamily="18" charset="0"/>
              </a:rPr>
              <a:t>Marco Oriunno, SLAC</a:t>
            </a:r>
            <a:endParaRPr lang="en-GB" sz="2000" b="1">
              <a:solidFill>
                <a:srgbClr val="990000"/>
              </a:solidFill>
              <a:latin typeface="Times New Roman" pitchFamily="18" charset="0"/>
            </a:endParaRPr>
          </a:p>
        </p:txBody>
      </p:sp>
    </p:spTree>
  </p:cSld>
  <p:clrMapOvr>
    <a:masterClrMapping/>
  </p:clrMapOvr>
  <p:transition>
    <p:strips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724400"/>
            <a:ext cx="8458200" cy="1752600"/>
          </a:xfrm>
        </p:spPr>
        <p:txBody>
          <a:bodyPr/>
          <a:lstStyle/>
          <a:p>
            <a:r>
              <a:rPr lang="en-GB" sz="2000" dirty="0" smtClean="0"/>
              <a:t>The central integration includes the sources in the same tunnel as the BDS. Relocation of the positron production system to the downstream end of the electron </a:t>
            </a:r>
            <a:r>
              <a:rPr lang="en-GB" sz="2000" dirty="0" err="1" smtClean="0"/>
              <a:t>linac</a:t>
            </a:r>
            <a:r>
              <a:rPr lang="en-GB" sz="2000" dirty="0" smtClean="0"/>
              <a:t> means placing it just before the beginning of the electron BDS. These changes need suitable design modifications to the layout of this area.  Figure above shows the proposed new layout of the electron BDS</a:t>
            </a:r>
            <a:endParaRPr lang="en-US" sz="2000" dirty="0" smtClean="0"/>
          </a:p>
          <a:p>
            <a:endParaRPr lang="en-US" sz="2000" dirty="0"/>
          </a:p>
        </p:txBody>
      </p:sp>
      <p:pic>
        <p:nvPicPr>
          <p:cNvPr id="4" name="Picture 2"/>
          <p:cNvPicPr>
            <a:picLocks noChangeAspect="1" noChangeArrowheads="1"/>
          </p:cNvPicPr>
          <p:nvPr/>
        </p:nvPicPr>
        <p:blipFill>
          <a:blip r:embed="rId3" cstate="screen"/>
          <a:srcRect/>
          <a:stretch>
            <a:fillRect/>
          </a:stretch>
        </p:blipFill>
        <p:spPr bwMode="auto">
          <a:xfrm>
            <a:off x="76200" y="685800"/>
            <a:ext cx="8991600" cy="3857451"/>
          </a:xfrm>
          <a:prstGeom prst="rect">
            <a:avLst/>
          </a:prstGeom>
          <a:noFill/>
          <a:ln w="9525">
            <a:noFill/>
            <a:miter lim="800000"/>
            <a:headEnd/>
            <a:tailEnd/>
          </a:ln>
        </p:spPr>
      </p:pic>
      <p:pic>
        <p:nvPicPr>
          <p:cNvPr id="1026" name="Picture 2"/>
          <p:cNvPicPr>
            <a:picLocks noChangeAspect="1" noChangeArrowheads="1"/>
          </p:cNvPicPr>
          <p:nvPr/>
        </p:nvPicPr>
        <p:blipFill>
          <a:blip r:embed="rId4" cstate="screen"/>
          <a:srcRect/>
          <a:stretch>
            <a:fillRect/>
          </a:stretch>
        </p:blipFill>
        <p:spPr bwMode="auto">
          <a:xfrm>
            <a:off x="6172200" y="1447800"/>
            <a:ext cx="457200" cy="457200"/>
          </a:xfrm>
          <a:prstGeom prst="rect">
            <a:avLst/>
          </a:prstGeom>
          <a:noFill/>
          <a:ln w="9525">
            <a:noFill/>
            <a:miter lim="800000"/>
            <a:headEnd/>
            <a:tailEnd/>
          </a:ln>
        </p:spPr>
      </p:pic>
      <p:cxnSp>
        <p:nvCxnSpPr>
          <p:cNvPr id="6" name="Straight Arrow Connector 5"/>
          <p:cNvCxnSpPr/>
          <p:nvPr/>
        </p:nvCxnSpPr>
        <p:spPr bwMode="auto">
          <a:xfrm rot="10800000" flipV="1">
            <a:off x="5029200" y="1752600"/>
            <a:ext cx="1066800" cy="762000"/>
          </a:xfrm>
          <a:prstGeom prst="straightConnector1">
            <a:avLst/>
          </a:prstGeom>
          <a:noFill/>
          <a:ln w="9525" cap="flat" cmpd="sng" algn="ctr">
            <a:solidFill>
              <a:schemeClr val="tx1"/>
            </a:solidFill>
            <a:prstDash val="solid"/>
            <a:round/>
            <a:headEnd type="none" w="med" len="med"/>
            <a:tailEnd type="arrow"/>
          </a:ln>
          <a:effectLst/>
        </p:spPr>
      </p:cxnSp>
      <p:sp>
        <p:nvSpPr>
          <p:cNvPr id="8" name="TextBox 7"/>
          <p:cNvSpPr txBox="1"/>
          <p:nvPr/>
        </p:nvSpPr>
        <p:spPr>
          <a:xfrm>
            <a:off x="6629400" y="1524000"/>
            <a:ext cx="2057400" cy="1077218"/>
          </a:xfrm>
          <a:prstGeom prst="rect">
            <a:avLst/>
          </a:prstGeom>
          <a:noFill/>
        </p:spPr>
        <p:txBody>
          <a:bodyPr wrap="square" rtlCol="0">
            <a:spAutoFit/>
          </a:bodyPr>
          <a:lstStyle/>
          <a:p>
            <a:r>
              <a:rPr lang="en-US" dirty="0" err="1" smtClean="0"/>
              <a:t>Polarimeter</a:t>
            </a:r>
            <a:r>
              <a:rPr lang="en-US" dirty="0" smtClean="0"/>
              <a:t> chicane will be inserted (shrink FF to keep the length)  </a:t>
            </a:r>
            <a:endParaRPr lang="en-US" dirty="0"/>
          </a:p>
        </p:txBody>
      </p:sp>
    </p:spTree>
  </p:cSld>
  <p:clrMapOvr>
    <a:masterClrMapping/>
  </p:clrMapOvr>
  <p:transition>
    <p:strips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457200" y="203200"/>
            <a:ext cx="8229600" cy="514350"/>
          </a:xfrm>
        </p:spPr>
        <p:txBody>
          <a:bodyPr/>
          <a:lstStyle/>
          <a:p>
            <a:r>
              <a:rPr lang="en-US" dirty="0"/>
              <a:t>ILC Nominal and Low Power </a:t>
            </a:r>
            <a:r>
              <a:rPr lang="en-US" dirty="0" smtClean="0"/>
              <a:t>RDR</a:t>
            </a:r>
            <a:endParaRPr lang="en-US" dirty="0"/>
          </a:p>
        </p:txBody>
      </p:sp>
      <p:graphicFrame>
        <p:nvGraphicFramePr>
          <p:cNvPr id="536745" name="Group 169"/>
          <p:cNvGraphicFramePr>
            <a:graphicFrameLocks noGrp="1"/>
          </p:cNvGraphicFramePr>
          <p:nvPr/>
        </p:nvGraphicFramePr>
        <p:xfrm>
          <a:off x="152400" y="696913"/>
          <a:ext cx="8839200" cy="5791200"/>
        </p:xfrm>
        <a:graphic>
          <a:graphicData uri="http://schemas.openxmlformats.org/drawingml/2006/table">
            <a:tbl>
              <a:tblPr/>
              <a:tblGrid>
                <a:gridCol w="2154238"/>
                <a:gridCol w="1104900"/>
                <a:gridCol w="1100137"/>
                <a:gridCol w="1120775"/>
                <a:gridCol w="1117600"/>
                <a:gridCol w="1120775"/>
                <a:gridCol w="1120775"/>
              </a:tblGrid>
              <a:tr h="277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 </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Nom. RDR</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Low P </a:t>
                      </a:r>
                      <a:r>
                        <a:rPr kumimoji="0" lang="en-US" sz="1400" b="1" i="0" u="none" strike="noStrike" cap="none" normalizeH="0" baseline="0" smtClean="0">
                          <a:ln>
                            <a:noFill/>
                          </a:ln>
                          <a:solidFill>
                            <a:srgbClr val="A4001D"/>
                          </a:solidFill>
                          <a:effectLst/>
                          <a:latin typeface="Arial Narrow" pitchFamily="34" charset="0"/>
                          <a:cs typeface="Arial" pitchFamily="34" charset="0"/>
                        </a:rPr>
                        <a:t>RDR</a:t>
                      </a:r>
                      <a:endParaRPr kumimoji="0" lang="en-US" sz="1400" b="0" i="0" u="none" strike="noStrike" cap="none" normalizeH="0" baseline="0" smtClean="0">
                        <a:ln>
                          <a:noFill/>
                        </a:ln>
                        <a:solidFill>
                          <a:srgbClr val="A4001D"/>
                        </a:solidFill>
                        <a:effectLst/>
                        <a:latin typeface="Arial Narrow"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Case ID</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E CM (GeV)</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a:t>
                      </a:r>
                      <a:r>
                        <a:rPr kumimoji="0" lang="en-US" sz="1400" b="0" i="0" u="none" strike="noStrike" cap="none" normalizeH="0" baseline="-25000" smtClean="0">
                          <a:ln>
                            <a:noFill/>
                          </a:ln>
                          <a:solidFill>
                            <a:srgbClr val="A4001D"/>
                          </a:solidFill>
                          <a:effectLst/>
                          <a:latin typeface="Arial" pitchFamily="34" charset="0"/>
                          <a:cs typeface="Arial" pitchFamily="34" charset="0"/>
                        </a:rPr>
                        <a:t>b</a:t>
                      </a:r>
                      <a:endParaRPr kumimoji="0" lang="en-US" sz="1400" b="0" i="0" u="none" strike="noStrike" cap="none" normalizeH="0" baseline="-2500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2625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1105</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F (Hz)</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P</a:t>
                      </a:r>
                      <a:r>
                        <a:rPr kumimoji="0" lang="en-US" sz="1400" b="0" i="0" u="none" strike="noStrike" cap="none" normalizeH="0" baseline="-25000" smtClean="0">
                          <a:ln>
                            <a:noFill/>
                          </a:ln>
                          <a:solidFill>
                            <a:srgbClr val="A4001D"/>
                          </a:solidFill>
                          <a:effectLst/>
                          <a:latin typeface="Arial" pitchFamily="34" charset="0"/>
                          <a:cs typeface="Arial" pitchFamily="34" charset="0"/>
                        </a:rPr>
                        <a:t>b</a:t>
                      </a:r>
                      <a:r>
                        <a:rPr kumimoji="0" lang="en-US" sz="1400" b="0" i="0" u="none" strike="noStrike" cap="none" normalizeH="0" baseline="0" smtClean="0">
                          <a:ln>
                            <a:noFill/>
                          </a:ln>
                          <a:solidFill>
                            <a:srgbClr val="A4001D"/>
                          </a:solidFill>
                          <a:effectLst/>
                          <a:latin typeface="Arial" pitchFamily="34" charset="0"/>
                          <a:cs typeface="Arial" pitchFamily="34" charset="0"/>
                        </a:rPr>
                        <a:t> (MW)</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4.4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ge</a:t>
                      </a:r>
                      <a:r>
                        <a:rPr kumimoji="0" lang="en-US" sz="1400" b="0" i="0" u="none" strike="noStrike" cap="none" normalizeH="0" baseline="-25000" smtClean="0">
                          <a:ln>
                            <a:noFill/>
                          </a:ln>
                          <a:solidFill>
                            <a:srgbClr val="A4001D"/>
                          </a:solidFill>
                          <a:effectLst/>
                          <a:latin typeface="Arial" pitchFamily="34" charset="0"/>
                          <a:cs typeface="Arial" pitchFamily="34" charset="0"/>
                        </a:rPr>
                        <a:t>X</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ge</a:t>
                      </a:r>
                      <a:r>
                        <a:rPr kumimoji="0" lang="en-US" sz="1400" b="0" i="0" u="none" strike="noStrike" cap="none" normalizeH="0" baseline="-25000" smtClean="0">
                          <a:ln>
                            <a:noFill/>
                          </a:ln>
                          <a:solidFill>
                            <a:srgbClr val="A4001D"/>
                          </a:solidFill>
                          <a:effectLst/>
                          <a:latin typeface="Arial" pitchFamily="34" charset="0"/>
                          <a:cs typeface="Arial" pitchFamily="34" charset="0"/>
                        </a:rPr>
                        <a:t>Y</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4.0E-08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3.6E-08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3.6E-08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3.6E-08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3.0E-08</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3.0E-08</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b</a:t>
                      </a:r>
                      <a:r>
                        <a:rPr kumimoji="0" lang="en-US" sz="1400" b="0" i="0" u="none" strike="noStrike" cap="none" normalizeH="0" baseline="0" smtClean="0">
                          <a:ln>
                            <a:noFill/>
                          </a:ln>
                          <a:solidFill>
                            <a:srgbClr val="A4001D"/>
                          </a:solidFill>
                          <a:effectLst/>
                          <a:latin typeface="Arial" pitchFamily="34" charset="0"/>
                          <a:cs typeface="Arial" pitchFamily="34" charset="0"/>
                        </a:rPr>
                        <a:t>x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7.0E-03</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1.5E-02</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b</a:t>
                      </a:r>
                      <a:r>
                        <a:rPr kumimoji="0" lang="en-US" sz="1400" b="0" i="0" u="none" strike="noStrike" cap="none" normalizeH="0" baseline="0" smtClean="0">
                          <a:ln>
                            <a:noFill/>
                          </a:ln>
                          <a:solidFill>
                            <a:srgbClr val="A4001D"/>
                          </a:solidFill>
                          <a:effectLst/>
                          <a:latin typeface="Arial" pitchFamily="34" charset="0"/>
                          <a:cs typeface="Arial" pitchFamily="34" charset="0"/>
                        </a:rPr>
                        <a:t>y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Travelling focus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No</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No</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Z-distribution *</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Gauss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Gauss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Gauss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Flat</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Flat</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Flat</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s</a:t>
                      </a:r>
                      <a:r>
                        <a:rPr kumimoji="0" lang="en-US" sz="1400" b="0" i="0" u="none" strike="noStrike" cap="none" normalizeH="0" baseline="-25000" smtClean="0">
                          <a:ln>
                            <a:noFill/>
                          </a:ln>
                          <a:solidFill>
                            <a:srgbClr val="A4001D"/>
                          </a:solidFill>
                          <a:effectLst/>
                          <a:latin typeface="Arial" pitchFamily="34" charset="0"/>
                          <a:cs typeface="Arial" pitchFamily="34" charset="0"/>
                        </a:rPr>
                        <a:t>x</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6.39E-07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4.74E-07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4.74E-07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4.74E-07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3.78E-07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5.54E-07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s</a:t>
                      </a:r>
                      <a:r>
                        <a:rPr kumimoji="0" lang="en-US" sz="1400" b="0" i="0" u="none" strike="noStrike" cap="none" normalizeH="0" baseline="-25000" smtClean="0">
                          <a:ln>
                            <a:noFill/>
                          </a:ln>
                          <a:solidFill>
                            <a:srgbClr val="A4001D"/>
                          </a:solidFill>
                          <a:effectLst/>
                          <a:latin typeface="Arial" pitchFamily="34" charset="0"/>
                          <a:cs typeface="Arial" pitchFamily="34" charset="0"/>
                        </a:rPr>
                        <a:t>y</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5.7E-09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3.8E-09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3.8E-09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2.7E-09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2.5E-09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2.5E-09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s</a:t>
                      </a:r>
                      <a:r>
                        <a:rPr kumimoji="0" lang="en-US" sz="1400" b="0" i="0" u="none" strike="noStrike" cap="none" normalizeH="0" baseline="-25000" smtClean="0">
                          <a:ln>
                            <a:noFill/>
                          </a:ln>
                          <a:solidFill>
                            <a:srgbClr val="A4001D"/>
                          </a:solidFill>
                          <a:effectLst/>
                          <a:latin typeface="Arial" pitchFamily="34" charset="0"/>
                          <a:cs typeface="Arial" pitchFamily="34" charset="0"/>
                        </a:rPr>
                        <a:t>z</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Guinea-Pig  </a:t>
                      </a:r>
                      <a:r>
                        <a:rPr kumimoji="0" lang="en-US" sz="1400" b="1" i="0" u="none" strike="noStrike" cap="none" normalizeH="0" baseline="0" smtClean="0">
                          <a:ln>
                            <a:noFill/>
                          </a:ln>
                          <a:solidFill>
                            <a:srgbClr val="A4001D"/>
                          </a:solidFill>
                          <a:effectLst/>
                          <a:latin typeface="Symbol" pitchFamily="18" charset="2"/>
                          <a:cs typeface="Arial" pitchFamily="34" charset="0"/>
                        </a:rPr>
                        <a:t>d</a:t>
                      </a:r>
                      <a:r>
                        <a:rPr kumimoji="0" lang="en-US" sz="1400" b="1" i="0" u="none" strike="noStrike" cap="none" normalizeH="0" baseline="0" smtClean="0">
                          <a:ln>
                            <a:noFill/>
                          </a:ln>
                          <a:solidFill>
                            <a:srgbClr val="A4001D"/>
                          </a:solidFill>
                          <a:effectLst/>
                          <a:latin typeface="Arial" pitchFamily="34" charset="0"/>
                          <a:cs typeface="Arial" pitchFamily="34" charset="0"/>
                        </a:rPr>
                        <a:t>E/E</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0.023</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0.045</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0.036</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0.036</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0.039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0.038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Guinea-Pig L (cm</a:t>
                      </a:r>
                      <a:r>
                        <a:rPr kumimoji="0" lang="en-US" sz="1400" b="1" i="0" u="none" strike="noStrike" cap="none" normalizeH="0" baseline="30000" smtClean="0">
                          <a:ln>
                            <a:noFill/>
                          </a:ln>
                          <a:solidFill>
                            <a:srgbClr val="A4001D"/>
                          </a:solidFill>
                          <a:effectLst/>
                          <a:latin typeface="Arial" pitchFamily="34" charset="0"/>
                          <a:cs typeface="Arial" pitchFamily="34" charset="0"/>
                        </a:rPr>
                        <a:t>-2</a:t>
                      </a:r>
                      <a:r>
                        <a:rPr kumimoji="0" lang="en-US" sz="1400" b="1" i="0" u="none" strike="noStrike" cap="none" normalizeH="0" baseline="0" smtClean="0">
                          <a:ln>
                            <a:noFill/>
                          </a:ln>
                          <a:solidFill>
                            <a:srgbClr val="A4001D"/>
                          </a:solidFill>
                          <a:effectLst/>
                          <a:latin typeface="Arial" pitchFamily="34" charset="0"/>
                          <a:cs typeface="Arial" pitchFamily="34" charset="0"/>
                        </a:rPr>
                        <a:t>s</a:t>
                      </a:r>
                      <a:r>
                        <a:rPr kumimoji="0" lang="en-US" sz="1400" b="1" i="0" u="none" strike="noStrike" cap="none" normalizeH="0" baseline="30000" smtClean="0">
                          <a:ln>
                            <a:noFill/>
                          </a:ln>
                          <a:solidFill>
                            <a:srgbClr val="A4001D"/>
                          </a:solidFill>
                          <a:effectLst/>
                          <a:latin typeface="Arial" pitchFamily="34" charset="0"/>
                          <a:cs typeface="Arial" pitchFamily="34" charset="0"/>
                        </a:rPr>
                        <a:t>-1</a:t>
                      </a:r>
                      <a:r>
                        <a:rPr kumimoji="0" lang="en-US" sz="1400" b="1" i="0" u="none" strike="noStrike" cap="none" normalizeH="0" baseline="0" smtClean="0">
                          <a:ln>
                            <a:noFill/>
                          </a:ln>
                          <a:solidFill>
                            <a:srgbClr val="A4001D"/>
                          </a:solidFill>
                          <a:effectLst/>
                          <a:latin typeface="Arial" pitchFamily="34" charset="0"/>
                          <a:cs typeface="Arial" pitchFamily="34" charset="0"/>
                        </a:rPr>
                        <a:t>)</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2.02E+34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1.86E+34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1.92E+34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1.98E+34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2.00E+34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2.02E+34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Guinea-Pig Lumi in 1%</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1.50E+34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1.09E+34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1.18E+34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1.17E+34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1.06E+34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A4001D"/>
                          </a:solidFill>
                          <a:effectLst/>
                          <a:latin typeface="Arial" pitchFamily="34" charset="0"/>
                          <a:cs typeface="Arial" pitchFamily="34" charset="0"/>
                        </a:rPr>
                        <a:t>1.24E+34</a:t>
                      </a:r>
                      <a:endParaRPr kumimoji="0" lang="en-US" sz="1400" b="0" i="0" u="none" strike="noStrike" cap="none" normalizeH="0" baseline="0" dirty="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bl>
          </a:graphicData>
        </a:graphic>
      </p:graphicFrame>
      <p:sp>
        <p:nvSpPr>
          <p:cNvPr id="536742" name="Rectangle 166"/>
          <p:cNvSpPr>
            <a:spLocks noChangeArrowheads="1"/>
          </p:cNvSpPr>
          <p:nvPr/>
        </p:nvSpPr>
        <p:spPr bwMode="auto">
          <a:xfrm>
            <a:off x="4495800" y="700088"/>
            <a:ext cx="1143000" cy="5791200"/>
          </a:xfrm>
          <a:prstGeom prst="rect">
            <a:avLst/>
          </a:prstGeom>
          <a:noFill/>
          <a:ln w="38100">
            <a:solidFill>
              <a:srgbClr val="008000"/>
            </a:solidFill>
            <a:miter lim="800000"/>
            <a:headEnd/>
            <a:tailEnd/>
          </a:ln>
          <a:effectLst/>
        </p:spPr>
        <p:txBody>
          <a:bodyPr anchor="ctr">
            <a:spAutoFit/>
          </a:bodyPr>
          <a:lstStyle/>
          <a:p>
            <a:endParaRPr lang="en-US"/>
          </a:p>
        </p:txBody>
      </p:sp>
      <p:sp>
        <p:nvSpPr>
          <p:cNvPr id="536743" name="Rectangle 167"/>
          <p:cNvSpPr>
            <a:spLocks noChangeArrowheads="1"/>
          </p:cNvSpPr>
          <p:nvPr/>
        </p:nvSpPr>
        <p:spPr bwMode="auto">
          <a:xfrm>
            <a:off x="152400" y="4019550"/>
            <a:ext cx="8839200" cy="304800"/>
          </a:xfrm>
          <a:prstGeom prst="rect">
            <a:avLst/>
          </a:prstGeom>
          <a:noFill/>
          <a:ln w="38100">
            <a:solidFill>
              <a:srgbClr val="008000"/>
            </a:solidFill>
            <a:miter lim="800000"/>
            <a:headEnd/>
            <a:tailEnd/>
          </a:ln>
          <a:effectLst/>
        </p:spPr>
        <p:txBody>
          <a:bodyPr wrap="none" anchor="ctr"/>
          <a:lstStyle/>
          <a:p>
            <a:endParaRPr lang="en-US"/>
          </a:p>
        </p:txBody>
      </p:sp>
      <p:sp>
        <p:nvSpPr>
          <p:cNvPr id="536746" name="Rectangle 170"/>
          <p:cNvSpPr>
            <a:spLocks noChangeArrowheads="1"/>
          </p:cNvSpPr>
          <p:nvPr/>
        </p:nvSpPr>
        <p:spPr bwMode="auto">
          <a:xfrm>
            <a:off x="4495800" y="685800"/>
            <a:ext cx="4648200" cy="5867400"/>
          </a:xfrm>
          <a:prstGeom prst="rect">
            <a:avLst/>
          </a:prstGeom>
          <a:solidFill>
            <a:schemeClr val="bg1"/>
          </a:solidFill>
          <a:ln w="9525">
            <a:noFill/>
            <a:miter lim="800000"/>
            <a:headEnd/>
            <a:tailEnd/>
          </a:ln>
          <a:effectLst/>
        </p:spPr>
        <p:txBody>
          <a:bodyPr wrap="none" anchor="ctr"/>
          <a:lstStyle/>
          <a:p>
            <a:endParaRPr lang="en-US"/>
          </a:p>
        </p:txBody>
      </p:sp>
      <p:sp>
        <p:nvSpPr>
          <p:cNvPr id="536747" name="Rectangle 171"/>
          <p:cNvSpPr>
            <a:spLocks noChangeArrowheads="1"/>
          </p:cNvSpPr>
          <p:nvPr/>
        </p:nvSpPr>
        <p:spPr bwMode="auto">
          <a:xfrm>
            <a:off x="0" y="4019550"/>
            <a:ext cx="4876800" cy="304800"/>
          </a:xfrm>
          <a:prstGeom prst="rect">
            <a:avLst/>
          </a:prstGeom>
          <a:solidFill>
            <a:schemeClr val="bg1"/>
          </a:solidFill>
          <a:ln w="9525">
            <a:noFill/>
            <a:miter lim="800000"/>
            <a:headEnd/>
            <a:tailEnd/>
          </a:ln>
          <a:effectLst/>
        </p:spPr>
        <p:txBody>
          <a:bodyPr wrap="none" anchor="ctr"/>
          <a:lstStyle/>
          <a:p>
            <a:endParaRPr lang="en-US"/>
          </a:p>
        </p:txBody>
      </p:sp>
      <p:sp>
        <p:nvSpPr>
          <p:cNvPr id="536750" name="AutoShape 174"/>
          <p:cNvSpPr>
            <a:spLocks noChangeArrowheads="1"/>
          </p:cNvSpPr>
          <p:nvPr/>
        </p:nvSpPr>
        <p:spPr bwMode="auto">
          <a:xfrm>
            <a:off x="3862388" y="2543175"/>
            <a:ext cx="609600" cy="228600"/>
          </a:xfrm>
          <a:prstGeom prst="roundRect">
            <a:avLst>
              <a:gd name="adj" fmla="val 16667"/>
            </a:avLst>
          </a:prstGeom>
          <a:noFill/>
          <a:ln w="25400">
            <a:solidFill>
              <a:srgbClr val="FF0000"/>
            </a:solidFill>
            <a:round/>
            <a:headEnd/>
            <a:tailEnd/>
          </a:ln>
          <a:effectLst/>
        </p:spPr>
        <p:txBody>
          <a:bodyPr wrap="none" anchor="ctr"/>
          <a:lstStyle/>
          <a:p>
            <a:endParaRPr lang="en-US"/>
          </a:p>
        </p:txBody>
      </p:sp>
      <p:sp>
        <p:nvSpPr>
          <p:cNvPr id="536751" name="AutoShape 175"/>
          <p:cNvSpPr>
            <a:spLocks noChangeArrowheads="1"/>
          </p:cNvSpPr>
          <p:nvPr/>
        </p:nvSpPr>
        <p:spPr bwMode="auto">
          <a:xfrm>
            <a:off x="2771775" y="2543175"/>
            <a:ext cx="609600" cy="228600"/>
          </a:xfrm>
          <a:prstGeom prst="roundRect">
            <a:avLst>
              <a:gd name="adj" fmla="val 16667"/>
            </a:avLst>
          </a:prstGeom>
          <a:noFill/>
          <a:ln w="25400">
            <a:solidFill>
              <a:srgbClr val="FF0000"/>
            </a:solidFill>
            <a:round/>
            <a:headEnd/>
            <a:tailEnd/>
          </a:ln>
          <a:effectLst/>
        </p:spPr>
        <p:txBody>
          <a:bodyPr wrap="none" anchor="ctr"/>
          <a:lstStyle/>
          <a:p>
            <a:endParaRPr lang="en-US"/>
          </a:p>
        </p:txBody>
      </p:sp>
      <p:sp>
        <p:nvSpPr>
          <p:cNvPr id="536752" name="AutoShape 176"/>
          <p:cNvSpPr>
            <a:spLocks noChangeArrowheads="1"/>
          </p:cNvSpPr>
          <p:nvPr/>
        </p:nvSpPr>
        <p:spPr bwMode="auto">
          <a:xfrm>
            <a:off x="2767013" y="5576888"/>
            <a:ext cx="609600" cy="228600"/>
          </a:xfrm>
          <a:prstGeom prst="roundRect">
            <a:avLst>
              <a:gd name="adj" fmla="val 16667"/>
            </a:avLst>
          </a:prstGeom>
          <a:noFill/>
          <a:ln w="25400">
            <a:solidFill>
              <a:srgbClr val="FF0000"/>
            </a:solidFill>
            <a:round/>
            <a:headEnd/>
            <a:tailEnd/>
          </a:ln>
          <a:effectLst/>
        </p:spPr>
        <p:txBody>
          <a:bodyPr wrap="none" anchor="ctr"/>
          <a:lstStyle/>
          <a:p>
            <a:endParaRPr lang="en-US"/>
          </a:p>
        </p:txBody>
      </p:sp>
      <p:sp>
        <p:nvSpPr>
          <p:cNvPr id="536753" name="AutoShape 177"/>
          <p:cNvSpPr>
            <a:spLocks noChangeArrowheads="1"/>
          </p:cNvSpPr>
          <p:nvPr/>
        </p:nvSpPr>
        <p:spPr bwMode="auto">
          <a:xfrm>
            <a:off x="3843338" y="5591175"/>
            <a:ext cx="609600" cy="228600"/>
          </a:xfrm>
          <a:prstGeom prst="roundRect">
            <a:avLst>
              <a:gd name="adj" fmla="val 16667"/>
            </a:avLst>
          </a:prstGeom>
          <a:noFill/>
          <a:ln w="25400">
            <a:solidFill>
              <a:srgbClr val="FF0000"/>
            </a:solidFill>
            <a:round/>
            <a:headEnd/>
            <a:tailEnd/>
          </a:ln>
          <a:effectLst/>
        </p:spPr>
        <p:txBody>
          <a:bodyPr wrap="none" anchor="ctr"/>
          <a:lstStyle/>
          <a:p>
            <a:endParaRPr lang="en-US"/>
          </a:p>
        </p:txBody>
      </p:sp>
      <p:sp>
        <p:nvSpPr>
          <p:cNvPr id="536754" name="Rectangle 178"/>
          <p:cNvSpPr>
            <a:spLocks noChangeArrowheads="1"/>
          </p:cNvSpPr>
          <p:nvPr/>
        </p:nvSpPr>
        <p:spPr bwMode="auto">
          <a:xfrm>
            <a:off x="5334000" y="3200400"/>
            <a:ext cx="3581400" cy="2392363"/>
          </a:xfrm>
          <a:prstGeom prst="rect">
            <a:avLst/>
          </a:prstGeom>
          <a:noFill/>
          <a:ln w="9525">
            <a:noFill/>
            <a:miter lim="800000"/>
            <a:headEnd/>
            <a:tailEnd/>
          </a:ln>
          <a:effectLst/>
        </p:spPr>
        <p:txBody>
          <a:bodyPr>
            <a:spAutoFit/>
          </a:bodyPr>
          <a:lstStyle/>
          <a:p>
            <a:pPr>
              <a:lnSpc>
                <a:spcPct val="90000"/>
              </a:lnSpc>
              <a:spcBef>
                <a:spcPct val="20000"/>
              </a:spcBef>
              <a:buClr>
                <a:srgbClr val="CC0000"/>
              </a:buClr>
              <a:buFontTx/>
              <a:buChar char="*"/>
            </a:pPr>
            <a:r>
              <a:rPr lang="en-US" sz="2400"/>
              <a:t> The RDR “low power” option has large “beamstrahlung energy spread” (beam-beam phenomena) and cause larger background in detectors</a:t>
            </a:r>
          </a:p>
        </p:txBody>
      </p:sp>
      <p:sp>
        <p:nvSpPr>
          <p:cNvPr id="536755" name="Line 179"/>
          <p:cNvSpPr>
            <a:spLocks noChangeShapeType="1"/>
          </p:cNvSpPr>
          <p:nvPr/>
        </p:nvSpPr>
        <p:spPr bwMode="auto">
          <a:xfrm flipH="1">
            <a:off x="4538663" y="4162425"/>
            <a:ext cx="838200" cy="1447800"/>
          </a:xfrm>
          <a:prstGeom prst="line">
            <a:avLst/>
          </a:prstGeom>
          <a:noFill/>
          <a:ln w="38100">
            <a:solidFill>
              <a:srgbClr val="CC0000"/>
            </a:solidFill>
            <a:round/>
            <a:headEnd/>
            <a:tailEnd type="triangle" w="med" len="med"/>
          </a:ln>
          <a:effectLst/>
        </p:spPr>
        <p:txBody>
          <a:bodyPr/>
          <a:lstStyle/>
          <a:p>
            <a:endParaRPr lang="en-US"/>
          </a:p>
        </p:txBody>
      </p:sp>
      <p:sp>
        <p:nvSpPr>
          <p:cNvPr id="536757" name="AutoShape 181"/>
          <p:cNvSpPr>
            <a:spLocks noChangeArrowheads="1"/>
          </p:cNvSpPr>
          <p:nvPr/>
        </p:nvSpPr>
        <p:spPr bwMode="auto">
          <a:xfrm>
            <a:off x="2543175" y="5272088"/>
            <a:ext cx="822325" cy="214312"/>
          </a:xfrm>
          <a:prstGeom prst="roundRect">
            <a:avLst>
              <a:gd name="adj" fmla="val 16667"/>
            </a:avLst>
          </a:prstGeom>
          <a:noFill/>
          <a:ln w="25400">
            <a:solidFill>
              <a:srgbClr val="FF0000"/>
            </a:solidFill>
            <a:round/>
            <a:headEnd/>
            <a:tailEnd/>
          </a:ln>
          <a:effectLst/>
        </p:spPr>
        <p:txBody>
          <a:bodyPr wrap="none" anchor="ctr"/>
          <a:lstStyle/>
          <a:p>
            <a:endParaRPr lang="en-US"/>
          </a:p>
        </p:txBody>
      </p:sp>
      <p:sp>
        <p:nvSpPr>
          <p:cNvPr id="536758" name="AutoShape 182"/>
          <p:cNvSpPr>
            <a:spLocks noChangeArrowheads="1"/>
          </p:cNvSpPr>
          <p:nvPr/>
        </p:nvSpPr>
        <p:spPr bwMode="auto">
          <a:xfrm>
            <a:off x="3630613" y="5272088"/>
            <a:ext cx="822325" cy="214312"/>
          </a:xfrm>
          <a:prstGeom prst="roundRect">
            <a:avLst>
              <a:gd name="adj" fmla="val 16667"/>
            </a:avLst>
          </a:prstGeom>
          <a:noFill/>
          <a:ln w="25400">
            <a:solidFill>
              <a:srgbClr val="FF0000"/>
            </a:solidFill>
            <a:round/>
            <a:headEnd/>
            <a:tailEnd/>
          </a:ln>
          <a:effectLst/>
        </p:spPr>
        <p:txBody>
          <a:bodyPr wrap="none" anchor="ctr"/>
          <a:lstStyle/>
          <a:p>
            <a:endParaRPr lang="en-US"/>
          </a:p>
        </p:txBody>
      </p:sp>
    </p:spTree>
  </p:cSld>
  <p:clrMapOvr>
    <a:masterClrMapping/>
  </p:clrMapOvr>
  <p:transition>
    <p:strips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4" name="Rectangle 4"/>
          <p:cNvSpPr>
            <a:spLocks noChangeArrowheads="1"/>
          </p:cNvSpPr>
          <p:nvPr/>
        </p:nvSpPr>
        <p:spPr bwMode="auto">
          <a:xfrm>
            <a:off x="1295400" y="0"/>
            <a:ext cx="7848600" cy="939800"/>
          </a:xfrm>
          <a:prstGeom prst="rect">
            <a:avLst/>
          </a:prstGeom>
          <a:noFill/>
          <a:ln w="9525">
            <a:noFill/>
            <a:miter lim="800000"/>
            <a:headEnd/>
            <a:tailEnd/>
          </a:ln>
          <a:effectLst/>
        </p:spPr>
        <p:txBody>
          <a:bodyPr anchor="ctr"/>
          <a:lstStyle/>
          <a:p>
            <a:pPr algn="ctr"/>
            <a:r>
              <a:rPr kumimoji="1" lang="en-US" sz="3600">
                <a:solidFill>
                  <a:schemeClr val="tx2"/>
                </a:solidFill>
                <a:latin typeface="Berlin Sans FB" pitchFamily="34" charset="0"/>
              </a:rPr>
              <a:t>Beam-beam: Travelling focus</a:t>
            </a:r>
          </a:p>
        </p:txBody>
      </p:sp>
      <p:sp>
        <p:nvSpPr>
          <p:cNvPr id="778245" name="Rectangle 5"/>
          <p:cNvSpPr>
            <a:spLocks noChangeArrowheads="1"/>
          </p:cNvSpPr>
          <p:nvPr/>
        </p:nvSpPr>
        <p:spPr bwMode="auto">
          <a:xfrm>
            <a:off x="381000" y="4038600"/>
            <a:ext cx="8458200" cy="2438400"/>
          </a:xfrm>
          <a:prstGeom prst="rect">
            <a:avLst/>
          </a:prstGeom>
          <a:noFill/>
          <a:ln w="9525">
            <a:noFill/>
            <a:miter lim="800000"/>
            <a:headEnd/>
            <a:tailEnd/>
          </a:ln>
        </p:spPr>
        <p:txBody>
          <a:bodyPr/>
          <a:lstStyle/>
          <a:p>
            <a:pPr marL="342900" indent="-342900" eaLnBrk="1" hangingPunct="1">
              <a:spcBef>
                <a:spcPct val="20000"/>
              </a:spcBef>
              <a:buFontTx/>
              <a:buChar char="•"/>
            </a:pPr>
            <a:r>
              <a:rPr lang="en-US" sz="2000" dirty="0">
                <a:solidFill>
                  <a:srgbClr val="23346C"/>
                </a:solidFill>
                <a:latin typeface="Berlin Sans FB" pitchFamily="34" charset="0"/>
                <a:ea typeface="Arial Unicode MS" pitchFamily="34" charset="-128"/>
                <a:cs typeface="Arial Unicode MS" pitchFamily="34" charset="-128"/>
              </a:rPr>
              <a:t>Suggested by </a:t>
            </a:r>
            <a:r>
              <a:rPr lang="en-US" sz="2000" dirty="0" err="1" smtClean="0">
                <a:solidFill>
                  <a:srgbClr val="23346C"/>
                </a:solidFill>
                <a:latin typeface="Berlin Sans FB" pitchFamily="34" charset="0"/>
                <a:ea typeface="Arial Unicode MS" pitchFamily="34" charset="-128"/>
                <a:cs typeface="Arial Unicode MS" pitchFamily="34" charset="-128"/>
              </a:rPr>
              <a:t>V.Balakin</a:t>
            </a:r>
            <a:r>
              <a:rPr lang="en-US" sz="2000" dirty="0" smtClean="0">
                <a:solidFill>
                  <a:srgbClr val="23346C"/>
                </a:solidFill>
                <a:latin typeface="Berlin Sans FB" pitchFamily="34" charset="0"/>
                <a:ea typeface="Arial Unicode MS" pitchFamily="34" charset="-128"/>
                <a:cs typeface="Arial Unicode MS" pitchFamily="34" charset="-128"/>
              </a:rPr>
              <a:t> in ~1991 </a:t>
            </a:r>
            <a:r>
              <a:rPr lang="en-US" sz="2000" dirty="0">
                <a:solidFill>
                  <a:srgbClr val="23346C"/>
                </a:solidFill>
                <a:latin typeface="Berlin Sans FB" pitchFamily="34" charset="0"/>
                <a:ea typeface="Arial Unicode MS" pitchFamily="34" charset="-128"/>
                <a:cs typeface="Arial Unicode MS" pitchFamily="34" charset="-128"/>
              </a:rPr>
              <a:t>– idea is to use beam-beam forces for additional focusing of the beam – allows some gain of luminosity or overcome somewhat the hour-glass effect</a:t>
            </a:r>
          </a:p>
          <a:p>
            <a:pPr marL="342900" indent="-342900" eaLnBrk="1" hangingPunct="1">
              <a:spcBef>
                <a:spcPct val="20000"/>
              </a:spcBef>
              <a:buFontTx/>
              <a:buChar char="•"/>
            </a:pPr>
            <a:r>
              <a:rPr lang="en-US" sz="2000" dirty="0">
                <a:solidFill>
                  <a:srgbClr val="23346C"/>
                </a:solidFill>
                <a:latin typeface="Berlin Sans FB" pitchFamily="34" charset="0"/>
                <a:ea typeface="Arial Unicode MS" pitchFamily="34" charset="-128"/>
                <a:cs typeface="Arial Unicode MS" pitchFamily="34" charset="-128"/>
              </a:rPr>
              <a:t>Figure shows simulation of traveling focus. The arrows show the position of the focus point during collision</a:t>
            </a:r>
          </a:p>
          <a:p>
            <a:pPr marL="342900" indent="-342900" eaLnBrk="1" hangingPunct="1">
              <a:spcBef>
                <a:spcPct val="20000"/>
              </a:spcBef>
              <a:buFontTx/>
              <a:buChar char="•"/>
            </a:pPr>
            <a:r>
              <a:rPr lang="en-US" sz="2000" dirty="0">
                <a:solidFill>
                  <a:srgbClr val="23346C"/>
                </a:solidFill>
                <a:latin typeface="Berlin Sans FB" pitchFamily="34" charset="0"/>
                <a:ea typeface="Arial Unicode MS" pitchFamily="34" charset="-128"/>
                <a:cs typeface="Arial Unicode MS" pitchFamily="34" charset="-128"/>
              </a:rPr>
              <a:t>So far not yet used experimentally</a:t>
            </a:r>
          </a:p>
        </p:txBody>
      </p:sp>
      <p:pic>
        <p:nvPicPr>
          <p:cNvPr id="778246" name="Picture 6" descr="trav_foc_all"/>
          <p:cNvPicPr>
            <a:picLocks noChangeAspect="1" noChangeArrowheads="1"/>
          </p:cNvPicPr>
          <p:nvPr/>
        </p:nvPicPr>
        <p:blipFill>
          <a:blip r:embed="rId3" cstate="screen">
            <a:lum bright="-24000" contrast="48000"/>
          </a:blip>
          <a:srcRect/>
          <a:stretch>
            <a:fillRect/>
          </a:stretch>
        </p:blipFill>
        <p:spPr bwMode="auto">
          <a:xfrm>
            <a:off x="0" y="1219200"/>
            <a:ext cx="9144000" cy="21590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85875" y="0"/>
            <a:ext cx="3810000" cy="939800"/>
          </a:xfrm>
          <a:prstGeom prst="rect">
            <a:avLst/>
          </a:prstGeom>
          <a:noFill/>
          <a:ln w="9525">
            <a:noFill/>
            <a:miter lim="800000"/>
            <a:headEnd/>
            <a:tailEnd/>
          </a:ln>
          <a:effectLst/>
        </p:spPr>
        <p:txBody>
          <a:bodyPr anchor="ctr"/>
          <a:lstStyle/>
          <a:p>
            <a:pPr algn="ctr">
              <a:defRPr/>
            </a:pPr>
            <a:r>
              <a:rPr kumimoji="1" lang="en-US" sz="3200" dirty="0">
                <a:solidFill>
                  <a:schemeClr val="tx2"/>
                </a:solidFill>
                <a:effectLst>
                  <a:outerShdw blurRad="38100" dist="38100" dir="2700000" algn="tl">
                    <a:srgbClr val="C0C0C0"/>
                  </a:outerShdw>
                </a:effectLst>
                <a:latin typeface="Berlin Sans FB" pitchFamily="34" charset="0"/>
                <a:ea typeface="+mn-ea"/>
                <a:cs typeface="+mn-cs"/>
              </a:rPr>
              <a:t>Beam Delivery &amp; </a:t>
            </a:r>
            <a:r>
              <a:rPr kumimoji="1" lang="en-US" sz="3200" dirty="0">
                <a:solidFill>
                  <a:srgbClr val="D60093"/>
                </a:solidFill>
                <a:effectLst>
                  <a:outerShdw blurRad="38100" dist="38100" dir="2700000" algn="tl">
                    <a:srgbClr val="C0C0C0"/>
                  </a:outerShdw>
                </a:effectLst>
                <a:latin typeface="Berlin Sans FB" pitchFamily="34" charset="0"/>
                <a:ea typeface="+mn-ea"/>
                <a:cs typeface="+mn-cs"/>
              </a:rPr>
              <a:t>MDI elements</a:t>
            </a:r>
          </a:p>
        </p:txBody>
      </p:sp>
      <p:pic>
        <p:nvPicPr>
          <p:cNvPr id="16387" name="Picture 3"/>
          <p:cNvPicPr>
            <a:picLocks noChangeAspect="1" noChangeArrowheads="1"/>
          </p:cNvPicPr>
          <p:nvPr/>
        </p:nvPicPr>
        <p:blipFill>
          <a:blip r:embed="rId3" cstate="screen"/>
          <a:srcRect t="11885" b="4312"/>
          <a:stretch>
            <a:fillRect/>
          </a:stretch>
        </p:blipFill>
        <p:spPr bwMode="auto">
          <a:xfrm>
            <a:off x="0" y="1447800"/>
            <a:ext cx="8686800" cy="5153025"/>
          </a:xfrm>
          <a:prstGeom prst="rect">
            <a:avLst/>
          </a:prstGeom>
          <a:noFill/>
          <a:ln w="9525">
            <a:noFill/>
            <a:miter lim="800000"/>
            <a:headEnd/>
            <a:tailEnd/>
          </a:ln>
        </p:spPr>
      </p:pic>
      <p:sp>
        <p:nvSpPr>
          <p:cNvPr id="16388" name="Text Box 4"/>
          <p:cNvSpPr txBox="1">
            <a:spLocks noChangeArrowheads="1"/>
          </p:cNvSpPr>
          <p:nvPr/>
        </p:nvSpPr>
        <p:spPr bwMode="auto">
          <a:xfrm>
            <a:off x="7646988" y="4030663"/>
            <a:ext cx="1268412" cy="457200"/>
          </a:xfrm>
          <a:prstGeom prst="rect">
            <a:avLst/>
          </a:prstGeom>
          <a:noFill/>
          <a:ln w="9525">
            <a:noFill/>
            <a:miter lim="800000"/>
            <a:headEnd/>
            <a:tailEnd/>
          </a:ln>
        </p:spPr>
        <p:txBody>
          <a:bodyPr wrap="none">
            <a:spAutoFit/>
          </a:bodyPr>
          <a:lstStyle/>
          <a:p>
            <a:pPr fontAlgn="ctr"/>
            <a:r>
              <a:rPr lang="en-US" sz="2400">
                <a:solidFill>
                  <a:srgbClr val="D60093"/>
                </a:solidFill>
                <a:latin typeface="Arial" charset="0"/>
              </a:rPr>
              <a:t>14mr IR</a:t>
            </a:r>
          </a:p>
        </p:txBody>
      </p:sp>
      <p:sp>
        <p:nvSpPr>
          <p:cNvPr id="16389" name="Text Box 5"/>
          <p:cNvSpPr txBox="1">
            <a:spLocks noChangeArrowheads="1"/>
          </p:cNvSpPr>
          <p:nvPr/>
        </p:nvSpPr>
        <p:spPr bwMode="auto">
          <a:xfrm>
            <a:off x="6711950" y="3462338"/>
            <a:ext cx="1365250" cy="366712"/>
          </a:xfrm>
          <a:prstGeom prst="rect">
            <a:avLst/>
          </a:prstGeom>
          <a:noFill/>
          <a:ln w="9525">
            <a:noFill/>
            <a:miter lim="800000"/>
            <a:headEnd/>
            <a:tailEnd/>
          </a:ln>
        </p:spPr>
        <p:txBody>
          <a:bodyPr wrap="none">
            <a:spAutoFit/>
          </a:bodyPr>
          <a:lstStyle/>
          <a:p>
            <a:pPr fontAlgn="ctr"/>
            <a:r>
              <a:rPr lang="en-US" sz="1800">
                <a:solidFill>
                  <a:srgbClr val="008000"/>
                </a:solidFill>
                <a:latin typeface="Arial" charset="0"/>
              </a:rPr>
              <a:t>Final Focus</a:t>
            </a:r>
          </a:p>
        </p:txBody>
      </p:sp>
      <p:sp>
        <p:nvSpPr>
          <p:cNvPr id="16390" name="Text Box 6"/>
          <p:cNvSpPr txBox="1">
            <a:spLocks noChangeArrowheads="1"/>
          </p:cNvSpPr>
          <p:nvPr/>
        </p:nvSpPr>
        <p:spPr bwMode="auto">
          <a:xfrm>
            <a:off x="4724400" y="3221038"/>
            <a:ext cx="1917700" cy="396875"/>
          </a:xfrm>
          <a:prstGeom prst="rect">
            <a:avLst/>
          </a:prstGeom>
          <a:noFill/>
          <a:ln w="9525">
            <a:noFill/>
            <a:miter lim="800000"/>
            <a:headEnd/>
            <a:tailEnd/>
          </a:ln>
        </p:spPr>
        <p:txBody>
          <a:bodyPr wrap="none">
            <a:spAutoFit/>
          </a:bodyPr>
          <a:lstStyle/>
          <a:p>
            <a:pPr fontAlgn="ctr"/>
            <a:r>
              <a:rPr lang="en-US" sz="2000">
                <a:solidFill>
                  <a:srgbClr val="D60093"/>
                </a:solidFill>
                <a:latin typeface="Arial" charset="0"/>
              </a:rPr>
              <a:t>E-spectrometer</a:t>
            </a:r>
          </a:p>
        </p:txBody>
      </p:sp>
      <p:sp>
        <p:nvSpPr>
          <p:cNvPr id="16391" name="Text Box 7"/>
          <p:cNvSpPr txBox="1">
            <a:spLocks noChangeArrowheads="1"/>
          </p:cNvSpPr>
          <p:nvPr/>
        </p:nvSpPr>
        <p:spPr bwMode="auto">
          <a:xfrm>
            <a:off x="2924175" y="2470150"/>
            <a:ext cx="1454150" cy="396875"/>
          </a:xfrm>
          <a:prstGeom prst="rect">
            <a:avLst/>
          </a:prstGeom>
          <a:noFill/>
          <a:ln w="9525">
            <a:noFill/>
            <a:miter lim="800000"/>
            <a:headEnd/>
            <a:tailEnd/>
          </a:ln>
        </p:spPr>
        <p:txBody>
          <a:bodyPr wrap="none">
            <a:spAutoFit/>
          </a:bodyPr>
          <a:lstStyle/>
          <a:p>
            <a:pPr fontAlgn="ctr"/>
            <a:r>
              <a:rPr lang="en-US" sz="2000">
                <a:solidFill>
                  <a:srgbClr val="D60093"/>
                </a:solidFill>
                <a:latin typeface="Arial" charset="0"/>
              </a:rPr>
              <a:t>polarimeter</a:t>
            </a:r>
          </a:p>
        </p:txBody>
      </p:sp>
      <p:sp>
        <p:nvSpPr>
          <p:cNvPr id="16392" name="Text Box 8"/>
          <p:cNvSpPr txBox="1">
            <a:spLocks noChangeArrowheads="1"/>
          </p:cNvSpPr>
          <p:nvPr/>
        </p:nvSpPr>
        <p:spPr bwMode="auto">
          <a:xfrm>
            <a:off x="457200" y="1785938"/>
            <a:ext cx="1365250" cy="366712"/>
          </a:xfrm>
          <a:prstGeom prst="rect">
            <a:avLst/>
          </a:prstGeom>
          <a:noFill/>
          <a:ln w="9525">
            <a:noFill/>
            <a:miter lim="800000"/>
            <a:headEnd/>
            <a:tailEnd/>
          </a:ln>
        </p:spPr>
        <p:txBody>
          <a:bodyPr wrap="none">
            <a:spAutoFit/>
          </a:bodyPr>
          <a:lstStyle/>
          <a:p>
            <a:pPr fontAlgn="ctr"/>
            <a:r>
              <a:rPr lang="en-US" sz="1800">
                <a:solidFill>
                  <a:srgbClr val="008000"/>
                </a:solidFill>
                <a:latin typeface="Arial" charset="0"/>
              </a:rPr>
              <a:t>Diagnostics</a:t>
            </a:r>
          </a:p>
        </p:txBody>
      </p:sp>
      <p:sp>
        <p:nvSpPr>
          <p:cNvPr id="16393" name="Text Box 9"/>
          <p:cNvSpPr txBox="1">
            <a:spLocks noChangeArrowheads="1"/>
          </p:cNvSpPr>
          <p:nvPr/>
        </p:nvSpPr>
        <p:spPr bwMode="auto">
          <a:xfrm>
            <a:off x="2438400" y="4267200"/>
            <a:ext cx="1676400" cy="366713"/>
          </a:xfrm>
          <a:prstGeom prst="rect">
            <a:avLst/>
          </a:prstGeom>
          <a:noFill/>
          <a:ln w="9525">
            <a:noFill/>
            <a:miter lim="800000"/>
            <a:headEnd/>
            <a:tailEnd/>
          </a:ln>
        </p:spPr>
        <p:txBody>
          <a:bodyPr>
            <a:spAutoFit/>
          </a:bodyPr>
          <a:lstStyle/>
          <a:p>
            <a:pPr fontAlgn="ctr"/>
            <a:r>
              <a:rPr lang="en-US" sz="1800">
                <a:solidFill>
                  <a:srgbClr val="008000"/>
                </a:solidFill>
                <a:latin typeface="Arial" charset="0"/>
              </a:rPr>
              <a:t>Tune-up dump</a:t>
            </a:r>
          </a:p>
        </p:txBody>
      </p:sp>
      <p:sp>
        <p:nvSpPr>
          <p:cNvPr id="16394" name="Text Box 10"/>
          <p:cNvSpPr txBox="1">
            <a:spLocks noChangeArrowheads="1"/>
          </p:cNvSpPr>
          <p:nvPr/>
        </p:nvSpPr>
        <p:spPr bwMode="auto">
          <a:xfrm>
            <a:off x="2362200" y="1668463"/>
            <a:ext cx="1082675" cy="915987"/>
          </a:xfrm>
          <a:prstGeom prst="rect">
            <a:avLst/>
          </a:prstGeom>
          <a:noFill/>
          <a:ln w="9525">
            <a:noFill/>
            <a:miter lim="800000"/>
            <a:headEnd/>
            <a:tailEnd/>
          </a:ln>
        </p:spPr>
        <p:txBody>
          <a:bodyPr>
            <a:spAutoFit/>
          </a:bodyPr>
          <a:lstStyle/>
          <a:p>
            <a:pPr fontAlgn="ctr"/>
            <a:r>
              <a:rPr lang="en-US" sz="1800">
                <a:solidFill>
                  <a:srgbClr val="008000"/>
                </a:solidFill>
                <a:latin typeface="Arial" charset="0"/>
              </a:rPr>
              <a:t>Beam</a:t>
            </a:r>
          </a:p>
          <a:p>
            <a:pPr fontAlgn="ctr"/>
            <a:r>
              <a:rPr lang="en-US" sz="1800">
                <a:solidFill>
                  <a:srgbClr val="008000"/>
                </a:solidFill>
                <a:latin typeface="Arial" charset="0"/>
              </a:rPr>
              <a:t>Switch</a:t>
            </a:r>
          </a:p>
          <a:p>
            <a:pPr fontAlgn="ctr"/>
            <a:r>
              <a:rPr lang="en-US" sz="1800">
                <a:solidFill>
                  <a:srgbClr val="008000"/>
                </a:solidFill>
                <a:latin typeface="Arial" charset="0"/>
              </a:rPr>
              <a:t>Yard</a:t>
            </a:r>
          </a:p>
        </p:txBody>
      </p:sp>
      <p:sp>
        <p:nvSpPr>
          <p:cNvPr id="16395" name="Text Box 11"/>
          <p:cNvSpPr txBox="1">
            <a:spLocks noChangeArrowheads="1"/>
          </p:cNvSpPr>
          <p:nvPr/>
        </p:nvSpPr>
        <p:spPr bwMode="auto">
          <a:xfrm>
            <a:off x="-76200" y="2700338"/>
            <a:ext cx="1276350" cy="641350"/>
          </a:xfrm>
          <a:prstGeom prst="rect">
            <a:avLst/>
          </a:prstGeom>
          <a:noFill/>
          <a:ln w="9525">
            <a:noFill/>
            <a:miter lim="800000"/>
            <a:headEnd/>
            <a:tailEnd/>
          </a:ln>
        </p:spPr>
        <p:txBody>
          <a:bodyPr wrap="none">
            <a:spAutoFit/>
          </a:bodyPr>
          <a:lstStyle/>
          <a:p>
            <a:pPr fontAlgn="ctr"/>
            <a:r>
              <a:rPr lang="en-US" sz="1800">
                <a:solidFill>
                  <a:srgbClr val="008000"/>
                </a:solidFill>
                <a:latin typeface="Arial" charset="0"/>
              </a:rPr>
              <a:t>Sacrificial </a:t>
            </a:r>
          </a:p>
          <a:p>
            <a:pPr fontAlgn="ctr"/>
            <a:r>
              <a:rPr lang="en-US" sz="1800">
                <a:solidFill>
                  <a:srgbClr val="008000"/>
                </a:solidFill>
                <a:latin typeface="Arial" charset="0"/>
              </a:rPr>
              <a:t>collimators</a:t>
            </a:r>
          </a:p>
        </p:txBody>
      </p:sp>
      <p:sp>
        <p:nvSpPr>
          <p:cNvPr id="16396" name="Text Box 12"/>
          <p:cNvSpPr txBox="1">
            <a:spLocks noChangeArrowheads="1"/>
          </p:cNvSpPr>
          <p:nvPr/>
        </p:nvSpPr>
        <p:spPr bwMode="auto">
          <a:xfrm>
            <a:off x="6324600" y="6019800"/>
            <a:ext cx="2819400" cy="641350"/>
          </a:xfrm>
          <a:prstGeom prst="rect">
            <a:avLst/>
          </a:prstGeom>
          <a:noFill/>
          <a:ln w="9525">
            <a:noFill/>
            <a:miter lim="800000"/>
            <a:headEnd/>
            <a:tailEnd/>
          </a:ln>
        </p:spPr>
        <p:txBody>
          <a:bodyPr>
            <a:spAutoFit/>
          </a:bodyPr>
          <a:lstStyle/>
          <a:p>
            <a:pPr fontAlgn="ctr"/>
            <a:r>
              <a:rPr lang="en-US" sz="1800">
                <a:solidFill>
                  <a:srgbClr val="D60093"/>
                </a:solidFill>
                <a:latin typeface="Arial" charset="0"/>
              </a:rPr>
              <a:t>Extraction with downstream diagnostics</a:t>
            </a:r>
          </a:p>
        </p:txBody>
      </p:sp>
      <p:sp>
        <p:nvSpPr>
          <p:cNvPr id="16397" name="Text Box 13"/>
          <p:cNvSpPr txBox="1">
            <a:spLocks noChangeArrowheads="1"/>
          </p:cNvSpPr>
          <p:nvPr/>
        </p:nvSpPr>
        <p:spPr bwMode="auto">
          <a:xfrm>
            <a:off x="152400" y="1447800"/>
            <a:ext cx="1506538" cy="336550"/>
          </a:xfrm>
          <a:prstGeom prst="rect">
            <a:avLst/>
          </a:prstGeom>
          <a:noFill/>
          <a:ln w="9525">
            <a:noFill/>
            <a:miter lim="800000"/>
            <a:headEnd/>
            <a:tailEnd/>
          </a:ln>
        </p:spPr>
        <p:txBody>
          <a:bodyPr wrap="none">
            <a:spAutoFit/>
          </a:bodyPr>
          <a:lstStyle/>
          <a:p>
            <a:pPr fontAlgn="ctr"/>
            <a:r>
              <a:rPr lang="en-US">
                <a:latin typeface="Arial" charset="0"/>
              </a:rPr>
              <a:t>grid: 100m*1m</a:t>
            </a:r>
          </a:p>
        </p:txBody>
      </p:sp>
      <p:sp>
        <p:nvSpPr>
          <p:cNvPr id="16398" name="Text Box 14"/>
          <p:cNvSpPr txBox="1">
            <a:spLocks noChangeArrowheads="1"/>
          </p:cNvSpPr>
          <p:nvPr/>
        </p:nvSpPr>
        <p:spPr bwMode="auto">
          <a:xfrm>
            <a:off x="6019800" y="5486400"/>
            <a:ext cx="1439863" cy="396875"/>
          </a:xfrm>
          <a:prstGeom prst="rect">
            <a:avLst/>
          </a:prstGeom>
          <a:noFill/>
          <a:ln w="9525">
            <a:noFill/>
            <a:miter lim="800000"/>
            <a:headEnd/>
            <a:tailEnd/>
          </a:ln>
        </p:spPr>
        <p:txBody>
          <a:bodyPr wrap="none">
            <a:spAutoFit/>
          </a:bodyPr>
          <a:lstStyle/>
          <a:p>
            <a:pPr fontAlgn="ctr"/>
            <a:r>
              <a:rPr lang="en-US" sz="2000">
                <a:solidFill>
                  <a:srgbClr val="D60093"/>
                </a:solidFill>
                <a:latin typeface="Arial" charset="0"/>
              </a:rPr>
              <a:t>Main dump</a:t>
            </a:r>
          </a:p>
        </p:txBody>
      </p:sp>
      <p:sp>
        <p:nvSpPr>
          <p:cNvPr id="16399" name="Text Box 15"/>
          <p:cNvSpPr txBox="1">
            <a:spLocks noChangeArrowheads="1"/>
          </p:cNvSpPr>
          <p:nvPr/>
        </p:nvSpPr>
        <p:spPr bwMode="auto">
          <a:xfrm>
            <a:off x="5986463" y="5165725"/>
            <a:ext cx="1328737" cy="396875"/>
          </a:xfrm>
          <a:prstGeom prst="rect">
            <a:avLst/>
          </a:prstGeom>
          <a:noFill/>
          <a:ln w="9525">
            <a:noFill/>
            <a:miter lim="800000"/>
            <a:headEnd/>
            <a:tailEnd/>
          </a:ln>
        </p:spPr>
        <p:txBody>
          <a:bodyPr wrap="none">
            <a:spAutoFit/>
          </a:bodyPr>
          <a:lstStyle/>
          <a:p>
            <a:pPr fontAlgn="ctr"/>
            <a:r>
              <a:rPr lang="en-US" sz="2000">
                <a:solidFill>
                  <a:srgbClr val="D60093"/>
                </a:solidFill>
                <a:latin typeface="Arial" charset="0"/>
              </a:rPr>
              <a:t>Muon wall</a:t>
            </a:r>
          </a:p>
        </p:txBody>
      </p:sp>
      <p:sp>
        <p:nvSpPr>
          <p:cNvPr id="16400" name="Text Box 16"/>
          <p:cNvSpPr txBox="1">
            <a:spLocks noChangeArrowheads="1"/>
          </p:cNvSpPr>
          <p:nvPr/>
        </p:nvSpPr>
        <p:spPr bwMode="auto">
          <a:xfrm>
            <a:off x="762000" y="3625850"/>
            <a:ext cx="2438400" cy="641350"/>
          </a:xfrm>
          <a:prstGeom prst="rect">
            <a:avLst/>
          </a:prstGeom>
          <a:noFill/>
          <a:ln w="9525">
            <a:noFill/>
            <a:miter lim="800000"/>
            <a:headEnd/>
            <a:tailEnd/>
          </a:ln>
        </p:spPr>
        <p:txBody>
          <a:bodyPr>
            <a:spAutoFit/>
          </a:bodyPr>
          <a:lstStyle/>
          <a:p>
            <a:pPr fontAlgn="ctr"/>
            <a:r>
              <a:rPr lang="en-US" sz="1800">
                <a:solidFill>
                  <a:srgbClr val="008000"/>
                </a:solidFill>
                <a:latin typeface="Arial" charset="0"/>
              </a:rPr>
              <a:t>Tune-up &amp; emergency Extraction</a:t>
            </a:r>
          </a:p>
        </p:txBody>
      </p:sp>
      <p:sp>
        <p:nvSpPr>
          <p:cNvPr id="16401" name="Line 17"/>
          <p:cNvSpPr>
            <a:spLocks noChangeShapeType="1"/>
          </p:cNvSpPr>
          <p:nvPr/>
        </p:nvSpPr>
        <p:spPr bwMode="auto">
          <a:xfrm flipV="1">
            <a:off x="6781800" y="4640263"/>
            <a:ext cx="457200" cy="609600"/>
          </a:xfrm>
          <a:prstGeom prst="line">
            <a:avLst/>
          </a:prstGeom>
          <a:noFill/>
          <a:ln w="9525">
            <a:solidFill>
              <a:schemeClr val="tx1"/>
            </a:solidFill>
            <a:round/>
            <a:headEnd/>
            <a:tailEnd type="triangle" w="med" len="med"/>
          </a:ln>
        </p:spPr>
        <p:txBody>
          <a:bodyPr/>
          <a:lstStyle/>
          <a:p>
            <a:endParaRPr lang="en-US"/>
          </a:p>
        </p:txBody>
      </p:sp>
      <p:sp>
        <p:nvSpPr>
          <p:cNvPr id="16402" name="Line 18"/>
          <p:cNvSpPr>
            <a:spLocks noChangeShapeType="1"/>
          </p:cNvSpPr>
          <p:nvPr/>
        </p:nvSpPr>
        <p:spPr bwMode="auto">
          <a:xfrm>
            <a:off x="6858000" y="5791200"/>
            <a:ext cx="457200" cy="144463"/>
          </a:xfrm>
          <a:prstGeom prst="line">
            <a:avLst/>
          </a:prstGeom>
          <a:noFill/>
          <a:ln w="9525">
            <a:solidFill>
              <a:schemeClr val="tx1"/>
            </a:solidFill>
            <a:round/>
            <a:headEnd/>
            <a:tailEnd type="triangle" w="med" len="med"/>
          </a:ln>
        </p:spPr>
        <p:txBody>
          <a:bodyPr/>
          <a:lstStyle/>
          <a:p>
            <a:endParaRPr lang="en-US"/>
          </a:p>
        </p:txBody>
      </p:sp>
      <p:sp>
        <p:nvSpPr>
          <p:cNvPr id="16403" name="Line 19"/>
          <p:cNvSpPr>
            <a:spLocks noChangeShapeType="1"/>
          </p:cNvSpPr>
          <p:nvPr/>
        </p:nvSpPr>
        <p:spPr bwMode="auto">
          <a:xfrm flipV="1">
            <a:off x="2743200" y="3649663"/>
            <a:ext cx="457200" cy="304800"/>
          </a:xfrm>
          <a:prstGeom prst="line">
            <a:avLst/>
          </a:prstGeom>
          <a:noFill/>
          <a:ln w="9525">
            <a:solidFill>
              <a:schemeClr val="tx1"/>
            </a:solidFill>
            <a:round/>
            <a:headEnd/>
            <a:tailEnd type="triangle" w="med" len="med"/>
          </a:ln>
        </p:spPr>
        <p:txBody>
          <a:bodyPr/>
          <a:lstStyle/>
          <a:p>
            <a:endParaRPr lang="en-US"/>
          </a:p>
        </p:txBody>
      </p:sp>
      <p:sp>
        <p:nvSpPr>
          <p:cNvPr id="16404" name="Line 20"/>
          <p:cNvSpPr>
            <a:spLocks noChangeShapeType="1"/>
          </p:cNvSpPr>
          <p:nvPr/>
        </p:nvSpPr>
        <p:spPr bwMode="auto">
          <a:xfrm>
            <a:off x="8229600" y="4411663"/>
            <a:ext cx="304800" cy="838200"/>
          </a:xfrm>
          <a:prstGeom prst="line">
            <a:avLst/>
          </a:prstGeom>
          <a:noFill/>
          <a:ln w="9525">
            <a:solidFill>
              <a:schemeClr val="tx1"/>
            </a:solidFill>
            <a:round/>
            <a:headEnd/>
            <a:tailEnd type="triangle" w="med" len="med"/>
          </a:ln>
        </p:spPr>
        <p:txBody>
          <a:bodyPr/>
          <a:lstStyle/>
          <a:p>
            <a:endParaRPr lang="en-US"/>
          </a:p>
        </p:txBody>
      </p:sp>
      <p:pic>
        <p:nvPicPr>
          <p:cNvPr id="16405" name="Picture 21" descr="gen_detector_2"/>
          <p:cNvPicPr>
            <a:picLocks noChangeAspect="1" noChangeArrowheads="1"/>
          </p:cNvPicPr>
          <p:nvPr/>
        </p:nvPicPr>
        <p:blipFill>
          <a:blip r:embed="rId4" cstate="screen"/>
          <a:srcRect/>
          <a:stretch>
            <a:fillRect/>
          </a:stretch>
        </p:blipFill>
        <p:spPr bwMode="auto">
          <a:xfrm>
            <a:off x="4953000" y="0"/>
            <a:ext cx="4191000" cy="2944813"/>
          </a:xfrm>
          <a:prstGeom prst="rect">
            <a:avLst/>
          </a:prstGeom>
          <a:noFill/>
          <a:ln w="9525">
            <a:noFill/>
            <a:miter lim="800000"/>
            <a:headEnd/>
            <a:tailEnd/>
          </a:ln>
        </p:spPr>
      </p:pic>
      <p:sp>
        <p:nvSpPr>
          <p:cNvPr id="24" name="Text Box 23"/>
          <p:cNvSpPr txBox="1">
            <a:spLocks noChangeArrowheads="1"/>
          </p:cNvSpPr>
          <p:nvPr/>
        </p:nvSpPr>
        <p:spPr bwMode="auto">
          <a:xfrm>
            <a:off x="7010400" y="0"/>
            <a:ext cx="2133600" cy="457200"/>
          </a:xfrm>
          <a:prstGeom prst="rect">
            <a:avLst/>
          </a:prstGeom>
          <a:noFill/>
          <a:ln w="9525">
            <a:noFill/>
            <a:miter lim="800000"/>
            <a:headEnd/>
            <a:tailEnd/>
          </a:ln>
          <a:effectLst/>
        </p:spPr>
        <p:txBody>
          <a:bodyPr lIns="0" rIns="0">
            <a:spAutoFit/>
          </a:bodyPr>
          <a:lstStyle/>
          <a:p>
            <a:pPr>
              <a:defRPr/>
            </a:pPr>
            <a:r>
              <a:rPr lang="en-US" sz="2400">
                <a:solidFill>
                  <a:srgbClr val="D60093"/>
                </a:solidFill>
                <a:effectLst>
                  <a:outerShdw blurRad="38100" dist="38100" dir="2700000" algn="tl">
                    <a:srgbClr val="C0C0C0"/>
                  </a:outerShdw>
                </a:effectLst>
                <a:latin typeface="Berlin Sans FB" pitchFamily="34" charset="0"/>
                <a:ea typeface="+mn-ea"/>
                <a:cs typeface="+mn-cs"/>
              </a:rPr>
              <a:t>IR Integration</a:t>
            </a:r>
          </a:p>
        </p:txBody>
      </p:sp>
      <p:pic>
        <p:nvPicPr>
          <p:cNvPr id="16407" name="Picture 25"/>
          <p:cNvPicPr>
            <a:picLocks noChangeAspect="1" noChangeArrowheads="1"/>
          </p:cNvPicPr>
          <p:nvPr/>
        </p:nvPicPr>
        <p:blipFill>
          <a:blip r:embed="rId5" cstate="screen"/>
          <a:srcRect/>
          <a:stretch>
            <a:fillRect/>
          </a:stretch>
        </p:blipFill>
        <p:spPr bwMode="auto">
          <a:xfrm>
            <a:off x="0" y="4805363"/>
            <a:ext cx="3352800" cy="1595437"/>
          </a:xfrm>
          <a:prstGeom prst="rect">
            <a:avLst/>
          </a:prstGeom>
          <a:noFill/>
          <a:ln w="9525">
            <a:noFill/>
            <a:miter lim="800000"/>
            <a:headEnd/>
            <a:tailEnd/>
          </a:ln>
        </p:spPr>
      </p:pic>
      <p:sp>
        <p:nvSpPr>
          <p:cNvPr id="16408" name="Text Box 26"/>
          <p:cNvSpPr txBox="1">
            <a:spLocks noChangeArrowheads="1"/>
          </p:cNvSpPr>
          <p:nvPr/>
        </p:nvSpPr>
        <p:spPr bwMode="auto">
          <a:xfrm>
            <a:off x="1373188" y="6096000"/>
            <a:ext cx="1617662" cy="396875"/>
          </a:xfrm>
          <a:prstGeom prst="rect">
            <a:avLst/>
          </a:prstGeom>
          <a:noFill/>
          <a:ln w="9525">
            <a:noFill/>
            <a:miter lim="800000"/>
            <a:headEnd/>
            <a:tailEnd/>
          </a:ln>
        </p:spPr>
        <p:txBody>
          <a:bodyPr wrap="none">
            <a:spAutoFit/>
          </a:bodyPr>
          <a:lstStyle/>
          <a:p>
            <a:r>
              <a:rPr lang="en-US" sz="2000">
                <a:solidFill>
                  <a:srgbClr val="FF33CC"/>
                </a:solidFill>
                <a:latin typeface="Berlin Sans FB" pitchFamily="34" charset="0"/>
              </a:rPr>
              <a:t>Final Doublet</a:t>
            </a:r>
          </a:p>
        </p:txBody>
      </p:sp>
      <p:sp>
        <p:nvSpPr>
          <p:cNvPr id="16409" name="Text Box 27"/>
          <p:cNvSpPr txBox="1">
            <a:spLocks noChangeArrowheads="1"/>
          </p:cNvSpPr>
          <p:nvPr/>
        </p:nvSpPr>
        <p:spPr bwMode="auto">
          <a:xfrm>
            <a:off x="79375" y="1004888"/>
            <a:ext cx="5026025" cy="396875"/>
          </a:xfrm>
          <a:prstGeom prst="rect">
            <a:avLst/>
          </a:prstGeom>
          <a:noFill/>
          <a:ln w="9525">
            <a:noFill/>
            <a:miter lim="800000"/>
            <a:headEnd/>
            <a:tailEnd/>
          </a:ln>
        </p:spPr>
        <p:txBody>
          <a:bodyPr wrap="none">
            <a:spAutoFit/>
          </a:bodyPr>
          <a:lstStyle/>
          <a:p>
            <a:r>
              <a:rPr lang="en-US" sz="2000" b="1" i="1"/>
              <a:t>1TeV CM, single IR, two detectors, push-pull  </a:t>
            </a:r>
          </a:p>
        </p:txBody>
      </p:sp>
      <p:pic>
        <p:nvPicPr>
          <p:cNvPr id="16410" name="Picture 28"/>
          <p:cNvPicPr>
            <a:picLocks noChangeAspect="1" noChangeArrowheads="1"/>
          </p:cNvPicPr>
          <p:nvPr/>
        </p:nvPicPr>
        <p:blipFill>
          <a:blip r:embed="rId6" cstate="screen"/>
          <a:srcRect/>
          <a:stretch>
            <a:fillRect/>
          </a:stretch>
        </p:blipFill>
        <p:spPr bwMode="auto">
          <a:xfrm>
            <a:off x="3276600" y="4648200"/>
            <a:ext cx="2819400" cy="1928813"/>
          </a:xfrm>
          <a:prstGeom prst="rect">
            <a:avLst/>
          </a:prstGeom>
          <a:noFill/>
          <a:ln w="9525" algn="ctr">
            <a:noFill/>
            <a:miter lim="800000"/>
            <a:headEnd/>
            <a:tailEnd/>
          </a:ln>
        </p:spPr>
      </p:pic>
      <p:pic>
        <p:nvPicPr>
          <p:cNvPr id="16411" name="Picture 29"/>
          <p:cNvPicPr>
            <a:picLocks noChangeAspect="1" noChangeArrowheads="1"/>
          </p:cNvPicPr>
          <p:nvPr/>
        </p:nvPicPr>
        <p:blipFill>
          <a:blip r:embed="rId7" cstate="screen">
            <a:clrChange>
              <a:clrFrom>
                <a:srgbClr val="000000"/>
              </a:clrFrom>
              <a:clrTo>
                <a:srgbClr val="000000">
                  <a:alpha val="0"/>
                </a:srgbClr>
              </a:clrTo>
            </a:clrChange>
          </a:blip>
          <a:srcRect/>
          <a:stretch>
            <a:fillRect/>
          </a:stretch>
        </p:blipFill>
        <p:spPr bwMode="auto">
          <a:xfrm>
            <a:off x="4876800" y="5181600"/>
            <a:ext cx="1219200" cy="1138238"/>
          </a:xfrm>
          <a:prstGeom prst="rect">
            <a:avLst/>
          </a:prstGeom>
          <a:noFill/>
          <a:ln w="9525" algn="ctr">
            <a:noFill/>
            <a:miter lim="800000"/>
            <a:headEnd/>
            <a:tailEnd/>
          </a:ln>
        </p:spPr>
      </p:pic>
      <p:sp>
        <p:nvSpPr>
          <p:cNvPr id="16412" name="Line 30"/>
          <p:cNvSpPr>
            <a:spLocks noChangeShapeType="1"/>
          </p:cNvSpPr>
          <p:nvPr/>
        </p:nvSpPr>
        <p:spPr bwMode="auto">
          <a:xfrm flipH="1">
            <a:off x="2128838" y="2668588"/>
            <a:ext cx="838200" cy="152400"/>
          </a:xfrm>
          <a:prstGeom prst="line">
            <a:avLst/>
          </a:prstGeom>
          <a:noFill/>
          <a:ln w="9525">
            <a:solidFill>
              <a:schemeClr val="tx1"/>
            </a:solidFill>
            <a:round/>
            <a:headEnd/>
            <a:tailEnd type="triangle" w="med" len="med"/>
          </a:ln>
        </p:spPr>
        <p:txBody>
          <a:bodyPr wrap="none">
            <a:spAutoFit/>
          </a:bodyPr>
          <a:lstStyle/>
          <a:p>
            <a:endParaRPr lang="en-US"/>
          </a:p>
        </p:txBody>
      </p:sp>
      <p:sp>
        <p:nvSpPr>
          <p:cNvPr id="16413" name="Line 31"/>
          <p:cNvSpPr>
            <a:spLocks noChangeShapeType="1"/>
          </p:cNvSpPr>
          <p:nvPr/>
        </p:nvSpPr>
        <p:spPr bwMode="auto">
          <a:xfrm>
            <a:off x="5486400" y="3505200"/>
            <a:ext cx="381000" cy="762000"/>
          </a:xfrm>
          <a:prstGeom prst="line">
            <a:avLst/>
          </a:prstGeom>
          <a:noFill/>
          <a:ln w="9525">
            <a:solidFill>
              <a:schemeClr val="tx1"/>
            </a:solidFill>
            <a:round/>
            <a:headEnd/>
            <a:tailEnd type="triangle" w="med" len="med"/>
          </a:ln>
        </p:spPr>
        <p:txBody>
          <a:bodyPr wrap="none">
            <a:spAutoFit/>
          </a:bodyPr>
          <a:lstStyle/>
          <a:p>
            <a:endParaRPr lang="en-US"/>
          </a:p>
        </p:txBody>
      </p:sp>
      <p:sp>
        <p:nvSpPr>
          <p:cNvPr id="16414" name="Text Box 32"/>
          <p:cNvSpPr txBox="1">
            <a:spLocks noChangeArrowheads="1"/>
          </p:cNvSpPr>
          <p:nvPr/>
        </p:nvSpPr>
        <p:spPr bwMode="auto">
          <a:xfrm>
            <a:off x="3429000" y="2867025"/>
            <a:ext cx="1905000" cy="366713"/>
          </a:xfrm>
          <a:prstGeom prst="rect">
            <a:avLst/>
          </a:prstGeom>
          <a:noFill/>
          <a:ln w="9525">
            <a:noFill/>
            <a:miter lim="800000"/>
            <a:headEnd/>
            <a:tailEnd/>
          </a:ln>
        </p:spPr>
        <p:txBody>
          <a:bodyPr>
            <a:spAutoFit/>
          </a:bodyPr>
          <a:lstStyle/>
          <a:p>
            <a:pPr fontAlgn="ctr"/>
            <a:r>
              <a:rPr lang="en-US" sz="1800">
                <a:solidFill>
                  <a:srgbClr val="008000"/>
                </a:solidFill>
                <a:latin typeface="Arial" charset="0"/>
              </a:rPr>
              <a:t>Collimation: </a:t>
            </a:r>
            <a:r>
              <a:rPr lang="en-US" sz="1800" b="1">
                <a:solidFill>
                  <a:srgbClr val="008000"/>
                </a:solidFill>
                <a:latin typeface="Symbol" pitchFamily="18" charset="2"/>
              </a:rPr>
              <a:t>b</a:t>
            </a:r>
            <a:r>
              <a:rPr lang="en-US" sz="1800">
                <a:solidFill>
                  <a:srgbClr val="008000"/>
                </a:solidFill>
                <a:latin typeface="Arial" charset="0"/>
              </a:rPr>
              <a:t>, E</a:t>
            </a:r>
          </a:p>
        </p:txBody>
      </p:sp>
      <p:sp>
        <p:nvSpPr>
          <p:cNvPr id="16415" name="Text Box 33"/>
          <p:cNvSpPr txBox="1">
            <a:spLocks noChangeArrowheads="1"/>
          </p:cNvSpPr>
          <p:nvPr/>
        </p:nvSpPr>
        <p:spPr bwMode="auto">
          <a:xfrm>
            <a:off x="6781800" y="381000"/>
            <a:ext cx="1844675" cy="822325"/>
          </a:xfrm>
          <a:prstGeom prst="rect">
            <a:avLst/>
          </a:prstGeom>
          <a:solidFill>
            <a:schemeClr val="bg1">
              <a:alpha val="74117"/>
            </a:schemeClr>
          </a:solidFill>
          <a:ln w="9525">
            <a:noFill/>
            <a:miter lim="800000"/>
            <a:headEnd/>
            <a:tailEnd/>
          </a:ln>
        </p:spPr>
        <p:txBody>
          <a:bodyPr>
            <a:spAutoFit/>
          </a:bodyPr>
          <a:lstStyle/>
          <a:p>
            <a:pPr fontAlgn="ctr">
              <a:buFontTx/>
              <a:buChar char="•"/>
            </a:pPr>
            <a:r>
              <a:rPr lang="en-US" sz="1200" b="1">
                <a:solidFill>
                  <a:srgbClr val="D60093"/>
                </a:solidFill>
                <a:latin typeface="Arial" charset="0"/>
              </a:rPr>
              <a:t> Very forward region</a:t>
            </a:r>
          </a:p>
          <a:p>
            <a:pPr fontAlgn="ctr">
              <a:buFontTx/>
              <a:buChar char="•"/>
            </a:pPr>
            <a:r>
              <a:rPr lang="en-US" sz="1200" b="1">
                <a:solidFill>
                  <a:srgbClr val="D60093"/>
                </a:solidFill>
                <a:latin typeface="Arial" charset="0"/>
              </a:rPr>
              <a:t>Beam-CAL</a:t>
            </a:r>
          </a:p>
          <a:p>
            <a:pPr fontAlgn="ctr">
              <a:buFontTx/>
              <a:buChar char="•"/>
            </a:pPr>
            <a:r>
              <a:rPr lang="en-US" sz="1200" b="1">
                <a:solidFill>
                  <a:srgbClr val="D60093"/>
                </a:solidFill>
                <a:latin typeface="Arial" charset="0"/>
              </a:rPr>
              <a:t>Lumi-Cal</a:t>
            </a:r>
          </a:p>
          <a:p>
            <a:pPr fontAlgn="ctr">
              <a:buFontTx/>
              <a:buChar char="•"/>
            </a:pPr>
            <a:r>
              <a:rPr lang="en-US" sz="1200" b="1">
                <a:solidFill>
                  <a:srgbClr val="D60093"/>
                </a:solidFill>
                <a:latin typeface="Arial" charset="0"/>
              </a:rPr>
              <a:t>Vertex</a:t>
            </a:r>
          </a:p>
        </p:txBody>
      </p:sp>
    </p:spTree>
  </p:cSld>
  <p:clrMapOvr>
    <a:masterClrMapping/>
  </p:clrMapOvr>
  <p:transition>
    <p:strips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2930" name="Rectangle 2"/>
          <p:cNvSpPr>
            <a:spLocks noGrp="1" noChangeArrowheads="1"/>
          </p:cNvSpPr>
          <p:nvPr>
            <p:ph type="title"/>
          </p:nvPr>
        </p:nvSpPr>
        <p:spPr>
          <a:xfrm>
            <a:off x="457200" y="152400"/>
            <a:ext cx="8229600" cy="514350"/>
          </a:xfrm>
        </p:spPr>
        <p:txBody>
          <a:bodyPr/>
          <a:lstStyle/>
          <a:p>
            <a:r>
              <a:rPr lang="en-US" sz="3200"/>
              <a:t>New Low P parameter set</a:t>
            </a:r>
          </a:p>
        </p:txBody>
      </p:sp>
      <p:graphicFrame>
        <p:nvGraphicFramePr>
          <p:cNvPr id="892931" name="Group 3"/>
          <p:cNvGraphicFramePr>
            <a:graphicFrameLocks noGrp="1"/>
          </p:cNvGraphicFramePr>
          <p:nvPr/>
        </p:nvGraphicFramePr>
        <p:xfrm>
          <a:off x="152400" y="696913"/>
          <a:ext cx="8839200" cy="5791200"/>
        </p:xfrm>
        <a:graphic>
          <a:graphicData uri="http://schemas.openxmlformats.org/drawingml/2006/table">
            <a:tbl>
              <a:tblPr/>
              <a:tblGrid>
                <a:gridCol w="2154238"/>
                <a:gridCol w="1104900"/>
                <a:gridCol w="1100137"/>
                <a:gridCol w="1120775"/>
                <a:gridCol w="1117600"/>
                <a:gridCol w="1120775"/>
                <a:gridCol w="1120775"/>
              </a:tblGrid>
              <a:tr h="277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 </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Nom. RDR</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Low P </a:t>
                      </a:r>
                      <a:r>
                        <a:rPr kumimoji="0" lang="en-US" sz="1400" b="1" i="0" u="none" strike="noStrike" cap="none" normalizeH="0" baseline="0" smtClean="0">
                          <a:ln>
                            <a:noFill/>
                          </a:ln>
                          <a:solidFill>
                            <a:srgbClr val="A4001D"/>
                          </a:solidFill>
                          <a:effectLst/>
                          <a:latin typeface="Arial Narrow" pitchFamily="34" charset="0"/>
                          <a:cs typeface="Arial" pitchFamily="34" charset="0"/>
                        </a:rPr>
                        <a:t>RDR</a:t>
                      </a:r>
                      <a:endParaRPr kumimoji="0" lang="en-US" sz="1400" b="0" i="0" u="none" strike="noStrike" cap="none" normalizeH="0" baseline="0" smtClean="0">
                        <a:ln>
                          <a:noFill/>
                        </a:ln>
                        <a:solidFill>
                          <a:srgbClr val="A4001D"/>
                        </a:solidFill>
                        <a:effectLst/>
                        <a:latin typeface="Arial Narrow"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new Low P</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Case ID</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E CM (GeV)</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500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2.0E+10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a:t>
                      </a:r>
                      <a:r>
                        <a:rPr kumimoji="0" lang="en-US" sz="1400" b="0" i="0" u="none" strike="noStrike" cap="none" normalizeH="0" baseline="-25000" smtClean="0">
                          <a:ln>
                            <a:noFill/>
                          </a:ln>
                          <a:solidFill>
                            <a:srgbClr val="A4001D"/>
                          </a:solidFill>
                          <a:effectLst/>
                          <a:latin typeface="Arial" pitchFamily="34" charset="0"/>
                          <a:cs typeface="Arial" pitchFamily="34" charset="0"/>
                        </a:rPr>
                        <a:t>b</a:t>
                      </a:r>
                      <a:endParaRPr kumimoji="0" lang="en-US" sz="1400" b="0" i="0" u="none" strike="noStrike" cap="none" normalizeH="0" baseline="-2500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2625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1105</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1320</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F (Hz)</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P</a:t>
                      </a:r>
                      <a:r>
                        <a:rPr kumimoji="0" lang="en-US" sz="1400" b="0" i="0" u="none" strike="noStrike" cap="none" normalizeH="0" baseline="-25000" smtClean="0">
                          <a:ln>
                            <a:noFill/>
                          </a:ln>
                          <a:solidFill>
                            <a:srgbClr val="A4001D"/>
                          </a:solidFill>
                          <a:effectLst/>
                          <a:latin typeface="Arial" pitchFamily="34" charset="0"/>
                          <a:cs typeface="Arial" pitchFamily="34" charset="0"/>
                        </a:rPr>
                        <a:t>b</a:t>
                      </a:r>
                      <a:r>
                        <a:rPr kumimoji="0" lang="en-US" sz="1400" b="0" i="0" u="none" strike="noStrike" cap="none" normalizeH="0" baseline="0" smtClean="0">
                          <a:ln>
                            <a:noFill/>
                          </a:ln>
                          <a:solidFill>
                            <a:srgbClr val="A4001D"/>
                          </a:solidFill>
                          <a:effectLst/>
                          <a:latin typeface="Arial" pitchFamily="34" charset="0"/>
                          <a:cs typeface="Arial" pitchFamily="34" charset="0"/>
                        </a:rPr>
                        <a:t> (MW)</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4.4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5.3</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ge</a:t>
                      </a:r>
                      <a:r>
                        <a:rPr kumimoji="0" lang="en-US" sz="1400" b="0" i="0" u="none" strike="noStrike" cap="none" normalizeH="0" baseline="-25000" smtClean="0">
                          <a:ln>
                            <a:noFill/>
                          </a:ln>
                          <a:solidFill>
                            <a:srgbClr val="A4001D"/>
                          </a:solidFill>
                          <a:effectLst/>
                          <a:latin typeface="Arial" pitchFamily="34" charset="0"/>
                          <a:cs typeface="Arial" pitchFamily="34" charset="0"/>
                        </a:rPr>
                        <a:t>X</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1.0E-05</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ge</a:t>
                      </a:r>
                      <a:r>
                        <a:rPr kumimoji="0" lang="en-US" sz="1400" b="0" i="0" u="none" strike="noStrike" cap="none" normalizeH="0" baseline="-25000" smtClean="0">
                          <a:ln>
                            <a:noFill/>
                          </a:ln>
                          <a:solidFill>
                            <a:srgbClr val="A4001D"/>
                          </a:solidFill>
                          <a:effectLst/>
                          <a:latin typeface="Arial" pitchFamily="34" charset="0"/>
                          <a:cs typeface="Arial" pitchFamily="34" charset="0"/>
                        </a:rPr>
                        <a:t>Y</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4.0E-08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3.6E-08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3.6E-08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3.6E-08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3.0E-08</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3.0E-08</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b</a:t>
                      </a:r>
                      <a:r>
                        <a:rPr kumimoji="0" lang="en-US" sz="1400" b="0" i="0" u="none" strike="noStrike" cap="none" normalizeH="0" baseline="0" smtClean="0">
                          <a:ln>
                            <a:noFill/>
                          </a:ln>
                          <a:solidFill>
                            <a:srgbClr val="A4001D"/>
                          </a:solidFill>
                          <a:effectLst/>
                          <a:latin typeface="Arial" pitchFamily="34" charset="0"/>
                          <a:cs typeface="Arial" pitchFamily="34" charset="0"/>
                        </a:rPr>
                        <a:t>x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1.1E-02</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7.0E-03</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1.5E-02</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b</a:t>
                      </a:r>
                      <a:r>
                        <a:rPr kumimoji="0" lang="en-US" sz="1400" b="0" i="0" u="none" strike="noStrike" cap="none" normalizeH="0" baseline="0" smtClean="0">
                          <a:ln>
                            <a:noFill/>
                          </a:ln>
                          <a:solidFill>
                            <a:srgbClr val="A4001D"/>
                          </a:solidFill>
                          <a:effectLst/>
                          <a:latin typeface="Arial" pitchFamily="34" charset="0"/>
                          <a:cs typeface="Arial" pitchFamily="34" charset="0"/>
                        </a:rPr>
                        <a:t>y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Travelling focus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No</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No</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Yes</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Z-distribution *</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Gauss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Gauss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Gauss</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Flat</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Flat</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Flat</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s</a:t>
                      </a:r>
                      <a:r>
                        <a:rPr kumimoji="0" lang="en-US" sz="1400" b="0" i="0" u="none" strike="noStrike" cap="none" normalizeH="0" baseline="-25000" smtClean="0">
                          <a:ln>
                            <a:noFill/>
                          </a:ln>
                          <a:solidFill>
                            <a:srgbClr val="A4001D"/>
                          </a:solidFill>
                          <a:effectLst/>
                          <a:latin typeface="Arial" pitchFamily="34" charset="0"/>
                          <a:cs typeface="Arial" pitchFamily="34" charset="0"/>
                        </a:rPr>
                        <a:t>x</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6.39E-07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4.74E-07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4.74E-07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4.74E-07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3.78E-07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5.54E-07</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s</a:t>
                      </a:r>
                      <a:r>
                        <a:rPr kumimoji="0" lang="en-US" sz="1400" b="0" i="0" u="none" strike="noStrike" cap="none" normalizeH="0" baseline="-25000" smtClean="0">
                          <a:ln>
                            <a:noFill/>
                          </a:ln>
                          <a:solidFill>
                            <a:srgbClr val="A4001D"/>
                          </a:solidFill>
                          <a:effectLst/>
                          <a:latin typeface="Arial" pitchFamily="34" charset="0"/>
                          <a:cs typeface="Arial" pitchFamily="34" charset="0"/>
                        </a:rPr>
                        <a:t>y</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5.7E-09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3.8E-09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3.8E-09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2.7E-09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2.5E-09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2.5E-09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Symbol" pitchFamily="18" charset="2"/>
                          <a:cs typeface="Arial" pitchFamily="34" charset="0"/>
                        </a:rPr>
                        <a:t>s</a:t>
                      </a:r>
                      <a:r>
                        <a:rPr kumimoji="0" lang="en-US" sz="1400" b="0" i="0" u="none" strike="noStrike" cap="none" normalizeH="0" baseline="-25000" smtClean="0">
                          <a:ln>
                            <a:noFill/>
                          </a:ln>
                          <a:solidFill>
                            <a:srgbClr val="A4001D"/>
                          </a:solidFill>
                          <a:effectLst/>
                          <a:latin typeface="Arial" pitchFamily="34" charset="0"/>
                          <a:cs typeface="Arial" pitchFamily="34" charset="0"/>
                        </a:rPr>
                        <a:t>z</a:t>
                      </a:r>
                      <a:r>
                        <a:rPr kumimoji="0" lang="en-US" sz="1400" b="0" i="0" u="none" strike="noStrike" cap="none" normalizeH="0" baseline="0" smtClean="0">
                          <a:ln>
                            <a:noFill/>
                          </a:ln>
                          <a:solidFill>
                            <a:srgbClr val="A4001D"/>
                          </a:solidFill>
                          <a:effectLst/>
                          <a:latin typeface="Arial" pitchFamily="34" charset="0"/>
                          <a:cs typeface="Arial" pitchFamily="34" charset="0"/>
                        </a:rPr>
                        <a:t> (m)</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2.0E-04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3.0E-04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3.0E-04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5.0E-04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2.0E-04</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Guinea-Pig  </a:t>
                      </a:r>
                      <a:r>
                        <a:rPr kumimoji="0" lang="en-US" sz="1400" b="1" i="0" u="none" strike="noStrike" cap="none" normalizeH="0" baseline="0" smtClean="0">
                          <a:ln>
                            <a:noFill/>
                          </a:ln>
                          <a:solidFill>
                            <a:srgbClr val="A4001D"/>
                          </a:solidFill>
                          <a:effectLst/>
                          <a:latin typeface="Symbol" pitchFamily="18" charset="2"/>
                          <a:cs typeface="Arial" pitchFamily="34" charset="0"/>
                        </a:rPr>
                        <a:t>d</a:t>
                      </a:r>
                      <a:r>
                        <a:rPr kumimoji="0" lang="en-US" sz="1400" b="1" i="0" u="none" strike="noStrike" cap="none" normalizeH="0" baseline="0" smtClean="0">
                          <a:ln>
                            <a:noFill/>
                          </a:ln>
                          <a:solidFill>
                            <a:srgbClr val="A4001D"/>
                          </a:solidFill>
                          <a:effectLst/>
                          <a:latin typeface="Arial" pitchFamily="34" charset="0"/>
                          <a:cs typeface="Arial" pitchFamily="34" charset="0"/>
                        </a:rPr>
                        <a:t>E/E</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0.023</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0.045</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0.036</a:t>
                      </a:r>
                      <a:endParaRPr kumimoji="0" lang="en-US" sz="1400" b="1"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0.036</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0.039</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0.038</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Guinea-Pig L (cm</a:t>
                      </a:r>
                      <a:r>
                        <a:rPr kumimoji="0" lang="en-US" sz="1400" b="1" i="0" u="none" strike="noStrike" cap="none" normalizeH="0" baseline="30000" smtClean="0">
                          <a:ln>
                            <a:noFill/>
                          </a:ln>
                          <a:solidFill>
                            <a:srgbClr val="A4001D"/>
                          </a:solidFill>
                          <a:effectLst/>
                          <a:latin typeface="Arial" pitchFamily="34" charset="0"/>
                          <a:cs typeface="Arial" pitchFamily="34" charset="0"/>
                        </a:rPr>
                        <a:t>-2</a:t>
                      </a:r>
                      <a:r>
                        <a:rPr kumimoji="0" lang="en-US" sz="1400" b="1" i="0" u="none" strike="noStrike" cap="none" normalizeH="0" baseline="0" smtClean="0">
                          <a:ln>
                            <a:noFill/>
                          </a:ln>
                          <a:solidFill>
                            <a:srgbClr val="A4001D"/>
                          </a:solidFill>
                          <a:effectLst/>
                          <a:latin typeface="Arial" pitchFamily="34" charset="0"/>
                          <a:cs typeface="Arial" pitchFamily="34" charset="0"/>
                        </a:rPr>
                        <a:t>s</a:t>
                      </a:r>
                      <a:r>
                        <a:rPr kumimoji="0" lang="en-US" sz="1400" b="1" i="0" u="none" strike="noStrike" cap="none" normalizeH="0" baseline="30000" smtClean="0">
                          <a:ln>
                            <a:noFill/>
                          </a:ln>
                          <a:solidFill>
                            <a:srgbClr val="A4001D"/>
                          </a:solidFill>
                          <a:effectLst/>
                          <a:latin typeface="Arial" pitchFamily="34" charset="0"/>
                          <a:cs typeface="Arial" pitchFamily="34" charset="0"/>
                        </a:rPr>
                        <a:t>-1</a:t>
                      </a:r>
                      <a:r>
                        <a:rPr kumimoji="0" lang="en-US" sz="1400" b="1" i="0" u="none" strike="noStrike" cap="none" normalizeH="0" baseline="0" smtClean="0">
                          <a:ln>
                            <a:noFill/>
                          </a:ln>
                          <a:solidFill>
                            <a:srgbClr val="A4001D"/>
                          </a:solidFill>
                          <a:effectLst/>
                          <a:latin typeface="Arial" pitchFamily="34" charset="0"/>
                          <a:cs typeface="Arial" pitchFamily="34" charset="0"/>
                        </a:rPr>
                        <a:t>)</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2.02E+34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1.86E+34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1.92E+34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1.98E+34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2.00E+34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2.02E+34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A4001D"/>
                          </a:solidFill>
                          <a:effectLst/>
                          <a:latin typeface="Arial" pitchFamily="34" charset="0"/>
                          <a:cs typeface="Arial" pitchFamily="34" charset="0"/>
                        </a:rPr>
                        <a:t>Guinea-Pig Lumi in 1%</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1.50E+34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1.09E+34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1.18E+34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1.17E+34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1.06E+34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A4001D"/>
                          </a:solidFill>
                          <a:effectLst/>
                          <a:latin typeface="Arial" pitchFamily="34" charset="0"/>
                          <a:cs typeface="Arial" pitchFamily="34" charset="0"/>
                        </a:rPr>
                        <a:t>1.24E+34</a:t>
                      </a:r>
                      <a:endParaRPr kumimoji="0" lang="en-US" sz="1400" b="0" i="0" u="none" strike="noStrike" cap="none" normalizeH="0" baseline="0" smtClean="0">
                        <a:ln>
                          <a:noFill/>
                        </a:ln>
                        <a:solidFill>
                          <a:srgbClr val="A4001D"/>
                        </a:solidFill>
                        <a:effectLst/>
                        <a:latin typeface="Arial" pitchFamily="34" charset="0"/>
                      </a:endParaRPr>
                    </a:p>
                  </a:txBody>
                  <a:tcPr anchor="b" horzOverflow="overflow">
                    <a:lnL w="12700" cap="flat" cmpd="sng" algn="ctr">
                      <a:solidFill>
                        <a:srgbClr val="666699"/>
                      </a:solidFill>
                      <a:prstDash val="solid"/>
                      <a:round/>
                      <a:headEnd type="none" w="med" len="med"/>
                      <a:tailEnd type="none" w="med" len="med"/>
                    </a:lnL>
                    <a:lnR w="12700" cap="flat" cmpd="sng" algn="ctr">
                      <a:solidFill>
                        <a:srgbClr val="666699"/>
                      </a:solidFill>
                      <a:prstDash val="solid"/>
                      <a:round/>
                      <a:headEnd type="none" w="med" len="med"/>
                      <a:tailEnd type="none" w="med" len="med"/>
                    </a:lnR>
                    <a:lnT w="12700" cap="flat" cmpd="sng" algn="ctr">
                      <a:solidFill>
                        <a:srgbClr val="666699"/>
                      </a:solidFill>
                      <a:prstDash val="solid"/>
                      <a:round/>
                      <a:headEnd type="none" w="med" len="med"/>
                      <a:tailEnd type="none" w="med" len="med"/>
                    </a:lnT>
                    <a:lnB w="12700" cap="flat" cmpd="sng" algn="ctr">
                      <a:solidFill>
                        <a:srgbClr val="666699"/>
                      </a:solidFill>
                      <a:prstDash val="solid"/>
                      <a:round/>
                      <a:headEnd type="none" w="med" len="med"/>
                      <a:tailEnd type="none" w="med" len="med"/>
                    </a:lnB>
                    <a:lnTlToBr>
                      <a:noFill/>
                    </a:lnTlToBr>
                    <a:lnBlToTr>
                      <a:noFill/>
                    </a:lnBlToTr>
                    <a:solidFill>
                      <a:srgbClr val="FFFAD4"/>
                    </a:solidFill>
                  </a:tcPr>
                </a:tc>
              </a:tr>
            </a:tbl>
          </a:graphicData>
        </a:graphic>
      </p:graphicFrame>
      <p:sp>
        <p:nvSpPr>
          <p:cNvPr id="893093" name="Text Box 165"/>
          <p:cNvSpPr txBox="1">
            <a:spLocks noChangeArrowheads="1"/>
          </p:cNvSpPr>
          <p:nvPr/>
        </p:nvSpPr>
        <p:spPr bwMode="auto">
          <a:xfrm>
            <a:off x="57150" y="6419850"/>
            <a:ext cx="4316413" cy="304800"/>
          </a:xfrm>
          <a:prstGeom prst="rect">
            <a:avLst/>
          </a:prstGeom>
          <a:noFill/>
          <a:ln w="9525">
            <a:noFill/>
            <a:miter lim="800000"/>
            <a:headEnd/>
            <a:tailEnd/>
          </a:ln>
          <a:effectLst/>
        </p:spPr>
        <p:txBody>
          <a:bodyPr wrap="none">
            <a:spAutoFit/>
          </a:bodyPr>
          <a:lstStyle/>
          <a:p>
            <a:r>
              <a:rPr lang="en-US" sz="1400"/>
              <a:t>*for flat z distribution the full bunch length is</a:t>
            </a:r>
            <a:r>
              <a:rPr lang="en-US" sz="1400">
                <a:latin typeface="Comic Sans MS" pitchFamily="66" charset="0"/>
              </a:rPr>
              <a:t> </a:t>
            </a:r>
            <a:r>
              <a:rPr lang="en-US" sz="1400" b="1">
                <a:latin typeface="Symbol" pitchFamily="18" charset="2"/>
              </a:rPr>
              <a:t>s</a:t>
            </a:r>
            <a:r>
              <a:rPr lang="en-US" sz="1400" baseline="-25000"/>
              <a:t>z</a:t>
            </a:r>
            <a:r>
              <a:rPr lang="en-US" sz="1400"/>
              <a:t>*2*3</a:t>
            </a:r>
            <a:r>
              <a:rPr lang="en-US" sz="1400" baseline="30000"/>
              <a:t>1/2</a:t>
            </a:r>
          </a:p>
        </p:txBody>
      </p:sp>
      <p:sp>
        <p:nvSpPr>
          <p:cNvPr id="893094" name="Rectangle 166"/>
          <p:cNvSpPr>
            <a:spLocks noChangeArrowheads="1"/>
          </p:cNvSpPr>
          <p:nvPr/>
        </p:nvSpPr>
        <p:spPr bwMode="auto">
          <a:xfrm>
            <a:off x="4495800" y="700088"/>
            <a:ext cx="1143000" cy="5791200"/>
          </a:xfrm>
          <a:prstGeom prst="rect">
            <a:avLst/>
          </a:prstGeom>
          <a:noFill/>
          <a:ln w="38100">
            <a:solidFill>
              <a:srgbClr val="008000"/>
            </a:solidFill>
            <a:miter lim="800000"/>
            <a:headEnd/>
            <a:tailEnd/>
          </a:ln>
          <a:effectLst/>
        </p:spPr>
        <p:txBody>
          <a:bodyPr anchor="ctr">
            <a:spAutoFit/>
          </a:bodyPr>
          <a:lstStyle/>
          <a:p>
            <a:endParaRPr lang="en-US"/>
          </a:p>
        </p:txBody>
      </p:sp>
      <p:sp>
        <p:nvSpPr>
          <p:cNvPr id="893095" name="Rectangle 167"/>
          <p:cNvSpPr>
            <a:spLocks noChangeArrowheads="1"/>
          </p:cNvSpPr>
          <p:nvPr/>
        </p:nvSpPr>
        <p:spPr bwMode="auto">
          <a:xfrm>
            <a:off x="152400" y="4019550"/>
            <a:ext cx="8839200" cy="304800"/>
          </a:xfrm>
          <a:prstGeom prst="rect">
            <a:avLst/>
          </a:prstGeom>
          <a:noFill/>
          <a:ln w="38100">
            <a:solidFill>
              <a:srgbClr val="008000"/>
            </a:solidFill>
            <a:miter lim="800000"/>
            <a:headEnd/>
            <a:tailEnd/>
          </a:ln>
          <a:effectLst/>
        </p:spPr>
        <p:txBody>
          <a:bodyPr wrap="none" anchor="ctr"/>
          <a:lstStyle/>
          <a:p>
            <a:endParaRPr lang="en-US"/>
          </a:p>
        </p:txBody>
      </p:sp>
      <p:sp>
        <p:nvSpPr>
          <p:cNvPr id="893096" name="Rectangle 168"/>
          <p:cNvSpPr>
            <a:spLocks noChangeArrowheads="1"/>
          </p:cNvSpPr>
          <p:nvPr/>
        </p:nvSpPr>
        <p:spPr bwMode="auto">
          <a:xfrm>
            <a:off x="5653088" y="609600"/>
            <a:ext cx="3505200" cy="6019800"/>
          </a:xfrm>
          <a:prstGeom prst="rect">
            <a:avLst/>
          </a:prstGeom>
          <a:solidFill>
            <a:schemeClr val="bg1"/>
          </a:solidFill>
          <a:ln w="9525">
            <a:noFill/>
            <a:miter lim="800000"/>
            <a:headEnd/>
            <a:tailEnd/>
          </a:ln>
          <a:effectLst/>
        </p:spPr>
        <p:txBody>
          <a:bodyPr wrap="none" anchor="ctr"/>
          <a:lstStyle/>
          <a:p>
            <a:pPr algn="ctr"/>
            <a:endParaRPr lang="en-US"/>
          </a:p>
        </p:txBody>
      </p:sp>
      <p:sp>
        <p:nvSpPr>
          <p:cNvPr id="893097" name="AutoShape 169"/>
          <p:cNvSpPr>
            <a:spLocks noChangeArrowheads="1"/>
          </p:cNvSpPr>
          <p:nvPr/>
        </p:nvSpPr>
        <p:spPr bwMode="auto">
          <a:xfrm>
            <a:off x="4986338" y="5591175"/>
            <a:ext cx="609600" cy="228600"/>
          </a:xfrm>
          <a:prstGeom prst="roundRect">
            <a:avLst>
              <a:gd name="adj" fmla="val 16667"/>
            </a:avLst>
          </a:prstGeom>
          <a:noFill/>
          <a:ln w="25400">
            <a:solidFill>
              <a:srgbClr val="FF0000"/>
            </a:solidFill>
            <a:round/>
            <a:headEnd/>
            <a:tailEnd/>
          </a:ln>
          <a:effectLst/>
        </p:spPr>
        <p:txBody>
          <a:bodyPr wrap="none" anchor="ctr"/>
          <a:lstStyle/>
          <a:p>
            <a:endParaRPr lang="en-US"/>
          </a:p>
        </p:txBody>
      </p:sp>
      <p:sp>
        <p:nvSpPr>
          <p:cNvPr id="893098" name="AutoShape 170"/>
          <p:cNvSpPr>
            <a:spLocks noChangeArrowheads="1"/>
          </p:cNvSpPr>
          <p:nvPr/>
        </p:nvSpPr>
        <p:spPr bwMode="auto">
          <a:xfrm>
            <a:off x="4981575" y="2543175"/>
            <a:ext cx="609600" cy="228600"/>
          </a:xfrm>
          <a:prstGeom prst="roundRect">
            <a:avLst>
              <a:gd name="adj" fmla="val 16667"/>
            </a:avLst>
          </a:prstGeom>
          <a:noFill/>
          <a:ln w="25400">
            <a:solidFill>
              <a:srgbClr val="FF0000"/>
            </a:solidFill>
            <a:round/>
            <a:headEnd/>
            <a:tailEnd/>
          </a:ln>
          <a:effectLst/>
        </p:spPr>
        <p:txBody>
          <a:bodyPr wrap="none" anchor="ctr"/>
          <a:lstStyle/>
          <a:p>
            <a:endParaRPr lang="en-US"/>
          </a:p>
        </p:txBody>
      </p:sp>
      <p:sp>
        <p:nvSpPr>
          <p:cNvPr id="893100" name="Text Box 172"/>
          <p:cNvSpPr txBox="1">
            <a:spLocks noChangeArrowheads="1"/>
          </p:cNvSpPr>
          <p:nvPr/>
        </p:nvSpPr>
        <p:spPr bwMode="auto">
          <a:xfrm>
            <a:off x="5791200" y="685800"/>
            <a:ext cx="3352800" cy="5934075"/>
          </a:xfrm>
          <a:prstGeom prst="rect">
            <a:avLst/>
          </a:prstGeom>
          <a:noFill/>
          <a:ln w="9525">
            <a:noFill/>
            <a:miter lim="800000"/>
            <a:headEnd/>
            <a:tailEnd/>
          </a:ln>
          <a:effectLst/>
        </p:spPr>
        <p:txBody>
          <a:bodyPr>
            <a:spAutoFit/>
          </a:bodyPr>
          <a:lstStyle/>
          <a:p>
            <a:r>
              <a:rPr lang="en-US" sz="2400">
                <a:solidFill>
                  <a:srgbClr val="CC0000"/>
                </a:solidFill>
              </a:rPr>
              <a:t>Travelling focus allows to lengthen the bunch</a:t>
            </a:r>
          </a:p>
          <a:p>
            <a:endParaRPr lang="en-US" sz="2400">
              <a:solidFill>
                <a:srgbClr val="CC0000"/>
              </a:solidFill>
            </a:endParaRPr>
          </a:p>
          <a:p>
            <a:r>
              <a:rPr lang="en-US" sz="2400">
                <a:solidFill>
                  <a:srgbClr val="CC0000"/>
                </a:solidFill>
              </a:rPr>
              <a:t>Thus, beamstrahlung energy spread is reduced</a:t>
            </a:r>
          </a:p>
          <a:p>
            <a:endParaRPr lang="en-US" sz="2400">
              <a:solidFill>
                <a:srgbClr val="CC0000"/>
              </a:solidFill>
            </a:endParaRPr>
          </a:p>
          <a:p>
            <a:r>
              <a:rPr lang="en-US" sz="2400">
                <a:solidFill>
                  <a:srgbClr val="CC0000"/>
                </a:solidFill>
              </a:rPr>
              <a:t>Focusing during collision is aided by focusing of the opposite bunch</a:t>
            </a:r>
          </a:p>
          <a:p>
            <a:endParaRPr lang="en-US" sz="2400">
              <a:solidFill>
                <a:srgbClr val="CC0000"/>
              </a:solidFill>
            </a:endParaRPr>
          </a:p>
          <a:p>
            <a:r>
              <a:rPr lang="en-US" sz="2400">
                <a:solidFill>
                  <a:srgbClr val="CC0000"/>
                </a:solidFill>
              </a:rPr>
              <a:t>Focal point during collision moves to coincide with the head of the opposite bunch</a:t>
            </a:r>
          </a:p>
        </p:txBody>
      </p:sp>
      <p:sp>
        <p:nvSpPr>
          <p:cNvPr id="893102" name="AutoShape 174"/>
          <p:cNvSpPr>
            <a:spLocks noChangeArrowheads="1"/>
          </p:cNvSpPr>
          <p:nvPr/>
        </p:nvSpPr>
        <p:spPr bwMode="auto">
          <a:xfrm>
            <a:off x="4783138" y="5286375"/>
            <a:ext cx="822325" cy="214313"/>
          </a:xfrm>
          <a:prstGeom prst="roundRect">
            <a:avLst>
              <a:gd name="adj" fmla="val 16667"/>
            </a:avLst>
          </a:prstGeom>
          <a:noFill/>
          <a:ln w="25400">
            <a:solidFill>
              <a:srgbClr val="FF0000"/>
            </a:solidFill>
            <a:round/>
            <a:headEnd/>
            <a:tailEnd/>
          </a:ln>
          <a:effectLst/>
        </p:spPr>
        <p:txBody>
          <a:bodyPr wrap="none" anchor="ctr"/>
          <a:lstStyle/>
          <a:p>
            <a:endParaRPr lang="en-US"/>
          </a:p>
        </p:txBody>
      </p:sp>
    </p:spTree>
  </p:cSld>
  <p:clrMapOvr>
    <a:masterClrMapping/>
  </p:clrMapOvr>
  <p:transition>
    <p:strips dir="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6" name="Slide Number Placeholder 5"/>
          <p:cNvSpPr>
            <a:spLocks noGrp="1"/>
          </p:cNvSpPr>
          <p:nvPr>
            <p:ph type="sldNum" sz="quarter" idx="4294967295"/>
          </p:nvPr>
        </p:nvSpPr>
        <p:spPr>
          <a:xfrm>
            <a:off x="7226300" y="6553200"/>
            <a:ext cx="1905000" cy="228600"/>
          </a:xfrm>
          <a:prstGeom prst="rect">
            <a:avLst/>
          </a:prstGeom>
        </p:spPr>
        <p:txBody>
          <a:bodyPr/>
          <a:lstStyle/>
          <a:p>
            <a:pPr>
              <a:defRPr/>
            </a:pPr>
            <a:fld id="{3EA80814-5303-4080-876A-24EBA59250D7}" type="slidenum">
              <a:rPr lang="en-US" smtClean="0"/>
              <a:pPr>
                <a:defRPr/>
              </a:pPr>
              <a:t>41</a:t>
            </a:fld>
            <a:endParaRPr lang="en-US"/>
          </a:p>
        </p:txBody>
      </p:sp>
      <p:sp>
        <p:nvSpPr>
          <p:cNvPr id="7" name="Rectangle 3"/>
          <p:cNvSpPr txBox="1">
            <a:spLocks noChangeArrowheads="1"/>
          </p:cNvSpPr>
          <p:nvPr/>
        </p:nvSpPr>
        <p:spPr>
          <a:xfrm>
            <a:off x="1331640" y="188640"/>
            <a:ext cx="7696200" cy="725760"/>
          </a:xfrm>
          <a:prstGeom prst="rect">
            <a:avLst/>
          </a:prstGeom>
        </p:spPr>
        <p:txBody>
          <a:bodyPr/>
          <a:lstStyle/>
          <a:p>
            <a:pPr algn="ctr" eaLnBrk="1" fontAlgn="base" hangingPunct="1">
              <a:defRPr/>
            </a:pPr>
            <a:r>
              <a:rPr lang="en-US" sz="3600" kern="0" dirty="0">
                <a:solidFill>
                  <a:srgbClr val="23346C"/>
                </a:solidFill>
                <a:latin typeface="+mj-lt"/>
                <a:ea typeface="+mj-ea"/>
                <a:cs typeface="+mj-cs"/>
              </a:rPr>
              <a:t>Beam Parameters</a:t>
            </a:r>
          </a:p>
        </p:txBody>
      </p:sp>
      <p:pic>
        <p:nvPicPr>
          <p:cNvPr id="6150" name="Object 2"/>
          <p:cNvPicPr>
            <a:picLocks noChangeAspect="1" noChangeArrowheads="1"/>
          </p:cNvPicPr>
          <p:nvPr/>
        </p:nvPicPr>
        <p:blipFill>
          <a:blip r:embed="rId2" cstate="screen"/>
          <a:srcRect/>
          <a:stretch>
            <a:fillRect/>
          </a:stretch>
        </p:blipFill>
        <p:spPr bwMode="auto">
          <a:xfrm>
            <a:off x="485775" y="1066800"/>
            <a:ext cx="8124825" cy="4038600"/>
          </a:xfrm>
          <a:prstGeom prst="rect">
            <a:avLst/>
          </a:prstGeom>
          <a:noFill/>
          <a:ln w="9525">
            <a:noFill/>
            <a:miter lim="800000"/>
            <a:headEnd/>
            <a:tailEnd/>
          </a:ln>
        </p:spPr>
      </p:pic>
      <p:sp>
        <p:nvSpPr>
          <p:cNvPr id="6151" name="Rectangle 8"/>
          <p:cNvSpPr>
            <a:spLocks noChangeArrowheads="1"/>
          </p:cNvSpPr>
          <p:nvPr/>
        </p:nvSpPr>
        <p:spPr bwMode="auto">
          <a:xfrm>
            <a:off x="6643688" y="1295400"/>
            <a:ext cx="609600" cy="3429000"/>
          </a:xfrm>
          <a:prstGeom prst="rect">
            <a:avLst/>
          </a:prstGeom>
          <a:noFill/>
          <a:ln w="38100" algn="ctr">
            <a:solidFill>
              <a:srgbClr val="FF0000"/>
            </a:solidFill>
            <a:round/>
            <a:headEnd/>
            <a:tailEnd type="triangle" w="med" len="med"/>
          </a:ln>
        </p:spPr>
        <p:txBody>
          <a:bodyPr wrap="none">
            <a:spAutoFit/>
          </a:bodyPr>
          <a:lstStyle/>
          <a:p>
            <a:pPr fontAlgn="base"/>
            <a:endParaRPr lang="en-US" sz="1600">
              <a:latin typeface="Times New Roman" pitchFamily="18" charset="0"/>
            </a:endParaRPr>
          </a:p>
        </p:txBody>
      </p:sp>
      <p:sp>
        <p:nvSpPr>
          <p:cNvPr id="6152" name="TextBox 9"/>
          <p:cNvSpPr txBox="1">
            <a:spLocks noChangeArrowheads="1"/>
          </p:cNvSpPr>
          <p:nvPr/>
        </p:nvSpPr>
        <p:spPr bwMode="auto">
          <a:xfrm>
            <a:off x="533400" y="5105400"/>
            <a:ext cx="8404865" cy="1200329"/>
          </a:xfrm>
          <a:prstGeom prst="rect">
            <a:avLst/>
          </a:prstGeom>
          <a:noFill/>
          <a:ln w="9525">
            <a:solidFill>
              <a:srgbClr val="FF0000"/>
            </a:solidFill>
            <a:miter lim="800000"/>
            <a:headEnd/>
            <a:tailEnd/>
          </a:ln>
        </p:spPr>
        <p:txBody>
          <a:bodyPr wrap="none">
            <a:spAutoFit/>
          </a:bodyPr>
          <a:lstStyle/>
          <a:p>
            <a:r>
              <a:rPr lang="en-US" sz="1800" dirty="0">
                <a:solidFill>
                  <a:srgbClr val="FF0000"/>
                </a:solidFill>
              </a:rPr>
              <a:t>Rate at IP = 2.5Hz, </a:t>
            </a:r>
          </a:p>
          <a:p>
            <a:r>
              <a:rPr lang="en-US" sz="1800" dirty="0">
                <a:solidFill>
                  <a:srgbClr val="FF0000"/>
                </a:solidFill>
              </a:rPr>
              <a:t>Rate in the linac = 5Hz (every other pulse is at 150GeV/beam, for e+ production)</a:t>
            </a:r>
          </a:p>
          <a:p>
            <a:endParaRPr lang="en-US" sz="1800" dirty="0">
              <a:solidFill>
                <a:srgbClr val="FF0000"/>
              </a:solidFill>
            </a:endParaRPr>
          </a:p>
          <a:p>
            <a:r>
              <a:rPr lang="en-US" sz="1800" dirty="0">
                <a:solidFill>
                  <a:srgbClr val="FF0000"/>
                </a:solidFill>
              </a:rPr>
              <a:t>Low luminosity at this energy reduces the physics reach</a:t>
            </a:r>
          </a:p>
        </p:txBody>
      </p:sp>
      <p:cxnSp>
        <p:nvCxnSpPr>
          <p:cNvPr id="6153" name="Straight Arrow Connector 10"/>
          <p:cNvCxnSpPr>
            <a:cxnSpLocks noChangeShapeType="1"/>
          </p:cNvCxnSpPr>
          <p:nvPr/>
        </p:nvCxnSpPr>
        <p:spPr bwMode="auto">
          <a:xfrm rot="5400000" flipH="1" flipV="1">
            <a:off x="6400800" y="4876800"/>
            <a:ext cx="304800" cy="152400"/>
          </a:xfrm>
          <a:prstGeom prst="straightConnector1">
            <a:avLst/>
          </a:prstGeom>
          <a:noFill/>
          <a:ln w="25400" algn="ctr">
            <a:solidFill>
              <a:srgbClr val="FF0000"/>
            </a:solidFill>
            <a:round/>
            <a:headEnd/>
            <a:tailEnd type="arrow" w="med" len="med"/>
          </a:ln>
        </p:spPr>
      </p:cxnSp>
      <p:sp>
        <p:nvSpPr>
          <p:cNvPr id="11" name="Rectangle 8"/>
          <p:cNvSpPr>
            <a:spLocks noChangeArrowheads="1"/>
          </p:cNvSpPr>
          <p:nvPr/>
        </p:nvSpPr>
        <p:spPr bwMode="auto">
          <a:xfrm>
            <a:off x="4017708" y="1290532"/>
            <a:ext cx="609600" cy="3429000"/>
          </a:xfrm>
          <a:prstGeom prst="rect">
            <a:avLst/>
          </a:prstGeom>
          <a:noFill/>
          <a:ln w="38100" algn="ctr">
            <a:solidFill>
              <a:srgbClr val="FF0000"/>
            </a:solidFill>
            <a:round/>
            <a:headEnd/>
            <a:tailEnd type="triangle" w="med" len="med"/>
          </a:ln>
        </p:spPr>
        <p:txBody>
          <a:bodyPr wrap="none">
            <a:spAutoFit/>
          </a:bodyPr>
          <a:lstStyle/>
          <a:p>
            <a:pPr fontAlgn="base"/>
            <a:endParaRPr lang="en-US" sz="1600">
              <a:latin typeface="Times New Roman" pitchFamily="18" charset="0"/>
            </a:endParaRPr>
          </a:p>
        </p:txBody>
      </p:sp>
    </p:spTree>
  </p:cSld>
  <p:clrMapOvr>
    <a:masterClrMapping/>
  </p:clrMapOvr>
  <p:transition>
    <p:strips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6" name="Slide Number Placeholder 5"/>
          <p:cNvSpPr>
            <a:spLocks noGrp="1"/>
          </p:cNvSpPr>
          <p:nvPr>
            <p:ph type="sldNum" sz="quarter" idx="4294967295"/>
          </p:nvPr>
        </p:nvSpPr>
        <p:spPr>
          <a:xfrm>
            <a:off x="7226300" y="6553200"/>
            <a:ext cx="1905000" cy="228600"/>
          </a:xfrm>
          <a:prstGeom prst="rect">
            <a:avLst/>
          </a:prstGeom>
        </p:spPr>
        <p:txBody>
          <a:bodyPr/>
          <a:lstStyle/>
          <a:p>
            <a:pPr>
              <a:defRPr/>
            </a:pPr>
            <a:fld id="{9E8BFB13-A492-4DCB-A635-2EA42D3CBB2A}" type="slidenum">
              <a:rPr lang="en-US" smtClean="0"/>
              <a:pPr>
                <a:defRPr/>
              </a:pPr>
              <a:t>42</a:t>
            </a:fld>
            <a:endParaRPr lang="en-US"/>
          </a:p>
        </p:txBody>
      </p:sp>
      <p:pic>
        <p:nvPicPr>
          <p:cNvPr id="7173" name="Picture 2"/>
          <p:cNvPicPr>
            <a:picLocks noChangeAspect="1" noChangeArrowheads="1"/>
          </p:cNvPicPr>
          <p:nvPr/>
        </p:nvPicPr>
        <p:blipFill>
          <a:blip r:embed="rId2" cstate="screen"/>
          <a:srcRect/>
          <a:stretch>
            <a:fillRect/>
          </a:stretch>
        </p:blipFill>
        <p:spPr bwMode="auto">
          <a:xfrm>
            <a:off x="1371600" y="609600"/>
            <a:ext cx="7312025" cy="5486400"/>
          </a:xfrm>
          <a:prstGeom prst="rect">
            <a:avLst/>
          </a:prstGeom>
          <a:solidFill>
            <a:srgbClr val="33CC33"/>
          </a:solidFill>
          <a:ln w="9525">
            <a:noFill/>
            <a:miter lim="800000"/>
            <a:headEnd/>
            <a:tailEnd/>
          </a:ln>
        </p:spPr>
      </p:pic>
      <p:sp>
        <p:nvSpPr>
          <p:cNvPr id="7174" name="TextBox 2"/>
          <p:cNvSpPr txBox="1">
            <a:spLocks noChangeArrowheads="1"/>
          </p:cNvSpPr>
          <p:nvPr/>
        </p:nvSpPr>
        <p:spPr bwMode="auto">
          <a:xfrm rot="-5400000">
            <a:off x="1111250" y="1257300"/>
            <a:ext cx="944563" cy="461963"/>
          </a:xfrm>
          <a:prstGeom prst="rect">
            <a:avLst/>
          </a:prstGeom>
          <a:noFill/>
          <a:ln w="9525">
            <a:noFill/>
            <a:miter lim="800000"/>
            <a:headEnd/>
            <a:tailEnd/>
          </a:ln>
        </p:spPr>
        <p:txBody>
          <a:bodyPr wrap="none">
            <a:spAutoFit/>
          </a:bodyPr>
          <a:lstStyle/>
          <a:p>
            <a:r>
              <a:rPr lang="en-US" altLang="zh-CN" sz="2400"/>
              <a:t>L,E34</a:t>
            </a:r>
          </a:p>
        </p:txBody>
      </p:sp>
      <p:sp>
        <p:nvSpPr>
          <p:cNvPr id="7175" name="TextBox 3"/>
          <p:cNvSpPr txBox="1">
            <a:spLocks noChangeArrowheads="1"/>
          </p:cNvSpPr>
          <p:nvPr/>
        </p:nvSpPr>
        <p:spPr bwMode="auto">
          <a:xfrm>
            <a:off x="7500938" y="5238750"/>
            <a:ext cx="804862" cy="400050"/>
          </a:xfrm>
          <a:prstGeom prst="rect">
            <a:avLst/>
          </a:prstGeom>
          <a:noFill/>
          <a:ln w="9525">
            <a:noFill/>
            <a:miter lim="800000"/>
            <a:headEnd/>
            <a:tailEnd/>
          </a:ln>
        </p:spPr>
        <p:txBody>
          <a:bodyPr wrap="none">
            <a:spAutoFit/>
          </a:bodyPr>
          <a:lstStyle/>
          <a:p>
            <a:r>
              <a:rPr lang="en-US" altLang="zh-CN"/>
              <a:t>E CM</a:t>
            </a:r>
          </a:p>
        </p:txBody>
      </p:sp>
      <p:cxnSp>
        <p:nvCxnSpPr>
          <p:cNvPr id="7176" name="Straight Connector 5"/>
          <p:cNvCxnSpPr>
            <a:cxnSpLocks noChangeShapeType="1"/>
          </p:cNvCxnSpPr>
          <p:nvPr/>
        </p:nvCxnSpPr>
        <p:spPr bwMode="auto">
          <a:xfrm rot="10800000" flipV="1">
            <a:off x="3937000" y="2171700"/>
            <a:ext cx="3746500" cy="889000"/>
          </a:xfrm>
          <a:prstGeom prst="line">
            <a:avLst/>
          </a:prstGeom>
          <a:noFill/>
          <a:ln w="9525" algn="ctr">
            <a:solidFill>
              <a:schemeClr val="tx1"/>
            </a:solidFill>
            <a:prstDash val="lgDash"/>
            <a:round/>
            <a:headEnd/>
            <a:tailEnd/>
          </a:ln>
        </p:spPr>
      </p:cxnSp>
      <p:sp>
        <p:nvSpPr>
          <p:cNvPr id="7177" name="TextBox 7"/>
          <p:cNvSpPr txBox="1">
            <a:spLocks noChangeArrowheads="1"/>
          </p:cNvSpPr>
          <p:nvPr/>
        </p:nvSpPr>
        <p:spPr bwMode="auto">
          <a:xfrm>
            <a:off x="5443538" y="1066800"/>
            <a:ext cx="539750" cy="400050"/>
          </a:xfrm>
          <a:prstGeom prst="rect">
            <a:avLst/>
          </a:prstGeom>
          <a:noFill/>
          <a:ln w="9525">
            <a:noFill/>
            <a:miter lim="800000"/>
            <a:headEnd/>
            <a:tailEnd/>
          </a:ln>
        </p:spPr>
        <p:txBody>
          <a:bodyPr wrap="none">
            <a:spAutoFit/>
          </a:bodyPr>
          <a:lstStyle/>
          <a:p>
            <a:r>
              <a:rPr lang="en-US" altLang="zh-CN"/>
              <a:t>1/E</a:t>
            </a:r>
          </a:p>
        </p:txBody>
      </p:sp>
      <p:sp>
        <p:nvSpPr>
          <p:cNvPr id="7178" name="TextBox 8"/>
          <p:cNvSpPr txBox="1">
            <a:spLocks noChangeArrowheads="1"/>
          </p:cNvSpPr>
          <p:nvPr/>
        </p:nvSpPr>
        <p:spPr bwMode="auto">
          <a:xfrm>
            <a:off x="5861050" y="2590800"/>
            <a:ext cx="731838" cy="400050"/>
          </a:xfrm>
          <a:prstGeom prst="rect">
            <a:avLst/>
          </a:prstGeom>
          <a:noFill/>
          <a:ln w="9525">
            <a:noFill/>
            <a:miter lim="800000"/>
            <a:headEnd/>
            <a:tailEnd/>
          </a:ln>
        </p:spPr>
        <p:txBody>
          <a:bodyPr wrap="none">
            <a:spAutoFit/>
          </a:bodyPr>
          <a:lstStyle/>
          <a:p>
            <a:r>
              <a:rPr lang="en-US" altLang="zh-CN"/>
              <a:t>0.5/E</a:t>
            </a:r>
          </a:p>
        </p:txBody>
      </p:sp>
      <p:sp>
        <p:nvSpPr>
          <p:cNvPr id="7179" name="TextBox 9"/>
          <p:cNvSpPr txBox="1">
            <a:spLocks noChangeArrowheads="1"/>
          </p:cNvSpPr>
          <p:nvPr/>
        </p:nvSpPr>
        <p:spPr bwMode="auto">
          <a:xfrm>
            <a:off x="2619375" y="4794250"/>
            <a:ext cx="862013" cy="369888"/>
          </a:xfrm>
          <a:prstGeom prst="rect">
            <a:avLst/>
          </a:prstGeom>
          <a:noFill/>
          <a:ln w="9525">
            <a:noFill/>
            <a:miter lim="800000"/>
            <a:headEnd/>
            <a:tailEnd/>
          </a:ln>
        </p:spPr>
        <p:txBody>
          <a:bodyPr>
            <a:spAutoFit/>
          </a:bodyPr>
          <a:lstStyle/>
          <a:p>
            <a:r>
              <a:rPr lang="en-US" altLang="zh-CN" sz="1800"/>
              <a:t>0.25/E</a:t>
            </a:r>
          </a:p>
        </p:txBody>
      </p:sp>
      <p:cxnSp>
        <p:nvCxnSpPr>
          <p:cNvPr id="7180" name="Straight Arrow Connector 11"/>
          <p:cNvCxnSpPr>
            <a:cxnSpLocks noChangeShapeType="1"/>
          </p:cNvCxnSpPr>
          <p:nvPr/>
        </p:nvCxnSpPr>
        <p:spPr bwMode="auto">
          <a:xfrm rot="5400000" flipH="1" flipV="1">
            <a:off x="2944813" y="4513262"/>
            <a:ext cx="514350" cy="149225"/>
          </a:xfrm>
          <a:prstGeom prst="straightConnector1">
            <a:avLst/>
          </a:prstGeom>
          <a:noFill/>
          <a:ln w="9525" algn="ctr">
            <a:solidFill>
              <a:schemeClr val="tx1"/>
            </a:solidFill>
            <a:round/>
            <a:headEnd/>
            <a:tailEnd type="arrow" w="med" len="med"/>
          </a:ln>
        </p:spPr>
      </p:cxnSp>
      <p:sp>
        <p:nvSpPr>
          <p:cNvPr id="7181" name="Rectangle 13"/>
          <p:cNvSpPr>
            <a:spLocks noChangeArrowheads="1"/>
          </p:cNvSpPr>
          <p:nvPr/>
        </p:nvSpPr>
        <p:spPr bwMode="auto">
          <a:xfrm>
            <a:off x="3200400" y="1828800"/>
            <a:ext cx="685800" cy="762000"/>
          </a:xfrm>
          <a:prstGeom prst="rect">
            <a:avLst/>
          </a:prstGeom>
          <a:solidFill>
            <a:schemeClr val="bg1"/>
          </a:solidFill>
          <a:ln w="9525" algn="ctr">
            <a:noFill/>
            <a:round/>
            <a:headEnd/>
            <a:tailEnd type="triangle" w="med" len="med"/>
          </a:ln>
        </p:spPr>
        <p:txBody>
          <a:bodyPr wrap="none">
            <a:spAutoFit/>
          </a:bodyPr>
          <a:lstStyle/>
          <a:p>
            <a:endParaRPr lang="en-US" altLang="zh-CN"/>
          </a:p>
        </p:txBody>
      </p:sp>
      <p:sp>
        <p:nvSpPr>
          <p:cNvPr id="7182" name="TextBox 14"/>
          <p:cNvSpPr txBox="1">
            <a:spLocks noChangeArrowheads="1"/>
          </p:cNvSpPr>
          <p:nvPr/>
        </p:nvSpPr>
        <p:spPr bwMode="auto">
          <a:xfrm>
            <a:off x="2863850" y="2660650"/>
            <a:ext cx="731838" cy="400050"/>
          </a:xfrm>
          <a:prstGeom prst="rect">
            <a:avLst/>
          </a:prstGeom>
          <a:noFill/>
          <a:ln w="9525">
            <a:noFill/>
            <a:miter lim="800000"/>
            <a:headEnd/>
            <a:tailEnd/>
          </a:ln>
        </p:spPr>
        <p:txBody>
          <a:bodyPr wrap="none">
            <a:spAutoFit/>
          </a:bodyPr>
          <a:lstStyle/>
          <a:p>
            <a:r>
              <a:rPr lang="en-US" altLang="zh-CN"/>
              <a:t>0.5/E</a:t>
            </a:r>
          </a:p>
        </p:txBody>
      </p:sp>
      <p:sp>
        <p:nvSpPr>
          <p:cNvPr id="7183" name="TextBox 15"/>
          <p:cNvSpPr txBox="1">
            <a:spLocks noChangeArrowheads="1"/>
          </p:cNvSpPr>
          <p:nvPr/>
        </p:nvSpPr>
        <p:spPr bwMode="auto">
          <a:xfrm>
            <a:off x="3962400" y="152400"/>
            <a:ext cx="2209800" cy="523875"/>
          </a:xfrm>
          <a:prstGeom prst="rect">
            <a:avLst/>
          </a:prstGeom>
          <a:noFill/>
          <a:ln w="9525">
            <a:noFill/>
            <a:miter lim="800000"/>
            <a:headEnd/>
            <a:tailEnd/>
          </a:ln>
        </p:spPr>
        <p:txBody>
          <a:bodyPr wrap="none">
            <a:spAutoFit/>
          </a:bodyPr>
          <a:lstStyle/>
          <a:p>
            <a:r>
              <a:rPr lang="en-US" altLang="zh-CN" sz="2800"/>
              <a:t>SB2009 Lumi</a:t>
            </a:r>
          </a:p>
        </p:txBody>
      </p:sp>
      <p:sp>
        <p:nvSpPr>
          <p:cNvPr id="7184" name="TextBox 24"/>
          <p:cNvSpPr txBox="1">
            <a:spLocks noChangeArrowheads="1"/>
          </p:cNvSpPr>
          <p:nvPr/>
        </p:nvSpPr>
        <p:spPr bwMode="auto">
          <a:xfrm>
            <a:off x="5410200" y="3263900"/>
            <a:ext cx="2763838" cy="523875"/>
          </a:xfrm>
          <a:prstGeom prst="rect">
            <a:avLst/>
          </a:prstGeom>
          <a:noFill/>
          <a:ln w="9525">
            <a:noFill/>
            <a:miter lim="800000"/>
            <a:headEnd/>
            <a:tailEnd/>
          </a:ln>
        </p:spPr>
        <p:txBody>
          <a:bodyPr wrap="none">
            <a:spAutoFit/>
          </a:bodyPr>
          <a:lstStyle/>
          <a:p>
            <a:r>
              <a:rPr lang="en-US" altLang="zh-CN" sz="2800" dirty="0">
                <a:solidFill>
                  <a:srgbClr val="FF0000"/>
                </a:solidFill>
              </a:rPr>
              <a:t>Actual luminosity</a:t>
            </a:r>
          </a:p>
        </p:txBody>
      </p:sp>
      <p:sp>
        <p:nvSpPr>
          <p:cNvPr id="19" name="Multiply 18"/>
          <p:cNvSpPr/>
          <p:nvPr/>
        </p:nvSpPr>
        <p:spPr bwMode="auto">
          <a:xfrm>
            <a:off x="4953000" y="3276600"/>
            <a:ext cx="533400" cy="533400"/>
          </a:xfrm>
          <a:prstGeom prst="mathMultiply">
            <a:avLst>
              <a:gd name="adj1" fmla="val 11615"/>
            </a:avLst>
          </a:prstGeom>
          <a:solidFill>
            <a:srgbClr val="FF0000"/>
          </a:solidFill>
          <a:ln w="9525" cap="flat" cmpd="sng" algn="ctr">
            <a:solidFill>
              <a:schemeClr val="bg1"/>
            </a:solidFill>
            <a:prstDash val="solid"/>
            <a:round/>
            <a:headEnd type="none" w="med" len="med"/>
            <a:tailEnd type="triangle" w="med" len="med"/>
          </a:ln>
          <a:effectLst/>
        </p:spPr>
        <p:txBody>
          <a:bodyPr wrap="none">
            <a:spAutoFit/>
          </a:bodyPr>
          <a:lstStyle/>
          <a:p>
            <a:pPr>
              <a:defRPr/>
            </a:pPr>
            <a:endParaRPr lang="en-US"/>
          </a:p>
        </p:txBody>
      </p:sp>
      <p:sp>
        <p:nvSpPr>
          <p:cNvPr id="7186" name="TextBox 19"/>
          <p:cNvSpPr txBox="1">
            <a:spLocks noChangeArrowheads="1"/>
          </p:cNvSpPr>
          <p:nvPr/>
        </p:nvSpPr>
        <p:spPr bwMode="auto">
          <a:xfrm>
            <a:off x="0" y="2455863"/>
            <a:ext cx="1752600" cy="3538537"/>
          </a:xfrm>
          <a:prstGeom prst="rect">
            <a:avLst/>
          </a:prstGeom>
          <a:noFill/>
          <a:ln w="9525">
            <a:solidFill>
              <a:srgbClr val="FF0000"/>
            </a:solidFill>
            <a:miter lim="800000"/>
            <a:headEnd/>
            <a:tailEnd/>
          </a:ln>
        </p:spPr>
        <p:txBody>
          <a:bodyPr>
            <a:spAutoFit/>
          </a:bodyPr>
          <a:lstStyle/>
          <a:p>
            <a:r>
              <a:rPr lang="en-US" sz="1800">
                <a:solidFill>
                  <a:srgbClr val="FF0000"/>
                </a:solidFill>
              </a:rPr>
              <a:t>Rate at IP = 2.5Hz, Rate in the linac = 5Hz (every other pulse is at 150GeV/beam, for e+ production)</a:t>
            </a:r>
          </a:p>
          <a:p>
            <a:endParaRPr lang="en-US" sz="1600">
              <a:solidFill>
                <a:srgbClr val="FF0000"/>
              </a:solidFill>
            </a:endParaRPr>
          </a:p>
          <a:p>
            <a:r>
              <a:rPr lang="en-US" sz="1600">
                <a:solidFill>
                  <a:srgbClr val="FF0000"/>
                </a:solidFill>
              </a:rPr>
              <a:t>Low luminosity at this energy reduces the physics reach</a:t>
            </a:r>
          </a:p>
        </p:txBody>
      </p:sp>
      <p:sp>
        <p:nvSpPr>
          <p:cNvPr id="7187" name="Rectangle 20"/>
          <p:cNvSpPr>
            <a:spLocks noChangeArrowheads="1"/>
          </p:cNvSpPr>
          <p:nvPr/>
        </p:nvSpPr>
        <p:spPr bwMode="auto">
          <a:xfrm>
            <a:off x="2057400" y="1676400"/>
            <a:ext cx="1752600" cy="3657600"/>
          </a:xfrm>
          <a:prstGeom prst="rect">
            <a:avLst/>
          </a:prstGeom>
          <a:noFill/>
          <a:ln w="38100" algn="ctr">
            <a:solidFill>
              <a:srgbClr val="FF0000"/>
            </a:solidFill>
            <a:round/>
            <a:headEnd/>
            <a:tailEnd type="triangle" w="med" len="med"/>
          </a:ln>
        </p:spPr>
        <p:txBody>
          <a:bodyPr>
            <a:spAutoFit/>
          </a:bodyPr>
          <a:lstStyle/>
          <a:p>
            <a:pPr fontAlgn="base"/>
            <a:endParaRPr lang="en-US" sz="1600">
              <a:latin typeface="Times New Roman" pitchFamily="18" charset="0"/>
            </a:endParaRPr>
          </a:p>
        </p:txBody>
      </p:sp>
      <p:cxnSp>
        <p:nvCxnSpPr>
          <p:cNvPr id="7188" name="Straight Arrow Connector 21"/>
          <p:cNvCxnSpPr>
            <a:cxnSpLocks noChangeShapeType="1"/>
          </p:cNvCxnSpPr>
          <p:nvPr/>
        </p:nvCxnSpPr>
        <p:spPr bwMode="auto">
          <a:xfrm rot="5400000" flipH="1" flipV="1">
            <a:off x="1752600" y="4800600"/>
            <a:ext cx="304800" cy="304800"/>
          </a:xfrm>
          <a:prstGeom prst="straightConnector1">
            <a:avLst/>
          </a:prstGeom>
          <a:noFill/>
          <a:ln w="25400" algn="ctr">
            <a:solidFill>
              <a:srgbClr val="FF0000"/>
            </a:solidFill>
            <a:round/>
            <a:headEnd/>
            <a:tailEnd type="arrow" w="med" len="med"/>
          </a:ln>
        </p:spPr>
      </p:cxnSp>
    </p:spTree>
  </p:cSld>
  <p:clrMapOvr>
    <a:masterClrMapping/>
  </p:clrMapOvr>
  <p:transition>
    <p:strips dir="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6" name="Slide Number Placeholder 5"/>
          <p:cNvSpPr>
            <a:spLocks noGrp="1"/>
          </p:cNvSpPr>
          <p:nvPr>
            <p:ph type="sldNum" sz="quarter" idx="4294967295"/>
          </p:nvPr>
        </p:nvSpPr>
        <p:spPr>
          <a:xfrm>
            <a:off x="7226300" y="6553200"/>
            <a:ext cx="1905000" cy="228600"/>
          </a:xfrm>
          <a:prstGeom prst="rect">
            <a:avLst/>
          </a:prstGeom>
        </p:spPr>
        <p:txBody>
          <a:bodyPr/>
          <a:lstStyle/>
          <a:p>
            <a:pPr>
              <a:defRPr/>
            </a:pPr>
            <a:fld id="{E3763FD2-B086-420D-B0B4-FE73342B01FA}" type="slidenum">
              <a:rPr lang="en-US" smtClean="0"/>
              <a:pPr>
                <a:defRPr/>
              </a:pPr>
              <a:t>43</a:t>
            </a:fld>
            <a:endParaRPr lang="en-US"/>
          </a:p>
        </p:txBody>
      </p:sp>
      <p:sp>
        <p:nvSpPr>
          <p:cNvPr id="7" name="Title 1"/>
          <p:cNvSpPr txBox="1">
            <a:spLocks/>
          </p:cNvSpPr>
          <p:nvPr/>
        </p:nvSpPr>
        <p:spPr>
          <a:xfrm>
            <a:off x="1447800" y="0"/>
            <a:ext cx="7516688" cy="914400"/>
          </a:xfrm>
          <a:prstGeom prst="rect">
            <a:avLst/>
          </a:prstGeom>
        </p:spPr>
        <p:txBody>
          <a:bodyPr/>
          <a:lstStyle/>
          <a:p>
            <a:pPr algn="ctr" fontAlgn="base">
              <a:defRPr/>
            </a:pPr>
            <a:r>
              <a:rPr lang="en-US" sz="3600" kern="0" dirty="0">
                <a:solidFill>
                  <a:srgbClr val="23346C"/>
                </a:solidFill>
                <a:latin typeface="+mj-lt"/>
                <a:ea typeface="+mj-ea"/>
                <a:cs typeface="+mj-cs"/>
              </a:rPr>
              <a:t>Work on mitigations of L(E) with SB2009 </a:t>
            </a:r>
            <a:r>
              <a:rPr lang="en-US" sz="3600" kern="0" dirty="0" smtClean="0">
                <a:solidFill>
                  <a:srgbClr val="23346C"/>
                </a:solidFill>
                <a:latin typeface="+mj-lt"/>
                <a:ea typeface="+mj-ea"/>
                <a:cs typeface="+mj-cs"/>
              </a:rPr>
              <a:t>during and after </a:t>
            </a:r>
            <a:r>
              <a:rPr lang="en-US" sz="3600" kern="0" dirty="0">
                <a:solidFill>
                  <a:srgbClr val="23346C"/>
                </a:solidFill>
                <a:latin typeface="+mj-lt"/>
                <a:ea typeface="+mj-ea"/>
                <a:cs typeface="+mj-cs"/>
              </a:rPr>
              <a:t>ILC2010</a:t>
            </a:r>
          </a:p>
        </p:txBody>
      </p:sp>
      <p:sp>
        <p:nvSpPr>
          <p:cNvPr id="8" name="Content Placeholder 2"/>
          <p:cNvSpPr txBox="1">
            <a:spLocks/>
          </p:cNvSpPr>
          <p:nvPr/>
        </p:nvSpPr>
        <p:spPr>
          <a:xfrm>
            <a:off x="107504" y="1219200"/>
            <a:ext cx="8731696" cy="5105400"/>
          </a:xfrm>
          <a:prstGeom prst="rect">
            <a:avLst/>
          </a:prstGeom>
        </p:spPr>
        <p:txBody>
          <a:bodyPr/>
          <a:lstStyle/>
          <a:p>
            <a:pPr marL="342900" indent="-342900" fontAlgn="base">
              <a:spcBef>
                <a:spcPct val="20000"/>
              </a:spcBef>
              <a:buFontTx/>
              <a:buChar char="•"/>
              <a:defRPr/>
            </a:pPr>
            <a:r>
              <a:rPr lang="en-US" altLang="zh-CN" sz="2400" kern="0" dirty="0" smtClean="0">
                <a:solidFill>
                  <a:srgbClr val="23346C"/>
                </a:solidFill>
                <a:latin typeface="+mn-lt"/>
                <a:ea typeface="+mn-ea"/>
                <a:cs typeface="+mn-cs"/>
              </a:rPr>
              <a:t>Discussion </a:t>
            </a:r>
            <a:r>
              <a:rPr lang="en-US" altLang="zh-CN" sz="2400" kern="0" dirty="0">
                <a:solidFill>
                  <a:srgbClr val="23346C"/>
                </a:solidFill>
                <a:latin typeface="+mn-lt"/>
                <a:ea typeface="+mn-ea"/>
                <a:cs typeface="+mn-cs"/>
              </a:rPr>
              <a:t>of double rep rate </a:t>
            </a:r>
            <a:r>
              <a:rPr lang="en-US" altLang="zh-CN" sz="2400" kern="0" dirty="0" smtClean="0">
                <a:solidFill>
                  <a:srgbClr val="23346C"/>
                </a:solidFill>
                <a:latin typeface="+mn-lt"/>
                <a:ea typeface="+mn-ea"/>
                <a:cs typeface="+mn-cs"/>
              </a:rPr>
              <a:t>was initiated ~month </a:t>
            </a:r>
            <a:r>
              <a:rPr lang="en-US" altLang="zh-CN" sz="2400" kern="0" dirty="0">
                <a:solidFill>
                  <a:srgbClr val="23346C"/>
                </a:solidFill>
                <a:latin typeface="+mn-lt"/>
                <a:ea typeface="+mn-ea"/>
                <a:cs typeface="+mn-cs"/>
              </a:rPr>
              <a:t>before the </a:t>
            </a:r>
            <a:r>
              <a:rPr lang="en-US" altLang="zh-CN" sz="2400" kern="0" dirty="0" smtClean="0">
                <a:solidFill>
                  <a:srgbClr val="23346C"/>
                </a:solidFill>
                <a:latin typeface="+mn-lt"/>
                <a:ea typeface="+mn-ea"/>
                <a:cs typeface="+mn-cs"/>
              </a:rPr>
              <a:t>ILC2010</a:t>
            </a:r>
            <a:br>
              <a:rPr lang="en-US" altLang="zh-CN" sz="2400" kern="0" dirty="0" smtClean="0">
                <a:solidFill>
                  <a:srgbClr val="23346C"/>
                </a:solidFill>
                <a:latin typeface="+mn-lt"/>
                <a:ea typeface="+mn-ea"/>
                <a:cs typeface="+mn-cs"/>
              </a:rPr>
            </a:br>
            <a:r>
              <a:rPr lang="en-US" altLang="zh-CN" sz="2400" kern="0" dirty="0" smtClean="0">
                <a:solidFill>
                  <a:srgbClr val="23346C"/>
                </a:solidFill>
                <a:latin typeface="+mn-lt"/>
                <a:ea typeface="+mn-ea"/>
                <a:cs typeface="+mn-cs"/>
              </a:rPr>
              <a:t>	</a:t>
            </a:r>
            <a:r>
              <a:rPr lang="en-US" altLang="zh-CN" kern="0" dirty="0">
                <a:solidFill>
                  <a:srgbClr val="577700"/>
                </a:solidFill>
              </a:rPr>
              <a:t> </a:t>
            </a:r>
            <a:r>
              <a:rPr lang="en-US" altLang="zh-CN" kern="0" dirty="0" smtClean="0">
                <a:solidFill>
                  <a:srgbClr val="577700"/>
                </a:solidFill>
              </a:rPr>
              <a:t>this allowed achieving significant progress at LCWS10</a:t>
            </a:r>
            <a:endParaRPr lang="en-US" altLang="zh-CN" sz="2400" kern="0" dirty="0">
              <a:solidFill>
                <a:srgbClr val="23346C"/>
              </a:solidFill>
              <a:latin typeface="+mn-lt"/>
              <a:ea typeface="+mn-ea"/>
              <a:cs typeface="+mn-cs"/>
            </a:endParaRPr>
          </a:p>
          <a:p>
            <a:pPr marL="342900" indent="-342900" fontAlgn="base">
              <a:spcBef>
                <a:spcPct val="20000"/>
              </a:spcBef>
              <a:buFontTx/>
              <a:buChar char="•"/>
              <a:defRPr/>
            </a:pPr>
            <a:r>
              <a:rPr lang="en-US" altLang="zh-CN" sz="2400" kern="0" dirty="0">
                <a:solidFill>
                  <a:srgbClr val="23346C"/>
                </a:solidFill>
                <a:latin typeface="+mn-lt"/>
                <a:ea typeface="+mn-ea"/>
                <a:cs typeface="+mn-cs"/>
              </a:rPr>
              <a:t>Doubling the rep rate (below ~125GeV/beam)</a:t>
            </a:r>
          </a:p>
          <a:p>
            <a:pPr marL="742950" lvl="1" indent="-285750" fontAlgn="base">
              <a:spcBef>
                <a:spcPct val="20000"/>
              </a:spcBef>
              <a:buFontTx/>
              <a:buChar char="–"/>
              <a:defRPr/>
            </a:pPr>
            <a:r>
              <a:rPr lang="en-US" altLang="zh-CN" b="1" kern="0" dirty="0">
                <a:solidFill>
                  <a:srgbClr val="577700"/>
                </a:solidFill>
                <a:latin typeface="+mn-lt"/>
                <a:ea typeface="+mn-ea"/>
                <a:cs typeface="+mn-cs"/>
              </a:rPr>
              <a:t>BDS WG discussed implications with other Working Groups:  </a:t>
            </a:r>
          </a:p>
          <a:p>
            <a:pPr marL="1143000" lvl="2" indent="-228600" fontAlgn="base">
              <a:spcBef>
                <a:spcPct val="20000"/>
              </a:spcBef>
              <a:buFontTx/>
              <a:buChar char="•"/>
              <a:defRPr/>
            </a:pPr>
            <a:r>
              <a:rPr lang="en-US" altLang="zh-CN" sz="1800" kern="0" dirty="0">
                <a:latin typeface="+mn-lt"/>
                <a:ea typeface="+mn-ea"/>
                <a:cs typeface="+mn-cs"/>
              </a:rPr>
              <a:t>DR =&gt; </a:t>
            </a:r>
            <a:r>
              <a:rPr lang="en-US" altLang="zh-CN" sz="1800" kern="0" dirty="0" smtClean="0">
                <a:solidFill>
                  <a:srgbClr val="33CC33"/>
                </a:solidFill>
                <a:latin typeface="+mn-lt"/>
                <a:ea typeface="+mn-ea"/>
                <a:cs typeface="+mn-cs"/>
              </a:rPr>
              <a:t>~OK</a:t>
            </a:r>
            <a:r>
              <a:rPr lang="en-US" altLang="zh-CN" sz="1800" kern="0" dirty="0" smtClean="0">
                <a:latin typeface="+mn-lt"/>
                <a:ea typeface="+mn-ea"/>
                <a:cs typeface="+mn-cs"/>
              </a:rPr>
              <a:t>  </a:t>
            </a:r>
            <a:r>
              <a:rPr lang="en-US" altLang="zh-CN" sz="1800" kern="0" dirty="0">
                <a:latin typeface="+mn-lt"/>
                <a:ea typeface="+mn-ea"/>
                <a:cs typeface="+mn-cs"/>
              </a:rPr>
              <a:t>(new conceptual DR </a:t>
            </a:r>
            <a:r>
              <a:rPr lang="en-US" altLang="zh-CN" sz="1800" kern="0" dirty="0" smtClean="0">
                <a:latin typeface="+mn-lt"/>
                <a:ea typeface="+mn-ea"/>
                <a:cs typeface="+mn-cs"/>
              </a:rPr>
              <a:t>design; duty factor issue)</a:t>
            </a:r>
            <a:endParaRPr lang="en-US" altLang="zh-CN" sz="1800" kern="0" dirty="0">
              <a:latin typeface="+mn-lt"/>
              <a:ea typeface="+mn-ea"/>
              <a:cs typeface="+mn-cs"/>
            </a:endParaRPr>
          </a:p>
          <a:p>
            <a:pPr marL="1143000" lvl="2" indent="-228600" fontAlgn="base">
              <a:spcBef>
                <a:spcPct val="20000"/>
              </a:spcBef>
              <a:buFontTx/>
              <a:buChar char="•"/>
              <a:defRPr/>
            </a:pPr>
            <a:r>
              <a:rPr lang="en-US" altLang="zh-CN" sz="1800" kern="0" dirty="0">
                <a:latin typeface="+mn-lt"/>
                <a:ea typeface="+mn-ea"/>
                <a:cs typeface="+mn-cs"/>
              </a:rPr>
              <a:t>Sources =&gt; </a:t>
            </a:r>
            <a:r>
              <a:rPr lang="en-US" altLang="zh-CN" sz="1800" kern="0" dirty="0" smtClean="0">
                <a:solidFill>
                  <a:srgbClr val="33CC33"/>
                </a:solidFill>
                <a:latin typeface="+mn-lt"/>
                <a:ea typeface="+mn-ea"/>
                <a:cs typeface="+mn-cs"/>
              </a:rPr>
              <a:t>OK</a:t>
            </a:r>
            <a:endParaRPr lang="en-US" altLang="zh-CN" sz="1800" kern="0" dirty="0">
              <a:latin typeface="+mn-lt"/>
              <a:ea typeface="+mn-ea"/>
              <a:cs typeface="+mn-cs"/>
            </a:endParaRPr>
          </a:p>
          <a:p>
            <a:pPr marL="1143000" lvl="2" indent="-228600" fontAlgn="base">
              <a:spcBef>
                <a:spcPct val="20000"/>
              </a:spcBef>
              <a:buFontTx/>
              <a:buChar char="•"/>
              <a:defRPr/>
            </a:pPr>
            <a:r>
              <a:rPr lang="en-US" altLang="zh-CN" sz="1800" kern="0" dirty="0">
                <a:latin typeface="+mn-lt"/>
                <a:ea typeface="+mn-ea"/>
                <a:cs typeface="+mn-cs"/>
              </a:rPr>
              <a:t>Linac, HLRF, Cryogenics =&gt; </a:t>
            </a:r>
            <a:r>
              <a:rPr lang="en-US" altLang="zh-CN" sz="1800" kern="0" dirty="0" smtClean="0">
                <a:solidFill>
                  <a:srgbClr val="33CC33"/>
                </a:solidFill>
                <a:latin typeface="+mn-lt"/>
                <a:ea typeface="+mn-ea"/>
                <a:cs typeface="+mn-cs"/>
              </a:rPr>
              <a:t>OK</a:t>
            </a:r>
            <a:endParaRPr lang="en-US" altLang="zh-CN" sz="1800" kern="0" dirty="0">
              <a:solidFill>
                <a:srgbClr val="33CC33"/>
              </a:solidFill>
              <a:latin typeface="+mn-lt"/>
              <a:ea typeface="+mn-ea"/>
              <a:cs typeface="+mn-cs"/>
            </a:endParaRPr>
          </a:p>
          <a:p>
            <a:pPr marL="342900" indent="-342900" fontAlgn="base">
              <a:spcBef>
                <a:spcPct val="20000"/>
              </a:spcBef>
              <a:buFontTx/>
              <a:buChar char="•"/>
              <a:defRPr/>
            </a:pPr>
            <a:r>
              <a:rPr lang="en-US" altLang="zh-CN" sz="2400" kern="0" dirty="0">
                <a:solidFill>
                  <a:srgbClr val="23346C"/>
                </a:solidFill>
                <a:latin typeface="+mn-lt"/>
                <a:ea typeface="+mn-ea"/>
                <a:cs typeface="+mn-cs"/>
              </a:rPr>
              <a:t>FD optimized for ~250GeV CM</a:t>
            </a:r>
          </a:p>
          <a:p>
            <a:pPr marL="742950" lvl="1" indent="-285750" fontAlgn="base">
              <a:spcBef>
                <a:spcPct val="20000"/>
              </a:spcBef>
              <a:buFontTx/>
              <a:buChar char="–"/>
              <a:defRPr/>
            </a:pPr>
            <a:r>
              <a:rPr lang="en-US" altLang="zh-CN" b="1" kern="0" dirty="0">
                <a:solidFill>
                  <a:srgbClr val="577700"/>
                </a:solidFill>
                <a:latin typeface="+mn-lt"/>
                <a:ea typeface="+mn-ea"/>
                <a:cs typeface="+mn-cs"/>
              </a:rPr>
              <a:t>Shorter FD reduce beam size in FD and increase collimation depth, reducing collimation related beam degradation </a:t>
            </a:r>
          </a:p>
          <a:p>
            <a:pPr marL="742950" lvl="1" indent="-285750" fontAlgn="base">
              <a:spcBef>
                <a:spcPct val="20000"/>
              </a:spcBef>
              <a:buFontTx/>
              <a:buChar char="–"/>
              <a:defRPr/>
            </a:pPr>
            <a:r>
              <a:rPr lang="en-US" altLang="zh-CN" b="1" kern="0" dirty="0">
                <a:solidFill>
                  <a:srgbClr val="577700"/>
                </a:solidFill>
                <a:latin typeface="+mn-lt"/>
                <a:ea typeface="+mn-ea"/>
                <a:cs typeface="+mn-cs"/>
              </a:rPr>
              <a:t>Will consider exchanging FD for low E operation or a more universal FD that can be retuned</a:t>
            </a:r>
          </a:p>
        </p:txBody>
      </p:sp>
    </p:spTree>
  </p:cSld>
  <p:clrMapOvr>
    <a:masterClrMapping/>
  </p:clrMapOvr>
  <p:transition>
    <p:strips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6" name="Slide Number Placeholder 5"/>
          <p:cNvSpPr>
            <a:spLocks noGrp="1"/>
          </p:cNvSpPr>
          <p:nvPr>
            <p:ph type="sldNum" sz="quarter" idx="4294967295"/>
          </p:nvPr>
        </p:nvSpPr>
        <p:spPr>
          <a:xfrm>
            <a:off x="7226300" y="6553200"/>
            <a:ext cx="1905000" cy="228600"/>
          </a:xfrm>
          <a:prstGeom prst="rect">
            <a:avLst/>
          </a:prstGeom>
        </p:spPr>
        <p:txBody>
          <a:bodyPr/>
          <a:lstStyle/>
          <a:p>
            <a:pPr>
              <a:defRPr/>
            </a:pPr>
            <a:fld id="{0C0504B1-61D5-4209-880C-E36C8660017F}" type="slidenum">
              <a:rPr lang="en-US" smtClean="0"/>
              <a:pPr>
                <a:defRPr/>
              </a:pPr>
              <a:t>44</a:t>
            </a:fld>
            <a:endParaRPr lang="en-US"/>
          </a:p>
        </p:txBody>
      </p:sp>
      <p:sp>
        <p:nvSpPr>
          <p:cNvPr id="7" name="Title 1"/>
          <p:cNvSpPr txBox="1">
            <a:spLocks/>
          </p:cNvSpPr>
          <p:nvPr/>
        </p:nvSpPr>
        <p:spPr>
          <a:xfrm>
            <a:off x="1447800" y="332656"/>
            <a:ext cx="6934200" cy="581744"/>
          </a:xfrm>
          <a:prstGeom prst="rect">
            <a:avLst/>
          </a:prstGeom>
        </p:spPr>
        <p:txBody>
          <a:bodyPr/>
          <a:lstStyle/>
          <a:p>
            <a:pPr algn="ctr" fontAlgn="base">
              <a:defRPr/>
            </a:pPr>
            <a:r>
              <a:rPr lang="en-US" sz="3600" kern="0" dirty="0" err="1">
                <a:solidFill>
                  <a:srgbClr val="23346C"/>
                </a:solidFill>
                <a:latin typeface="+mj-lt"/>
                <a:ea typeface="+mj-ea"/>
                <a:cs typeface="+mj-cs"/>
              </a:rPr>
              <a:t>Lumi</a:t>
            </a:r>
            <a:r>
              <a:rPr lang="en-US" sz="3600" kern="0" dirty="0">
                <a:solidFill>
                  <a:srgbClr val="23346C"/>
                </a:solidFill>
                <a:latin typeface="+mj-lt"/>
                <a:ea typeface="+mj-ea"/>
                <a:cs typeface="+mj-cs"/>
              </a:rPr>
              <a:t>(E) dependence in SB2009</a:t>
            </a:r>
          </a:p>
        </p:txBody>
      </p:sp>
      <p:sp>
        <p:nvSpPr>
          <p:cNvPr id="8" name="Content Placeholder 2"/>
          <p:cNvSpPr txBox="1">
            <a:spLocks/>
          </p:cNvSpPr>
          <p:nvPr/>
        </p:nvSpPr>
        <p:spPr>
          <a:xfrm>
            <a:off x="685800" y="1219200"/>
            <a:ext cx="7772400" cy="4953000"/>
          </a:xfrm>
          <a:prstGeom prst="rect">
            <a:avLst/>
          </a:prstGeom>
        </p:spPr>
        <p:txBody>
          <a:bodyPr/>
          <a:lstStyle/>
          <a:p>
            <a:pPr marL="342900" indent="-342900" fontAlgn="base">
              <a:spcBef>
                <a:spcPct val="20000"/>
              </a:spcBef>
              <a:buFontTx/>
              <a:buChar char="•"/>
              <a:defRPr/>
            </a:pPr>
            <a:r>
              <a:rPr lang="en-US" altLang="zh-CN" sz="2400" kern="0">
                <a:solidFill>
                  <a:srgbClr val="23346C"/>
                </a:solidFill>
                <a:latin typeface="+mn-lt"/>
                <a:ea typeface="+mn-ea"/>
                <a:cs typeface="+mn-cs"/>
              </a:rPr>
              <a:t>Factor determine shape of L(E) in SB2009</a:t>
            </a:r>
          </a:p>
          <a:p>
            <a:pPr marL="742950" lvl="1" indent="-285750" fontAlgn="base">
              <a:spcBef>
                <a:spcPct val="20000"/>
              </a:spcBef>
              <a:buFontTx/>
              <a:buChar char="–"/>
              <a:defRPr/>
            </a:pPr>
            <a:r>
              <a:rPr lang="en-US" altLang="zh-CN" b="1" kern="0">
                <a:solidFill>
                  <a:srgbClr val="577700"/>
                </a:solidFill>
                <a:latin typeface="+mn-lt"/>
                <a:ea typeface="+mn-ea"/>
                <a:cs typeface="+mn-cs"/>
              </a:rPr>
              <a:t>Lower rep ( /2) rate below ~125GeV/beam</a:t>
            </a:r>
          </a:p>
          <a:p>
            <a:pPr marL="742950" lvl="1" indent="-285750" fontAlgn="base">
              <a:spcBef>
                <a:spcPct val="20000"/>
              </a:spcBef>
              <a:buFontTx/>
              <a:buChar char="–"/>
              <a:defRPr/>
            </a:pPr>
            <a:r>
              <a:rPr lang="en-US" altLang="zh-CN" b="1" kern="0">
                <a:solidFill>
                  <a:srgbClr val="577700"/>
                </a:solidFill>
                <a:latin typeface="+mn-lt"/>
                <a:ea typeface="+mn-ea"/>
                <a:cs typeface="+mn-cs"/>
              </a:rPr>
              <a:t>Collimation effects: increased beam degradation at lower E due to collimation wakes and due to limit (in X) on collimation depth</a:t>
            </a:r>
          </a:p>
          <a:p>
            <a:pPr marL="342900" indent="-342900" fontAlgn="base">
              <a:spcBef>
                <a:spcPct val="20000"/>
              </a:spcBef>
              <a:buFontTx/>
              <a:buChar char="•"/>
              <a:defRPr/>
            </a:pPr>
            <a:endParaRPr lang="en-US" altLang="zh-CN" sz="2400" kern="0">
              <a:solidFill>
                <a:srgbClr val="23346C"/>
              </a:solidFill>
              <a:latin typeface="+mn-lt"/>
              <a:ea typeface="+mn-ea"/>
              <a:cs typeface="+mn-cs"/>
            </a:endParaRPr>
          </a:p>
          <a:p>
            <a:pPr marL="342900" indent="-342900" fontAlgn="base">
              <a:spcBef>
                <a:spcPct val="20000"/>
              </a:spcBef>
              <a:buFontTx/>
              <a:buChar char="•"/>
              <a:defRPr/>
            </a:pPr>
            <a:r>
              <a:rPr lang="en-US" altLang="zh-CN" sz="2400" kern="0">
                <a:solidFill>
                  <a:srgbClr val="23346C"/>
                </a:solidFill>
                <a:latin typeface="+mn-lt"/>
                <a:ea typeface="+mn-ea"/>
                <a:cs typeface="+mn-cs"/>
              </a:rPr>
              <a:t>Understanding the above limitations, one can suggest mitigation solutions:</a:t>
            </a:r>
          </a:p>
          <a:p>
            <a:pPr marL="742950" lvl="1" indent="-285750" fontAlgn="base">
              <a:spcBef>
                <a:spcPct val="20000"/>
              </a:spcBef>
              <a:buFontTx/>
              <a:buChar char="–"/>
              <a:defRPr/>
            </a:pPr>
            <a:r>
              <a:rPr lang="en-US" altLang="zh-CN" b="1" kern="0">
                <a:solidFill>
                  <a:srgbClr val="577700"/>
                </a:solidFill>
                <a:latin typeface="+mn-lt"/>
                <a:ea typeface="+mn-ea"/>
                <a:cs typeface="+mn-cs"/>
              </a:rPr>
              <a:t>1) Consider doubling the rep rate at lower energy</a:t>
            </a:r>
          </a:p>
          <a:p>
            <a:pPr marL="742950" lvl="1" indent="-285750" fontAlgn="base">
              <a:spcBef>
                <a:spcPct val="20000"/>
              </a:spcBef>
              <a:buFontTx/>
              <a:buChar char="–"/>
              <a:defRPr/>
            </a:pPr>
            <a:r>
              <a:rPr lang="en-US" altLang="zh-CN" b="1" kern="0">
                <a:solidFill>
                  <a:srgbClr val="577700"/>
                </a:solidFill>
                <a:latin typeface="+mn-lt"/>
                <a:ea typeface="+mn-ea"/>
                <a:cs typeface="+mn-cs"/>
              </a:rPr>
              <a:t>2) Consider Final Doublet optimized for 250GeV CM</a:t>
            </a:r>
          </a:p>
          <a:p>
            <a:pPr marL="742950" lvl="1" indent="-285750" fontAlgn="base">
              <a:spcBef>
                <a:spcPct val="20000"/>
              </a:spcBef>
              <a:buFontTx/>
              <a:buChar char="–"/>
              <a:defRPr/>
            </a:pPr>
            <a:endParaRPr lang="en-US" altLang="zh-CN" b="1" kern="0" dirty="0">
              <a:solidFill>
                <a:srgbClr val="577700"/>
              </a:solidFill>
              <a:latin typeface="+mn-lt"/>
              <a:ea typeface="+mn-ea"/>
              <a:cs typeface="+mn-cs"/>
            </a:endParaRPr>
          </a:p>
        </p:txBody>
      </p:sp>
    </p:spTree>
  </p:cSld>
  <p:clrMapOvr>
    <a:masterClrMapping/>
  </p:clrMapOvr>
  <p:transition>
    <p:strips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7" name="Picture 4"/>
          <p:cNvPicPr>
            <a:picLocks noChangeAspect="1" noChangeArrowheads="1"/>
          </p:cNvPicPr>
          <p:nvPr/>
        </p:nvPicPr>
        <p:blipFill>
          <a:blip r:embed="rId3" cstate="print"/>
          <a:srcRect/>
          <a:stretch>
            <a:fillRect/>
          </a:stretch>
        </p:blipFill>
        <p:spPr bwMode="auto">
          <a:xfrm>
            <a:off x="4800600" y="304800"/>
            <a:ext cx="4267200" cy="2847975"/>
          </a:xfrm>
          <a:prstGeom prst="rect">
            <a:avLst/>
          </a:prstGeom>
          <a:noFill/>
          <a:ln w="9525">
            <a:noFill/>
            <a:miter lim="800000"/>
            <a:headEnd/>
            <a:tailEnd/>
          </a:ln>
        </p:spPr>
      </p:pic>
      <p:pic>
        <p:nvPicPr>
          <p:cNvPr id="132098" name="Picture 5"/>
          <p:cNvPicPr>
            <a:picLocks noChangeAspect="1" noChangeArrowheads="1"/>
          </p:cNvPicPr>
          <p:nvPr/>
        </p:nvPicPr>
        <p:blipFill>
          <a:blip r:embed="rId4" cstate="print"/>
          <a:srcRect/>
          <a:stretch>
            <a:fillRect/>
          </a:stretch>
        </p:blipFill>
        <p:spPr bwMode="auto">
          <a:xfrm>
            <a:off x="4800600" y="3352800"/>
            <a:ext cx="4273550" cy="2849563"/>
          </a:xfrm>
          <a:prstGeom prst="rect">
            <a:avLst/>
          </a:prstGeom>
          <a:noFill/>
          <a:ln w="9525">
            <a:noFill/>
            <a:miter lim="800000"/>
            <a:headEnd/>
            <a:tailEnd/>
          </a:ln>
        </p:spPr>
      </p:pic>
      <p:pic>
        <p:nvPicPr>
          <p:cNvPr id="132099" name="Picture 8"/>
          <p:cNvPicPr>
            <a:picLocks noChangeAspect="1" noChangeArrowheads="1"/>
          </p:cNvPicPr>
          <p:nvPr/>
        </p:nvPicPr>
        <p:blipFill>
          <a:blip r:embed="rId5" cstate="print"/>
          <a:srcRect/>
          <a:stretch>
            <a:fillRect/>
          </a:stretch>
        </p:blipFill>
        <p:spPr bwMode="auto">
          <a:xfrm>
            <a:off x="76200" y="3352800"/>
            <a:ext cx="4572000" cy="2854325"/>
          </a:xfrm>
          <a:prstGeom prst="rect">
            <a:avLst/>
          </a:prstGeom>
          <a:noFill/>
          <a:ln w="9525">
            <a:noFill/>
            <a:miter lim="800000"/>
            <a:headEnd/>
            <a:tailEnd/>
          </a:ln>
        </p:spPr>
      </p:pic>
      <p:sp>
        <p:nvSpPr>
          <p:cNvPr id="132100" name="Rectangle 10"/>
          <p:cNvSpPr>
            <a:spLocks noChangeArrowheads="1"/>
          </p:cNvSpPr>
          <p:nvPr/>
        </p:nvSpPr>
        <p:spPr bwMode="auto">
          <a:xfrm>
            <a:off x="3124200" y="3429000"/>
            <a:ext cx="3106738" cy="304800"/>
          </a:xfrm>
          <a:prstGeom prst="rect">
            <a:avLst/>
          </a:prstGeom>
          <a:noFill/>
          <a:ln w="9525">
            <a:noFill/>
            <a:miter lim="800000"/>
            <a:headEnd/>
            <a:tailEnd/>
          </a:ln>
        </p:spPr>
        <p:txBody>
          <a:bodyPr wrap="none">
            <a:spAutoFit/>
          </a:bodyPr>
          <a:lstStyle/>
          <a:p>
            <a:pPr eaLnBrk="0" hangingPunct="0"/>
            <a:r>
              <a:rPr lang="en-US" altLang="zh-CN" sz="1400">
                <a:latin typeface="Tw Cen MT" pitchFamily="34" charset="0"/>
              </a:rPr>
              <a:t>L*=7.0m, colldepthX=10, colldepthY=60</a:t>
            </a:r>
          </a:p>
        </p:txBody>
      </p:sp>
      <p:sp>
        <p:nvSpPr>
          <p:cNvPr id="132101" name="Rectangle 11"/>
          <p:cNvSpPr>
            <a:spLocks noChangeArrowheads="1"/>
          </p:cNvSpPr>
          <p:nvPr/>
        </p:nvSpPr>
        <p:spPr bwMode="auto">
          <a:xfrm>
            <a:off x="5094288" y="358775"/>
            <a:ext cx="3205162" cy="304800"/>
          </a:xfrm>
          <a:prstGeom prst="rect">
            <a:avLst/>
          </a:prstGeom>
          <a:noFill/>
          <a:ln w="9525">
            <a:noFill/>
            <a:miter lim="800000"/>
            <a:headEnd/>
            <a:tailEnd/>
          </a:ln>
        </p:spPr>
        <p:txBody>
          <a:bodyPr wrap="none">
            <a:spAutoFit/>
          </a:bodyPr>
          <a:lstStyle/>
          <a:p>
            <a:pPr eaLnBrk="0" hangingPunct="0"/>
            <a:r>
              <a:rPr lang="en-US" altLang="zh-CN" sz="1400">
                <a:latin typeface="Tw Cen MT" pitchFamily="34" charset="0"/>
              </a:rPr>
              <a:t>L*=3.5m, colldepthX=12, colldepthY=100</a:t>
            </a:r>
          </a:p>
        </p:txBody>
      </p:sp>
      <p:sp>
        <p:nvSpPr>
          <p:cNvPr id="132102" name="Rectangle 15"/>
          <p:cNvSpPr>
            <a:spLocks noChangeArrowheads="1"/>
          </p:cNvSpPr>
          <p:nvPr/>
        </p:nvSpPr>
        <p:spPr bwMode="auto">
          <a:xfrm>
            <a:off x="2895600" y="5153025"/>
            <a:ext cx="576263" cy="336550"/>
          </a:xfrm>
          <a:prstGeom prst="rect">
            <a:avLst/>
          </a:prstGeom>
          <a:noFill/>
          <a:ln w="9525">
            <a:noFill/>
            <a:miter lim="800000"/>
            <a:headEnd/>
            <a:tailEnd/>
          </a:ln>
        </p:spPr>
        <p:txBody>
          <a:bodyPr wrap="none">
            <a:spAutoFit/>
          </a:bodyPr>
          <a:lstStyle/>
          <a:p>
            <a:pPr eaLnBrk="0" hangingPunct="0"/>
            <a:r>
              <a:rPr lang="en-US" altLang="zh-CN">
                <a:latin typeface="Tw Cen MT" pitchFamily="34" charset="0"/>
              </a:rPr>
              <a:t>QD0</a:t>
            </a:r>
          </a:p>
        </p:txBody>
      </p:sp>
      <p:sp>
        <p:nvSpPr>
          <p:cNvPr id="132103" name="Rectangle 16"/>
          <p:cNvSpPr>
            <a:spLocks noChangeArrowheads="1"/>
          </p:cNvSpPr>
          <p:nvPr/>
        </p:nvSpPr>
        <p:spPr bwMode="auto">
          <a:xfrm>
            <a:off x="2209800" y="5248275"/>
            <a:ext cx="419100" cy="336550"/>
          </a:xfrm>
          <a:prstGeom prst="rect">
            <a:avLst/>
          </a:prstGeom>
          <a:noFill/>
          <a:ln w="9525">
            <a:noFill/>
            <a:miter lim="800000"/>
            <a:headEnd/>
            <a:tailEnd/>
          </a:ln>
        </p:spPr>
        <p:txBody>
          <a:bodyPr wrap="none">
            <a:spAutoFit/>
          </a:bodyPr>
          <a:lstStyle/>
          <a:p>
            <a:pPr eaLnBrk="0" hangingPunct="0"/>
            <a:r>
              <a:rPr lang="en-US" altLang="zh-CN">
                <a:latin typeface="Tw Cen MT" pitchFamily="34" charset="0"/>
              </a:rPr>
              <a:t>VX</a:t>
            </a:r>
          </a:p>
        </p:txBody>
      </p:sp>
      <p:sp>
        <p:nvSpPr>
          <p:cNvPr id="132104" name="Rectangle 17"/>
          <p:cNvSpPr>
            <a:spLocks noChangeArrowheads="1"/>
          </p:cNvSpPr>
          <p:nvPr/>
        </p:nvSpPr>
        <p:spPr bwMode="auto">
          <a:xfrm>
            <a:off x="1582738" y="5610225"/>
            <a:ext cx="474662" cy="336550"/>
          </a:xfrm>
          <a:prstGeom prst="rect">
            <a:avLst/>
          </a:prstGeom>
          <a:noFill/>
          <a:ln w="9525">
            <a:noFill/>
            <a:miter lim="800000"/>
            <a:headEnd/>
            <a:tailEnd/>
          </a:ln>
        </p:spPr>
        <p:txBody>
          <a:bodyPr wrap="none">
            <a:spAutoFit/>
          </a:bodyPr>
          <a:lstStyle/>
          <a:p>
            <a:pPr eaLnBrk="0" hangingPunct="0"/>
            <a:r>
              <a:rPr lang="en-US" altLang="zh-CN">
                <a:latin typeface="Tw Cen MT" pitchFamily="34" charset="0"/>
              </a:rPr>
              <a:t>EXT</a:t>
            </a:r>
          </a:p>
        </p:txBody>
      </p:sp>
      <p:sp>
        <p:nvSpPr>
          <p:cNvPr id="132105" name="Rectangle 18"/>
          <p:cNvSpPr>
            <a:spLocks noChangeArrowheads="1"/>
          </p:cNvSpPr>
          <p:nvPr/>
        </p:nvSpPr>
        <p:spPr bwMode="auto">
          <a:xfrm>
            <a:off x="2971800" y="5835650"/>
            <a:ext cx="508000" cy="336550"/>
          </a:xfrm>
          <a:prstGeom prst="rect">
            <a:avLst/>
          </a:prstGeom>
          <a:noFill/>
          <a:ln w="9525">
            <a:noFill/>
            <a:miter lim="800000"/>
            <a:headEnd/>
            <a:tailEnd/>
          </a:ln>
        </p:spPr>
        <p:txBody>
          <a:bodyPr wrap="none">
            <a:spAutoFit/>
          </a:bodyPr>
          <a:lstStyle/>
          <a:p>
            <a:pPr eaLnBrk="0" hangingPunct="0"/>
            <a:r>
              <a:rPr lang="en-US" altLang="zh-CN">
                <a:solidFill>
                  <a:srgbClr val="5F5F5F"/>
                </a:solidFill>
                <a:latin typeface="Tw Cen MT" pitchFamily="34" charset="0"/>
              </a:rPr>
              <a:t>z, m</a:t>
            </a:r>
          </a:p>
        </p:txBody>
      </p:sp>
      <p:sp>
        <p:nvSpPr>
          <p:cNvPr id="132106" name="Rectangle 19"/>
          <p:cNvSpPr>
            <a:spLocks noChangeArrowheads="1"/>
          </p:cNvSpPr>
          <p:nvPr/>
        </p:nvSpPr>
        <p:spPr bwMode="auto">
          <a:xfrm rot="812108">
            <a:off x="533400" y="5795963"/>
            <a:ext cx="655638" cy="336550"/>
          </a:xfrm>
          <a:prstGeom prst="rect">
            <a:avLst/>
          </a:prstGeom>
          <a:noFill/>
          <a:ln w="9525">
            <a:noFill/>
            <a:miter lim="800000"/>
            <a:headEnd/>
            <a:tailEnd/>
          </a:ln>
        </p:spPr>
        <p:txBody>
          <a:bodyPr wrap="none">
            <a:spAutoFit/>
          </a:bodyPr>
          <a:lstStyle/>
          <a:p>
            <a:pPr eaLnBrk="0" hangingPunct="0"/>
            <a:r>
              <a:rPr lang="en-US" altLang="zh-CN">
                <a:solidFill>
                  <a:srgbClr val="5F5F5F"/>
                </a:solidFill>
                <a:latin typeface="Tw Cen MT" pitchFamily="34" charset="0"/>
              </a:rPr>
              <a:t>x, mm</a:t>
            </a:r>
          </a:p>
        </p:txBody>
      </p:sp>
      <p:sp>
        <p:nvSpPr>
          <p:cNvPr id="132107" name="Rectangle 20"/>
          <p:cNvSpPr>
            <a:spLocks noChangeArrowheads="1"/>
          </p:cNvSpPr>
          <p:nvPr/>
        </p:nvSpPr>
        <p:spPr bwMode="auto">
          <a:xfrm rot="-5400000">
            <a:off x="-207169" y="4356894"/>
            <a:ext cx="655638" cy="336550"/>
          </a:xfrm>
          <a:prstGeom prst="rect">
            <a:avLst/>
          </a:prstGeom>
          <a:noFill/>
          <a:ln w="9525">
            <a:noFill/>
            <a:miter lim="800000"/>
            <a:headEnd/>
            <a:tailEnd/>
          </a:ln>
        </p:spPr>
        <p:txBody>
          <a:bodyPr wrap="none">
            <a:spAutoFit/>
          </a:bodyPr>
          <a:lstStyle/>
          <a:p>
            <a:pPr eaLnBrk="0" hangingPunct="0"/>
            <a:r>
              <a:rPr lang="en-US" altLang="zh-CN">
                <a:solidFill>
                  <a:srgbClr val="5F5F5F"/>
                </a:solidFill>
                <a:latin typeface="Tw Cen MT" pitchFamily="34" charset="0"/>
              </a:rPr>
              <a:t>y, mm</a:t>
            </a:r>
          </a:p>
        </p:txBody>
      </p:sp>
      <p:sp>
        <p:nvSpPr>
          <p:cNvPr id="132108" name="Rectangle 21"/>
          <p:cNvSpPr>
            <a:spLocks noChangeArrowheads="1"/>
          </p:cNvSpPr>
          <p:nvPr/>
        </p:nvSpPr>
        <p:spPr bwMode="auto">
          <a:xfrm rot="-5400000">
            <a:off x="4675187" y="1325563"/>
            <a:ext cx="422275" cy="304800"/>
          </a:xfrm>
          <a:prstGeom prst="rect">
            <a:avLst/>
          </a:prstGeom>
          <a:noFill/>
          <a:ln w="9525">
            <a:noFill/>
            <a:miter lim="800000"/>
            <a:headEnd/>
            <a:tailEnd/>
          </a:ln>
        </p:spPr>
        <p:txBody>
          <a:bodyPr wrap="none">
            <a:spAutoFit/>
          </a:bodyPr>
          <a:lstStyle/>
          <a:p>
            <a:pPr eaLnBrk="0" hangingPunct="0"/>
            <a:r>
              <a:rPr lang="en-US" altLang="zh-CN" sz="1400">
                <a:solidFill>
                  <a:srgbClr val="5F5F5F"/>
                </a:solidFill>
                <a:latin typeface="Tw Cen MT" pitchFamily="34" charset="0"/>
              </a:rPr>
              <a:t>mm</a:t>
            </a:r>
          </a:p>
        </p:txBody>
      </p:sp>
      <p:sp>
        <p:nvSpPr>
          <p:cNvPr id="132109" name="Rectangle 22"/>
          <p:cNvSpPr>
            <a:spLocks noChangeArrowheads="1"/>
          </p:cNvSpPr>
          <p:nvPr/>
        </p:nvSpPr>
        <p:spPr bwMode="auto">
          <a:xfrm rot="-5400000">
            <a:off x="4665662" y="4484688"/>
            <a:ext cx="422275" cy="304800"/>
          </a:xfrm>
          <a:prstGeom prst="rect">
            <a:avLst/>
          </a:prstGeom>
          <a:noFill/>
          <a:ln w="9525">
            <a:noFill/>
            <a:miter lim="800000"/>
            <a:headEnd/>
            <a:tailEnd/>
          </a:ln>
        </p:spPr>
        <p:txBody>
          <a:bodyPr wrap="none">
            <a:spAutoFit/>
          </a:bodyPr>
          <a:lstStyle/>
          <a:p>
            <a:pPr eaLnBrk="0" hangingPunct="0"/>
            <a:r>
              <a:rPr lang="en-US" altLang="zh-CN" sz="1400">
                <a:solidFill>
                  <a:srgbClr val="5F5F5F"/>
                </a:solidFill>
                <a:latin typeface="Tw Cen MT" pitchFamily="34" charset="0"/>
              </a:rPr>
              <a:t>mm</a:t>
            </a:r>
          </a:p>
        </p:txBody>
      </p:sp>
      <p:sp>
        <p:nvSpPr>
          <p:cNvPr id="132110" name="Rectangle 23"/>
          <p:cNvSpPr>
            <a:spLocks noChangeArrowheads="1"/>
          </p:cNvSpPr>
          <p:nvPr/>
        </p:nvSpPr>
        <p:spPr bwMode="auto">
          <a:xfrm>
            <a:off x="7531100" y="5915025"/>
            <a:ext cx="508000" cy="336550"/>
          </a:xfrm>
          <a:prstGeom prst="rect">
            <a:avLst/>
          </a:prstGeom>
          <a:noFill/>
          <a:ln w="9525">
            <a:noFill/>
            <a:miter lim="800000"/>
            <a:headEnd/>
            <a:tailEnd/>
          </a:ln>
        </p:spPr>
        <p:txBody>
          <a:bodyPr wrap="none">
            <a:spAutoFit/>
          </a:bodyPr>
          <a:lstStyle/>
          <a:p>
            <a:pPr eaLnBrk="0" hangingPunct="0"/>
            <a:r>
              <a:rPr lang="en-US" altLang="zh-CN">
                <a:solidFill>
                  <a:srgbClr val="5F5F5F"/>
                </a:solidFill>
                <a:latin typeface="Tw Cen MT" pitchFamily="34" charset="0"/>
              </a:rPr>
              <a:t>z, m</a:t>
            </a:r>
          </a:p>
        </p:txBody>
      </p:sp>
      <p:sp>
        <p:nvSpPr>
          <p:cNvPr id="132111" name="Rectangle 24"/>
          <p:cNvSpPr>
            <a:spLocks noChangeArrowheads="1"/>
          </p:cNvSpPr>
          <p:nvPr/>
        </p:nvSpPr>
        <p:spPr bwMode="auto">
          <a:xfrm>
            <a:off x="7526338" y="2876550"/>
            <a:ext cx="508000" cy="336550"/>
          </a:xfrm>
          <a:prstGeom prst="rect">
            <a:avLst/>
          </a:prstGeom>
          <a:noFill/>
          <a:ln w="9525">
            <a:noFill/>
            <a:miter lim="800000"/>
            <a:headEnd/>
            <a:tailEnd/>
          </a:ln>
        </p:spPr>
        <p:txBody>
          <a:bodyPr wrap="none">
            <a:spAutoFit/>
          </a:bodyPr>
          <a:lstStyle/>
          <a:p>
            <a:pPr eaLnBrk="0" hangingPunct="0"/>
            <a:r>
              <a:rPr lang="en-US" altLang="zh-CN">
                <a:solidFill>
                  <a:srgbClr val="5F5F5F"/>
                </a:solidFill>
                <a:latin typeface="Tw Cen MT" pitchFamily="34" charset="0"/>
              </a:rPr>
              <a:t>z, m</a:t>
            </a:r>
          </a:p>
        </p:txBody>
      </p:sp>
      <p:sp>
        <p:nvSpPr>
          <p:cNvPr id="132112" name="Rectangle 25"/>
          <p:cNvSpPr>
            <a:spLocks noChangeArrowheads="1"/>
          </p:cNvSpPr>
          <p:nvPr/>
        </p:nvSpPr>
        <p:spPr bwMode="auto">
          <a:xfrm>
            <a:off x="5838825" y="5430838"/>
            <a:ext cx="576263" cy="336550"/>
          </a:xfrm>
          <a:prstGeom prst="rect">
            <a:avLst/>
          </a:prstGeom>
          <a:noFill/>
          <a:ln w="9525">
            <a:noFill/>
            <a:miter lim="800000"/>
            <a:headEnd/>
            <a:tailEnd/>
          </a:ln>
        </p:spPr>
        <p:txBody>
          <a:bodyPr wrap="none">
            <a:spAutoFit/>
          </a:bodyPr>
          <a:lstStyle/>
          <a:p>
            <a:pPr eaLnBrk="0" hangingPunct="0"/>
            <a:r>
              <a:rPr lang="en-US" altLang="zh-CN">
                <a:latin typeface="Tw Cen MT" pitchFamily="34" charset="0"/>
              </a:rPr>
              <a:t>QD0</a:t>
            </a:r>
          </a:p>
        </p:txBody>
      </p:sp>
      <p:sp>
        <p:nvSpPr>
          <p:cNvPr id="132113" name="Rectangle 26"/>
          <p:cNvSpPr>
            <a:spLocks noChangeArrowheads="1"/>
          </p:cNvSpPr>
          <p:nvPr/>
        </p:nvSpPr>
        <p:spPr bwMode="auto">
          <a:xfrm>
            <a:off x="7162800" y="5534025"/>
            <a:ext cx="419100" cy="336550"/>
          </a:xfrm>
          <a:prstGeom prst="rect">
            <a:avLst/>
          </a:prstGeom>
          <a:noFill/>
          <a:ln w="9525">
            <a:noFill/>
            <a:miter lim="800000"/>
            <a:headEnd/>
            <a:tailEnd/>
          </a:ln>
        </p:spPr>
        <p:txBody>
          <a:bodyPr wrap="none">
            <a:spAutoFit/>
          </a:bodyPr>
          <a:lstStyle/>
          <a:p>
            <a:pPr eaLnBrk="0" hangingPunct="0"/>
            <a:r>
              <a:rPr lang="en-US" altLang="zh-CN">
                <a:latin typeface="Tw Cen MT" pitchFamily="34" charset="0"/>
              </a:rPr>
              <a:t>VX</a:t>
            </a:r>
          </a:p>
        </p:txBody>
      </p:sp>
      <p:sp>
        <p:nvSpPr>
          <p:cNvPr id="132114" name="Rectangle 27"/>
          <p:cNvSpPr>
            <a:spLocks noChangeArrowheads="1"/>
          </p:cNvSpPr>
          <p:nvPr/>
        </p:nvSpPr>
        <p:spPr bwMode="auto">
          <a:xfrm>
            <a:off x="8181975" y="5729288"/>
            <a:ext cx="474663" cy="336550"/>
          </a:xfrm>
          <a:prstGeom prst="rect">
            <a:avLst/>
          </a:prstGeom>
          <a:noFill/>
          <a:ln w="9525">
            <a:noFill/>
            <a:miter lim="800000"/>
            <a:headEnd/>
            <a:tailEnd/>
          </a:ln>
        </p:spPr>
        <p:txBody>
          <a:bodyPr wrap="none">
            <a:spAutoFit/>
          </a:bodyPr>
          <a:lstStyle/>
          <a:p>
            <a:pPr eaLnBrk="0" hangingPunct="0"/>
            <a:r>
              <a:rPr lang="en-US" altLang="zh-CN">
                <a:latin typeface="Tw Cen MT" pitchFamily="34" charset="0"/>
              </a:rPr>
              <a:t>EXT</a:t>
            </a:r>
          </a:p>
        </p:txBody>
      </p:sp>
      <p:sp>
        <p:nvSpPr>
          <p:cNvPr id="132115" name="Rectangle 28"/>
          <p:cNvSpPr>
            <a:spLocks noChangeArrowheads="1"/>
          </p:cNvSpPr>
          <p:nvPr/>
        </p:nvSpPr>
        <p:spPr bwMode="auto">
          <a:xfrm>
            <a:off x="5029200" y="5440363"/>
            <a:ext cx="542925" cy="336550"/>
          </a:xfrm>
          <a:prstGeom prst="rect">
            <a:avLst/>
          </a:prstGeom>
          <a:noFill/>
          <a:ln w="9525">
            <a:noFill/>
            <a:miter lim="800000"/>
            <a:headEnd/>
            <a:tailEnd/>
          </a:ln>
        </p:spPr>
        <p:txBody>
          <a:bodyPr wrap="none">
            <a:spAutoFit/>
          </a:bodyPr>
          <a:lstStyle/>
          <a:p>
            <a:pPr eaLnBrk="0" hangingPunct="0"/>
            <a:r>
              <a:rPr lang="en-US" altLang="zh-CN">
                <a:latin typeface="Tw Cen MT" pitchFamily="34" charset="0"/>
              </a:rPr>
              <a:t>QF1</a:t>
            </a:r>
          </a:p>
        </p:txBody>
      </p:sp>
      <p:sp>
        <p:nvSpPr>
          <p:cNvPr id="132116" name="Text Box 29"/>
          <p:cNvSpPr txBox="1">
            <a:spLocks noChangeArrowheads="1"/>
          </p:cNvSpPr>
          <p:nvPr/>
        </p:nvSpPr>
        <p:spPr bwMode="auto">
          <a:xfrm>
            <a:off x="152400" y="1066800"/>
            <a:ext cx="4648200" cy="1754188"/>
          </a:xfrm>
          <a:prstGeom prst="rect">
            <a:avLst/>
          </a:prstGeom>
          <a:noFill/>
          <a:ln w="9525">
            <a:noFill/>
            <a:miter lim="800000"/>
            <a:headEnd/>
            <a:tailEnd/>
          </a:ln>
        </p:spPr>
        <p:txBody>
          <a:bodyPr>
            <a:spAutoFit/>
          </a:bodyPr>
          <a:lstStyle/>
          <a:p>
            <a:pPr eaLnBrk="0" hangingPunct="0">
              <a:buFontTx/>
              <a:buChar char="•"/>
            </a:pPr>
            <a:r>
              <a:rPr lang="en-US" altLang="zh-CN" sz="1800" dirty="0">
                <a:latin typeface="Tw Cen MT" pitchFamily="34" charset="0"/>
              </a:rPr>
              <a:t> Reduced Collimation depth at lower E is responsible for large fraction of reduction of luminosity (w.r.to 1/E ideal curve)</a:t>
            </a:r>
          </a:p>
          <a:p>
            <a:pPr eaLnBrk="0" hangingPunct="0">
              <a:buFontTx/>
              <a:buChar char="•"/>
            </a:pPr>
            <a:r>
              <a:rPr lang="en-US" altLang="zh-CN" sz="1800" dirty="0">
                <a:latin typeface="Tw Cen MT" pitchFamily="34" charset="0"/>
              </a:rPr>
              <a:t> Shorter, matched to lower E, final doublet, will give some reduction of beam size at </a:t>
            </a:r>
            <a:r>
              <a:rPr lang="en-US" altLang="zh-CN" sz="1800" dirty="0" smtClean="0">
                <a:latin typeface="Tw Cen MT" pitchFamily="34" charset="0"/>
              </a:rPr>
              <a:t>FD, </a:t>
            </a:r>
            <a:r>
              <a:rPr lang="en-US" altLang="zh-CN" sz="1800" dirty="0">
                <a:latin typeface="Tw Cen MT" pitchFamily="34" charset="0"/>
              </a:rPr>
              <a:t>thus increase the collimation depth</a:t>
            </a:r>
          </a:p>
        </p:txBody>
      </p:sp>
      <p:sp>
        <p:nvSpPr>
          <p:cNvPr id="132117" name="Rectangle 31"/>
          <p:cNvSpPr>
            <a:spLocks noChangeArrowheads="1"/>
          </p:cNvSpPr>
          <p:nvPr/>
        </p:nvSpPr>
        <p:spPr bwMode="auto">
          <a:xfrm>
            <a:off x="6700838" y="2590800"/>
            <a:ext cx="309562" cy="366713"/>
          </a:xfrm>
          <a:prstGeom prst="rect">
            <a:avLst/>
          </a:prstGeom>
          <a:noFill/>
          <a:ln w="9525">
            <a:noFill/>
            <a:miter lim="800000"/>
            <a:headEnd/>
            <a:tailEnd/>
          </a:ln>
        </p:spPr>
        <p:txBody>
          <a:bodyPr wrap="none">
            <a:spAutoFit/>
          </a:bodyPr>
          <a:lstStyle/>
          <a:p>
            <a:pPr eaLnBrk="0" hangingPunct="0"/>
            <a:r>
              <a:rPr lang="en-US" altLang="zh-CN">
                <a:solidFill>
                  <a:srgbClr val="0000FF"/>
                </a:solidFill>
                <a:latin typeface="Tw Cen MT" pitchFamily="34" charset="0"/>
              </a:rPr>
              <a:t>X</a:t>
            </a:r>
          </a:p>
        </p:txBody>
      </p:sp>
      <p:sp>
        <p:nvSpPr>
          <p:cNvPr id="132118" name="Rectangle 32"/>
          <p:cNvSpPr>
            <a:spLocks noChangeArrowheads="1"/>
          </p:cNvSpPr>
          <p:nvPr/>
        </p:nvSpPr>
        <p:spPr bwMode="auto">
          <a:xfrm>
            <a:off x="6858000" y="2590800"/>
            <a:ext cx="309563" cy="366713"/>
          </a:xfrm>
          <a:prstGeom prst="rect">
            <a:avLst/>
          </a:prstGeom>
          <a:noFill/>
          <a:ln w="9525">
            <a:noFill/>
            <a:miter lim="800000"/>
            <a:headEnd/>
            <a:tailEnd/>
          </a:ln>
        </p:spPr>
        <p:txBody>
          <a:bodyPr wrap="none">
            <a:spAutoFit/>
          </a:bodyPr>
          <a:lstStyle/>
          <a:p>
            <a:pPr eaLnBrk="0" hangingPunct="0"/>
            <a:r>
              <a:rPr lang="en-US" altLang="zh-CN">
                <a:solidFill>
                  <a:srgbClr val="FF0000"/>
                </a:solidFill>
                <a:latin typeface="Tw Cen MT" pitchFamily="34" charset="0"/>
              </a:rPr>
              <a:t>Y</a:t>
            </a:r>
          </a:p>
        </p:txBody>
      </p:sp>
      <p:sp>
        <p:nvSpPr>
          <p:cNvPr id="26" name="Rectangle 33"/>
          <p:cNvSpPr txBox="1">
            <a:spLocks noChangeArrowheads="1"/>
          </p:cNvSpPr>
          <p:nvPr/>
        </p:nvSpPr>
        <p:spPr>
          <a:xfrm>
            <a:off x="1219200" y="266700"/>
            <a:ext cx="3505200" cy="1143000"/>
          </a:xfrm>
          <a:prstGeom prst="rect">
            <a:avLst/>
          </a:prstGeom>
        </p:spPr>
        <p:txBody>
          <a:bodyPr/>
          <a:lstStyle/>
          <a:p>
            <a:pPr algn="ctr">
              <a:defRPr/>
            </a:pPr>
            <a:r>
              <a:rPr kumimoji="1" lang="en-US" sz="3600" kern="0" dirty="0">
                <a:solidFill>
                  <a:schemeClr val="tx2"/>
                </a:solidFill>
                <a:effectLst>
                  <a:outerShdw blurRad="38100" dist="38100" dir="2700000" algn="tl">
                    <a:srgbClr val="C0C0C0"/>
                  </a:outerShdw>
                </a:effectLst>
                <a:latin typeface="+mj-lt"/>
                <a:ea typeface="+mj-ea"/>
                <a:cs typeface="+mj-cs"/>
              </a:rPr>
              <a:t>FD &amp; collimation</a:t>
            </a:r>
          </a:p>
        </p:txBody>
      </p:sp>
      <p:sp>
        <p:nvSpPr>
          <p:cNvPr id="132120" name="Rectangle 35"/>
          <p:cNvSpPr>
            <a:spLocks noChangeArrowheads="1"/>
          </p:cNvSpPr>
          <p:nvPr/>
        </p:nvSpPr>
        <p:spPr bwMode="auto">
          <a:xfrm>
            <a:off x="1600200" y="6262688"/>
            <a:ext cx="7543800" cy="366712"/>
          </a:xfrm>
          <a:prstGeom prst="rect">
            <a:avLst/>
          </a:prstGeom>
          <a:noFill/>
          <a:ln w="9525">
            <a:noFill/>
            <a:miter lim="800000"/>
            <a:headEnd/>
            <a:tailEnd/>
          </a:ln>
        </p:spPr>
        <p:txBody>
          <a:bodyPr>
            <a:spAutoFit/>
          </a:bodyPr>
          <a:lstStyle/>
          <a:p>
            <a:pPr eaLnBrk="0" hangingPunct="0"/>
            <a:r>
              <a:rPr lang="en-US" altLang="zh-CN">
                <a:latin typeface="Tw Cen MT" pitchFamily="34" charset="0"/>
              </a:rPr>
              <a:t>Rays show trajectories of possible SR photons. Amount of rays is not quantitative.</a:t>
            </a:r>
          </a:p>
        </p:txBody>
      </p:sp>
    </p:spTree>
  </p:cSld>
  <p:clrMapOvr>
    <a:masterClrMapping/>
  </p:clrMapOvr>
  <p:transition>
    <p:strips dir="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5" name="Slide Number Placeholder 4"/>
          <p:cNvSpPr>
            <a:spLocks noGrp="1"/>
          </p:cNvSpPr>
          <p:nvPr>
            <p:ph type="sldNum" sz="quarter" idx="4294967295"/>
          </p:nvPr>
        </p:nvSpPr>
        <p:spPr>
          <a:xfrm>
            <a:off x="7226300" y="6553200"/>
            <a:ext cx="1905000" cy="228600"/>
          </a:xfrm>
          <a:prstGeom prst="rect">
            <a:avLst/>
          </a:prstGeom>
        </p:spPr>
        <p:txBody>
          <a:bodyPr/>
          <a:lstStyle/>
          <a:p>
            <a:pPr>
              <a:defRPr/>
            </a:pPr>
            <a:fld id="{C9E4FDE4-940F-4D01-B48E-7E2A17CA18B9}" type="slidenum">
              <a:rPr lang="en-US" smtClean="0"/>
              <a:pPr>
                <a:defRPr/>
              </a:pPr>
              <a:t>46</a:t>
            </a:fld>
            <a:endParaRPr lang="en-US"/>
          </a:p>
        </p:txBody>
      </p:sp>
      <p:pic>
        <p:nvPicPr>
          <p:cNvPr id="16389" name="Picture 5"/>
          <p:cNvPicPr>
            <a:picLocks noChangeAspect="1" noChangeArrowheads="1"/>
          </p:cNvPicPr>
          <p:nvPr/>
        </p:nvPicPr>
        <p:blipFill>
          <a:blip r:embed="rId2" cstate="screen"/>
          <a:srcRect/>
          <a:stretch>
            <a:fillRect/>
          </a:stretch>
        </p:blipFill>
        <p:spPr bwMode="auto">
          <a:xfrm>
            <a:off x="228600" y="4413250"/>
            <a:ext cx="4495800" cy="2139950"/>
          </a:xfrm>
          <a:prstGeom prst="rect">
            <a:avLst/>
          </a:prstGeom>
          <a:noFill/>
          <a:ln w="9525">
            <a:noFill/>
            <a:miter lim="800000"/>
            <a:headEnd/>
            <a:tailEnd/>
          </a:ln>
        </p:spPr>
      </p:pic>
      <p:sp>
        <p:nvSpPr>
          <p:cNvPr id="16390" name="TextBox 3"/>
          <p:cNvSpPr txBox="1">
            <a:spLocks noChangeArrowheads="1"/>
          </p:cNvSpPr>
          <p:nvPr/>
        </p:nvSpPr>
        <p:spPr bwMode="auto">
          <a:xfrm>
            <a:off x="152400" y="2286000"/>
            <a:ext cx="5029200" cy="2032000"/>
          </a:xfrm>
          <a:prstGeom prst="rect">
            <a:avLst/>
          </a:prstGeom>
          <a:noFill/>
          <a:ln w="9525">
            <a:noFill/>
            <a:miter lim="800000"/>
            <a:headEnd/>
            <a:tailEnd/>
          </a:ln>
        </p:spPr>
        <p:txBody>
          <a:bodyPr>
            <a:spAutoFit/>
          </a:bodyPr>
          <a:lstStyle/>
          <a:p>
            <a:pPr>
              <a:buFont typeface="Arial" charset="0"/>
              <a:buChar char="•"/>
            </a:pPr>
            <a:r>
              <a:rPr lang="en-US" altLang="zh-CN" sz="1800">
                <a:solidFill>
                  <a:srgbClr val="009900"/>
                </a:solidFill>
              </a:rPr>
              <a:t> One option would be to have a separate FD optimized for lower E, and then exchange it before going to nominal E</a:t>
            </a:r>
          </a:p>
          <a:p>
            <a:pPr>
              <a:buFont typeface="Arial" charset="0"/>
              <a:buChar char="•"/>
            </a:pPr>
            <a:r>
              <a:rPr lang="en-US" altLang="zh-CN" sz="1800">
                <a:solidFill>
                  <a:srgbClr val="009900"/>
                </a:solidFill>
              </a:rPr>
              <a:t> Other option to be studied is to build a universal FD, that can be reconfigured for lower E configuration (may require splitting QD0 coil and placing sextupoles in the middle) </a:t>
            </a:r>
          </a:p>
        </p:txBody>
      </p:sp>
      <p:pic>
        <p:nvPicPr>
          <p:cNvPr id="16391" name="Picture 2"/>
          <p:cNvPicPr>
            <a:picLocks noChangeAspect="1" noChangeArrowheads="1"/>
          </p:cNvPicPr>
          <p:nvPr/>
        </p:nvPicPr>
        <p:blipFill>
          <a:blip r:embed="rId3" cstate="screen"/>
          <a:srcRect/>
          <a:stretch>
            <a:fillRect/>
          </a:stretch>
        </p:blipFill>
        <p:spPr bwMode="auto">
          <a:xfrm>
            <a:off x="5011738" y="0"/>
            <a:ext cx="4132262" cy="3200400"/>
          </a:xfrm>
          <a:prstGeom prst="rect">
            <a:avLst/>
          </a:prstGeom>
          <a:noFill/>
          <a:ln w="9525">
            <a:noFill/>
            <a:miter lim="800000"/>
            <a:headEnd/>
            <a:tailEnd/>
          </a:ln>
        </p:spPr>
      </p:pic>
      <p:pic>
        <p:nvPicPr>
          <p:cNvPr id="16392" name="Picture 3"/>
          <p:cNvPicPr>
            <a:picLocks noChangeAspect="1" noChangeArrowheads="1"/>
          </p:cNvPicPr>
          <p:nvPr/>
        </p:nvPicPr>
        <p:blipFill>
          <a:blip r:embed="rId4" cstate="screen"/>
          <a:srcRect/>
          <a:stretch>
            <a:fillRect/>
          </a:stretch>
        </p:blipFill>
        <p:spPr bwMode="auto">
          <a:xfrm>
            <a:off x="5105400" y="3286125"/>
            <a:ext cx="4038600" cy="3152775"/>
          </a:xfrm>
          <a:prstGeom prst="rect">
            <a:avLst/>
          </a:prstGeom>
          <a:noFill/>
          <a:ln w="9525">
            <a:noFill/>
            <a:miter lim="800000"/>
            <a:headEnd/>
            <a:tailEnd/>
          </a:ln>
        </p:spPr>
      </p:pic>
      <p:sp>
        <p:nvSpPr>
          <p:cNvPr id="16393" name="TextBox 14"/>
          <p:cNvSpPr txBox="1">
            <a:spLocks noChangeArrowheads="1"/>
          </p:cNvSpPr>
          <p:nvPr/>
        </p:nvSpPr>
        <p:spPr bwMode="auto">
          <a:xfrm>
            <a:off x="152400" y="1285875"/>
            <a:ext cx="5029200" cy="923925"/>
          </a:xfrm>
          <a:prstGeom prst="rect">
            <a:avLst/>
          </a:prstGeom>
          <a:noFill/>
          <a:ln w="9525">
            <a:noFill/>
            <a:miter lim="800000"/>
            <a:headEnd/>
            <a:tailEnd/>
          </a:ln>
        </p:spPr>
        <p:txBody>
          <a:bodyPr>
            <a:spAutoFit/>
          </a:bodyPr>
          <a:lstStyle/>
          <a:p>
            <a:r>
              <a:rPr lang="en-US" altLang="zh-CN" sz="1800" b="1">
                <a:solidFill>
                  <a:srgbClr val="009900"/>
                </a:solidFill>
              </a:rPr>
              <a:t>FD optimized for lower energy will allow increasing the collimation depth by ~10% in Y and by ~30% in X  (Very tentative!)</a:t>
            </a:r>
          </a:p>
        </p:txBody>
      </p:sp>
      <p:sp>
        <p:nvSpPr>
          <p:cNvPr id="11" name="Title 1"/>
          <p:cNvSpPr txBox="1">
            <a:spLocks/>
          </p:cNvSpPr>
          <p:nvPr/>
        </p:nvSpPr>
        <p:spPr>
          <a:xfrm>
            <a:off x="1295400" y="0"/>
            <a:ext cx="3886200" cy="939800"/>
          </a:xfrm>
          <a:prstGeom prst="rect">
            <a:avLst/>
          </a:prstGeom>
        </p:spPr>
        <p:txBody>
          <a:bodyPr/>
          <a:lstStyle/>
          <a:p>
            <a:pPr algn="ctr" fontAlgn="base">
              <a:defRPr/>
            </a:pPr>
            <a:r>
              <a:rPr lang="en-US" sz="3600" kern="0">
                <a:solidFill>
                  <a:srgbClr val="23346C"/>
                </a:solidFill>
                <a:latin typeface="+mj-lt"/>
                <a:ea typeface="+mj-ea"/>
                <a:cs typeface="+mj-cs"/>
              </a:rPr>
              <a:t>FD for low E</a:t>
            </a:r>
            <a:endParaRPr lang="en-US" sz="3600" kern="0" dirty="0">
              <a:solidFill>
                <a:srgbClr val="23346C"/>
              </a:solidFill>
              <a:latin typeface="+mj-lt"/>
              <a:ea typeface="+mj-ea"/>
              <a:cs typeface="+mj-cs"/>
            </a:endParaRPr>
          </a:p>
        </p:txBody>
      </p:sp>
      <p:sp>
        <p:nvSpPr>
          <p:cNvPr id="16395" name="Rectangle 11"/>
          <p:cNvSpPr>
            <a:spLocks noChangeArrowheads="1"/>
          </p:cNvSpPr>
          <p:nvPr/>
        </p:nvSpPr>
        <p:spPr bwMode="auto">
          <a:xfrm>
            <a:off x="5715000" y="2209800"/>
            <a:ext cx="3313113" cy="400050"/>
          </a:xfrm>
          <a:prstGeom prst="rect">
            <a:avLst/>
          </a:prstGeom>
          <a:noFill/>
          <a:ln w="9525">
            <a:noFill/>
            <a:miter lim="800000"/>
            <a:headEnd/>
            <a:tailEnd/>
          </a:ln>
        </p:spPr>
        <p:txBody>
          <a:bodyPr wrap="none">
            <a:spAutoFit/>
          </a:bodyPr>
          <a:lstStyle/>
          <a:p>
            <a:r>
              <a:rPr lang="en-US">
                <a:solidFill>
                  <a:srgbClr val="FF9900"/>
                </a:solidFill>
              </a:rPr>
              <a:t>Nominal FD &amp; SR trajectories</a:t>
            </a:r>
          </a:p>
        </p:txBody>
      </p:sp>
      <p:sp>
        <p:nvSpPr>
          <p:cNvPr id="16396" name="Rectangle 12"/>
          <p:cNvSpPr>
            <a:spLocks noChangeArrowheads="1"/>
          </p:cNvSpPr>
          <p:nvPr/>
        </p:nvSpPr>
        <p:spPr bwMode="auto">
          <a:xfrm>
            <a:off x="6773863" y="5410200"/>
            <a:ext cx="2065337" cy="708025"/>
          </a:xfrm>
          <a:prstGeom prst="rect">
            <a:avLst/>
          </a:prstGeom>
          <a:noFill/>
          <a:ln w="9525">
            <a:noFill/>
            <a:miter lim="800000"/>
            <a:headEnd/>
            <a:tailEnd/>
          </a:ln>
        </p:spPr>
        <p:txBody>
          <a:bodyPr wrap="none">
            <a:spAutoFit/>
          </a:bodyPr>
          <a:lstStyle/>
          <a:p>
            <a:r>
              <a:rPr lang="en-US">
                <a:solidFill>
                  <a:srgbClr val="FF9900"/>
                </a:solidFill>
              </a:rPr>
              <a:t>FD for 1/2E &amp; SR</a:t>
            </a:r>
            <a:br>
              <a:rPr lang="en-US">
                <a:solidFill>
                  <a:srgbClr val="FF9900"/>
                </a:solidFill>
              </a:rPr>
            </a:br>
            <a:r>
              <a:rPr lang="en-US">
                <a:solidFill>
                  <a:srgbClr val="FF9900"/>
                </a:solidFill>
              </a:rPr>
              <a:t>trajectories</a:t>
            </a:r>
          </a:p>
        </p:txBody>
      </p:sp>
      <p:cxnSp>
        <p:nvCxnSpPr>
          <p:cNvPr id="16397" name="Straight Arrow Connector 13"/>
          <p:cNvCxnSpPr>
            <a:cxnSpLocks noChangeShapeType="1"/>
            <a:stCxn id="16390" idx="2"/>
          </p:cNvCxnSpPr>
          <p:nvPr/>
        </p:nvCxnSpPr>
        <p:spPr bwMode="auto">
          <a:xfrm rot="5400000">
            <a:off x="2311400" y="4445000"/>
            <a:ext cx="482600" cy="228600"/>
          </a:xfrm>
          <a:prstGeom prst="straightConnector1">
            <a:avLst/>
          </a:prstGeom>
          <a:noFill/>
          <a:ln w="38100" algn="ctr">
            <a:solidFill>
              <a:srgbClr val="FF0000"/>
            </a:solidFill>
            <a:round/>
            <a:headEnd/>
            <a:tailEnd type="arrow" w="med" len="med"/>
          </a:ln>
        </p:spPr>
      </p:cxnSp>
    </p:spTree>
  </p:cSld>
  <p:clrMapOvr>
    <a:masterClrMapping/>
  </p:clrMapOvr>
  <p:transition>
    <p:strips dir="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6" name="Slide Number Placeholder 5"/>
          <p:cNvSpPr>
            <a:spLocks noGrp="1"/>
          </p:cNvSpPr>
          <p:nvPr>
            <p:ph type="sldNum" sz="quarter" idx="4294967295"/>
          </p:nvPr>
        </p:nvSpPr>
        <p:spPr>
          <a:xfrm>
            <a:off x="7226300" y="6553200"/>
            <a:ext cx="1905000" cy="228600"/>
          </a:xfrm>
          <a:prstGeom prst="rect">
            <a:avLst/>
          </a:prstGeom>
        </p:spPr>
        <p:txBody>
          <a:bodyPr/>
          <a:lstStyle/>
          <a:p>
            <a:pPr>
              <a:defRPr/>
            </a:pPr>
            <a:fld id="{F88DE9FB-EF9D-423F-8B4B-EF8BF86232AC}" type="slidenum">
              <a:rPr lang="en-US" smtClean="0"/>
              <a:pPr>
                <a:defRPr/>
              </a:pPr>
              <a:t>47</a:t>
            </a:fld>
            <a:endParaRPr lang="en-US"/>
          </a:p>
        </p:txBody>
      </p:sp>
      <p:sp>
        <p:nvSpPr>
          <p:cNvPr id="7" name="Rectangle 3"/>
          <p:cNvSpPr txBox="1">
            <a:spLocks noChangeArrowheads="1"/>
          </p:cNvSpPr>
          <p:nvPr/>
        </p:nvSpPr>
        <p:spPr>
          <a:xfrm>
            <a:off x="1447800" y="260648"/>
            <a:ext cx="6934200" cy="653752"/>
          </a:xfrm>
          <a:prstGeom prst="rect">
            <a:avLst/>
          </a:prstGeom>
        </p:spPr>
        <p:txBody>
          <a:bodyPr/>
          <a:lstStyle/>
          <a:p>
            <a:pPr algn="ctr" eaLnBrk="1" fontAlgn="base" hangingPunct="1">
              <a:defRPr/>
            </a:pPr>
            <a:r>
              <a:rPr lang="en-US" sz="3600" kern="0" dirty="0">
                <a:solidFill>
                  <a:srgbClr val="23346C"/>
                </a:solidFill>
                <a:latin typeface="+mj-lt"/>
                <a:ea typeface="+mj-ea"/>
                <a:cs typeface="+mj-cs"/>
              </a:rPr>
              <a:t>Beam Parameters &amp; mitigation</a:t>
            </a:r>
          </a:p>
        </p:txBody>
      </p:sp>
      <p:sp>
        <p:nvSpPr>
          <p:cNvPr id="8" name="Content Placeholder 6"/>
          <p:cNvSpPr txBox="1">
            <a:spLocks/>
          </p:cNvSpPr>
          <p:nvPr/>
        </p:nvSpPr>
        <p:spPr>
          <a:xfrm>
            <a:off x="381000" y="5084763"/>
            <a:ext cx="8458200" cy="1392237"/>
          </a:xfrm>
          <a:prstGeom prst="rect">
            <a:avLst/>
          </a:prstGeom>
        </p:spPr>
        <p:txBody>
          <a:bodyPr/>
          <a:lstStyle/>
          <a:p>
            <a:pPr marL="342900" indent="-342900" fontAlgn="base">
              <a:spcBef>
                <a:spcPct val="20000"/>
              </a:spcBef>
              <a:buFontTx/>
              <a:buChar char="•"/>
              <a:defRPr/>
            </a:pPr>
            <a:r>
              <a:rPr lang="en-US" altLang="zh-CN" sz="2400" kern="0">
                <a:solidFill>
                  <a:srgbClr val="23346C"/>
                </a:solidFill>
                <a:latin typeface="+mn-lt"/>
                <a:ea typeface="+mn-ea"/>
                <a:cs typeface="+mn-cs"/>
              </a:rPr>
              <a:t>Tentative! At 250 GeV CM the mitigations may give</a:t>
            </a:r>
          </a:p>
          <a:p>
            <a:pPr marL="742950" lvl="1" indent="-285750" fontAlgn="base">
              <a:spcBef>
                <a:spcPct val="20000"/>
              </a:spcBef>
              <a:buFontTx/>
              <a:buChar char="–"/>
              <a:defRPr/>
            </a:pPr>
            <a:r>
              <a:rPr lang="en-US" altLang="zh-CN" b="1" kern="0">
                <a:solidFill>
                  <a:srgbClr val="577700"/>
                </a:solidFill>
                <a:latin typeface="+mn-lt"/>
                <a:ea typeface="+mn-ea"/>
                <a:cs typeface="+mn-cs"/>
              </a:rPr>
              <a:t>* 2 L due to double rep rate</a:t>
            </a:r>
          </a:p>
          <a:p>
            <a:pPr marL="742950" lvl="1" indent="-285750" fontAlgn="base">
              <a:spcBef>
                <a:spcPct val="20000"/>
              </a:spcBef>
              <a:buFontTx/>
              <a:buChar char="–"/>
              <a:defRPr/>
            </a:pPr>
            <a:r>
              <a:rPr lang="en-US" altLang="zh-CN" b="1" kern="0">
                <a:solidFill>
                  <a:srgbClr val="577700"/>
                </a:solidFill>
                <a:latin typeface="+mn-lt"/>
                <a:ea typeface="+mn-ea"/>
                <a:cs typeface="+mn-cs"/>
              </a:rPr>
              <a:t>* about 1.4 L due to FD optimized for low E  </a:t>
            </a:r>
            <a:endParaRPr lang="en-US" altLang="zh-CN" b="1" kern="0" dirty="0">
              <a:solidFill>
                <a:srgbClr val="577700"/>
              </a:solidFill>
              <a:latin typeface="+mn-lt"/>
              <a:ea typeface="+mn-ea"/>
              <a:cs typeface="+mn-cs"/>
            </a:endParaRPr>
          </a:p>
        </p:txBody>
      </p:sp>
      <p:pic>
        <p:nvPicPr>
          <p:cNvPr id="17415" name="Object 2"/>
          <p:cNvPicPr>
            <a:picLocks noChangeAspect="1" noChangeArrowheads="1"/>
          </p:cNvPicPr>
          <p:nvPr/>
        </p:nvPicPr>
        <p:blipFill>
          <a:blip r:embed="rId2" cstate="screen"/>
          <a:srcRect/>
          <a:stretch>
            <a:fillRect/>
          </a:stretch>
        </p:blipFill>
        <p:spPr bwMode="auto">
          <a:xfrm>
            <a:off x="485775" y="1066800"/>
            <a:ext cx="8124825" cy="4038600"/>
          </a:xfrm>
          <a:prstGeom prst="rect">
            <a:avLst/>
          </a:prstGeom>
          <a:noFill/>
          <a:ln w="9525">
            <a:noFill/>
            <a:miter lim="800000"/>
            <a:headEnd/>
            <a:tailEnd/>
          </a:ln>
        </p:spPr>
      </p:pic>
      <p:sp>
        <p:nvSpPr>
          <p:cNvPr id="17416" name="Rectangle 9"/>
          <p:cNvSpPr>
            <a:spLocks noChangeArrowheads="1"/>
          </p:cNvSpPr>
          <p:nvPr/>
        </p:nvSpPr>
        <p:spPr bwMode="auto">
          <a:xfrm>
            <a:off x="6643688" y="1295400"/>
            <a:ext cx="609600" cy="3429000"/>
          </a:xfrm>
          <a:prstGeom prst="rect">
            <a:avLst/>
          </a:prstGeom>
          <a:noFill/>
          <a:ln w="38100" algn="ctr">
            <a:solidFill>
              <a:srgbClr val="FF0000"/>
            </a:solidFill>
            <a:round/>
            <a:headEnd/>
            <a:tailEnd type="triangle" w="med" len="med"/>
          </a:ln>
        </p:spPr>
        <p:txBody>
          <a:bodyPr wrap="none">
            <a:spAutoFit/>
          </a:bodyPr>
          <a:lstStyle/>
          <a:p>
            <a:pPr fontAlgn="base"/>
            <a:endParaRPr lang="en-US" sz="1600">
              <a:latin typeface="Times New Roman" pitchFamily="18" charset="0"/>
            </a:endParaRPr>
          </a:p>
        </p:txBody>
      </p:sp>
      <p:sp>
        <p:nvSpPr>
          <p:cNvPr id="10" name="Rectangle 9"/>
          <p:cNvSpPr>
            <a:spLocks noChangeArrowheads="1"/>
          </p:cNvSpPr>
          <p:nvPr/>
        </p:nvSpPr>
        <p:spPr bwMode="auto">
          <a:xfrm>
            <a:off x="4006822" y="1290532"/>
            <a:ext cx="609600" cy="3429000"/>
          </a:xfrm>
          <a:prstGeom prst="rect">
            <a:avLst/>
          </a:prstGeom>
          <a:noFill/>
          <a:ln w="38100" algn="ctr">
            <a:solidFill>
              <a:srgbClr val="FF0000"/>
            </a:solidFill>
            <a:round/>
            <a:headEnd/>
            <a:tailEnd type="triangle" w="med" len="med"/>
          </a:ln>
        </p:spPr>
        <p:txBody>
          <a:bodyPr wrap="none">
            <a:spAutoFit/>
          </a:bodyPr>
          <a:lstStyle/>
          <a:p>
            <a:pPr fontAlgn="base"/>
            <a:endParaRPr lang="en-US" sz="1600">
              <a:latin typeface="Times New Roman" pitchFamily="18" charset="0"/>
            </a:endParaRPr>
          </a:p>
        </p:txBody>
      </p:sp>
    </p:spTree>
  </p:cSld>
  <p:clrMapOvr>
    <a:masterClrMapping/>
  </p:clrMapOvr>
  <p:transition>
    <p:strips dir="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4" name="Slide Number Placeholder 3"/>
          <p:cNvSpPr>
            <a:spLocks noGrp="1"/>
          </p:cNvSpPr>
          <p:nvPr>
            <p:ph type="sldNum" sz="quarter" idx="4294967295"/>
          </p:nvPr>
        </p:nvSpPr>
        <p:spPr>
          <a:xfrm>
            <a:off x="7226300" y="6553200"/>
            <a:ext cx="1905000" cy="228600"/>
          </a:xfrm>
          <a:prstGeom prst="rect">
            <a:avLst/>
          </a:prstGeom>
        </p:spPr>
        <p:txBody>
          <a:bodyPr/>
          <a:lstStyle/>
          <a:p>
            <a:pPr>
              <a:defRPr/>
            </a:pPr>
            <a:fld id="{19995837-CC83-4A13-B82B-32EAB65101AD}" type="slidenum">
              <a:rPr lang="en-US" smtClean="0"/>
              <a:pPr>
                <a:defRPr/>
              </a:pPr>
              <a:t>48</a:t>
            </a:fld>
            <a:endParaRPr lang="en-US"/>
          </a:p>
        </p:txBody>
      </p:sp>
      <p:sp>
        <p:nvSpPr>
          <p:cNvPr id="18437" name="TextBox 15"/>
          <p:cNvSpPr txBox="1">
            <a:spLocks noChangeArrowheads="1"/>
          </p:cNvSpPr>
          <p:nvPr/>
        </p:nvSpPr>
        <p:spPr bwMode="auto">
          <a:xfrm>
            <a:off x="3962400" y="152400"/>
            <a:ext cx="2209800" cy="523875"/>
          </a:xfrm>
          <a:prstGeom prst="rect">
            <a:avLst/>
          </a:prstGeom>
          <a:noFill/>
          <a:ln w="9525">
            <a:noFill/>
            <a:miter lim="800000"/>
            <a:headEnd/>
            <a:tailEnd/>
          </a:ln>
        </p:spPr>
        <p:txBody>
          <a:bodyPr wrap="none">
            <a:spAutoFit/>
          </a:bodyPr>
          <a:lstStyle/>
          <a:p>
            <a:r>
              <a:rPr lang="en-US" altLang="zh-CN" sz="2800"/>
              <a:t>SB2009 Lumi</a:t>
            </a:r>
          </a:p>
        </p:txBody>
      </p:sp>
      <p:pic>
        <p:nvPicPr>
          <p:cNvPr id="18438" name="Picture 5"/>
          <p:cNvPicPr>
            <a:picLocks noChangeAspect="1" noChangeArrowheads="1"/>
          </p:cNvPicPr>
          <p:nvPr/>
        </p:nvPicPr>
        <p:blipFill>
          <a:blip r:embed="rId2" cstate="screen"/>
          <a:srcRect/>
          <a:stretch>
            <a:fillRect/>
          </a:stretch>
        </p:blipFill>
        <p:spPr bwMode="auto">
          <a:xfrm>
            <a:off x="1357313" y="685800"/>
            <a:ext cx="7329487" cy="5513388"/>
          </a:xfrm>
          <a:prstGeom prst="rect">
            <a:avLst/>
          </a:prstGeom>
          <a:noFill/>
          <a:ln w="9525">
            <a:noFill/>
            <a:miter lim="800000"/>
            <a:headEnd/>
            <a:tailEnd/>
          </a:ln>
        </p:spPr>
      </p:pic>
      <p:sp>
        <p:nvSpPr>
          <p:cNvPr id="7" name="TextBox 6"/>
          <p:cNvSpPr txBox="1"/>
          <p:nvPr/>
        </p:nvSpPr>
        <p:spPr>
          <a:xfrm>
            <a:off x="0" y="2416175"/>
            <a:ext cx="1752600" cy="830263"/>
          </a:xfrm>
          <a:prstGeom prst="rect">
            <a:avLst/>
          </a:prstGeom>
          <a:solidFill>
            <a:schemeClr val="bg1">
              <a:lumMod val="95000"/>
            </a:schemeClr>
          </a:solidFill>
          <a:ln>
            <a:solidFill>
              <a:srgbClr val="FF9900"/>
            </a:solidFill>
          </a:ln>
        </p:spPr>
        <p:txBody>
          <a:bodyPr>
            <a:spAutoFit/>
          </a:bodyPr>
          <a:lstStyle/>
          <a:p>
            <a:pPr>
              <a:defRPr/>
            </a:pPr>
            <a:r>
              <a:rPr lang="en-US" sz="1600" dirty="0">
                <a:solidFill>
                  <a:srgbClr val="009900"/>
                </a:solidFill>
              </a:rPr>
              <a:t>Linac  rate 10Hz</a:t>
            </a:r>
          </a:p>
          <a:p>
            <a:pPr>
              <a:defRPr/>
            </a:pPr>
            <a:r>
              <a:rPr lang="en-US" sz="1600" dirty="0">
                <a:solidFill>
                  <a:srgbClr val="009900"/>
                </a:solidFill>
              </a:rPr>
              <a:t>(IP rate 5Hz) </a:t>
            </a:r>
            <a:br>
              <a:rPr lang="en-US" sz="1600" dirty="0">
                <a:solidFill>
                  <a:srgbClr val="009900"/>
                </a:solidFill>
              </a:rPr>
            </a:br>
            <a:r>
              <a:rPr lang="en-US" sz="1600" dirty="0">
                <a:solidFill>
                  <a:srgbClr val="009900"/>
                </a:solidFill>
              </a:rPr>
              <a:t>and special FD</a:t>
            </a:r>
          </a:p>
        </p:txBody>
      </p:sp>
      <p:cxnSp>
        <p:nvCxnSpPr>
          <p:cNvPr id="18440" name="Straight Arrow Connector 7"/>
          <p:cNvCxnSpPr>
            <a:cxnSpLocks noChangeShapeType="1"/>
            <a:stCxn id="7" idx="3"/>
          </p:cNvCxnSpPr>
          <p:nvPr/>
        </p:nvCxnSpPr>
        <p:spPr bwMode="auto">
          <a:xfrm flipV="1">
            <a:off x="1752600" y="2743200"/>
            <a:ext cx="457200" cy="88900"/>
          </a:xfrm>
          <a:prstGeom prst="straightConnector1">
            <a:avLst/>
          </a:prstGeom>
          <a:noFill/>
          <a:ln w="9525" algn="ctr">
            <a:solidFill>
              <a:schemeClr val="tx1"/>
            </a:solidFill>
            <a:round/>
            <a:headEnd/>
            <a:tailEnd type="arrow" w="med" len="med"/>
          </a:ln>
        </p:spPr>
      </p:cxnSp>
      <p:sp>
        <p:nvSpPr>
          <p:cNvPr id="9" name="TextBox 8"/>
          <p:cNvSpPr txBox="1"/>
          <p:nvPr/>
        </p:nvSpPr>
        <p:spPr>
          <a:xfrm>
            <a:off x="2286000" y="914400"/>
            <a:ext cx="1752600" cy="646113"/>
          </a:xfrm>
          <a:prstGeom prst="rect">
            <a:avLst/>
          </a:prstGeom>
          <a:solidFill>
            <a:schemeClr val="bg1">
              <a:lumMod val="95000"/>
            </a:schemeClr>
          </a:solidFill>
          <a:ln>
            <a:solidFill>
              <a:srgbClr val="FF9900"/>
            </a:solidFill>
          </a:ln>
        </p:spPr>
        <p:txBody>
          <a:bodyPr>
            <a:spAutoFit/>
          </a:bodyPr>
          <a:lstStyle/>
          <a:p>
            <a:pPr>
              <a:defRPr/>
            </a:pPr>
            <a:r>
              <a:rPr lang="en-US" sz="1800" dirty="0">
                <a:solidFill>
                  <a:srgbClr val="009900"/>
                </a:solidFill>
              </a:rPr>
              <a:t>Linac  &amp; IP rates are 8Hz</a:t>
            </a:r>
          </a:p>
        </p:txBody>
      </p:sp>
      <p:cxnSp>
        <p:nvCxnSpPr>
          <p:cNvPr id="18442" name="Straight Arrow Connector 9"/>
          <p:cNvCxnSpPr>
            <a:cxnSpLocks noChangeShapeType="1"/>
          </p:cNvCxnSpPr>
          <p:nvPr/>
        </p:nvCxnSpPr>
        <p:spPr bwMode="auto">
          <a:xfrm>
            <a:off x="4052888" y="1573213"/>
            <a:ext cx="304800" cy="228600"/>
          </a:xfrm>
          <a:prstGeom prst="straightConnector1">
            <a:avLst/>
          </a:prstGeom>
          <a:noFill/>
          <a:ln w="9525" algn="ctr">
            <a:solidFill>
              <a:schemeClr val="tx1"/>
            </a:solidFill>
            <a:round/>
            <a:headEnd/>
            <a:tailEnd type="arrow" w="med" len="med"/>
          </a:ln>
        </p:spPr>
      </p:cxnSp>
    </p:spTree>
  </p:cSld>
  <p:clrMapOvr>
    <a:masterClrMapping/>
  </p:clrMapOvr>
  <p:transition>
    <p:strips dir="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smtClean="0"/>
              <a:t>New parameters based on the following assumptions</a:t>
            </a:r>
          </a:p>
        </p:txBody>
      </p:sp>
      <p:sp>
        <p:nvSpPr>
          <p:cNvPr id="5123" name="Content Placeholder 2"/>
          <p:cNvSpPr>
            <a:spLocks noGrp="1"/>
          </p:cNvSpPr>
          <p:nvPr>
            <p:ph idx="1"/>
          </p:nvPr>
        </p:nvSpPr>
        <p:spPr>
          <a:xfrm>
            <a:off x="179512" y="1219200"/>
            <a:ext cx="8964488" cy="4953000"/>
          </a:xfrm>
        </p:spPr>
        <p:txBody>
          <a:bodyPr/>
          <a:lstStyle/>
          <a:p>
            <a:pPr marL="342900" lvl="1" indent="-342900" eaLnBrk="1" hangingPunct="1">
              <a:lnSpc>
                <a:spcPct val="90000"/>
              </a:lnSpc>
              <a:buFontTx/>
              <a:buChar char="•"/>
            </a:pPr>
            <a:r>
              <a:rPr lang="en-US" sz="1800" dirty="0" smtClean="0"/>
              <a:t>Starting point: parameters developed by the Physics Questions Committee (B. Foster, A. Seryi, J. Clarke, M. Harrison, D. Schulte, T. Tauchi) in December 2009. </a:t>
            </a:r>
          </a:p>
          <a:p>
            <a:pPr marL="342900" lvl="1" indent="-342900" eaLnBrk="1" hangingPunct="1">
              <a:lnSpc>
                <a:spcPct val="90000"/>
              </a:lnSpc>
              <a:buFontTx/>
              <a:buChar char="•"/>
            </a:pPr>
            <a:r>
              <a:rPr lang="en-US" sz="1800" dirty="0" smtClean="0"/>
              <a:t>Take into account progress on 10Hz rep rate for low E achieved after LCWS10</a:t>
            </a:r>
          </a:p>
          <a:p>
            <a:pPr marL="742950" lvl="2" indent="-342900" eaLnBrk="1" hangingPunct="1">
              <a:lnSpc>
                <a:spcPct val="90000"/>
              </a:lnSpc>
            </a:pPr>
            <a:r>
              <a:rPr lang="en-US" sz="1400" dirty="0" smtClean="0"/>
              <a:t>There are issues with DR duty cycle that are being studied, however assume that they will be solved</a:t>
            </a:r>
          </a:p>
          <a:p>
            <a:pPr marL="342900" lvl="1" indent="-342900" eaLnBrk="1" hangingPunct="1">
              <a:lnSpc>
                <a:spcPct val="90000"/>
              </a:lnSpc>
              <a:buFontTx/>
              <a:buChar char="•"/>
            </a:pPr>
            <a:r>
              <a:rPr lang="en-US" sz="1800" dirty="0" smtClean="0"/>
              <a:t>Assume that we will develop and use new universal FD that gives additional luminosity improvement (only) for 200 and 250 GeV energies </a:t>
            </a:r>
          </a:p>
          <a:p>
            <a:pPr marL="342900" lvl="1" indent="-342900" eaLnBrk="1" hangingPunct="1">
              <a:lnSpc>
                <a:spcPct val="90000"/>
              </a:lnSpc>
              <a:buFontTx/>
              <a:buChar char="•"/>
            </a:pPr>
            <a:r>
              <a:rPr lang="en-US" sz="1800" dirty="0" smtClean="0"/>
              <a:t>Consider the following energies: 200, 250, 350, 500 GeV CM</a:t>
            </a:r>
          </a:p>
          <a:p>
            <a:pPr marL="342900" lvl="1" indent="-342900" eaLnBrk="1" hangingPunct="1">
              <a:lnSpc>
                <a:spcPct val="90000"/>
              </a:lnSpc>
              <a:buFontTx/>
              <a:buChar char="•"/>
            </a:pPr>
            <a:r>
              <a:rPr lang="en-US" sz="1800" dirty="0" smtClean="0"/>
              <a:t>Assume single stage bunch compressor (min </a:t>
            </a:r>
            <a:r>
              <a:rPr lang="en-US" sz="1800" dirty="0" err="1" smtClean="0"/>
              <a:t>sigma_z</a:t>
            </a:r>
            <a:r>
              <a:rPr lang="en-US" sz="1800" dirty="0" smtClean="0"/>
              <a:t>=230um – will use 300um and consider 230 as an overhead or safety margin) </a:t>
            </a:r>
          </a:p>
          <a:p>
            <a:pPr marL="342900" lvl="1" indent="-342900" eaLnBrk="1" hangingPunct="1">
              <a:lnSpc>
                <a:spcPct val="90000"/>
              </a:lnSpc>
              <a:buFontTx/>
              <a:buChar char="•"/>
            </a:pPr>
            <a:r>
              <a:rPr lang="en-US" sz="1800" dirty="0" smtClean="0"/>
              <a:t>Assume 10Hz and 1300 bunches </a:t>
            </a:r>
          </a:p>
          <a:p>
            <a:pPr marL="342900" lvl="1" indent="-342900" eaLnBrk="1" hangingPunct="1">
              <a:lnSpc>
                <a:spcPct val="90000"/>
              </a:lnSpc>
              <a:buFontTx/>
              <a:buChar char="•"/>
            </a:pPr>
            <a:r>
              <a:rPr lang="en-US" sz="1800" dirty="0" smtClean="0"/>
              <a:t>Consider separately the cases with and without Travelling Focus</a:t>
            </a:r>
          </a:p>
          <a:p>
            <a:pPr marL="342900" lvl="1" indent="-342900" eaLnBrk="1" hangingPunct="1">
              <a:lnSpc>
                <a:spcPct val="90000"/>
              </a:lnSpc>
              <a:buFontTx/>
              <a:buChar char="•"/>
            </a:pPr>
            <a:r>
              <a:rPr lang="en-US" sz="1800" dirty="0" smtClean="0"/>
              <a:t>Energy and rep rate: </a:t>
            </a:r>
          </a:p>
          <a:p>
            <a:pPr marL="742950" lvl="2" indent="-342900" eaLnBrk="1" hangingPunct="1">
              <a:lnSpc>
                <a:spcPct val="90000"/>
              </a:lnSpc>
            </a:pPr>
            <a:r>
              <a:rPr lang="en-US" sz="1400" dirty="0" smtClean="0"/>
              <a:t>E=	200	250	350	500	GeV CM</a:t>
            </a:r>
          </a:p>
          <a:p>
            <a:pPr marL="742950" lvl="2" indent="-342900" eaLnBrk="1" hangingPunct="1">
              <a:lnSpc>
                <a:spcPct val="90000"/>
              </a:lnSpc>
            </a:pPr>
            <a:r>
              <a:rPr lang="en-US" sz="1400" dirty="0" smtClean="0"/>
              <a:t>IP rep rate	5	5	5	5	Hz</a:t>
            </a:r>
          </a:p>
          <a:p>
            <a:pPr marL="742950" lvl="2" indent="-342900" eaLnBrk="1" hangingPunct="1">
              <a:lnSpc>
                <a:spcPct val="90000"/>
              </a:lnSpc>
            </a:pPr>
            <a:r>
              <a:rPr lang="en-US" sz="1400" dirty="0" smtClean="0"/>
              <a:t>Linac rate	10	10	5	5	Hz</a:t>
            </a:r>
          </a:p>
          <a:p>
            <a:pPr marL="1657350" lvl="4" indent="-342900" eaLnBrk="1" hangingPunct="1">
              <a:lnSpc>
                <a:spcPct val="90000"/>
              </a:lnSpc>
              <a:buFontTx/>
              <a:buNone/>
            </a:pPr>
            <a:r>
              <a:rPr lang="en-US" sz="1200" dirty="0" smtClean="0"/>
              <a:t>             ( double pulsing )</a:t>
            </a:r>
          </a:p>
          <a:p>
            <a:endParaRPr lang="en-GB" dirty="0" smtClean="0"/>
          </a:p>
        </p:txBody>
      </p:sp>
      <p:sp>
        <p:nvSpPr>
          <p:cNvPr id="5" name="Footer Placeholder 4"/>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6" name="Slide Number Placeholder 5"/>
          <p:cNvSpPr>
            <a:spLocks noGrp="1"/>
          </p:cNvSpPr>
          <p:nvPr>
            <p:ph type="sldNum" sz="quarter" idx="4294967295"/>
          </p:nvPr>
        </p:nvSpPr>
        <p:spPr>
          <a:xfrm>
            <a:off x="7226300" y="6553200"/>
            <a:ext cx="1905000" cy="228600"/>
          </a:xfrm>
          <a:prstGeom prst="rect">
            <a:avLst/>
          </a:prstGeom>
        </p:spPr>
        <p:txBody>
          <a:bodyPr/>
          <a:lstStyle/>
          <a:p>
            <a:pPr>
              <a:defRPr/>
            </a:pPr>
            <a:fld id="{C6D6A9F6-996A-47B3-8D07-7C1C15CE53A9}" type="slidenum">
              <a:rPr lang="en-US" smtClean="0"/>
              <a:pPr>
                <a:defRPr/>
              </a:pPr>
              <a:t>49</a:t>
            </a:fld>
            <a:endParaRPr lang="en-US"/>
          </a:p>
        </p:txBody>
      </p:sp>
    </p:spTree>
  </p:cSld>
  <p:clrMapOvr>
    <a:masterClrMapping/>
  </p:clrMapOvr>
  <p:transition>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p:cNvPicPr>
            <a:picLocks noChangeAspect="1" noChangeArrowheads="1"/>
          </p:cNvPicPr>
          <p:nvPr/>
        </p:nvPicPr>
        <p:blipFill>
          <a:blip r:embed="rId3" cstate="screen"/>
          <a:srcRect/>
          <a:stretch>
            <a:fillRect/>
          </a:stretch>
        </p:blipFill>
        <p:spPr bwMode="auto">
          <a:xfrm>
            <a:off x="292100" y="981075"/>
            <a:ext cx="8558213" cy="4895850"/>
          </a:xfrm>
          <a:prstGeom prst="rect">
            <a:avLst/>
          </a:prstGeom>
          <a:noFill/>
          <a:ln w="9525" algn="ctr">
            <a:noFill/>
            <a:miter lim="800000"/>
            <a:headEnd/>
            <a:tailEnd/>
          </a:ln>
        </p:spPr>
      </p:pic>
      <p:sp>
        <p:nvSpPr>
          <p:cNvPr id="19459" name="Rectangle 5"/>
          <p:cNvSpPr>
            <a:spLocks noChangeArrowheads="1"/>
          </p:cNvSpPr>
          <p:nvPr/>
        </p:nvSpPr>
        <p:spPr bwMode="auto">
          <a:xfrm>
            <a:off x="152400" y="87313"/>
            <a:ext cx="8763000" cy="533400"/>
          </a:xfrm>
          <a:prstGeom prst="rect">
            <a:avLst/>
          </a:prstGeom>
          <a:noFill/>
          <a:ln w="9525">
            <a:noFill/>
            <a:miter lim="800000"/>
            <a:headEnd/>
            <a:tailEnd/>
          </a:ln>
        </p:spPr>
        <p:txBody>
          <a:bodyPr anchor="ctr"/>
          <a:lstStyle/>
          <a:p>
            <a:pPr algn="ctr" eaLnBrk="1" hangingPunct="1"/>
            <a:r>
              <a:rPr lang="en-GB" sz="2400" b="1">
                <a:latin typeface="Arial" charset="0"/>
              </a:rPr>
              <a:t>ILC BDS Optical Functions</a:t>
            </a:r>
          </a:p>
        </p:txBody>
      </p:sp>
    </p:spTree>
  </p:cSld>
  <p:clrMapOvr>
    <a:masterClrMapping/>
  </p:clrMapOvr>
  <p:transition>
    <p:strips dir="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6" name="Slide Number Placeholder 5"/>
          <p:cNvSpPr>
            <a:spLocks noGrp="1"/>
          </p:cNvSpPr>
          <p:nvPr>
            <p:ph type="sldNum" sz="quarter" idx="4294967295"/>
          </p:nvPr>
        </p:nvSpPr>
        <p:spPr>
          <a:xfrm>
            <a:off x="7226300" y="6553200"/>
            <a:ext cx="1905000" cy="228600"/>
          </a:xfrm>
          <a:prstGeom prst="rect">
            <a:avLst/>
          </a:prstGeom>
        </p:spPr>
        <p:txBody>
          <a:bodyPr/>
          <a:lstStyle/>
          <a:p>
            <a:pPr>
              <a:defRPr/>
            </a:pPr>
            <a:fld id="{05DA267C-E0A5-472B-99E4-2F3CE3ABB0CA}" type="slidenum">
              <a:rPr lang="en-US" smtClean="0"/>
              <a:pPr>
                <a:defRPr/>
              </a:pPr>
              <a:t>50</a:t>
            </a:fld>
            <a:endParaRPr lang="en-US"/>
          </a:p>
        </p:txBody>
      </p:sp>
      <p:sp>
        <p:nvSpPr>
          <p:cNvPr id="7" name="Title 1"/>
          <p:cNvSpPr txBox="1">
            <a:spLocks/>
          </p:cNvSpPr>
          <p:nvPr/>
        </p:nvSpPr>
        <p:spPr>
          <a:xfrm>
            <a:off x="1295400" y="76200"/>
            <a:ext cx="7086600" cy="914400"/>
          </a:xfrm>
          <a:prstGeom prst="rect">
            <a:avLst/>
          </a:prstGeom>
        </p:spPr>
        <p:txBody>
          <a:bodyPr/>
          <a:lstStyle/>
          <a:p>
            <a:pPr algn="ctr" fontAlgn="base">
              <a:defRPr/>
            </a:pPr>
            <a:r>
              <a:rPr lang="en-US" sz="3600" kern="0" dirty="0">
                <a:solidFill>
                  <a:srgbClr val="23346C"/>
                </a:solidFill>
                <a:latin typeface="+mj-lt"/>
                <a:ea typeface="+mj-ea"/>
                <a:cs typeface="+mj-cs"/>
              </a:rPr>
              <a:t>BAW-2 Themes</a:t>
            </a:r>
          </a:p>
        </p:txBody>
      </p:sp>
      <p:pic>
        <p:nvPicPr>
          <p:cNvPr id="8" name="Picture 7"/>
          <p:cNvPicPr>
            <a:picLocks noChangeAspect="1"/>
          </p:cNvPicPr>
          <p:nvPr/>
        </p:nvPicPr>
        <p:blipFill>
          <a:blip r:embed="rId2" cstate="screen"/>
          <a:stretch>
            <a:fillRect/>
          </a:stretch>
        </p:blipFill>
        <p:spPr>
          <a:xfrm>
            <a:off x="261938" y="1209675"/>
            <a:ext cx="8604250" cy="2425700"/>
          </a:xfrm>
          <a:prstGeom prst="rect">
            <a:avLst/>
          </a:prstGeom>
          <a:ln>
            <a:noFill/>
          </a:ln>
          <a:effectLst>
            <a:outerShdw blurRad="292100" dist="139700" dir="2700000" algn="tl" rotWithShape="0">
              <a:srgbClr val="333333">
                <a:alpha val="65000"/>
              </a:srgbClr>
            </a:outerShdw>
          </a:effectLst>
        </p:spPr>
      </p:pic>
      <p:sp>
        <p:nvSpPr>
          <p:cNvPr id="19463" name="TextBox 8"/>
          <p:cNvSpPr txBox="1">
            <a:spLocks noChangeArrowheads="1"/>
          </p:cNvSpPr>
          <p:nvPr/>
        </p:nvSpPr>
        <p:spPr bwMode="auto">
          <a:xfrm>
            <a:off x="671513" y="4306888"/>
            <a:ext cx="7834312" cy="1200150"/>
          </a:xfrm>
          <a:prstGeom prst="rect">
            <a:avLst/>
          </a:prstGeom>
          <a:noFill/>
          <a:ln w="9525">
            <a:noFill/>
            <a:miter lim="800000"/>
            <a:headEnd/>
            <a:tailEnd/>
          </a:ln>
        </p:spPr>
        <p:txBody>
          <a:bodyPr wrap="none">
            <a:spAutoFit/>
          </a:bodyPr>
          <a:lstStyle/>
          <a:p>
            <a:pPr defTabSz="457200"/>
            <a:r>
              <a:rPr lang="en-US">
                <a:solidFill>
                  <a:srgbClr val="000000"/>
                </a:solidFill>
              </a:rPr>
              <a:t>Formally agreed parameter sets across energy range</a:t>
            </a:r>
          </a:p>
          <a:p>
            <a:pPr defTabSz="457200"/>
            <a:r>
              <a:rPr lang="en-US">
                <a:solidFill>
                  <a:srgbClr val="000000"/>
                </a:solidFill>
              </a:rPr>
              <a:t>ILC-EDMS document ID 925325</a:t>
            </a:r>
          </a:p>
          <a:p>
            <a:pPr defTabSz="457200"/>
            <a:endParaRPr lang="en-US">
              <a:solidFill>
                <a:srgbClr val="000000"/>
              </a:solidFill>
            </a:endParaRPr>
          </a:p>
          <a:p>
            <a:pPr defTabSz="457200"/>
            <a:r>
              <a:rPr lang="en-US">
                <a:solidFill>
                  <a:srgbClr val="3366FF"/>
                </a:solidFill>
              </a:rPr>
              <a:t>http://ilc-edmsdirect.desy.de/ilc-edmsdirect/document.jsp?edmsid=*925325</a:t>
            </a:r>
          </a:p>
        </p:txBody>
      </p:sp>
    </p:spTree>
  </p:cSld>
  <p:clrMapOvr>
    <a:masterClrMapping/>
  </p:clrMapOvr>
  <p:transition>
    <p:strips dir="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4" name="Slide Number Placeholder 3"/>
          <p:cNvSpPr>
            <a:spLocks noGrp="1"/>
          </p:cNvSpPr>
          <p:nvPr>
            <p:ph type="sldNum" sz="quarter" idx="4294967295"/>
          </p:nvPr>
        </p:nvSpPr>
        <p:spPr>
          <a:xfrm>
            <a:off x="7226300" y="6553200"/>
            <a:ext cx="1905000" cy="228600"/>
          </a:xfrm>
          <a:prstGeom prst="rect">
            <a:avLst/>
          </a:prstGeom>
        </p:spPr>
        <p:txBody>
          <a:bodyPr/>
          <a:lstStyle/>
          <a:p>
            <a:pPr>
              <a:defRPr/>
            </a:pPr>
            <a:fld id="{97917569-07FA-4A4C-8D5D-1061D458CCC0}" type="slidenum">
              <a:rPr lang="en-US" smtClean="0"/>
              <a:pPr>
                <a:defRPr/>
              </a:pPr>
              <a:t>51</a:t>
            </a:fld>
            <a:endParaRPr lang="en-US"/>
          </a:p>
        </p:txBody>
      </p:sp>
      <p:pic>
        <p:nvPicPr>
          <p:cNvPr id="1026" name="Picture 2"/>
          <p:cNvPicPr>
            <a:picLocks noChangeAspect="1" noChangeArrowheads="1"/>
          </p:cNvPicPr>
          <p:nvPr/>
        </p:nvPicPr>
        <p:blipFill>
          <a:blip r:embed="rId2" cstate="screen"/>
          <a:srcRect/>
          <a:stretch>
            <a:fillRect/>
          </a:stretch>
        </p:blipFill>
        <p:spPr bwMode="auto">
          <a:xfrm>
            <a:off x="323528" y="116632"/>
            <a:ext cx="8577841" cy="619268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trips dir="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573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78163" y="0"/>
            <a:ext cx="2987675"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225733" name="Line 5"/>
          <p:cNvSpPr>
            <a:spLocks noChangeShapeType="1"/>
          </p:cNvSpPr>
          <p:nvPr/>
        </p:nvSpPr>
        <p:spPr bwMode="auto">
          <a:xfrm flipV="1">
            <a:off x="4800600" y="2895600"/>
            <a:ext cx="0" cy="304800"/>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a:latin typeface="Times New Roman" charset="0"/>
              <a:ea typeface="ＭＳ Ｐゴシック" charset="0"/>
            </a:endParaRPr>
          </a:p>
        </p:txBody>
      </p:sp>
      <p:sp>
        <p:nvSpPr>
          <p:cNvPr id="1225734" name="Line 6"/>
          <p:cNvSpPr>
            <a:spLocks noChangeShapeType="1"/>
          </p:cNvSpPr>
          <p:nvPr/>
        </p:nvSpPr>
        <p:spPr bwMode="auto">
          <a:xfrm flipV="1">
            <a:off x="4343400" y="2895600"/>
            <a:ext cx="0" cy="30480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a:latin typeface="Times New Roman" charset="0"/>
              <a:ea typeface="ＭＳ Ｐゴシック" charset="0"/>
            </a:endParaRPr>
          </a:p>
        </p:txBody>
      </p:sp>
      <p:sp>
        <p:nvSpPr>
          <p:cNvPr id="1225735" name="Line 7"/>
          <p:cNvSpPr>
            <a:spLocks noChangeShapeType="1"/>
          </p:cNvSpPr>
          <p:nvPr/>
        </p:nvSpPr>
        <p:spPr bwMode="auto">
          <a:xfrm flipV="1">
            <a:off x="5029200" y="3948113"/>
            <a:ext cx="0" cy="304800"/>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a:latin typeface="Times New Roman" charset="0"/>
              <a:ea typeface="ＭＳ Ｐゴシック" charset="0"/>
            </a:endParaRPr>
          </a:p>
        </p:txBody>
      </p:sp>
      <p:sp>
        <p:nvSpPr>
          <p:cNvPr id="1225736" name="Line 8"/>
          <p:cNvSpPr>
            <a:spLocks noChangeShapeType="1"/>
          </p:cNvSpPr>
          <p:nvPr/>
        </p:nvSpPr>
        <p:spPr bwMode="auto">
          <a:xfrm flipV="1">
            <a:off x="4191000" y="3948113"/>
            <a:ext cx="0" cy="30480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a:latin typeface="Times New Roman" charset="0"/>
              <a:ea typeface="ＭＳ Ｐゴシック" charset="0"/>
            </a:endParaRPr>
          </a:p>
        </p:txBody>
      </p:sp>
      <p:sp>
        <p:nvSpPr>
          <p:cNvPr id="1225737" name="Text Box 9"/>
          <p:cNvSpPr txBox="1">
            <a:spLocks noChangeArrowheads="1"/>
          </p:cNvSpPr>
          <p:nvPr/>
        </p:nvSpPr>
        <p:spPr bwMode="auto">
          <a:xfrm>
            <a:off x="6324600" y="3048000"/>
            <a:ext cx="2530475" cy="191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2400">
                <a:latin typeface="Times New Roman" charset="0"/>
                <a:ea typeface="ＭＳ Ｐゴシック" charset="0"/>
              </a:rPr>
              <a:t>Arrows show location of</a:t>
            </a:r>
          </a:p>
          <a:p>
            <a:pPr>
              <a:defRPr/>
            </a:pPr>
            <a:r>
              <a:rPr lang="en-US" sz="2400">
                <a:latin typeface="Times New Roman" charset="0"/>
                <a:ea typeface="ＭＳ Ｐゴシック" charset="0"/>
              </a:rPr>
              <a:t>focal point for each bunch at a particular moment</a:t>
            </a:r>
          </a:p>
        </p:txBody>
      </p:sp>
    </p:spTree>
  </p:cSld>
  <p:clrMapOvr>
    <a:masterClrMapping/>
  </p:clrMapOvr>
  <p:transition>
    <p:strips dir="rd"/>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4" descr="Picture3"/>
          <p:cNvPicPr>
            <a:picLocks noChangeAspect="1" noChangeArrowheads="1"/>
          </p:cNvPicPr>
          <p:nvPr/>
        </p:nvPicPr>
        <p:blipFill>
          <a:blip r:embed="rId2" cstate="print"/>
          <a:srcRect/>
          <a:stretch>
            <a:fillRect/>
          </a:stretch>
        </p:blipFill>
        <p:spPr bwMode="auto">
          <a:xfrm>
            <a:off x="1676400" y="762000"/>
            <a:ext cx="6858000" cy="5568950"/>
          </a:xfrm>
          <a:prstGeom prst="rect">
            <a:avLst/>
          </a:prstGeom>
          <a:noFill/>
          <a:ln w="9525">
            <a:noFill/>
            <a:miter lim="800000"/>
            <a:headEnd/>
            <a:tailEnd/>
          </a:ln>
        </p:spPr>
      </p:pic>
    </p:spTree>
  </p:cSld>
  <p:clrMapOvr>
    <a:masterClrMapping/>
  </p:clrMapOvr>
  <p:transition>
    <p:strips dir="rd"/>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4" name="Slide Number Placeholder 3"/>
          <p:cNvSpPr>
            <a:spLocks noGrp="1"/>
          </p:cNvSpPr>
          <p:nvPr>
            <p:ph type="sldNum" sz="quarter" idx="4294967295"/>
          </p:nvPr>
        </p:nvSpPr>
        <p:spPr>
          <a:xfrm>
            <a:off x="7226300" y="6553200"/>
            <a:ext cx="1905000" cy="228600"/>
          </a:xfrm>
          <a:prstGeom prst="rect">
            <a:avLst/>
          </a:prstGeom>
        </p:spPr>
        <p:txBody>
          <a:bodyPr/>
          <a:lstStyle/>
          <a:p>
            <a:pPr>
              <a:defRPr/>
            </a:pPr>
            <a:fld id="{97917569-07FA-4A4C-8D5D-1061D458CCC0}" type="slidenum">
              <a:rPr lang="en-US" smtClean="0"/>
              <a:pPr>
                <a:defRPr/>
              </a:pPr>
              <a:t>54</a:t>
            </a:fld>
            <a:endParaRPr lang="en-US"/>
          </a:p>
        </p:txBody>
      </p:sp>
      <p:sp>
        <p:nvSpPr>
          <p:cNvPr id="5" name="Rectangle 2"/>
          <p:cNvSpPr txBox="1">
            <a:spLocks noChangeArrowheads="1"/>
          </p:cNvSpPr>
          <p:nvPr/>
        </p:nvSpPr>
        <p:spPr>
          <a:xfrm>
            <a:off x="1295400" y="260648"/>
            <a:ext cx="7848600" cy="679152"/>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rgbClr val="23346C"/>
                </a:solidFill>
                <a:effectLst/>
                <a:uLnTx/>
                <a:uFillTx/>
                <a:latin typeface="+mj-lt"/>
                <a:ea typeface="+mj-ea"/>
                <a:cs typeface="+mj-cs"/>
              </a:rPr>
              <a:t>SB2009</a:t>
            </a:r>
            <a:r>
              <a:rPr kumimoji="0" lang="en-US" sz="3200" b="0" i="0" u="none" strike="noStrike" kern="0" cap="none" spc="0" normalizeH="0" noProof="0" dirty="0" smtClean="0">
                <a:ln>
                  <a:noFill/>
                </a:ln>
                <a:solidFill>
                  <a:srgbClr val="23346C"/>
                </a:solidFill>
                <a:effectLst/>
                <a:uLnTx/>
                <a:uFillTx/>
                <a:latin typeface="+mj-lt"/>
                <a:ea typeface="+mj-ea"/>
                <a:cs typeface="+mj-cs"/>
              </a:rPr>
              <a:t> beam offset sensitivity </a:t>
            </a:r>
            <a:endParaRPr kumimoji="0" lang="en-US" sz="3200" b="0" i="0" u="none" strike="noStrike" kern="0" cap="none" spc="0" normalizeH="0" baseline="0" noProof="0" dirty="0" smtClean="0">
              <a:ln>
                <a:noFill/>
              </a:ln>
              <a:solidFill>
                <a:srgbClr val="23346C"/>
              </a:solidFill>
              <a:effectLst/>
              <a:uLnTx/>
              <a:uFillTx/>
              <a:latin typeface="+mj-lt"/>
              <a:ea typeface="+mj-ea"/>
              <a:cs typeface="+mj-cs"/>
            </a:endParaRPr>
          </a:p>
        </p:txBody>
      </p:sp>
      <p:sp>
        <p:nvSpPr>
          <p:cNvPr id="6" name="Rectangle 3"/>
          <p:cNvSpPr txBox="1">
            <a:spLocks noChangeArrowheads="1"/>
          </p:cNvSpPr>
          <p:nvPr/>
        </p:nvSpPr>
        <p:spPr>
          <a:xfrm>
            <a:off x="304800" y="1219200"/>
            <a:ext cx="4038600" cy="5334000"/>
          </a:xfrm>
          <a:prstGeom prst="rect">
            <a:avLst/>
          </a:prstGeom>
        </p:spPr>
        <p:txBody>
          <a:bodyPr/>
          <a:lstStyle/>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rgbClr val="23346C"/>
                </a:solidFill>
                <a:effectLst/>
                <a:uLnTx/>
                <a:uFillTx/>
                <a:latin typeface="+mn-lt"/>
                <a:ea typeface="+mn-ea"/>
                <a:cs typeface="+mn-cs"/>
              </a:rPr>
              <a:t>Higher Disruption</a:t>
            </a:r>
          </a:p>
          <a:p>
            <a:pPr marL="742950" marR="0" lvl="1" indent="-285750" algn="l" defTabSz="914400" rtl="0" eaLnBrk="1" fontAlgn="base" latinLnBrk="0" hangingPunct="1">
              <a:lnSpc>
                <a:spcPct val="80000"/>
              </a:lnSpc>
              <a:spcBef>
                <a:spcPct val="20000"/>
              </a:spcBef>
              <a:spcAft>
                <a:spcPct val="0"/>
              </a:spcAft>
              <a:buClrTx/>
              <a:buSzTx/>
              <a:buFontTx/>
              <a:buChar char="–"/>
              <a:tabLst/>
              <a:defRPr/>
            </a:pPr>
            <a:r>
              <a:rPr kumimoji="0" lang="en-US" sz="2000" b="1" i="0" u="none" strike="noStrike" kern="0" cap="none" spc="0" normalizeH="0" baseline="0" noProof="0" dirty="0" smtClean="0">
                <a:ln>
                  <a:noFill/>
                </a:ln>
                <a:solidFill>
                  <a:srgbClr val="577700"/>
                </a:solidFill>
                <a:effectLst/>
                <a:uLnTx/>
                <a:uFillTx/>
                <a:latin typeface="+mn-lt"/>
                <a:ea typeface="+mn-ea"/>
                <a:cs typeface="+mn-cs"/>
              </a:rPr>
              <a:t>Higher sensitivity to </a:t>
            </a:r>
            <a:r>
              <a:rPr kumimoji="0" lang="en-US" sz="2000" b="1" i="0" u="none" strike="noStrike" kern="0" cap="none" spc="0" normalizeH="0" baseline="0" noProof="0" dirty="0" err="1" smtClean="0">
                <a:ln>
                  <a:noFill/>
                </a:ln>
                <a:solidFill>
                  <a:srgbClr val="577700"/>
                </a:solidFill>
                <a:effectLst/>
                <a:uLnTx/>
                <a:uFillTx/>
                <a:latin typeface="Symbol" pitchFamily="18" charset="2"/>
                <a:ea typeface="+mn-ea"/>
                <a:cs typeface="+mn-cs"/>
              </a:rPr>
              <a:t>D</a:t>
            </a:r>
            <a:r>
              <a:rPr kumimoji="0" lang="en-US" sz="2000" b="1" i="0" u="none" strike="noStrike" kern="0" cap="none" spc="0" normalizeH="0" baseline="0" noProof="0" dirty="0" err="1" smtClean="0">
                <a:ln>
                  <a:noFill/>
                </a:ln>
                <a:solidFill>
                  <a:srgbClr val="577700"/>
                </a:solidFill>
                <a:effectLst/>
                <a:uLnTx/>
                <a:uFillTx/>
                <a:latin typeface="+mn-lt"/>
                <a:ea typeface="+mn-ea"/>
                <a:cs typeface="+mn-cs"/>
              </a:rPr>
              <a:t>y</a:t>
            </a:r>
            <a:endParaRPr kumimoji="0" lang="en-US" sz="2000" b="1" i="0" u="none" strike="noStrike" kern="0" cap="none" spc="0" normalizeH="0" baseline="0" noProof="0" dirty="0" smtClean="0">
              <a:ln>
                <a:noFill/>
              </a:ln>
              <a:solidFill>
                <a:srgbClr val="577700"/>
              </a:solidFill>
              <a:effectLst/>
              <a:uLnTx/>
              <a:uFillTx/>
              <a:latin typeface="+mn-lt"/>
              <a:ea typeface="+mn-ea"/>
              <a:cs typeface="+mn-cs"/>
            </a:endParaRPr>
          </a:p>
          <a:p>
            <a:pPr marL="742950" marR="0" lvl="1" indent="-285750" algn="l" defTabSz="914400" rtl="0" eaLnBrk="1" fontAlgn="base" latinLnBrk="0" hangingPunct="1">
              <a:lnSpc>
                <a:spcPct val="80000"/>
              </a:lnSpc>
              <a:spcBef>
                <a:spcPct val="20000"/>
              </a:spcBef>
              <a:spcAft>
                <a:spcPct val="0"/>
              </a:spcAft>
              <a:buClrTx/>
              <a:buSzTx/>
              <a:buFontTx/>
              <a:buChar char="–"/>
              <a:tabLst/>
              <a:defRPr/>
            </a:pPr>
            <a:r>
              <a:rPr kumimoji="0" lang="en-US" sz="2000" b="1" i="0" u="none" strike="noStrike" kern="0" cap="none" spc="0" normalizeH="0" baseline="0" noProof="0" dirty="0" err="1" smtClean="0">
                <a:ln>
                  <a:noFill/>
                </a:ln>
                <a:solidFill>
                  <a:srgbClr val="577700"/>
                </a:solidFill>
                <a:effectLst/>
                <a:uLnTx/>
                <a:uFillTx/>
                <a:latin typeface="+mn-lt"/>
                <a:ea typeface="+mn-ea"/>
                <a:cs typeface="+mn-cs"/>
              </a:rPr>
              <a:t>Intratrain</a:t>
            </a:r>
            <a:r>
              <a:rPr kumimoji="0" lang="en-US" sz="2000" b="1" i="0" u="none" strike="noStrike" kern="0" cap="none" spc="0" normalizeH="0" baseline="0" noProof="0" dirty="0" smtClean="0">
                <a:ln>
                  <a:noFill/>
                </a:ln>
                <a:solidFill>
                  <a:srgbClr val="577700"/>
                </a:solidFill>
                <a:effectLst/>
                <a:uLnTx/>
                <a:uFillTx/>
                <a:latin typeface="+mn-lt"/>
                <a:ea typeface="+mn-ea"/>
                <a:cs typeface="+mn-cs"/>
              </a:rPr>
              <a:t> Feedback more challenging</a:t>
            </a:r>
          </a:p>
          <a:p>
            <a:pPr marL="742950" marR="0" lvl="1" indent="-285750" algn="l" defTabSz="914400" rtl="0" eaLnBrk="1" fontAlgn="base" latinLnBrk="0" hangingPunct="1">
              <a:lnSpc>
                <a:spcPct val="80000"/>
              </a:lnSpc>
              <a:spcBef>
                <a:spcPct val="20000"/>
              </a:spcBef>
              <a:spcAft>
                <a:spcPct val="0"/>
              </a:spcAft>
              <a:buClrTx/>
              <a:buSzTx/>
              <a:buFontTx/>
              <a:buChar char="–"/>
              <a:tabLst/>
              <a:defRPr/>
            </a:pPr>
            <a:r>
              <a:rPr kumimoji="0" lang="en-US" sz="2000" b="1" i="0" u="none" strike="noStrike" kern="0" cap="none" spc="0" normalizeH="0" baseline="0" noProof="0" dirty="0" smtClean="0">
                <a:ln>
                  <a:noFill/>
                </a:ln>
                <a:solidFill>
                  <a:srgbClr val="577700"/>
                </a:solidFill>
                <a:effectLst/>
                <a:uLnTx/>
                <a:uFillTx/>
                <a:latin typeface="+mn-lt"/>
                <a:ea typeface="+mn-ea"/>
                <a:cs typeface="+mn-cs"/>
              </a:rPr>
              <a:t>Vertical bunch-bunch jitter to be &lt;200pm for &lt;5% </a:t>
            </a:r>
            <a:r>
              <a:rPr kumimoji="0" lang="en-US" sz="2000" b="1" i="0" u="none" strike="noStrike" kern="0" cap="none" spc="0" normalizeH="0" baseline="0" noProof="0" dirty="0" err="1" smtClean="0">
                <a:ln>
                  <a:noFill/>
                </a:ln>
                <a:solidFill>
                  <a:srgbClr val="577700"/>
                </a:solidFill>
                <a:effectLst/>
                <a:uLnTx/>
                <a:uFillTx/>
                <a:latin typeface="+mn-lt"/>
                <a:ea typeface="+mn-ea"/>
                <a:cs typeface="+mn-cs"/>
              </a:rPr>
              <a:t>lumi</a:t>
            </a:r>
            <a:r>
              <a:rPr kumimoji="0" lang="en-US" sz="2000" b="1" i="0" u="none" strike="noStrike" kern="0" cap="none" spc="0" normalizeH="0" baseline="0" noProof="0" dirty="0" smtClean="0">
                <a:ln>
                  <a:noFill/>
                </a:ln>
                <a:solidFill>
                  <a:srgbClr val="577700"/>
                </a:solidFill>
                <a:effectLst/>
                <a:uLnTx/>
                <a:uFillTx/>
                <a:latin typeface="+mn-lt"/>
                <a:ea typeface="+mn-ea"/>
                <a:cs typeface="+mn-cs"/>
              </a:rPr>
              <a:t> loss</a:t>
            </a:r>
          </a:p>
          <a:p>
            <a:pPr marL="742950" marR="0" lvl="1" indent="-285750" algn="l" defTabSz="914400" rtl="0" eaLnBrk="1" fontAlgn="base" latinLnBrk="0" hangingPunct="1">
              <a:lnSpc>
                <a:spcPct val="80000"/>
              </a:lnSpc>
              <a:spcBef>
                <a:spcPct val="20000"/>
              </a:spcBef>
              <a:spcAft>
                <a:spcPct val="0"/>
              </a:spcAft>
              <a:buClrTx/>
              <a:buSzTx/>
              <a:buFontTx/>
              <a:buChar char="–"/>
              <a:tabLst/>
              <a:defRPr/>
            </a:pPr>
            <a:r>
              <a:rPr kumimoji="0" lang="en-US" sz="2000" b="1" i="0" u="none" strike="noStrike" kern="0" cap="none" spc="0" normalizeH="0" baseline="0" noProof="0" dirty="0" smtClean="0">
                <a:ln>
                  <a:noFill/>
                </a:ln>
                <a:solidFill>
                  <a:srgbClr val="577700"/>
                </a:solidFill>
                <a:effectLst/>
                <a:uLnTx/>
                <a:uFillTx/>
                <a:latin typeface="+mn-lt"/>
                <a:ea typeface="+mn-ea"/>
                <a:cs typeface="+mn-cs"/>
              </a:rPr>
              <a:t>However, twice longer bunch separation will help to improve bunch-bunch uniformity &amp; jitter</a:t>
            </a:r>
          </a:p>
        </p:txBody>
      </p:sp>
      <p:pic>
        <p:nvPicPr>
          <p:cNvPr id="7" name="Picture 4" descr="sens_off"/>
          <p:cNvPicPr>
            <a:picLocks noChangeAspect="1" noChangeArrowheads="1"/>
          </p:cNvPicPr>
          <p:nvPr/>
        </p:nvPicPr>
        <p:blipFill>
          <a:blip r:embed="rId2" cstate="print"/>
          <a:srcRect l="4782" t="967" r="6706"/>
          <a:stretch>
            <a:fillRect/>
          </a:stretch>
        </p:blipFill>
        <p:spPr bwMode="auto">
          <a:xfrm>
            <a:off x="4419600" y="1295400"/>
            <a:ext cx="4724400" cy="3981450"/>
          </a:xfrm>
          <a:prstGeom prst="rect">
            <a:avLst/>
          </a:prstGeom>
          <a:noFill/>
          <a:ln w="9525">
            <a:noFill/>
            <a:miter lim="800000"/>
            <a:headEnd/>
            <a:tailEnd/>
          </a:ln>
        </p:spPr>
      </p:pic>
    </p:spTree>
  </p:cSld>
  <p:clrMapOvr>
    <a:masterClrMapping/>
  </p:clrMapOvr>
  <p:transition>
    <p:strips dir="rd"/>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4294967295"/>
          </p:nvPr>
        </p:nvSpPr>
        <p:spPr>
          <a:xfrm>
            <a:off x="2819400" y="6565900"/>
            <a:ext cx="3657600" cy="228600"/>
          </a:xfrm>
          <a:prstGeom prst="rect">
            <a:avLst/>
          </a:prstGeom>
        </p:spPr>
        <p:txBody>
          <a:bodyPr/>
          <a:lstStyle/>
          <a:p>
            <a:pPr>
              <a:defRPr/>
            </a:pPr>
            <a:r>
              <a:rPr lang="en-US" smtClean="0"/>
              <a:t>Global Design Effort</a:t>
            </a:r>
            <a:endParaRPr lang="en-US"/>
          </a:p>
        </p:txBody>
      </p:sp>
      <p:sp>
        <p:nvSpPr>
          <p:cNvPr id="4" name="Slide Number Placeholder 3"/>
          <p:cNvSpPr>
            <a:spLocks noGrp="1"/>
          </p:cNvSpPr>
          <p:nvPr>
            <p:ph type="sldNum" sz="quarter" idx="4294967295"/>
          </p:nvPr>
        </p:nvSpPr>
        <p:spPr>
          <a:xfrm>
            <a:off x="7226300" y="6553200"/>
            <a:ext cx="1905000" cy="228600"/>
          </a:xfrm>
          <a:prstGeom prst="rect">
            <a:avLst/>
          </a:prstGeom>
        </p:spPr>
        <p:txBody>
          <a:bodyPr/>
          <a:lstStyle/>
          <a:p>
            <a:pPr>
              <a:defRPr/>
            </a:pPr>
            <a:fld id="{97917569-07FA-4A4C-8D5D-1061D458CCC0}" type="slidenum">
              <a:rPr lang="en-US" smtClean="0"/>
              <a:pPr>
                <a:defRPr/>
              </a:pPr>
              <a:t>55</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251520" y="1052736"/>
            <a:ext cx="7026275" cy="54102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581748" y="1"/>
            <a:ext cx="2562252" cy="1628800"/>
          </a:xfrm>
          <a:prstGeom prst="rect">
            <a:avLst/>
          </a:prstGeom>
          <a:noFill/>
          <a:ln w="9525">
            <a:noFill/>
            <a:miter lim="800000"/>
            <a:headEnd/>
            <a:tailEnd/>
          </a:ln>
        </p:spPr>
      </p:pic>
    </p:spTree>
  </p:cSld>
  <p:clrMapOvr>
    <a:masterClrMapping/>
  </p:clrMapOvr>
  <p:transition>
    <p:strips dir="rd"/>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3"/>
          <p:cNvSpPr>
            <a:spLocks noGrp="1" noChangeArrowheads="1"/>
          </p:cNvSpPr>
          <p:nvPr>
            <p:ph type="body" idx="1"/>
          </p:nvPr>
        </p:nvSpPr>
        <p:spPr/>
        <p:txBody>
          <a:bodyPr/>
          <a:lstStyle/>
          <a:p>
            <a:pPr eaLnBrk="1" hangingPunct="1"/>
            <a:r>
              <a:rPr lang="en-GB" sz="2400" dirty="0" smtClean="0">
                <a:solidFill>
                  <a:srgbClr val="000000"/>
                </a:solidFill>
                <a:cs typeface="Times New Roman" pitchFamily="18" charset="0"/>
              </a:rPr>
              <a:t>The travelling focus can be created in two ways. </a:t>
            </a:r>
          </a:p>
          <a:p>
            <a:pPr eaLnBrk="1" hangingPunct="1"/>
            <a:r>
              <a:rPr lang="en-GB" sz="2400" dirty="0" smtClean="0">
                <a:solidFill>
                  <a:srgbClr val="000000"/>
                </a:solidFill>
                <a:cs typeface="Times New Roman" pitchFamily="18" charset="0"/>
              </a:rPr>
              <a:t>The first way is to have small uncompensated chromaticity and coherent E-z energy shift </a:t>
            </a:r>
            <a:r>
              <a:rPr lang="en-GB" sz="2400" dirty="0" err="1" smtClean="0">
                <a:solidFill>
                  <a:srgbClr val="000000"/>
                </a:solidFill>
                <a:latin typeface="Symbol" pitchFamily="18" charset="2"/>
                <a:cs typeface="Times New Roman" pitchFamily="18" charset="0"/>
              </a:rPr>
              <a:t>d</a:t>
            </a:r>
            <a:r>
              <a:rPr lang="en-GB" sz="2400" dirty="0" err="1" smtClean="0">
                <a:solidFill>
                  <a:srgbClr val="000000"/>
                </a:solidFill>
                <a:cs typeface="Times New Roman" pitchFamily="18" charset="0"/>
              </a:rPr>
              <a:t>E</a:t>
            </a:r>
            <a:r>
              <a:rPr lang="en-GB" sz="2400" dirty="0" smtClean="0">
                <a:solidFill>
                  <a:srgbClr val="000000"/>
                </a:solidFill>
                <a:cs typeface="Times New Roman" pitchFamily="18" charset="0"/>
              </a:rPr>
              <a:t>/</a:t>
            </a:r>
            <a:r>
              <a:rPr lang="en-GB" sz="2400" dirty="0" err="1" smtClean="0">
                <a:solidFill>
                  <a:srgbClr val="000000"/>
                </a:solidFill>
                <a:latin typeface="Symbol" pitchFamily="18" charset="2"/>
                <a:cs typeface="Times New Roman" pitchFamily="18" charset="0"/>
              </a:rPr>
              <a:t>d</a:t>
            </a:r>
            <a:r>
              <a:rPr lang="en-GB" sz="2400" dirty="0" err="1" smtClean="0">
                <a:solidFill>
                  <a:srgbClr val="000000"/>
                </a:solidFill>
                <a:cs typeface="Times New Roman" pitchFamily="18" charset="0"/>
              </a:rPr>
              <a:t>z</a:t>
            </a:r>
            <a:r>
              <a:rPr lang="en-GB" sz="2400" dirty="0" smtClean="0">
                <a:solidFill>
                  <a:srgbClr val="000000"/>
                </a:solidFill>
                <a:cs typeface="Times New Roman" pitchFamily="18" charset="0"/>
              </a:rPr>
              <a:t> along the bunch. One has to satisfy </a:t>
            </a:r>
            <a:r>
              <a:rPr lang="en-GB" sz="2400" dirty="0" err="1" smtClean="0">
                <a:solidFill>
                  <a:srgbClr val="000000"/>
                </a:solidFill>
                <a:latin typeface="Symbol" pitchFamily="18" charset="2"/>
                <a:cs typeface="Times New Roman" pitchFamily="18" charset="0"/>
              </a:rPr>
              <a:t>d</a:t>
            </a:r>
            <a:r>
              <a:rPr lang="en-GB" sz="2400" dirty="0" err="1" smtClean="0">
                <a:solidFill>
                  <a:srgbClr val="000000"/>
                </a:solidFill>
                <a:cs typeface="Times New Roman" pitchFamily="18" charset="0"/>
              </a:rPr>
              <a:t>E</a:t>
            </a:r>
            <a:r>
              <a:rPr lang="en-GB" sz="2400" dirty="0" smtClean="0">
                <a:solidFill>
                  <a:srgbClr val="000000"/>
                </a:solidFill>
                <a:cs typeface="Times New Roman" pitchFamily="18" charset="0"/>
              </a:rPr>
              <a:t> k L</a:t>
            </a:r>
            <a:r>
              <a:rPr lang="en-GB" sz="2400" baseline="30000" dirty="0" smtClean="0">
                <a:solidFill>
                  <a:srgbClr val="000000"/>
                </a:solidFill>
                <a:cs typeface="Times New Roman" pitchFamily="18" charset="0"/>
              </a:rPr>
              <a:t>*</a:t>
            </a:r>
            <a:r>
              <a:rPr lang="en-GB" sz="2400" baseline="-30000" dirty="0" err="1" smtClean="0">
                <a:solidFill>
                  <a:srgbClr val="000000"/>
                </a:solidFill>
                <a:cs typeface="Times New Roman" pitchFamily="18" charset="0"/>
              </a:rPr>
              <a:t>eff</a:t>
            </a:r>
            <a:r>
              <a:rPr lang="en-GB" sz="2400" dirty="0" smtClean="0">
                <a:solidFill>
                  <a:srgbClr val="000000"/>
                </a:solidFill>
                <a:cs typeface="Times New Roman" pitchFamily="18" charset="0"/>
              </a:rPr>
              <a:t> = </a:t>
            </a:r>
            <a:r>
              <a:rPr lang="en-GB" sz="2400" dirty="0" err="1" smtClean="0">
                <a:solidFill>
                  <a:srgbClr val="000000"/>
                </a:solidFill>
                <a:latin typeface="Symbol" pitchFamily="18" charset="2"/>
                <a:cs typeface="Times New Roman" pitchFamily="18" charset="0"/>
              </a:rPr>
              <a:t>s</a:t>
            </a:r>
            <a:r>
              <a:rPr lang="en-GB" sz="2400" baseline="-30000" dirty="0" err="1" smtClean="0">
                <a:solidFill>
                  <a:srgbClr val="000000"/>
                </a:solidFill>
                <a:cs typeface="Times New Roman" pitchFamily="18" charset="0"/>
              </a:rPr>
              <a:t>z</a:t>
            </a:r>
            <a:r>
              <a:rPr lang="en-GB" sz="2400" dirty="0" smtClean="0">
                <a:solidFill>
                  <a:srgbClr val="000000"/>
                </a:solidFill>
                <a:cs typeface="Times New Roman" pitchFamily="18" charset="0"/>
              </a:rPr>
              <a:t> where k is the relative uncompensated chromaticity. The </a:t>
            </a:r>
            <a:r>
              <a:rPr lang="en-GB" sz="2400" dirty="0" err="1" smtClean="0">
                <a:solidFill>
                  <a:srgbClr val="000000"/>
                </a:solidFill>
                <a:latin typeface="Symbol" pitchFamily="18" charset="2"/>
                <a:cs typeface="Times New Roman" pitchFamily="18" charset="0"/>
              </a:rPr>
              <a:t>d</a:t>
            </a:r>
            <a:r>
              <a:rPr lang="en-GB" sz="2400" dirty="0" err="1" smtClean="0">
                <a:solidFill>
                  <a:srgbClr val="000000"/>
                </a:solidFill>
                <a:cs typeface="Times New Roman" pitchFamily="18" charset="0"/>
              </a:rPr>
              <a:t>E</a:t>
            </a:r>
            <a:r>
              <a:rPr lang="en-GB" sz="2400" dirty="0" smtClean="0">
                <a:solidFill>
                  <a:srgbClr val="000000"/>
                </a:solidFill>
                <a:cs typeface="Times New Roman" pitchFamily="18" charset="0"/>
              </a:rPr>
              <a:t> needs to be 2-3 times the incoherent spread in the bunch. Thus, the following set may be used: </a:t>
            </a:r>
            <a:r>
              <a:rPr lang="en-GB" sz="2400" dirty="0" err="1" smtClean="0">
                <a:solidFill>
                  <a:srgbClr val="000000"/>
                </a:solidFill>
                <a:latin typeface="Symbol" pitchFamily="18" charset="2"/>
                <a:cs typeface="Times New Roman" pitchFamily="18" charset="0"/>
              </a:rPr>
              <a:t>d</a:t>
            </a:r>
            <a:r>
              <a:rPr lang="en-GB" sz="2400" dirty="0" err="1" smtClean="0">
                <a:solidFill>
                  <a:srgbClr val="000000"/>
                </a:solidFill>
                <a:cs typeface="Times New Roman" pitchFamily="18" charset="0"/>
              </a:rPr>
              <a:t>E</a:t>
            </a:r>
            <a:r>
              <a:rPr lang="en-GB" sz="2400" dirty="0" smtClean="0">
                <a:solidFill>
                  <a:srgbClr val="000000"/>
                </a:solidFill>
                <a:cs typeface="Times New Roman" pitchFamily="18" charset="0"/>
              </a:rPr>
              <a:t>=0.3%, k=1.5%, L</a:t>
            </a:r>
            <a:r>
              <a:rPr lang="en-GB" sz="2400" baseline="30000" dirty="0" smtClean="0">
                <a:solidFill>
                  <a:srgbClr val="000000"/>
                </a:solidFill>
                <a:cs typeface="Times New Roman" pitchFamily="18" charset="0"/>
              </a:rPr>
              <a:t>*</a:t>
            </a:r>
            <a:r>
              <a:rPr lang="en-GB" sz="2400" baseline="-30000" dirty="0" err="1" smtClean="0">
                <a:solidFill>
                  <a:srgbClr val="000000"/>
                </a:solidFill>
                <a:cs typeface="Times New Roman" pitchFamily="18" charset="0"/>
              </a:rPr>
              <a:t>eff</a:t>
            </a:r>
            <a:r>
              <a:rPr lang="en-GB" sz="2400" dirty="0" smtClean="0">
                <a:solidFill>
                  <a:srgbClr val="000000"/>
                </a:solidFill>
                <a:cs typeface="Times New Roman" pitchFamily="18" charset="0"/>
              </a:rPr>
              <a:t> =6m.</a:t>
            </a:r>
          </a:p>
          <a:p>
            <a:pPr eaLnBrk="1" hangingPunct="1"/>
            <a:r>
              <a:rPr lang="en-GB" sz="2400" dirty="0" smtClean="0">
                <a:solidFill>
                  <a:srgbClr val="000000"/>
                </a:solidFill>
                <a:cs typeface="Times New Roman" pitchFamily="18" charset="0"/>
              </a:rPr>
              <a:t>It is clear that additional energy spread affect the physics. Therefore, second method is considered:</a:t>
            </a:r>
            <a:endParaRPr lang="en-US" sz="2400" dirty="0" smtClean="0">
              <a:solidFill>
                <a:srgbClr val="000000"/>
              </a:solidFill>
              <a:cs typeface="Times New Roman" pitchFamily="18" charset="0"/>
            </a:endParaRPr>
          </a:p>
        </p:txBody>
      </p:sp>
    </p:spTree>
  </p:cSld>
  <p:clrMapOvr>
    <a:masterClrMapping/>
  </p:clrMapOvr>
  <p:transition>
    <p:strips dir="rd"/>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3"/>
          <p:cNvSpPr>
            <a:spLocks noGrp="1" noChangeArrowheads="1"/>
          </p:cNvSpPr>
          <p:nvPr>
            <p:ph type="body" idx="1"/>
          </p:nvPr>
        </p:nvSpPr>
        <p:spPr/>
        <p:txBody>
          <a:bodyPr/>
          <a:lstStyle/>
          <a:p>
            <a:pPr eaLnBrk="1" hangingPunct="1">
              <a:lnSpc>
                <a:spcPct val="80000"/>
              </a:lnSpc>
            </a:pPr>
            <a:r>
              <a:rPr lang="en-GB" sz="2000" dirty="0" smtClean="0">
                <a:solidFill>
                  <a:srgbClr val="000000"/>
                </a:solidFill>
                <a:ea typeface="Times" charset="0"/>
              </a:rPr>
              <a:t>The second way to create a travelling focus is to use a transverse deflecting cavity giving a z-x correlation in one of the FF sextupoles and thus a z-correlated focusing</a:t>
            </a:r>
          </a:p>
          <a:p>
            <a:pPr eaLnBrk="1" hangingPunct="1">
              <a:lnSpc>
                <a:spcPct val="80000"/>
              </a:lnSpc>
            </a:pPr>
            <a:r>
              <a:rPr lang="en-GB" sz="2000" dirty="0" smtClean="0">
                <a:solidFill>
                  <a:srgbClr val="000000"/>
                </a:solidFill>
                <a:ea typeface="Times" charset="0"/>
              </a:rPr>
              <a:t>The cavity would be located about 100m upstream of the final doublet, at the </a:t>
            </a:r>
            <a:r>
              <a:rPr lang="en-GB" sz="2000" dirty="0" smtClean="0">
                <a:solidFill>
                  <a:srgbClr val="000000"/>
                </a:solidFill>
                <a:latin typeface="Symbol" pitchFamily="18" charset="2"/>
                <a:ea typeface="Times" charset="0"/>
              </a:rPr>
              <a:t>p</a:t>
            </a:r>
            <a:r>
              <a:rPr lang="en-GB" sz="2000" dirty="0" smtClean="0">
                <a:solidFill>
                  <a:srgbClr val="000000"/>
                </a:solidFill>
                <a:ea typeface="Times" charset="0"/>
              </a:rPr>
              <a:t>/2 betatron phase from the FD</a:t>
            </a:r>
          </a:p>
          <a:p>
            <a:pPr eaLnBrk="1" hangingPunct="1">
              <a:lnSpc>
                <a:spcPct val="80000"/>
              </a:lnSpc>
            </a:pPr>
            <a:r>
              <a:rPr lang="en-GB" sz="2000" dirty="0" smtClean="0">
                <a:solidFill>
                  <a:srgbClr val="000000"/>
                </a:solidFill>
                <a:ea typeface="Times" charset="0"/>
              </a:rPr>
              <a:t>The needed strength of the travelling focus cavity can be compared to the strength of  the normal crab cavity (which is located just upstream of the FD): </a:t>
            </a:r>
          </a:p>
          <a:p>
            <a:pPr lvl="1" eaLnBrk="1" hangingPunct="1">
              <a:lnSpc>
                <a:spcPct val="80000"/>
              </a:lnSpc>
            </a:pPr>
            <a:r>
              <a:rPr lang="en-GB" sz="1800" dirty="0" smtClean="0">
                <a:solidFill>
                  <a:srgbClr val="000000"/>
                </a:solidFill>
                <a:ea typeface="Times" charset="0"/>
              </a:rPr>
              <a:t>U</a:t>
            </a:r>
            <a:r>
              <a:rPr lang="en-GB" sz="1800" baseline="-30000" dirty="0" smtClean="0">
                <a:solidFill>
                  <a:srgbClr val="000000"/>
                </a:solidFill>
                <a:ea typeface="Times" charset="0"/>
              </a:rPr>
              <a:t>trav.cav.</a:t>
            </a:r>
            <a:r>
              <a:rPr lang="en-GB" sz="1800" dirty="0" smtClean="0">
                <a:solidFill>
                  <a:srgbClr val="000000"/>
                </a:solidFill>
                <a:ea typeface="Times" charset="0"/>
              </a:rPr>
              <a:t>/U</a:t>
            </a:r>
            <a:r>
              <a:rPr lang="en-GB" sz="1800" baseline="-30000" dirty="0" smtClean="0">
                <a:solidFill>
                  <a:srgbClr val="000000"/>
                </a:solidFill>
                <a:ea typeface="Times" charset="0"/>
              </a:rPr>
              <a:t>crab.cav.</a:t>
            </a:r>
            <a:r>
              <a:rPr lang="en-GB" sz="1800" dirty="0" smtClean="0">
                <a:solidFill>
                  <a:srgbClr val="000000"/>
                </a:solidFill>
                <a:ea typeface="Times" charset="0"/>
              </a:rPr>
              <a:t> = </a:t>
            </a:r>
            <a:r>
              <a:rPr lang="en-GB" sz="1800" dirty="0" err="1" smtClean="0">
                <a:solidFill>
                  <a:srgbClr val="000000"/>
                </a:solidFill>
                <a:latin typeface="Symbol" pitchFamily="18" charset="2"/>
                <a:ea typeface="Times" charset="0"/>
              </a:rPr>
              <a:t>h</a:t>
            </a:r>
            <a:r>
              <a:rPr lang="en-GB" sz="1800" baseline="-30000" dirty="0" err="1" smtClean="0">
                <a:solidFill>
                  <a:srgbClr val="000000"/>
                </a:solidFill>
                <a:ea typeface="Arial Unicode MS" pitchFamily="34" charset="-128"/>
              </a:rPr>
              <a:t>FD</a:t>
            </a:r>
            <a:r>
              <a:rPr lang="en-GB" sz="1800" dirty="0" smtClean="0">
                <a:solidFill>
                  <a:srgbClr val="000000"/>
                </a:solidFill>
                <a:ea typeface="Arial Unicode MS" pitchFamily="34" charset="-128"/>
              </a:rPr>
              <a:t> R</a:t>
            </a:r>
            <a:r>
              <a:rPr lang="en-GB" sz="1800" baseline="-30000" dirty="0" smtClean="0">
                <a:solidFill>
                  <a:srgbClr val="000000"/>
                </a:solidFill>
                <a:ea typeface="Arial Unicode MS" pitchFamily="34" charset="-128"/>
              </a:rPr>
              <a:t>12</a:t>
            </a:r>
            <a:r>
              <a:rPr lang="en-GB" sz="1800" baseline="30000" dirty="0" smtClean="0">
                <a:solidFill>
                  <a:srgbClr val="000000"/>
                </a:solidFill>
                <a:ea typeface="Arial Unicode MS" pitchFamily="34" charset="-128"/>
              </a:rPr>
              <a:t>cc</a:t>
            </a:r>
            <a:r>
              <a:rPr lang="en-GB" sz="1800" dirty="0" smtClean="0">
                <a:solidFill>
                  <a:srgbClr val="000000"/>
                </a:solidFill>
                <a:ea typeface="Arial Unicode MS" pitchFamily="34" charset="-128"/>
              </a:rPr>
              <a:t>/ (L</a:t>
            </a:r>
            <a:r>
              <a:rPr lang="en-GB" sz="1800" baseline="30000" dirty="0" smtClean="0">
                <a:solidFill>
                  <a:srgbClr val="000000"/>
                </a:solidFill>
                <a:ea typeface="Arial Unicode MS" pitchFamily="34" charset="-128"/>
              </a:rPr>
              <a:t>*</a:t>
            </a:r>
            <a:r>
              <a:rPr lang="en-GB" sz="1800" baseline="-30000" dirty="0" err="1" smtClean="0">
                <a:solidFill>
                  <a:srgbClr val="000000"/>
                </a:solidFill>
                <a:ea typeface="Arial Unicode MS" pitchFamily="34" charset="-128"/>
              </a:rPr>
              <a:t>eff</a:t>
            </a:r>
            <a:r>
              <a:rPr lang="en-GB" sz="1800" dirty="0" smtClean="0">
                <a:solidFill>
                  <a:srgbClr val="000000"/>
                </a:solidFill>
                <a:ea typeface="Arial Unicode MS" pitchFamily="34" charset="-128"/>
              </a:rPr>
              <a:t> </a:t>
            </a:r>
            <a:r>
              <a:rPr lang="en-GB" sz="1800" dirty="0" smtClean="0">
                <a:solidFill>
                  <a:srgbClr val="000000"/>
                </a:solidFill>
                <a:latin typeface="Symbol" pitchFamily="18" charset="2"/>
                <a:cs typeface="Times New Roman" pitchFamily="18" charset="0"/>
              </a:rPr>
              <a:t>q</a:t>
            </a:r>
            <a:r>
              <a:rPr lang="en-GB" sz="1800" baseline="-30000" dirty="0" smtClean="0">
                <a:solidFill>
                  <a:srgbClr val="000000"/>
                </a:solidFill>
                <a:ea typeface="Arial Unicode MS" pitchFamily="34" charset="-128"/>
              </a:rPr>
              <a:t>c</a:t>
            </a:r>
            <a:r>
              <a:rPr lang="en-GB" sz="1800" dirty="0" smtClean="0">
                <a:solidFill>
                  <a:srgbClr val="000000"/>
                </a:solidFill>
                <a:ea typeface="Arial Unicode MS" pitchFamily="34" charset="-128"/>
              </a:rPr>
              <a:t> R</a:t>
            </a:r>
            <a:r>
              <a:rPr lang="en-GB" sz="1800" baseline="-30000" dirty="0" smtClean="0">
                <a:solidFill>
                  <a:srgbClr val="000000"/>
                </a:solidFill>
                <a:ea typeface="Arial Unicode MS" pitchFamily="34" charset="-128"/>
              </a:rPr>
              <a:t>12</a:t>
            </a:r>
            <a:r>
              <a:rPr lang="en-GB" sz="1800" baseline="30000" dirty="0" smtClean="0">
                <a:solidFill>
                  <a:srgbClr val="000000"/>
                </a:solidFill>
                <a:ea typeface="Arial Unicode MS" pitchFamily="34" charset="-128"/>
              </a:rPr>
              <a:t>trav</a:t>
            </a:r>
            <a:r>
              <a:rPr lang="en-GB" sz="1800" dirty="0" smtClean="0">
                <a:solidFill>
                  <a:srgbClr val="000000"/>
                </a:solidFill>
                <a:ea typeface="Arial Unicode MS" pitchFamily="34" charset="-128"/>
              </a:rPr>
              <a:t>). </a:t>
            </a:r>
          </a:p>
          <a:p>
            <a:pPr lvl="1" eaLnBrk="1" hangingPunct="1">
              <a:lnSpc>
                <a:spcPct val="80000"/>
              </a:lnSpc>
            </a:pPr>
            <a:r>
              <a:rPr lang="en-GB" sz="1800" dirty="0" smtClean="0">
                <a:solidFill>
                  <a:srgbClr val="000000"/>
                </a:solidFill>
                <a:ea typeface="Arial Unicode MS" pitchFamily="34" charset="-128"/>
              </a:rPr>
              <a:t>Here </a:t>
            </a:r>
            <a:r>
              <a:rPr lang="en-GB" sz="1800" dirty="0" err="1" smtClean="0">
                <a:solidFill>
                  <a:srgbClr val="000000"/>
                </a:solidFill>
                <a:latin typeface="Symbol" pitchFamily="18" charset="2"/>
                <a:cs typeface="Times New Roman" pitchFamily="18" charset="0"/>
              </a:rPr>
              <a:t>h</a:t>
            </a:r>
            <a:r>
              <a:rPr lang="en-GB" sz="1800" baseline="-30000" dirty="0" err="1" smtClean="0">
                <a:solidFill>
                  <a:srgbClr val="000000"/>
                </a:solidFill>
                <a:ea typeface="Arial Unicode MS" pitchFamily="34" charset="-128"/>
              </a:rPr>
              <a:t>FD</a:t>
            </a:r>
            <a:r>
              <a:rPr lang="en-GB" sz="1800" dirty="0" smtClean="0">
                <a:solidFill>
                  <a:srgbClr val="000000"/>
                </a:solidFill>
                <a:ea typeface="Arial Unicode MS" pitchFamily="34" charset="-128"/>
              </a:rPr>
              <a:t> is dispersion in the FD, </a:t>
            </a:r>
            <a:r>
              <a:rPr lang="en-GB" sz="1800" dirty="0" smtClean="0">
                <a:solidFill>
                  <a:srgbClr val="000000"/>
                </a:solidFill>
                <a:latin typeface="Symbol" pitchFamily="18" charset="2"/>
                <a:cs typeface="Times New Roman" pitchFamily="18" charset="0"/>
              </a:rPr>
              <a:t>q</a:t>
            </a:r>
            <a:r>
              <a:rPr lang="en-GB" sz="1800" baseline="-30000" dirty="0" smtClean="0">
                <a:solidFill>
                  <a:srgbClr val="000000"/>
                </a:solidFill>
                <a:ea typeface="Arial Unicode MS" pitchFamily="34" charset="-128"/>
              </a:rPr>
              <a:t>c</a:t>
            </a:r>
            <a:r>
              <a:rPr lang="en-GB" sz="1800" dirty="0" smtClean="0">
                <a:solidFill>
                  <a:srgbClr val="000000"/>
                </a:solidFill>
                <a:ea typeface="Arial Unicode MS" pitchFamily="34" charset="-128"/>
              </a:rPr>
              <a:t> full crossing angle, R</a:t>
            </a:r>
            <a:r>
              <a:rPr lang="en-GB" sz="1800" baseline="-30000" dirty="0" smtClean="0">
                <a:solidFill>
                  <a:srgbClr val="000000"/>
                </a:solidFill>
                <a:ea typeface="Arial Unicode MS" pitchFamily="34" charset="-128"/>
              </a:rPr>
              <a:t>12</a:t>
            </a:r>
            <a:r>
              <a:rPr lang="en-GB" sz="1800" baseline="30000" dirty="0" smtClean="0">
                <a:solidFill>
                  <a:srgbClr val="000000"/>
                </a:solidFill>
                <a:ea typeface="Arial Unicode MS" pitchFamily="34" charset="-128"/>
              </a:rPr>
              <a:t>trav</a:t>
            </a:r>
            <a:r>
              <a:rPr lang="en-GB" sz="1800" dirty="0" smtClean="0">
                <a:solidFill>
                  <a:srgbClr val="000000"/>
                </a:solidFill>
                <a:ea typeface="Arial Unicode MS" pitchFamily="34" charset="-128"/>
              </a:rPr>
              <a:t> and R</a:t>
            </a:r>
            <a:r>
              <a:rPr lang="en-GB" sz="1800" baseline="-30000" dirty="0" smtClean="0">
                <a:solidFill>
                  <a:srgbClr val="000000"/>
                </a:solidFill>
                <a:ea typeface="Arial Unicode MS" pitchFamily="34" charset="-128"/>
              </a:rPr>
              <a:t>12</a:t>
            </a:r>
            <a:r>
              <a:rPr lang="en-GB" sz="1800" baseline="30000" dirty="0" smtClean="0">
                <a:solidFill>
                  <a:srgbClr val="000000"/>
                </a:solidFill>
                <a:ea typeface="Arial Unicode MS" pitchFamily="34" charset="-128"/>
              </a:rPr>
              <a:t>cc</a:t>
            </a:r>
            <a:r>
              <a:rPr lang="en-GB" sz="1800" dirty="0" smtClean="0">
                <a:solidFill>
                  <a:srgbClr val="000000"/>
                </a:solidFill>
                <a:ea typeface="Arial Unicode MS" pitchFamily="34" charset="-128"/>
              </a:rPr>
              <a:t> are transfer matrix elements from travelling focus transverse cavity to FD, and from the crab cavity to IP correspondingly. </a:t>
            </a:r>
          </a:p>
          <a:p>
            <a:pPr eaLnBrk="1" hangingPunct="1">
              <a:lnSpc>
                <a:spcPct val="80000"/>
              </a:lnSpc>
            </a:pPr>
            <a:r>
              <a:rPr lang="en-GB" sz="2000" dirty="0" smtClean="0">
                <a:solidFill>
                  <a:srgbClr val="000000"/>
                </a:solidFill>
                <a:ea typeface="Arial Unicode MS" pitchFamily="34" charset="-128"/>
              </a:rPr>
              <a:t>For typical parameters </a:t>
            </a:r>
            <a:r>
              <a:rPr lang="en-GB" sz="2000" dirty="0" err="1" smtClean="0">
                <a:solidFill>
                  <a:srgbClr val="000000"/>
                </a:solidFill>
                <a:latin typeface="Symbol" pitchFamily="18" charset="2"/>
                <a:cs typeface="Times New Roman" pitchFamily="18" charset="0"/>
              </a:rPr>
              <a:t>h</a:t>
            </a:r>
            <a:r>
              <a:rPr lang="en-GB" sz="2000" baseline="-30000" dirty="0" err="1" smtClean="0">
                <a:solidFill>
                  <a:srgbClr val="000000"/>
                </a:solidFill>
                <a:ea typeface="Arial Unicode MS" pitchFamily="34" charset="-128"/>
              </a:rPr>
              <a:t>FD</a:t>
            </a:r>
            <a:r>
              <a:rPr lang="en-GB" sz="2000" dirty="0" smtClean="0">
                <a:solidFill>
                  <a:srgbClr val="000000"/>
                </a:solidFill>
                <a:ea typeface="Arial Unicode MS" pitchFamily="34" charset="-128"/>
              </a:rPr>
              <a:t> =0.15m, </a:t>
            </a:r>
            <a:r>
              <a:rPr lang="en-GB" sz="2000" dirty="0" smtClean="0">
                <a:solidFill>
                  <a:srgbClr val="000000"/>
                </a:solidFill>
                <a:latin typeface="Symbol" pitchFamily="18" charset="2"/>
                <a:cs typeface="Times New Roman" pitchFamily="18" charset="0"/>
              </a:rPr>
              <a:t>q</a:t>
            </a:r>
            <a:r>
              <a:rPr lang="en-GB" sz="2000" baseline="-30000" dirty="0" smtClean="0">
                <a:solidFill>
                  <a:srgbClr val="000000"/>
                </a:solidFill>
                <a:ea typeface="Arial Unicode MS" pitchFamily="34" charset="-128"/>
              </a:rPr>
              <a:t>c</a:t>
            </a:r>
            <a:r>
              <a:rPr lang="en-GB" sz="2000" dirty="0" smtClean="0">
                <a:solidFill>
                  <a:srgbClr val="000000"/>
                </a:solidFill>
                <a:ea typeface="Arial Unicode MS" pitchFamily="34" charset="-128"/>
              </a:rPr>
              <a:t> =14mrad. R</a:t>
            </a:r>
            <a:r>
              <a:rPr lang="en-GB" sz="2000" baseline="-30000" dirty="0" smtClean="0">
                <a:solidFill>
                  <a:srgbClr val="000000"/>
                </a:solidFill>
                <a:ea typeface="Arial Unicode MS" pitchFamily="34" charset="-128"/>
              </a:rPr>
              <a:t>12</a:t>
            </a:r>
            <a:r>
              <a:rPr lang="en-GB" sz="2000" baseline="30000" dirty="0" smtClean="0">
                <a:solidFill>
                  <a:srgbClr val="000000"/>
                </a:solidFill>
                <a:ea typeface="Arial Unicode MS" pitchFamily="34" charset="-128"/>
              </a:rPr>
              <a:t>cc</a:t>
            </a:r>
            <a:r>
              <a:rPr lang="en-GB" sz="2000" dirty="0" smtClean="0">
                <a:solidFill>
                  <a:srgbClr val="000000"/>
                </a:solidFill>
                <a:ea typeface="Arial Unicode MS" pitchFamily="34" charset="-128"/>
              </a:rPr>
              <a:t> =10m, R</a:t>
            </a:r>
            <a:r>
              <a:rPr lang="en-GB" sz="2000" baseline="-30000" dirty="0" smtClean="0">
                <a:solidFill>
                  <a:srgbClr val="000000"/>
                </a:solidFill>
                <a:ea typeface="Arial Unicode MS" pitchFamily="34" charset="-128"/>
              </a:rPr>
              <a:t>12</a:t>
            </a:r>
            <a:r>
              <a:rPr lang="en-GB" sz="2000" baseline="30000" dirty="0" smtClean="0">
                <a:solidFill>
                  <a:srgbClr val="000000"/>
                </a:solidFill>
                <a:ea typeface="Arial Unicode MS" pitchFamily="34" charset="-128"/>
              </a:rPr>
              <a:t>trav</a:t>
            </a:r>
            <a:r>
              <a:rPr lang="en-GB" sz="2000" dirty="0" smtClean="0">
                <a:solidFill>
                  <a:srgbClr val="000000"/>
                </a:solidFill>
                <a:ea typeface="Arial Unicode MS" pitchFamily="34" charset="-128"/>
              </a:rPr>
              <a:t> =100m, L</a:t>
            </a:r>
            <a:r>
              <a:rPr lang="en-GB" sz="2000" baseline="30000" dirty="0" smtClean="0">
                <a:solidFill>
                  <a:srgbClr val="000000"/>
                </a:solidFill>
                <a:ea typeface="Arial Unicode MS" pitchFamily="34" charset="-128"/>
              </a:rPr>
              <a:t>*</a:t>
            </a:r>
            <a:r>
              <a:rPr lang="en-GB" sz="2000" baseline="-30000" dirty="0" err="1" smtClean="0">
                <a:solidFill>
                  <a:srgbClr val="000000"/>
                </a:solidFill>
                <a:ea typeface="Arial Unicode MS" pitchFamily="34" charset="-128"/>
              </a:rPr>
              <a:t>eff</a:t>
            </a:r>
            <a:r>
              <a:rPr lang="en-GB" sz="2000" dirty="0" smtClean="0">
                <a:solidFill>
                  <a:srgbClr val="000000"/>
                </a:solidFill>
                <a:ea typeface="Arial Unicode MS" pitchFamily="34" charset="-128"/>
              </a:rPr>
              <a:t> =6m one can conclude that the needed strength of the travelling focus transverse cavity is about 20% of the nominal crab cavity.</a:t>
            </a:r>
            <a:r>
              <a:rPr lang="en-US" sz="2000" dirty="0" smtClean="0">
                <a:ea typeface="Arial Unicode MS" pitchFamily="34" charset="-128"/>
              </a:rPr>
              <a:t> </a:t>
            </a:r>
          </a:p>
        </p:txBody>
      </p:sp>
    </p:spTree>
  </p:cSld>
  <p:clrMapOvr>
    <a:masterClrMapping/>
  </p:clrMapOvr>
  <p:transition>
    <p:strips dir="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screen"/>
          <a:srcRect/>
          <a:stretch>
            <a:fillRect/>
          </a:stretch>
        </p:blipFill>
        <p:spPr bwMode="auto">
          <a:xfrm>
            <a:off x="0" y="0"/>
            <a:ext cx="9144000" cy="6857999"/>
          </a:xfrm>
          <a:prstGeom prst="rect">
            <a:avLst/>
          </a:prstGeom>
          <a:noFill/>
          <a:ln w="9525">
            <a:noFill/>
            <a:miter lim="800000"/>
            <a:headEnd/>
            <a:tailEnd/>
          </a:ln>
          <a:effectLst/>
        </p:spPr>
      </p:pic>
    </p:spTree>
  </p:cSld>
  <p:clrMapOvr>
    <a:masterClrMapping/>
  </p:clrMapOvr>
  <p:transition>
    <p:strips dir="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0"/>
            <a:ext cx="7781544" cy="914400"/>
          </a:xfrm>
        </p:spPr>
        <p:txBody>
          <a:bodyPr/>
          <a:lstStyle/>
          <a:p>
            <a:r>
              <a:rPr lang="en-US" sz="3300" dirty="0" smtClean="0"/>
              <a:t>QD0 R&amp;D Prototype Coil Winding Status</a:t>
            </a:r>
            <a:endParaRPr lang="en-US" sz="3300" dirty="0"/>
          </a:p>
        </p:txBody>
      </p:sp>
      <p:pic>
        <p:nvPicPr>
          <p:cNvPr id="7" name="Content Placeholder 6" descr="100_6836.png"/>
          <p:cNvPicPr>
            <a:picLocks noGrp="1" noChangeAspect="1"/>
          </p:cNvPicPr>
          <p:nvPr>
            <p:ph idx="1"/>
          </p:nvPr>
        </p:nvPicPr>
        <p:blipFill>
          <a:blip r:embed="rId3" cstate="screen"/>
          <a:srcRect/>
          <a:stretch>
            <a:fillRect/>
          </a:stretch>
        </p:blipFill>
        <p:spPr>
          <a:xfrm>
            <a:off x="0" y="935737"/>
            <a:ext cx="3657600" cy="2271439"/>
          </a:xfrm>
        </p:spPr>
      </p:pic>
      <p:sp>
        <p:nvSpPr>
          <p:cNvPr id="5" name="Footer Placeholder 4"/>
          <p:cNvSpPr>
            <a:spLocks noGrp="1"/>
          </p:cNvSpPr>
          <p:nvPr>
            <p:ph type="ftr" sz="quarter" idx="4294967295"/>
          </p:nvPr>
        </p:nvSpPr>
        <p:spPr>
          <a:xfrm>
            <a:off x="2819400" y="6237312"/>
            <a:ext cx="3657600" cy="228600"/>
          </a:xfrm>
          <a:prstGeom prst="rect">
            <a:avLst/>
          </a:prstGeom>
        </p:spPr>
        <p:txBody>
          <a:bodyPr/>
          <a:lstStyle/>
          <a:p>
            <a:pPr>
              <a:defRPr/>
            </a:pPr>
            <a:r>
              <a:rPr lang="en-US" dirty="0" smtClean="0"/>
              <a:t>“Report to ATF2 Technical Board,”</a:t>
            </a:r>
          </a:p>
          <a:p>
            <a:pPr>
              <a:defRPr/>
            </a:pPr>
            <a:r>
              <a:rPr lang="en-US" dirty="0" smtClean="0"/>
              <a:t>Brett Parker, BNL-SMD</a:t>
            </a:r>
            <a:endParaRPr lang="en-US" dirty="0"/>
          </a:p>
        </p:txBody>
      </p:sp>
      <p:sp>
        <p:nvSpPr>
          <p:cNvPr id="6" name="Slide Number Placeholder 5"/>
          <p:cNvSpPr>
            <a:spLocks noGrp="1"/>
          </p:cNvSpPr>
          <p:nvPr>
            <p:ph type="sldNum" sz="quarter" idx="4294967295"/>
          </p:nvPr>
        </p:nvSpPr>
        <p:spPr>
          <a:xfrm>
            <a:off x="7226300" y="6553200"/>
            <a:ext cx="1905000" cy="228600"/>
          </a:xfrm>
          <a:prstGeom prst="rect">
            <a:avLst/>
          </a:prstGeom>
        </p:spPr>
        <p:txBody>
          <a:bodyPr/>
          <a:lstStyle/>
          <a:p>
            <a:pPr>
              <a:defRPr/>
            </a:pPr>
            <a:fld id="{68D00A1E-0443-40EA-AF4B-6DD7DF7C8946}" type="slidenum">
              <a:rPr lang="en-US" smtClean="0"/>
              <a:pPr>
                <a:defRPr/>
              </a:pPr>
              <a:t>59</a:t>
            </a:fld>
            <a:endParaRPr lang="en-US" dirty="0"/>
          </a:p>
        </p:txBody>
      </p:sp>
      <p:sp>
        <p:nvSpPr>
          <p:cNvPr id="8" name="TextBox 7"/>
          <p:cNvSpPr txBox="1"/>
          <p:nvPr/>
        </p:nvSpPr>
        <p:spPr>
          <a:xfrm>
            <a:off x="3739896" y="914400"/>
            <a:ext cx="5404104" cy="5201424"/>
          </a:xfrm>
          <a:prstGeom prst="rect">
            <a:avLst/>
          </a:prstGeom>
          <a:noFill/>
        </p:spPr>
        <p:txBody>
          <a:bodyPr wrap="square" rtlCol="0">
            <a:spAutoFit/>
          </a:bodyPr>
          <a:lstStyle/>
          <a:p>
            <a:pPr algn="just">
              <a:spcAft>
                <a:spcPts val="800"/>
              </a:spcAft>
              <a:buFont typeface="Arial" pitchFamily="34" charset="0"/>
              <a:buChar char="•"/>
            </a:pPr>
            <a:r>
              <a:rPr lang="en-US" sz="2400" dirty="0" smtClean="0">
                <a:solidFill>
                  <a:srgbClr val="19194B"/>
                </a:solidFill>
              </a:rPr>
              <a:t> To control coil support tube position during winding, we split QD0 coil in order to have a fixed support.</a:t>
            </a:r>
          </a:p>
          <a:p>
            <a:pPr algn="just">
              <a:spcAft>
                <a:spcPts val="800"/>
              </a:spcAft>
              <a:buFont typeface="Arial" pitchFamily="34" charset="0"/>
              <a:buChar char="•"/>
            </a:pPr>
            <a:r>
              <a:rPr lang="en-US" sz="2400" dirty="0" smtClean="0">
                <a:solidFill>
                  <a:srgbClr val="19194B"/>
                </a:solidFill>
              </a:rPr>
              <a:t> Coil winding of all the quadrupole layers is complete and the measured harmonic agree with expectations.</a:t>
            </a:r>
          </a:p>
          <a:p>
            <a:pPr algn="just">
              <a:spcAft>
                <a:spcPts val="800"/>
              </a:spcAft>
              <a:buFont typeface="Arial" pitchFamily="34" charset="0"/>
              <a:buChar char="•"/>
            </a:pPr>
            <a:r>
              <a:rPr lang="en-US" sz="2400" dirty="0" smtClean="0">
                <a:solidFill>
                  <a:srgbClr val="19194B"/>
                </a:solidFill>
              </a:rPr>
              <a:t> Vertical cold test has been done; tested to 10% above operating current without quenching; forced quenches with spot heater, saw no degradation.</a:t>
            </a:r>
          </a:p>
          <a:p>
            <a:pPr algn="just">
              <a:spcAft>
                <a:spcPts val="800"/>
              </a:spcAft>
              <a:buFont typeface="Arial" pitchFamily="34" charset="0"/>
              <a:buChar char="•"/>
            </a:pPr>
            <a:r>
              <a:rPr lang="en-US" sz="2400" dirty="0" smtClean="0">
                <a:solidFill>
                  <a:srgbClr val="19194B"/>
                </a:solidFill>
              </a:rPr>
              <a:t> Have started winding </a:t>
            </a:r>
            <a:r>
              <a:rPr lang="en-US" sz="2400" dirty="0" err="1" smtClean="0">
                <a:solidFill>
                  <a:srgbClr val="19194B"/>
                </a:solidFill>
              </a:rPr>
              <a:t>octupole</a:t>
            </a:r>
            <a:r>
              <a:rPr lang="en-US" sz="2400" dirty="0" smtClean="0">
                <a:solidFill>
                  <a:srgbClr val="19194B"/>
                </a:solidFill>
              </a:rPr>
              <a:t> coil correction windings; next we will start winding the main sextupole coil sets.</a:t>
            </a:r>
            <a:endParaRPr lang="en-US" sz="2400" dirty="0">
              <a:solidFill>
                <a:srgbClr val="19194B"/>
              </a:solidFill>
            </a:endParaRPr>
          </a:p>
        </p:txBody>
      </p:sp>
      <p:pic>
        <p:nvPicPr>
          <p:cNvPr id="9" name="Picture 8" descr="100_7291.JPG"/>
          <p:cNvPicPr>
            <a:picLocks noChangeAspect="1"/>
          </p:cNvPicPr>
          <p:nvPr/>
        </p:nvPicPr>
        <p:blipFill>
          <a:blip r:embed="rId4" cstate="screen"/>
          <a:srcRect/>
          <a:stretch>
            <a:fillRect/>
          </a:stretch>
        </p:blipFill>
        <p:spPr>
          <a:xfrm>
            <a:off x="0" y="3282698"/>
            <a:ext cx="3657600" cy="2930266"/>
          </a:xfrm>
          <a:prstGeom prst="rect">
            <a:avLst/>
          </a:prstGeom>
        </p:spPr>
      </p:pic>
      <p:sp>
        <p:nvSpPr>
          <p:cNvPr id="10" name="TextBox 9"/>
          <p:cNvSpPr txBox="1"/>
          <p:nvPr/>
        </p:nvSpPr>
        <p:spPr>
          <a:xfrm>
            <a:off x="0" y="1627632"/>
            <a:ext cx="1709928" cy="830997"/>
          </a:xfrm>
          <a:prstGeom prst="rect">
            <a:avLst/>
          </a:prstGeom>
          <a:noFill/>
        </p:spPr>
        <p:txBody>
          <a:bodyPr wrap="square" rtlCol="0">
            <a:spAutoFit/>
          </a:bodyPr>
          <a:lstStyle/>
          <a:p>
            <a:r>
              <a:rPr lang="en-US" sz="2400" dirty="0" smtClean="0">
                <a:solidFill>
                  <a:srgbClr val="FFFF00"/>
                </a:solidFill>
              </a:rPr>
              <a:t>QD0 coil production</a:t>
            </a:r>
            <a:endParaRPr lang="en-US" sz="2400" dirty="0">
              <a:solidFill>
                <a:srgbClr val="FFFF00"/>
              </a:solidFill>
            </a:endParaRPr>
          </a:p>
        </p:txBody>
      </p:sp>
      <p:sp>
        <p:nvSpPr>
          <p:cNvPr id="11" name="TextBox 10"/>
          <p:cNvSpPr txBox="1"/>
          <p:nvPr/>
        </p:nvSpPr>
        <p:spPr>
          <a:xfrm>
            <a:off x="0" y="4096512"/>
            <a:ext cx="2029968" cy="830997"/>
          </a:xfrm>
          <a:prstGeom prst="rect">
            <a:avLst/>
          </a:prstGeom>
          <a:noFill/>
        </p:spPr>
        <p:txBody>
          <a:bodyPr wrap="square" rtlCol="0">
            <a:spAutoFit/>
          </a:bodyPr>
          <a:lstStyle/>
          <a:p>
            <a:r>
              <a:rPr lang="en-US" sz="2400" dirty="0" err="1" smtClean="0">
                <a:solidFill>
                  <a:srgbClr val="FFFF00"/>
                </a:solidFill>
              </a:rPr>
              <a:t>Octupole</a:t>
            </a:r>
            <a:r>
              <a:rPr lang="en-US" sz="2400" dirty="0" smtClean="0">
                <a:solidFill>
                  <a:srgbClr val="FFFF00"/>
                </a:solidFill>
              </a:rPr>
              <a:t> coil test winding</a:t>
            </a:r>
            <a:endParaRPr lang="en-US" sz="2400" dirty="0">
              <a:solidFill>
                <a:srgbClr val="FFFF00"/>
              </a:solidFill>
            </a:endParaRPr>
          </a:p>
        </p:txBody>
      </p:sp>
    </p:spTree>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286000" y="609600"/>
            <a:ext cx="4419600" cy="533400"/>
          </a:xfrm>
        </p:spPr>
        <p:txBody>
          <a:bodyPr/>
          <a:lstStyle/>
          <a:p>
            <a:pPr eaLnBrk="1" hangingPunct="1"/>
            <a:r>
              <a:rPr lang="en-GB" sz="2400" dirty="0" smtClean="0"/>
              <a:t>ILC BDS RDR Parameters</a:t>
            </a:r>
          </a:p>
        </p:txBody>
      </p:sp>
      <p:pic>
        <p:nvPicPr>
          <p:cNvPr id="18435" name="Picture 4"/>
          <p:cNvPicPr>
            <a:picLocks noChangeAspect="1" noChangeArrowheads="1"/>
          </p:cNvPicPr>
          <p:nvPr/>
        </p:nvPicPr>
        <p:blipFill>
          <a:blip r:embed="rId3" cstate="screen"/>
          <a:srcRect/>
          <a:stretch>
            <a:fillRect/>
          </a:stretch>
        </p:blipFill>
        <p:spPr bwMode="auto">
          <a:xfrm>
            <a:off x="1219200" y="1385255"/>
            <a:ext cx="6172200" cy="4705983"/>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screen"/>
          <a:srcRect/>
          <a:stretch>
            <a:fillRect/>
          </a:stretch>
        </p:blipFill>
        <p:spPr bwMode="auto">
          <a:xfrm>
            <a:off x="152400" y="76200"/>
            <a:ext cx="8888413" cy="6624017"/>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Adopted Low-P parameters</a:t>
            </a:r>
            <a:endParaRPr lang="en-GB" dirty="0"/>
          </a:p>
        </p:txBody>
      </p:sp>
      <p:pic>
        <p:nvPicPr>
          <p:cNvPr id="76802" name="Picture 2"/>
          <p:cNvPicPr>
            <a:picLocks noChangeAspect="1" noChangeArrowheads="1"/>
          </p:cNvPicPr>
          <p:nvPr/>
        </p:nvPicPr>
        <p:blipFill>
          <a:blip r:embed="rId2" cstate="print"/>
          <a:srcRect/>
          <a:stretch>
            <a:fillRect/>
          </a:stretch>
        </p:blipFill>
        <p:spPr bwMode="auto">
          <a:xfrm>
            <a:off x="533400" y="1447800"/>
            <a:ext cx="8280400" cy="4521200"/>
          </a:xfrm>
          <a:prstGeom prst="rect">
            <a:avLst/>
          </a:prstGeom>
          <a:noFill/>
          <a:ln w="9525">
            <a:noFill/>
            <a:miter lim="800000"/>
            <a:headEnd/>
            <a:tailEnd/>
          </a:ln>
        </p:spPr>
      </p:pic>
    </p:spTree>
  </p:cSld>
  <p:clrMapOvr>
    <a:masterClrMapping/>
  </p:clrMapOvr>
  <p:transition>
    <p:strips dir="rd"/>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cstate="print"/>
          <a:srcRect/>
          <a:stretch>
            <a:fillRect/>
          </a:stretch>
        </p:blipFill>
        <p:spPr bwMode="auto">
          <a:xfrm>
            <a:off x="381000" y="152400"/>
            <a:ext cx="8439693" cy="609663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trips dir="rd"/>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50" y="1371600"/>
            <a:ext cx="7215188" cy="2678113"/>
          </a:xfrm>
          <a:prstGeom prst="rect">
            <a:avLst/>
          </a:prstGeom>
        </p:spPr>
        <p:txBody>
          <a:bodyPr>
            <a:spAutoFit/>
          </a:bodyPr>
          <a:lstStyle/>
          <a:p>
            <a:pPr>
              <a:buClr>
                <a:srgbClr val="006666"/>
              </a:buClr>
              <a:buFont typeface="Wingdings" pitchFamily="2" charset="2"/>
              <a:buChar char="§"/>
              <a:defRPr/>
            </a:pPr>
            <a:r>
              <a:rPr lang="en-GB" sz="2400" dirty="0">
                <a:latin typeface="+mn-lt"/>
                <a:cs typeface="Arial" pitchFamily="34" charset="0"/>
              </a:rPr>
              <a:t> RDR Design</a:t>
            </a:r>
          </a:p>
          <a:p>
            <a:pPr>
              <a:buClr>
                <a:srgbClr val="006666"/>
              </a:buClr>
              <a:buFont typeface="Wingdings" pitchFamily="2" charset="2"/>
              <a:buChar char="§"/>
              <a:defRPr/>
            </a:pPr>
            <a:endParaRPr lang="en-GB" sz="2400" dirty="0">
              <a:latin typeface="+mn-lt"/>
              <a:cs typeface="Arial" pitchFamily="34" charset="0"/>
            </a:endParaRPr>
          </a:p>
          <a:p>
            <a:pPr>
              <a:buClr>
                <a:srgbClr val="006666"/>
              </a:buClr>
              <a:buFont typeface="Wingdings" pitchFamily="2" charset="2"/>
              <a:buChar char="§"/>
              <a:defRPr/>
            </a:pPr>
            <a:r>
              <a:rPr lang="en-GB" sz="2400" dirty="0">
                <a:latin typeface="+mn-lt"/>
                <a:cs typeface="Arial" pitchFamily="34" charset="0"/>
              </a:rPr>
              <a:t> Changes to BDS Design in SB2009</a:t>
            </a:r>
          </a:p>
          <a:p>
            <a:pPr>
              <a:buClr>
                <a:srgbClr val="006666"/>
              </a:buClr>
              <a:buFont typeface="Wingdings" pitchFamily="2" charset="2"/>
              <a:buChar char="§"/>
              <a:defRPr/>
            </a:pPr>
            <a:endParaRPr lang="en-GB" sz="2400" dirty="0">
              <a:latin typeface="+mn-lt"/>
              <a:cs typeface="Arial" pitchFamily="34" charset="0"/>
            </a:endParaRPr>
          </a:p>
          <a:p>
            <a:pPr>
              <a:buClr>
                <a:srgbClr val="006666"/>
              </a:buClr>
              <a:buFont typeface="Wingdings" pitchFamily="2" charset="2"/>
              <a:buChar char="§"/>
              <a:defRPr/>
            </a:pPr>
            <a:r>
              <a:rPr lang="en-GB" sz="2400" dirty="0">
                <a:latin typeface="+mn-lt"/>
                <a:cs typeface="Arial" pitchFamily="34" charset="0"/>
              </a:rPr>
              <a:t> Few modifications in the design</a:t>
            </a:r>
          </a:p>
          <a:p>
            <a:pPr>
              <a:buClr>
                <a:srgbClr val="006666"/>
              </a:buClr>
              <a:buFont typeface="Wingdings" pitchFamily="2" charset="2"/>
              <a:buChar char="§"/>
              <a:defRPr/>
            </a:pPr>
            <a:endParaRPr lang="en-GB" sz="2400" dirty="0">
              <a:latin typeface="+mn-lt"/>
              <a:cs typeface="Arial" pitchFamily="34" charset="0"/>
            </a:endParaRPr>
          </a:p>
          <a:p>
            <a:pPr>
              <a:buClr>
                <a:srgbClr val="006666"/>
              </a:buClr>
              <a:buFont typeface="Wingdings" pitchFamily="2" charset="2"/>
              <a:buChar char="§"/>
              <a:defRPr/>
            </a:pPr>
            <a:r>
              <a:rPr lang="en-GB" sz="2400" dirty="0">
                <a:latin typeface="+mn-lt"/>
                <a:cs typeface="Arial" pitchFamily="34" charset="0"/>
              </a:rPr>
              <a:t> Possible future changes</a:t>
            </a:r>
          </a:p>
        </p:txBody>
      </p:sp>
      <p:sp>
        <p:nvSpPr>
          <p:cNvPr id="3" name="TextBox 2"/>
          <p:cNvSpPr txBox="1"/>
          <p:nvPr/>
        </p:nvSpPr>
        <p:spPr>
          <a:xfrm>
            <a:off x="3714750" y="71438"/>
            <a:ext cx="1614488" cy="646112"/>
          </a:xfrm>
          <a:prstGeom prst="rect">
            <a:avLst/>
          </a:prstGeom>
          <a:noFill/>
        </p:spPr>
        <p:txBody>
          <a:bodyPr wrap="none">
            <a:spAutoFit/>
          </a:bodyPr>
          <a:lstStyle/>
          <a:p>
            <a:pPr>
              <a:defRPr/>
            </a:pPr>
            <a:r>
              <a:rPr lang="en-GB" sz="3600" b="1" dirty="0">
                <a:latin typeface="+mn-lt"/>
                <a:cs typeface="Arial" pitchFamily="34" charset="0"/>
              </a:rPr>
              <a:t>Outline</a:t>
            </a:r>
          </a:p>
        </p:txBody>
      </p:sp>
      <p:sp>
        <p:nvSpPr>
          <p:cNvPr id="4" name="TextBox 3"/>
          <p:cNvSpPr txBox="1"/>
          <p:nvPr/>
        </p:nvSpPr>
        <p:spPr>
          <a:xfrm>
            <a:off x="3657600" y="4724400"/>
            <a:ext cx="4834978" cy="1200329"/>
          </a:xfrm>
          <a:prstGeom prst="rect">
            <a:avLst/>
          </a:prstGeom>
          <a:noFill/>
        </p:spPr>
        <p:txBody>
          <a:bodyPr wrap="none">
            <a:spAutoFit/>
          </a:bodyPr>
          <a:lstStyle/>
          <a:p>
            <a:pPr>
              <a:defRPr/>
            </a:pPr>
            <a:r>
              <a:rPr lang="en-GB" sz="3600" dirty="0" smtClean="0">
                <a:latin typeface="+mn-lt"/>
                <a:cs typeface="Arial" pitchFamily="34" charset="0"/>
              </a:rPr>
              <a:t>Optics updates</a:t>
            </a:r>
            <a:endParaRPr lang="en-GB" sz="3600" dirty="0">
              <a:latin typeface="+mn-lt"/>
              <a:cs typeface="Arial" pitchFamily="34" charset="0"/>
            </a:endParaRPr>
          </a:p>
          <a:p>
            <a:pPr>
              <a:defRPr/>
            </a:pPr>
            <a:r>
              <a:rPr lang="en-GB" sz="3600" dirty="0" smtClean="0">
                <a:latin typeface="+mn-lt"/>
                <a:cs typeface="Arial" pitchFamily="34" charset="0"/>
              </a:rPr>
              <a:t>By Deepa Angal-Kalinin</a:t>
            </a:r>
          </a:p>
        </p:txBody>
      </p:sp>
    </p:spTree>
  </p:cSld>
  <p:clrMapOvr>
    <a:masterClrMapping/>
  </p:clrMapOvr>
  <p:transition>
    <p:strips dir="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5"/>
          <p:cNvGrpSpPr>
            <a:grpSpLocks/>
          </p:cNvGrpSpPr>
          <p:nvPr/>
        </p:nvGrpSpPr>
        <p:grpSpPr bwMode="auto">
          <a:xfrm>
            <a:off x="0" y="1727200"/>
            <a:ext cx="9144000" cy="4000500"/>
            <a:chOff x="0" y="1727192"/>
            <a:chExt cx="9144000" cy="3999966"/>
          </a:xfrm>
        </p:grpSpPr>
        <p:pic>
          <p:nvPicPr>
            <p:cNvPr id="10250" name="Picture 4"/>
            <p:cNvPicPr>
              <a:picLocks noChangeAspect="1" noChangeArrowheads="1"/>
            </p:cNvPicPr>
            <p:nvPr/>
          </p:nvPicPr>
          <p:blipFill>
            <a:blip r:embed="rId2" cstate="print"/>
            <a:srcRect/>
            <a:stretch>
              <a:fillRect/>
            </a:stretch>
          </p:blipFill>
          <p:spPr bwMode="auto">
            <a:xfrm>
              <a:off x="142846" y="1785926"/>
              <a:ext cx="4786344" cy="3500437"/>
            </a:xfrm>
            <a:prstGeom prst="rect">
              <a:avLst/>
            </a:prstGeom>
            <a:solidFill>
              <a:schemeClr val="bg1"/>
            </a:solidFill>
            <a:ln w="9525">
              <a:noFill/>
              <a:miter lim="800000"/>
              <a:headEnd/>
              <a:tailEnd/>
            </a:ln>
          </p:spPr>
        </p:pic>
        <p:pic>
          <p:nvPicPr>
            <p:cNvPr id="10251" name="Picture 5"/>
            <p:cNvPicPr>
              <a:picLocks noChangeAspect="1" noChangeArrowheads="1"/>
            </p:cNvPicPr>
            <p:nvPr/>
          </p:nvPicPr>
          <p:blipFill>
            <a:blip r:embed="rId3" cstate="print"/>
            <a:srcRect/>
            <a:stretch>
              <a:fillRect/>
            </a:stretch>
          </p:blipFill>
          <p:spPr bwMode="auto">
            <a:xfrm>
              <a:off x="4762500" y="1785938"/>
              <a:ext cx="4348163" cy="3500437"/>
            </a:xfrm>
            <a:prstGeom prst="rect">
              <a:avLst/>
            </a:prstGeom>
            <a:noFill/>
            <a:ln w="9525">
              <a:noFill/>
              <a:miter lim="800000"/>
              <a:headEnd/>
              <a:tailEnd/>
            </a:ln>
          </p:spPr>
        </p:pic>
        <p:sp>
          <p:nvSpPr>
            <p:cNvPr id="10252" name="TextBox 4"/>
            <p:cNvSpPr txBox="1">
              <a:spLocks noChangeArrowheads="1"/>
            </p:cNvSpPr>
            <p:nvPr/>
          </p:nvSpPr>
          <p:spPr bwMode="auto">
            <a:xfrm>
              <a:off x="0" y="5143500"/>
              <a:ext cx="285750" cy="307975"/>
            </a:xfrm>
            <a:prstGeom prst="rect">
              <a:avLst/>
            </a:prstGeom>
            <a:solidFill>
              <a:schemeClr val="bg1"/>
            </a:solidFill>
            <a:ln w="9525">
              <a:noFill/>
              <a:miter lim="800000"/>
              <a:headEnd/>
              <a:tailEnd/>
            </a:ln>
          </p:spPr>
          <p:txBody>
            <a:bodyPr>
              <a:spAutoFit/>
            </a:bodyPr>
            <a:lstStyle/>
            <a:p>
              <a:r>
                <a:rPr lang="en-GB" sz="1400"/>
                <a:t>0</a:t>
              </a:r>
            </a:p>
          </p:txBody>
        </p:sp>
        <p:sp>
          <p:nvSpPr>
            <p:cNvPr id="10253" name="TextBox 5"/>
            <p:cNvSpPr txBox="1">
              <a:spLocks noChangeArrowheads="1"/>
            </p:cNvSpPr>
            <p:nvPr/>
          </p:nvSpPr>
          <p:spPr bwMode="auto">
            <a:xfrm>
              <a:off x="928688" y="5143500"/>
              <a:ext cx="500062" cy="307975"/>
            </a:xfrm>
            <a:prstGeom prst="rect">
              <a:avLst/>
            </a:prstGeom>
            <a:solidFill>
              <a:schemeClr val="bg1"/>
            </a:solidFill>
            <a:ln w="9525">
              <a:noFill/>
              <a:miter lim="800000"/>
              <a:headEnd/>
              <a:tailEnd/>
            </a:ln>
          </p:spPr>
          <p:txBody>
            <a:bodyPr>
              <a:spAutoFit/>
            </a:bodyPr>
            <a:lstStyle/>
            <a:p>
              <a:r>
                <a:rPr lang="en-GB" sz="1400"/>
                <a:t>500</a:t>
              </a:r>
            </a:p>
          </p:txBody>
        </p:sp>
        <p:sp>
          <p:nvSpPr>
            <p:cNvPr id="10254" name="TextBox 6"/>
            <p:cNvSpPr txBox="1">
              <a:spLocks noChangeArrowheads="1"/>
            </p:cNvSpPr>
            <p:nvPr/>
          </p:nvSpPr>
          <p:spPr bwMode="auto">
            <a:xfrm>
              <a:off x="1928813" y="5143500"/>
              <a:ext cx="642937" cy="307975"/>
            </a:xfrm>
            <a:prstGeom prst="rect">
              <a:avLst/>
            </a:prstGeom>
            <a:solidFill>
              <a:schemeClr val="bg1"/>
            </a:solidFill>
            <a:ln w="9525">
              <a:noFill/>
              <a:miter lim="800000"/>
              <a:headEnd/>
              <a:tailEnd/>
            </a:ln>
          </p:spPr>
          <p:txBody>
            <a:bodyPr>
              <a:spAutoFit/>
            </a:bodyPr>
            <a:lstStyle/>
            <a:p>
              <a:r>
                <a:rPr lang="en-GB" sz="1400"/>
                <a:t>1000</a:t>
              </a:r>
            </a:p>
          </p:txBody>
        </p:sp>
        <p:sp>
          <p:nvSpPr>
            <p:cNvPr id="10255" name="TextBox 7"/>
            <p:cNvSpPr txBox="1">
              <a:spLocks noChangeArrowheads="1"/>
            </p:cNvSpPr>
            <p:nvPr/>
          </p:nvSpPr>
          <p:spPr bwMode="auto">
            <a:xfrm>
              <a:off x="2928938" y="5143500"/>
              <a:ext cx="642937" cy="307975"/>
            </a:xfrm>
            <a:prstGeom prst="rect">
              <a:avLst/>
            </a:prstGeom>
            <a:solidFill>
              <a:schemeClr val="bg1"/>
            </a:solidFill>
            <a:ln w="9525">
              <a:noFill/>
              <a:miter lim="800000"/>
              <a:headEnd/>
              <a:tailEnd/>
            </a:ln>
          </p:spPr>
          <p:txBody>
            <a:bodyPr>
              <a:spAutoFit/>
            </a:bodyPr>
            <a:lstStyle/>
            <a:p>
              <a:r>
                <a:rPr lang="en-GB" sz="1400"/>
                <a:t>1500</a:t>
              </a:r>
            </a:p>
          </p:txBody>
        </p:sp>
        <p:sp>
          <p:nvSpPr>
            <p:cNvPr id="10256" name="TextBox 8"/>
            <p:cNvSpPr txBox="1">
              <a:spLocks noChangeArrowheads="1"/>
            </p:cNvSpPr>
            <p:nvPr/>
          </p:nvSpPr>
          <p:spPr bwMode="auto">
            <a:xfrm>
              <a:off x="4000500" y="5143500"/>
              <a:ext cx="642938" cy="307975"/>
            </a:xfrm>
            <a:prstGeom prst="rect">
              <a:avLst/>
            </a:prstGeom>
            <a:solidFill>
              <a:schemeClr val="bg1"/>
            </a:solidFill>
            <a:ln w="9525">
              <a:noFill/>
              <a:miter lim="800000"/>
              <a:headEnd/>
              <a:tailEnd/>
            </a:ln>
          </p:spPr>
          <p:txBody>
            <a:bodyPr>
              <a:spAutoFit/>
            </a:bodyPr>
            <a:lstStyle/>
            <a:p>
              <a:r>
                <a:rPr lang="en-GB" sz="1400"/>
                <a:t>2000</a:t>
              </a:r>
            </a:p>
          </p:txBody>
        </p:sp>
        <p:sp>
          <p:nvSpPr>
            <p:cNvPr id="10257" name="TextBox 9"/>
            <p:cNvSpPr txBox="1">
              <a:spLocks noChangeArrowheads="1"/>
            </p:cNvSpPr>
            <p:nvPr/>
          </p:nvSpPr>
          <p:spPr bwMode="auto">
            <a:xfrm>
              <a:off x="4929188" y="5143500"/>
              <a:ext cx="642937" cy="307975"/>
            </a:xfrm>
            <a:prstGeom prst="rect">
              <a:avLst/>
            </a:prstGeom>
            <a:solidFill>
              <a:schemeClr val="bg1"/>
            </a:solidFill>
            <a:ln w="9525">
              <a:noFill/>
              <a:miter lim="800000"/>
              <a:headEnd/>
              <a:tailEnd/>
            </a:ln>
          </p:spPr>
          <p:txBody>
            <a:bodyPr>
              <a:spAutoFit/>
            </a:bodyPr>
            <a:lstStyle/>
            <a:p>
              <a:r>
                <a:rPr lang="en-GB" sz="1400"/>
                <a:t>-2000</a:t>
              </a:r>
            </a:p>
          </p:txBody>
        </p:sp>
        <p:sp>
          <p:nvSpPr>
            <p:cNvPr id="10258" name="TextBox 10"/>
            <p:cNvSpPr txBox="1">
              <a:spLocks noChangeArrowheads="1"/>
            </p:cNvSpPr>
            <p:nvPr/>
          </p:nvSpPr>
          <p:spPr bwMode="auto">
            <a:xfrm>
              <a:off x="5857875" y="5143500"/>
              <a:ext cx="642938" cy="307975"/>
            </a:xfrm>
            <a:prstGeom prst="rect">
              <a:avLst/>
            </a:prstGeom>
            <a:solidFill>
              <a:schemeClr val="bg1"/>
            </a:solidFill>
            <a:ln w="9525">
              <a:noFill/>
              <a:miter lim="800000"/>
              <a:headEnd/>
              <a:tailEnd/>
            </a:ln>
          </p:spPr>
          <p:txBody>
            <a:bodyPr>
              <a:spAutoFit/>
            </a:bodyPr>
            <a:lstStyle/>
            <a:p>
              <a:r>
                <a:rPr lang="en-GB" sz="1400"/>
                <a:t>-1500</a:t>
              </a:r>
            </a:p>
          </p:txBody>
        </p:sp>
        <p:sp>
          <p:nvSpPr>
            <p:cNvPr id="10259" name="TextBox 11"/>
            <p:cNvSpPr txBox="1">
              <a:spLocks noChangeArrowheads="1"/>
            </p:cNvSpPr>
            <p:nvPr/>
          </p:nvSpPr>
          <p:spPr bwMode="auto">
            <a:xfrm>
              <a:off x="6786563" y="5143500"/>
              <a:ext cx="642937" cy="307975"/>
            </a:xfrm>
            <a:prstGeom prst="rect">
              <a:avLst/>
            </a:prstGeom>
            <a:solidFill>
              <a:schemeClr val="bg1"/>
            </a:solidFill>
            <a:ln w="9525">
              <a:noFill/>
              <a:miter lim="800000"/>
              <a:headEnd/>
              <a:tailEnd/>
            </a:ln>
          </p:spPr>
          <p:txBody>
            <a:bodyPr>
              <a:spAutoFit/>
            </a:bodyPr>
            <a:lstStyle/>
            <a:p>
              <a:r>
                <a:rPr lang="en-GB" sz="1400"/>
                <a:t>-1000</a:t>
              </a:r>
            </a:p>
          </p:txBody>
        </p:sp>
        <p:sp>
          <p:nvSpPr>
            <p:cNvPr id="10260" name="TextBox 12"/>
            <p:cNvSpPr txBox="1">
              <a:spLocks noChangeArrowheads="1"/>
            </p:cNvSpPr>
            <p:nvPr/>
          </p:nvSpPr>
          <p:spPr bwMode="auto">
            <a:xfrm>
              <a:off x="7786688" y="5143500"/>
              <a:ext cx="642937" cy="307975"/>
            </a:xfrm>
            <a:prstGeom prst="rect">
              <a:avLst/>
            </a:prstGeom>
            <a:solidFill>
              <a:schemeClr val="bg1"/>
            </a:solidFill>
            <a:ln w="9525">
              <a:noFill/>
              <a:miter lim="800000"/>
              <a:headEnd/>
              <a:tailEnd/>
            </a:ln>
          </p:spPr>
          <p:txBody>
            <a:bodyPr>
              <a:spAutoFit/>
            </a:bodyPr>
            <a:lstStyle/>
            <a:p>
              <a:r>
                <a:rPr lang="en-GB" sz="1400"/>
                <a:t>-500</a:t>
              </a:r>
            </a:p>
          </p:txBody>
        </p:sp>
        <p:sp>
          <p:nvSpPr>
            <p:cNvPr id="10261" name="TextBox 13"/>
            <p:cNvSpPr txBox="1">
              <a:spLocks noChangeArrowheads="1"/>
            </p:cNvSpPr>
            <p:nvPr/>
          </p:nvSpPr>
          <p:spPr bwMode="auto">
            <a:xfrm>
              <a:off x="8858250" y="5143500"/>
              <a:ext cx="285750" cy="307975"/>
            </a:xfrm>
            <a:prstGeom prst="rect">
              <a:avLst/>
            </a:prstGeom>
            <a:solidFill>
              <a:schemeClr val="bg1"/>
            </a:solidFill>
            <a:ln w="9525">
              <a:noFill/>
              <a:miter lim="800000"/>
              <a:headEnd/>
              <a:tailEnd/>
            </a:ln>
          </p:spPr>
          <p:txBody>
            <a:bodyPr>
              <a:spAutoFit/>
            </a:bodyPr>
            <a:lstStyle/>
            <a:p>
              <a:r>
                <a:rPr lang="en-GB" sz="1400"/>
                <a:t>0</a:t>
              </a:r>
            </a:p>
          </p:txBody>
        </p:sp>
        <p:sp>
          <p:nvSpPr>
            <p:cNvPr id="10262" name="TextBox 24"/>
            <p:cNvSpPr txBox="1">
              <a:spLocks noChangeArrowheads="1"/>
            </p:cNvSpPr>
            <p:nvPr/>
          </p:nvSpPr>
          <p:spPr bwMode="auto">
            <a:xfrm>
              <a:off x="106363" y="1844675"/>
              <a:ext cx="679450" cy="369888"/>
            </a:xfrm>
            <a:prstGeom prst="rect">
              <a:avLst/>
            </a:prstGeom>
            <a:noFill/>
            <a:ln w="9525">
              <a:noFill/>
              <a:miter lim="800000"/>
              <a:headEnd/>
              <a:tailEnd/>
            </a:ln>
          </p:spPr>
          <p:txBody>
            <a:bodyPr wrap="none">
              <a:spAutoFit/>
            </a:bodyPr>
            <a:lstStyle/>
            <a:p>
              <a:r>
                <a:rPr lang="en-GB"/>
                <a:t>e- </a:t>
              </a:r>
              <a:r>
                <a:rPr lang="en-GB">
                  <a:sym typeface="Wingdings" pitchFamily="2" charset="2"/>
                </a:rPr>
                <a:t></a:t>
              </a:r>
              <a:endParaRPr lang="en-GB"/>
            </a:p>
          </p:txBody>
        </p:sp>
        <p:sp>
          <p:nvSpPr>
            <p:cNvPr id="10263" name="TextBox 25"/>
            <p:cNvSpPr txBox="1">
              <a:spLocks noChangeArrowheads="1"/>
            </p:cNvSpPr>
            <p:nvPr/>
          </p:nvSpPr>
          <p:spPr bwMode="auto">
            <a:xfrm>
              <a:off x="8199438" y="1857375"/>
              <a:ext cx="801687" cy="369888"/>
            </a:xfrm>
            <a:prstGeom prst="rect">
              <a:avLst/>
            </a:prstGeom>
            <a:noFill/>
            <a:ln w="9525">
              <a:noFill/>
              <a:miter lim="800000"/>
              <a:headEnd/>
              <a:tailEnd/>
            </a:ln>
          </p:spPr>
          <p:txBody>
            <a:bodyPr wrap="none">
              <a:spAutoFit/>
            </a:bodyPr>
            <a:lstStyle/>
            <a:p>
              <a:r>
                <a:rPr lang="en-GB">
                  <a:sym typeface="Wingdings" pitchFamily="2" charset="2"/>
                </a:rPr>
                <a:t> </a:t>
              </a:r>
              <a:r>
                <a:rPr lang="en-GB"/>
                <a:t>e+ </a:t>
              </a:r>
            </a:p>
          </p:txBody>
        </p:sp>
        <p:sp>
          <p:nvSpPr>
            <p:cNvPr id="10264" name="TextBox 43"/>
            <p:cNvSpPr txBox="1">
              <a:spLocks noChangeArrowheads="1"/>
            </p:cNvSpPr>
            <p:nvPr/>
          </p:nvSpPr>
          <p:spPr bwMode="auto">
            <a:xfrm>
              <a:off x="214292" y="3422650"/>
              <a:ext cx="1428750" cy="1323975"/>
            </a:xfrm>
            <a:prstGeom prst="rect">
              <a:avLst/>
            </a:prstGeom>
            <a:noFill/>
            <a:ln w="9525">
              <a:noFill/>
              <a:miter lim="800000"/>
              <a:headEnd/>
              <a:tailEnd/>
            </a:ln>
          </p:spPr>
          <p:txBody>
            <a:bodyPr>
              <a:spAutoFit/>
            </a:bodyPr>
            <a:lstStyle/>
            <a:p>
              <a:r>
                <a:rPr lang="en-GB" sz="1600"/>
                <a:t>MPS</a:t>
              </a:r>
            </a:p>
            <a:p>
              <a:r>
                <a:rPr lang="en-GB" sz="1600"/>
                <a:t>Skew correction &amp; emittance measurement</a:t>
              </a:r>
            </a:p>
          </p:txBody>
        </p:sp>
        <p:sp>
          <p:nvSpPr>
            <p:cNvPr id="10265" name="TextBox 43"/>
            <p:cNvSpPr txBox="1">
              <a:spLocks noChangeArrowheads="1"/>
            </p:cNvSpPr>
            <p:nvPr/>
          </p:nvSpPr>
          <p:spPr bwMode="auto">
            <a:xfrm>
              <a:off x="857224" y="2000240"/>
              <a:ext cx="1571625" cy="584200"/>
            </a:xfrm>
            <a:prstGeom prst="rect">
              <a:avLst/>
            </a:prstGeom>
            <a:noFill/>
            <a:ln w="9525">
              <a:noFill/>
              <a:miter lim="800000"/>
              <a:headEnd/>
              <a:tailEnd/>
            </a:ln>
          </p:spPr>
          <p:txBody>
            <a:bodyPr>
              <a:spAutoFit/>
            </a:bodyPr>
            <a:lstStyle/>
            <a:p>
              <a:r>
                <a:rPr lang="en-GB" sz="1600"/>
                <a:t>Combined LW+pol +MPS</a:t>
              </a:r>
            </a:p>
          </p:txBody>
        </p:sp>
        <p:sp>
          <p:nvSpPr>
            <p:cNvPr id="10266" name="TextBox 43"/>
            <p:cNvSpPr txBox="1">
              <a:spLocks noChangeArrowheads="1"/>
            </p:cNvSpPr>
            <p:nvPr/>
          </p:nvSpPr>
          <p:spPr bwMode="auto">
            <a:xfrm>
              <a:off x="1928813" y="3844925"/>
              <a:ext cx="1571625" cy="830263"/>
            </a:xfrm>
            <a:prstGeom prst="rect">
              <a:avLst/>
            </a:prstGeom>
            <a:noFill/>
            <a:ln w="9525">
              <a:noFill/>
              <a:miter lim="800000"/>
              <a:headEnd/>
              <a:tailEnd/>
            </a:ln>
          </p:spPr>
          <p:txBody>
            <a:bodyPr>
              <a:spAutoFit/>
            </a:bodyPr>
            <a:lstStyle/>
            <a:p>
              <a:r>
                <a:rPr lang="en-GB" sz="1600"/>
                <a:t>Fast abort/Tuning line</a:t>
              </a:r>
            </a:p>
          </p:txBody>
        </p:sp>
        <p:sp>
          <p:nvSpPr>
            <p:cNvPr id="10267" name="TextBox 43"/>
            <p:cNvSpPr txBox="1">
              <a:spLocks noChangeArrowheads="1"/>
            </p:cNvSpPr>
            <p:nvPr/>
          </p:nvSpPr>
          <p:spPr bwMode="auto">
            <a:xfrm>
              <a:off x="6929438" y="2273300"/>
              <a:ext cx="1214437" cy="584200"/>
            </a:xfrm>
            <a:prstGeom prst="rect">
              <a:avLst/>
            </a:prstGeom>
            <a:noFill/>
            <a:ln w="9525">
              <a:noFill/>
              <a:miter lim="800000"/>
              <a:headEnd/>
              <a:tailEnd/>
            </a:ln>
          </p:spPr>
          <p:txBody>
            <a:bodyPr>
              <a:spAutoFit/>
            </a:bodyPr>
            <a:lstStyle/>
            <a:p>
              <a:r>
                <a:rPr lang="en-GB" sz="1600"/>
                <a:t>Betatron Collimation</a:t>
              </a:r>
            </a:p>
          </p:txBody>
        </p:sp>
        <p:sp>
          <p:nvSpPr>
            <p:cNvPr id="10268" name="TextBox 43"/>
            <p:cNvSpPr txBox="1">
              <a:spLocks noChangeArrowheads="1"/>
            </p:cNvSpPr>
            <p:nvPr/>
          </p:nvSpPr>
          <p:spPr bwMode="auto">
            <a:xfrm>
              <a:off x="5857875" y="2416175"/>
              <a:ext cx="1214438" cy="584200"/>
            </a:xfrm>
            <a:prstGeom prst="rect">
              <a:avLst/>
            </a:prstGeom>
            <a:noFill/>
            <a:ln w="9525">
              <a:noFill/>
              <a:miter lim="800000"/>
              <a:headEnd/>
              <a:tailEnd/>
            </a:ln>
          </p:spPr>
          <p:txBody>
            <a:bodyPr>
              <a:spAutoFit/>
            </a:bodyPr>
            <a:lstStyle/>
            <a:p>
              <a:r>
                <a:rPr lang="en-GB" sz="1600"/>
                <a:t>Energy Collimation</a:t>
              </a:r>
            </a:p>
          </p:txBody>
        </p:sp>
        <p:sp>
          <p:nvSpPr>
            <p:cNvPr id="10269" name="TextBox 43"/>
            <p:cNvSpPr txBox="1">
              <a:spLocks noChangeArrowheads="1"/>
            </p:cNvSpPr>
            <p:nvPr/>
          </p:nvSpPr>
          <p:spPr bwMode="auto">
            <a:xfrm>
              <a:off x="5000625" y="3201988"/>
              <a:ext cx="785813" cy="584200"/>
            </a:xfrm>
            <a:prstGeom prst="rect">
              <a:avLst/>
            </a:prstGeom>
            <a:noFill/>
            <a:ln w="9525">
              <a:noFill/>
              <a:miter lim="800000"/>
              <a:headEnd/>
              <a:tailEnd/>
            </a:ln>
          </p:spPr>
          <p:txBody>
            <a:bodyPr>
              <a:spAutoFit/>
            </a:bodyPr>
            <a:lstStyle/>
            <a:p>
              <a:r>
                <a:rPr lang="en-GB" sz="1600"/>
                <a:t>Final Focus</a:t>
              </a:r>
            </a:p>
          </p:txBody>
        </p:sp>
        <p:sp>
          <p:nvSpPr>
            <p:cNvPr id="10270" name="TextBox 43"/>
            <p:cNvSpPr txBox="1">
              <a:spLocks noChangeArrowheads="1"/>
            </p:cNvSpPr>
            <p:nvPr/>
          </p:nvSpPr>
          <p:spPr bwMode="auto">
            <a:xfrm>
              <a:off x="4643438" y="4487863"/>
              <a:ext cx="428625" cy="338137"/>
            </a:xfrm>
            <a:prstGeom prst="rect">
              <a:avLst/>
            </a:prstGeom>
            <a:noFill/>
            <a:ln w="9525">
              <a:noFill/>
              <a:miter lim="800000"/>
              <a:headEnd/>
              <a:tailEnd/>
            </a:ln>
          </p:spPr>
          <p:txBody>
            <a:bodyPr>
              <a:spAutoFit/>
            </a:bodyPr>
            <a:lstStyle/>
            <a:p>
              <a:r>
                <a:rPr lang="en-GB" sz="1600"/>
                <a:t>IP</a:t>
              </a:r>
            </a:p>
          </p:txBody>
        </p:sp>
        <p:sp>
          <p:nvSpPr>
            <p:cNvPr id="10271" name="TextBox 27"/>
            <p:cNvSpPr txBox="1">
              <a:spLocks noChangeArrowheads="1"/>
            </p:cNvSpPr>
            <p:nvPr/>
          </p:nvSpPr>
          <p:spPr bwMode="auto">
            <a:xfrm>
              <a:off x="2324100" y="4835525"/>
              <a:ext cx="676275" cy="307975"/>
            </a:xfrm>
            <a:prstGeom prst="rect">
              <a:avLst/>
            </a:prstGeom>
            <a:noFill/>
            <a:ln w="9525">
              <a:noFill/>
              <a:miter lim="800000"/>
              <a:headEnd/>
              <a:tailEnd/>
            </a:ln>
          </p:spPr>
          <p:txBody>
            <a:bodyPr wrap="none">
              <a:spAutoFit/>
            </a:bodyPr>
            <a:lstStyle/>
            <a:p>
              <a:r>
                <a:rPr lang="en-GB" sz="1400">
                  <a:latin typeface="Calibri" pitchFamily="34" charset="0"/>
                </a:rPr>
                <a:t>2.2 km</a:t>
              </a:r>
              <a:endParaRPr lang="en-GB" sz="1400"/>
            </a:p>
          </p:txBody>
        </p:sp>
        <p:cxnSp>
          <p:nvCxnSpPr>
            <p:cNvPr id="71" name="Straight Connector 70"/>
            <p:cNvCxnSpPr/>
            <p:nvPr/>
          </p:nvCxnSpPr>
          <p:spPr bwMode="auto">
            <a:xfrm>
              <a:off x="142875" y="5000180"/>
              <a:ext cx="2286000" cy="1588"/>
            </a:xfrm>
            <a:prstGeom prst="line">
              <a:avLst/>
            </a:prstGeom>
            <a:ln>
              <a:solidFill>
                <a:schemeClr val="tx1"/>
              </a:solidFill>
              <a:prstDash val="sysDot"/>
              <a:headEnd type="stealth" w="lg" len="lg"/>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bwMode="auto">
            <a:xfrm>
              <a:off x="2857500" y="5000180"/>
              <a:ext cx="1928813" cy="1588"/>
            </a:xfrm>
            <a:prstGeom prst="line">
              <a:avLst/>
            </a:prstGeom>
            <a:ln>
              <a:solidFill>
                <a:schemeClr val="tx1"/>
              </a:solidFill>
              <a:prstDash val="sysDot"/>
              <a:headEnd type="none" w="lg" len="lg"/>
              <a:tailEnd type="stealth" w="lg" len="lg"/>
            </a:ln>
          </p:spPr>
          <p:style>
            <a:lnRef idx="1">
              <a:schemeClr val="accent1"/>
            </a:lnRef>
            <a:fillRef idx="0">
              <a:schemeClr val="accent1"/>
            </a:fillRef>
            <a:effectRef idx="0">
              <a:schemeClr val="accent1"/>
            </a:effectRef>
            <a:fontRef idx="minor">
              <a:schemeClr val="tx1"/>
            </a:fontRef>
          </p:style>
        </p:cxnSp>
        <p:sp>
          <p:nvSpPr>
            <p:cNvPr id="10274" name="TextBox 27"/>
            <p:cNvSpPr txBox="1">
              <a:spLocks noChangeArrowheads="1"/>
            </p:cNvSpPr>
            <p:nvPr/>
          </p:nvSpPr>
          <p:spPr bwMode="auto">
            <a:xfrm>
              <a:off x="6324617" y="4835537"/>
              <a:ext cx="676275" cy="307975"/>
            </a:xfrm>
            <a:prstGeom prst="rect">
              <a:avLst/>
            </a:prstGeom>
            <a:noFill/>
            <a:ln w="9525">
              <a:noFill/>
              <a:miter lim="800000"/>
              <a:headEnd/>
              <a:tailEnd/>
            </a:ln>
          </p:spPr>
          <p:txBody>
            <a:bodyPr wrap="none">
              <a:spAutoFit/>
            </a:bodyPr>
            <a:lstStyle/>
            <a:p>
              <a:r>
                <a:rPr lang="en-GB" sz="1400">
                  <a:latin typeface="Calibri" pitchFamily="34" charset="0"/>
                </a:rPr>
                <a:t>2.2 km</a:t>
              </a:r>
              <a:endParaRPr lang="en-GB" sz="1400"/>
            </a:p>
          </p:txBody>
        </p:sp>
        <p:cxnSp>
          <p:nvCxnSpPr>
            <p:cNvPr id="74" name="Straight Connector 73"/>
            <p:cNvCxnSpPr/>
            <p:nvPr/>
          </p:nvCxnSpPr>
          <p:spPr bwMode="auto">
            <a:xfrm>
              <a:off x="4786313" y="5000180"/>
              <a:ext cx="1584325" cy="1588"/>
            </a:xfrm>
            <a:prstGeom prst="line">
              <a:avLst/>
            </a:prstGeom>
            <a:ln>
              <a:solidFill>
                <a:schemeClr val="tx1"/>
              </a:solidFill>
              <a:prstDash val="sysDot"/>
              <a:headEnd type="stealth" w="lg" len="lg"/>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bwMode="auto">
            <a:xfrm>
              <a:off x="6858000" y="5000180"/>
              <a:ext cx="2143125" cy="1588"/>
            </a:xfrm>
            <a:prstGeom prst="line">
              <a:avLst/>
            </a:prstGeom>
            <a:ln>
              <a:solidFill>
                <a:schemeClr val="tx1"/>
              </a:solidFill>
              <a:prstDash val="sysDot"/>
              <a:headEnd type="none" w="lg" len="lg"/>
              <a:tailEnd type="stealth" w="lg" len="lg"/>
            </a:ln>
          </p:spPr>
          <p:style>
            <a:lnRef idx="1">
              <a:schemeClr val="accent1"/>
            </a:lnRef>
            <a:fillRef idx="0">
              <a:schemeClr val="accent1"/>
            </a:fillRef>
            <a:effectRef idx="0">
              <a:schemeClr val="accent1"/>
            </a:effectRef>
            <a:fontRef idx="minor">
              <a:schemeClr val="tx1"/>
            </a:fontRef>
          </p:style>
        </p:cxnSp>
        <p:sp>
          <p:nvSpPr>
            <p:cNvPr id="10277" name="TextBox 75"/>
            <p:cNvSpPr txBox="1">
              <a:spLocks noChangeArrowheads="1"/>
            </p:cNvSpPr>
            <p:nvPr/>
          </p:nvSpPr>
          <p:spPr bwMode="auto">
            <a:xfrm>
              <a:off x="8173477" y="5357826"/>
              <a:ext cx="684803" cy="369332"/>
            </a:xfrm>
            <a:prstGeom prst="rect">
              <a:avLst/>
            </a:prstGeom>
            <a:noFill/>
            <a:ln w="9525">
              <a:noFill/>
              <a:miter lim="800000"/>
              <a:headEnd/>
              <a:tailEnd/>
            </a:ln>
          </p:spPr>
          <p:txBody>
            <a:bodyPr wrap="none">
              <a:spAutoFit/>
            </a:bodyPr>
            <a:lstStyle/>
            <a:p>
              <a:r>
                <a:rPr lang="en-GB"/>
                <a:t>S(m)</a:t>
              </a:r>
            </a:p>
          </p:txBody>
        </p:sp>
        <p:sp>
          <p:nvSpPr>
            <p:cNvPr id="10278" name="TextBox 76"/>
            <p:cNvSpPr txBox="1">
              <a:spLocks noChangeArrowheads="1"/>
            </p:cNvSpPr>
            <p:nvPr/>
          </p:nvSpPr>
          <p:spPr bwMode="auto">
            <a:xfrm flipH="1">
              <a:off x="43200" y="1727192"/>
              <a:ext cx="142876" cy="3416320"/>
            </a:xfrm>
            <a:prstGeom prst="rect">
              <a:avLst/>
            </a:prstGeom>
            <a:solidFill>
              <a:schemeClr val="bg1"/>
            </a:solidFill>
            <a:ln w="9525">
              <a:noFill/>
              <a:miter lim="800000"/>
              <a:headEnd/>
              <a:tailEnd/>
            </a:ln>
          </p:spPr>
          <p:txBody>
            <a:bodyPr>
              <a:spAutoFit/>
            </a:bodyPr>
            <a:lstStyle/>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p:txBody>
        </p:sp>
      </p:grpSp>
      <p:cxnSp>
        <p:nvCxnSpPr>
          <p:cNvPr id="79" name="Straight Arrow Connector 78"/>
          <p:cNvCxnSpPr/>
          <p:nvPr/>
        </p:nvCxnSpPr>
        <p:spPr>
          <a:xfrm rot="5400000">
            <a:off x="1143001" y="2643187"/>
            <a:ext cx="285750" cy="142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0" name="TextBox 23"/>
          <p:cNvSpPr txBox="1">
            <a:spLocks noChangeArrowheads="1"/>
          </p:cNvSpPr>
          <p:nvPr/>
        </p:nvSpPr>
        <p:spPr>
          <a:xfrm>
            <a:off x="2251075" y="130175"/>
            <a:ext cx="4778375" cy="584200"/>
          </a:xfrm>
          <a:prstGeom prst="rect">
            <a:avLst/>
          </a:prstGeom>
        </p:spPr>
        <p:txBody>
          <a:bodyPr wrap="none">
            <a:spAutoFit/>
          </a:bodyPr>
          <a:lstStyle/>
          <a:p>
            <a:pPr algn="ctr" eaLnBrk="0" hangingPunct="0">
              <a:defRPr/>
            </a:pPr>
            <a:r>
              <a:rPr lang="en-GB" sz="3200" b="1" dirty="0">
                <a:latin typeface="+mn-lt"/>
                <a:ea typeface="+mj-ea"/>
                <a:cs typeface="Arial" pitchFamily="34" charset="0"/>
              </a:rPr>
              <a:t>RDR Beam Delivery System</a:t>
            </a:r>
          </a:p>
        </p:txBody>
      </p:sp>
      <p:sp>
        <p:nvSpPr>
          <p:cNvPr id="8197" name="TextBox 80"/>
          <p:cNvSpPr txBox="1">
            <a:spLocks noChangeArrowheads="1"/>
          </p:cNvSpPr>
          <p:nvPr/>
        </p:nvSpPr>
        <p:spPr bwMode="auto">
          <a:xfrm>
            <a:off x="857250" y="885825"/>
            <a:ext cx="7643813" cy="400050"/>
          </a:xfrm>
          <a:prstGeom prst="rect">
            <a:avLst/>
          </a:prstGeom>
          <a:noFill/>
          <a:ln w="9525">
            <a:noFill/>
            <a:miter lim="800000"/>
            <a:headEnd/>
            <a:tailEnd/>
          </a:ln>
        </p:spPr>
        <p:txBody>
          <a:bodyPr>
            <a:spAutoFit/>
          </a:bodyPr>
          <a:lstStyle/>
          <a:p>
            <a:pPr>
              <a:defRPr/>
            </a:pPr>
            <a:r>
              <a:rPr lang="en-GB" sz="2000" dirty="0">
                <a:latin typeface="+mn-lt"/>
              </a:rPr>
              <a:t>ILC2006e (M. Woodley, A. Seryi et al) : Layout compatible for 1 </a:t>
            </a:r>
            <a:r>
              <a:rPr lang="en-GB" sz="2000" dirty="0" err="1">
                <a:latin typeface="+mn-lt"/>
              </a:rPr>
              <a:t>TeV</a:t>
            </a:r>
            <a:r>
              <a:rPr lang="en-GB" sz="2000" dirty="0">
                <a:latin typeface="+mn-lt"/>
              </a:rPr>
              <a:t> CM.</a:t>
            </a:r>
          </a:p>
        </p:txBody>
      </p:sp>
      <p:sp>
        <p:nvSpPr>
          <p:cNvPr id="82" name="TextBox 81"/>
          <p:cNvSpPr txBox="1"/>
          <p:nvPr/>
        </p:nvSpPr>
        <p:spPr>
          <a:xfrm>
            <a:off x="214313" y="5643563"/>
            <a:ext cx="8715375" cy="708025"/>
          </a:xfrm>
          <a:prstGeom prst="rect">
            <a:avLst/>
          </a:prstGeom>
          <a:noFill/>
        </p:spPr>
        <p:txBody>
          <a:bodyPr>
            <a:spAutoFit/>
          </a:bodyPr>
          <a:lstStyle/>
          <a:p>
            <a:pPr>
              <a:defRPr/>
            </a:pPr>
            <a:r>
              <a:rPr lang="en-GB" sz="2000" dirty="0">
                <a:latin typeface="+mn-lt"/>
              </a:rPr>
              <a:t>One interaction region @crossing angle of 14 </a:t>
            </a:r>
            <a:r>
              <a:rPr lang="en-GB" sz="2000" dirty="0" err="1">
                <a:latin typeface="+mn-lt"/>
              </a:rPr>
              <a:t>mrad</a:t>
            </a:r>
            <a:r>
              <a:rPr lang="en-GB" sz="2000" dirty="0">
                <a:latin typeface="+mn-lt"/>
              </a:rPr>
              <a:t> with push-pull arrangements for two detectors. R. </a:t>
            </a:r>
            <a:r>
              <a:rPr lang="en-GB" sz="2000" dirty="0" err="1">
                <a:latin typeface="+mn-lt"/>
              </a:rPr>
              <a:t>Versteegen’s</a:t>
            </a:r>
            <a:r>
              <a:rPr lang="en-GB" sz="2000" dirty="0">
                <a:latin typeface="+mn-lt"/>
              </a:rPr>
              <a:t> talk on IR simulations (WG5).</a:t>
            </a:r>
          </a:p>
        </p:txBody>
      </p:sp>
      <p:sp>
        <p:nvSpPr>
          <p:cNvPr id="10247" name="TextBox 43"/>
          <p:cNvSpPr txBox="1">
            <a:spLocks noChangeArrowheads="1"/>
          </p:cNvSpPr>
          <p:nvPr/>
        </p:nvSpPr>
        <p:spPr bwMode="auto">
          <a:xfrm>
            <a:off x="3071813" y="2500313"/>
            <a:ext cx="1571625" cy="584200"/>
          </a:xfrm>
          <a:prstGeom prst="rect">
            <a:avLst/>
          </a:prstGeom>
          <a:noFill/>
          <a:ln w="9525">
            <a:noFill/>
            <a:miter lim="800000"/>
            <a:headEnd/>
            <a:tailEnd/>
          </a:ln>
        </p:spPr>
        <p:txBody>
          <a:bodyPr>
            <a:spAutoFit/>
          </a:bodyPr>
          <a:lstStyle/>
          <a:p>
            <a:r>
              <a:rPr lang="en-GB" sz="1600"/>
              <a:t>Energy Spectrometer</a:t>
            </a:r>
          </a:p>
        </p:txBody>
      </p:sp>
      <p:cxnSp>
        <p:nvCxnSpPr>
          <p:cNvPr id="84" name="Straight Arrow Connector 83"/>
          <p:cNvCxnSpPr/>
          <p:nvPr/>
        </p:nvCxnSpPr>
        <p:spPr>
          <a:xfrm rot="5400000">
            <a:off x="3286126" y="3143250"/>
            <a:ext cx="285750" cy="142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249" name="Rectangle 37"/>
          <p:cNvSpPr>
            <a:spLocks noChangeArrowheads="1"/>
          </p:cNvSpPr>
          <p:nvPr/>
        </p:nvSpPr>
        <p:spPr bwMode="auto">
          <a:xfrm>
            <a:off x="928688" y="1273175"/>
            <a:ext cx="7143750" cy="369888"/>
          </a:xfrm>
          <a:prstGeom prst="rect">
            <a:avLst/>
          </a:prstGeom>
          <a:noFill/>
          <a:ln w="9525">
            <a:noFill/>
            <a:miter lim="800000"/>
            <a:headEnd/>
            <a:tailEnd/>
          </a:ln>
        </p:spPr>
        <p:txBody>
          <a:bodyPr>
            <a:spAutoFit/>
          </a:bodyPr>
          <a:lstStyle/>
          <a:p>
            <a:r>
              <a:rPr lang="en-GB">
                <a:hlinkClick r:id="rId4"/>
              </a:rPr>
              <a:t>http://www-project.slac.stanford.edu/ilc/acceldev/beamdelivery/rdr/</a:t>
            </a:r>
            <a:endParaRPr lang="en-GB"/>
          </a:p>
        </p:txBody>
      </p:sp>
    </p:spTree>
  </p:cSld>
  <p:clrMapOvr>
    <a:masterClrMapping/>
  </p:clrMapOvr>
  <p:transition>
    <p:strips dir="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txBox="1">
            <a:spLocks noChangeArrowheads="1"/>
          </p:cNvSpPr>
          <p:nvPr/>
        </p:nvSpPr>
        <p:spPr>
          <a:xfrm>
            <a:off x="685800" y="1000125"/>
            <a:ext cx="7772400" cy="2066925"/>
          </a:xfrm>
          <a:prstGeom prst="rect">
            <a:avLst/>
          </a:prstGeom>
        </p:spPr>
        <p:txBody>
          <a:bodyPr/>
          <a:lstStyle/>
          <a:p>
            <a:pPr marL="457200" indent="-457200" algn="just" eaLnBrk="0" hangingPunct="0">
              <a:spcBef>
                <a:spcPct val="20000"/>
              </a:spcBef>
              <a:buFont typeface="+mj-lt"/>
              <a:buAutoNum type="arabicPeriod"/>
              <a:defRPr/>
            </a:pPr>
            <a:r>
              <a:rPr lang="en-GB" sz="2000" dirty="0">
                <a:latin typeface="+mn-lt"/>
                <a:cs typeface="Arial" pitchFamily="34" charset="0"/>
              </a:rPr>
              <a:t>Concerns about combined functionality of MPS collimator, laser wire detector and upstream </a:t>
            </a:r>
            <a:r>
              <a:rPr lang="en-GB" sz="2000" dirty="0" err="1">
                <a:latin typeface="+mn-lt"/>
                <a:cs typeface="Arial" pitchFamily="34" charset="0"/>
              </a:rPr>
              <a:t>polarimeter</a:t>
            </a:r>
            <a:r>
              <a:rPr lang="en-GB" sz="2000" dirty="0">
                <a:latin typeface="+mn-lt"/>
                <a:cs typeface="Arial" pitchFamily="34" charset="0"/>
              </a:rPr>
              <a:t> measurements. </a:t>
            </a:r>
          </a:p>
          <a:p>
            <a:pPr marL="285750" indent="-285750" algn="just" eaLnBrk="0" hangingPunct="0">
              <a:spcBef>
                <a:spcPct val="20000"/>
              </a:spcBef>
              <a:buClr>
                <a:srgbClr val="006666"/>
              </a:buClr>
              <a:defRPr/>
            </a:pPr>
            <a:r>
              <a:rPr lang="en-GB" sz="2000" dirty="0">
                <a:latin typeface="+mn-lt"/>
                <a:cs typeface="Arial" pitchFamily="34" charset="0"/>
              </a:rPr>
              <a:t>         </a:t>
            </a:r>
            <a:r>
              <a:rPr lang="en-GB" sz="2000" dirty="0">
                <a:solidFill>
                  <a:srgbClr val="0000FF"/>
                </a:solidFill>
                <a:latin typeface="+mn-lt"/>
                <a:cs typeface="Arial" pitchFamily="34" charset="0"/>
              </a:rPr>
              <a:t>It was planned to separate these functionalities for precise </a:t>
            </a:r>
          </a:p>
          <a:p>
            <a:pPr marL="285750" indent="-285750" algn="just" eaLnBrk="0" hangingPunct="0">
              <a:spcBef>
                <a:spcPct val="20000"/>
              </a:spcBef>
              <a:buClr>
                <a:srgbClr val="006666"/>
              </a:buClr>
              <a:defRPr/>
            </a:pPr>
            <a:r>
              <a:rPr lang="en-GB" sz="2000" dirty="0">
                <a:solidFill>
                  <a:srgbClr val="0000FF"/>
                </a:solidFill>
                <a:latin typeface="+mn-lt"/>
                <a:cs typeface="Arial" pitchFamily="34" charset="0"/>
              </a:rPr>
              <a:t>         polarisation measurements.</a:t>
            </a:r>
          </a:p>
          <a:p>
            <a:pPr marL="457200" indent="-457200" algn="just" eaLnBrk="0" hangingPunct="0">
              <a:spcBef>
                <a:spcPct val="20000"/>
              </a:spcBef>
              <a:buFont typeface="+mj-lt"/>
              <a:buAutoNum type="arabicPeriod" startAt="2"/>
              <a:defRPr/>
            </a:pPr>
            <a:r>
              <a:rPr lang="en-GB" sz="2000" dirty="0">
                <a:latin typeface="+mn-lt"/>
                <a:cs typeface="Arial" pitchFamily="34" charset="0"/>
              </a:rPr>
              <a:t>Possible shortening of 1 </a:t>
            </a:r>
            <a:r>
              <a:rPr lang="en-GB" sz="2000" dirty="0" err="1">
                <a:latin typeface="+mn-lt"/>
                <a:cs typeface="Arial" pitchFamily="34" charset="0"/>
              </a:rPr>
              <a:t>TeV</a:t>
            </a:r>
            <a:r>
              <a:rPr lang="en-GB" sz="2000" dirty="0">
                <a:latin typeface="+mn-lt"/>
                <a:cs typeface="Arial" pitchFamily="34" charset="0"/>
              </a:rPr>
              <a:t> CM BDS to allow more </a:t>
            </a:r>
            <a:r>
              <a:rPr lang="en-GB" sz="2000" dirty="0" err="1">
                <a:latin typeface="+mn-lt"/>
                <a:cs typeface="Arial" pitchFamily="34" charset="0"/>
              </a:rPr>
              <a:t>emittance</a:t>
            </a:r>
            <a:r>
              <a:rPr lang="en-GB" sz="2000" dirty="0">
                <a:latin typeface="+mn-lt"/>
                <a:cs typeface="Arial" pitchFamily="34" charset="0"/>
              </a:rPr>
              <a:t> growth due to synchrotron radiation. </a:t>
            </a:r>
          </a:p>
          <a:p>
            <a:pPr>
              <a:defRPr/>
            </a:pPr>
            <a:r>
              <a:rPr lang="en-GB" sz="2000" dirty="0">
                <a:latin typeface="+mn-lt"/>
                <a:cs typeface="Arial" pitchFamily="34" charset="0"/>
              </a:rPr>
              <a:t> </a:t>
            </a:r>
            <a:endParaRPr lang="en-GB" sz="2000" dirty="0">
              <a:latin typeface="+mn-lt"/>
              <a:cs typeface="Arial" pitchFamily="34" charset="0"/>
              <a:sym typeface="Wingdings" pitchFamily="2" charset="2"/>
            </a:endParaRPr>
          </a:p>
        </p:txBody>
      </p:sp>
      <p:sp>
        <p:nvSpPr>
          <p:cNvPr id="15" name="TextBox 23"/>
          <p:cNvSpPr txBox="1">
            <a:spLocks noChangeArrowheads="1"/>
          </p:cNvSpPr>
          <p:nvPr/>
        </p:nvSpPr>
        <p:spPr>
          <a:xfrm>
            <a:off x="2214563" y="214313"/>
            <a:ext cx="4870450" cy="584200"/>
          </a:xfrm>
          <a:prstGeom prst="rect">
            <a:avLst/>
          </a:prstGeom>
        </p:spPr>
        <p:txBody>
          <a:bodyPr wrap="none">
            <a:spAutoFit/>
          </a:bodyPr>
          <a:lstStyle/>
          <a:p>
            <a:pPr algn="ctr" eaLnBrk="0" hangingPunct="0">
              <a:defRPr/>
            </a:pPr>
            <a:r>
              <a:rPr lang="en-GB" sz="3200" b="1" dirty="0">
                <a:latin typeface="+mn-lt"/>
                <a:ea typeface="+mj-ea"/>
                <a:cs typeface="Arial" pitchFamily="34" charset="0"/>
              </a:rPr>
              <a:t>RDR Beam Delivery System </a:t>
            </a:r>
          </a:p>
        </p:txBody>
      </p:sp>
      <p:pic>
        <p:nvPicPr>
          <p:cNvPr id="11268" name="Picture 5"/>
          <p:cNvPicPr>
            <a:picLocks noChangeAspect="1" noChangeArrowheads="1"/>
          </p:cNvPicPr>
          <p:nvPr/>
        </p:nvPicPr>
        <p:blipFill>
          <a:blip r:embed="rId2" cstate="print"/>
          <a:srcRect/>
          <a:stretch>
            <a:fillRect/>
          </a:stretch>
        </p:blipFill>
        <p:spPr bwMode="auto">
          <a:xfrm>
            <a:off x="285750" y="3500438"/>
            <a:ext cx="4286250" cy="2139950"/>
          </a:xfrm>
          <a:prstGeom prst="rect">
            <a:avLst/>
          </a:prstGeom>
          <a:noFill/>
          <a:ln w="9525">
            <a:noFill/>
            <a:miter lim="800000"/>
            <a:headEnd/>
            <a:tailEnd/>
          </a:ln>
        </p:spPr>
      </p:pic>
      <p:sp>
        <p:nvSpPr>
          <p:cNvPr id="18" name="Rectangle 17"/>
          <p:cNvSpPr/>
          <p:nvPr/>
        </p:nvSpPr>
        <p:spPr>
          <a:xfrm>
            <a:off x="4572000" y="3170238"/>
            <a:ext cx="4214813" cy="2616200"/>
          </a:xfrm>
          <a:prstGeom prst="rect">
            <a:avLst/>
          </a:prstGeom>
        </p:spPr>
        <p:txBody>
          <a:bodyPr>
            <a:spAutoFit/>
          </a:bodyPr>
          <a:lstStyle/>
          <a:p>
            <a:pPr marL="457200" indent="-457200" algn="just" eaLnBrk="0" hangingPunct="0">
              <a:spcBef>
                <a:spcPct val="20000"/>
              </a:spcBef>
              <a:buFont typeface="+mj-lt"/>
              <a:buAutoNum type="arabicPeriod" startAt="3"/>
              <a:defRPr/>
            </a:pPr>
            <a:r>
              <a:rPr lang="en-GB" sz="2000" dirty="0">
                <a:latin typeface="+mn-lt"/>
                <a:cs typeface="Arial" pitchFamily="34" charset="0"/>
              </a:rPr>
              <a:t>Push-pull requirement : location of QF1 unchanged. D1B adjusted according to L*. </a:t>
            </a:r>
            <a:endParaRPr lang="en-US" sz="2000" dirty="0">
              <a:latin typeface="+mn-lt"/>
              <a:cs typeface="Arial" pitchFamily="34" charset="0"/>
              <a:sym typeface="Wingdings" pitchFamily="2" charset="2"/>
            </a:endParaRPr>
          </a:p>
          <a:p>
            <a:pPr marL="285750" indent="-285750" algn="just" eaLnBrk="0" hangingPunct="0">
              <a:spcBef>
                <a:spcPct val="20000"/>
              </a:spcBef>
              <a:defRPr/>
            </a:pPr>
            <a:r>
              <a:rPr lang="en-US" sz="2000" dirty="0">
                <a:solidFill>
                  <a:srgbClr val="0000FF"/>
                </a:solidFill>
                <a:latin typeface="+mn-lt"/>
                <a:cs typeface="Arial" pitchFamily="34" charset="0"/>
                <a:sym typeface="Wingdings" pitchFamily="2" charset="2"/>
              </a:rPr>
              <a:t>     </a:t>
            </a:r>
            <a:r>
              <a:rPr lang="en-GB" sz="2000" dirty="0">
                <a:solidFill>
                  <a:srgbClr val="0000FF"/>
                </a:solidFill>
                <a:latin typeface="+mn-lt"/>
                <a:cs typeface="Arial" pitchFamily="34" charset="0"/>
                <a:sym typeface="Wingdings" pitchFamily="2" charset="2"/>
              </a:rPr>
              <a:t>Different L* decks were     prepared (A. Seryi) to study collimation depths and </a:t>
            </a:r>
            <a:r>
              <a:rPr lang="en-GB" sz="2000" dirty="0" err="1">
                <a:solidFill>
                  <a:srgbClr val="0000FF"/>
                </a:solidFill>
                <a:latin typeface="+mn-lt"/>
                <a:cs typeface="Arial" pitchFamily="34" charset="0"/>
                <a:sym typeface="Wingdings" pitchFamily="2" charset="2"/>
              </a:rPr>
              <a:t>muons</a:t>
            </a:r>
            <a:r>
              <a:rPr lang="en-GB" sz="2000" dirty="0">
                <a:solidFill>
                  <a:srgbClr val="0000FF"/>
                </a:solidFill>
                <a:latin typeface="+mn-lt"/>
                <a:cs typeface="Arial" pitchFamily="34" charset="0"/>
                <a:sym typeface="Wingdings" pitchFamily="2" charset="2"/>
              </a:rPr>
              <a:t>. Optics was not tuned for beam size and band width etc.</a:t>
            </a:r>
            <a:r>
              <a:rPr lang="en-GB" sz="2000" dirty="0">
                <a:latin typeface="+mn-lt"/>
                <a:cs typeface="Arial" pitchFamily="34" charset="0"/>
                <a:sym typeface="Wingdings" pitchFamily="2" charset="2"/>
              </a:rPr>
              <a:t> </a:t>
            </a:r>
            <a:endParaRPr lang="en-GB" sz="2000" dirty="0">
              <a:latin typeface="+mn-lt"/>
              <a:cs typeface="Arial" pitchFamily="34" charset="0"/>
            </a:endParaRPr>
          </a:p>
        </p:txBody>
      </p:sp>
      <p:sp>
        <p:nvSpPr>
          <p:cNvPr id="11270" name="TextBox 18"/>
          <p:cNvSpPr txBox="1">
            <a:spLocks noChangeArrowheads="1"/>
          </p:cNvSpPr>
          <p:nvPr/>
        </p:nvSpPr>
        <p:spPr bwMode="auto">
          <a:xfrm>
            <a:off x="3000375" y="4214813"/>
            <a:ext cx="544513" cy="307975"/>
          </a:xfrm>
          <a:prstGeom prst="rect">
            <a:avLst/>
          </a:prstGeom>
          <a:noFill/>
          <a:ln w="9525">
            <a:noFill/>
            <a:miter lim="800000"/>
            <a:headEnd/>
            <a:tailEnd/>
          </a:ln>
        </p:spPr>
        <p:txBody>
          <a:bodyPr wrap="none">
            <a:spAutoFit/>
          </a:bodyPr>
          <a:lstStyle/>
          <a:p>
            <a:r>
              <a:rPr lang="en-GB" sz="1400" b="1"/>
              <a:t>D1B</a:t>
            </a:r>
          </a:p>
        </p:txBody>
      </p:sp>
      <p:sp>
        <p:nvSpPr>
          <p:cNvPr id="11271" name="TextBox 19"/>
          <p:cNvSpPr txBox="1">
            <a:spLocks noChangeArrowheads="1"/>
          </p:cNvSpPr>
          <p:nvPr/>
        </p:nvSpPr>
        <p:spPr bwMode="auto">
          <a:xfrm>
            <a:off x="1241425" y="3906838"/>
            <a:ext cx="363538" cy="307975"/>
          </a:xfrm>
          <a:prstGeom prst="rect">
            <a:avLst/>
          </a:prstGeom>
          <a:solidFill>
            <a:schemeClr val="bg1"/>
          </a:solidFill>
          <a:ln w="9525">
            <a:noFill/>
            <a:miter lim="800000"/>
            <a:headEnd/>
            <a:tailEnd/>
          </a:ln>
        </p:spPr>
        <p:txBody>
          <a:bodyPr wrap="none">
            <a:spAutoFit/>
          </a:bodyPr>
          <a:lstStyle/>
          <a:p>
            <a:r>
              <a:rPr lang="en-GB" sz="1400" b="1"/>
              <a:t>L*</a:t>
            </a:r>
          </a:p>
        </p:txBody>
      </p:sp>
      <p:sp>
        <p:nvSpPr>
          <p:cNvPr id="11272" name="TextBox 20"/>
          <p:cNvSpPr txBox="1">
            <a:spLocks noChangeArrowheads="1"/>
          </p:cNvSpPr>
          <p:nvPr/>
        </p:nvSpPr>
        <p:spPr bwMode="auto">
          <a:xfrm>
            <a:off x="357188" y="4572000"/>
            <a:ext cx="1500187" cy="1200150"/>
          </a:xfrm>
          <a:prstGeom prst="rect">
            <a:avLst/>
          </a:prstGeom>
          <a:solidFill>
            <a:schemeClr val="bg1"/>
          </a:solidFill>
          <a:ln w="9525">
            <a:noFill/>
            <a:miter lim="800000"/>
            <a:headEnd/>
            <a:tailEnd/>
          </a:ln>
        </p:spPr>
        <p:txBody>
          <a:bodyPr>
            <a:spAutoFit/>
          </a:bodyPr>
          <a:lstStyle/>
          <a:p>
            <a:endParaRPr lang="en-GB"/>
          </a:p>
          <a:p>
            <a:endParaRPr lang="en-GB"/>
          </a:p>
          <a:p>
            <a:endParaRPr lang="en-GB"/>
          </a:p>
          <a:p>
            <a:endParaRPr lang="en-GB"/>
          </a:p>
        </p:txBody>
      </p:sp>
      <p:sp>
        <p:nvSpPr>
          <p:cNvPr id="11273" name="TextBox 21"/>
          <p:cNvSpPr txBox="1">
            <a:spLocks noChangeArrowheads="1"/>
          </p:cNvSpPr>
          <p:nvPr/>
        </p:nvSpPr>
        <p:spPr bwMode="auto">
          <a:xfrm>
            <a:off x="214313" y="6000750"/>
            <a:ext cx="8712200" cy="369888"/>
          </a:xfrm>
          <a:prstGeom prst="rect">
            <a:avLst/>
          </a:prstGeom>
          <a:noFill/>
          <a:ln w="9525">
            <a:noFill/>
            <a:miter lim="800000"/>
            <a:headEnd/>
            <a:tailEnd/>
          </a:ln>
        </p:spPr>
        <p:txBody>
          <a:bodyPr wrap="none">
            <a:spAutoFit/>
          </a:bodyPr>
          <a:lstStyle/>
          <a:p>
            <a:r>
              <a:rPr lang="en-GB" i="1">
                <a:solidFill>
                  <a:srgbClr val="006666"/>
                </a:solidFill>
              </a:rPr>
              <a:t>Recent attempt to address all these points alongwith required changes for SB2009.  </a:t>
            </a:r>
          </a:p>
        </p:txBody>
      </p:sp>
    </p:spTree>
  </p:cSld>
  <p:clrMapOvr>
    <a:masterClrMapping/>
  </p:clrMapOvr>
  <p:transition>
    <p:strips dir="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5"/>
          <p:cNvSpPr>
            <a:spLocks noChangeArrowheads="1"/>
          </p:cNvSpPr>
          <p:nvPr/>
        </p:nvSpPr>
        <p:spPr bwMode="auto">
          <a:xfrm>
            <a:off x="500063" y="3875088"/>
            <a:ext cx="8215312" cy="2554287"/>
          </a:xfrm>
          <a:prstGeom prst="rect">
            <a:avLst/>
          </a:prstGeom>
          <a:noFill/>
          <a:ln w="9525">
            <a:noFill/>
            <a:miter lim="800000"/>
            <a:headEnd/>
            <a:tailEnd/>
          </a:ln>
        </p:spPr>
        <p:txBody>
          <a:bodyPr>
            <a:spAutoFit/>
          </a:bodyPr>
          <a:lstStyle/>
          <a:p>
            <a:pPr algn="just">
              <a:buFont typeface="Wingdings" pitchFamily="2" charset="2"/>
              <a:buChar char="§"/>
              <a:defRPr/>
            </a:pPr>
            <a:r>
              <a:rPr lang="en-GB" sz="2000" dirty="0">
                <a:latin typeface="+mn-lt"/>
                <a:cs typeface="Arial" pitchFamily="34" charset="0"/>
              </a:rPr>
              <a:t> </a:t>
            </a:r>
            <a:r>
              <a:rPr lang="en-GB" sz="2000" dirty="0" err="1">
                <a:latin typeface="+mn-lt"/>
                <a:cs typeface="Arial" pitchFamily="34" charset="0"/>
              </a:rPr>
              <a:t>Undulator</a:t>
            </a:r>
            <a:r>
              <a:rPr lang="en-GB" sz="2000" dirty="0">
                <a:latin typeface="+mn-lt"/>
                <a:cs typeface="Arial" pitchFamily="34" charset="0"/>
              </a:rPr>
              <a:t> based positron source moves to the end of the e- main </a:t>
            </a:r>
            <a:r>
              <a:rPr lang="en-GB" sz="2000" dirty="0" err="1">
                <a:latin typeface="+mn-lt"/>
                <a:cs typeface="Arial" pitchFamily="34" charset="0"/>
              </a:rPr>
              <a:t>Linac</a:t>
            </a:r>
            <a:r>
              <a:rPr lang="en-GB" sz="2000" dirty="0">
                <a:latin typeface="+mn-lt"/>
                <a:cs typeface="Arial" pitchFamily="34" charset="0"/>
              </a:rPr>
              <a:t> as  part of central integration</a:t>
            </a:r>
          </a:p>
          <a:p>
            <a:pPr algn="just">
              <a:buFont typeface="Wingdings" pitchFamily="2" charset="2"/>
              <a:buChar char="§"/>
              <a:defRPr/>
            </a:pPr>
            <a:endParaRPr lang="en-GB" sz="2000" dirty="0">
              <a:latin typeface="+mn-lt"/>
              <a:cs typeface="Arial" pitchFamily="34" charset="0"/>
            </a:endParaRPr>
          </a:p>
          <a:p>
            <a:pPr algn="just">
              <a:buFont typeface="Wingdings" pitchFamily="2" charset="2"/>
              <a:buChar char="§"/>
              <a:defRPr/>
            </a:pPr>
            <a:r>
              <a:rPr lang="en-GB" sz="2000" dirty="0">
                <a:latin typeface="+mn-lt"/>
                <a:cs typeface="Arial" pitchFamily="34" charset="0"/>
              </a:rPr>
              <a:t> Dogleg needs to provide 1.5m transverse offset at the target location at ~400m from the end of the </a:t>
            </a:r>
            <a:r>
              <a:rPr lang="en-GB" sz="2000" dirty="0" err="1">
                <a:latin typeface="+mn-lt"/>
                <a:cs typeface="Arial" pitchFamily="34" charset="0"/>
              </a:rPr>
              <a:t>undulator</a:t>
            </a:r>
            <a:r>
              <a:rPr lang="en-GB" sz="2000" dirty="0">
                <a:latin typeface="+mn-lt"/>
                <a:cs typeface="Arial" pitchFamily="34" charset="0"/>
              </a:rPr>
              <a:t> and ~40m drift near target area for remote handling. </a:t>
            </a:r>
          </a:p>
          <a:p>
            <a:pPr algn="just">
              <a:buFont typeface="Wingdings" pitchFamily="2" charset="2"/>
              <a:buChar char="§"/>
              <a:defRPr/>
            </a:pPr>
            <a:endParaRPr lang="en-GB" sz="2000" dirty="0">
              <a:latin typeface="+mn-lt"/>
              <a:cs typeface="Arial" pitchFamily="34" charset="0"/>
            </a:endParaRPr>
          </a:p>
          <a:p>
            <a:pPr algn="just">
              <a:buFont typeface="Wingdings" pitchFamily="2" charset="2"/>
              <a:buChar char="§"/>
              <a:defRPr/>
            </a:pPr>
            <a:r>
              <a:rPr lang="en-GB" sz="2000" dirty="0">
                <a:latin typeface="+mn-lt"/>
                <a:cs typeface="Arial" pitchFamily="34" charset="0"/>
              </a:rPr>
              <a:t> Fast abort line in the beginning of the RDR BDS lattice before the </a:t>
            </a:r>
            <a:r>
              <a:rPr lang="en-GB" sz="2000" dirty="0" err="1">
                <a:latin typeface="+mn-lt"/>
                <a:cs typeface="Arial" pitchFamily="34" charset="0"/>
              </a:rPr>
              <a:t>undulator</a:t>
            </a:r>
            <a:r>
              <a:rPr lang="en-GB" sz="2000" dirty="0">
                <a:latin typeface="+mn-lt"/>
                <a:cs typeface="Arial" pitchFamily="34" charset="0"/>
              </a:rPr>
              <a:t>. </a:t>
            </a:r>
          </a:p>
        </p:txBody>
      </p:sp>
      <p:sp>
        <p:nvSpPr>
          <p:cNvPr id="17" name="TextBox 16"/>
          <p:cNvSpPr txBox="1"/>
          <p:nvPr/>
        </p:nvSpPr>
        <p:spPr>
          <a:xfrm>
            <a:off x="2000250" y="142875"/>
            <a:ext cx="5626100" cy="584200"/>
          </a:xfrm>
          <a:prstGeom prst="rect">
            <a:avLst/>
          </a:prstGeom>
          <a:noFill/>
        </p:spPr>
        <p:txBody>
          <a:bodyPr wrap="none">
            <a:spAutoFit/>
          </a:bodyPr>
          <a:lstStyle/>
          <a:p>
            <a:pPr>
              <a:defRPr/>
            </a:pPr>
            <a:r>
              <a:rPr lang="en-GB" sz="3200" b="1" dirty="0">
                <a:latin typeface="+mn-lt"/>
                <a:cs typeface="Arial" pitchFamily="34" charset="0"/>
              </a:rPr>
              <a:t>SB2009 : Changes to BDS Design</a:t>
            </a:r>
          </a:p>
        </p:txBody>
      </p:sp>
      <p:pic>
        <p:nvPicPr>
          <p:cNvPr id="12292" name="Picture 2"/>
          <p:cNvPicPr>
            <a:picLocks noChangeAspect="1" noChangeArrowheads="1"/>
          </p:cNvPicPr>
          <p:nvPr/>
        </p:nvPicPr>
        <p:blipFill>
          <a:blip r:embed="rId2" cstate="print"/>
          <a:srcRect/>
          <a:stretch>
            <a:fillRect/>
          </a:stretch>
        </p:blipFill>
        <p:spPr bwMode="auto">
          <a:xfrm>
            <a:off x="1000125" y="857250"/>
            <a:ext cx="7143750" cy="2709863"/>
          </a:xfrm>
          <a:prstGeom prst="rect">
            <a:avLst/>
          </a:prstGeom>
          <a:noFill/>
          <a:ln w="9525">
            <a:noFill/>
            <a:miter lim="800000"/>
            <a:headEnd/>
            <a:tailEnd/>
          </a:ln>
        </p:spPr>
      </p:pic>
      <p:sp>
        <p:nvSpPr>
          <p:cNvPr id="12293" name="TextBox 4"/>
          <p:cNvSpPr txBox="1">
            <a:spLocks noChangeArrowheads="1"/>
          </p:cNvSpPr>
          <p:nvPr/>
        </p:nvSpPr>
        <p:spPr bwMode="auto">
          <a:xfrm>
            <a:off x="1071563" y="2176463"/>
            <a:ext cx="1538287" cy="1323975"/>
          </a:xfrm>
          <a:prstGeom prst="rect">
            <a:avLst/>
          </a:prstGeom>
          <a:noFill/>
          <a:ln w="9525">
            <a:noFill/>
            <a:miter lim="800000"/>
            <a:headEnd/>
            <a:tailEnd/>
          </a:ln>
        </p:spPr>
        <p:txBody>
          <a:bodyPr>
            <a:spAutoFit/>
          </a:bodyPr>
          <a:lstStyle/>
          <a:p>
            <a:r>
              <a:rPr lang="en-GB" sz="1600">
                <a:latin typeface="Calibri" pitchFamily="34" charset="0"/>
              </a:rPr>
              <a:t>Sacrificial collimators + chicane to detect off energy beams</a:t>
            </a:r>
          </a:p>
        </p:txBody>
      </p:sp>
      <p:sp>
        <p:nvSpPr>
          <p:cNvPr id="12294" name="TextBox 4"/>
          <p:cNvSpPr txBox="1">
            <a:spLocks noChangeArrowheads="1"/>
          </p:cNvSpPr>
          <p:nvPr/>
        </p:nvSpPr>
        <p:spPr bwMode="auto">
          <a:xfrm>
            <a:off x="2357438" y="1071563"/>
            <a:ext cx="1752600" cy="338137"/>
          </a:xfrm>
          <a:prstGeom prst="rect">
            <a:avLst/>
          </a:prstGeom>
          <a:noFill/>
          <a:ln w="9525">
            <a:noFill/>
            <a:miter lim="800000"/>
            <a:headEnd/>
            <a:tailEnd/>
          </a:ln>
        </p:spPr>
        <p:txBody>
          <a:bodyPr>
            <a:spAutoFit/>
          </a:bodyPr>
          <a:lstStyle/>
          <a:p>
            <a:r>
              <a:rPr lang="en-GB" sz="1600">
                <a:latin typeface="Calibri" pitchFamily="34" charset="0"/>
              </a:rPr>
              <a:t>Fast abort line</a:t>
            </a:r>
          </a:p>
        </p:txBody>
      </p:sp>
      <p:sp>
        <p:nvSpPr>
          <p:cNvPr id="12295" name="Rectangle 16"/>
          <p:cNvSpPr>
            <a:spLocks noChangeArrowheads="1"/>
          </p:cNvSpPr>
          <p:nvPr/>
        </p:nvSpPr>
        <p:spPr bwMode="auto">
          <a:xfrm>
            <a:off x="7500938" y="1747838"/>
            <a:ext cx="46037" cy="1323975"/>
          </a:xfrm>
          <a:prstGeom prst="rect">
            <a:avLst/>
          </a:prstGeom>
          <a:gradFill rotWithShape="1">
            <a:gsLst>
              <a:gs pos="0">
                <a:srgbClr val="DDEBCF"/>
              </a:gs>
              <a:gs pos="50000">
                <a:srgbClr val="9CB86E"/>
              </a:gs>
              <a:gs pos="100000">
                <a:srgbClr val="156B13"/>
              </a:gs>
            </a:gsLst>
            <a:lin ang="16200000" scaled="1"/>
          </a:gradFill>
          <a:ln w="9525" algn="ctr">
            <a:solidFill>
              <a:schemeClr val="tx1"/>
            </a:solidFill>
            <a:round/>
            <a:headEnd/>
            <a:tailEnd/>
          </a:ln>
        </p:spPr>
        <p:txBody>
          <a:bodyPr>
            <a:spAutoFit/>
          </a:bodyPr>
          <a:lstStyle/>
          <a:p>
            <a:pPr eaLnBrk="0" hangingPunct="0"/>
            <a:endParaRPr lang="en-GB" sz="8000">
              <a:latin typeface="Calibri" pitchFamily="34" charset="0"/>
            </a:endParaRPr>
          </a:p>
        </p:txBody>
      </p:sp>
      <p:sp>
        <p:nvSpPr>
          <p:cNvPr id="12296" name="TextBox 28"/>
          <p:cNvSpPr txBox="1">
            <a:spLocks noChangeArrowheads="1"/>
          </p:cNvSpPr>
          <p:nvPr/>
        </p:nvSpPr>
        <p:spPr bwMode="auto">
          <a:xfrm>
            <a:off x="6572250" y="1139825"/>
            <a:ext cx="1804988" cy="584200"/>
          </a:xfrm>
          <a:prstGeom prst="rect">
            <a:avLst/>
          </a:prstGeom>
          <a:noFill/>
          <a:ln w="9525">
            <a:noFill/>
            <a:miter lim="800000"/>
            <a:headEnd/>
            <a:tailEnd/>
          </a:ln>
        </p:spPr>
        <p:txBody>
          <a:bodyPr>
            <a:spAutoFit/>
          </a:bodyPr>
          <a:lstStyle/>
          <a:p>
            <a:r>
              <a:rPr lang="en-GB" sz="1600">
                <a:latin typeface="Calibri" pitchFamily="34" charset="0"/>
              </a:rPr>
              <a:t>Photon target + remote handling</a:t>
            </a:r>
          </a:p>
        </p:txBody>
      </p:sp>
      <p:sp>
        <p:nvSpPr>
          <p:cNvPr id="12297" name="TextBox 16"/>
          <p:cNvSpPr txBox="1">
            <a:spLocks noChangeArrowheads="1"/>
          </p:cNvSpPr>
          <p:nvPr/>
        </p:nvSpPr>
        <p:spPr bwMode="auto">
          <a:xfrm>
            <a:off x="6215063" y="2000250"/>
            <a:ext cx="857250" cy="338138"/>
          </a:xfrm>
          <a:prstGeom prst="rect">
            <a:avLst/>
          </a:prstGeom>
          <a:noFill/>
          <a:ln w="9525">
            <a:noFill/>
            <a:miter lim="800000"/>
            <a:headEnd/>
            <a:tailEnd/>
          </a:ln>
        </p:spPr>
        <p:txBody>
          <a:bodyPr>
            <a:spAutoFit/>
          </a:bodyPr>
          <a:lstStyle/>
          <a:p>
            <a:r>
              <a:rPr lang="en-GB" sz="1600">
                <a:latin typeface="Calibri" pitchFamily="34" charset="0"/>
              </a:rPr>
              <a:t>Dogleg</a:t>
            </a:r>
          </a:p>
        </p:txBody>
      </p:sp>
      <p:sp>
        <p:nvSpPr>
          <p:cNvPr id="12298" name="TextBox 16"/>
          <p:cNvSpPr txBox="1">
            <a:spLocks noChangeArrowheads="1"/>
          </p:cNvSpPr>
          <p:nvPr/>
        </p:nvSpPr>
        <p:spPr bwMode="auto">
          <a:xfrm>
            <a:off x="3786188" y="1487488"/>
            <a:ext cx="1143000" cy="369887"/>
          </a:xfrm>
          <a:prstGeom prst="rect">
            <a:avLst/>
          </a:prstGeom>
          <a:noFill/>
          <a:ln w="9525">
            <a:noFill/>
            <a:miter lim="800000"/>
            <a:headEnd/>
            <a:tailEnd/>
          </a:ln>
        </p:spPr>
        <p:txBody>
          <a:bodyPr>
            <a:spAutoFit/>
          </a:bodyPr>
          <a:lstStyle/>
          <a:p>
            <a:r>
              <a:rPr lang="en-GB">
                <a:latin typeface="Calibri" pitchFamily="34" charset="0"/>
              </a:rPr>
              <a:t>Undulator</a:t>
            </a:r>
          </a:p>
        </p:txBody>
      </p:sp>
      <p:cxnSp>
        <p:nvCxnSpPr>
          <p:cNvPr id="25" name="Straight Arrow Connector 24"/>
          <p:cNvCxnSpPr/>
          <p:nvPr/>
        </p:nvCxnSpPr>
        <p:spPr>
          <a:xfrm rot="5400000">
            <a:off x="4214812" y="2500313"/>
            <a:ext cx="1858963" cy="1588"/>
          </a:xfrm>
          <a:prstGeom prst="straightConnector1">
            <a:avLst/>
          </a:prstGeom>
          <a:ln>
            <a:prstDash val="sysDash"/>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a:off x="6684963" y="2611438"/>
            <a:ext cx="1633537" cy="1587"/>
          </a:xfrm>
          <a:prstGeom prst="straightConnector1">
            <a:avLst/>
          </a:prstGeom>
          <a:ln>
            <a:prstDash val="sysDash"/>
            <a:tailEnd type="non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143500" y="3286125"/>
            <a:ext cx="2357438" cy="1588"/>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12302" name="TextBox 30"/>
          <p:cNvSpPr txBox="1">
            <a:spLocks noChangeArrowheads="1"/>
          </p:cNvSpPr>
          <p:nvPr/>
        </p:nvSpPr>
        <p:spPr bwMode="auto">
          <a:xfrm>
            <a:off x="6072188" y="3000375"/>
            <a:ext cx="755650" cy="338138"/>
          </a:xfrm>
          <a:prstGeom prst="rect">
            <a:avLst/>
          </a:prstGeom>
          <a:noFill/>
          <a:ln w="9525">
            <a:noFill/>
            <a:miter lim="800000"/>
            <a:headEnd/>
            <a:tailEnd/>
          </a:ln>
        </p:spPr>
        <p:txBody>
          <a:bodyPr wrap="none">
            <a:spAutoFit/>
          </a:bodyPr>
          <a:lstStyle/>
          <a:p>
            <a:r>
              <a:rPr lang="en-GB" sz="1600"/>
              <a:t>400 m</a:t>
            </a:r>
          </a:p>
        </p:txBody>
      </p:sp>
      <p:sp>
        <p:nvSpPr>
          <p:cNvPr id="12303" name="TextBox 31"/>
          <p:cNvSpPr txBox="1">
            <a:spLocks noChangeArrowheads="1"/>
          </p:cNvSpPr>
          <p:nvPr/>
        </p:nvSpPr>
        <p:spPr bwMode="auto">
          <a:xfrm>
            <a:off x="136525" y="928688"/>
            <a:ext cx="863600" cy="369887"/>
          </a:xfrm>
          <a:prstGeom prst="rect">
            <a:avLst/>
          </a:prstGeom>
          <a:noFill/>
          <a:ln w="9525">
            <a:noFill/>
            <a:miter lim="800000"/>
            <a:headEnd/>
            <a:tailEnd/>
          </a:ln>
        </p:spPr>
        <p:txBody>
          <a:bodyPr wrap="none">
            <a:spAutoFit/>
          </a:bodyPr>
          <a:lstStyle/>
          <a:p>
            <a:r>
              <a:rPr lang="en-GB"/>
              <a:t>e-BDS</a:t>
            </a:r>
          </a:p>
        </p:txBody>
      </p:sp>
    </p:spTree>
  </p:cSld>
  <p:clrMapOvr>
    <a:masterClrMapping/>
  </p:clrMapOvr>
  <p:transition>
    <p:strips dir="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a:grpSpLocks/>
          </p:cNvGrpSpPr>
          <p:nvPr/>
        </p:nvGrpSpPr>
        <p:grpSpPr bwMode="auto">
          <a:xfrm>
            <a:off x="0" y="785813"/>
            <a:ext cx="9144000" cy="4000500"/>
            <a:chOff x="0" y="1571638"/>
            <a:chExt cx="9215470" cy="4000502"/>
          </a:xfrm>
        </p:grpSpPr>
        <p:pic>
          <p:nvPicPr>
            <p:cNvPr id="13318" name="Picture 2"/>
            <p:cNvPicPr>
              <a:picLocks noChangeAspect="1" noChangeArrowheads="1"/>
            </p:cNvPicPr>
            <p:nvPr/>
          </p:nvPicPr>
          <p:blipFill>
            <a:blip r:embed="rId2" cstate="print"/>
            <a:srcRect/>
            <a:stretch>
              <a:fillRect/>
            </a:stretch>
          </p:blipFill>
          <p:spPr bwMode="auto">
            <a:xfrm>
              <a:off x="0" y="1571638"/>
              <a:ext cx="9072594" cy="4000502"/>
            </a:xfrm>
            <a:prstGeom prst="rect">
              <a:avLst/>
            </a:prstGeom>
            <a:noFill/>
            <a:ln w="9525">
              <a:noFill/>
              <a:miter lim="800000"/>
              <a:headEnd/>
              <a:tailEnd/>
            </a:ln>
          </p:spPr>
        </p:pic>
        <p:sp>
          <p:nvSpPr>
            <p:cNvPr id="13319" name="TextBox 2"/>
            <p:cNvSpPr txBox="1">
              <a:spLocks noChangeArrowheads="1"/>
            </p:cNvSpPr>
            <p:nvPr/>
          </p:nvSpPr>
          <p:spPr bwMode="auto">
            <a:xfrm>
              <a:off x="7851065" y="1785926"/>
              <a:ext cx="864339" cy="369332"/>
            </a:xfrm>
            <a:prstGeom prst="rect">
              <a:avLst/>
            </a:prstGeom>
            <a:noFill/>
            <a:ln w="9525">
              <a:noFill/>
              <a:miter lim="800000"/>
              <a:headEnd/>
              <a:tailEnd/>
            </a:ln>
          </p:spPr>
          <p:txBody>
            <a:bodyPr wrap="none">
              <a:spAutoFit/>
            </a:bodyPr>
            <a:lstStyle/>
            <a:p>
              <a:r>
                <a:rPr lang="en-GB"/>
                <a:t>e-BDS</a:t>
              </a:r>
            </a:p>
          </p:txBody>
        </p:sp>
        <p:sp>
          <p:nvSpPr>
            <p:cNvPr id="13320" name="TextBox 4"/>
            <p:cNvSpPr txBox="1">
              <a:spLocks noChangeArrowheads="1"/>
            </p:cNvSpPr>
            <p:nvPr/>
          </p:nvSpPr>
          <p:spPr bwMode="auto">
            <a:xfrm>
              <a:off x="142844" y="3357562"/>
              <a:ext cx="1538288" cy="1323439"/>
            </a:xfrm>
            <a:prstGeom prst="rect">
              <a:avLst/>
            </a:prstGeom>
            <a:noFill/>
            <a:ln w="9525">
              <a:noFill/>
              <a:miter lim="800000"/>
              <a:headEnd/>
              <a:tailEnd/>
            </a:ln>
          </p:spPr>
          <p:txBody>
            <a:bodyPr>
              <a:spAutoFit/>
            </a:bodyPr>
            <a:lstStyle/>
            <a:p>
              <a:r>
                <a:rPr lang="en-GB" sz="1600">
                  <a:latin typeface="Calibri" pitchFamily="34" charset="0"/>
                </a:rPr>
                <a:t>Sacrificial collimators + chicane to detect off energy beams</a:t>
              </a:r>
            </a:p>
          </p:txBody>
        </p:sp>
        <p:sp>
          <p:nvSpPr>
            <p:cNvPr id="13321" name="TextBox 4"/>
            <p:cNvSpPr txBox="1">
              <a:spLocks noChangeArrowheads="1"/>
            </p:cNvSpPr>
            <p:nvPr/>
          </p:nvSpPr>
          <p:spPr bwMode="auto">
            <a:xfrm>
              <a:off x="500034" y="1947438"/>
              <a:ext cx="1752600" cy="338554"/>
            </a:xfrm>
            <a:prstGeom prst="rect">
              <a:avLst/>
            </a:prstGeom>
            <a:noFill/>
            <a:ln w="9525">
              <a:noFill/>
              <a:miter lim="800000"/>
              <a:headEnd/>
              <a:tailEnd/>
            </a:ln>
          </p:spPr>
          <p:txBody>
            <a:bodyPr>
              <a:spAutoFit/>
            </a:bodyPr>
            <a:lstStyle/>
            <a:p>
              <a:r>
                <a:rPr lang="en-GB" sz="1600">
                  <a:latin typeface="Calibri" pitchFamily="34" charset="0"/>
                </a:rPr>
                <a:t>Fast abort line</a:t>
              </a:r>
            </a:p>
          </p:txBody>
        </p:sp>
        <p:sp>
          <p:nvSpPr>
            <p:cNvPr id="13322" name="TextBox 16"/>
            <p:cNvSpPr txBox="1">
              <a:spLocks noChangeArrowheads="1"/>
            </p:cNvSpPr>
            <p:nvPr/>
          </p:nvSpPr>
          <p:spPr bwMode="auto">
            <a:xfrm>
              <a:off x="1357290" y="2714620"/>
              <a:ext cx="1143008" cy="338554"/>
            </a:xfrm>
            <a:prstGeom prst="rect">
              <a:avLst/>
            </a:prstGeom>
            <a:noFill/>
            <a:ln w="9525">
              <a:noFill/>
              <a:miter lim="800000"/>
              <a:headEnd/>
              <a:tailEnd/>
            </a:ln>
          </p:spPr>
          <p:txBody>
            <a:bodyPr>
              <a:spAutoFit/>
            </a:bodyPr>
            <a:lstStyle/>
            <a:p>
              <a:r>
                <a:rPr lang="en-GB" sz="1600">
                  <a:latin typeface="Calibri" pitchFamily="34" charset="0"/>
                </a:rPr>
                <a:t>Undulator</a:t>
              </a:r>
            </a:p>
          </p:txBody>
        </p:sp>
        <p:sp>
          <p:nvSpPr>
            <p:cNvPr id="13323" name="TextBox 16"/>
            <p:cNvSpPr txBox="1">
              <a:spLocks noChangeArrowheads="1"/>
            </p:cNvSpPr>
            <p:nvPr/>
          </p:nvSpPr>
          <p:spPr bwMode="auto">
            <a:xfrm>
              <a:off x="2571742" y="3143248"/>
              <a:ext cx="857250" cy="338554"/>
            </a:xfrm>
            <a:prstGeom prst="rect">
              <a:avLst/>
            </a:prstGeom>
            <a:noFill/>
            <a:ln w="9525">
              <a:noFill/>
              <a:miter lim="800000"/>
              <a:headEnd/>
              <a:tailEnd/>
            </a:ln>
          </p:spPr>
          <p:txBody>
            <a:bodyPr>
              <a:spAutoFit/>
            </a:bodyPr>
            <a:lstStyle/>
            <a:p>
              <a:r>
                <a:rPr lang="en-GB" sz="1600">
                  <a:latin typeface="Calibri" pitchFamily="34" charset="0"/>
                </a:rPr>
                <a:t>Dogleg</a:t>
              </a:r>
            </a:p>
          </p:txBody>
        </p:sp>
        <p:sp>
          <p:nvSpPr>
            <p:cNvPr id="13324" name="TextBox 43"/>
            <p:cNvSpPr txBox="1">
              <a:spLocks noChangeArrowheads="1"/>
            </p:cNvSpPr>
            <p:nvPr/>
          </p:nvSpPr>
          <p:spPr bwMode="auto">
            <a:xfrm>
              <a:off x="2807827" y="3994856"/>
              <a:ext cx="1549850" cy="1077218"/>
            </a:xfrm>
            <a:prstGeom prst="rect">
              <a:avLst/>
            </a:prstGeom>
            <a:noFill/>
            <a:ln w="9525">
              <a:noFill/>
              <a:miter lim="800000"/>
              <a:headEnd/>
              <a:tailEnd/>
            </a:ln>
          </p:spPr>
          <p:txBody>
            <a:bodyPr>
              <a:spAutoFit/>
            </a:bodyPr>
            <a:lstStyle/>
            <a:p>
              <a:r>
                <a:rPr lang="en-GB" sz="1600"/>
                <a:t>Skew correction &amp; emittance measurement</a:t>
              </a:r>
            </a:p>
          </p:txBody>
        </p:sp>
        <p:sp>
          <p:nvSpPr>
            <p:cNvPr id="13325" name="TextBox 43"/>
            <p:cNvSpPr txBox="1">
              <a:spLocks noChangeArrowheads="1"/>
            </p:cNvSpPr>
            <p:nvPr/>
          </p:nvSpPr>
          <p:spPr bwMode="auto">
            <a:xfrm>
              <a:off x="3500430" y="2143116"/>
              <a:ext cx="1071560" cy="1077218"/>
            </a:xfrm>
            <a:prstGeom prst="rect">
              <a:avLst/>
            </a:prstGeom>
            <a:noFill/>
            <a:ln w="9525">
              <a:noFill/>
              <a:miter lim="800000"/>
              <a:headEnd/>
              <a:tailEnd/>
            </a:ln>
          </p:spPr>
          <p:txBody>
            <a:bodyPr>
              <a:spAutoFit/>
            </a:bodyPr>
            <a:lstStyle/>
            <a:p>
              <a:r>
                <a:rPr lang="en-GB" sz="1600"/>
                <a:t>Chicane to detect LW photons</a:t>
              </a:r>
            </a:p>
          </p:txBody>
        </p:sp>
        <p:cxnSp>
          <p:nvCxnSpPr>
            <p:cNvPr id="11" name="Straight Arrow Connector 10"/>
            <p:cNvCxnSpPr>
              <a:stCxn id="13325" idx="2"/>
            </p:cNvCxnSpPr>
            <p:nvPr/>
          </p:nvCxnSpPr>
          <p:spPr>
            <a:xfrm rot="16200000" flipH="1">
              <a:off x="3879027" y="3378592"/>
              <a:ext cx="422275" cy="1071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327" name="TextBox 43"/>
            <p:cNvSpPr txBox="1">
              <a:spLocks noChangeArrowheads="1"/>
            </p:cNvSpPr>
            <p:nvPr/>
          </p:nvSpPr>
          <p:spPr bwMode="auto">
            <a:xfrm>
              <a:off x="5214942" y="4000504"/>
              <a:ext cx="1071560" cy="830997"/>
            </a:xfrm>
            <a:prstGeom prst="rect">
              <a:avLst/>
            </a:prstGeom>
            <a:noFill/>
            <a:ln w="9525">
              <a:noFill/>
              <a:miter lim="800000"/>
              <a:headEnd/>
              <a:tailEnd/>
            </a:ln>
          </p:spPr>
          <p:txBody>
            <a:bodyPr>
              <a:spAutoFit/>
            </a:bodyPr>
            <a:lstStyle/>
            <a:p>
              <a:r>
                <a:rPr lang="en-GB" sz="1600"/>
                <a:t>DC Tuning   </a:t>
              </a:r>
            </a:p>
            <a:p>
              <a:r>
                <a:rPr lang="en-GB" sz="1600"/>
                <a:t> line</a:t>
              </a:r>
            </a:p>
          </p:txBody>
        </p:sp>
        <p:sp>
          <p:nvSpPr>
            <p:cNvPr id="13328" name="TextBox 43"/>
            <p:cNvSpPr txBox="1">
              <a:spLocks noChangeArrowheads="1"/>
            </p:cNvSpPr>
            <p:nvPr/>
          </p:nvSpPr>
          <p:spPr bwMode="auto">
            <a:xfrm>
              <a:off x="4643448" y="2285992"/>
              <a:ext cx="1332218" cy="584775"/>
            </a:xfrm>
            <a:prstGeom prst="rect">
              <a:avLst/>
            </a:prstGeom>
            <a:noFill/>
            <a:ln w="9525">
              <a:noFill/>
              <a:miter lim="800000"/>
              <a:headEnd/>
              <a:tailEnd/>
            </a:ln>
          </p:spPr>
          <p:txBody>
            <a:bodyPr>
              <a:spAutoFit/>
            </a:bodyPr>
            <a:lstStyle/>
            <a:p>
              <a:r>
                <a:rPr lang="en-GB" sz="1600"/>
                <a:t>Polarimetry chicane</a:t>
              </a:r>
            </a:p>
          </p:txBody>
        </p:sp>
        <p:cxnSp>
          <p:nvCxnSpPr>
            <p:cNvPr id="14" name="Straight Arrow Connector 13"/>
            <p:cNvCxnSpPr/>
            <p:nvPr/>
          </p:nvCxnSpPr>
          <p:spPr>
            <a:xfrm rot="5400000">
              <a:off x="4501213" y="3143226"/>
              <a:ext cx="785812" cy="2143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330" name="TextBox 43"/>
            <p:cNvSpPr txBox="1">
              <a:spLocks noChangeArrowheads="1"/>
            </p:cNvSpPr>
            <p:nvPr/>
          </p:nvSpPr>
          <p:spPr bwMode="auto">
            <a:xfrm>
              <a:off x="5072066" y="3071810"/>
              <a:ext cx="1214436" cy="584775"/>
            </a:xfrm>
            <a:prstGeom prst="rect">
              <a:avLst/>
            </a:prstGeom>
            <a:noFill/>
            <a:ln w="9525">
              <a:noFill/>
              <a:miter lim="800000"/>
              <a:headEnd/>
              <a:tailEnd/>
            </a:ln>
          </p:spPr>
          <p:txBody>
            <a:bodyPr>
              <a:spAutoFit/>
            </a:bodyPr>
            <a:lstStyle/>
            <a:p>
              <a:r>
                <a:rPr lang="en-GB" sz="1600"/>
                <a:t>Betatron collimation</a:t>
              </a:r>
            </a:p>
          </p:txBody>
        </p:sp>
        <p:sp>
          <p:nvSpPr>
            <p:cNvPr id="13331" name="TextBox 43"/>
            <p:cNvSpPr txBox="1">
              <a:spLocks noChangeArrowheads="1"/>
            </p:cNvSpPr>
            <p:nvPr/>
          </p:nvSpPr>
          <p:spPr bwMode="auto">
            <a:xfrm>
              <a:off x="6215084" y="3143248"/>
              <a:ext cx="1214436" cy="584775"/>
            </a:xfrm>
            <a:prstGeom prst="rect">
              <a:avLst/>
            </a:prstGeom>
            <a:noFill/>
            <a:ln w="9525">
              <a:noFill/>
              <a:miter lim="800000"/>
              <a:headEnd/>
              <a:tailEnd/>
            </a:ln>
          </p:spPr>
          <p:txBody>
            <a:bodyPr>
              <a:spAutoFit/>
            </a:bodyPr>
            <a:lstStyle/>
            <a:p>
              <a:r>
                <a:rPr lang="en-GB" sz="1600"/>
                <a:t>Energy collimation</a:t>
              </a:r>
            </a:p>
          </p:txBody>
        </p:sp>
        <p:sp>
          <p:nvSpPr>
            <p:cNvPr id="13332" name="TextBox 43"/>
            <p:cNvSpPr txBox="1">
              <a:spLocks noChangeArrowheads="1"/>
            </p:cNvSpPr>
            <p:nvPr/>
          </p:nvSpPr>
          <p:spPr bwMode="auto">
            <a:xfrm>
              <a:off x="7500968" y="3558605"/>
              <a:ext cx="857246" cy="584775"/>
            </a:xfrm>
            <a:prstGeom prst="rect">
              <a:avLst/>
            </a:prstGeom>
            <a:noFill/>
            <a:ln w="9525">
              <a:noFill/>
              <a:miter lim="800000"/>
              <a:headEnd/>
              <a:tailEnd/>
            </a:ln>
          </p:spPr>
          <p:txBody>
            <a:bodyPr>
              <a:spAutoFit/>
            </a:bodyPr>
            <a:lstStyle/>
            <a:p>
              <a:r>
                <a:rPr lang="en-GB" sz="1600"/>
                <a:t>Final Focus</a:t>
              </a:r>
            </a:p>
          </p:txBody>
        </p:sp>
        <p:sp>
          <p:nvSpPr>
            <p:cNvPr id="13333" name="TextBox 43"/>
            <p:cNvSpPr txBox="1">
              <a:spLocks noChangeArrowheads="1"/>
            </p:cNvSpPr>
            <p:nvPr/>
          </p:nvSpPr>
          <p:spPr bwMode="auto">
            <a:xfrm>
              <a:off x="8786852" y="4572008"/>
              <a:ext cx="428618" cy="338554"/>
            </a:xfrm>
            <a:prstGeom prst="rect">
              <a:avLst/>
            </a:prstGeom>
            <a:noFill/>
            <a:ln w="9525">
              <a:noFill/>
              <a:miter lim="800000"/>
              <a:headEnd/>
              <a:tailEnd/>
            </a:ln>
          </p:spPr>
          <p:txBody>
            <a:bodyPr>
              <a:spAutoFit/>
            </a:bodyPr>
            <a:lstStyle/>
            <a:p>
              <a:r>
                <a:rPr lang="en-GB" sz="1600"/>
                <a:t>IP</a:t>
              </a:r>
            </a:p>
          </p:txBody>
        </p:sp>
      </p:grpSp>
      <p:sp>
        <p:nvSpPr>
          <p:cNvPr id="21" name="Rounded Rectangular Callout 20"/>
          <p:cNvSpPr/>
          <p:nvPr/>
        </p:nvSpPr>
        <p:spPr>
          <a:xfrm>
            <a:off x="4000500" y="2643188"/>
            <a:ext cx="857250" cy="857250"/>
          </a:xfrm>
          <a:prstGeom prst="wedgeRoundRectCallout">
            <a:avLst>
              <a:gd name="adj1" fmla="val 25241"/>
              <a:gd name="adj2" fmla="val 216927"/>
              <a:gd name="adj3" fmla="val 16667"/>
            </a:avLst>
          </a:prstGeom>
          <a:solidFill>
            <a:schemeClr val="accent1">
              <a:alpha val="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3316" name="Picture 4"/>
          <p:cNvPicPr>
            <a:picLocks noChangeAspect="1" noChangeArrowheads="1"/>
          </p:cNvPicPr>
          <p:nvPr/>
        </p:nvPicPr>
        <p:blipFill>
          <a:blip r:embed="rId3" cstate="print"/>
          <a:srcRect/>
          <a:stretch>
            <a:fillRect/>
          </a:stretch>
        </p:blipFill>
        <p:spPr bwMode="auto">
          <a:xfrm>
            <a:off x="1285875" y="4929188"/>
            <a:ext cx="5072063" cy="1571625"/>
          </a:xfrm>
          <a:prstGeom prst="rect">
            <a:avLst/>
          </a:prstGeom>
          <a:noFill/>
          <a:ln w="9525">
            <a:noFill/>
            <a:miter lim="800000"/>
            <a:headEnd/>
            <a:tailEnd/>
          </a:ln>
        </p:spPr>
      </p:pic>
      <p:sp>
        <p:nvSpPr>
          <p:cNvPr id="22" name="TextBox 23"/>
          <p:cNvSpPr txBox="1">
            <a:spLocks noChangeArrowheads="1"/>
          </p:cNvSpPr>
          <p:nvPr/>
        </p:nvSpPr>
        <p:spPr>
          <a:xfrm>
            <a:off x="3233738" y="130175"/>
            <a:ext cx="2643187" cy="584200"/>
          </a:xfrm>
          <a:prstGeom prst="rect">
            <a:avLst/>
          </a:prstGeom>
        </p:spPr>
        <p:txBody>
          <a:bodyPr wrap="none">
            <a:spAutoFit/>
          </a:bodyPr>
          <a:lstStyle/>
          <a:p>
            <a:pPr algn="ctr" eaLnBrk="0" hangingPunct="0">
              <a:defRPr/>
            </a:pPr>
            <a:r>
              <a:rPr lang="en-GB" sz="3200" b="1" dirty="0">
                <a:latin typeface="+mn-lt"/>
                <a:ea typeface="+mj-ea"/>
                <a:cs typeface="Arial" pitchFamily="34" charset="0"/>
              </a:rPr>
              <a:t>SB2009 e- BDS</a:t>
            </a:r>
          </a:p>
        </p:txBody>
      </p:sp>
    </p:spTree>
  </p:cSld>
  <p:clrMapOvr>
    <a:masterClrMapping/>
  </p:clrMapOvr>
  <p:transition>
    <p:strips dir="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0" y="857250"/>
            <a:ext cx="6715125" cy="3500438"/>
          </a:xfrm>
          <a:prstGeom prst="rect">
            <a:avLst/>
          </a:prstGeom>
          <a:noFill/>
          <a:ln w="9525">
            <a:noFill/>
            <a:miter lim="800000"/>
            <a:headEnd/>
            <a:tailEnd/>
          </a:ln>
        </p:spPr>
      </p:pic>
      <p:pic>
        <p:nvPicPr>
          <p:cNvPr id="14339" name="Picture 3"/>
          <p:cNvPicPr>
            <a:picLocks noChangeAspect="1" noChangeArrowheads="1"/>
          </p:cNvPicPr>
          <p:nvPr/>
        </p:nvPicPr>
        <p:blipFill>
          <a:blip r:embed="rId3" cstate="print"/>
          <a:srcRect/>
          <a:stretch>
            <a:fillRect/>
          </a:stretch>
        </p:blipFill>
        <p:spPr bwMode="auto">
          <a:xfrm>
            <a:off x="5500688" y="4143375"/>
            <a:ext cx="3643312" cy="2395538"/>
          </a:xfrm>
          <a:prstGeom prst="rect">
            <a:avLst/>
          </a:prstGeom>
          <a:noFill/>
          <a:ln w="9525">
            <a:noFill/>
            <a:miter lim="800000"/>
            <a:headEnd/>
            <a:tailEnd/>
          </a:ln>
        </p:spPr>
      </p:pic>
      <p:sp>
        <p:nvSpPr>
          <p:cNvPr id="4" name="TextBox 23"/>
          <p:cNvSpPr txBox="1">
            <a:spLocks noChangeArrowheads="1"/>
          </p:cNvSpPr>
          <p:nvPr/>
        </p:nvSpPr>
        <p:spPr>
          <a:xfrm>
            <a:off x="3233738" y="130175"/>
            <a:ext cx="3810000" cy="584200"/>
          </a:xfrm>
          <a:prstGeom prst="rect">
            <a:avLst/>
          </a:prstGeom>
        </p:spPr>
        <p:txBody>
          <a:bodyPr wrap="none">
            <a:spAutoFit/>
          </a:bodyPr>
          <a:lstStyle/>
          <a:p>
            <a:pPr algn="ctr" eaLnBrk="0" hangingPunct="0">
              <a:defRPr/>
            </a:pPr>
            <a:r>
              <a:rPr lang="en-GB" sz="3200" b="1" dirty="0">
                <a:latin typeface="+mn-lt"/>
                <a:ea typeface="+mj-ea"/>
                <a:cs typeface="Arial" pitchFamily="34" charset="0"/>
              </a:rPr>
              <a:t>SB2009 e- BDS Optics</a:t>
            </a:r>
          </a:p>
        </p:txBody>
      </p:sp>
    </p:spTree>
  </p:cSld>
  <p:clrMapOvr>
    <a:masterClrMapping/>
  </p:clrMapOvr>
  <p:transition>
    <p:strips dir="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2" cstate="print"/>
          <a:srcRect/>
          <a:stretch>
            <a:fillRect/>
          </a:stretch>
        </p:blipFill>
        <p:spPr bwMode="auto">
          <a:xfrm>
            <a:off x="4857750" y="1214438"/>
            <a:ext cx="2649538" cy="1000125"/>
          </a:xfrm>
          <a:prstGeom prst="rect">
            <a:avLst/>
          </a:prstGeom>
          <a:noFill/>
          <a:ln w="9525">
            <a:noFill/>
            <a:miter lim="800000"/>
            <a:headEnd/>
            <a:tailEnd/>
          </a:ln>
        </p:spPr>
      </p:pic>
      <p:pic>
        <p:nvPicPr>
          <p:cNvPr id="15363" name="Picture 4"/>
          <p:cNvPicPr>
            <a:picLocks noChangeAspect="1" noChangeArrowheads="1"/>
          </p:cNvPicPr>
          <p:nvPr/>
        </p:nvPicPr>
        <p:blipFill>
          <a:blip r:embed="rId3" cstate="print"/>
          <a:srcRect/>
          <a:stretch>
            <a:fillRect/>
          </a:stretch>
        </p:blipFill>
        <p:spPr bwMode="auto">
          <a:xfrm>
            <a:off x="142875" y="1357313"/>
            <a:ext cx="4572000" cy="1512887"/>
          </a:xfrm>
          <a:prstGeom prst="rect">
            <a:avLst/>
          </a:prstGeom>
          <a:noFill/>
          <a:ln w="9525">
            <a:noFill/>
            <a:miter lim="800000"/>
            <a:headEnd/>
            <a:tailEnd/>
          </a:ln>
        </p:spPr>
      </p:pic>
      <p:pic>
        <p:nvPicPr>
          <p:cNvPr id="15364" name="Picture 5"/>
          <p:cNvPicPr>
            <a:picLocks noChangeAspect="1" noChangeArrowheads="1"/>
          </p:cNvPicPr>
          <p:nvPr/>
        </p:nvPicPr>
        <p:blipFill>
          <a:blip r:embed="rId4" cstate="print"/>
          <a:srcRect/>
          <a:stretch>
            <a:fillRect/>
          </a:stretch>
        </p:blipFill>
        <p:spPr bwMode="auto">
          <a:xfrm>
            <a:off x="4786313" y="2500313"/>
            <a:ext cx="4214812" cy="2143125"/>
          </a:xfrm>
          <a:prstGeom prst="rect">
            <a:avLst/>
          </a:prstGeom>
          <a:noFill/>
          <a:ln w="9525">
            <a:noFill/>
            <a:miter lim="800000"/>
            <a:headEnd/>
            <a:tailEnd/>
          </a:ln>
        </p:spPr>
      </p:pic>
      <p:sp>
        <p:nvSpPr>
          <p:cNvPr id="13317" name="Text Box 4"/>
          <p:cNvSpPr txBox="1">
            <a:spLocks noChangeArrowheads="1"/>
          </p:cNvSpPr>
          <p:nvPr/>
        </p:nvSpPr>
        <p:spPr bwMode="auto">
          <a:xfrm>
            <a:off x="357188" y="857250"/>
            <a:ext cx="8015287" cy="714375"/>
          </a:xfrm>
          <a:prstGeom prst="rect">
            <a:avLst/>
          </a:prstGeom>
          <a:noFill/>
          <a:ln w="9525">
            <a:noFill/>
            <a:round/>
            <a:headEnd/>
            <a:tailEnd/>
          </a:ln>
        </p:spPr>
        <p:txBody>
          <a:bodyPr lIns="90000" tIns="46800" rIns="90000" bIns="46800"/>
          <a:lstStyle/>
          <a:p>
            <a:pPr>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Lst>
              <a:defRPr/>
            </a:pPr>
            <a:r>
              <a:rPr lang="en-GB" sz="2000" dirty="0">
                <a:solidFill>
                  <a:srgbClr val="000000"/>
                </a:solidFill>
                <a:latin typeface="+mn-lt"/>
                <a:cs typeface="Arial" pitchFamily="34" charset="0"/>
              </a:rPr>
              <a:t> Theoretical Minimum </a:t>
            </a:r>
            <a:r>
              <a:rPr lang="en-GB" sz="2000" dirty="0" err="1">
                <a:solidFill>
                  <a:srgbClr val="000000"/>
                </a:solidFill>
                <a:latin typeface="+mn-lt"/>
                <a:cs typeface="Arial" pitchFamily="34" charset="0"/>
              </a:rPr>
              <a:t>Emittance</a:t>
            </a:r>
            <a:r>
              <a:rPr lang="en-GB" sz="2000" dirty="0">
                <a:solidFill>
                  <a:srgbClr val="000000"/>
                </a:solidFill>
                <a:latin typeface="+mn-lt"/>
                <a:cs typeface="Arial" pitchFamily="34" charset="0"/>
              </a:rPr>
              <a:t> (TME) lattice.</a:t>
            </a:r>
          </a:p>
        </p:txBody>
      </p:sp>
      <p:sp>
        <p:nvSpPr>
          <p:cNvPr id="9" name="TextBox 8"/>
          <p:cNvSpPr txBox="1"/>
          <p:nvPr/>
        </p:nvSpPr>
        <p:spPr>
          <a:xfrm>
            <a:off x="3160713" y="142875"/>
            <a:ext cx="3317875" cy="584200"/>
          </a:xfrm>
          <a:prstGeom prst="rect">
            <a:avLst/>
          </a:prstGeom>
          <a:noFill/>
        </p:spPr>
        <p:txBody>
          <a:bodyPr wrap="none">
            <a:spAutoFit/>
          </a:bodyPr>
          <a:lstStyle/>
          <a:p>
            <a:pPr>
              <a:defRPr/>
            </a:pPr>
            <a:r>
              <a:rPr lang="en-GB" sz="3200" b="1" dirty="0">
                <a:latin typeface="+mn-lt"/>
                <a:cs typeface="Arial" pitchFamily="34" charset="0"/>
              </a:rPr>
              <a:t>The Dogleg Design</a:t>
            </a:r>
          </a:p>
        </p:txBody>
      </p:sp>
      <p:sp>
        <p:nvSpPr>
          <p:cNvPr id="13319" name="Text Box 4"/>
          <p:cNvSpPr txBox="1">
            <a:spLocks noChangeArrowheads="1"/>
          </p:cNvSpPr>
          <p:nvPr/>
        </p:nvSpPr>
        <p:spPr bwMode="auto">
          <a:xfrm>
            <a:off x="285750" y="2928938"/>
            <a:ext cx="4429125" cy="1571625"/>
          </a:xfrm>
          <a:prstGeom prst="rect">
            <a:avLst/>
          </a:prstGeom>
          <a:noFill/>
          <a:ln w="9525">
            <a:noFill/>
            <a:round/>
            <a:headEnd/>
            <a:tailEnd/>
          </a:ln>
        </p:spPr>
        <p:txBody>
          <a:bodyPr lIns="90000" tIns="46800" rIns="90000" bIns="46800"/>
          <a:lstStyle/>
          <a:p>
            <a:pPr defTabSz="449263">
              <a:buClr>
                <a:srgbClr val="000000"/>
              </a:buClr>
              <a:buSzPct val="100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Lst>
              <a:defRPr/>
            </a:pPr>
            <a:r>
              <a:rPr lang="en-GB" sz="2000" dirty="0">
                <a:solidFill>
                  <a:srgbClr val="000000"/>
                </a:solidFill>
                <a:latin typeface="+mn-lt"/>
                <a:cs typeface="Arial" pitchFamily="34" charset="0"/>
              </a:rPr>
              <a:t> Provides </a:t>
            </a:r>
            <a:r>
              <a:rPr lang="en-GB" sz="2000" b="1" i="1" dirty="0">
                <a:solidFill>
                  <a:srgbClr val="000000"/>
                </a:solidFill>
                <a:latin typeface="+mn-lt"/>
                <a:cs typeface="Arial" pitchFamily="34" charset="0"/>
              </a:rPr>
              <a:t>1.5m</a:t>
            </a:r>
            <a:r>
              <a:rPr lang="en-GB" sz="2000" dirty="0">
                <a:solidFill>
                  <a:srgbClr val="000000"/>
                </a:solidFill>
                <a:latin typeface="+mn-lt"/>
                <a:cs typeface="Arial" pitchFamily="34" charset="0"/>
              </a:rPr>
              <a:t> offset in </a:t>
            </a:r>
            <a:r>
              <a:rPr lang="en-GB" sz="2000" b="1" i="1" dirty="0">
                <a:solidFill>
                  <a:srgbClr val="000000"/>
                </a:solidFill>
                <a:latin typeface="+mn-lt"/>
                <a:cs typeface="Arial" pitchFamily="34" charset="0"/>
              </a:rPr>
              <a:t>~400m</a:t>
            </a:r>
          </a:p>
          <a:p>
            <a:pPr defTabSz="449263">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Lst>
              <a:defRPr/>
            </a:pPr>
            <a:endParaRPr lang="en-GB" sz="2000" b="1" i="1" dirty="0">
              <a:solidFill>
                <a:srgbClr val="000000"/>
              </a:solidFill>
              <a:latin typeface="+mn-lt"/>
              <a:cs typeface="Arial" pitchFamily="34" charset="0"/>
            </a:endParaRPr>
          </a:p>
          <a:p>
            <a:pPr defTabSz="449263">
              <a:buClr>
                <a:srgbClr val="000000"/>
              </a:buClr>
              <a:buSzPct val="100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Lst>
              <a:defRPr/>
            </a:pPr>
            <a:r>
              <a:rPr lang="en-GB" sz="2000" dirty="0">
                <a:solidFill>
                  <a:srgbClr val="000000"/>
                </a:solidFill>
                <a:latin typeface="+mn-lt"/>
                <a:cs typeface="Arial" pitchFamily="34" charset="0"/>
              </a:rPr>
              <a:t> </a:t>
            </a:r>
            <a:r>
              <a:rPr lang="en-GB" sz="2000" dirty="0" err="1">
                <a:solidFill>
                  <a:srgbClr val="000000"/>
                </a:solidFill>
                <a:latin typeface="+mn-lt"/>
                <a:cs typeface="Arial" pitchFamily="34" charset="0"/>
              </a:rPr>
              <a:t>Emittance</a:t>
            </a:r>
            <a:r>
              <a:rPr lang="en-GB" sz="2000" dirty="0">
                <a:solidFill>
                  <a:srgbClr val="000000"/>
                </a:solidFill>
                <a:latin typeface="+mn-lt"/>
                <a:cs typeface="Arial" pitchFamily="34" charset="0"/>
              </a:rPr>
              <a:t> growth is </a:t>
            </a:r>
            <a:r>
              <a:rPr lang="en-GB" sz="2000" b="1" i="1" dirty="0">
                <a:solidFill>
                  <a:srgbClr val="000000"/>
                </a:solidFill>
                <a:latin typeface="+mn-lt"/>
                <a:cs typeface="Arial" pitchFamily="34" charset="0"/>
              </a:rPr>
              <a:t>~3.8%</a:t>
            </a:r>
            <a:r>
              <a:rPr lang="en-GB" sz="2000" dirty="0">
                <a:solidFill>
                  <a:srgbClr val="000000"/>
                </a:solidFill>
                <a:latin typeface="+mn-lt"/>
                <a:cs typeface="Arial" pitchFamily="34" charset="0"/>
              </a:rPr>
              <a:t> (1TeV CM)</a:t>
            </a:r>
          </a:p>
          <a:p>
            <a:pPr defTabSz="449263">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Lst>
              <a:defRPr/>
            </a:pPr>
            <a:endParaRPr lang="en-GB" sz="2000" dirty="0">
              <a:solidFill>
                <a:srgbClr val="000000"/>
              </a:solidFill>
              <a:latin typeface="+mn-lt"/>
              <a:cs typeface="Arial" pitchFamily="34" charset="0"/>
            </a:endParaRPr>
          </a:p>
          <a:p>
            <a:pPr defTabSz="449263">
              <a:buClr>
                <a:srgbClr val="000000"/>
              </a:buClr>
              <a:buSzPct val="100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Lst>
              <a:defRPr/>
            </a:pPr>
            <a:r>
              <a:rPr lang="en-GB" sz="2000" dirty="0">
                <a:solidFill>
                  <a:srgbClr val="000000"/>
                </a:solidFill>
                <a:latin typeface="+mn-lt"/>
                <a:cs typeface="Arial" pitchFamily="34" charset="0"/>
              </a:rPr>
              <a:t> Decimation of dipoles is possible</a:t>
            </a:r>
          </a:p>
        </p:txBody>
      </p:sp>
      <p:sp>
        <p:nvSpPr>
          <p:cNvPr id="13321" name="Text Box 8"/>
          <p:cNvSpPr txBox="1">
            <a:spLocks noChangeArrowheads="1"/>
          </p:cNvSpPr>
          <p:nvPr/>
        </p:nvSpPr>
        <p:spPr bwMode="auto">
          <a:xfrm>
            <a:off x="214313" y="4786313"/>
            <a:ext cx="8715375" cy="1643062"/>
          </a:xfrm>
          <a:prstGeom prst="rect">
            <a:avLst/>
          </a:prstGeom>
          <a:noFill/>
          <a:ln w="9525">
            <a:noFill/>
            <a:round/>
            <a:headEnd/>
            <a:tailEnd/>
          </a:ln>
        </p:spPr>
        <p:txBody>
          <a:bodyPr lIns="90000" tIns="46800" rIns="90000" bIns="46800"/>
          <a:lstStyle/>
          <a:p>
            <a:pPr defTabSz="449263">
              <a:buClr>
                <a:srgbClr val="000000"/>
              </a:buClr>
              <a:buSzPct val="100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pPr>
            <a:r>
              <a:rPr lang="en-GB" sz="2000" dirty="0">
                <a:solidFill>
                  <a:srgbClr val="000000"/>
                </a:solidFill>
                <a:latin typeface="+mn-lt"/>
                <a:cs typeface="Arial" pitchFamily="34" charset="0"/>
              </a:rPr>
              <a:t> The first and last dipoles in each of the two bending sections have lower bend angles to match the dispersion into, and out of, the dogleg. </a:t>
            </a:r>
          </a:p>
          <a:p>
            <a:pPr defTabSz="449263">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pPr>
            <a:endParaRPr lang="en-GB" sz="2000" dirty="0">
              <a:solidFill>
                <a:srgbClr val="000000"/>
              </a:solidFill>
              <a:latin typeface="+mn-lt"/>
              <a:cs typeface="Arial" pitchFamily="34" charset="0"/>
            </a:endParaRPr>
          </a:p>
          <a:p>
            <a:pPr defTabSz="449263">
              <a:buClr>
                <a:srgbClr val="000000"/>
              </a:buClr>
              <a:buSzPct val="100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pPr>
            <a:r>
              <a:rPr lang="en-GB" sz="2000" dirty="0">
                <a:solidFill>
                  <a:srgbClr val="000000"/>
                </a:solidFill>
                <a:latin typeface="+mn-lt"/>
                <a:cs typeface="Arial" pitchFamily="34" charset="0"/>
              </a:rPr>
              <a:t> These dipoles can be used to match and correct incoming errors to minimise the </a:t>
            </a:r>
            <a:r>
              <a:rPr lang="en-GB" sz="2000" dirty="0" err="1">
                <a:solidFill>
                  <a:srgbClr val="000000"/>
                </a:solidFill>
                <a:latin typeface="+mn-lt"/>
                <a:cs typeface="Arial" pitchFamily="34" charset="0"/>
              </a:rPr>
              <a:t>emittance</a:t>
            </a:r>
            <a:r>
              <a:rPr lang="en-GB" sz="2000" dirty="0">
                <a:solidFill>
                  <a:srgbClr val="000000"/>
                </a:solidFill>
                <a:latin typeface="+mn-lt"/>
                <a:cs typeface="Arial" pitchFamily="34" charset="0"/>
              </a:rPr>
              <a:t> growth seen in the dogleg sections.</a:t>
            </a:r>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30" name="Rectangle 6"/>
          <p:cNvSpPr>
            <a:spLocks noGrp="1" noChangeArrowheads="1"/>
          </p:cNvSpPr>
          <p:nvPr>
            <p:ph type="title" idx="4294967295"/>
          </p:nvPr>
        </p:nvSpPr>
        <p:spPr>
          <a:xfrm>
            <a:off x="685800" y="228600"/>
            <a:ext cx="7772400" cy="609600"/>
          </a:xfrm>
        </p:spPr>
        <p:txBody>
          <a:bodyPr/>
          <a:lstStyle/>
          <a:p>
            <a:pPr>
              <a:defRPr/>
            </a:pPr>
            <a:r>
              <a:rPr lang="en-US" dirty="0" smtClean="0">
                <a:effectLst>
                  <a:outerShdw blurRad="38100" dist="38100" dir="2700000" algn="tl">
                    <a:srgbClr val="C0C0C0"/>
                  </a:outerShdw>
                </a:effectLst>
              </a:rPr>
              <a:t>BDS &amp; MDI Configuration Evolution</a:t>
            </a:r>
            <a:endParaRPr lang="en-US" sz="3200" dirty="0" smtClean="0">
              <a:effectLst>
                <a:outerShdw blurRad="38100" dist="38100" dir="2700000" algn="tl">
                  <a:srgbClr val="C0C0C0"/>
                </a:outerShdw>
              </a:effectLst>
            </a:endParaRPr>
          </a:p>
        </p:txBody>
      </p:sp>
      <p:sp>
        <p:nvSpPr>
          <p:cNvPr id="17411" name="Rectangle 12"/>
          <p:cNvSpPr>
            <a:spLocks noChangeArrowheads="1"/>
          </p:cNvSpPr>
          <p:nvPr/>
        </p:nvSpPr>
        <p:spPr bwMode="auto">
          <a:xfrm>
            <a:off x="1752600" y="1143000"/>
            <a:ext cx="609600" cy="2057400"/>
          </a:xfrm>
          <a:prstGeom prst="rect">
            <a:avLst/>
          </a:prstGeom>
          <a:solidFill>
            <a:schemeClr val="accent1"/>
          </a:solidFill>
          <a:ln w="9525">
            <a:solidFill>
              <a:schemeClr val="tx1"/>
            </a:solidFill>
            <a:miter lim="800000"/>
            <a:headEnd/>
            <a:tailEnd/>
          </a:ln>
        </p:spPr>
        <p:txBody>
          <a:bodyPr vert="eaVert" wrap="none" anchor="ctr"/>
          <a:lstStyle/>
          <a:p>
            <a:pPr algn="ctr"/>
            <a:r>
              <a:rPr lang="en-US"/>
              <a:t>TRC review</a:t>
            </a:r>
          </a:p>
        </p:txBody>
      </p:sp>
      <p:sp>
        <p:nvSpPr>
          <p:cNvPr id="17412" name="Rectangle 13"/>
          <p:cNvSpPr>
            <a:spLocks noChangeArrowheads="1"/>
          </p:cNvSpPr>
          <p:nvPr/>
        </p:nvSpPr>
        <p:spPr bwMode="auto">
          <a:xfrm>
            <a:off x="4038600" y="1143000"/>
            <a:ext cx="685800" cy="2209800"/>
          </a:xfrm>
          <a:prstGeom prst="rect">
            <a:avLst/>
          </a:prstGeom>
          <a:solidFill>
            <a:schemeClr val="accent1"/>
          </a:solidFill>
          <a:ln w="9525">
            <a:solidFill>
              <a:schemeClr val="tx1"/>
            </a:solidFill>
            <a:miter lim="800000"/>
            <a:headEnd/>
            <a:tailEnd/>
          </a:ln>
        </p:spPr>
        <p:txBody>
          <a:bodyPr vert="eaVert" wrap="none" anchor="ctr"/>
          <a:lstStyle/>
          <a:p>
            <a:pPr algn="ctr"/>
            <a:r>
              <a:rPr lang="en-US"/>
              <a:t>GDE reviews</a:t>
            </a:r>
          </a:p>
        </p:txBody>
      </p:sp>
      <p:sp>
        <p:nvSpPr>
          <p:cNvPr id="17413" name="AutoShape 14"/>
          <p:cNvSpPr>
            <a:spLocks noChangeArrowheads="1"/>
          </p:cNvSpPr>
          <p:nvPr/>
        </p:nvSpPr>
        <p:spPr bwMode="auto">
          <a:xfrm>
            <a:off x="228600" y="1447800"/>
            <a:ext cx="13716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Head on</a:t>
            </a:r>
          </a:p>
        </p:txBody>
      </p:sp>
      <p:sp>
        <p:nvSpPr>
          <p:cNvPr id="17414" name="AutoShape 15"/>
          <p:cNvSpPr>
            <a:spLocks noChangeArrowheads="1"/>
          </p:cNvSpPr>
          <p:nvPr/>
        </p:nvSpPr>
        <p:spPr bwMode="auto">
          <a:xfrm>
            <a:off x="228600" y="2438400"/>
            <a:ext cx="13716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20mrad</a:t>
            </a:r>
          </a:p>
        </p:txBody>
      </p:sp>
      <p:sp>
        <p:nvSpPr>
          <p:cNvPr id="333846" name="Text Box 22"/>
          <p:cNvSpPr txBox="1">
            <a:spLocks noChangeArrowheads="1"/>
          </p:cNvSpPr>
          <p:nvPr/>
        </p:nvSpPr>
        <p:spPr bwMode="auto">
          <a:xfrm>
            <a:off x="152400" y="3513138"/>
            <a:ext cx="8839200" cy="2584450"/>
          </a:xfrm>
          <a:prstGeom prst="rect">
            <a:avLst/>
          </a:prstGeom>
          <a:noFill/>
          <a:ln w="9525">
            <a:noFill/>
            <a:miter lim="800000"/>
            <a:headEnd/>
            <a:tailEnd/>
          </a:ln>
          <a:effectLst/>
        </p:spPr>
        <p:txBody>
          <a:bodyPr>
            <a:spAutoFit/>
          </a:bodyPr>
          <a:lstStyle/>
          <a:p>
            <a:pPr algn="l">
              <a:buFontTx/>
              <a:buChar char="•"/>
              <a:defRPr/>
            </a:pPr>
            <a:r>
              <a:rPr lang="en-US" sz="1800" b="1" dirty="0">
                <a:solidFill>
                  <a:schemeClr val="tx2"/>
                </a:solidFill>
              </a:rPr>
              <a:t> Evolution of BDS MDI configuration </a:t>
            </a:r>
          </a:p>
          <a:p>
            <a:pPr lvl="1" algn="l">
              <a:buFontTx/>
              <a:buChar char="•"/>
              <a:defRPr/>
            </a:pPr>
            <a:r>
              <a:rPr lang="en-US" sz="1800" dirty="0">
                <a:solidFill>
                  <a:schemeClr val="tx2"/>
                </a:solidFill>
              </a:rPr>
              <a:t>  Head on; small crossing angle; large crossing angle</a:t>
            </a:r>
          </a:p>
          <a:p>
            <a:pPr lvl="1" algn="l">
              <a:defRPr/>
            </a:pPr>
            <a:r>
              <a:rPr lang="en-US" sz="1800" dirty="0">
                <a:solidFill>
                  <a:schemeClr val="tx2"/>
                </a:solidFill>
              </a:rPr>
              <a:t> </a:t>
            </a:r>
          </a:p>
          <a:p>
            <a:pPr lvl="1" algn="l">
              <a:buFontTx/>
              <a:buChar char="•"/>
              <a:defRPr/>
            </a:pPr>
            <a:r>
              <a:rPr lang="en-US" sz="1800" dirty="0">
                <a:solidFill>
                  <a:schemeClr val="tx2"/>
                </a:solidFill>
              </a:rPr>
              <a:t> MDI &amp; Detector performance were the major criteria for selection of more optimal configuration at every review or decision point</a:t>
            </a:r>
          </a:p>
          <a:p>
            <a:pPr lvl="1" algn="l">
              <a:buFontTx/>
              <a:buChar char="•"/>
              <a:defRPr/>
            </a:pPr>
            <a:endParaRPr lang="en-US" sz="1800" dirty="0">
              <a:solidFill>
                <a:schemeClr val="tx2"/>
              </a:solidFill>
            </a:endParaRPr>
          </a:p>
          <a:p>
            <a:pPr marL="800100" lvl="1" indent="-342900" algn="l">
              <a:buFontTx/>
              <a:buAutoNum type="arabicParenR"/>
              <a:defRPr/>
            </a:pPr>
            <a:r>
              <a:rPr lang="en-US" sz="1800" dirty="0">
                <a:solidFill>
                  <a:schemeClr val="tx2"/>
                </a:solidFill>
              </a:rPr>
              <a:t>Found unforeseen losses of </a:t>
            </a:r>
            <a:r>
              <a:rPr lang="en-US" sz="1800" dirty="0" err="1">
                <a:solidFill>
                  <a:schemeClr val="tx2"/>
                </a:solidFill>
              </a:rPr>
              <a:t>beamstrahlung</a:t>
            </a:r>
            <a:r>
              <a:rPr lang="en-US" sz="1800" dirty="0">
                <a:solidFill>
                  <a:schemeClr val="tx2"/>
                </a:solidFill>
              </a:rPr>
              <a:t> photons on extraction septum blade</a:t>
            </a:r>
          </a:p>
          <a:p>
            <a:pPr marL="800100" lvl="1" indent="-342900" algn="l">
              <a:buFontTx/>
              <a:buAutoNum type="arabicParenR"/>
              <a:defRPr/>
            </a:pPr>
            <a:r>
              <a:rPr lang="en-US" sz="1800" dirty="0">
                <a:solidFill>
                  <a:schemeClr val="tx2"/>
                </a:solidFill>
              </a:rPr>
              <a:t>Identified issues with losses of extracted beam, and its SR; realized cost non-effectiveness of the design</a:t>
            </a:r>
          </a:p>
        </p:txBody>
      </p:sp>
      <p:sp>
        <p:nvSpPr>
          <p:cNvPr id="17416" name="AutoShape 14"/>
          <p:cNvSpPr>
            <a:spLocks noChangeArrowheads="1"/>
          </p:cNvSpPr>
          <p:nvPr/>
        </p:nvSpPr>
        <p:spPr bwMode="auto">
          <a:xfrm>
            <a:off x="2514600" y="1447800"/>
            <a:ext cx="13716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Head on</a:t>
            </a:r>
          </a:p>
        </p:txBody>
      </p:sp>
      <p:sp>
        <p:nvSpPr>
          <p:cNvPr id="17417" name="AutoShape 15"/>
          <p:cNvSpPr>
            <a:spLocks noChangeArrowheads="1"/>
          </p:cNvSpPr>
          <p:nvPr/>
        </p:nvSpPr>
        <p:spPr bwMode="auto">
          <a:xfrm>
            <a:off x="2514600" y="2438400"/>
            <a:ext cx="13716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20mrad</a:t>
            </a:r>
          </a:p>
        </p:txBody>
      </p:sp>
      <p:sp>
        <p:nvSpPr>
          <p:cNvPr id="17418" name="AutoShape 14"/>
          <p:cNvSpPr>
            <a:spLocks noChangeArrowheads="1"/>
          </p:cNvSpPr>
          <p:nvPr/>
        </p:nvSpPr>
        <p:spPr bwMode="auto">
          <a:xfrm>
            <a:off x="4953000" y="1447800"/>
            <a:ext cx="13716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Head on</a:t>
            </a:r>
          </a:p>
        </p:txBody>
      </p:sp>
      <p:sp>
        <p:nvSpPr>
          <p:cNvPr id="17419" name="AutoShape 15"/>
          <p:cNvSpPr>
            <a:spLocks noChangeArrowheads="1"/>
          </p:cNvSpPr>
          <p:nvPr/>
        </p:nvSpPr>
        <p:spPr bwMode="auto">
          <a:xfrm>
            <a:off x="4953000" y="2133600"/>
            <a:ext cx="13716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20mrad</a:t>
            </a:r>
          </a:p>
        </p:txBody>
      </p:sp>
      <p:sp>
        <p:nvSpPr>
          <p:cNvPr id="17420" name="AutoShape 15"/>
          <p:cNvSpPr>
            <a:spLocks noChangeArrowheads="1"/>
          </p:cNvSpPr>
          <p:nvPr/>
        </p:nvSpPr>
        <p:spPr bwMode="auto">
          <a:xfrm>
            <a:off x="4953000" y="2819400"/>
            <a:ext cx="13716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2mrad</a:t>
            </a:r>
          </a:p>
        </p:txBody>
      </p:sp>
      <p:sp>
        <p:nvSpPr>
          <p:cNvPr id="17421" name="Rectangle 13"/>
          <p:cNvSpPr>
            <a:spLocks noChangeArrowheads="1"/>
          </p:cNvSpPr>
          <p:nvPr/>
        </p:nvSpPr>
        <p:spPr bwMode="auto">
          <a:xfrm>
            <a:off x="6553200" y="1143000"/>
            <a:ext cx="685800" cy="2209800"/>
          </a:xfrm>
          <a:prstGeom prst="rect">
            <a:avLst/>
          </a:prstGeom>
          <a:solidFill>
            <a:schemeClr val="accent1"/>
          </a:solidFill>
          <a:ln w="9525">
            <a:solidFill>
              <a:schemeClr val="tx1"/>
            </a:solidFill>
            <a:miter lim="800000"/>
            <a:headEnd/>
            <a:tailEnd/>
          </a:ln>
        </p:spPr>
        <p:txBody>
          <a:bodyPr vert="eaVert" wrap="none" anchor="ctr"/>
          <a:lstStyle/>
          <a:p>
            <a:pPr algn="ctr"/>
            <a:r>
              <a:rPr lang="en-US"/>
              <a:t>GDE reviews</a:t>
            </a:r>
          </a:p>
        </p:txBody>
      </p:sp>
      <p:sp>
        <p:nvSpPr>
          <p:cNvPr id="17422" name="AutoShape 15"/>
          <p:cNvSpPr>
            <a:spLocks noChangeArrowheads="1"/>
          </p:cNvSpPr>
          <p:nvPr/>
        </p:nvSpPr>
        <p:spPr bwMode="auto">
          <a:xfrm>
            <a:off x="7467600" y="2133600"/>
            <a:ext cx="1371600" cy="457200"/>
          </a:xfrm>
          <a:prstGeom prst="notchedRightArrow">
            <a:avLst>
              <a:gd name="adj1" fmla="val 50000"/>
              <a:gd name="adj2" fmla="val 37500"/>
            </a:avLst>
          </a:prstGeom>
          <a:solidFill>
            <a:schemeClr val="accent1"/>
          </a:solidFill>
          <a:ln w="9525">
            <a:solidFill>
              <a:schemeClr val="tx1"/>
            </a:solidFill>
            <a:miter lim="800000"/>
            <a:headEnd/>
            <a:tailEnd/>
          </a:ln>
        </p:spPr>
        <p:txBody>
          <a:bodyPr wrap="none" anchor="ctr"/>
          <a:lstStyle/>
          <a:p>
            <a:pPr algn="ctr"/>
            <a:r>
              <a:rPr lang="en-US"/>
              <a:t>14mrad</a:t>
            </a:r>
          </a:p>
        </p:txBody>
      </p:sp>
      <p:sp>
        <p:nvSpPr>
          <p:cNvPr id="17423" name="Rectangle 22"/>
          <p:cNvSpPr>
            <a:spLocks noChangeArrowheads="1"/>
          </p:cNvSpPr>
          <p:nvPr/>
        </p:nvSpPr>
        <p:spPr bwMode="auto">
          <a:xfrm>
            <a:off x="2501900" y="1795463"/>
            <a:ext cx="357188" cy="338137"/>
          </a:xfrm>
          <a:prstGeom prst="rect">
            <a:avLst/>
          </a:prstGeom>
          <a:noFill/>
          <a:ln w="9525">
            <a:noFill/>
            <a:miter lim="800000"/>
            <a:headEnd/>
            <a:tailEnd/>
          </a:ln>
        </p:spPr>
        <p:txBody>
          <a:bodyPr wrap="none">
            <a:spAutoFit/>
          </a:bodyPr>
          <a:lstStyle/>
          <a:p>
            <a:r>
              <a:rPr lang="en-US" dirty="0">
                <a:solidFill>
                  <a:schemeClr val="tx2"/>
                </a:solidFill>
              </a:rPr>
              <a:t>1)</a:t>
            </a:r>
            <a:endParaRPr lang="en-US" dirty="0"/>
          </a:p>
        </p:txBody>
      </p:sp>
      <p:sp>
        <p:nvSpPr>
          <p:cNvPr id="17424" name="Rectangle 23"/>
          <p:cNvSpPr>
            <a:spLocks noChangeArrowheads="1"/>
          </p:cNvSpPr>
          <p:nvPr/>
        </p:nvSpPr>
        <p:spPr bwMode="auto">
          <a:xfrm>
            <a:off x="4902200" y="3187700"/>
            <a:ext cx="355600" cy="339725"/>
          </a:xfrm>
          <a:prstGeom prst="rect">
            <a:avLst/>
          </a:prstGeom>
          <a:noFill/>
          <a:ln w="9525">
            <a:noFill/>
            <a:miter lim="800000"/>
            <a:headEnd/>
            <a:tailEnd/>
          </a:ln>
        </p:spPr>
        <p:txBody>
          <a:bodyPr wrap="none">
            <a:spAutoFit/>
          </a:bodyPr>
          <a:lstStyle/>
          <a:p>
            <a:r>
              <a:rPr lang="en-US">
                <a:solidFill>
                  <a:schemeClr val="tx2"/>
                </a:solidFill>
              </a:rPr>
              <a:t>2)</a:t>
            </a:r>
            <a:endParaRPr lang="en-US"/>
          </a:p>
        </p:txBody>
      </p:sp>
    </p:spTree>
  </p:cSld>
  <p:clrMapOvr>
    <a:masterClrMapping/>
  </p:clrMapOvr>
  <p:transition>
    <p:strips dir="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643188" y="142875"/>
            <a:ext cx="3973512" cy="584200"/>
          </a:xfrm>
          <a:prstGeom prst="rect">
            <a:avLst/>
          </a:prstGeom>
          <a:noFill/>
        </p:spPr>
        <p:txBody>
          <a:bodyPr wrap="none">
            <a:spAutoFit/>
          </a:bodyPr>
          <a:lstStyle/>
          <a:p>
            <a:pPr>
              <a:defRPr/>
            </a:pPr>
            <a:r>
              <a:rPr lang="en-GB" sz="3200" b="1" dirty="0">
                <a:latin typeface="+mn-lt"/>
                <a:cs typeface="Arial" pitchFamily="34" charset="0"/>
              </a:rPr>
              <a:t>The Dogleg Tolerances</a:t>
            </a:r>
          </a:p>
        </p:txBody>
      </p:sp>
      <p:sp>
        <p:nvSpPr>
          <p:cNvPr id="14339" name="Text Box 4"/>
          <p:cNvSpPr txBox="1">
            <a:spLocks noChangeArrowheads="1"/>
          </p:cNvSpPr>
          <p:nvPr/>
        </p:nvSpPr>
        <p:spPr bwMode="auto">
          <a:xfrm>
            <a:off x="428625" y="928688"/>
            <a:ext cx="8143875" cy="1714500"/>
          </a:xfrm>
          <a:prstGeom prst="rect">
            <a:avLst/>
          </a:prstGeom>
          <a:noFill/>
          <a:ln w="9525">
            <a:noFill/>
            <a:round/>
            <a:headEnd/>
            <a:tailEnd/>
          </a:ln>
        </p:spPr>
        <p:txBody>
          <a:bodyPr lIns="90000" tIns="46800" rIns="90000" bIns="46800"/>
          <a:lstStyle/>
          <a:p>
            <a:pPr defTabSz="449263">
              <a:buClr>
                <a:srgbClr val="000000"/>
              </a:buClr>
              <a:buSzPct val="100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Lst>
              <a:defRPr/>
            </a:pPr>
            <a:r>
              <a:rPr lang="en-GB" sz="2000" dirty="0">
                <a:solidFill>
                  <a:srgbClr val="000000"/>
                </a:solidFill>
                <a:latin typeface="+mn-lt"/>
                <a:cs typeface="Arial" pitchFamily="34" charset="0"/>
              </a:rPr>
              <a:t> Due to the </a:t>
            </a:r>
            <a:r>
              <a:rPr lang="en-GB" sz="2000" b="1" i="1" dirty="0">
                <a:solidFill>
                  <a:srgbClr val="000000"/>
                </a:solidFill>
                <a:latin typeface="+mn-lt"/>
                <a:cs typeface="Arial" pitchFamily="34" charset="0"/>
              </a:rPr>
              <a:t>space constraints </a:t>
            </a:r>
            <a:r>
              <a:rPr lang="en-GB" sz="2000" dirty="0">
                <a:solidFill>
                  <a:srgbClr val="000000"/>
                </a:solidFill>
                <a:latin typeface="+mn-lt"/>
                <a:cs typeface="Arial" pitchFamily="34" charset="0"/>
              </a:rPr>
              <a:t>and </a:t>
            </a:r>
            <a:r>
              <a:rPr lang="en-GB" sz="2000" b="1" i="1" dirty="0">
                <a:solidFill>
                  <a:srgbClr val="000000"/>
                </a:solidFill>
                <a:latin typeface="+mn-lt"/>
                <a:cs typeface="Arial" pitchFamily="34" charset="0"/>
              </a:rPr>
              <a:t>strong focusing </a:t>
            </a:r>
            <a:r>
              <a:rPr lang="en-GB" sz="2000" dirty="0">
                <a:solidFill>
                  <a:srgbClr val="000000"/>
                </a:solidFill>
                <a:latin typeface="+mn-lt"/>
                <a:cs typeface="Arial" pitchFamily="34" charset="0"/>
              </a:rPr>
              <a:t>in the dogleg design, the tolerances are tight. </a:t>
            </a:r>
          </a:p>
          <a:p>
            <a:pPr defTabSz="449263">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Lst>
              <a:defRPr/>
            </a:pPr>
            <a:endParaRPr lang="en-GB" sz="2000" dirty="0">
              <a:solidFill>
                <a:srgbClr val="000000"/>
              </a:solidFill>
              <a:latin typeface="+mn-lt"/>
              <a:cs typeface="Arial" pitchFamily="34" charset="0"/>
            </a:endParaRPr>
          </a:p>
          <a:p>
            <a:pPr defTabSz="449263">
              <a:buClr>
                <a:srgbClr val="000000"/>
              </a:buClr>
              <a:buSzPct val="100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Lst>
              <a:defRPr/>
            </a:pPr>
            <a:r>
              <a:rPr lang="en-GB" sz="2000" dirty="0">
                <a:solidFill>
                  <a:srgbClr val="000000"/>
                </a:solidFill>
                <a:latin typeface="+mn-lt"/>
                <a:cs typeface="Arial" pitchFamily="34" charset="0"/>
              </a:rPr>
              <a:t> The results of uncorrected mismatch entering the lattice, for a 10% </a:t>
            </a:r>
            <a:r>
              <a:rPr lang="en-GB" sz="2000" dirty="0" err="1">
                <a:solidFill>
                  <a:srgbClr val="000000"/>
                </a:solidFill>
                <a:latin typeface="+mn-lt"/>
                <a:cs typeface="Arial" pitchFamily="34" charset="0"/>
              </a:rPr>
              <a:t>emittance</a:t>
            </a:r>
            <a:r>
              <a:rPr lang="en-GB" sz="2000" dirty="0">
                <a:solidFill>
                  <a:srgbClr val="000000"/>
                </a:solidFill>
                <a:latin typeface="+mn-lt"/>
                <a:cs typeface="Arial" pitchFamily="34" charset="0"/>
              </a:rPr>
              <a:t> growth in the lattice at 1TeV CM (cf. 3.8% nominal).</a:t>
            </a:r>
          </a:p>
        </p:txBody>
      </p:sp>
      <p:pic>
        <p:nvPicPr>
          <p:cNvPr id="16388" name="Picture 2"/>
          <p:cNvPicPr>
            <a:picLocks noChangeAspect="1" noChangeArrowheads="1"/>
          </p:cNvPicPr>
          <p:nvPr/>
        </p:nvPicPr>
        <p:blipFill>
          <a:blip r:embed="rId2" cstate="print"/>
          <a:srcRect/>
          <a:stretch>
            <a:fillRect/>
          </a:stretch>
        </p:blipFill>
        <p:spPr bwMode="auto">
          <a:xfrm>
            <a:off x="2071688" y="2786063"/>
            <a:ext cx="5138737" cy="2786062"/>
          </a:xfrm>
          <a:prstGeom prst="rect">
            <a:avLst/>
          </a:prstGeom>
          <a:noFill/>
          <a:ln w="9525">
            <a:noFill/>
            <a:miter lim="800000"/>
            <a:headEnd/>
            <a:tailEnd/>
          </a:ln>
        </p:spPr>
      </p:pic>
      <p:sp>
        <p:nvSpPr>
          <p:cNvPr id="16389" name="TextBox 6"/>
          <p:cNvSpPr txBox="1">
            <a:spLocks noChangeArrowheads="1"/>
          </p:cNvSpPr>
          <p:nvPr/>
        </p:nvSpPr>
        <p:spPr bwMode="auto">
          <a:xfrm>
            <a:off x="6988175" y="6000750"/>
            <a:ext cx="2155825" cy="369888"/>
          </a:xfrm>
          <a:prstGeom prst="rect">
            <a:avLst/>
          </a:prstGeom>
          <a:noFill/>
          <a:ln w="9525">
            <a:noFill/>
            <a:miter lim="800000"/>
            <a:headEnd/>
            <a:tailEnd/>
          </a:ln>
        </p:spPr>
        <p:txBody>
          <a:bodyPr wrap="none">
            <a:spAutoFit/>
          </a:bodyPr>
          <a:lstStyle/>
          <a:p>
            <a:r>
              <a:rPr lang="en-GB" i="1"/>
              <a:t>WEPE031, IPAC10</a:t>
            </a:r>
          </a:p>
        </p:txBody>
      </p:sp>
    </p:spTree>
  </p:cSld>
  <p:clrMapOvr>
    <a:masterClrMapping/>
  </p:clrMapOvr>
  <p:transition>
    <p:strips dir="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643188" y="142875"/>
            <a:ext cx="3973512" cy="584200"/>
          </a:xfrm>
          <a:prstGeom prst="rect">
            <a:avLst/>
          </a:prstGeom>
          <a:noFill/>
        </p:spPr>
        <p:txBody>
          <a:bodyPr wrap="none">
            <a:spAutoFit/>
          </a:bodyPr>
          <a:lstStyle/>
          <a:p>
            <a:pPr>
              <a:defRPr/>
            </a:pPr>
            <a:r>
              <a:rPr lang="en-GB" sz="3200" b="1" dirty="0">
                <a:latin typeface="+mn-lt"/>
                <a:cs typeface="Arial" pitchFamily="34" charset="0"/>
              </a:rPr>
              <a:t>The Dogleg Tolerances</a:t>
            </a:r>
          </a:p>
        </p:txBody>
      </p:sp>
      <p:sp>
        <p:nvSpPr>
          <p:cNvPr id="8" name="Rectangle 7"/>
          <p:cNvSpPr/>
          <p:nvPr/>
        </p:nvSpPr>
        <p:spPr>
          <a:xfrm>
            <a:off x="285750" y="1143000"/>
            <a:ext cx="8572500" cy="3786188"/>
          </a:xfrm>
          <a:prstGeom prst="rect">
            <a:avLst/>
          </a:prstGeom>
        </p:spPr>
        <p:txBody>
          <a:bodyPr>
            <a:spAutoFit/>
          </a:bodyPr>
          <a:lstStyle/>
          <a:p>
            <a:pPr>
              <a:buFont typeface="Wingdings" pitchFamily="2" charset="2"/>
              <a:buChar char="§"/>
              <a:defRPr/>
            </a:pPr>
            <a:r>
              <a:rPr lang="en-GB" sz="2000" dirty="0">
                <a:latin typeface="+mn-lt"/>
              </a:rPr>
              <a:t> Important to understand the implications to tuning and tolerances due to the strong focussing dogleg lattice.</a:t>
            </a:r>
          </a:p>
          <a:p>
            <a:pPr>
              <a:buFont typeface="Wingdings" pitchFamily="2" charset="2"/>
              <a:buChar char="§"/>
              <a:defRPr/>
            </a:pPr>
            <a:endParaRPr lang="en-GB" sz="2000" dirty="0">
              <a:latin typeface="+mn-lt"/>
            </a:endParaRPr>
          </a:p>
          <a:p>
            <a:pPr>
              <a:buFont typeface="Wingdings" pitchFamily="2" charset="2"/>
              <a:buChar char="§"/>
              <a:defRPr/>
            </a:pPr>
            <a:r>
              <a:rPr lang="en-GB" sz="2000" dirty="0">
                <a:latin typeface="+mn-lt"/>
              </a:rPr>
              <a:t> Preliminary studies indicate that very tight tolerances on the incoming dispersion, as well as the required trajectory correction. </a:t>
            </a:r>
          </a:p>
          <a:p>
            <a:pPr>
              <a:buFont typeface="Wingdings" pitchFamily="2" charset="2"/>
              <a:buChar char="§"/>
              <a:defRPr/>
            </a:pPr>
            <a:endParaRPr lang="en-GB" sz="2000" dirty="0">
              <a:latin typeface="+mn-lt"/>
            </a:endParaRPr>
          </a:p>
          <a:p>
            <a:pPr>
              <a:buFont typeface="Wingdings" pitchFamily="2" charset="2"/>
              <a:buChar char="§"/>
              <a:defRPr/>
            </a:pPr>
            <a:r>
              <a:rPr lang="en-GB" sz="2000" dirty="0">
                <a:latin typeface="+mn-lt"/>
              </a:rPr>
              <a:t> Correction of these errors using the 4 “end” dipoles in the design has shown that it is possible to widen the tolerance levels significantly.</a:t>
            </a:r>
          </a:p>
          <a:p>
            <a:pPr>
              <a:defRPr/>
            </a:pPr>
            <a:endParaRPr lang="en-GB" sz="2000" dirty="0">
              <a:latin typeface="+mn-lt"/>
            </a:endParaRPr>
          </a:p>
          <a:p>
            <a:pPr>
              <a:buFont typeface="Wingdings" pitchFamily="2" charset="2"/>
              <a:buChar char="§"/>
              <a:defRPr/>
            </a:pPr>
            <a:r>
              <a:rPr lang="en-GB" sz="2000" dirty="0">
                <a:latin typeface="+mn-lt"/>
              </a:rPr>
              <a:t> Additional correction for the trajectory within the dogleg needs to be looked at further and to understand if decimation of dipoles will be useful to relax the </a:t>
            </a:r>
            <a:r>
              <a:rPr lang="da-DK" sz="2000" dirty="0">
                <a:latin typeface="+mn-lt"/>
              </a:rPr>
              <a:t>tolerances at 500 GeV CM.</a:t>
            </a:r>
            <a:endParaRPr lang="en-GB" sz="2000" dirty="0">
              <a:latin typeface="+mn-lt"/>
            </a:endParaRPr>
          </a:p>
        </p:txBody>
      </p:sp>
    </p:spTree>
  </p:cSld>
  <p:clrMapOvr>
    <a:masterClrMapping/>
  </p:clrMapOvr>
  <p:transition>
    <p:strips dir="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75" y="1077913"/>
            <a:ext cx="8929688" cy="708025"/>
          </a:xfrm>
          <a:prstGeom prst="rect">
            <a:avLst/>
          </a:prstGeom>
          <a:noFill/>
        </p:spPr>
        <p:txBody>
          <a:bodyPr>
            <a:spAutoFit/>
          </a:bodyPr>
          <a:lstStyle/>
          <a:p>
            <a:pPr>
              <a:defRPr/>
            </a:pPr>
            <a:r>
              <a:rPr lang="en-GB" sz="2000" dirty="0">
                <a:latin typeface="+mn-lt"/>
                <a:cs typeface="Arial" pitchFamily="34" charset="0"/>
              </a:rPr>
              <a:t>Separated </a:t>
            </a:r>
            <a:r>
              <a:rPr lang="en-GB" sz="2000" dirty="0" err="1">
                <a:latin typeface="+mn-lt"/>
                <a:cs typeface="Arial" pitchFamily="34" charset="0"/>
              </a:rPr>
              <a:t>polarimetry</a:t>
            </a:r>
            <a:r>
              <a:rPr lang="en-GB" sz="2000" dirty="0">
                <a:latin typeface="+mn-lt"/>
                <a:cs typeface="Arial" pitchFamily="34" charset="0"/>
              </a:rPr>
              <a:t> chicane, combined functionality of laser wire and MPS still in the same chicane. Need laser wire simulations to see if this is okay.</a:t>
            </a:r>
          </a:p>
        </p:txBody>
      </p:sp>
      <p:pic>
        <p:nvPicPr>
          <p:cNvPr id="18435" name="Picture 2"/>
          <p:cNvPicPr>
            <a:picLocks noChangeAspect="1" noChangeArrowheads="1"/>
          </p:cNvPicPr>
          <p:nvPr/>
        </p:nvPicPr>
        <p:blipFill>
          <a:blip r:embed="rId2" cstate="print"/>
          <a:srcRect/>
          <a:stretch>
            <a:fillRect/>
          </a:stretch>
        </p:blipFill>
        <p:spPr bwMode="auto">
          <a:xfrm>
            <a:off x="214313" y="1990725"/>
            <a:ext cx="8643937" cy="3081338"/>
          </a:xfrm>
          <a:prstGeom prst="rect">
            <a:avLst/>
          </a:prstGeom>
          <a:noFill/>
          <a:ln w="9525">
            <a:noFill/>
            <a:miter lim="800000"/>
            <a:headEnd/>
            <a:tailEnd/>
          </a:ln>
        </p:spPr>
      </p:pic>
      <p:sp>
        <p:nvSpPr>
          <p:cNvPr id="18436" name="TextBox 3"/>
          <p:cNvSpPr txBox="1">
            <a:spLocks noChangeArrowheads="1"/>
          </p:cNvSpPr>
          <p:nvPr/>
        </p:nvSpPr>
        <p:spPr bwMode="auto">
          <a:xfrm>
            <a:off x="7643813" y="3300413"/>
            <a:ext cx="1071562" cy="1200150"/>
          </a:xfrm>
          <a:prstGeom prst="rect">
            <a:avLst/>
          </a:prstGeom>
          <a:noFill/>
          <a:ln w="9525">
            <a:noFill/>
            <a:miter lim="800000"/>
            <a:headEnd/>
            <a:tailEnd/>
          </a:ln>
        </p:spPr>
        <p:txBody>
          <a:bodyPr>
            <a:spAutoFit/>
          </a:bodyPr>
          <a:lstStyle/>
          <a:p>
            <a:r>
              <a:rPr lang="en-GB"/>
              <a:t>LW photons+</a:t>
            </a:r>
          </a:p>
          <a:p>
            <a:r>
              <a:rPr lang="en-GB"/>
              <a:t> MPS</a:t>
            </a:r>
          </a:p>
        </p:txBody>
      </p:sp>
      <p:sp>
        <p:nvSpPr>
          <p:cNvPr id="18437" name="TextBox 4"/>
          <p:cNvSpPr txBox="1">
            <a:spLocks noChangeArrowheads="1"/>
          </p:cNvSpPr>
          <p:nvPr/>
        </p:nvSpPr>
        <p:spPr bwMode="auto">
          <a:xfrm>
            <a:off x="6000750" y="1928813"/>
            <a:ext cx="1357313" cy="646112"/>
          </a:xfrm>
          <a:prstGeom prst="rect">
            <a:avLst/>
          </a:prstGeom>
          <a:noFill/>
          <a:ln w="9525">
            <a:noFill/>
            <a:miter lim="800000"/>
            <a:headEnd/>
            <a:tailEnd/>
          </a:ln>
        </p:spPr>
        <p:txBody>
          <a:bodyPr>
            <a:spAutoFit/>
          </a:bodyPr>
          <a:lstStyle/>
          <a:p>
            <a:r>
              <a:rPr lang="en-GB"/>
              <a:t>Polarimetry chicane</a:t>
            </a:r>
          </a:p>
        </p:txBody>
      </p:sp>
      <p:sp>
        <p:nvSpPr>
          <p:cNvPr id="6" name="Rounded Rectangular Callout 5"/>
          <p:cNvSpPr/>
          <p:nvPr/>
        </p:nvSpPr>
        <p:spPr>
          <a:xfrm>
            <a:off x="6143625" y="2500313"/>
            <a:ext cx="1714500" cy="714375"/>
          </a:xfrm>
          <a:prstGeom prst="wedgeRoundRectCallout">
            <a:avLst>
              <a:gd name="adj1" fmla="val 32804"/>
              <a:gd name="adj2" fmla="val 307991"/>
              <a:gd name="adj3" fmla="val 16667"/>
            </a:avLst>
          </a:prstGeom>
          <a:solidFill>
            <a:schemeClr val="accent1">
              <a:alpha val="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8439" name="Picture 2"/>
          <p:cNvPicPr>
            <a:picLocks noChangeAspect="1" noChangeArrowheads="1"/>
          </p:cNvPicPr>
          <p:nvPr/>
        </p:nvPicPr>
        <p:blipFill>
          <a:blip r:embed="rId3" cstate="print"/>
          <a:srcRect/>
          <a:stretch>
            <a:fillRect/>
          </a:stretch>
        </p:blipFill>
        <p:spPr bwMode="auto">
          <a:xfrm>
            <a:off x="2214563" y="5143500"/>
            <a:ext cx="5786437" cy="1428750"/>
          </a:xfrm>
          <a:prstGeom prst="rect">
            <a:avLst/>
          </a:prstGeom>
          <a:noFill/>
          <a:ln w="9525">
            <a:noFill/>
            <a:miter lim="800000"/>
            <a:headEnd/>
            <a:tailEnd/>
          </a:ln>
        </p:spPr>
      </p:pic>
      <p:sp>
        <p:nvSpPr>
          <p:cNvPr id="8" name="TextBox 7"/>
          <p:cNvSpPr txBox="1"/>
          <p:nvPr/>
        </p:nvSpPr>
        <p:spPr>
          <a:xfrm>
            <a:off x="3690938" y="142875"/>
            <a:ext cx="2381250" cy="584200"/>
          </a:xfrm>
          <a:prstGeom prst="rect">
            <a:avLst/>
          </a:prstGeom>
          <a:noFill/>
        </p:spPr>
        <p:txBody>
          <a:bodyPr wrap="none">
            <a:spAutoFit/>
          </a:bodyPr>
          <a:lstStyle/>
          <a:p>
            <a:pPr>
              <a:defRPr/>
            </a:pPr>
            <a:r>
              <a:rPr lang="en-GB" sz="3200" b="1" dirty="0">
                <a:latin typeface="+mn-lt"/>
                <a:cs typeface="Arial" pitchFamily="34" charset="0"/>
              </a:rPr>
              <a:t>Positron BDS</a:t>
            </a:r>
          </a:p>
        </p:txBody>
      </p:sp>
      <p:cxnSp>
        <p:nvCxnSpPr>
          <p:cNvPr id="10" name="Straight Arrow Connector 9"/>
          <p:cNvCxnSpPr/>
          <p:nvPr/>
        </p:nvCxnSpPr>
        <p:spPr>
          <a:xfrm rot="10800000">
            <a:off x="7358063" y="2857500"/>
            <a:ext cx="642937" cy="5000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trips dir="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
          <p:cNvSpPr txBox="1">
            <a:spLocks noChangeArrowheads="1"/>
          </p:cNvSpPr>
          <p:nvPr/>
        </p:nvSpPr>
        <p:spPr bwMode="auto">
          <a:xfrm>
            <a:off x="1741488" y="273050"/>
            <a:ext cx="6402387" cy="461963"/>
          </a:xfrm>
          <a:prstGeom prst="rect">
            <a:avLst/>
          </a:prstGeom>
          <a:noFill/>
          <a:ln w="9525">
            <a:noFill/>
            <a:miter lim="800000"/>
            <a:headEnd/>
            <a:tailEnd/>
          </a:ln>
        </p:spPr>
        <p:txBody>
          <a:bodyPr wrap="none">
            <a:spAutoFit/>
          </a:bodyPr>
          <a:lstStyle/>
          <a:p>
            <a:pPr>
              <a:defRPr/>
            </a:pPr>
            <a:r>
              <a:rPr lang="en-GB" sz="2400" b="1" dirty="0">
                <a:latin typeface="+mn-lt"/>
              </a:rPr>
              <a:t>Shortening of Energy Collimation and Final Focus</a:t>
            </a:r>
          </a:p>
        </p:txBody>
      </p:sp>
      <p:sp>
        <p:nvSpPr>
          <p:cNvPr id="3" name="Rectangle 2"/>
          <p:cNvSpPr/>
          <p:nvPr/>
        </p:nvSpPr>
        <p:spPr>
          <a:xfrm>
            <a:off x="285750" y="1212850"/>
            <a:ext cx="4357688" cy="4524375"/>
          </a:xfrm>
          <a:prstGeom prst="rect">
            <a:avLst/>
          </a:prstGeom>
        </p:spPr>
        <p:txBody>
          <a:bodyPr>
            <a:spAutoFit/>
          </a:bodyPr>
          <a:lstStyle/>
          <a:p>
            <a:pPr>
              <a:lnSpc>
                <a:spcPct val="90000"/>
              </a:lnSpc>
              <a:buFont typeface="Wingdings" pitchFamily="2" charset="2"/>
              <a:buChar char="§"/>
              <a:defRPr/>
            </a:pPr>
            <a:r>
              <a:rPr lang="en-GB" sz="2000" dirty="0">
                <a:latin typeface="+mn-lt"/>
              </a:rPr>
              <a:t> </a:t>
            </a:r>
            <a:r>
              <a:rPr lang="en-GB" sz="2000" dirty="0" err="1">
                <a:latin typeface="+mn-lt"/>
              </a:rPr>
              <a:t>Emittance</a:t>
            </a:r>
            <a:r>
              <a:rPr lang="en-GB" sz="2000" dirty="0">
                <a:latin typeface="+mn-lt"/>
              </a:rPr>
              <a:t> growth &lt;1% @500 </a:t>
            </a:r>
            <a:r>
              <a:rPr lang="en-GB" sz="2000" dirty="0" err="1">
                <a:latin typeface="+mn-lt"/>
              </a:rPr>
              <a:t>GeV</a:t>
            </a:r>
            <a:r>
              <a:rPr lang="en-GB" sz="2000" dirty="0">
                <a:latin typeface="+mn-lt"/>
              </a:rPr>
              <a:t> beam for RDR.</a:t>
            </a:r>
          </a:p>
          <a:p>
            <a:pPr>
              <a:lnSpc>
                <a:spcPct val="90000"/>
              </a:lnSpc>
              <a:buFont typeface="Wingdings" pitchFamily="2" charset="2"/>
              <a:buChar char="§"/>
              <a:defRPr/>
            </a:pPr>
            <a:endParaRPr lang="en-GB" sz="2000" dirty="0">
              <a:latin typeface="+mn-lt"/>
            </a:endParaRPr>
          </a:p>
          <a:p>
            <a:pPr>
              <a:lnSpc>
                <a:spcPct val="90000"/>
              </a:lnSpc>
              <a:buFont typeface="Wingdings" pitchFamily="2" charset="2"/>
              <a:buChar char="§"/>
              <a:defRPr/>
            </a:pPr>
            <a:r>
              <a:rPr lang="en-US" sz="2000" dirty="0">
                <a:latin typeface="+mn-lt"/>
              </a:rPr>
              <a:t> First attempt to reduce the FFS length of push-pull deck by R. </a:t>
            </a:r>
            <a:r>
              <a:rPr lang="en-US" sz="2000" dirty="0" err="1">
                <a:latin typeface="+mn-lt"/>
              </a:rPr>
              <a:t>Versteegen</a:t>
            </a:r>
            <a:r>
              <a:rPr lang="en-US" sz="2000" dirty="0">
                <a:latin typeface="+mn-lt"/>
              </a:rPr>
              <a:t> (CEA).</a:t>
            </a:r>
          </a:p>
          <a:p>
            <a:pPr>
              <a:lnSpc>
                <a:spcPct val="90000"/>
              </a:lnSpc>
              <a:defRPr/>
            </a:pPr>
            <a:r>
              <a:rPr lang="en-US" sz="2000" dirty="0">
                <a:latin typeface="+mn-lt"/>
              </a:rPr>
              <a:t> </a:t>
            </a:r>
          </a:p>
          <a:p>
            <a:pPr>
              <a:lnSpc>
                <a:spcPct val="90000"/>
              </a:lnSpc>
              <a:buFont typeface="Wingdings" pitchFamily="2" charset="2"/>
              <a:buChar char="§"/>
              <a:defRPr/>
            </a:pPr>
            <a:r>
              <a:rPr lang="en-US" sz="2000" dirty="0">
                <a:latin typeface="+mn-lt"/>
              </a:rPr>
              <a:t> Multiplied all the dipole lengths and drifts by 0.87 in the energy collimator and the FFS in order to approximately double </a:t>
            </a:r>
            <a:r>
              <a:rPr lang="en-US" sz="2000" dirty="0" err="1">
                <a:latin typeface="+mn-lt"/>
              </a:rPr>
              <a:t>emittance</a:t>
            </a:r>
            <a:r>
              <a:rPr lang="en-US" sz="2000" dirty="0">
                <a:latin typeface="+mn-lt"/>
              </a:rPr>
              <a:t> growth in these sections. </a:t>
            </a:r>
          </a:p>
          <a:p>
            <a:pPr>
              <a:lnSpc>
                <a:spcPct val="90000"/>
              </a:lnSpc>
              <a:buFont typeface="Wingdings" pitchFamily="2" charset="2"/>
              <a:buChar char="§"/>
              <a:defRPr/>
            </a:pPr>
            <a:endParaRPr lang="en-US" sz="2000" dirty="0">
              <a:latin typeface="+mn-lt"/>
            </a:endParaRPr>
          </a:p>
          <a:p>
            <a:pPr>
              <a:lnSpc>
                <a:spcPct val="90000"/>
              </a:lnSpc>
              <a:buFont typeface="Wingdings" pitchFamily="2" charset="2"/>
              <a:buChar char="§"/>
              <a:defRPr/>
            </a:pPr>
            <a:r>
              <a:rPr lang="en-US" sz="2000" dirty="0">
                <a:latin typeface="+mn-lt"/>
              </a:rPr>
              <a:t> Re-tuned linear optics and </a:t>
            </a:r>
            <a:r>
              <a:rPr lang="en-US" sz="2000" dirty="0" err="1">
                <a:latin typeface="+mn-lt"/>
              </a:rPr>
              <a:t>sextupoles</a:t>
            </a:r>
            <a:r>
              <a:rPr lang="en-US" sz="2000" dirty="0">
                <a:latin typeface="+mn-lt"/>
              </a:rPr>
              <a:t> to </a:t>
            </a:r>
            <a:r>
              <a:rPr lang="en-US" sz="2000" dirty="0" err="1">
                <a:latin typeface="+mn-lt"/>
              </a:rPr>
              <a:t>optimise</a:t>
            </a:r>
            <a:r>
              <a:rPr lang="en-US" sz="2000" dirty="0">
                <a:latin typeface="+mn-lt"/>
              </a:rPr>
              <a:t> the luminosity and the bandwidth. </a:t>
            </a:r>
            <a:endParaRPr lang="en-GB" sz="2000" dirty="0">
              <a:latin typeface="+mn-lt"/>
            </a:endParaRPr>
          </a:p>
        </p:txBody>
      </p:sp>
      <p:pic>
        <p:nvPicPr>
          <p:cNvPr id="19460" name="Picture 4"/>
          <p:cNvPicPr>
            <a:picLocks noChangeAspect="1" noChangeArrowheads="1"/>
          </p:cNvPicPr>
          <p:nvPr/>
        </p:nvPicPr>
        <p:blipFill>
          <a:blip r:embed="rId2" cstate="print"/>
          <a:srcRect/>
          <a:stretch>
            <a:fillRect/>
          </a:stretch>
        </p:blipFill>
        <p:spPr bwMode="auto">
          <a:xfrm>
            <a:off x="4643438" y="1071563"/>
            <a:ext cx="4348162" cy="2576512"/>
          </a:xfrm>
          <a:prstGeom prst="rect">
            <a:avLst/>
          </a:prstGeom>
          <a:noFill/>
          <a:ln w="9525">
            <a:noFill/>
            <a:miter lim="800000"/>
            <a:headEnd/>
            <a:tailEnd/>
          </a:ln>
        </p:spPr>
      </p:pic>
      <p:sp>
        <p:nvSpPr>
          <p:cNvPr id="19461" name="TextBox 7"/>
          <p:cNvSpPr txBox="1">
            <a:spLocks noChangeArrowheads="1"/>
          </p:cNvSpPr>
          <p:nvPr/>
        </p:nvSpPr>
        <p:spPr bwMode="auto">
          <a:xfrm>
            <a:off x="7762875" y="1143000"/>
            <a:ext cx="1095375" cy="646113"/>
          </a:xfrm>
          <a:prstGeom prst="rect">
            <a:avLst/>
          </a:prstGeom>
          <a:noFill/>
          <a:ln w="9525">
            <a:noFill/>
            <a:miter lim="800000"/>
            <a:headEnd/>
            <a:tailEnd/>
          </a:ln>
        </p:spPr>
        <p:txBody>
          <a:bodyPr wrap="none">
            <a:spAutoFit/>
          </a:bodyPr>
          <a:lstStyle/>
          <a:p>
            <a:r>
              <a:rPr lang="en-GB"/>
              <a:t>250 GeV</a:t>
            </a:r>
          </a:p>
          <a:p>
            <a:r>
              <a:rPr lang="en-GB">
                <a:solidFill>
                  <a:srgbClr val="FF0000"/>
                </a:solidFill>
              </a:rPr>
              <a:t>500 GeV</a:t>
            </a:r>
          </a:p>
        </p:txBody>
      </p:sp>
      <p:pic>
        <p:nvPicPr>
          <p:cNvPr id="19462" name="Picture 5"/>
          <p:cNvPicPr>
            <a:picLocks noChangeAspect="1" noChangeArrowheads="1"/>
          </p:cNvPicPr>
          <p:nvPr/>
        </p:nvPicPr>
        <p:blipFill>
          <a:blip r:embed="rId3" cstate="print"/>
          <a:srcRect/>
          <a:stretch>
            <a:fillRect/>
          </a:stretch>
        </p:blipFill>
        <p:spPr bwMode="auto">
          <a:xfrm>
            <a:off x="4643438" y="3790950"/>
            <a:ext cx="4357687" cy="2638425"/>
          </a:xfrm>
          <a:prstGeom prst="rect">
            <a:avLst/>
          </a:prstGeom>
          <a:noFill/>
          <a:ln w="9525">
            <a:noFill/>
            <a:miter lim="800000"/>
            <a:headEnd/>
            <a:tailEnd/>
          </a:ln>
        </p:spPr>
      </p:pic>
      <p:sp>
        <p:nvSpPr>
          <p:cNvPr id="19463" name="TextBox 10"/>
          <p:cNvSpPr txBox="1">
            <a:spLocks noChangeArrowheads="1"/>
          </p:cNvSpPr>
          <p:nvPr/>
        </p:nvSpPr>
        <p:spPr bwMode="auto">
          <a:xfrm>
            <a:off x="7858125" y="3783013"/>
            <a:ext cx="1095375" cy="646112"/>
          </a:xfrm>
          <a:prstGeom prst="rect">
            <a:avLst/>
          </a:prstGeom>
          <a:noFill/>
          <a:ln w="9525">
            <a:noFill/>
            <a:miter lim="800000"/>
            <a:headEnd/>
            <a:tailEnd/>
          </a:ln>
        </p:spPr>
        <p:txBody>
          <a:bodyPr wrap="none">
            <a:spAutoFit/>
          </a:bodyPr>
          <a:lstStyle/>
          <a:p>
            <a:r>
              <a:rPr lang="en-GB"/>
              <a:t>250 GeV</a:t>
            </a:r>
          </a:p>
          <a:p>
            <a:r>
              <a:rPr lang="en-GB">
                <a:solidFill>
                  <a:srgbClr val="FF0000"/>
                </a:solidFill>
              </a:rPr>
              <a:t>500 GeV</a:t>
            </a:r>
          </a:p>
        </p:txBody>
      </p:sp>
      <p:sp>
        <p:nvSpPr>
          <p:cNvPr id="19464" name="TextBox 11"/>
          <p:cNvSpPr txBox="1">
            <a:spLocks noChangeArrowheads="1"/>
          </p:cNvSpPr>
          <p:nvPr/>
        </p:nvSpPr>
        <p:spPr bwMode="auto">
          <a:xfrm>
            <a:off x="5143500" y="1143000"/>
            <a:ext cx="1646238" cy="369888"/>
          </a:xfrm>
          <a:prstGeom prst="rect">
            <a:avLst/>
          </a:prstGeom>
          <a:noFill/>
          <a:ln w="9525">
            <a:noFill/>
            <a:miter lim="800000"/>
            <a:headEnd/>
            <a:tailEnd/>
          </a:ln>
        </p:spPr>
        <p:txBody>
          <a:bodyPr wrap="none">
            <a:spAutoFit/>
          </a:bodyPr>
          <a:lstStyle/>
          <a:p>
            <a:r>
              <a:rPr lang="en-GB"/>
              <a:t>Push-pull long</a:t>
            </a:r>
          </a:p>
        </p:txBody>
      </p:sp>
      <p:sp>
        <p:nvSpPr>
          <p:cNvPr id="19465" name="TextBox 12"/>
          <p:cNvSpPr txBox="1">
            <a:spLocks noChangeArrowheads="1"/>
          </p:cNvSpPr>
          <p:nvPr/>
        </p:nvSpPr>
        <p:spPr bwMode="auto">
          <a:xfrm>
            <a:off x="5211763" y="3844925"/>
            <a:ext cx="1722437" cy="369888"/>
          </a:xfrm>
          <a:prstGeom prst="rect">
            <a:avLst/>
          </a:prstGeom>
          <a:noFill/>
          <a:ln w="9525">
            <a:noFill/>
            <a:miter lim="800000"/>
            <a:headEnd/>
            <a:tailEnd/>
          </a:ln>
        </p:spPr>
        <p:txBody>
          <a:bodyPr wrap="none">
            <a:spAutoFit/>
          </a:bodyPr>
          <a:lstStyle/>
          <a:p>
            <a:r>
              <a:rPr lang="en-GB"/>
              <a:t>Push-pull short</a:t>
            </a:r>
          </a:p>
        </p:txBody>
      </p:sp>
    </p:spTree>
  </p:cSld>
  <p:clrMapOvr>
    <a:masterClrMapping/>
  </p:clrMapOvr>
  <p:transition>
    <p:strips dir="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0" y="857250"/>
            <a:ext cx="6210300" cy="3286125"/>
          </a:xfrm>
          <a:prstGeom prst="rect">
            <a:avLst/>
          </a:prstGeom>
          <a:noFill/>
          <a:ln w="9525">
            <a:noFill/>
            <a:miter lim="800000"/>
            <a:headEnd/>
            <a:tailEnd/>
          </a:ln>
        </p:spPr>
      </p:pic>
      <p:sp>
        <p:nvSpPr>
          <p:cNvPr id="20483" name="TextBox 2"/>
          <p:cNvSpPr txBox="1">
            <a:spLocks noChangeArrowheads="1"/>
          </p:cNvSpPr>
          <p:nvPr/>
        </p:nvSpPr>
        <p:spPr bwMode="auto">
          <a:xfrm>
            <a:off x="4714875" y="1500188"/>
            <a:ext cx="620713" cy="369887"/>
          </a:xfrm>
          <a:prstGeom prst="rect">
            <a:avLst/>
          </a:prstGeom>
          <a:noFill/>
          <a:ln w="9525">
            <a:noFill/>
            <a:miter lim="800000"/>
            <a:headEnd/>
            <a:tailEnd/>
          </a:ln>
        </p:spPr>
        <p:txBody>
          <a:bodyPr wrap="none">
            <a:spAutoFit/>
          </a:bodyPr>
          <a:lstStyle/>
          <a:p>
            <a:r>
              <a:rPr lang="en-GB"/>
              <a:t>long</a:t>
            </a:r>
          </a:p>
        </p:txBody>
      </p:sp>
      <p:sp>
        <p:nvSpPr>
          <p:cNvPr id="20484" name="TextBox 3"/>
          <p:cNvSpPr txBox="1">
            <a:spLocks noChangeArrowheads="1"/>
          </p:cNvSpPr>
          <p:nvPr/>
        </p:nvSpPr>
        <p:spPr bwMode="auto">
          <a:xfrm>
            <a:off x="4643438" y="3214688"/>
            <a:ext cx="696912" cy="369887"/>
          </a:xfrm>
          <a:prstGeom prst="rect">
            <a:avLst/>
          </a:prstGeom>
          <a:noFill/>
          <a:ln w="9525">
            <a:noFill/>
            <a:miter lim="800000"/>
            <a:headEnd/>
            <a:tailEnd/>
          </a:ln>
        </p:spPr>
        <p:txBody>
          <a:bodyPr>
            <a:spAutoFit/>
          </a:bodyPr>
          <a:lstStyle/>
          <a:p>
            <a:r>
              <a:rPr lang="en-GB"/>
              <a:t>short</a:t>
            </a:r>
          </a:p>
        </p:txBody>
      </p:sp>
      <p:sp>
        <p:nvSpPr>
          <p:cNvPr id="20485" name="TextBox 4"/>
          <p:cNvSpPr txBox="1">
            <a:spLocks noChangeArrowheads="1"/>
          </p:cNvSpPr>
          <p:nvPr/>
        </p:nvSpPr>
        <p:spPr bwMode="auto">
          <a:xfrm>
            <a:off x="357188" y="3571875"/>
            <a:ext cx="3300412" cy="369888"/>
          </a:xfrm>
          <a:prstGeom prst="rect">
            <a:avLst/>
          </a:prstGeom>
          <a:noFill/>
          <a:ln w="9525">
            <a:noFill/>
            <a:miter lim="800000"/>
            <a:headEnd/>
            <a:tailEnd/>
          </a:ln>
        </p:spPr>
        <p:txBody>
          <a:bodyPr wrap="none">
            <a:spAutoFit/>
          </a:bodyPr>
          <a:lstStyle/>
          <a:p>
            <a:r>
              <a:rPr lang="en-GB" i="1"/>
              <a:t>Shifted vertically for illustration</a:t>
            </a:r>
          </a:p>
        </p:txBody>
      </p:sp>
      <p:pic>
        <p:nvPicPr>
          <p:cNvPr id="20486" name="Picture 2"/>
          <p:cNvPicPr>
            <a:picLocks noChangeAspect="1" noChangeArrowheads="1"/>
          </p:cNvPicPr>
          <p:nvPr/>
        </p:nvPicPr>
        <p:blipFill>
          <a:blip r:embed="rId3" cstate="print"/>
          <a:srcRect/>
          <a:stretch>
            <a:fillRect/>
          </a:stretch>
        </p:blipFill>
        <p:spPr bwMode="auto">
          <a:xfrm>
            <a:off x="5429250" y="4143375"/>
            <a:ext cx="3714750" cy="2295525"/>
          </a:xfrm>
          <a:prstGeom prst="rect">
            <a:avLst/>
          </a:prstGeom>
          <a:noFill/>
          <a:ln w="9525">
            <a:noFill/>
            <a:miter lim="800000"/>
            <a:headEnd/>
            <a:tailEnd/>
          </a:ln>
        </p:spPr>
      </p:pic>
      <p:sp>
        <p:nvSpPr>
          <p:cNvPr id="8" name="TextBox 7"/>
          <p:cNvSpPr txBox="1"/>
          <p:nvPr/>
        </p:nvSpPr>
        <p:spPr>
          <a:xfrm>
            <a:off x="214313" y="4786313"/>
            <a:ext cx="4786312" cy="1016000"/>
          </a:xfrm>
          <a:prstGeom prst="rect">
            <a:avLst/>
          </a:prstGeom>
          <a:noFill/>
        </p:spPr>
        <p:txBody>
          <a:bodyPr>
            <a:spAutoFit/>
          </a:bodyPr>
          <a:lstStyle/>
          <a:p>
            <a:pPr>
              <a:defRPr/>
            </a:pPr>
            <a:endParaRPr lang="en-GB" sz="2000" dirty="0">
              <a:latin typeface="+mn-lt"/>
            </a:endParaRPr>
          </a:p>
          <a:p>
            <a:pPr>
              <a:defRPr/>
            </a:pPr>
            <a:r>
              <a:rPr lang="en-GB" sz="2000" dirty="0">
                <a:latin typeface="+mn-lt"/>
              </a:rPr>
              <a:t>This length reduction is not yet implemented in SB2009.</a:t>
            </a:r>
          </a:p>
        </p:txBody>
      </p:sp>
      <p:sp>
        <p:nvSpPr>
          <p:cNvPr id="9" name="TextBox 1"/>
          <p:cNvSpPr txBox="1">
            <a:spLocks noChangeArrowheads="1"/>
          </p:cNvSpPr>
          <p:nvPr/>
        </p:nvSpPr>
        <p:spPr bwMode="auto">
          <a:xfrm>
            <a:off x="1428750" y="214313"/>
            <a:ext cx="7149714" cy="523220"/>
          </a:xfrm>
          <a:prstGeom prst="rect">
            <a:avLst/>
          </a:prstGeom>
          <a:noFill/>
          <a:ln w="9525">
            <a:noFill/>
            <a:miter lim="800000"/>
            <a:headEnd/>
            <a:tailEnd/>
          </a:ln>
        </p:spPr>
        <p:txBody>
          <a:bodyPr wrap="none">
            <a:spAutoFit/>
          </a:bodyPr>
          <a:lstStyle/>
          <a:p>
            <a:pPr>
              <a:defRPr/>
            </a:pPr>
            <a:r>
              <a:rPr lang="en-GB" sz="2800" b="1" dirty="0">
                <a:latin typeface="+mn-lt"/>
              </a:rPr>
              <a:t>Shortening of Energy Collimation and </a:t>
            </a:r>
            <a:r>
              <a:rPr lang="en-GB" sz="2800" b="1" dirty="0" smtClean="0">
                <a:latin typeface="+mn-lt"/>
              </a:rPr>
              <a:t>FF</a:t>
            </a:r>
            <a:endParaRPr lang="en-GB" sz="2800" b="1" dirty="0">
              <a:latin typeface="+mn-lt"/>
            </a:endParaRPr>
          </a:p>
        </p:txBody>
      </p:sp>
      <p:sp>
        <p:nvSpPr>
          <p:cNvPr id="20489" name="TextBox 9"/>
          <p:cNvSpPr txBox="1">
            <a:spLocks noChangeArrowheads="1"/>
          </p:cNvSpPr>
          <p:nvPr/>
        </p:nvSpPr>
        <p:spPr bwMode="auto">
          <a:xfrm>
            <a:off x="7215188" y="4714875"/>
            <a:ext cx="736600" cy="369888"/>
          </a:xfrm>
          <a:prstGeom prst="rect">
            <a:avLst/>
          </a:prstGeom>
          <a:noFill/>
          <a:ln w="9525">
            <a:noFill/>
            <a:miter lim="800000"/>
            <a:headEnd/>
            <a:tailEnd/>
          </a:ln>
        </p:spPr>
        <p:txBody>
          <a:bodyPr wrap="none">
            <a:spAutoFit/>
          </a:bodyPr>
          <a:lstStyle/>
          <a:p>
            <a:r>
              <a:rPr lang="en-GB">
                <a:solidFill>
                  <a:schemeClr val="tx2"/>
                </a:solidFill>
              </a:rPr>
              <a:t>Short</a:t>
            </a:r>
          </a:p>
        </p:txBody>
      </p:sp>
      <p:sp>
        <p:nvSpPr>
          <p:cNvPr id="20490" name="TextBox 10"/>
          <p:cNvSpPr txBox="1">
            <a:spLocks noChangeArrowheads="1"/>
          </p:cNvSpPr>
          <p:nvPr/>
        </p:nvSpPr>
        <p:spPr bwMode="auto">
          <a:xfrm>
            <a:off x="8050213" y="5773738"/>
            <a:ext cx="698500" cy="369887"/>
          </a:xfrm>
          <a:prstGeom prst="rect">
            <a:avLst/>
          </a:prstGeom>
          <a:noFill/>
          <a:ln w="9525">
            <a:noFill/>
            <a:miter lim="800000"/>
            <a:headEnd/>
            <a:tailEnd/>
          </a:ln>
        </p:spPr>
        <p:txBody>
          <a:bodyPr wrap="none">
            <a:spAutoFit/>
          </a:bodyPr>
          <a:lstStyle/>
          <a:p>
            <a:r>
              <a:rPr lang="en-GB">
                <a:solidFill>
                  <a:srgbClr val="C00000"/>
                </a:solidFill>
              </a:rPr>
              <a:t>Long</a:t>
            </a:r>
          </a:p>
        </p:txBody>
      </p:sp>
      <p:sp>
        <p:nvSpPr>
          <p:cNvPr id="12" name="Rectangle 11"/>
          <p:cNvSpPr/>
          <p:nvPr/>
        </p:nvSpPr>
        <p:spPr>
          <a:xfrm>
            <a:off x="6215063" y="1428750"/>
            <a:ext cx="2714625" cy="1323975"/>
          </a:xfrm>
          <a:prstGeom prst="rect">
            <a:avLst/>
          </a:prstGeom>
        </p:spPr>
        <p:txBody>
          <a:bodyPr>
            <a:spAutoFit/>
          </a:bodyPr>
          <a:lstStyle/>
          <a:p>
            <a:pPr>
              <a:defRPr/>
            </a:pPr>
            <a:r>
              <a:rPr lang="en-US" sz="2000" dirty="0">
                <a:latin typeface="+mn-lt"/>
              </a:rPr>
              <a:t>Reduced the total length by ~130 m and horizontal </a:t>
            </a:r>
            <a:r>
              <a:rPr lang="en-US" sz="2000" dirty="0" err="1">
                <a:latin typeface="+mn-lt"/>
              </a:rPr>
              <a:t>emittance</a:t>
            </a:r>
            <a:r>
              <a:rPr lang="en-US" sz="2000" dirty="0">
                <a:latin typeface="+mn-lt"/>
              </a:rPr>
              <a:t> increased to ~1.6%. </a:t>
            </a:r>
            <a:endParaRPr lang="en-GB" sz="2000" dirty="0">
              <a:latin typeface="+mn-lt"/>
            </a:endParaRPr>
          </a:p>
        </p:txBody>
      </p:sp>
    </p:spTree>
  </p:cSld>
  <p:clrMapOvr>
    <a:masterClrMapping/>
  </p:clrMapOvr>
  <p:transition>
    <p:strips dir="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928813" y="142875"/>
            <a:ext cx="5864225" cy="523875"/>
          </a:xfrm>
          <a:prstGeom prst="rect">
            <a:avLst/>
          </a:prstGeom>
          <a:noFill/>
          <a:ln w="9525">
            <a:noFill/>
            <a:miter lim="800000"/>
            <a:headEnd/>
            <a:tailEnd/>
          </a:ln>
        </p:spPr>
        <p:txBody>
          <a:bodyPr wrap="none">
            <a:spAutoFit/>
          </a:bodyPr>
          <a:lstStyle/>
          <a:p>
            <a:pPr>
              <a:defRPr/>
            </a:pPr>
            <a:r>
              <a:rPr lang="en-GB" sz="2800" b="1" dirty="0">
                <a:latin typeface="+mn-lt"/>
              </a:rPr>
              <a:t>Support for Travelling Focus in SB2009</a:t>
            </a:r>
          </a:p>
        </p:txBody>
      </p:sp>
      <p:sp>
        <p:nvSpPr>
          <p:cNvPr id="3" name="Rectangle 3"/>
          <p:cNvSpPr txBox="1">
            <a:spLocks noChangeArrowheads="1"/>
          </p:cNvSpPr>
          <p:nvPr/>
        </p:nvSpPr>
        <p:spPr>
          <a:xfrm>
            <a:off x="304800" y="1428750"/>
            <a:ext cx="8458200" cy="4895850"/>
          </a:xfrm>
          <a:prstGeom prst="rect">
            <a:avLst/>
          </a:prstGeom>
        </p:spPr>
        <p:txBody>
          <a:bodyPr/>
          <a:lstStyle/>
          <a:p>
            <a:pPr marL="342900" indent="-342900" eaLnBrk="0" hangingPunct="0">
              <a:spcBef>
                <a:spcPct val="20000"/>
              </a:spcBef>
              <a:buFont typeface="Wingdings" pitchFamily="2" charset="2"/>
              <a:buChar char="§"/>
              <a:defRPr/>
            </a:pPr>
            <a:r>
              <a:rPr lang="en-GB" sz="2000" dirty="0">
                <a:latin typeface="+mn-lt"/>
              </a:rPr>
              <a:t>Create Travelling focus using a transverse deflecting cavity giving a z-x correlation in one of the FF </a:t>
            </a:r>
            <a:r>
              <a:rPr lang="en-GB" sz="2000" dirty="0" err="1">
                <a:latin typeface="+mn-lt"/>
              </a:rPr>
              <a:t>sextupoles</a:t>
            </a:r>
            <a:r>
              <a:rPr lang="en-GB" sz="2000" dirty="0">
                <a:latin typeface="+mn-lt"/>
              </a:rPr>
              <a:t> and thus provide z-correlated focusing.</a:t>
            </a:r>
          </a:p>
          <a:p>
            <a:pPr marL="1143000" lvl="2" indent="-228600" eaLnBrk="0" hangingPunct="0">
              <a:spcBef>
                <a:spcPct val="20000"/>
              </a:spcBef>
              <a:buFont typeface="Wingdings" pitchFamily="2" charset="2"/>
              <a:buChar char="§"/>
              <a:defRPr/>
            </a:pPr>
            <a:r>
              <a:rPr lang="en-GB" sz="2000" dirty="0">
                <a:latin typeface="+mn-lt"/>
              </a:rPr>
              <a:t>The cavity will be located about 100m upstream of the final doublet, at the </a:t>
            </a:r>
            <a:r>
              <a:rPr lang="en-GB" sz="2000" dirty="0">
                <a:latin typeface="+mn-lt"/>
                <a:sym typeface="Symbol" pitchFamily="18" charset="2"/>
              </a:rPr>
              <a:t></a:t>
            </a:r>
            <a:r>
              <a:rPr lang="en-GB" sz="2000" dirty="0">
                <a:latin typeface="+mn-lt"/>
              </a:rPr>
              <a:t>/2 </a:t>
            </a:r>
            <a:r>
              <a:rPr lang="en-GB" sz="2000" dirty="0" err="1">
                <a:latin typeface="+mn-lt"/>
              </a:rPr>
              <a:t>betatron</a:t>
            </a:r>
            <a:r>
              <a:rPr lang="en-GB" sz="2000" dirty="0">
                <a:latin typeface="+mn-lt"/>
              </a:rPr>
              <a:t> phase from the FD.</a:t>
            </a:r>
          </a:p>
          <a:p>
            <a:pPr marL="1143000" lvl="2" indent="-228600" eaLnBrk="0" hangingPunct="0">
              <a:spcBef>
                <a:spcPct val="20000"/>
              </a:spcBef>
              <a:buFont typeface="Wingdings" pitchFamily="2" charset="2"/>
              <a:buChar char="§"/>
              <a:defRPr/>
            </a:pPr>
            <a:r>
              <a:rPr lang="en-GB" sz="2000" dirty="0">
                <a:latin typeface="+mn-lt"/>
              </a:rPr>
              <a:t>The strength required will be ~20% of the nominal crab cavity.</a:t>
            </a:r>
          </a:p>
          <a:p>
            <a:pPr marL="1143000" lvl="2" indent="-228600" eaLnBrk="0" hangingPunct="0">
              <a:spcBef>
                <a:spcPct val="20000"/>
              </a:spcBef>
              <a:defRPr/>
            </a:pPr>
            <a:endParaRPr lang="en-GB" sz="2000" dirty="0">
              <a:latin typeface="+mn-lt"/>
            </a:endParaRPr>
          </a:p>
          <a:p>
            <a:pPr marL="228600" indent="-228600" eaLnBrk="0" hangingPunct="0">
              <a:spcBef>
                <a:spcPct val="20000"/>
              </a:spcBef>
              <a:buFont typeface="Wingdings" pitchFamily="2" charset="2"/>
              <a:buChar char="§"/>
              <a:defRPr/>
            </a:pPr>
            <a:r>
              <a:rPr lang="en-GB" sz="2000" dirty="0">
                <a:latin typeface="+mn-lt"/>
              </a:rPr>
              <a:t> Such a cavity is not yet included in the lattice.</a:t>
            </a:r>
          </a:p>
          <a:p>
            <a:pPr marL="228600" indent="-228600" eaLnBrk="0" hangingPunct="0">
              <a:spcBef>
                <a:spcPct val="20000"/>
              </a:spcBef>
              <a:defRPr/>
            </a:pPr>
            <a:endParaRPr lang="en-GB" sz="2000" dirty="0">
              <a:latin typeface="+mn-lt"/>
            </a:endParaRPr>
          </a:p>
          <a:p>
            <a:pPr marL="228600" indent="-228600" eaLnBrk="0" hangingPunct="0">
              <a:spcBef>
                <a:spcPct val="20000"/>
              </a:spcBef>
              <a:buFont typeface="Wingdings" pitchFamily="2" charset="2"/>
              <a:buChar char="§"/>
              <a:defRPr/>
            </a:pPr>
            <a:r>
              <a:rPr lang="en-GB" sz="2000" dirty="0">
                <a:latin typeface="+mn-lt"/>
              </a:rPr>
              <a:t>Tracking studies and possibly mitigation of higher order aberrations will be needed.</a:t>
            </a:r>
          </a:p>
        </p:txBody>
      </p:sp>
      <p:sp>
        <p:nvSpPr>
          <p:cNvPr id="21508" name="Text Box 9"/>
          <p:cNvSpPr txBox="1">
            <a:spLocks noChangeArrowheads="1"/>
          </p:cNvSpPr>
          <p:nvPr/>
        </p:nvSpPr>
        <p:spPr bwMode="auto">
          <a:xfrm>
            <a:off x="5929313" y="785813"/>
            <a:ext cx="3232150" cy="369887"/>
          </a:xfrm>
          <a:prstGeom prst="rect">
            <a:avLst/>
          </a:prstGeom>
          <a:noFill/>
          <a:ln w="9525" algn="ctr">
            <a:noFill/>
            <a:miter lim="800000"/>
            <a:headEnd/>
            <a:tailEnd/>
          </a:ln>
        </p:spPr>
        <p:txBody>
          <a:bodyPr wrap="none">
            <a:spAutoFit/>
          </a:bodyPr>
          <a:lstStyle/>
          <a:p>
            <a:r>
              <a:rPr lang="en-GB"/>
              <a:t>A.Seryi, WE6PFP082, PAC09</a:t>
            </a:r>
          </a:p>
        </p:txBody>
      </p:sp>
      <p:sp>
        <p:nvSpPr>
          <p:cNvPr id="5" name="TextBox 4"/>
          <p:cNvSpPr txBox="1"/>
          <p:nvPr/>
        </p:nvSpPr>
        <p:spPr>
          <a:xfrm>
            <a:off x="3581400" y="5105400"/>
            <a:ext cx="4834978" cy="1200329"/>
          </a:xfrm>
          <a:prstGeom prst="rect">
            <a:avLst/>
          </a:prstGeom>
          <a:noFill/>
        </p:spPr>
        <p:txBody>
          <a:bodyPr wrap="none">
            <a:spAutoFit/>
          </a:bodyPr>
          <a:lstStyle/>
          <a:p>
            <a:pPr>
              <a:defRPr/>
            </a:pPr>
            <a:r>
              <a:rPr lang="en-GB" sz="3600" dirty="0" smtClean="0">
                <a:latin typeface="+mn-lt"/>
                <a:cs typeface="Arial" pitchFamily="34" charset="0"/>
              </a:rPr>
              <a:t>Optics updates</a:t>
            </a:r>
            <a:endParaRPr lang="en-GB" sz="3600" dirty="0">
              <a:latin typeface="+mn-lt"/>
              <a:cs typeface="Arial" pitchFamily="34" charset="0"/>
            </a:endParaRPr>
          </a:p>
          <a:p>
            <a:pPr>
              <a:defRPr/>
            </a:pPr>
            <a:r>
              <a:rPr lang="en-GB" sz="3600" dirty="0" smtClean="0">
                <a:latin typeface="+mn-lt"/>
                <a:cs typeface="Arial" pitchFamily="34" charset="0"/>
              </a:rPr>
              <a:t>By Deepa Angal-Kalinin</a:t>
            </a:r>
          </a:p>
        </p:txBody>
      </p:sp>
    </p:spTree>
  </p:cSld>
  <p:clrMapOvr>
    <a:masterClrMapping/>
  </p:clrMapOvr>
  <p:transition>
    <p:strips dir="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57188" y="1000125"/>
            <a:ext cx="8501062" cy="5429250"/>
          </a:xfrm>
          <a:prstGeom prst="rect">
            <a:avLst/>
          </a:prstGeom>
        </p:spPr>
        <p:txBody>
          <a:bodyPr/>
          <a:lstStyle/>
          <a:p>
            <a:pPr marL="342900" indent="-342900">
              <a:spcBef>
                <a:spcPct val="20000"/>
              </a:spcBef>
              <a:defRPr/>
            </a:pPr>
            <a:r>
              <a:rPr lang="en-GB" sz="2000" dirty="0">
                <a:latin typeface="+mn-lt"/>
              </a:rPr>
              <a:t>On e- BDS side:</a:t>
            </a:r>
          </a:p>
          <a:p>
            <a:pPr marL="342900" indent="-342900">
              <a:spcBef>
                <a:spcPct val="20000"/>
              </a:spcBef>
              <a:buFont typeface="Wingdings" pitchFamily="2" charset="2"/>
              <a:buChar char="§"/>
              <a:defRPr/>
            </a:pPr>
            <a:r>
              <a:rPr lang="en-GB" sz="2000" dirty="0">
                <a:latin typeface="+mn-lt"/>
              </a:rPr>
              <a:t>Needs re-designing of shorter fast abort line before the </a:t>
            </a:r>
            <a:r>
              <a:rPr lang="en-GB" sz="2000" dirty="0" err="1">
                <a:latin typeface="+mn-lt"/>
              </a:rPr>
              <a:t>undulator</a:t>
            </a:r>
            <a:r>
              <a:rPr lang="en-GB" sz="2000" dirty="0">
                <a:latin typeface="+mn-lt"/>
              </a:rPr>
              <a:t>.</a:t>
            </a:r>
          </a:p>
          <a:p>
            <a:pPr marL="342900" indent="-342900">
              <a:spcBef>
                <a:spcPct val="20000"/>
              </a:spcBef>
              <a:buFont typeface="Wingdings" pitchFamily="2" charset="2"/>
              <a:buChar char="§"/>
              <a:defRPr/>
            </a:pPr>
            <a:r>
              <a:rPr lang="en-GB" sz="2000" dirty="0">
                <a:latin typeface="+mn-lt"/>
              </a:rPr>
              <a:t>Needs design of DC tuning line on electron side. Replace kickers with DC dipoles</a:t>
            </a:r>
            <a:r>
              <a:rPr lang="en-GB" sz="2000" dirty="0">
                <a:latin typeface="+mn-lt"/>
                <a:sym typeface="Wingdings" pitchFamily="2" charset="2"/>
              </a:rPr>
              <a:t></a:t>
            </a:r>
            <a:r>
              <a:rPr lang="en-GB" sz="2000" dirty="0">
                <a:latin typeface="+mn-lt"/>
              </a:rPr>
              <a:t> will affect the region between LW chicane and </a:t>
            </a:r>
            <a:r>
              <a:rPr lang="en-GB" sz="2000" dirty="0" err="1">
                <a:latin typeface="+mn-lt"/>
              </a:rPr>
              <a:t>polarimetry</a:t>
            </a:r>
            <a:r>
              <a:rPr lang="en-GB" sz="2000" dirty="0">
                <a:latin typeface="+mn-lt"/>
              </a:rPr>
              <a:t> chicane.</a:t>
            </a:r>
          </a:p>
          <a:p>
            <a:pPr marL="342900" indent="-342900">
              <a:spcBef>
                <a:spcPct val="20000"/>
              </a:spcBef>
              <a:buFont typeface="Wingdings" pitchFamily="2" charset="2"/>
              <a:buChar char="§"/>
              <a:defRPr/>
            </a:pPr>
            <a:r>
              <a:rPr lang="en-GB" sz="2000" dirty="0">
                <a:latin typeface="+mn-lt"/>
              </a:rPr>
              <a:t>Details of power deposition in the tunnel and radiation effects will need to be evaluated.</a:t>
            </a:r>
          </a:p>
          <a:p>
            <a:pPr marL="342900" indent="-342900">
              <a:spcBef>
                <a:spcPct val="20000"/>
              </a:spcBef>
              <a:buFont typeface="Wingdings" pitchFamily="2" charset="2"/>
              <a:buChar char="§"/>
              <a:defRPr/>
            </a:pPr>
            <a:r>
              <a:rPr lang="en-GB" sz="2000" dirty="0">
                <a:latin typeface="+mn-lt"/>
              </a:rPr>
              <a:t>Start-to-end simulations including the dogleg design. </a:t>
            </a:r>
          </a:p>
          <a:p>
            <a:pPr marL="342900" indent="-342900">
              <a:spcBef>
                <a:spcPct val="20000"/>
              </a:spcBef>
              <a:buFont typeface="Wingdings" pitchFamily="2" charset="2"/>
              <a:buChar char="§"/>
              <a:defRPr/>
            </a:pPr>
            <a:r>
              <a:rPr lang="en-GB" sz="2000" dirty="0">
                <a:latin typeface="+mn-lt"/>
              </a:rPr>
              <a:t>Possible decimation of dogleg dipoles may be necessary if start-to-end simulations indicate.</a:t>
            </a:r>
          </a:p>
          <a:p>
            <a:pPr marL="342900" indent="-342900">
              <a:spcBef>
                <a:spcPct val="20000"/>
              </a:spcBef>
              <a:buFont typeface="Wingdings" pitchFamily="2" charset="2"/>
              <a:buChar char="§"/>
              <a:defRPr/>
            </a:pPr>
            <a:endParaRPr lang="en-GB" sz="2000" dirty="0">
              <a:latin typeface="+mn-lt"/>
            </a:endParaRPr>
          </a:p>
          <a:p>
            <a:pPr marL="342900" indent="-342900">
              <a:spcBef>
                <a:spcPct val="20000"/>
              </a:spcBef>
              <a:defRPr/>
            </a:pPr>
            <a:r>
              <a:rPr lang="en-GB" sz="2000" dirty="0">
                <a:latin typeface="+mn-lt"/>
              </a:rPr>
              <a:t>on e+ BDS side:</a:t>
            </a:r>
          </a:p>
          <a:p>
            <a:pPr marL="342900" indent="-342900">
              <a:spcBef>
                <a:spcPct val="20000"/>
              </a:spcBef>
              <a:buFont typeface="Wingdings" pitchFamily="2" charset="2"/>
              <a:buChar char="§"/>
              <a:defRPr/>
            </a:pPr>
            <a:r>
              <a:rPr lang="en-GB" sz="2000" dirty="0">
                <a:latin typeface="+mn-lt"/>
              </a:rPr>
              <a:t>LW simulations for combined functionality of LW photon detection and MPS for fast abort.</a:t>
            </a:r>
          </a:p>
        </p:txBody>
      </p:sp>
      <p:sp>
        <p:nvSpPr>
          <p:cNvPr id="3" name="TextBox 2"/>
          <p:cNvSpPr txBox="1">
            <a:spLocks noChangeArrowheads="1"/>
          </p:cNvSpPr>
          <p:nvPr/>
        </p:nvSpPr>
        <p:spPr bwMode="auto">
          <a:xfrm>
            <a:off x="2801938" y="142875"/>
            <a:ext cx="3784600" cy="523875"/>
          </a:xfrm>
          <a:prstGeom prst="rect">
            <a:avLst/>
          </a:prstGeom>
          <a:noFill/>
          <a:ln w="9525">
            <a:noFill/>
            <a:miter lim="800000"/>
            <a:headEnd/>
            <a:tailEnd/>
          </a:ln>
        </p:spPr>
        <p:txBody>
          <a:bodyPr wrap="none">
            <a:spAutoFit/>
          </a:bodyPr>
          <a:lstStyle/>
          <a:p>
            <a:pPr>
              <a:defRPr/>
            </a:pPr>
            <a:r>
              <a:rPr lang="en-GB" sz="2800" b="1" dirty="0">
                <a:latin typeface="+mn-lt"/>
              </a:rPr>
              <a:t>Possible Future Changes</a:t>
            </a:r>
          </a:p>
        </p:txBody>
      </p:sp>
    </p:spTree>
  </p:cSld>
  <p:clrMapOvr>
    <a:masterClrMapping/>
  </p:clrMapOvr>
  <p:transition>
    <p:strips dir="r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57188" y="857250"/>
            <a:ext cx="8501062" cy="5429250"/>
          </a:xfrm>
          <a:prstGeom prst="rect">
            <a:avLst/>
          </a:prstGeom>
        </p:spPr>
        <p:txBody>
          <a:bodyPr/>
          <a:lstStyle/>
          <a:p>
            <a:pPr marL="342900" indent="-342900">
              <a:spcBef>
                <a:spcPct val="20000"/>
              </a:spcBef>
              <a:buFont typeface="Wingdings" pitchFamily="2" charset="2"/>
              <a:buChar char="§"/>
              <a:defRPr/>
            </a:pPr>
            <a:endParaRPr lang="en-GB" sz="2000" dirty="0">
              <a:latin typeface="+mn-lt"/>
            </a:endParaRPr>
          </a:p>
          <a:p>
            <a:pPr marL="342900" indent="-342900">
              <a:spcBef>
                <a:spcPct val="20000"/>
              </a:spcBef>
              <a:defRPr/>
            </a:pPr>
            <a:r>
              <a:rPr lang="en-GB" sz="2000" dirty="0">
                <a:latin typeface="+mn-lt"/>
              </a:rPr>
              <a:t>On both BDSs:</a:t>
            </a:r>
          </a:p>
          <a:p>
            <a:pPr marL="342900" indent="-342900">
              <a:spcBef>
                <a:spcPct val="20000"/>
              </a:spcBef>
              <a:buFont typeface="Wingdings" pitchFamily="2" charset="2"/>
              <a:buChar char="§"/>
              <a:defRPr/>
            </a:pPr>
            <a:r>
              <a:rPr lang="en-GB" sz="2000" dirty="0">
                <a:latin typeface="+mn-lt"/>
              </a:rPr>
              <a:t>Implementing shorter Final focus in final decks.</a:t>
            </a:r>
          </a:p>
          <a:p>
            <a:pPr marL="342900" indent="-342900">
              <a:spcBef>
                <a:spcPct val="20000"/>
              </a:spcBef>
              <a:buFont typeface="Wingdings" pitchFamily="2" charset="2"/>
              <a:buChar char="§"/>
              <a:defRPr/>
            </a:pPr>
            <a:r>
              <a:rPr lang="en-GB" sz="2000" dirty="0">
                <a:latin typeface="+mn-lt"/>
              </a:rPr>
              <a:t>Support for travelling focus and low power beam dynamics simulations including collimation depth changes.</a:t>
            </a:r>
          </a:p>
          <a:p>
            <a:pPr marL="342900" indent="-342900">
              <a:spcBef>
                <a:spcPct val="20000"/>
              </a:spcBef>
              <a:buFont typeface="Wingdings" pitchFamily="2" charset="2"/>
              <a:buChar char="§"/>
              <a:defRPr/>
            </a:pPr>
            <a:r>
              <a:rPr lang="en-GB" sz="2000" dirty="0">
                <a:latin typeface="+mn-lt"/>
              </a:rPr>
              <a:t>Study the possibility of merging full power tuning (tuning + fast abort on e+ side)dump with the main beam dump.</a:t>
            </a:r>
          </a:p>
          <a:p>
            <a:pPr marL="342900" indent="-342900">
              <a:spcBef>
                <a:spcPct val="20000"/>
              </a:spcBef>
              <a:buFont typeface="Wingdings" pitchFamily="2" charset="2"/>
              <a:buChar char="§"/>
              <a:defRPr/>
            </a:pPr>
            <a:endParaRPr lang="en-GB" sz="2000" dirty="0">
              <a:latin typeface="+mn-lt"/>
            </a:endParaRPr>
          </a:p>
          <a:p>
            <a:pPr marL="342900" indent="-342900">
              <a:spcBef>
                <a:spcPct val="20000"/>
              </a:spcBef>
              <a:buFont typeface="Wingdings" pitchFamily="2" charset="2"/>
              <a:buChar char="§"/>
              <a:defRPr/>
            </a:pPr>
            <a:endParaRPr lang="en-GB" sz="2000" dirty="0">
              <a:latin typeface="+mn-lt"/>
            </a:endParaRPr>
          </a:p>
          <a:p>
            <a:pPr marL="342900" indent="-342900">
              <a:spcBef>
                <a:spcPct val="20000"/>
              </a:spcBef>
              <a:buFont typeface="Wingdings" pitchFamily="2" charset="2"/>
              <a:buChar char="§"/>
              <a:defRPr/>
            </a:pPr>
            <a:endParaRPr lang="en-GB" sz="2000" dirty="0">
              <a:latin typeface="+mn-lt"/>
            </a:endParaRPr>
          </a:p>
        </p:txBody>
      </p:sp>
      <p:sp>
        <p:nvSpPr>
          <p:cNvPr id="23555" name="TextBox 2"/>
          <p:cNvSpPr txBox="1">
            <a:spLocks noChangeArrowheads="1"/>
          </p:cNvSpPr>
          <p:nvPr/>
        </p:nvSpPr>
        <p:spPr bwMode="auto">
          <a:xfrm>
            <a:off x="2801938" y="142875"/>
            <a:ext cx="4500562" cy="523875"/>
          </a:xfrm>
          <a:prstGeom prst="rect">
            <a:avLst/>
          </a:prstGeom>
          <a:noFill/>
          <a:ln w="9525">
            <a:noFill/>
            <a:miter lim="800000"/>
            <a:headEnd/>
            <a:tailEnd/>
          </a:ln>
        </p:spPr>
        <p:txBody>
          <a:bodyPr wrap="none">
            <a:spAutoFit/>
          </a:bodyPr>
          <a:lstStyle/>
          <a:p>
            <a:r>
              <a:rPr lang="en-GB" sz="2800" b="1">
                <a:cs typeface="Arial" charset="0"/>
              </a:rPr>
              <a:t>Possible Future Changes</a:t>
            </a:r>
          </a:p>
        </p:txBody>
      </p:sp>
      <p:sp>
        <p:nvSpPr>
          <p:cNvPr id="4" name="TextBox 3"/>
          <p:cNvSpPr txBox="1">
            <a:spLocks noChangeArrowheads="1"/>
          </p:cNvSpPr>
          <p:nvPr/>
        </p:nvSpPr>
        <p:spPr bwMode="auto">
          <a:xfrm>
            <a:off x="3071813" y="3548063"/>
            <a:ext cx="2919412" cy="523875"/>
          </a:xfrm>
          <a:prstGeom prst="rect">
            <a:avLst/>
          </a:prstGeom>
          <a:noFill/>
          <a:ln w="9525">
            <a:noFill/>
            <a:miter lim="800000"/>
            <a:headEnd/>
            <a:tailEnd/>
          </a:ln>
        </p:spPr>
        <p:txBody>
          <a:bodyPr wrap="none">
            <a:spAutoFit/>
          </a:bodyPr>
          <a:lstStyle/>
          <a:p>
            <a:pPr>
              <a:defRPr/>
            </a:pPr>
            <a:r>
              <a:rPr lang="en-GB" sz="2800" b="1" dirty="0">
                <a:latin typeface="+mn-lt"/>
              </a:rPr>
              <a:t>SB2009 BDS Decks</a:t>
            </a:r>
          </a:p>
        </p:txBody>
      </p:sp>
      <p:sp>
        <p:nvSpPr>
          <p:cNvPr id="5" name="Content Placeholder 2"/>
          <p:cNvSpPr txBox="1">
            <a:spLocks/>
          </p:cNvSpPr>
          <p:nvPr/>
        </p:nvSpPr>
        <p:spPr>
          <a:xfrm>
            <a:off x="357188" y="4214813"/>
            <a:ext cx="8501062" cy="2143125"/>
          </a:xfrm>
          <a:prstGeom prst="rect">
            <a:avLst/>
          </a:prstGeom>
        </p:spPr>
        <p:txBody>
          <a:bodyPr/>
          <a:lstStyle/>
          <a:p>
            <a:pPr marL="342900" indent="-342900">
              <a:spcBef>
                <a:spcPct val="20000"/>
              </a:spcBef>
              <a:buFont typeface="Wingdings" pitchFamily="2" charset="2"/>
              <a:buChar char="§"/>
              <a:defRPr/>
            </a:pPr>
            <a:r>
              <a:rPr lang="en-GB" sz="2000" dirty="0">
                <a:latin typeface="+mn-lt"/>
              </a:rPr>
              <a:t>No decks available publicly after RDR ILC2006e decks . The changes after the RDR need to be made available at some central place.</a:t>
            </a:r>
          </a:p>
          <a:p>
            <a:pPr marL="342900" indent="-342900">
              <a:spcBef>
                <a:spcPct val="20000"/>
              </a:spcBef>
              <a:buFont typeface="Wingdings" pitchFamily="2" charset="2"/>
              <a:buChar char="§"/>
              <a:defRPr/>
            </a:pPr>
            <a:endParaRPr lang="en-GB" sz="2000" dirty="0">
              <a:latin typeface="+mn-lt"/>
            </a:endParaRPr>
          </a:p>
          <a:p>
            <a:pPr marL="342900" indent="-342900">
              <a:spcBef>
                <a:spcPct val="20000"/>
              </a:spcBef>
              <a:buFont typeface="Wingdings" pitchFamily="2" charset="2"/>
              <a:buChar char="§"/>
              <a:defRPr/>
            </a:pPr>
            <a:r>
              <a:rPr lang="en-GB" sz="2000" dirty="0">
                <a:latin typeface="+mn-lt"/>
              </a:rPr>
              <a:t>We will keep all these decks in present condition on EDMS soon with detailed comments for any future developments by interested colleagues.</a:t>
            </a:r>
          </a:p>
          <a:p>
            <a:pPr marL="342900" indent="-342900">
              <a:spcBef>
                <a:spcPct val="20000"/>
              </a:spcBef>
              <a:buFont typeface="Wingdings" pitchFamily="2" charset="2"/>
              <a:buChar char="§"/>
              <a:defRPr/>
            </a:pPr>
            <a:endParaRPr lang="en-GB" sz="2000" dirty="0">
              <a:latin typeface="+mn-lt"/>
            </a:endParaRPr>
          </a:p>
          <a:p>
            <a:pPr marL="342900" indent="-342900">
              <a:spcBef>
                <a:spcPct val="20000"/>
              </a:spcBef>
              <a:buFont typeface="Wingdings" pitchFamily="2" charset="2"/>
              <a:buChar char="§"/>
              <a:defRPr/>
            </a:pPr>
            <a:endParaRPr lang="en-GB" sz="2000" dirty="0">
              <a:latin typeface="+mn-lt"/>
            </a:endParaRPr>
          </a:p>
        </p:txBody>
      </p:sp>
    </p:spTree>
  </p:cSld>
  <p:clrMapOvr>
    <a:masterClrMapping/>
  </p:clrMapOvr>
  <p:transition>
    <p:strips dir="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371600"/>
            <a:ext cx="3074881" cy="338554"/>
          </a:xfrm>
          <a:prstGeom prst="rect">
            <a:avLst/>
          </a:prstGeom>
        </p:spPr>
        <p:txBody>
          <a:bodyPr wrap="none">
            <a:spAutoFit/>
          </a:bodyPr>
          <a:lstStyle/>
          <a:p>
            <a:r>
              <a:rPr lang="en-GB" dirty="0" smtClean="0"/>
              <a:t>http://projects.astec.ac.uk/ilcdecks/</a:t>
            </a:r>
            <a:endParaRPr lang="en-GB" dirty="0"/>
          </a:p>
        </p:txBody>
      </p:sp>
      <p:pic>
        <p:nvPicPr>
          <p:cNvPr id="153602" name="Picture 2"/>
          <p:cNvPicPr>
            <a:picLocks noChangeAspect="1" noChangeArrowheads="1"/>
          </p:cNvPicPr>
          <p:nvPr/>
        </p:nvPicPr>
        <p:blipFill>
          <a:blip r:embed="rId2" cstate="print"/>
          <a:srcRect/>
          <a:stretch>
            <a:fillRect/>
          </a:stretch>
        </p:blipFill>
        <p:spPr bwMode="auto">
          <a:xfrm>
            <a:off x="107950" y="1828800"/>
            <a:ext cx="8959850" cy="3727450"/>
          </a:xfrm>
          <a:prstGeom prst="rect">
            <a:avLst/>
          </a:prstGeom>
          <a:noFill/>
          <a:ln w="9525">
            <a:noFill/>
            <a:miter lim="800000"/>
            <a:headEnd/>
            <a:tailEnd/>
          </a:ln>
        </p:spPr>
      </p:pic>
    </p:spTree>
  </p:cSld>
  <p:clrMapOvr>
    <a:masterClrMapping/>
  </p:clrMapOvr>
  <p:transition>
    <p:strips dir="rd"/>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ctrTitle"/>
          </p:nvPr>
        </p:nvSpPr>
        <p:spPr>
          <a:xfrm>
            <a:off x="395288" y="1125538"/>
            <a:ext cx="8569325" cy="1871662"/>
          </a:xfrm>
        </p:spPr>
        <p:txBody>
          <a:bodyPr/>
          <a:lstStyle/>
          <a:p>
            <a:r>
              <a:rPr lang="en-IN" sz="2400" smtClean="0">
                <a:solidFill>
                  <a:srgbClr val="FF0000"/>
                </a:solidFill>
                <a:latin typeface="Arial" charset="0"/>
                <a:cs typeface="Arial" charset="0"/>
              </a:rPr>
              <a:t>DESIGN OF AN 18 MW VORTEX FLOW WATER BEAM DUMP FOR 500 GeV ELECTRONS/POSITRONS OF AN INTERNATIONAL LINEAR COLLIDER</a:t>
            </a:r>
            <a:r>
              <a:rPr lang="en-GB" sz="2400" smtClean="0">
                <a:solidFill>
                  <a:srgbClr val="FF0000"/>
                </a:solidFill>
                <a:latin typeface="Arial" charset="0"/>
                <a:cs typeface="Arial" charset="0"/>
              </a:rPr>
              <a:t/>
            </a:r>
            <a:br>
              <a:rPr lang="en-GB" sz="2400" smtClean="0">
                <a:solidFill>
                  <a:srgbClr val="FF0000"/>
                </a:solidFill>
                <a:latin typeface="Arial" charset="0"/>
                <a:cs typeface="Arial" charset="0"/>
              </a:rPr>
            </a:br>
            <a:endParaRPr lang="en-GB" sz="2400" smtClean="0">
              <a:solidFill>
                <a:srgbClr val="FF0000"/>
              </a:solidFill>
              <a:latin typeface="Arial" charset="0"/>
              <a:cs typeface="Arial" charset="0"/>
            </a:endParaRPr>
          </a:p>
        </p:txBody>
      </p:sp>
      <p:sp>
        <p:nvSpPr>
          <p:cNvPr id="4" name="Subtitle 2"/>
          <p:cNvSpPr txBox="1">
            <a:spLocks/>
          </p:cNvSpPr>
          <p:nvPr/>
        </p:nvSpPr>
        <p:spPr>
          <a:xfrm>
            <a:off x="1042988" y="2565400"/>
            <a:ext cx="7345362" cy="3095625"/>
          </a:xfrm>
          <a:prstGeom prst="rect">
            <a:avLst/>
          </a:prstGeom>
        </p:spPr>
        <p:txBody>
          <a:bodyPr tIns="0" rIns="45720" bIns="0" anchor="b">
            <a:normAutofit fontScale="77500" lnSpcReduction="20000"/>
          </a:bodyPr>
          <a:lstStyle/>
          <a:p>
            <a:pPr algn="r" fontAlgn="auto">
              <a:spcBef>
                <a:spcPct val="20000"/>
              </a:spcBef>
              <a:spcAft>
                <a:spcPts val="0"/>
              </a:spcAft>
              <a:buClr>
                <a:schemeClr val="accent1"/>
              </a:buClr>
              <a:buSzPct val="80000"/>
              <a:buFont typeface="Wingdings 2"/>
              <a:buNone/>
              <a:defRPr/>
            </a:pPr>
            <a:endParaRPr lang="en-IN" sz="2000" dirty="0">
              <a:latin typeface="+mn-lt"/>
            </a:endParaRPr>
          </a:p>
          <a:p>
            <a:pPr>
              <a:defRPr/>
            </a:pPr>
            <a:r>
              <a:rPr lang="en-IN" sz="2000" dirty="0"/>
              <a:t>Polepalle Satyamurthy, </a:t>
            </a:r>
            <a:r>
              <a:rPr lang="en-US" sz="2000" dirty="0" err="1"/>
              <a:t>Pravin</a:t>
            </a:r>
            <a:r>
              <a:rPr lang="en-US" sz="2000" dirty="0"/>
              <a:t> </a:t>
            </a:r>
            <a:r>
              <a:rPr lang="en-US" sz="2000" dirty="0" err="1"/>
              <a:t>Rai</a:t>
            </a:r>
            <a:r>
              <a:rPr lang="en-US" sz="2000" dirty="0"/>
              <a:t>, </a:t>
            </a:r>
            <a:r>
              <a:rPr lang="en-US" sz="2000" dirty="0" err="1"/>
              <a:t>Vikas</a:t>
            </a:r>
            <a:r>
              <a:rPr lang="en-US" sz="2000" dirty="0"/>
              <a:t> </a:t>
            </a:r>
            <a:r>
              <a:rPr lang="en-US" sz="2000" dirty="0" err="1"/>
              <a:t>Tiwari</a:t>
            </a:r>
            <a:r>
              <a:rPr lang="en-US" sz="2000" dirty="0"/>
              <a:t>, </a:t>
            </a:r>
            <a:r>
              <a:rPr lang="en-US" sz="2000" dirty="0" err="1"/>
              <a:t>Kiran</a:t>
            </a:r>
            <a:r>
              <a:rPr lang="en-US" sz="2000" dirty="0"/>
              <a:t> </a:t>
            </a:r>
            <a:r>
              <a:rPr lang="en-US" sz="2000" dirty="0" err="1"/>
              <a:t>Kulkarni</a:t>
            </a:r>
            <a:endParaRPr lang="en-GB" sz="2000" dirty="0"/>
          </a:p>
          <a:p>
            <a:pPr>
              <a:defRPr/>
            </a:pPr>
            <a:r>
              <a:rPr lang="en-US" sz="2000" i="1" dirty="0"/>
              <a:t>ADS Target Development Section, Beam Technology Development Group, </a:t>
            </a:r>
            <a:r>
              <a:rPr lang="en-US" sz="2000" i="1" dirty="0" err="1"/>
              <a:t>Bhabha</a:t>
            </a:r>
            <a:r>
              <a:rPr lang="en-US" sz="2000" i="1" dirty="0"/>
              <a:t> Atomic Research Centre, Mumbai, India-400085</a:t>
            </a:r>
            <a:endParaRPr lang="en-GB" sz="2000" dirty="0"/>
          </a:p>
          <a:p>
            <a:pPr>
              <a:defRPr/>
            </a:pPr>
            <a:r>
              <a:rPr lang="en-IN" sz="2000" dirty="0"/>
              <a:t> </a:t>
            </a:r>
            <a:endParaRPr lang="en-GB" sz="2000" dirty="0"/>
          </a:p>
          <a:p>
            <a:pPr>
              <a:defRPr/>
            </a:pPr>
            <a:r>
              <a:rPr lang="en-US" sz="2000" dirty="0"/>
              <a:t>John Amann, Ray Arnold, Dieter Walz</a:t>
            </a:r>
            <a:endParaRPr lang="en-GB" sz="2000" dirty="0"/>
          </a:p>
          <a:p>
            <a:pPr>
              <a:defRPr/>
            </a:pPr>
            <a:r>
              <a:rPr lang="en-IN" sz="2000" i="1" dirty="0"/>
              <a:t>SLAC National Accelerator Laboratory, Stanford, Menlo Park, CA, USA</a:t>
            </a:r>
          </a:p>
          <a:p>
            <a:pPr>
              <a:defRPr/>
            </a:pPr>
            <a:endParaRPr lang="en-GB" sz="2000" dirty="0"/>
          </a:p>
          <a:p>
            <a:pPr>
              <a:defRPr/>
            </a:pPr>
            <a:r>
              <a:rPr lang="en-GB" sz="2000" dirty="0"/>
              <a:t>Andrei Seryi, John Adams Institute for Accelerator Science, UK</a:t>
            </a:r>
          </a:p>
          <a:p>
            <a:pPr>
              <a:defRPr/>
            </a:pPr>
            <a:r>
              <a:rPr lang="en-IN" sz="2000" i="1" dirty="0"/>
              <a:t> </a:t>
            </a:r>
            <a:endParaRPr lang="en-GB" sz="2000" dirty="0"/>
          </a:p>
          <a:p>
            <a:pPr>
              <a:defRPr/>
            </a:pPr>
            <a:r>
              <a:rPr lang="en-US" sz="2000" dirty="0"/>
              <a:t>Tristan </a:t>
            </a:r>
            <a:r>
              <a:rPr lang="en-US" sz="2000" dirty="0" err="1"/>
              <a:t>Davenne</a:t>
            </a:r>
            <a:r>
              <a:rPr lang="en-US" sz="2000" dirty="0"/>
              <a:t>,  </a:t>
            </a:r>
            <a:r>
              <a:rPr lang="en-US" sz="2000" dirty="0" err="1"/>
              <a:t>Ottone</a:t>
            </a:r>
            <a:r>
              <a:rPr lang="en-US" sz="2000" dirty="0"/>
              <a:t> </a:t>
            </a:r>
            <a:r>
              <a:rPr lang="en-US" sz="2000" dirty="0" err="1"/>
              <a:t>Caretta</a:t>
            </a:r>
            <a:r>
              <a:rPr lang="en-US" sz="2000" dirty="0"/>
              <a:t>, Chris Densham</a:t>
            </a:r>
            <a:r>
              <a:rPr lang="en-GB" sz="2000" dirty="0"/>
              <a:t> </a:t>
            </a:r>
            <a:r>
              <a:rPr lang="en-GB" sz="2000" i="1" dirty="0"/>
              <a:t>Rutherford Appleton Laboratory, UK</a:t>
            </a:r>
            <a:endParaRPr lang="en-GB" sz="2000" dirty="0"/>
          </a:p>
          <a:p>
            <a:pPr>
              <a:defRPr/>
            </a:pPr>
            <a:r>
              <a:rPr lang="en-US" sz="2000" dirty="0"/>
              <a:t> </a:t>
            </a:r>
            <a:endParaRPr lang="en-GB" sz="2000" dirty="0"/>
          </a:p>
          <a:p>
            <a:pPr>
              <a:defRPr/>
            </a:pPr>
            <a:r>
              <a:rPr lang="en-US" sz="2000" dirty="0"/>
              <a:t>Robert  B Appleby</a:t>
            </a:r>
            <a:endParaRPr lang="en-GB" sz="2000" dirty="0"/>
          </a:p>
          <a:p>
            <a:pPr>
              <a:defRPr/>
            </a:pPr>
            <a:r>
              <a:rPr lang="en-US" sz="2100" i="1" dirty="0"/>
              <a:t>The University of Manchester and the Cockcroft Institute, UK</a:t>
            </a:r>
            <a:endParaRPr lang="en-GB" sz="2000" dirty="0"/>
          </a:p>
        </p:txBody>
      </p:sp>
    </p:spTree>
  </p:cSld>
  <p:clrMapOvr>
    <a:masterClrMapping/>
  </p:clrMapOvr>
  <p:transition>
    <p:strips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800225" y="609600"/>
            <a:ext cx="7267575" cy="5943600"/>
            <a:chOff x="606" y="288"/>
            <a:chExt cx="4578" cy="3744"/>
          </a:xfrm>
        </p:grpSpPr>
        <p:sp>
          <p:nvSpPr>
            <p:cNvPr id="701443" name="Rectangle 3"/>
            <p:cNvSpPr>
              <a:spLocks noChangeArrowheads="1"/>
            </p:cNvSpPr>
            <p:nvPr/>
          </p:nvSpPr>
          <p:spPr bwMode="auto">
            <a:xfrm>
              <a:off x="618" y="288"/>
              <a:ext cx="1104" cy="3744"/>
            </a:xfrm>
            <a:prstGeom prst="rect">
              <a:avLst/>
            </a:prstGeom>
            <a:noFill/>
            <a:ln w="38100">
              <a:solidFill>
                <a:schemeClr val="tx1"/>
              </a:solidFill>
              <a:miter lim="800000"/>
              <a:headEnd/>
              <a:tailEnd/>
            </a:ln>
            <a:effectLst/>
          </p:spPr>
          <p:txBody>
            <a:bodyPr wrap="none" anchor="ctr"/>
            <a:lstStyle/>
            <a:p>
              <a:endParaRPr lang="en-US"/>
            </a:p>
          </p:txBody>
        </p:sp>
        <p:sp>
          <p:nvSpPr>
            <p:cNvPr id="701444" name="Rectangle 4"/>
            <p:cNvSpPr>
              <a:spLocks noChangeArrowheads="1"/>
            </p:cNvSpPr>
            <p:nvPr/>
          </p:nvSpPr>
          <p:spPr bwMode="auto">
            <a:xfrm>
              <a:off x="945" y="3111"/>
              <a:ext cx="528" cy="624"/>
            </a:xfrm>
            <a:prstGeom prst="rect">
              <a:avLst/>
            </a:prstGeom>
            <a:solidFill>
              <a:srgbClr val="FF99CC"/>
            </a:solidFill>
            <a:ln w="9525">
              <a:solidFill>
                <a:schemeClr val="tx1"/>
              </a:solidFill>
              <a:miter lim="800000"/>
              <a:headEnd/>
              <a:tailEnd/>
            </a:ln>
            <a:effectLst/>
          </p:spPr>
          <p:txBody>
            <a:bodyPr wrap="none" anchor="ctr"/>
            <a:lstStyle/>
            <a:p>
              <a:pPr algn="ctr" fontAlgn="ctr"/>
              <a:r>
                <a:rPr lang="en-US" sz="2000">
                  <a:latin typeface="Arial Narrow" pitchFamily="34" charset="0"/>
                  <a:ea typeface="Arial Unicode MS" pitchFamily="34" charset="-128"/>
                  <a:cs typeface="Arial Unicode MS" pitchFamily="34" charset="-128"/>
                </a:rPr>
                <a:t>detector</a:t>
              </a:r>
            </a:p>
            <a:p>
              <a:pPr algn="ctr" fontAlgn="ctr"/>
              <a:r>
                <a:rPr lang="en-US" sz="2000">
                  <a:latin typeface="Arial Narrow" pitchFamily="34" charset="0"/>
                  <a:ea typeface="Arial Unicode MS" pitchFamily="34" charset="-128"/>
                  <a:cs typeface="Arial Unicode MS" pitchFamily="34" charset="-128"/>
                </a:rPr>
                <a:t>B</a:t>
              </a:r>
            </a:p>
          </p:txBody>
        </p:sp>
        <p:sp>
          <p:nvSpPr>
            <p:cNvPr id="701445" name="AutoShape 5"/>
            <p:cNvSpPr>
              <a:spLocks noChangeArrowheads="1"/>
            </p:cNvSpPr>
            <p:nvPr/>
          </p:nvSpPr>
          <p:spPr bwMode="auto">
            <a:xfrm rot="16200000">
              <a:off x="522" y="2007"/>
              <a:ext cx="288"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a:effectLst/>
          </p:spPr>
          <p:txBody>
            <a:bodyPr wrap="none" anchor="ctr"/>
            <a:lstStyle/>
            <a:p>
              <a:endParaRPr lang="en-US"/>
            </a:p>
          </p:txBody>
        </p:sp>
        <p:sp>
          <p:nvSpPr>
            <p:cNvPr id="701446" name="AutoShape 6"/>
            <p:cNvSpPr>
              <a:spLocks noChangeArrowheads="1"/>
            </p:cNvSpPr>
            <p:nvPr/>
          </p:nvSpPr>
          <p:spPr bwMode="auto">
            <a:xfrm rot="5400000">
              <a:off x="1521" y="2007"/>
              <a:ext cx="288"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a:effectLst/>
          </p:spPr>
          <p:txBody>
            <a:bodyPr wrap="none" anchor="ctr"/>
            <a:lstStyle/>
            <a:p>
              <a:endParaRPr lang="en-US"/>
            </a:p>
          </p:txBody>
        </p:sp>
        <p:sp>
          <p:nvSpPr>
            <p:cNvPr id="701447" name="Rectangle 7"/>
            <p:cNvSpPr>
              <a:spLocks noChangeArrowheads="1"/>
            </p:cNvSpPr>
            <p:nvPr/>
          </p:nvSpPr>
          <p:spPr bwMode="auto">
            <a:xfrm>
              <a:off x="902" y="1767"/>
              <a:ext cx="528" cy="624"/>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01448" name="Line 8"/>
            <p:cNvSpPr>
              <a:spLocks noChangeShapeType="1"/>
            </p:cNvSpPr>
            <p:nvPr/>
          </p:nvSpPr>
          <p:spPr bwMode="auto">
            <a:xfrm>
              <a:off x="606" y="2055"/>
              <a:ext cx="576" cy="0"/>
            </a:xfrm>
            <a:prstGeom prst="line">
              <a:avLst/>
            </a:prstGeom>
            <a:noFill/>
            <a:ln w="9525">
              <a:solidFill>
                <a:srgbClr val="FF5050"/>
              </a:solidFill>
              <a:round/>
              <a:headEnd/>
              <a:tailEnd type="triangle" w="med" len="med"/>
            </a:ln>
            <a:effectLst/>
          </p:spPr>
          <p:txBody>
            <a:bodyPr/>
            <a:lstStyle/>
            <a:p>
              <a:endParaRPr lang="en-US"/>
            </a:p>
          </p:txBody>
        </p:sp>
        <p:sp>
          <p:nvSpPr>
            <p:cNvPr id="701449" name="Line 9"/>
            <p:cNvSpPr>
              <a:spLocks noChangeShapeType="1"/>
            </p:cNvSpPr>
            <p:nvPr/>
          </p:nvSpPr>
          <p:spPr bwMode="auto">
            <a:xfrm flipH="1">
              <a:off x="1167" y="2055"/>
              <a:ext cx="576" cy="0"/>
            </a:xfrm>
            <a:prstGeom prst="line">
              <a:avLst/>
            </a:prstGeom>
            <a:noFill/>
            <a:ln w="9525">
              <a:solidFill>
                <a:srgbClr val="3333FF"/>
              </a:solidFill>
              <a:round/>
              <a:headEnd/>
              <a:tailEnd type="triangle" w="med" len="med"/>
            </a:ln>
            <a:effectLst/>
          </p:spPr>
          <p:txBody>
            <a:bodyPr/>
            <a:lstStyle/>
            <a:p>
              <a:endParaRPr lang="en-US"/>
            </a:p>
          </p:txBody>
        </p:sp>
        <p:sp>
          <p:nvSpPr>
            <p:cNvPr id="701450" name="Freeform 10"/>
            <p:cNvSpPr>
              <a:spLocks/>
            </p:cNvSpPr>
            <p:nvPr/>
          </p:nvSpPr>
          <p:spPr bwMode="auto">
            <a:xfrm>
              <a:off x="627" y="2487"/>
              <a:ext cx="624" cy="240"/>
            </a:xfrm>
            <a:custGeom>
              <a:avLst/>
              <a:gdLst/>
              <a:ahLst/>
              <a:cxnLst>
                <a:cxn ang="0">
                  <a:pos x="0" y="0"/>
                </a:cxn>
                <a:cxn ang="0">
                  <a:pos x="777" y="0"/>
                </a:cxn>
                <a:cxn ang="0">
                  <a:pos x="780" y="118"/>
                </a:cxn>
                <a:cxn ang="0">
                  <a:pos x="960" y="120"/>
                </a:cxn>
                <a:cxn ang="0">
                  <a:pos x="960" y="240"/>
                </a:cxn>
                <a:cxn ang="0">
                  <a:pos x="0" y="240"/>
                </a:cxn>
                <a:cxn ang="0">
                  <a:pos x="0" y="0"/>
                </a:cxn>
              </a:cxnLst>
              <a:rect l="0" t="0" r="r" b="b"/>
              <a:pathLst>
                <a:path w="960" h="240">
                  <a:moveTo>
                    <a:pt x="0" y="0"/>
                  </a:moveTo>
                  <a:lnTo>
                    <a:pt x="777" y="0"/>
                  </a:lnTo>
                  <a:lnTo>
                    <a:pt x="780" y="118"/>
                  </a:lnTo>
                  <a:lnTo>
                    <a:pt x="960" y="120"/>
                  </a:lnTo>
                  <a:lnTo>
                    <a:pt x="960" y="240"/>
                  </a:lnTo>
                  <a:lnTo>
                    <a:pt x="0" y="240"/>
                  </a:lnTo>
                  <a:lnTo>
                    <a:pt x="0" y="0"/>
                  </a:lnTo>
                  <a:close/>
                </a:path>
              </a:pathLst>
            </a:custGeom>
            <a:solidFill>
              <a:srgbClr val="800000"/>
            </a:solidFill>
            <a:ln w="9525">
              <a:solidFill>
                <a:schemeClr val="tx1"/>
              </a:solidFill>
              <a:round/>
              <a:headEnd/>
              <a:tailEnd/>
            </a:ln>
            <a:effectLst/>
          </p:spPr>
          <p:txBody>
            <a:bodyPr/>
            <a:lstStyle/>
            <a:p>
              <a:endParaRPr lang="en-US"/>
            </a:p>
          </p:txBody>
        </p:sp>
        <p:sp>
          <p:nvSpPr>
            <p:cNvPr id="701451" name="Freeform 11"/>
            <p:cNvSpPr>
              <a:spLocks/>
            </p:cNvSpPr>
            <p:nvPr/>
          </p:nvSpPr>
          <p:spPr bwMode="auto">
            <a:xfrm rot="10800000">
              <a:off x="1137" y="2487"/>
              <a:ext cx="576" cy="240"/>
            </a:xfrm>
            <a:custGeom>
              <a:avLst/>
              <a:gdLst/>
              <a:ahLst/>
              <a:cxnLst>
                <a:cxn ang="0">
                  <a:pos x="0" y="0"/>
                </a:cxn>
                <a:cxn ang="0">
                  <a:pos x="777" y="0"/>
                </a:cxn>
                <a:cxn ang="0">
                  <a:pos x="780" y="118"/>
                </a:cxn>
                <a:cxn ang="0">
                  <a:pos x="960" y="120"/>
                </a:cxn>
                <a:cxn ang="0">
                  <a:pos x="960" y="240"/>
                </a:cxn>
                <a:cxn ang="0">
                  <a:pos x="0" y="240"/>
                </a:cxn>
                <a:cxn ang="0">
                  <a:pos x="0" y="0"/>
                </a:cxn>
              </a:cxnLst>
              <a:rect l="0" t="0" r="r" b="b"/>
              <a:pathLst>
                <a:path w="960" h="240">
                  <a:moveTo>
                    <a:pt x="0" y="0"/>
                  </a:moveTo>
                  <a:lnTo>
                    <a:pt x="777" y="0"/>
                  </a:lnTo>
                  <a:lnTo>
                    <a:pt x="780" y="118"/>
                  </a:lnTo>
                  <a:lnTo>
                    <a:pt x="960" y="120"/>
                  </a:lnTo>
                  <a:lnTo>
                    <a:pt x="960" y="240"/>
                  </a:lnTo>
                  <a:lnTo>
                    <a:pt x="0" y="240"/>
                  </a:lnTo>
                  <a:lnTo>
                    <a:pt x="0" y="0"/>
                  </a:lnTo>
                  <a:close/>
                </a:path>
              </a:pathLst>
            </a:custGeom>
            <a:solidFill>
              <a:srgbClr val="003300"/>
            </a:solidFill>
            <a:ln w="9525">
              <a:solidFill>
                <a:schemeClr val="tx1"/>
              </a:solidFill>
              <a:round/>
              <a:headEnd/>
              <a:tailEnd/>
            </a:ln>
            <a:effectLst/>
          </p:spPr>
          <p:txBody>
            <a:bodyPr/>
            <a:lstStyle/>
            <a:p>
              <a:endParaRPr lang="en-US"/>
            </a:p>
          </p:txBody>
        </p:sp>
        <p:sp>
          <p:nvSpPr>
            <p:cNvPr id="701452" name="Freeform 12"/>
            <p:cNvSpPr>
              <a:spLocks/>
            </p:cNvSpPr>
            <p:nvPr/>
          </p:nvSpPr>
          <p:spPr bwMode="auto">
            <a:xfrm>
              <a:off x="632" y="1911"/>
              <a:ext cx="266" cy="116"/>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53" name="Freeform 13"/>
            <p:cNvSpPr>
              <a:spLocks/>
            </p:cNvSpPr>
            <p:nvPr/>
          </p:nvSpPr>
          <p:spPr bwMode="auto">
            <a:xfrm rot="10800000">
              <a:off x="1434" y="2083"/>
              <a:ext cx="266" cy="116"/>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54" name="Freeform 14"/>
            <p:cNvSpPr>
              <a:spLocks/>
            </p:cNvSpPr>
            <p:nvPr/>
          </p:nvSpPr>
          <p:spPr bwMode="auto">
            <a:xfrm rot="10800000" flipV="1">
              <a:off x="1434" y="1911"/>
              <a:ext cx="266" cy="115"/>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55" name="Freeform 15"/>
            <p:cNvSpPr>
              <a:spLocks/>
            </p:cNvSpPr>
            <p:nvPr/>
          </p:nvSpPr>
          <p:spPr bwMode="auto">
            <a:xfrm flipV="1">
              <a:off x="632" y="2080"/>
              <a:ext cx="266" cy="115"/>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56" name="Rectangle 16"/>
            <p:cNvSpPr>
              <a:spLocks noChangeArrowheads="1"/>
            </p:cNvSpPr>
            <p:nvPr/>
          </p:nvSpPr>
          <p:spPr bwMode="auto">
            <a:xfrm>
              <a:off x="2394" y="288"/>
              <a:ext cx="1104" cy="3744"/>
            </a:xfrm>
            <a:prstGeom prst="rect">
              <a:avLst/>
            </a:prstGeom>
            <a:noFill/>
            <a:ln w="38100">
              <a:solidFill>
                <a:schemeClr val="tx1"/>
              </a:solidFill>
              <a:miter lim="800000"/>
              <a:headEnd/>
              <a:tailEnd/>
            </a:ln>
            <a:effectLst/>
          </p:spPr>
          <p:txBody>
            <a:bodyPr wrap="none" anchor="ctr"/>
            <a:lstStyle/>
            <a:p>
              <a:endParaRPr lang="en-US"/>
            </a:p>
          </p:txBody>
        </p:sp>
        <p:sp>
          <p:nvSpPr>
            <p:cNvPr id="701457" name="Rectangle 17"/>
            <p:cNvSpPr>
              <a:spLocks noChangeArrowheads="1"/>
            </p:cNvSpPr>
            <p:nvPr/>
          </p:nvSpPr>
          <p:spPr bwMode="auto">
            <a:xfrm>
              <a:off x="2721" y="3111"/>
              <a:ext cx="528" cy="624"/>
            </a:xfrm>
            <a:prstGeom prst="rect">
              <a:avLst/>
            </a:prstGeom>
            <a:solidFill>
              <a:srgbClr val="FF99CC"/>
            </a:solidFill>
            <a:ln w="9525">
              <a:solidFill>
                <a:schemeClr val="tx1"/>
              </a:solidFill>
              <a:miter lim="800000"/>
              <a:headEnd/>
              <a:tailEnd/>
            </a:ln>
            <a:effectLst/>
          </p:spPr>
          <p:txBody>
            <a:bodyPr wrap="none" anchor="ctr"/>
            <a:lstStyle/>
            <a:p>
              <a:endParaRPr lang="en-US"/>
            </a:p>
          </p:txBody>
        </p:sp>
        <p:sp>
          <p:nvSpPr>
            <p:cNvPr id="701458" name="AutoShape 18"/>
            <p:cNvSpPr>
              <a:spLocks noChangeArrowheads="1"/>
            </p:cNvSpPr>
            <p:nvPr/>
          </p:nvSpPr>
          <p:spPr bwMode="auto">
            <a:xfrm rot="16200000">
              <a:off x="2298" y="2007"/>
              <a:ext cx="288"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a:effectLst/>
          </p:spPr>
          <p:txBody>
            <a:bodyPr wrap="none" anchor="ctr"/>
            <a:lstStyle/>
            <a:p>
              <a:endParaRPr lang="en-US"/>
            </a:p>
          </p:txBody>
        </p:sp>
        <p:sp>
          <p:nvSpPr>
            <p:cNvPr id="701459" name="AutoShape 19"/>
            <p:cNvSpPr>
              <a:spLocks noChangeArrowheads="1"/>
            </p:cNvSpPr>
            <p:nvPr/>
          </p:nvSpPr>
          <p:spPr bwMode="auto">
            <a:xfrm rot="5400000">
              <a:off x="3297" y="2007"/>
              <a:ext cx="288"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a:effectLst/>
          </p:spPr>
          <p:txBody>
            <a:bodyPr wrap="none" anchor="ctr"/>
            <a:lstStyle/>
            <a:p>
              <a:endParaRPr lang="en-US"/>
            </a:p>
          </p:txBody>
        </p:sp>
        <p:sp>
          <p:nvSpPr>
            <p:cNvPr id="701460" name="Rectangle 20"/>
            <p:cNvSpPr>
              <a:spLocks noChangeArrowheads="1"/>
            </p:cNvSpPr>
            <p:nvPr/>
          </p:nvSpPr>
          <p:spPr bwMode="auto">
            <a:xfrm>
              <a:off x="2678" y="1737"/>
              <a:ext cx="528" cy="624"/>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01461" name="Line 21"/>
            <p:cNvSpPr>
              <a:spLocks noChangeShapeType="1"/>
            </p:cNvSpPr>
            <p:nvPr/>
          </p:nvSpPr>
          <p:spPr bwMode="auto">
            <a:xfrm>
              <a:off x="2382" y="2055"/>
              <a:ext cx="576" cy="0"/>
            </a:xfrm>
            <a:prstGeom prst="line">
              <a:avLst/>
            </a:prstGeom>
            <a:noFill/>
            <a:ln w="9525">
              <a:solidFill>
                <a:srgbClr val="FF5050"/>
              </a:solidFill>
              <a:round/>
              <a:headEnd/>
              <a:tailEnd type="triangle" w="med" len="med"/>
            </a:ln>
            <a:effectLst/>
          </p:spPr>
          <p:txBody>
            <a:bodyPr/>
            <a:lstStyle/>
            <a:p>
              <a:endParaRPr lang="en-US"/>
            </a:p>
          </p:txBody>
        </p:sp>
        <p:sp>
          <p:nvSpPr>
            <p:cNvPr id="701462" name="Line 22"/>
            <p:cNvSpPr>
              <a:spLocks noChangeShapeType="1"/>
            </p:cNvSpPr>
            <p:nvPr/>
          </p:nvSpPr>
          <p:spPr bwMode="auto">
            <a:xfrm flipH="1">
              <a:off x="2943" y="2055"/>
              <a:ext cx="576" cy="0"/>
            </a:xfrm>
            <a:prstGeom prst="line">
              <a:avLst/>
            </a:prstGeom>
            <a:noFill/>
            <a:ln w="9525">
              <a:solidFill>
                <a:srgbClr val="3333FF"/>
              </a:solidFill>
              <a:round/>
              <a:headEnd/>
              <a:tailEnd type="triangle" w="med" len="med"/>
            </a:ln>
            <a:effectLst/>
          </p:spPr>
          <p:txBody>
            <a:bodyPr/>
            <a:lstStyle/>
            <a:p>
              <a:endParaRPr lang="en-US"/>
            </a:p>
          </p:txBody>
        </p:sp>
        <p:sp>
          <p:nvSpPr>
            <p:cNvPr id="701463" name="Freeform 23"/>
            <p:cNvSpPr>
              <a:spLocks/>
            </p:cNvSpPr>
            <p:nvPr/>
          </p:nvSpPr>
          <p:spPr bwMode="auto">
            <a:xfrm>
              <a:off x="2589" y="2745"/>
              <a:ext cx="624" cy="240"/>
            </a:xfrm>
            <a:custGeom>
              <a:avLst/>
              <a:gdLst/>
              <a:ahLst/>
              <a:cxnLst>
                <a:cxn ang="0">
                  <a:pos x="0" y="0"/>
                </a:cxn>
                <a:cxn ang="0">
                  <a:pos x="777" y="0"/>
                </a:cxn>
                <a:cxn ang="0">
                  <a:pos x="780" y="118"/>
                </a:cxn>
                <a:cxn ang="0">
                  <a:pos x="960" y="120"/>
                </a:cxn>
                <a:cxn ang="0">
                  <a:pos x="960" y="240"/>
                </a:cxn>
                <a:cxn ang="0">
                  <a:pos x="0" y="240"/>
                </a:cxn>
                <a:cxn ang="0">
                  <a:pos x="0" y="0"/>
                </a:cxn>
              </a:cxnLst>
              <a:rect l="0" t="0" r="r" b="b"/>
              <a:pathLst>
                <a:path w="960" h="240">
                  <a:moveTo>
                    <a:pt x="0" y="0"/>
                  </a:moveTo>
                  <a:lnTo>
                    <a:pt x="777" y="0"/>
                  </a:lnTo>
                  <a:lnTo>
                    <a:pt x="780" y="118"/>
                  </a:lnTo>
                  <a:lnTo>
                    <a:pt x="960" y="120"/>
                  </a:lnTo>
                  <a:lnTo>
                    <a:pt x="960" y="240"/>
                  </a:lnTo>
                  <a:lnTo>
                    <a:pt x="0" y="240"/>
                  </a:lnTo>
                  <a:lnTo>
                    <a:pt x="0" y="0"/>
                  </a:lnTo>
                  <a:close/>
                </a:path>
              </a:pathLst>
            </a:custGeom>
            <a:solidFill>
              <a:srgbClr val="800000"/>
            </a:solidFill>
            <a:ln w="9525">
              <a:solidFill>
                <a:schemeClr val="tx1"/>
              </a:solidFill>
              <a:round/>
              <a:headEnd/>
              <a:tailEnd/>
            </a:ln>
            <a:effectLst/>
          </p:spPr>
          <p:txBody>
            <a:bodyPr/>
            <a:lstStyle/>
            <a:p>
              <a:endParaRPr lang="en-US"/>
            </a:p>
          </p:txBody>
        </p:sp>
        <p:sp>
          <p:nvSpPr>
            <p:cNvPr id="701464" name="Freeform 24"/>
            <p:cNvSpPr>
              <a:spLocks/>
            </p:cNvSpPr>
            <p:nvPr/>
          </p:nvSpPr>
          <p:spPr bwMode="auto">
            <a:xfrm rot="10800000">
              <a:off x="2739" y="2475"/>
              <a:ext cx="576" cy="240"/>
            </a:xfrm>
            <a:custGeom>
              <a:avLst/>
              <a:gdLst/>
              <a:ahLst/>
              <a:cxnLst>
                <a:cxn ang="0">
                  <a:pos x="0" y="0"/>
                </a:cxn>
                <a:cxn ang="0">
                  <a:pos x="777" y="0"/>
                </a:cxn>
                <a:cxn ang="0">
                  <a:pos x="780" y="118"/>
                </a:cxn>
                <a:cxn ang="0">
                  <a:pos x="960" y="120"/>
                </a:cxn>
                <a:cxn ang="0">
                  <a:pos x="960" y="240"/>
                </a:cxn>
                <a:cxn ang="0">
                  <a:pos x="0" y="240"/>
                </a:cxn>
                <a:cxn ang="0">
                  <a:pos x="0" y="0"/>
                </a:cxn>
              </a:cxnLst>
              <a:rect l="0" t="0" r="r" b="b"/>
              <a:pathLst>
                <a:path w="960" h="240">
                  <a:moveTo>
                    <a:pt x="0" y="0"/>
                  </a:moveTo>
                  <a:lnTo>
                    <a:pt x="777" y="0"/>
                  </a:lnTo>
                  <a:lnTo>
                    <a:pt x="780" y="118"/>
                  </a:lnTo>
                  <a:lnTo>
                    <a:pt x="960" y="120"/>
                  </a:lnTo>
                  <a:lnTo>
                    <a:pt x="960" y="240"/>
                  </a:lnTo>
                  <a:lnTo>
                    <a:pt x="0" y="240"/>
                  </a:lnTo>
                  <a:lnTo>
                    <a:pt x="0" y="0"/>
                  </a:lnTo>
                  <a:close/>
                </a:path>
              </a:pathLst>
            </a:custGeom>
            <a:solidFill>
              <a:srgbClr val="003300"/>
            </a:solidFill>
            <a:ln w="9525">
              <a:solidFill>
                <a:schemeClr val="tx1"/>
              </a:solidFill>
              <a:round/>
              <a:headEnd/>
              <a:tailEnd/>
            </a:ln>
            <a:effectLst/>
          </p:spPr>
          <p:txBody>
            <a:bodyPr/>
            <a:lstStyle/>
            <a:p>
              <a:endParaRPr lang="en-US"/>
            </a:p>
          </p:txBody>
        </p:sp>
        <p:sp>
          <p:nvSpPr>
            <p:cNvPr id="701465" name="Freeform 25"/>
            <p:cNvSpPr>
              <a:spLocks/>
            </p:cNvSpPr>
            <p:nvPr/>
          </p:nvSpPr>
          <p:spPr bwMode="auto">
            <a:xfrm rot="16200000">
              <a:off x="2335" y="1716"/>
              <a:ext cx="266" cy="116"/>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66" name="Freeform 26"/>
            <p:cNvSpPr>
              <a:spLocks/>
            </p:cNvSpPr>
            <p:nvPr/>
          </p:nvSpPr>
          <p:spPr bwMode="auto">
            <a:xfrm rot="5400000">
              <a:off x="3292" y="2268"/>
              <a:ext cx="266" cy="116"/>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67" name="Freeform 27"/>
            <p:cNvSpPr>
              <a:spLocks/>
            </p:cNvSpPr>
            <p:nvPr/>
          </p:nvSpPr>
          <p:spPr bwMode="auto">
            <a:xfrm rot="16202639" flipV="1">
              <a:off x="3293" y="1719"/>
              <a:ext cx="266" cy="115"/>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68" name="Freeform 28"/>
            <p:cNvSpPr>
              <a:spLocks/>
            </p:cNvSpPr>
            <p:nvPr/>
          </p:nvSpPr>
          <p:spPr bwMode="auto">
            <a:xfrm rot="5400000" flipV="1">
              <a:off x="2334" y="2266"/>
              <a:ext cx="266" cy="115"/>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69" name="Rectangle 29"/>
            <p:cNvSpPr>
              <a:spLocks noChangeArrowheads="1"/>
            </p:cNvSpPr>
            <p:nvPr/>
          </p:nvSpPr>
          <p:spPr bwMode="auto">
            <a:xfrm>
              <a:off x="4059" y="288"/>
              <a:ext cx="1104" cy="3744"/>
            </a:xfrm>
            <a:prstGeom prst="rect">
              <a:avLst/>
            </a:prstGeom>
            <a:noFill/>
            <a:ln w="38100">
              <a:solidFill>
                <a:schemeClr val="tx1"/>
              </a:solidFill>
              <a:miter lim="800000"/>
              <a:headEnd/>
              <a:tailEnd/>
            </a:ln>
            <a:effectLst/>
          </p:spPr>
          <p:txBody>
            <a:bodyPr wrap="none" anchor="ctr"/>
            <a:lstStyle/>
            <a:p>
              <a:endParaRPr lang="en-US"/>
            </a:p>
          </p:txBody>
        </p:sp>
        <p:sp>
          <p:nvSpPr>
            <p:cNvPr id="701470" name="Rectangle 30"/>
            <p:cNvSpPr>
              <a:spLocks noChangeArrowheads="1"/>
            </p:cNvSpPr>
            <p:nvPr/>
          </p:nvSpPr>
          <p:spPr bwMode="auto">
            <a:xfrm>
              <a:off x="4335" y="1731"/>
              <a:ext cx="528" cy="624"/>
            </a:xfrm>
            <a:prstGeom prst="rect">
              <a:avLst/>
            </a:prstGeom>
            <a:solidFill>
              <a:srgbClr val="FF99CC"/>
            </a:solidFill>
            <a:ln w="9525">
              <a:solidFill>
                <a:schemeClr val="tx1"/>
              </a:solidFill>
              <a:miter lim="800000"/>
              <a:headEnd/>
              <a:tailEnd/>
            </a:ln>
            <a:effectLst/>
          </p:spPr>
          <p:txBody>
            <a:bodyPr wrap="none" anchor="ctr"/>
            <a:lstStyle/>
            <a:p>
              <a:endParaRPr lang="en-US"/>
            </a:p>
          </p:txBody>
        </p:sp>
        <p:sp>
          <p:nvSpPr>
            <p:cNvPr id="701471" name="AutoShape 31"/>
            <p:cNvSpPr>
              <a:spLocks noChangeArrowheads="1"/>
            </p:cNvSpPr>
            <p:nvPr/>
          </p:nvSpPr>
          <p:spPr bwMode="auto">
            <a:xfrm rot="16200000">
              <a:off x="3963" y="2007"/>
              <a:ext cx="288"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a:effectLst/>
          </p:spPr>
          <p:txBody>
            <a:bodyPr wrap="none" anchor="ctr"/>
            <a:lstStyle/>
            <a:p>
              <a:endParaRPr lang="en-US"/>
            </a:p>
          </p:txBody>
        </p:sp>
        <p:sp>
          <p:nvSpPr>
            <p:cNvPr id="701472" name="AutoShape 32"/>
            <p:cNvSpPr>
              <a:spLocks noChangeArrowheads="1"/>
            </p:cNvSpPr>
            <p:nvPr/>
          </p:nvSpPr>
          <p:spPr bwMode="auto">
            <a:xfrm rot="5400000">
              <a:off x="4962" y="2007"/>
              <a:ext cx="288"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800000"/>
            </a:solidFill>
            <a:ln w="9525">
              <a:solidFill>
                <a:schemeClr val="tx1"/>
              </a:solidFill>
              <a:miter lim="800000"/>
              <a:headEnd/>
              <a:tailEnd/>
            </a:ln>
            <a:effectLst/>
          </p:spPr>
          <p:txBody>
            <a:bodyPr wrap="none" anchor="ctr"/>
            <a:lstStyle/>
            <a:p>
              <a:endParaRPr lang="en-US"/>
            </a:p>
          </p:txBody>
        </p:sp>
        <p:sp>
          <p:nvSpPr>
            <p:cNvPr id="701473" name="Rectangle 33"/>
            <p:cNvSpPr>
              <a:spLocks noChangeArrowheads="1"/>
            </p:cNvSpPr>
            <p:nvPr/>
          </p:nvSpPr>
          <p:spPr bwMode="auto">
            <a:xfrm>
              <a:off x="4343" y="567"/>
              <a:ext cx="528" cy="624"/>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01474" name="Line 34"/>
            <p:cNvSpPr>
              <a:spLocks noChangeShapeType="1"/>
            </p:cNvSpPr>
            <p:nvPr/>
          </p:nvSpPr>
          <p:spPr bwMode="auto">
            <a:xfrm>
              <a:off x="4047" y="2055"/>
              <a:ext cx="576" cy="0"/>
            </a:xfrm>
            <a:prstGeom prst="line">
              <a:avLst/>
            </a:prstGeom>
            <a:noFill/>
            <a:ln w="9525">
              <a:solidFill>
                <a:srgbClr val="FF5050"/>
              </a:solidFill>
              <a:round/>
              <a:headEnd/>
              <a:tailEnd type="triangle" w="med" len="med"/>
            </a:ln>
            <a:effectLst/>
          </p:spPr>
          <p:txBody>
            <a:bodyPr/>
            <a:lstStyle/>
            <a:p>
              <a:endParaRPr lang="en-US"/>
            </a:p>
          </p:txBody>
        </p:sp>
        <p:sp>
          <p:nvSpPr>
            <p:cNvPr id="701475" name="Line 35"/>
            <p:cNvSpPr>
              <a:spLocks noChangeShapeType="1"/>
            </p:cNvSpPr>
            <p:nvPr/>
          </p:nvSpPr>
          <p:spPr bwMode="auto">
            <a:xfrm flipH="1">
              <a:off x="4608" y="2055"/>
              <a:ext cx="576" cy="0"/>
            </a:xfrm>
            <a:prstGeom prst="line">
              <a:avLst/>
            </a:prstGeom>
            <a:noFill/>
            <a:ln w="9525">
              <a:solidFill>
                <a:srgbClr val="3333FF"/>
              </a:solidFill>
              <a:round/>
              <a:headEnd/>
              <a:tailEnd type="triangle" w="med" len="med"/>
            </a:ln>
            <a:effectLst/>
          </p:spPr>
          <p:txBody>
            <a:bodyPr/>
            <a:lstStyle/>
            <a:p>
              <a:endParaRPr lang="en-US"/>
            </a:p>
          </p:txBody>
        </p:sp>
        <p:sp>
          <p:nvSpPr>
            <p:cNvPr id="701476" name="Freeform 36"/>
            <p:cNvSpPr>
              <a:spLocks/>
            </p:cNvSpPr>
            <p:nvPr/>
          </p:nvSpPr>
          <p:spPr bwMode="auto">
            <a:xfrm>
              <a:off x="4068" y="1335"/>
              <a:ext cx="624" cy="240"/>
            </a:xfrm>
            <a:custGeom>
              <a:avLst/>
              <a:gdLst/>
              <a:ahLst/>
              <a:cxnLst>
                <a:cxn ang="0">
                  <a:pos x="0" y="0"/>
                </a:cxn>
                <a:cxn ang="0">
                  <a:pos x="777" y="0"/>
                </a:cxn>
                <a:cxn ang="0">
                  <a:pos x="780" y="118"/>
                </a:cxn>
                <a:cxn ang="0">
                  <a:pos x="960" y="120"/>
                </a:cxn>
                <a:cxn ang="0">
                  <a:pos x="960" y="240"/>
                </a:cxn>
                <a:cxn ang="0">
                  <a:pos x="0" y="240"/>
                </a:cxn>
                <a:cxn ang="0">
                  <a:pos x="0" y="0"/>
                </a:cxn>
              </a:cxnLst>
              <a:rect l="0" t="0" r="r" b="b"/>
              <a:pathLst>
                <a:path w="960" h="240">
                  <a:moveTo>
                    <a:pt x="0" y="0"/>
                  </a:moveTo>
                  <a:lnTo>
                    <a:pt x="777" y="0"/>
                  </a:lnTo>
                  <a:lnTo>
                    <a:pt x="780" y="118"/>
                  </a:lnTo>
                  <a:lnTo>
                    <a:pt x="960" y="120"/>
                  </a:lnTo>
                  <a:lnTo>
                    <a:pt x="960" y="240"/>
                  </a:lnTo>
                  <a:lnTo>
                    <a:pt x="0" y="240"/>
                  </a:lnTo>
                  <a:lnTo>
                    <a:pt x="0" y="0"/>
                  </a:lnTo>
                  <a:close/>
                </a:path>
              </a:pathLst>
            </a:custGeom>
            <a:solidFill>
              <a:srgbClr val="800000"/>
            </a:solidFill>
            <a:ln w="9525">
              <a:solidFill>
                <a:schemeClr val="tx1"/>
              </a:solidFill>
              <a:round/>
              <a:headEnd/>
              <a:tailEnd/>
            </a:ln>
            <a:effectLst/>
          </p:spPr>
          <p:txBody>
            <a:bodyPr/>
            <a:lstStyle/>
            <a:p>
              <a:endParaRPr lang="en-US"/>
            </a:p>
          </p:txBody>
        </p:sp>
        <p:sp>
          <p:nvSpPr>
            <p:cNvPr id="701477" name="Freeform 37"/>
            <p:cNvSpPr>
              <a:spLocks/>
            </p:cNvSpPr>
            <p:nvPr/>
          </p:nvSpPr>
          <p:spPr bwMode="auto">
            <a:xfrm rot="10800000">
              <a:off x="4578" y="1335"/>
              <a:ext cx="576" cy="240"/>
            </a:xfrm>
            <a:custGeom>
              <a:avLst/>
              <a:gdLst/>
              <a:ahLst/>
              <a:cxnLst>
                <a:cxn ang="0">
                  <a:pos x="0" y="0"/>
                </a:cxn>
                <a:cxn ang="0">
                  <a:pos x="777" y="0"/>
                </a:cxn>
                <a:cxn ang="0">
                  <a:pos x="780" y="118"/>
                </a:cxn>
                <a:cxn ang="0">
                  <a:pos x="960" y="120"/>
                </a:cxn>
                <a:cxn ang="0">
                  <a:pos x="960" y="240"/>
                </a:cxn>
                <a:cxn ang="0">
                  <a:pos x="0" y="240"/>
                </a:cxn>
                <a:cxn ang="0">
                  <a:pos x="0" y="0"/>
                </a:cxn>
              </a:cxnLst>
              <a:rect l="0" t="0" r="r" b="b"/>
              <a:pathLst>
                <a:path w="960" h="240">
                  <a:moveTo>
                    <a:pt x="0" y="0"/>
                  </a:moveTo>
                  <a:lnTo>
                    <a:pt x="777" y="0"/>
                  </a:lnTo>
                  <a:lnTo>
                    <a:pt x="780" y="118"/>
                  </a:lnTo>
                  <a:lnTo>
                    <a:pt x="960" y="120"/>
                  </a:lnTo>
                  <a:lnTo>
                    <a:pt x="960" y="240"/>
                  </a:lnTo>
                  <a:lnTo>
                    <a:pt x="0" y="240"/>
                  </a:lnTo>
                  <a:lnTo>
                    <a:pt x="0" y="0"/>
                  </a:lnTo>
                  <a:close/>
                </a:path>
              </a:pathLst>
            </a:custGeom>
            <a:solidFill>
              <a:srgbClr val="003300"/>
            </a:solidFill>
            <a:ln w="9525">
              <a:solidFill>
                <a:schemeClr val="tx1"/>
              </a:solidFill>
              <a:round/>
              <a:headEnd/>
              <a:tailEnd/>
            </a:ln>
            <a:effectLst/>
          </p:spPr>
          <p:txBody>
            <a:bodyPr/>
            <a:lstStyle/>
            <a:p>
              <a:endParaRPr lang="en-US"/>
            </a:p>
          </p:txBody>
        </p:sp>
        <p:sp>
          <p:nvSpPr>
            <p:cNvPr id="701478" name="Freeform 38"/>
            <p:cNvSpPr>
              <a:spLocks/>
            </p:cNvSpPr>
            <p:nvPr/>
          </p:nvSpPr>
          <p:spPr bwMode="auto">
            <a:xfrm>
              <a:off x="4073" y="1911"/>
              <a:ext cx="266" cy="116"/>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79" name="Freeform 39"/>
            <p:cNvSpPr>
              <a:spLocks/>
            </p:cNvSpPr>
            <p:nvPr/>
          </p:nvSpPr>
          <p:spPr bwMode="auto">
            <a:xfrm rot="10800000">
              <a:off x="4875" y="2083"/>
              <a:ext cx="266" cy="116"/>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80" name="Freeform 40"/>
            <p:cNvSpPr>
              <a:spLocks/>
            </p:cNvSpPr>
            <p:nvPr/>
          </p:nvSpPr>
          <p:spPr bwMode="auto">
            <a:xfrm rot="10800000" flipV="1">
              <a:off x="4875" y="1911"/>
              <a:ext cx="266" cy="115"/>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81" name="Freeform 41"/>
            <p:cNvSpPr>
              <a:spLocks/>
            </p:cNvSpPr>
            <p:nvPr/>
          </p:nvSpPr>
          <p:spPr bwMode="auto">
            <a:xfrm flipV="1">
              <a:off x="4073" y="2080"/>
              <a:ext cx="266" cy="115"/>
            </a:xfrm>
            <a:custGeom>
              <a:avLst/>
              <a:gdLst/>
              <a:ahLst/>
              <a:cxnLst>
                <a:cxn ang="0">
                  <a:pos x="0" y="0"/>
                </a:cxn>
                <a:cxn ang="0">
                  <a:pos x="88" y="68"/>
                </a:cxn>
                <a:cxn ang="0">
                  <a:pos x="88" y="116"/>
                </a:cxn>
                <a:cxn ang="0">
                  <a:pos x="266" y="116"/>
                </a:cxn>
                <a:cxn ang="0">
                  <a:pos x="266" y="0"/>
                </a:cxn>
                <a:cxn ang="0">
                  <a:pos x="0" y="0"/>
                </a:cxn>
              </a:cxnLst>
              <a:rect l="0" t="0" r="r" b="b"/>
              <a:pathLst>
                <a:path w="266" h="116">
                  <a:moveTo>
                    <a:pt x="0" y="0"/>
                  </a:moveTo>
                  <a:lnTo>
                    <a:pt x="88" y="68"/>
                  </a:lnTo>
                  <a:lnTo>
                    <a:pt x="88" y="116"/>
                  </a:lnTo>
                  <a:lnTo>
                    <a:pt x="266" y="116"/>
                  </a:lnTo>
                  <a:lnTo>
                    <a:pt x="266" y="0"/>
                  </a:lnTo>
                  <a:lnTo>
                    <a:pt x="0" y="0"/>
                  </a:lnTo>
                  <a:close/>
                </a:path>
              </a:pathLst>
            </a:custGeom>
            <a:solidFill>
              <a:srgbClr val="800080"/>
            </a:solidFill>
            <a:ln w="9525">
              <a:solidFill>
                <a:schemeClr val="tx1"/>
              </a:solidFill>
              <a:round/>
              <a:headEnd/>
              <a:tailEnd/>
            </a:ln>
            <a:effectLst/>
          </p:spPr>
          <p:txBody>
            <a:bodyPr/>
            <a:lstStyle/>
            <a:p>
              <a:endParaRPr lang="en-US"/>
            </a:p>
          </p:txBody>
        </p:sp>
        <p:sp>
          <p:nvSpPr>
            <p:cNvPr id="701482" name="Freeform 42"/>
            <p:cNvSpPr>
              <a:spLocks/>
            </p:cNvSpPr>
            <p:nvPr/>
          </p:nvSpPr>
          <p:spPr bwMode="auto">
            <a:xfrm>
              <a:off x="993" y="1521"/>
              <a:ext cx="339" cy="192"/>
            </a:xfrm>
            <a:custGeom>
              <a:avLst/>
              <a:gdLst/>
              <a:ahLst/>
              <a:cxnLst>
                <a:cxn ang="0">
                  <a:pos x="0" y="0"/>
                </a:cxn>
                <a:cxn ang="0">
                  <a:pos x="3" y="192"/>
                </a:cxn>
                <a:cxn ang="0">
                  <a:pos x="339" y="192"/>
                </a:cxn>
                <a:cxn ang="0">
                  <a:pos x="339" y="0"/>
                </a:cxn>
              </a:cxnLst>
              <a:rect l="0" t="0" r="r" b="b"/>
              <a:pathLst>
                <a:path w="339" h="192">
                  <a:moveTo>
                    <a:pt x="0" y="0"/>
                  </a:moveTo>
                  <a:lnTo>
                    <a:pt x="3" y="192"/>
                  </a:lnTo>
                  <a:lnTo>
                    <a:pt x="339" y="192"/>
                  </a:lnTo>
                  <a:lnTo>
                    <a:pt x="339" y="0"/>
                  </a:lnTo>
                </a:path>
              </a:pathLst>
            </a:custGeom>
            <a:noFill/>
            <a:ln w="76200" cmpd="sng">
              <a:solidFill>
                <a:srgbClr val="333300"/>
              </a:solidFill>
              <a:round/>
              <a:headEnd/>
              <a:tailEnd/>
            </a:ln>
            <a:effectLst/>
          </p:spPr>
          <p:txBody>
            <a:bodyPr/>
            <a:lstStyle/>
            <a:p>
              <a:endParaRPr lang="en-US"/>
            </a:p>
          </p:txBody>
        </p:sp>
        <p:sp>
          <p:nvSpPr>
            <p:cNvPr id="701483" name="Rectangle 43"/>
            <p:cNvSpPr>
              <a:spLocks noChangeArrowheads="1"/>
            </p:cNvSpPr>
            <p:nvPr/>
          </p:nvSpPr>
          <p:spPr bwMode="auto">
            <a:xfrm>
              <a:off x="1029" y="1527"/>
              <a:ext cx="267" cy="144"/>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01484" name="Freeform 44"/>
            <p:cNvSpPr>
              <a:spLocks/>
            </p:cNvSpPr>
            <p:nvPr/>
          </p:nvSpPr>
          <p:spPr bwMode="auto">
            <a:xfrm rot="10800000">
              <a:off x="1053" y="3777"/>
              <a:ext cx="339" cy="192"/>
            </a:xfrm>
            <a:custGeom>
              <a:avLst/>
              <a:gdLst/>
              <a:ahLst/>
              <a:cxnLst>
                <a:cxn ang="0">
                  <a:pos x="0" y="0"/>
                </a:cxn>
                <a:cxn ang="0">
                  <a:pos x="3" y="192"/>
                </a:cxn>
                <a:cxn ang="0">
                  <a:pos x="339" y="192"/>
                </a:cxn>
                <a:cxn ang="0">
                  <a:pos x="339" y="0"/>
                </a:cxn>
              </a:cxnLst>
              <a:rect l="0" t="0" r="r" b="b"/>
              <a:pathLst>
                <a:path w="339" h="192">
                  <a:moveTo>
                    <a:pt x="0" y="0"/>
                  </a:moveTo>
                  <a:lnTo>
                    <a:pt x="3" y="192"/>
                  </a:lnTo>
                  <a:lnTo>
                    <a:pt x="339" y="192"/>
                  </a:lnTo>
                  <a:lnTo>
                    <a:pt x="339" y="0"/>
                  </a:lnTo>
                </a:path>
              </a:pathLst>
            </a:custGeom>
            <a:noFill/>
            <a:ln w="76200" cmpd="sng">
              <a:solidFill>
                <a:srgbClr val="333300"/>
              </a:solidFill>
              <a:round/>
              <a:headEnd/>
              <a:tailEnd/>
            </a:ln>
            <a:effectLst/>
          </p:spPr>
          <p:txBody>
            <a:bodyPr/>
            <a:lstStyle/>
            <a:p>
              <a:endParaRPr lang="en-US"/>
            </a:p>
          </p:txBody>
        </p:sp>
        <p:sp>
          <p:nvSpPr>
            <p:cNvPr id="701485" name="Rectangle 45"/>
            <p:cNvSpPr>
              <a:spLocks noChangeArrowheads="1"/>
            </p:cNvSpPr>
            <p:nvPr/>
          </p:nvSpPr>
          <p:spPr bwMode="auto">
            <a:xfrm>
              <a:off x="1089" y="3822"/>
              <a:ext cx="267" cy="144"/>
            </a:xfrm>
            <a:prstGeom prst="rect">
              <a:avLst/>
            </a:prstGeom>
            <a:solidFill>
              <a:srgbClr val="FF99CC"/>
            </a:solidFill>
            <a:ln w="9525">
              <a:solidFill>
                <a:schemeClr val="tx1"/>
              </a:solidFill>
              <a:miter lim="800000"/>
              <a:headEnd/>
              <a:tailEnd/>
            </a:ln>
            <a:effectLst/>
          </p:spPr>
          <p:txBody>
            <a:bodyPr wrap="none" anchor="ctr"/>
            <a:lstStyle/>
            <a:p>
              <a:endParaRPr lang="en-US"/>
            </a:p>
          </p:txBody>
        </p:sp>
        <p:sp>
          <p:nvSpPr>
            <p:cNvPr id="701486" name="Freeform 46"/>
            <p:cNvSpPr>
              <a:spLocks/>
            </p:cNvSpPr>
            <p:nvPr/>
          </p:nvSpPr>
          <p:spPr bwMode="auto">
            <a:xfrm rot="10800000">
              <a:off x="2823" y="3774"/>
              <a:ext cx="339" cy="192"/>
            </a:xfrm>
            <a:custGeom>
              <a:avLst/>
              <a:gdLst/>
              <a:ahLst/>
              <a:cxnLst>
                <a:cxn ang="0">
                  <a:pos x="0" y="0"/>
                </a:cxn>
                <a:cxn ang="0">
                  <a:pos x="3" y="192"/>
                </a:cxn>
                <a:cxn ang="0">
                  <a:pos x="339" y="192"/>
                </a:cxn>
                <a:cxn ang="0">
                  <a:pos x="339" y="0"/>
                </a:cxn>
              </a:cxnLst>
              <a:rect l="0" t="0" r="r" b="b"/>
              <a:pathLst>
                <a:path w="339" h="192">
                  <a:moveTo>
                    <a:pt x="0" y="0"/>
                  </a:moveTo>
                  <a:lnTo>
                    <a:pt x="3" y="192"/>
                  </a:lnTo>
                  <a:lnTo>
                    <a:pt x="339" y="192"/>
                  </a:lnTo>
                  <a:lnTo>
                    <a:pt x="339" y="0"/>
                  </a:lnTo>
                </a:path>
              </a:pathLst>
            </a:custGeom>
            <a:noFill/>
            <a:ln w="76200" cmpd="sng">
              <a:solidFill>
                <a:srgbClr val="333300"/>
              </a:solidFill>
              <a:round/>
              <a:headEnd/>
              <a:tailEnd/>
            </a:ln>
            <a:effectLst/>
          </p:spPr>
          <p:txBody>
            <a:bodyPr/>
            <a:lstStyle/>
            <a:p>
              <a:endParaRPr lang="en-US"/>
            </a:p>
          </p:txBody>
        </p:sp>
        <p:sp>
          <p:nvSpPr>
            <p:cNvPr id="701487" name="Rectangle 47"/>
            <p:cNvSpPr>
              <a:spLocks noChangeArrowheads="1"/>
            </p:cNvSpPr>
            <p:nvPr/>
          </p:nvSpPr>
          <p:spPr bwMode="auto">
            <a:xfrm>
              <a:off x="2859" y="3822"/>
              <a:ext cx="267" cy="144"/>
            </a:xfrm>
            <a:prstGeom prst="rect">
              <a:avLst/>
            </a:prstGeom>
            <a:solidFill>
              <a:srgbClr val="FF99CC"/>
            </a:solidFill>
            <a:ln w="9525">
              <a:solidFill>
                <a:schemeClr val="tx1"/>
              </a:solidFill>
              <a:miter lim="800000"/>
              <a:headEnd/>
              <a:tailEnd/>
            </a:ln>
            <a:effectLst/>
          </p:spPr>
          <p:txBody>
            <a:bodyPr wrap="none" anchor="ctr"/>
            <a:lstStyle/>
            <a:p>
              <a:endParaRPr lang="en-US"/>
            </a:p>
          </p:txBody>
        </p:sp>
        <p:sp>
          <p:nvSpPr>
            <p:cNvPr id="701488" name="Freeform 48"/>
            <p:cNvSpPr>
              <a:spLocks/>
            </p:cNvSpPr>
            <p:nvPr/>
          </p:nvSpPr>
          <p:spPr bwMode="auto">
            <a:xfrm rot="10800000">
              <a:off x="4446" y="2397"/>
              <a:ext cx="339" cy="192"/>
            </a:xfrm>
            <a:custGeom>
              <a:avLst/>
              <a:gdLst/>
              <a:ahLst/>
              <a:cxnLst>
                <a:cxn ang="0">
                  <a:pos x="0" y="0"/>
                </a:cxn>
                <a:cxn ang="0">
                  <a:pos x="3" y="192"/>
                </a:cxn>
                <a:cxn ang="0">
                  <a:pos x="339" y="192"/>
                </a:cxn>
                <a:cxn ang="0">
                  <a:pos x="339" y="0"/>
                </a:cxn>
              </a:cxnLst>
              <a:rect l="0" t="0" r="r" b="b"/>
              <a:pathLst>
                <a:path w="339" h="192">
                  <a:moveTo>
                    <a:pt x="0" y="0"/>
                  </a:moveTo>
                  <a:lnTo>
                    <a:pt x="3" y="192"/>
                  </a:lnTo>
                  <a:lnTo>
                    <a:pt x="339" y="192"/>
                  </a:lnTo>
                  <a:lnTo>
                    <a:pt x="339" y="0"/>
                  </a:lnTo>
                </a:path>
              </a:pathLst>
            </a:custGeom>
            <a:noFill/>
            <a:ln w="76200" cmpd="sng">
              <a:solidFill>
                <a:srgbClr val="333300"/>
              </a:solidFill>
              <a:round/>
              <a:headEnd/>
              <a:tailEnd/>
            </a:ln>
            <a:effectLst/>
          </p:spPr>
          <p:txBody>
            <a:bodyPr/>
            <a:lstStyle/>
            <a:p>
              <a:endParaRPr lang="en-US"/>
            </a:p>
          </p:txBody>
        </p:sp>
        <p:sp>
          <p:nvSpPr>
            <p:cNvPr id="701489" name="Rectangle 49"/>
            <p:cNvSpPr>
              <a:spLocks noChangeArrowheads="1"/>
            </p:cNvSpPr>
            <p:nvPr/>
          </p:nvSpPr>
          <p:spPr bwMode="auto">
            <a:xfrm>
              <a:off x="4482" y="2436"/>
              <a:ext cx="267" cy="144"/>
            </a:xfrm>
            <a:prstGeom prst="rect">
              <a:avLst/>
            </a:prstGeom>
            <a:solidFill>
              <a:srgbClr val="FF99CC"/>
            </a:solidFill>
            <a:ln w="9525">
              <a:solidFill>
                <a:schemeClr val="tx1"/>
              </a:solidFill>
              <a:miter lim="800000"/>
              <a:headEnd/>
              <a:tailEnd/>
            </a:ln>
            <a:effectLst/>
          </p:spPr>
          <p:txBody>
            <a:bodyPr wrap="none" anchor="ctr"/>
            <a:lstStyle/>
            <a:p>
              <a:endParaRPr lang="en-US"/>
            </a:p>
          </p:txBody>
        </p:sp>
        <p:sp>
          <p:nvSpPr>
            <p:cNvPr id="701490" name="Freeform 50"/>
            <p:cNvSpPr>
              <a:spLocks/>
            </p:cNvSpPr>
            <p:nvPr/>
          </p:nvSpPr>
          <p:spPr bwMode="auto">
            <a:xfrm>
              <a:off x="2754" y="1503"/>
              <a:ext cx="339" cy="192"/>
            </a:xfrm>
            <a:custGeom>
              <a:avLst/>
              <a:gdLst/>
              <a:ahLst/>
              <a:cxnLst>
                <a:cxn ang="0">
                  <a:pos x="0" y="0"/>
                </a:cxn>
                <a:cxn ang="0">
                  <a:pos x="3" y="192"/>
                </a:cxn>
                <a:cxn ang="0">
                  <a:pos x="339" y="192"/>
                </a:cxn>
                <a:cxn ang="0">
                  <a:pos x="339" y="0"/>
                </a:cxn>
              </a:cxnLst>
              <a:rect l="0" t="0" r="r" b="b"/>
              <a:pathLst>
                <a:path w="339" h="192">
                  <a:moveTo>
                    <a:pt x="0" y="0"/>
                  </a:moveTo>
                  <a:lnTo>
                    <a:pt x="3" y="192"/>
                  </a:lnTo>
                  <a:lnTo>
                    <a:pt x="339" y="192"/>
                  </a:lnTo>
                  <a:lnTo>
                    <a:pt x="339" y="0"/>
                  </a:lnTo>
                </a:path>
              </a:pathLst>
            </a:custGeom>
            <a:noFill/>
            <a:ln w="76200" cmpd="sng">
              <a:solidFill>
                <a:srgbClr val="333300"/>
              </a:solidFill>
              <a:round/>
              <a:headEnd/>
              <a:tailEnd/>
            </a:ln>
            <a:effectLst/>
          </p:spPr>
          <p:txBody>
            <a:bodyPr/>
            <a:lstStyle/>
            <a:p>
              <a:endParaRPr lang="en-US"/>
            </a:p>
          </p:txBody>
        </p:sp>
        <p:sp>
          <p:nvSpPr>
            <p:cNvPr id="701491" name="Rectangle 51"/>
            <p:cNvSpPr>
              <a:spLocks noChangeArrowheads="1"/>
            </p:cNvSpPr>
            <p:nvPr/>
          </p:nvSpPr>
          <p:spPr bwMode="auto">
            <a:xfrm>
              <a:off x="2790" y="1509"/>
              <a:ext cx="267" cy="144"/>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01492" name="Freeform 52"/>
            <p:cNvSpPr>
              <a:spLocks/>
            </p:cNvSpPr>
            <p:nvPr/>
          </p:nvSpPr>
          <p:spPr bwMode="auto">
            <a:xfrm>
              <a:off x="4440" y="345"/>
              <a:ext cx="339" cy="192"/>
            </a:xfrm>
            <a:custGeom>
              <a:avLst/>
              <a:gdLst/>
              <a:ahLst/>
              <a:cxnLst>
                <a:cxn ang="0">
                  <a:pos x="0" y="0"/>
                </a:cxn>
                <a:cxn ang="0">
                  <a:pos x="3" y="192"/>
                </a:cxn>
                <a:cxn ang="0">
                  <a:pos x="339" y="192"/>
                </a:cxn>
                <a:cxn ang="0">
                  <a:pos x="339" y="0"/>
                </a:cxn>
              </a:cxnLst>
              <a:rect l="0" t="0" r="r" b="b"/>
              <a:pathLst>
                <a:path w="339" h="192">
                  <a:moveTo>
                    <a:pt x="0" y="0"/>
                  </a:moveTo>
                  <a:lnTo>
                    <a:pt x="3" y="192"/>
                  </a:lnTo>
                  <a:lnTo>
                    <a:pt x="339" y="192"/>
                  </a:lnTo>
                  <a:lnTo>
                    <a:pt x="339" y="0"/>
                  </a:lnTo>
                </a:path>
              </a:pathLst>
            </a:custGeom>
            <a:noFill/>
            <a:ln w="76200" cmpd="sng">
              <a:solidFill>
                <a:srgbClr val="333300"/>
              </a:solidFill>
              <a:round/>
              <a:headEnd/>
              <a:tailEnd/>
            </a:ln>
            <a:effectLst/>
          </p:spPr>
          <p:txBody>
            <a:bodyPr/>
            <a:lstStyle/>
            <a:p>
              <a:endParaRPr lang="en-US"/>
            </a:p>
          </p:txBody>
        </p:sp>
        <p:sp>
          <p:nvSpPr>
            <p:cNvPr id="701493" name="Rectangle 53"/>
            <p:cNvSpPr>
              <a:spLocks noChangeArrowheads="1"/>
            </p:cNvSpPr>
            <p:nvPr/>
          </p:nvSpPr>
          <p:spPr bwMode="auto">
            <a:xfrm>
              <a:off x="4476" y="351"/>
              <a:ext cx="267" cy="144"/>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sp>
        <p:nvSpPr>
          <p:cNvPr id="701494" name="Line 54"/>
          <p:cNvSpPr>
            <a:spLocks noChangeShapeType="1"/>
          </p:cNvSpPr>
          <p:nvPr/>
        </p:nvSpPr>
        <p:spPr bwMode="auto">
          <a:xfrm>
            <a:off x="1847850" y="2590800"/>
            <a:ext cx="533400" cy="0"/>
          </a:xfrm>
          <a:prstGeom prst="line">
            <a:avLst/>
          </a:prstGeom>
          <a:noFill/>
          <a:ln w="38100">
            <a:solidFill>
              <a:srgbClr val="FF5050"/>
            </a:solidFill>
            <a:prstDash val="sysDot"/>
            <a:round/>
            <a:headEnd/>
            <a:tailEnd/>
          </a:ln>
          <a:effectLst/>
        </p:spPr>
        <p:txBody>
          <a:bodyPr/>
          <a:lstStyle/>
          <a:p>
            <a:endParaRPr lang="en-US"/>
          </a:p>
        </p:txBody>
      </p:sp>
      <p:sp>
        <p:nvSpPr>
          <p:cNvPr id="701495" name="Line 55"/>
          <p:cNvSpPr>
            <a:spLocks noChangeShapeType="1"/>
          </p:cNvSpPr>
          <p:nvPr/>
        </p:nvSpPr>
        <p:spPr bwMode="auto">
          <a:xfrm>
            <a:off x="2990850" y="2590800"/>
            <a:ext cx="533400" cy="0"/>
          </a:xfrm>
          <a:prstGeom prst="line">
            <a:avLst/>
          </a:prstGeom>
          <a:noFill/>
          <a:ln w="38100">
            <a:solidFill>
              <a:srgbClr val="FF5050"/>
            </a:solidFill>
            <a:prstDash val="sysDot"/>
            <a:round/>
            <a:headEnd/>
            <a:tailEnd/>
          </a:ln>
          <a:effectLst/>
        </p:spPr>
        <p:txBody>
          <a:bodyPr/>
          <a:lstStyle/>
          <a:p>
            <a:endParaRPr lang="en-US"/>
          </a:p>
        </p:txBody>
      </p:sp>
      <p:sp>
        <p:nvSpPr>
          <p:cNvPr id="701496" name="Line 56"/>
          <p:cNvSpPr>
            <a:spLocks noChangeShapeType="1"/>
          </p:cNvSpPr>
          <p:nvPr/>
        </p:nvSpPr>
        <p:spPr bwMode="auto">
          <a:xfrm>
            <a:off x="4667250" y="2590800"/>
            <a:ext cx="533400" cy="0"/>
          </a:xfrm>
          <a:prstGeom prst="line">
            <a:avLst/>
          </a:prstGeom>
          <a:noFill/>
          <a:ln w="38100">
            <a:solidFill>
              <a:srgbClr val="FF5050"/>
            </a:solidFill>
            <a:prstDash val="sysDot"/>
            <a:round/>
            <a:headEnd/>
            <a:tailEnd/>
          </a:ln>
          <a:effectLst/>
        </p:spPr>
        <p:txBody>
          <a:bodyPr/>
          <a:lstStyle/>
          <a:p>
            <a:endParaRPr lang="en-US"/>
          </a:p>
        </p:txBody>
      </p:sp>
      <p:sp>
        <p:nvSpPr>
          <p:cNvPr id="701497" name="Line 57"/>
          <p:cNvSpPr>
            <a:spLocks noChangeShapeType="1"/>
          </p:cNvSpPr>
          <p:nvPr/>
        </p:nvSpPr>
        <p:spPr bwMode="auto">
          <a:xfrm>
            <a:off x="5810250" y="2590800"/>
            <a:ext cx="533400" cy="0"/>
          </a:xfrm>
          <a:prstGeom prst="line">
            <a:avLst/>
          </a:prstGeom>
          <a:noFill/>
          <a:ln w="38100">
            <a:solidFill>
              <a:srgbClr val="FF5050"/>
            </a:solidFill>
            <a:prstDash val="sysDot"/>
            <a:round/>
            <a:headEnd/>
            <a:tailEnd/>
          </a:ln>
          <a:effectLst/>
        </p:spPr>
        <p:txBody>
          <a:bodyPr/>
          <a:lstStyle/>
          <a:p>
            <a:endParaRPr lang="en-US"/>
          </a:p>
        </p:txBody>
      </p:sp>
      <p:sp>
        <p:nvSpPr>
          <p:cNvPr id="701498" name="Line 58"/>
          <p:cNvSpPr>
            <a:spLocks noChangeShapeType="1"/>
          </p:cNvSpPr>
          <p:nvPr/>
        </p:nvSpPr>
        <p:spPr bwMode="auto">
          <a:xfrm>
            <a:off x="7334250" y="4252913"/>
            <a:ext cx="533400" cy="0"/>
          </a:xfrm>
          <a:prstGeom prst="line">
            <a:avLst/>
          </a:prstGeom>
          <a:noFill/>
          <a:ln w="38100">
            <a:solidFill>
              <a:srgbClr val="FF5050"/>
            </a:solidFill>
            <a:prstDash val="sysDot"/>
            <a:round/>
            <a:headEnd/>
            <a:tailEnd/>
          </a:ln>
          <a:effectLst/>
        </p:spPr>
        <p:txBody>
          <a:bodyPr/>
          <a:lstStyle/>
          <a:p>
            <a:endParaRPr lang="en-US"/>
          </a:p>
        </p:txBody>
      </p:sp>
      <p:sp>
        <p:nvSpPr>
          <p:cNvPr id="701499" name="Line 59"/>
          <p:cNvSpPr>
            <a:spLocks noChangeShapeType="1"/>
          </p:cNvSpPr>
          <p:nvPr/>
        </p:nvSpPr>
        <p:spPr bwMode="auto">
          <a:xfrm>
            <a:off x="8477250" y="4252913"/>
            <a:ext cx="533400" cy="0"/>
          </a:xfrm>
          <a:prstGeom prst="line">
            <a:avLst/>
          </a:prstGeom>
          <a:noFill/>
          <a:ln w="38100">
            <a:solidFill>
              <a:srgbClr val="FF5050"/>
            </a:solidFill>
            <a:prstDash val="sysDot"/>
            <a:round/>
            <a:headEnd/>
            <a:tailEnd/>
          </a:ln>
          <a:effectLst/>
        </p:spPr>
        <p:txBody>
          <a:bodyPr/>
          <a:lstStyle/>
          <a:p>
            <a:endParaRPr lang="en-US"/>
          </a:p>
        </p:txBody>
      </p:sp>
      <p:sp>
        <p:nvSpPr>
          <p:cNvPr id="701500" name="Line 60"/>
          <p:cNvSpPr>
            <a:spLocks noChangeShapeType="1"/>
          </p:cNvSpPr>
          <p:nvPr/>
        </p:nvSpPr>
        <p:spPr bwMode="auto">
          <a:xfrm>
            <a:off x="1676400" y="1752600"/>
            <a:ext cx="990600" cy="914400"/>
          </a:xfrm>
          <a:prstGeom prst="line">
            <a:avLst/>
          </a:prstGeom>
          <a:noFill/>
          <a:ln w="9525">
            <a:solidFill>
              <a:schemeClr val="tx1"/>
            </a:solidFill>
            <a:round/>
            <a:headEnd/>
            <a:tailEnd type="triangle" w="med" len="med"/>
          </a:ln>
          <a:effectLst/>
        </p:spPr>
        <p:txBody>
          <a:bodyPr/>
          <a:lstStyle/>
          <a:p>
            <a:endParaRPr lang="en-US"/>
          </a:p>
        </p:txBody>
      </p:sp>
      <p:sp>
        <p:nvSpPr>
          <p:cNvPr id="701501" name="Line 61"/>
          <p:cNvSpPr>
            <a:spLocks noChangeShapeType="1"/>
          </p:cNvSpPr>
          <p:nvPr/>
        </p:nvSpPr>
        <p:spPr bwMode="auto">
          <a:xfrm>
            <a:off x="1676400" y="1676400"/>
            <a:ext cx="457200" cy="0"/>
          </a:xfrm>
          <a:prstGeom prst="line">
            <a:avLst/>
          </a:prstGeom>
          <a:noFill/>
          <a:ln w="9525">
            <a:solidFill>
              <a:schemeClr val="tx1"/>
            </a:solidFill>
            <a:round/>
            <a:headEnd/>
            <a:tailEnd type="triangle" w="med" len="med"/>
          </a:ln>
          <a:effectLst/>
        </p:spPr>
        <p:txBody>
          <a:bodyPr/>
          <a:lstStyle/>
          <a:p>
            <a:endParaRPr lang="en-US"/>
          </a:p>
        </p:txBody>
      </p:sp>
      <p:sp>
        <p:nvSpPr>
          <p:cNvPr id="701502" name="Text Box 62"/>
          <p:cNvSpPr txBox="1">
            <a:spLocks noChangeArrowheads="1"/>
          </p:cNvSpPr>
          <p:nvPr/>
        </p:nvSpPr>
        <p:spPr bwMode="auto">
          <a:xfrm>
            <a:off x="152400" y="1371600"/>
            <a:ext cx="1566863" cy="825500"/>
          </a:xfrm>
          <a:prstGeom prst="rect">
            <a:avLst/>
          </a:prstGeom>
          <a:solidFill>
            <a:srgbClr val="CCFFCC">
              <a:alpha val="57001"/>
            </a:srgbClr>
          </a:solidFill>
          <a:ln w="9525">
            <a:noFill/>
            <a:miter lim="800000"/>
            <a:headEnd/>
            <a:tailEnd/>
          </a:ln>
          <a:effectLst/>
        </p:spPr>
        <p:txBody>
          <a:bodyPr>
            <a:spAutoFit/>
          </a:bodyPr>
          <a:lstStyle/>
          <a:p>
            <a:pPr eaLnBrk="1" hangingPunct="1"/>
            <a:r>
              <a:rPr lang="en-US" b="1">
                <a:solidFill>
                  <a:srgbClr val="006600"/>
                </a:solidFill>
                <a:latin typeface="Arial" pitchFamily="34" charset="0"/>
                <a:ea typeface="Arial Unicode MS" pitchFamily="34" charset="-128"/>
                <a:cs typeface="Arial Unicode MS" pitchFamily="34" charset="-128"/>
              </a:rPr>
              <a:t>may be accessible during run</a:t>
            </a:r>
          </a:p>
        </p:txBody>
      </p:sp>
      <p:sp>
        <p:nvSpPr>
          <p:cNvPr id="701503" name="Text Box 63"/>
          <p:cNvSpPr txBox="1">
            <a:spLocks noChangeArrowheads="1"/>
          </p:cNvSpPr>
          <p:nvPr/>
        </p:nvSpPr>
        <p:spPr bwMode="auto">
          <a:xfrm>
            <a:off x="228600" y="4648200"/>
            <a:ext cx="1371600" cy="641350"/>
          </a:xfrm>
          <a:prstGeom prst="rect">
            <a:avLst/>
          </a:prstGeom>
          <a:solidFill>
            <a:srgbClr val="CCFFCC">
              <a:alpha val="57001"/>
            </a:srgbClr>
          </a:solidFill>
          <a:ln w="9525">
            <a:noFill/>
            <a:miter lim="800000"/>
            <a:headEnd/>
            <a:tailEnd/>
          </a:ln>
          <a:effectLst/>
        </p:spPr>
        <p:txBody>
          <a:bodyPr>
            <a:spAutoFit/>
          </a:bodyPr>
          <a:lstStyle/>
          <a:p>
            <a:pPr eaLnBrk="1" hangingPunct="1"/>
            <a:r>
              <a:rPr lang="en-US" sz="1800" b="1">
                <a:solidFill>
                  <a:srgbClr val="006600"/>
                </a:solidFill>
                <a:latin typeface="Arial" pitchFamily="34" charset="0"/>
                <a:ea typeface="Arial Unicode MS" pitchFamily="34" charset="-128"/>
                <a:cs typeface="Arial Unicode MS" pitchFamily="34" charset="-128"/>
              </a:rPr>
              <a:t>accessible during run</a:t>
            </a:r>
          </a:p>
        </p:txBody>
      </p:sp>
      <p:sp>
        <p:nvSpPr>
          <p:cNvPr id="701504" name="Line 64"/>
          <p:cNvSpPr>
            <a:spLocks noChangeShapeType="1"/>
          </p:cNvSpPr>
          <p:nvPr/>
        </p:nvSpPr>
        <p:spPr bwMode="auto">
          <a:xfrm flipV="1">
            <a:off x="1524000" y="4800600"/>
            <a:ext cx="609600" cy="533400"/>
          </a:xfrm>
          <a:prstGeom prst="line">
            <a:avLst/>
          </a:prstGeom>
          <a:noFill/>
          <a:ln w="9525">
            <a:solidFill>
              <a:schemeClr val="tx1"/>
            </a:solidFill>
            <a:round/>
            <a:headEnd/>
            <a:tailEnd type="triangle" w="med" len="med"/>
          </a:ln>
          <a:effectLst/>
        </p:spPr>
        <p:txBody>
          <a:bodyPr/>
          <a:lstStyle/>
          <a:p>
            <a:endParaRPr lang="en-US"/>
          </a:p>
        </p:txBody>
      </p:sp>
      <p:sp>
        <p:nvSpPr>
          <p:cNvPr id="701505" name="Line 65"/>
          <p:cNvSpPr>
            <a:spLocks noChangeShapeType="1"/>
          </p:cNvSpPr>
          <p:nvPr/>
        </p:nvSpPr>
        <p:spPr bwMode="auto">
          <a:xfrm>
            <a:off x="1600200" y="5410200"/>
            <a:ext cx="457200" cy="381000"/>
          </a:xfrm>
          <a:prstGeom prst="line">
            <a:avLst/>
          </a:prstGeom>
          <a:noFill/>
          <a:ln w="9525">
            <a:solidFill>
              <a:schemeClr val="tx1"/>
            </a:solidFill>
            <a:round/>
            <a:headEnd/>
            <a:tailEnd type="triangle" w="med" len="med"/>
          </a:ln>
          <a:effectLst/>
        </p:spPr>
        <p:txBody>
          <a:bodyPr/>
          <a:lstStyle/>
          <a:p>
            <a:endParaRPr lang="en-US"/>
          </a:p>
        </p:txBody>
      </p:sp>
      <p:sp>
        <p:nvSpPr>
          <p:cNvPr id="701506" name="Text Box 66"/>
          <p:cNvSpPr txBox="1">
            <a:spLocks noChangeArrowheads="1"/>
          </p:cNvSpPr>
          <p:nvPr/>
        </p:nvSpPr>
        <p:spPr bwMode="auto">
          <a:xfrm>
            <a:off x="6592888" y="5002213"/>
            <a:ext cx="2551112" cy="1079500"/>
          </a:xfrm>
          <a:prstGeom prst="rect">
            <a:avLst/>
          </a:prstGeom>
          <a:solidFill>
            <a:srgbClr val="CCFFFF"/>
          </a:solidFill>
          <a:ln w="9525">
            <a:solidFill>
              <a:srgbClr val="3399FF"/>
            </a:solidFill>
            <a:miter lim="800000"/>
            <a:headEnd/>
            <a:tailEnd/>
          </a:ln>
          <a:effectLst/>
        </p:spPr>
        <p:txBody>
          <a:bodyPr>
            <a:spAutoFit/>
          </a:bodyPr>
          <a:lstStyle/>
          <a:p>
            <a:pPr eaLnBrk="1" hangingPunct="1"/>
            <a:r>
              <a:rPr lang="en-US" b="1">
                <a:solidFill>
                  <a:srgbClr val="006600"/>
                </a:solidFill>
                <a:latin typeface="Arial" pitchFamily="34" charset="0"/>
                <a:ea typeface="Arial Unicode MS" pitchFamily="34" charset="-128"/>
                <a:cs typeface="Arial Unicode MS" pitchFamily="34" charset="-128"/>
              </a:rPr>
              <a:t>Platform for electronic and services. Shielded. Moves with detector. Isolate vibrations.</a:t>
            </a:r>
          </a:p>
        </p:txBody>
      </p:sp>
      <p:sp>
        <p:nvSpPr>
          <p:cNvPr id="701507" name="Line 67"/>
          <p:cNvSpPr>
            <a:spLocks noChangeShapeType="1"/>
          </p:cNvSpPr>
          <p:nvPr/>
        </p:nvSpPr>
        <p:spPr bwMode="auto">
          <a:xfrm flipV="1">
            <a:off x="8077200" y="4267200"/>
            <a:ext cx="152400" cy="762000"/>
          </a:xfrm>
          <a:prstGeom prst="line">
            <a:avLst/>
          </a:prstGeom>
          <a:noFill/>
          <a:ln w="28575">
            <a:solidFill>
              <a:srgbClr val="3399FF"/>
            </a:solidFill>
            <a:round/>
            <a:headEnd/>
            <a:tailEnd type="triangle" w="med" len="med"/>
          </a:ln>
          <a:effectLst/>
        </p:spPr>
        <p:txBody>
          <a:bodyPr/>
          <a:lstStyle/>
          <a:p>
            <a:endParaRPr lang="en-US"/>
          </a:p>
        </p:txBody>
      </p:sp>
      <p:sp>
        <p:nvSpPr>
          <p:cNvPr id="701508" name="Rectangle 68"/>
          <p:cNvSpPr>
            <a:spLocks noGrp="1" noChangeArrowheads="1"/>
          </p:cNvSpPr>
          <p:nvPr>
            <p:ph type="title"/>
          </p:nvPr>
        </p:nvSpPr>
        <p:spPr>
          <a:xfrm>
            <a:off x="1600200" y="0"/>
            <a:ext cx="7543800" cy="609600"/>
          </a:xfrm>
        </p:spPr>
        <p:txBody>
          <a:bodyPr/>
          <a:lstStyle/>
          <a:p>
            <a:r>
              <a:rPr lang="en-US" sz="3200" u="sng"/>
              <a:t>Concept</a:t>
            </a:r>
            <a:r>
              <a:rPr lang="en-US" sz="3200"/>
              <a:t> of single IR with two detectors</a:t>
            </a:r>
          </a:p>
        </p:txBody>
      </p:sp>
      <p:sp>
        <p:nvSpPr>
          <p:cNvPr id="701509" name="Text Box 69"/>
          <p:cNvSpPr txBox="1">
            <a:spLocks noChangeArrowheads="1"/>
          </p:cNvSpPr>
          <p:nvPr/>
        </p:nvSpPr>
        <p:spPr bwMode="auto">
          <a:xfrm>
            <a:off x="3124200" y="1066800"/>
            <a:ext cx="2895600" cy="1006475"/>
          </a:xfrm>
          <a:prstGeom prst="rect">
            <a:avLst/>
          </a:prstGeom>
          <a:solidFill>
            <a:srgbClr val="CCFFCC"/>
          </a:solidFill>
          <a:ln w="9525">
            <a:noFill/>
            <a:miter lim="800000"/>
            <a:headEnd/>
            <a:tailEnd/>
          </a:ln>
          <a:effectLst/>
        </p:spPr>
        <p:txBody>
          <a:bodyPr>
            <a:spAutoFit/>
          </a:bodyPr>
          <a:lstStyle/>
          <a:p>
            <a:pPr fontAlgn="ctr"/>
            <a:r>
              <a:rPr lang="en-US" sz="2000">
                <a:solidFill>
                  <a:srgbClr val="CC6600"/>
                </a:solidFill>
                <a:latin typeface="Arial" pitchFamily="34" charset="0"/>
                <a:ea typeface="Arial Unicode MS" pitchFamily="34" charset="-128"/>
                <a:cs typeface="Arial Unicode MS" pitchFamily="34" charset="-128"/>
              </a:rPr>
              <a:t>The concept is evolving and details being worked out</a:t>
            </a:r>
          </a:p>
        </p:txBody>
      </p:sp>
      <p:sp>
        <p:nvSpPr>
          <p:cNvPr id="701510" name="Text Box 70"/>
          <p:cNvSpPr txBox="1">
            <a:spLocks noChangeArrowheads="1"/>
          </p:cNvSpPr>
          <p:nvPr/>
        </p:nvSpPr>
        <p:spPr bwMode="auto">
          <a:xfrm>
            <a:off x="2209800" y="3089275"/>
            <a:ext cx="936625" cy="701675"/>
          </a:xfrm>
          <a:prstGeom prst="rect">
            <a:avLst/>
          </a:prstGeom>
          <a:noFill/>
          <a:ln w="9525">
            <a:noFill/>
            <a:miter lim="800000"/>
            <a:headEnd/>
            <a:tailEnd/>
          </a:ln>
          <a:effectLst/>
        </p:spPr>
        <p:txBody>
          <a:bodyPr wrap="none">
            <a:spAutoFit/>
          </a:bodyPr>
          <a:lstStyle/>
          <a:p>
            <a:pPr algn="ctr" fontAlgn="ctr"/>
            <a:r>
              <a:rPr lang="en-US" sz="2000">
                <a:latin typeface="Arial Narrow" pitchFamily="34" charset="0"/>
                <a:ea typeface="Arial Unicode MS" pitchFamily="34" charset="-128"/>
                <a:cs typeface="Arial Unicode MS" pitchFamily="34" charset="-128"/>
              </a:rPr>
              <a:t>detector</a:t>
            </a:r>
          </a:p>
          <a:p>
            <a:pPr algn="ctr" fontAlgn="ctr"/>
            <a:r>
              <a:rPr lang="en-US" sz="2000">
                <a:latin typeface="Arial Narrow" pitchFamily="34" charset="0"/>
                <a:ea typeface="Arial Unicode MS" pitchFamily="34" charset="-128"/>
                <a:cs typeface="Arial Unicode MS" pitchFamily="34" charset="-128"/>
              </a:rPr>
              <a:t>A</a:t>
            </a:r>
          </a:p>
        </p:txBody>
      </p:sp>
    </p:spTree>
  </p:cSld>
  <p:clrMapOvr>
    <a:masterClrMapping/>
  </p:clrMapOvr>
  <p:transition>
    <p:strips dir="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1619250" y="214313"/>
            <a:ext cx="6610350" cy="582612"/>
          </a:xfrm>
        </p:spPr>
        <p:txBody>
          <a:bodyPr/>
          <a:lstStyle/>
          <a:p>
            <a:r>
              <a:rPr lang="en-GB" sz="3600" smtClean="0"/>
              <a:t>A 56 page report (paper for NIM) has been finalised and submitted</a:t>
            </a:r>
          </a:p>
        </p:txBody>
      </p:sp>
      <p:sp>
        <p:nvSpPr>
          <p:cNvPr id="3" name="Content Placeholder 2"/>
          <p:cNvSpPr>
            <a:spLocks noGrp="1"/>
          </p:cNvSpPr>
          <p:nvPr>
            <p:ph idx="4294967295"/>
          </p:nvPr>
        </p:nvSpPr>
        <p:spPr>
          <a:xfrm>
            <a:off x="179388" y="1214438"/>
            <a:ext cx="8964612" cy="4525962"/>
          </a:xfrm>
        </p:spPr>
        <p:txBody>
          <a:bodyPr>
            <a:normAutofit fontScale="70000" lnSpcReduction="20000"/>
          </a:bodyPr>
          <a:lstStyle/>
          <a:p>
            <a:pPr>
              <a:defRPr/>
            </a:pPr>
            <a:r>
              <a:rPr lang="en-IN" b="1" dirty="0" smtClean="0"/>
              <a:t>Abstract</a:t>
            </a:r>
            <a:endParaRPr lang="en-GB" dirty="0" smtClean="0"/>
          </a:p>
          <a:p>
            <a:pPr>
              <a:buFont typeface="Arial" charset="0"/>
              <a:buNone/>
              <a:defRPr/>
            </a:pPr>
            <a:r>
              <a:rPr lang="en-IN" dirty="0" smtClean="0"/>
              <a:t> </a:t>
            </a:r>
            <a:endParaRPr lang="en-GB" dirty="0" smtClean="0"/>
          </a:p>
          <a:p>
            <a:pPr>
              <a:defRPr/>
            </a:pPr>
            <a:r>
              <a:rPr lang="en-IN" dirty="0" smtClean="0"/>
              <a:t>Beam dumps are essential components of any accelerator system. They are usually located at the end of beam delivery systems and are designed to safely absorb and dissipate the particle energy. In the second stage of the proposed International Linear Collider (ILC), the electron and positron beams are accelerated to 500 GeV each (1TeV total). Each bunch will have 2x10</a:t>
            </a:r>
            <a:r>
              <a:rPr lang="en-IN" baseline="30000" dirty="0" smtClean="0"/>
              <a:t>10 </a:t>
            </a:r>
            <a:r>
              <a:rPr lang="en-IN" dirty="0" smtClean="0"/>
              <a:t>electrons/positrons, and 2820 bunches form one beam bunch train with time duration of 0.95ms and 4 Hz frequency. The average beam power will be 18 MW with a peak power of 4.5 GW.  The FLUKA code was used to determine the power deposited by the beam at all critical locations. This data forms the input into the thermal hydraulic analysis CFD code for detailed flow and thermal evaluation. Both 2D and 3D flow analysis was carried out at all the critical regions to arrive at optimum geometry and flow parameters of the beam dump.  Analysis of generation and propagation of pressure waves due to rapid deposition of heat has also been analysed.  </a:t>
            </a:r>
            <a:endParaRPr lang="en-GB" dirty="0" smtClean="0"/>
          </a:p>
          <a:p>
            <a:pPr>
              <a:defRPr/>
            </a:pPr>
            <a:endParaRPr lang="en-GB" dirty="0"/>
          </a:p>
        </p:txBody>
      </p:sp>
      <p:sp>
        <p:nvSpPr>
          <p:cNvPr id="25604" name="TextBox 3"/>
          <p:cNvSpPr txBox="1">
            <a:spLocks noChangeArrowheads="1"/>
          </p:cNvSpPr>
          <p:nvPr/>
        </p:nvSpPr>
        <p:spPr bwMode="auto">
          <a:xfrm>
            <a:off x="3175" y="5805488"/>
            <a:ext cx="9144000" cy="400050"/>
          </a:xfrm>
          <a:prstGeom prst="rect">
            <a:avLst/>
          </a:prstGeom>
          <a:noFill/>
          <a:ln w="9525">
            <a:noFill/>
            <a:miter lim="800000"/>
            <a:headEnd/>
            <a:tailEnd/>
          </a:ln>
        </p:spPr>
        <p:txBody>
          <a:bodyPr>
            <a:spAutoFit/>
          </a:bodyPr>
          <a:lstStyle/>
          <a:p>
            <a:r>
              <a:rPr lang="en-IN" sz="1000"/>
              <a:t>26 May 2011, Polepalle Satyamurthy, </a:t>
            </a:r>
            <a:r>
              <a:rPr lang="en-US" sz="1000"/>
              <a:t>Pravin Rai, Vikas Tiwari, Kiran Kulkarni (BARC), John Amann, Ray Arnold, Dieter Walz </a:t>
            </a:r>
            <a:r>
              <a:rPr lang="en-GB" sz="1000"/>
              <a:t>(SLAC), Andrei Seryi (JAI), </a:t>
            </a:r>
            <a:r>
              <a:rPr lang="en-US" sz="1000"/>
              <a:t>Tristan Davenne,  Ottone Caretta, Chris Densham </a:t>
            </a:r>
            <a:r>
              <a:rPr lang="en-GB" sz="1000"/>
              <a:t>(RAL), </a:t>
            </a:r>
            <a:r>
              <a:rPr lang="en-US" sz="1000"/>
              <a:t>Robert Appleby </a:t>
            </a:r>
            <a:r>
              <a:rPr lang="en-GB" sz="1000"/>
              <a:t>(</a:t>
            </a:r>
            <a:r>
              <a:rPr lang="en-US" sz="1000"/>
              <a:t>Univ. of Manchester) </a:t>
            </a:r>
            <a:endParaRPr lang="en-GB" sz="1000"/>
          </a:p>
        </p:txBody>
      </p:sp>
    </p:spTree>
  </p:cSld>
  <p:clrMapOvr>
    <a:masterClrMapping/>
  </p:clrMapOvr>
  <p:transition>
    <p:strips dir="rd"/>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395288" y="44450"/>
            <a:ext cx="8578850" cy="504825"/>
          </a:xfrm>
        </p:spPr>
        <p:txBody>
          <a:bodyPr/>
          <a:lstStyle/>
          <a:p>
            <a:r>
              <a:rPr lang="en-GB" sz="2800" smtClean="0"/>
              <a:t>Results that were already reported earlier (examples)</a:t>
            </a:r>
          </a:p>
        </p:txBody>
      </p:sp>
      <p:pic>
        <p:nvPicPr>
          <p:cNvPr id="26627" name="Picture 2"/>
          <p:cNvPicPr>
            <a:picLocks noChangeAspect="1" noChangeArrowheads="1"/>
          </p:cNvPicPr>
          <p:nvPr/>
        </p:nvPicPr>
        <p:blipFill>
          <a:blip r:embed="rId2" cstate="print"/>
          <a:srcRect/>
          <a:stretch>
            <a:fillRect/>
          </a:stretch>
        </p:blipFill>
        <p:spPr bwMode="auto">
          <a:xfrm>
            <a:off x="179388" y="549275"/>
            <a:ext cx="3608387" cy="1822450"/>
          </a:xfrm>
          <a:prstGeom prst="rect">
            <a:avLst/>
          </a:prstGeom>
          <a:noFill/>
          <a:ln w="9525">
            <a:noFill/>
            <a:miter lim="800000"/>
            <a:headEnd/>
            <a:tailEnd/>
          </a:ln>
        </p:spPr>
      </p:pic>
      <p:pic>
        <p:nvPicPr>
          <p:cNvPr id="26628" name="Picture 3"/>
          <p:cNvPicPr>
            <a:picLocks noChangeAspect="1" noChangeArrowheads="1"/>
          </p:cNvPicPr>
          <p:nvPr/>
        </p:nvPicPr>
        <p:blipFill>
          <a:blip r:embed="rId3" cstate="print"/>
          <a:srcRect/>
          <a:stretch>
            <a:fillRect/>
          </a:stretch>
        </p:blipFill>
        <p:spPr bwMode="auto">
          <a:xfrm>
            <a:off x="4067175" y="549275"/>
            <a:ext cx="3097213" cy="2225675"/>
          </a:xfrm>
          <a:prstGeom prst="rect">
            <a:avLst/>
          </a:prstGeom>
          <a:noFill/>
          <a:ln w="9525">
            <a:noFill/>
            <a:miter lim="800000"/>
            <a:headEnd/>
            <a:tailEnd/>
          </a:ln>
        </p:spPr>
      </p:pic>
      <p:pic>
        <p:nvPicPr>
          <p:cNvPr id="26629" name="Picture 4"/>
          <p:cNvPicPr>
            <a:picLocks noChangeAspect="1" noChangeArrowheads="1"/>
          </p:cNvPicPr>
          <p:nvPr/>
        </p:nvPicPr>
        <p:blipFill>
          <a:blip r:embed="rId4" cstate="print"/>
          <a:srcRect/>
          <a:stretch>
            <a:fillRect/>
          </a:stretch>
        </p:blipFill>
        <p:spPr bwMode="auto">
          <a:xfrm>
            <a:off x="0" y="2924175"/>
            <a:ext cx="3386138" cy="2520950"/>
          </a:xfrm>
          <a:prstGeom prst="rect">
            <a:avLst/>
          </a:prstGeom>
          <a:noFill/>
          <a:ln w="9525">
            <a:noFill/>
            <a:miter lim="800000"/>
            <a:headEnd/>
            <a:tailEnd/>
          </a:ln>
        </p:spPr>
      </p:pic>
      <p:pic>
        <p:nvPicPr>
          <p:cNvPr id="26630" name="Picture 5"/>
          <p:cNvPicPr>
            <a:picLocks noChangeAspect="1" noChangeArrowheads="1"/>
          </p:cNvPicPr>
          <p:nvPr/>
        </p:nvPicPr>
        <p:blipFill>
          <a:blip r:embed="rId5" cstate="print"/>
          <a:srcRect/>
          <a:stretch>
            <a:fillRect/>
          </a:stretch>
        </p:blipFill>
        <p:spPr bwMode="auto">
          <a:xfrm>
            <a:off x="3492500" y="2997200"/>
            <a:ext cx="3382963" cy="2708275"/>
          </a:xfrm>
          <a:prstGeom prst="rect">
            <a:avLst/>
          </a:prstGeom>
          <a:noFill/>
          <a:ln w="9525">
            <a:noFill/>
            <a:miter lim="800000"/>
            <a:headEnd/>
            <a:tailEnd/>
          </a:ln>
        </p:spPr>
      </p:pic>
      <p:pic>
        <p:nvPicPr>
          <p:cNvPr id="26631" name="Picture 6"/>
          <p:cNvPicPr>
            <a:picLocks noChangeAspect="1" noChangeArrowheads="1"/>
          </p:cNvPicPr>
          <p:nvPr/>
        </p:nvPicPr>
        <p:blipFill>
          <a:blip r:embed="rId6" cstate="print"/>
          <a:srcRect/>
          <a:stretch>
            <a:fillRect/>
          </a:stretch>
        </p:blipFill>
        <p:spPr bwMode="auto">
          <a:xfrm>
            <a:off x="7596188" y="549275"/>
            <a:ext cx="1439862" cy="2406650"/>
          </a:xfrm>
          <a:prstGeom prst="rect">
            <a:avLst/>
          </a:prstGeom>
          <a:noFill/>
          <a:ln w="9525">
            <a:noFill/>
            <a:miter lim="800000"/>
            <a:headEnd/>
            <a:tailEnd/>
          </a:ln>
        </p:spPr>
      </p:pic>
      <p:pic>
        <p:nvPicPr>
          <p:cNvPr id="26632" name="Picture 7"/>
          <p:cNvPicPr>
            <a:picLocks noChangeAspect="1" noChangeArrowheads="1"/>
          </p:cNvPicPr>
          <p:nvPr/>
        </p:nvPicPr>
        <p:blipFill>
          <a:blip r:embed="rId7" cstate="print"/>
          <a:srcRect/>
          <a:stretch>
            <a:fillRect/>
          </a:stretch>
        </p:blipFill>
        <p:spPr bwMode="auto">
          <a:xfrm>
            <a:off x="6932613" y="3068638"/>
            <a:ext cx="2211387" cy="2398712"/>
          </a:xfrm>
          <a:prstGeom prst="rect">
            <a:avLst/>
          </a:prstGeom>
          <a:noFill/>
          <a:ln w="9525">
            <a:noFill/>
            <a:miter lim="800000"/>
            <a:headEnd/>
            <a:tailEnd/>
          </a:ln>
        </p:spPr>
      </p:pic>
      <p:sp>
        <p:nvSpPr>
          <p:cNvPr id="26633" name="TextBox 10"/>
          <p:cNvSpPr txBox="1">
            <a:spLocks noChangeArrowheads="1"/>
          </p:cNvSpPr>
          <p:nvPr/>
        </p:nvSpPr>
        <p:spPr bwMode="auto">
          <a:xfrm>
            <a:off x="3175" y="6269038"/>
            <a:ext cx="9144000" cy="400050"/>
          </a:xfrm>
          <a:prstGeom prst="rect">
            <a:avLst/>
          </a:prstGeom>
          <a:noFill/>
          <a:ln w="9525">
            <a:noFill/>
            <a:miter lim="800000"/>
            <a:headEnd/>
            <a:tailEnd/>
          </a:ln>
        </p:spPr>
        <p:txBody>
          <a:bodyPr>
            <a:spAutoFit/>
          </a:bodyPr>
          <a:lstStyle/>
          <a:p>
            <a:r>
              <a:rPr lang="en-IN" sz="1000"/>
              <a:t>26 May 2011, Polepalle Satyamurthy, </a:t>
            </a:r>
            <a:r>
              <a:rPr lang="en-US" sz="1000"/>
              <a:t>Pravin Rai, Vikas Tiwari, Kiran Kulkarni (BARC), John Amann, Ray Arnold, Dieter Walz </a:t>
            </a:r>
            <a:r>
              <a:rPr lang="en-GB" sz="1000"/>
              <a:t>(SLAC), Andrei Seryi (JAI), </a:t>
            </a:r>
            <a:r>
              <a:rPr lang="en-US" sz="1000"/>
              <a:t>Tristan Davenne,  Ottone Caretta, Chris Densham </a:t>
            </a:r>
            <a:r>
              <a:rPr lang="en-GB" sz="1000"/>
              <a:t>(RAL), </a:t>
            </a:r>
            <a:r>
              <a:rPr lang="en-US" sz="1000"/>
              <a:t>Robert Appleby </a:t>
            </a:r>
            <a:r>
              <a:rPr lang="en-GB" sz="1000"/>
              <a:t>(</a:t>
            </a:r>
            <a:r>
              <a:rPr lang="en-US" sz="1000"/>
              <a:t>Univ. of Manchester) </a:t>
            </a:r>
            <a:endParaRPr lang="en-GB" sz="1000"/>
          </a:p>
        </p:txBody>
      </p:sp>
    </p:spTree>
  </p:cSld>
  <p:clrMapOvr>
    <a:masterClrMapping/>
  </p:clrMapOvr>
  <p:transition>
    <p:strips dir="rd"/>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3"/>
          <p:cNvSpPr>
            <a:spLocks noGrp="1"/>
          </p:cNvSpPr>
          <p:nvPr>
            <p:ph type="title"/>
          </p:nvPr>
        </p:nvSpPr>
        <p:spPr>
          <a:xfrm>
            <a:off x="395288" y="44450"/>
            <a:ext cx="8578850" cy="504825"/>
          </a:xfrm>
        </p:spPr>
        <p:txBody>
          <a:bodyPr/>
          <a:lstStyle/>
          <a:p>
            <a:r>
              <a:rPr lang="en-GB" sz="2800" smtClean="0"/>
              <a:t>New results – pressure wave analysis (example)</a:t>
            </a:r>
          </a:p>
        </p:txBody>
      </p:sp>
      <p:pic>
        <p:nvPicPr>
          <p:cNvPr id="27651" name="Picture 2"/>
          <p:cNvPicPr>
            <a:picLocks noChangeAspect="1" noChangeArrowheads="1"/>
          </p:cNvPicPr>
          <p:nvPr/>
        </p:nvPicPr>
        <p:blipFill>
          <a:blip r:embed="rId2" cstate="print"/>
          <a:srcRect/>
          <a:stretch>
            <a:fillRect/>
          </a:stretch>
        </p:blipFill>
        <p:spPr bwMode="auto">
          <a:xfrm>
            <a:off x="107950" y="549275"/>
            <a:ext cx="4824413" cy="2320925"/>
          </a:xfrm>
          <a:prstGeom prst="rect">
            <a:avLst/>
          </a:prstGeom>
          <a:noFill/>
          <a:ln w="9525">
            <a:noFill/>
            <a:miter lim="800000"/>
            <a:headEnd/>
            <a:tailEnd/>
          </a:ln>
        </p:spPr>
      </p:pic>
      <p:pic>
        <p:nvPicPr>
          <p:cNvPr id="27652" name="Picture 3"/>
          <p:cNvPicPr>
            <a:picLocks noChangeAspect="1" noChangeArrowheads="1"/>
          </p:cNvPicPr>
          <p:nvPr/>
        </p:nvPicPr>
        <p:blipFill>
          <a:blip r:embed="rId3" cstate="print"/>
          <a:srcRect/>
          <a:stretch>
            <a:fillRect/>
          </a:stretch>
        </p:blipFill>
        <p:spPr bwMode="auto">
          <a:xfrm>
            <a:off x="107950" y="2997200"/>
            <a:ext cx="4895850" cy="2452688"/>
          </a:xfrm>
          <a:prstGeom prst="rect">
            <a:avLst/>
          </a:prstGeom>
          <a:noFill/>
          <a:ln w="9525">
            <a:noFill/>
            <a:miter lim="800000"/>
            <a:headEnd/>
            <a:tailEnd/>
          </a:ln>
        </p:spPr>
      </p:pic>
      <p:pic>
        <p:nvPicPr>
          <p:cNvPr id="27653" name="Picture 4"/>
          <p:cNvPicPr>
            <a:picLocks noChangeAspect="1" noChangeArrowheads="1"/>
          </p:cNvPicPr>
          <p:nvPr/>
        </p:nvPicPr>
        <p:blipFill>
          <a:blip r:embed="rId4" cstate="print"/>
          <a:srcRect/>
          <a:stretch>
            <a:fillRect/>
          </a:stretch>
        </p:blipFill>
        <p:spPr bwMode="auto">
          <a:xfrm>
            <a:off x="5364163" y="549275"/>
            <a:ext cx="3168650" cy="2686050"/>
          </a:xfrm>
          <a:prstGeom prst="rect">
            <a:avLst/>
          </a:prstGeom>
          <a:noFill/>
          <a:ln w="9525">
            <a:noFill/>
            <a:miter lim="800000"/>
            <a:headEnd/>
            <a:tailEnd/>
          </a:ln>
        </p:spPr>
      </p:pic>
      <p:pic>
        <p:nvPicPr>
          <p:cNvPr id="27654" name="Picture 5"/>
          <p:cNvPicPr>
            <a:picLocks noChangeAspect="1" noChangeArrowheads="1"/>
          </p:cNvPicPr>
          <p:nvPr/>
        </p:nvPicPr>
        <p:blipFill>
          <a:blip r:embed="rId5" cstate="print"/>
          <a:srcRect/>
          <a:stretch>
            <a:fillRect/>
          </a:stretch>
        </p:blipFill>
        <p:spPr bwMode="auto">
          <a:xfrm>
            <a:off x="5364163" y="3284538"/>
            <a:ext cx="3121025" cy="3089275"/>
          </a:xfrm>
          <a:prstGeom prst="rect">
            <a:avLst/>
          </a:prstGeom>
          <a:noFill/>
          <a:ln w="9525">
            <a:noFill/>
            <a:miter lim="800000"/>
            <a:headEnd/>
            <a:tailEnd/>
          </a:ln>
        </p:spPr>
      </p:pic>
      <p:sp>
        <p:nvSpPr>
          <p:cNvPr id="27655" name="TextBox 12"/>
          <p:cNvSpPr txBox="1">
            <a:spLocks noChangeArrowheads="1"/>
          </p:cNvSpPr>
          <p:nvPr/>
        </p:nvSpPr>
        <p:spPr bwMode="auto">
          <a:xfrm>
            <a:off x="3175" y="6305550"/>
            <a:ext cx="9144000" cy="400050"/>
          </a:xfrm>
          <a:prstGeom prst="rect">
            <a:avLst/>
          </a:prstGeom>
          <a:noFill/>
          <a:ln w="9525">
            <a:noFill/>
            <a:miter lim="800000"/>
            <a:headEnd/>
            <a:tailEnd/>
          </a:ln>
        </p:spPr>
        <p:txBody>
          <a:bodyPr>
            <a:spAutoFit/>
          </a:bodyPr>
          <a:lstStyle/>
          <a:p>
            <a:r>
              <a:rPr lang="en-IN" sz="1000" dirty="0"/>
              <a:t>26 May 2011, Polepalle Satyamurthy, </a:t>
            </a:r>
            <a:r>
              <a:rPr lang="en-US" sz="1000" dirty="0" err="1"/>
              <a:t>Pravin</a:t>
            </a:r>
            <a:r>
              <a:rPr lang="en-US" sz="1000" dirty="0"/>
              <a:t> </a:t>
            </a:r>
            <a:r>
              <a:rPr lang="en-US" sz="1000" dirty="0" err="1"/>
              <a:t>Rai</a:t>
            </a:r>
            <a:r>
              <a:rPr lang="en-US" sz="1000" dirty="0"/>
              <a:t>, </a:t>
            </a:r>
            <a:r>
              <a:rPr lang="en-US" sz="1000" dirty="0" err="1"/>
              <a:t>Vikas</a:t>
            </a:r>
            <a:r>
              <a:rPr lang="en-US" sz="1000" dirty="0"/>
              <a:t> Tiwari, </a:t>
            </a:r>
            <a:r>
              <a:rPr lang="en-US" sz="1000" dirty="0" err="1"/>
              <a:t>Kiran</a:t>
            </a:r>
            <a:r>
              <a:rPr lang="en-US" sz="1000" dirty="0"/>
              <a:t> </a:t>
            </a:r>
            <a:r>
              <a:rPr lang="en-US" sz="1000" dirty="0" err="1"/>
              <a:t>Kulkarni</a:t>
            </a:r>
            <a:r>
              <a:rPr lang="en-US" sz="1000" dirty="0"/>
              <a:t> (BARC), John Amann, Ray Arnold, Dieter Walz </a:t>
            </a:r>
            <a:r>
              <a:rPr lang="en-GB" sz="1000" dirty="0"/>
              <a:t>(SLAC), Andrei Seryi (JAI), </a:t>
            </a:r>
            <a:r>
              <a:rPr lang="en-US" sz="1000" dirty="0"/>
              <a:t>Tristan </a:t>
            </a:r>
            <a:r>
              <a:rPr lang="en-US" sz="1000" dirty="0" err="1"/>
              <a:t>Davenne</a:t>
            </a:r>
            <a:r>
              <a:rPr lang="en-US" sz="1000" dirty="0"/>
              <a:t>,  </a:t>
            </a:r>
            <a:r>
              <a:rPr lang="en-US" sz="1000" dirty="0" err="1"/>
              <a:t>Ottone</a:t>
            </a:r>
            <a:r>
              <a:rPr lang="en-US" sz="1000" dirty="0"/>
              <a:t> </a:t>
            </a:r>
            <a:r>
              <a:rPr lang="en-US" sz="1000" dirty="0" err="1"/>
              <a:t>Caretta</a:t>
            </a:r>
            <a:r>
              <a:rPr lang="en-US" sz="1000" dirty="0"/>
              <a:t>, Chris Densham </a:t>
            </a:r>
            <a:r>
              <a:rPr lang="en-GB" sz="1000" dirty="0"/>
              <a:t>(RAL), </a:t>
            </a:r>
            <a:r>
              <a:rPr lang="en-US" sz="1000" dirty="0"/>
              <a:t>Robert Appleby </a:t>
            </a:r>
            <a:r>
              <a:rPr lang="en-GB" sz="1000" dirty="0"/>
              <a:t>(</a:t>
            </a:r>
            <a:r>
              <a:rPr lang="en-US" sz="1000" dirty="0"/>
              <a:t>Univ. of Manchester) </a:t>
            </a:r>
            <a:endParaRPr lang="en-GB" sz="1000" dirty="0"/>
          </a:p>
        </p:txBody>
      </p:sp>
    </p:spTree>
  </p:cSld>
  <p:clrMapOvr>
    <a:masterClrMapping/>
  </p:clrMapOvr>
  <p:transition>
    <p:strips dir="rd"/>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0" y="214313"/>
            <a:ext cx="8229600" cy="582612"/>
          </a:xfrm>
        </p:spPr>
        <p:txBody>
          <a:bodyPr/>
          <a:lstStyle/>
          <a:p>
            <a:r>
              <a:rPr lang="en-GB" smtClean="0"/>
              <a:t>Recent updates:</a:t>
            </a:r>
          </a:p>
        </p:txBody>
      </p:sp>
      <p:sp>
        <p:nvSpPr>
          <p:cNvPr id="28675" name="Content Placeholder 2"/>
          <p:cNvSpPr>
            <a:spLocks noGrp="1"/>
          </p:cNvSpPr>
          <p:nvPr>
            <p:ph idx="4294967295"/>
          </p:nvPr>
        </p:nvSpPr>
        <p:spPr>
          <a:xfrm>
            <a:off x="71438" y="836613"/>
            <a:ext cx="8964612" cy="5218112"/>
          </a:xfrm>
        </p:spPr>
        <p:txBody>
          <a:bodyPr/>
          <a:lstStyle/>
          <a:p>
            <a:r>
              <a:rPr lang="en-GB" sz="1800" dirty="0" smtClean="0">
                <a:solidFill>
                  <a:srgbClr val="008000"/>
                </a:solidFill>
              </a:rPr>
              <a:t>1.1   The window can experiences a maximum pressure of 12.5 bar</a:t>
            </a:r>
          </a:p>
          <a:p>
            <a:r>
              <a:rPr lang="en-GB" sz="1800" dirty="0" smtClean="0">
                <a:solidFill>
                  <a:srgbClr val="008000"/>
                </a:solidFill>
              </a:rPr>
              <a:t>1.2   The maximum pressure experienced by Beam dump (other than window) is 15 bar</a:t>
            </a:r>
          </a:p>
          <a:p>
            <a:r>
              <a:rPr lang="en-GB" sz="1800" dirty="0" smtClean="0">
                <a:solidFill>
                  <a:srgbClr val="008000"/>
                </a:solidFill>
              </a:rPr>
              <a:t>1.3   The maximum of local transient pressure water sees is 44 bar</a:t>
            </a:r>
          </a:p>
          <a:p>
            <a:r>
              <a:rPr lang="en-GB" sz="1800" dirty="0" smtClean="0">
                <a:solidFill>
                  <a:srgbClr val="FF6600"/>
                </a:solidFill>
              </a:rPr>
              <a:t>1.4   The minimum local transient pressure water sees </a:t>
            </a:r>
            <a:r>
              <a:rPr lang="en-GB" sz="1800" b="1" i="1" dirty="0" smtClean="0">
                <a:solidFill>
                  <a:srgbClr val="FF6600"/>
                </a:solidFill>
              </a:rPr>
              <a:t>during the train </a:t>
            </a:r>
            <a:r>
              <a:rPr lang="en-GB" sz="1800" dirty="0" smtClean="0">
                <a:solidFill>
                  <a:srgbClr val="FF6600"/>
                </a:solidFill>
              </a:rPr>
              <a:t>is 4 bar</a:t>
            </a:r>
          </a:p>
          <a:p>
            <a:r>
              <a:rPr lang="en-GB" sz="1800" dirty="0" smtClean="0">
                <a:solidFill>
                  <a:srgbClr val="FF0000"/>
                </a:solidFill>
              </a:rPr>
              <a:t>1.5   The minimum local transient pressure water sees </a:t>
            </a:r>
            <a:r>
              <a:rPr lang="en-GB" sz="1800" b="1" i="1" dirty="0" smtClean="0">
                <a:solidFill>
                  <a:srgbClr val="FF0000"/>
                </a:solidFill>
              </a:rPr>
              <a:t>just after the train </a:t>
            </a:r>
            <a:r>
              <a:rPr lang="en-GB" sz="1800" dirty="0" smtClean="0">
                <a:solidFill>
                  <a:srgbClr val="FF0000"/>
                </a:solidFill>
              </a:rPr>
              <a:t>is -0.4 bar which is likely to cause cavitation</a:t>
            </a:r>
          </a:p>
          <a:p>
            <a:pPr>
              <a:buFont typeface="Arial" charset="0"/>
              <a:buNone/>
            </a:pPr>
            <a:r>
              <a:rPr lang="en-GB" sz="1800" dirty="0" smtClean="0"/>
              <a:t> </a:t>
            </a:r>
          </a:p>
          <a:p>
            <a:r>
              <a:rPr lang="en-GB" sz="1800" dirty="0" smtClean="0"/>
              <a:t>The dump and windows have sufficient strength safety margin, so 1.1 and 1.2 are OK. </a:t>
            </a:r>
          </a:p>
          <a:p>
            <a:r>
              <a:rPr lang="en-GB" sz="1800" dirty="0" smtClean="0"/>
              <a:t>The 1.3 by itself is not a problem.  </a:t>
            </a:r>
          </a:p>
          <a:p>
            <a:r>
              <a:rPr lang="en-GB" sz="1800" dirty="0" smtClean="0"/>
              <a:t> </a:t>
            </a:r>
          </a:p>
          <a:p>
            <a:r>
              <a:rPr lang="en-GB" sz="1800" dirty="0" smtClean="0">
                <a:solidFill>
                  <a:srgbClr val="FF0000"/>
                </a:solidFill>
              </a:rPr>
              <a:t>Most of the concern is perhaps due to 1.4 and especially 1.5. </a:t>
            </a:r>
            <a:r>
              <a:rPr lang="en-GB" sz="1800" dirty="0" smtClean="0">
                <a:solidFill>
                  <a:srgbClr val="FFCCCC"/>
                </a:solidFill>
              </a:rPr>
              <a:t> </a:t>
            </a:r>
            <a:endParaRPr lang="en-GB" sz="1800" dirty="0" smtClean="0"/>
          </a:p>
          <a:p>
            <a:r>
              <a:rPr lang="en-GB" sz="1800" dirty="0" smtClean="0"/>
              <a:t>However, the calculations are for max beam power and also for the worst case scenario, when there are no bubbles in the water  -- while they may reduce the pressure effects. Also, maybe there are other ways to mitigate this problem.  Maybe we can also think about gradual reduction of the charge of the last ~100 bunches in the train (however the damping ring or the linac dynamics will likely preclude this – need to be discussed with DR and Linac colleagues).</a:t>
            </a:r>
          </a:p>
        </p:txBody>
      </p:sp>
      <p:sp>
        <p:nvSpPr>
          <p:cNvPr id="28676" name="TextBox 3"/>
          <p:cNvSpPr txBox="1">
            <a:spLocks noChangeArrowheads="1"/>
          </p:cNvSpPr>
          <p:nvPr/>
        </p:nvSpPr>
        <p:spPr bwMode="auto">
          <a:xfrm>
            <a:off x="-36513" y="6092825"/>
            <a:ext cx="9144001" cy="400050"/>
          </a:xfrm>
          <a:prstGeom prst="rect">
            <a:avLst/>
          </a:prstGeom>
          <a:noFill/>
          <a:ln w="9525">
            <a:noFill/>
            <a:miter lim="800000"/>
            <a:headEnd/>
            <a:tailEnd/>
          </a:ln>
        </p:spPr>
        <p:txBody>
          <a:bodyPr>
            <a:spAutoFit/>
          </a:bodyPr>
          <a:lstStyle/>
          <a:p>
            <a:r>
              <a:rPr lang="en-IN" sz="1000"/>
              <a:t>26 May 2011, Polepalle Satyamurthy, </a:t>
            </a:r>
            <a:r>
              <a:rPr lang="en-US" sz="1000"/>
              <a:t>Pravin Rai, Vikas Tiwari, Kiran Kulkarni (BARC), John Amann, Ray Arnold, Dieter Walz </a:t>
            </a:r>
            <a:r>
              <a:rPr lang="en-GB" sz="1000"/>
              <a:t>(SLAC), Andrei Seryi (JAI), </a:t>
            </a:r>
            <a:r>
              <a:rPr lang="en-US" sz="1000"/>
              <a:t>Tristan Davenne,  Ottone Caretta, Chris Densham </a:t>
            </a:r>
            <a:r>
              <a:rPr lang="en-GB" sz="1000"/>
              <a:t>(RAL), </a:t>
            </a:r>
            <a:r>
              <a:rPr lang="en-US" sz="1000"/>
              <a:t>Robert Appleby </a:t>
            </a:r>
            <a:r>
              <a:rPr lang="en-GB" sz="1000"/>
              <a:t>(</a:t>
            </a:r>
            <a:r>
              <a:rPr lang="en-US" sz="1000"/>
              <a:t>Univ. of Manchester) </a:t>
            </a:r>
            <a:endParaRPr lang="en-GB" sz="1000"/>
          </a:p>
        </p:txBody>
      </p:sp>
    </p:spTree>
  </p:cSld>
  <p:clrMapOvr>
    <a:masterClrMapping/>
  </p:clrMapOvr>
  <p:transition>
    <p:strips dir="rd"/>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250825" y="1341438"/>
            <a:ext cx="8388350" cy="4554537"/>
          </a:xfrm>
          <a:prstGeom prst="rect">
            <a:avLst/>
          </a:prstGeom>
          <a:noFill/>
          <a:ln w="9525">
            <a:noFill/>
            <a:miter lim="800000"/>
            <a:headEnd/>
            <a:tailEnd/>
          </a:ln>
        </p:spPr>
        <p:txBody>
          <a:bodyPr anchor="ctr">
            <a:spAutoFit/>
          </a:bodyPr>
          <a:lstStyle/>
          <a:p>
            <a:pPr eaLnBrk="0" hangingPunct="0"/>
            <a:r>
              <a:rPr lang="en-GB" b="1">
                <a:latin typeface="Calibri" pitchFamily="34" charset="0"/>
                <a:ea typeface="Times New Roman" pitchFamily="18" charset="0"/>
                <a:cs typeface="Calibri" pitchFamily="34" charset="0"/>
              </a:rPr>
              <a:t>Optics:</a:t>
            </a:r>
            <a:endParaRPr lang="en-GB" sz="1100">
              <a:ea typeface="Times New Roman" pitchFamily="18" charset="0"/>
              <a:cs typeface="Calibri" pitchFamily="34" charset="0"/>
            </a:endParaRPr>
          </a:p>
          <a:p>
            <a:pPr eaLnBrk="0" hangingPunct="0">
              <a:buFontTx/>
              <a:buChar char="•"/>
            </a:pPr>
            <a:r>
              <a:rPr lang="en-US" sz="2000">
                <a:latin typeface="Calibri" pitchFamily="34" charset="0"/>
                <a:ea typeface="Times New Roman" pitchFamily="18" charset="0"/>
                <a:cs typeface="Calibri" pitchFamily="34" charset="0"/>
              </a:rPr>
              <a:t>Final doublet / IR configuration for push-pull </a:t>
            </a:r>
            <a:endParaRPr lang="en-GB" sz="1100">
              <a:ea typeface="Times New Roman" pitchFamily="18" charset="0"/>
              <a:cs typeface="Calibri" pitchFamily="34" charset="0"/>
            </a:endParaRPr>
          </a:p>
          <a:p>
            <a:pPr eaLnBrk="0" hangingPunct="0">
              <a:buFontTx/>
              <a:buChar char="•"/>
            </a:pPr>
            <a:r>
              <a:rPr lang="en-US" sz="2000">
                <a:latin typeface="Calibri" pitchFamily="34" charset="0"/>
                <a:ea typeface="Times New Roman" pitchFamily="18" charset="0"/>
                <a:cs typeface="Calibri" pitchFamily="34" charset="0"/>
              </a:rPr>
              <a:t>Split final doublet for low-energy running scenario </a:t>
            </a:r>
            <a:endParaRPr lang="en-GB" sz="1100"/>
          </a:p>
          <a:p>
            <a:pPr eaLnBrk="0" hangingPunct="0">
              <a:buFontTx/>
              <a:buChar char="•"/>
            </a:pPr>
            <a:r>
              <a:rPr lang="en-US" sz="2000">
                <a:latin typeface="Calibri" pitchFamily="34" charset="0"/>
                <a:cs typeface="Times New Roman" pitchFamily="18" charset="0"/>
              </a:rPr>
              <a:t>General optics solution for SB2009 IP parameters (focusing) </a:t>
            </a:r>
            <a:endParaRPr lang="en-GB" sz="1100"/>
          </a:p>
          <a:p>
            <a:pPr eaLnBrk="0" hangingPunct="0">
              <a:buFontTx/>
              <a:buChar char="•"/>
            </a:pPr>
            <a:r>
              <a:rPr lang="en-US" sz="2000">
                <a:latin typeface="Calibri" pitchFamily="34" charset="0"/>
                <a:cs typeface="Times New Roman" pitchFamily="18" charset="0"/>
              </a:rPr>
              <a:t>Impact of above on collimation/collimation depth</a:t>
            </a:r>
            <a:endParaRPr lang="en-GB" sz="1100"/>
          </a:p>
          <a:p>
            <a:pPr eaLnBrk="0" hangingPunct="0">
              <a:buFontTx/>
              <a:buChar char="•"/>
            </a:pPr>
            <a:r>
              <a:rPr lang="en-US" sz="2000">
                <a:latin typeface="Calibri" pitchFamily="34" charset="0"/>
                <a:cs typeface="Times New Roman" pitchFamily="18" charset="0"/>
              </a:rPr>
              <a:t>What will we be able to do for TDR?</a:t>
            </a:r>
            <a:endParaRPr lang="en-GB" sz="1100"/>
          </a:p>
          <a:p>
            <a:pPr eaLnBrk="0" hangingPunct="0">
              <a:buFontTx/>
              <a:buChar char="•"/>
            </a:pPr>
            <a:r>
              <a:rPr lang="en-US" sz="2000">
                <a:latin typeface="Calibri" pitchFamily="34" charset="0"/>
                <a:cs typeface="Times New Roman" pitchFamily="18" charset="0"/>
              </a:rPr>
              <a:t>Physics instrumentation </a:t>
            </a:r>
            <a:r>
              <a:rPr lang="en-US" sz="2000">
                <a:cs typeface="Times New Roman" pitchFamily="18" charset="0"/>
              </a:rPr>
              <a:t>–</a:t>
            </a:r>
            <a:r>
              <a:rPr lang="en-US" sz="2000">
                <a:latin typeface="Calibri" pitchFamily="34" charset="0"/>
                <a:cs typeface="Times New Roman" pitchFamily="18" charset="0"/>
              </a:rPr>
              <a:t> MDI Requirements</a:t>
            </a:r>
            <a:endParaRPr lang="en-GB" sz="1100"/>
          </a:p>
          <a:p>
            <a:pPr lvl="1" eaLnBrk="0" hangingPunct="0">
              <a:buFont typeface="Symbol" pitchFamily="18" charset="2"/>
              <a:buChar char=""/>
            </a:pPr>
            <a:r>
              <a:rPr lang="en-US" sz="2000">
                <a:latin typeface="Calibri" pitchFamily="34" charset="0"/>
                <a:cs typeface="Times New Roman" pitchFamily="18" charset="0"/>
              </a:rPr>
              <a:t> (chicanes for spectrometer, </a:t>
            </a:r>
            <a:endParaRPr lang="en-GB" sz="1100"/>
          </a:p>
          <a:p>
            <a:pPr lvl="1" eaLnBrk="0" hangingPunct="0">
              <a:buFont typeface="Symbol" pitchFamily="18" charset="2"/>
              <a:buChar char=""/>
            </a:pPr>
            <a:r>
              <a:rPr lang="en-US" sz="2000">
                <a:latin typeface="Calibri" pitchFamily="34" charset="0"/>
                <a:cs typeface="Times New Roman" pitchFamily="18" charset="0"/>
              </a:rPr>
              <a:t> upstream polarimeter and </a:t>
            </a:r>
            <a:endParaRPr lang="en-GB" sz="1100"/>
          </a:p>
          <a:p>
            <a:pPr lvl="1" eaLnBrk="0" hangingPunct="0">
              <a:buFont typeface="Symbol" pitchFamily="18" charset="2"/>
              <a:buChar char=""/>
            </a:pPr>
            <a:r>
              <a:rPr lang="en-US" sz="2000">
                <a:latin typeface="Calibri" pitchFamily="34" charset="0"/>
                <a:cs typeface="Times New Roman" pitchFamily="18" charset="0"/>
              </a:rPr>
              <a:t> laser wires,</a:t>
            </a:r>
            <a:r>
              <a:rPr lang="en-US" sz="2000">
                <a:cs typeface="Times New Roman" pitchFamily="18" charset="0"/>
              </a:rPr>
              <a:t>…</a:t>
            </a:r>
            <a:r>
              <a:rPr lang="en-US" sz="2000">
                <a:latin typeface="Calibri" pitchFamily="34" charset="0"/>
                <a:cs typeface="Times New Roman" pitchFamily="18" charset="0"/>
              </a:rPr>
              <a:t>) </a:t>
            </a:r>
            <a:endParaRPr lang="en-GB" sz="1100"/>
          </a:p>
          <a:p>
            <a:pPr lvl="1" eaLnBrk="0" hangingPunct="0">
              <a:buFont typeface="Symbol" pitchFamily="18" charset="2"/>
              <a:buChar char=""/>
            </a:pPr>
            <a:r>
              <a:rPr lang="en-US" sz="2000">
                <a:latin typeface="Calibri" pitchFamily="34" charset="0"/>
                <a:cs typeface="Times New Roman" pitchFamily="18" charset="0"/>
              </a:rPr>
              <a:t> Beamline space needed</a:t>
            </a:r>
            <a:endParaRPr lang="en-GB" sz="1100"/>
          </a:p>
          <a:p>
            <a:pPr eaLnBrk="0" hangingPunct="0">
              <a:buFontTx/>
              <a:buChar char="•"/>
            </a:pPr>
            <a:r>
              <a:rPr lang="en-US" sz="2000">
                <a:latin typeface="Calibri" pitchFamily="34" charset="0"/>
                <a:cs typeface="Times New Roman" pitchFamily="18" charset="0"/>
              </a:rPr>
              <a:t> 6. Dumps (also RTML): rating/spec for all the BDS dumps fores</a:t>
            </a:r>
            <a:r>
              <a:rPr lang="en-US" sz="2000" b="1">
                <a:latin typeface="Calibri" pitchFamily="34" charset="0"/>
                <a:cs typeface="Times New Roman" pitchFamily="18" charset="0"/>
              </a:rPr>
              <a:t>een.</a:t>
            </a:r>
            <a:endParaRPr lang="en-GB" sz="1100"/>
          </a:p>
          <a:p>
            <a:pPr lvl="1" eaLnBrk="0" hangingPunct="0">
              <a:buFont typeface="Symbol" pitchFamily="18" charset="2"/>
              <a:buChar char=""/>
            </a:pPr>
            <a:r>
              <a:rPr lang="en-US" sz="2000">
                <a:latin typeface="Calibri" pitchFamily="34" charset="0"/>
                <a:cs typeface="Times New Roman" pitchFamily="18" charset="0"/>
              </a:rPr>
              <a:t> New results from dump studies </a:t>
            </a:r>
            <a:endParaRPr lang="en-GB" sz="1100"/>
          </a:p>
          <a:p>
            <a:pPr eaLnBrk="0" hangingPunct="0"/>
            <a:r>
              <a:rPr lang="en-GB">
                <a:latin typeface="Calibri" pitchFamily="34" charset="0"/>
                <a:cs typeface="Times New Roman" pitchFamily="18" charset="0"/>
              </a:rPr>
              <a:t> (relevant for TeV parameter set)</a:t>
            </a:r>
            <a:endParaRPr lang="en-GB" sz="3200"/>
          </a:p>
        </p:txBody>
      </p:sp>
      <p:sp>
        <p:nvSpPr>
          <p:cNvPr id="3" name="TextBox 23"/>
          <p:cNvSpPr txBox="1">
            <a:spLocks noChangeArrowheads="1"/>
          </p:cNvSpPr>
          <p:nvPr/>
        </p:nvSpPr>
        <p:spPr>
          <a:xfrm>
            <a:off x="3614738" y="130175"/>
            <a:ext cx="2051050" cy="584200"/>
          </a:xfrm>
          <a:prstGeom prst="rect">
            <a:avLst/>
          </a:prstGeom>
        </p:spPr>
        <p:txBody>
          <a:bodyPr wrap="none">
            <a:spAutoFit/>
          </a:bodyPr>
          <a:lstStyle/>
          <a:p>
            <a:pPr algn="ctr" eaLnBrk="0" hangingPunct="0">
              <a:defRPr/>
            </a:pPr>
            <a:r>
              <a:rPr lang="en-GB" sz="3200" b="1" dirty="0">
                <a:latin typeface="+mn-lt"/>
                <a:ea typeface="+mj-ea"/>
                <a:cs typeface="Arial" pitchFamily="34" charset="0"/>
              </a:rPr>
              <a:t>PM’s notes</a:t>
            </a:r>
          </a:p>
        </p:txBody>
      </p:sp>
    </p:spTree>
  </p:cSld>
  <p:clrMapOvr>
    <a:masterClrMapping/>
  </p:clrMapOvr>
  <p:transition>
    <p:strips dir="rd"/>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3"/>
          <p:cNvGraphicFramePr>
            <a:graphicFrameLocks noChangeAspect="1"/>
          </p:cNvGraphicFramePr>
          <p:nvPr/>
        </p:nvGraphicFramePr>
        <p:xfrm>
          <a:off x="144463" y="1268413"/>
          <a:ext cx="8820150" cy="4248150"/>
        </p:xfrm>
        <a:graphic>
          <a:graphicData uri="http://schemas.openxmlformats.org/presentationml/2006/ole">
            <p:oleObj spid="_x0000_s75778" name="Worksheet" r:id="rId3" imgW="7307496" imgH="2019228" progId="Excel.Sheet.12">
              <p:embed/>
            </p:oleObj>
          </a:graphicData>
        </a:graphic>
      </p:graphicFrame>
      <p:sp>
        <p:nvSpPr>
          <p:cNvPr id="5" name="TextBox 23"/>
          <p:cNvSpPr txBox="1">
            <a:spLocks noChangeArrowheads="1"/>
          </p:cNvSpPr>
          <p:nvPr/>
        </p:nvSpPr>
        <p:spPr>
          <a:xfrm>
            <a:off x="3614738" y="130175"/>
            <a:ext cx="2051050" cy="584200"/>
          </a:xfrm>
          <a:prstGeom prst="rect">
            <a:avLst/>
          </a:prstGeom>
        </p:spPr>
        <p:txBody>
          <a:bodyPr wrap="none">
            <a:spAutoFit/>
          </a:bodyPr>
          <a:lstStyle/>
          <a:p>
            <a:pPr algn="ctr" eaLnBrk="0" hangingPunct="0">
              <a:defRPr/>
            </a:pPr>
            <a:r>
              <a:rPr lang="en-GB" sz="3200" b="1" dirty="0">
                <a:latin typeface="+mn-lt"/>
                <a:ea typeface="+mj-ea"/>
                <a:cs typeface="Arial" pitchFamily="34" charset="0"/>
              </a:rPr>
              <a:t>PM’s notes</a:t>
            </a:r>
          </a:p>
        </p:txBody>
      </p:sp>
    </p:spTree>
  </p:cSld>
  <p:clrMapOvr>
    <a:masterClrMapping/>
  </p:clrMapOvr>
  <p:transition>
    <p:strips dir="rd"/>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summarise:</a:t>
            </a:r>
            <a:endParaRPr lang="en-GB" dirty="0"/>
          </a:p>
        </p:txBody>
      </p:sp>
      <p:sp>
        <p:nvSpPr>
          <p:cNvPr id="3" name="Content Placeholder 2"/>
          <p:cNvSpPr>
            <a:spLocks noGrp="1"/>
          </p:cNvSpPr>
          <p:nvPr>
            <p:ph idx="1"/>
          </p:nvPr>
        </p:nvSpPr>
        <p:spPr/>
        <p:txBody>
          <a:bodyPr/>
          <a:lstStyle/>
          <a:p>
            <a:r>
              <a:rPr lang="en-GB" dirty="0" smtClean="0"/>
              <a:t>After Oct 2011 (baseline review in DESY)</a:t>
            </a:r>
          </a:p>
          <a:p>
            <a:r>
              <a:rPr lang="en-GB" dirty="0" smtClean="0"/>
              <a:t>Substantial </a:t>
            </a:r>
            <a:r>
              <a:rPr lang="en-GB" dirty="0" smtClean="0"/>
              <a:t>progress, since then, is in </a:t>
            </a:r>
          </a:p>
          <a:p>
            <a:pPr lvl="1"/>
            <a:r>
              <a:rPr lang="en-GB" dirty="0" smtClean="0"/>
              <a:t>MDI/CFS design (reviewed separately)</a:t>
            </a:r>
          </a:p>
          <a:p>
            <a:pPr lvl="1"/>
            <a:r>
              <a:rPr lang="en-GB" dirty="0" smtClean="0"/>
              <a:t>ATF2 progress (special sessions)</a:t>
            </a:r>
          </a:p>
          <a:p>
            <a:pPr lvl="1"/>
            <a:r>
              <a:rPr lang="en-GB" dirty="0" smtClean="0"/>
              <a:t>Beam dump system </a:t>
            </a:r>
          </a:p>
          <a:p>
            <a:pPr lvl="2"/>
            <a:r>
              <a:rPr lang="en-GB" dirty="0" smtClean="0"/>
              <a:t>NIM review paper published (linked to the agenda)</a:t>
            </a:r>
          </a:p>
          <a:p>
            <a:pPr lvl="2"/>
            <a:r>
              <a:rPr lang="en-GB" dirty="0" smtClean="0"/>
              <a:t>BARC is ready to build the beam dump system if needed</a:t>
            </a:r>
          </a:p>
          <a:p>
            <a:r>
              <a:rPr lang="en-GB" dirty="0" smtClean="0"/>
              <a:t>We have created a plan to finish the remaining optics and cost estimation work this summer, to fit in the timescale of the TDR</a:t>
            </a:r>
          </a:p>
          <a:p>
            <a:pPr lvl="1"/>
            <a:endParaRPr lang="en-GB" dirty="0" smtClean="0"/>
          </a:p>
        </p:txBody>
      </p:sp>
    </p:spTree>
  </p:cSld>
  <p:clrMapOvr>
    <a:masterClrMapping/>
  </p:clrMapOvr>
  <p:transition>
    <p:strips dir="rd"/>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6600" y="2667000"/>
            <a:ext cx="3435556" cy="923330"/>
          </a:xfrm>
          <a:prstGeom prst="rect">
            <a:avLst/>
          </a:prstGeom>
          <a:noFill/>
        </p:spPr>
        <p:txBody>
          <a:bodyPr wrap="none" rtlCol="0">
            <a:spAutoFit/>
          </a:bodyPr>
          <a:lstStyle/>
          <a:p>
            <a:r>
              <a:rPr lang="en-GB" sz="5400" dirty="0" smtClean="0"/>
              <a:t>Extra slides</a:t>
            </a:r>
            <a:endParaRPr lang="en-GB" sz="5400" dirty="0"/>
          </a:p>
        </p:txBody>
      </p:sp>
    </p:spTree>
  </p:cSld>
  <p:clrMapOvr>
    <a:masterClrMapping/>
  </p:clrMapOvr>
  <p:transition>
    <p:strips dir="rd"/>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2"/>
          <p:cNvPicPr>
            <a:picLocks noChangeAspect="1" noChangeArrowheads="1"/>
          </p:cNvPicPr>
          <p:nvPr/>
        </p:nvPicPr>
        <p:blipFill>
          <a:blip r:embed="rId2" cstate="print"/>
          <a:srcRect/>
          <a:stretch>
            <a:fillRect/>
          </a:stretch>
        </p:blipFill>
        <p:spPr bwMode="auto">
          <a:xfrm>
            <a:off x="762000" y="587375"/>
            <a:ext cx="7620000" cy="5683250"/>
          </a:xfrm>
          <a:prstGeom prst="rect">
            <a:avLst/>
          </a:prstGeom>
          <a:noFill/>
          <a:ln w="9525">
            <a:noFill/>
            <a:miter lim="800000"/>
            <a:headEnd/>
            <a:tailEnd/>
          </a:ln>
        </p:spPr>
      </p:pic>
    </p:spTree>
  </p:cSld>
  <p:clrMapOvr>
    <a:masterClrMapping/>
  </p:clrMapOvr>
  <p:transition>
    <p:strips dir="rd"/>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a:stretch>
            <a:fillRect/>
          </a:stretch>
        </p:blipFill>
        <p:spPr bwMode="auto">
          <a:xfrm>
            <a:off x="457200" y="228600"/>
            <a:ext cx="8382000" cy="6251522"/>
          </a:xfrm>
          <a:prstGeom prst="rect">
            <a:avLst/>
          </a:prstGeom>
          <a:noFill/>
          <a:ln w="9525">
            <a:noFill/>
            <a:miter lim="800000"/>
            <a:headEnd/>
            <a:tailEnd/>
          </a:ln>
        </p:spPr>
      </p:pic>
    </p:spTree>
  </p:cSld>
  <p:clrMapOvr>
    <a:masterClrMapping/>
  </p:clrMapOvr>
  <p:transition>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5538" name="Picture 2" descr="gen_detector_2"/>
          <p:cNvPicPr>
            <a:picLocks noChangeAspect="1" noChangeArrowheads="1"/>
          </p:cNvPicPr>
          <p:nvPr/>
        </p:nvPicPr>
        <p:blipFill>
          <a:blip r:embed="rId3" cstate="screen"/>
          <a:srcRect/>
          <a:stretch>
            <a:fillRect/>
          </a:stretch>
        </p:blipFill>
        <p:spPr bwMode="auto">
          <a:xfrm>
            <a:off x="304800" y="990600"/>
            <a:ext cx="7772400" cy="5462588"/>
          </a:xfrm>
          <a:prstGeom prst="rect">
            <a:avLst/>
          </a:prstGeom>
          <a:noFill/>
        </p:spPr>
      </p:pic>
      <p:sp>
        <p:nvSpPr>
          <p:cNvPr id="705539" name="Rectangle 3"/>
          <p:cNvSpPr>
            <a:spLocks noGrp="1" noChangeArrowheads="1"/>
          </p:cNvSpPr>
          <p:nvPr>
            <p:ph type="title"/>
          </p:nvPr>
        </p:nvSpPr>
        <p:spPr/>
        <p:txBody>
          <a:bodyPr/>
          <a:lstStyle/>
          <a:p>
            <a:r>
              <a:rPr lang="en-US"/>
              <a:t>IR integration</a:t>
            </a:r>
          </a:p>
        </p:txBody>
      </p:sp>
      <p:sp>
        <p:nvSpPr>
          <p:cNvPr id="705540" name="Text Box 4"/>
          <p:cNvSpPr txBox="1">
            <a:spLocks noChangeArrowheads="1"/>
          </p:cNvSpPr>
          <p:nvPr/>
        </p:nvSpPr>
        <p:spPr bwMode="auto">
          <a:xfrm>
            <a:off x="4962525" y="3725863"/>
            <a:ext cx="1133475" cy="336550"/>
          </a:xfrm>
          <a:prstGeom prst="rect">
            <a:avLst/>
          </a:prstGeom>
          <a:noFill/>
          <a:ln w="9525">
            <a:noFill/>
            <a:miter lim="800000"/>
            <a:headEnd/>
            <a:tailEnd/>
          </a:ln>
          <a:effectLst/>
        </p:spPr>
        <p:txBody>
          <a:bodyPr wrap="none">
            <a:spAutoFit/>
          </a:bodyPr>
          <a:lstStyle/>
          <a:p>
            <a:pPr fontAlgn="ctr"/>
            <a:r>
              <a:rPr lang="en-US">
                <a:latin typeface="Arial Narrow" pitchFamily="34" charset="0"/>
                <a:ea typeface="Arial Unicode MS" pitchFamily="34" charset="-128"/>
                <a:cs typeface="Arial Unicode MS" pitchFamily="34" charset="-128"/>
              </a:rPr>
              <a:t>(old location)</a:t>
            </a:r>
          </a:p>
        </p:txBody>
      </p:sp>
      <p:sp>
        <p:nvSpPr>
          <p:cNvPr id="705541" name="Text Box 5"/>
          <p:cNvSpPr txBox="1">
            <a:spLocks noChangeArrowheads="1"/>
          </p:cNvSpPr>
          <p:nvPr/>
        </p:nvSpPr>
        <p:spPr bwMode="auto">
          <a:xfrm>
            <a:off x="5181600" y="942975"/>
            <a:ext cx="3825875" cy="2282825"/>
          </a:xfrm>
          <a:prstGeom prst="rect">
            <a:avLst/>
          </a:prstGeom>
          <a:solidFill>
            <a:schemeClr val="bg1">
              <a:alpha val="74001"/>
            </a:schemeClr>
          </a:solidFill>
          <a:ln w="9525">
            <a:noFill/>
            <a:miter lim="800000"/>
            <a:headEnd/>
            <a:tailEnd/>
          </a:ln>
          <a:effectLst/>
        </p:spPr>
        <p:txBody>
          <a:bodyPr>
            <a:spAutoFit/>
          </a:bodyPr>
          <a:lstStyle/>
          <a:p>
            <a:pPr fontAlgn="ctr"/>
            <a:r>
              <a:rPr lang="en-US" sz="2400" b="1">
                <a:solidFill>
                  <a:srgbClr val="008000"/>
                </a:solidFill>
                <a:latin typeface="Arial" pitchFamily="34" charset="0"/>
                <a:ea typeface="Arial Unicode MS" pitchFamily="34" charset="-128"/>
                <a:cs typeface="Arial Unicode MS" pitchFamily="34" charset="-128"/>
              </a:rPr>
              <a:t>Final doublet magnets are grouped into two cryostats, with warm space in between, to provide break point for push-pull</a:t>
            </a:r>
          </a:p>
        </p:txBody>
      </p:sp>
    </p:spTree>
  </p:cSld>
  <p:clrMapOvr>
    <a:masterClrMapping/>
  </p:clrMapOvr>
  <p:transition>
    <p:strips dir="rd"/>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cstate="print"/>
          <a:srcRect/>
          <a:stretch>
            <a:fillRect/>
          </a:stretch>
        </p:blipFill>
        <p:spPr bwMode="auto">
          <a:xfrm>
            <a:off x="609600" y="304800"/>
            <a:ext cx="8229600" cy="6156648"/>
          </a:xfrm>
          <a:prstGeom prst="rect">
            <a:avLst/>
          </a:prstGeom>
          <a:noFill/>
          <a:ln w="9525">
            <a:noFill/>
            <a:miter lim="800000"/>
            <a:headEnd/>
            <a:tailEnd/>
          </a:ln>
        </p:spPr>
      </p:pic>
    </p:spTree>
  </p:cSld>
  <p:clrMapOvr>
    <a:masterClrMapping/>
  </p:clrMapOvr>
  <p:transition>
    <p:strips dir="rd"/>
  </p:transition>
</p:sld>
</file>

<file path=ppt/theme/theme1.xml><?xml version="1.0" encoding="utf-8"?>
<a:theme xmlns:a="http://schemas.openxmlformats.org/drawingml/2006/main" name="new-NLC">
  <a:themeElements>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new-NLC">
      <a:majorFont>
        <a:latin typeface="Berlin Sans FB"/>
        <a:ea typeface=""/>
        <a:cs typeface=""/>
      </a:majorFont>
      <a:minorFont>
        <a:latin typeface="Berlin Sans FB"/>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triangl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triangl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w-NLC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new-NLC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ew-NLC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new-NLC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new-NLC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C:\WINNT\Profiles\nixx\Desktop\new-NLC.pot</Template>
  <TotalTime>22367</TotalTime>
  <Words>4944</Words>
  <Application>Microsoft Office PowerPoint</Application>
  <PresentationFormat>On-screen Show (4:3)</PresentationFormat>
  <Paragraphs>963</Paragraphs>
  <Slides>90</Slides>
  <Notes>41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90</vt:i4>
      </vt:variant>
    </vt:vector>
  </HeadingPairs>
  <TitlesOfParts>
    <vt:vector size="93" baseType="lpstr">
      <vt:lpstr>new-NLC</vt:lpstr>
      <vt:lpstr>Chart</vt:lpstr>
      <vt:lpstr>Worksheet</vt:lpstr>
      <vt:lpstr>Beam Delivery Review </vt:lpstr>
      <vt:lpstr>Info about this presentation</vt:lpstr>
      <vt:lpstr>Slide 3</vt:lpstr>
      <vt:lpstr>Slide 4</vt:lpstr>
      <vt:lpstr>Slide 5</vt:lpstr>
      <vt:lpstr>ILC BDS RDR Parameters</vt:lpstr>
      <vt:lpstr>BDS &amp; MDI Configuration Evolution</vt:lpstr>
      <vt:lpstr>Concept of single IR with two detectors</vt:lpstr>
      <vt:lpstr>IR integration</vt:lpstr>
      <vt:lpstr>Slide 10</vt:lpstr>
      <vt:lpstr>Slide 11</vt:lpstr>
      <vt:lpstr>IR magnets prototypes at BNL</vt:lpstr>
      <vt:lpstr>Slide 13</vt:lpstr>
      <vt:lpstr>Slide 14</vt:lpstr>
      <vt:lpstr>Detector Integrated Dipole</vt:lpstr>
      <vt:lpstr>Slide 16</vt:lpstr>
      <vt:lpstr>Slide 17</vt:lpstr>
      <vt:lpstr>Slide 18</vt:lpstr>
      <vt:lpstr>IRENG07 Workshop</vt:lpstr>
      <vt:lpstr>Slide 20</vt:lpstr>
      <vt:lpstr>Shielding the IR hall</vt:lpstr>
      <vt:lpstr>Slide 22</vt:lpstr>
      <vt:lpstr>Example of MDI issues we are working on</vt:lpstr>
      <vt:lpstr>Evolution of ILC Detectors</vt:lpstr>
      <vt:lpstr>Example of system where initially different designs converged on a single compatible solution:  CMS-Inspired Hinged PacMan w/ Cut-outs for ILD Pillar and Plugs</vt:lpstr>
      <vt:lpstr>Slide 26</vt:lpstr>
      <vt:lpstr>Slide 27</vt:lpstr>
      <vt:lpstr>Half Platform w/ Pocket Storage</vt:lpstr>
      <vt:lpstr>Preliminary  ANSYS analysis of Platform</vt:lpstr>
      <vt:lpstr>Detector stability analysis (SiD)</vt:lpstr>
      <vt:lpstr>Free vibration modes of SiD</vt:lpstr>
      <vt:lpstr>QD0 supports in ILD and SiD</vt:lpstr>
      <vt:lpstr>ILD FD stability analysis results</vt:lpstr>
      <vt:lpstr>Stability studies at BELLE</vt:lpstr>
      <vt:lpstr>Slide 35</vt:lpstr>
      <vt:lpstr>Slide 36</vt:lpstr>
      <vt:lpstr>Slide 37</vt:lpstr>
      <vt:lpstr>ILC Nominal and Low Power RDR</vt:lpstr>
      <vt:lpstr>Slide 39</vt:lpstr>
      <vt:lpstr>New Low P parameter set</vt:lpstr>
      <vt:lpstr>Slide 41</vt:lpstr>
      <vt:lpstr>Slide 42</vt:lpstr>
      <vt:lpstr>Slide 43</vt:lpstr>
      <vt:lpstr>Slide 44</vt:lpstr>
      <vt:lpstr>Slide 45</vt:lpstr>
      <vt:lpstr>Slide 46</vt:lpstr>
      <vt:lpstr>Slide 47</vt:lpstr>
      <vt:lpstr>Slide 48</vt:lpstr>
      <vt:lpstr>New parameters based on the following assumptions</vt:lpstr>
      <vt:lpstr>Slide 50</vt:lpstr>
      <vt:lpstr>Slide 51</vt:lpstr>
      <vt:lpstr>Slide 52</vt:lpstr>
      <vt:lpstr>Slide 53</vt:lpstr>
      <vt:lpstr>Slide 54</vt:lpstr>
      <vt:lpstr>Slide 55</vt:lpstr>
      <vt:lpstr>Slide 56</vt:lpstr>
      <vt:lpstr>Slide 57</vt:lpstr>
      <vt:lpstr>Slide 58</vt:lpstr>
      <vt:lpstr>QD0 R&amp;D Prototype Coil Winding Status</vt:lpstr>
      <vt:lpstr>Slide 60</vt:lpstr>
      <vt:lpstr>Adopted Low-P parameters</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DESIGN OF AN 18 MW VORTEX FLOW WATER BEAM DUMP FOR 500 GeV ELECTRONS/POSITRONS OF AN INTERNATIONAL LINEAR COLLIDER </vt:lpstr>
      <vt:lpstr>A 56 page report (paper for NIM) has been finalised and submitted</vt:lpstr>
      <vt:lpstr>Results that were already reported earlier (examples)</vt:lpstr>
      <vt:lpstr>New results – pressure wave analysis (example)</vt:lpstr>
      <vt:lpstr>Recent updates:</vt:lpstr>
      <vt:lpstr>Slide 84</vt:lpstr>
      <vt:lpstr>Slide 85</vt:lpstr>
      <vt:lpstr>To summarise:</vt:lpstr>
      <vt:lpstr>Slide 87</vt:lpstr>
      <vt:lpstr>Slide 88</vt:lpstr>
      <vt:lpstr>Slide 89</vt:lpstr>
      <vt:lpstr>Slide 90</vt:lpstr>
    </vt:vector>
  </TitlesOfParts>
  <Company>SLAC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MDI</dc:title>
  <dc:creator>Andrei Seryi</dc:creator>
  <cp:lastModifiedBy>Andrei Seryi</cp:lastModifiedBy>
  <cp:revision>1761</cp:revision>
  <cp:lastPrinted>2000-10-22T23:18:47Z</cp:lastPrinted>
  <dcterms:created xsi:type="dcterms:W3CDTF">1999-04-11T17:59:44Z</dcterms:created>
  <dcterms:modified xsi:type="dcterms:W3CDTF">2012-04-24T10:16:17Z</dcterms:modified>
</cp:coreProperties>
</file>