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4"/>
    <p:sldMasterId id="2147483663" r:id="rId5"/>
  </p:sldMasterIdLst>
  <p:notesMasterIdLst>
    <p:notesMasterId r:id="rId32"/>
  </p:notesMasterIdLst>
  <p:handoutMasterIdLst>
    <p:handoutMasterId r:id="rId33"/>
  </p:handoutMasterIdLst>
  <p:sldIdLst>
    <p:sldId id="560" r:id="rId6"/>
    <p:sldId id="882" r:id="rId7"/>
    <p:sldId id="883" r:id="rId8"/>
    <p:sldId id="867" r:id="rId9"/>
    <p:sldId id="884" r:id="rId10"/>
    <p:sldId id="885" r:id="rId11"/>
    <p:sldId id="872" r:id="rId12"/>
    <p:sldId id="868" r:id="rId13"/>
    <p:sldId id="869" r:id="rId14"/>
    <p:sldId id="870" r:id="rId15"/>
    <p:sldId id="855" r:id="rId16"/>
    <p:sldId id="879" r:id="rId17"/>
    <p:sldId id="877" r:id="rId18"/>
    <p:sldId id="853" r:id="rId19"/>
    <p:sldId id="881" r:id="rId20"/>
    <p:sldId id="874" r:id="rId21"/>
    <p:sldId id="875" r:id="rId22"/>
    <p:sldId id="857" r:id="rId23"/>
    <p:sldId id="878" r:id="rId24"/>
    <p:sldId id="863" r:id="rId25"/>
    <p:sldId id="866" r:id="rId26"/>
    <p:sldId id="873" r:id="rId27"/>
    <p:sldId id="886" r:id="rId28"/>
    <p:sldId id="871" r:id="rId29"/>
    <p:sldId id="880" r:id="rId30"/>
    <p:sldId id="858" r:id="rId31"/>
  </p:sldIdLst>
  <p:sldSz cx="9144000" cy="6858000" type="screen4x3"/>
  <p:notesSz cx="6858000" cy="9215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rola" initials="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BD"/>
    <a:srgbClr val="FF0066"/>
    <a:srgbClr val="FF3300"/>
    <a:srgbClr val="FFCC66"/>
    <a:srgbClr val="FFCC99"/>
    <a:srgbClr val="DDDDDD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65" autoAdjust="0"/>
    <p:restoredTop sz="98295" autoAdjust="0"/>
  </p:normalViewPr>
  <p:slideViewPr>
    <p:cSldViewPr>
      <p:cViewPr>
        <p:scale>
          <a:sx n="70" d="100"/>
          <a:sy n="70" d="100"/>
        </p:scale>
        <p:origin x="-1188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0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17" tIns="45058" rIns="90117" bIns="45058" numCol="1" anchor="t" anchorCtr="0" compatLnSpc="1">
            <a:prstTxWarp prst="textNoShape">
              <a:avLst/>
            </a:prstTxWarp>
          </a:bodyPr>
          <a:lstStyle>
            <a:lvl1pPr defTabSz="901768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3296" y="0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17" tIns="45058" rIns="90117" bIns="45058" numCol="1" anchor="t" anchorCtr="0" compatLnSpc="1">
            <a:prstTxWarp prst="textNoShape">
              <a:avLst/>
            </a:prstTxWarp>
          </a:bodyPr>
          <a:lstStyle>
            <a:lvl1pPr algn="r" defTabSz="901768">
              <a:defRPr sz="1200"/>
            </a:lvl1pPr>
          </a:lstStyle>
          <a:p>
            <a:fld id="{758DDE26-7A15-4396-B294-60D5AA25B991}" type="datetimeFigureOut">
              <a:rPr lang="en-US"/>
              <a:pPr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8753089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17" tIns="45058" rIns="90117" bIns="45058" numCol="1" anchor="b" anchorCtr="0" compatLnSpc="1">
            <a:prstTxWarp prst="textNoShape">
              <a:avLst/>
            </a:prstTxWarp>
          </a:bodyPr>
          <a:lstStyle>
            <a:lvl1pPr defTabSz="901768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3296" y="8753089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117" tIns="45058" rIns="90117" bIns="45058" numCol="1" anchor="b" anchorCtr="0" compatLnSpc="1">
            <a:prstTxWarp prst="textNoShape">
              <a:avLst/>
            </a:prstTxWarp>
          </a:bodyPr>
          <a:lstStyle>
            <a:lvl1pPr algn="r" defTabSz="901768">
              <a:defRPr sz="1200"/>
            </a:lvl1pPr>
          </a:lstStyle>
          <a:p>
            <a:fld id="{84B8F0FA-C10A-45C1-BBAB-4A604987A9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8" tIns="45915" rIns="91828" bIns="45915" numCol="1" anchor="t" anchorCtr="0" compatLnSpc="1">
            <a:prstTxWarp prst="textNoShape">
              <a:avLst/>
            </a:prstTxWarp>
          </a:bodyPr>
          <a:lstStyle>
            <a:lvl1pPr defTabSz="919019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296" y="0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8" tIns="45915" rIns="91828" bIns="45915" numCol="1" anchor="t" anchorCtr="0" compatLnSpc="1">
            <a:prstTxWarp prst="textNoShape">
              <a:avLst/>
            </a:prstTxWarp>
          </a:bodyPr>
          <a:lstStyle>
            <a:lvl1pPr algn="r" defTabSz="919019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5538" y="692150"/>
            <a:ext cx="4606925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12" y="4377334"/>
            <a:ext cx="5485778" cy="414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8" tIns="45915" rIns="91828" bIns="459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3089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8" tIns="45915" rIns="91828" bIns="45915" numCol="1" anchor="b" anchorCtr="0" compatLnSpc="1">
            <a:prstTxWarp prst="textNoShape">
              <a:avLst/>
            </a:prstTxWarp>
          </a:bodyPr>
          <a:lstStyle>
            <a:lvl1pPr defTabSz="919019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296" y="8753089"/>
            <a:ext cx="2973149" cy="46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8" tIns="45915" rIns="91828" bIns="45915" numCol="1" anchor="b" anchorCtr="0" compatLnSpc="1">
            <a:prstTxWarp prst="textNoShape">
              <a:avLst/>
            </a:prstTxWarp>
          </a:bodyPr>
          <a:lstStyle>
            <a:lvl1pPr algn="r" defTabSz="919019">
              <a:defRPr sz="1200"/>
            </a:lvl1pPr>
          </a:lstStyle>
          <a:p>
            <a:fld id="{7F22B0DF-0EDB-41BA-AF56-199850EB70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24CC7-E1D9-4FD1-A16B-8FD6418A9F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5538" y="690563"/>
            <a:ext cx="4606925" cy="3455987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77334"/>
            <a:ext cx="5486400" cy="414694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753067"/>
            <a:ext cx="2971800" cy="460772"/>
          </a:xfrm>
          <a:prstGeom prst="rect">
            <a:avLst/>
          </a:prstGeom>
        </p:spPr>
        <p:txBody>
          <a:bodyPr/>
          <a:lstStyle/>
          <a:p>
            <a:fld id="{A7C5B0E9-2BED-4EF4-9B6D-17F0F399A6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A1EC-32EF-4492-A490-53C49D72AE7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A1EC-32EF-4492-A490-53C49D72AE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A1EC-32EF-4492-A490-53C49D72AE7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A1EC-32EF-4492-A490-53C49D72AE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5538" y="690563"/>
            <a:ext cx="4606925" cy="3455987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77334"/>
            <a:ext cx="5486400" cy="414694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Note: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is octagonal, not a dodecahedron as depicted</a:t>
            </a:r>
            <a:r>
              <a:rPr lang="en-US" baseline="0" dirty="0" smtClean="0"/>
              <a:t> in drawing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4" y="8753067"/>
            <a:ext cx="2971800" cy="460772"/>
          </a:xfrm>
          <a:prstGeom prst="rect">
            <a:avLst/>
          </a:prstGeom>
        </p:spPr>
        <p:txBody>
          <a:bodyPr/>
          <a:lstStyle/>
          <a:p>
            <a:fld id="{A7C5B0E9-2BED-4EF4-9B6D-17F0F399A6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+mn-lt"/>
              </a:defRPr>
            </a:lvl1pPr>
          </a:lstStyle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077200" cy="4876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>
                <a:latin typeface="+mn-lt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latin typeface="+mn-lt"/>
              </a:defRPr>
            </a:lvl1pPr>
          </a:lstStyle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62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39624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SLAC_Logo_hire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0" y="1104900"/>
            <a:ext cx="8574088" cy="0"/>
          </a:xfrm>
          <a:prstGeom prst="line">
            <a:avLst/>
          </a:prstGeom>
          <a:noFill/>
          <a:ln w="38100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20000"/>
              </a:spcBef>
              <a:buFontTx/>
              <a:buChar char="•"/>
              <a:defRPr/>
            </a:pPr>
            <a:endParaRPr lang="en-US" sz="2800" b="1">
              <a:latin typeface="Arial" charset="0"/>
              <a:ea typeface="+mn-e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LCWS 12 UTA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6D7A3A9-117E-4EF5-82A3-3CC7D0AB76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9154" name="Picture 2" descr="http://www-sid.slac.stanford.edu/images/SiD_color_v2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721348"/>
            <a:ext cx="1905000" cy="11366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12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85000"/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90000"/>
        <a:buFont typeface="Georgia" pitchFamily="18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Font typeface="Georgia" pitchFamily="18" charset="0"/>
        <a:buChar char="▫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pitchFamily="34" charset="0"/>
        <a:buChar char="-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Arial" charset="0"/>
        <a:buChar char="-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LCWS 12 UTA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1AC2-3281-463B-BE1E-45EBB1E06E0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3732" name="Picture 4" descr="http://www-sid.slac.stanford.edu/images/SiD_color_v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0"/>
            <a:ext cx="2857500" cy="170497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EMCal</a:t>
            </a:r>
            <a:r>
              <a:rPr lang="en-US" dirty="0" smtClean="0"/>
              <a:t> </a:t>
            </a:r>
            <a:r>
              <a:rPr lang="en-US" dirty="0" err="1" smtClean="0"/>
              <a:t>Testbeam</a:t>
            </a:r>
            <a:r>
              <a:rPr lang="en-US" dirty="0" smtClean="0"/>
              <a:t> Prototype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886200"/>
            <a:ext cx="7620000" cy="1752600"/>
          </a:xfrm>
        </p:spPr>
        <p:txBody>
          <a:bodyPr/>
          <a:lstStyle/>
          <a:p>
            <a:r>
              <a:rPr lang="en-US" sz="2000" dirty="0" smtClean="0"/>
              <a:t>M. Breidenbach for the </a:t>
            </a:r>
            <a:r>
              <a:rPr lang="en-US" sz="2000" dirty="0" err="1" smtClean="0"/>
              <a:t>SiD</a:t>
            </a:r>
            <a:r>
              <a:rPr lang="en-US" sz="2000" dirty="0" smtClean="0"/>
              <a:t> </a:t>
            </a:r>
            <a:r>
              <a:rPr lang="en-US" sz="2000" dirty="0" err="1" smtClean="0"/>
              <a:t>EMCal</a:t>
            </a:r>
            <a:r>
              <a:rPr lang="en-US" sz="2000" dirty="0" smtClean="0"/>
              <a:t> and Electronics Subsystems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dirty="0" smtClean="0"/>
              <a:t>Bonded Sensor</a:t>
            </a:r>
            <a:endParaRPr lang="en-US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UCD has bonded a cable to one; it is being tested at SLAC.</a:t>
            </a:r>
          </a:p>
          <a:p>
            <a:pPr lvl="1"/>
            <a:r>
              <a:rPr lang="en-US" dirty="0" smtClean="0"/>
              <a:t>UO is probe testing the other. First results will be shown.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pic>
        <p:nvPicPr>
          <p:cNvPr id="6" name="Picture 5" descr="IMG_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667000"/>
            <a:ext cx="3657600" cy="2743200"/>
          </a:xfrm>
          <a:prstGeom prst="rect">
            <a:avLst/>
          </a:prstGeom>
        </p:spPr>
      </p:pic>
      <p:pic>
        <p:nvPicPr>
          <p:cNvPr id="7" name="Picture 6" descr="IMG_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286000"/>
            <a:ext cx="3124200" cy="23431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14800" y="5105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KPiX bump bonded to sensor</a:t>
            </a:r>
          </a:p>
          <a:p>
            <a:r>
              <a:rPr lang="en-US" dirty="0" smtClean="0"/>
              <a:t>Cable bump bonded to sensor</a:t>
            </a:r>
          </a:p>
          <a:p>
            <a:r>
              <a:rPr lang="en-US" dirty="0" smtClean="0"/>
              <a:t>Assembly 1 mm high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smtClean="0"/>
              <a:t>LCWS 12 UTA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A1D278-B2C1-4353-A3DD-49F25952E727}" type="slidenum">
              <a:rPr lang="en-US" sz="1200" smtClean="0"/>
              <a:pPr/>
              <a:t>11</a:t>
            </a:fld>
            <a:endParaRPr lang="en-US" sz="1200" dirty="0"/>
          </a:p>
        </p:txBody>
      </p:sp>
      <p:pic>
        <p:nvPicPr>
          <p:cNvPr id="6" name="Picture 5" descr="cosmics4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" y="1371600"/>
            <a:ext cx="4038600" cy="2895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38600" y="4343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talk Study: Red: 4 pixels pulsed at 500 </a:t>
            </a:r>
            <a:r>
              <a:rPr lang="en-US" dirty="0" err="1" smtClean="0"/>
              <a:t>fC</a:t>
            </a:r>
            <a:r>
              <a:rPr lang="en-US" dirty="0" smtClean="0"/>
              <a:t>,</a:t>
            </a:r>
          </a:p>
          <a:p>
            <a:r>
              <a:rPr lang="en-US" dirty="0" smtClean="0"/>
              <a:t>All other channels shown. Blue: no pixels pulsed.</a:t>
            </a:r>
            <a:endParaRPr lang="en-US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3572" y="1371600"/>
            <a:ext cx="4237452" cy="283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57400" y="381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Performance Studies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572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Cosmic telescope “forced” trigger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8284561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19200" y="381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Cosmic Rays. KPiX Self Triggered (pixel by pixel)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version of the electronics reading out KPiX gave excellent “analog” performance – e.g. self triggered multiplicity was ~1, and there were no “everything lights up” events.</a:t>
            </a:r>
          </a:p>
          <a:p>
            <a:r>
              <a:rPr lang="en-US" dirty="0" smtClean="0"/>
              <a:t>This indicates that KPiX and its sensor, cable, and enclosure environment is satisfactory.</a:t>
            </a:r>
          </a:p>
          <a:p>
            <a:r>
              <a:rPr lang="en-US" dirty="0" smtClean="0"/>
              <a:t>IZM is now completing bumping 15 good sensors, and are due this week. If those seem satisfactory, we will complete the rest.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1143000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+mn-lt"/>
                <a:cs typeface="Arial" pitchFamily="34" charset="0"/>
              </a:rPr>
              <a:t>Silicon  sensors</a:t>
            </a:r>
            <a:r>
              <a:rPr lang="en-US" sz="1800" dirty="0" smtClean="0">
                <a:latin typeface="+mn-lt"/>
                <a:cs typeface="Arial" pitchFamily="34" charset="0"/>
              </a:rPr>
              <a:t>: Meet specs. for </a:t>
            </a:r>
            <a:r>
              <a:rPr lang="en-US" sz="1800" dirty="0" err="1" smtClean="0">
                <a:latin typeface="+mn-lt"/>
                <a:cs typeface="Arial" pitchFamily="34" charset="0"/>
              </a:rPr>
              <a:t>SiD</a:t>
            </a:r>
            <a:r>
              <a:rPr lang="en-US" sz="1800" dirty="0" smtClean="0">
                <a:latin typeface="+mn-lt"/>
                <a:cs typeface="Arial" pitchFamily="34" charset="0"/>
              </a:rPr>
              <a:t> </a:t>
            </a:r>
            <a:r>
              <a:rPr lang="en-US" sz="1800" dirty="0" err="1" smtClean="0">
                <a:latin typeface="+mn-lt"/>
                <a:cs typeface="Arial" pitchFamily="34" charset="0"/>
              </a:rPr>
              <a:t>Ecal</a:t>
            </a:r>
            <a:endParaRPr lang="en-US" sz="1800" dirty="0" smtClean="0">
              <a:latin typeface="+mn-lt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low leakage current; DC coupled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sufficient number for prototype (30 layers)</a:t>
            </a:r>
            <a:endParaRPr lang="en-US" sz="1800" dirty="0">
              <a:latin typeface="+mn-lt"/>
              <a:cs typeface="Arial" pitchFamily="34" charset="0"/>
            </a:endParaRPr>
          </a:p>
        </p:txBody>
      </p:sp>
      <p:pic>
        <p:nvPicPr>
          <p:cNvPr id="13" name="Picture 16" descr="tbeam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1905000"/>
            <a:ext cx="3429000" cy="283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600" y="2512874"/>
            <a:ext cx="601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+mn-lt"/>
                <a:cs typeface="Arial" pitchFamily="34" charset="0"/>
              </a:rPr>
              <a:t>KPiX: </a:t>
            </a:r>
            <a:r>
              <a:rPr lang="en-US" sz="1800" dirty="0" smtClean="0">
                <a:latin typeface="+mn-lt"/>
                <a:cs typeface="Arial" pitchFamily="34" charset="0"/>
              </a:rPr>
              <a:t>prototypes meet </a:t>
            </a:r>
            <a:r>
              <a:rPr lang="en-US" sz="1800" dirty="0" err="1" smtClean="0">
                <a:latin typeface="+mn-lt"/>
                <a:cs typeface="Arial" pitchFamily="34" charset="0"/>
              </a:rPr>
              <a:t>SiD</a:t>
            </a:r>
            <a:r>
              <a:rPr lang="en-US" sz="1800" dirty="0" smtClean="0">
                <a:latin typeface="+mn-lt"/>
                <a:cs typeface="Arial" pitchFamily="34" charset="0"/>
              </a:rPr>
              <a:t> specs.: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low noise (10% of MIP)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large dynamic range: ~10</a:t>
            </a:r>
            <a:r>
              <a:rPr lang="en-US" sz="1800" baseline="30000" dirty="0" smtClean="0">
                <a:latin typeface="+mn-lt"/>
                <a:cs typeface="Arial" pitchFamily="34" charset="0"/>
              </a:rPr>
              <a:t>4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full digitization and multiplexed output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passive cooling (power pulsing)</a:t>
            </a:r>
            <a:endParaRPr lang="en-US" sz="1800" dirty="0">
              <a:latin typeface="+mn-lt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114800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>
                <a:latin typeface="+mn-lt"/>
                <a:cs typeface="Arial" pitchFamily="34" charset="0"/>
              </a:rPr>
              <a:t>Interconnects</a:t>
            </a:r>
            <a:r>
              <a:rPr lang="en-US" sz="1800" dirty="0" smtClean="0">
                <a:latin typeface="+mn-lt"/>
                <a:cs typeface="Arial" pitchFamily="34" charset="0"/>
              </a:rPr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Flex cable R&amp;D ok so far – successful attachment to dummy sensors and 1 mechanical prototype.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latin typeface="+mn-lt"/>
                <a:cs typeface="Arial" pitchFamily="34" charset="0"/>
              </a:rPr>
              <a:t> Main focus of recent R&amp;D is the KPIX – sensor interconnects … recently successful – we think…</a:t>
            </a:r>
          </a:p>
          <a:p>
            <a:pPr>
              <a:buFont typeface="Arial" pitchFamily="34" charset="0"/>
              <a:buChar char="•"/>
            </a:pPr>
            <a:endParaRPr lang="en-US" sz="1800" dirty="0">
              <a:latin typeface="+mn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0" y="5105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Prototype module – circa LOI</a:t>
            </a:r>
            <a:endParaRPr lang="en-US" sz="1800" dirty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810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Prototype</a:t>
            </a:r>
            <a:endParaRPr lang="en-US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F2A64-BBF1-4F14-B2D6-FBA536ADDF6F}" type="slidenum">
              <a:rPr lang="en-US" sz="1200" smtClean="0"/>
              <a:pPr/>
              <a:t>14</a:t>
            </a:fld>
            <a:endParaRPr lang="en-US" sz="12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smtClean="0"/>
              <a:t>LCWS 12 UTA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ILC\SiD\SiD stuff\ECAL TestBeam\set up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" y="767443"/>
            <a:ext cx="9029749" cy="4795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16715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Cable Transition Board</a:t>
            </a:r>
            <a:endParaRPr lang="en-CA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4294967295"/>
          </p:nvPr>
        </p:nvSpPr>
        <p:spPr>
          <a:xfrm>
            <a:off x="517525" y="3962400"/>
            <a:ext cx="5045075" cy="20574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Clock &amp; trigger LVDS termination</a:t>
            </a:r>
          </a:p>
          <a:p>
            <a:pPr lvl="1"/>
            <a:r>
              <a:rPr lang="en-US" sz="1800" dirty="0" smtClean="0"/>
              <a:t>Power supply filtering</a:t>
            </a:r>
          </a:p>
          <a:p>
            <a:pPr lvl="1"/>
            <a:r>
              <a:rPr lang="en-US" sz="1800" dirty="0" smtClean="0"/>
              <a:t>Bias filtering</a:t>
            </a:r>
          </a:p>
          <a:p>
            <a:pPr lvl="1">
              <a:defRPr/>
            </a:pPr>
            <a:endParaRPr lang="en-US" sz="1600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CA" dirty="0" smtClean="0"/>
          </a:p>
          <a:p>
            <a:pPr lvl="1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55072" y="2095500"/>
            <a:ext cx="1002328" cy="6096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57400" y="1409700"/>
            <a:ext cx="3124200" cy="20193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2095500"/>
            <a:ext cx="914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Clk</a:t>
            </a:r>
            <a:r>
              <a:rPr lang="en-US" sz="1200" dirty="0" smtClean="0"/>
              <a:t> Term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286000" y="2362200"/>
            <a:ext cx="914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TrigTerm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2819400" y="2857500"/>
            <a:ext cx="12954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Bias Filter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19400" y="1562100"/>
            <a:ext cx="1524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PowerFilter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4171950" y="2152650"/>
            <a:ext cx="1447800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Edge</a:t>
            </a:r>
          </a:p>
          <a:p>
            <a:pPr algn="ctr"/>
            <a:r>
              <a:rPr lang="en-US" dirty="0" smtClean="0"/>
              <a:t>Connector</a:t>
            </a:r>
            <a:endParaRPr lang="en-US" dirty="0"/>
          </a:p>
        </p:txBody>
      </p:sp>
      <p:sp>
        <p:nvSpPr>
          <p:cNvPr id="15" name="Content Placeholder 29"/>
          <p:cNvSpPr txBox="1">
            <a:spLocks/>
          </p:cNvSpPr>
          <p:nvPr/>
        </p:nvSpPr>
        <p:spPr>
          <a:xfrm>
            <a:off x="5334000" y="1409700"/>
            <a:ext cx="3232150" cy="30575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690563" marR="0" lvl="2" indent="-233363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90563" marR="0" lvl="2" indent="-233363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90563" marR="0" lvl="2" indent="-233363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1" indent="-223838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457200" marR="0" lvl="1" indent="-223838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19400" y="5867400"/>
            <a:ext cx="3657600" cy="365125"/>
          </a:xfrm>
        </p:spPr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 flipH="1">
            <a:off x="6400800" y="6356350"/>
            <a:ext cx="533400" cy="365125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Cable Concentrator Board</a:t>
            </a:r>
            <a:endParaRPr lang="en-CA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4294967295"/>
          </p:nvPr>
        </p:nvSpPr>
        <p:spPr>
          <a:xfrm>
            <a:off x="517525" y="3962400"/>
            <a:ext cx="5540375" cy="23622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Clock</a:t>
            </a:r>
            <a:r>
              <a:rPr lang="en-US" sz="2000" dirty="0" smtClean="0"/>
              <a:t>, trigger &amp; reset distribution</a:t>
            </a:r>
          </a:p>
          <a:p>
            <a:pPr lvl="1"/>
            <a:r>
              <a:rPr lang="en-US" sz="2000" dirty="0" smtClean="0"/>
              <a:t>Per sensor command &amp; data connection</a:t>
            </a:r>
          </a:p>
          <a:p>
            <a:pPr lvl="1"/>
            <a:r>
              <a:rPr lang="en-US" sz="2000" dirty="0" smtClean="0"/>
              <a:t>Concentrator FPGA</a:t>
            </a:r>
          </a:p>
          <a:p>
            <a:pPr lvl="1"/>
            <a:r>
              <a:rPr lang="en-US" sz="2000" dirty="0" smtClean="0"/>
              <a:t>Optical control and data interface</a:t>
            </a:r>
          </a:p>
          <a:p>
            <a:pPr lvl="2"/>
            <a:r>
              <a:rPr lang="en-US" dirty="0" smtClean="0"/>
              <a:t>3.125gbps PGP</a:t>
            </a:r>
          </a:p>
          <a:p>
            <a:pPr lvl="1"/>
            <a:r>
              <a:rPr lang="en-US" sz="2000" dirty="0" smtClean="0"/>
              <a:t>Optical timing / trigger interface</a:t>
            </a:r>
          </a:p>
          <a:p>
            <a:pPr lvl="1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33501" y="1219200"/>
            <a:ext cx="6248400" cy="2590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2514599" y="2247899"/>
            <a:ext cx="2247901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Edge</a:t>
            </a:r>
          </a:p>
          <a:p>
            <a:pPr algn="ctr"/>
            <a:r>
              <a:rPr lang="en-US" dirty="0" smtClean="0"/>
              <a:t>Connectors (30)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1219200" y="1523999"/>
            <a:ext cx="800102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Bias</a:t>
            </a:r>
          </a:p>
          <a:p>
            <a:pPr algn="ctr"/>
            <a:r>
              <a:rPr lang="en-US" dirty="0" smtClean="0"/>
              <a:t>Conn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1104900" y="2819401"/>
            <a:ext cx="1028703" cy="5715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</a:t>
            </a:r>
          </a:p>
          <a:p>
            <a:pPr algn="ctr"/>
            <a:r>
              <a:rPr lang="en-US" dirty="0" smtClean="0"/>
              <a:t>Conn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95501" y="2819400"/>
            <a:ext cx="1066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Optional</a:t>
            </a:r>
          </a:p>
          <a:p>
            <a:pPr algn="ctr"/>
            <a:r>
              <a:rPr lang="en-US" sz="1200" dirty="0" smtClean="0"/>
              <a:t>Regulators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4076701" y="1409698"/>
            <a:ext cx="762000" cy="419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Clock</a:t>
            </a:r>
          </a:p>
          <a:p>
            <a:pPr algn="ctr"/>
            <a:r>
              <a:rPr lang="en-US" sz="1200" dirty="0" smtClean="0"/>
              <a:t>Dist.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4076701" y="2019295"/>
            <a:ext cx="762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Trigger</a:t>
            </a:r>
          </a:p>
          <a:p>
            <a:pPr algn="ctr"/>
            <a:r>
              <a:rPr lang="en-US" sz="1200" dirty="0" smtClean="0"/>
              <a:t>Dist.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4076701" y="2590800"/>
            <a:ext cx="762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Reset</a:t>
            </a:r>
          </a:p>
          <a:p>
            <a:pPr algn="ctr"/>
            <a:r>
              <a:rPr lang="en-US" sz="1200" dirty="0" smtClean="0"/>
              <a:t>Dist.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076701" y="3124200"/>
            <a:ext cx="76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Cmd</a:t>
            </a:r>
            <a:r>
              <a:rPr lang="en-US" sz="1200" dirty="0" smtClean="0"/>
              <a:t> /</a:t>
            </a:r>
          </a:p>
          <a:p>
            <a:pPr algn="ctr"/>
            <a:r>
              <a:rPr lang="en-US" sz="1200" dirty="0" smtClean="0"/>
              <a:t>Data</a:t>
            </a:r>
          </a:p>
          <a:p>
            <a:pPr algn="ctr"/>
            <a:r>
              <a:rPr lang="en-US" sz="1200" dirty="0" smtClean="0"/>
              <a:t>Buffers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5067300" y="2019295"/>
            <a:ext cx="990600" cy="9525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286502" y="1314457"/>
            <a:ext cx="1295399" cy="51434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Control &amp;</a:t>
            </a:r>
          </a:p>
          <a:p>
            <a:pPr algn="ctr"/>
            <a:r>
              <a:rPr lang="en-US" sz="1600" dirty="0" smtClean="0"/>
              <a:t>Data Fiber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6286502" y="2019295"/>
            <a:ext cx="1295399" cy="54292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Clock &amp;</a:t>
            </a:r>
          </a:p>
          <a:p>
            <a:pPr algn="ctr"/>
            <a:r>
              <a:rPr lang="en-US" sz="1600" dirty="0" smtClean="0"/>
              <a:t>Trig Fiber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6286502" y="2733678"/>
            <a:ext cx="1295399" cy="50482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Optional</a:t>
            </a:r>
          </a:p>
          <a:p>
            <a:pPr algn="ctr"/>
            <a:r>
              <a:rPr lang="en-US" sz="1600" dirty="0" smtClean="0"/>
              <a:t>Trig. Conn.</a:t>
            </a:r>
            <a:endParaRPr lang="en-US" sz="1600" dirty="0"/>
          </a:p>
        </p:txBody>
      </p:sp>
      <p:sp>
        <p:nvSpPr>
          <p:cNvPr id="27" name="Rectangle 26"/>
          <p:cNvSpPr/>
          <p:nvPr/>
        </p:nvSpPr>
        <p:spPr>
          <a:xfrm>
            <a:off x="6286502" y="3333753"/>
            <a:ext cx="1295399" cy="32384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Pwr</a:t>
            </a:r>
            <a:r>
              <a:rPr lang="en-US" dirty="0" smtClean="0"/>
              <a:t> Conn</a:t>
            </a: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657600" cy="365125"/>
          </a:xfrm>
        </p:spPr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 Assembly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pic>
        <p:nvPicPr>
          <p:cNvPr id="51202" name="Picture 2" descr="http://www.slac.stanford.edu/~oriunno/sid_web/ECAL%20TB/pic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7700962" cy="4089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 plates are in hand.</a:t>
            </a:r>
          </a:p>
          <a:p>
            <a:r>
              <a:rPr lang="en-US" dirty="0" smtClean="0"/>
              <a:t>Complete design drawings for mechanics complete; mechanical assembly complete, waiting for sensors.</a:t>
            </a:r>
          </a:p>
          <a:p>
            <a:r>
              <a:rPr lang="en-US" dirty="0" smtClean="0"/>
              <a:t>Sensors and KPiX </a:t>
            </a:r>
            <a:r>
              <a:rPr lang="en-US" dirty="0" smtClean="0"/>
              <a:t>have been sent to IZM.</a:t>
            </a:r>
          </a:p>
          <a:p>
            <a:r>
              <a:rPr lang="en-US" dirty="0" smtClean="0"/>
              <a:t>IZM </a:t>
            </a:r>
            <a:r>
              <a:rPr lang="en-US" dirty="0" smtClean="0"/>
              <a:t>has produced 1 batch of 15 for evaluation.</a:t>
            </a:r>
          </a:p>
          <a:p>
            <a:r>
              <a:rPr lang="en-US" dirty="0" smtClean="0"/>
              <a:t>We hope to do a production run on more KPiX 1024 channel chips.</a:t>
            </a:r>
          </a:p>
          <a:p>
            <a:r>
              <a:rPr lang="en-US" dirty="0" smtClean="0"/>
              <a:t>Probe testing available at UO.</a:t>
            </a:r>
          </a:p>
          <a:p>
            <a:r>
              <a:rPr lang="en-US" dirty="0" smtClean="0"/>
              <a:t>UCD will manufacture and attach cables.</a:t>
            </a:r>
          </a:p>
          <a:p>
            <a:r>
              <a:rPr lang="en-US" dirty="0" smtClean="0"/>
              <a:t>Testing of cabled sensors at SLAC.</a:t>
            </a:r>
          </a:p>
          <a:p>
            <a:r>
              <a:rPr lang="en-US" dirty="0" smtClean="0"/>
              <a:t>Assembly and testing of system (pre-</a:t>
            </a:r>
            <a:r>
              <a:rPr lang="en-US" dirty="0" err="1" smtClean="0"/>
              <a:t>testbeam</a:t>
            </a:r>
            <a:r>
              <a:rPr lang="en-US" dirty="0" smtClean="0"/>
              <a:t>) at SLAC.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V:\SLD\SID\SID_CAD\SiDmm\Marco\db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112109" cy="632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6090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back end system that will handle 32 KPiX is being built, and data and calibration formats have been set.</a:t>
            </a:r>
          </a:p>
          <a:p>
            <a:r>
              <a:rPr lang="en-US" dirty="0" smtClean="0"/>
              <a:t>Data will be accessible with JAS3, and single KPiX testing is underway.</a:t>
            </a:r>
          </a:p>
          <a:p>
            <a:r>
              <a:rPr lang="en-US" dirty="0" smtClean="0"/>
              <a:t>UO has built a single event display.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a LAYOU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86200" y="3005668"/>
            <a:ext cx="5029200" cy="31665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SLAC End Station Test Beam (ESTB) Layout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001000" cy="4876800"/>
          </a:xfrm>
        </p:spPr>
        <p:txBody>
          <a:bodyPr/>
          <a:lstStyle/>
          <a:p>
            <a:pPr marR="16745">
              <a:spcAft>
                <a:spcPts val="6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ESTB will be a unique HEP resource</a:t>
            </a:r>
          </a:p>
          <a:p>
            <a:pPr marR="16745" lvl="1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World’s only high-energy primary electron beam for large scale Linear Collider MDI and beam instrumentation studies</a:t>
            </a:r>
          </a:p>
          <a:p>
            <a:pPr marL="682413" marR="38638" lvl="1" indent="-225355"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Exceptionally clean and well-defined primary and secondary electron beams for detector development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4162961"/>
            <a:ext cx="2514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Pulsed magnets in beam switch yard </a:t>
            </a:r>
          </a:p>
          <a:p>
            <a:pPr marL="0" indent="0">
              <a:buNone/>
            </a:pPr>
            <a:r>
              <a:rPr lang="en-US" sz="2000" dirty="0"/>
              <a:t>to send LCLS beam to ESA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4800" y="2362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Test </a:t>
            </a:r>
            <a:r>
              <a:rPr lang="en-US" dirty="0" err="1" smtClean="0">
                <a:solidFill>
                  <a:srgbClr val="FF0000"/>
                </a:solidFill>
              </a:rPr>
              <a:t>EMCal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848600" y="2895600"/>
            <a:ext cx="533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 to take data with a precisely synchronous bunch – what KPiX was designed for.</a:t>
            </a:r>
          </a:p>
          <a:p>
            <a:r>
              <a:rPr lang="en-US" dirty="0" smtClean="0"/>
              <a:t>Expect to take data at a range of energies and with mean e</a:t>
            </a:r>
            <a:r>
              <a:rPr lang="en-US" baseline="30000" dirty="0" smtClean="0"/>
              <a:t>+ </a:t>
            </a:r>
          </a:p>
          <a:p>
            <a:pPr>
              <a:buNone/>
            </a:pPr>
            <a:r>
              <a:rPr lang="en-US" dirty="0" smtClean="0"/>
              <a:t>           multiplicity ~1.</a:t>
            </a:r>
          </a:p>
          <a:p>
            <a:r>
              <a:rPr lang="en-US" dirty="0" smtClean="0"/>
              <a:t>Measure energy and spatial resolution.</a:t>
            </a:r>
          </a:p>
          <a:p>
            <a:r>
              <a:rPr lang="en-US" dirty="0" smtClean="0"/>
              <a:t>Characterize KPiX in “synchronous” mode: noise, cross talk, channel uniformity, etc.</a:t>
            </a:r>
          </a:p>
          <a:p>
            <a:endParaRPr lang="en-US" dirty="0" smtClean="0"/>
          </a:p>
          <a:p>
            <a:r>
              <a:rPr lang="en-US" dirty="0" smtClean="0"/>
              <a:t>Most important – look for problems with the basic approach.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dirty="0" smtClean="0"/>
              <a:t>Results…</a:t>
            </a:r>
            <a:endParaRPr lang="en-US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3581400"/>
          </a:xfrm>
        </p:spPr>
        <p:txBody>
          <a:bodyPr/>
          <a:lstStyle/>
          <a:p>
            <a:r>
              <a:rPr lang="en-US" sz="1800" dirty="0" smtClean="0"/>
              <a:t>752 pixels seem ok.</a:t>
            </a:r>
          </a:p>
          <a:p>
            <a:r>
              <a:rPr lang="en-US" sz="1800" dirty="0" smtClean="0"/>
              <a:t>114 pixels appear disconnected – no apparent increase in noise as expected from increased C.</a:t>
            </a:r>
          </a:p>
          <a:p>
            <a:r>
              <a:rPr lang="en-US" sz="1800" dirty="0" smtClean="0"/>
              <a:t>158 pixels do not calibrate properly – leakage?</a:t>
            </a:r>
          </a:p>
          <a:p>
            <a:endParaRPr lang="en-US" sz="1800" dirty="0" smtClean="0"/>
          </a:p>
          <a:p>
            <a:r>
              <a:rPr lang="en-US" sz="1800" i="1" dirty="0" smtClean="0">
                <a:solidFill>
                  <a:srgbClr val="FF0000"/>
                </a:solidFill>
              </a:rPr>
              <a:t>But this is a mechanical prototype!!!</a:t>
            </a:r>
          </a:p>
          <a:p>
            <a:endParaRPr lang="en-US" sz="1800" i="1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UO has probed a few other prototype sensors, and sees ~3% opens.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We do not yet have the corresponding good/open/bad pixel numbers for the UO sensor.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267200"/>
            <a:ext cx="3200400" cy="239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ILC\SiD\SiD stuff\ECAL TestBeam\set up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5690"/>
            <a:ext cx="9169387" cy="4869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43200" y="228600"/>
            <a:ext cx="512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Prototype – Engineering Model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4056215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pic>
        <p:nvPicPr>
          <p:cNvPr id="53250" name="Picture 2" descr="http://www.slac.stanford.edu/~oriunno/sid_web/ECAL%20TB/pic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8391525" cy="4456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" y="381000"/>
            <a:ext cx="9112109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7400" y="838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FF00"/>
                </a:solidFill>
              </a:rPr>
              <a:t>EMCal</a:t>
            </a:r>
            <a:endParaRPr lang="en-US" sz="2800" b="1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43400" y="1219200"/>
            <a:ext cx="1676400" cy="1828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27928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57600" y="5181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ECAL</a:t>
            </a:r>
            <a:endParaRPr lang="en-US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4F2A64-BBF1-4F14-B2D6-FBA536ADDF6F}" type="slidenum">
              <a:rPr lang="en-US" sz="1200" smtClean="0"/>
              <a:pPr/>
              <a:t>4</a:t>
            </a:fld>
            <a:endParaRPr lang="en-US" sz="1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smtClean="0"/>
              <a:t>LCWS 12 UTA</a:t>
            </a:r>
            <a:endParaRPr lang="en-US" sz="1200" dirty="0"/>
          </a:p>
        </p:txBody>
      </p:sp>
      <p:pic>
        <p:nvPicPr>
          <p:cNvPr id="11" name="Picture 15" descr="emcal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33800" y="457200"/>
            <a:ext cx="3276600" cy="2336654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553200" y="2057400"/>
            <a:ext cx="2362200" cy="2520950"/>
            <a:chOff x="63" y="909"/>
            <a:chExt cx="3552" cy="3953"/>
          </a:xfrm>
        </p:grpSpPr>
        <p:pic>
          <p:nvPicPr>
            <p:cNvPr id="14" name="Picture 5" descr="assembly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3" y="909"/>
              <a:ext cx="3552" cy="3388"/>
            </a:xfrm>
            <a:prstGeom prst="rect">
              <a:avLst/>
            </a:prstGeom>
            <a:noFill/>
          </p:spPr>
        </p:pic>
        <p:sp>
          <p:nvSpPr>
            <p:cNvPr id="16" name="Line 6"/>
            <p:cNvSpPr>
              <a:spLocks noChangeShapeType="1"/>
            </p:cNvSpPr>
            <p:nvPr/>
          </p:nvSpPr>
          <p:spPr bwMode="auto">
            <a:xfrm flipV="1">
              <a:off x="598" y="1983"/>
              <a:ext cx="1547" cy="15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1372" y="2584"/>
              <a:ext cx="685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>
                  <a:latin typeface="Arial" charset="0"/>
                </a:rPr>
                <a:t> D 2.5 m </a:t>
              </a: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 flipV="1">
              <a:off x="2070" y="3528"/>
              <a:ext cx="1174" cy="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2542" y="3808"/>
              <a:ext cx="775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 L 4.36 m 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581400" y="4343400"/>
            <a:ext cx="3019425" cy="1757973"/>
            <a:chOff x="3264" y="48"/>
            <a:chExt cx="2448" cy="1662"/>
          </a:xfrm>
        </p:grpSpPr>
        <p:pic>
          <p:nvPicPr>
            <p:cNvPr id="21" name="Picture 11" descr="wedgesimple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264" y="48"/>
              <a:ext cx="2448" cy="1662"/>
            </a:xfrm>
            <a:prstGeom prst="rect">
              <a:avLst/>
            </a:prstGeom>
            <a:noFill/>
          </p:spPr>
        </p:pic>
        <p:sp>
          <p:nvSpPr>
            <p:cNvPr id="22" name="Line 12"/>
            <p:cNvSpPr>
              <a:spLocks noChangeShapeType="1"/>
            </p:cNvSpPr>
            <p:nvPr/>
          </p:nvSpPr>
          <p:spPr bwMode="auto">
            <a:xfrm flipH="1">
              <a:off x="4525" y="779"/>
              <a:ext cx="31" cy="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 flipV="1">
              <a:off x="4438" y="1235"/>
              <a:ext cx="35" cy="1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4036" y="1335"/>
              <a:ext cx="1081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>
                  <a:latin typeface="Arial" charset="0"/>
                </a:rPr>
                <a:t> t 142 mm 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24200"/>
            <a:ext cx="4572000" cy="15881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20 layers 2.5 mm W (5/7 X0)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10 layers 5 mm W     (10/7 X0)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30 gaps 1.25 mm w Si pixels sensors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29 X</a:t>
            </a:r>
            <a:r>
              <a:rPr lang="en-US" baseline="-25000" dirty="0" smtClean="0"/>
              <a:t>0</a:t>
            </a:r>
            <a:r>
              <a:rPr lang="en-US" dirty="0" smtClean="0"/>
              <a:t>; 1 </a:t>
            </a:r>
            <a:r>
              <a:rPr lang="el-GR" dirty="0" smtClean="0"/>
              <a:t>λ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l-GR" dirty="0" smtClean="0"/>
              <a:t>Δ</a:t>
            </a:r>
            <a:r>
              <a:rPr lang="en-US" dirty="0" smtClean="0"/>
              <a:t>E/E = 17%/</a:t>
            </a:r>
            <a:r>
              <a:rPr lang="en-US" dirty="0" smtClean="0">
                <a:sym typeface="Symbol" pitchFamily="18" charset="2"/>
              </a:rPr>
              <a:t>E;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Effective Moliere radius = 13 mm</a:t>
            </a:r>
            <a:endParaRPr lang="en-US" baseline="-25000" dirty="0">
              <a:sym typeface="Symbol" pitchFamily="18" charset="2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096000" y="1828800"/>
            <a:ext cx="10668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324600" y="37338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2400" y="1295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Prototype Goals: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Replicate full </a:t>
            </a:r>
            <a:r>
              <a:rPr lang="en-US" dirty="0" err="1" smtClean="0">
                <a:solidFill>
                  <a:srgbClr val="FF0000"/>
                </a:solidFill>
              </a:rPr>
              <a:t>EMCal</a:t>
            </a:r>
            <a:r>
              <a:rPr lang="en-US" dirty="0" smtClean="0">
                <a:solidFill>
                  <a:srgbClr val="FF0000"/>
                </a:solidFill>
              </a:rPr>
              <a:t> stack and test – 30 sensors.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KPiX – System on a Chip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4343400"/>
          </a:xfrm>
        </p:spPr>
        <p:txBody>
          <a:bodyPr/>
          <a:lstStyle/>
          <a:p>
            <a:r>
              <a:rPr lang="en-US" dirty="0" smtClean="0"/>
              <a:t>KPiX is a 1024 channel intended to bump bond to Si detectors, optimized for the ILC (1 ms trains, 5 Hz rate):</a:t>
            </a:r>
          </a:p>
          <a:p>
            <a:pPr lvl="1"/>
            <a:r>
              <a:rPr lang="en-US" dirty="0" smtClean="0"/>
              <a:t>Low noise dual range charge amplifier w 17 bit dynamic range.</a:t>
            </a:r>
          </a:p>
          <a:p>
            <a:pPr lvl="1"/>
            <a:r>
              <a:rPr lang="en-US" dirty="0" smtClean="0"/>
              <a:t>Power modulation w average power &lt;20 </a:t>
            </a:r>
            <a:r>
              <a:rPr lang="el-GR" dirty="0" smtClean="0"/>
              <a:t>μ</a:t>
            </a:r>
            <a:r>
              <a:rPr lang="en-US" dirty="0" smtClean="0"/>
              <a:t>W/channel (ILC mode).</a:t>
            </a:r>
          </a:p>
          <a:p>
            <a:pPr lvl="1"/>
            <a:r>
              <a:rPr lang="en-US" dirty="0" smtClean="0"/>
              <a:t>Up to 4 measurements during ILC train; each measurement is amplitude and bunch number.</a:t>
            </a:r>
          </a:p>
          <a:p>
            <a:pPr lvl="1"/>
            <a:r>
              <a:rPr lang="en-US" dirty="0" smtClean="0"/>
              <a:t>Digitization and readout during the inter-train period.</a:t>
            </a:r>
          </a:p>
          <a:p>
            <a:pPr lvl="1"/>
            <a:r>
              <a:rPr lang="en-US" dirty="0" smtClean="0"/>
              <a:t>Internal calibration system</a:t>
            </a:r>
          </a:p>
          <a:p>
            <a:pPr lvl="1"/>
            <a:r>
              <a:rPr lang="en-US" dirty="0" smtClean="0"/>
              <a:t>Noise Floor: 	0.15 </a:t>
            </a:r>
            <a:r>
              <a:rPr lang="en-US" dirty="0" err="1" smtClean="0"/>
              <a:t>fC</a:t>
            </a:r>
            <a:r>
              <a:rPr lang="en-US" dirty="0" smtClean="0"/>
              <a:t> (1000 e</a:t>
            </a:r>
            <a:r>
              <a:rPr lang="en-US" baseline="30000" dirty="0" smtClean="0"/>
              <a:t>- 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Peak signal (Auto-ranging) 	10 </a:t>
            </a:r>
            <a:r>
              <a:rPr lang="en-US" dirty="0" err="1" smtClean="0"/>
              <a:t>pC</a:t>
            </a:r>
            <a:endParaRPr lang="en-US" dirty="0" smtClean="0"/>
          </a:p>
          <a:p>
            <a:pPr lvl="1"/>
            <a:r>
              <a:rPr lang="en-US" dirty="0" smtClean="0"/>
              <a:t>Trigger Threshold 	Selectable (0.1 – 10 </a:t>
            </a:r>
            <a:r>
              <a:rPr lang="en-US" dirty="0" err="1" smtClean="0"/>
              <a:t>fC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631873"/>
            <a:ext cx="2809875" cy="122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KPiX – Simplified bock diagram of single channel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3380371"/>
          <a:ext cx="6096000" cy="9725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9725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  <a:tab pos="731520" algn="l"/>
                        </a:tabLst>
                      </a:pPr>
                      <a:endParaRPr lang="en-US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523" marR="625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731838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81000" y="1905000"/>
          <a:ext cx="8545637" cy="2971800"/>
        </p:xfrm>
        <a:graphic>
          <a:graphicData uri="http://schemas.openxmlformats.org/presentationml/2006/ole">
            <p:oleObj spid="_x0000_s1027" name="Visio" r:id="rId4" imgW="14488347" imgH="5030409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00200"/>
            <a:ext cx="6003561" cy="296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7400" y="457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 of Structure.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4495800"/>
          </a:xfrm>
        </p:spPr>
        <p:txBody>
          <a:bodyPr/>
          <a:lstStyle/>
          <a:p>
            <a:r>
              <a:rPr lang="en-US" sz="1800" dirty="0" smtClean="0"/>
              <a:t>We have 40 nominally good Hamamatsu sensors.</a:t>
            </a:r>
          </a:p>
          <a:p>
            <a:r>
              <a:rPr lang="en-US" sz="1800" dirty="0" smtClean="0"/>
              <a:t>We have ~20 nominally bad “mechanical prototype” sensors.</a:t>
            </a:r>
          </a:p>
          <a:p>
            <a:r>
              <a:rPr lang="en-US" sz="1800" dirty="0" smtClean="0"/>
              <a:t>The </a:t>
            </a:r>
            <a:r>
              <a:rPr lang="en-US" sz="1800" dirty="0" err="1" smtClean="0"/>
              <a:t>KPiXa’s</a:t>
            </a:r>
            <a:r>
              <a:rPr lang="en-US" sz="1800" dirty="0" smtClean="0"/>
              <a:t> come from TSMC with eutectic </a:t>
            </a:r>
            <a:r>
              <a:rPr lang="en-US" sz="1800" dirty="0" err="1" smtClean="0"/>
              <a:t>Sn-Pb</a:t>
            </a:r>
            <a:r>
              <a:rPr lang="en-US" sz="1800" dirty="0" smtClean="0"/>
              <a:t> bumps in place in wells on the chip.</a:t>
            </a:r>
          </a:p>
          <a:p>
            <a:endParaRPr lang="en-US" sz="1800" dirty="0" smtClean="0"/>
          </a:p>
          <a:p>
            <a:r>
              <a:rPr lang="en-US" sz="1800" dirty="0" smtClean="0"/>
              <a:t>The Hamamatsu sensors (</a:t>
            </a:r>
            <a:r>
              <a:rPr lang="en-US" sz="1800" dirty="0" err="1" smtClean="0"/>
              <a:t>EMCal</a:t>
            </a:r>
            <a:r>
              <a:rPr lang="en-US" sz="1800" dirty="0" smtClean="0"/>
              <a:t> and Tracker) come with Al pads, so there is a layer of Al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O</a:t>
            </a:r>
            <a:r>
              <a:rPr lang="en-US" sz="1800" baseline="-25000" dirty="0" smtClean="0"/>
              <a:t>3  </a:t>
            </a:r>
            <a:r>
              <a:rPr lang="en-US" sz="1800" dirty="0" smtClean="0"/>
              <a:t> which must be removed…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dirty="0" smtClean="0">
                <a:solidFill>
                  <a:srgbClr val="FF0000"/>
                </a:solidFill>
              </a:rPr>
              <a:t>Under Bump Metallization (UBM)</a:t>
            </a:r>
            <a:br>
              <a:rPr lang="en-US" sz="2400" b="0" dirty="0" smtClean="0">
                <a:solidFill>
                  <a:srgbClr val="FF0000"/>
                </a:solidFill>
              </a:rPr>
            </a:br>
            <a:endParaRPr lang="en-US" sz="24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4876800"/>
          </a:xfrm>
        </p:spPr>
        <p:txBody>
          <a:bodyPr/>
          <a:lstStyle/>
          <a:p>
            <a:r>
              <a:rPr lang="en-US" sz="1600" dirty="0" smtClean="0"/>
              <a:t>UCD put a huge effort into UBM:</a:t>
            </a:r>
          </a:p>
          <a:p>
            <a:pPr lvl="1"/>
            <a:r>
              <a:rPr lang="en-US" sz="1600" dirty="0" smtClean="0"/>
              <a:t>Used the mechanical prototype sensors</a:t>
            </a:r>
          </a:p>
          <a:p>
            <a:pPr lvl="1"/>
            <a:r>
              <a:rPr lang="en-US" sz="1600" dirty="0" err="1" smtClean="0"/>
              <a:t>Zincate</a:t>
            </a:r>
            <a:r>
              <a:rPr lang="en-US" sz="1600" dirty="0" smtClean="0"/>
              <a:t> – chemistry to remove the Al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3   </a:t>
            </a:r>
            <a:r>
              <a:rPr lang="en-US" sz="1600" dirty="0" smtClean="0"/>
              <a:t>and plate a stack ending with Au.</a:t>
            </a:r>
          </a:p>
          <a:p>
            <a:pPr lvl="1"/>
            <a:r>
              <a:rPr lang="en-US" sz="1600" dirty="0" smtClean="0"/>
              <a:t>Sputtering – to directly implant Ti and then a stack ending with Au.</a:t>
            </a:r>
          </a:p>
          <a:p>
            <a:r>
              <a:rPr lang="en-US" sz="1600" dirty="0" smtClean="0"/>
              <a:t>With miserable results! </a:t>
            </a:r>
          </a:p>
          <a:p>
            <a:pPr lvl="1"/>
            <a:r>
              <a:rPr lang="en-US" sz="1600" dirty="0" smtClean="0"/>
              <a:t>Possible explanation is that there is something else on the pads, but SEM sees only Al and O.</a:t>
            </a:r>
          </a:p>
          <a:p>
            <a:r>
              <a:rPr lang="en-US" sz="1600" dirty="0" smtClean="0"/>
              <a:t>We finally went to IZM in Germany who use a sputtering process. </a:t>
            </a:r>
          </a:p>
          <a:p>
            <a:pPr lvl="1"/>
            <a:r>
              <a:rPr lang="en-US" sz="1600" dirty="0" smtClean="0"/>
              <a:t>They have bonded two </a:t>
            </a:r>
            <a:r>
              <a:rPr lang="en-US" sz="1600" dirty="0" err="1" smtClean="0"/>
              <a:t>KPiXa’s</a:t>
            </a:r>
            <a:r>
              <a:rPr lang="en-US" sz="1600" dirty="0" smtClean="0"/>
              <a:t> to two mechanical prototype sensors.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7A3A9-117E-4EF5-82A3-3CC7D0AB76B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 12 UTA</a:t>
            </a:r>
            <a:endParaRPr lang="en-US" dirty="0"/>
          </a:p>
        </p:txBody>
      </p:sp>
      <p:pic>
        <p:nvPicPr>
          <p:cNvPr id="6" name="Picture 5" descr="C:\Documents and Settings\mib\Local Settings\Temporary Internet Files\Content.Word\12-02-14_UC_Davis_Hexwafer_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7338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0" y="6096000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X-ray image of bumps - IZM</a:t>
            </a:r>
            <a:endParaRPr lang="en-US" sz="1600" dirty="0"/>
          </a:p>
        </p:txBody>
      </p:sp>
      <p:pic>
        <p:nvPicPr>
          <p:cNvPr id="8" name="Picture 2" descr="Z:\slac\Reviews\DOE-R-D-Meeting-2012\pics\Picture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3000" y="3657600"/>
            <a:ext cx="3276600" cy="280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SLAC white background presentation template">
  <a:themeElements>
    <a:clrScheme name="1_SLAC white background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LAC white background presentation template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LAC white background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C white background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C white background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4D250BD384B44F8D164DC9EB6C8651" ma:contentTypeVersion="11" ma:contentTypeDescription="Create a new document." ma:contentTypeScope="" ma:versionID="13cb8ea8edd65c664f08eb19684092fc">
  <xsd:schema xmlns:xsd="http://www.w3.org/2001/XMLSchema" xmlns:p="http://schemas.microsoft.com/office/2006/metadata/properties" xmlns:ns2="8d778a49-b407-4a50-a871-e61deb55782b" targetNamespace="http://schemas.microsoft.com/office/2006/metadata/properties" ma:root="true" ma:fieldsID="8537c5d7b619600d945eed021be6b923" ns2:_="">
    <xsd:import namespace="8d778a49-b407-4a50-a871-e61deb55782b"/>
    <xsd:element name="properties">
      <xsd:complexType>
        <xsd:sequence>
          <xsd:element name="documentManagement">
            <xsd:complexType>
              <xsd:all>
                <xsd:element ref="ns2:Agenda" minOccurs="0"/>
                <xsd:element ref="ns2:Breakout_x0020_Sess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d778a49-b407-4a50-a871-e61deb55782b" elementFormDefault="qualified">
    <xsd:import namespace="http://schemas.microsoft.com/office/2006/documentManagement/types"/>
    <xsd:element name="Agenda" ma:index="8" nillable="true" ma:displayName="Agenda" ma:list="{76958ed4-848d-4273-b77c-d276692c63b3}" ma:internalName="Agenda" ma:showField="Lookup">
      <xsd:simpleType>
        <xsd:restriction base="dms:Lookup"/>
      </xsd:simpleType>
    </xsd:element>
    <xsd:element name="Breakout_x0020_Session" ma:index="9" nillable="true" ma:displayName="Breakout Session" ma:list="{9322dada-f371-45bf-a90a-85c874615273}" ma:internalName="Breakout_x0020_Session" ma:showField="Lookup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genda xmlns="8d778a49-b407-4a50-a871-e61deb55782b" xsi:nil="true"/>
    <Breakout_x0020_Session xmlns="8d778a49-b407-4a50-a871-e61deb55782b">31</Breakout_x0020_Session>
  </documentManagement>
</p:properties>
</file>

<file path=customXml/itemProps1.xml><?xml version="1.0" encoding="utf-8"?>
<ds:datastoreItem xmlns:ds="http://schemas.openxmlformats.org/officeDocument/2006/customXml" ds:itemID="{C15D8D41-06E6-499B-A192-FDD674103F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78a49-b407-4a50-a871-e61deb55782b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8153FEA-0D44-43D7-A301-DB46690508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469E01-BBF2-4D74-89B1-DF3AAE578C46}">
  <ds:schemaRefs>
    <ds:schemaRef ds:uri="http://schemas.microsoft.com/office/2006/metadata/properties"/>
    <ds:schemaRef ds:uri="8d778a49-b407-4a50-a871-e61deb55782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62191</TotalTime>
  <Words>1167</Words>
  <Application>Microsoft Office PowerPoint</Application>
  <PresentationFormat>On-screen Show (4:3)</PresentationFormat>
  <Paragraphs>229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1_SLAC white background presentation template</vt:lpstr>
      <vt:lpstr>Custom Design</vt:lpstr>
      <vt:lpstr>Microsoft Office Visio Drawing</vt:lpstr>
      <vt:lpstr>SiD EMCal Testbeam Prototype</vt:lpstr>
      <vt:lpstr>Slide 2</vt:lpstr>
      <vt:lpstr>Slide 3</vt:lpstr>
      <vt:lpstr>Slide 4</vt:lpstr>
      <vt:lpstr>KPiX – System on a Chip</vt:lpstr>
      <vt:lpstr>KPiX – Simplified bock diagram of single channel</vt:lpstr>
      <vt:lpstr>Slide 7</vt:lpstr>
      <vt:lpstr>Boundary Conditions</vt:lpstr>
      <vt:lpstr>Under Bump Metallization (UBM) </vt:lpstr>
      <vt:lpstr>Bonded Sensor</vt:lpstr>
      <vt:lpstr>Slide 11</vt:lpstr>
      <vt:lpstr>Slide 12</vt:lpstr>
      <vt:lpstr>Performance Comments</vt:lpstr>
      <vt:lpstr>Slide 14</vt:lpstr>
      <vt:lpstr>Slide 15</vt:lpstr>
      <vt:lpstr>Cable Transition Board</vt:lpstr>
      <vt:lpstr>Cable Concentrator Board</vt:lpstr>
      <vt:lpstr>Layer Assembly</vt:lpstr>
      <vt:lpstr>Production</vt:lpstr>
      <vt:lpstr>Software</vt:lpstr>
      <vt:lpstr>SLAC End Station Test Beam (ESTB) Layout</vt:lpstr>
      <vt:lpstr>Test Expectations</vt:lpstr>
      <vt:lpstr>Backup </vt:lpstr>
      <vt:lpstr>Results…</vt:lpstr>
      <vt:lpstr>Slide 25</vt:lpstr>
      <vt:lpstr>Layer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DOE Headquarters BES and HEP</dc:title>
  <dc:creator>madelyn and sandy</dc:creator>
  <cp:lastModifiedBy>Martin Breidenbach</cp:lastModifiedBy>
  <cp:revision>869</cp:revision>
  <dcterms:created xsi:type="dcterms:W3CDTF">2010-01-12T16:21:02Z</dcterms:created>
  <dcterms:modified xsi:type="dcterms:W3CDTF">2012-10-17T20:15:17Z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0x0101003F4D250BD384B44F8D164DC9EB6C8651</vt:lpwstr>
  </property>
</Properties>
</file>