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5" r:id="rId3"/>
    <p:sldId id="336" r:id="rId4"/>
    <p:sldId id="338" r:id="rId5"/>
    <p:sldId id="347" r:id="rId6"/>
    <p:sldId id="348" r:id="rId7"/>
    <p:sldId id="339" r:id="rId8"/>
    <p:sldId id="337" r:id="rId9"/>
    <p:sldId id="346" r:id="rId10"/>
    <p:sldId id="340" r:id="rId11"/>
    <p:sldId id="341" r:id="rId12"/>
    <p:sldId id="344" r:id="rId13"/>
    <p:sldId id="343" r:id="rId14"/>
    <p:sldId id="345" r:id="rId15"/>
  </p:sldIdLst>
  <p:sldSz cx="9144000" cy="6858000" type="screen4x3"/>
  <p:notesSz cx="6877050" cy="9163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rgbClr val="003300"/>
    </p:penClr>
  </p:showPr>
  <p:clrMru>
    <a:srgbClr val="99FFCC"/>
    <a:srgbClr val="FFFFCC"/>
    <a:srgbClr val="CC6600"/>
    <a:srgbClr val="FF0066"/>
    <a:srgbClr val="CC00CC"/>
    <a:srgbClr val="003300"/>
    <a:srgbClr val="660066"/>
    <a:srgbClr val="A5002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96" y="-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5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383069AB-0B70-3E4B-9CBA-A7E1F3E0FC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87388"/>
            <a:ext cx="4579938" cy="3435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352925"/>
            <a:ext cx="5041900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1E34483E-5B5B-BD45-A08D-10B8C52212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1" charset="-128"/>
        <a:cs typeface="ＭＳ Ｐゴシック" pitchFamily="-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UTA_color_se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6253163"/>
            <a:ext cx="457200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774B2-BEFC-0F4C-8EFB-A9A3D81A59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8B57A-27A1-3D4C-A6D4-801C028D88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59B54-6614-314D-82E3-D63DF83F53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D2C0A-C00C-6D49-85C5-A00CF6C3B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D45CD-16A2-224C-B70A-0D1B048962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CED5A-781C-B54B-9DCC-46150F17B7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00C52-892A-734C-9735-DFA415D8DA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08EF3-45E5-0542-9CB7-247C5541A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F9CF5-C078-EB47-929F-B0A3FA3F95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CF901-3B1D-5D4E-8AD7-5D66FB4A0B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26439-A107-B54D-9685-245DFB0AD8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880F3-5039-AD40-B51A-C61F35823A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0066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33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A50021"/>
                </a:solidFill>
                <a:latin typeface="Arial Narrow" charset="0"/>
              </a:defRPr>
            </a:lvl1pPr>
          </a:lstStyle>
          <a:p>
            <a:pPr>
              <a:defRPr/>
            </a:pPr>
            <a:fld id="{940792B5-4286-5042-9E96-9D0E8EB76C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UTA_color_seal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124200" y="6253163"/>
            <a:ext cx="457200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ＭＳ Ｐゴシック" pitchFamily="-1" charset="-128"/>
          <a:cs typeface="ＭＳ Ｐゴシック" pitchFamily="-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pitchFamily="-1" charset="-128"/>
          <a:cs typeface="ＭＳ Ｐゴシック" pitchFamily="-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pitchFamily="-1" charset="-128"/>
          <a:cs typeface="ＭＳ Ｐゴシック" pitchFamily="-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pitchFamily="-1" charset="-128"/>
          <a:cs typeface="ＭＳ Ｐゴシック" pitchFamily="-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pitchFamily="-1" charset="-128"/>
          <a:cs typeface="ＭＳ Ｐゴシック" pitchFamily="-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ＭＳ Ｐゴシック" pitchFamily="-1" charset="-128"/>
          <a:cs typeface="ＭＳ Ｐゴシック" pitchFamily="-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33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CC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df"/><Relationship Id="rId3" Type="http://schemas.openxmlformats.org/officeDocument/2006/relationships/image" Target="../media/image3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52400"/>
            <a:ext cx="8991600" cy="1371600"/>
          </a:xfrm>
        </p:spPr>
        <p:txBody>
          <a:bodyPr/>
          <a:lstStyle/>
          <a:p>
            <a:pPr eaLnBrk="1" hangingPunct="1"/>
            <a:r>
              <a:rPr lang="en-US" sz="16600" b="1" dirty="0" smtClean="0">
                <a:ea typeface="ＭＳ Ｐゴシック" pitchFamily="-84" charset="-128"/>
                <a:cs typeface="ＭＳ Ｐゴシック" pitchFamily="-84" charset="-128"/>
              </a:rPr>
              <a:t>Welcome!!</a:t>
            </a:r>
            <a:endParaRPr lang="en-US" sz="16600" b="1" dirty="0"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8" name="Picture 7" descr="LCWS_logo-for-sign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69259" y="1295400"/>
            <a:ext cx="7403227" cy="5638800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774B2-BEFC-0F4C-8EFB-A9A3D81A594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10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Special Events</a:t>
            </a:r>
            <a:endParaRPr lang="en-US" dirty="0"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382000" cy="55626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UTA Physics Department Planetarium Shows</a:t>
            </a:r>
          </a:p>
          <a:p>
            <a:pPr lvl="1" eaLnBrk="1" hangingPunct="1"/>
            <a:r>
              <a:rPr lang="en-US" sz="2400" dirty="0" smtClean="0"/>
              <a:t>1:20 – 1:50pm, Monday</a:t>
            </a:r>
          </a:p>
          <a:p>
            <a:pPr lvl="1" eaLnBrk="1" hangingPunct="1"/>
            <a:r>
              <a:rPr lang="en-US" sz="2400" dirty="0" smtClean="0"/>
              <a:t>1:20 – 1:50pm, Tuesday</a:t>
            </a:r>
          </a:p>
          <a:p>
            <a:pPr lvl="1" eaLnBrk="1" hangingPunct="1"/>
            <a:r>
              <a:rPr lang="en-US" sz="2400" dirty="0" smtClean="0"/>
              <a:t>Limited number of free tickets are available for you to pick up at the registration desk</a:t>
            </a:r>
          </a:p>
          <a:p>
            <a:pPr eaLnBrk="1" hangingPunct="1"/>
            <a:r>
              <a:rPr lang="en-US" sz="2800" dirty="0" smtClean="0"/>
              <a:t>Cowboy stadium VIP tour</a:t>
            </a:r>
          </a:p>
          <a:p>
            <a:pPr lvl="1" eaLnBrk="1" hangingPunct="1"/>
            <a:r>
              <a:rPr lang="en-US" sz="2400" dirty="0" smtClean="0"/>
              <a:t>6:00 – 7:00pm, Thursday, Oct. 25, just before</a:t>
            </a:r>
            <a:r>
              <a:rPr lang="en-US" sz="2400" dirty="0" smtClean="0"/>
              <a:t> the banquet</a:t>
            </a:r>
            <a:endParaRPr lang="en-US" sz="2400" dirty="0" smtClean="0"/>
          </a:p>
          <a:p>
            <a:pPr lvl="1" eaLnBrk="1" hangingPunct="1"/>
            <a:r>
              <a:rPr lang="en-US" sz="2400" dirty="0" smtClean="0"/>
              <a:t>Available only through 3:30pm TODAY!!</a:t>
            </a:r>
          </a:p>
          <a:p>
            <a:pPr lvl="1" eaLnBrk="1" hangingPunct="1"/>
            <a:r>
              <a:rPr lang="en-US" sz="2400" dirty="0" smtClean="0"/>
              <a:t>You need to go to the registration desk and pay $20 for the tour by 3:30pm!  </a:t>
            </a:r>
          </a:p>
          <a:p>
            <a:pPr lvl="1" eaLnBrk="1" hangingPunct="1"/>
            <a:r>
              <a:rPr lang="en-US" sz="2400" dirty="0" smtClean="0"/>
              <a:t>If we do not make over 20 (we now have 8), this tour will have to be cancelled!</a:t>
            </a:r>
          </a:p>
          <a:p>
            <a:pPr lvl="1" eaLnBrk="1" hangingPunct="1"/>
            <a:r>
              <a:rPr lang="en-US" sz="2400" dirty="0" smtClean="0"/>
              <a:t>If we make over 50 people, we might be able to use a bus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1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11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Standing Registration Desk and Help</a:t>
            </a:r>
            <a:endParaRPr lang="en-US" dirty="0"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8382000" cy="55626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We will have a standing registration desk throughout the conference</a:t>
            </a:r>
          </a:p>
          <a:p>
            <a:pPr lvl="1" eaLnBrk="1" hangingPunct="1"/>
            <a:r>
              <a:rPr lang="en-US" dirty="0" smtClean="0"/>
              <a:t>This desk will follow the coffee breaks</a:t>
            </a:r>
          </a:p>
          <a:p>
            <a:pPr lvl="1" eaLnBrk="1" hangingPunct="1"/>
            <a:r>
              <a:rPr lang="en-US" dirty="0" smtClean="0"/>
              <a:t>Monday and Friday: Rosebud Theater Foyer</a:t>
            </a:r>
          </a:p>
          <a:p>
            <a:pPr lvl="1" eaLnBrk="1" hangingPunct="1"/>
            <a:r>
              <a:rPr lang="en-US" dirty="0" smtClean="0"/>
              <a:t>Tuesday – Thursday: Palo </a:t>
            </a:r>
            <a:r>
              <a:rPr lang="en-US" dirty="0" err="1" smtClean="0"/>
              <a:t>Duro</a:t>
            </a:r>
            <a:r>
              <a:rPr lang="en-US" dirty="0" smtClean="0"/>
              <a:t> Lounge</a:t>
            </a:r>
          </a:p>
          <a:p>
            <a:pPr eaLnBrk="1" hangingPunct="1"/>
            <a:r>
              <a:rPr lang="en-US" dirty="0" smtClean="0"/>
              <a:t>Volunteers</a:t>
            </a:r>
          </a:p>
          <a:p>
            <a:pPr lvl="1" eaLnBrk="1" hangingPunct="1"/>
            <a:r>
              <a:rPr lang="en-US" dirty="0" smtClean="0"/>
              <a:t>Many of our students volunteered to help</a:t>
            </a:r>
          </a:p>
          <a:p>
            <a:pPr lvl="1" eaLnBrk="1" hangingPunct="1"/>
            <a:r>
              <a:rPr lang="en-US" dirty="0" smtClean="0"/>
              <a:t>They all wear a conference volunteer T-shirt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2-10-21 at 12.02.2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0"/>
            <a:ext cx="7258903" cy="685800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3D45CD-16A2-224C-B70A-0D1B0489626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13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Standing Registration Desk and Help</a:t>
            </a:r>
            <a:endParaRPr lang="en-US" dirty="0"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382000" cy="55626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We will have a standing registration desk throughout the conference</a:t>
            </a:r>
          </a:p>
          <a:p>
            <a:pPr lvl="1" eaLnBrk="1" hangingPunct="1"/>
            <a:r>
              <a:rPr lang="en-US" dirty="0" smtClean="0"/>
              <a:t>This desk will follow the coffee breaks</a:t>
            </a:r>
          </a:p>
          <a:p>
            <a:pPr lvl="1" eaLnBrk="1" hangingPunct="1"/>
            <a:r>
              <a:rPr lang="en-US" dirty="0" smtClean="0"/>
              <a:t>Monday and Friday: Rosebud Theater Foyer</a:t>
            </a:r>
          </a:p>
          <a:p>
            <a:pPr lvl="1" eaLnBrk="1" hangingPunct="1"/>
            <a:r>
              <a:rPr lang="en-US" dirty="0" smtClean="0"/>
              <a:t>Tuesday – Thursday: Palo </a:t>
            </a:r>
            <a:r>
              <a:rPr lang="en-US" dirty="0" err="1" smtClean="0"/>
              <a:t>Duro</a:t>
            </a:r>
            <a:r>
              <a:rPr lang="en-US" dirty="0" smtClean="0"/>
              <a:t> Lounge</a:t>
            </a:r>
          </a:p>
          <a:p>
            <a:pPr eaLnBrk="1" hangingPunct="1"/>
            <a:r>
              <a:rPr lang="en-US" dirty="0" smtClean="0"/>
              <a:t>Volunteers</a:t>
            </a:r>
          </a:p>
          <a:p>
            <a:pPr lvl="1" eaLnBrk="1" hangingPunct="1"/>
            <a:r>
              <a:rPr lang="en-US" dirty="0" smtClean="0"/>
              <a:t>Many of our students volunteered to help</a:t>
            </a:r>
          </a:p>
          <a:p>
            <a:pPr lvl="1" eaLnBrk="1" hangingPunct="1"/>
            <a:r>
              <a:rPr lang="en-US" dirty="0" smtClean="0"/>
              <a:t>They all wear a conference volunteer T-shirt</a:t>
            </a:r>
          </a:p>
          <a:p>
            <a:pPr lvl="1" eaLnBrk="1" hangingPunct="1"/>
            <a:r>
              <a:rPr lang="en-US" dirty="0" smtClean="0"/>
              <a:t>They will help you and the conveners</a:t>
            </a:r>
          </a:p>
          <a:p>
            <a:pPr eaLnBrk="1" hangingPunct="1"/>
            <a:r>
              <a:rPr lang="en-US" dirty="0" smtClean="0"/>
              <a:t>Any additional problems, please direct them to Alexia, Jae and Andy</a:t>
            </a:r>
          </a:p>
        </p:txBody>
      </p:sp>
      <p:pic>
        <p:nvPicPr>
          <p:cNvPr id="8" name="Picture 7" descr="Screen Shot 2012-10-21 at 12.02.2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2819400"/>
            <a:ext cx="2500289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" y="0"/>
            <a:ext cx="8991600" cy="2971800"/>
          </a:xfrm>
        </p:spPr>
        <p:txBody>
          <a:bodyPr/>
          <a:lstStyle/>
          <a:p>
            <a:pPr eaLnBrk="1" hangingPunct="1"/>
            <a:r>
              <a:rPr lang="en-US" sz="8800" b="1" dirty="0" smtClean="0">
                <a:ea typeface="ＭＳ Ｐゴシック" pitchFamily="-84" charset="-128"/>
                <a:cs typeface="ＭＳ Ｐゴシック" pitchFamily="-84" charset="-128"/>
              </a:rPr>
              <a:t>Welcome again to LCWS12!! </a:t>
            </a:r>
            <a:endParaRPr lang="en-US" sz="8800" b="1" dirty="0"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2819400"/>
            <a:ext cx="8991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1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ＭＳ Ｐゴシック" pitchFamily="-84" charset="-128"/>
                <a:cs typeface="ＭＳ Ｐゴシック" pitchFamily="-84" charset="-128"/>
              </a:rPr>
              <a:t>Enjoy</a:t>
            </a:r>
            <a:r>
              <a:rPr kumimoji="0" lang="en-US" sz="8800" b="1" i="0" u="none" strike="noStrike" kern="0" cap="none" spc="0" normalizeH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ＭＳ Ｐゴシック" pitchFamily="-84" charset="-128"/>
                <a:cs typeface="ＭＳ Ｐゴシック" pitchFamily="-84" charset="-128"/>
              </a:rPr>
              <a:t> the conference!!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6200" y="5410200"/>
            <a:ext cx="8991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baseline="0" dirty="0" smtClean="0">
                <a:solidFill>
                  <a:srgbClr val="0000FF"/>
                </a:solidFill>
                <a:latin typeface="+mj-lt"/>
                <a:ea typeface="ＭＳ Ｐゴシック" pitchFamily="-84" charset="-128"/>
                <a:cs typeface="ＭＳ Ｐゴシック" pitchFamily="-84" charset="-128"/>
              </a:rPr>
              <a:t>(and the nice weather</a:t>
            </a:r>
            <a:r>
              <a:rPr lang="en-US" sz="2800" b="1" kern="0" dirty="0" smtClean="0">
                <a:solidFill>
                  <a:srgbClr val="0000FF"/>
                </a:solidFill>
                <a:latin typeface="+mj-lt"/>
                <a:ea typeface="ＭＳ Ｐゴシック" pitchFamily="-84" charset="-128"/>
                <a:cs typeface="ＭＳ Ｐゴシック" pitchFamily="-84" charset="-128"/>
              </a:rPr>
              <a:t> we’ve specially ordered for you!!)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774B2-BEFC-0F4C-8EFB-A9A3D81A594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2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Logistics</a:t>
            </a:r>
            <a:endParaRPr lang="en-US" dirty="0"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533400"/>
            <a:ext cx="8839200" cy="50292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Lunches</a:t>
            </a:r>
          </a:p>
          <a:p>
            <a:pPr lvl="1" eaLnBrk="1" hangingPunct="1"/>
            <a:r>
              <a:rPr lang="en-US" dirty="0" smtClean="0"/>
              <a:t>12:30pm – 2:00pm everyday</a:t>
            </a:r>
          </a:p>
          <a:p>
            <a:pPr lvl="1" eaLnBrk="1" hangingPunct="1"/>
            <a:r>
              <a:rPr lang="en-US" dirty="0" smtClean="0"/>
              <a:t>Monday – Wednesday and Friday: Bluebonnet Ballroom, University Center</a:t>
            </a:r>
          </a:p>
          <a:p>
            <a:pPr lvl="1" eaLnBrk="1" hangingPunct="1"/>
            <a:r>
              <a:rPr lang="en-US" dirty="0" smtClean="0"/>
              <a:t>Thursday: Rio Grande Ballroom, UC, 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smtClean="0"/>
              <a:t>floor</a:t>
            </a:r>
          </a:p>
          <a:p>
            <a:pPr lvl="1" eaLnBrk="1" hangingPunct="1"/>
            <a:r>
              <a:rPr lang="en-US" dirty="0" smtClean="0"/>
              <a:t>Please be sure to mark and drop your Friday lunch selection to the registration desk</a:t>
            </a:r>
            <a:endParaRPr lang="en-US" dirty="0" smtClean="0"/>
          </a:p>
          <a:p>
            <a:pPr eaLnBrk="1" hangingPunct="1"/>
            <a:r>
              <a:rPr lang="en-US" sz="3600" dirty="0" smtClean="0"/>
              <a:t>Coffee breaks</a:t>
            </a:r>
          </a:p>
          <a:p>
            <a:pPr lvl="1" eaLnBrk="1" hangingPunct="1"/>
            <a:r>
              <a:rPr lang="en-US" dirty="0" smtClean="0"/>
              <a:t>10:30 – 11:00am and 3:30 – 4:00pm everyday</a:t>
            </a:r>
          </a:p>
          <a:p>
            <a:pPr lvl="1" eaLnBrk="1" hangingPunct="1"/>
            <a:r>
              <a:rPr lang="en-US" dirty="0" smtClean="0"/>
              <a:t>Monday and Friday: Rosebud Theater Foyer, UC</a:t>
            </a:r>
          </a:p>
          <a:p>
            <a:pPr lvl="1" eaLnBrk="1" hangingPunct="1"/>
            <a:r>
              <a:rPr lang="en-US" dirty="0" smtClean="0"/>
              <a:t>Tuesday – Thursday: Palo </a:t>
            </a:r>
            <a:r>
              <a:rPr lang="en-US" dirty="0" err="1" smtClean="0"/>
              <a:t>Duro</a:t>
            </a:r>
            <a:r>
              <a:rPr lang="en-US" dirty="0" smtClean="0"/>
              <a:t> Lounge, ground floor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3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Logistics</a:t>
            </a:r>
            <a:endParaRPr lang="en-US" dirty="0"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305800" cy="5029200"/>
          </a:xfrm>
        </p:spPr>
        <p:txBody>
          <a:bodyPr/>
          <a:lstStyle/>
          <a:p>
            <a:pPr eaLnBrk="1" hangingPunct="1"/>
            <a:r>
              <a:rPr lang="en-US" dirty="0" smtClean="0"/>
              <a:t>Receptions</a:t>
            </a:r>
          </a:p>
          <a:p>
            <a:pPr lvl="1" eaLnBrk="1" hangingPunct="1"/>
            <a:r>
              <a:rPr lang="en-US" dirty="0" smtClean="0"/>
              <a:t>Three receptions sponsored by Bailey Tool and Manufacturing</a:t>
            </a:r>
          </a:p>
          <a:p>
            <a:pPr lvl="1" eaLnBrk="1" hangingPunct="1"/>
            <a:r>
              <a:rPr lang="en-US" dirty="0" smtClean="0"/>
              <a:t>One yesterday already</a:t>
            </a:r>
          </a:p>
          <a:p>
            <a:pPr lvl="1" eaLnBrk="1" hangingPunct="1"/>
            <a:r>
              <a:rPr lang="en-US" dirty="0" smtClean="0"/>
              <a:t>Today, Monday, 7:00 – 9:00pm, in Palo </a:t>
            </a:r>
            <a:r>
              <a:rPr lang="en-US" dirty="0" err="1" smtClean="0"/>
              <a:t>Duro</a:t>
            </a:r>
            <a:r>
              <a:rPr lang="en-US" dirty="0" smtClean="0"/>
              <a:t> Lounge, Ground floor UC</a:t>
            </a:r>
          </a:p>
          <a:p>
            <a:pPr lvl="1" eaLnBrk="1" hangingPunct="1"/>
            <a:r>
              <a:rPr lang="en-US" dirty="0" smtClean="0"/>
              <a:t>Wednesday, 6:00 – 7:30pm, in Rosebud Theater Foyer</a:t>
            </a:r>
          </a:p>
          <a:p>
            <a:pPr lvl="2" eaLnBrk="1" hangingPunct="1"/>
            <a:r>
              <a:rPr lang="en-US" dirty="0" smtClean="0"/>
              <a:t>This is in preparation for the public lecture</a:t>
            </a:r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4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Group Photo</a:t>
            </a:r>
            <a:endParaRPr lang="en-US" dirty="0"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305800" cy="48768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During the afternoon coffee break at 3</a:t>
            </a:r>
            <a:r>
              <a:rPr lang="en-US" sz="3600" dirty="0" smtClean="0"/>
              <a:t>:30</a:t>
            </a:r>
            <a:r>
              <a:rPr lang="en-US" sz="3600" dirty="0" smtClean="0"/>
              <a:t>pm, Wednesday, Oct. 24</a:t>
            </a:r>
          </a:p>
          <a:p>
            <a:pPr eaLnBrk="1" hangingPunct="1"/>
            <a:r>
              <a:rPr lang="en-US" sz="3600" dirty="0" smtClean="0"/>
              <a:t>Out side UC in the South side of the mall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5</a:t>
            </a:fld>
            <a:endParaRPr lang="en-US">
              <a:latin typeface="Arial Narrow" pitchFamily="-84" charset="0"/>
            </a:endParaRPr>
          </a:p>
        </p:txBody>
      </p:sp>
      <p:pic>
        <p:nvPicPr>
          <p:cNvPr id="10" name="Picture 9" descr="Screen Shot 2012-10-22 at 7.54.11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762000"/>
            <a:ext cx="9017000" cy="5943600"/>
          </a:xfrm>
          <a:prstGeom prst="rect">
            <a:avLst/>
          </a:prstGeom>
        </p:spPr>
      </p:pic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University Center 1</a:t>
            </a:r>
            <a:r>
              <a:rPr lang="en-US" baseline="30000" dirty="0" smtClean="0">
                <a:ea typeface="ＭＳ Ｐゴシック" pitchFamily="-84" charset="-128"/>
                <a:cs typeface="ＭＳ Ｐゴシック" pitchFamily="-84" charset="-128"/>
              </a:rPr>
              <a:t>st</a:t>
            </a: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 Floor</a:t>
            </a:r>
            <a:endParaRPr lang="en-US" dirty="0"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43800" y="2438400"/>
            <a:ext cx="990600" cy="646331"/>
          </a:xfrm>
          <a:prstGeom prst="rect">
            <a:avLst/>
          </a:prstGeom>
          <a:solidFill>
            <a:srgbClr val="FFFF00"/>
          </a:solidFill>
          <a:ln w="2857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800000"/>
                </a:solidFill>
                <a:latin typeface="Arial Narrow"/>
                <a:cs typeface="Arial Narrow"/>
              </a:rPr>
              <a:t>Plenary session</a:t>
            </a:r>
            <a:endParaRPr lang="en-US" sz="1800" dirty="0">
              <a:solidFill>
                <a:srgbClr val="800000"/>
              </a:solidFill>
              <a:latin typeface="Arial Narrow"/>
              <a:cs typeface="Arial Narrow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1200" y="2895600"/>
            <a:ext cx="990600" cy="646331"/>
          </a:xfrm>
          <a:prstGeom prst="rect">
            <a:avLst/>
          </a:prstGeom>
          <a:solidFill>
            <a:srgbClr val="FFFF00"/>
          </a:solidFill>
          <a:ln w="2857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800000"/>
                </a:solidFill>
                <a:latin typeface="Arial Narrow"/>
                <a:cs typeface="Arial Narrow"/>
              </a:rPr>
              <a:t>Lunches</a:t>
            </a:r>
          </a:p>
          <a:p>
            <a:r>
              <a:rPr lang="en-US" sz="1800" dirty="0" smtClean="0">
                <a:solidFill>
                  <a:srgbClr val="800000"/>
                </a:solidFill>
                <a:latin typeface="Arial Narrow"/>
                <a:cs typeface="Arial Narrow"/>
              </a:rPr>
              <a:t>M-W, F</a:t>
            </a:r>
            <a:endParaRPr lang="en-US" sz="1800" dirty="0">
              <a:solidFill>
                <a:srgbClr val="800000"/>
              </a:solidFill>
              <a:latin typeface="Arial Narrow"/>
              <a:cs typeface="Arial Narrow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6204466" y="2406135"/>
            <a:ext cx="1828800" cy="369332"/>
          </a:xfrm>
          <a:prstGeom prst="rect">
            <a:avLst/>
          </a:prstGeom>
          <a:solidFill>
            <a:srgbClr val="FFFF00"/>
          </a:solidFill>
          <a:ln w="2857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800000"/>
                </a:solidFill>
                <a:latin typeface="Arial Narrow"/>
                <a:cs typeface="Arial Narrow"/>
              </a:rPr>
              <a:t>Coffee Breaks M, F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81200" y="6138446"/>
            <a:ext cx="1752600" cy="338554"/>
          </a:xfrm>
          <a:prstGeom prst="rect">
            <a:avLst/>
          </a:prstGeom>
          <a:solidFill>
            <a:srgbClr val="FFFF00"/>
          </a:solidFill>
          <a:ln w="2857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800000"/>
                </a:solidFill>
                <a:latin typeface="Arial Narrow"/>
                <a:cs typeface="Arial Narrow"/>
              </a:rPr>
              <a:t>Coffee Breaks </a:t>
            </a:r>
            <a:r>
              <a:rPr lang="en-US" sz="1600" dirty="0" err="1" smtClean="0">
                <a:solidFill>
                  <a:srgbClr val="800000"/>
                </a:solidFill>
                <a:latin typeface="Arial Narrow"/>
                <a:cs typeface="Arial Narrow"/>
              </a:rPr>
              <a:t>Tu-Th</a:t>
            </a:r>
            <a:endParaRPr lang="en-US" sz="1600" dirty="0" smtClean="0">
              <a:solidFill>
                <a:srgbClr val="800000"/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6</a:t>
            </a:fld>
            <a:endParaRPr lang="en-US">
              <a:latin typeface="Arial Narrow" pitchFamily="-84" charset="0"/>
            </a:endParaRPr>
          </a:p>
        </p:txBody>
      </p:sp>
      <p:pic>
        <p:nvPicPr>
          <p:cNvPr id="6" name="Picture 5" descr="Screen Shot 2012-10-22 at 7.55.4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577850"/>
            <a:ext cx="8915400" cy="5702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66800" y="1371600"/>
            <a:ext cx="914400" cy="646331"/>
          </a:xfrm>
          <a:prstGeom prst="rect">
            <a:avLst/>
          </a:prstGeom>
          <a:solidFill>
            <a:srgbClr val="FFFF00"/>
          </a:solidFill>
          <a:ln w="2857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800000"/>
                </a:solidFill>
                <a:latin typeface="Arial Narrow"/>
                <a:cs typeface="Arial Narrow"/>
              </a:rPr>
              <a:t>Lunches</a:t>
            </a:r>
          </a:p>
          <a:p>
            <a:r>
              <a:rPr lang="en-US" sz="1800" dirty="0" smtClean="0">
                <a:solidFill>
                  <a:srgbClr val="800000"/>
                </a:solidFill>
                <a:latin typeface="Arial Narrow"/>
                <a:cs typeface="Arial Narrow"/>
              </a:rPr>
              <a:t>Th.</a:t>
            </a:r>
            <a:endParaRPr lang="en-US" sz="1800" dirty="0">
              <a:solidFill>
                <a:srgbClr val="800000"/>
              </a:solidFill>
              <a:latin typeface="Arial Narrow"/>
              <a:cs typeface="Arial Narrow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University Center 2</a:t>
            </a:r>
            <a:r>
              <a:rPr lang="en-US" baseline="30000" dirty="0" smtClean="0">
                <a:ea typeface="ＭＳ Ｐゴシック" pitchFamily="-84" charset="-128"/>
                <a:cs typeface="ＭＳ Ｐゴシック" pitchFamily="-84" charset="-128"/>
              </a:rPr>
              <a:t>nd</a:t>
            </a: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  Floor</a:t>
            </a:r>
            <a:endParaRPr lang="en-US" dirty="0"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114800" y="1600200"/>
            <a:ext cx="3352800" cy="838200"/>
          </a:xfrm>
          <a:prstGeom prst="rect">
            <a:avLst/>
          </a:prstGeom>
          <a:noFill/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696200" y="3048000"/>
            <a:ext cx="1295400" cy="1981200"/>
          </a:xfrm>
          <a:prstGeom prst="rect">
            <a:avLst/>
          </a:prstGeom>
          <a:noFill/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800600" y="2971800"/>
            <a:ext cx="2743200" cy="838200"/>
          </a:xfrm>
          <a:prstGeom prst="rect">
            <a:avLst/>
          </a:prstGeom>
          <a:noFill/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066800" y="3048000"/>
            <a:ext cx="3124200" cy="838200"/>
          </a:xfrm>
          <a:prstGeom prst="rect">
            <a:avLst/>
          </a:prstGeom>
          <a:noFill/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85800" y="1219200"/>
            <a:ext cx="1905000" cy="1981200"/>
          </a:xfrm>
          <a:prstGeom prst="rect">
            <a:avLst/>
          </a:prstGeom>
          <a:noFill/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2819400" y="4114800"/>
            <a:ext cx="1371600" cy="838200"/>
          </a:xfrm>
          <a:prstGeom prst="rect">
            <a:avLst/>
          </a:prstGeom>
          <a:noFill/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0" y="5574268"/>
            <a:ext cx="2667000" cy="369332"/>
          </a:xfrm>
          <a:prstGeom prst="rect">
            <a:avLst/>
          </a:prstGeom>
          <a:solidFill>
            <a:srgbClr val="FFFF00"/>
          </a:solidFill>
          <a:ln w="2857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800000"/>
                </a:solidFill>
                <a:latin typeface="Arial Narrow"/>
                <a:cs typeface="Arial Narrow"/>
              </a:rPr>
              <a:t>Public Computers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4" grpId="1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7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Conference Banquet</a:t>
            </a:r>
            <a:endParaRPr lang="en-US" dirty="0"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305800" cy="5029200"/>
          </a:xfrm>
        </p:spPr>
        <p:txBody>
          <a:bodyPr/>
          <a:lstStyle/>
          <a:p>
            <a:pPr eaLnBrk="1" hangingPunct="1"/>
            <a:r>
              <a:rPr lang="en-US" dirty="0" smtClean="0"/>
              <a:t>6:30pm – 9:30pm, Thursday, Oct. 25</a:t>
            </a:r>
          </a:p>
          <a:p>
            <a:pPr eaLnBrk="1" hangingPunct="1"/>
            <a:r>
              <a:rPr lang="en-US" dirty="0" smtClean="0"/>
              <a:t>Cowboy Stadium</a:t>
            </a:r>
          </a:p>
          <a:p>
            <a:pPr eaLnBrk="1" hangingPunct="1"/>
            <a:r>
              <a:rPr lang="en-US" dirty="0" smtClean="0"/>
              <a:t>Busses will depart from 5:30pm on East side of UC</a:t>
            </a:r>
          </a:p>
          <a:p>
            <a:pPr lvl="1" eaLnBrk="1" hangingPunct="1"/>
            <a:r>
              <a:rPr lang="en-US" dirty="0" smtClean="0"/>
              <a:t>You can also drive yourselves</a:t>
            </a:r>
          </a:p>
          <a:p>
            <a:pPr lvl="2" eaLnBrk="1" hangingPunct="1"/>
            <a:r>
              <a:rPr lang="en-US" dirty="0" smtClean="0"/>
              <a:t>Parking</a:t>
            </a:r>
            <a:r>
              <a:rPr lang="en-US" dirty="0" smtClean="0"/>
              <a:t> at the stadium for banquet is </a:t>
            </a:r>
            <a:r>
              <a:rPr lang="en-US" dirty="0" smtClean="0"/>
              <a:t>Free!!</a:t>
            </a:r>
          </a:p>
          <a:p>
            <a:pPr lvl="1" eaLnBrk="1" hangingPunct="1"/>
            <a:r>
              <a:rPr lang="en-US" dirty="0" smtClean="0"/>
              <a:t>Busses will be assigned to specific hotels to drop off those of you who do not need to pick up the car</a:t>
            </a:r>
          </a:p>
          <a:p>
            <a:pPr lvl="1" eaLnBrk="1" hangingPunct="1"/>
            <a:r>
              <a:rPr lang="en-US" dirty="0" smtClean="0"/>
              <a:t>Some busses will return to UTA parking garage for you to pick up your car afterward</a:t>
            </a:r>
          </a:p>
          <a:p>
            <a:pPr eaLnBrk="1" hangingPunct="1"/>
            <a:r>
              <a:rPr lang="en-US" dirty="0" smtClean="0"/>
              <a:t>Please bring your banquet </a:t>
            </a:r>
            <a:r>
              <a:rPr lang="en-US" dirty="0" smtClean="0"/>
              <a:t>ticket in your name tag </a:t>
            </a:r>
            <a:r>
              <a:rPr lang="en-US" dirty="0" smtClean="0"/>
              <a:t>since it will be collected at the </a:t>
            </a:r>
            <a:r>
              <a:rPr lang="en-US" dirty="0" smtClean="0"/>
              <a:t>entrance  </a:t>
            </a:r>
            <a:endParaRPr lang="en-US" dirty="0" smtClean="0"/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8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Wireless Internet</a:t>
            </a:r>
            <a:endParaRPr lang="en-US" dirty="0"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305800" cy="4876800"/>
          </a:xfrm>
        </p:spPr>
        <p:txBody>
          <a:bodyPr/>
          <a:lstStyle/>
          <a:p>
            <a:pPr eaLnBrk="1" hangingPunct="1"/>
            <a:r>
              <a:rPr lang="en-US" dirty="0" smtClean="0"/>
              <a:t>Connection instructions are included in your registration packet</a:t>
            </a:r>
          </a:p>
          <a:p>
            <a:pPr lvl="1" eaLnBrk="1" hangingPunct="1"/>
            <a:r>
              <a:rPr lang="en-US" dirty="0" smtClean="0"/>
              <a:t>Sorry, I cannot give it out on this slide…</a:t>
            </a:r>
          </a:p>
          <a:p>
            <a:pPr eaLnBrk="1" hangingPunct="1"/>
            <a:r>
              <a:rPr lang="en-US" dirty="0" smtClean="0"/>
              <a:t>This combination of username and the password can be used to log onto any of the public computers on campus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Monday, Oct. 22,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LCWS12@UTA, Jae Yu</a:t>
            </a:r>
            <a:endParaRPr lang="en-US"/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9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Public Lecture</a:t>
            </a:r>
            <a:endParaRPr lang="en-US" dirty="0"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305800" cy="5029200"/>
          </a:xfrm>
        </p:spPr>
        <p:txBody>
          <a:bodyPr/>
          <a:lstStyle/>
          <a:p>
            <a:pPr eaLnBrk="1" hangingPunct="1"/>
            <a:r>
              <a:rPr lang="en-US" dirty="0" smtClean="0"/>
              <a:t>7:30 – 9:00pm, Wednesday, Oct. 24</a:t>
            </a:r>
          </a:p>
          <a:p>
            <a:pPr eaLnBrk="1" hangingPunct="1"/>
            <a:r>
              <a:rPr lang="en-US" dirty="0" smtClean="0"/>
              <a:t>Texas Hall (see the campus map)</a:t>
            </a:r>
          </a:p>
          <a:p>
            <a:pPr eaLnBrk="1" hangingPunct="1"/>
            <a:r>
              <a:rPr lang="en-US" dirty="0" smtClean="0"/>
              <a:t>Steven Weinberg on “The Standard Model, Higgs Boson: Who Cares?”</a:t>
            </a:r>
          </a:p>
          <a:p>
            <a:pPr eaLnBrk="1" hangingPunct="1"/>
            <a:r>
              <a:rPr lang="en-US" dirty="0" smtClean="0"/>
              <a:t>Tickets will be distributed Wednesday at the standing registration desk</a:t>
            </a:r>
          </a:p>
          <a:p>
            <a:pPr lvl="1" eaLnBrk="1" hangingPunct="1"/>
            <a:r>
              <a:rPr lang="en-US" dirty="0" smtClean="0"/>
              <a:t>You need this ticket for the reserved seats for LCWS12 participants</a:t>
            </a:r>
          </a:p>
          <a:p>
            <a:pPr eaLnBrk="1" hangingPunct="1"/>
            <a:r>
              <a:rPr lang="en-US" dirty="0" smtClean="0"/>
              <a:t>This lecture will be preceded by a light reception outside the Rosebud Theater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</p:bldLst>
  </p:timing>
</p:sld>
</file>

<file path=ppt/theme/theme1.xml><?xml version="1.0" encoding="utf-8"?>
<a:theme xmlns:a="http://schemas.openxmlformats.org/drawingml/2006/main" name="phys1443-spring0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00"/>
      </a:hlink>
      <a:folHlink>
        <a:srgbClr val="B2B2B2"/>
      </a:folHlink>
    </a:clrScheme>
    <a:fontScheme name="phys1443-spring0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hys1443-spring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s1443-spring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D:\UTA\Classes\1443 Spring 2002\phys1443-spring02.pot</Template>
  <TotalTime>44234</TotalTime>
  <Words>886</Words>
  <Application>Microsoft Macintosh PowerPoint</Application>
  <PresentationFormat>On-screen Show (4:3)</PresentationFormat>
  <Paragraphs>125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phys1443-spring02</vt:lpstr>
      <vt:lpstr>Welcome!!</vt:lpstr>
      <vt:lpstr>Logistics</vt:lpstr>
      <vt:lpstr>Logistics</vt:lpstr>
      <vt:lpstr>Group Photo</vt:lpstr>
      <vt:lpstr>University Center 1st Floor</vt:lpstr>
      <vt:lpstr>University Center 2nd  Floor</vt:lpstr>
      <vt:lpstr>Conference Banquet</vt:lpstr>
      <vt:lpstr>Wireless Internet</vt:lpstr>
      <vt:lpstr>Public Lecture</vt:lpstr>
      <vt:lpstr>Special Events</vt:lpstr>
      <vt:lpstr>Standing Registration Desk and Help</vt:lpstr>
      <vt:lpstr>Slide 12</vt:lpstr>
      <vt:lpstr>Standing Registration Desk and Help</vt:lpstr>
      <vt:lpstr>Welcome again to LCWS12!!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 1443 – Section 501 Lecture #1</dc:title>
  <dc:creator>Jae Yu</dc:creator>
  <cp:lastModifiedBy>Jaehoon Yu</cp:lastModifiedBy>
  <cp:revision>1914</cp:revision>
  <dcterms:created xsi:type="dcterms:W3CDTF">2012-10-21T19:53:40Z</dcterms:created>
  <dcterms:modified xsi:type="dcterms:W3CDTF">2012-10-22T13:06:50Z</dcterms:modified>
</cp:coreProperties>
</file>