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6" r:id="rId4"/>
    <p:sldId id="278" r:id="rId5"/>
    <p:sldId id="264" r:id="rId6"/>
    <p:sldId id="259" r:id="rId7"/>
    <p:sldId id="265" r:id="rId8"/>
    <p:sldId id="261" r:id="rId9"/>
    <p:sldId id="262" r:id="rId10"/>
    <p:sldId id="260" r:id="rId11"/>
    <p:sldId id="267" r:id="rId12"/>
    <p:sldId id="263" r:id="rId13"/>
    <p:sldId id="269" r:id="rId14"/>
    <p:sldId id="277" r:id="rId15"/>
    <p:sldId id="270" r:id="rId16"/>
    <p:sldId id="279" r:id="rId17"/>
    <p:sldId id="272" r:id="rId18"/>
    <p:sldId id="274" r:id="rId19"/>
    <p:sldId id="282" r:id="rId20"/>
    <p:sldId id="283" r:id="rId21"/>
    <p:sldId id="281" r:id="rId22"/>
    <p:sldId id="285" r:id="rId23"/>
    <p:sldId id="286" r:id="rId24"/>
    <p:sldId id="287" r:id="rId25"/>
    <p:sldId id="288" r:id="rId26"/>
    <p:sldId id="290" r:id="rId27"/>
    <p:sldId id="289" r:id="rId28"/>
    <p:sldId id="291" r:id="rId29"/>
    <p:sldId id="284" r:id="rId30"/>
    <p:sldId id="275" r:id="rId31"/>
    <p:sldId id="273" r:id="rId32"/>
    <p:sldId id="292" r:id="rId33"/>
    <p:sldId id="280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61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KM </a:t>
            </a:r>
            <a:r>
              <a:rPr lang="en-US" err="1"/>
              <a:t>Schirm</a:t>
            </a:r>
            <a:r>
              <a:rPr lang="en-US"/>
              <a:t> BE-RF</a:t>
            </a:r>
            <a:fld id="{9B9AAD98-2B54-4F89-9FE5-FD8869FD0BED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3400" y="6400800"/>
            <a:ext cx="426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K.M. SCHIRM  for BE-RF</a:t>
            </a:r>
          </a:p>
          <a:p>
            <a:pPr>
              <a:defRPr/>
            </a:pPr>
            <a:fld id="{F3FE8C94-C1CB-4AE9-8320-59DA4DBC1FB3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3810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7924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Picture1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•"/>
        <a:defRPr sz="2400" b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Status of the CLIC main beam injectors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9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LCWS, Arlington, Texas, October 22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-26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2012</a:t>
            </a: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Steffen Döbert, BE-RF</a:t>
            </a:r>
            <a:endParaRPr 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0" y="1905000"/>
            <a:ext cx="7239000" cy="2200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endParaRPr lang="en-US" sz="2400" b="1" dirty="0">
              <a:solidFill>
                <a:srgbClr val="618FF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  <a:p>
            <a:pPr algn="ctr">
              <a:lnSpc>
                <a:spcPct val="200000"/>
              </a:lnSpc>
              <a:defRPr/>
            </a:pPr>
            <a:r>
              <a:rPr lang="en-US" sz="2400" b="1" dirty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Overview of the CLIC main beam injectors complex as documented in the CDR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Hybrid target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295400"/>
            <a:ext cx="44958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437" name="Group 77"/>
          <p:cNvGraphicFramePr>
            <a:graphicFrameLocks noGrp="1"/>
          </p:cNvGraphicFramePr>
          <p:nvPr/>
        </p:nvGraphicFramePr>
        <p:xfrm>
          <a:off x="2057400" y="4038600"/>
          <a:ext cx="4648200" cy="1095248"/>
        </p:xfrm>
        <a:graphic>
          <a:graphicData uri="http://schemas.openxmlformats.org/drawingml/2006/table">
            <a:tbl>
              <a:tblPr/>
              <a:tblGrid>
                <a:gridCol w="3124200"/>
                <a:gridCol w="762000"/>
                <a:gridCol w="762000"/>
              </a:tblGrid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Target Parameters Crystal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Material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Tungsten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W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(radiation 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0.4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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1.40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Energy deposited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~1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kW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444" name="Group 84"/>
          <p:cNvGraphicFramePr>
            <a:graphicFrameLocks noGrp="1"/>
          </p:cNvGraphicFramePr>
          <p:nvPr/>
        </p:nvGraphicFramePr>
        <p:xfrm>
          <a:off x="2057400" y="5257800"/>
          <a:ext cx="4646613" cy="1299210"/>
        </p:xfrm>
        <a:graphic>
          <a:graphicData uri="http://schemas.openxmlformats.org/drawingml/2006/table">
            <a:tbl>
              <a:tblPr/>
              <a:tblGrid>
                <a:gridCol w="3111500"/>
                <a:gridCol w="809625"/>
                <a:gridCol w="725488"/>
              </a:tblGrid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Target Parameters Amorphous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Material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Tungsten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W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(Radiation 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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PEDD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J/g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Distance to the crystal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Primary electron beam 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linac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52600" y="1981200"/>
          <a:ext cx="5221287" cy="2883883"/>
        </p:xfrm>
        <a:graphic>
          <a:graphicData uri="http://schemas.openxmlformats.org/drawingml/2006/table">
            <a:tbl>
              <a:tblPr/>
              <a:tblGrid>
                <a:gridCol w="3364100"/>
                <a:gridCol w="1011445"/>
                <a:gridCol w="845742"/>
              </a:tblGrid>
              <a:tr h="2996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Parameters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6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Energy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9300" algn="l"/>
                        </a:tabLs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GeV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13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Number of e</a:t>
                      </a:r>
                      <a:r>
                        <a:rPr lang="en-US" sz="1800" baseline="30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 / bunch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1.1x10</a:t>
                      </a:r>
                      <a:r>
                        <a:rPr lang="en-US" sz="1800" baseline="300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6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Charge / bunch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1.8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nC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6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Bunches per pulse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312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6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Pulse repetition rate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Hz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13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Beam radius (rms)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2.5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mm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6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Bunch length (rms)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ps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6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Beam power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140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kW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71600" y="525780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Can be done with thermionic gun or photo injector (CTF3 and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Phin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are nice references)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2 GHz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rf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system as used for other injector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linac’s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Yield simulations 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capture and pre-injector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linac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83153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143000" y="17526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Accelerating mode</a:t>
            </a: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5410200" y="17526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decelerating mode</a:t>
            </a:r>
          </a:p>
        </p:txBody>
      </p:sp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2819400" y="1371600"/>
            <a:ext cx="403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Energy density at 200 MeV</a:t>
            </a: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7391400" y="6400800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O. Dadoun 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57200" y="5942012"/>
            <a:ext cx="6096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Positron yield: after target: ~8 e</a:t>
            </a:r>
            <a:r>
              <a:rPr lang="en-US" baseline="30000" dirty="0"/>
              <a:t>+</a:t>
            </a:r>
            <a:r>
              <a:rPr lang="en-US" dirty="0"/>
              <a:t>/e</a:t>
            </a:r>
            <a:r>
              <a:rPr lang="en-US" baseline="30000" dirty="0"/>
              <a:t>-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	         at 200 </a:t>
            </a:r>
            <a:r>
              <a:rPr lang="en-US" dirty="0" err="1"/>
              <a:t>MeV</a:t>
            </a:r>
            <a:r>
              <a:rPr lang="en-US" dirty="0"/>
              <a:t>: 0.9 e</a:t>
            </a:r>
            <a:r>
              <a:rPr lang="en-US" baseline="30000" dirty="0"/>
              <a:t>+</a:t>
            </a:r>
            <a:r>
              <a:rPr lang="en-US" dirty="0"/>
              <a:t>/e</a:t>
            </a:r>
            <a:r>
              <a:rPr lang="en-US" baseline="30000" dirty="0"/>
              <a:t>-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	         into PDR: 0.39 e</a:t>
            </a:r>
            <a:r>
              <a:rPr lang="en-US" baseline="30000" dirty="0"/>
              <a:t>+</a:t>
            </a:r>
            <a:r>
              <a:rPr lang="en-US" dirty="0"/>
              <a:t>/e</a:t>
            </a:r>
            <a:r>
              <a:rPr lang="en-US" baseline="30000" dirty="0"/>
              <a:t>-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Common injector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linac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74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586788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733800"/>
            <a:ext cx="6858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Injector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linac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rf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system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8518" name="Group 86"/>
          <p:cNvGraphicFramePr>
            <a:graphicFrameLocks noGrp="1"/>
          </p:cNvGraphicFramePr>
          <p:nvPr/>
        </p:nvGraphicFramePr>
        <p:xfrm>
          <a:off x="4724400" y="1600200"/>
          <a:ext cx="4194175" cy="2453640"/>
        </p:xfrm>
        <a:graphic>
          <a:graphicData uri="http://schemas.openxmlformats.org/drawingml/2006/table">
            <a:tbl>
              <a:tblPr/>
              <a:tblGrid>
                <a:gridCol w="2393950"/>
                <a:gridCol w="1800225"/>
              </a:tblGrid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Structure Parameter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Value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Frequency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1998 MHz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Structure length (30 cells)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1.5 m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Filling time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389 ns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Cell length and iris thickness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50 mm, 8 mm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Shunt impedance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54.3 – 43.3 M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W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/m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Aperture a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 – 14 mm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Cell size b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64.3 – 62.9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Group velocity vg/c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2.54 -0.7 %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Phase advance per cell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/3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609600" y="5334000"/>
            <a:ext cx="70866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762000" y="5715000"/>
            <a:ext cx="68580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914400" y="5943600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2590800" y="5943600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Isosceles Triangle 8"/>
          <p:cNvSpPr/>
          <p:nvPr/>
        </p:nvSpPr>
        <p:spPr>
          <a:xfrm>
            <a:off x="4114800" y="5943600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>
            <a:off x="5562600" y="5943600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7239000" y="5943600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1981200" y="5181600"/>
            <a:ext cx="1219200" cy="304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3429000" y="5181600"/>
            <a:ext cx="1219200" cy="304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4876800" y="5181600"/>
            <a:ext cx="1219200" cy="304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324600" y="5181600"/>
            <a:ext cx="1219200" cy="304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219200" y="4876800"/>
            <a:ext cx="609600" cy="7620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838200" y="5181600"/>
            <a:ext cx="228600" cy="3048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82" name="TextBox 17"/>
          <p:cNvSpPr txBox="1">
            <a:spLocks noChangeArrowheads="1"/>
          </p:cNvSpPr>
          <p:nvPr/>
        </p:nvSpPr>
        <p:spPr bwMode="auto">
          <a:xfrm>
            <a:off x="2286000" y="51816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Acc 1</a:t>
            </a:r>
          </a:p>
        </p:txBody>
      </p:sp>
      <p:sp>
        <p:nvSpPr>
          <p:cNvPr id="18483" name="TextBox 18"/>
          <p:cNvSpPr txBox="1">
            <a:spLocks noChangeArrowheads="1"/>
          </p:cNvSpPr>
          <p:nvPr/>
        </p:nvSpPr>
        <p:spPr bwMode="auto">
          <a:xfrm>
            <a:off x="3657600" y="51816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Acc 2</a:t>
            </a:r>
          </a:p>
        </p:txBody>
      </p:sp>
      <p:sp>
        <p:nvSpPr>
          <p:cNvPr id="18484" name="TextBox 19"/>
          <p:cNvSpPr txBox="1">
            <a:spLocks noChangeArrowheads="1"/>
          </p:cNvSpPr>
          <p:nvPr/>
        </p:nvSpPr>
        <p:spPr bwMode="auto">
          <a:xfrm>
            <a:off x="5105400" y="51816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Acc 3</a:t>
            </a:r>
          </a:p>
        </p:txBody>
      </p:sp>
      <p:sp>
        <p:nvSpPr>
          <p:cNvPr id="18485" name="TextBox 20"/>
          <p:cNvSpPr txBox="1">
            <a:spLocks noChangeArrowheads="1"/>
          </p:cNvSpPr>
          <p:nvPr/>
        </p:nvSpPr>
        <p:spPr bwMode="auto">
          <a:xfrm>
            <a:off x="6553200" y="51816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Acc 4</a:t>
            </a:r>
          </a:p>
        </p:txBody>
      </p:sp>
      <p:sp>
        <p:nvSpPr>
          <p:cNvPr id="18486" name="TextBox 21"/>
          <p:cNvSpPr txBox="1">
            <a:spLocks noChangeArrowheads="1"/>
          </p:cNvSpPr>
          <p:nvPr/>
        </p:nvSpPr>
        <p:spPr bwMode="auto">
          <a:xfrm>
            <a:off x="1219200" y="5105400"/>
            <a:ext cx="68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Quad</a:t>
            </a:r>
          </a:p>
        </p:txBody>
      </p:sp>
      <p:sp>
        <p:nvSpPr>
          <p:cNvPr id="18487" name="TextBox 22"/>
          <p:cNvSpPr txBox="1">
            <a:spLocks noChangeArrowheads="1"/>
          </p:cNvSpPr>
          <p:nvPr/>
        </p:nvSpPr>
        <p:spPr bwMode="auto">
          <a:xfrm>
            <a:off x="533400" y="4800600"/>
            <a:ext cx="68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BPM</a:t>
            </a:r>
          </a:p>
        </p:txBody>
      </p:sp>
      <p:sp>
        <p:nvSpPr>
          <p:cNvPr id="24" name="Isosceles Triangle 23"/>
          <p:cNvSpPr/>
          <p:nvPr/>
        </p:nvSpPr>
        <p:spPr>
          <a:xfrm rot="5400000">
            <a:off x="1600200" y="1981200"/>
            <a:ext cx="685800" cy="5334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 rot="5400000">
            <a:off x="1600200" y="2895600"/>
            <a:ext cx="685800" cy="5334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04800" y="1752600"/>
            <a:ext cx="9906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2362200"/>
            <a:ext cx="609600" cy="609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1409700" y="3771900"/>
            <a:ext cx="2209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>
            <a:off x="2514600" y="4876800"/>
            <a:ext cx="4114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5" idx="0"/>
          </p:cNvCxnSpPr>
          <p:nvPr/>
        </p:nvCxnSpPr>
        <p:spPr>
          <a:xfrm rot="5400000">
            <a:off x="1733550" y="2686050"/>
            <a:ext cx="9525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27" idx="2"/>
          </p:cNvCxnSpPr>
          <p:nvPr/>
        </p:nvCxnSpPr>
        <p:spPr>
          <a:xfrm>
            <a:off x="2209800" y="2667000"/>
            <a:ext cx="4572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 flipH="1" flipV="1">
            <a:off x="2286000" y="4953000"/>
            <a:ext cx="4572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5029200" y="5029200"/>
            <a:ext cx="304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6477000" y="5029200"/>
            <a:ext cx="304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553200" y="48006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105400" y="48006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438400" y="48006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438400" y="25908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133600" y="25908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rot="10800000">
            <a:off x="1295400" y="3124200"/>
            <a:ext cx="381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0800000">
            <a:off x="1295400" y="2209800"/>
            <a:ext cx="381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06" name="TextBox 41"/>
          <p:cNvSpPr txBox="1">
            <a:spLocks noChangeArrowheads="1"/>
          </p:cNvSpPr>
          <p:nvPr/>
        </p:nvSpPr>
        <p:spPr bwMode="auto">
          <a:xfrm>
            <a:off x="457200" y="2514600"/>
            <a:ext cx="68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Mod</a:t>
            </a:r>
          </a:p>
        </p:txBody>
      </p:sp>
      <p:sp>
        <p:nvSpPr>
          <p:cNvPr id="18507" name="TextBox 42"/>
          <p:cNvSpPr txBox="1">
            <a:spLocks noChangeArrowheads="1"/>
          </p:cNvSpPr>
          <p:nvPr/>
        </p:nvSpPr>
        <p:spPr bwMode="auto">
          <a:xfrm>
            <a:off x="3352800" y="25146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Pulse compressor</a:t>
            </a:r>
          </a:p>
        </p:txBody>
      </p:sp>
      <p:sp>
        <p:nvSpPr>
          <p:cNvPr id="18508" name="TextBox 43"/>
          <p:cNvSpPr txBox="1">
            <a:spLocks noChangeArrowheads="1"/>
          </p:cNvSpPr>
          <p:nvPr/>
        </p:nvSpPr>
        <p:spPr bwMode="auto">
          <a:xfrm>
            <a:off x="1600200" y="14478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Kly 1</a:t>
            </a:r>
          </a:p>
        </p:txBody>
      </p:sp>
      <p:sp>
        <p:nvSpPr>
          <p:cNvPr id="18509" name="TextBox 44"/>
          <p:cNvSpPr txBox="1">
            <a:spLocks noChangeArrowheads="1"/>
          </p:cNvSpPr>
          <p:nvPr/>
        </p:nvSpPr>
        <p:spPr bwMode="auto">
          <a:xfrm>
            <a:off x="1600200" y="35814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Kly 2</a:t>
            </a:r>
          </a:p>
        </p:txBody>
      </p:sp>
      <p:cxnSp>
        <p:nvCxnSpPr>
          <p:cNvPr id="46" name="Straight Connector 45"/>
          <p:cNvCxnSpPr/>
          <p:nvPr/>
        </p:nvCxnSpPr>
        <p:spPr>
          <a:xfrm rot="5400000">
            <a:off x="3657600" y="5029200"/>
            <a:ext cx="304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3733800" y="48006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512" name="TextBox 47"/>
          <p:cNvSpPr txBox="1">
            <a:spLocks noChangeArrowheads="1"/>
          </p:cNvSpPr>
          <p:nvPr/>
        </p:nvSpPr>
        <p:spPr bwMode="auto">
          <a:xfrm>
            <a:off x="2057400" y="1752600"/>
            <a:ext cx="175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50 MW, 8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</a:t>
            </a:r>
          </a:p>
        </p:txBody>
      </p:sp>
      <p:sp>
        <p:nvSpPr>
          <p:cNvPr id="18513" name="TextBox 48"/>
          <p:cNvSpPr txBox="1">
            <a:spLocks noChangeArrowheads="1"/>
          </p:cNvSpPr>
          <p:nvPr/>
        </p:nvSpPr>
        <p:spPr bwMode="auto">
          <a:xfrm>
            <a:off x="2667000" y="33528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250 MW, 1.5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r>
              <a:rPr lang="en-US" sz="3200" smtClean="0">
                <a:solidFill>
                  <a:srgbClr val="0B52FC"/>
                </a:solidFill>
              </a:rPr>
              <a:t>Linac structure beam loading and power flow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05599" y="2395287"/>
            <a:ext cx="220578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Parameters:</a:t>
            </a:r>
          </a:p>
          <a:p>
            <a:r>
              <a:rPr lang="en-US" dirty="0" smtClean="0"/>
              <a:t>tapered</a:t>
            </a:r>
          </a:p>
          <a:p>
            <a:r>
              <a:rPr lang="en-US" dirty="0" smtClean="0"/>
              <a:t>f= 1998 MHz</a:t>
            </a:r>
          </a:p>
          <a:p>
            <a:r>
              <a:rPr lang="en-US" dirty="0" smtClean="0"/>
              <a:t>L= 1.5 m</a:t>
            </a:r>
          </a:p>
          <a:p>
            <a:r>
              <a:rPr lang="en-US" dirty="0" smtClean="0"/>
              <a:t>Pin= 53.4 MW</a:t>
            </a:r>
          </a:p>
          <a:p>
            <a:r>
              <a:rPr lang="en-US" dirty="0" err="1" smtClean="0">
                <a:latin typeface="Helvetica" pitchFamily="34" charset="0"/>
                <a:cs typeface="Helvetica" pitchFamily="34" charset="0"/>
              </a:rPr>
              <a:t>Nb</a:t>
            </a:r>
            <a:r>
              <a:rPr lang="en-US" dirty="0" smtClean="0">
                <a:latin typeface="Helvetica" pitchFamily="34" charset="0"/>
                <a:cs typeface="Helvetica" pitchFamily="34" charset="0"/>
              </a:rPr>
              <a:t>= 312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N = 4.0 e9</a:t>
            </a:r>
          </a:p>
          <a:p>
            <a:r>
              <a:rPr lang="en-US" dirty="0" err="1" smtClean="0">
                <a:latin typeface="Helvetica" pitchFamily="34" charset="0"/>
                <a:cs typeface="Helvetica" pitchFamily="34" charset="0"/>
              </a:rPr>
              <a:t>Eacc</a:t>
            </a:r>
            <a:r>
              <a:rPr lang="en-US" dirty="0" smtClean="0">
                <a:latin typeface="Helvetica" pitchFamily="34" charset="0"/>
                <a:cs typeface="Helvetica" pitchFamily="34" charset="0"/>
              </a:rPr>
              <a:t> = 16 MV/m</a:t>
            </a:r>
          </a:p>
          <a:p>
            <a:r>
              <a:rPr lang="en-US" dirty="0" err="1" smtClean="0">
                <a:latin typeface="Helvetica" pitchFamily="34" charset="0"/>
                <a:cs typeface="Helvetica" pitchFamily="34" charset="0"/>
              </a:rPr>
              <a:t>Eff</a:t>
            </a:r>
            <a:r>
              <a:rPr lang="en-US" dirty="0" smtClean="0">
                <a:latin typeface="Helvetica" pitchFamily="34" charset="0"/>
                <a:cs typeface="Helvetica" pitchFamily="34" charset="0"/>
              </a:rPr>
              <a:t> = 16.5%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63912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38200" y="621166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Almost full loading for 500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GeV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parameters, 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will need amplitude modulation for beam loading compensation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Bunch compressors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057400" y="1371600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Comic Sans MS" pitchFamily="66" charset="0"/>
              </a:rPr>
              <a:t>Two stages of bunch compressors, CSR, wake fields and tolerances have been studied</a:t>
            </a:r>
          </a:p>
        </p:txBody>
      </p:sp>
      <p:graphicFrame>
        <p:nvGraphicFramePr>
          <p:cNvPr id="26679" name="Group 55"/>
          <p:cNvGraphicFramePr>
            <a:graphicFrameLocks noGrp="1"/>
          </p:cNvGraphicFramePr>
          <p:nvPr/>
        </p:nvGraphicFramePr>
        <p:xfrm>
          <a:off x="838200" y="2286000"/>
          <a:ext cx="7162800" cy="2590800"/>
        </p:xfrm>
        <a:graphic>
          <a:graphicData uri="http://schemas.openxmlformats.org/drawingml/2006/table">
            <a:tbl>
              <a:tblPr/>
              <a:tblGrid>
                <a:gridCol w="2590800"/>
                <a:gridCol w="2286000"/>
                <a:gridCol w="2286000"/>
              </a:tblGrid>
              <a:tr h="3452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BC1, 2.86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BC2, 9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2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Rf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frequency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 GHz, 15 MV/m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12 GHz, 74 MV/m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2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Phase tolerance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0.1 deg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0.1 deg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8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Bunch length after compression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300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factor 5.3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44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factor 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6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Enegy spread after compression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0.25 %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1.7 %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Voltage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447 MV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1776 MV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294842"/>
            <a:ext cx="6400800" cy="136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r>
              <a:rPr lang="en-US" smtClean="0">
                <a:solidFill>
                  <a:srgbClr val="0B52FC"/>
                </a:solidFill>
              </a:rPr>
              <a:t>Linac Parameters</a:t>
            </a:r>
          </a:p>
        </p:txBody>
      </p:sp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81200"/>
            <a:ext cx="853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685800" y="4038600"/>
            <a:ext cx="7773988" cy="2438400"/>
            <a:chOff x="470389" y="1828800"/>
            <a:chExt cx="7773865" cy="2438400"/>
          </a:xfrm>
        </p:grpSpPr>
        <p:sp>
          <p:nvSpPr>
            <p:cNvPr id="5" name="Rectangle 40"/>
            <p:cNvSpPr>
              <a:spLocks noChangeArrowheads="1"/>
            </p:cNvSpPr>
            <p:nvPr/>
          </p:nvSpPr>
          <p:spPr bwMode="auto">
            <a:xfrm>
              <a:off x="3219895" y="2538413"/>
              <a:ext cx="606415" cy="1317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6" name="Line 41"/>
            <p:cNvSpPr>
              <a:spLocks noChangeShapeType="1"/>
            </p:cNvSpPr>
            <p:nvPr/>
          </p:nvSpPr>
          <p:spPr bwMode="auto">
            <a:xfrm flipV="1">
              <a:off x="882162" y="2590800"/>
              <a:ext cx="1327638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48"/>
            <p:cNvSpPr>
              <a:spLocks noChangeArrowheads="1"/>
            </p:cNvSpPr>
            <p:nvPr/>
          </p:nvSpPr>
          <p:spPr bwMode="auto">
            <a:xfrm>
              <a:off x="991081" y="2514600"/>
              <a:ext cx="1066783" cy="1524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8" name="Rectangle 52"/>
            <p:cNvSpPr>
              <a:spLocks noChangeArrowheads="1"/>
            </p:cNvSpPr>
            <p:nvPr/>
          </p:nvSpPr>
          <p:spPr bwMode="auto">
            <a:xfrm>
              <a:off x="2362200" y="24384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9" name="Line 55"/>
            <p:cNvSpPr>
              <a:spLocks noChangeShapeType="1"/>
            </p:cNvSpPr>
            <p:nvPr/>
          </p:nvSpPr>
          <p:spPr bwMode="auto">
            <a:xfrm flipV="1">
              <a:off x="2819400" y="2592388"/>
              <a:ext cx="375139" cy="836612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62"/>
            <p:cNvSpPr>
              <a:spLocks noChangeArrowheads="1"/>
            </p:cNvSpPr>
            <p:nvPr/>
          </p:nvSpPr>
          <p:spPr bwMode="auto">
            <a:xfrm>
              <a:off x="6705990" y="3352800"/>
              <a:ext cx="1374753" cy="1222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1" name="Line 65"/>
            <p:cNvSpPr>
              <a:spLocks noChangeShapeType="1"/>
            </p:cNvSpPr>
            <p:nvPr/>
          </p:nvSpPr>
          <p:spPr bwMode="auto">
            <a:xfrm>
              <a:off x="6400800" y="3276600"/>
              <a:ext cx="332642" cy="14128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70"/>
            <p:cNvSpPr>
              <a:spLocks noChangeArrowheads="1"/>
            </p:cNvSpPr>
            <p:nvPr/>
          </p:nvSpPr>
          <p:spPr bwMode="auto">
            <a:xfrm>
              <a:off x="2591255" y="2438400"/>
              <a:ext cx="358769" cy="1111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3" name="Text Box 43"/>
            <p:cNvSpPr txBox="1">
              <a:spLocks noChangeArrowheads="1"/>
            </p:cNvSpPr>
            <p:nvPr/>
          </p:nvSpPr>
          <p:spPr bwMode="auto">
            <a:xfrm>
              <a:off x="838200" y="2057400"/>
              <a:ext cx="122359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Primary 5 GeV e</a:t>
              </a:r>
              <a:r>
                <a:rPr lang="en-US" sz="1200" baseline="30000"/>
                <a:t>-</a:t>
              </a:r>
              <a:r>
                <a:rPr lang="en-US" sz="1200"/>
                <a:t>  Linac</a:t>
              </a:r>
              <a:endParaRPr lang="en-US" sz="1200" baseline="30000"/>
            </a:p>
          </p:txBody>
        </p:sp>
        <p:sp>
          <p:nvSpPr>
            <p:cNvPr id="14" name="Text Box 44"/>
            <p:cNvSpPr txBox="1">
              <a:spLocks noChangeArrowheads="1"/>
            </p:cNvSpPr>
            <p:nvPr/>
          </p:nvSpPr>
          <p:spPr bwMode="auto">
            <a:xfrm>
              <a:off x="3124200" y="2057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Injector Linac</a:t>
              </a:r>
            </a:p>
          </p:txBody>
        </p:sp>
        <p:sp>
          <p:nvSpPr>
            <p:cNvPr id="15" name="Text Box 48"/>
            <p:cNvSpPr txBox="1">
              <a:spLocks noChangeArrowheads="1"/>
            </p:cNvSpPr>
            <p:nvPr/>
          </p:nvSpPr>
          <p:spPr bwMode="auto">
            <a:xfrm>
              <a:off x="6723184" y="2824161"/>
              <a:ext cx="130858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/>
                <a:t>Booster Linac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2 GHz </a:t>
              </a:r>
            </a:p>
          </p:txBody>
        </p:sp>
        <p:sp>
          <p:nvSpPr>
            <p:cNvPr id="16" name="Text Box 42"/>
            <p:cNvSpPr txBox="1">
              <a:spLocks noChangeArrowheads="1"/>
            </p:cNvSpPr>
            <p:nvPr/>
          </p:nvSpPr>
          <p:spPr bwMode="auto">
            <a:xfrm>
              <a:off x="2286000" y="1828800"/>
              <a:ext cx="98767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/>
              </a:r>
              <a:br>
                <a:rPr lang="en-US" sz="1200"/>
              </a:br>
              <a:r>
                <a:rPr lang="en-US" sz="1200"/>
                <a:t>Pre-injector 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e</a:t>
              </a:r>
              <a:r>
                <a:rPr lang="en-US" sz="1200" baseline="30000"/>
                <a:t>+</a:t>
              </a:r>
              <a:r>
                <a:rPr lang="en-US" sz="1200"/>
                <a:t> Linac</a:t>
              </a:r>
            </a:p>
          </p:txBody>
        </p:sp>
        <p:sp>
          <p:nvSpPr>
            <p:cNvPr id="17" name="Text Box 40"/>
            <p:cNvSpPr txBox="1">
              <a:spLocks noChangeArrowheads="1"/>
            </p:cNvSpPr>
            <p:nvPr/>
          </p:nvSpPr>
          <p:spPr bwMode="auto">
            <a:xfrm>
              <a:off x="1752600" y="3505200"/>
              <a:ext cx="1295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/>
                <a:t>Pre-injector 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 e</a:t>
              </a:r>
              <a:r>
                <a:rPr lang="en-US" sz="1200" baseline="30000"/>
                <a:t>-  </a:t>
              </a:r>
              <a:r>
                <a:rPr lang="en-US" sz="1200"/>
                <a:t>Linac </a:t>
              </a:r>
              <a:endParaRPr lang="en-US" sz="1200" baseline="30000"/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4419600" y="3581400"/>
              <a:ext cx="500458" cy="276999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190EFF"/>
                  </a:solidFill>
                  <a:latin typeface="Arial Narrow" pitchFamily="34" charset="0"/>
                </a:rPr>
                <a:t>-</a:t>
              </a:r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 DR</a:t>
              </a:r>
            </a:p>
          </p:txBody>
        </p:sp>
        <p:sp>
          <p:nvSpPr>
            <p:cNvPr id="19" name="Rectangle 49"/>
            <p:cNvSpPr>
              <a:spLocks noChangeArrowheads="1"/>
            </p:cNvSpPr>
            <p:nvPr/>
          </p:nvSpPr>
          <p:spPr bwMode="auto">
            <a:xfrm>
              <a:off x="827943" y="2525713"/>
              <a:ext cx="70338" cy="1270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0" name="Line 54"/>
            <p:cNvSpPr>
              <a:spLocks noChangeShapeType="1"/>
            </p:cNvSpPr>
            <p:nvPr/>
          </p:nvSpPr>
          <p:spPr bwMode="auto">
            <a:xfrm>
              <a:off x="1559170" y="3414712"/>
              <a:ext cx="1260230" cy="14288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49"/>
            <p:cNvSpPr>
              <a:spLocks noChangeArrowheads="1"/>
            </p:cNvSpPr>
            <p:nvPr/>
          </p:nvSpPr>
          <p:spPr bwMode="auto">
            <a:xfrm>
              <a:off x="1752600" y="3352800"/>
              <a:ext cx="359019" cy="111125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" name="Rectangle 49"/>
            <p:cNvSpPr>
              <a:spLocks noChangeArrowheads="1"/>
            </p:cNvSpPr>
            <p:nvPr/>
          </p:nvSpPr>
          <p:spPr bwMode="auto">
            <a:xfrm>
              <a:off x="1524000" y="3352800"/>
              <a:ext cx="93785" cy="1016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" name="Text Box 71"/>
            <p:cNvSpPr txBox="1">
              <a:spLocks noChangeArrowheads="1"/>
            </p:cNvSpPr>
            <p:nvPr/>
          </p:nvSpPr>
          <p:spPr bwMode="auto">
            <a:xfrm>
              <a:off x="470389" y="2447926"/>
              <a:ext cx="50702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gun</a:t>
              </a:r>
            </a:p>
          </p:txBody>
        </p:sp>
        <p:grpSp>
          <p:nvGrpSpPr>
            <p:cNvPr id="24" name="Group 85"/>
            <p:cNvGrpSpPr>
              <a:grpSpLocks/>
            </p:cNvGrpSpPr>
            <p:nvPr/>
          </p:nvGrpSpPr>
          <p:grpSpPr bwMode="auto">
            <a:xfrm>
              <a:off x="4820030" y="3952874"/>
              <a:ext cx="931985" cy="290513"/>
              <a:chOff x="3463572" y="2608251"/>
              <a:chExt cx="3498963" cy="1440210"/>
            </a:xfrm>
          </p:grpSpPr>
          <p:grpSp>
            <p:nvGrpSpPr>
              <p:cNvPr id="73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76" name="Arc 5"/>
                <p:cNvSpPr/>
                <p:nvPr/>
              </p:nvSpPr>
              <p:spPr>
                <a:xfrm>
                  <a:off x="3463722" y="2608256"/>
                  <a:ext cx="1847561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7" name="Arc 6"/>
                <p:cNvSpPr/>
                <p:nvPr/>
              </p:nvSpPr>
              <p:spPr>
                <a:xfrm flipH="1">
                  <a:off x="5311284" y="2608256"/>
                  <a:ext cx="1650887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74" name="Straight Connector 3"/>
              <p:cNvCxnSpPr>
                <a:endCxn id="74" idx="0"/>
              </p:cNvCxnSpPr>
              <p:nvPr/>
            </p:nvCxnSpPr>
            <p:spPr>
              <a:xfrm flipV="1">
                <a:off x="4381543" y="404846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4"/>
              <p:cNvCxnSpPr/>
              <p:nvPr/>
            </p:nvCxnSpPr>
            <p:spPr>
              <a:xfrm flipV="1">
                <a:off x="4381543" y="260825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1"/>
            <p:cNvGrpSpPr>
              <a:grpSpLocks/>
            </p:cNvGrpSpPr>
            <p:nvPr/>
          </p:nvGrpSpPr>
          <p:grpSpPr bwMode="auto">
            <a:xfrm>
              <a:off x="3981830" y="3557587"/>
              <a:ext cx="1217734" cy="368300"/>
              <a:chOff x="2697463" y="3197835"/>
              <a:chExt cx="3498963" cy="1440210"/>
            </a:xfrm>
          </p:grpSpPr>
          <p:sp>
            <p:nvSpPr>
              <p:cNvPr id="69" name="Arc 68"/>
              <p:cNvSpPr/>
              <p:nvPr/>
            </p:nvSpPr>
            <p:spPr>
              <a:xfrm>
                <a:off x="2697615" y="3197839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Arc 9"/>
              <p:cNvSpPr/>
              <p:nvPr/>
            </p:nvSpPr>
            <p:spPr>
              <a:xfrm flipH="1">
                <a:off x="4544966" y="3197839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V="1">
                <a:off x="3614449" y="463804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3614449" y="319783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Connector 25"/>
            <p:cNvCxnSpPr/>
            <p:nvPr/>
          </p:nvCxnSpPr>
          <p:spPr>
            <a:xfrm>
              <a:off x="5105816" y="3581400"/>
              <a:ext cx="129538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64"/>
            <p:cNvGrpSpPr>
              <a:grpSpLocks/>
            </p:cNvGrpSpPr>
            <p:nvPr/>
          </p:nvGrpSpPr>
          <p:grpSpPr bwMode="auto">
            <a:xfrm>
              <a:off x="4038600" y="2895600"/>
              <a:ext cx="1217734" cy="368300"/>
              <a:chOff x="2697463" y="3197835"/>
              <a:chExt cx="3498963" cy="1440210"/>
            </a:xfrm>
          </p:grpSpPr>
          <p:sp>
            <p:nvSpPr>
              <p:cNvPr id="65" name="Arc 64"/>
              <p:cNvSpPr/>
              <p:nvPr/>
            </p:nvSpPr>
            <p:spPr>
              <a:xfrm>
                <a:off x="2698707" y="3197835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66" name="Arc 15"/>
              <p:cNvSpPr/>
              <p:nvPr/>
            </p:nvSpPr>
            <p:spPr>
              <a:xfrm flipH="1">
                <a:off x="4546057" y="3197835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 flipV="1">
                <a:off x="3615541" y="463804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3615541" y="319783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 flipV="1">
              <a:off x="5105816" y="3276600"/>
              <a:ext cx="1295380" cy="63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endCxn id="63" idx="2"/>
            </p:cNvCxnSpPr>
            <p:nvPr/>
          </p:nvCxnSpPr>
          <p:spPr>
            <a:xfrm>
              <a:off x="3810436" y="2590800"/>
              <a:ext cx="131442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572424" y="2895600"/>
              <a:ext cx="8381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86"/>
            <p:cNvGrpSpPr>
              <a:grpSpLocks/>
            </p:cNvGrpSpPr>
            <p:nvPr/>
          </p:nvGrpSpPr>
          <p:grpSpPr bwMode="auto">
            <a:xfrm>
              <a:off x="4876800" y="2590800"/>
              <a:ext cx="933450" cy="290513"/>
              <a:chOff x="3463572" y="2608251"/>
              <a:chExt cx="3498963" cy="1440210"/>
            </a:xfrm>
          </p:grpSpPr>
          <p:grpSp>
            <p:nvGrpSpPr>
              <p:cNvPr id="60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63" name="Arc 62"/>
                <p:cNvSpPr/>
                <p:nvPr/>
              </p:nvSpPr>
              <p:spPr>
                <a:xfrm>
                  <a:off x="3465143" y="2608251"/>
                  <a:ext cx="1850614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" name="Arc 63"/>
                <p:cNvSpPr/>
                <p:nvPr/>
              </p:nvSpPr>
              <p:spPr>
                <a:xfrm flipH="1">
                  <a:off x="5315757" y="2608251"/>
                  <a:ext cx="1648293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61" name="Straight Connector 60"/>
              <p:cNvCxnSpPr>
                <a:endCxn id="64" idx="0"/>
              </p:cNvCxnSpPr>
              <p:nvPr/>
            </p:nvCxnSpPr>
            <p:spPr>
              <a:xfrm flipV="1">
                <a:off x="4381523" y="404846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4381523" y="260825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Oval 75"/>
            <p:cNvSpPr>
              <a:spLocks noChangeArrowheads="1"/>
            </p:cNvSpPr>
            <p:nvPr/>
          </p:nvSpPr>
          <p:spPr bwMode="auto">
            <a:xfrm>
              <a:off x="4869473" y="3284538"/>
              <a:ext cx="507023" cy="312737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5400000" flipH="1" flipV="1">
              <a:off x="3048435" y="3429000"/>
              <a:ext cx="16764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886635" y="4257675"/>
              <a:ext cx="1614462" cy="952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 Box 20"/>
            <p:cNvSpPr txBox="1">
              <a:spLocks noChangeArrowheads="1"/>
            </p:cNvSpPr>
            <p:nvPr/>
          </p:nvSpPr>
          <p:spPr bwMode="auto">
            <a:xfrm>
              <a:off x="4953000" y="2590800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36" name="Text Box 20"/>
            <p:cNvSpPr txBox="1">
              <a:spLocks noChangeArrowheads="1"/>
            </p:cNvSpPr>
            <p:nvPr/>
          </p:nvSpPr>
          <p:spPr bwMode="auto">
            <a:xfrm>
              <a:off x="4249616" y="2890838"/>
              <a:ext cx="731227" cy="27781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FF0000"/>
                  </a:solidFill>
                  <a:latin typeface="Arial Narrow" pitchFamily="34" charset="0"/>
                </a:rPr>
                <a:t>+</a:t>
              </a:r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DR  </a:t>
              </a:r>
            </a:p>
          </p:txBody>
        </p:sp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4800600" y="3276600"/>
              <a:ext cx="662354" cy="30956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latin typeface="Arial Narrow" pitchFamily="34" charset="0"/>
                </a:rPr>
                <a:t>DL’s</a:t>
              </a:r>
              <a:r>
                <a:rPr lang="en-US" sz="1400">
                  <a:latin typeface="Arial Narrow" pitchFamily="34" charset="0"/>
                </a:rPr>
                <a:t> 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4515275" y="3952875"/>
              <a:ext cx="685789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 Box 48"/>
            <p:cNvSpPr txBox="1">
              <a:spLocks noChangeArrowheads="1"/>
            </p:cNvSpPr>
            <p:nvPr/>
          </p:nvSpPr>
          <p:spPr bwMode="auto">
            <a:xfrm>
              <a:off x="5715000" y="2971800"/>
              <a:ext cx="67554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BC1 </a:t>
              </a:r>
            </a:p>
          </p:txBody>
        </p:sp>
        <p:sp>
          <p:nvSpPr>
            <p:cNvPr id="40" name="Text Box 44"/>
            <p:cNvSpPr txBox="1">
              <a:spLocks noChangeArrowheads="1"/>
            </p:cNvSpPr>
            <p:nvPr/>
          </p:nvSpPr>
          <p:spPr bwMode="auto">
            <a:xfrm>
              <a:off x="687265" y="3389311"/>
              <a:ext cx="929054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DC gun</a:t>
              </a:r>
            </a:p>
          </p:txBody>
        </p:sp>
        <p:sp>
          <p:nvSpPr>
            <p:cNvPr id="41" name="Text Box 71"/>
            <p:cNvSpPr txBox="1">
              <a:spLocks noChangeArrowheads="1"/>
            </p:cNvSpPr>
            <p:nvPr/>
          </p:nvSpPr>
          <p:spPr bwMode="auto">
            <a:xfrm>
              <a:off x="2209800" y="2743200"/>
              <a:ext cx="507023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target</a:t>
              </a:r>
            </a:p>
          </p:txBody>
        </p:sp>
        <p:sp>
          <p:nvSpPr>
            <p:cNvPr id="42" name="Rectangle 52"/>
            <p:cNvSpPr>
              <a:spLocks noChangeArrowheads="1"/>
            </p:cNvSpPr>
            <p:nvPr/>
          </p:nvSpPr>
          <p:spPr bwMode="auto">
            <a:xfrm>
              <a:off x="2362200" y="26670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3" name="Rectangle 70"/>
            <p:cNvSpPr>
              <a:spLocks noChangeArrowheads="1"/>
            </p:cNvSpPr>
            <p:nvPr/>
          </p:nvSpPr>
          <p:spPr bwMode="auto">
            <a:xfrm flipV="1">
              <a:off x="2591255" y="2667000"/>
              <a:ext cx="358769" cy="8096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44" name="Line 41"/>
            <p:cNvSpPr>
              <a:spLocks noChangeShapeType="1"/>
            </p:cNvSpPr>
            <p:nvPr/>
          </p:nvSpPr>
          <p:spPr bwMode="auto">
            <a:xfrm flipV="1">
              <a:off x="2286000" y="25146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41"/>
            <p:cNvSpPr>
              <a:spLocks noChangeShapeType="1"/>
            </p:cNvSpPr>
            <p:nvPr/>
          </p:nvSpPr>
          <p:spPr bwMode="auto">
            <a:xfrm flipV="1">
              <a:off x="2286000" y="26670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41"/>
            <p:cNvSpPr>
              <a:spLocks noChangeShapeType="1"/>
            </p:cNvSpPr>
            <p:nvPr/>
          </p:nvSpPr>
          <p:spPr bwMode="auto">
            <a:xfrm flipV="1">
              <a:off x="2209800" y="25146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41"/>
            <p:cNvSpPr>
              <a:spLocks noChangeShapeType="1"/>
            </p:cNvSpPr>
            <p:nvPr/>
          </p:nvSpPr>
          <p:spPr bwMode="auto">
            <a:xfrm>
              <a:off x="2209800" y="25908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41"/>
            <p:cNvSpPr>
              <a:spLocks noChangeShapeType="1"/>
            </p:cNvSpPr>
            <p:nvPr/>
          </p:nvSpPr>
          <p:spPr bwMode="auto">
            <a:xfrm>
              <a:off x="2971800" y="25146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41"/>
            <p:cNvSpPr>
              <a:spLocks noChangeShapeType="1"/>
            </p:cNvSpPr>
            <p:nvPr/>
          </p:nvSpPr>
          <p:spPr bwMode="auto">
            <a:xfrm flipV="1">
              <a:off x="2971800" y="25908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41"/>
            <p:cNvSpPr>
              <a:spLocks noChangeShapeType="1"/>
            </p:cNvSpPr>
            <p:nvPr/>
          </p:nvSpPr>
          <p:spPr bwMode="auto">
            <a:xfrm flipV="1">
              <a:off x="3124200" y="2590800"/>
              <a:ext cx="762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 Box 44"/>
            <p:cNvSpPr txBox="1">
              <a:spLocks noChangeArrowheads="1"/>
            </p:cNvSpPr>
            <p:nvPr/>
          </p:nvSpPr>
          <p:spPr bwMode="auto">
            <a:xfrm>
              <a:off x="7315200" y="3505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9 GeV</a:t>
              </a:r>
            </a:p>
          </p:txBody>
        </p:sp>
        <p:sp>
          <p:nvSpPr>
            <p:cNvPr id="52" name="Text Box 44"/>
            <p:cNvSpPr txBox="1">
              <a:spLocks noChangeArrowheads="1"/>
            </p:cNvSpPr>
            <p:nvPr/>
          </p:nvSpPr>
          <p:spPr bwMode="auto">
            <a:xfrm>
              <a:off x="3124200" y="2743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2.86 GeV</a:t>
              </a:r>
            </a:p>
          </p:txBody>
        </p:sp>
        <p:sp>
          <p:nvSpPr>
            <p:cNvPr id="53" name="Text Box 44"/>
            <p:cNvSpPr txBox="1">
              <a:spLocks noChangeArrowheads="1"/>
            </p:cNvSpPr>
            <p:nvPr/>
          </p:nvSpPr>
          <p:spPr bwMode="auto">
            <a:xfrm>
              <a:off x="2057400" y="3124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0.2 GeV</a:t>
              </a:r>
            </a:p>
          </p:txBody>
        </p:sp>
        <p:sp>
          <p:nvSpPr>
            <p:cNvPr id="54" name="Text Box 20"/>
            <p:cNvSpPr txBox="1">
              <a:spLocks noChangeArrowheads="1"/>
            </p:cNvSpPr>
            <p:nvPr/>
          </p:nvSpPr>
          <p:spPr bwMode="auto">
            <a:xfrm>
              <a:off x="4972430" y="3952874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1005ED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944002" y="3200400"/>
              <a:ext cx="152398" cy="1524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944002" y="3505200"/>
              <a:ext cx="152398" cy="152400"/>
            </a:xfrm>
            <a:prstGeom prst="rect">
              <a:avLst/>
            </a:prstGeom>
            <a:solidFill>
              <a:srgbClr val="1005E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Line 65"/>
            <p:cNvSpPr>
              <a:spLocks noChangeShapeType="1"/>
            </p:cNvSpPr>
            <p:nvPr/>
          </p:nvSpPr>
          <p:spPr bwMode="auto">
            <a:xfrm flipV="1">
              <a:off x="6400800" y="3429000"/>
              <a:ext cx="304800" cy="152400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Rounded Rectangle 57"/>
            <p:cNvSpPr/>
            <p:nvPr/>
          </p:nvSpPr>
          <p:spPr>
            <a:xfrm rot="16200000">
              <a:off x="3716772" y="3217864"/>
              <a:ext cx="339725" cy="1523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Text Box 44"/>
            <p:cNvSpPr txBox="1">
              <a:spLocks noChangeArrowheads="1"/>
            </p:cNvSpPr>
            <p:nvPr/>
          </p:nvSpPr>
          <p:spPr bwMode="auto">
            <a:xfrm>
              <a:off x="2895600" y="3200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Spin rotatator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CDR, what’s next ?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1752600"/>
            <a:ext cx="76962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B52FC"/>
                </a:solidFill>
                <a:latin typeface="Comic Sans MS" pitchFamily="66" charset="0"/>
              </a:rPr>
              <a:t> Start work on low energy machine</a:t>
            </a:r>
          </a:p>
          <a:p>
            <a:endParaRPr lang="en-US" b="1" dirty="0" smtClean="0">
              <a:solidFill>
                <a:srgbClr val="0B52FC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0B52FC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B52FC"/>
                </a:solidFill>
                <a:latin typeface="Comic Sans MS" pitchFamily="66" charset="0"/>
              </a:rPr>
              <a:t>Cost optimization, Pre-damping ring, positron driver </a:t>
            </a:r>
            <a:r>
              <a:rPr lang="en-US" b="1" dirty="0" err="1" smtClean="0">
                <a:solidFill>
                  <a:srgbClr val="0B52FC"/>
                </a:solidFill>
                <a:latin typeface="Comic Sans MS" pitchFamily="66" charset="0"/>
              </a:rPr>
              <a:t>linac</a:t>
            </a:r>
            <a:endParaRPr lang="en-US" b="1" dirty="0" smtClean="0">
              <a:solidFill>
                <a:srgbClr val="0B52FC"/>
              </a:solidFill>
              <a:latin typeface="Comic Sans MS" pitchFamily="66" charset="0"/>
            </a:endParaRPr>
          </a:p>
          <a:p>
            <a:endParaRPr lang="en-US" b="1" dirty="0" smtClean="0">
              <a:solidFill>
                <a:srgbClr val="0B52FC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0B52FC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B52FC"/>
                </a:solidFill>
                <a:latin typeface="Comic Sans MS" pitchFamily="66" charset="0"/>
              </a:rPr>
              <a:t>Follow up some issues from the CDR within the CLIC work package structure</a:t>
            </a:r>
          </a:p>
          <a:p>
            <a:endParaRPr lang="en-US" b="1" dirty="0" smtClean="0">
              <a:solidFill>
                <a:srgbClr val="0B52FC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0B52FC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B52FC"/>
                </a:solidFill>
                <a:latin typeface="Comic Sans MS" pitchFamily="66" charset="0"/>
              </a:rPr>
              <a:t>More </a:t>
            </a:r>
            <a:r>
              <a:rPr lang="en-US" b="1" dirty="0">
                <a:solidFill>
                  <a:srgbClr val="0B52FC"/>
                </a:solidFill>
                <a:latin typeface="Comic Sans MS" pitchFamily="66" charset="0"/>
              </a:rPr>
              <a:t>focus on polarized positron studies in the </a:t>
            </a:r>
            <a:r>
              <a:rPr lang="en-US" b="1" dirty="0" smtClean="0">
                <a:solidFill>
                  <a:srgbClr val="0B52FC"/>
                </a:solidFill>
                <a:latin typeface="Comic Sans MS" pitchFamily="66" charset="0"/>
              </a:rPr>
              <a:t>future, </a:t>
            </a:r>
          </a:p>
          <a:p>
            <a:r>
              <a:rPr lang="en-US" b="1" dirty="0">
                <a:solidFill>
                  <a:srgbClr val="0B52FC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B52FC"/>
                </a:solidFill>
                <a:latin typeface="Comic Sans MS" pitchFamily="66" charset="0"/>
              </a:rPr>
              <a:t>  revisit </a:t>
            </a:r>
            <a:r>
              <a:rPr lang="en-US" b="1" dirty="0" err="1">
                <a:solidFill>
                  <a:srgbClr val="0B52FC"/>
                </a:solidFill>
                <a:latin typeface="Comic Sans MS" pitchFamily="66" charset="0"/>
              </a:rPr>
              <a:t>u</a:t>
            </a:r>
            <a:r>
              <a:rPr lang="en-US" b="1" dirty="0" err="1" smtClean="0">
                <a:solidFill>
                  <a:srgbClr val="0B52FC"/>
                </a:solidFill>
                <a:latin typeface="Comic Sans MS" pitchFamily="66" charset="0"/>
              </a:rPr>
              <a:t>ndulator</a:t>
            </a:r>
            <a:r>
              <a:rPr lang="en-US" b="1" dirty="0" smtClean="0">
                <a:solidFill>
                  <a:srgbClr val="0B52FC"/>
                </a:solidFill>
                <a:latin typeface="Comic Sans MS" pitchFamily="66" charset="0"/>
              </a:rPr>
              <a:t> scheme, study polarization transport</a:t>
            </a:r>
            <a:endParaRPr lang="en-US" b="1" dirty="0">
              <a:solidFill>
                <a:srgbClr val="0B52F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905000" y="7620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Potential for cost reduction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Pictur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7200" y="1905000"/>
            <a:ext cx="838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Cut pre-damping ring for electrons:</a:t>
            </a:r>
          </a:p>
          <a:p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Which transverse and longitudinal </a:t>
            </a:r>
            <a:r>
              <a:rPr lang="en-US" dirty="0" err="1" smtClean="0">
                <a:solidFill>
                  <a:srgbClr val="0000FF"/>
                </a:solidFill>
                <a:latin typeface="Comic Sans MS" pitchFamily="66" charset="0"/>
              </a:rPr>
              <a:t>emittance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 is needed from 200 MeV </a:t>
            </a:r>
            <a:r>
              <a:rPr lang="en-US" dirty="0" err="1" smtClean="0">
                <a:solidFill>
                  <a:srgbClr val="0000FF"/>
                </a:solidFill>
                <a:latin typeface="Comic Sans MS" pitchFamily="66" charset="0"/>
              </a:rPr>
              <a:t>linac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 ?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mic Sans MS" pitchFamily="66" charset="0"/>
              </a:rPr>
              <a:t>Emittance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 possible: 25 - 50 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m, do we need more energy ? </a:t>
            </a:r>
          </a:p>
          <a:p>
            <a:endParaRPr lang="en-US" dirty="0">
              <a:solidFill>
                <a:srgbClr val="0000FF"/>
              </a:solidFill>
              <a:latin typeface="Comic Sans MS" pitchFamily="66" charset="0"/>
            </a:endParaRPr>
          </a:p>
          <a:p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Reduce beam power of positron drive </a:t>
            </a:r>
            <a:r>
              <a:rPr lang="en-US" u="sng" dirty="0" err="1" smtClean="0">
                <a:solidFill>
                  <a:srgbClr val="0000FF"/>
                </a:solidFill>
                <a:latin typeface="Comic Sans MS" pitchFamily="66" charset="0"/>
              </a:rPr>
              <a:t>linac</a:t>
            </a:r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:</a:t>
            </a:r>
          </a:p>
          <a:p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Lower beam current and use multiple injection into PDR, timing ?</a:t>
            </a:r>
          </a:p>
          <a:p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Lower beam energy (less yield) and </a:t>
            </a:r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use multiple 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injection</a:t>
            </a:r>
          </a:p>
          <a:p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Saving potential ? </a:t>
            </a:r>
          </a:p>
          <a:p>
            <a:endParaRPr lang="en-US" dirty="0">
              <a:solidFill>
                <a:srgbClr val="0000FF"/>
              </a:solidFill>
              <a:latin typeface="Comic Sans MS" pitchFamily="66" charset="0"/>
            </a:endParaRPr>
          </a:p>
          <a:p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Use booster </a:t>
            </a:r>
            <a:r>
              <a:rPr lang="en-US" u="sng" dirty="0" err="1" smtClean="0">
                <a:solidFill>
                  <a:srgbClr val="0000FF"/>
                </a:solidFill>
                <a:latin typeface="Comic Sans MS" pitchFamily="66" charset="0"/>
              </a:rPr>
              <a:t>linac</a:t>
            </a:r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 as well as positron drive </a:t>
            </a:r>
            <a:r>
              <a:rPr lang="en-US" u="sng" dirty="0" err="1" smtClean="0">
                <a:solidFill>
                  <a:srgbClr val="0000FF"/>
                </a:solidFill>
                <a:latin typeface="Comic Sans MS" pitchFamily="66" charset="0"/>
              </a:rPr>
              <a:t>linac</a:t>
            </a:r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:</a:t>
            </a:r>
          </a:p>
          <a:p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Save entire </a:t>
            </a:r>
            <a:r>
              <a:rPr lang="en-US" dirty="0" err="1" smtClean="0">
                <a:solidFill>
                  <a:srgbClr val="0000FF"/>
                </a:solidFill>
                <a:latin typeface="Comic Sans MS" pitchFamily="66" charset="0"/>
              </a:rPr>
              <a:t>linac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 +tunnel  (&gt;160 MCHF), need more </a:t>
            </a:r>
            <a:r>
              <a:rPr lang="en-US" dirty="0" err="1" smtClean="0">
                <a:solidFill>
                  <a:srgbClr val="0000FF"/>
                </a:solidFill>
                <a:latin typeface="Comic Sans MS" pitchFamily="66" charset="0"/>
              </a:rPr>
              <a:t>rf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 power in booster </a:t>
            </a:r>
            <a:r>
              <a:rPr lang="en-US" dirty="0" err="1" smtClean="0">
                <a:solidFill>
                  <a:srgbClr val="0000FF"/>
                </a:solidFill>
                <a:latin typeface="Comic Sans MS" pitchFamily="66" charset="0"/>
              </a:rPr>
              <a:t>linac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,</a:t>
            </a:r>
          </a:p>
          <a:p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Put injector </a:t>
            </a:r>
            <a:r>
              <a:rPr lang="en-US" dirty="0" err="1" smtClean="0">
                <a:solidFill>
                  <a:srgbClr val="0000FF"/>
                </a:solidFill>
                <a:latin typeface="Comic Sans MS" pitchFamily="66" charset="0"/>
              </a:rPr>
              <a:t>linac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 in same tunnel as booster (see layout)</a:t>
            </a:r>
          </a:p>
        </p:txBody>
      </p:sp>
    </p:spTree>
    <p:extLst>
      <p:ext uri="{BB962C8B-B14F-4D97-AF65-F5344CB8AC3E}">
        <p14:creationId xmlns:p14="http://schemas.microsoft.com/office/powerpoint/2010/main" val="213591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Layout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123" name="Group 6"/>
          <p:cNvGrpSpPr>
            <a:grpSpLocks/>
          </p:cNvGrpSpPr>
          <p:nvPr/>
        </p:nvGrpSpPr>
        <p:grpSpPr bwMode="auto">
          <a:xfrm>
            <a:off x="469900" y="1828800"/>
            <a:ext cx="7773988" cy="2438400"/>
            <a:chOff x="470389" y="1828800"/>
            <a:chExt cx="7773865" cy="2438400"/>
          </a:xfrm>
        </p:grpSpPr>
        <p:sp>
          <p:nvSpPr>
            <p:cNvPr id="8" name="Rectangle 40"/>
            <p:cNvSpPr>
              <a:spLocks noChangeArrowheads="1"/>
            </p:cNvSpPr>
            <p:nvPr/>
          </p:nvSpPr>
          <p:spPr bwMode="auto">
            <a:xfrm>
              <a:off x="3219895" y="2538413"/>
              <a:ext cx="606415" cy="1317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5126" name="Line 41"/>
            <p:cNvSpPr>
              <a:spLocks noChangeShapeType="1"/>
            </p:cNvSpPr>
            <p:nvPr/>
          </p:nvSpPr>
          <p:spPr bwMode="auto">
            <a:xfrm flipV="1">
              <a:off x="882162" y="2590800"/>
              <a:ext cx="1327638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48"/>
            <p:cNvSpPr>
              <a:spLocks noChangeArrowheads="1"/>
            </p:cNvSpPr>
            <p:nvPr/>
          </p:nvSpPr>
          <p:spPr bwMode="auto">
            <a:xfrm>
              <a:off x="991081" y="2514600"/>
              <a:ext cx="1066783" cy="1524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5128" name="Rectangle 52"/>
            <p:cNvSpPr>
              <a:spLocks noChangeArrowheads="1"/>
            </p:cNvSpPr>
            <p:nvPr/>
          </p:nvSpPr>
          <p:spPr bwMode="auto">
            <a:xfrm>
              <a:off x="2362200" y="24384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129" name="Line 55"/>
            <p:cNvSpPr>
              <a:spLocks noChangeShapeType="1"/>
            </p:cNvSpPr>
            <p:nvPr/>
          </p:nvSpPr>
          <p:spPr bwMode="auto">
            <a:xfrm flipV="1">
              <a:off x="2819400" y="2592388"/>
              <a:ext cx="375139" cy="836612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62"/>
            <p:cNvSpPr>
              <a:spLocks noChangeArrowheads="1"/>
            </p:cNvSpPr>
            <p:nvPr/>
          </p:nvSpPr>
          <p:spPr bwMode="auto">
            <a:xfrm>
              <a:off x="6705990" y="3352800"/>
              <a:ext cx="1374753" cy="1222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5131" name="Line 65"/>
            <p:cNvSpPr>
              <a:spLocks noChangeShapeType="1"/>
            </p:cNvSpPr>
            <p:nvPr/>
          </p:nvSpPr>
          <p:spPr bwMode="auto">
            <a:xfrm>
              <a:off x="6400800" y="3276600"/>
              <a:ext cx="332642" cy="14128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70"/>
            <p:cNvSpPr>
              <a:spLocks noChangeArrowheads="1"/>
            </p:cNvSpPr>
            <p:nvPr/>
          </p:nvSpPr>
          <p:spPr bwMode="auto">
            <a:xfrm>
              <a:off x="2591255" y="2438400"/>
              <a:ext cx="358769" cy="1111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5133" name="Text Box 43"/>
            <p:cNvSpPr txBox="1">
              <a:spLocks noChangeArrowheads="1"/>
            </p:cNvSpPr>
            <p:nvPr/>
          </p:nvSpPr>
          <p:spPr bwMode="auto">
            <a:xfrm>
              <a:off x="838200" y="2057400"/>
              <a:ext cx="122359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Primary 5 GeV e</a:t>
              </a:r>
              <a:r>
                <a:rPr lang="en-US" sz="1200" baseline="30000"/>
                <a:t>-</a:t>
              </a:r>
              <a:r>
                <a:rPr lang="en-US" sz="1200"/>
                <a:t>  Linac</a:t>
              </a:r>
              <a:endParaRPr lang="en-US" sz="1200" baseline="30000"/>
            </a:p>
          </p:txBody>
        </p:sp>
        <p:sp>
          <p:nvSpPr>
            <p:cNvPr id="5134" name="Text Box 44"/>
            <p:cNvSpPr txBox="1">
              <a:spLocks noChangeArrowheads="1"/>
            </p:cNvSpPr>
            <p:nvPr/>
          </p:nvSpPr>
          <p:spPr bwMode="auto">
            <a:xfrm>
              <a:off x="3124200" y="2057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Injector Linac</a:t>
              </a:r>
            </a:p>
          </p:txBody>
        </p:sp>
        <p:sp>
          <p:nvSpPr>
            <p:cNvPr id="5135" name="Text Box 48"/>
            <p:cNvSpPr txBox="1">
              <a:spLocks noChangeArrowheads="1"/>
            </p:cNvSpPr>
            <p:nvPr/>
          </p:nvSpPr>
          <p:spPr bwMode="auto">
            <a:xfrm>
              <a:off x="6723184" y="2824161"/>
              <a:ext cx="130858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/>
                <a:t>Booster Linac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2 GHz </a:t>
              </a:r>
            </a:p>
          </p:txBody>
        </p:sp>
        <p:sp>
          <p:nvSpPr>
            <p:cNvPr id="5136" name="Text Box 42"/>
            <p:cNvSpPr txBox="1">
              <a:spLocks noChangeArrowheads="1"/>
            </p:cNvSpPr>
            <p:nvPr/>
          </p:nvSpPr>
          <p:spPr bwMode="auto">
            <a:xfrm>
              <a:off x="2286000" y="1828800"/>
              <a:ext cx="98767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/>
              </a:r>
              <a:br>
                <a:rPr lang="en-US" sz="1200"/>
              </a:br>
              <a:r>
                <a:rPr lang="en-US" sz="1200"/>
                <a:t>Pre-injector 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e</a:t>
              </a:r>
              <a:r>
                <a:rPr lang="en-US" sz="1200" baseline="30000"/>
                <a:t>+</a:t>
              </a:r>
              <a:r>
                <a:rPr lang="en-US" sz="1200"/>
                <a:t> Linac</a:t>
              </a:r>
            </a:p>
          </p:txBody>
        </p:sp>
        <p:sp>
          <p:nvSpPr>
            <p:cNvPr id="5137" name="Text Box 40"/>
            <p:cNvSpPr txBox="1">
              <a:spLocks noChangeArrowheads="1"/>
            </p:cNvSpPr>
            <p:nvPr/>
          </p:nvSpPr>
          <p:spPr bwMode="auto">
            <a:xfrm>
              <a:off x="1752600" y="3505200"/>
              <a:ext cx="1295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/>
                <a:t>Pre-injector 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 e</a:t>
              </a:r>
              <a:r>
                <a:rPr lang="en-US" sz="1200" baseline="30000"/>
                <a:t>-  </a:t>
              </a:r>
              <a:r>
                <a:rPr lang="en-US" sz="1200"/>
                <a:t>Linac </a:t>
              </a:r>
              <a:endParaRPr lang="en-US" sz="1200" baseline="30000"/>
            </a:p>
          </p:txBody>
        </p:sp>
        <p:sp>
          <p:nvSpPr>
            <p:cNvPr id="5138" name="Text Box 20"/>
            <p:cNvSpPr txBox="1">
              <a:spLocks noChangeArrowheads="1"/>
            </p:cNvSpPr>
            <p:nvPr/>
          </p:nvSpPr>
          <p:spPr bwMode="auto">
            <a:xfrm>
              <a:off x="4419600" y="3581400"/>
              <a:ext cx="500458" cy="276999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190EFF"/>
                  </a:solidFill>
                  <a:latin typeface="Arial Narrow" pitchFamily="34" charset="0"/>
                </a:rPr>
                <a:t>-</a:t>
              </a:r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 DR</a:t>
              </a:r>
            </a:p>
          </p:txBody>
        </p:sp>
        <p:sp>
          <p:nvSpPr>
            <p:cNvPr id="5139" name="Rectangle 49"/>
            <p:cNvSpPr>
              <a:spLocks noChangeArrowheads="1"/>
            </p:cNvSpPr>
            <p:nvPr/>
          </p:nvSpPr>
          <p:spPr bwMode="auto">
            <a:xfrm>
              <a:off x="827943" y="2525713"/>
              <a:ext cx="70338" cy="1270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140" name="Line 54"/>
            <p:cNvSpPr>
              <a:spLocks noChangeShapeType="1"/>
            </p:cNvSpPr>
            <p:nvPr/>
          </p:nvSpPr>
          <p:spPr bwMode="auto">
            <a:xfrm>
              <a:off x="1559170" y="3414712"/>
              <a:ext cx="1260230" cy="14288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49"/>
            <p:cNvSpPr>
              <a:spLocks noChangeArrowheads="1"/>
            </p:cNvSpPr>
            <p:nvPr/>
          </p:nvSpPr>
          <p:spPr bwMode="auto">
            <a:xfrm>
              <a:off x="1752600" y="3352800"/>
              <a:ext cx="359019" cy="111125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142" name="Rectangle 49"/>
            <p:cNvSpPr>
              <a:spLocks noChangeArrowheads="1"/>
            </p:cNvSpPr>
            <p:nvPr/>
          </p:nvSpPr>
          <p:spPr bwMode="auto">
            <a:xfrm>
              <a:off x="1524000" y="3352800"/>
              <a:ext cx="93785" cy="1016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143" name="Text Box 71"/>
            <p:cNvSpPr txBox="1">
              <a:spLocks noChangeArrowheads="1"/>
            </p:cNvSpPr>
            <p:nvPr/>
          </p:nvSpPr>
          <p:spPr bwMode="auto">
            <a:xfrm>
              <a:off x="470389" y="2447926"/>
              <a:ext cx="50702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gun</a:t>
              </a:r>
            </a:p>
          </p:txBody>
        </p:sp>
        <p:grpSp>
          <p:nvGrpSpPr>
            <p:cNvPr id="5144" name="Group 85"/>
            <p:cNvGrpSpPr>
              <a:grpSpLocks/>
            </p:cNvGrpSpPr>
            <p:nvPr/>
          </p:nvGrpSpPr>
          <p:grpSpPr bwMode="auto">
            <a:xfrm>
              <a:off x="4820030" y="3952874"/>
              <a:ext cx="931985" cy="290513"/>
              <a:chOff x="3463572" y="2608251"/>
              <a:chExt cx="3498963" cy="1440210"/>
            </a:xfrm>
          </p:grpSpPr>
          <p:grpSp>
            <p:nvGrpSpPr>
              <p:cNvPr id="5193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79" name="Arc 5"/>
                <p:cNvSpPr/>
                <p:nvPr/>
              </p:nvSpPr>
              <p:spPr>
                <a:xfrm>
                  <a:off x="3463722" y="2608256"/>
                  <a:ext cx="1847561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0" name="Arc 6"/>
                <p:cNvSpPr/>
                <p:nvPr/>
              </p:nvSpPr>
              <p:spPr>
                <a:xfrm flipH="1">
                  <a:off x="5311284" y="2608256"/>
                  <a:ext cx="1650887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77" name="Straight Connector 3"/>
              <p:cNvCxnSpPr>
                <a:endCxn id="77" idx="0"/>
              </p:cNvCxnSpPr>
              <p:nvPr/>
            </p:nvCxnSpPr>
            <p:spPr>
              <a:xfrm flipV="1">
                <a:off x="4381543" y="404846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4"/>
              <p:cNvCxnSpPr/>
              <p:nvPr/>
            </p:nvCxnSpPr>
            <p:spPr>
              <a:xfrm flipV="1">
                <a:off x="4381543" y="260825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45" name="Group 21"/>
            <p:cNvGrpSpPr>
              <a:grpSpLocks/>
            </p:cNvGrpSpPr>
            <p:nvPr/>
          </p:nvGrpSpPr>
          <p:grpSpPr bwMode="auto">
            <a:xfrm>
              <a:off x="3981830" y="3557587"/>
              <a:ext cx="1217734" cy="368300"/>
              <a:chOff x="2697463" y="3197835"/>
              <a:chExt cx="3498963" cy="1440210"/>
            </a:xfrm>
          </p:grpSpPr>
          <p:sp>
            <p:nvSpPr>
              <p:cNvPr id="72" name="Arc 71"/>
              <p:cNvSpPr/>
              <p:nvPr/>
            </p:nvSpPr>
            <p:spPr>
              <a:xfrm>
                <a:off x="2697615" y="3197839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Arc 9"/>
              <p:cNvSpPr/>
              <p:nvPr/>
            </p:nvSpPr>
            <p:spPr>
              <a:xfrm flipH="1">
                <a:off x="4544966" y="3197839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74" name="Straight Connector 73"/>
              <p:cNvCxnSpPr/>
              <p:nvPr/>
            </p:nvCxnSpPr>
            <p:spPr>
              <a:xfrm flipV="1">
                <a:off x="3614449" y="463804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3614449" y="319783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/>
            <p:cNvCxnSpPr/>
            <p:nvPr/>
          </p:nvCxnSpPr>
          <p:spPr>
            <a:xfrm>
              <a:off x="5105816" y="3581400"/>
              <a:ext cx="129538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47" name="Group 64"/>
            <p:cNvGrpSpPr>
              <a:grpSpLocks/>
            </p:cNvGrpSpPr>
            <p:nvPr/>
          </p:nvGrpSpPr>
          <p:grpSpPr bwMode="auto">
            <a:xfrm>
              <a:off x="4038600" y="2895600"/>
              <a:ext cx="1217734" cy="368300"/>
              <a:chOff x="2697463" y="3197835"/>
              <a:chExt cx="3498963" cy="1440210"/>
            </a:xfrm>
          </p:grpSpPr>
          <p:sp>
            <p:nvSpPr>
              <p:cNvPr id="68" name="Arc 67"/>
              <p:cNvSpPr/>
              <p:nvPr/>
            </p:nvSpPr>
            <p:spPr>
              <a:xfrm>
                <a:off x="2698707" y="3197835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69" name="Arc 15"/>
              <p:cNvSpPr/>
              <p:nvPr/>
            </p:nvSpPr>
            <p:spPr>
              <a:xfrm flipH="1">
                <a:off x="4546057" y="3197835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 flipV="1">
                <a:off x="3615541" y="463804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3615541" y="319783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Straight Connector 30"/>
            <p:cNvCxnSpPr/>
            <p:nvPr/>
          </p:nvCxnSpPr>
          <p:spPr>
            <a:xfrm flipV="1">
              <a:off x="5105816" y="3276600"/>
              <a:ext cx="1295380" cy="63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endCxn id="66" idx="2"/>
            </p:cNvCxnSpPr>
            <p:nvPr/>
          </p:nvCxnSpPr>
          <p:spPr>
            <a:xfrm>
              <a:off x="3810436" y="2590800"/>
              <a:ext cx="131442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572424" y="2895600"/>
              <a:ext cx="8381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51" name="Group 86"/>
            <p:cNvGrpSpPr>
              <a:grpSpLocks/>
            </p:cNvGrpSpPr>
            <p:nvPr/>
          </p:nvGrpSpPr>
          <p:grpSpPr bwMode="auto">
            <a:xfrm>
              <a:off x="4876800" y="2590800"/>
              <a:ext cx="933450" cy="290513"/>
              <a:chOff x="3463572" y="2608251"/>
              <a:chExt cx="3498963" cy="1440210"/>
            </a:xfrm>
          </p:grpSpPr>
          <p:grpSp>
            <p:nvGrpSpPr>
              <p:cNvPr id="5180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66" name="Arc 65"/>
                <p:cNvSpPr/>
                <p:nvPr/>
              </p:nvSpPr>
              <p:spPr>
                <a:xfrm>
                  <a:off x="3465143" y="2608251"/>
                  <a:ext cx="1850614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" name="Arc 66"/>
                <p:cNvSpPr/>
                <p:nvPr/>
              </p:nvSpPr>
              <p:spPr>
                <a:xfrm flipH="1">
                  <a:off x="5315757" y="2608251"/>
                  <a:ext cx="1648293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64" name="Straight Connector 63"/>
              <p:cNvCxnSpPr>
                <a:endCxn id="67" idx="0"/>
              </p:cNvCxnSpPr>
              <p:nvPr/>
            </p:nvCxnSpPr>
            <p:spPr>
              <a:xfrm flipV="1">
                <a:off x="4381523" y="404846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4381523" y="260825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52" name="Oval 75"/>
            <p:cNvSpPr>
              <a:spLocks noChangeArrowheads="1"/>
            </p:cNvSpPr>
            <p:nvPr/>
          </p:nvSpPr>
          <p:spPr bwMode="auto">
            <a:xfrm>
              <a:off x="4869473" y="3284538"/>
              <a:ext cx="507023" cy="312737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5400000" flipH="1" flipV="1">
              <a:off x="3048435" y="3429000"/>
              <a:ext cx="16764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886635" y="4257675"/>
              <a:ext cx="1614462" cy="952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55" name="Text Box 20"/>
            <p:cNvSpPr txBox="1">
              <a:spLocks noChangeArrowheads="1"/>
            </p:cNvSpPr>
            <p:nvPr/>
          </p:nvSpPr>
          <p:spPr bwMode="auto">
            <a:xfrm>
              <a:off x="4953000" y="2590800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5156" name="Text Box 20"/>
            <p:cNvSpPr txBox="1">
              <a:spLocks noChangeArrowheads="1"/>
            </p:cNvSpPr>
            <p:nvPr/>
          </p:nvSpPr>
          <p:spPr bwMode="auto">
            <a:xfrm>
              <a:off x="4249616" y="2890838"/>
              <a:ext cx="731227" cy="27781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FF0000"/>
                  </a:solidFill>
                  <a:latin typeface="Arial Narrow" pitchFamily="34" charset="0"/>
                </a:rPr>
                <a:t>+</a:t>
              </a:r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DR  </a:t>
              </a:r>
            </a:p>
          </p:txBody>
        </p:sp>
        <p:sp>
          <p:nvSpPr>
            <p:cNvPr id="5157" name="Text Box 20"/>
            <p:cNvSpPr txBox="1">
              <a:spLocks noChangeArrowheads="1"/>
            </p:cNvSpPr>
            <p:nvPr/>
          </p:nvSpPr>
          <p:spPr bwMode="auto">
            <a:xfrm>
              <a:off x="4800600" y="3276600"/>
              <a:ext cx="662354" cy="30956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latin typeface="Arial Narrow" pitchFamily="34" charset="0"/>
                </a:rPr>
                <a:t>DL’s</a:t>
              </a:r>
              <a:r>
                <a:rPr lang="en-US" sz="1400">
                  <a:latin typeface="Arial Narrow" pitchFamily="34" charset="0"/>
                </a:rPr>
                <a:t> 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4515275" y="3952875"/>
              <a:ext cx="685789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59" name="Text Box 48"/>
            <p:cNvSpPr txBox="1">
              <a:spLocks noChangeArrowheads="1"/>
            </p:cNvSpPr>
            <p:nvPr/>
          </p:nvSpPr>
          <p:spPr bwMode="auto">
            <a:xfrm>
              <a:off x="5715000" y="2971800"/>
              <a:ext cx="67554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BC1 </a:t>
              </a:r>
            </a:p>
          </p:txBody>
        </p:sp>
        <p:sp>
          <p:nvSpPr>
            <p:cNvPr id="5160" name="Text Box 44"/>
            <p:cNvSpPr txBox="1">
              <a:spLocks noChangeArrowheads="1"/>
            </p:cNvSpPr>
            <p:nvPr/>
          </p:nvSpPr>
          <p:spPr bwMode="auto">
            <a:xfrm>
              <a:off x="687265" y="3389311"/>
              <a:ext cx="929054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DC gun</a:t>
              </a:r>
            </a:p>
          </p:txBody>
        </p:sp>
        <p:sp>
          <p:nvSpPr>
            <p:cNvPr id="5161" name="Text Box 71"/>
            <p:cNvSpPr txBox="1">
              <a:spLocks noChangeArrowheads="1"/>
            </p:cNvSpPr>
            <p:nvPr/>
          </p:nvSpPr>
          <p:spPr bwMode="auto">
            <a:xfrm>
              <a:off x="2209800" y="2743200"/>
              <a:ext cx="507023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target</a:t>
              </a:r>
            </a:p>
          </p:txBody>
        </p:sp>
        <p:sp>
          <p:nvSpPr>
            <p:cNvPr id="5162" name="Rectangle 52"/>
            <p:cNvSpPr>
              <a:spLocks noChangeArrowheads="1"/>
            </p:cNvSpPr>
            <p:nvPr/>
          </p:nvSpPr>
          <p:spPr bwMode="auto">
            <a:xfrm>
              <a:off x="2362200" y="26670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6" name="Rectangle 70"/>
            <p:cNvSpPr>
              <a:spLocks noChangeArrowheads="1"/>
            </p:cNvSpPr>
            <p:nvPr/>
          </p:nvSpPr>
          <p:spPr bwMode="auto">
            <a:xfrm flipV="1">
              <a:off x="2591255" y="2667000"/>
              <a:ext cx="358769" cy="8096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5164" name="Line 41"/>
            <p:cNvSpPr>
              <a:spLocks noChangeShapeType="1"/>
            </p:cNvSpPr>
            <p:nvPr/>
          </p:nvSpPr>
          <p:spPr bwMode="auto">
            <a:xfrm flipV="1">
              <a:off x="2286000" y="25146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Line 41"/>
            <p:cNvSpPr>
              <a:spLocks noChangeShapeType="1"/>
            </p:cNvSpPr>
            <p:nvPr/>
          </p:nvSpPr>
          <p:spPr bwMode="auto">
            <a:xfrm flipV="1">
              <a:off x="2286000" y="26670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Line 41"/>
            <p:cNvSpPr>
              <a:spLocks noChangeShapeType="1"/>
            </p:cNvSpPr>
            <p:nvPr/>
          </p:nvSpPr>
          <p:spPr bwMode="auto">
            <a:xfrm flipV="1">
              <a:off x="2209800" y="25146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Line 41"/>
            <p:cNvSpPr>
              <a:spLocks noChangeShapeType="1"/>
            </p:cNvSpPr>
            <p:nvPr/>
          </p:nvSpPr>
          <p:spPr bwMode="auto">
            <a:xfrm>
              <a:off x="2209800" y="25908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Line 41"/>
            <p:cNvSpPr>
              <a:spLocks noChangeShapeType="1"/>
            </p:cNvSpPr>
            <p:nvPr/>
          </p:nvSpPr>
          <p:spPr bwMode="auto">
            <a:xfrm>
              <a:off x="2971800" y="25146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Line 41"/>
            <p:cNvSpPr>
              <a:spLocks noChangeShapeType="1"/>
            </p:cNvSpPr>
            <p:nvPr/>
          </p:nvSpPr>
          <p:spPr bwMode="auto">
            <a:xfrm flipV="1">
              <a:off x="2971800" y="25908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Line 41"/>
            <p:cNvSpPr>
              <a:spLocks noChangeShapeType="1"/>
            </p:cNvSpPr>
            <p:nvPr/>
          </p:nvSpPr>
          <p:spPr bwMode="auto">
            <a:xfrm flipV="1">
              <a:off x="3124200" y="2590800"/>
              <a:ext cx="762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Text Box 44"/>
            <p:cNvSpPr txBox="1">
              <a:spLocks noChangeArrowheads="1"/>
            </p:cNvSpPr>
            <p:nvPr/>
          </p:nvSpPr>
          <p:spPr bwMode="auto">
            <a:xfrm>
              <a:off x="7315200" y="3505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9 GeV</a:t>
              </a:r>
            </a:p>
          </p:txBody>
        </p:sp>
        <p:sp>
          <p:nvSpPr>
            <p:cNvPr id="5172" name="Text Box 44"/>
            <p:cNvSpPr txBox="1">
              <a:spLocks noChangeArrowheads="1"/>
            </p:cNvSpPr>
            <p:nvPr/>
          </p:nvSpPr>
          <p:spPr bwMode="auto">
            <a:xfrm>
              <a:off x="3124200" y="2743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2.86 GeV</a:t>
              </a:r>
            </a:p>
          </p:txBody>
        </p:sp>
        <p:sp>
          <p:nvSpPr>
            <p:cNvPr id="5173" name="Text Box 44"/>
            <p:cNvSpPr txBox="1">
              <a:spLocks noChangeArrowheads="1"/>
            </p:cNvSpPr>
            <p:nvPr/>
          </p:nvSpPr>
          <p:spPr bwMode="auto">
            <a:xfrm>
              <a:off x="2057400" y="3124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0.2 GeV</a:t>
              </a:r>
            </a:p>
          </p:txBody>
        </p:sp>
        <p:sp>
          <p:nvSpPr>
            <p:cNvPr id="5174" name="Text Box 20"/>
            <p:cNvSpPr txBox="1">
              <a:spLocks noChangeArrowheads="1"/>
            </p:cNvSpPr>
            <p:nvPr/>
          </p:nvSpPr>
          <p:spPr bwMode="auto">
            <a:xfrm>
              <a:off x="4972430" y="3952874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1005ED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944002" y="3200400"/>
              <a:ext cx="152398" cy="1524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944002" y="3505200"/>
              <a:ext cx="152398" cy="152400"/>
            </a:xfrm>
            <a:prstGeom prst="rect">
              <a:avLst/>
            </a:prstGeom>
            <a:solidFill>
              <a:srgbClr val="1005E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77" name="Line 65"/>
            <p:cNvSpPr>
              <a:spLocks noChangeShapeType="1"/>
            </p:cNvSpPr>
            <p:nvPr/>
          </p:nvSpPr>
          <p:spPr bwMode="auto">
            <a:xfrm flipV="1">
              <a:off x="6400800" y="3429000"/>
              <a:ext cx="304800" cy="152400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Rounded Rectangle 60"/>
            <p:cNvSpPr/>
            <p:nvPr/>
          </p:nvSpPr>
          <p:spPr>
            <a:xfrm rot="16200000">
              <a:off x="3716772" y="3217864"/>
              <a:ext cx="339725" cy="1523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79" name="Text Box 44"/>
            <p:cNvSpPr txBox="1">
              <a:spLocks noChangeArrowheads="1"/>
            </p:cNvSpPr>
            <p:nvPr/>
          </p:nvSpPr>
          <p:spPr bwMode="auto">
            <a:xfrm>
              <a:off x="2895600" y="3200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Spin rotatator</a:t>
              </a: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914400" y="4648200"/>
            <a:ext cx="8001000" cy="915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Two hybrid positron sources (only one needed for 3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TeV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Common injector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linac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All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linac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at 2 GHz , bunch spacing 1 GHz before the damping 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828800" y="45594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noProof="0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Alternative layout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Without</a:t>
            </a:r>
            <a:r>
              <a:rPr kumimoji="0" lang="en-US" sz="2800" b="1" i="0" u="none" strike="noStrike" kern="1200" cap="none" spc="0" normalizeH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positron driver </a:t>
            </a:r>
            <a:r>
              <a:rPr kumimoji="0" lang="en-US" sz="2800" b="1" i="0" u="none" strike="noStrike" kern="1200" cap="none" spc="0" normalizeH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linac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Pictur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40"/>
          <p:cNvSpPr>
            <a:spLocks noChangeArrowheads="1"/>
          </p:cNvSpPr>
          <p:nvPr/>
        </p:nvSpPr>
        <p:spPr bwMode="auto">
          <a:xfrm>
            <a:off x="4445319" y="3915638"/>
            <a:ext cx="606669" cy="131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" name="Line 41"/>
          <p:cNvSpPr>
            <a:spLocks noChangeShapeType="1"/>
          </p:cNvSpPr>
          <p:nvPr/>
        </p:nvSpPr>
        <p:spPr bwMode="auto">
          <a:xfrm flipV="1">
            <a:off x="6048269" y="4000570"/>
            <a:ext cx="818899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55"/>
          <p:cNvSpPr>
            <a:spLocks noChangeShapeType="1"/>
          </p:cNvSpPr>
          <p:nvPr/>
        </p:nvSpPr>
        <p:spPr bwMode="auto">
          <a:xfrm flipV="1">
            <a:off x="5057669" y="3653698"/>
            <a:ext cx="285500" cy="356243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Rectangle 62"/>
          <p:cNvSpPr>
            <a:spLocks noChangeArrowheads="1"/>
          </p:cNvSpPr>
          <p:nvPr/>
        </p:nvSpPr>
        <p:spPr bwMode="auto">
          <a:xfrm>
            <a:off x="4218608" y="4188688"/>
            <a:ext cx="2648560" cy="1222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4" name="Line 65"/>
          <p:cNvSpPr>
            <a:spLocks noChangeShapeType="1"/>
          </p:cNvSpPr>
          <p:nvPr/>
        </p:nvSpPr>
        <p:spPr bwMode="auto">
          <a:xfrm>
            <a:off x="3913808" y="4112488"/>
            <a:ext cx="332642" cy="141286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4246450" y="3378140"/>
            <a:ext cx="9275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dirty="0"/>
              <a:t>Injector </a:t>
            </a:r>
            <a:r>
              <a:rPr lang="en-US" sz="1200" dirty="0" err="1"/>
              <a:t>Linac</a:t>
            </a:r>
            <a:endParaRPr lang="en-US" sz="1200" dirty="0"/>
          </a:p>
        </p:txBody>
      </p:sp>
      <p:sp>
        <p:nvSpPr>
          <p:cNvPr id="28" name="Text Box 48"/>
          <p:cNvSpPr txBox="1">
            <a:spLocks noChangeArrowheads="1"/>
          </p:cNvSpPr>
          <p:nvPr/>
        </p:nvSpPr>
        <p:spPr bwMode="auto">
          <a:xfrm>
            <a:off x="5573965" y="4380354"/>
            <a:ext cx="13085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Booster </a:t>
            </a:r>
            <a:r>
              <a:rPr lang="en-US" sz="1200" dirty="0" err="1" smtClean="0"/>
              <a:t>Linac</a:t>
            </a:r>
            <a:endParaRPr lang="en-US" sz="1200" dirty="0" smtClean="0"/>
          </a:p>
          <a:p>
            <a:pPr algn="ctr">
              <a:lnSpc>
                <a:spcPct val="50000"/>
              </a:lnSpc>
            </a:pPr>
            <a:r>
              <a:rPr lang="en-US" sz="1200" dirty="0" smtClean="0"/>
              <a:t>2 GHz </a:t>
            </a:r>
            <a:endParaRPr lang="en-US" sz="1200" dirty="0"/>
          </a:p>
        </p:txBody>
      </p:sp>
      <p:sp>
        <p:nvSpPr>
          <p:cNvPr id="30" name="Text Box 40"/>
          <p:cNvSpPr txBox="1">
            <a:spLocks noChangeArrowheads="1"/>
          </p:cNvSpPr>
          <p:nvPr/>
        </p:nvSpPr>
        <p:spPr bwMode="auto">
          <a:xfrm>
            <a:off x="5542888" y="2869060"/>
            <a:ext cx="129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Pre-injector </a:t>
            </a:r>
          </a:p>
          <a:p>
            <a:pPr algn="ctr">
              <a:lnSpc>
                <a:spcPct val="50000"/>
              </a:lnSpc>
            </a:pPr>
            <a:r>
              <a:rPr lang="en-US" sz="1200" dirty="0"/>
              <a:t> e</a:t>
            </a:r>
            <a:r>
              <a:rPr lang="en-US" sz="1200" baseline="30000" dirty="0"/>
              <a:t>-  </a:t>
            </a:r>
            <a:r>
              <a:rPr lang="en-US" sz="1200" dirty="0" err="1"/>
              <a:t>Linac</a:t>
            </a:r>
            <a:r>
              <a:rPr lang="en-US" sz="1200" dirty="0"/>
              <a:t> </a:t>
            </a:r>
            <a:endParaRPr lang="en-US" sz="1200" baseline="30000" dirty="0"/>
          </a:p>
        </p:txBody>
      </p:sp>
      <p:sp>
        <p:nvSpPr>
          <p:cNvPr id="31" name="Text Box 20"/>
          <p:cNvSpPr txBox="1">
            <a:spLocks noChangeArrowheads="1"/>
          </p:cNvSpPr>
          <p:nvPr/>
        </p:nvSpPr>
        <p:spPr bwMode="auto">
          <a:xfrm>
            <a:off x="2483935" y="4496319"/>
            <a:ext cx="500458" cy="27699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190EFF"/>
                </a:solidFill>
                <a:latin typeface="Arial Narrow" pitchFamily="34" charset="0"/>
              </a:rPr>
              <a:t>-</a:t>
            </a:r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 DR</a:t>
            </a:r>
          </a:p>
        </p:txBody>
      </p:sp>
      <p:sp>
        <p:nvSpPr>
          <p:cNvPr id="32" name="Rectangle 49"/>
          <p:cNvSpPr>
            <a:spLocks noChangeArrowheads="1"/>
          </p:cNvSpPr>
          <p:nvPr/>
        </p:nvSpPr>
        <p:spPr bwMode="auto">
          <a:xfrm>
            <a:off x="4446930" y="4470450"/>
            <a:ext cx="70338" cy="1270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3" name="Line 54"/>
          <p:cNvSpPr>
            <a:spLocks noChangeShapeType="1"/>
          </p:cNvSpPr>
          <p:nvPr/>
        </p:nvSpPr>
        <p:spPr bwMode="auto">
          <a:xfrm>
            <a:off x="5343168" y="3653700"/>
            <a:ext cx="931985" cy="7144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" name="Rectangle 49"/>
          <p:cNvSpPr>
            <a:spLocks noChangeArrowheads="1"/>
          </p:cNvSpPr>
          <p:nvPr/>
        </p:nvSpPr>
        <p:spPr bwMode="auto">
          <a:xfrm>
            <a:off x="5655418" y="3598137"/>
            <a:ext cx="359019" cy="1111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5" name="Rectangle 49"/>
          <p:cNvSpPr>
            <a:spLocks noChangeArrowheads="1"/>
          </p:cNvSpPr>
          <p:nvPr/>
        </p:nvSpPr>
        <p:spPr bwMode="auto">
          <a:xfrm>
            <a:off x="6181368" y="3606260"/>
            <a:ext cx="93785" cy="1016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6" name="Text Box 71"/>
          <p:cNvSpPr txBox="1">
            <a:spLocks noChangeArrowheads="1"/>
          </p:cNvSpPr>
          <p:nvPr/>
        </p:nvSpPr>
        <p:spPr bwMode="auto">
          <a:xfrm>
            <a:off x="4089297" y="4380354"/>
            <a:ext cx="5070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gun</a:t>
            </a:r>
          </a:p>
        </p:txBody>
      </p:sp>
      <p:grpSp>
        <p:nvGrpSpPr>
          <p:cNvPr id="37" name="Group 85"/>
          <p:cNvGrpSpPr>
            <a:grpSpLocks/>
          </p:cNvGrpSpPr>
          <p:nvPr/>
        </p:nvGrpSpPr>
        <p:grpSpPr bwMode="auto">
          <a:xfrm>
            <a:off x="1534023" y="4788762"/>
            <a:ext cx="931985" cy="290513"/>
            <a:chOff x="3463572" y="2608251"/>
            <a:chExt cx="3498963" cy="1440210"/>
          </a:xfrm>
        </p:grpSpPr>
        <p:grpSp>
          <p:nvGrpSpPr>
            <p:cNvPr id="86" name="Group 81"/>
            <p:cNvGrpSpPr>
              <a:grpSpLocks/>
            </p:cNvGrpSpPr>
            <p:nvPr/>
          </p:nvGrpSpPr>
          <p:grpSpPr bwMode="auto">
            <a:xfrm>
              <a:off x="3463572" y="2608251"/>
              <a:ext cx="3498963" cy="1440210"/>
              <a:chOff x="3463572" y="2608251"/>
              <a:chExt cx="3498963" cy="1440210"/>
            </a:xfrm>
          </p:grpSpPr>
          <p:sp>
            <p:nvSpPr>
              <p:cNvPr id="89" name="Arc 5"/>
              <p:cNvSpPr/>
              <p:nvPr/>
            </p:nvSpPr>
            <p:spPr>
              <a:xfrm>
                <a:off x="3463572" y="2608251"/>
                <a:ext cx="1848509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Arc 6"/>
              <p:cNvSpPr/>
              <p:nvPr/>
            </p:nvSpPr>
            <p:spPr>
              <a:xfrm flipH="1">
                <a:off x="5312081" y="2608251"/>
                <a:ext cx="1650454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87" name="Straight Connector 3"/>
            <p:cNvCxnSpPr>
              <a:endCxn id="87" idx="0"/>
            </p:cNvCxnSpPr>
            <p:nvPr/>
          </p:nvCxnSpPr>
          <p:spPr>
            <a:xfrm flipV="1">
              <a:off x="4382327" y="4048461"/>
              <a:ext cx="177148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4"/>
            <p:cNvCxnSpPr/>
            <p:nvPr/>
          </p:nvCxnSpPr>
          <p:spPr>
            <a:xfrm flipV="1">
              <a:off x="4382327" y="2608251"/>
              <a:ext cx="177148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21"/>
          <p:cNvGrpSpPr>
            <a:grpSpLocks/>
          </p:cNvGrpSpPr>
          <p:nvPr/>
        </p:nvGrpSpPr>
        <p:grpSpPr bwMode="auto">
          <a:xfrm>
            <a:off x="2236790" y="4436921"/>
            <a:ext cx="1217735" cy="368300"/>
            <a:chOff x="2697463" y="3197835"/>
            <a:chExt cx="3498963" cy="1440210"/>
          </a:xfrm>
        </p:grpSpPr>
        <p:sp>
          <p:nvSpPr>
            <p:cNvPr id="82" name="Arc 81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83" name="Arc 9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cxnSp>
          <p:nvCxnSpPr>
            <p:cNvPr id="84" name="Straight Connector 83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Connector 38"/>
          <p:cNvCxnSpPr/>
          <p:nvPr/>
        </p:nvCxnSpPr>
        <p:spPr>
          <a:xfrm>
            <a:off x="2618408" y="4417288"/>
            <a:ext cx="12954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64"/>
          <p:cNvGrpSpPr>
            <a:grpSpLocks/>
          </p:cNvGrpSpPr>
          <p:nvPr/>
        </p:nvGrpSpPr>
        <p:grpSpPr bwMode="auto">
          <a:xfrm>
            <a:off x="2247900" y="3723902"/>
            <a:ext cx="1217735" cy="368300"/>
            <a:chOff x="2697463" y="3197835"/>
            <a:chExt cx="3498963" cy="1440210"/>
          </a:xfrm>
        </p:grpSpPr>
        <p:sp>
          <p:nvSpPr>
            <p:cNvPr id="78" name="Arc 77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sp>
          <p:nvSpPr>
            <p:cNvPr id="79" name="Arc 15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/>
          <p:cNvCxnSpPr/>
          <p:nvPr/>
        </p:nvCxnSpPr>
        <p:spPr>
          <a:xfrm flipV="1">
            <a:off x="2618408" y="4112488"/>
            <a:ext cx="1295400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028238" y="3426688"/>
            <a:ext cx="1987081" cy="67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828800" y="3723902"/>
            <a:ext cx="838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86"/>
          <p:cNvGrpSpPr>
            <a:grpSpLocks/>
          </p:cNvGrpSpPr>
          <p:nvPr/>
        </p:nvGrpSpPr>
        <p:grpSpPr bwMode="auto">
          <a:xfrm>
            <a:off x="1478266" y="3433389"/>
            <a:ext cx="933450" cy="290513"/>
            <a:chOff x="3463572" y="2608251"/>
            <a:chExt cx="3498963" cy="1440210"/>
          </a:xfrm>
        </p:grpSpPr>
        <p:grpSp>
          <p:nvGrpSpPr>
            <p:cNvPr id="73" name="Group 81"/>
            <p:cNvGrpSpPr>
              <a:grpSpLocks/>
            </p:cNvGrpSpPr>
            <p:nvPr/>
          </p:nvGrpSpPr>
          <p:grpSpPr bwMode="auto">
            <a:xfrm>
              <a:off x="3463572" y="2608251"/>
              <a:ext cx="3498963" cy="1440210"/>
              <a:chOff x="3463572" y="2608251"/>
              <a:chExt cx="3498963" cy="1440210"/>
            </a:xfrm>
          </p:grpSpPr>
          <p:sp>
            <p:nvSpPr>
              <p:cNvPr id="76" name="Arc 75"/>
              <p:cNvSpPr/>
              <p:nvPr/>
            </p:nvSpPr>
            <p:spPr>
              <a:xfrm>
                <a:off x="3463572" y="2608251"/>
                <a:ext cx="185110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Arc 76"/>
              <p:cNvSpPr/>
              <p:nvPr/>
            </p:nvSpPr>
            <p:spPr>
              <a:xfrm flipH="1">
                <a:off x="5314673" y="2608251"/>
                <a:ext cx="1647862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74" name="Straight Connector 73"/>
            <p:cNvCxnSpPr>
              <a:endCxn id="77" idx="0"/>
            </p:cNvCxnSpPr>
            <p:nvPr/>
          </p:nvCxnSpPr>
          <p:spPr>
            <a:xfrm flipV="1">
              <a:off x="4380884" y="404846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4380884" y="260825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Oval 75"/>
          <p:cNvSpPr>
            <a:spLocks noChangeArrowheads="1"/>
          </p:cNvSpPr>
          <p:nvPr/>
        </p:nvSpPr>
        <p:spPr bwMode="auto">
          <a:xfrm>
            <a:off x="2382481" y="4120426"/>
            <a:ext cx="507023" cy="312737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en-US">
              <a:latin typeface="Arial" pitchFamily="34" charset="0"/>
            </a:endParaRPr>
          </a:p>
        </p:txBody>
      </p:sp>
      <p:cxnSp>
        <p:nvCxnSpPr>
          <p:cNvPr id="46" name="Straight Connector 45"/>
          <p:cNvCxnSpPr>
            <a:endCxn id="18" idx="1"/>
          </p:cNvCxnSpPr>
          <p:nvPr/>
        </p:nvCxnSpPr>
        <p:spPr>
          <a:xfrm flipV="1">
            <a:off x="3819168" y="3981519"/>
            <a:ext cx="626151" cy="1121569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2014670" y="5071846"/>
            <a:ext cx="1804498" cy="952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 Box 20"/>
          <p:cNvSpPr txBox="1">
            <a:spLocks noChangeArrowheads="1"/>
          </p:cNvSpPr>
          <p:nvPr/>
        </p:nvSpPr>
        <p:spPr bwMode="auto">
          <a:xfrm>
            <a:off x="1708783" y="3426688"/>
            <a:ext cx="826477" cy="2762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Arial Narrow" pitchFamily="34" charset="0"/>
              </a:rPr>
              <a:t>PDR  </a:t>
            </a:r>
            <a:endParaRPr lang="en-US" sz="1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9" name="Text Box 20"/>
          <p:cNvSpPr txBox="1">
            <a:spLocks noChangeArrowheads="1"/>
          </p:cNvSpPr>
          <p:nvPr/>
        </p:nvSpPr>
        <p:spPr bwMode="auto">
          <a:xfrm>
            <a:off x="2382481" y="3787050"/>
            <a:ext cx="731227" cy="2778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FF0000"/>
                </a:solidFill>
                <a:latin typeface="Arial Narrow" pitchFamily="34" charset="0"/>
              </a:rPr>
              <a:t>+</a:t>
            </a:r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DR  </a:t>
            </a:r>
          </a:p>
        </p:txBody>
      </p:sp>
      <p:sp>
        <p:nvSpPr>
          <p:cNvPr id="50" name="Text Box 20"/>
          <p:cNvSpPr txBox="1">
            <a:spLocks noChangeArrowheads="1"/>
          </p:cNvSpPr>
          <p:nvPr/>
        </p:nvSpPr>
        <p:spPr bwMode="auto">
          <a:xfrm>
            <a:off x="2313608" y="4112488"/>
            <a:ext cx="662354" cy="3095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Arial Narrow" pitchFamily="34" charset="0"/>
              </a:rPr>
              <a:t>DL’s</a:t>
            </a:r>
            <a:r>
              <a:rPr lang="en-US" sz="1400" dirty="0">
                <a:latin typeface="Arial Narrow" pitchFamily="34" charset="0"/>
              </a:rPr>
              <a:t> </a:t>
            </a:r>
          </a:p>
        </p:txBody>
      </p:sp>
      <p:cxnSp>
        <p:nvCxnSpPr>
          <p:cNvPr id="51" name="Straight Connector 50"/>
          <p:cNvCxnSpPr/>
          <p:nvPr/>
        </p:nvCxnSpPr>
        <p:spPr>
          <a:xfrm>
            <a:off x="2039452" y="4805221"/>
            <a:ext cx="685802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48"/>
          <p:cNvSpPr txBox="1">
            <a:spLocks noChangeArrowheads="1"/>
          </p:cNvSpPr>
          <p:nvPr/>
        </p:nvSpPr>
        <p:spPr bwMode="auto">
          <a:xfrm>
            <a:off x="3228008" y="3807688"/>
            <a:ext cx="67554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BC1 </a:t>
            </a:r>
          </a:p>
        </p:txBody>
      </p:sp>
      <p:sp>
        <p:nvSpPr>
          <p:cNvPr id="53" name="Text Box 44"/>
          <p:cNvSpPr txBox="1">
            <a:spLocks noChangeArrowheads="1"/>
          </p:cNvSpPr>
          <p:nvPr/>
        </p:nvSpPr>
        <p:spPr bwMode="auto">
          <a:xfrm>
            <a:off x="6228259" y="3488285"/>
            <a:ext cx="929054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DC gun</a:t>
            </a:r>
          </a:p>
        </p:txBody>
      </p:sp>
      <p:sp>
        <p:nvSpPr>
          <p:cNvPr id="21" name="Rectangle 52"/>
          <p:cNvSpPr>
            <a:spLocks noChangeArrowheads="1"/>
          </p:cNvSpPr>
          <p:nvPr/>
        </p:nvSpPr>
        <p:spPr bwMode="auto">
          <a:xfrm rot="10800000">
            <a:off x="5758123" y="4052162"/>
            <a:ext cx="137746" cy="968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" name="Rectangle 70"/>
          <p:cNvSpPr>
            <a:spLocks noChangeArrowheads="1"/>
          </p:cNvSpPr>
          <p:nvPr/>
        </p:nvSpPr>
        <p:spPr bwMode="auto">
          <a:xfrm rot="10800000">
            <a:off x="5308249" y="4037875"/>
            <a:ext cx="359020" cy="1111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4" name="Text Box 71"/>
          <p:cNvSpPr txBox="1">
            <a:spLocks noChangeArrowheads="1"/>
          </p:cNvSpPr>
          <p:nvPr/>
        </p:nvSpPr>
        <p:spPr bwMode="auto">
          <a:xfrm>
            <a:off x="5401906" y="3854518"/>
            <a:ext cx="50702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target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55" name="Rectangle 52"/>
          <p:cNvSpPr>
            <a:spLocks noChangeArrowheads="1"/>
          </p:cNvSpPr>
          <p:nvPr/>
        </p:nvSpPr>
        <p:spPr bwMode="auto">
          <a:xfrm rot="10800000">
            <a:off x="5758123" y="3823562"/>
            <a:ext cx="137746" cy="968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6" name="Rectangle 70"/>
          <p:cNvSpPr>
            <a:spLocks noChangeArrowheads="1"/>
          </p:cNvSpPr>
          <p:nvPr/>
        </p:nvSpPr>
        <p:spPr bwMode="auto">
          <a:xfrm rot="10800000" flipV="1">
            <a:off x="5308249" y="3839756"/>
            <a:ext cx="359020" cy="806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7" name="Line 41"/>
          <p:cNvSpPr>
            <a:spLocks noChangeShapeType="1"/>
          </p:cNvSpPr>
          <p:nvPr/>
        </p:nvSpPr>
        <p:spPr bwMode="auto">
          <a:xfrm rot="10800000" flipV="1">
            <a:off x="5286269" y="4064862"/>
            <a:ext cx="685800" cy="7938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" name="Line 41"/>
          <p:cNvSpPr>
            <a:spLocks noChangeShapeType="1"/>
          </p:cNvSpPr>
          <p:nvPr/>
        </p:nvSpPr>
        <p:spPr bwMode="auto">
          <a:xfrm rot="10800000" flipV="1">
            <a:off x="5286269" y="3912462"/>
            <a:ext cx="685800" cy="7938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" name="Line 41"/>
          <p:cNvSpPr>
            <a:spLocks noChangeShapeType="1"/>
          </p:cNvSpPr>
          <p:nvPr/>
        </p:nvSpPr>
        <p:spPr bwMode="auto">
          <a:xfrm rot="10800000" flipV="1">
            <a:off x="5972069" y="3996600"/>
            <a:ext cx="762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Line 41"/>
          <p:cNvSpPr>
            <a:spLocks noChangeShapeType="1"/>
          </p:cNvSpPr>
          <p:nvPr/>
        </p:nvSpPr>
        <p:spPr bwMode="auto">
          <a:xfrm rot="10800000">
            <a:off x="5972069" y="3920400"/>
            <a:ext cx="762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" name="Line 41"/>
          <p:cNvSpPr>
            <a:spLocks noChangeShapeType="1"/>
          </p:cNvSpPr>
          <p:nvPr/>
        </p:nvSpPr>
        <p:spPr bwMode="auto">
          <a:xfrm rot="10800000">
            <a:off x="5133869" y="3996600"/>
            <a:ext cx="1524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" name="Line 41"/>
          <p:cNvSpPr>
            <a:spLocks noChangeShapeType="1"/>
          </p:cNvSpPr>
          <p:nvPr/>
        </p:nvSpPr>
        <p:spPr bwMode="auto">
          <a:xfrm rot="10800000" flipV="1">
            <a:off x="5133869" y="3920400"/>
            <a:ext cx="1524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41"/>
          <p:cNvSpPr>
            <a:spLocks noChangeShapeType="1"/>
          </p:cNvSpPr>
          <p:nvPr/>
        </p:nvSpPr>
        <p:spPr bwMode="auto">
          <a:xfrm rot="10800000" flipV="1">
            <a:off x="5057669" y="3996600"/>
            <a:ext cx="76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Text Box 44"/>
          <p:cNvSpPr txBox="1">
            <a:spLocks noChangeArrowheads="1"/>
          </p:cNvSpPr>
          <p:nvPr/>
        </p:nvSpPr>
        <p:spPr bwMode="auto">
          <a:xfrm>
            <a:off x="6457718" y="4657353"/>
            <a:ext cx="9290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6</a:t>
            </a:r>
            <a:r>
              <a:rPr lang="en-US" sz="1200" dirty="0" smtClean="0"/>
              <a:t>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65" name="Text Box 44"/>
          <p:cNvSpPr txBox="1">
            <a:spLocks noChangeArrowheads="1"/>
          </p:cNvSpPr>
          <p:nvPr/>
        </p:nvSpPr>
        <p:spPr bwMode="auto">
          <a:xfrm>
            <a:off x="4251416" y="3224453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2.86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66" name="Text Box 44"/>
          <p:cNvSpPr txBox="1">
            <a:spLocks noChangeArrowheads="1"/>
          </p:cNvSpPr>
          <p:nvPr/>
        </p:nvSpPr>
        <p:spPr bwMode="auto">
          <a:xfrm>
            <a:off x="5444402" y="3343833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0.2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67" name="Text Box 20"/>
          <p:cNvSpPr txBox="1">
            <a:spLocks noChangeArrowheads="1"/>
          </p:cNvSpPr>
          <p:nvPr/>
        </p:nvSpPr>
        <p:spPr bwMode="auto">
          <a:xfrm>
            <a:off x="1601431" y="4795905"/>
            <a:ext cx="826477" cy="2762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1005ED"/>
                </a:solidFill>
                <a:latin typeface="Arial Narrow" pitchFamily="34" charset="0"/>
              </a:rPr>
              <a:t> </a:t>
            </a:r>
            <a:r>
              <a:rPr lang="en-US" sz="1200" b="1" dirty="0" smtClean="0">
                <a:solidFill>
                  <a:srgbClr val="1005ED"/>
                </a:solidFill>
                <a:latin typeface="Arial Narrow" pitchFamily="34" charset="0"/>
              </a:rPr>
              <a:t>PDR  </a:t>
            </a:r>
            <a:endParaRPr lang="en-US" sz="1200" b="1" dirty="0">
              <a:solidFill>
                <a:srgbClr val="1005ED"/>
              </a:solidFill>
              <a:latin typeface="Arial Narrow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456608" y="4036288"/>
            <a:ext cx="1524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3456608" y="4341088"/>
            <a:ext cx="152400" cy="152400"/>
          </a:xfrm>
          <a:prstGeom prst="rect">
            <a:avLst/>
          </a:prstGeom>
          <a:solidFill>
            <a:srgbClr val="1005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Line 65"/>
          <p:cNvSpPr>
            <a:spLocks noChangeShapeType="1"/>
          </p:cNvSpPr>
          <p:nvPr/>
        </p:nvSpPr>
        <p:spPr bwMode="auto">
          <a:xfrm flipV="1">
            <a:off x="3913808" y="4264888"/>
            <a:ext cx="304800" cy="152400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" name="Rounded Rectangle 70"/>
          <p:cNvSpPr/>
          <p:nvPr/>
        </p:nvSpPr>
        <p:spPr>
          <a:xfrm rot="17786787">
            <a:off x="3838791" y="4685575"/>
            <a:ext cx="339969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c 2"/>
          <p:cNvSpPr/>
          <p:nvPr/>
        </p:nvSpPr>
        <p:spPr>
          <a:xfrm flipV="1">
            <a:off x="6676668" y="4064861"/>
            <a:ext cx="342900" cy="193279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Arc 90"/>
          <p:cNvSpPr/>
          <p:nvPr/>
        </p:nvSpPr>
        <p:spPr>
          <a:xfrm rot="16200000" flipV="1">
            <a:off x="6683415" y="4044201"/>
            <a:ext cx="381000" cy="291306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stCxn id="23" idx="3"/>
          </p:cNvCxnSpPr>
          <p:nvPr/>
        </p:nvCxnSpPr>
        <p:spPr>
          <a:xfrm flipV="1">
            <a:off x="6867168" y="4249806"/>
            <a:ext cx="914400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49"/>
          <p:cNvSpPr>
            <a:spLocks noChangeArrowheads="1"/>
          </p:cNvSpPr>
          <p:nvPr/>
        </p:nvSpPr>
        <p:spPr bwMode="auto">
          <a:xfrm>
            <a:off x="4596320" y="4467430"/>
            <a:ext cx="359019" cy="1111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93" name="Line 54"/>
          <p:cNvSpPr>
            <a:spLocks noChangeShapeType="1"/>
          </p:cNvSpPr>
          <p:nvPr/>
        </p:nvSpPr>
        <p:spPr bwMode="auto">
          <a:xfrm>
            <a:off x="4512418" y="4539121"/>
            <a:ext cx="545252" cy="0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" name="Line 65"/>
          <p:cNvSpPr>
            <a:spLocks noChangeShapeType="1"/>
          </p:cNvSpPr>
          <p:nvPr/>
        </p:nvSpPr>
        <p:spPr bwMode="auto">
          <a:xfrm flipV="1">
            <a:off x="5028070" y="4341088"/>
            <a:ext cx="181998" cy="191666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97" name="Straight Connector 96"/>
          <p:cNvCxnSpPr>
            <a:endCxn id="18" idx="1"/>
          </p:cNvCxnSpPr>
          <p:nvPr/>
        </p:nvCxnSpPr>
        <p:spPr>
          <a:xfrm>
            <a:off x="4015319" y="3444950"/>
            <a:ext cx="430000" cy="5365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Rounded Rectangle 99"/>
          <p:cNvSpPr/>
          <p:nvPr/>
        </p:nvSpPr>
        <p:spPr>
          <a:xfrm>
            <a:off x="1018208" y="1876913"/>
            <a:ext cx="609600" cy="3048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2466008" y="1876913"/>
            <a:ext cx="609600" cy="304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466008" y="187691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mic Sans MS" pitchFamily="66" charset="0"/>
              </a:rPr>
              <a:t>e</a:t>
            </a:r>
            <a:r>
              <a:rPr lang="en-US" baseline="30000" dirty="0" smtClean="0">
                <a:latin typeface="Comic Sans MS" pitchFamily="66" charset="0"/>
              </a:rPr>
              <a:t>-</a:t>
            </a:r>
            <a:endParaRPr lang="en-US" baseline="30000" dirty="0">
              <a:latin typeface="Comic Sans MS" pitchFamily="66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018208" y="187691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e</a:t>
            </a:r>
            <a:r>
              <a:rPr lang="en-US" baseline="30000" dirty="0" smtClean="0">
                <a:latin typeface="Comic Sans MS" pitchFamily="66" charset="0"/>
              </a:rPr>
              <a:t>-</a:t>
            </a:r>
            <a:endParaRPr lang="en-US" baseline="30000" dirty="0">
              <a:latin typeface="Comic Sans MS" pitchFamily="66" charset="0"/>
            </a:endParaRPr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1627808" y="2486513"/>
            <a:ext cx="1447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1780208" y="2715113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3300 ns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466008" y="1495913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156ns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69616" y="1557251"/>
            <a:ext cx="79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156ns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09" name="Rounded Rectangle 108"/>
          <p:cNvSpPr/>
          <p:nvPr/>
        </p:nvSpPr>
        <p:spPr>
          <a:xfrm>
            <a:off x="3151808" y="1876913"/>
            <a:ext cx="609600" cy="3048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151808" y="187691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mic Sans MS" pitchFamily="66" charset="0"/>
              </a:rPr>
              <a:t>e</a:t>
            </a:r>
            <a:r>
              <a:rPr lang="en-US" baseline="30000" dirty="0" smtClean="0">
                <a:latin typeface="Comic Sans MS" pitchFamily="66" charset="0"/>
              </a:rPr>
              <a:t>+</a:t>
            </a:r>
            <a:endParaRPr lang="en-US" baseline="30000" dirty="0">
              <a:latin typeface="Comic Sans MS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44718" y="2230538"/>
            <a:ext cx="120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Positron production pulse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6615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246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0B52FC"/>
                </a:solidFill>
              </a:rPr>
              <a:t>Pre-Damping ring acceptance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53600"/>
            <a:ext cx="7222901" cy="559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65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246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0B52FC"/>
                </a:solidFill>
              </a:rPr>
              <a:t>Omori’s ERL scheme for CLIC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1143000"/>
            <a:ext cx="7381875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85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246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0B52FC"/>
                </a:solidFill>
              </a:rPr>
              <a:t>Omori’s ERL scheme for CLIC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066800"/>
            <a:ext cx="74295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63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246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0B52FC"/>
                </a:solidFill>
              </a:rPr>
              <a:t>Omori’s ERL scheme for CLIC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7439025" cy="561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137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246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0B52FC"/>
                </a:solidFill>
              </a:rPr>
              <a:t>Omori’s ERL scheme for CLIC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1143000"/>
            <a:ext cx="7448550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495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246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0B52FC"/>
                </a:solidFill>
              </a:rPr>
              <a:t>Compton-ring for CLIC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6781800" cy="4992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72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246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0B52FC"/>
                </a:solidFill>
              </a:rPr>
              <a:t>Compton-ring for CLIC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7257691" cy="427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862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246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0B52FC"/>
                </a:solidFill>
              </a:rPr>
              <a:t>Compton-ring for CLIC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6993" y="1676400"/>
            <a:ext cx="7848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7761FD"/>
                </a:solidFill>
                <a:latin typeface="+mj-lt"/>
              </a:rPr>
              <a:t>Compton Ring Parameters:</a:t>
            </a:r>
          </a:p>
          <a:p>
            <a:r>
              <a:rPr lang="en-US" b="1" dirty="0" smtClean="0">
                <a:solidFill>
                  <a:srgbClr val="7761FD"/>
                </a:solidFill>
                <a:latin typeface="+mj-lt"/>
              </a:rPr>
              <a:t>E=1 </a:t>
            </a:r>
            <a:r>
              <a:rPr lang="en-US" b="1" dirty="0" err="1" smtClean="0">
                <a:solidFill>
                  <a:srgbClr val="7761FD"/>
                </a:solidFill>
                <a:latin typeface="+mj-lt"/>
              </a:rPr>
              <a:t>GeV</a:t>
            </a:r>
            <a:r>
              <a:rPr lang="en-US" b="1" dirty="0" smtClean="0">
                <a:solidFill>
                  <a:srgbClr val="7761FD"/>
                </a:solidFill>
                <a:latin typeface="+mj-lt"/>
              </a:rPr>
              <a:t>, 2 GHz, 312 bunches, 6.2 10</a:t>
            </a:r>
            <a:r>
              <a:rPr lang="en-US" b="1" baseline="30000" dirty="0" smtClean="0">
                <a:solidFill>
                  <a:srgbClr val="7761FD"/>
                </a:solidFill>
                <a:latin typeface="+mj-lt"/>
              </a:rPr>
              <a:t>10</a:t>
            </a:r>
            <a:r>
              <a:rPr lang="en-US" b="1" dirty="0" smtClean="0">
                <a:solidFill>
                  <a:srgbClr val="7761FD"/>
                </a:solidFill>
                <a:latin typeface="+mj-lt"/>
              </a:rPr>
              <a:t> e</a:t>
            </a:r>
            <a:r>
              <a:rPr lang="en-US" b="1" baseline="30000" dirty="0" smtClean="0">
                <a:solidFill>
                  <a:srgbClr val="7761FD"/>
                </a:solidFill>
                <a:latin typeface="+mj-lt"/>
              </a:rPr>
              <a:t>-</a:t>
            </a:r>
            <a:r>
              <a:rPr lang="en-US" b="1" dirty="0" smtClean="0">
                <a:solidFill>
                  <a:srgbClr val="7761FD"/>
                </a:solidFill>
                <a:latin typeface="+mj-lt"/>
              </a:rPr>
              <a:t>/bunch, </a:t>
            </a:r>
            <a:endParaRPr lang="en-US" b="1" dirty="0" smtClean="0">
              <a:solidFill>
                <a:srgbClr val="7761FD"/>
              </a:solidFill>
              <a:latin typeface="+mj-lt"/>
            </a:endParaRPr>
          </a:p>
          <a:p>
            <a:r>
              <a:rPr lang="en-US" b="1" dirty="0" smtClean="0">
                <a:solidFill>
                  <a:srgbClr val="7761FD"/>
                </a:solidFill>
                <a:latin typeface="+mj-lt"/>
              </a:rPr>
              <a:t>156 </a:t>
            </a:r>
            <a:r>
              <a:rPr lang="en-US" b="1" dirty="0" smtClean="0">
                <a:solidFill>
                  <a:srgbClr val="7761FD"/>
                </a:solidFill>
                <a:latin typeface="+mj-lt"/>
              </a:rPr>
              <a:t>ns Circumference</a:t>
            </a:r>
          </a:p>
          <a:p>
            <a:r>
              <a:rPr lang="en-US" b="1" dirty="0" smtClean="0">
                <a:solidFill>
                  <a:srgbClr val="7761FD"/>
                </a:solidFill>
                <a:latin typeface="+mj-lt"/>
              </a:rPr>
              <a:t>60% polarization</a:t>
            </a:r>
          </a:p>
          <a:p>
            <a:r>
              <a:rPr lang="en-US" b="1" dirty="0" smtClean="0">
                <a:solidFill>
                  <a:srgbClr val="7761FD"/>
                </a:solidFill>
                <a:latin typeface="+mj-lt"/>
              </a:rPr>
              <a:t>Laser Energy 590 </a:t>
            </a:r>
            <a:r>
              <a:rPr lang="en-US" b="1" dirty="0" err="1" smtClean="0">
                <a:solidFill>
                  <a:srgbClr val="7761FD"/>
                </a:solidFill>
                <a:latin typeface="+mj-lt"/>
              </a:rPr>
              <a:t>mJ</a:t>
            </a:r>
            <a:endParaRPr lang="en-US" b="1" dirty="0" smtClean="0">
              <a:solidFill>
                <a:srgbClr val="7761FD"/>
              </a:solidFill>
              <a:latin typeface="+mj-lt"/>
            </a:endParaRPr>
          </a:p>
          <a:p>
            <a:r>
              <a:rPr lang="en-US" b="1" dirty="0" smtClean="0">
                <a:solidFill>
                  <a:srgbClr val="7761FD"/>
                </a:solidFill>
                <a:latin typeface="+mj-lt"/>
              </a:rPr>
              <a:t>Yield: 2.1 10</a:t>
            </a:r>
            <a:r>
              <a:rPr lang="en-US" b="1" baseline="30000" dirty="0" smtClean="0">
                <a:solidFill>
                  <a:srgbClr val="7761FD"/>
                </a:solidFill>
                <a:latin typeface="+mj-lt"/>
              </a:rPr>
              <a:t>9</a:t>
            </a:r>
            <a:r>
              <a:rPr lang="en-US" b="1" dirty="0" smtClean="0">
                <a:solidFill>
                  <a:srgbClr val="7761FD"/>
                </a:solidFill>
                <a:latin typeface="+mj-lt"/>
              </a:rPr>
              <a:t> photons/turn/bunch</a:t>
            </a:r>
          </a:p>
          <a:p>
            <a:r>
              <a:rPr lang="en-US" b="1" dirty="0">
                <a:solidFill>
                  <a:srgbClr val="7761FD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7761FD"/>
                </a:solidFill>
                <a:latin typeface="+mj-lt"/>
              </a:rPr>
              <a:t>         10</a:t>
            </a:r>
            <a:r>
              <a:rPr lang="en-US" b="1" baseline="30000" dirty="0" smtClean="0">
                <a:solidFill>
                  <a:srgbClr val="7761FD"/>
                </a:solidFill>
                <a:latin typeface="+mj-lt"/>
              </a:rPr>
              <a:t>7</a:t>
            </a:r>
            <a:r>
              <a:rPr lang="en-US" b="1" dirty="0" smtClean="0">
                <a:solidFill>
                  <a:srgbClr val="7761FD"/>
                </a:solidFill>
                <a:latin typeface="+mj-lt"/>
              </a:rPr>
              <a:t> </a:t>
            </a:r>
            <a:r>
              <a:rPr lang="en-US" b="1" dirty="0" err="1" smtClean="0">
                <a:solidFill>
                  <a:srgbClr val="7761FD"/>
                </a:solidFill>
                <a:latin typeface="+mj-lt"/>
              </a:rPr>
              <a:t>e</a:t>
            </a:r>
            <a:r>
              <a:rPr lang="en-US" b="1" baseline="30000" dirty="0" err="1" smtClean="0">
                <a:solidFill>
                  <a:srgbClr val="7761FD"/>
                </a:solidFill>
                <a:latin typeface="+mj-lt"/>
              </a:rPr>
              <a:t>+</a:t>
            </a:r>
            <a:r>
              <a:rPr lang="en-US" b="1" dirty="0" err="1" smtClean="0">
                <a:solidFill>
                  <a:srgbClr val="7761FD"/>
                </a:solidFill>
                <a:latin typeface="+mj-lt"/>
              </a:rPr>
              <a:t>.turn</a:t>
            </a:r>
            <a:r>
              <a:rPr lang="en-US" b="1" dirty="0" smtClean="0">
                <a:solidFill>
                  <a:srgbClr val="7761FD"/>
                </a:solidFill>
                <a:latin typeface="+mj-lt"/>
              </a:rPr>
              <a:t>/bunch</a:t>
            </a:r>
          </a:p>
          <a:p>
            <a:pPr marL="285750" indent="-285750">
              <a:buFont typeface="Wingdings"/>
              <a:buChar char="à"/>
            </a:pPr>
            <a:r>
              <a:rPr lang="en-US" b="1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440 turn stacking in Pre-damping ring to get 4.2 10 </a:t>
            </a:r>
            <a:r>
              <a:rPr lang="en-US" b="1" baseline="30000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9</a:t>
            </a:r>
            <a:r>
              <a:rPr lang="en-US" b="1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 positrons</a:t>
            </a:r>
          </a:p>
          <a:p>
            <a:pPr marL="285750" indent="-285750">
              <a:buFont typeface="Wingdings"/>
              <a:buChar char="à"/>
            </a:pPr>
            <a:endParaRPr lang="en-US" b="1" dirty="0">
              <a:solidFill>
                <a:srgbClr val="7761FD"/>
              </a:solidFill>
              <a:latin typeface="+mj-lt"/>
              <a:sym typeface="Wingdings" pitchFamily="2" charset="2"/>
            </a:endParaRPr>
          </a:p>
          <a:p>
            <a:endParaRPr lang="en-US" b="1" dirty="0" smtClean="0">
              <a:solidFill>
                <a:srgbClr val="7761FD"/>
              </a:solidFill>
              <a:latin typeface="+mj-lt"/>
              <a:sym typeface="Wingdings" pitchFamily="2" charset="2"/>
            </a:endParaRPr>
          </a:p>
          <a:p>
            <a:r>
              <a:rPr lang="en-US" b="1" u="sng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Compton </a:t>
            </a:r>
            <a:r>
              <a:rPr lang="en-US" b="1" u="sng" dirty="0" err="1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Linac</a:t>
            </a:r>
            <a:r>
              <a:rPr lang="en-US" b="1" u="sng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 option:</a:t>
            </a:r>
          </a:p>
          <a:p>
            <a:r>
              <a:rPr lang="en-US" b="1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10 laser IP’s, 4 </a:t>
            </a:r>
            <a:r>
              <a:rPr lang="en-US" b="1" dirty="0" err="1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GeV</a:t>
            </a:r>
            <a:r>
              <a:rPr lang="en-US" b="1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linac</a:t>
            </a:r>
            <a:r>
              <a:rPr lang="en-US" b="1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 with 5 </a:t>
            </a:r>
            <a:r>
              <a:rPr lang="en-US" b="1" dirty="0" err="1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nC</a:t>
            </a:r>
            <a:r>
              <a:rPr lang="en-US" b="1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/bunch, </a:t>
            </a:r>
          </a:p>
          <a:p>
            <a:r>
              <a:rPr lang="en-US" b="1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(could we use the drive beam </a:t>
            </a:r>
            <a:r>
              <a:rPr lang="en-US" b="1" dirty="0" err="1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linac</a:t>
            </a:r>
            <a:r>
              <a:rPr lang="en-US" b="1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)</a:t>
            </a:r>
          </a:p>
          <a:p>
            <a:r>
              <a:rPr lang="en-US" b="1" dirty="0" smtClean="0">
                <a:solidFill>
                  <a:srgbClr val="7761FD"/>
                </a:solidFill>
                <a:latin typeface="+mj-lt"/>
                <a:sym typeface="Wingdings" pitchFamily="2" charset="2"/>
              </a:rPr>
              <a:t>How realistic are 10 laser IP’s ?</a:t>
            </a:r>
            <a:endParaRPr lang="en-GB" b="1" dirty="0">
              <a:solidFill>
                <a:srgbClr val="7761F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334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246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0B52FC"/>
                </a:solidFill>
              </a:rPr>
              <a:t>CLIC Compton schemes for polarized positron production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7467600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Not much done since 2010, ring scheme by Eugene et al., ERL scheme by </a:t>
            </a: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Omori-san, </a:t>
            </a:r>
            <a:r>
              <a:rPr lang="en-US" sz="2000" b="1" dirty="0" err="1" smtClean="0">
                <a:solidFill>
                  <a:srgbClr val="0B52FC"/>
                </a:solidFill>
                <a:latin typeface="Comic Sans MS" pitchFamily="66" charset="0"/>
              </a:rPr>
              <a:t>Linac</a:t>
            </a: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 scheme studied as well</a:t>
            </a:r>
          </a:p>
          <a:p>
            <a:endParaRPr lang="en-US" sz="2000" b="1" dirty="0" smtClean="0">
              <a:solidFill>
                <a:srgbClr val="0B52FC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Stacking needed either in PDR or dedicated rings</a:t>
            </a:r>
            <a:endParaRPr lang="en-US" sz="2000" b="1" dirty="0" smtClean="0">
              <a:solidFill>
                <a:srgbClr val="0B52FC"/>
              </a:solidFill>
              <a:latin typeface="Comic Sans MS" pitchFamily="66" charset="0"/>
            </a:endParaRPr>
          </a:p>
          <a:p>
            <a:endParaRPr lang="en-US" sz="2000" b="1" dirty="0">
              <a:solidFill>
                <a:srgbClr val="0B52FC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Compton-ring was considered most promising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000" b="1" dirty="0">
              <a:solidFill>
                <a:srgbClr val="0B52FC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Difficult to judge how realistic the schemes are</a:t>
            </a:r>
            <a:b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</a:b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Any comments </a:t>
            </a: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?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000" b="1" dirty="0">
              <a:solidFill>
                <a:srgbClr val="0B52FC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How about direct conversion from polarized electrons as done by JLAB ? Any feelings ?</a:t>
            </a:r>
          </a:p>
          <a:p>
            <a:r>
              <a:rPr lang="en-US" sz="2000" b="1" dirty="0">
                <a:solidFill>
                  <a:srgbClr val="0B52FC"/>
                </a:solidFill>
                <a:latin typeface="Comic Sans MS" pitchFamily="66" charset="0"/>
              </a:rPr>
              <a:t> </a:t>
            </a: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  Conversion yield ~10</a:t>
            </a:r>
            <a:r>
              <a:rPr lang="en-US" sz="2000" b="1" baseline="30000" dirty="0" smtClean="0">
                <a:solidFill>
                  <a:srgbClr val="0B52FC"/>
                </a:solidFill>
                <a:latin typeface="Comic Sans MS" pitchFamily="66" charset="0"/>
              </a:rPr>
              <a:t>-3</a:t>
            </a: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, 1000 x times stacking ?</a:t>
            </a:r>
          </a:p>
          <a:p>
            <a:r>
              <a:rPr lang="en-US" sz="2000" b="1" dirty="0">
                <a:solidFill>
                  <a:srgbClr val="0B52FC"/>
                </a:solidFill>
                <a:latin typeface="Comic Sans MS" pitchFamily="66" charset="0"/>
              </a:rPr>
              <a:t> </a:t>
            </a: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  What would be optimized parameters</a:t>
            </a:r>
            <a:endParaRPr lang="en-US" sz="2000" b="1" dirty="0" smtClean="0">
              <a:solidFill>
                <a:srgbClr val="0B52F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20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3" descr="G:\Workspaces\r\rinolfi\CLIC_Civil_Engineering\17990002J CLIC-Main-Drive beam injectors + Experimental Area Layout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 t="19272" b="43567"/>
          <a:stretch>
            <a:fillRect/>
          </a:stretch>
        </p:blipFill>
        <p:spPr bwMode="auto">
          <a:xfrm>
            <a:off x="150813" y="1023938"/>
            <a:ext cx="899318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19075" y="3351213"/>
            <a:ext cx="8567738" cy="3105150"/>
            <a:chOff x="236538" y="3214915"/>
            <a:chExt cx="9282112" cy="3105515"/>
          </a:xfrm>
        </p:grpSpPr>
        <p:pic>
          <p:nvPicPr>
            <p:cNvPr id="7181" name="Picture 3" descr="G:\Workspaces\r\rinolfi\CLIC_Civil_Engineering\17990004D CLIC-Main-Drive beam injectors-Delay Loop.jpg"/>
            <p:cNvPicPr>
              <a:picLocks noChangeAspect="1" noChangeArrowheads="1"/>
            </p:cNvPicPr>
            <p:nvPr/>
          </p:nvPicPr>
          <p:blipFill>
            <a:blip r:embed="rId3" cstate="print"/>
            <a:srcRect l="9012" t="29192" r="9113" b="34860"/>
            <a:stretch>
              <a:fillRect/>
            </a:stretch>
          </p:blipFill>
          <p:spPr bwMode="auto">
            <a:xfrm>
              <a:off x="236538" y="3661368"/>
              <a:ext cx="9282112" cy="2659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2" name="Down Arrow 5"/>
            <p:cNvSpPr>
              <a:spLocks noChangeArrowheads="1"/>
            </p:cNvSpPr>
            <p:nvPr/>
          </p:nvSpPr>
          <p:spPr bwMode="auto">
            <a:xfrm rot="-1299037">
              <a:off x="3472967" y="3214915"/>
              <a:ext cx="324000" cy="440874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0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83" name="TextBox 6"/>
            <p:cNvSpPr txBox="1">
              <a:spLocks noChangeArrowheads="1"/>
            </p:cNvSpPr>
            <p:nvPr/>
          </p:nvSpPr>
          <p:spPr bwMode="auto">
            <a:xfrm>
              <a:off x="3971498" y="3452883"/>
              <a:ext cx="102358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Zoom</a:t>
              </a:r>
            </a:p>
          </p:txBody>
        </p:sp>
      </p:grpSp>
      <p:sp>
        <p:nvSpPr>
          <p:cNvPr id="7173" name="TextBox 9"/>
          <p:cNvSpPr txBox="1">
            <a:spLocks noChangeArrowheads="1"/>
          </p:cNvSpPr>
          <p:nvPr/>
        </p:nvSpPr>
        <p:spPr bwMode="auto">
          <a:xfrm>
            <a:off x="1965325" y="860425"/>
            <a:ext cx="1246188" cy="523875"/>
          </a:xfrm>
          <a:prstGeom prst="rect">
            <a:avLst/>
          </a:prstGeom>
          <a:solidFill>
            <a:srgbClr val="33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  <a:r>
              <a:rPr lang="en-US" sz="1400" baseline="30000"/>
              <a:t>-</a:t>
            </a:r>
            <a:r>
              <a:rPr lang="en-US" sz="1400"/>
              <a:t> transfer line</a:t>
            </a:r>
          </a:p>
        </p:txBody>
      </p:sp>
      <p:sp>
        <p:nvSpPr>
          <p:cNvPr id="7174" name="TextBox 10"/>
          <p:cNvSpPr txBox="1">
            <a:spLocks noChangeArrowheads="1"/>
          </p:cNvSpPr>
          <p:nvPr/>
        </p:nvSpPr>
        <p:spPr bwMode="auto">
          <a:xfrm>
            <a:off x="7485063" y="3046413"/>
            <a:ext cx="1247775" cy="523875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  <a:r>
              <a:rPr lang="en-US" sz="1400" baseline="30000"/>
              <a:t>+</a:t>
            </a:r>
            <a:r>
              <a:rPr lang="en-US" sz="1400"/>
              <a:t> transfer line</a:t>
            </a:r>
          </a:p>
        </p:txBody>
      </p:sp>
      <p:cxnSp>
        <p:nvCxnSpPr>
          <p:cNvPr id="7175" name="Straight Arrow Connector 12"/>
          <p:cNvCxnSpPr>
            <a:cxnSpLocks noChangeShapeType="1"/>
          </p:cNvCxnSpPr>
          <p:nvPr/>
        </p:nvCxnSpPr>
        <p:spPr bwMode="auto">
          <a:xfrm rot="16200000" flipH="1">
            <a:off x="3015456" y="1216819"/>
            <a:ext cx="544513" cy="377825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176" name="Straight Arrow Connector 14"/>
          <p:cNvCxnSpPr>
            <a:cxnSpLocks noChangeShapeType="1"/>
          </p:cNvCxnSpPr>
          <p:nvPr/>
        </p:nvCxnSpPr>
        <p:spPr bwMode="auto">
          <a:xfrm rot="16200000" flipV="1">
            <a:off x="7198519" y="2445544"/>
            <a:ext cx="996950" cy="227012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177" name="TextBox 15"/>
          <p:cNvSpPr txBox="1">
            <a:spLocks noChangeArrowheads="1"/>
          </p:cNvSpPr>
          <p:nvPr/>
        </p:nvSpPr>
        <p:spPr bwMode="auto">
          <a:xfrm>
            <a:off x="188913" y="2838450"/>
            <a:ext cx="1536700" cy="523875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  <a:r>
              <a:rPr lang="en-US" sz="1400" baseline="30000"/>
              <a:t>-</a:t>
            </a:r>
            <a:r>
              <a:rPr lang="en-US" sz="1400"/>
              <a:t> and e</a:t>
            </a:r>
            <a:r>
              <a:rPr lang="en-US" sz="1400" baseline="30000"/>
              <a:t>+</a:t>
            </a:r>
            <a:r>
              <a:rPr lang="en-US" sz="1400"/>
              <a:t> sources</a:t>
            </a:r>
          </a:p>
        </p:txBody>
      </p:sp>
      <p:cxnSp>
        <p:nvCxnSpPr>
          <p:cNvPr id="7178" name="Straight Arrow Connector 17"/>
          <p:cNvCxnSpPr>
            <a:cxnSpLocks noChangeShapeType="1"/>
          </p:cNvCxnSpPr>
          <p:nvPr/>
        </p:nvCxnSpPr>
        <p:spPr bwMode="auto">
          <a:xfrm flipV="1">
            <a:off x="1474788" y="2211388"/>
            <a:ext cx="630237" cy="627062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179" name="TextBox 19"/>
          <p:cNvSpPr txBox="1">
            <a:spLocks noChangeArrowheads="1"/>
          </p:cNvSpPr>
          <p:nvPr/>
        </p:nvSpPr>
        <p:spPr bwMode="auto">
          <a:xfrm>
            <a:off x="5051425" y="3127375"/>
            <a:ext cx="1966913" cy="523875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  <a:r>
              <a:rPr lang="en-US" sz="1400" baseline="30000"/>
              <a:t>-</a:t>
            </a:r>
            <a:r>
              <a:rPr lang="en-US" sz="1400"/>
              <a:t> and e</a:t>
            </a:r>
            <a:r>
              <a:rPr lang="en-US" sz="1400" baseline="30000"/>
              <a:t>+</a:t>
            </a:r>
            <a:r>
              <a:rPr lang="en-US" sz="1400"/>
              <a:t>  Damping  Rings</a:t>
            </a:r>
          </a:p>
        </p:txBody>
      </p:sp>
      <p:cxnSp>
        <p:nvCxnSpPr>
          <p:cNvPr id="7180" name="Straight Arrow Connector 21"/>
          <p:cNvCxnSpPr>
            <a:cxnSpLocks noChangeShapeType="1"/>
          </p:cNvCxnSpPr>
          <p:nvPr/>
        </p:nvCxnSpPr>
        <p:spPr bwMode="auto">
          <a:xfrm rot="10800000">
            <a:off x="3652838" y="2416175"/>
            <a:ext cx="1462087" cy="736600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" name="Title 1"/>
          <p:cNvSpPr txBox="1">
            <a:spLocks/>
          </p:cNvSpPr>
          <p:nvPr/>
        </p:nvSpPr>
        <p:spPr>
          <a:xfrm>
            <a:off x="1447800" y="457200"/>
            <a:ext cx="6324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524000" y="304800"/>
            <a:ext cx="6324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447800" y="152400"/>
            <a:ext cx="6324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CLIC Main Beam complex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Conclusions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14400" y="2133600"/>
            <a:ext cx="7467600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b="1" dirty="0">
                <a:solidFill>
                  <a:srgbClr val="0B52FC"/>
                </a:solidFill>
                <a:latin typeface="Comic Sans MS" pitchFamily="66" charset="0"/>
              </a:rPr>
              <a:t>Big effort to get the conceptual design of the CLIC main beam injectors, rather conceptual in many places but main problems studied and </a:t>
            </a: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identified</a:t>
            </a:r>
          </a:p>
          <a:p>
            <a:pPr marL="342900" indent="-342900"/>
            <a:endParaRPr lang="en-US" sz="2000" b="1" dirty="0">
              <a:solidFill>
                <a:srgbClr val="0B52FC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>
                <a:solidFill>
                  <a:srgbClr val="0B52FC"/>
                </a:solidFill>
                <a:latin typeface="Comic Sans MS" pitchFamily="66" charset="0"/>
              </a:rPr>
              <a:t>General believe that the injectors are feasible and relatively conservative approaches are </a:t>
            </a: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used</a:t>
            </a:r>
          </a:p>
          <a:p>
            <a:pPr marL="342900" indent="-342900"/>
            <a:endParaRPr lang="en-US" sz="2000" b="1" dirty="0">
              <a:solidFill>
                <a:srgbClr val="0B52FC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Obviously more work </a:t>
            </a:r>
            <a:r>
              <a:rPr lang="en-US" sz="2000" b="1" dirty="0">
                <a:solidFill>
                  <a:srgbClr val="0B52FC"/>
                </a:solidFill>
                <a:latin typeface="Comic Sans MS" pitchFamily="66" charset="0"/>
              </a:rPr>
              <a:t>remains to be </a:t>
            </a: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done</a:t>
            </a:r>
            <a:endParaRPr lang="en-US" sz="2000" b="1" dirty="0">
              <a:solidFill>
                <a:srgbClr val="0B52F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Collaborations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14400" y="2133600"/>
            <a:ext cx="78486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en-US" sz="2000" dirty="0" smtClean="0">
                <a:solidFill>
                  <a:srgbClr val="0B52FC"/>
                </a:solidFill>
                <a:latin typeface="Comic Sans MS" pitchFamily="66" charset="0"/>
              </a:rPr>
              <a:t>Polarized electron source:		SLAC, TJNAF</a:t>
            </a:r>
          </a:p>
          <a:p>
            <a:pPr>
              <a:buFont typeface="Arial" charset="0"/>
              <a:buNone/>
            </a:pPr>
            <a:endParaRPr lang="en-US" sz="2000" dirty="0">
              <a:solidFill>
                <a:srgbClr val="0B52FC"/>
              </a:solidFill>
              <a:latin typeface="Comic Sans MS" pitchFamily="66" charset="0"/>
            </a:endParaRPr>
          </a:p>
          <a:p>
            <a:pPr>
              <a:buFont typeface="Arial" charset="0"/>
              <a:buNone/>
            </a:pPr>
            <a:r>
              <a:rPr lang="en-US" sz="2000" dirty="0" smtClean="0">
                <a:solidFill>
                  <a:srgbClr val="0B52FC"/>
                </a:solidFill>
                <a:latin typeface="Comic Sans MS" pitchFamily="66" charset="0"/>
              </a:rPr>
              <a:t>Positron source:			 KEK, LAL	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solidFill>
                  <a:srgbClr val="0B52FC"/>
                </a:solidFill>
                <a:latin typeface="Comic Sans MS" pitchFamily="66" charset="0"/>
              </a:rPr>
              <a:t>	</a:t>
            </a:r>
            <a:endParaRPr lang="en-US" sz="2000" dirty="0">
              <a:solidFill>
                <a:srgbClr val="0B52FC"/>
              </a:solidFill>
              <a:latin typeface="Comic Sans MS" pitchFamily="66" charset="0"/>
            </a:endParaRPr>
          </a:p>
          <a:p>
            <a:pPr>
              <a:buFont typeface="Arial" charset="0"/>
              <a:buNone/>
            </a:pPr>
            <a:r>
              <a:rPr lang="en-US" sz="2000" dirty="0" smtClean="0">
                <a:solidFill>
                  <a:srgbClr val="0B52FC"/>
                </a:solidFill>
                <a:latin typeface="Comic Sans MS" pitchFamily="66" charset="0"/>
              </a:rPr>
              <a:t>Polarized positrons:</a:t>
            </a:r>
            <a:r>
              <a:rPr lang="en-US" sz="2000" dirty="0">
                <a:solidFill>
                  <a:srgbClr val="0B52FC"/>
                </a:solidFill>
                <a:latin typeface="Comic Sans MS" pitchFamily="66" charset="0"/>
              </a:rPr>
              <a:t>	</a:t>
            </a:r>
            <a:r>
              <a:rPr lang="en-US" sz="2000" dirty="0" smtClean="0">
                <a:solidFill>
                  <a:srgbClr val="0B52FC"/>
                </a:solidFill>
                <a:latin typeface="Comic Sans MS" pitchFamily="66" charset="0"/>
              </a:rPr>
              <a:t>		 KEK, LAL, ANL, CI, 						 KIPT, Ankara University</a:t>
            </a:r>
            <a:endParaRPr lang="en-US" sz="2000" dirty="0">
              <a:solidFill>
                <a:srgbClr val="0B52F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5" y="247650"/>
            <a:ext cx="6324600" cy="762000"/>
          </a:xfrm>
        </p:spPr>
        <p:txBody>
          <a:bodyPr/>
          <a:lstStyle/>
          <a:p>
            <a:r>
              <a:rPr lang="en-US" dirty="0" err="1" smtClean="0">
                <a:solidFill>
                  <a:srgbClr val="0B52FC"/>
                </a:solidFill>
              </a:rPr>
              <a:t>Linac</a:t>
            </a:r>
            <a:r>
              <a:rPr lang="en-US" dirty="0" smtClean="0">
                <a:solidFill>
                  <a:srgbClr val="0B52FC"/>
                </a:solidFill>
              </a:rPr>
              <a:t> Parameters and cost</a:t>
            </a: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060330" y="4648201"/>
            <a:ext cx="7381259" cy="2152582"/>
            <a:chOff x="470389" y="1720903"/>
            <a:chExt cx="7773865" cy="2546297"/>
          </a:xfrm>
        </p:grpSpPr>
        <p:sp>
          <p:nvSpPr>
            <p:cNvPr id="5" name="Rectangle 40"/>
            <p:cNvSpPr>
              <a:spLocks noChangeArrowheads="1"/>
            </p:cNvSpPr>
            <p:nvPr/>
          </p:nvSpPr>
          <p:spPr bwMode="auto">
            <a:xfrm>
              <a:off x="3219895" y="2538413"/>
              <a:ext cx="606415" cy="1317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6" name="Line 41"/>
            <p:cNvSpPr>
              <a:spLocks noChangeShapeType="1"/>
            </p:cNvSpPr>
            <p:nvPr/>
          </p:nvSpPr>
          <p:spPr bwMode="auto">
            <a:xfrm flipV="1">
              <a:off x="882162" y="2590800"/>
              <a:ext cx="1327638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48"/>
            <p:cNvSpPr>
              <a:spLocks noChangeArrowheads="1"/>
            </p:cNvSpPr>
            <p:nvPr/>
          </p:nvSpPr>
          <p:spPr bwMode="auto">
            <a:xfrm>
              <a:off x="991081" y="2514600"/>
              <a:ext cx="1066783" cy="1524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8" name="Rectangle 52"/>
            <p:cNvSpPr>
              <a:spLocks noChangeArrowheads="1"/>
            </p:cNvSpPr>
            <p:nvPr/>
          </p:nvSpPr>
          <p:spPr bwMode="auto">
            <a:xfrm>
              <a:off x="2362200" y="24384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9" name="Line 55"/>
            <p:cNvSpPr>
              <a:spLocks noChangeShapeType="1"/>
            </p:cNvSpPr>
            <p:nvPr/>
          </p:nvSpPr>
          <p:spPr bwMode="auto">
            <a:xfrm flipV="1">
              <a:off x="2819400" y="2592388"/>
              <a:ext cx="375139" cy="836612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62"/>
            <p:cNvSpPr>
              <a:spLocks noChangeArrowheads="1"/>
            </p:cNvSpPr>
            <p:nvPr/>
          </p:nvSpPr>
          <p:spPr bwMode="auto">
            <a:xfrm>
              <a:off x="6705990" y="3352800"/>
              <a:ext cx="1374753" cy="1222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1" name="Line 65"/>
            <p:cNvSpPr>
              <a:spLocks noChangeShapeType="1"/>
            </p:cNvSpPr>
            <p:nvPr/>
          </p:nvSpPr>
          <p:spPr bwMode="auto">
            <a:xfrm>
              <a:off x="6400800" y="3276600"/>
              <a:ext cx="332642" cy="14128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70"/>
            <p:cNvSpPr>
              <a:spLocks noChangeArrowheads="1"/>
            </p:cNvSpPr>
            <p:nvPr/>
          </p:nvSpPr>
          <p:spPr bwMode="auto">
            <a:xfrm>
              <a:off x="2591255" y="2438400"/>
              <a:ext cx="358769" cy="1111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srgbClr val="FFFFCC"/>
                </a:solidFill>
                <a:latin typeface="Calibri" pitchFamily="34" charset="0"/>
              </a:endParaRPr>
            </a:p>
          </p:txBody>
        </p:sp>
        <p:sp>
          <p:nvSpPr>
            <p:cNvPr id="13" name="Text Box 43"/>
            <p:cNvSpPr txBox="1">
              <a:spLocks noChangeArrowheads="1"/>
            </p:cNvSpPr>
            <p:nvPr/>
          </p:nvSpPr>
          <p:spPr bwMode="auto">
            <a:xfrm>
              <a:off x="616758" y="1989133"/>
              <a:ext cx="1484276" cy="546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</a:rPr>
                <a:t>Primary 5 </a:t>
              </a:r>
              <a:r>
                <a:rPr lang="en-US" sz="1200" dirty="0" err="1">
                  <a:solidFill>
                    <a:srgbClr val="000000"/>
                  </a:solidFill>
                </a:rPr>
                <a:t>GeV</a:t>
              </a:r>
              <a:r>
                <a:rPr lang="en-US" sz="1200" dirty="0">
                  <a:solidFill>
                    <a:srgbClr val="000000"/>
                  </a:solidFill>
                </a:rPr>
                <a:t> e</a:t>
              </a:r>
              <a:r>
                <a:rPr lang="en-US" sz="1200" baseline="30000" dirty="0">
                  <a:solidFill>
                    <a:srgbClr val="000000"/>
                  </a:solidFill>
                </a:rPr>
                <a:t>-</a:t>
              </a:r>
              <a:r>
                <a:rPr lang="en-US" sz="1200" dirty="0">
                  <a:solidFill>
                    <a:srgbClr val="000000"/>
                  </a:solidFill>
                </a:rPr>
                <a:t>  </a:t>
              </a:r>
              <a:r>
                <a:rPr lang="en-US" sz="1200" dirty="0" err="1">
                  <a:solidFill>
                    <a:srgbClr val="000000"/>
                  </a:solidFill>
                </a:rPr>
                <a:t>Linac</a:t>
              </a:r>
              <a:endParaRPr lang="en-US" sz="1200" baseline="30000" dirty="0">
                <a:solidFill>
                  <a:srgbClr val="000000"/>
                </a:solidFill>
              </a:endParaRPr>
            </a:p>
          </p:txBody>
        </p:sp>
        <p:sp>
          <p:nvSpPr>
            <p:cNvPr id="14" name="Text Box 44"/>
            <p:cNvSpPr txBox="1">
              <a:spLocks noChangeArrowheads="1"/>
            </p:cNvSpPr>
            <p:nvPr/>
          </p:nvSpPr>
          <p:spPr bwMode="auto">
            <a:xfrm>
              <a:off x="3124200" y="2057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</a:rPr>
                <a:t>Injector Linac</a:t>
              </a:r>
            </a:p>
          </p:txBody>
        </p:sp>
        <p:sp>
          <p:nvSpPr>
            <p:cNvPr id="15" name="Text Box 48"/>
            <p:cNvSpPr txBox="1">
              <a:spLocks noChangeArrowheads="1"/>
            </p:cNvSpPr>
            <p:nvPr/>
          </p:nvSpPr>
          <p:spPr bwMode="auto">
            <a:xfrm>
              <a:off x="6723184" y="2824161"/>
              <a:ext cx="130858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</a:rPr>
                <a:t>Booster Linac</a:t>
              </a:r>
            </a:p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</a:rPr>
                <a:t>2 GHz </a:t>
              </a:r>
            </a:p>
          </p:txBody>
        </p:sp>
        <p:sp>
          <p:nvSpPr>
            <p:cNvPr id="16" name="Text Box 42"/>
            <p:cNvSpPr txBox="1">
              <a:spLocks noChangeArrowheads="1"/>
            </p:cNvSpPr>
            <p:nvPr/>
          </p:nvSpPr>
          <p:spPr bwMode="auto">
            <a:xfrm>
              <a:off x="1947180" y="1720903"/>
              <a:ext cx="1332365" cy="655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</a:rPr>
                <a:t/>
              </a:r>
              <a:br>
                <a:rPr lang="en-US" sz="1200" dirty="0">
                  <a:solidFill>
                    <a:srgbClr val="000000"/>
                  </a:solidFill>
                </a:rPr>
              </a:br>
              <a:r>
                <a:rPr lang="en-US" sz="1200" dirty="0">
                  <a:solidFill>
                    <a:srgbClr val="000000"/>
                  </a:solidFill>
                </a:rPr>
                <a:t>Pre-injector </a:t>
              </a:r>
            </a:p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</a:rPr>
                <a:t>e</a:t>
              </a:r>
              <a:r>
                <a:rPr lang="en-US" sz="1200" baseline="30000" dirty="0">
                  <a:solidFill>
                    <a:srgbClr val="000000"/>
                  </a:solidFill>
                </a:rPr>
                <a:t>+</a:t>
              </a:r>
              <a:r>
                <a:rPr lang="en-US" sz="1200" dirty="0">
                  <a:solidFill>
                    <a:srgbClr val="000000"/>
                  </a:solidFill>
                </a:rPr>
                <a:t> </a:t>
              </a:r>
              <a:r>
                <a:rPr lang="en-US" sz="1200" dirty="0" err="1">
                  <a:solidFill>
                    <a:srgbClr val="000000"/>
                  </a:solidFill>
                </a:rPr>
                <a:t>Linac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17" name="Text Box 40"/>
            <p:cNvSpPr txBox="1">
              <a:spLocks noChangeArrowheads="1"/>
            </p:cNvSpPr>
            <p:nvPr/>
          </p:nvSpPr>
          <p:spPr bwMode="auto">
            <a:xfrm>
              <a:off x="1752600" y="3505200"/>
              <a:ext cx="1295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</a:rPr>
                <a:t>Pre-injector </a:t>
              </a:r>
            </a:p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</a:rPr>
                <a:t> e</a:t>
              </a:r>
              <a:r>
                <a:rPr lang="en-US" sz="1200" baseline="30000">
                  <a:solidFill>
                    <a:srgbClr val="000000"/>
                  </a:solidFill>
                </a:rPr>
                <a:t>-  </a:t>
              </a:r>
              <a:r>
                <a:rPr lang="en-US" sz="1200">
                  <a:solidFill>
                    <a:srgbClr val="000000"/>
                  </a:solidFill>
                </a:rPr>
                <a:t>Linac </a:t>
              </a:r>
              <a:endParaRPr lang="en-US" sz="1200" baseline="30000">
                <a:solidFill>
                  <a:srgbClr val="000000"/>
                </a:solidFill>
              </a:endParaRP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4419600" y="3581400"/>
              <a:ext cx="500458" cy="276999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190EFF"/>
                  </a:solidFill>
                  <a:latin typeface="Arial Narrow" pitchFamily="34" charset="0"/>
                </a:rPr>
                <a:t>-</a:t>
              </a:r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 DR</a:t>
              </a:r>
            </a:p>
          </p:txBody>
        </p:sp>
        <p:sp>
          <p:nvSpPr>
            <p:cNvPr id="19" name="Rectangle 49"/>
            <p:cNvSpPr>
              <a:spLocks noChangeArrowheads="1"/>
            </p:cNvSpPr>
            <p:nvPr/>
          </p:nvSpPr>
          <p:spPr bwMode="auto">
            <a:xfrm>
              <a:off x="827943" y="2525713"/>
              <a:ext cx="70338" cy="1270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0" name="Line 54"/>
            <p:cNvSpPr>
              <a:spLocks noChangeShapeType="1"/>
            </p:cNvSpPr>
            <p:nvPr/>
          </p:nvSpPr>
          <p:spPr bwMode="auto">
            <a:xfrm>
              <a:off x="1559170" y="3414712"/>
              <a:ext cx="1260230" cy="14288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Rectangle 49"/>
            <p:cNvSpPr>
              <a:spLocks noChangeArrowheads="1"/>
            </p:cNvSpPr>
            <p:nvPr/>
          </p:nvSpPr>
          <p:spPr bwMode="auto">
            <a:xfrm>
              <a:off x="1752600" y="3352800"/>
              <a:ext cx="359019" cy="111125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2" name="Rectangle 49"/>
            <p:cNvSpPr>
              <a:spLocks noChangeArrowheads="1"/>
            </p:cNvSpPr>
            <p:nvPr/>
          </p:nvSpPr>
          <p:spPr bwMode="auto">
            <a:xfrm>
              <a:off x="1524000" y="3352800"/>
              <a:ext cx="93785" cy="1016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3" name="Text Box 71"/>
            <p:cNvSpPr txBox="1">
              <a:spLocks noChangeArrowheads="1"/>
            </p:cNvSpPr>
            <p:nvPr/>
          </p:nvSpPr>
          <p:spPr bwMode="auto">
            <a:xfrm>
              <a:off x="470389" y="2447926"/>
              <a:ext cx="50702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Calibri" pitchFamily="34" charset="0"/>
                </a:rPr>
                <a:t>gun</a:t>
              </a:r>
            </a:p>
          </p:txBody>
        </p:sp>
        <p:grpSp>
          <p:nvGrpSpPr>
            <p:cNvPr id="24" name="Group 85"/>
            <p:cNvGrpSpPr>
              <a:grpSpLocks/>
            </p:cNvGrpSpPr>
            <p:nvPr/>
          </p:nvGrpSpPr>
          <p:grpSpPr bwMode="auto">
            <a:xfrm>
              <a:off x="4820030" y="3952874"/>
              <a:ext cx="931985" cy="290513"/>
              <a:chOff x="3463572" y="2608251"/>
              <a:chExt cx="3498963" cy="1440210"/>
            </a:xfrm>
          </p:grpSpPr>
          <p:grpSp>
            <p:nvGrpSpPr>
              <p:cNvPr id="73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76" name="Arc 5"/>
                <p:cNvSpPr/>
                <p:nvPr/>
              </p:nvSpPr>
              <p:spPr>
                <a:xfrm>
                  <a:off x="3463722" y="2608256"/>
                  <a:ext cx="1847561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defTabSz="914400">
                    <a:spcBef>
                      <a:spcPct val="0"/>
                    </a:spcBef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7" name="Arc 6"/>
                <p:cNvSpPr/>
                <p:nvPr/>
              </p:nvSpPr>
              <p:spPr>
                <a:xfrm flipH="1">
                  <a:off x="5311284" y="2608256"/>
                  <a:ext cx="1650887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defTabSz="914400">
                    <a:spcBef>
                      <a:spcPct val="0"/>
                    </a:spcBef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74" name="Straight Connector 3"/>
              <p:cNvCxnSpPr>
                <a:endCxn id="74" idx="0"/>
              </p:cNvCxnSpPr>
              <p:nvPr/>
            </p:nvCxnSpPr>
            <p:spPr>
              <a:xfrm flipV="1">
                <a:off x="4381543" y="404846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4"/>
              <p:cNvCxnSpPr/>
              <p:nvPr/>
            </p:nvCxnSpPr>
            <p:spPr>
              <a:xfrm flipV="1">
                <a:off x="4381543" y="260825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1"/>
            <p:cNvGrpSpPr>
              <a:grpSpLocks/>
            </p:cNvGrpSpPr>
            <p:nvPr/>
          </p:nvGrpSpPr>
          <p:grpSpPr bwMode="auto">
            <a:xfrm>
              <a:off x="3981830" y="3557587"/>
              <a:ext cx="1217734" cy="368300"/>
              <a:chOff x="2697463" y="3197835"/>
              <a:chExt cx="3498963" cy="1440210"/>
            </a:xfrm>
          </p:grpSpPr>
          <p:sp>
            <p:nvSpPr>
              <p:cNvPr id="69" name="Arc 68"/>
              <p:cNvSpPr/>
              <p:nvPr/>
            </p:nvSpPr>
            <p:spPr>
              <a:xfrm>
                <a:off x="2697615" y="3197839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914400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Arc 9"/>
              <p:cNvSpPr/>
              <p:nvPr/>
            </p:nvSpPr>
            <p:spPr>
              <a:xfrm flipH="1">
                <a:off x="4544966" y="3197839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914400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V="1">
                <a:off x="3614449" y="463804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3614449" y="319783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Connector 25"/>
            <p:cNvCxnSpPr/>
            <p:nvPr/>
          </p:nvCxnSpPr>
          <p:spPr>
            <a:xfrm>
              <a:off x="5105816" y="3581400"/>
              <a:ext cx="129538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64"/>
            <p:cNvGrpSpPr>
              <a:grpSpLocks/>
            </p:cNvGrpSpPr>
            <p:nvPr/>
          </p:nvGrpSpPr>
          <p:grpSpPr bwMode="auto">
            <a:xfrm>
              <a:off x="4038600" y="2895600"/>
              <a:ext cx="1217734" cy="368300"/>
              <a:chOff x="2697463" y="3197835"/>
              <a:chExt cx="3498963" cy="1440210"/>
            </a:xfrm>
          </p:grpSpPr>
          <p:sp>
            <p:nvSpPr>
              <p:cNvPr id="65" name="Arc 64"/>
              <p:cNvSpPr/>
              <p:nvPr/>
            </p:nvSpPr>
            <p:spPr>
              <a:xfrm>
                <a:off x="2698707" y="3197835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914400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66" name="Arc 15"/>
              <p:cNvSpPr/>
              <p:nvPr/>
            </p:nvSpPr>
            <p:spPr>
              <a:xfrm flipH="1">
                <a:off x="4546057" y="3197835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914400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 flipV="1">
                <a:off x="3615541" y="463804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3615541" y="319783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 flipV="1">
              <a:off x="5105816" y="3276600"/>
              <a:ext cx="1295380" cy="63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endCxn id="63" idx="2"/>
            </p:cNvCxnSpPr>
            <p:nvPr/>
          </p:nvCxnSpPr>
          <p:spPr>
            <a:xfrm>
              <a:off x="3810436" y="2590800"/>
              <a:ext cx="131442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572424" y="2895600"/>
              <a:ext cx="8381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86"/>
            <p:cNvGrpSpPr>
              <a:grpSpLocks/>
            </p:cNvGrpSpPr>
            <p:nvPr/>
          </p:nvGrpSpPr>
          <p:grpSpPr bwMode="auto">
            <a:xfrm>
              <a:off x="4876800" y="2590800"/>
              <a:ext cx="933450" cy="290513"/>
              <a:chOff x="3463572" y="2608251"/>
              <a:chExt cx="3498963" cy="1440210"/>
            </a:xfrm>
          </p:grpSpPr>
          <p:grpSp>
            <p:nvGrpSpPr>
              <p:cNvPr id="60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63" name="Arc 62"/>
                <p:cNvSpPr/>
                <p:nvPr/>
              </p:nvSpPr>
              <p:spPr>
                <a:xfrm>
                  <a:off x="3465143" y="2608251"/>
                  <a:ext cx="1850614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defTabSz="914400">
                    <a:spcBef>
                      <a:spcPct val="0"/>
                    </a:spcBef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" name="Arc 63"/>
                <p:cNvSpPr/>
                <p:nvPr/>
              </p:nvSpPr>
              <p:spPr>
                <a:xfrm flipH="1">
                  <a:off x="5315757" y="2608251"/>
                  <a:ext cx="1648293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defTabSz="914400">
                    <a:spcBef>
                      <a:spcPct val="0"/>
                    </a:spcBef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61" name="Straight Connector 60"/>
              <p:cNvCxnSpPr>
                <a:endCxn id="64" idx="0"/>
              </p:cNvCxnSpPr>
              <p:nvPr/>
            </p:nvCxnSpPr>
            <p:spPr>
              <a:xfrm flipV="1">
                <a:off x="4381523" y="404846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4381523" y="260825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Oval 75"/>
            <p:cNvSpPr>
              <a:spLocks noChangeArrowheads="1"/>
            </p:cNvSpPr>
            <p:nvPr/>
          </p:nvSpPr>
          <p:spPr bwMode="auto">
            <a:xfrm>
              <a:off x="4869473" y="3284538"/>
              <a:ext cx="507023" cy="312737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5400000" flipH="1" flipV="1">
              <a:off x="3048435" y="3429000"/>
              <a:ext cx="16764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886635" y="4257675"/>
              <a:ext cx="1614462" cy="952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 Box 20"/>
            <p:cNvSpPr txBox="1">
              <a:spLocks noChangeArrowheads="1"/>
            </p:cNvSpPr>
            <p:nvPr/>
          </p:nvSpPr>
          <p:spPr bwMode="auto">
            <a:xfrm>
              <a:off x="4953000" y="2590800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36" name="Text Box 20"/>
            <p:cNvSpPr txBox="1">
              <a:spLocks noChangeArrowheads="1"/>
            </p:cNvSpPr>
            <p:nvPr/>
          </p:nvSpPr>
          <p:spPr bwMode="auto">
            <a:xfrm>
              <a:off x="4249616" y="2890838"/>
              <a:ext cx="731227" cy="27781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FF0000"/>
                  </a:solidFill>
                  <a:latin typeface="Arial Narrow" pitchFamily="34" charset="0"/>
                </a:rPr>
                <a:t>+</a:t>
              </a:r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DR  </a:t>
              </a:r>
            </a:p>
          </p:txBody>
        </p:sp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4800600" y="3276600"/>
              <a:ext cx="662354" cy="30956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000000"/>
                  </a:solidFill>
                  <a:latin typeface="Arial Narrow" pitchFamily="34" charset="0"/>
                </a:rPr>
                <a:t>DL’s</a:t>
              </a:r>
              <a:r>
                <a:rPr lang="en-US" sz="1400">
                  <a:solidFill>
                    <a:srgbClr val="000000"/>
                  </a:solidFill>
                  <a:latin typeface="Arial Narrow" pitchFamily="34" charset="0"/>
                </a:rPr>
                <a:t> 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4515275" y="3952875"/>
              <a:ext cx="685789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 Box 48"/>
            <p:cNvSpPr txBox="1">
              <a:spLocks noChangeArrowheads="1"/>
            </p:cNvSpPr>
            <p:nvPr/>
          </p:nvSpPr>
          <p:spPr bwMode="auto">
            <a:xfrm>
              <a:off x="5715000" y="2971800"/>
              <a:ext cx="67554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</a:rPr>
                <a:t>BC1 </a:t>
              </a:r>
            </a:p>
          </p:txBody>
        </p:sp>
        <p:sp>
          <p:nvSpPr>
            <p:cNvPr id="40" name="Text Box 44"/>
            <p:cNvSpPr txBox="1">
              <a:spLocks noChangeArrowheads="1"/>
            </p:cNvSpPr>
            <p:nvPr/>
          </p:nvSpPr>
          <p:spPr bwMode="auto">
            <a:xfrm>
              <a:off x="687265" y="3389311"/>
              <a:ext cx="929054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</a:rPr>
                <a:t>DC gun</a:t>
              </a:r>
            </a:p>
          </p:txBody>
        </p:sp>
        <p:sp>
          <p:nvSpPr>
            <p:cNvPr id="41" name="Text Box 71"/>
            <p:cNvSpPr txBox="1">
              <a:spLocks noChangeArrowheads="1"/>
            </p:cNvSpPr>
            <p:nvPr/>
          </p:nvSpPr>
          <p:spPr bwMode="auto">
            <a:xfrm>
              <a:off x="2209800" y="2743200"/>
              <a:ext cx="740224" cy="291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Calibri" pitchFamily="34" charset="0"/>
                </a:rPr>
                <a:t>target</a:t>
              </a:r>
            </a:p>
          </p:txBody>
        </p:sp>
        <p:sp>
          <p:nvSpPr>
            <p:cNvPr id="42" name="Rectangle 52"/>
            <p:cNvSpPr>
              <a:spLocks noChangeArrowheads="1"/>
            </p:cNvSpPr>
            <p:nvPr/>
          </p:nvSpPr>
          <p:spPr bwMode="auto">
            <a:xfrm>
              <a:off x="2362200" y="26670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3" name="Rectangle 70"/>
            <p:cNvSpPr>
              <a:spLocks noChangeArrowheads="1"/>
            </p:cNvSpPr>
            <p:nvPr/>
          </p:nvSpPr>
          <p:spPr bwMode="auto">
            <a:xfrm flipV="1">
              <a:off x="2591255" y="2667000"/>
              <a:ext cx="358769" cy="8096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srgbClr val="FFFFCC"/>
                </a:solidFill>
                <a:latin typeface="Calibri" pitchFamily="34" charset="0"/>
              </a:endParaRPr>
            </a:p>
          </p:txBody>
        </p:sp>
        <p:sp>
          <p:nvSpPr>
            <p:cNvPr id="44" name="Line 41"/>
            <p:cNvSpPr>
              <a:spLocks noChangeShapeType="1"/>
            </p:cNvSpPr>
            <p:nvPr/>
          </p:nvSpPr>
          <p:spPr bwMode="auto">
            <a:xfrm flipV="1">
              <a:off x="2286000" y="25146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5" name="Line 41"/>
            <p:cNvSpPr>
              <a:spLocks noChangeShapeType="1"/>
            </p:cNvSpPr>
            <p:nvPr/>
          </p:nvSpPr>
          <p:spPr bwMode="auto">
            <a:xfrm flipV="1">
              <a:off x="2286000" y="26670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6" name="Line 41"/>
            <p:cNvSpPr>
              <a:spLocks noChangeShapeType="1"/>
            </p:cNvSpPr>
            <p:nvPr/>
          </p:nvSpPr>
          <p:spPr bwMode="auto">
            <a:xfrm flipV="1">
              <a:off x="2209800" y="25146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7" name="Line 41"/>
            <p:cNvSpPr>
              <a:spLocks noChangeShapeType="1"/>
            </p:cNvSpPr>
            <p:nvPr/>
          </p:nvSpPr>
          <p:spPr bwMode="auto">
            <a:xfrm>
              <a:off x="2209800" y="25908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8" name="Line 41"/>
            <p:cNvSpPr>
              <a:spLocks noChangeShapeType="1"/>
            </p:cNvSpPr>
            <p:nvPr/>
          </p:nvSpPr>
          <p:spPr bwMode="auto">
            <a:xfrm>
              <a:off x="2971800" y="25146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9" name="Line 41"/>
            <p:cNvSpPr>
              <a:spLocks noChangeShapeType="1"/>
            </p:cNvSpPr>
            <p:nvPr/>
          </p:nvSpPr>
          <p:spPr bwMode="auto">
            <a:xfrm flipV="1">
              <a:off x="2971800" y="25908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0" name="Line 41"/>
            <p:cNvSpPr>
              <a:spLocks noChangeShapeType="1"/>
            </p:cNvSpPr>
            <p:nvPr/>
          </p:nvSpPr>
          <p:spPr bwMode="auto">
            <a:xfrm flipV="1">
              <a:off x="3124200" y="2590800"/>
              <a:ext cx="762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" name="Text Box 44"/>
            <p:cNvSpPr txBox="1">
              <a:spLocks noChangeArrowheads="1"/>
            </p:cNvSpPr>
            <p:nvPr/>
          </p:nvSpPr>
          <p:spPr bwMode="auto">
            <a:xfrm>
              <a:off x="7315200" y="3505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</a:rPr>
                <a:t>9 GeV</a:t>
              </a:r>
            </a:p>
          </p:txBody>
        </p:sp>
        <p:sp>
          <p:nvSpPr>
            <p:cNvPr id="52" name="Text Box 44"/>
            <p:cNvSpPr txBox="1">
              <a:spLocks noChangeArrowheads="1"/>
            </p:cNvSpPr>
            <p:nvPr/>
          </p:nvSpPr>
          <p:spPr bwMode="auto">
            <a:xfrm>
              <a:off x="3124200" y="2743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</a:rPr>
                <a:t>2.86 GeV</a:t>
              </a:r>
            </a:p>
          </p:txBody>
        </p:sp>
        <p:sp>
          <p:nvSpPr>
            <p:cNvPr id="53" name="Text Box 44"/>
            <p:cNvSpPr txBox="1">
              <a:spLocks noChangeArrowheads="1"/>
            </p:cNvSpPr>
            <p:nvPr/>
          </p:nvSpPr>
          <p:spPr bwMode="auto">
            <a:xfrm>
              <a:off x="2057400" y="3124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</a:rPr>
                <a:t>0.2 GeV</a:t>
              </a:r>
            </a:p>
          </p:txBody>
        </p:sp>
        <p:sp>
          <p:nvSpPr>
            <p:cNvPr id="54" name="Text Box 20"/>
            <p:cNvSpPr txBox="1">
              <a:spLocks noChangeArrowheads="1"/>
            </p:cNvSpPr>
            <p:nvPr/>
          </p:nvSpPr>
          <p:spPr bwMode="auto">
            <a:xfrm>
              <a:off x="4972430" y="3952874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1005ED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944002" y="3200400"/>
              <a:ext cx="152398" cy="1524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944002" y="3505200"/>
              <a:ext cx="152398" cy="152400"/>
            </a:xfrm>
            <a:prstGeom prst="rect">
              <a:avLst/>
            </a:prstGeom>
            <a:solidFill>
              <a:srgbClr val="1005E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57" name="Line 65"/>
            <p:cNvSpPr>
              <a:spLocks noChangeShapeType="1"/>
            </p:cNvSpPr>
            <p:nvPr/>
          </p:nvSpPr>
          <p:spPr bwMode="auto">
            <a:xfrm flipV="1">
              <a:off x="6400800" y="3429000"/>
              <a:ext cx="304800" cy="152400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8" name="Rounded Rectangle 57"/>
            <p:cNvSpPr/>
            <p:nvPr/>
          </p:nvSpPr>
          <p:spPr>
            <a:xfrm rot="16200000">
              <a:off x="3716772" y="3217864"/>
              <a:ext cx="339725" cy="1523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59" name="Text Box 44"/>
            <p:cNvSpPr txBox="1">
              <a:spLocks noChangeArrowheads="1"/>
            </p:cNvSpPr>
            <p:nvPr/>
          </p:nvSpPr>
          <p:spPr bwMode="auto">
            <a:xfrm>
              <a:off x="2895600" y="3200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</a:rPr>
                <a:t>Spin rotatator</a:t>
              </a:r>
            </a:p>
          </p:txBody>
        </p:sp>
      </p:grpSp>
      <p:graphicFrame>
        <p:nvGraphicFramePr>
          <p:cNvPr id="249" name="Table 2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114012"/>
              </p:ext>
            </p:extLst>
          </p:nvPr>
        </p:nvGraphicFramePr>
        <p:xfrm>
          <a:off x="139700" y="1412658"/>
          <a:ext cx="8839200" cy="336889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470111"/>
                <a:gridCol w="539287"/>
                <a:gridCol w="672262"/>
                <a:gridCol w="620549"/>
                <a:gridCol w="660191"/>
                <a:gridCol w="612304"/>
                <a:gridCol w="627937"/>
                <a:gridCol w="588559"/>
                <a:gridCol w="719027"/>
                <a:gridCol w="554063"/>
                <a:gridCol w="555710"/>
                <a:gridCol w="559800"/>
                <a:gridCol w="659400"/>
              </a:tblGrid>
              <a:tr h="1520302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LINAC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Energy Gain (</a:t>
                      </a:r>
                      <a:r>
                        <a:rPr lang="en-US" sz="1200" b="1" u="none" strike="noStrike" dirty="0" err="1">
                          <a:latin typeface="+mj-lt"/>
                        </a:rPr>
                        <a:t>MeV</a:t>
                      </a:r>
                      <a:r>
                        <a:rPr lang="en-US" sz="1200" b="1" u="none" strike="noStrike" dirty="0">
                          <a:latin typeface="+mj-lt"/>
                        </a:rPr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Bunch charge (10^9)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 err="1">
                          <a:latin typeface="+mj-lt"/>
                        </a:rPr>
                        <a:t>rf</a:t>
                      </a:r>
                      <a:r>
                        <a:rPr lang="en-US" sz="1200" b="1" u="none" strike="noStrike" dirty="0">
                          <a:latin typeface="+mj-lt"/>
                        </a:rPr>
                        <a:t> pulse length (ns)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Power per structure (MW)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Loaded gradient (MV/m)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Configuration (structure/2 klystrons)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No of </a:t>
                      </a:r>
                      <a:r>
                        <a:rPr lang="en-US" sz="1200" b="1" u="none" strike="noStrike" dirty="0" err="1">
                          <a:latin typeface="+mj-lt"/>
                        </a:rPr>
                        <a:t>rf</a:t>
                      </a:r>
                      <a:r>
                        <a:rPr lang="en-US" sz="1200" b="1" u="none" strike="noStrike" dirty="0">
                          <a:latin typeface="+mj-lt"/>
                        </a:rPr>
                        <a:t> modules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pulse compressor gain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No of structures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Length (m)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Energy gain per </a:t>
                      </a:r>
                      <a:r>
                        <a:rPr lang="en-US" sz="1200" b="1" u="none" strike="noStrike" dirty="0" smtClean="0">
                          <a:latin typeface="+mj-lt"/>
                        </a:rPr>
                        <a:t>module</a:t>
                      </a:r>
                    </a:p>
                    <a:p>
                      <a:pPr algn="l" fontAlgn="auto"/>
                      <a:r>
                        <a:rPr lang="en-US" sz="1200" b="1" u="none" strike="noStrike" dirty="0" smtClean="0">
                          <a:latin typeface="+mj-lt"/>
                        </a:rPr>
                        <a:t>(</a:t>
                      </a:r>
                      <a:r>
                        <a:rPr lang="en-US" sz="1200" b="1" u="none" strike="noStrike" dirty="0" err="1" smtClean="0">
                          <a:latin typeface="+mj-lt"/>
                        </a:rPr>
                        <a:t>MeV</a:t>
                      </a:r>
                      <a:r>
                        <a:rPr lang="en-US" sz="1200" b="1" u="none" strike="noStrike" dirty="0" smtClean="0">
                          <a:latin typeface="+mj-lt"/>
                        </a:rPr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u="none" strike="noStrike" dirty="0">
                          <a:latin typeface="+mj-lt"/>
                        </a:rPr>
                        <a:t>Cost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vert="vert270" anchor="ctr"/>
                </a:tc>
              </a:tr>
              <a:tr h="366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latin typeface="+mj-lt"/>
                        </a:rPr>
                        <a:t> e- pre-injector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200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latin typeface="+mj-lt"/>
                        </a:rPr>
                        <a:t>4.3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1300-1700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54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18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2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2.3-2.5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8.0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30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latin typeface="+mj-lt"/>
                        </a:rPr>
                        <a:t>108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latin typeface="+mj-lt"/>
                        </a:rPr>
                        <a:t>5830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</a:tr>
              <a:tr h="366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latin typeface="+mj-lt"/>
                        </a:rPr>
                        <a:t> e+ pre-injector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200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latin typeface="+mj-lt"/>
                        </a:rPr>
                        <a:t>11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1300-1700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56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15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3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2.3-2.5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9.0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40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latin typeface="+mj-lt"/>
                        </a:rPr>
                        <a:t>90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latin typeface="+mj-lt"/>
                        </a:rPr>
                        <a:t>8745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</a:tr>
              <a:tr h="366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latin typeface="+mj-lt"/>
                        </a:rPr>
                        <a:t>injector linac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2660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latin typeface="+mj-lt"/>
                        </a:rPr>
                        <a:t>6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3600-4000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44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15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2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60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119.0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300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latin typeface="+mj-lt"/>
                        </a:rPr>
                        <a:t>45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 smtClean="0">
                          <a:latin typeface="+mj-lt"/>
                        </a:rPr>
                        <a:t>127950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</a:tr>
              <a:tr h="366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latin typeface="+mj-lt"/>
                        </a:rPr>
                        <a:t>positron drive linac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5000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latin typeface="+mj-lt"/>
                        </a:rPr>
                        <a:t>11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1300-1700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56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15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56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2.3-2.5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223.0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400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latin typeface="+mj-lt"/>
                        </a:rPr>
                        <a:t>90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latin typeface="+mj-lt"/>
                        </a:rPr>
                        <a:t>163240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</a:tr>
              <a:tr h="366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latin typeface="+mj-lt"/>
                        </a:rPr>
                        <a:t>booster linac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6140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latin typeface="+mj-lt"/>
                        </a:rPr>
                        <a:t>4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1700-2000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53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16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64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2-2.3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256.0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latin typeface="+mj-lt"/>
                        </a:rPr>
                        <a:t>473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latin typeface="+mj-lt"/>
                        </a:rPr>
                        <a:t>96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latin typeface="+mj-lt"/>
                        </a:rPr>
                        <a:t>186560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958" marR="3958" marT="3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35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r>
              <a:rPr lang="en-US" sz="3200" smtClean="0">
                <a:solidFill>
                  <a:srgbClr val="0B52FC"/>
                </a:solidFill>
              </a:rPr>
              <a:t>Linac structure beam loading and power flow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65708" y="1641558"/>
            <a:ext cx="1905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Parameters:</a:t>
            </a:r>
          </a:p>
          <a:p>
            <a:r>
              <a:rPr lang="en-US" dirty="0" smtClean="0"/>
              <a:t>tapered</a:t>
            </a:r>
          </a:p>
          <a:p>
            <a:r>
              <a:rPr lang="en-US" dirty="0" smtClean="0"/>
              <a:t>f= 1998 MHz</a:t>
            </a:r>
          </a:p>
          <a:p>
            <a:r>
              <a:rPr lang="en-US" dirty="0" smtClean="0"/>
              <a:t>L= 3 m</a:t>
            </a:r>
          </a:p>
          <a:p>
            <a:r>
              <a:rPr lang="en-US" dirty="0" smtClean="0"/>
              <a:t>Pin= 77 MW</a:t>
            </a:r>
          </a:p>
          <a:p>
            <a:r>
              <a:rPr lang="en-US" dirty="0" err="1" smtClean="0">
                <a:latin typeface="Helvetica" pitchFamily="34" charset="0"/>
                <a:cs typeface="Helvetica" pitchFamily="34" charset="0"/>
              </a:rPr>
              <a:t>Nb</a:t>
            </a:r>
            <a:r>
              <a:rPr lang="en-US" dirty="0" smtClean="0">
                <a:latin typeface="Helvetica" pitchFamily="34" charset="0"/>
                <a:cs typeface="Helvetica" pitchFamily="34" charset="0"/>
              </a:rPr>
              <a:t>= 624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N = 4.0 e9</a:t>
            </a:r>
          </a:p>
          <a:p>
            <a:r>
              <a:rPr lang="en-US" dirty="0" err="1" smtClean="0">
                <a:latin typeface="Helvetica" pitchFamily="34" charset="0"/>
                <a:cs typeface="Helvetica" pitchFamily="34" charset="0"/>
              </a:rPr>
              <a:t>Eacc</a:t>
            </a:r>
            <a:r>
              <a:rPr lang="en-US" dirty="0" smtClean="0">
                <a:latin typeface="Helvetica" pitchFamily="34" charset="0"/>
                <a:cs typeface="Helvetica" pitchFamily="34" charset="0"/>
              </a:rPr>
              <a:t> = 15 MV/m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37950"/>
            <a:ext cx="5524500" cy="562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Beam timing and operational modes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147" name="TextBox 81"/>
          <p:cNvSpPr txBox="1">
            <a:spLocks noChangeArrowheads="1"/>
          </p:cNvSpPr>
          <p:nvPr/>
        </p:nvSpPr>
        <p:spPr bwMode="auto">
          <a:xfrm>
            <a:off x="1295400" y="1371600"/>
            <a:ext cx="297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Before damping ring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1 GHz bunch spacing)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304800" y="2438400"/>
            <a:ext cx="609600" cy="3048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4" name="Rounded Rectangle 83"/>
          <p:cNvSpPr/>
          <p:nvPr/>
        </p:nvSpPr>
        <p:spPr>
          <a:xfrm>
            <a:off x="1371600" y="2438400"/>
            <a:ext cx="609600" cy="3048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5" name="Rounded Rectangle 84"/>
          <p:cNvSpPr/>
          <p:nvPr/>
        </p:nvSpPr>
        <p:spPr>
          <a:xfrm>
            <a:off x="2895600" y="2438400"/>
            <a:ext cx="609600" cy="304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6" name="Rounded Rectangle 85"/>
          <p:cNvSpPr/>
          <p:nvPr/>
        </p:nvSpPr>
        <p:spPr>
          <a:xfrm>
            <a:off x="3962400" y="2438400"/>
            <a:ext cx="609600" cy="304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2" name="TextBox 86"/>
          <p:cNvSpPr txBox="1">
            <a:spLocks noChangeArrowheads="1"/>
          </p:cNvSpPr>
          <p:nvPr/>
        </p:nvSpPr>
        <p:spPr bwMode="auto">
          <a:xfrm>
            <a:off x="3962400" y="24384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-</a:t>
            </a:r>
          </a:p>
        </p:txBody>
      </p:sp>
      <p:sp>
        <p:nvSpPr>
          <p:cNvPr id="6153" name="TextBox 87"/>
          <p:cNvSpPr txBox="1">
            <a:spLocks noChangeArrowheads="1"/>
          </p:cNvSpPr>
          <p:nvPr/>
        </p:nvSpPr>
        <p:spPr bwMode="auto">
          <a:xfrm>
            <a:off x="304800" y="24384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+</a:t>
            </a:r>
          </a:p>
        </p:txBody>
      </p:sp>
      <p:sp>
        <p:nvSpPr>
          <p:cNvPr id="6154" name="TextBox 88"/>
          <p:cNvSpPr txBox="1">
            <a:spLocks noChangeArrowheads="1"/>
          </p:cNvSpPr>
          <p:nvPr/>
        </p:nvSpPr>
        <p:spPr bwMode="auto">
          <a:xfrm>
            <a:off x="1371600" y="24384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+</a:t>
            </a:r>
          </a:p>
        </p:txBody>
      </p:sp>
      <p:sp>
        <p:nvSpPr>
          <p:cNvPr id="6155" name="TextBox 89"/>
          <p:cNvSpPr txBox="1">
            <a:spLocks noChangeArrowheads="1"/>
          </p:cNvSpPr>
          <p:nvPr/>
        </p:nvSpPr>
        <p:spPr bwMode="auto">
          <a:xfrm>
            <a:off x="2895600" y="24384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-</a:t>
            </a:r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3505200" y="3124200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914400" y="3124200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1981200" y="3733800"/>
            <a:ext cx="2590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9" name="TextBox 93"/>
          <p:cNvSpPr txBox="1">
            <a:spLocks noChangeArrowheads="1"/>
          </p:cNvSpPr>
          <p:nvPr/>
        </p:nvSpPr>
        <p:spPr bwMode="auto">
          <a:xfrm>
            <a:off x="3352800" y="3810000"/>
            <a:ext cx="114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2314 ns</a:t>
            </a:r>
          </a:p>
        </p:txBody>
      </p:sp>
      <p:sp>
        <p:nvSpPr>
          <p:cNvPr id="6160" name="TextBox 94"/>
          <p:cNvSpPr txBox="1">
            <a:spLocks noChangeArrowheads="1"/>
          </p:cNvSpPr>
          <p:nvPr/>
        </p:nvSpPr>
        <p:spPr bwMode="auto">
          <a:xfrm>
            <a:off x="3581400" y="3200400"/>
            <a:ext cx="99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717 ns</a:t>
            </a:r>
          </a:p>
        </p:txBody>
      </p:sp>
      <p:sp>
        <p:nvSpPr>
          <p:cNvPr id="6161" name="TextBox 95"/>
          <p:cNvSpPr txBox="1">
            <a:spLocks noChangeArrowheads="1"/>
          </p:cNvSpPr>
          <p:nvPr/>
        </p:nvSpPr>
        <p:spPr bwMode="auto">
          <a:xfrm>
            <a:off x="990600" y="3200400"/>
            <a:ext cx="99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717 ns</a:t>
            </a:r>
          </a:p>
        </p:txBody>
      </p:sp>
      <p:sp>
        <p:nvSpPr>
          <p:cNvPr id="6162" name="TextBox 96"/>
          <p:cNvSpPr txBox="1">
            <a:spLocks noChangeArrowheads="1"/>
          </p:cNvSpPr>
          <p:nvPr/>
        </p:nvSpPr>
        <p:spPr bwMode="auto">
          <a:xfrm>
            <a:off x="3962400" y="2057400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sp>
        <p:nvSpPr>
          <p:cNvPr id="6163" name="TextBox 97"/>
          <p:cNvSpPr txBox="1">
            <a:spLocks noChangeArrowheads="1"/>
          </p:cNvSpPr>
          <p:nvPr/>
        </p:nvSpPr>
        <p:spPr bwMode="auto">
          <a:xfrm>
            <a:off x="2743200" y="20574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sp>
        <p:nvSpPr>
          <p:cNvPr id="6164" name="TextBox 98"/>
          <p:cNvSpPr txBox="1">
            <a:spLocks noChangeArrowheads="1"/>
          </p:cNvSpPr>
          <p:nvPr/>
        </p:nvSpPr>
        <p:spPr bwMode="auto">
          <a:xfrm>
            <a:off x="1371600" y="20574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sp>
        <p:nvSpPr>
          <p:cNvPr id="6165" name="TextBox 99"/>
          <p:cNvSpPr txBox="1">
            <a:spLocks noChangeArrowheads="1"/>
          </p:cNvSpPr>
          <p:nvPr/>
        </p:nvSpPr>
        <p:spPr bwMode="auto">
          <a:xfrm>
            <a:off x="152400" y="20574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sp>
        <p:nvSpPr>
          <p:cNvPr id="6166" name="TextBox 100"/>
          <p:cNvSpPr txBox="1">
            <a:spLocks noChangeArrowheads="1"/>
          </p:cNvSpPr>
          <p:nvPr/>
        </p:nvSpPr>
        <p:spPr bwMode="auto">
          <a:xfrm>
            <a:off x="5867400" y="1371600"/>
            <a:ext cx="3048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After damping ring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2 GHz bunch spacing)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6248400" y="2514600"/>
            <a:ext cx="609600" cy="3048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" name="Rounded Rectangle 102"/>
          <p:cNvSpPr/>
          <p:nvPr/>
        </p:nvSpPr>
        <p:spPr>
          <a:xfrm>
            <a:off x="7696200" y="2514600"/>
            <a:ext cx="609600" cy="304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69" name="TextBox 103"/>
          <p:cNvSpPr txBox="1">
            <a:spLocks noChangeArrowheads="1"/>
          </p:cNvSpPr>
          <p:nvPr/>
        </p:nvSpPr>
        <p:spPr bwMode="auto">
          <a:xfrm>
            <a:off x="7696200" y="25146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-</a:t>
            </a:r>
          </a:p>
        </p:txBody>
      </p:sp>
      <p:sp>
        <p:nvSpPr>
          <p:cNvPr id="6170" name="TextBox 104"/>
          <p:cNvSpPr txBox="1">
            <a:spLocks noChangeArrowheads="1"/>
          </p:cNvSpPr>
          <p:nvPr/>
        </p:nvSpPr>
        <p:spPr bwMode="auto">
          <a:xfrm>
            <a:off x="6248400" y="25146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+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6858000" y="3124200"/>
            <a:ext cx="1447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2" name="TextBox 106"/>
          <p:cNvSpPr txBox="1">
            <a:spLocks noChangeArrowheads="1"/>
          </p:cNvSpPr>
          <p:nvPr/>
        </p:nvSpPr>
        <p:spPr bwMode="auto">
          <a:xfrm>
            <a:off x="7010400" y="3352800"/>
            <a:ext cx="114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1100 ns</a:t>
            </a:r>
          </a:p>
        </p:txBody>
      </p:sp>
      <p:sp>
        <p:nvSpPr>
          <p:cNvPr id="6173" name="TextBox 107"/>
          <p:cNvSpPr txBox="1">
            <a:spLocks noChangeArrowheads="1"/>
          </p:cNvSpPr>
          <p:nvPr/>
        </p:nvSpPr>
        <p:spPr bwMode="auto">
          <a:xfrm>
            <a:off x="7696200" y="21336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sp>
        <p:nvSpPr>
          <p:cNvPr id="6174" name="TextBox 108"/>
          <p:cNvSpPr txBox="1">
            <a:spLocks noChangeArrowheads="1"/>
          </p:cNvSpPr>
          <p:nvPr/>
        </p:nvSpPr>
        <p:spPr bwMode="auto">
          <a:xfrm>
            <a:off x="6248400" y="21336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990600" y="4343400"/>
          <a:ext cx="6900473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659"/>
                <a:gridCol w="2321809"/>
                <a:gridCol w="25350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 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Charge per bunch (</a:t>
                      </a:r>
                      <a:r>
                        <a:rPr lang="en-US" dirty="0" err="1" smtClean="0"/>
                        <a:t>nC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bunches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Low energy scans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0.6, 0.45, 0.4, 0.3, 0.23 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312, 472, 552, 792, 1112 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Beam parameters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5800" y="1295400"/>
          <a:ext cx="7239000" cy="5362956"/>
        </p:xfrm>
        <a:graphic>
          <a:graphicData uri="http://schemas.openxmlformats.org/drawingml/2006/table">
            <a:tbl>
              <a:tblPr/>
              <a:tblGrid>
                <a:gridCol w="2057400"/>
                <a:gridCol w="1143000"/>
                <a:gridCol w="1143000"/>
                <a:gridCol w="1409747"/>
                <a:gridCol w="1485853"/>
              </a:tblGrid>
              <a:tr h="8440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Parameter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Unit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CLIC </a:t>
                      </a:r>
                      <a:b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polarized electrons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CLIC</a:t>
                      </a:r>
                      <a:b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positrons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CLIC</a:t>
                      </a:r>
                      <a:r>
                        <a:rPr lang="en-US" sz="18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booster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err="1">
                          <a:latin typeface="Times New Roman"/>
                          <a:ea typeface="Calibri"/>
                          <a:cs typeface="Times New Roman"/>
                        </a:rPr>
                        <a:t>GeV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2.86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2.86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1800" baseline="300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4.3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4.3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3.75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312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312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312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Symbol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ns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pulse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ns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312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312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156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Symbol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x,y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1800" dirty="0" smtClean="0">
                          <a:latin typeface="Times New Roman"/>
                          <a:ea typeface="Calibri"/>
                          <a:cs typeface="Times New Roman"/>
                        </a:rPr>
                        <a:t>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&lt; 100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7071, 7577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600,10 ∙10</a:t>
                      </a:r>
                      <a:r>
                        <a:rPr lang="en-US" sz="18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-3</a:t>
                      </a:r>
                      <a:endParaRPr lang="en-US" sz="1800" baseline="30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z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mm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&lt; 4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3.3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44 ∙10</a:t>
                      </a:r>
                      <a:r>
                        <a:rPr lang="en-US" sz="18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-3</a:t>
                      </a:r>
                      <a:endParaRPr lang="en-US" sz="1800" baseline="30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&lt; 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1.63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1.7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7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Charge stability shot-to-shot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Charge stability flatness on flat top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rep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Hz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P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kW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Polarized electron source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9219" name="Group 14"/>
          <p:cNvGrpSpPr>
            <a:grpSpLocks/>
          </p:cNvGrpSpPr>
          <p:nvPr/>
        </p:nvGrpSpPr>
        <p:grpSpPr bwMode="auto">
          <a:xfrm>
            <a:off x="838200" y="3810000"/>
            <a:ext cx="6248400" cy="2060575"/>
            <a:chOff x="838200" y="3810000"/>
            <a:chExt cx="6248400" cy="2060377"/>
          </a:xfrm>
        </p:grpSpPr>
        <p:cxnSp>
          <p:nvCxnSpPr>
            <p:cNvPr id="9221" name="Straight Arrow Connector 15"/>
            <p:cNvCxnSpPr>
              <a:cxnSpLocks noChangeShapeType="1"/>
              <a:stCxn id="17" idx="3"/>
            </p:cNvCxnSpPr>
            <p:nvPr/>
          </p:nvCxnSpPr>
          <p:spPr bwMode="auto">
            <a:xfrm>
              <a:off x="1676400" y="4953000"/>
              <a:ext cx="5410200" cy="1588"/>
            </a:xfrm>
            <a:prstGeom prst="straightConnector1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17" name="Rounded Rectangle 16"/>
            <p:cNvSpPr/>
            <p:nvPr/>
          </p:nvSpPr>
          <p:spPr>
            <a:xfrm>
              <a:off x="1143000" y="4724312"/>
              <a:ext cx="533400" cy="457156"/>
            </a:xfrm>
            <a:prstGeom prst="roundRect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286000" y="4724312"/>
              <a:ext cx="228600" cy="457156"/>
            </a:xfrm>
            <a:prstGeom prst="round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819400" y="4724312"/>
              <a:ext cx="228600" cy="457156"/>
            </a:xfrm>
            <a:prstGeom prst="round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733800" y="4724312"/>
              <a:ext cx="2286000" cy="4571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733800" y="4724312"/>
              <a:ext cx="533400" cy="457156"/>
            </a:xfrm>
            <a:prstGeom prst="roundRect">
              <a:avLst/>
            </a:pr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38200" y="3810000"/>
              <a:ext cx="1524000" cy="5238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DC-gun, 140 kV</a:t>
              </a:r>
              <a:b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</a:br>
              <a:r>
                <a:rPr lang="en-US" sz="1400" kern="0" dirty="0" err="1">
                  <a:solidFill>
                    <a:sysClr val="windowText" lastClr="000000"/>
                  </a:solidFill>
                  <a:latin typeface="+mn-lt"/>
                </a:rPr>
                <a:t>GaAs</a:t>
              </a: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 cathode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81200" y="4343349"/>
              <a:ext cx="1447800" cy="3079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1 GHz </a:t>
              </a:r>
              <a:r>
                <a:rPr lang="en-US" sz="1400" kern="0" dirty="0" err="1">
                  <a:solidFill>
                    <a:sysClr val="windowText" lastClr="000000"/>
                  </a:solidFill>
                  <a:latin typeface="+mn-lt"/>
                </a:rPr>
                <a:t>buncher</a:t>
              </a:r>
              <a:endParaRPr lang="en-US" sz="1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10000" y="4343349"/>
              <a:ext cx="3048000" cy="3079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2 GHz </a:t>
              </a:r>
              <a:r>
                <a:rPr lang="en-US" sz="1400" kern="0" dirty="0" err="1">
                  <a:solidFill>
                    <a:sysClr val="windowText" lastClr="000000"/>
                  </a:solidFill>
                  <a:latin typeface="+mn-lt"/>
                </a:rPr>
                <a:t>buncher</a:t>
              </a: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 + accelerator</a:t>
              </a:r>
            </a:p>
          </p:txBody>
        </p:sp>
        <p:sp>
          <p:nvSpPr>
            <p:cNvPr id="25" name="Lightning Bolt 24"/>
            <p:cNvSpPr/>
            <p:nvPr/>
          </p:nvSpPr>
          <p:spPr>
            <a:xfrm rot="10800000">
              <a:off x="1752600" y="5181468"/>
              <a:ext cx="685800" cy="533349"/>
            </a:xfrm>
            <a:prstGeom prst="lightningBol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14600" y="5562432"/>
              <a:ext cx="1447800" cy="3079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Polarized laser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14400" y="1676400"/>
            <a:ext cx="7467600" cy="18494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US" sz="2000" dirty="0">
                <a:solidFill>
                  <a:srgbClr val="0B52FC"/>
                </a:solidFill>
                <a:latin typeface="Comic Sans MS" pitchFamily="66" charset="0"/>
              </a:rPr>
              <a:t> Classical polarized source wit bunching system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US" sz="2000" dirty="0">
                <a:solidFill>
                  <a:srgbClr val="0B52FC"/>
                </a:solidFill>
                <a:latin typeface="Comic Sans MS" pitchFamily="66" charset="0"/>
              </a:rPr>
              <a:t> Charge production demonstrated by SLAC experiment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US" sz="2000" dirty="0">
                <a:solidFill>
                  <a:srgbClr val="0B52FC"/>
                </a:solidFill>
                <a:latin typeface="Comic Sans MS" pitchFamily="66" charset="0"/>
              </a:rPr>
              <a:t> Simulations showed 87 % capture efficiency (F. </a:t>
            </a:r>
            <a:r>
              <a:rPr lang="en-US" sz="2000" dirty="0" err="1">
                <a:solidFill>
                  <a:srgbClr val="0B52FC"/>
                </a:solidFill>
                <a:latin typeface="Comic Sans MS" pitchFamily="66" charset="0"/>
              </a:rPr>
              <a:t>Zou</a:t>
            </a:r>
            <a:r>
              <a:rPr lang="en-US" sz="2000" dirty="0">
                <a:solidFill>
                  <a:srgbClr val="0B52FC"/>
                </a:solidFill>
                <a:latin typeface="Comic Sans MS" pitchFamily="66" charset="0"/>
              </a:rPr>
              <a:t>, SLAC)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Polarized electron source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parameters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1676400"/>
          <a:ext cx="5469151" cy="4064004"/>
        </p:xfrm>
        <a:graphic>
          <a:graphicData uri="http://schemas.openxmlformats.org/drawingml/2006/table">
            <a:tbl>
              <a:tblPr/>
              <a:tblGrid>
                <a:gridCol w="2629400"/>
                <a:gridCol w="368116"/>
                <a:gridCol w="979305"/>
                <a:gridCol w="1492330"/>
              </a:tblGrid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POLARIZED SOURCE FOR CLIC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0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10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Electrons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CLIC 1 GHz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CLIC DC/</a:t>
                      </a:r>
                      <a:b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SLAC Demo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Number of electrons per bunch (*10^9)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3.72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Charge/single bunch (</a:t>
                      </a: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nC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0.96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Charge/macrobunch (nC)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Bunch spacing(ns)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RF frequeny (GHz)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Bunch length at cathode (ps)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Number of bunches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Repetition rate (Hz)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QE(%)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Polarization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&gt;80%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&gt;80%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Circular polarization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&gt;99%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&gt;99%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Laser wavelength (nm)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row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Laser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780-880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Energy/micropulse on cathode (nJ)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Energy/macropulse on cathode (μJ)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Energy/micropulse laser room (nJ)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1526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Energy/macrop. Laser room (μJ)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Mean power  per pulse (kW)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Average power at cathode wavelength(mW)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9.5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</a:tbl>
          </a:graphicData>
        </a:graphic>
      </p:graphicFrame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248400" y="1676400"/>
            <a:ext cx="2133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Laser scheme</a:t>
            </a:r>
          </a:p>
        </p:txBody>
      </p:sp>
      <p:pic>
        <p:nvPicPr>
          <p:cNvPr id="5" name="Picture 4" descr="laserscheme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2286000"/>
            <a:ext cx="5425440" cy="27553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60960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For the 1 GHz approach cathode current densities of 3-6 A/cm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2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would be needed, 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the dc approach uses &lt; 1 A/cm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2</a:t>
            </a:r>
            <a:endParaRPr lang="en-US" baseline="30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Polarized electron source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600200" y="1371600"/>
            <a:ext cx="5638800" cy="5076825"/>
            <a:chOff x="1371600" y="1171575"/>
            <a:chExt cx="5715000" cy="5381625"/>
          </a:xfrm>
        </p:grpSpPr>
        <p:pic>
          <p:nvPicPr>
            <p:cNvPr id="1126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1171575"/>
              <a:ext cx="5715000" cy="538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69" name="Line 6"/>
            <p:cNvSpPr>
              <a:spLocks noChangeShapeType="1"/>
            </p:cNvSpPr>
            <p:nvPr/>
          </p:nvSpPr>
          <p:spPr bwMode="auto">
            <a:xfrm>
              <a:off x="2438400" y="4572000"/>
              <a:ext cx="441960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0" name="Text Box 7"/>
            <p:cNvSpPr txBox="1">
              <a:spLocks noChangeArrowheads="1"/>
            </p:cNvSpPr>
            <p:nvPr/>
          </p:nvSpPr>
          <p:spPr bwMode="auto">
            <a:xfrm>
              <a:off x="3962400" y="4267200"/>
              <a:ext cx="2590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CLIC Goal 0.5 TeV: 35e11</a:t>
              </a:r>
            </a:p>
          </p:txBody>
        </p:sp>
      </p:grpSp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7239000" y="64008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J. Shepard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Positron source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conventional ?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533400" y="1905000"/>
            <a:ext cx="8451850" cy="3657600"/>
            <a:chOff x="533400" y="1905000"/>
            <a:chExt cx="8451850" cy="3657600"/>
          </a:xfrm>
        </p:grpSpPr>
        <p:sp>
          <p:nvSpPr>
            <p:cNvPr id="12292" name="Line 5"/>
            <p:cNvSpPr>
              <a:spLocks noChangeShapeType="1"/>
            </p:cNvSpPr>
            <p:nvPr/>
          </p:nvSpPr>
          <p:spPr bwMode="auto">
            <a:xfrm flipH="1">
              <a:off x="2841625" y="2682875"/>
              <a:ext cx="508000" cy="134302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3" name="Line 6"/>
            <p:cNvSpPr>
              <a:spLocks noChangeShapeType="1"/>
            </p:cNvSpPr>
            <p:nvPr/>
          </p:nvSpPr>
          <p:spPr bwMode="auto">
            <a:xfrm>
              <a:off x="985838" y="4016375"/>
              <a:ext cx="1852613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4" name="Text Box 7"/>
            <p:cNvSpPr txBox="1">
              <a:spLocks noChangeArrowheads="1"/>
            </p:cNvSpPr>
            <p:nvPr/>
          </p:nvSpPr>
          <p:spPr bwMode="auto">
            <a:xfrm>
              <a:off x="1143000" y="3276600"/>
              <a:ext cx="14890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/>
                <a:t> Primary beam </a:t>
              </a:r>
            </a:p>
            <a:p>
              <a:pPr algn="ctr"/>
              <a:r>
                <a:rPr lang="en-US" sz="1200" b="1"/>
                <a:t>Linac for e</a:t>
              </a:r>
              <a:r>
                <a:rPr lang="en-US" sz="1200" b="1" baseline="30000"/>
                <a:t>-</a:t>
              </a:r>
            </a:p>
          </p:txBody>
        </p:sp>
        <p:sp>
          <p:nvSpPr>
            <p:cNvPr id="12295" name="Text Box 8"/>
            <p:cNvSpPr txBox="1">
              <a:spLocks noChangeArrowheads="1"/>
            </p:cNvSpPr>
            <p:nvPr/>
          </p:nvSpPr>
          <p:spPr bwMode="auto">
            <a:xfrm>
              <a:off x="1219200" y="4343400"/>
              <a:ext cx="122078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 </a:t>
              </a:r>
              <a:r>
                <a:rPr lang="en-US" sz="1600"/>
                <a:t>2 </a:t>
              </a:r>
              <a:r>
                <a:rPr lang="en-US" sz="1400" b="1"/>
                <a:t>GHz</a:t>
              </a:r>
            </a:p>
          </p:txBody>
        </p:sp>
        <p:sp>
          <p:nvSpPr>
            <p:cNvPr id="12296" name="Text Box 39"/>
            <p:cNvSpPr txBox="1">
              <a:spLocks noChangeArrowheads="1"/>
            </p:cNvSpPr>
            <p:nvPr/>
          </p:nvSpPr>
          <p:spPr bwMode="auto">
            <a:xfrm>
              <a:off x="4419600" y="2057400"/>
              <a:ext cx="723900" cy="27463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AMD</a:t>
              </a:r>
            </a:p>
          </p:txBody>
        </p:sp>
        <p:sp>
          <p:nvSpPr>
            <p:cNvPr id="12297" name="Line 40"/>
            <p:cNvSpPr>
              <a:spLocks noChangeShapeType="1"/>
            </p:cNvSpPr>
            <p:nvPr/>
          </p:nvSpPr>
          <p:spPr bwMode="auto">
            <a:xfrm>
              <a:off x="2851150" y="4025900"/>
              <a:ext cx="508000" cy="134302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8" name="Line 41"/>
            <p:cNvSpPr>
              <a:spLocks noChangeShapeType="1"/>
            </p:cNvSpPr>
            <p:nvPr/>
          </p:nvSpPr>
          <p:spPr bwMode="auto">
            <a:xfrm flipH="1">
              <a:off x="6662738" y="4025900"/>
              <a:ext cx="508000" cy="134302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9" name="Line 42"/>
            <p:cNvSpPr>
              <a:spLocks noChangeShapeType="1"/>
            </p:cNvSpPr>
            <p:nvPr/>
          </p:nvSpPr>
          <p:spPr bwMode="auto">
            <a:xfrm>
              <a:off x="6677025" y="2682875"/>
              <a:ext cx="508000" cy="134302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0" name="Line 43"/>
            <p:cNvSpPr>
              <a:spLocks noChangeShapeType="1"/>
            </p:cNvSpPr>
            <p:nvPr/>
          </p:nvSpPr>
          <p:spPr bwMode="auto">
            <a:xfrm flipH="1">
              <a:off x="7162800" y="4038600"/>
              <a:ext cx="18224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1" name="Line 44"/>
            <p:cNvSpPr>
              <a:spLocks noChangeShapeType="1"/>
            </p:cNvSpPr>
            <p:nvPr/>
          </p:nvSpPr>
          <p:spPr bwMode="auto">
            <a:xfrm flipH="1" flipV="1">
              <a:off x="3352799" y="2667000"/>
              <a:ext cx="3332162" cy="127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Line 45"/>
            <p:cNvSpPr>
              <a:spLocks noChangeShapeType="1"/>
            </p:cNvSpPr>
            <p:nvPr/>
          </p:nvSpPr>
          <p:spPr bwMode="auto">
            <a:xfrm flipH="1">
              <a:off x="3338513" y="5346700"/>
              <a:ext cx="3333750" cy="127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5" name="Straight Arrow Connector 14"/>
            <p:cNvCxnSpPr>
              <a:stCxn id="16" idx="3"/>
            </p:cNvCxnSpPr>
            <p:nvPr/>
          </p:nvCxnSpPr>
          <p:spPr>
            <a:xfrm>
              <a:off x="1066800" y="4038600"/>
              <a:ext cx="1828800" cy="1588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5"/>
            <p:cNvSpPr/>
            <p:nvPr/>
          </p:nvSpPr>
          <p:spPr>
            <a:xfrm>
              <a:off x="533400" y="3810000"/>
              <a:ext cx="533400" cy="457200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7086600" y="3810000"/>
              <a:ext cx="228600" cy="45720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743200" y="3810000"/>
              <a:ext cx="228600" cy="45720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1295400" y="3810000"/>
              <a:ext cx="1219200" cy="457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4191000" y="2438400"/>
              <a:ext cx="228600" cy="4572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309" name="TextBox 20"/>
            <p:cNvSpPr txBox="1">
              <a:spLocks noChangeArrowheads="1"/>
            </p:cNvSpPr>
            <p:nvPr/>
          </p:nvSpPr>
          <p:spPr bwMode="auto">
            <a:xfrm>
              <a:off x="533400" y="3886200"/>
              <a:ext cx="609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/>
                <a:t>Gun</a:t>
              </a:r>
            </a:p>
          </p:txBody>
        </p:sp>
        <p:sp>
          <p:nvSpPr>
            <p:cNvPr id="12310" name="Text Box 8"/>
            <p:cNvSpPr txBox="1">
              <a:spLocks noChangeArrowheads="1"/>
            </p:cNvSpPr>
            <p:nvPr/>
          </p:nvSpPr>
          <p:spPr bwMode="auto">
            <a:xfrm>
              <a:off x="1295400" y="3886200"/>
              <a:ext cx="12207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 </a:t>
              </a:r>
              <a:r>
                <a:rPr lang="en-US" sz="1600"/>
                <a:t>5 GeV</a:t>
              </a:r>
              <a:endParaRPr lang="en-US" sz="1200"/>
            </a:p>
          </p:txBody>
        </p:sp>
        <p:sp>
          <p:nvSpPr>
            <p:cNvPr id="12311" name="Text Box 7"/>
            <p:cNvSpPr txBox="1">
              <a:spLocks noChangeArrowheads="1"/>
            </p:cNvSpPr>
            <p:nvPr/>
          </p:nvSpPr>
          <p:spPr bwMode="auto">
            <a:xfrm>
              <a:off x="4953000" y="1905000"/>
              <a:ext cx="14890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/>
                <a:t> Primary beam </a:t>
              </a:r>
            </a:p>
            <a:p>
              <a:pPr algn="ctr"/>
              <a:r>
                <a:rPr lang="en-US" sz="1200" b="1"/>
                <a:t>Linac for e</a:t>
              </a:r>
              <a:r>
                <a:rPr lang="en-US" sz="1200" b="1" baseline="30000"/>
                <a:t>-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5105400" y="2438400"/>
              <a:ext cx="1219200" cy="4572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313" name="Text Box 8"/>
            <p:cNvSpPr txBox="1">
              <a:spLocks noChangeArrowheads="1"/>
            </p:cNvSpPr>
            <p:nvPr/>
          </p:nvSpPr>
          <p:spPr bwMode="auto">
            <a:xfrm>
              <a:off x="5105400" y="2514600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 </a:t>
              </a:r>
              <a:r>
                <a:rPr lang="en-US" sz="1600"/>
                <a:t>200 MeV</a:t>
              </a:r>
              <a:endParaRPr lang="en-US" sz="120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810000" y="2438400"/>
              <a:ext cx="76200" cy="4572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Chevron 26"/>
            <p:cNvSpPr/>
            <p:nvPr/>
          </p:nvSpPr>
          <p:spPr>
            <a:xfrm>
              <a:off x="4495800" y="2438400"/>
              <a:ext cx="533400" cy="457200"/>
            </a:xfrm>
            <a:prstGeom prst="chevron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316" name="Text Box 39"/>
            <p:cNvSpPr txBox="1">
              <a:spLocks noChangeArrowheads="1"/>
            </p:cNvSpPr>
            <p:nvPr/>
          </p:nvSpPr>
          <p:spPr bwMode="auto">
            <a:xfrm>
              <a:off x="3733800" y="1981200"/>
              <a:ext cx="723900" cy="4616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Hybrid target</a:t>
              </a:r>
            </a:p>
          </p:txBody>
        </p:sp>
        <p:sp>
          <p:nvSpPr>
            <p:cNvPr id="12317" name="Text Box 39"/>
            <p:cNvSpPr txBox="1">
              <a:spLocks noChangeArrowheads="1"/>
            </p:cNvSpPr>
            <p:nvPr/>
          </p:nvSpPr>
          <p:spPr bwMode="auto">
            <a:xfrm>
              <a:off x="4419600" y="4724400"/>
              <a:ext cx="723900" cy="27463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AMD</a:t>
              </a: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4191000" y="5105400"/>
              <a:ext cx="228600" cy="4572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319" name="Text Box 7"/>
            <p:cNvSpPr txBox="1">
              <a:spLocks noChangeArrowheads="1"/>
            </p:cNvSpPr>
            <p:nvPr/>
          </p:nvSpPr>
          <p:spPr bwMode="auto">
            <a:xfrm>
              <a:off x="4953000" y="4572000"/>
              <a:ext cx="14890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/>
                <a:t> Primary beam </a:t>
              </a:r>
            </a:p>
            <a:p>
              <a:pPr algn="ctr"/>
              <a:r>
                <a:rPr lang="en-US" sz="1200" b="1"/>
                <a:t>Linac for e</a:t>
              </a:r>
              <a:r>
                <a:rPr lang="en-US" sz="1200" b="1" baseline="30000"/>
                <a:t>-</a:t>
              </a: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5105400" y="5105400"/>
              <a:ext cx="1219200" cy="4572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321" name="Text Box 8"/>
            <p:cNvSpPr txBox="1">
              <a:spLocks noChangeArrowheads="1"/>
            </p:cNvSpPr>
            <p:nvPr/>
          </p:nvSpPr>
          <p:spPr bwMode="auto">
            <a:xfrm>
              <a:off x="5105400" y="5181600"/>
              <a:ext cx="1371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 </a:t>
              </a:r>
              <a:r>
                <a:rPr lang="en-US" sz="1600"/>
                <a:t>200 MeV</a:t>
              </a:r>
              <a:endParaRPr lang="en-US" sz="1200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3810000" y="5105400"/>
              <a:ext cx="76200" cy="4572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Chevron 34"/>
            <p:cNvSpPr/>
            <p:nvPr/>
          </p:nvSpPr>
          <p:spPr>
            <a:xfrm>
              <a:off x="4495800" y="5105400"/>
              <a:ext cx="533400" cy="457200"/>
            </a:xfrm>
            <a:prstGeom prst="chevron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324" name="Text Box 39"/>
            <p:cNvSpPr txBox="1">
              <a:spLocks noChangeArrowheads="1"/>
            </p:cNvSpPr>
            <p:nvPr/>
          </p:nvSpPr>
          <p:spPr bwMode="auto">
            <a:xfrm>
              <a:off x="3733800" y="4648200"/>
              <a:ext cx="723900" cy="4616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Hybrid target</a:t>
              </a:r>
            </a:p>
          </p:txBody>
        </p:sp>
        <p:sp>
          <p:nvSpPr>
            <p:cNvPr id="12325" name="Text Box 39"/>
            <p:cNvSpPr txBox="1">
              <a:spLocks noChangeArrowheads="1"/>
            </p:cNvSpPr>
            <p:nvPr/>
          </p:nvSpPr>
          <p:spPr bwMode="auto">
            <a:xfrm>
              <a:off x="3124200" y="3810000"/>
              <a:ext cx="838200" cy="4616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RF-deflector</a:t>
              </a: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7848600" y="3810000"/>
              <a:ext cx="685800" cy="4572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327" name="Text Box 39"/>
            <p:cNvSpPr txBox="1">
              <a:spLocks noChangeArrowheads="1"/>
            </p:cNvSpPr>
            <p:nvPr/>
          </p:nvSpPr>
          <p:spPr bwMode="auto">
            <a:xfrm>
              <a:off x="7696200" y="3352800"/>
              <a:ext cx="1066800" cy="4616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Bunch compressor</a:t>
              </a:r>
            </a:p>
          </p:txBody>
        </p:sp>
      </p:grpSp>
      <p:sp>
        <p:nvSpPr>
          <p:cNvPr id="12291" name="TextBox 39"/>
          <p:cNvSpPr txBox="1">
            <a:spLocks noChangeArrowheads="1"/>
          </p:cNvSpPr>
          <p:nvPr/>
        </p:nvSpPr>
        <p:spPr bwMode="auto">
          <a:xfrm>
            <a:off x="1295400" y="6096000"/>
            <a:ext cx="548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AMD: 200 mm long, 20 mm radius, 6T field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CC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E2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1597</Words>
  <Application>Microsoft Office PowerPoint</Application>
  <PresentationFormat>On-screen Show (4:3)</PresentationFormat>
  <Paragraphs>580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Paper Presentation 1</vt:lpstr>
      <vt:lpstr>Status of the CLIC main beam injectors</vt:lpstr>
      <vt:lpstr>Layout</vt:lpstr>
      <vt:lpstr>PowerPoint Presentation</vt:lpstr>
      <vt:lpstr>Beam timing and operational modes</vt:lpstr>
      <vt:lpstr>Beam parameters</vt:lpstr>
      <vt:lpstr>Polarized electron source</vt:lpstr>
      <vt:lpstr>Polarized electron source parameters</vt:lpstr>
      <vt:lpstr>Polarized electron source</vt:lpstr>
      <vt:lpstr>Positron source conventional ?</vt:lpstr>
      <vt:lpstr>Hybrid target</vt:lpstr>
      <vt:lpstr>Primary electron beam  and linac</vt:lpstr>
      <vt:lpstr>Yield simulations  capture and pre-injector linac</vt:lpstr>
      <vt:lpstr>Common injector linac</vt:lpstr>
      <vt:lpstr>Injector linac rf system</vt:lpstr>
      <vt:lpstr>Linac structure beam loading and power flow</vt:lpstr>
      <vt:lpstr>Bunch compressors</vt:lpstr>
      <vt:lpstr>Linac Parameters</vt:lpstr>
      <vt:lpstr>CDR, what’s next ?</vt:lpstr>
      <vt:lpstr>PowerPoint Presentation</vt:lpstr>
      <vt:lpstr>PowerPoint Presentation</vt:lpstr>
      <vt:lpstr>Pre-Damping ring acceptance</vt:lpstr>
      <vt:lpstr>Omori’s ERL scheme for CLIC</vt:lpstr>
      <vt:lpstr>Omori’s ERL scheme for CLIC</vt:lpstr>
      <vt:lpstr>Omori’s ERL scheme for CLIC</vt:lpstr>
      <vt:lpstr>Omori’s ERL scheme for CLIC</vt:lpstr>
      <vt:lpstr>Compton-ring for CLIC</vt:lpstr>
      <vt:lpstr>Compton-ring for CLIC</vt:lpstr>
      <vt:lpstr>Compton-ring for CLIC</vt:lpstr>
      <vt:lpstr>CLIC Compton schemes for polarized positron production</vt:lpstr>
      <vt:lpstr>Conclusions</vt:lpstr>
      <vt:lpstr>Collaborations</vt:lpstr>
      <vt:lpstr>Linac Parameters and cost</vt:lpstr>
      <vt:lpstr>Linac structure beam loading and power flow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CLIC main beam injectors</dc:title>
  <dc:creator>doebert</dc:creator>
  <cp:lastModifiedBy>Steffen Doebert</cp:lastModifiedBy>
  <cp:revision>67</cp:revision>
  <dcterms:created xsi:type="dcterms:W3CDTF">2011-08-29T14:33:57Z</dcterms:created>
  <dcterms:modified xsi:type="dcterms:W3CDTF">2012-10-24T02:42:25Z</dcterms:modified>
</cp:coreProperties>
</file>