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86" r:id="rId3"/>
    <p:sldId id="261" r:id="rId4"/>
    <p:sldId id="295" r:id="rId5"/>
    <p:sldId id="292" r:id="rId6"/>
    <p:sldId id="306" r:id="rId7"/>
    <p:sldId id="307" r:id="rId8"/>
    <p:sldId id="308" r:id="rId9"/>
    <p:sldId id="301" r:id="rId10"/>
    <p:sldId id="304" r:id="rId11"/>
    <p:sldId id="309" r:id="rId12"/>
    <p:sldId id="310" r:id="rId13"/>
    <p:sldId id="311" r:id="rId14"/>
    <p:sldId id="312" r:id="rId15"/>
    <p:sldId id="313" r:id="rId16"/>
    <p:sldId id="314" r:id="rId17"/>
    <p:sldId id="315" r:id="rId18"/>
  </p:sldIdLst>
  <p:sldSz cx="10077450" cy="7562850"/>
  <p:notesSz cx="7772400" cy="10058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98" y="-90"/>
      </p:cViewPr>
      <p:guideLst>
        <p:guide orient="horz" pos="2382"/>
        <p:guide pos="31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0B090E77-8BD4-48D4-A62C-10A998E61B26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‹N°›</a:t>
            </a:fld>
            <a:endParaRPr lang="en-US" sz="14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84212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Espace réservé de l'en-têt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D7BCD364-CCC2-4A89-B5DF-855434711C7E}" type="slidenum">
              <a:rPr/>
              <a:pPr lvl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61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3188" y="763588"/>
            <a:ext cx="5026025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207003-2402-4058-812B-AAD99DE2713B}" type="slidenum">
              <a:rPr/>
              <a:pPr lvl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A53ED5-5283-4D91-8731-DBA945597692}" type="slidenum">
              <a:rPr/>
              <a:pPr lvl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79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79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41F3957-CF36-45E2-B500-A29D2BAD5249}" type="slidenum">
              <a:rPr/>
              <a:pPr lvl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809" y="2349386"/>
            <a:ext cx="8565833" cy="1621111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1618" y="4285615"/>
            <a:ext cx="7054215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0077450" cy="684481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7275413"/>
            <a:ext cx="10077450" cy="2874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 defTabSz="1007943"/>
            <a:endParaRPr lang="fr-FR" sz="2000">
              <a:solidFill>
                <a:prstClr val="white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3873" y="922707"/>
            <a:ext cx="9069705" cy="6193888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oneTexte 6"/>
          <p:cNvSpPr txBox="1"/>
          <p:nvPr userDrawn="1"/>
        </p:nvSpPr>
        <p:spPr>
          <a:xfrm>
            <a:off x="0" y="7274352"/>
            <a:ext cx="4232288" cy="286444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defTabSz="1007943"/>
            <a:r>
              <a:rPr lang="fr-FR" sz="1200" dirty="0" smtClean="0">
                <a:solidFill>
                  <a:prstClr val="black"/>
                </a:solidFill>
              </a:rPr>
              <a:t>LCWS </a:t>
            </a:r>
            <a:r>
              <a:rPr lang="fr-FR" sz="1200" dirty="0" err="1">
                <a:solidFill>
                  <a:prstClr val="black"/>
                </a:solidFill>
              </a:rPr>
              <a:t>conference</a:t>
            </a:r>
            <a:r>
              <a:rPr lang="fr-FR" sz="1200" dirty="0">
                <a:solidFill>
                  <a:prstClr val="black"/>
                </a:solidFill>
              </a:rPr>
              <a:t> – </a:t>
            </a:r>
            <a:r>
              <a:rPr lang="fr-FR" sz="1200" dirty="0" smtClean="0">
                <a:solidFill>
                  <a:prstClr val="black"/>
                </a:solidFill>
              </a:rPr>
              <a:t>Oct. 2012 </a:t>
            </a:r>
            <a:r>
              <a:rPr lang="fr-FR" sz="1200" dirty="0">
                <a:solidFill>
                  <a:prstClr val="black"/>
                </a:solidFill>
              </a:rPr>
              <a:t>- </a:t>
            </a:r>
            <a:r>
              <a:rPr lang="fr-FR" sz="1200" dirty="0" smtClean="0">
                <a:solidFill>
                  <a:prstClr val="black"/>
                </a:solidFill>
              </a:rPr>
              <a:t>Arlington </a:t>
            </a:r>
            <a:r>
              <a:rPr lang="fr-FR" sz="1200" dirty="0">
                <a:solidFill>
                  <a:prstClr val="black"/>
                </a:solidFill>
              </a:rPr>
              <a:t>– remi.cornat@in2p3.fr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9614236" y="7274352"/>
            <a:ext cx="463214" cy="288498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defTabSz="1007943"/>
            <a:fld id="{6F1DA41F-9B90-443A-B3E2-8E4E0C09B640}" type="slidenum">
              <a:rPr lang="fr-FR" sz="1200">
                <a:solidFill>
                  <a:prstClr val="black"/>
                </a:solidFill>
              </a:rPr>
              <a:pPr defTabSz="1007943"/>
              <a:t>‹N°›</a:t>
            </a:fld>
            <a:endParaRPr lang="fr-FR" sz="1200" dirty="0">
              <a:solidFill>
                <a:prstClr val="black"/>
              </a:solidFill>
            </a:endParaRPr>
          </a:p>
        </p:txBody>
      </p:sp>
      <p:pic>
        <p:nvPicPr>
          <p:cNvPr id="10" name="Image 9" descr="logo_CALICE-col_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97838" y="49210"/>
            <a:ext cx="1056707" cy="55586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049" y="4859832"/>
            <a:ext cx="8565833" cy="1502066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049" y="3205459"/>
            <a:ext cx="8565833" cy="1654373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3872" y="1764666"/>
            <a:ext cx="4450874" cy="4991131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22704" y="1764666"/>
            <a:ext cx="4450874" cy="4991131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3872" y="1692889"/>
            <a:ext cx="4452624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872" y="2398404"/>
            <a:ext cx="4452624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19205" y="1692889"/>
            <a:ext cx="4454373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19205" y="2398404"/>
            <a:ext cx="4454373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3873" y="301113"/>
            <a:ext cx="3315412" cy="128148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0003" y="301114"/>
            <a:ext cx="5633574" cy="645468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3873" y="1582597"/>
            <a:ext cx="3315412" cy="5173200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90D27F5-ADA9-475D-A958-CB3C606C39C0}" type="slidenum">
              <a:rPr/>
              <a:pPr lvl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5251" y="5293995"/>
            <a:ext cx="6046470" cy="62498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5251" y="675755"/>
            <a:ext cx="6046470" cy="4537710"/>
          </a:xfrm>
        </p:spPr>
        <p:txBody>
          <a:bodyPr/>
          <a:lstStyle>
            <a:lvl1pPr marL="0" indent="0">
              <a:buNone/>
              <a:defRPr sz="3500"/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5251" y="5918981"/>
            <a:ext cx="6046470" cy="887584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06151" y="302865"/>
            <a:ext cx="2267426" cy="645293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3873" y="302865"/>
            <a:ext cx="6634321" cy="645293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179331" y="-1588"/>
            <a:ext cx="9894945" cy="126100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60249" y="1440468"/>
            <a:ext cx="4600713" cy="271417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5113314" y="1440468"/>
            <a:ext cx="4602300" cy="271417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360249" y="4307109"/>
            <a:ext cx="4600713" cy="271417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13314" y="4307109"/>
            <a:ext cx="4602300" cy="271417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>
          <a:xfrm>
            <a:off x="107916" y="7275393"/>
            <a:ext cx="2304324" cy="279518"/>
          </a:xfrm>
        </p:spPr>
        <p:txBody>
          <a:bodyPr/>
          <a:lstStyle>
            <a:lvl1pPr>
              <a:defRPr/>
            </a:lvl1pPr>
          </a:lstStyle>
          <a:p>
            <a:r>
              <a:rPr lang="fi-FI">
                <a:solidFill>
                  <a:prstClr val="black">
                    <a:tint val="75000"/>
                  </a:prstClr>
                </a:solidFill>
              </a:rPr>
              <a:t>Vincent.Boudry@in2p3.fr</a:t>
            </a:r>
          </a:p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idx="11"/>
          </p:nvPr>
        </p:nvSpPr>
        <p:spPr>
          <a:xfrm>
            <a:off x="2478894" y="7275393"/>
            <a:ext cx="6279759" cy="279518"/>
          </a:xfrm>
        </p:spPr>
        <p:txBody>
          <a:bodyPr/>
          <a:lstStyle>
            <a:lvl1pPr>
              <a:defRPr/>
            </a:lvl1pPr>
          </a:lstStyle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idx="12"/>
          </p:nvPr>
        </p:nvSpPr>
        <p:spPr>
          <a:xfrm>
            <a:off x="7846128" y="7275393"/>
            <a:ext cx="2158320" cy="279518"/>
          </a:xfrm>
        </p:spPr>
        <p:txBody>
          <a:bodyPr/>
          <a:lstStyle>
            <a:lvl1pPr>
              <a:defRPr/>
            </a:lvl1pPr>
          </a:lstStyle>
          <a:p>
            <a:fld id="{AF3030B7-4B30-4828-BE0C-E0B27941ADF9}" type="slidenum">
              <a:rPr lang="fi-FI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r>
              <a:rPr lang="fi-FI">
                <a:solidFill>
                  <a:prstClr val="black">
                    <a:tint val="75000"/>
                  </a:prstClr>
                </a:solidFill>
              </a:rPr>
              <a:t>/19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re et contenu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331" y="-1588"/>
            <a:ext cx="9894945" cy="126100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60249" y="1440468"/>
            <a:ext cx="9355365" cy="2714177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60249" y="4307109"/>
            <a:ext cx="9355365" cy="271417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>
          <a:xfrm>
            <a:off x="107916" y="7275393"/>
            <a:ext cx="2304324" cy="279518"/>
          </a:xfrm>
        </p:spPr>
        <p:txBody>
          <a:bodyPr/>
          <a:lstStyle>
            <a:lvl1pPr>
              <a:defRPr/>
            </a:lvl1pPr>
          </a:lstStyle>
          <a:p>
            <a:r>
              <a:rPr lang="fi-FI">
                <a:solidFill>
                  <a:prstClr val="black">
                    <a:tint val="75000"/>
                  </a:prstClr>
                </a:solidFill>
              </a:rPr>
              <a:t>Vincent.Boudry@in2p3.fr</a:t>
            </a:r>
          </a:p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1"/>
          </p:nvPr>
        </p:nvSpPr>
        <p:spPr>
          <a:xfrm>
            <a:off x="2478894" y="7275393"/>
            <a:ext cx="6279759" cy="279518"/>
          </a:xfrm>
        </p:spPr>
        <p:txBody>
          <a:bodyPr/>
          <a:lstStyle>
            <a:lvl1pPr>
              <a:defRPr/>
            </a:lvl1pPr>
          </a:lstStyle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>
          <a:xfrm>
            <a:off x="7846128" y="7275393"/>
            <a:ext cx="2158320" cy="279518"/>
          </a:xfrm>
        </p:spPr>
        <p:txBody>
          <a:bodyPr/>
          <a:lstStyle>
            <a:lvl1pPr>
              <a:defRPr/>
            </a:lvl1pPr>
          </a:lstStyle>
          <a:p>
            <a:fld id="{78D953FA-4F93-45DA-A654-F7C9029D88A2}" type="slidenum">
              <a:rPr lang="fi-FI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r>
              <a:rPr lang="fi-FI">
                <a:solidFill>
                  <a:prstClr val="black">
                    <a:tint val="75000"/>
                  </a:prstClr>
                </a:solidFill>
              </a:rPr>
              <a:t>/19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1F2A619-201B-4134-B13F-0B8BE3D08787}" type="slidenum">
              <a:rPr/>
              <a:pPr lvl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3238" y="1770063"/>
            <a:ext cx="4457700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3338" y="1770063"/>
            <a:ext cx="4459287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1D1863-6660-4B64-B075-EC7BA5D8B68A}" type="slidenum">
              <a:rPr/>
              <a:pPr lvl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AE2EFC-EB1E-4806-BDE2-BE318A1563F8}" type="slidenum">
              <a:rPr/>
              <a:pPr lvl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38BF952-292D-4A0E-B665-FCA028E598D2}" type="slidenum">
              <a:rPr/>
              <a:pPr lvl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1F1EA52-0780-436C-983C-AF4D80501487}" type="slidenum">
              <a:rPr/>
              <a:pPr lvl="0"/>
              <a:t>‹N°›</a:t>
            </a:fld>
            <a:endParaRPr lang="en-US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4BED3CE-76AC-4F62-A936-DAC9CF513E66}" type="slidenum">
              <a:rPr/>
              <a:pPr lvl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7A6A9D-57BB-4FD1-8B54-80DA95BEE34D}" type="slidenum">
              <a:rPr/>
              <a:pPr lvl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00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 txBox="1">
            <a:spLocks noGrp="1"/>
          </p:cNvSpPr>
          <p:nvPr>
            <p:ph type="title"/>
          </p:nvPr>
        </p:nvSpPr>
        <p:spPr>
          <a:xfrm>
            <a:off x="503640" y="301320"/>
            <a:ext cx="9068760" cy="1262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503640" y="1769400"/>
            <a:ext cx="9068760" cy="4990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2"/>
          </p:nvPr>
        </p:nvSpPr>
        <p:spPr>
          <a:xfrm>
            <a:off x="503640" y="6888960"/>
            <a:ext cx="234756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3"/>
          </p:nvPr>
        </p:nvSpPr>
        <p:spPr>
          <a:xfrm>
            <a:off x="3445920" y="6888960"/>
            <a:ext cx="319392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4"/>
          </p:nvPr>
        </p:nvSpPr>
        <p:spPr>
          <a:xfrm>
            <a:off x="7224479" y="6888960"/>
            <a:ext cx="234756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4503BF7E-EDC5-42F9-A0B2-6DE9286256AB}" type="slidenum">
              <a:rPr/>
              <a:pPr lvl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en-US" sz="4400" b="0" i="0" u="none" strike="noStrike" kern="1200">
          <a:ln>
            <a:noFill/>
          </a:ln>
          <a:latin typeface="Liberation Sans" pitchFamily="18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en-US" sz="3200" b="0" i="0" u="none" strike="noStrike" kern="1200">
          <a:ln>
            <a:noFill/>
          </a:ln>
          <a:latin typeface="Liberation Sans" pitchFamily="18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03873" y="302865"/>
            <a:ext cx="9069705" cy="1260475"/>
          </a:xfrm>
          <a:prstGeom prst="rect">
            <a:avLst/>
          </a:prstGeom>
        </p:spPr>
        <p:txBody>
          <a:bodyPr vert="horz" lIns="100794" tIns="50397" rIns="100794" bIns="50397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3873" y="1764666"/>
            <a:ext cx="9069705" cy="4991131"/>
          </a:xfrm>
          <a:prstGeom prst="rect">
            <a:avLst/>
          </a:prstGeom>
        </p:spPr>
        <p:txBody>
          <a:bodyPr vert="horz" lIns="100794" tIns="50397" rIns="100794" bIns="50397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03873" y="7009642"/>
            <a:ext cx="2351405" cy="402652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7943"/>
            <a:fld id="{AA309A6D-C09C-4548-B29A-6CF363A7E53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1007943"/>
              <a:t>24/10/2012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43129" y="7009642"/>
            <a:ext cx="3191193" cy="402652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7943"/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222173" y="7009642"/>
            <a:ext cx="2351405" cy="402652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07943"/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 defTabSz="1007943"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1007943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79" indent="-377979" algn="l" defTabSz="100794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8954" indent="-314982" algn="l" defTabSz="1007943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3.e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38317" y="1405161"/>
            <a:ext cx="9290214" cy="1621111"/>
          </a:xfrm>
        </p:spPr>
        <p:txBody>
          <a:bodyPr>
            <a:normAutofit/>
          </a:bodyPr>
          <a:lstStyle/>
          <a:p>
            <a:r>
              <a:rPr lang="en-US" dirty="0" smtClean="0"/>
              <a:t>Silicon-Tungsten EM calorimeter</a:t>
            </a:r>
            <a:endParaRPr lang="en-US" dirty="0"/>
          </a:p>
        </p:txBody>
      </p:sp>
      <p:pic>
        <p:nvPicPr>
          <p:cNvPr id="8" name="Image 7" descr="logo_ll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824" y="19334"/>
            <a:ext cx="1622038" cy="737755"/>
          </a:xfrm>
          <a:prstGeom prst="rect">
            <a:avLst/>
          </a:prstGeom>
        </p:spPr>
      </p:pic>
      <p:pic>
        <p:nvPicPr>
          <p:cNvPr id="10" name="Image 9" descr="CNRSfrIN2P3-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4490" y="6373713"/>
            <a:ext cx="796234" cy="1084243"/>
          </a:xfrm>
          <a:prstGeom prst="rect">
            <a:avLst/>
          </a:prstGeom>
        </p:spPr>
      </p:pic>
      <p:sp>
        <p:nvSpPr>
          <p:cNvPr id="12" name="Sous-titre 8"/>
          <p:cNvSpPr txBox="1">
            <a:spLocks/>
          </p:cNvSpPr>
          <p:nvPr/>
        </p:nvSpPr>
        <p:spPr>
          <a:xfrm>
            <a:off x="1885067" y="2917329"/>
            <a:ext cx="6177994" cy="2064629"/>
          </a:xfrm>
          <a:prstGeom prst="rect">
            <a:avLst/>
          </a:prstGeom>
        </p:spPr>
        <p:txBody>
          <a:bodyPr vert="horz" lIns="100783" tIns="50392" rIns="100783" bIns="50392" rtlCol="0">
            <a:normAutofit fontScale="70000" lnSpcReduction="20000"/>
          </a:bodyPr>
          <a:lstStyle/>
          <a:p>
            <a:pPr algn="ctr" defTabSz="1007838">
              <a:spcBef>
                <a:spcPct val="20000"/>
              </a:spcBef>
              <a:defRPr/>
            </a:pPr>
            <a:r>
              <a:rPr lang="fr-FR" sz="3500" dirty="0" smtClean="0">
                <a:solidFill>
                  <a:srgbClr val="0000FF"/>
                </a:solidFill>
              </a:rPr>
              <a:t>Rémi </a:t>
            </a:r>
            <a:r>
              <a:rPr lang="fr-FR" sz="3500" dirty="0" err="1">
                <a:solidFill>
                  <a:srgbClr val="0000FF"/>
                </a:solidFill>
              </a:rPr>
              <a:t>Cornat</a:t>
            </a:r>
            <a:endParaRPr lang="fr-FR" sz="3500" dirty="0">
              <a:solidFill>
                <a:srgbClr val="0000FF"/>
              </a:solidFill>
            </a:endParaRPr>
          </a:p>
          <a:p>
            <a:pPr algn="ctr" defTabSz="1007838">
              <a:spcBef>
                <a:spcPct val="20000"/>
              </a:spcBef>
              <a:defRPr/>
            </a:pPr>
            <a:r>
              <a:rPr lang="fr-FR" sz="3500" dirty="0">
                <a:solidFill>
                  <a:srgbClr val="FF0000"/>
                </a:solidFill>
              </a:rPr>
              <a:t>Laboratoire Leprince-Ringuet</a:t>
            </a:r>
          </a:p>
          <a:p>
            <a:pPr algn="ctr" defTabSz="1007838">
              <a:spcBef>
                <a:spcPct val="20000"/>
              </a:spcBef>
              <a:defRPr/>
            </a:pPr>
            <a:r>
              <a:rPr lang="fr-FR" sz="3500" dirty="0">
                <a:solidFill>
                  <a:prstClr val="black">
                    <a:tint val="75000"/>
                  </a:prstClr>
                </a:solidFill>
              </a:rPr>
              <a:t>Ecole Polytechnique – </a:t>
            </a:r>
            <a:r>
              <a:rPr lang="fr-FR" sz="3500" dirty="0" smtClean="0">
                <a:solidFill>
                  <a:prstClr val="black">
                    <a:tint val="75000"/>
                  </a:prstClr>
                </a:solidFill>
              </a:rPr>
              <a:t>IN2P3/CNRS</a:t>
            </a:r>
          </a:p>
          <a:p>
            <a:pPr algn="ctr" defTabSz="1007838">
              <a:spcBef>
                <a:spcPct val="20000"/>
              </a:spcBef>
              <a:defRPr/>
            </a:pPr>
            <a:r>
              <a:rPr lang="fr-FR" sz="3500" dirty="0" smtClean="0">
                <a:solidFill>
                  <a:prstClr val="black">
                    <a:tint val="75000"/>
                  </a:prstClr>
                </a:solidFill>
              </a:rPr>
              <a:t>On </a:t>
            </a:r>
            <a:r>
              <a:rPr lang="en-US" sz="3500" dirty="0" smtClean="0">
                <a:solidFill>
                  <a:prstClr val="black">
                    <a:tint val="75000"/>
                  </a:prstClr>
                </a:solidFill>
              </a:rPr>
              <a:t>behalf</a:t>
            </a:r>
            <a:r>
              <a:rPr lang="fr-FR" sz="3500" dirty="0" smtClean="0">
                <a:solidFill>
                  <a:prstClr val="black">
                    <a:tint val="75000"/>
                  </a:prstClr>
                </a:solidFill>
              </a:rPr>
              <a:t> of the </a:t>
            </a:r>
            <a:r>
              <a:rPr lang="fr-FR" sz="3500" dirty="0" err="1" smtClean="0">
                <a:solidFill>
                  <a:prstClr val="black">
                    <a:tint val="75000"/>
                  </a:prstClr>
                </a:solidFill>
              </a:rPr>
              <a:t>SiW</a:t>
            </a:r>
            <a:r>
              <a:rPr lang="fr-FR" sz="3500" dirty="0" smtClean="0">
                <a:solidFill>
                  <a:prstClr val="black">
                    <a:tint val="75000"/>
                  </a:prstClr>
                </a:solidFill>
              </a:rPr>
              <a:t>-ECAL ILD </a:t>
            </a:r>
            <a:r>
              <a:rPr lang="fr-FR" sz="3500" dirty="0" err="1" smtClean="0">
                <a:solidFill>
                  <a:prstClr val="black">
                    <a:tint val="75000"/>
                  </a:prstClr>
                </a:solidFill>
              </a:rPr>
              <a:t>project</a:t>
            </a:r>
            <a:r>
              <a:rPr lang="fr-FR" sz="3500" dirty="0" smtClean="0">
                <a:solidFill>
                  <a:prstClr val="black">
                    <a:tint val="75000"/>
                  </a:prstClr>
                </a:solidFill>
              </a:rPr>
              <a:t>*</a:t>
            </a:r>
            <a:endParaRPr lang="fr-FR" sz="3500" dirty="0">
              <a:solidFill>
                <a:prstClr val="black">
                  <a:tint val="75000"/>
                </a:prstClr>
              </a:solidFill>
            </a:endParaRPr>
          </a:p>
          <a:p>
            <a:pPr algn="ctr" defTabSz="1007838">
              <a:spcBef>
                <a:spcPct val="20000"/>
              </a:spcBef>
              <a:defRPr/>
            </a:pPr>
            <a:r>
              <a:rPr lang="fr-FR" sz="3500" dirty="0" err="1">
                <a:solidFill>
                  <a:prstClr val="black">
                    <a:tint val="75000"/>
                  </a:prstClr>
                </a:solidFill>
              </a:rPr>
              <a:t>w</a:t>
            </a:r>
            <a:r>
              <a:rPr lang="fr-FR" sz="3500" dirty="0" err="1" smtClean="0">
                <a:solidFill>
                  <a:prstClr val="black">
                    <a:tint val="75000"/>
                  </a:prstClr>
                </a:solidFill>
              </a:rPr>
              <a:t>ithin</a:t>
            </a:r>
            <a:r>
              <a:rPr lang="fr-FR" sz="3500" dirty="0" smtClean="0">
                <a:solidFill>
                  <a:prstClr val="black">
                    <a:tint val="75000"/>
                  </a:prstClr>
                </a:solidFill>
              </a:rPr>
              <a:t> CALICE coll.</a:t>
            </a:r>
            <a:endParaRPr lang="fr-FR" sz="3500" dirty="0">
              <a:solidFill>
                <a:prstClr val="black">
                  <a:tint val="75000"/>
                </a:prstClr>
              </a:solidFill>
            </a:endParaRPr>
          </a:p>
          <a:p>
            <a:pPr algn="ctr" defTabSz="1007838">
              <a:spcBef>
                <a:spcPct val="20000"/>
              </a:spcBef>
              <a:defRPr/>
            </a:pPr>
            <a:endParaRPr lang="fr-FR" sz="35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1510333" y="6488455"/>
            <a:ext cx="1166879" cy="8547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Detector </a:t>
            </a:r>
            <a:r>
              <a:rPr lang="fr-FR" dirty="0" err="1" smtClean="0"/>
              <a:t>slab</a:t>
            </a:r>
            <a:r>
              <a:rPr lang="fr-FR" dirty="0" smtClean="0"/>
              <a:t> : conservative design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3874" y="922707"/>
            <a:ext cx="6119027" cy="61938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err="1" smtClean="0"/>
              <a:t>Same</a:t>
            </a:r>
            <a:r>
              <a:rPr lang="fr-FR" sz="2400" dirty="0" smtClean="0"/>
              <a:t> concepts but </a:t>
            </a:r>
            <a:r>
              <a:rPr lang="fr-FR" sz="2400" dirty="0" err="1" smtClean="0"/>
              <a:t>with</a:t>
            </a:r>
            <a:r>
              <a:rPr lang="fr-FR" sz="2400" dirty="0" smtClean="0"/>
              <a:t> chips in package</a:t>
            </a:r>
          </a:p>
          <a:p>
            <a:r>
              <a:rPr lang="en-US" sz="2000" dirty="0"/>
              <a:t>BGA design </a:t>
            </a:r>
            <a:r>
              <a:rPr lang="en-US" sz="2000" dirty="0" smtClean="0"/>
              <a:t>requires additional 3 mm in SLAB thickness</a:t>
            </a:r>
            <a:endParaRPr lang="en-US" sz="2000" dirty="0"/>
          </a:p>
          <a:p>
            <a:r>
              <a:rPr lang="en-US" sz="2000" dirty="0" smtClean="0"/>
              <a:t>Ultra </a:t>
            </a:r>
            <a:r>
              <a:rPr lang="en-US" sz="2000" dirty="0"/>
              <a:t>thin BGA under study : promising</a:t>
            </a:r>
          </a:p>
          <a:p>
            <a:pPr lvl="1"/>
            <a:r>
              <a:rPr lang="en-US" sz="1800" dirty="0"/>
              <a:t>Feasibility of </a:t>
            </a:r>
            <a:r>
              <a:rPr lang="en-US" sz="1800" dirty="0" err="1" smtClean="0"/>
              <a:t>lidframe</a:t>
            </a:r>
            <a:r>
              <a:rPr lang="en-US" sz="1800" dirty="0" smtClean="0"/>
              <a:t>  : done</a:t>
            </a:r>
            <a:endParaRPr lang="en-US" sz="1800" dirty="0"/>
          </a:p>
          <a:p>
            <a:pPr lvl="1"/>
            <a:r>
              <a:rPr lang="en-US" sz="1800" dirty="0"/>
              <a:t>Impact on </a:t>
            </a:r>
            <a:r>
              <a:rPr lang="en-US" sz="1800" dirty="0" err="1"/>
              <a:t>Xtalk</a:t>
            </a:r>
            <a:r>
              <a:rPr lang="en-US" sz="1800" dirty="0"/>
              <a:t>, </a:t>
            </a:r>
            <a:r>
              <a:rPr lang="en-US" sz="1800" dirty="0" smtClean="0"/>
              <a:t>noise : to be studied</a:t>
            </a:r>
            <a:endParaRPr lang="en-US" sz="1800" dirty="0"/>
          </a:p>
          <a:p>
            <a:pPr lvl="1"/>
            <a:r>
              <a:rPr lang="en-US" sz="1800" dirty="0"/>
              <a:t>Length of pixel-chip traces divided by </a:t>
            </a:r>
            <a:r>
              <a:rPr lang="en-US" sz="1800" dirty="0" smtClean="0"/>
              <a:t>2-3 w.r.t</a:t>
            </a:r>
            <a:r>
              <a:rPr lang="en-US" sz="1800" dirty="0"/>
              <a:t>. PQFP design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9" r="7559" b="899"/>
          <a:stretch>
            <a:fillRect/>
          </a:stretch>
        </p:blipFill>
        <p:spPr bwMode="auto">
          <a:xfrm>
            <a:off x="6334869" y="829097"/>
            <a:ext cx="2658590" cy="2685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e 22"/>
          <p:cNvGrpSpPr/>
          <p:nvPr/>
        </p:nvGrpSpPr>
        <p:grpSpPr>
          <a:xfrm>
            <a:off x="862261" y="4220040"/>
            <a:ext cx="2797946" cy="2668814"/>
            <a:chOff x="6444208" y="3922017"/>
            <a:chExt cx="2538779" cy="2420083"/>
          </a:xfrm>
        </p:grpSpPr>
        <p:pic>
          <p:nvPicPr>
            <p:cNvPr id="24" name="Picture 2" descr="C:\Users\user11030\Documents\CALICE3\DIF\FEVx\FEV8_BGA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8" y="3922017"/>
              <a:ext cx="2538779" cy="24200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Rectangle 24"/>
            <p:cNvSpPr/>
            <p:nvPr/>
          </p:nvSpPr>
          <p:spPr>
            <a:xfrm rot="19144376">
              <a:off x="7331973" y="4735336"/>
              <a:ext cx="744014" cy="79344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Espace réservé du contenu 2"/>
          <p:cNvSpPr txBox="1">
            <a:spLocks/>
          </p:cNvSpPr>
          <p:nvPr/>
        </p:nvSpPr>
        <p:spPr>
          <a:xfrm>
            <a:off x="4088495" y="4069457"/>
            <a:ext cx="5594237" cy="3086020"/>
          </a:xfrm>
          <a:prstGeom prst="rect">
            <a:avLst/>
          </a:prstGeom>
        </p:spPr>
        <p:txBody>
          <a:bodyPr vert="horz" lIns="100794" tIns="50397" rIns="100794" bIns="50397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Advanced package technologies</a:t>
            </a:r>
          </a:p>
          <a:p>
            <a:r>
              <a:rPr lang="en-US" sz="2000" dirty="0"/>
              <a:t>Thicknesses as low as 0.5mm</a:t>
            </a:r>
          </a:p>
          <a:p>
            <a:r>
              <a:rPr lang="en-US" sz="2000" dirty="0"/>
              <a:t>Ball bonded Flip chip</a:t>
            </a:r>
          </a:p>
          <a:p>
            <a:r>
              <a:rPr lang="en-US" sz="2000" dirty="0"/>
              <a:t>Allow efficient routing of </a:t>
            </a:r>
            <a:r>
              <a:rPr lang="en-US" sz="2000" dirty="0" err="1"/>
              <a:t>pcb</a:t>
            </a:r>
            <a:r>
              <a:rPr lang="en-US" sz="2000" dirty="0"/>
              <a:t> traces and digital/analog separation </a:t>
            </a:r>
            <a:r>
              <a:rPr lang="en-US" sz="2000" dirty="0" smtClean="0"/>
              <a:t>: longest </a:t>
            </a:r>
            <a:r>
              <a:rPr lang="en-US" sz="2000" dirty="0"/>
              <a:t>analog trace is ~2 </a:t>
            </a:r>
            <a:r>
              <a:rPr lang="en-US" sz="2000" dirty="0" smtClean="0"/>
              <a:t>cm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(today prototype are build using PQFP to ease debugging)</a:t>
            </a:r>
            <a:endParaRPr lang="en-US" sz="2000" dirty="0"/>
          </a:p>
          <a:p>
            <a:endParaRPr lang="en-US" sz="2600" dirty="0" smtClean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/>
          </a:p>
        </p:txBody>
      </p:sp>
      <p:sp>
        <p:nvSpPr>
          <p:cNvPr id="27" name="ZoneTexte 26"/>
          <p:cNvSpPr txBox="1"/>
          <p:nvPr/>
        </p:nvSpPr>
        <p:spPr>
          <a:xfrm>
            <a:off x="1011396" y="6838255"/>
            <a:ext cx="2478475" cy="317222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en-US" sz="1400" dirty="0" smtClean="0"/>
              <a:t>BGA pattern : 1/16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of the PCB</a:t>
            </a:r>
          </a:p>
        </p:txBody>
      </p:sp>
    </p:spTree>
    <p:extLst>
      <p:ext uri="{BB962C8B-B14F-4D97-AF65-F5344CB8AC3E}">
        <p14:creationId xmlns:p14="http://schemas.microsoft.com/office/powerpoint/2010/main" val="340721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SLAB assembly</a:t>
            </a:r>
            <a:endParaRPr lang="en-US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6725" y="6157689"/>
            <a:ext cx="58007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4575" y="901105"/>
            <a:ext cx="39528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61637"/>
          <a:stretch>
            <a:fillRect/>
          </a:stretch>
        </p:blipFill>
        <p:spPr bwMode="auto">
          <a:xfrm>
            <a:off x="8038755" y="4213473"/>
            <a:ext cx="203869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90653" y="4429497"/>
            <a:ext cx="36861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0" y="973113"/>
            <a:ext cx="6378840" cy="3471997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en-US" sz="2400" b="0" i="0" u="none" strike="noStrike" kern="1200" dirty="0">
                <a:ln>
                  <a:noFill/>
                </a:ln>
                <a:ea typeface="DejaVu Sans" pitchFamily="2"/>
                <a:cs typeface="Lohit Hindi" pitchFamily="2"/>
              </a:rPr>
              <a:t>Up to 9 equipped PCBs interconnected to make detector slab</a:t>
            </a:r>
          </a:p>
          <a:p>
            <a:pPr lvl="0" hangingPunct="0">
              <a:buNone/>
              <a:defRPr sz="1800"/>
            </a:pPr>
            <a:endParaRPr lang="en-US" sz="2400" dirty="0" smtClean="0">
              <a:ea typeface="DejaVu Sans" pitchFamily="2"/>
              <a:cs typeface="Lohit Hindi" pitchFamily="2"/>
            </a:endParaRPr>
          </a:p>
          <a:p>
            <a:pPr lvl="0" hangingPunct="0">
              <a:buNone/>
              <a:defRPr sz="1800"/>
            </a:pPr>
            <a:r>
              <a:rPr lang="en-US" sz="2400" dirty="0" smtClean="0">
                <a:ea typeface="DejaVu Sans" pitchFamily="2"/>
                <a:cs typeface="Lohit Hindi" pitchFamily="2"/>
              </a:rPr>
              <a:t>E</a:t>
            </a:r>
            <a:r>
              <a:rPr lang="en-US" sz="2400" b="0" i="0" u="none" strike="noStrike" kern="1200" dirty="0" smtClean="0">
                <a:ln>
                  <a:noFill/>
                </a:ln>
                <a:ea typeface="DejaVu Sans" pitchFamily="2"/>
                <a:cs typeface="Lohit Hindi" pitchFamily="2"/>
              </a:rPr>
              <a:t>lectrical </a:t>
            </a:r>
            <a:r>
              <a:rPr lang="en-US" sz="2400" b="0" i="0" u="none" strike="noStrike" kern="1200" dirty="0">
                <a:ln>
                  <a:noFill/>
                </a:ln>
                <a:ea typeface="DejaVu Sans" pitchFamily="2"/>
                <a:cs typeface="Lohit Hindi" pitchFamily="2"/>
              </a:rPr>
              <a:t>and mechanical </a:t>
            </a:r>
            <a:r>
              <a:rPr lang="en-US" sz="2400" dirty="0" smtClean="0">
                <a:ea typeface="DejaVu Sans" pitchFamily="2"/>
                <a:cs typeface="Lohit Hindi" pitchFamily="2"/>
              </a:rPr>
              <a:t>connection made thanks to </a:t>
            </a:r>
            <a:r>
              <a:rPr lang="en-US" sz="2400" dirty="0" err="1" smtClean="0">
                <a:ea typeface="DejaVu Sans" pitchFamily="2"/>
                <a:cs typeface="Lohit Hindi" pitchFamily="2"/>
              </a:rPr>
              <a:t>Kapton</a:t>
            </a:r>
            <a:r>
              <a:rPr lang="en-US" sz="2400" dirty="0" smtClean="0">
                <a:ea typeface="DejaVu Sans" pitchFamily="2"/>
                <a:cs typeface="Lohit Hindi" pitchFamily="2"/>
              </a:rPr>
              <a:t> connecting cable</a:t>
            </a:r>
            <a:endParaRPr lang="en-US" sz="2400" b="0" i="0" u="none" strike="noStrike" kern="1200" dirty="0">
              <a:ln>
                <a:noFill/>
              </a:ln>
              <a:ea typeface="DejaVu Sans" pitchFamily="2"/>
              <a:cs typeface="Lohit Hind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en-US" sz="2400" b="0" i="0" u="none" strike="noStrike" kern="1200" dirty="0">
              <a:ln>
                <a:noFill/>
              </a:ln>
              <a:ea typeface="DejaVu Sans" pitchFamily="2"/>
              <a:cs typeface="Lohit Hind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en-US" sz="2400" b="0" i="0" u="none" strike="noStrike" kern="1200" dirty="0" smtClean="0">
                <a:ln>
                  <a:noFill/>
                </a:ln>
                <a:ea typeface="DejaVu Sans" pitchFamily="2"/>
                <a:cs typeface="Lohit Hindi" pitchFamily="2"/>
              </a:rPr>
              <a:t>Technique </a:t>
            </a:r>
            <a:r>
              <a:rPr lang="en-US" sz="2400" b="0" i="0" u="none" strike="noStrike" kern="1200" dirty="0">
                <a:ln>
                  <a:noFill/>
                </a:ln>
                <a:ea typeface="DejaVu Sans" pitchFamily="2"/>
                <a:cs typeface="Lohit Hindi" pitchFamily="2"/>
              </a:rPr>
              <a:t>under investigation</a:t>
            </a:r>
          </a:p>
          <a:p>
            <a:pPr marL="800100" lvl="1" indent="-342900" hangingPunct="0">
              <a:buFontTx/>
              <a:buChar char="-"/>
              <a:defRPr sz="1800"/>
            </a:pPr>
            <a:r>
              <a:rPr lang="en-US" sz="2400" b="0" i="0" u="none" strike="noStrike" kern="1200" dirty="0" smtClean="0">
                <a:ln>
                  <a:noFill/>
                </a:ln>
                <a:ea typeface="DejaVu Sans" pitchFamily="2"/>
                <a:cs typeface="Lohit Hindi" pitchFamily="2"/>
              </a:rPr>
              <a:t>Soldering with Flat Cable (</a:t>
            </a:r>
            <a:r>
              <a:rPr lang="en-US" sz="2400" b="0" i="0" u="none" strike="noStrike" kern="1200" dirty="0" err="1" smtClean="0">
                <a:ln>
                  <a:noFill/>
                </a:ln>
                <a:ea typeface="DejaVu Sans" pitchFamily="2"/>
                <a:cs typeface="Lohit Hindi" pitchFamily="2"/>
              </a:rPr>
              <a:t>Kapton</a:t>
            </a:r>
            <a:r>
              <a:rPr lang="en-US" sz="2400" b="0" i="0" u="none" strike="noStrike" kern="1200" dirty="0" smtClean="0">
                <a:ln>
                  <a:noFill/>
                </a:ln>
                <a:ea typeface="DejaVu Sans" pitchFamily="2"/>
                <a:cs typeface="Lohit Hindi" pitchFamily="2"/>
              </a:rPr>
              <a:t>) </a:t>
            </a:r>
          </a:p>
          <a:p>
            <a:pPr marL="800100" lvl="1" indent="-342900" hangingPunct="0">
              <a:buFontTx/>
              <a:buChar char="-"/>
              <a:defRPr sz="1800"/>
            </a:pPr>
            <a:r>
              <a:rPr lang="en-US" sz="2400" dirty="0" smtClean="0">
                <a:ea typeface="DejaVu Sans" pitchFamily="2"/>
                <a:cs typeface="Lohit Hindi" pitchFamily="2"/>
              </a:rPr>
              <a:t>Easy for mass production</a:t>
            </a:r>
            <a:r>
              <a:rPr lang="en-US" sz="2400" b="0" i="0" u="none" strike="noStrike" kern="1200" dirty="0">
                <a:ln>
                  <a:noFill/>
                </a:ln>
                <a:ea typeface="DejaVu Sans" pitchFamily="2"/>
                <a:cs typeface="Lohit Hindi" pitchFamily="2"/>
              </a:rPr>
              <a:t>		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>
            <a:off x="7703021" y="3709417"/>
            <a:ext cx="1296144" cy="936104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0173" y="6157689"/>
            <a:ext cx="4320480" cy="466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en-US" sz="2400" b="0" i="0" u="none" strike="noStrike" kern="1200" dirty="0" smtClean="0">
                <a:ln>
                  <a:noFill/>
                </a:ln>
                <a:ea typeface="DejaVu Sans" pitchFamily="2"/>
                <a:cs typeface="Lohit Hindi" pitchFamily="2"/>
              </a:rPr>
              <a:t>Full size </a:t>
            </a:r>
            <a:r>
              <a:rPr lang="en-US" sz="2400" b="0" i="0" u="none" strike="noStrike" kern="1200" dirty="0" err="1" smtClean="0">
                <a:ln>
                  <a:noFill/>
                </a:ln>
                <a:ea typeface="DejaVu Sans" pitchFamily="2"/>
                <a:cs typeface="Lohit Hindi" pitchFamily="2"/>
              </a:rPr>
              <a:t>kapton</a:t>
            </a:r>
            <a:r>
              <a:rPr lang="en-US" sz="2400" b="0" i="0" u="none" strike="noStrike" kern="1200" dirty="0" smtClean="0">
                <a:ln>
                  <a:noFill/>
                </a:ln>
                <a:ea typeface="DejaVu Sans" pitchFamily="2"/>
                <a:cs typeface="Lohit Hindi" pitchFamily="2"/>
              </a:rPr>
              <a:t> for interconnects</a:t>
            </a:r>
            <a:endParaRPr lang="en-US" sz="2400" b="0" i="0" u="none" strike="noStrike" kern="1200" dirty="0">
              <a:ln>
                <a:noFill/>
              </a:ln>
              <a:ea typeface="DejaVu Sans" pitchFamily="2"/>
              <a:cs typeface="Lohit Hindi" pitchFamily="2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182741" y="6661745"/>
            <a:ext cx="4320480" cy="466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0">
              <a:buNone/>
              <a:defRPr sz="1800"/>
            </a:pPr>
            <a:r>
              <a:rPr lang="en-US" sz="2400" b="0" i="0" u="none" strike="noStrike" kern="1200" dirty="0" smtClean="0">
                <a:ln>
                  <a:noFill/>
                </a:ln>
                <a:ea typeface="DejaVu Sans" pitchFamily="2"/>
                <a:cs typeface="Lohit Hindi" pitchFamily="2"/>
              </a:rPr>
              <a:t>18 cm, </a:t>
            </a:r>
            <a:r>
              <a:rPr lang="en-US" sz="2400" dirty="0" smtClean="0">
                <a:ea typeface="DejaVu Sans" pitchFamily="2"/>
                <a:cs typeface="Lohit Hindi" pitchFamily="2"/>
              </a:rPr>
              <a:t>4 slots of 36 pins each</a:t>
            </a:r>
            <a:endParaRPr lang="en-US" sz="2400" b="0" i="0" u="none" strike="noStrike" kern="1200" dirty="0">
              <a:ln>
                <a:noFill/>
              </a:ln>
              <a:ea typeface="DejaVu Sans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077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600" dirty="0" smtClean="0">
                <a:ea typeface="DejaVu Sans" pitchFamily="2"/>
                <a:cs typeface="Lohit Hindi" pitchFamily="2"/>
              </a:rPr>
              <a:t/>
            </a:r>
            <a:br>
              <a:rPr lang="en-US" sz="3600" dirty="0" smtClean="0">
                <a:ea typeface="DejaVu Sans" pitchFamily="2"/>
                <a:cs typeface="Lohit Hindi" pitchFamily="2"/>
              </a:rPr>
            </a:br>
            <a:r>
              <a:rPr lang="en-US" sz="3600" dirty="0" smtClean="0">
                <a:ea typeface="DejaVu Sans" pitchFamily="2"/>
                <a:cs typeface="Lohit Hindi" pitchFamily="2"/>
              </a:rPr>
              <a:t>Developing a </a:t>
            </a:r>
            <a:r>
              <a:rPr lang="en-US" sz="3600" dirty="0" err="1" smtClean="0">
                <a:ea typeface="DejaVu Sans" pitchFamily="2"/>
                <a:cs typeface="Lohit Hindi" pitchFamily="2"/>
              </a:rPr>
              <a:t>leakless</a:t>
            </a:r>
            <a:r>
              <a:rPr lang="en-US" sz="3600" dirty="0" smtClean="0">
                <a:ea typeface="DejaVu Sans" pitchFamily="2"/>
                <a:cs typeface="Lohit Hindi" pitchFamily="2"/>
              </a:rPr>
              <a:t> water cooling system</a:t>
            </a:r>
            <a:br>
              <a:rPr lang="en-US" sz="3600" dirty="0" smtClean="0">
                <a:ea typeface="DejaVu Sans" pitchFamily="2"/>
                <a:cs typeface="Lohit Hindi" pitchFamily="2"/>
              </a:rPr>
            </a:br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>
          <a:xfrm>
            <a:off x="0" y="829097"/>
            <a:ext cx="9069705" cy="2282654"/>
          </a:xfrm>
        </p:spPr>
        <p:txBody>
          <a:bodyPr>
            <a:noAutofit/>
          </a:bodyPr>
          <a:lstStyle/>
          <a:p>
            <a:pPr marL="0" lvl="0" indent="0" hangingPunct="0">
              <a:spcBef>
                <a:spcPts val="0"/>
              </a:spcBef>
              <a:buNone/>
              <a:defRPr sz="1800"/>
            </a:pPr>
            <a:r>
              <a:rPr lang="en-US" sz="2400" dirty="0" smtClean="0">
                <a:ea typeface="DejaVu Sans" pitchFamily="2"/>
                <a:cs typeface="Lohit Hindi" pitchFamily="2"/>
              </a:rPr>
              <a:t>Total ECAL power dissipation O(10 kW) even at 25 µW/</a:t>
            </a:r>
            <a:r>
              <a:rPr lang="en-US" sz="2400" dirty="0" err="1" smtClean="0">
                <a:ea typeface="DejaVu Sans" pitchFamily="2"/>
                <a:cs typeface="Lohit Hindi" pitchFamily="2"/>
              </a:rPr>
              <a:t>ch</a:t>
            </a:r>
            <a:endParaRPr lang="en-US" sz="2400" dirty="0" smtClean="0">
              <a:ea typeface="DejaVu Sans" pitchFamily="2"/>
              <a:cs typeface="Lohit Hindi" pitchFamily="2"/>
            </a:endParaRPr>
          </a:p>
          <a:p>
            <a:pPr marL="0" lvl="0" indent="0" hangingPunct="0">
              <a:spcBef>
                <a:spcPts val="0"/>
              </a:spcBef>
              <a:buNone/>
              <a:defRPr sz="1800"/>
            </a:pPr>
            <a:r>
              <a:rPr lang="en-US" sz="2000" dirty="0" smtClean="0">
                <a:ea typeface="DejaVu Sans" pitchFamily="2"/>
                <a:cs typeface="Lohit Hindi" pitchFamily="2"/>
              </a:rPr>
              <a:t>Need active cooling system (cold water pipe + radiator)</a:t>
            </a:r>
          </a:p>
          <a:p>
            <a:pPr marL="0" lvl="0" indent="0" hangingPunct="0">
              <a:spcBef>
                <a:spcPts val="0"/>
              </a:spcBef>
              <a:buNone/>
              <a:defRPr sz="1800"/>
            </a:pPr>
            <a:r>
              <a:rPr lang="en-US" sz="2000" dirty="0" smtClean="0">
                <a:ea typeface="DejaVu Sans" pitchFamily="2"/>
                <a:cs typeface="Lohit Hindi" pitchFamily="2"/>
              </a:rPr>
              <a:t>Limit :	temperature differences within ECAL 		</a:t>
            </a:r>
          </a:p>
          <a:p>
            <a:pPr marL="0" lvl="0" indent="0" hangingPunct="0">
              <a:spcBef>
                <a:spcPts val="0"/>
              </a:spcBef>
              <a:buNone/>
              <a:defRPr sz="1800"/>
            </a:pPr>
            <a:r>
              <a:rPr lang="en-US" sz="2000" dirty="0" smtClean="0">
                <a:ea typeface="DejaVu Sans" pitchFamily="2"/>
                <a:cs typeface="Lohit Hindi" pitchFamily="2"/>
              </a:rPr>
              <a:t>	heat transfer to neighboring detectors</a:t>
            </a:r>
          </a:p>
          <a:p>
            <a:endParaRPr lang="fr-FR" sz="2000" dirty="0"/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DC3855-064A-4463-86CE-EB692C82B85F}" type="slidenum">
              <a:rPr/>
              <a:pPr lvl="0"/>
              <a:t>12</a:t>
            </a:fld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 cstate="print">
            <a:alphaModFix/>
            <a:lum/>
          </a:blip>
          <a:srcRect l="4219"/>
          <a:stretch/>
        </p:blipFill>
        <p:spPr>
          <a:xfrm>
            <a:off x="0" y="2986560"/>
            <a:ext cx="5427000" cy="39542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241200" y="6929296"/>
            <a:ext cx="4798440" cy="43526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200"/>
            </a:pPr>
            <a:r>
              <a:rPr lang="en-US" sz="2200" b="0" i="0" u="none" strike="noStrike" kern="1200" dirty="0">
                <a:ln>
                  <a:noFill/>
                </a:ln>
                <a:ea typeface="DejaVu Sans" pitchFamily="2"/>
                <a:cs typeface="Lohit Hindi" pitchFamily="2"/>
              </a:rPr>
              <a:t>Cooling tests in demonstrator module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391000" y="6622200"/>
            <a:ext cx="4800600" cy="3740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en-US" sz="2000" b="0" i="0" u="none" strike="noStrike" kern="1200" dirty="0">
                <a:ln>
                  <a:noFill/>
                </a:ln>
                <a:ea typeface="DejaVu Sans" pitchFamily="2"/>
                <a:cs typeface="Lohit Hindi" pitchFamily="2"/>
              </a:rPr>
              <a:t>Thermal simulations of detector </a:t>
            </a:r>
            <a:r>
              <a:rPr lang="en-US" sz="2000" b="0" i="0" u="none" strike="noStrike" kern="1200" dirty="0">
                <a:ln>
                  <a:noFill/>
                </a:ln>
                <a:solidFill>
                  <a:srgbClr val="FFFFFF"/>
                </a:solidFill>
                <a:latin typeface="Liberation Sans" pitchFamily="18"/>
                <a:ea typeface="DejaVu Sans" pitchFamily="2"/>
                <a:cs typeface="Lohit Hindi" pitchFamily="2"/>
              </a:rPr>
              <a:t>modules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486399" y="2971800"/>
            <a:ext cx="4572000" cy="3615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 l="17747" b="19185"/>
          <a:stretch>
            <a:fillRect/>
          </a:stretch>
        </p:blipFill>
        <p:spPr>
          <a:xfrm>
            <a:off x="7270973" y="711817"/>
            <a:ext cx="2806477" cy="2001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0538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4"/>
          <p:cNvSpPr/>
          <p:nvPr/>
        </p:nvSpPr>
        <p:spPr>
          <a:xfrm>
            <a:off x="198615" y="4414044"/>
            <a:ext cx="6007985" cy="4226859"/>
          </a:xfrm>
          <a:prstGeom prst="rect">
            <a:avLst/>
          </a:prstGeom>
        </p:spPr>
        <p:txBody>
          <a:bodyPr wrap="none" lIns="99207" tIns="49604" rIns="99207" bIns="49604"/>
          <a:lstStyle/>
          <a:p>
            <a:pPr>
              <a:buSzPct val="45000"/>
            </a:pPr>
            <a:r>
              <a:rPr lang="fr-FR" sz="2000" b="1" dirty="0" smtClean="0">
                <a:solidFill>
                  <a:srgbClr val="000000"/>
                </a:solidFill>
                <a:latin typeface="Calibri"/>
              </a:rPr>
              <a:t>Flexible and </a:t>
            </a:r>
            <a:r>
              <a:rPr lang="fr-FR" sz="2000" b="1" dirty="0" err="1" smtClean="0">
                <a:solidFill>
                  <a:srgbClr val="000000"/>
                </a:solidFill>
                <a:latin typeface="Calibri"/>
              </a:rPr>
              <a:t>highly</a:t>
            </a:r>
            <a:r>
              <a:rPr lang="fr-FR" sz="20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fr-FR" sz="2000" b="1" dirty="0" err="1" smtClean="0">
                <a:solidFill>
                  <a:srgbClr val="000000"/>
                </a:solidFill>
                <a:latin typeface="Calibri"/>
              </a:rPr>
              <a:t>modular</a:t>
            </a:r>
            <a:r>
              <a:rPr lang="fr-FR" sz="2000" b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fr-FR" dirty="0" smtClean="0">
                <a:solidFill>
                  <a:srgbClr val="000000"/>
                </a:solidFill>
                <a:latin typeface="Calibri"/>
              </a:rPr>
              <a:t>software</a:t>
            </a:r>
            <a:endParaRPr lang="fr-FR" dirty="0"/>
          </a:p>
          <a:p>
            <a:pPr>
              <a:buSzPct val="45000"/>
            </a:pPr>
            <a:endParaRPr dirty="0"/>
          </a:p>
          <a:p>
            <a:pPr>
              <a:buSzPct val="45000"/>
            </a:pPr>
            <a:r>
              <a:rPr lang="fr-FR" dirty="0" smtClean="0">
                <a:solidFill>
                  <a:srgbClr val="000000"/>
                </a:solidFill>
                <a:latin typeface="Calibri"/>
              </a:rPr>
              <a:t>Multiple output formats</a:t>
            </a:r>
            <a:endParaRPr dirty="0"/>
          </a:p>
          <a:p>
            <a:pPr lvl="1">
              <a:buSzPct val="45000"/>
            </a:pPr>
            <a:r>
              <a:rPr lang="fr-FR" sz="1500" dirty="0" smtClean="0">
                <a:solidFill>
                  <a:srgbClr val="000000"/>
                </a:solidFill>
                <a:latin typeface="Calibri"/>
              </a:rPr>
              <a:t>Files (offline</a:t>
            </a:r>
            <a:r>
              <a:rPr lang="fr-FR" sz="1500" dirty="0">
                <a:solidFill>
                  <a:srgbClr val="000000"/>
                </a:solidFill>
                <a:latin typeface="Calibri"/>
              </a:rPr>
              <a:t>)</a:t>
            </a:r>
            <a:endParaRPr dirty="0"/>
          </a:p>
          <a:p>
            <a:pPr lvl="1">
              <a:buSzPct val="45000"/>
            </a:pPr>
            <a:r>
              <a:rPr lang="fr-FR" sz="1500" dirty="0" err="1" smtClean="0">
                <a:solidFill>
                  <a:srgbClr val="000000"/>
                </a:solidFill>
                <a:latin typeface="Calibri"/>
              </a:rPr>
              <a:t>Shared</a:t>
            </a:r>
            <a:r>
              <a:rPr lang="fr-FR" sz="1500" dirty="0" smtClean="0">
                <a:solidFill>
                  <a:srgbClr val="000000"/>
                </a:solidFill>
                <a:latin typeface="Calibri"/>
              </a:rPr>
              <a:t> memory (online </a:t>
            </a:r>
            <a:r>
              <a:rPr lang="fr-FR" sz="1500" dirty="0">
                <a:solidFill>
                  <a:srgbClr val="000000"/>
                </a:solidFill>
                <a:latin typeface="Calibri"/>
              </a:rPr>
              <a:t>H. Perf)</a:t>
            </a:r>
            <a:endParaRPr dirty="0"/>
          </a:p>
          <a:p>
            <a:pPr lvl="1">
              <a:buSzPct val="45000"/>
            </a:pPr>
            <a:r>
              <a:rPr lang="fr-FR" sz="1500" dirty="0" err="1">
                <a:solidFill>
                  <a:srgbClr val="000000"/>
                </a:solidFill>
              </a:rPr>
              <a:t>TCP</a:t>
            </a:r>
            <a:r>
              <a:rPr lang="fr-FR" sz="1500" dirty="0" err="1" smtClean="0">
                <a:solidFill>
                  <a:srgbClr val="000000"/>
                </a:solidFill>
                <a:latin typeface="Calibri"/>
              </a:rPr>
              <a:t>Sockets</a:t>
            </a:r>
            <a:r>
              <a:rPr lang="fr-FR" sz="1500" dirty="0" smtClean="0">
                <a:solidFill>
                  <a:srgbClr val="000000"/>
                </a:solidFill>
                <a:latin typeface="Calibri"/>
              </a:rPr>
              <a:t> (</a:t>
            </a:r>
            <a:r>
              <a:rPr lang="fr-FR" sz="1500" dirty="0" err="1">
                <a:solidFill>
                  <a:srgbClr val="000000"/>
                </a:solidFill>
                <a:latin typeface="Calibri"/>
              </a:rPr>
              <a:t>remote</a:t>
            </a:r>
            <a:r>
              <a:rPr lang="fr-FR" sz="1500" dirty="0">
                <a:solidFill>
                  <a:srgbClr val="000000"/>
                </a:solidFill>
                <a:latin typeface="Calibri"/>
              </a:rPr>
              <a:t> online)</a:t>
            </a:r>
            <a:endParaRPr dirty="0"/>
          </a:p>
          <a:p>
            <a:pPr lvl="1">
              <a:buSzPct val="45000"/>
            </a:pPr>
            <a:r>
              <a:rPr lang="fr-FR" sz="1500" dirty="0" err="1">
                <a:solidFill>
                  <a:srgbClr val="000000"/>
                </a:solidFill>
                <a:latin typeface="Calibri"/>
              </a:rPr>
              <a:t>Subsampling</a:t>
            </a:r>
            <a:r>
              <a:rPr lang="fr-FR" sz="1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fr-FR" sz="1500" dirty="0" smtClean="0">
                <a:solidFill>
                  <a:srgbClr val="000000"/>
                </a:solidFill>
                <a:latin typeface="Calibri"/>
              </a:rPr>
              <a:t>(real time </a:t>
            </a:r>
            <a:r>
              <a:rPr lang="fr-FR" sz="1500" dirty="0" err="1" smtClean="0">
                <a:solidFill>
                  <a:srgbClr val="000000"/>
                </a:solidFill>
                <a:latin typeface="Calibri"/>
              </a:rPr>
              <a:t>processing</a:t>
            </a:r>
            <a:r>
              <a:rPr lang="fr-FR" sz="1500" dirty="0" smtClean="0">
                <a:solidFill>
                  <a:srgbClr val="000000"/>
                </a:solidFill>
                <a:latin typeface="Calibri"/>
              </a:rPr>
              <a:t>) </a:t>
            </a:r>
            <a:endParaRPr dirty="0"/>
          </a:p>
          <a:p>
            <a:pPr lvl="1">
              <a:buSzPct val="45000"/>
              <a:buFont typeface="StarSymbol"/>
              <a:buChar char=""/>
            </a:pPr>
            <a:endParaRPr dirty="0"/>
          </a:p>
        </p:txBody>
      </p:sp>
      <p:pic>
        <p:nvPicPr>
          <p:cNvPr id="79" name="Image 78"/>
          <p:cNvPicPr/>
          <p:nvPr/>
        </p:nvPicPr>
        <p:blipFill>
          <a:blip r:embed="rId2"/>
          <a:stretch>
            <a:fillRect/>
          </a:stretch>
        </p:blipFill>
        <p:spPr>
          <a:xfrm>
            <a:off x="6550892" y="3493393"/>
            <a:ext cx="2877641" cy="382855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rgbClr val="000000"/>
                </a:solidFill>
              </a:rPr>
              <a:t>DAQ : hardware and software</a:t>
            </a:r>
            <a:endParaRPr lang="fr-FR" dirty="0"/>
          </a:p>
        </p:txBody>
      </p:sp>
      <p:sp>
        <p:nvSpPr>
          <p:cNvPr id="7" name="CustomShape 4"/>
          <p:cNvSpPr/>
          <p:nvPr/>
        </p:nvSpPr>
        <p:spPr>
          <a:xfrm>
            <a:off x="181315" y="814781"/>
            <a:ext cx="6007985" cy="2113429"/>
          </a:xfrm>
          <a:prstGeom prst="rect">
            <a:avLst/>
          </a:prstGeom>
        </p:spPr>
        <p:txBody>
          <a:bodyPr wrap="none" lIns="99207" tIns="49604" rIns="99207" bIns="49604"/>
          <a:lstStyle/>
          <a:p>
            <a:r>
              <a:rPr lang="en-US" sz="2000" b="1" dirty="0" smtClean="0"/>
              <a:t>Scalable : </a:t>
            </a:r>
            <a:r>
              <a:rPr lang="en-US" sz="2000" dirty="0" smtClean="0"/>
              <a:t>Computing </a:t>
            </a:r>
            <a:r>
              <a:rPr lang="en-US" sz="2000" dirty="0"/>
              <a:t>network architecture</a:t>
            </a:r>
          </a:p>
          <a:p>
            <a:r>
              <a:rPr lang="en-US" sz="2000" b="1" dirty="0" smtClean="0"/>
              <a:t>Standard : </a:t>
            </a:r>
            <a:r>
              <a:rPr lang="en-US" sz="2000" dirty="0" smtClean="0"/>
              <a:t>Giga-Ethernet, Serial </a:t>
            </a:r>
            <a:r>
              <a:rPr lang="en-US" sz="2000" dirty="0"/>
              <a:t>8b10B</a:t>
            </a:r>
          </a:p>
          <a:p>
            <a:pPr lvl="2"/>
            <a:r>
              <a:rPr lang="en-US" sz="2000" dirty="0" smtClean="0"/>
              <a:t>    Backplane-less</a:t>
            </a:r>
            <a:endParaRPr lang="en-US" sz="2000" dirty="0"/>
          </a:p>
          <a:p>
            <a:pPr lvl="0">
              <a:spcBef>
                <a:spcPct val="20000"/>
              </a:spcBef>
              <a:defRPr/>
            </a:pPr>
            <a:r>
              <a:rPr lang="en-US" sz="2000" b="1" dirty="0"/>
              <a:t>Compact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/>
              <a:t>“one cable for everything” </a:t>
            </a:r>
          </a:p>
          <a:p>
            <a:pPr>
              <a:spcBef>
                <a:spcPct val="20000"/>
              </a:spcBef>
              <a:defRPr/>
            </a:pPr>
            <a:r>
              <a:rPr lang="en-US" sz="2000" dirty="0" smtClean="0"/>
              <a:t> </a:t>
            </a:r>
            <a:r>
              <a:rPr lang="en-US" sz="2000" dirty="0"/>
              <a:t>Data Acquisition, Timing, Slow </a:t>
            </a:r>
            <a:r>
              <a:rPr lang="en-US" sz="2000" dirty="0" smtClean="0"/>
              <a:t>control</a:t>
            </a:r>
            <a:endParaRPr lang="en-US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t="44562"/>
          <a:stretch/>
        </p:blipFill>
        <p:spPr bwMode="auto">
          <a:xfrm>
            <a:off x="4926989" y="960609"/>
            <a:ext cx="4572000" cy="182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Users\Remy\Documents\CALICE3\PUB\COLLABORATION\1010_DHCALreview\DC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453" y="3114580"/>
            <a:ext cx="1874368" cy="1112104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 t="9981" b="4990"/>
          <a:stretch>
            <a:fillRect/>
          </a:stretch>
        </p:blipFill>
        <p:spPr bwMode="auto">
          <a:xfrm>
            <a:off x="269453" y="3061345"/>
            <a:ext cx="1795331" cy="11653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 l="31248"/>
          <a:stretch>
            <a:fillRect/>
          </a:stretch>
        </p:blipFill>
        <p:spPr>
          <a:xfrm>
            <a:off x="6354236" y="2841949"/>
            <a:ext cx="1635477" cy="328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 cstate="print">
            <a:alphaModFix/>
            <a:lum/>
          </a:blip>
          <a:srcRect r="24528"/>
          <a:stretch>
            <a:fillRect/>
          </a:stretch>
        </p:blipFill>
        <p:spPr>
          <a:xfrm>
            <a:off x="5562148" y="2769941"/>
            <a:ext cx="798707" cy="409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 cstate="print">
            <a:alphaModFix/>
            <a:lum/>
          </a:blip>
          <a:srcRect r="46307"/>
          <a:stretch>
            <a:fillRect/>
          </a:stretch>
        </p:blipFill>
        <p:spPr>
          <a:xfrm>
            <a:off x="8082428" y="2841949"/>
            <a:ext cx="1436606" cy="33662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ustomShape 4"/>
          <p:cNvSpPr/>
          <p:nvPr/>
        </p:nvSpPr>
        <p:spPr>
          <a:xfrm>
            <a:off x="296152" y="6527474"/>
            <a:ext cx="6007985" cy="638328"/>
          </a:xfrm>
          <a:prstGeom prst="rect">
            <a:avLst/>
          </a:prstGeom>
        </p:spPr>
        <p:txBody>
          <a:bodyPr wrap="none" lIns="99207" tIns="49604" rIns="99207" bIns="49604"/>
          <a:lstStyle/>
          <a:p>
            <a:pPr>
              <a:buSzPct val="45000"/>
            </a:pPr>
            <a:r>
              <a:rPr lang="fr-FR" sz="2000" b="1" dirty="0" err="1" smtClean="0">
                <a:solidFill>
                  <a:srgbClr val="000000"/>
                </a:solidFill>
                <a:latin typeface="Calibri"/>
              </a:rPr>
              <a:t>Used</a:t>
            </a:r>
            <a:r>
              <a:rPr lang="fr-FR" sz="2000" b="1" dirty="0" smtClean="0">
                <a:solidFill>
                  <a:srgbClr val="000000"/>
                </a:solidFill>
                <a:latin typeface="Calibri"/>
              </a:rPr>
              <a:t> for test </a:t>
            </a:r>
            <a:r>
              <a:rPr lang="fr-FR" sz="2000" b="1" dirty="0" err="1" smtClean="0">
                <a:solidFill>
                  <a:srgbClr val="000000"/>
                </a:solidFill>
                <a:latin typeface="Calibri"/>
              </a:rPr>
              <a:t>beams</a:t>
            </a:r>
            <a:endParaRPr lang="fr-FR" dirty="0"/>
          </a:p>
          <a:p>
            <a:pPr lvl="1">
              <a:buSzPct val="45000"/>
              <a:buFont typeface="StarSymbol"/>
              <a:buChar char="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0112640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Assembly</a:t>
            </a:r>
            <a:r>
              <a:rPr lang="fr-FR" dirty="0" smtClean="0"/>
              <a:t> of first </a:t>
            </a:r>
            <a:r>
              <a:rPr lang="fr-FR" dirty="0" err="1" smtClean="0"/>
              <a:t>SLABs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883852" y="1054139"/>
            <a:ext cx="8103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Most of technologies described above used to build first SLABs</a:t>
            </a:r>
            <a:endParaRPr lang="en-US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5591538" y="5045604"/>
            <a:ext cx="407259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Simplified SLABS including </a:t>
            </a:r>
          </a:p>
          <a:p>
            <a:r>
              <a:rPr lang="en-US" sz="2000" dirty="0" smtClean="0"/>
              <a:t>1 ASU with 4 SKIROCs in PQF package</a:t>
            </a:r>
          </a:p>
          <a:p>
            <a:r>
              <a:rPr lang="en-US" sz="2000" dirty="0" smtClean="0"/>
              <a:t>1 Si Wafer (256 </a:t>
            </a:r>
            <a:r>
              <a:rPr lang="en-US" sz="2000" dirty="0" err="1" smtClean="0"/>
              <a:t>chn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Succesfuly</a:t>
            </a:r>
            <a:r>
              <a:rPr lang="en-US" sz="2000" dirty="0" smtClean="0"/>
              <a:t> put into structure</a:t>
            </a:r>
            <a:endParaRPr lang="en-US" sz="2000" dirty="0"/>
          </a:p>
        </p:txBody>
      </p:sp>
      <p:pic>
        <p:nvPicPr>
          <p:cNvPr id="60418" name="Picture 2" descr="C:\Users\user11030\Desktop\IMAG150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1" t="2708" r="8691" b="34614"/>
          <a:stretch/>
        </p:blipFill>
        <p:spPr bwMode="auto">
          <a:xfrm>
            <a:off x="6213360" y="1844760"/>
            <a:ext cx="3316437" cy="262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1" name="Picture 5" descr="C:\Users\user11030\Desktop\IMG_39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28" y="4041356"/>
            <a:ext cx="4734808" cy="315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 descr="logo_ll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2858" y="6530891"/>
            <a:ext cx="865220" cy="39353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582341" y="2572804"/>
            <a:ext cx="44169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First approach of an assembly procedure</a:t>
            </a:r>
          </a:p>
          <a:p>
            <a:r>
              <a:rPr lang="en-US" sz="2000" dirty="0" smtClean="0"/>
              <a:t>Toward automation and </a:t>
            </a:r>
            <a:r>
              <a:rPr lang="en-US" sz="2000" dirty="0" err="1" smtClean="0"/>
              <a:t>indistrialization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725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6 SLABS tested @DESY (July’12)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11030\Documents\CALICE3\TB\pics\P10303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784" y="908921"/>
            <a:ext cx="8271688" cy="620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761116"/>
              </p:ext>
            </p:extLst>
          </p:nvPr>
        </p:nvGraphicFramePr>
        <p:xfrm>
          <a:off x="6603238" y="4998581"/>
          <a:ext cx="2739234" cy="2118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3" name="Acrobat Document" r:id="rId4" imgW="7543800" imgH="5829300" progId="AcroExch.Document.7">
                  <p:embed/>
                </p:oleObj>
              </mc:Choice>
              <mc:Fallback>
                <p:oleObj name="Acrobat Document" r:id="rId4" imgW="7543800" imgH="58293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03238" y="4998581"/>
                        <a:ext cx="2739234" cy="21180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703021" y="6128072"/>
            <a:ext cx="1268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S/N &gt; 14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470773" y="539589"/>
            <a:ext cx="1379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 talk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816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l="43465"/>
          <a:stretch>
            <a:fillRect/>
          </a:stretch>
        </p:blipFill>
        <p:spPr bwMode="auto">
          <a:xfrm>
            <a:off x="6055236" y="757089"/>
            <a:ext cx="3995005" cy="305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C:\Users\user11030\Desktop\slab H CIP BG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14"/>
          <a:stretch/>
        </p:blipFill>
        <p:spPr bwMode="auto">
          <a:xfrm>
            <a:off x="5686797" y="4705864"/>
            <a:ext cx="4252505" cy="197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763023" y="3302075"/>
            <a:ext cx="23288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 i="1">
                <a:solidFill>
                  <a:schemeClr val="bg1"/>
                </a:solidFill>
                <a:latin typeface="Times New Roman" pitchFamily="18" charset="0"/>
              </a:rPr>
              <a:t>Connection between 2 A.S.U.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181" y="962143"/>
            <a:ext cx="9649072" cy="52565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/>
              <a:t>CALICE Si-W ECAL technologies with emphasis on </a:t>
            </a:r>
          </a:p>
          <a:p>
            <a:r>
              <a:rPr lang="en-US" sz="2000" dirty="0" smtClean="0"/>
              <a:t>Low </a:t>
            </a:r>
            <a:r>
              <a:rPr lang="en-US" sz="2000" dirty="0"/>
              <a:t>power FE electronics incorporated in detector volume</a:t>
            </a:r>
          </a:p>
          <a:p>
            <a:r>
              <a:rPr lang="en-US" sz="2000" dirty="0" smtClean="0"/>
              <a:t>Integration (Structure, DAQ, cooling</a:t>
            </a:r>
            <a:r>
              <a:rPr lang="en-US" sz="2000" dirty="0"/>
              <a:t>, services)</a:t>
            </a:r>
          </a:p>
          <a:p>
            <a:r>
              <a:rPr lang="en-US" sz="2000" dirty="0" smtClean="0"/>
              <a:t>Sensor </a:t>
            </a:r>
            <a:r>
              <a:rPr lang="en-US" sz="2000" dirty="0"/>
              <a:t>improvements &amp; </a:t>
            </a:r>
            <a:r>
              <a:rPr lang="en-US" sz="2000" dirty="0" smtClean="0"/>
              <a:t>industrialization</a:t>
            </a:r>
            <a:endParaRPr lang="en-US" sz="2000" dirty="0"/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Step by step prototyping allow tracking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the best feasibility/cost compromise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Optimization of overall design is based on accurate physics simulations</a:t>
            </a:r>
          </a:p>
          <a:p>
            <a:r>
              <a:rPr lang="en-US" sz="2000" dirty="0" smtClean="0"/>
              <a:t>Number of layers</a:t>
            </a:r>
          </a:p>
          <a:p>
            <a:r>
              <a:rPr lang="en-US" sz="2000" dirty="0" smtClean="0"/>
              <a:t>Number of pixels</a:t>
            </a:r>
          </a:p>
          <a:p>
            <a:r>
              <a:rPr lang="en-US" sz="2000" dirty="0" smtClean="0"/>
              <a:t>Dead area</a:t>
            </a:r>
          </a:p>
          <a:p>
            <a:r>
              <a:rPr lang="en-US" sz="2000" dirty="0" smtClean="0"/>
              <a:t>Allowed material</a:t>
            </a:r>
          </a:p>
          <a:p>
            <a:pPr>
              <a:buNone/>
            </a:pPr>
            <a:r>
              <a:rPr lang="en-US" sz="2400" dirty="0" smtClean="0"/>
              <a:t>	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42181" y="6301705"/>
            <a:ext cx="8305094" cy="90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77979" lvl="0" indent="-377979" defTabSz="1007943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</a:rPr>
              <a:t>Now have a good </a:t>
            </a:r>
            <a:r>
              <a:rPr lang="en-US" sz="2400" dirty="0">
                <a:solidFill>
                  <a:prstClr val="black"/>
                </a:solidFill>
              </a:rPr>
              <a:t>understanding of how to build a complete </a:t>
            </a:r>
            <a:r>
              <a:rPr lang="en-US" sz="2400" dirty="0" smtClean="0">
                <a:solidFill>
                  <a:prstClr val="black"/>
                </a:solidFill>
              </a:rPr>
              <a:t>ECAL</a:t>
            </a:r>
          </a:p>
          <a:p>
            <a:pPr marL="377979" lvl="0" indent="-377979" defTabSz="1007943">
              <a:spcBef>
                <a:spcPct val="20000"/>
              </a:spcBef>
            </a:pPr>
            <a:r>
              <a:rPr lang="en-US" sz="2400" dirty="0">
                <a:solidFill>
                  <a:prstClr val="black"/>
                </a:solidFill>
              </a:rPr>
              <a:t>w</a:t>
            </a:r>
            <a:r>
              <a:rPr lang="en-US" sz="2400" dirty="0" smtClean="0">
                <a:solidFill>
                  <a:prstClr val="black"/>
                </a:solidFill>
              </a:rPr>
              <a:t>ith affordable technologies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36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DF647C-681B-4163-808E-42FA319016D2}" type="slidenum">
              <a:rPr/>
              <a:pPr lvl="0"/>
              <a:t>2</a:t>
            </a:fld>
            <a:endParaRPr lang="en-US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 cstate="print">
            <a:alphaModFix/>
            <a:lum/>
          </a:blip>
          <a:srcRect t="3146" r="10396" b="12321"/>
          <a:stretch/>
        </p:blipFill>
        <p:spPr>
          <a:xfrm>
            <a:off x="4750692" y="0"/>
            <a:ext cx="5326757" cy="39627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rme libre 4"/>
          <p:cNvSpPr/>
          <p:nvPr/>
        </p:nvSpPr>
        <p:spPr>
          <a:xfrm>
            <a:off x="5038725" y="2845321"/>
            <a:ext cx="1728192" cy="136815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109800">
            <a:solidFill>
              <a:srgbClr val="C0C0C0"/>
            </a:solidFill>
            <a:prstDash val="solid"/>
          </a:ln>
        </p:spPr>
        <p:txBody>
          <a:bodyPr vert="horz" lIns="144720" tIns="99720" rIns="144720" bIns="9972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03765" y="97718"/>
            <a:ext cx="3234960" cy="842303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800"/>
            </a:pPr>
            <a:r>
              <a:rPr lang="en-US" sz="4800" b="0" i="0" u="none" strike="noStrike" kern="1200" dirty="0">
                <a:ln>
                  <a:noFill/>
                </a:ln>
                <a:ea typeface="DejaVu Sans" pitchFamily="2"/>
                <a:cs typeface="Lohit Hindi" pitchFamily="2"/>
              </a:rPr>
              <a:t>From this...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0" y="2856551"/>
            <a:ext cx="4750692" cy="466986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rme libre 12"/>
          <p:cNvSpPr/>
          <p:nvPr/>
        </p:nvSpPr>
        <p:spPr>
          <a:xfrm>
            <a:off x="6118845" y="613240"/>
            <a:ext cx="1728192" cy="136815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109800">
            <a:solidFill>
              <a:srgbClr val="C0C0C0"/>
            </a:solidFill>
            <a:prstDash val="solid"/>
          </a:ln>
        </p:spPr>
        <p:txBody>
          <a:bodyPr vert="horz" lIns="144720" tIns="99720" rIns="144720" bIns="99720" anchor="ctr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14189" y="2014248"/>
            <a:ext cx="2590453" cy="842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800"/>
            </a:pPr>
            <a:r>
              <a:rPr lang="en-US" sz="4800" dirty="0">
                <a:ea typeface="DejaVu Sans" pitchFamily="2"/>
                <a:cs typeface="Lohit Hindi" pitchFamily="2"/>
              </a:rPr>
              <a:t>t</a:t>
            </a:r>
            <a:r>
              <a:rPr lang="en-US" sz="4800" b="0" i="0" u="none" strike="noStrike" kern="1200" dirty="0" smtClean="0">
                <a:ln>
                  <a:noFill/>
                </a:ln>
                <a:ea typeface="DejaVu Sans" pitchFamily="2"/>
                <a:cs typeface="Lohit Hindi" pitchFamily="2"/>
              </a:rPr>
              <a:t>o this</a:t>
            </a:r>
            <a:r>
              <a:rPr lang="en-US" sz="4800" dirty="0">
                <a:ea typeface="DejaVu Sans" pitchFamily="2"/>
                <a:cs typeface="Lohit Hindi" pitchFamily="2"/>
              </a:rPr>
              <a:t> </a:t>
            </a:r>
            <a:r>
              <a:rPr lang="en-US" sz="4800" dirty="0" smtClean="0">
                <a:ea typeface="DejaVu Sans" pitchFamily="2"/>
                <a:cs typeface="Lohit Hindi" pitchFamily="2"/>
              </a:rPr>
              <a:t>:</a:t>
            </a:r>
            <a:endParaRPr lang="en-US" sz="4800" b="0" i="0" u="none" strike="noStrike" kern="1200" dirty="0">
              <a:ln>
                <a:noFill/>
              </a:ln>
              <a:ea typeface="DejaVu Sans" pitchFamily="2"/>
              <a:cs typeface="Lohit Hindi" pitchFamily="2"/>
            </a:endParaRPr>
          </a:p>
        </p:txBody>
      </p:sp>
      <p:sp>
        <p:nvSpPr>
          <p:cNvPr id="15" name="ZoneTexte 14"/>
          <p:cNvSpPr txBox="1"/>
          <p:nvPr/>
        </p:nvSpPr>
        <p:spPr>
          <a:xfrm rot="16200000">
            <a:off x="909728" y="4922791"/>
            <a:ext cx="647155" cy="31004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800"/>
            </a:pPr>
            <a:r>
              <a:rPr lang="en-US" sz="1400" b="0" i="0" u="none" strike="noStrike" kern="1200" dirty="0" smtClean="0">
                <a:ln>
                  <a:noFill/>
                </a:ln>
                <a:ea typeface="DejaVu Sans" pitchFamily="2"/>
                <a:cs typeface="Lohit Hindi" pitchFamily="2"/>
              </a:rPr>
              <a:t>ECAL</a:t>
            </a:r>
            <a:endParaRPr lang="en-US" sz="1400" b="0" i="0" u="none" strike="noStrike" kern="1200" dirty="0">
              <a:ln>
                <a:noFill/>
              </a:ln>
              <a:ea typeface="DejaVu Sans" pitchFamily="2"/>
              <a:cs typeface="Lohit Hindi" pitchFamily="2"/>
            </a:endParaRPr>
          </a:p>
        </p:txBody>
      </p:sp>
      <p:sp>
        <p:nvSpPr>
          <p:cNvPr id="16" name="ZoneTexte 15"/>
          <p:cNvSpPr txBox="1"/>
          <p:nvPr/>
        </p:nvSpPr>
        <p:spPr>
          <a:xfrm rot="18860144">
            <a:off x="1006277" y="3807764"/>
            <a:ext cx="647155" cy="31004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800"/>
            </a:pPr>
            <a:r>
              <a:rPr lang="en-US" sz="1400" dirty="0">
                <a:ea typeface="DejaVu Sans" pitchFamily="2"/>
                <a:cs typeface="Lohit Hindi" pitchFamily="2"/>
              </a:rPr>
              <a:t>H</a:t>
            </a:r>
            <a:r>
              <a:rPr lang="en-US" sz="1400" b="0" i="0" u="none" strike="noStrike" kern="1200" dirty="0" smtClean="0">
                <a:ln>
                  <a:noFill/>
                </a:ln>
                <a:ea typeface="DejaVu Sans" pitchFamily="2"/>
                <a:cs typeface="Lohit Hindi" pitchFamily="2"/>
              </a:rPr>
              <a:t>CAL</a:t>
            </a:r>
            <a:endParaRPr lang="en-US" sz="1400" b="0" i="0" u="none" strike="noStrike" kern="1200" dirty="0">
              <a:ln>
                <a:noFill/>
              </a:ln>
              <a:ea typeface="DejaVu Sans" pitchFamily="2"/>
              <a:cs typeface="Lohit Hindi" pitchFamily="2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199824" y="5378953"/>
            <a:ext cx="4428492" cy="10928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800"/>
            </a:pPr>
            <a:r>
              <a:rPr lang="en-US" sz="3200" dirty="0" smtClean="0">
                <a:ea typeface="DejaVu Sans" pitchFamily="2"/>
                <a:cs typeface="Lohit Hindi" pitchFamily="2"/>
              </a:rPr>
              <a:t>A mix of technologies validated with prototypes</a:t>
            </a:r>
            <a:endParaRPr lang="en-US" sz="3200" b="0" i="0" u="none" strike="noStrike" kern="1200" dirty="0">
              <a:ln>
                <a:noFill/>
              </a:ln>
              <a:ea typeface="DejaVu Sans" pitchFamily="2"/>
              <a:cs typeface="Lohit Hindi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3263215" y="6062702"/>
            <a:ext cx="3054594" cy="131912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prototype (2006) : validation of physics </a:t>
            </a:r>
            <a:r>
              <a:rPr lang="en-US" dirty="0" err="1" smtClean="0"/>
              <a:t>perf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6197" y="829097"/>
            <a:ext cx="6119028" cy="386683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First generation prototype </a:t>
            </a:r>
          </a:p>
          <a:p>
            <a:pPr>
              <a:buNone/>
            </a:pPr>
            <a:r>
              <a:rPr lang="en-US" dirty="0" smtClean="0"/>
              <a:t>and tested on beam 2006-2008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30 layers - ~10000 channels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Mechanical structure:  carbon </a:t>
            </a:r>
            <a:r>
              <a:rPr lang="en-US" dirty="0" err="1" smtClean="0"/>
              <a:t>fibre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composite, incorporating tungsten layers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Standard printed circuit slabs hold</a:t>
            </a:r>
          </a:p>
          <a:p>
            <a:pPr>
              <a:buNone/>
            </a:pPr>
            <a:r>
              <a:rPr lang="en-US" dirty="0" smtClean="0"/>
              <a:t>silicon sensors &amp; electronics </a:t>
            </a:r>
          </a:p>
          <a:p>
            <a:pPr>
              <a:buNone/>
            </a:pPr>
            <a:r>
              <a:rPr lang="en-US" dirty="0" smtClean="0"/>
              <a:t>                 (outside detection area)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 cstate="print">
            <a:alphaModFix/>
            <a:lum/>
          </a:blip>
          <a:srcRect r="10161"/>
          <a:stretch/>
        </p:blipFill>
        <p:spPr>
          <a:xfrm>
            <a:off x="5542781" y="3676650"/>
            <a:ext cx="4534669" cy="388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5293050" y="685081"/>
            <a:ext cx="4784400" cy="299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 rot="5400000">
            <a:off x="1194781" y="2244985"/>
            <a:ext cx="3724200" cy="65494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ZoneTexte 9"/>
          <p:cNvSpPr txBox="1"/>
          <p:nvPr/>
        </p:nvSpPr>
        <p:spPr>
          <a:xfrm>
            <a:off x="1909375" y="6722263"/>
            <a:ext cx="1689190" cy="52920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/>
            </a:pPr>
            <a:r>
              <a:rPr lang="en-US" sz="2800" b="0" i="0" u="none" strike="noStrike" kern="1200" dirty="0">
                <a:ln>
                  <a:noFill/>
                </a:ln>
                <a:solidFill>
                  <a:srgbClr val="FF0000"/>
                </a:solidFill>
                <a:ea typeface="DejaVu Sans" pitchFamily="2"/>
                <a:cs typeface="Lohit Hindi" pitchFamily="2"/>
              </a:rPr>
              <a:t>S/N ~ 7.5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Calorimeters</a:t>
            </a:r>
            <a:r>
              <a:rPr lang="fr-FR" dirty="0" smtClean="0"/>
              <a:t> for ILC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182" y="901105"/>
            <a:ext cx="5832647" cy="61938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/>
              <a:t>	ECAL :</a:t>
            </a:r>
          </a:p>
          <a:p>
            <a:pPr>
              <a:buNone/>
            </a:pPr>
            <a:r>
              <a:rPr lang="en-US" sz="2400" dirty="0"/>
              <a:t>		~24 X0, 20 cm thick</a:t>
            </a:r>
          </a:p>
          <a:p>
            <a:pPr>
              <a:buNone/>
            </a:pPr>
            <a:r>
              <a:rPr lang="en-US" sz="2400" dirty="0"/>
              <a:t>		~2500 m</a:t>
            </a:r>
            <a:r>
              <a:rPr lang="en-US" sz="2400" baseline="30000" dirty="0"/>
              <a:t>2</a:t>
            </a:r>
            <a:r>
              <a:rPr lang="en-US" sz="2400" dirty="0"/>
              <a:t> active detectors</a:t>
            </a:r>
          </a:p>
          <a:p>
            <a:pPr>
              <a:buNone/>
            </a:pPr>
            <a:r>
              <a:rPr lang="en-US" sz="2400" dirty="0"/>
              <a:t>		~</a:t>
            </a:r>
            <a:r>
              <a:rPr lang="en-US" sz="2400" b="1" dirty="0"/>
              <a:t>100M readout </a:t>
            </a:r>
            <a:r>
              <a:rPr lang="en-US" sz="2400" b="1" dirty="0" smtClean="0"/>
              <a:t>channels</a:t>
            </a:r>
          </a:p>
          <a:p>
            <a:pPr>
              <a:buNone/>
            </a:pPr>
            <a:endParaRPr lang="en-US" sz="2400" b="1" dirty="0"/>
          </a:p>
          <a:p>
            <a:pPr>
              <a:buNone/>
            </a:pPr>
            <a:r>
              <a:rPr lang="en-US" sz="2400" b="1" dirty="0" smtClean="0"/>
              <a:t>Reduce dead material, </a:t>
            </a:r>
          </a:p>
          <a:p>
            <a:pPr>
              <a:buNone/>
            </a:pPr>
            <a:r>
              <a:rPr lang="en-US" sz="2400" b="1" dirty="0" smtClean="0"/>
              <a:t>calorimeters inside coil,</a:t>
            </a:r>
          </a:p>
          <a:p>
            <a:pPr>
              <a:buNone/>
            </a:pPr>
            <a:r>
              <a:rPr lang="en-US" sz="2400" b="1" dirty="0" smtClean="0"/>
              <a:t>Extreme compactness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r>
              <a:rPr lang="en-US" sz="2600" dirty="0" smtClean="0"/>
              <a:t>Work with specific beam structure</a:t>
            </a:r>
          </a:p>
          <a:p>
            <a:pPr>
              <a:buNone/>
            </a:pPr>
            <a:r>
              <a:rPr lang="en-US" sz="2600" dirty="0" smtClean="0"/>
              <a:t>  </a:t>
            </a:r>
            <a:r>
              <a:rPr lang="en-US" sz="2200" dirty="0" smtClean="0"/>
              <a:t>ILC: 5Hz trains each of 3k bunches @ 340 ns</a:t>
            </a:r>
          </a:p>
          <a:p>
            <a:pPr>
              <a:buNone/>
            </a:pPr>
            <a:r>
              <a:rPr lang="en-US" sz="2200" dirty="0"/>
              <a:t> </a:t>
            </a:r>
            <a:r>
              <a:rPr lang="en-US" sz="2200" dirty="0" smtClean="0"/>
              <a:t> </a:t>
            </a:r>
            <a:r>
              <a:rPr lang="en-US" sz="2200" b="1" dirty="0" smtClean="0"/>
              <a:t>low occupancy, low noise : S/N &gt;10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 cstate="print">
            <a:alphaModFix/>
            <a:lum/>
          </a:blip>
          <a:srcRect r="36088"/>
          <a:stretch/>
        </p:blipFill>
        <p:spPr>
          <a:xfrm>
            <a:off x="5974829" y="757089"/>
            <a:ext cx="4102621" cy="6254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054130" y="6085681"/>
            <a:ext cx="5023320" cy="1187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defTabSz="1007943" rtl="0">
              <a:spcBef>
                <a:spcPct val="0"/>
              </a:spcBef>
            </a:pPr>
            <a:r>
              <a:rPr lang="en-US" sz="2800" dirty="0" smtClean="0"/>
              <a:t>Technological prototype (2011) : Proof of feasibility</a:t>
            </a:r>
            <a:endParaRPr lang="fr-FR" dirty="0"/>
          </a:p>
        </p:txBody>
      </p:sp>
      <p:pic>
        <p:nvPicPr>
          <p:cNvPr id="4" name="Picture 4" descr="flc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2701" y="1261318"/>
            <a:ext cx="5054600" cy="5832475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2181" y="849257"/>
            <a:ext cx="6336705" cy="3436223"/>
          </a:xfrm>
        </p:spPr>
        <p:txBody>
          <a:bodyPr>
            <a:normAutofit fontScale="70000" lnSpcReduction="20000"/>
          </a:bodyPr>
          <a:lstStyle/>
          <a:p>
            <a:pPr marL="503972" lvl="1" indent="0">
              <a:buNone/>
            </a:pPr>
            <a:endParaRPr lang="en-US" sz="2800" dirty="0" smtClean="0"/>
          </a:p>
          <a:p>
            <a:pPr lvl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→ </a:t>
            </a:r>
            <a:r>
              <a:rPr lang="en-US" sz="2800" dirty="0"/>
              <a:t>embedded “system on chip” electronics,</a:t>
            </a:r>
          </a:p>
          <a:p>
            <a:pPr lvl="0">
              <a:buNone/>
            </a:pPr>
            <a:r>
              <a:rPr lang="en-US" sz="2800" dirty="0"/>
              <a:t>   → extremely low power </a:t>
            </a:r>
            <a:r>
              <a:rPr lang="en-US" sz="2800" dirty="0" smtClean="0"/>
              <a:t>consumption </a:t>
            </a:r>
            <a:r>
              <a:rPr lang="en-US" sz="2800" dirty="0"/>
              <a:t>typ. 25 </a:t>
            </a:r>
            <a:r>
              <a:rPr lang="en-US" sz="2800" dirty="0" smtClean="0"/>
              <a:t>µW/</a:t>
            </a:r>
            <a:r>
              <a:rPr lang="en-US" sz="2800" dirty="0" err="1" smtClean="0"/>
              <a:t>ch</a:t>
            </a:r>
            <a:r>
              <a:rPr lang="en-US" sz="2800" dirty="0" smtClean="0"/>
              <a:t>,</a:t>
            </a:r>
            <a:endParaRPr lang="en-US" sz="2800" dirty="0"/>
          </a:p>
          <a:p>
            <a:pPr lvl="0">
              <a:buNone/>
            </a:pPr>
            <a:r>
              <a:rPr lang="en-US" sz="2800" dirty="0"/>
              <a:t>   → wide sensors (81 cm², pure silicon),</a:t>
            </a:r>
          </a:p>
          <a:p>
            <a:pPr lvl="0">
              <a:buNone/>
            </a:pPr>
            <a:r>
              <a:rPr lang="en-US" sz="2800" dirty="0"/>
              <a:t>   → large composite mechanical structure,</a:t>
            </a:r>
          </a:p>
          <a:p>
            <a:pPr lvl="0">
              <a:buNone/>
            </a:pPr>
            <a:r>
              <a:rPr lang="en-US" sz="2800" dirty="0"/>
              <a:t>   → readout technology insensitive to ~4T field,</a:t>
            </a:r>
          </a:p>
          <a:p>
            <a:pPr lvl="0">
              <a:buNone/>
            </a:pPr>
            <a:r>
              <a:rPr lang="en-US" sz="2800" dirty="0"/>
              <a:t>   → integrated DAQ system</a:t>
            </a:r>
          </a:p>
          <a:p>
            <a:pPr lvl="0">
              <a:buNone/>
            </a:pPr>
            <a:endParaRPr lang="en-US" sz="2800" dirty="0" smtClean="0"/>
          </a:p>
          <a:p>
            <a:pPr lvl="0">
              <a:buNone/>
            </a:pPr>
            <a:r>
              <a:rPr lang="en-US" sz="2800" dirty="0" smtClean="0"/>
              <a:t>Goal : 1 instrumented tower</a:t>
            </a:r>
          </a:p>
          <a:p>
            <a:pPr lvl="1">
              <a:buNone/>
            </a:pPr>
            <a:r>
              <a:rPr lang="en-US" sz="1800" dirty="0" smtClean="0"/>
              <a:t>(40k channels, 20 cm</a:t>
            </a:r>
            <a:r>
              <a:rPr lang="en-US" sz="1800" baseline="30000" dirty="0" smtClean="0"/>
              <a:t>2 </a:t>
            </a:r>
            <a:r>
              <a:rPr lang="en-US" sz="1800" dirty="0" smtClean="0"/>
              <a:t> </a:t>
            </a:r>
            <a:r>
              <a:rPr lang="en-US" sz="1800" dirty="0" err="1" smtClean="0"/>
              <a:t>crossection</a:t>
            </a:r>
            <a:r>
              <a:rPr lang="en-US" sz="1800" dirty="0" smtClean="0"/>
              <a:t>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 descr="C:\Users\Remy\Desktop\view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8325" y="4364702"/>
            <a:ext cx="3008223" cy="258490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822701" y="6877769"/>
            <a:ext cx="273630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Large </a:t>
            </a:r>
            <a:r>
              <a:rPr lang="fr-FR" dirty="0" err="1" smtClean="0"/>
              <a:t>mechanical</a:t>
            </a:r>
            <a:r>
              <a:rPr lang="fr-FR" dirty="0" smtClean="0"/>
              <a:t> structure </a:t>
            </a:r>
            <a:r>
              <a:rPr lang="fr-FR" dirty="0" err="1" smtClean="0"/>
              <a:t>done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3873" y="778691"/>
            <a:ext cx="9069705" cy="127454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/>
              <a:t>Each layer build separately then “coked” together.</a:t>
            </a:r>
          </a:p>
          <a:p>
            <a:pPr>
              <a:buNone/>
            </a:pPr>
            <a:r>
              <a:rPr lang="en-US" sz="2400" dirty="0" smtClean="0"/>
              <a:t>Deeply simulated : mechanical constraints, thermal behavior</a:t>
            </a:r>
          </a:p>
          <a:p>
            <a:pPr>
              <a:buNone/>
            </a:pPr>
            <a:r>
              <a:rPr lang="en-US" sz="2400" dirty="0" smtClean="0"/>
              <a:t>Next step : wider assembly with 5 columns</a:t>
            </a:r>
          </a:p>
        </p:txBody>
      </p:sp>
      <p:pic>
        <p:nvPicPr>
          <p:cNvPr id="57347" name="Picture 3" descr="C:\Users\Remy\Documents\CALICE3\ERQ\EUDET\Detector\stru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2301" y="2701305"/>
            <a:ext cx="7743825" cy="4333875"/>
          </a:xfrm>
          <a:prstGeom prst="rect">
            <a:avLst/>
          </a:prstGeom>
          <a:noFill/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2302421" y="1981225"/>
            <a:ext cx="6768752" cy="961307"/>
          </a:xfrm>
          <a:prstGeom prst="rect">
            <a:avLst/>
          </a:prstGeom>
        </p:spPr>
        <p:txBody>
          <a:bodyPr vert="horz" lIns="100794" tIns="50397" rIns="100794" bIns="50397" rtlCol="0">
            <a:norm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fr-FR" sz="1800" dirty="0" err="1" smtClean="0"/>
              <a:t>Tungsten</a:t>
            </a:r>
            <a:r>
              <a:rPr lang="fr-FR" sz="1800" dirty="0" smtClean="0"/>
              <a:t> plates </a:t>
            </a:r>
            <a:r>
              <a:rPr lang="fr-FR" sz="1800" dirty="0" err="1" smtClean="0"/>
              <a:t>wrapped</a:t>
            </a:r>
            <a:r>
              <a:rPr lang="fr-FR" sz="1800" dirty="0" smtClean="0"/>
              <a:t> </a:t>
            </a:r>
            <a:r>
              <a:rPr lang="fr-FR" sz="1800" dirty="0" err="1" smtClean="0"/>
              <a:t>into</a:t>
            </a:r>
            <a:r>
              <a:rPr lang="fr-FR" sz="1800" dirty="0" smtClean="0"/>
              <a:t> </a:t>
            </a:r>
            <a:r>
              <a:rPr lang="fr-FR" sz="1800" dirty="0" err="1" smtClean="0"/>
              <a:t>carbon</a:t>
            </a:r>
            <a:r>
              <a:rPr lang="fr-FR" sz="1800" dirty="0" smtClean="0"/>
              <a:t> fibre: 15 </a:t>
            </a:r>
            <a:r>
              <a:rPr lang="fr-FR" sz="1800" dirty="0" err="1" smtClean="0"/>
              <a:t>layers</a:t>
            </a:r>
            <a:endParaRPr lang="fr-FR" sz="1800" dirty="0" smtClean="0"/>
          </a:p>
          <a:p>
            <a:pPr>
              <a:buFont typeface="Arial" pitchFamily="34" charset="0"/>
              <a:buNone/>
            </a:pPr>
            <a:r>
              <a:rPr lang="fr-FR" sz="1800" dirty="0" smtClean="0"/>
              <a:t>7 mm </a:t>
            </a:r>
            <a:r>
              <a:rPr lang="fr-FR" sz="1800" dirty="0" err="1" smtClean="0"/>
              <a:t>tick</a:t>
            </a:r>
            <a:r>
              <a:rPr lang="fr-FR" sz="1800" dirty="0" smtClean="0"/>
              <a:t> detector </a:t>
            </a:r>
            <a:r>
              <a:rPr lang="fr-FR" sz="1800" dirty="0" err="1" smtClean="0"/>
              <a:t>slab</a:t>
            </a:r>
            <a:r>
              <a:rPr lang="fr-FR" sz="1800" dirty="0" smtClean="0"/>
              <a:t> </a:t>
            </a:r>
            <a:r>
              <a:rPr lang="fr-FR" sz="1800" dirty="0" err="1" smtClean="0"/>
              <a:t>slided</a:t>
            </a:r>
            <a:r>
              <a:rPr lang="fr-FR" sz="1800" dirty="0" smtClean="0"/>
              <a:t> </a:t>
            </a:r>
            <a:r>
              <a:rPr lang="fr-FR" sz="1800" dirty="0" err="1" smtClean="0"/>
              <a:t>into</a:t>
            </a:r>
            <a:r>
              <a:rPr lang="fr-FR" sz="1800" dirty="0" smtClean="0"/>
              <a:t> </a:t>
            </a:r>
            <a:r>
              <a:rPr lang="fr-FR" sz="1800" dirty="0" err="1" smtClean="0"/>
              <a:t>alveola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42783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slab : “extreme” design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3874" y="805069"/>
            <a:ext cx="5470955" cy="61938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Compact </a:t>
            </a:r>
            <a:r>
              <a:rPr lang="fr-FR" sz="2400" dirty="0" err="1" smtClean="0"/>
              <a:t>assembly</a:t>
            </a:r>
            <a:r>
              <a:rPr lang="fr-FR" sz="2400" dirty="0" smtClean="0"/>
              <a:t> of 2 </a:t>
            </a:r>
            <a:r>
              <a:rPr lang="fr-FR" sz="2400" dirty="0" err="1" smtClean="0"/>
              <a:t>layers</a:t>
            </a:r>
            <a:r>
              <a:rPr lang="fr-FR" sz="2400" dirty="0" smtClean="0"/>
              <a:t> of 1 to 8 Active </a:t>
            </a:r>
            <a:r>
              <a:rPr lang="fr-FR" sz="2400" dirty="0" err="1" smtClean="0"/>
              <a:t>Sensor</a:t>
            </a:r>
            <a:r>
              <a:rPr lang="fr-FR" sz="2400" dirty="0" smtClean="0"/>
              <a:t> </a:t>
            </a:r>
            <a:r>
              <a:rPr lang="fr-FR" sz="2400" dirty="0" err="1" smtClean="0"/>
              <a:t>Units</a:t>
            </a:r>
            <a:r>
              <a:rPr lang="fr-FR" sz="2400" dirty="0" smtClean="0"/>
              <a:t> (ASU)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1 ASU = 1 </a:t>
            </a:r>
            <a:r>
              <a:rPr lang="fr-FR" sz="2400" dirty="0" err="1" smtClean="0"/>
              <a:t>kapton</a:t>
            </a:r>
            <a:r>
              <a:rPr lang="fr-FR" sz="2400" dirty="0" smtClean="0"/>
              <a:t> (HV </a:t>
            </a:r>
            <a:r>
              <a:rPr lang="fr-FR" sz="2400" dirty="0" err="1" smtClean="0"/>
              <a:t>bias</a:t>
            </a:r>
            <a:r>
              <a:rPr lang="fr-FR" sz="2400" dirty="0" smtClean="0"/>
              <a:t> for PIN diodes)</a:t>
            </a:r>
          </a:p>
          <a:p>
            <a:pPr>
              <a:buNone/>
            </a:pPr>
            <a:r>
              <a:rPr lang="fr-FR" sz="2400" dirty="0" smtClean="0"/>
              <a:t>            + 1 layer PIN diodes</a:t>
            </a:r>
          </a:p>
          <a:p>
            <a:pPr>
              <a:buNone/>
            </a:pPr>
            <a:r>
              <a:rPr lang="fr-FR" sz="2400" dirty="0" smtClean="0"/>
              <a:t>            + 1 PCB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microchips</a:t>
            </a:r>
            <a:r>
              <a:rPr lang="fr-FR" sz="2400" dirty="0" smtClean="0"/>
              <a:t> </a:t>
            </a:r>
            <a:r>
              <a:rPr lang="fr-FR" sz="2400" dirty="0" err="1" smtClean="0"/>
              <a:t>embeded</a:t>
            </a: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            + 1 thermal drain (</a:t>
            </a:r>
            <a:r>
              <a:rPr lang="fr-FR" sz="2400" dirty="0" err="1" smtClean="0"/>
              <a:t>copper</a:t>
            </a:r>
            <a:r>
              <a:rPr lang="fr-FR" sz="2400" dirty="0" smtClean="0"/>
              <a:t>)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PCB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critical</a:t>
            </a:r>
            <a:r>
              <a:rPr lang="fr-FR" sz="2400" dirty="0" smtClean="0"/>
              <a:t> : 1 mm </a:t>
            </a:r>
            <a:r>
              <a:rPr lang="fr-FR" sz="2400" dirty="0" err="1" smtClean="0"/>
              <a:t>tick</a:t>
            </a:r>
            <a:r>
              <a:rPr lang="fr-FR" sz="2400" dirty="0" smtClean="0"/>
              <a:t>, 8 </a:t>
            </a:r>
            <a:r>
              <a:rPr lang="fr-FR" sz="2400" dirty="0" err="1" smtClean="0"/>
              <a:t>layers</a:t>
            </a:r>
            <a:r>
              <a:rPr lang="fr-FR" sz="2400" dirty="0" smtClean="0"/>
              <a:t>, 1% </a:t>
            </a:r>
            <a:r>
              <a:rPr lang="fr-FR" sz="2400" dirty="0" err="1" smtClean="0"/>
              <a:t>flatness</a:t>
            </a:r>
            <a:r>
              <a:rPr lang="fr-FR" sz="2400" dirty="0" smtClean="0"/>
              <a:t> , chips </a:t>
            </a:r>
            <a:r>
              <a:rPr lang="fr-FR" sz="2400" dirty="0" err="1" smtClean="0"/>
              <a:t>bounded</a:t>
            </a:r>
            <a:r>
              <a:rPr lang="fr-FR" sz="2400" dirty="0" smtClean="0"/>
              <a:t> </a:t>
            </a:r>
            <a:r>
              <a:rPr lang="fr-FR" sz="2400" i="1" dirty="0" err="1" smtClean="0"/>
              <a:t>into</a:t>
            </a:r>
            <a:endParaRPr lang="fr-FR" sz="2400" i="1" dirty="0"/>
          </a:p>
        </p:txBody>
      </p:sp>
      <p:pic>
        <p:nvPicPr>
          <p:cNvPr id="5" name="Picture 3" descr="C:\Users\Remy\Desktop\view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0422" y="685081"/>
            <a:ext cx="4317028" cy="3431844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8639125" y="3781425"/>
            <a:ext cx="1423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Short version</a:t>
            </a:r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5974829" y="4213473"/>
            <a:ext cx="4739760" cy="5572783"/>
            <a:chOff x="2881440" y="4320016"/>
            <a:chExt cx="4739760" cy="5572783"/>
          </a:xfrm>
        </p:grpSpPr>
        <p:pic>
          <p:nvPicPr>
            <p:cNvPr id="8" name="Picture 3"/>
            <p:cNvPicPr>
              <a:picLocks noChangeAspect="1"/>
            </p:cNvPicPr>
            <p:nvPr/>
          </p:nvPicPr>
          <p:blipFill>
            <a:blip r:embed="rId3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2881440" y="7677360"/>
              <a:ext cx="3356640" cy="22154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5"/>
            <p:cNvPicPr>
              <a:picLocks noChangeAspect="1"/>
            </p:cNvPicPr>
            <p:nvPr/>
          </p:nvPicPr>
          <p:blipFill>
            <a:blip r:embed="rId4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2881440" y="4320016"/>
              <a:ext cx="3526560" cy="30650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11"/>
            <p:cNvSpPr/>
            <p:nvPr/>
          </p:nvSpPr>
          <p:spPr>
            <a:xfrm>
              <a:off x="2881440" y="4390200"/>
              <a:ext cx="4499280" cy="54306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2556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Lohit Hindi" pitchFamily="2"/>
              </a:endParaRPr>
            </a:p>
          </p:txBody>
        </p:sp>
        <p:sp>
          <p:nvSpPr>
            <p:cNvPr id="11" name="TextBox 14"/>
            <p:cNvSpPr/>
            <p:nvPr/>
          </p:nvSpPr>
          <p:spPr>
            <a:xfrm>
              <a:off x="6145560" y="7820280"/>
              <a:ext cx="1475640" cy="337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600" b="1" i="0" u="none" strike="noStrike" kern="1200">
                  <a:ln>
                    <a:noFill/>
                  </a:ln>
                  <a:latin typeface="Liberation Sans" pitchFamily="18"/>
                  <a:ea typeface="DejaVu Sans" pitchFamily="2"/>
                  <a:cs typeface="Lohit Hindi" pitchFamily="2"/>
                </a:rPr>
                <a:t>Heat shield</a:t>
              </a:r>
            </a:p>
          </p:txBody>
        </p:sp>
        <p:sp>
          <p:nvSpPr>
            <p:cNvPr id="12" name="TextBox 15"/>
            <p:cNvSpPr/>
            <p:nvPr/>
          </p:nvSpPr>
          <p:spPr>
            <a:xfrm>
              <a:off x="6395399" y="8125200"/>
              <a:ext cx="631440" cy="337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600" b="1" i="0" u="none" strike="noStrike" kern="1200">
                  <a:ln>
                    <a:noFill/>
                  </a:ln>
                  <a:latin typeface="Liberation Sans" pitchFamily="18"/>
                  <a:ea typeface="DejaVu Sans" pitchFamily="2"/>
                  <a:cs typeface="Lohit Hindi" pitchFamily="2"/>
                </a:rPr>
                <a:t>PCB</a:t>
              </a:r>
            </a:p>
          </p:txBody>
        </p:sp>
        <p:sp>
          <p:nvSpPr>
            <p:cNvPr id="13" name="TextBox 16"/>
            <p:cNvSpPr/>
            <p:nvPr/>
          </p:nvSpPr>
          <p:spPr>
            <a:xfrm>
              <a:off x="6301800" y="8463240"/>
              <a:ext cx="831239" cy="337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600" b="1" i="0" u="none" strike="noStrike" kern="1200">
                  <a:ln>
                    <a:noFill/>
                  </a:ln>
                  <a:latin typeface="Liberation Sans" pitchFamily="18"/>
                  <a:ea typeface="DejaVu Sans" pitchFamily="2"/>
                  <a:cs typeface="Lohit Hindi" pitchFamily="2"/>
                </a:rPr>
                <a:t>wafer</a:t>
              </a:r>
            </a:p>
          </p:txBody>
        </p:sp>
        <p:sp>
          <p:nvSpPr>
            <p:cNvPr id="14" name="TextBox 17"/>
            <p:cNvSpPr/>
            <p:nvPr/>
          </p:nvSpPr>
          <p:spPr>
            <a:xfrm>
              <a:off x="6341400" y="8839800"/>
              <a:ext cx="675720" cy="337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600" b="1" i="0" u="none" strike="noStrike" kern="1200">
                  <a:ln>
                    <a:noFill/>
                  </a:ln>
                  <a:latin typeface="Liberation Sans" pitchFamily="18"/>
                  <a:ea typeface="DejaVu Sans" pitchFamily="2"/>
                  <a:cs typeface="Lohit Hindi" pitchFamily="2"/>
                </a:rPr>
                <a:t>glue</a:t>
              </a:r>
            </a:p>
          </p:txBody>
        </p:sp>
        <p:sp>
          <p:nvSpPr>
            <p:cNvPr id="15" name="TextBox 18"/>
            <p:cNvSpPr/>
            <p:nvPr/>
          </p:nvSpPr>
          <p:spPr>
            <a:xfrm>
              <a:off x="5928479" y="9268560"/>
              <a:ext cx="1506239" cy="3373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600" b="1" i="0" u="none" strike="noStrike" kern="1200">
                  <a:ln>
                    <a:noFill/>
                  </a:ln>
                  <a:latin typeface="Liberation Sans" pitchFamily="18"/>
                  <a:ea typeface="DejaVu Sans" pitchFamily="2"/>
                  <a:cs typeface="Lohit Hindi" pitchFamily="2"/>
                </a:rPr>
                <a:t>Kapton film</a:t>
              </a:r>
            </a:p>
          </p:txBody>
        </p:sp>
        <p:cxnSp>
          <p:nvCxnSpPr>
            <p:cNvPr id="16" name="Straight Arrow Connector 20"/>
            <p:cNvCxnSpPr>
              <a:stCxn id="11" idx="3"/>
            </p:cNvCxnSpPr>
            <p:nvPr/>
          </p:nvCxnSpPr>
          <p:spPr>
            <a:xfrm flipH="1" flipV="1">
              <a:off x="5380560" y="7891199"/>
              <a:ext cx="765000" cy="9756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17" name="Straight Arrow Connector 21"/>
            <p:cNvCxnSpPr/>
            <p:nvPr/>
          </p:nvCxnSpPr>
          <p:spPr>
            <a:xfrm flipH="1" flipV="1">
              <a:off x="5533200" y="8176680"/>
              <a:ext cx="776160" cy="7200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18" name="Straight Arrow Connector 22"/>
            <p:cNvCxnSpPr/>
            <p:nvPr/>
          </p:nvCxnSpPr>
          <p:spPr>
            <a:xfrm flipH="1">
              <a:off x="5094720" y="8632440"/>
              <a:ext cx="1219320" cy="40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19" name="Straight Arrow Connector 25"/>
            <p:cNvCxnSpPr/>
            <p:nvPr/>
          </p:nvCxnSpPr>
          <p:spPr>
            <a:xfrm flipH="1">
              <a:off x="5023440" y="9033840"/>
              <a:ext cx="1361880" cy="14327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  <a:miter/>
              <a:tailEnd type="arrow"/>
            </a:ln>
          </p:spPr>
        </p:cxnSp>
        <p:cxnSp>
          <p:nvCxnSpPr>
            <p:cNvPr id="20" name="Straight Arrow Connector 27"/>
            <p:cNvCxnSpPr/>
            <p:nvPr/>
          </p:nvCxnSpPr>
          <p:spPr>
            <a:xfrm flipH="1" flipV="1">
              <a:off x="4880880" y="9463320"/>
              <a:ext cx="1218960" cy="180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  <a:miter/>
              <a:tailEnd type="arrow"/>
            </a:ln>
          </p:spPr>
        </p:cxnSp>
      </p:grpSp>
      <p:pic>
        <p:nvPicPr>
          <p:cNvPr id="21" name="Imag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4" r="9467" b="3404"/>
          <a:stretch/>
        </p:blipFill>
        <p:spPr bwMode="auto">
          <a:xfrm>
            <a:off x="1582341" y="5121052"/>
            <a:ext cx="2209940" cy="201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9" descr="Image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54" b="3076"/>
          <a:stretch>
            <a:fillRect/>
          </a:stretch>
        </p:blipFill>
        <p:spPr bwMode="auto">
          <a:xfrm>
            <a:off x="2878485" y="5931719"/>
            <a:ext cx="2050235" cy="120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338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WaferHamamastu1.jpg"/>
          <p:cNvPicPr>
            <a:picLocks noChangeAspect="1"/>
          </p:cNvPicPr>
          <p:nvPr/>
        </p:nvPicPr>
        <p:blipFill>
          <a:blip r:embed="rId2" cstate="print">
            <a:lum bright="45000" contrast="33000"/>
          </a:blip>
          <a:stretch>
            <a:fillRect/>
          </a:stretch>
        </p:blipFill>
        <p:spPr>
          <a:xfrm>
            <a:off x="6406877" y="3781425"/>
            <a:ext cx="3486257" cy="334722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PIN diode matrices design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2001" y="1339238"/>
            <a:ext cx="5832648" cy="55146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The simplest design to control the cost</a:t>
            </a:r>
          </a:p>
          <a:p>
            <a:pPr lvl="1"/>
            <a:r>
              <a:rPr lang="en-US" sz="2000" dirty="0" smtClean="0"/>
              <a:t>Few thousands of m² needed for ILD</a:t>
            </a:r>
          </a:p>
          <a:p>
            <a:pPr lvl="1"/>
            <a:r>
              <a:rPr lang="en-US" sz="2000" dirty="0" smtClean="0"/>
              <a:t>Glued on PCB : </a:t>
            </a:r>
            <a:r>
              <a:rPr lang="en-US" sz="2000" dirty="0" smtClean="0">
                <a:solidFill>
                  <a:srgbClr val="C00000"/>
                </a:solidFill>
              </a:rPr>
              <a:t>Floating Guard Rings</a:t>
            </a:r>
          </a:p>
          <a:p>
            <a:pPr marL="0" indent="0">
              <a:buNone/>
            </a:pPr>
            <a:r>
              <a:rPr lang="en-US" sz="2400" dirty="0" smtClean="0"/>
              <a:t>Drawbacks :</a:t>
            </a:r>
          </a:p>
          <a:p>
            <a:pPr lvl="1"/>
            <a:r>
              <a:rPr lang="en-US" sz="2000" dirty="0" smtClean="0"/>
              <a:t>Large dead zone at the edges (&gt;1 mm)</a:t>
            </a:r>
          </a:p>
          <a:p>
            <a:pPr lvl="1"/>
            <a:r>
              <a:rPr lang="en-US" sz="2000" dirty="0" smtClean="0"/>
              <a:t>Crosstalk with GR </a:t>
            </a:r>
          </a:p>
          <a:p>
            <a:pPr marL="0" indent="0">
              <a:buNone/>
            </a:pPr>
            <a:r>
              <a:rPr lang="en-US" sz="2400" dirty="0" smtClean="0"/>
              <a:t>R&amp;D in close collaboration with HPK</a:t>
            </a:r>
          </a:p>
          <a:p>
            <a:pPr lvl="1"/>
            <a:r>
              <a:rPr lang="en-US" sz="2000" dirty="0" smtClean="0"/>
              <a:t>Split GR and/or complete removal of GR</a:t>
            </a:r>
          </a:p>
          <a:p>
            <a:pPr lvl="1"/>
            <a:r>
              <a:rPr lang="en-US" sz="2000" dirty="0" smtClean="0"/>
              <a:t>Laser dicing : gain a factor 2 on dead zone</a:t>
            </a:r>
          </a:p>
          <a:p>
            <a:pPr lvl="1"/>
            <a:r>
              <a:rPr lang="en-US" sz="2000" dirty="0" smtClean="0"/>
              <a:t>Smaller size abutted matrices may improve yield</a:t>
            </a:r>
          </a:p>
          <a:p>
            <a:pPr marL="0" indent="0">
              <a:buNone/>
            </a:pPr>
            <a:r>
              <a:rPr lang="en-US" sz="2400" dirty="0" smtClean="0"/>
              <a:t>Also tried edgeless techno. from VTT</a:t>
            </a:r>
          </a:p>
          <a:p>
            <a:pPr lvl="1"/>
            <a:endParaRPr lang="en-US" sz="2400" dirty="0" smtClean="0"/>
          </a:p>
        </p:txBody>
      </p:sp>
      <p:pic>
        <p:nvPicPr>
          <p:cNvPr id="4" name="Espace réservé du contenu 3" descr="1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54570" y="1339238"/>
            <a:ext cx="4022881" cy="259974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502872" y="2520941"/>
            <a:ext cx="912277" cy="378777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FR" dirty="0" smtClean="0"/>
              <a:t>I </a:t>
            </a:r>
            <a:r>
              <a:rPr lang="fr-FR" dirty="0" err="1" smtClean="0"/>
              <a:t>region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7085722" y="945336"/>
            <a:ext cx="2136650" cy="378777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FR" dirty="0" smtClean="0"/>
              <a:t>P++ implants (pixels)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479375" y="3308743"/>
            <a:ext cx="1357270" cy="378777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FR" dirty="0" smtClean="0"/>
              <a:t>N++ implant</a:t>
            </a:r>
          </a:p>
        </p:txBody>
      </p:sp>
      <p:sp>
        <p:nvSpPr>
          <p:cNvPr id="8" name="ZoneTexte 7"/>
          <p:cNvSpPr txBox="1"/>
          <p:nvPr/>
        </p:nvSpPr>
        <p:spPr>
          <a:xfrm rot="18850950">
            <a:off x="6081743" y="1688246"/>
            <a:ext cx="1332135" cy="378777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FR" dirty="0" err="1" smtClean="0"/>
              <a:t>Guard</a:t>
            </a:r>
            <a:r>
              <a:rPr lang="fr-FR" dirty="0" smtClean="0"/>
              <a:t> Rings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085722" y="6932634"/>
            <a:ext cx="2541056" cy="378777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FR" dirty="0" smtClean="0"/>
              <a:t>HPK : 9x9 cm², 256 pixels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SKIROC chip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sz="2800" dirty="0" err="1" smtClean="0"/>
              <a:t>Silicon</a:t>
            </a:r>
            <a:r>
              <a:rPr lang="fr-FR" sz="2800" dirty="0" smtClean="0"/>
              <a:t> </a:t>
            </a:r>
            <a:r>
              <a:rPr lang="fr-FR" sz="2800" dirty="0" err="1" smtClean="0"/>
              <a:t>Kalorimeter</a:t>
            </a:r>
            <a:r>
              <a:rPr lang="fr-FR" sz="2800" dirty="0" smtClean="0"/>
              <a:t> </a:t>
            </a:r>
            <a:r>
              <a:rPr lang="fr-FR" sz="2800" dirty="0" err="1" smtClean="0"/>
              <a:t>Integrated</a:t>
            </a:r>
            <a:r>
              <a:rPr lang="fr-FR" sz="2800" dirty="0" smtClean="0"/>
              <a:t> Read Out Chip</a:t>
            </a:r>
          </a:p>
          <a:p>
            <a:pPr lvl="1"/>
            <a:r>
              <a:rPr lang="fr-FR" sz="2400" dirty="0" err="1" smtClean="0"/>
              <a:t>Technology</a:t>
            </a:r>
            <a:r>
              <a:rPr lang="fr-FR" sz="2400" dirty="0" smtClean="0"/>
              <a:t> </a:t>
            </a:r>
            <a:r>
              <a:rPr lang="fr-FR" sz="2400" dirty="0" err="1" smtClean="0"/>
              <a:t>SiGe</a:t>
            </a:r>
            <a:r>
              <a:rPr lang="fr-FR" sz="2400" dirty="0" smtClean="0"/>
              <a:t> 0.35µm AMS. </a:t>
            </a:r>
          </a:p>
          <a:p>
            <a:pPr lvl="1"/>
            <a:r>
              <a:rPr lang="fr-FR" sz="2400" dirty="0" smtClean="0"/>
              <a:t>Production batch </a:t>
            </a:r>
            <a:r>
              <a:rPr lang="fr-FR" sz="2400" dirty="0" err="1" smtClean="0"/>
              <a:t>received</a:t>
            </a:r>
            <a:r>
              <a:rPr lang="fr-FR" sz="2400" dirty="0" smtClean="0"/>
              <a:t> Q3’10</a:t>
            </a:r>
          </a:p>
          <a:p>
            <a:pPr lvl="1"/>
            <a:r>
              <a:rPr lang="fr-FR" sz="2400" dirty="0" smtClean="0"/>
              <a:t>64 </a:t>
            </a:r>
            <a:r>
              <a:rPr lang="fr-FR" sz="2400" dirty="0" err="1" smtClean="0"/>
              <a:t>channels</a:t>
            </a:r>
            <a:r>
              <a:rPr lang="fr-FR" sz="2400" dirty="0" smtClean="0"/>
              <a:t>, variable gain charge </a:t>
            </a:r>
            <a:r>
              <a:rPr lang="fr-FR" sz="2400" dirty="0" err="1" smtClean="0"/>
              <a:t>amp</a:t>
            </a:r>
            <a:r>
              <a:rPr lang="fr-FR" sz="2400" dirty="0" smtClean="0"/>
              <a:t>, 12-bit ADC, digital </a:t>
            </a:r>
            <a:r>
              <a:rPr lang="fr-FR" sz="2400" dirty="0" err="1" smtClean="0"/>
              <a:t>logic</a:t>
            </a:r>
            <a:endParaRPr lang="fr-FR" sz="2400" dirty="0" smtClean="0"/>
          </a:p>
          <a:p>
            <a:pPr lvl="1"/>
            <a:r>
              <a:rPr lang="fr-FR" sz="2400" dirty="0" smtClean="0"/>
              <a:t>Power-</a:t>
            </a:r>
            <a:r>
              <a:rPr lang="fr-FR" sz="2400" dirty="0" err="1" smtClean="0"/>
              <a:t>pulsed</a:t>
            </a:r>
            <a:r>
              <a:rPr lang="fr-FR" sz="2400" dirty="0" smtClean="0"/>
              <a:t> → 25 </a:t>
            </a:r>
            <a:r>
              <a:rPr lang="el-GR" sz="2400" dirty="0" smtClean="0"/>
              <a:t>μ</a:t>
            </a:r>
            <a:r>
              <a:rPr lang="fr-FR" sz="2400" dirty="0" smtClean="0"/>
              <a:t>W/</a:t>
            </a:r>
            <a:r>
              <a:rPr lang="fr-FR" sz="2400" dirty="0" err="1" smtClean="0"/>
              <a:t>channel</a:t>
            </a:r>
            <a:endParaRPr lang="fr-FR" sz="2400" dirty="0" smtClean="0"/>
          </a:p>
          <a:p>
            <a:pPr lvl="1"/>
            <a:endParaRPr lang="fr-FR" sz="2400" dirty="0" smtClean="0"/>
          </a:p>
          <a:p>
            <a:pPr>
              <a:buNone/>
            </a:pPr>
            <a:r>
              <a:rPr lang="fr-FR" sz="2800" dirty="0" smtClean="0"/>
              <a:t>Power </a:t>
            </a:r>
            <a:r>
              <a:rPr lang="fr-FR" sz="2800" dirty="0" err="1" smtClean="0"/>
              <a:t>pulsing</a:t>
            </a:r>
            <a:endParaRPr lang="fr-FR" sz="2800" dirty="0" smtClean="0"/>
          </a:p>
          <a:p>
            <a:pPr lvl="1"/>
            <a:r>
              <a:rPr lang="fr-FR" sz="2400" dirty="0" smtClean="0"/>
              <a:t>Variable </a:t>
            </a:r>
            <a:r>
              <a:rPr lang="fr-FR" sz="2400" dirty="0" err="1" smtClean="0"/>
              <a:t>current</a:t>
            </a:r>
            <a:r>
              <a:rPr lang="fr-FR" sz="2400" dirty="0" smtClean="0"/>
              <a:t> </a:t>
            </a:r>
            <a:r>
              <a:rPr lang="fr-FR" sz="2400" dirty="0" err="1" smtClean="0"/>
              <a:t>consumption</a:t>
            </a:r>
            <a:r>
              <a:rPr lang="fr-FR" sz="2400" dirty="0" smtClean="0"/>
              <a:t> </a:t>
            </a:r>
          </a:p>
          <a:p>
            <a:pPr>
              <a:buNone/>
            </a:pPr>
            <a:r>
              <a:rPr lang="fr-FR" sz="2400" dirty="0" smtClean="0"/>
              <a:t>            </a:t>
            </a:r>
            <a:r>
              <a:rPr lang="fr-FR" sz="2400" dirty="0" err="1" smtClean="0"/>
              <a:t>according</a:t>
            </a:r>
            <a:r>
              <a:rPr lang="fr-FR" sz="2400" dirty="0" smtClean="0"/>
              <a:t> to state</a:t>
            </a:r>
          </a:p>
          <a:p>
            <a:pPr lvl="1"/>
            <a:r>
              <a:rPr lang="fr-FR" sz="2400" dirty="0" smtClean="0"/>
              <a:t>1 </a:t>
            </a:r>
            <a:r>
              <a:rPr lang="fr-FR" sz="2400" dirty="0" err="1" smtClean="0"/>
              <a:t>slab</a:t>
            </a:r>
            <a:r>
              <a:rPr lang="fr-FR" sz="2400" dirty="0" smtClean="0"/>
              <a:t> : 0 to 10 </a:t>
            </a:r>
            <a:r>
              <a:rPr lang="fr-FR" sz="2400" dirty="0" err="1" smtClean="0"/>
              <a:t>Amps</a:t>
            </a:r>
            <a:r>
              <a:rPr lang="fr-FR" sz="2400" dirty="0" smtClean="0"/>
              <a:t> pulses </a:t>
            </a:r>
          </a:p>
          <a:p>
            <a:pPr lvl="1">
              <a:buNone/>
            </a:pPr>
            <a:r>
              <a:rPr lang="fr-FR" sz="2400" dirty="0" smtClean="0"/>
              <a:t>     of 1 ms </a:t>
            </a:r>
            <a:r>
              <a:rPr lang="fr-FR" sz="2400" dirty="0" err="1" smtClean="0"/>
              <a:t>at</a:t>
            </a:r>
            <a:r>
              <a:rPr lang="fr-FR" sz="2400" dirty="0" smtClean="0"/>
              <a:t> 5 Hz</a:t>
            </a:r>
          </a:p>
          <a:p>
            <a:pPr>
              <a:buNone/>
            </a:pPr>
            <a:endParaRPr lang="fr-FR" sz="2800" dirty="0"/>
          </a:p>
        </p:txBody>
      </p:sp>
      <p:pic>
        <p:nvPicPr>
          <p:cNvPr id="58370" name="Picture 2" descr="layout SK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2901" y="3349377"/>
            <a:ext cx="3024336" cy="359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100774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58371" name="Object 3"/>
          <p:cNvGraphicFramePr>
            <a:graphicFrameLocks noChangeAspect="1"/>
          </p:cNvGraphicFramePr>
          <p:nvPr/>
        </p:nvGraphicFramePr>
        <p:xfrm>
          <a:off x="502221" y="6013673"/>
          <a:ext cx="4936787" cy="1217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07" r:id="rId4" imgW="4288536" imgH="1060704" progId="">
                  <p:embed/>
                </p:oleObj>
              </mc:Choice>
              <mc:Fallback>
                <p:oleObj r:id="rId4" imgW="4288536" imgH="1060704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221" y="6013673"/>
                        <a:ext cx="4936787" cy="12172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0"/>
            <a:ext cx="100774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10296</TotalTime>
  <Words>852</Words>
  <Application>Microsoft Office PowerPoint</Application>
  <PresentationFormat>Personnalisé</PresentationFormat>
  <Paragraphs>178</Paragraphs>
  <Slides>16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9" baseType="lpstr">
      <vt:lpstr>Default</vt:lpstr>
      <vt:lpstr>Thème Office</vt:lpstr>
      <vt:lpstr>Acrobat Document</vt:lpstr>
      <vt:lpstr>Silicon-Tungsten EM calorimeter</vt:lpstr>
      <vt:lpstr>Présentation PowerPoint</vt:lpstr>
      <vt:lpstr>First prototype (2006) : validation of physics perf.</vt:lpstr>
      <vt:lpstr>Calorimeters for ILC</vt:lpstr>
      <vt:lpstr>Technological prototype (2011) : Proof of feasibility</vt:lpstr>
      <vt:lpstr>Large mechanical structure done</vt:lpstr>
      <vt:lpstr>Detector slab : “extreme” design</vt:lpstr>
      <vt:lpstr>PIN diode matrices design</vt:lpstr>
      <vt:lpstr>SKIROC chip</vt:lpstr>
      <vt:lpstr>Detector slab : conservative design</vt:lpstr>
      <vt:lpstr>Long SLAB assembly</vt:lpstr>
      <vt:lpstr> Developing a leakless water cooling system </vt:lpstr>
      <vt:lpstr>DAQ : hardware and software</vt:lpstr>
      <vt:lpstr>Assembly of first SLABs</vt:lpstr>
      <vt:lpstr>First 6 SLABS tested @DESY (July’12)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Daniel Jeans</dc:creator>
  <cp:lastModifiedBy>Jean Claude</cp:lastModifiedBy>
  <cp:revision>153</cp:revision>
  <dcterms:created xsi:type="dcterms:W3CDTF">2010-02-08T10:56:45Z</dcterms:created>
  <dcterms:modified xsi:type="dcterms:W3CDTF">2012-10-24T17:35:03Z</dcterms:modified>
</cp:coreProperties>
</file>