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notesMasterIdLst>
    <p:notesMasterId r:id="rId17"/>
  </p:notesMasterIdLst>
  <p:handoutMasterIdLst>
    <p:handoutMasterId r:id="rId18"/>
  </p:handoutMasterIdLst>
  <p:sldIdLst>
    <p:sldId id="761" r:id="rId2"/>
    <p:sldId id="762" r:id="rId3"/>
    <p:sldId id="845" r:id="rId4"/>
    <p:sldId id="866" r:id="rId5"/>
    <p:sldId id="864" r:id="rId6"/>
    <p:sldId id="857" r:id="rId7"/>
    <p:sldId id="860" r:id="rId8"/>
    <p:sldId id="865" r:id="rId9"/>
    <p:sldId id="824" r:id="rId10"/>
    <p:sldId id="863" r:id="rId11"/>
    <p:sldId id="867" r:id="rId12"/>
    <p:sldId id="846" r:id="rId13"/>
    <p:sldId id="853" r:id="rId14"/>
    <p:sldId id="854" r:id="rId15"/>
    <p:sldId id="856" r:id="rId16"/>
  </p:sldIdLst>
  <p:sldSz cx="9144000" cy="6858000" type="screen4x3"/>
  <p:notesSz cx="6794500" cy="99314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8000"/>
    <a:srgbClr val="FFFF00"/>
    <a:srgbClr val="FF0000"/>
    <a:srgbClr val="83E1FF"/>
    <a:srgbClr val="0000CC"/>
    <a:srgbClr val="0000FF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010" autoAdjust="0"/>
    <p:restoredTop sz="92365" autoAdjust="0"/>
  </p:normalViewPr>
  <p:slideViewPr>
    <p:cSldViewPr>
      <p:cViewPr>
        <p:scale>
          <a:sx n="70" d="100"/>
          <a:sy n="70" d="100"/>
        </p:scale>
        <p:origin x="-106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 varScale="1">
        <p:scale>
          <a:sx n="116" d="100"/>
          <a:sy n="116" d="100"/>
        </p:scale>
        <p:origin x="-840" y="-126"/>
      </p:cViewPr>
      <p:guideLst>
        <p:guide orient="horz" pos="3127"/>
        <p:guide pos="213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03" tIns="45952" rIns="91903" bIns="45952" numCol="1" anchor="t" anchorCtr="0" compatLnSpc="1">
            <a:prstTxWarp prst="textNoShape">
              <a:avLst/>
            </a:prstTxWarp>
          </a:bodyPr>
          <a:lstStyle>
            <a:lvl1pPr defTabSz="921022">
              <a:defRPr sz="1100">
                <a:effectLst/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481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03" tIns="45952" rIns="91903" bIns="45952" numCol="1" anchor="t" anchorCtr="0" compatLnSpc="1">
            <a:prstTxWarp prst="textNoShape">
              <a:avLst/>
            </a:prstTxWarp>
          </a:bodyPr>
          <a:lstStyle>
            <a:lvl1pPr algn="r" defTabSz="921022">
              <a:defRPr sz="1100">
                <a:effectLst/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610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03" tIns="45952" rIns="91903" bIns="45952" numCol="1" anchor="b" anchorCtr="0" compatLnSpc="1">
            <a:prstTxWarp prst="textNoShape">
              <a:avLst/>
            </a:prstTxWarp>
          </a:bodyPr>
          <a:lstStyle>
            <a:lvl1pPr defTabSz="921022">
              <a:defRPr sz="1100">
                <a:effectLst/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36100"/>
            <a:ext cx="294481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03" tIns="45952" rIns="91903" bIns="45952" numCol="1" anchor="b" anchorCtr="0" compatLnSpc="1">
            <a:prstTxWarp prst="textNoShape">
              <a:avLst/>
            </a:prstTxWarp>
          </a:bodyPr>
          <a:lstStyle>
            <a:lvl1pPr algn="r" defTabSz="921022">
              <a:defRPr sz="1100">
                <a:effectLst/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339A2FAB-94D7-4704-A818-65B29FCDFF1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490662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03" tIns="45952" rIns="91903" bIns="45952" numCol="1" anchor="t" anchorCtr="0" compatLnSpc="1">
            <a:prstTxWarp prst="textNoShape">
              <a:avLst/>
            </a:prstTxWarp>
          </a:bodyPr>
          <a:lstStyle>
            <a:lvl1pPr defTabSz="921022">
              <a:defRPr sz="1100">
                <a:effectLst/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03" tIns="45952" rIns="91903" bIns="45952" numCol="1" anchor="t" anchorCtr="0" compatLnSpc="1">
            <a:prstTxWarp prst="textNoShape">
              <a:avLst/>
            </a:prstTxWarp>
          </a:bodyPr>
          <a:lstStyle>
            <a:lvl1pPr algn="r" defTabSz="921022">
              <a:defRPr sz="1100">
                <a:effectLst/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75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7713"/>
            <a:ext cx="4962525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14875"/>
            <a:ext cx="4984750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03" tIns="45952" rIns="91903" bIns="459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610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03" tIns="45952" rIns="91903" bIns="45952" numCol="1" anchor="b" anchorCtr="0" compatLnSpc="1">
            <a:prstTxWarp prst="textNoShape">
              <a:avLst/>
            </a:prstTxWarp>
          </a:bodyPr>
          <a:lstStyle>
            <a:lvl1pPr defTabSz="921022">
              <a:defRPr sz="1100">
                <a:effectLst/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6100"/>
            <a:ext cx="294481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03" tIns="45952" rIns="91903" bIns="45952" numCol="1" anchor="b" anchorCtr="0" compatLnSpc="1">
            <a:prstTxWarp prst="textNoShape">
              <a:avLst/>
            </a:prstTxWarp>
          </a:bodyPr>
          <a:lstStyle>
            <a:lvl1pPr algn="r" defTabSz="921022">
              <a:defRPr sz="1100">
                <a:effectLst/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3786CD38-1981-4C34-9571-5D4264CFC7F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961674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128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128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128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128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fld id="{B1EE193C-B2E6-4FB2-A0AD-CF5E843365FF}" type="slidenum">
              <a:rPr lang="en-US" altLang="ja-JP" sz="1100" smtClean="0">
                <a:latin typeface="Times New Roman" pitchFamily="18" charset="0"/>
              </a:rPr>
              <a:pPr eaLnBrk="1" hangingPunct="1"/>
              <a:t>1</a:t>
            </a:fld>
            <a:endParaRPr lang="en-US" altLang="ja-JP" sz="1100" smtClean="0">
              <a:latin typeface="Times New Roman" pitchFamily="18" charset="0"/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z="1000" b="1" smtClean="0"/>
          </a:p>
        </p:txBody>
      </p:sp>
      <p:sp>
        <p:nvSpPr>
          <p:cNvPr id="68613" name="フッター プレースホルダ 4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17575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17575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17575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17575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100" smtClean="0">
                <a:latin typeface="Times New Roman" pitchFamily="18" charset="0"/>
              </a:rPr>
              <a:t>S1G meeting (Feb.22)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128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128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128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128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fld id="{B1EE193C-B2E6-4FB2-A0AD-CF5E843365FF}" type="slidenum">
              <a:rPr lang="en-US" altLang="ja-JP" sz="1100" smtClean="0">
                <a:latin typeface="Times New Roman" pitchFamily="18" charset="0"/>
              </a:rPr>
              <a:pPr eaLnBrk="1" hangingPunct="1"/>
              <a:t>11</a:t>
            </a:fld>
            <a:endParaRPr lang="en-US" altLang="ja-JP" sz="1100" smtClean="0">
              <a:latin typeface="Times New Roman" pitchFamily="18" charset="0"/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z="1000" b="1" smtClean="0"/>
          </a:p>
        </p:txBody>
      </p:sp>
      <p:sp>
        <p:nvSpPr>
          <p:cNvPr id="68613" name="フッター プレースホルダ 4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17575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17575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17575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17575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100" smtClean="0">
                <a:latin typeface="Times New Roman" pitchFamily="18" charset="0"/>
              </a:rPr>
              <a:t>S1G meeting (Feb.22)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0C7472-4529-4B1D-8B24-B34973CA7B12}" type="slidenum">
              <a:rPr lang="de-DE" smtClean="0"/>
              <a:pPr/>
              <a:t>12</a:t>
            </a:fld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>
              <a:latin typeface="Arial" charset="0"/>
            </a:endParaRPr>
          </a:p>
        </p:txBody>
      </p:sp>
      <p:sp>
        <p:nvSpPr>
          <p:cNvPr id="24580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786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8299" indent="-287807" defTabSz="917786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51230" indent="-230246" defTabSz="917786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11721" indent="-230246" defTabSz="917786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72213" indent="-230246" defTabSz="917786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32705" indent="-230246" defTabSz="917786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93197" indent="-230246" defTabSz="917786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53689" indent="-230246" defTabSz="917786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914181" indent="-230246" defTabSz="917786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fld id="{A21EE28C-C407-4996-BA53-C61127FF1AD3}" type="slidenum">
              <a:rPr lang="ja-JP" altLang="en-US" sz="1100"/>
              <a:pPr eaLnBrk="1" hangingPunct="1"/>
              <a:t>13</a:t>
            </a:fld>
            <a:endParaRPr lang="en-US" altLang="ja-JP" sz="11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385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8299" indent="-287807" defTabSz="919385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51230" indent="-230246" defTabSz="919385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11721" indent="-230246" defTabSz="919385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72213" indent="-230246" defTabSz="919385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32705" indent="-230246" defTabSz="91938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93197" indent="-230246" defTabSz="91938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53689" indent="-230246" defTabSz="91938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914181" indent="-230246" defTabSz="91938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fld id="{7CB48A9A-42CD-4AF0-975F-172A8024E94A}" type="slidenum">
              <a:rPr lang="en-US" altLang="ja-JP" sz="1100">
                <a:latin typeface="Times New Roman" pitchFamily="18" charset="0"/>
              </a:rPr>
              <a:pPr eaLnBrk="1" hangingPunct="1"/>
              <a:t>14</a:t>
            </a:fld>
            <a:endParaRPr lang="en-US" altLang="ja-JP" sz="1100">
              <a:latin typeface="Times New Roman" pitchFamily="18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z="1000" b="1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385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8299" indent="-287807" defTabSz="919385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51230" indent="-230246" defTabSz="919385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11721" indent="-230246" defTabSz="919385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72213" indent="-230246" defTabSz="919385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32705" indent="-230246" defTabSz="91938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93197" indent="-230246" defTabSz="91938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53689" indent="-230246" defTabSz="91938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914181" indent="-230246" defTabSz="91938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fld id="{E6AA8C4E-8EC3-4831-8FBB-EF6F06A0F181}" type="slidenum">
              <a:rPr lang="en-US" altLang="ja-JP" sz="1100">
                <a:latin typeface="Times New Roman" pitchFamily="18" charset="0"/>
              </a:rPr>
              <a:pPr eaLnBrk="1" hangingPunct="1"/>
              <a:t>15</a:t>
            </a:fld>
            <a:endParaRPr lang="en-US" altLang="ja-JP" sz="1100">
              <a:latin typeface="Times New Roman" pitchFamily="18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z="1000" b="1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635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/>
          </a:p>
        </p:txBody>
      </p:sp>
      <p:sp>
        <p:nvSpPr>
          <p:cNvPr id="69636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075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2075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2075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2075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2075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fld id="{67A38053-EEA4-4525-8755-11A8E48B050C}" type="slidenum">
              <a:rPr lang="en-US" altLang="ja-JP" sz="1100" smtClean="0">
                <a:latin typeface="Times New Roman" pitchFamily="18" charset="0"/>
              </a:rPr>
              <a:pPr eaLnBrk="1" hangingPunct="1"/>
              <a:t>2</a:t>
            </a:fld>
            <a:endParaRPr lang="en-US" altLang="ja-JP" sz="110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0C7472-4529-4B1D-8B24-B34973CA7B12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0C7472-4529-4B1D-8B24-B34973CA7B12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128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128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128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128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fld id="{B1EE193C-B2E6-4FB2-A0AD-CF5E843365FF}" type="slidenum">
              <a:rPr lang="en-US" altLang="ja-JP" sz="1100" smtClean="0">
                <a:latin typeface="Times New Roman" pitchFamily="18" charset="0"/>
              </a:rPr>
              <a:pPr eaLnBrk="1" hangingPunct="1"/>
              <a:t>5</a:t>
            </a:fld>
            <a:endParaRPr lang="en-US" altLang="ja-JP" sz="1100" smtClean="0">
              <a:latin typeface="Times New Roman" pitchFamily="18" charset="0"/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z="1000" b="1" smtClean="0"/>
          </a:p>
        </p:txBody>
      </p:sp>
      <p:sp>
        <p:nvSpPr>
          <p:cNvPr id="68613" name="フッター プレースホルダ 4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17575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17575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17575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17575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100" smtClean="0">
                <a:latin typeface="Times New Roman" pitchFamily="18" charset="0"/>
              </a:rPr>
              <a:t>S1G meeting (Feb.22)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455848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128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128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128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128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fld id="{B1EE193C-B2E6-4FB2-A0AD-CF5E843365FF}" type="slidenum">
              <a:rPr lang="en-US" altLang="ja-JP" sz="1100" smtClean="0">
                <a:latin typeface="Times New Roman" pitchFamily="18" charset="0"/>
              </a:rPr>
              <a:pPr eaLnBrk="1" hangingPunct="1"/>
              <a:t>8</a:t>
            </a:fld>
            <a:endParaRPr lang="en-US" altLang="ja-JP" sz="1100" smtClean="0">
              <a:latin typeface="Times New Roman" pitchFamily="18" charset="0"/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z="1000" b="1" smtClean="0"/>
          </a:p>
        </p:txBody>
      </p:sp>
      <p:sp>
        <p:nvSpPr>
          <p:cNvPr id="68613" name="フッター プレースホルダ 4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17575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17575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17575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17575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100" smtClean="0">
                <a:latin typeface="Times New Roman" pitchFamily="18" charset="0"/>
              </a:rPr>
              <a:t>S1G meeting (Feb.22)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5779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/>
          </a:p>
        </p:txBody>
      </p:sp>
      <p:sp>
        <p:nvSpPr>
          <p:cNvPr id="75780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075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2075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2075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2075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2075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fld id="{6BEC7121-7137-41D6-ADD6-C3519AC76899}" type="slidenum">
              <a:rPr lang="ja-JP" altLang="en-US" sz="1100" smtClean="0">
                <a:latin typeface="Times New Roman" pitchFamily="18" charset="0"/>
              </a:rPr>
              <a:pPr eaLnBrk="1" hangingPunct="1"/>
              <a:t>9</a:t>
            </a:fld>
            <a:endParaRPr lang="ja-JP" altLang="en-US" sz="110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79CB9-AD01-4ABB-8D5B-C676FA2ACCFB}" type="slidenum">
              <a:rPr lang="ja-JP" altLang="en-US" smtClean="0"/>
              <a:pPr/>
              <a:t>10</a:t>
            </a:fld>
            <a:endParaRPr lang="en-US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"/>
          <p:cNvSpPr>
            <a:spLocks noChangeArrowheads="1"/>
          </p:cNvSpPr>
          <p:nvPr/>
        </p:nvSpPr>
        <p:spPr bwMode="white">
          <a:xfrm>
            <a:off x="327025" y="488950"/>
            <a:ext cx="8435975" cy="4768850"/>
          </a:xfrm>
          <a:prstGeom prst="roundRect">
            <a:avLst>
              <a:gd name="adj" fmla="val 7310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kumimoji="0" lang="ja-JP" altLang="ja-JP" sz="2400">
              <a:latin typeface="Times New Roman" pitchFamily="18" charset="0"/>
            </a:endParaRPr>
          </a:p>
        </p:txBody>
      </p:sp>
      <p:sp>
        <p:nvSpPr>
          <p:cNvPr id="134149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857250"/>
            <a:ext cx="7772400" cy="2266950"/>
          </a:xfrm>
        </p:spPr>
        <p:txBody>
          <a:bodyPr anchor="ctr" anchorCtr="1"/>
          <a:lstStyle>
            <a:lvl1pPr>
              <a:defRPr sz="4000" i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134150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567113"/>
            <a:ext cx="5410200" cy="19050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3300"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391275"/>
            <a:ext cx="2895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r>
              <a:rPr lang="en-US" altLang="ja-JP" smtClean="0"/>
              <a:t>LCWS12 STF-LLRF</a:t>
            </a:r>
            <a:endParaRPr lang="en-US" altLang="ja-JP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391275"/>
            <a:ext cx="1600200" cy="457200"/>
          </a:xfrm>
        </p:spPr>
        <p:txBody>
          <a:bodyPr/>
          <a:lstStyle>
            <a:lvl1pPr algn="ctr">
              <a:defRPr kumimoji="0">
                <a:latin typeface="+mn-lt"/>
              </a:defRPr>
            </a:lvl1pPr>
          </a:lstStyle>
          <a:p>
            <a:pPr>
              <a:defRPr/>
            </a:pPr>
            <a:fld id="{BDA0E132-C79E-489B-9A92-537C645DA87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595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LCWS12 STF-LLRF</a:t>
            </a:r>
            <a:endParaRPr lang="en-US" altLang="ja-JP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A28A68-5BDF-4D21-858E-6AD4A9F4122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68832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24625" y="0"/>
            <a:ext cx="1933575" cy="59436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723900" y="0"/>
            <a:ext cx="5648325" cy="59436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LCWS12 STF-LLRF</a:t>
            </a:r>
            <a:endParaRPr lang="en-US" altLang="ja-JP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AF8C97-7BE4-4CBC-A91D-3A0EB3CA1AB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020643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3900" y="0"/>
            <a:ext cx="7696200" cy="592138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LCWS12 STF-LLRF</a:t>
            </a:r>
            <a:endParaRPr lang="en-US" altLang="ja-JP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6B5892-30BA-49A3-B5D3-59CE9F1151E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85888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タイトル、テキスト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3900" y="0"/>
            <a:ext cx="7696200" cy="592138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86300" y="1905000"/>
            <a:ext cx="3771900" cy="19431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686300" y="4000500"/>
            <a:ext cx="3771900" cy="19431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LCWS12 STF-LLRF</a:t>
            </a:r>
            <a:endParaRPr lang="en-US" altLang="ja-JP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38488D-5A1F-4211-B01F-605BB8C5F5D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80819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3900" y="0"/>
            <a:ext cx="7696200" cy="592138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762000" y="1905000"/>
            <a:ext cx="7696200" cy="4038600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LCWS12 STF-LLRF</a:t>
            </a:r>
            <a:endParaRPr lang="en-US" altLang="ja-JP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85219B-78F3-419D-88A0-7478E5E9BA8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732039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sz="quarter"/>
          </p:nvPr>
        </p:nvSpPr>
        <p:spPr>
          <a:xfrm>
            <a:off x="723900" y="0"/>
            <a:ext cx="7696200" cy="592138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762000" y="1905000"/>
            <a:ext cx="3771900" cy="19431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86300" y="1905000"/>
            <a:ext cx="3771900" cy="19431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762000" y="4000500"/>
            <a:ext cx="3771900" cy="19431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86300" y="4000500"/>
            <a:ext cx="3771900" cy="19431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LCWS12 STF-LLRF</a:t>
            </a:r>
            <a:endParaRPr lang="en-US" altLang="ja-JP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4B31E7-B4E7-4A9F-9DCA-172A81AC792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09968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LCWS12 STF-LLRF</a:t>
            </a:r>
            <a:endParaRPr lang="en-US" altLang="ja-JP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2A7D78-555B-4567-AC14-BD6E501AB6C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57146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LCWS12 STF-LLRF</a:t>
            </a:r>
            <a:endParaRPr lang="en-US" altLang="ja-JP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DA5712-7F44-48FC-8F04-C4FCFC34F7D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58261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LCWS12 STF-LLRF</a:t>
            </a:r>
            <a:endParaRPr lang="en-US" altLang="ja-JP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5616B8-0DE2-4C0D-9392-98F1FC4370C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60051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LCWS12 STF-LLRF</a:t>
            </a:r>
            <a:endParaRPr lang="en-US" altLang="ja-JP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A71508-F14C-4763-9FA0-F9F44F0C493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10095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LCWS12 STF-LLRF</a:t>
            </a:r>
            <a:endParaRPr lang="en-US" altLang="ja-JP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7F2C8F-2444-46E9-A5E5-A2FB36CC821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22964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LCWS12 STF-LLRF</a:t>
            </a:r>
            <a:endParaRPr lang="en-US" altLang="ja-JP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0D1FD5-8980-4D5A-A183-074B5DA8F82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0843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LCWS12 STF-LLRF</a:t>
            </a:r>
            <a:endParaRPr lang="en-US" altLang="ja-JP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688BF7-A9A1-4D74-8845-6A290986470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11103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LCWS12 STF-LLRF</a:t>
            </a:r>
            <a:endParaRPr lang="en-US" altLang="ja-JP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713BA8-839E-46D1-86C5-2FD70422FE2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37374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23900" y="0"/>
            <a:ext cx="7696200" cy="59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905000"/>
            <a:ext cx="76962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33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>
                <a:effectLst/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33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292725" y="6453188"/>
            <a:ext cx="3706813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>
                <a:effectLst/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r>
              <a:rPr lang="en-US" altLang="ja-JP" smtClean="0"/>
              <a:t>LCWS12 STF-LLRF</a:t>
            </a:r>
            <a:endParaRPr lang="en-US" altLang="ja-JP"/>
          </a:p>
        </p:txBody>
      </p:sp>
      <p:sp>
        <p:nvSpPr>
          <p:cNvPr id="133129" name="Line 9"/>
          <p:cNvSpPr>
            <a:spLocks noChangeShapeType="1"/>
          </p:cNvSpPr>
          <p:nvPr/>
        </p:nvSpPr>
        <p:spPr bwMode="auto">
          <a:xfrm>
            <a:off x="755650" y="620713"/>
            <a:ext cx="7696200" cy="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ja-JP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313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700338" y="6597650"/>
            <a:ext cx="21336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/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7531FB12-D4A1-44A4-A29F-08B9188817D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44" r:id="rId1"/>
    <p:sldLayoutId id="2147484530" r:id="rId2"/>
    <p:sldLayoutId id="2147484531" r:id="rId3"/>
    <p:sldLayoutId id="2147484532" r:id="rId4"/>
    <p:sldLayoutId id="2147484533" r:id="rId5"/>
    <p:sldLayoutId id="2147484534" r:id="rId6"/>
    <p:sldLayoutId id="2147484535" r:id="rId7"/>
    <p:sldLayoutId id="2147484536" r:id="rId8"/>
    <p:sldLayoutId id="2147484537" r:id="rId9"/>
    <p:sldLayoutId id="2147484538" r:id="rId10"/>
    <p:sldLayoutId id="2147484539" r:id="rId11"/>
    <p:sldLayoutId id="2147484540" r:id="rId12"/>
    <p:sldLayoutId id="2147484541" r:id="rId13"/>
    <p:sldLayoutId id="2147484542" r:id="rId14"/>
    <p:sldLayoutId id="2147484543" r:id="rId15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Eras Bold ITC" pitchFamily="34" charset="0"/>
          <a:ea typeface="HGS創英角ﾎﾟｯﾌﾟ体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Eras Bold ITC" pitchFamily="34" charset="0"/>
          <a:ea typeface="HGS創英角ﾎﾟｯﾌﾟ体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Eras Bold ITC" pitchFamily="34" charset="0"/>
          <a:ea typeface="HGS創英角ﾎﾟｯﾌﾟ体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Eras Bold ITC" pitchFamily="34" charset="0"/>
          <a:ea typeface="HGS創英角ﾎﾟｯﾌﾟ体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Eras Bold ITC" pitchFamily="34" charset="0"/>
          <a:ea typeface="HGS創英角ﾎﾟｯﾌﾟ体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Eras Bold ITC" pitchFamily="34" charset="0"/>
          <a:ea typeface="HGS創英角ﾎﾟｯﾌﾟ体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Eras Bold ITC" pitchFamily="34" charset="0"/>
          <a:ea typeface="HGS創英角ﾎﾟｯﾌﾟ体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Eras Bold ITC" pitchFamily="34" charset="0"/>
          <a:ea typeface="HGS創英角ﾎﾟｯﾌﾟ体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l"/>
        <a:defRPr kumimoji="1"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kumimoji="1" sz="26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50000"/>
        <a:buChar char="•"/>
        <a:defRPr kumimoji="1" sz="22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50000"/>
        <a:buChar char="•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1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0.png"/><Relationship Id="rId5" Type="http://schemas.openxmlformats.org/officeDocument/2006/relationships/image" Target="../media/image20.pn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スライド番号プレースホルダ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fld id="{1A10F9E8-BE41-474F-91EC-DFBE7D857DF1}" type="slidenum">
              <a:rPr lang="en-US" altLang="ja-JP" sz="1400" smtClean="0">
                <a:latin typeface="Times New Roman" pitchFamily="18" charset="0"/>
              </a:rPr>
              <a:pPr eaLnBrk="1" hangingPunct="1"/>
              <a:t>1</a:t>
            </a:fld>
            <a:endParaRPr lang="en-US" altLang="ja-JP" sz="1400" smtClean="0">
              <a:latin typeface="Times New Roman" pitchFamily="18" charset="0"/>
            </a:endParaRPr>
          </a:p>
        </p:txBody>
      </p:sp>
      <p:sp>
        <p:nvSpPr>
          <p:cNvPr id="398339" name="Rectangle 3"/>
          <p:cNvSpPr>
            <a:spLocks noGrp="1" noChangeArrowheads="1"/>
          </p:cNvSpPr>
          <p:nvPr>
            <p:ph type="title"/>
          </p:nvPr>
        </p:nvSpPr>
        <p:spPr>
          <a:xfrm>
            <a:off x="-1588" y="-100013"/>
            <a:ext cx="9145588" cy="720726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ja-JP" sz="2800" dirty="0"/>
              <a:t>STF-LLRF system and its study plan</a:t>
            </a:r>
            <a:endParaRPr lang="ja-JP" altLang="en-US" sz="2800" b="1" dirty="0" smtClean="0">
              <a:latin typeface="+mn-ea"/>
              <a:ea typeface="+mn-ea"/>
            </a:endParaRPr>
          </a:p>
        </p:txBody>
      </p:sp>
      <p:sp>
        <p:nvSpPr>
          <p:cNvPr id="398363" name="Text Box 27"/>
          <p:cNvSpPr txBox="1">
            <a:spLocks noChangeArrowheads="1"/>
          </p:cNvSpPr>
          <p:nvPr/>
        </p:nvSpPr>
        <p:spPr bwMode="auto">
          <a:xfrm>
            <a:off x="1692275" y="692150"/>
            <a:ext cx="53657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ja-JP" sz="3600" b="1" i="1" dirty="0">
                <a:solidFill>
                  <a:srgbClr val="0000FF"/>
                </a:solidFill>
                <a:latin typeface="+mn-lt"/>
                <a:cs typeface="Times New Roman" pitchFamily="18" charset="0"/>
              </a:rPr>
              <a:t>Shin MICHIZONO (KEK)</a:t>
            </a:r>
          </a:p>
        </p:txBody>
      </p:sp>
      <p:sp>
        <p:nvSpPr>
          <p:cNvPr id="6149" name="フッター プレースホルダ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kumimoji="0" lang="en-US" altLang="ja-JP" sz="1400" smtClean="0"/>
              <a:t>LCWS12 STF-LLRF</a:t>
            </a:r>
          </a:p>
        </p:txBody>
      </p:sp>
      <p:sp>
        <p:nvSpPr>
          <p:cNvPr id="6150" name="テキスト ボックス 5"/>
          <p:cNvSpPr txBox="1">
            <a:spLocks noChangeArrowheads="1"/>
          </p:cNvSpPr>
          <p:nvPr/>
        </p:nvSpPr>
        <p:spPr bwMode="auto">
          <a:xfrm>
            <a:off x="275531" y="1628800"/>
            <a:ext cx="8605838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400" b="1" i="1" dirty="0"/>
              <a:t>Outline</a:t>
            </a:r>
          </a:p>
          <a:p>
            <a:pPr marL="400050" indent="-400050" eaLnBrk="1" hangingPunct="1">
              <a:buAutoNum type="romanUcPeriod"/>
            </a:pPr>
            <a:r>
              <a:rPr lang="en-US" altLang="ja-JP" sz="2400" dirty="0" smtClean="0"/>
              <a:t>STF system configuration</a:t>
            </a:r>
          </a:p>
          <a:p>
            <a:pPr marL="1143000" lvl="1" indent="-400050" eaLnBrk="1" hangingPunct="1">
              <a:buFont typeface="Arial" pitchFamily="34" charset="0"/>
              <a:buChar char="•"/>
            </a:pPr>
            <a:r>
              <a:rPr lang="en-US" altLang="ja-JP" sz="2400" dirty="0" smtClean="0"/>
              <a:t>S1-Global (~2011 Feb.)</a:t>
            </a:r>
          </a:p>
          <a:p>
            <a:pPr marL="1143000" lvl="1" indent="-400050" eaLnBrk="1" hangingPunct="1">
              <a:buFont typeface="Arial" pitchFamily="34" charset="0"/>
              <a:buChar char="•"/>
            </a:pPr>
            <a:r>
              <a:rPr lang="en-US" altLang="ja-JP" sz="2400" dirty="0" smtClean="0"/>
              <a:t>Quantum Beam (QB) (2012 Mar. ~)</a:t>
            </a:r>
          </a:p>
          <a:p>
            <a:pPr marL="400050" indent="-400050" eaLnBrk="1" hangingPunct="1">
              <a:buAutoNum type="romanUcPeriod"/>
            </a:pPr>
            <a:r>
              <a:rPr lang="en-US" altLang="ja-JP" sz="2400" dirty="0" smtClean="0"/>
              <a:t>Digital feedback system at STF (</a:t>
            </a:r>
            <a:r>
              <a:rPr lang="en-US" altLang="ja-JP" sz="2400" dirty="0" err="1" smtClean="0"/>
              <a:t>cPCI</a:t>
            </a:r>
            <a:r>
              <a:rPr lang="en-US" altLang="ja-JP" sz="2400" dirty="0" smtClean="0"/>
              <a:t>, </a:t>
            </a:r>
            <a:r>
              <a:rPr lang="en-US" altLang="ja-JP" sz="2400" dirty="0" err="1" smtClean="0"/>
              <a:t>uTCA</a:t>
            </a:r>
            <a:r>
              <a:rPr lang="en-US" altLang="ja-JP" sz="2400" dirty="0" smtClean="0"/>
              <a:t>, IF-Mix)</a:t>
            </a:r>
          </a:p>
          <a:p>
            <a:pPr marL="400050" indent="-400050" eaLnBrk="1" hangingPunct="1">
              <a:buAutoNum type="romanUcPeriod"/>
            </a:pPr>
            <a:r>
              <a:rPr lang="en-US" altLang="ja-JP" sz="2400" dirty="0" smtClean="0"/>
              <a:t>Performance of </a:t>
            </a:r>
            <a:r>
              <a:rPr lang="en-US" altLang="ja-JP" sz="2400" dirty="0" err="1" smtClean="0"/>
              <a:t>llrf</a:t>
            </a:r>
            <a:r>
              <a:rPr lang="en-US" altLang="ja-JP" sz="2400" dirty="0" smtClean="0"/>
              <a:t> system </a:t>
            </a:r>
            <a:r>
              <a:rPr lang="en-US" altLang="ja-JP" sz="2400" dirty="0" err="1" smtClean="0"/>
              <a:t>upto</a:t>
            </a:r>
            <a:r>
              <a:rPr lang="en-US" altLang="ja-JP" sz="2400" dirty="0" smtClean="0"/>
              <a:t> S1-global</a:t>
            </a:r>
          </a:p>
          <a:p>
            <a:pPr marL="400050" indent="-400050" eaLnBrk="1" hangingPunct="1">
              <a:buAutoNum type="romanUcPeriod"/>
            </a:pPr>
            <a:r>
              <a:rPr lang="en-US" altLang="ja-JP" sz="2400" dirty="0" smtClean="0"/>
              <a:t>Study plan during QB operation</a:t>
            </a:r>
          </a:p>
          <a:p>
            <a:pPr marL="1143000" lvl="1" indent="-400050" eaLnBrk="1" hangingPunct="1">
              <a:buFont typeface="Arial" pitchFamily="34" charset="0"/>
              <a:buChar char="•"/>
            </a:pPr>
            <a:r>
              <a:rPr lang="en-US" altLang="ja-JP" sz="2400" dirty="0" smtClean="0"/>
              <a:t>Beam based calibration</a:t>
            </a:r>
          </a:p>
          <a:p>
            <a:pPr marL="1143000" lvl="1" indent="-400050" eaLnBrk="1" hangingPunct="1">
              <a:buFont typeface="Arial" pitchFamily="34" charset="0"/>
              <a:buChar char="•"/>
            </a:pPr>
            <a:r>
              <a:rPr lang="en-US" altLang="ja-JP" sz="2400" dirty="0" err="1" smtClean="0"/>
              <a:t>PkQl</a:t>
            </a:r>
            <a:r>
              <a:rPr lang="en-US" altLang="ja-JP" sz="2400" dirty="0" smtClean="0"/>
              <a:t> control</a:t>
            </a:r>
          </a:p>
          <a:p>
            <a:pPr marL="1143000" lvl="1" indent="-400050" eaLnBrk="1" hangingPunct="1">
              <a:buFont typeface="Arial" pitchFamily="34" charset="0"/>
              <a:buChar char="•"/>
            </a:pPr>
            <a:r>
              <a:rPr lang="en-US" altLang="ja-JP" sz="2400" dirty="0" smtClean="0"/>
              <a:t>High </a:t>
            </a:r>
            <a:r>
              <a:rPr lang="en-US" altLang="ja-JP" sz="2400" dirty="0" err="1" smtClean="0"/>
              <a:t>Ql</a:t>
            </a:r>
            <a:r>
              <a:rPr lang="en-US" altLang="ja-JP" sz="2400" dirty="0" smtClean="0"/>
              <a:t> operation</a:t>
            </a:r>
          </a:p>
          <a:p>
            <a:pPr marL="1143000" lvl="1" indent="-400050" eaLnBrk="1" hangingPunct="1">
              <a:buFont typeface="Arial" pitchFamily="34" charset="0"/>
              <a:buChar char="•"/>
            </a:pPr>
            <a:r>
              <a:rPr lang="en-US" altLang="ja-JP" sz="2400" dirty="0" smtClean="0"/>
              <a:t>Other items</a:t>
            </a:r>
          </a:p>
        </p:txBody>
      </p:sp>
    </p:spTree>
  </p:cSld>
  <p:clrMapOvr>
    <a:masterClrMapping/>
  </p:clrMapOvr>
  <p:transition advTm="4144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9F8FB3-F178-4D7E-BB51-20793AAB6095}" type="slidenum">
              <a:rPr lang="ja-JP" altLang="en-US"/>
              <a:pPr/>
              <a:t>10</a:t>
            </a:fld>
            <a:endParaRPr lang="en-US" altLang="ja-JP"/>
          </a:p>
        </p:txBody>
      </p:sp>
      <p:sp>
        <p:nvSpPr>
          <p:cNvPr id="400387" name="Text Box 3"/>
          <p:cNvSpPr txBox="1">
            <a:spLocks noChangeArrowheads="1"/>
          </p:cNvSpPr>
          <p:nvPr/>
        </p:nvSpPr>
        <p:spPr bwMode="auto">
          <a:xfrm>
            <a:off x="251520" y="748497"/>
            <a:ext cx="4752206" cy="1168335"/>
          </a:xfrm>
          <a:prstGeom prst="rect">
            <a:avLst/>
          </a:prstGeom>
          <a:solidFill>
            <a:schemeClr val="bg1"/>
          </a:solidFill>
          <a:ln w="25400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square" lIns="59756" tIns="29878" rIns="59756" bIns="29878">
            <a:spAutoFit/>
          </a:bodyPr>
          <a:lstStyle/>
          <a:p>
            <a:pPr defTabSz="596900" eaLnBrk="1" hangingPunct="1"/>
            <a:r>
              <a:rPr kumimoji="1" lang="en-US" altLang="ja-JP" sz="1800" b="1" dirty="0" smtClean="0">
                <a:solidFill>
                  <a:srgbClr val="0000FF"/>
                </a:solidFill>
                <a:latin typeface="Arial" pitchFamily="34" charset="0"/>
                <a:ea typeface="Arial Unicode MS" pitchFamily="50" charset="-128"/>
                <a:cs typeface="Arial" pitchFamily="34" charset="0"/>
              </a:rPr>
              <a:t>The </a:t>
            </a:r>
            <a:r>
              <a:rPr kumimoji="1" lang="en-US" altLang="ja-JP" sz="1800" b="1" dirty="0">
                <a:solidFill>
                  <a:srgbClr val="0000FF"/>
                </a:solidFill>
                <a:latin typeface="Arial" pitchFamily="34" charset="0"/>
                <a:ea typeface="Arial Unicode MS" pitchFamily="50" charset="-128"/>
                <a:cs typeface="Arial" pitchFamily="34" charset="0"/>
              </a:rPr>
              <a:t>number of ADCs in a FPGA board is limited due to the substrate. </a:t>
            </a:r>
            <a:r>
              <a:rPr kumimoji="1" lang="en-US" altLang="ja-JP" sz="1800" b="1" dirty="0" smtClean="0">
                <a:solidFill>
                  <a:srgbClr val="0000FF"/>
                </a:solidFill>
                <a:latin typeface="Arial" pitchFamily="34" charset="0"/>
                <a:ea typeface="Arial Unicode MS" pitchFamily="50" charset="-128"/>
                <a:cs typeface="Arial" pitchFamily="34" charset="0"/>
              </a:rPr>
              <a:t>The </a:t>
            </a:r>
            <a:r>
              <a:rPr kumimoji="1" lang="en-US" altLang="ja-JP" sz="1800" b="1" dirty="0">
                <a:solidFill>
                  <a:srgbClr val="0000FF"/>
                </a:solidFill>
                <a:latin typeface="Arial" pitchFamily="34" charset="0"/>
                <a:ea typeface="Arial Unicode MS" pitchFamily="50" charset="-128"/>
                <a:cs typeface="Arial" pitchFamily="34" charset="0"/>
              </a:rPr>
              <a:t>idea is based on the ‘digital radio’ and obtaining cavity signals with a ADC.</a:t>
            </a:r>
          </a:p>
        </p:txBody>
      </p:sp>
      <p:sp>
        <p:nvSpPr>
          <p:cNvPr id="400388" name="Text Box 4"/>
          <p:cNvSpPr txBox="1">
            <a:spLocks noChangeArrowheads="1"/>
          </p:cNvSpPr>
          <p:nvPr/>
        </p:nvSpPr>
        <p:spPr bwMode="auto">
          <a:xfrm>
            <a:off x="503238" y="5642570"/>
            <a:ext cx="3429000" cy="666750"/>
          </a:xfrm>
          <a:prstGeom prst="rect">
            <a:avLst/>
          </a:prstGeom>
          <a:noFill/>
          <a:ln w="25400">
            <a:solidFill>
              <a:srgbClr val="99CC00"/>
            </a:solidFill>
            <a:miter lim="800000"/>
            <a:headEnd/>
            <a:tailEnd/>
          </a:ln>
          <a:effectLst/>
        </p:spPr>
        <p:txBody>
          <a:bodyPr lIns="59756" tIns="29878" rIns="59756" bIns="29878">
            <a:spAutoFit/>
          </a:bodyPr>
          <a:lstStyle/>
          <a:p>
            <a:pPr defTabSz="596900" eaLnBrk="1" hangingPunct="1"/>
            <a:r>
              <a:rPr kumimoji="1" lang="en-US" altLang="ja-JP" sz="1300"/>
              <a:t>Mixture of two signals decrease the resolution of analog signals but averaging increases the resolution.</a:t>
            </a:r>
          </a:p>
        </p:txBody>
      </p:sp>
      <p:pic>
        <p:nvPicPr>
          <p:cNvPr id="400389" name="Picture 5" descr="digRadio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6525" y="3439120"/>
            <a:ext cx="1555750" cy="1084262"/>
          </a:xfrm>
          <a:prstGeom prst="rect">
            <a:avLst/>
          </a:prstGeom>
          <a:noFill/>
        </p:spPr>
      </p:pic>
      <p:pic>
        <p:nvPicPr>
          <p:cNvPr id="400390" name="Picture 6" descr="DigitalRadi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25030" y="2213074"/>
            <a:ext cx="2874962" cy="3232150"/>
          </a:xfrm>
          <a:prstGeom prst="rect">
            <a:avLst/>
          </a:prstGeom>
          <a:noFill/>
        </p:spPr>
      </p:pic>
      <p:sp>
        <p:nvSpPr>
          <p:cNvPr id="400392" name="Rectangle 8"/>
          <p:cNvSpPr>
            <a:spLocks noGrp="1" noChangeArrowheads="1"/>
          </p:cNvSpPr>
          <p:nvPr>
            <p:ph type="title"/>
          </p:nvPr>
        </p:nvSpPr>
        <p:spPr>
          <a:xfrm>
            <a:off x="1714480" y="-24"/>
            <a:ext cx="4824412" cy="431800"/>
          </a:xfrm>
          <a:noFill/>
          <a:ln/>
        </p:spPr>
        <p:txBody>
          <a:bodyPr lIns="91421" tIns="45710" rIns="91421" bIns="45710" anchor="ctr"/>
          <a:lstStyle/>
          <a:p>
            <a:r>
              <a:rPr lang="en-US" altLang="ja-JP" b="0" i="1" dirty="0" smtClean="0">
                <a:latin typeface="+mn-lt"/>
                <a:ea typeface="ＭＳ Ｐゴシック" pitchFamily="50" charset="-128"/>
              </a:rPr>
              <a:t>IF </a:t>
            </a:r>
            <a:r>
              <a:rPr lang="en-US" altLang="ja-JP" b="0" i="1" dirty="0">
                <a:latin typeface="+mn-lt"/>
                <a:ea typeface="ＭＳ Ｐゴシック" pitchFamily="50" charset="-128"/>
              </a:rPr>
              <a:t>mixture</a:t>
            </a:r>
          </a:p>
        </p:txBody>
      </p:sp>
      <p:sp>
        <p:nvSpPr>
          <p:cNvPr id="400403" name="Text Box 19"/>
          <p:cNvSpPr txBox="1">
            <a:spLocks noChangeArrowheads="1"/>
          </p:cNvSpPr>
          <p:nvPr/>
        </p:nvSpPr>
        <p:spPr bwMode="auto">
          <a:xfrm>
            <a:off x="5480575" y="3068960"/>
            <a:ext cx="3267889" cy="337338"/>
          </a:xfrm>
          <a:prstGeom prst="rect">
            <a:avLst/>
          </a:prstGeom>
          <a:solidFill>
            <a:schemeClr val="bg1"/>
          </a:solidFill>
          <a:ln w="25400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square" lIns="59756" tIns="29878" rIns="59756" bIns="29878">
            <a:spAutoFit/>
          </a:bodyPr>
          <a:lstStyle/>
          <a:p>
            <a:pPr defTabSz="596900" eaLnBrk="1" hangingPunct="1"/>
            <a:r>
              <a:rPr lang="en-US" altLang="ja-JP" sz="1800" b="1" dirty="0" smtClean="0">
                <a:solidFill>
                  <a:srgbClr val="0000FF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Example of 3 signal IF-mix</a:t>
            </a:r>
            <a:endParaRPr kumimoji="1" lang="en-US" altLang="ja-JP" sz="1800" b="1" dirty="0">
              <a:solidFill>
                <a:srgbClr val="0000FF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4" name="角丸四角形 23"/>
          <p:cNvSpPr/>
          <p:nvPr/>
        </p:nvSpPr>
        <p:spPr>
          <a:xfrm>
            <a:off x="5076056" y="757566"/>
            <a:ext cx="3835677" cy="2106924"/>
          </a:xfrm>
          <a:prstGeom prst="roundRect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25" name="Object 10"/>
          <p:cNvGraphicFramePr>
            <a:graphicFrameLocks noGrp="1" noChangeAspect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277770593"/>
              </p:ext>
            </p:extLst>
          </p:nvPr>
        </p:nvGraphicFramePr>
        <p:xfrm>
          <a:off x="5275651" y="1003546"/>
          <a:ext cx="3568314" cy="1621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" name="数式" r:id="rId6" imgW="1930320" imgH="876240" progId="Equation.3">
                  <p:embed/>
                </p:oleObj>
              </mc:Choice>
              <mc:Fallback>
                <p:oleObj name="数式" r:id="rId6" imgW="1930320" imgH="876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75651" y="1003546"/>
                        <a:ext cx="3568314" cy="1621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6" name="図 11" descr="1215No1cPCI3A.pn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25" t="74328" r="8038" b="6901"/>
          <a:stretch/>
        </p:blipFill>
        <p:spPr bwMode="auto">
          <a:xfrm>
            <a:off x="5768606" y="3521659"/>
            <a:ext cx="2691825" cy="210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Rectangle 11"/>
          <p:cNvSpPr>
            <a:spLocks noChangeArrowheads="1"/>
          </p:cNvSpPr>
          <p:nvPr/>
        </p:nvSpPr>
        <p:spPr bwMode="auto">
          <a:xfrm>
            <a:off x="5111107" y="5515004"/>
            <a:ext cx="4032893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altLang="ja-JP" sz="1800" dirty="0" smtClean="0"/>
              <a:t>Vector sum stabilities</a:t>
            </a:r>
            <a:endParaRPr lang="en-US" altLang="ja-JP" sz="1800" dirty="0"/>
          </a:p>
          <a:p>
            <a:pPr marL="342900" indent="-342900">
              <a:spcBef>
                <a:spcPct val="20000"/>
              </a:spcBef>
            </a:pPr>
            <a:r>
              <a:rPr lang="en-US" altLang="ja-JP" sz="1800" dirty="0"/>
              <a:t>      </a:t>
            </a:r>
            <a:r>
              <a:rPr lang="en-US" altLang="ja-JP" sz="1800" dirty="0">
                <a:solidFill>
                  <a:srgbClr val="6600FF"/>
                </a:solidFill>
              </a:rPr>
              <a:t>⊿A/A</a:t>
            </a:r>
            <a:r>
              <a:rPr lang="ja-JP" altLang="en-US" sz="1800" dirty="0">
                <a:solidFill>
                  <a:srgbClr val="6600FF"/>
                </a:solidFill>
              </a:rPr>
              <a:t>：</a:t>
            </a:r>
            <a:r>
              <a:rPr lang="en-US" altLang="ja-JP" sz="1800" dirty="0">
                <a:solidFill>
                  <a:srgbClr val="6600FF"/>
                </a:solidFill>
              </a:rPr>
              <a:t>7×10^-4(</a:t>
            </a:r>
            <a:r>
              <a:rPr lang="en-US" altLang="ja-JP" sz="1800" dirty="0" err="1">
                <a:solidFill>
                  <a:srgbClr val="6600FF"/>
                </a:solidFill>
              </a:rPr>
              <a:t>rms</a:t>
            </a:r>
            <a:r>
              <a:rPr lang="en-US" altLang="ja-JP" sz="1800" dirty="0">
                <a:solidFill>
                  <a:srgbClr val="6600FF"/>
                </a:solidFill>
              </a:rPr>
              <a:t>)</a:t>
            </a:r>
            <a:endParaRPr lang="en-US" altLang="ja-JP" sz="1800" dirty="0"/>
          </a:p>
          <a:p>
            <a:pPr marL="342900" indent="-342900">
              <a:spcBef>
                <a:spcPct val="20000"/>
              </a:spcBef>
            </a:pPr>
            <a:r>
              <a:rPr lang="en-US" altLang="ja-JP" sz="1800" dirty="0"/>
              <a:t>        </a:t>
            </a:r>
            <a:r>
              <a:rPr lang="en-US" altLang="ja-JP" sz="1800" dirty="0">
                <a:solidFill>
                  <a:srgbClr val="993366"/>
                </a:solidFill>
              </a:rPr>
              <a:t>⊿φ</a:t>
            </a:r>
            <a:r>
              <a:rPr lang="ja-JP" altLang="en-US" sz="1800" dirty="0">
                <a:solidFill>
                  <a:srgbClr val="993366"/>
                </a:solidFill>
              </a:rPr>
              <a:t>：</a:t>
            </a:r>
            <a:r>
              <a:rPr lang="en-US" altLang="ja-JP" sz="1800" dirty="0">
                <a:solidFill>
                  <a:srgbClr val="993366"/>
                </a:solidFill>
              </a:rPr>
              <a:t>0.06deg.(</a:t>
            </a:r>
            <a:r>
              <a:rPr lang="en-US" altLang="ja-JP" sz="1800" dirty="0" err="1">
                <a:solidFill>
                  <a:srgbClr val="993366"/>
                </a:solidFill>
              </a:rPr>
              <a:t>rms</a:t>
            </a:r>
            <a:r>
              <a:rPr lang="en-US" altLang="ja-JP" sz="1800" dirty="0" smtClean="0">
                <a:solidFill>
                  <a:srgbClr val="993366"/>
                </a:solidFill>
              </a:rPr>
              <a:t>)</a:t>
            </a:r>
            <a:endParaRPr lang="en-US" altLang="ja-JP" sz="1800" dirty="0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LCWS12 STF-LLRF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0355221"/>
      </p:ext>
    </p:extLst>
  </p:cSld>
  <p:clrMapOvr>
    <a:masterClrMapping/>
  </p:clrMapOvr>
  <p:transition advTm="1292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スライド番号プレースホルダ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fld id="{1A10F9E8-BE41-474F-91EC-DFBE7D857DF1}" type="slidenum">
              <a:rPr lang="en-US" altLang="ja-JP" sz="1400" smtClean="0">
                <a:latin typeface="Times New Roman" pitchFamily="18" charset="0"/>
              </a:rPr>
              <a:pPr eaLnBrk="1" hangingPunct="1"/>
              <a:t>11</a:t>
            </a:fld>
            <a:endParaRPr lang="en-US" altLang="ja-JP" sz="1400" smtClean="0">
              <a:latin typeface="Times New Roman" pitchFamily="18" charset="0"/>
            </a:endParaRPr>
          </a:p>
        </p:txBody>
      </p:sp>
      <p:sp>
        <p:nvSpPr>
          <p:cNvPr id="398339" name="Rectangle 3"/>
          <p:cNvSpPr>
            <a:spLocks noGrp="1" noChangeArrowheads="1"/>
          </p:cNvSpPr>
          <p:nvPr>
            <p:ph type="title"/>
          </p:nvPr>
        </p:nvSpPr>
        <p:spPr>
          <a:xfrm>
            <a:off x="-1588" y="-100013"/>
            <a:ext cx="9145588" cy="720726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ja-JP" sz="2800" dirty="0"/>
              <a:t>STF-LLRF system and its study plan</a:t>
            </a:r>
            <a:endParaRPr lang="ja-JP" altLang="en-US" sz="2800" b="1" dirty="0" smtClean="0">
              <a:latin typeface="+mn-ea"/>
              <a:ea typeface="+mn-ea"/>
            </a:endParaRPr>
          </a:p>
        </p:txBody>
      </p:sp>
      <p:sp>
        <p:nvSpPr>
          <p:cNvPr id="398363" name="Text Box 27"/>
          <p:cNvSpPr txBox="1">
            <a:spLocks noChangeArrowheads="1"/>
          </p:cNvSpPr>
          <p:nvPr/>
        </p:nvSpPr>
        <p:spPr bwMode="auto">
          <a:xfrm>
            <a:off x="1692275" y="692150"/>
            <a:ext cx="53657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ja-JP" sz="3600" b="1" i="1" dirty="0">
                <a:solidFill>
                  <a:srgbClr val="0000FF"/>
                </a:solidFill>
                <a:latin typeface="+mn-lt"/>
                <a:cs typeface="Times New Roman" pitchFamily="18" charset="0"/>
              </a:rPr>
              <a:t>Shin MICHIZONO (KEK)</a:t>
            </a:r>
          </a:p>
        </p:txBody>
      </p:sp>
      <p:sp>
        <p:nvSpPr>
          <p:cNvPr id="6149" name="フッター プレースホルダ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kumimoji="0" lang="en-US" altLang="ja-JP" sz="1400" smtClean="0"/>
              <a:t>LCWS12 STF-LLRF</a:t>
            </a:r>
          </a:p>
        </p:txBody>
      </p:sp>
      <p:sp>
        <p:nvSpPr>
          <p:cNvPr id="6150" name="テキスト ボックス 5"/>
          <p:cNvSpPr txBox="1">
            <a:spLocks noChangeArrowheads="1"/>
          </p:cNvSpPr>
          <p:nvPr/>
        </p:nvSpPr>
        <p:spPr bwMode="auto">
          <a:xfrm>
            <a:off x="275531" y="1628800"/>
            <a:ext cx="8605838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400" b="1" i="1" dirty="0"/>
              <a:t>Outline</a:t>
            </a:r>
          </a:p>
          <a:p>
            <a:pPr marL="400050" indent="-400050" eaLnBrk="1" hangingPunct="1">
              <a:buAutoNum type="romanUcPeriod"/>
            </a:pPr>
            <a:r>
              <a:rPr lang="en-US" altLang="ja-JP" sz="2400" dirty="0" smtClean="0"/>
              <a:t>STF system configuration</a:t>
            </a:r>
          </a:p>
          <a:p>
            <a:pPr marL="1143000" lvl="1" indent="-400050" eaLnBrk="1" hangingPunct="1">
              <a:buFont typeface="Arial" pitchFamily="34" charset="0"/>
              <a:buChar char="•"/>
            </a:pPr>
            <a:r>
              <a:rPr lang="en-US" altLang="ja-JP" sz="2400" dirty="0" smtClean="0"/>
              <a:t>S1-Global (~2011 Feb.)</a:t>
            </a:r>
          </a:p>
          <a:p>
            <a:pPr marL="1143000" lvl="1" indent="-400050" eaLnBrk="1" hangingPunct="1">
              <a:buFont typeface="Arial" pitchFamily="34" charset="0"/>
              <a:buChar char="•"/>
            </a:pPr>
            <a:r>
              <a:rPr lang="en-US" altLang="ja-JP" sz="2400" dirty="0" smtClean="0"/>
              <a:t>Quantum Beam (QB) (2012 Mar. ~)</a:t>
            </a:r>
          </a:p>
          <a:p>
            <a:pPr marL="400050" indent="-400050" eaLnBrk="1" hangingPunct="1">
              <a:buAutoNum type="romanUcPeriod"/>
            </a:pPr>
            <a:r>
              <a:rPr lang="en-US" altLang="ja-JP" sz="2400" dirty="0" smtClean="0"/>
              <a:t>Digital feedback system at STF (</a:t>
            </a:r>
            <a:r>
              <a:rPr lang="en-US" altLang="ja-JP" sz="2400" dirty="0" err="1" smtClean="0"/>
              <a:t>cPCI</a:t>
            </a:r>
            <a:r>
              <a:rPr lang="en-US" altLang="ja-JP" sz="2400" dirty="0" smtClean="0"/>
              <a:t>, </a:t>
            </a:r>
            <a:r>
              <a:rPr lang="en-US" altLang="ja-JP" sz="2400" dirty="0" err="1" smtClean="0"/>
              <a:t>uTCA</a:t>
            </a:r>
            <a:r>
              <a:rPr lang="en-US" altLang="ja-JP" sz="2400" dirty="0" smtClean="0"/>
              <a:t>, IF-Mix)</a:t>
            </a:r>
          </a:p>
          <a:p>
            <a:pPr marL="400050" indent="-400050" eaLnBrk="1" hangingPunct="1">
              <a:buAutoNum type="romanUcPeriod"/>
            </a:pPr>
            <a:r>
              <a:rPr lang="en-US" altLang="ja-JP" sz="2400" dirty="0" smtClean="0"/>
              <a:t>Performance of </a:t>
            </a:r>
            <a:r>
              <a:rPr lang="en-US" altLang="ja-JP" sz="2400" dirty="0" err="1" smtClean="0"/>
              <a:t>llrf</a:t>
            </a:r>
            <a:r>
              <a:rPr lang="en-US" altLang="ja-JP" sz="2400" dirty="0" smtClean="0"/>
              <a:t> system </a:t>
            </a:r>
            <a:r>
              <a:rPr lang="en-US" altLang="ja-JP" sz="2400" dirty="0" err="1" smtClean="0"/>
              <a:t>upto</a:t>
            </a:r>
            <a:r>
              <a:rPr lang="en-US" altLang="ja-JP" sz="2400" dirty="0" smtClean="0"/>
              <a:t> S1-global</a:t>
            </a:r>
            <a:endParaRPr lang="en-US" altLang="ja-JP" sz="2400" dirty="0" smtClean="0">
              <a:solidFill>
                <a:srgbClr val="FF0000"/>
              </a:solidFill>
            </a:endParaRPr>
          </a:p>
          <a:p>
            <a:pPr marL="400050" indent="-400050" eaLnBrk="1" hangingPunct="1">
              <a:buAutoNum type="romanUcPeriod"/>
            </a:pPr>
            <a:r>
              <a:rPr lang="en-US" altLang="ja-JP" sz="2400" dirty="0" smtClean="0">
                <a:solidFill>
                  <a:srgbClr val="FF0000"/>
                </a:solidFill>
              </a:rPr>
              <a:t>Study plan during QB operation</a:t>
            </a:r>
          </a:p>
          <a:p>
            <a:pPr marL="1143000" lvl="1" indent="-400050" eaLnBrk="1" hangingPunct="1">
              <a:buFont typeface="Arial" pitchFamily="34" charset="0"/>
              <a:buChar char="•"/>
            </a:pPr>
            <a:r>
              <a:rPr lang="en-US" altLang="ja-JP" sz="2400" dirty="0" smtClean="0">
                <a:solidFill>
                  <a:srgbClr val="FF0000"/>
                </a:solidFill>
              </a:rPr>
              <a:t>Beam based calibration</a:t>
            </a:r>
          </a:p>
          <a:p>
            <a:pPr marL="1143000" lvl="1" indent="-400050" eaLnBrk="1" hangingPunct="1">
              <a:buFont typeface="Arial" pitchFamily="34" charset="0"/>
              <a:buChar char="•"/>
            </a:pPr>
            <a:r>
              <a:rPr lang="en-US" altLang="ja-JP" sz="2400" dirty="0" err="1" smtClean="0">
                <a:solidFill>
                  <a:schemeClr val="bg1">
                    <a:lumMod val="65000"/>
                  </a:schemeClr>
                </a:solidFill>
              </a:rPr>
              <a:t>PkQl</a:t>
            </a:r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 control</a:t>
            </a:r>
          </a:p>
          <a:p>
            <a:pPr marL="1143000" lvl="1" indent="-400050" eaLnBrk="1" hangingPunct="1">
              <a:buFont typeface="Arial" pitchFamily="34" charset="0"/>
              <a:buChar char="•"/>
            </a:pPr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High </a:t>
            </a:r>
            <a:r>
              <a:rPr lang="en-US" altLang="ja-JP" sz="2400" dirty="0" err="1" smtClean="0">
                <a:solidFill>
                  <a:schemeClr val="bg1">
                    <a:lumMod val="65000"/>
                  </a:schemeClr>
                </a:solidFill>
              </a:rPr>
              <a:t>Ql</a:t>
            </a:r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 operation</a:t>
            </a:r>
          </a:p>
          <a:p>
            <a:pPr marL="1143000" lvl="1" indent="-400050" eaLnBrk="1" hangingPunct="1">
              <a:buFont typeface="Arial" pitchFamily="34" charset="0"/>
              <a:buChar char="•"/>
            </a:pPr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Other items</a:t>
            </a:r>
          </a:p>
        </p:txBody>
      </p:sp>
    </p:spTree>
    <p:extLst>
      <p:ext uri="{BB962C8B-B14F-4D97-AF65-F5344CB8AC3E}">
        <p14:creationId xmlns:p14="http://schemas.microsoft.com/office/powerpoint/2010/main" val="1009294074"/>
      </p:ext>
    </p:extLst>
  </p:cSld>
  <p:clrMapOvr>
    <a:masterClrMapping/>
  </p:clrMapOvr>
  <p:transition advTm="4144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/>
          </p:nvPr>
        </p:nvSpPr>
        <p:spPr>
          <a:xfrm>
            <a:off x="1812857" y="-7109"/>
            <a:ext cx="5279423" cy="562074"/>
          </a:xfrm>
        </p:spPr>
        <p:txBody>
          <a:bodyPr>
            <a:noAutofit/>
          </a:bodyPr>
          <a:lstStyle/>
          <a:p>
            <a:pPr algn="l"/>
            <a:r>
              <a:rPr lang="de-DE" sz="3200" dirty="0" smtClean="0"/>
              <a:t>Beam based calibration</a:t>
            </a:r>
            <a:endParaRPr lang="de-DE" sz="3200" dirty="0"/>
          </a:p>
        </p:txBody>
      </p:sp>
      <p:pic>
        <p:nvPicPr>
          <p:cNvPr id="2050" name="Picture 2" descr="C:\Users\Mathieu\Documents\Uni\KEK\Conferences and Schools\9回日本加速器学会年会 Osaka\SCCRFsystem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89" y="801736"/>
            <a:ext cx="3810000" cy="2927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Mathieu\Documents\Uni\KEK\Conferences and Schools\9回日本加速器学会年会 Osaka\DRFS Pictures\IMG_479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689" y="3808933"/>
            <a:ext cx="1632000" cy="12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Mathieu\Documents\Uni\KEK\Conferences and Schools\9回日本加速器学会年会 Osaka\DRFS Pictures\IMG_479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5689" y="3749993"/>
            <a:ext cx="1632000" cy="12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Mathieu\Documents\Uni\KEK\Conferences and Schools\9回日本加速器学会年会 Osaka\DRFS Pictures\IMG_479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689" y="5075226"/>
            <a:ext cx="1632000" cy="12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Mathieu\Documents\Uni\KEK\Conferences and Schools\9回日本加速器学会年会 Osaka\DRFS Pictures\IMG_4809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5689" y="5062520"/>
            <a:ext cx="1632000" cy="12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feld 4"/>
          <p:cNvSpPr txBox="1"/>
          <p:nvPr/>
        </p:nvSpPr>
        <p:spPr>
          <a:xfrm>
            <a:off x="428832" y="6384804"/>
            <a:ext cx="87151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Mathieu OMET | </a:t>
            </a:r>
            <a:r>
              <a:rPr lang="en-US" altLang="zh-CN" sz="1200" dirty="0"/>
              <a:t>9</a:t>
            </a:r>
            <a:r>
              <a:rPr lang="zh-CN" altLang="en-US" sz="1200" dirty="0"/>
              <a:t>回日本加速器学会</a:t>
            </a:r>
            <a:r>
              <a:rPr lang="zh-CN" altLang="en-US" sz="1200" dirty="0" smtClean="0"/>
              <a:t>年会 </a:t>
            </a:r>
            <a:r>
              <a:rPr lang="de-DE" altLang="ja-JP" sz="1200" dirty="0" smtClean="0"/>
              <a:t>| </a:t>
            </a:r>
            <a:r>
              <a:rPr lang="en-US" altLang="zh-CN" sz="1200" dirty="0" smtClean="0"/>
              <a:t>The 9</a:t>
            </a:r>
            <a:r>
              <a:rPr lang="en-US" altLang="zh-CN" sz="1200" baseline="30000" dirty="0" smtClean="0"/>
              <a:t>th</a:t>
            </a:r>
            <a:r>
              <a:rPr lang="en-US" altLang="zh-CN" sz="1200" dirty="0" smtClean="0"/>
              <a:t> Annual Meeting of Particle Accelerator Society of Japan</a:t>
            </a:r>
            <a:r>
              <a:rPr lang="zh-CN" altLang="en-US" sz="1200" dirty="0" smtClean="0"/>
              <a:t> </a:t>
            </a:r>
            <a:r>
              <a:rPr lang="de-DE" altLang="ja-JP" sz="1200" dirty="0" smtClean="0"/>
              <a:t>| </a:t>
            </a:r>
            <a:r>
              <a:rPr lang="de-DE" sz="1200" dirty="0" smtClean="0"/>
              <a:t>2012/0</a:t>
            </a:r>
            <a:r>
              <a:rPr lang="en-US" altLang="ja-JP" sz="1200" dirty="0" smtClean="0"/>
              <a:t>8</a:t>
            </a:r>
            <a:r>
              <a:rPr lang="de-DE" sz="1200" dirty="0" smtClean="0"/>
              <a:t>/10 | </a:t>
            </a:r>
            <a:fld id="{38A7C1B3-B325-4B18-96A5-C6354A8CB923}" type="slidenum">
              <a:rPr lang="de-DE" sz="1200" smtClean="0"/>
              <a:pPr/>
              <a:t>12</a:t>
            </a:fld>
            <a:endParaRPr lang="de-DE" sz="1200" dirty="0"/>
          </a:p>
        </p:txBody>
      </p:sp>
      <p:pic>
        <p:nvPicPr>
          <p:cNvPr id="19" name="Picture 2" descr="C:\Users\Mathieu\Documents\Uni\KEK\Conferences and Schools\9回日本加速器学会年会 Osaka\beamloading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7689" y="3147845"/>
            <a:ext cx="5251802" cy="3265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C:\Users\Mathieu\Documents\Uni\KEK\Conferences and Schools\9回日本加速器学会年会 Osaka\smooth1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2469" y="785571"/>
            <a:ext cx="3961979" cy="2352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4932040" y="2790314"/>
            <a:ext cx="4464496" cy="842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i="1" dirty="0" smtClean="0">
                <a:solidFill>
                  <a:srgbClr val="FF0000"/>
                </a:solidFill>
              </a:rPr>
              <a:t>Scan phase shifter and observe beam loading</a:t>
            </a:r>
            <a:endParaRPr kumimoji="1" lang="ja-JP" altLang="en-US" sz="2400" i="1" dirty="0">
              <a:solidFill>
                <a:srgbClr val="FF0000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LCWS12 STF-LLRF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2A7D78-555B-4567-AC14-BD6E501AB6C9}" type="slidenum">
              <a:rPr lang="en-US" altLang="ja-JP" smtClean="0"/>
              <a:pPr>
                <a:defRPr/>
              </a:pPr>
              <a:t>12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1960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PkQl control</a:t>
            </a:r>
            <a:endParaRPr lang="ja-JP" altLang="en-US" smtClean="0"/>
          </a:p>
        </p:txBody>
      </p:sp>
      <p:sp>
        <p:nvSpPr>
          <p:cNvPr id="9219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fld id="{C1D0ED31-F8DA-475F-82FA-1F75D57DA111}" type="slidenum">
              <a:rPr lang="ja-JP" altLang="en-US" sz="1400" smtClean="0"/>
              <a:pPr eaLnBrk="1" hangingPunct="1"/>
              <a:t>13</a:t>
            </a:fld>
            <a:endParaRPr lang="en-US" altLang="ja-JP" sz="1400" smtClean="0"/>
          </a:p>
        </p:txBody>
      </p:sp>
      <p:sp>
        <p:nvSpPr>
          <p:cNvPr id="19465" name="円/楕円 14"/>
          <p:cNvSpPr>
            <a:spLocks noChangeArrowheads="1"/>
          </p:cNvSpPr>
          <p:nvPr/>
        </p:nvSpPr>
        <p:spPr bwMode="auto">
          <a:xfrm>
            <a:off x="1714500" y="1500188"/>
            <a:ext cx="285750" cy="428625"/>
          </a:xfrm>
          <a:prstGeom prst="ellipse">
            <a:avLst/>
          </a:prstGeom>
          <a:noFill/>
          <a:ln w="38100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466" name="円/楕円 15"/>
          <p:cNvSpPr>
            <a:spLocks noChangeArrowheads="1"/>
          </p:cNvSpPr>
          <p:nvPr/>
        </p:nvSpPr>
        <p:spPr bwMode="auto">
          <a:xfrm>
            <a:off x="4500563" y="1500188"/>
            <a:ext cx="285750" cy="428625"/>
          </a:xfrm>
          <a:prstGeom prst="ellipse">
            <a:avLst/>
          </a:prstGeom>
          <a:noFill/>
          <a:ln w="38100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467" name="円/楕円 16"/>
          <p:cNvSpPr>
            <a:spLocks noChangeArrowheads="1"/>
          </p:cNvSpPr>
          <p:nvPr/>
        </p:nvSpPr>
        <p:spPr bwMode="auto">
          <a:xfrm>
            <a:off x="7215188" y="1500188"/>
            <a:ext cx="285750" cy="428625"/>
          </a:xfrm>
          <a:prstGeom prst="ellipse">
            <a:avLst/>
          </a:prstGeom>
          <a:noFill/>
          <a:ln w="38100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469" name="円/楕円 17"/>
          <p:cNvSpPr>
            <a:spLocks noChangeArrowheads="1"/>
          </p:cNvSpPr>
          <p:nvPr/>
        </p:nvSpPr>
        <p:spPr bwMode="auto">
          <a:xfrm>
            <a:off x="7643813" y="4572000"/>
            <a:ext cx="857250" cy="1214438"/>
          </a:xfrm>
          <a:prstGeom prst="ellipse">
            <a:avLst/>
          </a:prstGeom>
          <a:noFill/>
          <a:ln w="38100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コンテンツ プレースホルダ 15"/>
          <p:cNvSpPr>
            <a:spLocks noGrp="1"/>
          </p:cNvSpPr>
          <p:nvPr>
            <p:ph idx="1"/>
          </p:nvPr>
        </p:nvSpPr>
        <p:spPr>
          <a:xfrm>
            <a:off x="684213" y="908050"/>
            <a:ext cx="7696200" cy="5545138"/>
          </a:xfrm>
        </p:spPr>
        <p:txBody>
          <a:bodyPr/>
          <a:lstStyle/>
          <a:p>
            <a:pPr>
              <a:defRPr/>
            </a:pPr>
            <a:r>
              <a:rPr lang="en-US" altLang="ja-JP" sz="1800" dirty="0" smtClean="0"/>
              <a:t>In case of the </a:t>
            </a:r>
            <a:r>
              <a:rPr lang="en-US" altLang="ja-JP" sz="1800" dirty="0" err="1" smtClean="0"/>
              <a:t>Pk-Ql</a:t>
            </a:r>
            <a:r>
              <a:rPr lang="en-US" altLang="ja-JP" sz="1800" dirty="0" smtClean="0"/>
              <a:t> control near the quench limit condition, the values of </a:t>
            </a:r>
            <a:r>
              <a:rPr lang="en-US" altLang="ja-JP" sz="1800" dirty="0" err="1" smtClean="0"/>
              <a:t>Pks</a:t>
            </a:r>
            <a:r>
              <a:rPr lang="en-US" altLang="ja-JP" sz="1800" dirty="0" smtClean="0"/>
              <a:t> and </a:t>
            </a:r>
            <a:r>
              <a:rPr lang="en-US" altLang="ja-JP" sz="1800" dirty="0" err="1" smtClean="0"/>
              <a:t>Qls</a:t>
            </a:r>
            <a:r>
              <a:rPr lang="en-US" altLang="ja-JP" sz="1800" dirty="0" smtClean="0"/>
              <a:t> are calculated as followings.</a:t>
            </a:r>
            <a:endParaRPr lang="ja-JP" altLang="ja-JP" sz="1800" dirty="0" smtClean="0"/>
          </a:p>
          <a:p>
            <a:pPr marL="400050" indent="-400050">
              <a:buFont typeface="+mj-lt"/>
              <a:buAutoNum type="arabicPeriod"/>
              <a:defRPr/>
            </a:pPr>
            <a:r>
              <a:rPr lang="en-US" altLang="ja-JP" sz="1800" dirty="0" smtClean="0"/>
              <a:t>Select operational gradient of each cavity (</a:t>
            </a:r>
            <a:r>
              <a:rPr lang="en-US" altLang="ja-JP" sz="1800" dirty="0" err="1" smtClean="0"/>
              <a:t>Vcav</a:t>
            </a:r>
            <a:r>
              <a:rPr lang="en-US" altLang="ja-JP" sz="1800" dirty="0" smtClean="0"/>
              <a:t>)</a:t>
            </a:r>
            <a:endParaRPr lang="ja-JP" altLang="ja-JP" sz="1800" dirty="0" smtClean="0"/>
          </a:p>
          <a:p>
            <a:pPr marL="400050" indent="-400050">
              <a:buFont typeface="+mj-lt"/>
              <a:buAutoNum type="arabicPeriod"/>
              <a:defRPr/>
            </a:pPr>
            <a:r>
              <a:rPr lang="en-US" altLang="ja-JP" sz="1800" dirty="0" smtClean="0"/>
              <a:t>Find out the </a:t>
            </a:r>
            <a:r>
              <a:rPr lang="en-US" altLang="ja-JP" sz="1800" dirty="0" err="1" smtClean="0"/>
              <a:t>Pk</a:t>
            </a:r>
            <a:r>
              <a:rPr lang="en-US" altLang="ja-JP" sz="1800" dirty="0" smtClean="0"/>
              <a:t> and </a:t>
            </a:r>
            <a:r>
              <a:rPr lang="en-US" altLang="ja-JP" sz="1800" dirty="0" err="1" smtClean="0"/>
              <a:t>Ql</a:t>
            </a:r>
            <a:r>
              <a:rPr lang="en-US" altLang="ja-JP" sz="1800" dirty="0" smtClean="0"/>
              <a:t> of each cavity under the specific beam current (</a:t>
            </a:r>
            <a:r>
              <a:rPr lang="en-US" altLang="ja-JP" sz="1800" dirty="0" err="1" smtClean="0"/>
              <a:t>Ibeam</a:t>
            </a:r>
            <a:r>
              <a:rPr lang="en-US" altLang="ja-JP" sz="1800" dirty="0" smtClean="0"/>
              <a:t>) and injection timing (</a:t>
            </a:r>
            <a:r>
              <a:rPr lang="en-US" altLang="ja-JP" sz="1800" dirty="0" err="1" smtClean="0"/>
              <a:t>Tinj</a:t>
            </a:r>
            <a:r>
              <a:rPr lang="en-US" altLang="ja-JP" sz="1800" dirty="0" smtClean="0"/>
              <a:t>).</a:t>
            </a:r>
          </a:p>
          <a:p>
            <a:pPr marL="400050" indent="-400050">
              <a:buFont typeface="+mj-lt"/>
              <a:buAutoNum type="arabicPeriod"/>
              <a:defRPr/>
            </a:pPr>
            <a:endParaRPr lang="en-US" altLang="ja-JP" sz="1800" dirty="0" smtClean="0"/>
          </a:p>
          <a:p>
            <a:pPr marL="400050" indent="-400050">
              <a:buFont typeface="+mj-lt"/>
              <a:buAutoNum type="arabicPeriod"/>
              <a:defRPr/>
            </a:pPr>
            <a:endParaRPr lang="en-US" altLang="ja-JP" sz="1800" dirty="0" smtClean="0"/>
          </a:p>
          <a:p>
            <a:pPr>
              <a:buFont typeface="Wingdings" pitchFamily="2" charset="2"/>
              <a:buNone/>
              <a:defRPr/>
            </a:pPr>
            <a:r>
              <a:rPr lang="en-US" altLang="ja-JP" sz="1800" dirty="0" smtClean="0"/>
              <a:t> </a:t>
            </a:r>
            <a:endParaRPr lang="ja-JP" altLang="ja-JP" sz="1800" dirty="0" smtClean="0"/>
          </a:p>
        </p:txBody>
      </p:sp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ja-JP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26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175" y="2481547"/>
            <a:ext cx="17272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ja-JP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ja-JP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229" name="フッター プレースホルダ 17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kumimoji="0" lang="en-US" altLang="ja-JP" sz="1400" smtClean="0"/>
              <a:t>LCWS12 STF-LLRF</a:t>
            </a:r>
          </a:p>
        </p:txBody>
      </p:sp>
      <p:pic>
        <p:nvPicPr>
          <p:cNvPr id="9230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4200" y="2665697"/>
            <a:ext cx="2164225" cy="6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右中かっこ 19"/>
          <p:cNvSpPr/>
          <p:nvPr/>
        </p:nvSpPr>
        <p:spPr bwMode="auto">
          <a:xfrm>
            <a:off x="3103241" y="2529681"/>
            <a:ext cx="576262" cy="936625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>
              <a:defRPr/>
            </a:pPr>
            <a:endParaRPr lang="ja-JP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33" name="図 21" descr="DRFS_reflection.ai.t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3717032"/>
            <a:ext cx="3370808" cy="2917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4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ja-JP" altLang="en-US"/>
          </a:p>
        </p:txBody>
      </p:sp>
      <p:pic>
        <p:nvPicPr>
          <p:cNvPr id="9235" name="Picture 20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944018"/>
            <a:ext cx="2779713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4387" y="2346324"/>
            <a:ext cx="3529013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304991"/>
            <a:ext cx="4851400" cy="2325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6084168" y="3987606"/>
            <a:ext cx="2505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i="1" dirty="0" err="1" smtClean="0">
                <a:solidFill>
                  <a:srgbClr val="FF0000"/>
                </a:solidFill>
              </a:rPr>
              <a:t>PkQl</a:t>
            </a:r>
            <a:r>
              <a:rPr kumimoji="1" lang="en-US" altLang="ja-JP" sz="1800" i="1" dirty="0" smtClean="0">
                <a:solidFill>
                  <a:srgbClr val="FF0000"/>
                </a:solidFill>
              </a:rPr>
              <a:t> control at FLASH</a:t>
            </a:r>
            <a:endParaRPr kumimoji="1" lang="ja-JP" altLang="en-US" sz="18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42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57" t="64143" r="7991" b="5531"/>
          <a:stretch>
            <a:fillRect/>
          </a:stretch>
        </p:blipFill>
        <p:spPr>
          <a:xfrm>
            <a:off x="1003300" y="4883150"/>
            <a:ext cx="7137400" cy="1900238"/>
          </a:xfrm>
        </p:spPr>
      </p:pic>
      <p:sp>
        <p:nvSpPr>
          <p:cNvPr id="10243" name="フッター プレースホルダ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kumimoji="0" lang="en-US" altLang="ja-JP" sz="1400" smtClean="0"/>
              <a:t>LCWS12 STF-LLRF</a:t>
            </a:r>
          </a:p>
        </p:txBody>
      </p:sp>
      <p:sp>
        <p:nvSpPr>
          <p:cNvPr id="10244" name="スライド番号プレースホルダ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fld id="{F98E7717-BBC2-47FD-9253-03F5DDFE40C6}" type="slidenum">
              <a:rPr lang="en-US" altLang="ja-JP" sz="1400" smtClean="0">
                <a:latin typeface="Times New Roman" pitchFamily="18" charset="0"/>
              </a:rPr>
              <a:pPr eaLnBrk="1" hangingPunct="1"/>
              <a:t>14</a:t>
            </a:fld>
            <a:endParaRPr lang="en-US" altLang="ja-JP" sz="1400" smtClean="0">
              <a:latin typeface="Times New Roman" pitchFamily="18" charset="0"/>
            </a:endParaRPr>
          </a:p>
        </p:txBody>
      </p:sp>
      <p:sp>
        <p:nvSpPr>
          <p:cNvPr id="398339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-26988"/>
            <a:ext cx="9145588" cy="59213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ja-JP" b="1" dirty="0" smtClean="0">
                <a:latin typeface="+mn-ea"/>
                <a:ea typeface="+mn-ea"/>
              </a:rPr>
              <a:t>High </a:t>
            </a:r>
            <a:r>
              <a:rPr lang="en-US" altLang="ja-JP" b="1" dirty="0" err="1" smtClean="0">
                <a:latin typeface="+mn-ea"/>
                <a:ea typeface="+mn-ea"/>
              </a:rPr>
              <a:t>Ql</a:t>
            </a:r>
            <a:r>
              <a:rPr lang="en-US" altLang="ja-JP" b="1" dirty="0" smtClean="0">
                <a:latin typeface="+mn-ea"/>
                <a:ea typeface="+mn-ea"/>
              </a:rPr>
              <a:t> operation</a:t>
            </a:r>
            <a:endParaRPr lang="ja-JP" altLang="en-US" b="1" dirty="0" smtClean="0">
              <a:latin typeface="+mn-ea"/>
              <a:ea typeface="+mn-ea"/>
            </a:endParaRPr>
          </a:p>
        </p:txBody>
      </p:sp>
      <p:sp>
        <p:nvSpPr>
          <p:cNvPr id="102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ja-JP" altLang="en-US"/>
          </a:p>
        </p:txBody>
      </p:sp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841375" y="765175"/>
            <a:ext cx="6715125" cy="1500188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  <p:txBody>
          <a:bodyPr tIns="76176" bIns="38088" anchor="ctr">
            <a:spAutoFit/>
          </a:bodyPr>
          <a:lstStyle/>
          <a:p>
            <a:pPr eaLnBrk="0" hangingPunct="0">
              <a:buClr>
                <a:srgbClr val="0000FF"/>
              </a:buClr>
              <a:buFont typeface="Wingdings" pitchFamily="2" charset="2"/>
              <a:buChar char="n"/>
              <a:tabLst>
                <a:tab pos="247650" algn="l"/>
              </a:tabLst>
              <a:defRPr/>
            </a:pPr>
            <a:r>
              <a:rPr lang="en-GB" altLang="ja-JP" sz="1800" dirty="0">
                <a:latin typeface="+mn-lt"/>
                <a:cs typeface="Arial" pitchFamily="34" charset="0"/>
              </a:rPr>
              <a:t> </a:t>
            </a:r>
            <a:r>
              <a:rPr lang="en-GB" altLang="ja-JP" sz="1800" dirty="0" err="1">
                <a:latin typeface="+mn-lt"/>
                <a:cs typeface="Arial" pitchFamily="34" charset="0"/>
              </a:rPr>
              <a:t>ilc</a:t>
            </a:r>
            <a:r>
              <a:rPr lang="en-GB" altLang="ja-JP" sz="1800" dirty="0">
                <a:latin typeface="+mn-lt"/>
                <a:cs typeface="Arial" pitchFamily="34" charset="0"/>
              </a:rPr>
              <a:t> operation requires high Q operation (</a:t>
            </a:r>
            <a:r>
              <a:rPr lang="en-GB" altLang="ja-JP" sz="1800" dirty="0" err="1">
                <a:latin typeface="+mn-lt"/>
                <a:cs typeface="Arial" pitchFamily="34" charset="0"/>
              </a:rPr>
              <a:t>Ql</a:t>
            </a:r>
            <a:r>
              <a:rPr lang="en-GB" altLang="ja-JP" sz="1800" dirty="0">
                <a:latin typeface="+mn-lt"/>
                <a:cs typeface="Arial" pitchFamily="34" charset="0"/>
              </a:rPr>
              <a:t> 6e6~1e7)</a:t>
            </a:r>
          </a:p>
          <a:p>
            <a:pPr eaLnBrk="0" hangingPunct="0">
              <a:buClr>
                <a:srgbClr val="0000FF"/>
              </a:buClr>
              <a:buFont typeface="Wingdings" pitchFamily="2" charset="2"/>
              <a:buChar char="n"/>
              <a:tabLst>
                <a:tab pos="247650" algn="l"/>
              </a:tabLst>
              <a:defRPr/>
            </a:pPr>
            <a:r>
              <a:rPr lang="en-GB" altLang="ja-JP" sz="1800" dirty="0">
                <a:latin typeface="+mn-lt"/>
                <a:cs typeface="Arial" pitchFamily="34" charset="0"/>
              </a:rPr>
              <a:t> It is difficult to examine at FLASH because of the limitation of </a:t>
            </a:r>
            <a:r>
              <a:rPr lang="en-GB" altLang="ja-JP" sz="1800" dirty="0" err="1">
                <a:latin typeface="+mn-lt"/>
                <a:cs typeface="Arial" pitchFamily="34" charset="0"/>
              </a:rPr>
              <a:t>Qls</a:t>
            </a:r>
            <a:r>
              <a:rPr lang="en-GB" altLang="ja-JP" sz="1800" dirty="0">
                <a:latin typeface="+mn-lt"/>
                <a:cs typeface="Arial" pitchFamily="34" charset="0"/>
              </a:rPr>
              <a:t> (some of them are max. 3e6) and fixed </a:t>
            </a:r>
            <a:r>
              <a:rPr lang="en-GB" altLang="ja-JP" sz="1800" dirty="0" err="1">
                <a:latin typeface="+mn-lt"/>
                <a:cs typeface="Arial" pitchFamily="34" charset="0"/>
              </a:rPr>
              <a:t>Pks</a:t>
            </a:r>
            <a:r>
              <a:rPr lang="en-GB" altLang="ja-JP" sz="1800" dirty="0">
                <a:latin typeface="+mn-lt"/>
                <a:cs typeface="Arial" pitchFamily="34" charset="0"/>
              </a:rPr>
              <a:t>.</a:t>
            </a:r>
          </a:p>
          <a:p>
            <a:pPr eaLnBrk="0" hangingPunct="0">
              <a:buClr>
                <a:srgbClr val="0000FF"/>
              </a:buClr>
              <a:buFont typeface="Wingdings" pitchFamily="2" charset="2"/>
              <a:buChar char="n"/>
              <a:tabLst>
                <a:tab pos="247650" algn="l"/>
              </a:tabLst>
              <a:defRPr/>
            </a:pPr>
            <a:r>
              <a:rPr lang="en-GB" altLang="ja-JP" sz="1800" dirty="0">
                <a:solidFill>
                  <a:srgbClr val="FF0000"/>
                </a:solidFill>
                <a:latin typeface="+mn-lt"/>
                <a:cs typeface="Arial" pitchFamily="34" charset="0"/>
              </a:rPr>
              <a:t> In KEK, we can change </a:t>
            </a:r>
            <a:r>
              <a:rPr lang="en-GB" altLang="ja-JP" sz="1800" dirty="0" err="1">
                <a:solidFill>
                  <a:srgbClr val="FF0000"/>
                </a:solidFill>
                <a:latin typeface="+mn-lt"/>
                <a:cs typeface="Arial" pitchFamily="34" charset="0"/>
              </a:rPr>
              <a:t>Qls</a:t>
            </a:r>
            <a:r>
              <a:rPr lang="en-GB" altLang="ja-JP" sz="1800" dirty="0">
                <a:solidFill>
                  <a:srgbClr val="FF0000"/>
                </a:solidFill>
                <a:latin typeface="+mn-lt"/>
                <a:cs typeface="Arial" pitchFamily="34" charset="0"/>
              </a:rPr>
              <a:t> ~1e7 and variable </a:t>
            </a:r>
            <a:r>
              <a:rPr lang="en-GB" altLang="ja-JP" sz="1800" dirty="0" err="1">
                <a:solidFill>
                  <a:srgbClr val="FF0000"/>
                </a:solidFill>
                <a:latin typeface="+mn-lt"/>
                <a:cs typeface="Arial" pitchFamily="34" charset="0"/>
              </a:rPr>
              <a:t>Pks</a:t>
            </a:r>
            <a:r>
              <a:rPr lang="en-GB" altLang="ja-JP" sz="1800" dirty="0">
                <a:solidFill>
                  <a:srgbClr val="FF0000"/>
                </a:solidFill>
                <a:latin typeface="+mn-lt"/>
                <a:cs typeface="Arial" pitchFamily="34" charset="0"/>
              </a:rPr>
              <a:t>.</a:t>
            </a:r>
          </a:p>
          <a:p>
            <a:pPr eaLnBrk="0" hangingPunct="0">
              <a:buClr>
                <a:srgbClr val="0000FF"/>
              </a:buClr>
              <a:buFont typeface="Wingdings" pitchFamily="2" charset="2"/>
              <a:buChar char="n"/>
              <a:tabLst>
                <a:tab pos="247650" algn="l"/>
              </a:tabLst>
              <a:defRPr/>
            </a:pPr>
            <a:r>
              <a:rPr lang="en-GB" altLang="ja-JP" sz="1800" dirty="0">
                <a:solidFill>
                  <a:srgbClr val="FF0000"/>
                </a:solidFill>
                <a:latin typeface="+mn-lt"/>
                <a:cs typeface="Arial" pitchFamily="34" charset="0"/>
              </a:rPr>
              <a:t> </a:t>
            </a:r>
            <a:r>
              <a:rPr lang="en-GB" altLang="ja-JP" sz="1800" dirty="0" err="1">
                <a:solidFill>
                  <a:srgbClr val="FF0000"/>
                </a:solidFill>
                <a:latin typeface="+mn-lt"/>
                <a:cs typeface="Arial" pitchFamily="34" charset="0"/>
              </a:rPr>
              <a:t>PkQl</a:t>
            </a:r>
            <a:r>
              <a:rPr lang="en-GB" altLang="ja-JP" sz="1800" dirty="0">
                <a:solidFill>
                  <a:srgbClr val="FF0000"/>
                </a:solidFill>
                <a:latin typeface="+mn-lt"/>
                <a:cs typeface="Arial" pitchFamily="34" charset="0"/>
              </a:rPr>
              <a:t> control at high </a:t>
            </a:r>
            <a:r>
              <a:rPr lang="en-GB" altLang="ja-JP" sz="1800" dirty="0" err="1">
                <a:solidFill>
                  <a:srgbClr val="FF0000"/>
                </a:solidFill>
                <a:latin typeface="+mn-lt"/>
                <a:cs typeface="Arial" pitchFamily="34" charset="0"/>
              </a:rPr>
              <a:t>Qls</a:t>
            </a:r>
            <a:r>
              <a:rPr lang="en-GB" altLang="ja-JP" sz="1800" dirty="0">
                <a:solidFill>
                  <a:srgbClr val="FF0000"/>
                </a:solidFill>
                <a:latin typeface="+mn-lt"/>
                <a:cs typeface="Arial" pitchFamily="34" charset="0"/>
              </a:rPr>
              <a:t> will be possible (same to </a:t>
            </a:r>
            <a:r>
              <a:rPr lang="en-GB" altLang="ja-JP" sz="1800" dirty="0" err="1">
                <a:solidFill>
                  <a:srgbClr val="FF0000"/>
                </a:solidFill>
                <a:latin typeface="+mn-lt"/>
                <a:cs typeface="Arial" pitchFamily="34" charset="0"/>
              </a:rPr>
              <a:t>ilc</a:t>
            </a:r>
            <a:r>
              <a:rPr lang="en-GB" altLang="ja-JP" sz="1800" dirty="0">
                <a:solidFill>
                  <a:srgbClr val="FF0000"/>
                </a:solidFill>
                <a:latin typeface="+mn-lt"/>
                <a:cs typeface="Arial" pitchFamily="34" charset="0"/>
              </a:rPr>
              <a:t> spec.)</a:t>
            </a:r>
            <a:endParaRPr lang="en-GB" altLang="ja-JP" sz="18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10248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3" r="8292" b="65062"/>
          <a:stretch>
            <a:fillRect/>
          </a:stretch>
        </p:blipFill>
        <p:spPr>
          <a:xfrm>
            <a:off x="993775" y="2392363"/>
            <a:ext cx="7156450" cy="2189162"/>
          </a:xfrm>
        </p:spPr>
      </p:pic>
      <p:sp>
        <p:nvSpPr>
          <p:cNvPr id="10249" name="テキスト ボックス 7"/>
          <p:cNvSpPr txBox="1">
            <a:spLocks noChangeArrowheads="1"/>
          </p:cNvSpPr>
          <p:nvPr/>
        </p:nvSpPr>
        <p:spPr bwMode="auto">
          <a:xfrm>
            <a:off x="2771775" y="4941888"/>
            <a:ext cx="3937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>
                <a:solidFill>
                  <a:srgbClr val="FF0000"/>
                </a:solidFill>
              </a:rPr>
              <a:t>Ql</a:t>
            </a:r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10250" name="テキスト ボックス 8"/>
          <p:cNvSpPr txBox="1">
            <a:spLocks noChangeArrowheads="1"/>
          </p:cNvSpPr>
          <p:nvPr/>
        </p:nvSpPr>
        <p:spPr bwMode="auto">
          <a:xfrm>
            <a:off x="6011863" y="4773613"/>
            <a:ext cx="10033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>
                <a:solidFill>
                  <a:srgbClr val="FF0000"/>
                </a:solidFill>
              </a:rPr>
              <a:t>Gradient</a:t>
            </a:r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827088" y="4581525"/>
            <a:ext cx="7632700" cy="2160588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57441948"/>
      </p:ext>
    </p:extLst>
  </p:cSld>
  <p:clrMapOvr>
    <a:masterClrMapping/>
  </p:clrMapOvr>
  <p:transition advTm="4144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3525838"/>
            <a:ext cx="3733800" cy="425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63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2700338" y="6526213"/>
            <a:ext cx="2133600" cy="260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fld id="{B85EFA97-B4B3-42C3-8D71-FFFCE3C4EA85}" type="slidenum">
              <a:rPr lang="en-US" altLang="ja-JP" sz="1400" smtClean="0">
                <a:latin typeface="Times New Roman" pitchFamily="18" charset="0"/>
              </a:rPr>
              <a:pPr eaLnBrk="1" hangingPunct="1"/>
              <a:t>15</a:t>
            </a:fld>
            <a:endParaRPr lang="en-US" altLang="ja-JP" sz="1400" smtClean="0">
              <a:latin typeface="Times New Roman" pitchFamily="18" charset="0"/>
            </a:endParaRPr>
          </a:p>
        </p:txBody>
      </p:sp>
      <p:sp>
        <p:nvSpPr>
          <p:cNvPr id="398339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-26988"/>
            <a:ext cx="9145588" cy="592138"/>
          </a:xfrm>
        </p:spPr>
        <p:txBody>
          <a:bodyPr/>
          <a:lstStyle/>
          <a:p>
            <a:pPr eaLnBrk="1" hangingPunct="1">
              <a:defRPr/>
            </a:pPr>
            <a:r>
              <a:rPr lang="en-GB" altLang="ja-JP" dirty="0" smtClean="0">
                <a:cs typeface="Arial" pitchFamily="34" charset="0"/>
              </a:rPr>
              <a:t>Other </a:t>
            </a:r>
            <a:r>
              <a:rPr lang="en-GB" altLang="ja-JP" dirty="0" err="1" smtClean="0">
                <a:cs typeface="Arial" pitchFamily="34" charset="0"/>
              </a:rPr>
              <a:t>itmes</a:t>
            </a:r>
            <a:r>
              <a:rPr lang="en-GB" altLang="ja-JP" dirty="0" smtClean="0">
                <a:cs typeface="Arial" pitchFamily="34" charset="0"/>
              </a:rPr>
              <a:t> (off-line studies)</a:t>
            </a:r>
            <a:endParaRPr lang="ja-JP" altLang="en-US" b="1" dirty="0" smtClean="0">
              <a:latin typeface="+mn-ea"/>
              <a:ea typeface="+mn-ea"/>
            </a:endParaRPr>
          </a:p>
        </p:txBody>
      </p:sp>
      <p:sp>
        <p:nvSpPr>
          <p:cNvPr id="1536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ja-JP" altLang="en-US"/>
          </a:p>
        </p:txBody>
      </p:sp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107950" y="701681"/>
            <a:ext cx="8064500" cy="4270363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  <p:txBody>
          <a:bodyPr tIns="76176" bIns="38088" anchor="ctr">
            <a:spAutoFit/>
          </a:bodyPr>
          <a:lstStyle/>
          <a:p>
            <a:pPr eaLnBrk="0" hangingPunct="0">
              <a:buClr>
                <a:srgbClr val="0000FF"/>
              </a:buClr>
              <a:buFont typeface="Wingdings" pitchFamily="2" charset="2"/>
              <a:buChar char="n"/>
              <a:tabLst>
                <a:tab pos="247650" algn="l"/>
              </a:tabLst>
              <a:defRPr/>
            </a:pPr>
            <a:r>
              <a:rPr lang="en-US" altLang="ja-JP" sz="1800" dirty="0">
                <a:latin typeface="+mn-lt"/>
              </a:rPr>
              <a:t> Detuning monitor with beam </a:t>
            </a:r>
            <a:endParaRPr lang="en-US" altLang="ja-JP" sz="1800" dirty="0" smtClean="0">
              <a:latin typeface="+mn-lt"/>
            </a:endParaRPr>
          </a:p>
          <a:p>
            <a:pPr eaLnBrk="0" hangingPunct="0">
              <a:buClr>
                <a:srgbClr val="0000FF"/>
              </a:buClr>
              <a:buFont typeface="Wingdings" pitchFamily="2" charset="2"/>
              <a:buChar char="n"/>
              <a:tabLst>
                <a:tab pos="247650" algn="l"/>
              </a:tabLst>
              <a:defRPr/>
            </a:pPr>
            <a:endParaRPr lang="en-US" altLang="ja-JP" sz="1800" dirty="0">
              <a:latin typeface="+mn-lt"/>
            </a:endParaRPr>
          </a:p>
          <a:p>
            <a:pPr lvl="1" eaLnBrk="0" hangingPunct="0">
              <a:buClr>
                <a:srgbClr val="0000FF"/>
              </a:buClr>
              <a:tabLst>
                <a:tab pos="247650" algn="l"/>
              </a:tabLst>
              <a:defRPr/>
            </a:pPr>
            <a:endParaRPr lang="en-US" altLang="ja-JP" sz="1800" dirty="0">
              <a:latin typeface="+mn-lt"/>
            </a:endParaRPr>
          </a:p>
          <a:p>
            <a:pPr lvl="1" eaLnBrk="0" hangingPunct="0">
              <a:buClr>
                <a:srgbClr val="0000FF"/>
              </a:buClr>
              <a:tabLst>
                <a:tab pos="247650" algn="l"/>
              </a:tabLst>
              <a:defRPr/>
            </a:pPr>
            <a:endParaRPr lang="en-US" altLang="ja-JP" sz="1800" dirty="0">
              <a:latin typeface="+mn-lt"/>
            </a:endParaRPr>
          </a:p>
          <a:p>
            <a:pPr eaLnBrk="0" hangingPunct="0">
              <a:buClr>
                <a:srgbClr val="0000FF"/>
              </a:buClr>
              <a:buFont typeface="Wingdings" pitchFamily="2" charset="2"/>
              <a:buChar char="n"/>
              <a:tabLst>
                <a:tab pos="247650" algn="l"/>
              </a:tabLst>
              <a:defRPr/>
            </a:pPr>
            <a:r>
              <a:rPr lang="en-US" altLang="ja-JP" sz="1800" dirty="0">
                <a:latin typeface="+mn-lt"/>
              </a:rPr>
              <a:t> Beam based </a:t>
            </a:r>
            <a:r>
              <a:rPr lang="en-US" altLang="ja-JP" sz="1800" dirty="0" err="1">
                <a:latin typeface="+mn-lt"/>
              </a:rPr>
              <a:t>rf</a:t>
            </a:r>
            <a:r>
              <a:rPr lang="en-US" altLang="ja-JP" sz="1800" dirty="0">
                <a:latin typeface="+mn-lt"/>
              </a:rPr>
              <a:t> correction</a:t>
            </a:r>
          </a:p>
          <a:p>
            <a:pPr eaLnBrk="0" hangingPunct="0">
              <a:buClr>
                <a:srgbClr val="0000FF"/>
              </a:buClr>
              <a:buFont typeface="Wingdings" pitchFamily="2" charset="2"/>
              <a:buChar char="n"/>
              <a:tabLst>
                <a:tab pos="247650" algn="l"/>
              </a:tabLst>
              <a:defRPr/>
            </a:pPr>
            <a:endParaRPr lang="en-US" altLang="ja-JP" sz="1800" dirty="0">
              <a:latin typeface="+mn-lt"/>
            </a:endParaRPr>
          </a:p>
          <a:p>
            <a:pPr eaLnBrk="0" hangingPunct="0">
              <a:buClr>
                <a:srgbClr val="0000FF"/>
              </a:buClr>
              <a:buFont typeface="Wingdings" pitchFamily="2" charset="2"/>
              <a:buChar char="n"/>
              <a:tabLst>
                <a:tab pos="247650" algn="l"/>
              </a:tabLst>
              <a:defRPr/>
            </a:pPr>
            <a:endParaRPr lang="en-US" altLang="ja-JP" sz="1800" dirty="0">
              <a:latin typeface="+mn-lt"/>
            </a:endParaRPr>
          </a:p>
          <a:p>
            <a:pPr eaLnBrk="0" hangingPunct="0">
              <a:buClr>
                <a:srgbClr val="0000FF"/>
              </a:buClr>
              <a:buFont typeface="Wingdings" pitchFamily="2" charset="2"/>
              <a:buChar char="n"/>
              <a:tabLst>
                <a:tab pos="247650" algn="l"/>
              </a:tabLst>
              <a:defRPr/>
            </a:pPr>
            <a:endParaRPr lang="en-US" altLang="ja-JP" sz="1800" dirty="0">
              <a:latin typeface="+mn-lt"/>
            </a:endParaRPr>
          </a:p>
          <a:p>
            <a:pPr eaLnBrk="0" hangingPunct="0">
              <a:buClr>
                <a:srgbClr val="0000FF"/>
              </a:buClr>
              <a:buFont typeface="Wingdings" pitchFamily="2" charset="2"/>
              <a:buChar char="n"/>
              <a:tabLst>
                <a:tab pos="247650" algn="l"/>
              </a:tabLst>
              <a:defRPr/>
            </a:pPr>
            <a:endParaRPr lang="en-US" altLang="ja-JP" sz="1800" dirty="0">
              <a:latin typeface="+mn-lt"/>
            </a:endParaRPr>
          </a:p>
          <a:p>
            <a:pPr eaLnBrk="0" hangingPunct="0">
              <a:buClr>
                <a:srgbClr val="0000FF"/>
              </a:buClr>
              <a:buFont typeface="Wingdings" pitchFamily="2" charset="2"/>
              <a:buChar char="n"/>
              <a:tabLst>
                <a:tab pos="247650" algn="l"/>
              </a:tabLst>
              <a:defRPr/>
            </a:pPr>
            <a:endParaRPr lang="en-US" altLang="ja-JP" sz="1800" dirty="0">
              <a:latin typeface="+mn-lt"/>
            </a:endParaRPr>
          </a:p>
          <a:p>
            <a:pPr eaLnBrk="0" hangingPunct="0">
              <a:buClr>
                <a:srgbClr val="0000FF"/>
              </a:buClr>
              <a:buFont typeface="Wingdings" pitchFamily="2" charset="2"/>
              <a:buChar char="n"/>
              <a:tabLst>
                <a:tab pos="247650" algn="l"/>
              </a:tabLst>
              <a:defRPr/>
            </a:pPr>
            <a:endParaRPr lang="en-US" altLang="ja-JP" sz="1800" dirty="0">
              <a:latin typeface="+mn-lt"/>
            </a:endParaRPr>
          </a:p>
          <a:p>
            <a:pPr eaLnBrk="0" hangingPunct="0">
              <a:buClr>
                <a:srgbClr val="0000FF"/>
              </a:buClr>
              <a:buFont typeface="Wingdings" pitchFamily="2" charset="2"/>
              <a:buChar char="n"/>
              <a:tabLst>
                <a:tab pos="247650" algn="l"/>
              </a:tabLst>
              <a:defRPr/>
            </a:pPr>
            <a:endParaRPr lang="en-US" altLang="ja-JP" sz="1800" dirty="0">
              <a:latin typeface="+mn-lt"/>
            </a:endParaRPr>
          </a:p>
          <a:p>
            <a:pPr eaLnBrk="0" hangingPunct="0">
              <a:buClr>
                <a:srgbClr val="0000FF"/>
              </a:buClr>
              <a:buFont typeface="Wingdings" pitchFamily="2" charset="2"/>
              <a:buChar char="n"/>
              <a:tabLst>
                <a:tab pos="247650" algn="l"/>
              </a:tabLst>
              <a:defRPr/>
            </a:pPr>
            <a:endParaRPr lang="en-US" altLang="ja-JP" sz="1800" dirty="0">
              <a:latin typeface="+mn-lt"/>
            </a:endParaRPr>
          </a:p>
          <a:p>
            <a:pPr eaLnBrk="0" hangingPunct="0">
              <a:buClr>
                <a:srgbClr val="0000FF"/>
              </a:buClr>
              <a:buFont typeface="Wingdings" pitchFamily="2" charset="2"/>
              <a:buChar char="n"/>
              <a:tabLst>
                <a:tab pos="247650" algn="l"/>
              </a:tabLst>
              <a:defRPr/>
            </a:pPr>
            <a:endParaRPr lang="en-US" altLang="ja-JP" sz="1800" dirty="0">
              <a:latin typeface="+mn-lt"/>
            </a:endParaRPr>
          </a:p>
          <a:p>
            <a:pPr eaLnBrk="0" hangingPunct="0">
              <a:buClr>
                <a:srgbClr val="0000FF"/>
              </a:buClr>
              <a:buFont typeface="Wingdings" pitchFamily="2" charset="2"/>
              <a:buChar char="n"/>
              <a:tabLst>
                <a:tab pos="247650" algn="l"/>
              </a:tabLst>
              <a:defRPr/>
            </a:pPr>
            <a:r>
              <a:rPr lang="en-US" altLang="ja-JP" sz="1800" dirty="0">
                <a:latin typeface="+mn-lt"/>
              </a:rPr>
              <a:t>RF gun pick-up calibration (directivity compensation)</a:t>
            </a:r>
            <a:endParaRPr lang="en-GB" altLang="ja-JP" sz="1800" dirty="0">
              <a:latin typeface="+mn-lt"/>
            </a:endParaRPr>
          </a:p>
        </p:txBody>
      </p:sp>
      <p:pic>
        <p:nvPicPr>
          <p:cNvPr id="15367" name="図 20" descr="1215No1cPCI3A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737" t="30190" r="7866" b="50603"/>
          <a:stretch>
            <a:fillRect/>
          </a:stretch>
        </p:blipFill>
        <p:spPr bwMode="auto">
          <a:xfrm>
            <a:off x="5571738" y="836712"/>
            <a:ext cx="3408009" cy="2120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Picture 2" descr="C:\Users\Mathieu\Documents\Uni\KEK\Presentations\Presentation Beam-Based Loop-Phase Calibration\beamloadin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4988" y="2357438"/>
            <a:ext cx="3414712" cy="2122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9" name="Picture 1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972050"/>
            <a:ext cx="3571875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70" name="フッター プレースホルダー 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kumimoji="0" lang="en-US" altLang="ja-JP" sz="1400" smtClean="0"/>
              <a:t>LCWS12 STF-LLRF</a:t>
            </a:r>
          </a:p>
        </p:txBody>
      </p:sp>
    </p:spTree>
    <p:extLst>
      <p:ext uri="{BB962C8B-B14F-4D97-AF65-F5344CB8AC3E}">
        <p14:creationId xmlns:p14="http://schemas.microsoft.com/office/powerpoint/2010/main" val="1490989811"/>
      </p:ext>
    </p:extLst>
  </p:cSld>
  <p:clrMapOvr>
    <a:masterClrMapping/>
  </p:clrMapOvr>
  <p:transition advTm="4144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ja-JP" altLang="en-US" smtClean="0"/>
          </a:p>
        </p:txBody>
      </p:sp>
      <p:sp>
        <p:nvSpPr>
          <p:cNvPr id="7171" name="テキスト プレースホルダ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ja-JP" altLang="en-US" smtClean="0"/>
          </a:p>
        </p:txBody>
      </p:sp>
      <p:sp>
        <p:nvSpPr>
          <p:cNvPr id="7172" name="コンテンツ プレースホルダ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ja-JP" altLang="en-US" smtClean="0"/>
          </a:p>
        </p:txBody>
      </p:sp>
      <p:sp>
        <p:nvSpPr>
          <p:cNvPr id="7173" name="フッター プレースホルダ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kumimoji="0" lang="en-US" altLang="ja-JP" sz="1400" smtClean="0"/>
              <a:t>LCWS12 STF-LLRF</a:t>
            </a:r>
          </a:p>
        </p:txBody>
      </p:sp>
      <p:sp>
        <p:nvSpPr>
          <p:cNvPr id="7174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fld id="{9ED803D0-2209-41D1-AE4B-E1A61752FA44}" type="slidenum">
              <a:rPr lang="en-US" altLang="ja-JP" sz="1400" smtClean="0">
                <a:latin typeface="Times New Roman" pitchFamily="18" charset="0"/>
              </a:rPr>
              <a:pPr eaLnBrk="1" hangingPunct="1"/>
              <a:t>2</a:t>
            </a:fld>
            <a:endParaRPr lang="en-US" altLang="ja-JP" sz="1400" smtClean="0">
              <a:latin typeface="Times New Roman" pitchFamily="18" charset="0"/>
            </a:endParaRPr>
          </a:p>
        </p:txBody>
      </p:sp>
      <p:pic>
        <p:nvPicPr>
          <p:cNvPr id="717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04338" cy="703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4820642" y="116632"/>
            <a:ext cx="2909771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3200" b="1" i="1" dirty="0" smtClean="0">
                <a:solidFill>
                  <a:srgbClr val="FF0000"/>
                </a:solidFill>
              </a:rPr>
              <a:t>(2010,2011)</a:t>
            </a:r>
            <a:r>
              <a:rPr kumimoji="1" lang="ja-JP" altLang="en-US" sz="3200" b="1" i="1" dirty="0" smtClean="0">
                <a:solidFill>
                  <a:srgbClr val="FF0000"/>
                </a:solidFill>
              </a:rPr>
              <a:t>　　</a:t>
            </a:r>
            <a:endParaRPr kumimoji="1" lang="ja-JP" altLang="en-US" sz="3200" b="1" i="1" dirty="0">
              <a:solidFill>
                <a:srgbClr val="FF0000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923928" y="4509120"/>
            <a:ext cx="17027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i="1" u="sng" dirty="0" smtClean="0">
                <a:solidFill>
                  <a:srgbClr val="FF0000"/>
                </a:solidFill>
              </a:rPr>
              <a:t>No beam</a:t>
            </a:r>
            <a:endParaRPr kumimoji="1" lang="ja-JP" altLang="en-US" sz="2800" b="1" i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Mathieu\Documents\Uni\KEK\Conferences and Schools\9回日本加速器学会年会 Osaka\STF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441" y="1120226"/>
            <a:ext cx="8509139" cy="5193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el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62074"/>
          </a:xfrm>
        </p:spPr>
        <p:txBody>
          <a:bodyPr>
            <a:noAutofit/>
          </a:bodyPr>
          <a:lstStyle/>
          <a:p>
            <a:pPr algn="l"/>
            <a:r>
              <a:rPr lang="de-DE" sz="3200" dirty="0" smtClean="0"/>
              <a:t>KEK STF Quantum Beam Project</a:t>
            </a:r>
            <a:endParaRPr lang="de-DE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6029792" y="1270006"/>
            <a:ext cx="28814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dirty="0" smtClean="0"/>
              <a:t>Photo-cathode RF gun</a:t>
            </a:r>
            <a:r>
              <a:rPr kumimoji="1" lang="en-US" altLang="ja-JP" sz="1600" dirty="0" smtClean="0">
                <a:solidFill>
                  <a:srgbClr val="FF0000"/>
                </a:solidFill>
              </a:rPr>
              <a:t>*</a:t>
            </a:r>
          </a:p>
          <a:p>
            <a:pPr algn="ctr"/>
            <a:r>
              <a:rPr kumimoji="1" lang="en-US" altLang="ja-JP" sz="1600" dirty="0" smtClean="0"/>
              <a:t>(5 MW Klystron on ground level)</a:t>
            </a:r>
            <a:endParaRPr kumimoji="1" lang="ja-JP" alt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6117957" y="3351780"/>
            <a:ext cx="284533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dirty="0" smtClean="0"/>
              <a:t>800 kW klystron </a:t>
            </a:r>
          </a:p>
          <a:p>
            <a:pPr algn="ctr"/>
            <a:r>
              <a:rPr kumimoji="1" lang="en-US" altLang="ja-JP" sz="1600" dirty="0" smtClean="0"/>
              <a:t>with capture </a:t>
            </a:r>
            <a:r>
              <a:rPr kumimoji="1" lang="en-US" altLang="ja-JP" sz="1600" dirty="0" err="1" smtClean="0"/>
              <a:t>cryomodule</a:t>
            </a:r>
            <a:r>
              <a:rPr kumimoji="1" lang="en-US" altLang="ja-JP" sz="1600" dirty="0" smtClean="0"/>
              <a:t> (CCM)</a:t>
            </a:r>
            <a:endParaRPr kumimoji="1" lang="en-US" altLang="ja-JP" sz="1600" dirty="0"/>
          </a:p>
          <a:p>
            <a:pPr algn="ctr"/>
            <a:r>
              <a:rPr kumimoji="1" lang="en-US" altLang="ja-JP" sz="1600" dirty="0" smtClean="0"/>
              <a:t>including two superconducting</a:t>
            </a:r>
          </a:p>
          <a:p>
            <a:pPr algn="ctr"/>
            <a:r>
              <a:rPr kumimoji="1" lang="en-US" altLang="ja-JP" sz="1600" dirty="0" smtClean="0"/>
              <a:t>9-cell cavities</a:t>
            </a:r>
            <a:r>
              <a:rPr kumimoji="1" lang="en-US" altLang="ja-JP" sz="1600" dirty="0" smtClean="0">
                <a:solidFill>
                  <a:srgbClr val="FF0000"/>
                </a:solidFill>
              </a:rPr>
              <a:t>*</a:t>
            </a:r>
            <a:endParaRPr kumimoji="1" lang="ja-JP" altLang="en-US" sz="1600" dirty="0">
              <a:solidFill>
                <a:srgbClr val="FF0000"/>
              </a:solidFill>
            </a:endParaRPr>
          </a:p>
          <a:p>
            <a:pPr algn="ctr"/>
            <a:endParaRPr kumimoji="1" lang="ja-JP" alt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4260813" y="4552108"/>
            <a:ext cx="16943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dirty="0" smtClean="0"/>
              <a:t>Optical cavity for</a:t>
            </a:r>
          </a:p>
          <a:p>
            <a:pPr algn="ctr"/>
            <a:r>
              <a:rPr kumimoji="1" lang="en-US" altLang="ja-JP" sz="1600" dirty="0" smtClean="0"/>
              <a:t>X-ray creation</a:t>
            </a:r>
          </a:p>
          <a:p>
            <a:pPr algn="ctr"/>
            <a:r>
              <a:rPr kumimoji="1" lang="en-US" altLang="ja-JP" sz="1600" dirty="0" smtClean="0"/>
              <a:t>(not yet installed)</a:t>
            </a:r>
            <a:endParaRPr kumimoji="1" lang="ja-JP" alt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2283474" y="5639136"/>
            <a:ext cx="13672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dirty="0" smtClean="0"/>
              <a:t>X-ray detector</a:t>
            </a:r>
            <a:endParaRPr kumimoji="1" lang="ja-JP" alt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477474" y="4505942"/>
            <a:ext cx="11929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dirty="0" smtClean="0"/>
              <a:t>Beam dump</a:t>
            </a:r>
            <a:endParaRPr kumimoji="1" lang="ja-JP" altLang="en-US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3361171" y="1819428"/>
            <a:ext cx="25110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dirty="0" smtClean="0">
                <a:solidFill>
                  <a:srgbClr val="FF0000"/>
                </a:solidFill>
              </a:rPr>
              <a:t>*operated using</a:t>
            </a:r>
            <a:r>
              <a:rPr kumimoji="1" lang="ja-JP" altLang="en-US" sz="1600" dirty="0">
                <a:solidFill>
                  <a:srgbClr val="FF0000"/>
                </a:solidFill>
              </a:rPr>
              <a:t> </a:t>
            </a:r>
            <a:r>
              <a:rPr kumimoji="1" lang="en-US" altLang="ja-JP" sz="1600" dirty="0" smtClean="0">
                <a:solidFill>
                  <a:srgbClr val="FF0000"/>
                </a:solidFill>
              </a:rPr>
              <a:t>digital LLRF</a:t>
            </a:r>
          </a:p>
          <a:p>
            <a:pPr algn="ctr"/>
            <a:r>
              <a:rPr kumimoji="1" lang="en-US" altLang="ja-JP" sz="1600" dirty="0" smtClean="0">
                <a:solidFill>
                  <a:srgbClr val="FF0000"/>
                </a:solidFill>
              </a:rPr>
              <a:t>control techniques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pic>
        <p:nvPicPr>
          <p:cNvPr id="2051" name="Picture 3" descr="C:\Users\Mathieu\Documents\Uni\KEK\Conferences and Schools\9回日本加速器学会年会 Osaka\DRFS Pictures\IMG_4812 - Copy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1931180"/>
            <a:ext cx="2900216" cy="2107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5063" y="1245602"/>
            <a:ext cx="45308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i="1" dirty="0" smtClean="0"/>
              <a:t>Demonstration of high brightness X-ray generation</a:t>
            </a:r>
          </a:p>
          <a:p>
            <a:r>
              <a:rPr kumimoji="1" lang="en-US" altLang="ja-JP" sz="1600" b="1" i="1" dirty="0" smtClean="0"/>
              <a:t>by inverse laser Compton scattering.</a:t>
            </a:r>
            <a:endParaRPr kumimoji="1" lang="ja-JP" altLang="en-US" sz="1600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6005201" y="4470638"/>
            <a:ext cx="2930610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i="1" dirty="0" smtClean="0"/>
              <a:t>Pulse length: 	1 </a:t>
            </a:r>
            <a:r>
              <a:rPr kumimoji="1" lang="en-US" altLang="ja-JP" sz="1600" i="1" dirty="0" err="1" smtClean="0"/>
              <a:t>ms</a:t>
            </a:r>
            <a:endParaRPr kumimoji="1" lang="en-US" altLang="ja-JP" sz="1600" i="1" dirty="0" smtClean="0"/>
          </a:p>
          <a:p>
            <a:r>
              <a:rPr kumimoji="1" lang="en-US" altLang="ja-JP" sz="1600" i="1" dirty="0" smtClean="0"/>
              <a:t>Repetition rate: 	5 Hz</a:t>
            </a:r>
          </a:p>
          <a:p>
            <a:r>
              <a:rPr kumimoji="1" lang="en-US" altLang="ja-JP" sz="1600" i="1" dirty="0" smtClean="0"/>
              <a:t>Bunch spacing: 	162.5 MHz</a:t>
            </a:r>
          </a:p>
          <a:p>
            <a:r>
              <a:rPr kumimoji="1" lang="en-US" altLang="ja-JP" sz="1600" i="1" dirty="0" smtClean="0"/>
              <a:t>Bunch number: 	162500</a:t>
            </a:r>
          </a:p>
          <a:p>
            <a:r>
              <a:rPr kumimoji="1" lang="en-US" altLang="ja-JP" sz="1600" i="1" dirty="0" smtClean="0"/>
              <a:t>Beam current: 	10 mA</a:t>
            </a:r>
          </a:p>
          <a:p>
            <a:r>
              <a:rPr kumimoji="1" lang="en-US" altLang="ja-JP" sz="1600" i="1" dirty="0" smtClean="0"/>
              <a:t>Energy: 		40 MeV</a:t>
            </a:r>
          </a:p>
          <a:p>
            <a:r>
              <a:rPr kumimoji="1" lang="en-US" altLang="ja-JP" sz="1600" i="1" dirty="0" smtClean="0"/>
              <a:t>Charge:		62 pC</a:t>
            </a:r>
            <a:endParaRPr kumimoji="1" lang="ja-JP" altLang="en-US" sz="1600" i="1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876256" y="683985"/>
            <a:ext cx="1915909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3200" b="1" i="1" dirty="0" smtClean="0">
                <a:solidFill>
                  <a:srgbClr val="FF0000"/>
                </a:solidFill>
              </a:rPr>
              <a:t>(2012)</a:t>
            </a:r>
            <a:r>
              <a:rPr kumimoji="1" lang="ja-JP" altLang="en-US" sz="3200" b="1" i="1" dirty="0" smtClean="0">
                <a:solidFill>
                  <a:srgbClr val="FF0000"/>
                </a:solidFill>
              </a:rPr>
              <a:t>　　</a:t>
            </a:r>
            <a:endParaRPr kumimoji="1" lang="ja-JP" altLang="en-US" sz="3200" b="1" i="1" dirty="0">
              <a:solidFill>
                <a:srgbClr val="FF0000"/>
              </a:solidFill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048983" y="2723279"/>
            <a:ext cx="19977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i="1" u="sng" dirty="0" smtClean="0">
                <a:solidFill>
                  <a:srgbClr val="FF0000"/>
                </a:solidFill>
              </a:rPr>
              <a:t>With beam</a:t>
            </a:r>
            <a:endParaRPr kumimoji="1" lang="ja-JP" altLang="en-US" sz="2800" b="1" i="1" u="sng" dirty="0">
              <a:solidFill>
                <a:srgbClr val="FF0000"/>
              </a:solidFill>
            </a:endParaRPr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LCWS12 STF-LLRF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2A7D78-555B-4567-AC14-BD6E501AB6C9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17503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0366" y="-140252"/>
            <a:ext cx="8229600" cy="796908"/>
          </a:xfrm>
        </p:spPr>
        <p:txBody>
          <a:bodyPr>
            <a:noAutofit/>
          </a:bodyPr>
          <a:lstStyle/>
          <a:p>
            <a:pPr algn="l"/>
            <a:r>
              <a:rPr lang="en-US" sz="3200" dirty="0"/>
              <a:t>Beam Operation of STF Accelerator</a:t>
            </a:r>
          </a:p>
        </p:txBody>
      </p:sp>
      <p:pic>
        <p:nvPicPr>
          <p:cNvPr id="43" name="図 1" descr="0608tek0000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25166" y="1298378"/>
            <a:ext cx="4268787" cy="320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図 22" descr="Flat_1ms_beam_with_RF_feedback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7153" y="1298378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" name="テキスト ボックス 4"/>
          <p:cNvSpPr txBox="1">
            <a:spLocks noChangeArrowheads="1"/>
          </p:cNvSpPr>
          <p:nvPr/>
        </p:nvSpPr>
        <p:spPr bwMode="auto">
          <a:xfrm>
            <a:off x="107395" y="4492726"/>
            <a:ext cx="2875595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700" dirty="0" smtClean="0"/>
              <a:t>Beam length </a:t>
            </a:r>
            <a:r>
              <a:rPr lang="en-US" altLang="ja-JP" sz="1700" dirty="0"/>
              <a:t>of 1 </a:t>
            </a:r>
            <a:r>
              <a:rPr lang="en-US" altLang="ja-JP" sz="1700" dirty="0" err="1"/>
              <a:t>ms</a:t>
            </a:r>
            <a:r>
              <a:rPr lang="en-US" altLang="ja-JP" sz="1700" dirty="0"/>
              <a:t> </a:t>
            </a:r>
            <a:r>
              <a:rPr lang="en-US" altLang="ja-JP" sz="1700" dirty="0" smtClean="0"/>
              <a:t>at RF </a:t>
            </a:r>
            <a:r>
              <a:rPr lang="en-US" altLang="ja-JP" sz="1700" dirty="0"/>
              <a:t>gun</a:t>
            </a:r>
          </a:p>
          <a:p>
            <a:r>
              <a:rPr lang="ja-JP" altLang="en-US" sz="1700" dirty="0"/>
              <a:t>（</a:t>
            </a:r>
            <a:r>
              <a:rPr lang="en-US" altLang="ja-JP" sz="1700" dirty="0"/>
              <a:t>March/2012</a:t>
            </a:r>
            <a:r>
              <a:rPr lang="ja-JP" altLang="en-US" sz="1700" dirty="0"/>
              <a:t>）</a:t>
            </a:r>
          </a:p>
        </p:txBody>
      </p:sp>
      <p:sp>
        <p:nvSpPr>
          <p:cNvPr id="46" name="テキスト ボックス 24"/>
          <p:cNvSpPr txBox="1">
            <a:spLocks noChangeArrowheads="1"/>
          </p:cNvSpPr>
          <p:nvPr/>
        </p:nvSpPr>
        <p:spPr bwMode="auto">
          <a:xfrm>
            <a:off x="4512884" y="4492726"/>
            <a:ext cx="4463619" cy="1400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1700" dirty="0"/>
              <a:t>Beam acceleration with 20% beam </a:t>
            </a:r>
            <a:r>
              <a:rPr lang="en-US" altLang="ja-JP" sz="1700" dirty="0" smtClean="0"/>
              <a:t>power</a:t>
            </a:r>
          </a:p>
          <a:p>
            <a:r>
              <a:rPr lang="en-US" altLang="ja-JP" sz="1700" dirty="0" smtClean="0"/>
              <a:t>(40 MeV</a:t>
            </a:r>
            <a:r>
              <a:rPr lang="en-US" altLang="ja-JP" sz="1700" dirty="0"/>
              <a:t>, </a:t>
            </a:r>
            <a:r>
              <a:rPr lang="en-US" altLang="ja-JP" sz="1700" dirty="0" smtClean="0"/>
              <a:t>15 </a:t>
            </a:r>
            <a:r>
              <a:rPr lang="en-US" altLang="ja-JP" sz="1700" dirty="0" err="1" smtClean="0"/>
              <a:t>pC</a:t>
            </a:r>
            <a:r>
              <a:rPr lang="en-US" altLang="ja-JP" sz="1700" dirty="0" smtClean="0"/>
              <a:t>/bunch</a:t>
            </a:r>
            <a:r>
              <a:rPr lang="en-US" altLang="ja-JP" sz="1700" dirty="0"/>
              <a:t>, </a:t>
            </a:r>
            <a:r>
              <a:rPr lang="en-US" altLang="ja-JP" sz="1700" dirty="0" smtClean="0"/>
              <a:t>162500 bunches</a:t>
            </a:r>
            <a:r>
              <a:rPr lang="en-US" altLang="ja-JP" sz="1700" dirty="0"/>
              <a:t>)</a:t>
            </a:r>
            <a:endParaRPr lang="en-US" altLang="en-US" sz="1700" dirty="0"/>
          </a:p>
          <a:p>
            <a:r>
              <a:rPr lang="ja-JP" altLang="en-US" sz="1700" dirty="0"/>
              <a:t>（</a:t>
            </a:r>
            <a:r>
              <a:rPr lang="en-US" altLang="ja-JP" sz="1700" dirty="0"/>
              <a:t>June/2012</a:t>
            </a:r>
            <a:r>
              <a:rPr lang="ja-JP" altLang="en-US" sz="1700" dirty="0"/>
              <a:t>）</a:t>
            </a:r>
          </a:p>
          <a:p>
            <a:r>
              <a:rPr lang="ja-JP" altLang="en-US" sz="1700" dirty="0">
                <a:solidFill>
                  <a:srgbClr val="FF0000"/>
                </a:solidFill>
              </a:rPr>
              <a:t> ⇒ </a:t>
            </a:r>
            <a:r>
              <a:rPr lang="en-US" altLang="ja-JP" sz="1700" dirty="0">
                <a:solidFill>
                  <a:srgbClr val="FF0000"/>
                </a:solidFill>
              </a:rPr>
              <a:t>Demonstration of ILC-like beam acceleration</a:t>
            </a:r>
          </a:p>
          <a:p>
            <a:r>
              <a:rPr lang="en-US" altLang="ja-JP" sz="1700" dirty="0" smtClean="0">
                <a:solidFill>
                  <a:srgbClr val="FF0000"/>
                </a:solidFill>
              </a:rPr>
              <a:t>(</a:t>
            </a:r>
            <a:r>
              <a:rPr lang="en-US" altLang="ja-JP" sz="1700" dirty="0">
                <a:solidFill>
                  <a:srgbClr val="FF0000"/>
                </a:solidFill>
              </a:rPr>
              <a:t>beam length: 1 </a:t>
            </a:r>
            <a:r>
              <a:rPr lang="en-US" altLang="ja-JP" sz="1700" dirty="0" err="1" smtClean="0">
                <a:solidFill>
                  <a:srgbClr val="FF0000"/>
                </a:solidFill>
              </a:rPr>
              <a:t>ms</a:t>
            </a:r>
            <a:r>
              <a:rPr lang="en-US" altLang="ja-JP" sz="1700" dirty="0">
                <a:solidFill>
                  <a:srgbClr val="FF0000"/>
                </a:solidFill>
              </a:rPr>
              <a:t>,</a:t>
            </a:r>
            <a:r>
              <a:rPr lang="en-US" altLang="ja-JP" sz="1700" dirty="0" smtClean="0">
                <a:solidFill>
                  <a:srgbClr val="FF0000"/>
                </a:solidFill>
              </a:rPr>
              <a:t> </a:t>
            </a:r>
            <a:r>
              <a:rPr lang="en-US" altLang="ja-JP" sz="1700" dirty="0">
                <a:solidFill>
                  <a:srgbClr val="FF0000"/>
                </a:solidFill>
              </a:rPr>
              <a:t>beam intensity: 3.2-6.5 mA)</a:t>
            </a:r>
          </a:p>
        </p:txBody>
      </p:sp>
      <p:cxnSp>
        <p:nvCxnSpPr>
          <p:cNvPr id="47" name="直線矢印コネクタ 9"/>
          <p:cNvCxnSpPr>
            <a:cxnSpLocks noChangeShapeType="1"/>
          </p:cNvCxnSpPr>
          <p:nvPr/>
        </p:nvCxnSpPr>
        <p:spPr bwMode="auto">
          <a:xfrm>
            <a:off x="1121553" y="3463290"/>
            <a:ext cx="2090753" cy="3127"/>
          </a:xfrm>
          <a:prstGeom prst="straightConnector1">
            <a:avLst/>
          </a:prstGeom>
          <a:noFill/>
          <a:ln w="19050" algn="ctr">
            <a:solidFill>
              <a:srgbClr val="FFFF00"/>
            </a:solidFill>
            <a:round/>
            <a:headEnd type="arrow" w="med" len="med"/>
            <a:tailEnd type="arrow" w="med" len="med"/>
          </a:ln>
        </p:spPr>
      </p:cxnSp>
      <p:sp>
        <p:nvSpPr>
          <p:cNvPr id="48" name="テキスト ボックス 12"/>
          <p:cNvSpPr txBox="1">
            <a:spLocks noChangeArrowheads="1"/>
          </p:cNvSpPr>
          <p:nvPr/>
        </p:nvSpPr>
        <p:spPr bwMode="auto">
          <a:xfrm>
            <a:off x="1877203" y="3480753"/>
            <a:ext cx="615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solidFill>
                  <a:srgbClr val="FFFF00"/>
                </a:solidFill>
              </a:rPr>
              <a:t>1ms</a:t>
            </a:r>
          </a:p>
        </p:txBody>
      </p:sp>
      <p:cxnSp>
        <p:nvCxnSpPr>
          <p:cNvPr id="49" name="直線矢印コネクタ 13"/>
          <p:cNvCxnSpPr>
            <a:cxnSpLocks noChangeShapeType="1"/>
          </p:cNvCxnSpPr>
          <p:nvPr/>
        </p:nvCxnSpPr>
        <p:spPr bwMode="auto">
          <a:xfrm>
            <a:off x="5548313" y="3664060"/>
            <a:ext cx="2087929" cy="49"/>
          </a:xfrm>
          <a:prstGeom prst="straightConnector1">
            <a:avLst/>
          </a:prstGeom>
          <a:noFill/>
          <a:ln w="19050" algn="ctr">
            <a:solidFill>
              <a:srgbClr val="FFFF00"/>
            </a:solidFill>
            <a:round/>
            <a:headEnd type="arrow" w="med" len="med"/>
            <a:tailEnd type="arrow" w="med" len="med"/>
          </a:ln>
        </p:spPr>
      </p:cxnSp>
      <p:sp>
        <p:nvSpPr>
          <p:cNvPr id="50" name="テキスト ボックス 16"/>
          <p:cNvSpPr txBox="1">
            <a:spLocks noChangeArrowheads="1"/>
          </p:cNvSpPr>
          <p:nvPr/>
        </p:nvSpPr>
        <p:spPr bwMode="auto">
          <a:xfrm>
            <a:off x="7317565" y="1613900"/>
            <a:ext cx="168275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000" b="1" dirty="0">
                <a:solidFill>
                  <a:srgbClr val="00B050"/>
                </a:solidFill>
              </a:rPr>
              <a:t>Fiber Beam loss monitor</a:t>
            </a:r>
          </a:p>
        </p:txBody>
      </p:sp>
      <p:sp>
        <p:nvSpPr>
          <p:cNvPr id="51" name="テキスト ボックス 17"/>
          <p:cNvSpPr txBox="1">
            <a:spLocks noChangeArrowheads="1"/>
          </p:cNvSpPr>
          <p:nvPr/>
        </p:nvSpPr>
        <p:spPr bwMode="auto">
          <a:xfrm>
            <a:off x="7687453" y="1385496"/>
            <a:ext cx="9683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000" dirty="0">
                <a:solidFill>
                  <a:srgbClr val="FFFF00"/>
                </a:solidFill>
              </a:rPr>
              <a:t>Beam on gate</a:t>
            </a:r>
          </a:p>
        </p:txBody>
      </p:sp>
      <p:sp>
        <p:nvSpPr>
          <p:cNvPr id="52" name="テキスト ボックス 18"/>
          <p:cNvSpPr txBox="1">
            <a:spLocks noChangeArrowheads="1"/>
          </p:cNvSpPr>
          <p:nvPr/>
        </p:nvSpPr>
        <p:spPr bwMode="auto">
          <a:xfrm>
            <a:off x="7636242" y="3295015"/>
            <a:ext cx="1209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dirty="0">
                <a:solidFill>
                  <a:srgbClr val="00B0F0"/>
                </a:solidFill>
              </a:rPr>
              <a:t>BPM signal</a:t>
            </a:r>
          </a:p>
        </p:txBody>
      </p:sp>
      <p:sp>
        <p:nvSpPr>
          <p:cNvPr id="53" name="テキスト ボックス 19"/>
          <p:cNvSpPr txBox="1">
            <a:spLocks noChangeArrowheads="1"/>
          </p:cNvSpPr>
          <p:nvPr/>
        </p:nvSpPr>
        <p:spPr bwMode="auto">
          <a:xfrm>
            <a:off x="7415991" y="2239376"/>
            <a:ext cx="14779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000" dirty="0">
                <a:solidFill>
                  <a:srgbClr val="D000A3"/>
                </a:solidFill>
              </a:rPr>
              <a:t>PIN Beam loss monitor</a:t>
            </a:r>
          </a:p>
        </p:txBody>
      </p:sp>
      <p:sp>
        <p:nvSpPr>
          <p:cNvPr id="54" name="テキスト ボックス 20"/>
          <p:cNvSpPr txBox="1">
            <a:spLocks noChangeArrowheads="1"/>
          </p:cNvSpPr>
          <p:nvPr/>
        </p:nvSpPr>
        <p:spPr bwMode="auto">
          <a:xfrm>
            <a:off x="6314266" y="3237865"/>
            <a:ext cx="760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>
                <a:solidFill>
                  <a:srgbClr val="FFFF00"/>
                </a:solidFill>
              </a:rPr>
              <a:t>1ms</a:t>
            </a:r>
          </a:p>
        </p:txBody>
      </p:sp>
      <p:sp>
        <p:nvSpPr>
          <p:cNvPr id="55" name="テキスト ボックス 18"/>
          <p:cNvSpPr txBox="1">
            <a:spLocks noChangeArrowheads="1"/>
          </p:cNvSpPr>
          <p:nvPr/>
        </p:nvSpPr>
        <p:spPr bwMode="auto">
          <a:xfrm>
            <a:off x="3231341" y="2361613"/>
            <a:ext cx="1209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dirty="0">
                <a:solidFill>
                  <a:srgbClr val="00B0F0"/>
                </a:solidFill>
              </a:rPr>
              <a:t>BPM signal</a:t>
            </a:r>
          </a:p>
        </p:txBody>
      </p:sp>
      <p:sp>
        <p:nvSpPr>
          <p:cNvPr id="56" name="テキスト ボックス 17"/>
          <p:cNvSpPr txBox="1">
            <a:spLocks noChangeArrowheads="1"/>
          </p:cNvSpPr>
          <p:nvPr/>
        </p:nvSpPr>
        <p:spPr bwMode="auto">
          <a:xfrm>
            <a:off x="3380566" y="1413975"/>
            <a:ext cx="1022350" cy="2460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000" b="1" dirty="0">
                <a:solidFill>
                  <a:srgbClr val="D000A3"/>
                </a:solidFill>
              </a:rPr>
              <a:t>Beam on gate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194739" y="836712"/>
            <a:ext cx="10791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RF Gun</a:t>
            </a:r>
            <a:endParaRPr kumimoji="1" lang="ja-JP" altLang="en-US" sz="2400" dirty="0"/>
          </a:p>
        </p:txBody>
      </p:sp>
      <p:sp>
        <p:nvSpPr>
          <p:cNvPr id="58" name="TextBox 57"/>
          <p:cNvSpPr txBox="1"/>
          <p:nvPr/>
        </p:nvSpPr>
        <p:spPr>
          <a:xfrm>
            <a:off x="4625166" y="836713"/>
            <a:ext cx="28076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Capture </a:t>
            </a:r>
            <a:r>
              <a:rPr kumimoji="1" lang="en-US" altLang="ja-JP" sz="2400" dirty="0" err="1" smtClean="0"/>
              <a:t>cryomodule</a:t>
            </a:r>
            <a:r>
              <a:rPr kumimoji="1" lang="en-US" altLang="ja-JP" sz="2400" dirty="0" smtClean="0"/>
              <a:t> </a:t>
            </a:r>
            <a:endParaRPr kumimoji="1" lang="ja-JP" altLang="en-US" sz="2400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LCWS12 STF-LLRF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2A7D78-555B-4567-AC14-BD6E501AB6C9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30231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スライド番号プレースホルダ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fld id="{1A10F9E8-BE41-474F-91EC-DFBE7D857DF1}" type="slidenum">
              <a:rPr lang="en-US" altLang="ja-JP" sz="1400" smtClean="0">
                <a:latin typeface="Times New Roman" pitchFamily="18" charset="0"/>
              </a:rPr>
              <a:pPr eaLnBrk="1" hangingPunct="1"/>
              <a:t>5</a:t>
            </a:fld>
            <a:endParaRPr lang="en-US" altLang="ja-JP" sz="1400" smtClean="0">
              <a:latin typeface="Times New Roman" pitchFamily="18" charset="0"/>
            </a:endParaRPr>
          </a:p>
        </p:txBody>
      </p:sp>
      <p:sp>
        <p:nvSpPr>
          <p:cNvPr id="398339" name="Rectangle 3"/>
          <p:cNvSpPr>
            <a:spLocks noGrp="1" noChangeArrowheads="1"/>
          </p:cNvSpPr>
          <p:nvPr>
            <p:ph type="title"/>
          </p:nvPr>
        </p:nvSpPr>
        <p:spPr>
          <a:xfrm>
            <a:off x="-1588" y="-100013"/>
            <a:ext cx="9145588" cy="720726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ja-JP" sz="2800" dirty="0"/>
              <a:t>STF-LLRF system and its study plan</a:t>
            </a:r>
            <a:endParaRPr lang="ja-JP" altLang="en-US" sz="2800" b="1" dirty="0" smtClean="0">
              <a:latin typeface="+mn-ea"/>
              <a:ea typeface="+mn-ea"/>
            </a:endParaRPr>
          </a:p>
        </p:txBody>
      </p:sp>
      <p:sp>
        <p:nvSpPr>
          <p:cNvPr id="398363" name="Text Box 27"/>
          <p:cNvSpPr txBox="1">
            <a:spLocks noChangeArrowheads="1"/>
          </p:cNvSpPr>
          <p:nvPr/>
        </p:nvSpPr>
        <p:spPr bwMode="auto">
          <a:xfrm>
            <a:off x="1692275" y="692150"/>
            <a:ext cx="53657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ja-JP" sz="3600" b="1" i="1" dirty="0">
                <a:solidFill>
                  <a:srgbClr val="0000FF"/>
                </a:solidFill>
                <a:latin typeface="+mn-lt"/>
                <a:cs typeface="Times New Roman" pitchFamily="18" charset="0"/>
              </a:rPr>
              <a:t>Shin MICHIZONO (KEK)</a:t>
            </a:r>
          </a:p>
        </p:txBody>
      </p:sp>
      <p:sp>
        <p:nvSpPr>
          <p:cNvPr id="6149" name="フッター プレースホルダ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kumimoji="0" lang="en-US" altLang="ja-JP" sz="1400" smtClean="0"/>
              <a:t>LCWS12 STF-LLRF</a:t>
            </a:r>
          </a:p>
        </p:txBody>
      </p:sp>
      <p:sp>
        <p:nvSpPr>
          <p:cNvPr id="6150" name="テキスト ボックス 5"/>
          <p:cNvSpPr txBox="1">
            <a:spLocks noChangeArrowheads="1"/>
          </p:cNvSpPr>
          <p:nvPr/>
        </p:nvSpPr>
        <p:spPr bwMode="auto">
          <a:xfrm>
            <a:off x="275531" y="1628800"/>
            <a:ext cx="8605838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400" b="1" i="1" dirty="0"/>
              <a:t>Outline</a:t>
            </a:r>
          </a:p>
          <a:p>
            <a:pPr marL="400050" indent="-400050" eaLnBrk="1" hangingPunct="1">
              <a:buAutoNum type="romanUcPeriod"/>
            </a:pPr>
            <a:r>
              <a:rPr lang="en-US" altLang="ja-JP" sz="2400" dirty="0" smtClean="0"/>
              <a:t>STF system configuration</a:t>
            </a:r>
          </a:p>
          <a:p>
            <a:pPr marL="1143000" lvl="1" indent="-400050" eaLnBrk="1" hangingPunct="1">
              <a:buFont typeface="Arial" pitchFamily="34" charset="0"/>
              <a:buChar char="•"/>
            </a:pPr>
            <a:r>
              <a:rPr lang="en-US" altLang="ja-JP" sz="2400" dirty="0" smtClean="0"/>
              <a:t>S1-Global (~2011 Feb.)</a:t>
            </a:r>
          </a:p>
          <a:p>
            <a:pPr marL="1143000" lvl="1" indent="-400050" eaLnBrk="1" hangingPunct="1">
              <a:buFont typeface="Arial" pitchFamily="34" charset="0"/>
              <a:buChar char="•"/>
            </a:pPr>
            <a:r>
              <a:rPr lang="en-US" altLang="ja-JP" sz="2400" dirty="0" smtClean="0"/>
              <a:t>Quantum Beam (QB) (2012 Mar. ~)</a:t>
            </a:r>
            <a:endParaRPr lang="en-US" altLang="ja-JP" sz="2400" dirty="0" smtClean="0">
              <a:solidFill>
                <a:srgbClr val="FF0000"/>
              </a:solidFill>
            </a:endParaRPr>
          </a:p>
          <a:p>
            <a:pPr marL="400050" indent="-400050" eaLnBrk="1" hangingPunct="1">
              <a:buAutoNum type="romanUcPeriod"/>
            </a:pPr>
            <a:r>
              <a:rPr lang="en-US" altLang="ja-JP" sz="2400" dirty="0" smtClean="0">
                <a:solidFill>
                  <a:srgbClr val="FF0000"/>
                </a:solidFill>
              </a:rPr>
              <a:t>Digital feedback system at STF (</a:t>
            </a:r>
            <a:r>
              <a:rPr lang="en-US" altLang="ja-JP" sz="2400" dirty="0" err="1" smtClean="0">
                <a:solidFill>
                  <a:srgbClr val="FF0000"/>
                </a:solidFill>
              </a:rPr>
              <a:t>cPCI</a:t>
            </a:r>
            <a:r>
              <a:rPr lang="en-US" altLang="ja-JP" sz="2400" dirty="0" smtClean="0">
                <a:solidFill>
                  <a:srgbClr val="FF0000"/>
                </a:solidFill>
              </a:rPr>
              <a:t>, </a:t>
            </a:r>
            <a:r>
              <a:rPr lang="en-US" altLang="ja-JP" sz="2400" dirty="0" err="1" smtClean="0">
                <a:solidFill>
                  <a:srgbClr val="FF0000"/>
                </a:solidFill>
              </a:rPr>
              <a:t>uTCA</a:t>
            </a:r>
            <a:r>
              <a:rPr lang="en-US" altLang="ja-JP" sz="2400" dirty="0" smtClean="0">
                <a:solidFill>
                  <a:srgbClr val="FF0000"/>
                </a:solidFill>
              </a:rPr>
              <a:t>, IF-Mix)</a:t>
            </a:r>
          </a:p>
          <a:p>
            <a:pPr marL="400050" indent="-400050" eaLnBrk="1" hangingPunct="1">
              <a:buAutoNum type="romanUcPeriod"/>
            </a:pPr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Performance of </a:t>
            </a:r>
            <a:r>
              <a:rPr lang="en-US" altLang="ja-JP" sz="2400" dirty="0" err="1" smtClean="0">
                <a:solidFill>
                  <a:schemeClr val="bg1">
                    <a:lumMod val="65000"/>
                  </a:schemeClr>
                </a:solidFill>
              </a:rPr>
              <a:t>llrf</a:t>
            </a:r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 system </a:t>
            </a:r>
            <a:r>
              <a:rPr lang="en-US" altLang="ja-JP" sz="2400" dirty="0" err="1" smtClean="0">
                <a:solidFill>
                  <a:schemeClr val="bg1">
                    <a:lumMod val="65000"/>
                  </a:schemeClr>
                </a:solidFill>
              </a:rPr>
              <a:t>upto</a:t>
            </a:r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 S1-global</a:t>
            </a:r>
          </a:p>
          <a:p>
            <a:pPr marL="400050" indent="-400050" eaLnBrk="1" hangingPunct="1">
              <a:buAutoNum type="romanUcPeriod"/>
            </a:pPr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Study plan during QB operation</a:t>
            </a:r>
          </a:p>
          <a:p>
            <a:pPr marL="1143000" lvl="1" indent="-400050" eaLnBrk="1" hangingPunct="1">
              <a:buFont typeface="Arial" pitchFamily="34" charset="0"/>
              <a:buChar char="•"/>
            </a:pPr>
            <a:r>
              <a:rPr lang="en-US" altLang="ja-JP" sz="2400" dirty="0">
                <a:solidFill>
                  <a:schemeClr val="bg1">
                    <a:lumMod val="65000"/>
                  </a:schemeClr>
                </a:solidFill>
              </a:rPr>
              <a:t>Beam based calibration</a:t>
            </a:r>
          </a:p>
          <a:p>
            <a:pPr marL="1143000" lvl="1" indent="-400050" eaLnBrk="1" hangingPunct="1">
              <a:buFont typeface="Arial" pitchFamily="34" charset="0"/>
              <a:buChar char="•"/>
            </a:pPr>
            <a:r>
              <a:rPr lang="en-US" altLang="ja-JP" sz="2400" dirty="0" err="1" smtClean="0">
                <a:solidFill>
                  <a:schemeClr val="bg1">
                    <a:lumMod val="65000"/>
                  </a:schemeClr>
                </a:solidFill>
              </a:rPr>
              <a:t>PkQl</a:t>
            </a:r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 control</a:t>
            </a:r>
          </a:p>
          <a:p>
            <a:pPr marL="1143000" lvl="1" indent="-400050" eaLnBrk="1" hangingPunct="1">
              <a:buFont typeface="Arial" pitchFamily="34" charset="0"/>
              <a:buChar char="•"/>
            </a:pPr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High </a:t>
            </a:r>
            <a:r>
              <a:rPr lang="en-US" altLang="ja-JP" sz="2400" dirty="0" err="1" smtClean="0">
                <a:solidFill>
                  <a:schemeClr val="bg1">
                    <a:lumMod val="65000"/>
                  </a:schemeClr>
                </a:solidFill>
              </a:rPr>
              <a:t>Ql</a:t>
            </a:r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 operation</a:t>
            </a:r>
          </a:p>
          <a:p>
            <a:pPr marL="1143000" lvl="1" indent="-400050" eaLnBrk="1" hangingPunct="1">
              <a:buFont typeface="Arial" pitchFamily="34" charset="0"/>
              <a:buChar char="•"/>
            </a:pPr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Other items</a:t>
            </a:r>
          </a:p>
        </p:txBody>
      </p:sp>
    </p:spTree>
    <p:extLst>
      <p:ext uri="{BB962C8B-B14F-4D97-AF65-F5344CB8AC3E}">
        <p14:creationId xmlns:p14="http://schemas.microsoft.com/office/powerpoint/2010/main" val="1983626189"/>
      </p:ext>
    </p:extLst>
  </p:cSld>
  <p:clrMapOvr>
    <a:masterClrMapping/>
  </p:clrMapOvr>
  <p:transition advTm="4144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正方形/長方形 43"/>
          <p:cNvSpPr/>
          <p:nvPr/>
        </p:nvSpPr>
        <p:spPr>
          <a:xfrm>
            <a:off x="848365" y="5233167"/>
            <a:ext cx="5534680" cy="1173718"/>
          </a:xfrm>
          <a:prstGeom prst="rect">
            <a:avLst/>
          </a:prstGeom>
          <a:noFill/>
          <a:ln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120" y="115888"/>
            <a:ext cx="9242908" cy="561975"/>
          </a:xfrm>
        </p:spPr>
        <p:txBody>
          <a:bodyPr/>
          <a:lstStyle/>
          <a:p>
            <a:r>
              <a:rPr lang="en-US" altLang="ja-JP" dirty="0" err="1" smtClean="0"/>
              <a:t>cPCI</a:t>
            </a:r>
            <a:r>
              <a:rPr lang="en-US" altLang="ja-JP" dirty="0" smtClean="0"/>
              <a:t> digital FB system</a:t>
            </a:r>
            <a:r>
              <a:rPr lang="ja-JP" altLang="en-US" dirty="0" smtClean="0"/>
              <a:t>　</a:t>
            </a:r>
            <a:r>
              <a:rPr lang="en-US" altLang="ja-JP" dirty="0" smtClean="0"/>
              <a:t>(2007~)</a:t>
            </a:r>
            <a:endParaRPr kumimoji="1" lang="ja-JP" altLang="en-US" dirty="0"/>
          </a:p>
        </p:txBody>
      </p:sp>
      <p:sp>
        <p:nvSpPr>
          <p:cNvPr id="15" name="フッター プレースホルダー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LCWS12 STF-LLRF</a:t>
            </a:r>
            <a:endParaRPr lang="en-US" altLang="ja-JP"/>
          </a:p>
        </p:txBody>
      </p:sp>
      <p:sp>
        <p:nvSpPr>
          <p:cNvPr id="17" name="スライド番号プレースホルダー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CCB2-CE3C-4832-9C88-96892F45B0EB}" type="slidenum">
              <a:rPr lang="en-US" altLang="ja-JP" smtClean="0"/>
              <a:pPr/>
              <a:t>6</a:t>
            </a:fld>
            <a:endParaRPr lang="en-US" altLang="ja-JP"/>
          </a:p>
        </p:txBody>
      </p:sp>
      <p:pic>
        <p:nvPicPr>
          <p:cNvPr id="14" name="Picture 4" descr="FPGA_615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9546" y="2341235"/>
            <a:ext cx="3090213" cy="2308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4" descr="DSCN005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0156"/>
          <a:stretch/>
        </p:blipFill>
        <p:spPr bwMode="auto">
          <a:xfrm>
            <a:off x="5810696" y="2185008"/>
            <a:ext cx="2744940" cy="1996224"/>
          </a:xfrm>
          <a:prstGeom prst="rect">
            <a:avLst/>
          </a:prstGeom>
          <a:noFill/>
          <a:ln w="25400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548081" y="736225"/>
            <a:ext cx="60276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/>
              <a:t> </a:t>
            </a:r>
            <a:r>
              <a:rPr lang="en-US" altLang="ja-JP" sz="1600" dirty="0" err="1" smtClean="0"/>
              <a:t>cPCI</a:t>
            </a:r>
            <a:r>
              <a:rPr lang="en-US" altLang="ja-JP" sz="1600" dirty="0" smtClean="0"/>
              <a:t> system has been used from STF-1 (2007~).</a:t>
            </a:r>
          </a:p>
          <a:p>
            <a:r>
              <a:rPr lang="en-US" altLang="ja-JP" sz="1600" dirty="0" smtClean="0"/>
              <a:t>FPGA board is a daughter </a:t>
            </a:r>
            <a:r>
              <a:rPr lang="en-US" altLang="ja-JP" sz="1600" dirty="0"/>
              <a:t>card of </a:t>
            </a:r>
            <a:r>
              <a:rPr lang="en-US" altLang="ja-JP" sz="1600" dirty="0" smtClean="0"/>
              <a:t>a commercial </a:t>
            </a:r>
            <a:r>
              <a:rPr lang="en-US" altLang="ja-JP" sz="1600" dirty="0" smtClean="0">
                <a:solidFill>
                  <a:srgbClr val="FF0000"/>
                </a:solidFill>
              </a:rPr>
              <a:t>DSP </a:t>
            </a:r>
            <a:r>
              <a:rPr lang="en-US" altLang="ja-JP" sz="1600" dirty="0" smtClean="0"/>
              <a:t>board.</a:t>
            </a:r>
            <a:endParaRPr kumimoji="1" lang="ja-JP" altLang="en-US" sz="1600" dirty="0"/>
          </a:p>
        </p:txBody>
      </p:sp>
      <p:cxnSp>
        <p:nvCxnSpPr>
          <p:cNvPr id="6" name="直線矢印コネクタ 5"/>
          <p:cNvCxnSpPr/>
          <p:nvPr/>
        </p:nvCxnSpPr>
        <p:spPr>
          <a:xfrm>
            <a:off x="3164718" y="2153205"/>
            <a:ext cx="127221" cy="349857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1924032" y="1696409"/>
            <a:ext cx="15263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ADC-inputs</a:t>
            </a:r>
          </a:p>
          <a:p>
            <a:r>
              <a:rPr kumimoji="1" lang="en-US" altLang="ja-JP" sz="1400" dirty="0" smtClean="0"/>
              <a:t>(Multi-connector)</a:t>
            </a:r>
            <a:endParaRPr kumimoji="1" lang="ja-JP" altLang="en-US" sz="1400" dirty="0"/>
          </a:p>
        </p:txBody>
      </p:sp>
      <p:cxnSp>
        <p:nvCxnSpPr>
          <p:cNvPr id="13" name="直線矢印コネクタ 12"/>
          <p:cNvCxnSpPr/>
          <p:nvPr/>
        </p:nvCxnSpPr>
        <p:spPr>
          <a:xfrm flipV="1">
            <a:off x="3819375" y="2028633"/>
            <a:ext cx="0" cy="312751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 flipV="1">
            <a:off x="4039359" y="2025984"/>
            <a:ext cx="0" cy="312751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3254269" y="1687430"/>
            <a:ext cx="16802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I,Q DAC outputs</a:t>
            </a:r>
            <a:endParaRPr kumimoji="1" lang="ja-JP" altLang="en-US" sz="16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029685" y="1857217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cPCI</a:t>
            </a:r>
            <a:r>
              <a:rPr lang="en-US" altLang="ja-JP" dirty="0"/>
              <a:t> </a:t>
            </a:r>
            <a:r>
              <a:rPr lang="en-US" altLang="ja-JP" dirty="0" smtClean="0"/>
              <a:t>crate</a:t>
            </a:r>
            <a:endParaRPr kumimoji="1" lang="ja-JP" altLang="en-US" dirty="0"/>
          </a:p>
        </p:txBody>
      </p:sp>
      <p:sp>
        <p:nvSpPr>
          <p:cNvPr id="18" name="正方形/長方形 17"/>
          <p:cNvSpPr/>
          <p:nvPr/>
        </p:nvSpPr>
        <p:spPr>
          <a:xfrm>
            <a:off x="168063" y="4787177"/>
            <a:ext cx="274795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 smtClean="0"/>
              <a:t>10ch 16-bit ADC (</a:t>
            </a:r>
            <a:r>
              <a:rPr lang="en-US" altLang="ja-JP" sz="1600" dirty="0"/>
              <a:t>LTC2208</a:t>
            </a:r>
            <a:r>
              <a:rPr lang="en-US" altLang="ja-JP" sz="1600" dirty="0" smtClean="0"/>
              <a:t>) </a:t>
            </a:r>
            <a:endParaRPr lang="ja-JP" altLang="en-US" sz="1600" dirty="0"/>
          </a:p>
        </p:txBody>
      </p:sp>
      <p:cxnSp>
        <p:nvCxnSpPr>
          <p:cNvPr id="21" name="直線矢印コネクタ 20"/>
          <p:cNvCxnSpPr/>
          <p:nvPr/>
        </p:nvCxnSpPr>
        <p:spPr>
          <a:xfrm flipV="1">
            <a:off x="1439285" y="3250486"/>
            <a:ext cx="1188626" cy="1551889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/>
          <p:nvPr/>
        </p:nvCxnSpPr>
        <p:spPr>
          <a:xfrm flipV="1">
            <a:off x="4004852" y="4059004"/>
            <a:ext cx="34507" cy="70543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/>
          <p:cNvSpPr txBox="1"/>
          <p:nvPr/>
        </p:nvSpPr>
        <p:spPr>
          <a:xfrm>
            <a:off x="2916018" y="4764436"/>
            <a:ext cx="26693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2ch 14-bit </a:t>
            </a:r>
            <a:r>
              <a:rPr lang="en-US" altLang="ja-JP" sz="1600" dirty="0"/>
              <a:t>DACs (AD9764</a:t>
            </a:r>
            <a:r>
              <a:rPr lang="en-US" altLang="ja-JP" sz="1600" dirty="0" smtClean="0"/>
              <a:t>) </a:t>
            </a:r>
            <a:endParaRPr kumimoji="1" lang="ja-JP" altLang="en-US" sz="1600" dirty="0"/>
          </a:p>
        </p:txBody>
      </p:sp>
      <p:cxnSp>
        <p:nvCxnSpPr>
          <p:cNvPr id="26" name="直線矢印コネクタ 25"/>
          <p:cNvCxnSpPr/>
          <p:nvPr/>
        </p:nvCxnSpPr>
        <p:spPr>
          <a:xfrm flipV="1">
            <a:off x="6029685" y="3672908"/>
            <a:ext cx="394351" cy="948716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/>
          <p:cNvSpPr txBox="1"/>
          <p:nvPr/>
        </p:nvSpPr>
        <p:spPr>
          <a:xfrm>
            <a:off x="5585338" y="4569350"/>
            <a:ext cx="6415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CPU</a:t>
            </a:r>
          </a:p>
          <a:p>
            <a:r>
              <a:rPr lang="en-US" altLang="ja-JP" sz="1400" dirty="0" smtClean="0"/>
              <a:t>board</a:t>
            </a:r>
            <a:endParaRPr kumimoji="1" lang="ja-JP" altLang="en-US" sz="1400" dirty="0"/>
          </a:p>
        </p:txBody>
      </p:sp>
      <p:cxnSp>
        <p:nvCxnSpPr>
          <p:cNvPr id="29" name="直線矢印コネクタ 28"/>
          <p:cNvCxnSpPr/>
          <p:nvPr/>
        </p:nvCxnSpPr>
        <p:spPr>
          <a:xfrm flipV="1">
            <a:off x="6558148" y="3663636"/>
            <a:ext cx="102479" cy="957988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/>
          <p:cNvSpPr txBox="1"/>
          <p:nvPr/>
        </p:nvSpPr>
        <p:spPr>
          <a:xfrm>
            <a:off x="6237387" y="4585048"/>
            <a:ext cx="9300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Digital</a:t>
            </a:r>
            <a:endParaRPr kumimoji="1" lang="en-US" altLang="ja-JP" sz="1400" dirty="0" smtClean="0"/>
          </a:p>
          <a:p>
            <a:r>
              <a:rPr lang="en-US" altLang="ja-JP" sz="1400" dirty="0" smtClean="0"/>
              <a:t>I/O board</a:t>
            </a:r>
            <a:endParaRPr kumimoji="1" lang="ja-JP" altLang="en-US" sz="1400" dirty="0"/>
          </a:p>
        </p:txBody>
      </p:sp>
      <p:cxnSp>
        <p:nvCxnSpPr>
          <p:cNvPr id="32" name="直線矢印コネクタ 31"/>
          <p:cNvCxnSpPr/>
          <p:nvPr/>
        </p:nvCxnSpPr>
        <p:spPr>
          <a:xfrm flipH="1" flipV="1">
            <a:off x="6913602" y="3660576"/>
            <a:ext cx="802786" cy="90877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/>
          <p:cNvSpPr txBox="1"/>
          <p:nvPr/>
        </p:nvSpPr>
        <p:spPr>
          <a:xfrm>
            <a:off x="7183166" y="4558674"/>
            <a:ext cx="11814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FPGA digital</a:t>
            </a:r>
            <a:endParaRPr kumimoji="1" lang="en-US" altLang="ja-JP" sz="1400" dirty="0" smtClean="0"/>
          </a:p>
          <a:p>
            <a:r>
              <a:rPr lang="en-US" altLang="ja-JP" sz="1400" dirty="0" smtClean="0"/>
              <a:t>FB board</a:t>
            </a:r>
            <a:endParaRPr kumimoji="1" lang="ja-JP" altLang="en-US" sz="1400" dirty="0"/>
          </a:p>
        </p:txBody>
      </p:sp>
      <p:cxnSp>
        <p:nvCxnSpPr>
          <p:cNvPr id="27" name="直線矢印コネクタ 26"/>
          <p:cNvCxnSpPr/>
          <p:nvPr/>
        </p:nvCxnSpPr>
        <p:spPr>
          <a:xfrm>
            <a:off x="1102658" y="3484576"/>
            <a:ext cx="463848" cy="349857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/>
          <p:cNvSpPr txBox="1"/>
          <p:nvPr/>
        </p:nvSpPr>
        <p:spPr>
          <a:xfrm>
            <a:off x="395808" y="3258681"/>
            <a:ext cx="6735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FPGA</a:t>
            </a:r>
            <a:endParaRPr kumimoji="1" lang="ja-JP" altLang="en-US" sz="1400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922870" y="5251806"/>
            <a:ext cx="9252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FB calc.</a:t>
            </a:r>
            <a:endParaRPr kumimoji="1" lang="ja-JP" altLang="en-US" sz="1600" dirty="0"/>
          </a:p>
        </p:txBody>
      </p:sp>
      <p:cxnSp>
        <p:nvCxnSpPr>
          <p:cNvPr id="35" name="直線矢印コネクタ 34"/>
          <p:cNvCxnSpPr/>
          <p:nvPr/>
        </p:nvCxnSpPr>
        <p:spPr>
          <a:xfrm>
            <a:off x="1979121" y="5451341"/>
            <a:ext cx="331288" cy="0"/>
          </a:xfrm>
          <a:prstGeom prst="straightConnector1">
            <a:avLst/>
          </a:prstGeom>
          <a:ln w="5715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テキスト ボックス 35"/>
          <p:cNvSpPr txBox="1"/>
          <p:nvPr/>
        </p:nvSpPr>
        <p:spPr>
          <a:xfrm>
            <a:off x="2303676" y="5266675"/>
            <a:ext cx="7425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FPGA</a:t>
            </a:r>
            <a:endParaRPr kumimoji="1" lang="ja-JP" altLang="en-US" sz="1600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927353" y="5706253"/>
            <a:ext cx="33041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Complex calc. like derivation of Q</a:t>
            </a:r>
            <a:r>
              <a:rPr lang="en-US" altLang="ja-JP" sz="1600" baseline="-25000" dirty="0" smtClean="0"/>
              <a:t>L</a:t>
            </a:r>
          </a:p>
          <a:p>
            <a:r>
              <a:rPr kumimoji="1" lang="en-US" altLang="ja-JP" sz="1600" dirty="0" smtClean="0"/>
              <a:t>Data communication</a:t>
            </a:r>
            <a:endParaRPr kumimoji="1" lang="ja-JP" altLang="en-US" sz="1600" dirty="0"/>
          </a:p>
        </p:txBody>
      </p:sp>
      <p:cxnSp>
        <p:nvCxnSpPr>
          <p:cNvPr id="41" name="直線矢印コネクタ 40"/>
          <p:cNvCxnSpPr/>
          <p:nvPr/>
        </p:nvCxnSpPr>
        <p:spPr>
          <a:xfrm>
            <a:off x="4447269" y="6018610"/>
            <a:ext cx="331288" cy="0"/>
          </a:xfrm>
          <a:prstGeom prst="straightConnector1">
            <a:avLst/>
          </a:prstGeom>
          <a:ln w="5715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テキスト ボックス 41"/>
          <p:cNvSpPr txBox="1"/>
          <p:nvPr/>
        </p:nvSpPr>
        <p:spPr>
          <a:xfrm>
            <a:off x="4771824" y="5833944"/>
            <a:ext cx="604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DSP</a:t>
            </a:r>
            <a:endParaRPr kumimoji="1" lang="ja-JP" altLang="en-US" sz="1600" dirty="0"/>
          </a:p>
        </p:txBody>
      </p:sp>
      <p:sp>
        <p:nvSpPr>
          <p:cNvPr id="43" name="左中かっこ 42"/>
          <p:cNvSpPr/>
          <p:nvPr/>
        </p:nvSpPr>
        <p:spPr>
          <a:xfrm flipH="1" flipV="1">
            <a:off x="4231463" y="5739815"/>
            <a:ext cx="127402" cy="551213"/>
          </a:xfrm>
          <a:prstGeom prst="lef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sz="1600"/>
          </a:p>
        </p:txBody>
      </p:sp>
    </p:spTree>
    <p:extLst>
      <p:ext uri="{BB962C8B-B14F-4D97-AF65-F5344CB8AC3E}">
        <p14:creationId xmlns:p14="http://schemas.microsoft.com/office/powerpoint/2010/main" val="3404492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5011"/>
    </mc:Choice>
    <mc:Fallback xmlns="">
      <p:transition spd="slow" advTm="55011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Micro-TCA digital FB system (2011~)</a:t>
            </a:r>
            <a:endParaRPr kumimoji="1" lang="ja-JP" altLang="en-US" dirty="0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LCWS12 STF-LLRF</a:t>
            </a:r>
            <a:endParaRPr lang="en-US" altLang="ja-JP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CCB2-CE3C-4832-9C88-96892F45B0EB}" type="slidenum">
              <a:rPr lang="en-US" altLang="ja-JP" smtClean="0"/>
              <a:pPr/>
              <a:t>7</a:t>
            </a:fld>
            <a:endParaRPr lang="en-US" altLang="ja-JP"/>
          </a:p>
        </p:txBody>
      </p:sp>
      <p:pic>
        <p:nvPicPr>
          <p:cNvPr id="20" name="Picture 2" descr="E:\ERL\LLRF\Digital_FB_system\三菱電機特機打ち合わせ\20100512打ち合わせ\DSC_638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71" t="23997" r="28493" b="15546"/>
          <a:stretch>
            <a:fillRect/>
          </a:stretch>
        </p:blipFill>
        <p:spPr bwMode="auto">
          <a:xfrm>
            <a:off x="709230" y="1628800"/>
            <a:ext cx="2750217" cy="2972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テキスト ボックス 5"/>
          <p:cNvSpPr txBox="1">
            <a:spLocks noChangeArrowheads="1"/>
          </p:cNvSpPr>
          <p:nvPr/>
        </p:nvSpPr>
        <p:spPr bwMode="auto">
          <a:xfrm>
            <a:off x="126171" y="3744141"/>
            <a:ext cx="1701523" cy="567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r" eaLnBrk="1" hangingPunct="1"/>
            <a:r>
              <a:rPr lang="en-US" altLang="ja-JP" sz="1400" dirty="0">
                <a:latin typeface="Calibri" pitchFamily="34" charset="0"/>
              </a:rPr>
              <a:t>16-bit ADC x </a:t>
            </a:r>
            <a:r>
              <a:rPr lang="en-US" altLang="ja-JP" sz="1400" dirty="0" smtClean="0">
                <a:latin typeface="Calibri" pitchFamily="34" charset="0"/>
              </a:rPr>
              <a:t>4 </a:t>
            </a:r>
            <a:endParaRPr lang="en-US" altLang="ja-JP" sz="1400" dirty="0">
              <a:latin typeface="Calibri" pitchFamily="34" charset="0"/>
            </a:endParaRPr>
          </a:p>
          <a:p>
            <a:pPr algn="r" eaLnBrk="1" hangingPunct="1"/>
            <a:r>
              <a:rPr lang="en-US" altLang="ja-JP" sz="1400" dirty="0" smtClean="0">
                <a:latin typeface="Calibri" pitchFamily="34" charset="0"/>
              </a:rPr>
              <a:t>(LTC2208)</a:t>
            </a:r>
          </a:p>
        </p:txBody>
      </p:sp>
      <p:sp>
        <p:nvSpPr>
          <p:cNvPr id="23" name="円/楕円 22"/>
          <p:cNvSpPr/>
          <p:nvPr/>
        </p:nvSpPr>
        <p:spPr>
          <a:xfrm>
            <a:off x="2135089" y="2432356"/>
            <a:ext cx="372173" cy="183186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24" name="直線矢印コネクタ 23"/>
          <p:cNvCxnSpPr>
            <a:endCxn id="23" idx="3"/>
          </p:cNvCxnSpPr>
          <p:nvPr/>
        </p:nvCxnSpPr>
        <p:spPr>
          <a:xfrm flipV="1">
            <a:off x="1759215" y="3995952"/>
            <a:ext cx="430378" cy="7207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10"/>
          <p:cNvSpPr txBox="1">
            <a:spLocks noChangeArrowheads="1"/>
          </p:cNvSpPr>
          <p:nvPr/>
        </p:nvSpPr>
        <p:spPr bwMode="auto">
          <a:xfrm>
            <a:off x="2664246" y="1852906"/>
            <a:ext cx="111280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600" dirty="0">
                <a:latin typeface="Calibri" pitchFamily="34" charset="0"/>
              </a:rPr>
              <a:t>Clock </a:t>
            </a:r>
            <a:r>
              <a:rPr lang="en-US" altLang="ja-JP" sz="1600" dirty="0" smtClean="0">
                <a:latin typeface="Calibri" pitchFamily="34" charset="0"/>
              </a:rPr>
              <a:t>input</a:t>
            </a:r>
          </a:p>
        </p:txBody>
      </p:sp>
      <p:cxnSp>
        <p:nvCxnSpPr>
          <p:cNvPr id="26" name="直線矢印コネクタ 25"/>
          <p:cNvCxnSpPr>
            <a:stCxn id="25" idx="2"/>
          </p:cNvCxnSpPr>
          <p:nvPr/>
        </p:nvCxnSpPr>
        <p:spPr>
          <a:xfrm flipH="1">
            <a:off x="2947355" y="2191460"/>
            <a:ext cx="273294" cy="811103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/>
          <p:cNvCxnSpPr/>
          <p:nvPr/>
        </p:nvCxnSpPr>
        <p:spPr>
          <a:xfrm flipV="1">
            <a:off x="2466179" y="4287182"/>
            <a:ext cx="582427" cy="1860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1"/>
          <p:cNvSpPr txBox="1">
            <a:spLocks noChangeArrowheads="1"/>
          </p:cNvSpPr>
          <p:nvPr/>
        </p:nvSpPr>
        <p:spPr bwMode="auto">
          <a:xfrm>
            <a:off x="222781" y="4291098"/>
            <a:ext cx="2284483" cy="334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r" eaLnBrk="1" hangingPunct="1"/>
            <a:r>
              <a:rPr lang="en-US" altLang="ja-JP" sz="1400" dirty="0">
                <a:latin typeface="Calibri" pitchFamily="34" charset="0"/>
              </a:rPr>
              <a:t>16-bit DAC x </a:t>
            </a:r>
            <a:r>
              <a:rPr lang="en-US" altLang="ja-JP" sz="1400" dirty="0" smtClean="0">
                <a:latin typeface="Calibri" pitchFamily="34" charset="0"/>
              </a:rPr>
              <a:t>4(AD9783)</a:t>
            </a:r>
          </a:p>
        </p:txBody>
      </p:sp>
      <p:cxnSp>
        <p:nvCxnSpPr>
          <p:cNvPr id="29" name="直線矢印コネクタ 28"/>
          <p:cNvCxnSpPr/>
          <p:nvPr/>
        </p:nvCxnSpPr>
        <p:spPr>
          <a:xfrm rot="10800000">
            <a:off x="3264901" y="3622586"/>
            <a:ext cx="262214" cy="147419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368"/>
          <p:cNvSpPr txBox="1">
            <a:spLocks noChangeArrowheads="1"/>
          </p:cNvSpPr>
          <p:nvPr/>
        </p:nvSpPr>
        <p:spPr bwMode="auto">
          <a:xfrm>
            <a:off x="3396007" y="3715748"/>
            <a:ext cx="866787" cy="300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200" dirty="0"/>
              <a:t>DIO</a:t>
            </a:r>
            <a:endParaRPr lang="ja-JP" altLang="en-US" sz="1200" dirty="0"/>
          </a:p>
        </p:txBody>
      </p:sp>
      <p:cxnSp>
        <p:nvCxnSpPr>
          <p:cNvPr id="31" name="直線矢印コネクタ 30"/>
          <p:cNvCxnSpPr>
            <a:stCxn id="32" idx="0"/>
          </p:cNvCxnSpPr>
          <p:nvPr/>
        </p:nvCxnSpPr>
        <p:spPr>
          <a:xfrm flipH="1" flipV="1">
            <a:off x="3347142" y="4182963"/>
            <a:ext cx="524769" cy="414940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テキスト ボックス 368"/>
          <p:cNvSpPr txBox="1">
            <a:spLocks noChangeArrowheads="1"/>
          </p:cNvSpPr>
          <p:nvPr/>
        </p:nvSpPr>
        <p:spPr bwMode="auto">
          <a:xfrm>
            <a:off x="3396008" y="4597903"/>
            <a:ext cx="951807" cy="334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400" dirty="0" smtClean="0"/>
              <a:t>RF gate</a:t>
            </a:r>
            <a:endParaRPr lang="ja-JP" altLang="en-US" sz="1400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846653" y="4645481"/>
            <a:ext cx="26804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solidFill>
                  <a:srgbClr val="0000FF"/>
                </a:solidFill>
              </a:rPr>
              <a:t>AMC(Advanced Mezzanine Card)</a:t>
            </a:r>
            <a:endParaRPr kumimoji="1" lang="ja-JP" altLang="en-US" sz="1200" dirty="0">
              <a:solidFill>
                <a:srgbClr val="0000FF"/>
              </a:solidFill>
            </a:endParaRP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6147" y="2028073"/>
            <a:ext cx="908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dirty="0" smtClean="0"/>
              <a:t>FPGA</a:t>
            </a:r>
          </a:p>
          <a:p>
            <a:pPr algn="ctr"/>
            <a:r>
              <a:rPr lang="en-US" altLang="ja-JP" sz="1200" dirty="0" smtClean="0"/>
              <a:t>Virtex5-FX</a:t>
            </a:r>
            <a:endParaRPr kumimoji="1" lang="ja-JP" altLang="en-US" sz="1200" dirty="0"/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813955" y="2359277"/>
            <a:ext cx="357809" cy="5990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/>
          <p:cNvSpPr txBox="1"/>
          <p:nvPr/>
        </p:nvSpPr>
        <p:spPr>
          <a:xfrm>
            <a:off x="591644" y="5350441"/>
            <a:ext cx="308689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sym typeface="Symbol"/>
              </a:rPr>
              <a:t>The board has been d</a:t>
            </a:r>
            <a:r>
              <a:rPr kumimoji="1" lang="en-US" altLang="ja-JP" sz="1400" dirty="0" smtClean="0">
                <a:sym typeface="Symbol"/>
              </a:rPr>
              <a:t>eveloped for </a:t>
            </a:r>
            <a:r>
              <a:rPr kumimoji="1" lang="en-US" altLang="ja-JP" sz="1400" dirty="0" err="1" smtClean="0">
                <a:sym typeface="Symbol"/>
              </a:rPr>
              <a:t>cERL</a:t>
            </a:r>
            <a:r>
              <a:rPr lang="en-US" altLang="ja-JP" sz="1400" dirty="0" smtClean="0">
                <a:sym typeface="Symbol"/>
              </a:rPr>
              <a:t>-</a:t>
            </a:r>
            <a:r>
              <a:rPr lang="en-US" altLang="ja-JP" sz="1400" dirty="0">
                <a:sym typeface="Symbol"/>
              </a:rPr>
              <a:t>project (CW </a:t>
            </a:r>
            <a:r>
              <a:rPr lang="en-US" altLang="ja-JP" sz="1400" dirty="0" smtClean="0">
                <a:sym typeface="Symbol"/>
              </a:rPr>
              <a:t>operation) </a:t>
            </a:r>
            <a:r>
              <a:rPr lang="en-US" altLang="ja-JP" sz="1400" dirty="0">
                <a:sym typeface="Symbol"/>
              </a:rPr>
              <a:t>at </a:t>
            </a:r>
            <a:r>
              <a:rPr lang="en-US" altLang="ja-JP" sz="1400" dirty="0" smtClean="0">
                <a:sym typeface="Symbol"/>
              </a:rPr>
              <a:t>KEK.</a:t>
            </a:r>
          </a:p>
          <a:p>
            <a:endParaRPr lang="en-US" altLang="ja-JP" sz="1400" dirty="0" smtClean="0">
              <a:sym typeface="Symbol"/>
            </a:endParaRPr>
          </a:p>
          <a:p>
            <a:r>
              <a:rPr lang="en-US" altLang="ja-JP" sz="1400" dirty="0" smtClean="0">
                <a:sym typeface="Symbol"/>
              </a:rPr>
              <a:t>For DRFS, the logic was changed for pulse operation.</a:t>
            </a:r>
          </a:p>
        </p:txBody>
      </p:sp>
      <p:pic>
        <p:nvPicPr>
          <p:cNvPr id="21" name="Picture 2" descr="C:\Work\miura-report\acc_conf2011\uTCA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498" r="1"/>
          <a:stretch/>
        </p:blipFill>
        <p:spPr bwMode="auto">
          <a:xfrm>
            <a:off x="4804580" y="1642028"/>
            <a:ext cx="3914453" cy="1966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4" name="直線矢印コネクタ 33"/>
          <p:cNvCxnSpPr/>
          <p:nvPr/>
        </p:nvCxnSpPr>
        <p:spPr bwMode="auto">
          <a:xfrm flipH="1" flipV="1">
            <a:off x="5553542" y="2649470"/>
            <a:ext cx="539044" cy="112374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" name="テキスト ボックス 34"/>
          <p:cNvSpPr txBox="1"/>
          <p:nvPr/>
        </p:nvSpPr>
        <p:spPr>
          <a:xfrm>
            <a:off x="5815534" y="3729138"/>
            <a:ext cx="777654" cy="3961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MCH</a:t>
            </a:r>
            <a:endParaRPr kumimoji="1" lang="ja-JP" altLang="en-US" sz="1400" dirty="0"/>
          </a:p>
        </p:txBody>
      </p:sp>
      <p:cxnSp>
        <p:nvCxnSpPr>
          <p:cNvPr id="36" name="直線矢印コネクタ 35"/>
          <p:cNvCxnSpPr/>
          <p:nvPr/>
        </p:nvCxnSpPr>
        <p:spPr bwMode="auto">
          <a:xfrm flipH="1" flipV="1">
            <a:off x="6401870" y="2649471"/>
            <a:ext cx="359937" cy="1123745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7" name="テキスト ボックス 36"/>
          <p:cNvSpPr txBox="1"/>
          <p:nvPr/>
        </p:nvSpPr>
        <p:spPr>
          <a:xfrm>
            <a:off x="6447607" y="3720302"/>
            <a:ext cx="1086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uTCA</a:t>
            </a:r>
            <a:r>
              <a:rPr kumimoji="1" lang="en-US" altLang="ja-JP" sz="1400" dirty="0" smtClean="0"/>
              <a:t>1</a:t>
            </a:r>
          </a:p>
          <a:p>
            <a:r>
              <a:rPr lang="en-US" altLang="ja-JP" sz="1400" dirty="0" smtClean="0"/>
              <a:t>(for KLY#1)</a:t>
            </a:r>
            <a:endParaRPr kumimoji="1" lang="ja-JP" altLang="en-US" sz="1400" dirty="0"/>
          </a:p>
        </p:txBody>
      </p:sp>
      <p:cxnSp>
        <p:nvCxnSpPr>
          <p:cNvPr id="38" name="直線矢印コネクタ 37"/>
          <p:cNvCxnSpPr/>
          <p:nvPr/>
        </p:nvCxnSpPr>
        <p:spPr bwMode="auto">
          <a:xfrm flipH="1" flipV="1">
            <a:off x="7145363" y="2649471"/>
            <a:ext cx="914763" cy="1123745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9" name="テキスト ボックス 38"/>
          <p:cNvSpPr txBox="1"/>
          <p:nvPr/>
        </p:nvSpPr>
        <p:spPr>
          <a:xfrm>
            <a:off x="7672918" y="3714141"/>
            <a:ext cx="1086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uTCA2</a:t>
            </a:r>
          </a:p>
          <a:p>
            <a:r>
              <a:rPr lang="en-US" altLang="ja-JP" sz="1400" dirty="0" smtClean="0"/>
              <a:t>(for KLY#2)</a:t>
            </a:r>
            <a:endParaRPr kumimoji="1" lang="ja-JP" altLang="en-US" sz="1400" dirty="0"/>
          </a:p>
        </p:txBody>
      </p:sp>
      <p:cxnSp>
        <p:nvCxnSpPr>
          <p:cNvPr id="40" name="直線矢印コネクタ 39"/>
          <p:cNvCxnSpPr/>
          <p:nvPr/>
        </p:nvCxnSpPr>
        <p:spPr bwMode="auto">
          <a:xfrm flipV="1">
            <a:off x="5150587" y="2649471"/>
            <a:ext cx="191822" cy="1054699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" name="テキスト ボックス 40"/>
          <p:cNvSpPr txBox="1"/>
          <p:nvPr/>
        </p:nvSpPr>
        <p:spPr>
          <a:xfrm>
            <a:off x="4189194" y="3689555"/>
            <a:ext cx="1978750" cy="396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Power</a:t>
            </a:r>
            <a:r>
              <a:rPr lang="en-US" altLang="ja-JP" sz="1400" dirty="0"/>
              <a:t> </a:t>
            </a:r>
            <a:r>
              <a:rPr lang="en-US" altLang="ja-JP" sz="1400" dirty="0" smtClean="0"/>
              <a:t>Module</a:t>
            </a: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4904935" y="4491592"/>
            <a:ext cx="3984752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altLang="ja-JP" sz="1600" dirty="0"/>
              <a:t>D</a:t>
            </a:r>
            <a:r>
              <a:rPr lang="en-GB" altLang="ja-JP" sz="1600" dirty="0" smtClean="0"/>
              <a:t>ata communication </a:t>
            </a:r>
            <a:r>
              <a:rPr lang="en-GB" altLang="ja-JP" sz="1600" dirty="0"/>
              <a:t>is performed through </a:t>
            </a:r>
            <a:r>
              <a:rPr lang="en-GB" altLang="ja-JP" sz="1600" dirty="0" smtClean="0">
                <a:solidFill>
                  <a:srgbClr val="FF0000"/>
                </a:solidFill>
              </a:rPr>
              <a:t>Gb </a:t>
            </a:r>
            <a:r>
              <a:rPr lang="en-GB" altLang="ja-JP" sz="1600" dirty="0">
                <a:solidFill>
                  <a:srgbClr val="FF0000"/>
                </a:solidFill>
              </a:rPr>
              <a:t>Ethernet bus </a:t>
            </a:r>
            <a:r>
              <a:rPr lang="en-GB" altLang="ja-JP" sz="1600" dirty="0"/>
              <a:t>at the backplane.</a:t>
            </a:r>
            <a:endParaRPr kumimoji="1" lang="ja-JP" altLang="en-US" sz="16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913350" y="5350441"/>
            <a:ext cx="3824342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FF0000"/>
                </a:solidFill>
              </a:rPr>
              <a:t>EPICS</a:t>
            </a:r>
            <a:r>
              <a:rPr kumimoji="1" lang="en-US" altLang="ja-JP" sz="1600" dirty="0" smtClean="0"/>
              <a:t> was installed in the digital board for communication control. </a:t>
            </a:r>
            <a:endParaRPr kumimoji="1" lang="ja-JP" altLang="en-US" sz="16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804580" y="6010194"/>
            <a:ext cx="42995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EPICS:</a:t>
            </a:r>
            <a:r>
              <a:rPr lang="en-GB" altLang="ja-JP" sz="1200" dirty="0"/>
              <a:t> Experimental Physics and Industrial Control System</a:t>
            </a:r>
            <a:r>
              <a:rPr kumimoji="1" lang="en-US" altLang="ja-JP" sz="1200" dirty="0" smtClean="0"/>
              <a:t> </a:t>
            </a:r>
            <a:endParaRPr kumimoji="1" lang="ja-JP" altLang="en-US" sz="12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8008582" y="1177007"/>
            <a:ext cx="5934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Shelf</a:t>
            </a:r>
            <a:endParaRPr kumimoji="1" lang="ja-JP" altLang="en-US" sz="1400" dirty="0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548081" y="736225"/>
            <a:ext cx="80539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err="1" smtClean="0"/>
              <a:t>uTCA</a:t>
            </a:r>
            <a:r>
              <a:rPr lang="en-US" altLang="ja-JP" sz="1600" dirty="0" smtClean="0"/>
              <a:t> system is a new system developed for </a:t>
            </a:r>
            <a:r>
              <a:rPr lang="en-US" altLang="ja-JP" sz="1600" dirty="0" err="1" smtClean="0"/>
              <a:t>cERL</a:t>
            </a:r>
            <a:r>
              <a:rPr lang="en-US" altLang="ja-JP" sz="1600" dirty="0"/>
              <a:t> </a:t>
            </a:r>
            <a:r>
              <a:rPr lang="en-US" altLang="ja-JP" sz="1600" dirty="0" smtClean="0"/>
              <a:t>and is used from 2011.</a:t>
            </a:r>
          </a:p>
          <a:p>
            <a:r>
              <a:rPr lang="en-US" altLang="ja-JP" sz="1600" dirty="0" smtClean="0"/>
              <a:t>FPGA board is a </a:t>
            </a:r>
            <a:r>
              <a:rPr lang="en-US" altLang="ja-JP" sz="1600" dirty="0" err="1" smtClean="0"/>
              <a:t>inteligent</a:t>
            </a:r>
            <a:r>
              <a:rPr lang="en-US" altLang="ja-JP" sz="1600" dirty="0" smtClean="0"/>
              <a:t> EPICS-IOC.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646159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043"/>
    </mc:Choice>
    <mc:Fallback xmlns="">
      <p:transition spd="slow" advTm="31043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スライド番号プレースホルダ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fld id="{1A10F9E8-BE41-474F-91EC-DFBE7D857DF1}" type="slidenum">
              <a:rPr lang="en-US" altLang="ja-JP" sz="1400" smtClean="0">
                <a:latin typeface="Times New Roman" pitchFamily="18" charset="0"/>
              </a:rPr>
              <a:pPr eaLnBrk="1" hangingPunct="1"/>
              <a:t>8</a:t>
            </a:fld>
            <a:endParaRPr lang="en-US" altLang="ja-JP" sz="1400" smtClean="0">
              <a:latin typeface="Times New Roman" pitchFamily="18" charset="0"/>
            </a:endParaRPr>
          </a:p>
        </p:txBody>
      </p:sp>
      <p:sp>
        <p:nvSpPr>
          <p:cNvPr id="398339" name="Rectangle 3"/>
          <p:cNvSpPr>
            <a:spLocks noGrp="1" noChangeArrowheads="1"/>
          </p:cNvSpPr>
          <p:nvPr>
            <p:ph type="title"/>
          </p:nvPr>
        </p:nvSpPr>
        <p:spPr>
          <a:xfrm>
            <a:off x="-1588" y="-100013"/>
            <a:ext cx="9145588" cy="720726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ja-JP" sz="2800" dirty="0"/>
              <a:t>STF-LLRF system and its study plan</a:t>
            </a:r>
            <a:endParaRPr lang="ja-JP" altLang="en-US" sz="2800" b="1" dirty="0" smtClean="0">
              <a:latin typeface="+mn-ea"/>
              <a:ea typeface="+mn-ea"/>
            </a:endParaRPr>
          </a:p>
        </p:txBody>
      </p:sp>
      <p:sp>
        <p:nvSpPr>
          <p:cNvPr id="398363" name="Text Box 27"/>
          <p:cNvSpPr txBox="1">
            <a:spLocks noChangeArrowheads="1"/>
          </p:cNvSpPr>
          <p:nvPr/>
        </p:nvSpPr>
        <p:spPr bwMode="auto">
          <a:xfrm>
            <a:off x="1692275" y="692150"/>
            <a:ext cx="53657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ja-JP" sz="3600" b="1" i="1" dirty="0">
                <a:solidFill>
                  <a:srgbClr val="0000FF"/>
                </a:solidFill>
                <a:latin typeface="+mn-lt"/>
                <a:cs typeface="Times New Roman" pitchFamily="18" charset="0"/>
              </a:rPr>
              <a:t>Shin MICHIZONO (KEK)</a:t>
            </a:r>
          </a:p>
        </p:txBody>
      </p:sp>
      <p:sp>
        <p:nvSpPr>
          <p:cNvPr id="6149" name="フッター プレースホルダ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kumimoji="0" lang="en-US" altLang="ja-JP" sz="1400" smtClean="0"/>
              <a:t>LCWS12 STF-LLRF</a:t>
            </a:r>
          </a:p>
        </p:txBody>
      </p:sp>
      <p:sp>
        <p:nvSpPr>
          <p:cNvPr id="6150" name="テキスト ボックス 5"/>
          <p:cNvSpPr txBox="1">
            <a:spLocks noChangeArrowheads="1"/>
          </p:cNvSpPr>
          <p:nvPr/>
        </p:nvSpPr>
        <p:spPr bwMode="auto">
          <a:xfrm>
            <a:off x="275531" y="1628800"/>
            <a:ext cx="8605838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400" b="1" i="1" dirty="0"/>
              <a:t>Outline</a:t>
            </a:r>
          </a:p>
          <a:p>
            <a:pPr marL="400050" indent="-400050" eaLnBrk="1" hangingPunct="1">
              <a:buAutoNum type="romanUcPeriod"/>
            </a:pPr>
            <a:r>
              <a:rPr lang="en-US" altLang="ja-JP" sz="2400" dirty="0" smtClean="0"/>
              <a:t>STF system configuration</a:t>
            </a:r>
          </a:p>
          <a:p>
            <a:pPr marL="1143000" lvl="1" indent="-400050" eaLnBrk="1" hangingPunct="1">
              <a:buFont typeface="Arial" pitchFamily="34" charset="0"/>
              <a:buChar char="•"/>
            </a:pPr>
            <a:r>
              <a:rPr lang="en-US" altLang="ja-JP" sz="2400" dirty="0" smtClean="0"/>
              <a:t>S1-Global (~2011 Feb.)</a:t>
            </a:r>
          </a:p>
          <a:p>
            <a:pPr marL="1143000" lvl="1" indent="-400050" eaLnBrk="1" hangingPunct="1">
              <a:buFont typeface="Arial" pitchFamily="34" charset="0"/>
              <a:buChar char="•"/>
            </a:pPr>
            <a:r>
              <a:rPr lang="en-US" altLang="ja-JP" sz="2400" dirty="0" smtClean="0"/>
              <a:t>Quantum Beam (QB) (2012 Mar. ~)</a:t>
            </a:r>
          </a:p>
          <a:p>
            <a:pPr marL="400050" indent="-400050" eaLnBrk="1" hangingPunct="1">
              <a:buAutoNum type="romanUcPeriod"/>
            </a:pPr>
            <a:r>
              <a:rPr lang="en-US" altLang="ja-JP" sz="2400" dirty="0" smtClean="0"/>
              <a:t>Digital feedback system at STF (</a:t>
            </a:r>
            <a:r>
              <a:rPr lang="en-US" altLang="ja-JP" sz="2400" dirty="0" err="1" smtClean="0"/>
              <a:t>cPCI</a:t>
            </a:r>
            <a:r>
              <a:rPr lang="en-US" altLang="ja-JP" sz="2400" dirty="0" smtClean="0"/>
              <a:t>, </a:t>
            </a:r>
            <a:r>
              <a:rPr lang="en-US" altLang="ja-JP" sz="2400" dirty="0" err="1" smtClean="0"/>
              <a:t>uTCA</a:t>
            </a:r>
            <a:r>
              <a:rPr lang="en-US" altLang="ja-JP" sz="2400" dirty="0" smtClean="0"/>
              <a:t>, IF-Mix)</a:t>
            </a:r>
            <a:endParaRPr lang="en-US" altLang="ja-JP" sz="2400" dirty="0" smtClean="0">
              <a:solidFill>
                <a:srgbClr val="FF0000"/>
              </a:solidFill>
            </a:endParaRPr>
          </a:p>
          <a:p>
            <a:pPr marL="400050" indent="-400050" eaLnBrk="1" hangingPunct="1">
              <a:buAutoNum type="romanUcPeriod"/>
            </a:pPr>
            <a:r>
              <a:rPr lang="en-US" altLang="ja-JP" sz="2400" dirty="0" smtClean="0">
                <a:solidFill>
                  <a:srgbClr val="FF0000"/>
                </a:solidFill>
              </a:rPr>
              <a:t>Performance of </a:t>
            </a:r>
            <a:r>
              <a:rPr lang="en-US" altLang="ja-JP" sz="2400" dirty="0" err="1" smtClean="0">
                <a:solidFill>
                  <a:srgbClr val="FF0000"/>
                </a:solidFill>
              </a:rPr>
              <a:t>llrf</a:t>
            </a:r>
            <a:r>
              <a:rPr lang="en-US" altLang="ja-JP" sz="2400" dirty="0" smtClean="0">
                <a:solidFill>
                  <a:srgbClr val="FF0000"/>
                </a:solidFill>
              </a:rPr>
              <a:t> system </a:t>
            </a:r>
            <a:r>
              <a:rPr lang="en-US" altLang="ja-JP" sz="2400" dirty="0" err="1" smtClean="0">
                <a:solidFill>
                  <a:srgbClr val="FF0000"/>
                </a:solidFill>
              </a:rPr>
              <a:t>upto</a:t>
            </a:r>
            <a:r>
              <a:rPr lang="en-US" altLang="ja-JP" sz="2400" dirty="0" smtClean="0">
                <a:solidFill>
                  <a:srgbClr val="FF0000"/>
                </a:solidFill>
              </a:rPr>
              <a:t> S1-global</a:t>
            </a:r>
          </a:p>
          <a:p>
            <a:pPr marL="400050" indent="-400050" eaLnBrk="1" hangingPunct="1">
              <a:buAutoNum type="romanUcPeriod"/>
            </a:pPr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Study plan during QB operation</a:t>
            </a:r>
          </a:p>
          <a:p>
            <a:pPr marL="1143000" lvl="1" indent="-400050" eaLnBrk="1" hangingPunct="1">
              <a:buFont typeface="Arial" pitchFamily="34" charset="0"/>
              <a:buChar char="•"/>
            </a:pPr>
            <a:r>
              <a:rPr lang="en-US" altLang="ja-JP" sz="2400" dirty="0">
                <a:solidFill>
                  <a:schemeClr val="bg1">
                    <a:lumMod val="65000"/>
                  </a:schemeClr>
                </a:solidFill>
              </a:rPr>
              <a:t>Beam based calibration</a:t>
            </a:r>
          </a:p>
          <a:p>
            <a:pPr marL="1143000" lvl="1" indent="-400050" eaLnBrk="1" hangingPunct="1">
              <a:buFont typeface="Arial" pitchFamily="34" charset="0"/>
              <a:buChar char="•"/>
            </a:pPr>
            <a:r>
              <a:rPr lang="en-US" altLang="ja-JP" sz="2400" dirty="0" err="1" smtClean="0">
                <a:solidFill>
                  <a:schemeClr val="bg1">
                    <a:lumMod val="65000"/>
                  </a:schemeClr>
                </a:solidFill>
              </a:rPr>
              <a:t>PkQl</a:t>
            </a:r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 control</a:t>
            </a:r>
          </a:p>
          <a:p>
            <a:pPr marL="1143000" lvl="1" indent="-400050" eaLnBrk="1" hangingPunct="1">
              <a:buFont typeface="Arial" pitchFamily="34" charset="0"/>
              <a:buChar char="•"/>
            </a:pPr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High </a:t>
            </a:r>
            <a:r>
              <a:rPr lang="en-US" altLang="ja-JP" sz="2400" dirty="0" err="1" smtClean="0">
                <a:solidFill>
                  <a:schemeClr val="bg1">
                    <a:lumMod val="65000"/>
                  </a:schemeClr>
                </a:solidFill>
              </a:rPr>
              <a:t>Ql</a:t>
            </a:r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 operation</a:t>
            </a:r>
          </a:p>
          <a:p>
            <a:pPr marL="1143000" lvl="1" indent="-400050" eaLnBrk="1" hangingPunct="1">
              <a:buFont typeface="Arial" pitchFamily="34" charset="0"/>
              <a:buChar char="•"/>
            </a:pPr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Other items</a:t>
            </a:r>
          </a:p>
        </p:txBody>
      </p:sp>
    </p:spTree>
    <p:extLst>
      <p:ext uri="{BB962C8B-B14F-4D97-AF65-F5344CB8AC3E}">
        <p14:creationId xmlns:p14="http://schemas.microsoft.com/office/powerpoint/2010/main" val="1983626189"/>
      </p:ext>
    </p:extLst>
  </p:cSld>
  <p:clrMapOvr>
    <a:masterClrMapping/>
  </p:clrMapOvr>
  <p:transition advTm="4144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5" descr="fig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0687"/>
            <a:ext cx="7776864" cy="5833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590550"/>
          </a:xfrm>
        </p:spPr>
        <p:txBody>
          <a:bodyPr/>
          <a:lstStyle/>
          <a:p>
            <a:r>
              <a:rPr lang="en-US" altLang="ja-JP" sz="2800" smtClean="0"/>
              <a:t>Stabilities at 26 MV/m operation</a:t>
            </a:r>
            <a:endParaRPr lang="ja-JP" altLang="en-US" sz="280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6092825"/>
            <a:ext cx="8353425" cy="504825"/>
          </a:xfrm>
        </p:spPr>
        <p:txBody>
          <a:bodyPr/>
          <a:lstStyle/>
          <a:p>
            <a:r>
              <a:rPr lang="en-US" altLang="ja-JP" sz="2000" b="1" smtClean="0">
                <a:latin typeface="ＭＳ Ｐゴシック" pitchFamily="50" charset="-128"/>
              </a:rPr>
              <a:t>0.0067%rms</a:t>
            </a:r>
            <a:r>
              <a:rPr lang="ja-JP" altLang="en-US" sz="2000" b="1" smtClean="0">
                <a:latin typeface="ＭＳ Ｐゴシック" pitchFamily="50" charset="-128"/>
              </a:rPr>
              <a:t>（</a:t>
            </a:r>
            <a:r>
              <a:rPr lang="en-US" altLang="ja-JP" sz="2000" b="1" smtClean="0">
                <a:latin typeface="ＭＳ Ｐゴシック" pitchFamily="50" charset="-128"/>
              </a:rPr>
              <a:t>in amplitude),16.5mdeg.rms(in phase)  @690</a:t>
            </a:r>
            <a:r>
              <a:rPr lang="ja-JP" altLang="en-US" sz="2000" b="1" smtClean="0">
                <a:latin typeface="ＭＳ Ｐゴシック" pitchFamily="50" charset="-128"/>
              </a:rPr>
              <a:t>～</a:t>
            </a:r>
            <a:r>
              <a:rPr lang="en-US" altLang="ja-JP" sz="2000" b="1" smtClean="0">
                <a:latin typeface="ＭＳ Ｐゴシック" pitchFamily="50" charset="-128"/>
              </a:rPr>
              <a:t>1590us </a:t>
            </a:r>
          </a:p>
        </p:txBody>
      </p:sp>
      <p:sp>
        <p:nvSpPr>
          <p:cNvPr id="13318" name="テキスト ボックス 5"/>
          <p:cNvSpPr txBox="1">
            <a:spLocks noChangeArrowheads="1"/>
          </p:cNvSpPr>
          <p:nvPr/>
        </p:nvSpPr>
        <p:spPr bwMode="auto">
          <a:xfrm>
            <a:off x="7019925" y="836613"/>
            <a:ext cx="18986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800" i="1"/>
              <a:t>By T. Matsumoto</a:t>
            </a:r>
            <a:endParaRPr lang="ja-JP" altLang="en-US" sz="1800" i="1"/>
          </a:p>
        </p:txBody>
      </p:sp>
      <p:sp>
        <p:nvSpPr>
          <p:cNvPr id="13319" name="スライド番号プレースホルダ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fld id="{5F6F993E-1DC7-44C3-A940-BB648ED2BAC6}" type="slidenum">
              <a:rPr lang="en-US" altLang="ja-JP" sz="1400" smtClean="0">
                <a:latin typeface="Times New Roman" pitchFamily="18" charset="0"/>
              </a:rPr>
              <a:pPr eaLnBrk="1" hangingPunct="1"/>
              <a:t>9</a:t>
            </a:fld>
            <a:endParaRPr lang="en-US" altLang="ja-JP" sz="1400" smtClean="0">
              <a:latin typeface="Times New Roman" pitchFamily="18" charset="0"/>
            </a:endParaRPr>
          </a:p>
        </p:txBody>
      </p:sp>
      <p:sp>
        <p:nvSpPr>
          <p:cNvPr id="13320" name="フッター プレースホルダ 7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kumimoji="0" lang="en-US" altLang="ja-JP" sz="1400" smtClean="0"/>
              <a:t>LCWS12 STF-LLRF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udio">
  <a:themeElements>
    <a:clrScheme name="Studio 1">
      <a:dk1>
        <a:srgbClr val="000000"/>
      </a:dk1>
      <a:lt1>
        <a:srgbClr val="FFFFFF"/>
      </a:lt1>
      <a:dk2>
        <a:srgbClr val="336666"/>
      </a:dk2>
      <a:lt2>
        <a:srgbClr val="CCCC99"/>
      </a:lt2>
      <a:accent1>
        <a:srgbClr val="97CDCC"/>
      </a:accent1>
      <a:accent2>
        <a:srgbClr val="D6E0E0"/>
      </a:accent2>
      <a:accent3>
        <a:srgbClr val="FFFFFF"/>
      </a:accent3>
      <a:accent4>
        <a:srgbClr val="000000"/>
      </a:accent4>
      <a:accent5>
        <a:srgbClr val="C9E3E2"/>
      </a:accent5>
      <a:accent6>
        <a:srgbClr val="C2CBCB"/>
      </a:accent6>
      <a:hlink>
        <a:srgbClr val="99CC00"/>
      </a:hlink>
      <a:folHlink>
        <a:srgbClr val="336666"/>
      </a:folHlink>
    </a:clrScheme>
    <a:fontScheme name="Studio">
      <a:majorFont>
        <a:latin typeface="Eras Bold ITC"/>
        <a:ea typeface="HGS創英角ﾎﾟｯﾌﾟ体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Studio 1">
        <a:dk1>
          <a:srgbClr val="000000"/>
        </a:dk1>
        <a:lt1>
          <a:srgbClr val="FFFFFF"/>
        </a:lt1>
        <a:dk2>
          <a:srgbClr val="336666"/>
        </a:dk2>
        <a:lt2>
          <a:srgbClr val="CCCC99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2">
        <a:dk1>
          <a:srgbClr val="000000"/>
        </a:dk1>
        <a:lt1>
          <a:srgbClr val="FFFFFF"/>
        </a:lt1>
        <a:dk2>
          <a:srgbClr val="3732A0"/>
        </a:dk2>
        <a:lt2>
          <a:srgbClr val="666699"/>
        </a:lt2>
        <a:accent1>
          <a:srgbClr val="CCCCFF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8A8A"/>
        </a:accent6>
        <a:hlink>
          <a:srgbClr val="3366CC"/>
        </a:hlink>
        <a:folHlink>
          <a:srgbClr val="909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3">
        <a:dk1>
          <a:srgbClr val="000000"/>
        </a:dk1>
        <a:lt1>
          <a:srgbClr val="FFFFFF"/>
        </a:lt1>
        <a:dk2>
          <a:srgbClr val="CD0505"/>
        </a:dk2>
        <a:lt2>
          <a:srgbClr val="5F5F5F"/>
        </a:lt2>
        <a:accent1>
          <a:srgbClr val="D2D5DE"/>
        </a:accent1>
        <a:accent2>
          <a:srgbClr val="D55757"/>
        </a:accent2>
        <a:accent3>
          <a:srgbClr val="FFFFFF"/>
        </a:accent3>
        <a:accent4>
          <a:srgbClr val="000000"/>
        </a:accent4>
        <a:accent5>
          <a:srgbClr val="E5E7EC"/>
        </a:accent5>
        <a:accent6>
          <a:srgbClr val="C14E4E"/>
        </a:accent6>
        <a:hlink>
          <a:srgbClr val="F42D1E"/>
        </a:hlink>
        <a:folHlink>
          <a:srgbClr val="7C8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4">
        <a:dk1>
          <a:srgbClr val="000000"/>
        </a:dk1>
        <a:lt1>
          <a:srgbClr val="FFFFFF"/>
        </a:lt1>
        <a:dk2>
          <a:srgbClr val="551A07"/>
        </a:dk2>
        <a:lt2>
          <a:srgbClr val="CC3300"/>
        </a:lt2>
        <a:accent1>
          <a:srgbClr val="F4B400"/>
        </a:accent1>
        <a:accent2>
          <a:srgbClr val="993300"/>
        </a:accent2>
        <a:accent3>
          <a:srgbClr val="FFFFFF"/>
        </a:accent3>
        <a:accent4>
          <a:srgbClr val="000000"/>
        </a:accent4>
        <a:accent5>
          <a:srgbClr val="F8D6AA"/>
        </a:accent5>
        <a:accent6>
          <a:srgbClr val="8A2D00"/>
        </a:accent6>
        <a:hlink>
          <a:srgbClr val="FF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5">
        <a:dk1>
          <a:srgbClr val="000000"/>
        </a:dk1>
        <a:lt1>
          <a:srgbClr val="FFFFFF"/>
        </a:lt1>
        <a:dk2>
          <a:srgbClr val="FF0000"/>
        </a:dk2>
        <a:lt2>
          <a:srgbClr val="FFCC00"/>
        </a:lt2>
        <a:accent1>
          <a:srgbClr val="66CC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008A00"/>
        </a:accent6>
        <a:hlink>
          <a:srgbClr val="FF3300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6">
        <a:dk1>
          <a:srgbClr val="666633"/>
        </a:dk1>
        <a:lt1>
          <a:srgbClr val="FFFFFF"/>
        </a:lt1>
        <a:dk2>
          <a:srgbClr val="000000"/>
        </a:dk2>
        <a:lt2>
          <a:srgbClr val="CC3300"/>
        </a:lt2>
        <a:accent1>
          <a:srgbClr val="8080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C0C0AA"/>
        </a:accent5>
        <a:accent6>
          <a:srgbClr val="E78A00"/>
        </a:accent6>
        <a:hlink>
          <a:srgbClr val="CC6600"/>
        </a:hlink>
        <a:folHlink>
          <a:srgbClr val="434B1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7">
        <a:dk1>
          <a:srgbClr val="766997"/>
        </a:dk1>
        <a:lt1>
          <a:srgbClr val="FFFFFF"/>
        </a:lt1>
        <a:dk2>
          <a:srgbClr val="530901"/>
        </a:dk2>
        <a:lt2>
          <a:srgbClr val="FFFFFF"/>
        </a:lt2>
        <a:accent1>
          <a:srgbClr val="FF3300"/>
        </a:accent1>
        <a:accent2>
          <a:srgbClr val="CC6600"/>
        </a:accent2>
        <a:accent3>
          <a:srgbClr val="B3AAAA"/>
        </a:accent3>
        <a:accent4>
          <a:srgbClr val="DADADA"/>
        </a:accent4>
        <a:accent5>
          <a:srgbClr val="FFADAA"/>
        </a:accent5>
        <a:accent6>
          <a:srgbClr val="B95C00"/>
        </a:accent6>
        <a:hlink>
          <a:srgbClr val="FF990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8">
        <a:dk1>
          <a:srgbClr val="666699"/>
        </a:dk1>
        <a:lt1>
          <a:srgbClr val="FFFFFF"/>
        </a:lt1>
        <a:dk2>
          <a:srgbClr val="4C004C"/>
        </a:dk2>
        <a:lt2>
          <a:srgbClr val="FFFFFF"/>
        </a:lt2>
        <a:accent1>
          <a:srgbClr val="0099CC"/>
        </a:accent1>
        <a:accent2>
          <a:srgbClr val="993366"/>
        </a:accent2>
        <a:accent3>
          <a:srgbClr val="B2AAB2"/>
        </a:accent3>
        <a:accent4>
          <a:srgbClr val="DADADA"/>
        </a:accent4>
        <a:accent5>
          <a:srgbClr val="AACAE2"/>
        </a:accent5>
        <a:accent6>
          <a:srgbClr val="8A2D5C"/>
        </a:accent6>
        <a:hlink>
          <a:srgbClr val="99CC00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9">
        <a:dk1>
          <a:srgbClr val="565682"/>
        </a:dk1>
        <a:lt1>
          <a:srgbClr val="FFFFFF"/>
        </a:lt1>
        <a:dk2>
          <a:srgbClr val="1E1551"/>
        </a:dk2>
        <a:lt2>
          <a:srgbClr val="CCFFFF"/>
        </a:lt2>
        <a:accent1>
          <a:srgbClr val="33CCCC"/>
        </a:accent1>
        <a:accent2>
          <a:srgbClr val="009999"/>
        </a:accent2>
        <a:accent3>
          <a:srgbClr val="ABAAB3"/>
        </a:accent3>
        <a:accent4>
          <a:srgbClr val="DADADA"/>
        </a:accent4>
        <a:accent5>
          <a:srgbClr val="ADE2E2"/>
        </a:accent5>
        <a:accent6>
          <a:srgbClr val="008A8A"/>
        </a:accent6>
        <a:hlink>
          <a:srgbClr val="FF9900"/>
        </a:hlink>
        <a:folHlink>
          <a:srgbClr val="0059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10">
        <a:dk1>
          <a:srgbClr val="CCCC99"/>
        </a:dk1>
        <a:lt1>
          <a:srgbClr val="FFFFFF"/>
        </a:lt1>
        <a:dk2>
          <a:srgbClr val="2E5D5C"/>
        </a:dk2>
        <a:lt2>
          <a:srgbClr val="FFFFFF"/>
        </a:lt2>
        <a:accent1>
          <a:srgbClr val="0099CC"/>
        </a:accent1>
        <a:accent2>
          <a:srgbClr val="D6E0E0"/>
        </a:accent2>
        <a:accent3>
          <a:srgbClr val="ADB6B5"/>
        </a:accent3>
        <a:accent4>
          <a:srgbClr val="DADADA"/>
        </a:accent4>
        <a:accent5>
          <a:srgbClr val="AACAE2"/>
        </a:accent5>
        <a:accent6>
          <a:srgbClr val="C2CBCB"/>
        </a:accent6>
        <a:hlink>
          <a:srgbClr val="CCCC99"/>
        </a:hlink>
        <a:folHlink>
          <a:srgbClr val="428A8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Studio</Template>
  <TotalTime>38974</TotalTime>
  <Words>971</Words>
  <Application>Microsoft Office PowerPoint</Application>
  <PresentationFormat>画面に合わせる (4:3)</PresentationFormat>
  <Paragraphs>234</Paragraphs>
  <Slides>15</Slides>
  <Notes>14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17" baseType="lpstr">
      <vt:lpstr>Studio</vt:lpstr>
      <vt:lpstr>数式</vt:lpstr>
      <vt:lpstr>STF-LLRF system and its study plan</vt:lpstr>
      <vt:lpstr>PowerPoint プレゼンテーション</vt:lpstr>
      <vt:lpstr>KEK STF Quantum Beam Project</vt:lpstr>
      <vt:lpstr>Beam Operation of STF Accelerator</vt:lpstr>
      <vt:lpstr>STF-LLRF system and its study plan</vt:lpstr>
      <vt:lpstr>cPCI digital FB system　(2007~)</vt:lpstr>
      <vt:lpstr>Micro-TCA digital FB system (2011~)</vt:lpstr>
      <vt:lpstr>STF-LLRF system and its study plan</vt:lpstr>
      <vt:lpstr>Stabilities at 26 MV/m operation</vt:lpstr>
      <vt:lpstr>IF mixture</vt:lpstr>
      <vt:lpstr>STF-LLRF system and its study plan</vt:lpstr>
      <vt:lpstr>Beam based calibration</vt:lpstr>
      <vt:lpstr>PkQl control</vt:lpstr>
      <vt:lpstr>High Ql operation</vt:lpstr>
      <vt:lpstr>Other itmes (off-line studies)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michizono</dc:creator>
  <cp:lastModifiedBy>michizono</cp:lastModifiedBy>
  <cp:revision>610</cp:revision>
  <dcterms:created xsi:type="dcterms:W3CDTF">2004-06-28T14:38:59Z</dcterms:created>
  <dcterms:modified xsi:type="dcterms:W3CDTF">2012-10-25T12:17:44Z</dcterms:modified>
</cp:coreProperties>
</file>