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484" r:id="rId3"/>
    <p:sldId id="485" r:id="rId4"/>
    <p:sldId id="466" r:id="rId5"/>
    <p:sldId id="456" r:id="rId6"/>
    <p:sldId id="457" r:id="rId7"/>
    <p:sldId id="472" r:id="rId8"/>
    <p:sldId id="455" r:id="rId9"/>
    <p:sldId id="488" r:id="rId10"/>
    <p:sldId id="459" r:id="rId11"/>
    <p:sldId id="424" r:id="rId12"/>
    <p:sldId id="423" r:id="rId13"/>
    <p:sldId id="476" r:id="rId14"/>
    <p:sldId id="462" r:id="rId15"/>
    <p:sldId id="464" r:id="rId16"/>
    <p:sldId id="481" r:id="rId17"/>
    <p:sldId id="461" r:id="rId18"/>
    <p:sldId id="378" r:id="rId19"/>
    <p:sldId id="450" r:id="rId20"/>
    <p:sldId id="477" r:id="rId21"/>
    <p:sldId id="480" r:id="rId22"/>
    <p:sldId id="474" r:id="rId23"/>
    <p:sldId id="492" r:id="rId24"/>
    <p:sldId id="493" r:id="rId25"/>
    <p:sldId id="494" r:id="rId26"/>
    <p:sldId id="412" r:id="rId27"/>
    <p:sldId id="479" r:id="rId28"/>
    <p:sldId id="418" r:id="rId29"/>
    <p:sldId id="419" r:id="rId30"/>
    <p:sldId id="436" r:id="rId31"/>
    <p:sldId id="448" r:id="rId32"/>
    <p:sldId id="452" r:id="rId33"/>
    <p:sldId id="473" r:id="rId34"/>
    <p:sldId id="489" r:id="rId35"/>
    <p:sldId id="490" r:id="rId36"/>
    <p:sldId id="491" r:id="rId3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25" autoAdjust="0"/>
  </p:normalViewPr>
  <p:slideViewPr>
    <p:cSldViewPr>
      <p:cViewPr>
        <p:scale>
          <a:sx n="75" d="100"/>
          <a:sy n="75" d="100"/>
        </p:scale>
        <p:origin x="-10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CDE70-BDDA-4A2C-ADC7-3A55AFC76FD2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07DC1-B6A7-4800-95C6-70CEFFBB29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798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69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5537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579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603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8298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9859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8298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Next, we go</a:t>
            </a:r>
            <a:r>
              <a:rPr kumimoji="1" lang="en-US" altLang="ja-JP" baseline="0" dirty="0" smtClean="0"/>
              <a:t> to the discussion about the renormalization of the Higgs potential in the HTM based on the </a:t>
            </a:r>
          </a:p>
          <a:p>
            <a:r>
              <a:rPr kumimoji="1" lang="en-US" altLang="ja-JP" baseline="0" dirty="0" smtClean="0"/>
              <a:t>On-shell renormalization scheme. </a:t>
            </a:r>
          </a:p>
          <a:p>
            <a:r>
              <a:rPr kumimoji="1" lang="en-US" altLang="ja-JP" baseline="0" dirty="0" smtClean="0"/>
              <a:t>In the HTM, there are eight parameters in the potential. </a:t>
            </a:r>
          </a:p>
          <a:p>
            <a:r>
              <a:rPr kumimoji="1" lang="en-US" altLang="ja-JP" baseline="0" dirty="0" smtClean="0"/>
              <a:t>These parameters can be rewritten in terms of the eight physical parameters. </a:t>
            </a:r>
          </a:p>
          <a:p>
            <a:r>
              <a:rPr kumimoji="1" lang="en-US" altLang="ja-JP" baseline="0" dirty="0" smtClean="0"/>
              <a:t>These are two VEVs, five mass parameters and one mixing angle between CP-even scalar states.</a:t>
            </a:r>
          </a:p>
          <a:p>
            <a:r>
              <a:rPr kumimoji="1" lang="en-US" altLang="ja-JP" baseline="0" dirty="0" smtClean="0"/>
              <a:t>To renormalize the Higgs potential, we prepare following the </a:t>
            </a:r>
            <a:r>
              <a:rPr kumimoji="1" lang="en-US" altLang="ja-JP" baseline="0" dirty="0" err="1" smtClean="0"/>
              <a:t>couter</a:t>
            </a:r>
            <a:r>
              <a:rPr kumimoji="1" lang="en-US" altLang="ja-JP" baseline="0" dirty="0" smtClean="0"/>
              <a:t> terms. </a:t>
            </a:r>
          </a:p>
          <a:p>
            <a:r>
              <a:rPr kumimoji="1" lang="en-US" altLang="ja-JP" baseline="0" dirty="0" smtClean="0"/>
              <a:t>In addition to the counter terms for the above 8 parameters, </a:t>
            </a:r>
          </a:p>
          <a:p>
            <a:r>
              <a:rPr kumimoji="1" lang="en-US" altLang="ja-JP" baseline="0" dirty="0" smtClean="0"/>
              <a:t>We have two Tadpole counter terms, and wave function renormalization factors. </a:t>
            </a:r>
          </a:p>
          <a:p>
            <a:r>
              <a:rPr kumimoji="1" lang="en-US" altLang="ja-JP" baseline="0" dirty="0" smtClean="0"/>
              <a:t>To determine these counter terms, we impose following the renormalization conditions. </a:t>
            </a:r>
          </a:p>
          <a:p>
            <a:r>
              <a:rPr kumimoji="1" lang="en-US" altLang="ja-JP" baseline="0" dirty="0" smtClean="0"/>
              <a:t>First, counter terms for the VEVs are determined by the renormalization of the EW parameters such as </a:t>
            </a:r>
          </a:p>
          <a:p>
            <a:r>
              <a:rPr kumimoji="1" lang="en-US" altLang="ja-JP" baseline="0" dirty="0" smtClean="0"/>
              <a:t>The GF and sw. </a:t>
            </a:r>
          </a:p>
          <a:p>
            <a:r>
              <a:rPr kumimoji="1" lang="en-US" altLang="ja-JP" baseline="0" dirty="0" smtClean="0"/>
              <a:t>Next, tadpole </a:t>
            </a:r>
            <a:r>
              <a:rPr kumimoji="1" lang="en-US" altLang="ja-JP" baseline="0" dirty="0" err="1" smtClean="0"/>
              <a:t>couter</a:t>
            </a:r>
            <a:r>
              <a:rPr kumimoji="1" lang="en-US" altLang="ja-JP" baseline="0" dirty="0" smtClean="0"/>
              <a:t> terms are determined by the condition for vanishing the one-point function. </a:t>
            </a:r>
          </a:p>
          <a:p>
            <a:r>
              <a:rPr kumimoji="1" lang="en-US" altLang="ja-JP" baseline="0" dirty="0" smtClean="0"/>
              <a:t>Third, by imposing the on-shell condition, the counter terms for the mass parameters as well as the wave function renormalization can be </a:t>
            </a:r>
          </a:p>
          <a:p>
            <a:r>
              <a:rPr kumimoji="1" lang="en-US" altLang="ja-JP" baseline="0" dirty="0" smtClean="0"/>
              <a:t>Determined. </a:t>
            </a:r>
          </a:p>
          <a:p>
            <a:r>
              <a:rPr kumimoji="1" lang="en-US" altLang="ja-JP" baseline="0" dirty="0" smtClean="0"/>
              <a:t>Finally, the counter terms for the mixing angle can be determined by imposing the no mixing condition. </a:t>
            </a:r>
          </a:p>
          <a:p>
            <a:r>
              <a:rPr kumimoji="1" lang="en-US" altLang="ja-JP" baseline="0" dirty="0" smtClean="0"/>
              <a:t>From these renormalization conditions, we can calculate finite quantities.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1708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Then</a:t>
            </a:r>
            <a:r>
              <a:rPr kumimoji="1" lang="en-US" altLang="ja-JP" baseline="0" dirty="0" smtClean="0"/>
              <a:t>, we discuss the </a:t>
            </a:r>
            <a:r>
              <a:rPr kumimoji="1" lang="en-US" altLang="ja-JP" baseline="0" dirty="0" err="1" smtClean="0"/>
              <a:t>radiative</a:t>
            </a:r>
            <a:r>
              <a:rPr kumimoji="1" lang="en-US" altLang="ja-JP" baseline="0" dirty="0" smtClean="0"/>
              <a:t> corrections to the mass spectrum. </a:t>
            </a:r>
          </a:p>
          <a:p>
            <a:r>
              <a:rPr kumimoji="1" lang="en-US" altLang="ja-JP" baseline="0" dirty="0" smtClean="0"/>
              <a:t>First, we define the squared mass difference R as follows. </a:t>
            </a:r>
          </a:p>
          <a:p>
            <a:r>
              <a:rPr kumimoji="1" lang="en-US" altLang="ja-JP" baseline="0" dirty="0" smtClean="0"/>
              <a:t>At the tree-level, this quantity can be expressed like this. </a:t>
            </a:r>
          </a:p>
          <a:p>
            <a:r>
              <a:rPr kumimoji="1" lang="en-US" altLang="ja-JP" baseline="0" dirty="0" smtClean="0"/>
              <a:t>This terms can be neglected, because the triplet </a:t>
            </a:r>
            <a:r>
              <a:rPr kumimoji="1" lang="en-US" altLang="ja-JP" baseline="0" dirty="0" err="1" smtClean="0"/>
              <a:t>vev</a:t>
            </a:r>
            <a:r>
              <a:rPr kumimoji="1" lang="en-US" altLang="ja-JP" baseline="0" dirty="0" smtClean="0"/>
              <a:t> is constrained from above about 8 </a:t>
            </a:r>
            <a:r>
              <a:rPr kumimoji="1" lang="en-US" altLang="ja-JP" baseline="0" dirty="0" err="1" smtClean="0"/>
              <a:t>GeV</a:t>
            </a:r>
            <a:r>
              <a:rPr kumimoji="1" lang="en-US" altLang="ja-JP" baseline="0" dirty="0" smtClean="0"/>
              <a:t>, </a:t>
            </a:r>
          </a:p>
          <a:p>
            <a:r>
              <a:rPr kumimoji="1" lang="en-US" altLang="ja-JP" baseline="0" dirty="0" smtClean="0"/>
              <a:t>So that this terms is less than 10 to </a:t>
            </a:r>
            <a:r>
              <a:rPr kumimoji="1" lang="en-US" altLang="ja-JP" baseline="0" dirty="0" err="1" smtClean="0"/>
              <a:t>minius</a:t>
            </a:r>
            <a:r>
              <a:rPr kumimoji="1" lang="en-US" altLang="ja-JP" baseline="0" dirty="0" smtClean="0"/>
              <a:t> 3. </a:t>
            </a:r>
          </a:p>
          <a:p>
            <a:r>
              <a:rPr kumimoji="1" lang="en-US" altLang="ja-JP" baseline="0" dirty="0" smtClean="0"/>
              <a:t>At the loop level, this </a:t>
            </a:r>
            <a:r>
              <a:rPr kumimoji="1" lang="en-US" altLang="ja-JP" baseline="0" dirty="0" err="1" smtClean="0"/>
              <a:t>expreesion</a:t>
            </a:r>
            <a:r>
              <a:rPr kumimoji="1" lang="en-US" altLang="ja-JP" baseline="0" dirty="0" smtClean="0"/>
              <a:t> is modified like this. </a:t>
            </a:r>
          </a:p>
          <a:p>
            <a:r>
              <a:rPr kumimoji="1" lang="en-US" altLang="ja-JP" baseline="0" dirty="0" smtClean="0"/>
              <a:t>This Delta R represents the loop correction. </a:t>
            </a:r>
          </a:p>
          <a:p>
            <a:r>
              <a:rPr kumimoji="1" lang="en-US" altLang="ja-JP" baseline="0" dirty="0" smtClean="0"/>
              <a:t>By imposing the on-shell conditions as we discuss previous slide, </a:t>
            </a:r>
          </a:p>
          <a:p>
            <a:r>
              <a:rPr kumimoji="1" lang="en-US" altLang="ja-JP" baseline="0" dirty="0" smtClean="0"/>
              <a:t>Delta R can be obtained in terms of two point 1PI diagrams, </a:t>
            </a:r>
          </a:p>
          <a:p>
            <a:r>
              <a:rPr kumimoji="1" lang="en-US" altLang="ja-JP" baseline="0" dirty="0" smtClean="0"/>
              <a:t>Where </a:t>
            </a:r>
            <a:r>
              <a:rPr kumimoji="1" lang="en-US" altLang="ja-JP" baseline="0" dirty="0" err="1" smtClean="0"/>
              <a:t>mAtree</a:t>
            </a:r>
            <a:r>
              <a:rPr kumimoji="1" lang="en-US" altLang="ja-JP" baseline="0" dirty="0" smtClean="0"/>
              <a:t> is …</a:t>
            </a:r>
          </a:p>
          <a:p>
            <a:r>
              <a:rPr kumimoji="1" lang="en-US" altLang="ja-JP" baseline="0" dirty="0" smtClean="0"/>
              <a:t>This figure shows the Delta R as a function of the doubly charged Higgs boson mass in case of the case I, </a:t>
            </a:r>
          </a:p>
          <a:p>
            <a:r>
              <a:rPr kumimoji="1" lang="en-US" altLang="ja-JP" baseline="0" dirty="0" smtClean="0"/>
              <a:t>Where H++ is the lightest. </a:t>
            </a:r>
          </a:p>
          <a:p>
            <a:r>
              <a:rPr kumimoji="1" lang="en-US" altLang="ja-JP" baseline="0" dirty="0" smtClean="0"/>
              <a:t>As you can see, the sign of the correction is negative and its magnitude can be as large as O(10) %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4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Let</a:t>
            </a:r>
            <a:r>
              <a:rPr kumimoji="1" lang="en-US" altLang="ja-JP" baseline="0" dirty="0" smtClean="0"/>
              <a:t> us consider following the SU(2)_L and SU(2)_R transformation. </a:t>
            </a:r>
          </a:p>
          <a:p>
            <a:r>
              <a:rPr kumimoji="1" lang="en-US" altLang="ja-JP" baseline="0" dirty="0" smtClean="0"/>
              <a:t>The terms proportional to g’ and </a:t>
            </a:r>
            <a:r>
              <a:rPr kumimoji="1" lang="en-US" altLang="ja-JP" baseline="0" dirty="0" err="1" smtClean="0"/>
              <a:t>yA</a:t>
            </a:r>
            <a:r>
              <a:rPr kumimoji="1" lang="en-US" altLang="ja-JP" baseline="0" dirty="0" smtClean="0"/>
              <a:t> are not invariant under this SU(2)_R transformation, </a:t>
            </a:r>
          </a:p>
          <a:p>
            <a:r>
              <a:rPr kumimoji="1" lang="en-US" altLang="ja-JP" baseline="0" dirty="0" smtClean="0"/>
              <a:t>Because these two terms are inserted the tau3 </a:t>
            </a:r>
            <a:r>
              <a:rPr kumimoji="1" lang="en-US" altLang="ja-JP" baseline="0" dirty="0" err="1" smtClean="0"/>
              <a:t>Pauri</a:t>
            </a:r>
            <a:r>
              <a:rPr kumimoji="1" lang="en-US" altLang="ja-JP" baseline="0" dirty="0" smtClean="0"/>
              <a:t> matrix. </a:t>
            </a:r>
          </a:p>
          <a:p>
            <a:r>
              <a:rPr kumimoji="1" lang="en-US" altLang="ja-JP" baseline="0" dirty="0" smtClean="0"/>
              <a:t>Namely, tau3 and UR cannot be commuted each other. </a:t>
            </a:r>
          </a:p>
          <a:p>
            <a:r>
              <a:rPr kumimoji="1" lang="en-US" altLang="ja-JP" baseline="0" dirty="0" smtClean="0"/>
              <a:t>The other terms are invariant. 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This means</a:t>
            </a:r>
            <a:r>
              <a:rPr kumimoji="1" lang="en-US" altLang="ja-JP" baseline="0" dirty="0" smtClean="0"/>
              <a:t> that only the transformation by the same angles of SU(2)_L and SU(2)_R is invariant. 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When we introduce the triplet field, and it gets the VEV like this, </a:t>
            </a:r>
          </a:p>
          <a:p>
            <a:r>
              <a:rPr kumimoji="1" lang="en-US" altLang="ja-JP" baseline="0" dirty="0" smtClean="0"/>
              <a:t>Then we can see that the triplet VEV is breaking the custodial symmetry in the kinetic term, </a:t>
            </a:r>
          </a:p>
          <a:p>
            <a:r>
              <a:rPr kumimoji="1" lang="en-US" altLang="ja-JP" baseline="0" dirty="0" smtClean="0"/>
              <a:t>So that in the HTM, the rho parameter already deviates from unity at the tree level. </a:t>
            </a:r>
          </a:p>
          <a:p>
            <a:endParaRPr kumimoji="1" lang="en-US" altLang="ja-JP" baseline="0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9693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34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4603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3880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36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2635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388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9583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32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058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704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15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762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028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054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451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22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18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29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9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72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850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93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735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56EF8-9C6B-42C6-B13D-BFF2CC540FD5}" type="datetimeFigureOut">
              <a:rPr kumimoji="1" lang="ja-JP" altLang="en-US" smtClean="0"/>
              <a:t>2012/10/23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F2AEA-7A9C-44E7-874F-8332394B78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249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88.png"/><Relationship Id="rId5" Type="http://schemas.openxmlformats.org/officeDocument/2006/relationships/image" Target="../media/image84.png"/><Relationship Id="rId10" Type="http://schemas.openxmlformats.org/officeDocument/2006/relationships/image" Target="../media/image87.png"/><Relationship Id="rId4" Type="http://schemas.openxmlformats.org/officeDocument/2006/relationships/image" Target="../media/image83.png"/><Relationship Id="rId9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1847" y="908720"/>
            <a:ext cx="8772641" cy="1470025"/>
          </a:xfrm>
        </p:spPr>
        <p:txBody>
          <a:bodyPr>
            <a:noAutofit/>
          </a:bodyPr>
          <a:lstStyle/>
          <a:p>
            <a:r>
              <a:rPr lang="en-US" altLang="ja-JP" dirty="0"/>
              <a:t>Renormalization of the Higgs sector in the triplet model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992888" cy="17526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Kei </a:t>
            </a:r>
            <a:r>
              <a:rPr lang="en-US" altLang="ja-JP" dirty="0" err="1" smtClean="0">
                <a:solidFill>
                  <a:srgbClr val="0070C0"/>
                </a:solidFill>
              </a:rPr>
              <a:t>Yagyu</a:t>
            </a:r>
            <a:r>
              <a:rPr lang="ja-JP" altLang="en-US" dirty="0" smtClean="0">
                <a:solidFill>
                  <a:srgbClr val="0070C0"/>
                </a:solidFill>
              </a:rPr>
              <a:t>　（</a:t>
            </a:r>
            <a:r>
              <a:rPr lang="en-US" altLang="ja-JP" dirty="0" smtClean="0">
                <a:solidFill>
                  <a:srgbClr val="0070C0"/>
                </a:solidFill>
              </a:rPr>
              <a:t>National Central Univ.</a:t>
            </a:r>
            <a:r>
              <a:rPr lang="ja-JP" altLang="en-US" dirty="0" smtClean="0">
                <a:solidFill>
                  <a:srgbClr val="0070C0"/>
                </a:solidFill>
              </a:rPr>
              <a:t>）</a:t>
            </a:r>
            <a:endParaRPr lang="en-US" altLang="ja-JP" dirty="0">
              <a:solidFill>
                <a:srgbClr val="0070C0"/>
              </a:solidFill>
            </a:endParaRPr>
          </a:p>
          <a:p>
            <a:endParaRPr lang="en-US" altLang="ja-JP" sz="2800" dirty="0" smtClean="0">
              <a:solidFill>
                <a:srgbClr val="0070C0"/>
              </a:solidFill>
            </a:endParaRPr>
          </a:p>
          <a:p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06377" y="5795972"/>
            <a:ext cx="501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B050"/>
                </a:solidFill>
              </a:rPr>
              <a:t>LCWS2012, Texas University at Arlington, Oct. 23rd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971600" y="4005064"/>
            <a:ext cx="7128792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solidFill>
                  <a:schemeClr val="tx1"/>
                </a:solidFill>
              </a:rPr>
              <a:t>Collaborators: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Mayumi Aoki, Shinya </a:t>
            </a:r>
            <a:r>
              <a:rPr lang="en-US" altLang="ja-JP" dirty="0" err="1" smtClean="0">
                <a:solidFill>
                  <a:schemeClr val="tx1"/>
                </a:solidFill>
              </a:rPr>
              <a:t>Kanemura</a:t>
            </a:r>
            <a:r>
              <a:rPr lang="en-US" altLang="ja-JP" dirty="0" smtClean="0">
                <a:solidFill>
                  <a:schemeClr val="tx1"/>
                </a:solidFill>
              </a:rPr>
              <a:t>, Mariko Kikuchi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04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-99392"/>
            <a:ext cx="4485184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Higgs </a:t>
            </a:r>
            <a:r>
              <a:rPr lang="ja-JP" altLang="en-US" sz="3600" dirty="0" smtClean="0"/>
              <a:t>→ </a:t>
            </a:r>
            <a:r>
              <a:rPr lang="en-US" altLang="ja-JP" sz="3600" dirty="0" err="1" smtClean="0"/>
              <a:t>γ</a:t>
            </a:r>
            <a:r>
              <a:rPr lang="en-US" altLang="ja-JP" sz="3600" dirty="0" err="1"/>
              <a:t>γ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11003" y="1926124"/>
            <a:ext cx="2944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SM contribution</a:t>
            </a:r>
            <a:r>
              <a:rPr lang="ja-JP" altLang="en-US" b="1" dirty="0" smtClean="0">
                <a:solidFill>
                  <a:srgbClr val="0070C0"/>
                </a:solidFill>
              </a:rPr>
              <a:t>　　　　　　 </a:t>
            </a:r>
            <a:r>
              <a:rPr lang="ja-JP" altLang="en-US" b="1" dirty="0" smtClean="0"/>
              <a:t>＋</a:t>
            </a:r>
            <a:endParaRPr kumimoji="1" lang="ja-JP" altLang="en-US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2000" y="1926124"/>
            <a:ext cx="3486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Triplet-like Higgs loop contribution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819511" y="908720"/>
            <a:ext cx="6920841" cy="1008112"/>
            <a:chOff x="467544" y="908720"/>
            <a:chExt cx="7920880" cy="1080120"/>
          </a:xfrm>
        </p:grpSpPr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052736"/>
              <a:ext cx="1740824" cy="936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6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1052736"/>
              <a:ext cx="1616461" cy="860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6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112" y="1019423"/>
              <a:ext cx="1683305" cy="8974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655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2125" y="934740"/>
              <a:ext cx="1872521" cy="10105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角丸四角形 4"/>
            <p:cNvSpPr/>
            <p:nvPr/>
          </p:nvSpPr>
          <p:spPr>
            <a:xfrm>
              <a:off x="467544" y="934740"/>
              <a:ext cx="3744416" cy="105410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4584111" y="908720"/>
              <a:ext cx="3804313" cy="10541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4211960" y="133147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latin typeface="+mj-ea"/>
                  <a:ea typeface="+mj-ea"/>
                </a:rPr>
                <a:t>+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90749" y="1268760"/>
            <a:ext cx="1754381" cy="1426833"/>
            <a:chOff x="6390749" y="1556792"/>
            <a:chExt cx="1754381" cy="1426833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0749" y="2660876"/>
              <a:ext cx="1754381" cy="322749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円/楕円 3"/>
            <p:cNvSpPr/>
            <p:nvPr/>
          </p:nvSpPr>
          <p:spPr>
            <a:xfrm>
              <a:off x="6465461" y="1556792"/>
              <a:ext cx="266779" cy="288032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" name="直線矢印コネクタ 7"/>
            <p:cNvCxnSpPr>
              <a:stCxn id="4" idx="4"/>
            </p:cNvCxnSpPr>
            <p:nvPr/>
          </p:nvCxnSpPr>
          <p:spPr>
            <a:xfrm>
              <a:off x="6598851" y="1844824"/>
              <a:ext cx="421421" cy="792088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テキスト ボックス 9"/>
          <p:cNvSpPr txBox="1"/>
          <p:nvPr/>
        </p:nvSpPr>
        <p:spPr>
          <a:xfrm flipH="1">
            <a:off x="888080" y="3140968"/>
            <a:ext cx="325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Sign of  λ</a:t>
            </a:r>
            <a:r>
              <a:rPr kumimoji="1" lang="en-US" altLang="ja-JP" baseline="-25000" dirty="0" smtClean="0"/>
              <a:t>4</a:t>
            </a:r>
            <a:r>
              <a:rPr kumimoji="1" lang="en-US" altLang="ja-JP" dirty="0" smtClean="0"/>
              <a:t> is quite important!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4206514" y="2852936"/>
            <a:ext cx="3652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If λ</a:t>
            </a:r>
            <a:r>
              <a:rPr lang="en-US" altLang="ja-JP" baseline="-25000" dirty="0"/>
              <a:t>4</a:t>
            </a:r>
            <a:r>
              <a:rPr lang="en-US" altLang="ja-JP" dirty="0" smtClean="0"/>
              <a:t> </a:t>
            </a:r>
            <a:r>
              <a:rPr lang="en-US" altLang="ja-JP" dirty="0"/>
              <a:t>&lt;</a:t>
            </a:r>
            <a:r>
              <a:rPr lang="en-US" altLang="ja-JP" dirty="0" smtClean="0"/>
              <a:t> 0 </a:t>
            </a:r>
            <a:r>
              <a:rPr lang="ja-JP" altLang="en-US" dirty="0" smtClean="0"/>
              <a:t>→ </a:t>
            </a:r>
            <a:r>
              <a:rPr lang="en-US" altLang="ja-JP" dirty="0" smtClean="0">
                <a:solidFill>
                  <a:srgbClr val="FF0000"/>
                </a:solidFill>
              </a:rPr>
              <a:t>Constructive</a:t>
            </a:r>
            <a:r>
              <a:rPr lang="en-US" altLang="ja-JP" dirty="0" smtClean="0"/>
              <a:t> contribution</a:t>
            </a:r>
            <a:endParaRPr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4223472" y="3347700"/>
            <a:ext cx="3582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 </a:t>
            </a:r>
            <a:r>
              <a:rPr lang="en-US" altLang="ja-JP" dirty="0" smtClean="0"/>
              <a:t>If λ</a:t>
            </a:r>
            <a:r>
              <a:rPr lang="en-US" altLang="ja-JP" baseline="-25000" dirty="0"/>
              <a:t>4</a:t>
            </a:r>
            <a:r>
              <a:rPr lang="en-US" altLang="ja-JP" dirty="0" smtClean="0"/>
              <a:t> </a:t>
            </a:r>
            <a:r>
              <a:rPr lang="en-US" altLang="ja-JP" dirty="0"/>
              <a:t>&gt;</a:t>
            </a:r>
            <a:r>
              <a:rPr lang="en-US" altLang="ja-JP" dirty="0" smtClean="0"/>
              <a:t> 0 </a:t>
            </a:r>
            <a:r>
              <a:rPr lang="ja-JP" altLang="en-US" dirty="0" smtClean="0"/>
              <a:t>→ </a:t>
            </a:r>
            <a:r>
              <a:rPr lang="en-US" altLang="ja-JP" dirty="0" smtClean="0">
                <a:solidFill>
                  <a:srgbClr val="FF0000"/>
                </a:solidFill>
              </a:rPr>
              <a:t>Destructive</a:t>
            </a:r>
            <a:r>
              <a:rPr lang="en-US" altLang="ja-JP" dirty="0" smtClean="0"/>
              <a:t> contribution</a:t>
            </a:r>
            <a:endParaRPr lang="ja-JP" altLang="en-US" dirty="0"/>
          </a:p>
        </p:txBody>
      </p:sp>
      <p:sp>
        <p:nvSpPr>
          <p:cNvPr id="27" name="円/楕円 26"/>
          <p:cNvSpPr/>
          <p:nvPr/>
        </p:nvSpPr>
        <p:spPr>
          <a:xfrm>
            <a:off x="4737269" y="1268760"/>
            <a:ext cx="266779" cy="2880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/>
          <p:cNvCxnSpPr/>
          <p:nvPr/>
        </p:nvCxnSpPr>
        <p:spPr>
          <a:xfrm flipH="1">
            <a:off x="4427984" y="1556792"/>
            <a:ext cx="360040" cy="72937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正方形/長方形 12"/>
              <p:cNvSpPr/>
              <p:nvPr/>
            </p:nvSpPr>
            <p:spPr>
              <a:xfrm>
                <a:off x="2627784" y="2348880"/>
                <a:ext cx="2736198" cy="370679"/>
              </a:xfrm>
              <a:prstGeom prst="rect">
                <a:avLst/>
              </a:prstGeom>
              <a:ln w="25400">
                <a:solidFill>
                  <a:srgbClr val="00B05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</a:rPr>
                            <m:t>h</m:t>
                          </m:r>
                          <m:sSup>
                            <m:sSupPr>
                              <m:ctrlPr>
                                <a:rPr lang="en-US" altLang="ja-JP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ja-JP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ja-JP" i="1">
                                  <a:latin typeface="Cambria Math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altLang="ja-JP" i="1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en-US" altLang="ja-JP" i="1">
                          <a:latin typeface="Cambria Math"/>
                          <a:ea typeface="Cambria Math"/>
                        </a:rPr>
                        <m:t>≈−(</m:t>
                      </m:r>
                      <m:sSub>
                        <m:sSubPr>
                          <m:ctrlPr>
                            <a:rPr lang="en-US" altLang="ja-JP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altLang="ja-JP" i="1">
                              <a:latin typeface="Cambria Math"/>
                              <a:ea typeface="Cambria Math"/>
                            </a:rPr>
                            <m:t>4</m:t>
                          </m:r>
                        </m:sub>
                      </m:sSub>
                      <m:r>
                        <a:rPr lang="en-US" altLang="ja-JP" i="1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altLang="ja-JP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ja-JP" altLang="en-US" i="1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US" altLang="ja-JP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b>
                      </m:sSub>
                      <m:r>
                        <a:rPr lang="en-US" altLang="ja-JP" b="0" i="1" smtClean="0">
                          <a:latin typeface="Cambria Math"/>
                          <a:ea typeface="Cambria Math"/>
                        </a:rPr>
                        <m:t>/2</m:t>
                      </m:r>
                      <m:r>
                        <a:rPr lang="en-US" altLang="ja-JP" i="1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en-US" altLang="ja-JP" i="1">
                          <a:latin typeface="Cambria Math"/>
                          <a:ea typeface="Cambria Math"/>
                        </a:rPr>
                        <m:t>𝑣</m:t>
                      </m:r>
                    </m:oMath>
                  </m:oMathPara>
                </a14:m>
                <a:endParaRPr lang="en-US" altLang="ja-JP" dirty="0">
                  <a:ea typeface="Cambria Math"/>
                </a:endParaRPr>
              </a:p>
            </p:txBody>
          </p:sp>
        </mc:Choice>
        <mc:Fallback xmlns="">
          <p:sp>
            <p:nvSpPr>
              <p:cNvPr id="13" name="正方形/長方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348880"/>
                <a:ext cx="2736198" cy="370679"/>
              </a:xfrm>
              <a:prstGeom prst="rect">
                <a:avLst/>
              </a:prstGeom>
              <a:blipFill rotWithShape="1">
                <a:blip r:embed="rId8"/>
                <a:stretch>
                  <a:fillRect b="-7692"/>
                </a:stretch>
              </a:blipFill>
              <a:ln w="254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4099010" cy="311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テキスト ボックス 15"/>
          <p:cNvSpPr txBox="1"/>
          <p:nvPr/>
        </p:nvSpPr>
        <p:spPr>
          <a:xfrm>
            <a:off x="4699342" y="4293096"/>
            <a:ext cx="4049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Signal strength (</a:t>
            </a:r>
            <a:r>
              <a:rPr lang="en-US" altLang="ja-JP" dirty="0" err="1"/>
              <a:t>σ</a:t>
            </a:r>
            <a:r>
              <a:rPr lang="en-US" altLang="ja-JP" baseline="-25000" dirty="0" err="1"/>
              <a:t>obs</a:t>
            </a:r>
            <a:r>
              <a:rPr lang="en-US" altLang="ja-JP" dirty="0"/>
              <a:t>/</a:t>
            </a:r>
            <a:r>
              <a:rPr lang="en-US" altLang="ja-JP" dirty="0" err="1"/>
              <a:t>σ</a:t>
            </a:r>
            <a:r>
              <a:rPr lang="en-US" altLang="ja-JP" baseline="-25000" dirty="0" err="1"/>
              <a:t>SM</a:t>
            </a:r>
            <a:r>
              <a:rPr lang="en-US" altLang="ja-JP" dirty="0" smtClean="0"/>
              <a:t>) is </a:t>
            </a:r>
          </a:p>
          <a:p>
            <a:r>
              <a:rPr lang="en-US" altLang="ja-JP" dirty="0"/>
              <a:t> 1.56± 0.43 (CMS</a:t>
            </a:r>
            <a:r>
              <a:rPr lang="en-US" altLang="ja-JP" dirty="0" smtClean="0"/>
              <a:t>) and </a:t>
            </a:r>
            <a:r>
              <a:rPr lang="en-US" altLang="ja-JP" dirty="0"/>
              <a:t>1.9±0.5 (</a:t>
            </a:r>
            <a:r>
              <a:rPr lang="en-US" altLang="ja-JP" dirty="0" smtClean="0"/>
              <a:t>ATLAS).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427984" y="5589240"/>
            <a:ext cx="4536504" cy="70788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When triplet Higgs mass ~ 300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,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err="1" smtClean="0"/>
              <a:t>hγγ</a:t>
            </a:r>
            <a:r>
              <a:rPr lang="en-US" altLang="ja-JP" sz="2000" dirty="0" smtClean="0"/>
              <a:t> can be enhanced by ~ </a:t>
            </a:r>
            <a:r>
              <a:rPr lang="en-US" altLang="ja-JP" sz="2000" dirty="0"/>
              <a:t>+40 % </a:t>
            </a:r>
            <a:r>
              <a:rPr lang="en-US" altLang="ja-JP" sz="2000" dirty="0" smtClean="0"/>
              <a:t>~ +50% .  </a:t>
            </a:r>
            <a:endParaRPr kumimoji="1" lang="ja-JP" altLang="en-US" sz="2000" dirty="0"/>
          </a:p>
        </p:txBody>
      </p:sp>
      <p:sp>
        <p:nvSpPr>
          <p:cNvPr id="11" name="左中かっこ 10"/>
          <p:cNvSpPr/>
          <p:nvPr/>
        </p:nvSpPr>
        <p:spPr>
          <a:xfrm>
            <a:off x="3935440" y="2996952"/>
            <a:ext cx="226343" cy="58781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9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739086" y="251937"/>
            <a:ext cx="5441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err="1" smtClean="0">
                <a:solidFill>
                  <a:srgbClr val="00B050"/>
                </a:solidFill>
              </a:rPr>
              <a:t>Arhrib</a:t>
            </a:r>
            <a:r>
              <a:rPr kumimoji="1" lang="en-US" altLang="ja-JP" sz="1600" i="1" dirty="0" smtClean="0">
                <a:solidFill>
                  <a:srgbClr val="00B050"/>
                </a:solidFill>
              </a:rPr>
              <a:t>, et al. JHEP04 (2012); </a:t>
            </a:r>
          </a:p>
          <a:p>
            <a:r>
              <a:rPr kumimoji="1" lang="en-US" altLang="ja-JP" sz="1600" i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600" i="1" dirty="0" smtClean="0">
                <a:solidFill>
                  <a:srgbClr val="00B050"/>
                </a:solidFill>
              </a:rPr>
              <a:t>, KY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i="1" dirty="0">
                <a:solidFill>
                  <a:srgbClr val="00B050"/>
                </a:solidFill>
              </a:rPr>
              <a:t> 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PRD85 (2012); </a:t>
            </a:r>
            <a:r>
              <a:rPr lang="en-US" altLang="ja-JP" sz="1600" i="1" dirty="0" err="1" smtClean="0">
                <a:solidFill>
                  <a:srgbClr val="00B050"/>
                </a:solidFill>
              </a:rPr>
              <a:t>Akeroyd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i="1" dirty="0" err="1" smtClean="0">
                <a:solidFill>
                  <a:srgbClr val="00B050"/>
                </a:solidFill>
              </a:rPr>
              <a:t>Moretti</a:t>
            </a:r>
            <a:r>
              <a:rPr lang="ja-JP" altLang="en-US" sz="1600" b="1" dirty="0" smtClean="0"/>
              <a:t> 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PRD86 </a:t>
            </a:r>
            <a:r>
              <a:rPr lang="en-US" altLang="ja-JP" sz="1600" i="1" dirty="0">
                <a:solidFill>
                  <a:srgbClr val="00B050"/>
                </a:solidFill>
              </a:rPr>
              <a:t>(2012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)</a:t>
            </a:r>
            <a:endParaRPr kumimoji="1" lang="ja-JP" altLang="en-US" sz="1600" i="1" dirty="0">
              <a:solidFill>
                <a:srgbClr val="00B05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48000" y="3852000"/>
            <a:ext cx="360000" cy="2448000"/>
          </a:xfrm>
          <a:prstGeom prst="rect">
            <a:avLst/>
          </a:prstGeom>
          <a:solidFill>
            <a:schemeClr val="bg2">
              <a:lumMod val="9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97429" y="5508521"/>
            <a:ext cx="1530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Disallowed </a:t>
            </a:r>
          </a:p>
          <a:p>
            <a:r>
              <a:rPr lang="en-US" altLang="ja-JP" sz="1600" dirty="0"/>
              <a:t>b</a:t>
            </a:r>
            <a:r>
              <a:rPr lang="en-US" altLang="ja-JP" sz="1600" dirty="0" smtClean="0"/>
              <a:t>y vacuum stab.</a:t>
            </a:r>
            <a:endParaRPr kumimoji="1" lang="ja-JP" altLang="en-US" sz="1600" dirty="0"/>
          </a:p>
        </p:txBody>
      </p:sp>
      <p:cxnSp>
        <p:nvCxnSpPr>
          <p:cNvPr id="18" name="直線矢印コネクタ 17"/>
          <p:cNvCxnSpPr/>
          <p:nvPr/>
        </p:nvCxnSpPr>
        <p:spPr>
          <a:xfrm flipH="1" flipV="1">
            <a:off x="738195" y="5800908"/>
            <a:ext cx="377421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16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36512" y="-27384"/>
            <a:ext cx="8229600" cy="922114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Renormalized </a:t>
            </a:r>
            <a:r>
              <a:rPr kumimoji="1" lang="en-US" altLang="ja-JP" sz="4000" dirty="0" err="1" smtClean="0"/>
              <a:t>hhh</a:t>
            </a:r>
            <a:r>
              <a:rPr kumimoji="1" lang="en-US" altLang="ja-JP" sz="4000" dirty="0" smtClean="0"/>
              <a:t> coupling</a:t>
            </a:r>
            <a:endParaRPr kumimoji="1" lang="ja-JP" altLang="en-US" sz="4000" dirty="0"/>
          </a:p>
        </p:txBody>
      </p:sp>
      <p:sp>
        <p:nvSpPr>
          <p:cNvPr id="4" name="正方形/長方形 3"/>
          <p:cNvSpPr/>
          <p:nvPr/>
        </p:nvSpPr>
        <p:spPr>
          <a:xfrm>
            <a:off x="467544" y="5805264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When </a:t>
            </a:r>
            <a:r>
              <a:rPr lang="en-US" altLang="ja-JP" sz="2400" dirty="0" err="1" smtClean="0">
                <a:solidFill>
                  <a:srgbClr val="FF0000"/>
                </a:solidFill>
              </a:rPr>
              <a:t>hγγ</a:t>
            </a:r>
            <a:r>
              <a:rPr lang="en-US" altLang="ja-JP" sz="2400" dirty="0" smtClean="0">
                <a:solidFill>
                  <a:srgbClr val="FF0000"/>
                </a:solidFill>
              </a:rPr>
              <a:t> (HTM) </a:t>
            </a:r>
            <a:r>
              <a:rPr lang="en-US" altLang="ja-JP" sz="2400" dirty="0">
                <a:solidFill>
                  <a:srgbClr val="FF0000"/>
                </a:solidFill>
              </a:rPr>
              <a:t>&gt; </a:t>
            </a:r>
            <a:r>
              <a:rPr lang="en-US" altLang="ja-JP" sz="2400" dirty="0" err="1">
                <a:solidFill>
                  <a:srgbClr val="FF0000"/>
                </a:solidFill>
              </a:rPr>
              <a:t>hγγ</a:t>
            </a: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(</a:t>
            </a:r>
            <a:r>
              <a:rPr lang="en-US" altLang="ja-JP" sz="2400" dirty="0">
                <a:solidFill>
                  <a:srgbClr val="FF0000"/>
                </a:solidFill>
              </a:rPr>
              <a:t>S</a:t>
            </a:r>
            <a:r>
              <a:rPr lang="en-US" altLang="ja-JP" sz="2400" dirty="0" smtClean="0">
                <a:solidFill>
                  <a:srgbClr val="FF0000"/>
                </a:solidFill>
              </a:rPr>
              <a:t>M) </a:t>
            </a:r>
            <a:r>
              <a:rPr lang="en-US" altLang="ja-JP" sz="2400" dirty="0" smtClean="0"/>
              <a:t>[λ</a:t>
            </a:r>
            <a:r>
              <a:rPr lang="en-US" altLang="ja-JP" sz="2400" baseline="-25000" dirty="0" smtClean="0"/>
              <a:t>4</a:t>
            </a:r>
            <a:r>
              <a:rPr lang="en-US" altLang="ja-JP" sz="2400" dirty="0" smtClean="0"/>
              <a:t> &lt;0],  </a:t>
            </a:r>
            <a:r>
              <a:rPr lang="en-US" altLang="ja-JP" sz="2400" dirty="0" err="1" smtClean="0">
                <a:solidFill>
                  <a:srgbClr val="0070C0"/>
                </a:solidFill>
              </a:rPr>
              <a:t>hhh</a:t>
            </a:r>
            <a:r>
              <a:rPr lang="en-US" altLang="ja-JP" sz="2400" dirty="0" smtClean="0">
                <a:solidFill>
                  <a:srgbClr val="0070C0"/>
                </a:solidFill>
              </a:rPr>
              <a:t> (HTM) &lt; </a:t>
            </a:r>
            <a:r>
              <a:rPr lang="en-US" altLang="ja-JP" sz="2400" dirty="0" err="1" smtClean="0">
                <a:solidFill>
                  <a:srgbClr val="0070C0"/>
                </a:solidFill>
              </a:rPr>
              <a:t>hhh</a:t>
            </a:r>
            <a:r>
              <a:rPr lang="en-US" altLang="ja-JP" sz="2400" dirty="0" smtClean="0">
                <a:solidFill>
                  <a:srgbClr val="0070C0"/>
                </a:solidFill>
              </a:rPr>
              <a:t> (SM).</a:t>
            </a:r>
          </a:p>
          <a:p>
            <a:r>
              <a:rPr lang="en-US" altLang="ja-JP" sz="2400" dirty="0" smtClean="0"/>
              <a:t>In the case of λ</a:t>
            </a:r>
            <a:r>
              <a:rPr lang="en-US" altLang="ja-JP" sz="2400" baseline="-25000" dirty="0" smtClean="0"/>
              <a:t>4 </a:t>
            </a:r>
            <a:r>
              <a:rPr lang="en-US" altLang="ja-JP" sz="2400" dirty="0" smtClean="0"/>
              <a:t>~ -2, deviation of the </a:t>
            </a:r>
            <a:r>
              <a:rPr lang="en-US" altLang="ja-JP" sz="2400" dirty="0" err="1" smtClean="0"/>
              <a:t>hhh</a:t>
            </a:r>
            <a:r>
              <a:rPr lang="en-US" altLang="ja-JP" sz="2400" dirty="0" smtClean="0"/>
              <a:t> coupling is -10 ~ -60 %. </a:t>
            </a:r>
            <a:endParaRPr lang="en-US" altLang="ja-JP" sz="2400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064" y="2132856"/>
            <a:ext cx="4769296" cy="371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コネクタ 4"/>
          <p:cNvCxnSpPr/>
          <p:nvPr/>
        </p:nvCxnSpPr>
        <p:spPr>
          <a:xfrm>
            <a:off x="4283968" y="2492896"/>
            <a:ext cx="0" cy="2808312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/>
          <p:cNvGrpSpPr/>
          <p:nvPr/>
        </p:nvGrpSpPr>
        <p:grpSpPr>
          <a:xfrm>
            <a:off x="539552" y="1243134"/>
            <a:ext cx="919336" cy="828092"/>
            <a:chOff x="3419872" y="1268760"/>
            <a:chExt cx="919336" cy="1080120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3851920" y="1268760"/>
              <a:ext cx="0" cy="504056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flipH="1">
              <a:off x="3419872" y="1916832"/>
              <a:ext cx="360040" cy="432048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3923928" y="1916832"/>
              <a:ext cx="415280" cy="432048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円/楕円 11"/>
            <p:cNvSpPr/>
            <p:nvPr/>
          </p:nvSpPr>
          <p:spPr>
            <a:xfrm>
              <a:off x="3663516" y="1700808"/>
              <a:ext cx="332420" cy="360040"/>
            </a:xfrm>
            <a:prstGeom prst="ellipse">
              <a:avLst/>
            </a:prstGeom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051720" y="1171126"/>
            <a:ext cx="919336" cy="828092"/>
            <a:chOff x="3419872" y="1340768"/>
            <a:chExt cx="919336" cy="1080120"/>
          </a:xfrm>
        </p:grpSpPr>
        <p:cxnSp>
          <p:nvCxnSpPr>
            <p:cNvPr id="14" name="直線コネクタ 13"/>
            <p:cNvCxnSpPr/>
            <p:nvPr/>
          </p:nvCxnSpPr>
          <p:spPr>
            <a:xfrm>
              <a:off x="3851920" y="1340768"/>
              <a:ext cx="0" cy="504056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H="1">
              <a:off x="3419872" y="1988840"/>
              <a:ext cx="360040" cy="432048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>
              <a:off x="3923928" y="1988840"/>
              <a:ext cx="415280" cy="432048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円/楕円 16"/>
            <p:cNvSpPr/>
            <p:nvPr/>
          </p:nvSpPr>
          <p:spPr>
            <a:xfrm>
              <a:off x="3790764" y="1844824"/>
              <a:ext cx="116396" cy="144016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425800" y="1135122"/>
            <a:ext cx="936104" cy="828092"/>
            <a:chOff x="3331096" y="1340768"/>
            <a:chExt cx="1080120" cy="1008112"/>
          </a:xfrm>
        </p:grpSpPr>
        <p:cxnSp>
          <p:nvCxnSpPr>
            <p:cNvPr id="19" name="直線コネクタ 18"/>
            <p:cNvCxnSpPr/>
            <p:nvPr/>
          </p:nvCxnSpPr>
          <p:spPr>
            <a:xfrm>
              <a:off x="3829726" y="1340768"/>
              <a:ext cx="5426" cy="360040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flipH="1">
              <a:off x="3331096" y="1988840"/>
              <a:ext cx="360040" cy="360040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3995936" y="1988840"/>
              <a:ext cx="415280" cy="360040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円/楕円 21"/>
            <p:cNvSpPr/>
            <p:nvPr/>
          </p:nvSpPr>
          <p:spPr>
            <a:xfrm>
              <a:off x="3663516" y="1700808"/>
              <a:ext cx="332420" cy="360040"/>
            </a:xfrm>
            <a:prstGeom prst="ellipse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171" name="グループ化 7170"/>
          <p:cNvGrpSpPr/>
          <p:nvPr/>
        </p:nvGrpSpPr>
        <p:grpSpPr>
          <a:xfrm>
            <a:off x="5380856" y="1099118"/>
            <a:ext cx="847328" cy="900100"/>
            <a:chOff x="5652120" y="980728"/>
            <a:chExt cx="919336" cy="1008112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5652120" y="980728"/>
              <a:ext cx="919336" cy="1008112"/>
              <a:chOff x="3419872" y="1268760"/>
              <a:chExt cx="919336" cy="1008112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>
                <a:off x="3851752" y="1268760"/>
                <a:ext cx="168" cy="360040"/>
              </a:xfrm>
              <a:prstGeom prst="line">
                <a:avLst/>
              </a:prstGeom>
              <a:ln w="508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/>
              <p:cNvCxnSpPr/>
              <p:nvPr/>
            </p:nvCxnSpPr>
            <p:spPr>
              <a:xfrm flipH="1">
                <a:off x="3419872" y="1916832"/>
                <a:ext cx="360040" cy="360040"/>
              </a:xfrm>
              <a:prstGeom prst="line">
                <a:avLst/>
              </a:prstGeom>
              <a:ln w="508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>
              <a:xfrm>
                <a:off x="3923928" y="1916832"/>
                <a:ext cx="415280" cy="360040"/>
              </a:xfrm>
              <a:prstGeom prst="line">
                <a:avLst/>
              </a:prstGeom>
              <a:ln w="50800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フローチャート : 和接合 26"/>
            <p:cNvSpPr/>
            <p:nvPr/>
          </p:nvSpPr>
          <p:spPr>
            <a:xfrm>
              <a:off x="5958000" y="1404000"/>
              <a:ext cx="252000" cy="234316"/>
            </a:xfrm>
            <a:prstGeom prst="flowChartSummingJunction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7172" name="テキスト ボックス 7171"/>
          <p:cNvSpPr txBox="1"/>
          <p:nvPr/>
        </p:nvSpPr>
        <p:spPr>
          <a:xfrm>
            <a:off x="233058" y="1948770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/>
              <a:t>h</a:t>
            </a:r>
            <a:endParaRPr kumimoji="1" lang="ja-JP" altLang="en-US" sz="2000" b="1" i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444370" y="192314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 smtClean="0"/>
              <a:t>h</a:t>
            </a:r>
            <a:endParaRPr lang="ja-JP" altLang="en-US" sz="2000" b="1" i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27584" y="764704"/>
            <a:ext cx="3193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/>
              <a:t>h</a:t>
            </a:r>
            <a:endParaRPr lang="ja-JP" altLang="en-US" sz="2000" b="1" i="1" dirty="0"/>
          </a:p>
          <a:p>
            <a:endParaRPr kumimoji="1" lang="ja-JP" altLang="en-US" sz="2000" b="1" i="1" dirty="0">
              <a:solidFill>
                <a:srgbClr val="0070C0"/>
              </a:solidFill>
            </a:endParaRPr>
          </a:p>
        </p:txBody>
      </p:sp>
      <p:sp>
        <p:nvSpPr>
          <p:cNvPr id="7173" name="テキスト ボックス 7172"/>
          <p:cNvSpPr txBox="1"/>
          <p:nvPr/>
        </p:nvSpPr>
        <p:spPr>
          <a:xfrm>
            <a:off x="1535227" y="137868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=</a:t>
            </a:r>
            <a:endParaRPr kumimoji="1" lang="ja-JP" altLang="en-US" sz="20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034958" y="138715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+</a:t>
            </a:r>
            <a:endParaRPr kumimoji="1" lang="ja-JP" altLang="en-US" sz="20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403110" y="138715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+</a:t>
            </a:r>
            <a:endParaRPr kumimoji="1" lang="ja-JP" altLang="en-US" sz="2000" b="1" dirty="0"/>
          </a:p>
        </p:txBody>
      </p:sp>
      <p:sp>
        <p:nvSpPr>
          <p:cNvPr id="7175" name="テキスト ボックス 7174"/>
          <p:cNvSpPr txBox="1"/>
          <p:nvPr/>
        </p:nvSpPr>
        <p:spPr>
          <a:xfrm>
            <a:off x="907764" y="2492896"/>
            <a:ext cx="1864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B050"/>
                </a:solidFill>
              </a:rPr>
              <a:t>Corresponds to </a:t>
            </a:r>
          </a:p>
          <a:p>
            <a:r>
              <a:rPr lang="en-US" altLang="ja-JP" sz="2000" b="1" dirty="0" err="1" smtClean="0">
                <a:solidFill>
                  <a:srgbClr val="00B050"/>
                </a:solidFill>
              </a:rPr>
              <a:t>Δh</a:t>
            </a:r>
            <a:r>
              <a:rPr kumimoji="1" lang="en-US" altLang="ja-JP" sz="2000" b="1" dirty="0" err="1" smtClean="0">
                <a:solidFill>
                  <a:srgbClr val="00B050"/>
                </a:solidFill>
              </a:rPr>
              <a:t>γγ</a:t>
            </a:r>
            <a:r>
              <a:rPr kumimoji="1" lang="en-US" altLang="ja-JP" sz="2000" b="1" dirty="0" smtClean="0">
                <a:solidFill>
                  <a:srgbClr val="00B050"/>
                </a:solidFill>
              </a:rPr>
              <a:t> ~ +50 %</a:t>
            </a:r>
            <a:endParaRPr kumimoji="1" lang="ja-JP" altLang="en-US" sz="2000" b="1" dirty="0">
              <a:solidFill>
                <a:srgbClr val="00B050"/>
              </a:solidFill>
            </a:endParaRPr>
          </a:p>
        </p:txBody>
      </p:sp>
      <p:cxnSp>
        <p:nvCxnSpPr>
          <p:cNvPr id="7177" name="直線矢印コネクタ 7176"/>
          <p:cNvCxnSpPr/>
          <p:nvPr/>
        </p:nvCxnSpPr>
        <p:spPr>
          <a:xfrm>
            <a:off x="2897887" y="2852936"/>
            <a:ext cx="1170057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8" name="テキスト ボックス 7177"/>
          <p:cNvSpPr txBox="1"/>
          <p:nvPr/>
        </p:nvSpPr>
        <p:spPr>
          <a:xfrm>
            <a:off x="3347864" y="94581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1PI</a:t>
            </a:r>
            <a:endParaRPr kumimoji="1" lang="ja-JP" altLang="en-US" b="1" i="1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782203" y="956843"/>
            <a:ext cx="941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Counter</a:t>
            </a:r>
          </a:p>
          <a:p>
            <a:r>
              <a:rPr kumimoji="1" lang="en-US" altLang="ja-JP" b="1" i="1" dirty="0" smtClean="0"/>
              <a:t> ter</a:t>
            </a:r>
            <a:r>
              <a:rPr lang="en-US" altLang="ja-JP" b="1" i="1" dirty="0"/>
              <a:t>m</a:t>
            </a:r>
            <a:endParaRPr kumimoji="1" lang="ja-JP" altLang="en-US" b="1" i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883924" y="94581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Tree</a:t>
            </a:r>
            <a:endParaRPr kumimoji="1" lang="ja-JP" altLang="en-US" b="1" i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483012" y="65160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4860032" y="620688"/>
            <a:ext cx="4389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 smtClean="0">
                <a:solidFill>
                  <a:srgbClr val="00B050"/>
                </a:solidFill>
              </a:rPr>
              <a:t>Aoki, </a:t>
            </a:r>
            <a:r>
              <a:rPr lang="en-US" altLang="ja-JP" i="1" dirty="0" err="1" smtClean="0">
                <a:solidFill>
                  <a:srgbClr val="00B050"/>
                </a:solidFill>
              </a:rPr>
              <a:t>Kanemura</a:t>
            </a:r>
            <a:r>
              <a:rPr lang="en-US" altLang="ja-JP" i="1" dirty="0">
                <a:solidFill>
                  <a:srgbClr val="00B050"/>
                </a:solidFill>
              </a:rPr>
              <a:t>, </a:t>
            </a:r>
            <a:r>
              <a:rPr lang="en-US" altLang="ja-JP" i="1" dirty="0" smtClean="0">
                <a:solidFill>
                  <a:srgbClr val="00B050"/>
                </a:solidFill>
              </a:rPr>
              <a:t>Kikuchi, KY</a:t>
            </a:r>
            <a:r>
              <a:rPr lang="en-US" altLang="ja-JP" i="1" dirty="0">
                <a:solidFill>
                  <a:srgbClr val="00B050"/>
                </a:solidFill>
              </a:rPr>
              <a:t>,  </a:t>
            </a:r>
            <a:r>
              <a:rPr lang="en-US" altLang="ja-JP" i="1" dirty="0" smtClean="0">
                <a:solidFill>
                  <a:srgbClr val="00B050"/>
                </a:solidFill>
              </a:rPr>
              <a:t>PLB714 </a:t>
            </a:r>
            <a:r>
              <a:rPr lang="en-US" altLang="ja-JP" i="1" dirty="0">
                <a:solidFill>
                  <a:srgbClr val="00B050"/>
                </a:solidFill>
              </a:rPr>
              <a:t>(2012</a:t>
            </a:r>
            <a:r>
              <a:rPr lang="en-US" altLang="ja-JP" i="1" dirty="0" smtClean="0">
                <a:solidFill>
                  <a:srgbClr val="00B050"/>
                </a:solidFill>
              </a:rPr>
              <a:t>)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19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492" y="2276872"/>
            <a:ext cx="4370980" cy="337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76871"/>
            <a:ext cx="4379465" cy="337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22114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Renormalized </a:t>
            </a:r>
            <a:r>
              <a:rPr lang="en-US" altLang="ja-JP" sz="3600" dirty="0" err="1" smtClean="0"/>
              <a:t>hZZ</a:t>
            </a:r>
            <a:r>
              <a:rPr lang="en-US" altLang="ja-JP" sz="3600" dirty="0"/>
              <a:t> </a:t>
            </a:r>
            <a:r>
              <a:rPr lang="en-US" altLang="ja-JP" sz="3600" dirty="0" smtClean="0"/>
              <a:t>and </a:t>
            </a:r>
            <a:r>
              <a:rPr lang="en-US" altLang="ja-JP" sz="3600" dirty="0" err="1" smtClean="0"/>
              <a:t>h</a:t>
            </a:r>
            <a:r>
              <a:rPr kumimoji="1" lang="en-US" altLang="ja-JP" sz="3600" dirty="0" err="1" smtClean="0"/>
              <a:t>WW</a:t>
            </a:r>
            <a:r>
              <a:rPr kumimoji="1" lang="en-US" altLang="ja-JP" sz="3600" dirty="0" smtClean="0"/>
              <a:t> coupling</a:t>
            </a:r>
            <a:endParaRPr kumimoji="1" lang="ja-JP" altLang="en-US" sz="36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578275" y="1321836"/>
            <a:ext cx="576064" cy="496855"/>
            <a:chOff x="3419872" y="1700808"/>
            <a:chExt cx="576064" cy="648072"/>
          </a:xfrm>
        </p:grpSpPr>
        <p:cxnSp>
          <p:nvCxnSpPr>
            <p:cNvPr id="11" name="直線コネクタ 10"/>
            <p:cNvCxnSpPr/>
            <p:nvPr/>
          </p:nvCxnSpPr>
          <p:spPr>
            <a:xfrm flipH="1">
              <a:off x="3419872" y="1916832"/>
              <a:ext cx="360040" cy="432048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円/楕円 12"/>
            <p:cNvSpPr/>
            <p:nvPr/>
          </p:nvSpPr>
          <p:spPr>
            <a:xfrm>
              <a:off x="3663516" y="1700808"/>
              <a:ext cx="332420" cy="360040"/>
            </a:xfrm>
            <a:prstGeom prst="ellipse">
              <a:avLst/>
            </a:prstGeom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162451" y="1408398"/>
            <a:ext cx="487288" cy="441648"/>
            <a:chOff x="3419872" y="1844824"/>
            <a:chExt cx="487288" cy="576064"/>
          </a:xfrm>
        </p:grpSpPr>
        <p:cxnSp>
          <p:nvCxnSpPr>
            <p:cNvPr id="16" name="直線コネクタ 15"/>
            <p:cNvCxnSpPr/>
            <p:nvPr/>
          </p:nvCxnSpPr>
          <p:spPr>
            <a:xfrm flipH="1">
              <a:off x="3419872" y="1988840"/>
              <a:ext cx="360040" cy="432048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円/楕円 17"/>
            <p:cNvSpPr/>
            <p:nvPr/>
          </p:nvSpPr>
          <p:spPr>
            <a:xfrm>
              <a:off x="3790764" y="1844824"/>
              <a:ext cx="116396" cy="144016"/>
            </a:xfrm>
            <a:prstGeom prst="ellipse">
              <a:avLst/>
            </a:prstGeom>
            <a:solidFill>
              <a:schemeClr val="tx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3536538" y="1353710"/>
            <a:ext cx="576196" cy="532345"/>
            <a:chOff x="3331096" y="1700808"/>
            <a:chExt cx="664840" cy="648072"/>
          </a:xfrm>
        </p:grpSpPr>
        <p:cxnSp>
          <p:nvCxnSpPr>
            <p:cNvPr id="21" name="直線コネクタ 20"/>
            <p:cNvCxnSpPr/>
            <p:nvPr/>
          </p:nvCxnSpPr>
          <p:spPr>
            <a:xfrm flipH="1">
              <a:off x="3331096" y="1988840"/>
              <a:ext cx="360040" cy="360040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円/楕円 22"/>
            <p:cNvSpPr/>
            <p:nvPr/>
          </p:nvSpPr>
          <p:spPr>
            <a:xfrm>
              <a:off x="3663516" y="1700808"/>
              <a:ext cx="332420" cy="360040"/>
            </a:xfrm>
            <a:prstGeom prst="ellipse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5588465" y="1352744"/>
            <a:ext cx="514183" cy="522179"/>
            <a:chOff x="5652120" y="1404000"/>
            <a:chExt cx="557880" cy="584840"/>
          </a:xfrm>
        </p:grpSpPr>
        <p:cxnSp>
          <p:nvCxnSpPr>
            <p:cNvPr id="28" name="直線コネクタ 27"/>
            <p:cNvCxnSpPr/>
            <p:nvPr/>
          </p:nvCxnSpPr>
          <p:spPr>
            <a:xfrm flipH="1">
              <a:off x="5652120" y="1628799"/>
              <a:ext cx="360040" cy="360041"/>
            </a:xfrm>
            <a:prstGeom prst="line">
              <a:avLst/>
            </a:prstGeom>
            <a:ln w="508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フローチャート : 和接合 25"/>
            <p:cNvSpPr/>
            <p:nvPr/>
          </p:nvSpPr>
          <p:spPr>
            <a:xfrm>
              <a:off x="5958000" y="1404000"/>
              <a:ext cx="252000" cy="234316"/>
            </a:xfrm>
            <a:prstGeom prst="flowChartSummingJunction">
              <a:avLst/>
            </a:prstGeom>
            <a:noFill/>
            <a:ln w="508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1645958" y="115751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=</a:t>
            </a:r>
            <a:endParaRPr kumimoji="1" lang="ja-JP" altLang="en-US" sz="20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145689" y="130999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+</a:t>
            </a:r>
            <a:endParaRPr kumimoji="1" lang="ja-JP" altLang="en-US" sz="20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610723" y="126285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+</a:t>
            </a:r>
            <a:endParaRPr kumimoji="1" lang="ja-JP" altLang="en-US" sz="20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458595" y="86865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1PI</a:t>
            </a:r>
            <a:endParaRPr kumimoji="1" lang="ja-JP" altLang="en-US" b="1" i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989816" y="832547"/>
            <a:ext cx="941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Counter</a:t>
            </a:r>
          </a:p>
          <a:p>
            <a:r>
              <a:rPr kumimoji="1" lang="en-US" altLang="ja-JP" b="1" i="1" dirty="0" smtClean="0"/>
              <a:t> ter</a:t>
            </a:r>
            <a:r>
              <a:rPr lang="en-US" altLang="ja-JP" b="1" i="1" dirty="0"/>
              <a:t>m</a:t>
            </a:r>
            <a:endParaRPr kumimoji="1" lang="ja-JP" altLang="en-US" b="1" i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946427" y="796642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Tree</a:t>
            </a:r>
            <a:endParaRPr kumimoji="1" lang="ja-JP" altLang="en-US" b="1" i="1" dirty="0"/>
          </a:p>
        </p:txBody>
      </p:sp>
      <p:sp>
        <p:nvSpPr>
          <p:cNvPr id="3" name="フリーフォーム 2"/>
          <p:cNvSpPr/>
          <p:nvPr/>
        </p:nvSpPr>
        <p:spPr>
          <a:xfrm>
            <a:off x="988129" y="877942"/>
            <a:ext cx="94202" cy="472698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フリーフォーム 36"/>
          <p:cNvSpPr/>
          <p:nvPr/>
        </p:nvSpPr>
        <p:spPr>
          <a:xfrm rot="18718489" flipH="1">
            <a:off x="1264000" y="1436703"/>
            <a:ext cx="77121" cy="523082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/>
          <p:cNvSpPr/>
          <p:nvPr/>
        </p:nvSpPr>
        <p:spPr>
          <a:xfrm>
            <a:off x="2572305" y="949950"/>
            <a:ext cx="94202" cy="472698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 38"/>
          <p:cNvSpPr/>
          <p:nvPr/>
        </p:nvSpPr>
        <p:spPr>
          <a:xfrm>
            <a:off x="3940457" y="877942"/>
            <a:ext cx="94202" cy="472698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フリーフォーム 39"/>
          <p:cNvSpPr/>
          <p:nvPr/>
        </p:nvSpPr>
        <p:spPr>
          <a:xfrm>
            <a:off x="5981555" y="862164"/>
            <a:ext cx="94202" cy="472698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 40"/>
          <p:cNvSpPr/>
          <p:nvPr/>
        </p:nvSpPr>
        <p:spPr>
          <a:xfrm rot="18718489" flipH="1">
            <a:off x="2776168" y="1420925"/>
            <a:ext cx="77121" cy="523082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/>
          <p:cNvSpPr/>
          <p:nvPr/>
        </p:nvSpPr>
        <p:spPr>
          <a:xfrm rot="18718489" flipH="1">
            <a:off x="4216328" y="1492933"/>
            <a:ext cx="77121" cy="523082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フリーフォーム 42"/>
          <p:cNvSpPr/>
          <p:nvPr/>
        </p:nvSpPr>
        <p:spPr>
          <a:xfrm rot="18718489" flipH="1">
            <a:off x="6257426" y="1420925"/>
            <a:ext cx="77121" cy="523082"/>
          </a:xfrm>
          <a:custGeom>
            <a:avLst/>
            <a:gdLst>
              <a:gd name="connsiteX0" fmla="*/ 153014 w 216514"/>
              <a:gd name="connsiteY0" fmla="*/ 723900 h 723900"/>
              <a:gd name="connsiteX1" fmla="*/ 614 w 216514"/>
              <a:gd name="connsiteY1" fmla="*/ 596900 h 723900"/>
              <a:gd name="connsiteX2" fmla="*/ 203814 w 216514"/>
              <a:gd name="connsiteY2" fmla="*/ 469900 h 723900"/>
              <a:gd name="connsiteX3" fmla="*/ 13314 w 216514"/>
              <a:gd name="connsiteY3" fmla="*/ 342900 h 723900"/>
              <a:gd name="connsiteX4" fmla="*/ 216514 w 216514"/>
              <a:gd name="connsiteY4" fmla="*/ 215900 h 723900"/>
              <a:gd name="connsiteX5" fmla="*/ 13314 w 216514"/>
              <a:gd name="connsiteY5" fmla="*/ 101600 h 723900"/>
              <a:gd name="connsiteX6" fmla="*/ 153014 w 216514"/>
              <a:gd name="connsiteY6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514" h="723900">
                <a:moveTo>
                  <a:pt x="153014" y="723900"/>
                </a:moveTo>
                <a:cubicBezTo>
                  <a:pt x="72580" y="681566"/>
                  <a:pt x="-7853" y="639233"/>
                  <a:pt x="614" y="596900"/>
                </a:cubicBezTo>
                <a:cubicBezTo>
                  <a:pt x="9081" y="554567"/>
                  <a:pt x="201697" y="512233"/>
                  <a:pt x="203814" y="469900"/>
                </a:cubicBezTo>
                <a:cubicBezTo>
                  <a:pt x="205931" y="427567"/>
                  <a:pt x="11197" y="385233"/>
                  <a:pt x="13314" y="342900"/>
                </a:cubicBezTo>
                <a:cubicBezTo>
                  <a:pt x="15431" y="300567"/>
                  <a:pt x="216514" y="256117"/>
                  <a:pt x="216514" y="215900"/>
                </a:cubicBezTo>
                <a:cubicBezTo>
                  <a:pt x="216514" y="175683"/>
                  <a:pt x="23897" y="137583"/>
                  <a:pt x="13314" y="101600"/>
                </a:cubicBezTo>
                <a:cubicBezTo>
                  <a:pt x="2731" y="65617"/>
                  <a:pt x="77872" y="32808"/>
                  <a:pt x="153014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18235" y="177397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/>
              <a:t>h</a:t>
            </a:r>
            <a:endParaRPr kumimoji="1" lang="ja-JP" altLang="en-US" sz="2000" b="1" i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23528" y="724634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/>
              <a:t> Z, W</a:t>
            </a:r>
            <a:endParaRPr kumimoji="1" lang="ja-JP" altLang="en-US" b="1" i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175443" y="1835532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 smtClean="0"/>
              <a:t>Z, W</a:t>
            </a:r>
            <a:endParaRPr kumimoji="1" lang="ja-JP" altLang="en-US" b="1" i="1" dirty="0"/>
          </a:p>
        </p:txBody>
      </p:sp>
      <p:cxnSp>
        <p:nvCxnSpPr>
          <p:cNvPr id="48" name="直線コネクタ 47"/>
          <p:cNvCxnSpPr/>
          <p:nvPr/>
        </p:nvCxnSpPr>
        <p:spPr>
          <a:xfrm>
            <a:off x="1111411" y="2564904"/>
            <a:ext cx="4205" cy="2664296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5503899" y="2564904"/>
            <a:ext cx="4205" cy="2664296"/>
          </a:xfrm>
          <a:prstGeom prst="line">
            <a:avLst/>
          </a:prstGeom>
          <a:ln w="3810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>
            <a:off x="467544" y="5694347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In the case of</a:t>
            </a:r>
            <a:r>
              <a:rPr lang="en-US" altLang="ja-JP" sz="2400" dirty="0" smtClean="0">
                <a:solidFill>
                  <a:srgbClr val="0070C0"/>
                </a:solidFill>
              </a:rPr>
              <a:t> </a:t>
            </a:r>
            <a:r>
              <a:rPr lang="en-US" altLang="ja-JP" sz="2400" dirty="0" smtClean="0"/>
              <a:t>λ</a:t>
            </a:r>
            <a:r>
              <a:rPr lang="en-US" altLang="ja-JP" sz="2400" baseline="-25000" dirty="0" smtClean="0"/>
              <a:t>4 </a:t>
            </a:r>
            <a:r>
              <a:rPr lang="en-US" altLang="ja-JP" sz="2400" dirty="0" smtClean="0"/>
              <a:t>~ -2, </a:t>
            </a:r>
          </a:p>
          <a:p>
            <a:r>
              <a:rPr lang="en-US" altLang="ja-JP" sz="2400" dirty="0" smtClean="0"/>
              <a:t>deviation of the </a:t>
            </a:r>
            <a:r>
              <a:rPr lang="en-US" altLang="ja-JP" sz="2400" dirty="0" err="1" smtClean="0"/>
              <a:t>hZZ</a:t>
            </a:r>
            <a:r>
              <a:rPr lang="en-US" altLang="ja-JP" sz="2400" dirty="0" smtClean="0"/>
              <a:t> (</a:t>
            </a:r>
            <a:r>
              <a:rPr lang="en-US" altLang="ja-JP" sz="2400" dirty="0" err="1" smtClean="0"/>
              <a:t>hWW</a:t>
            </a:r>
            <a:r>
              <a:rPr lang="en-US" altLang="ja-JP" sz="2400" dirty="0" smtClean="0"/>
              <a:t>) coupling is 0 ~ -0.5% (-0.1 ~ -0.7)%. </a:t>
            </a:r>
            <a:endParaRPr lang="en-US" altLang="ja-JP" sz="2400" dirty="0">
              <a:solidFill>
                <a:srgbClr val="0070C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83568" y="2060848"/>
            <a:ext cx="644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err="1">
                <a:solidFill>
                  <a:srgbClr val="00B050"/>
                </a:solidFill>
              </a:rPr>
              <a:t>hZZ</a:t>
            </a:r>
            <a:endParaRPr lang="ja-JP" altLang="en-US" sz="2400" b="1" i="1" dirty="0">
              <a:solidFill>
                <a:srgbClr val="00B05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644008" y="2060848"/>
            <a:ext cx="904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err="1" smtClean="0">
                <a:solidFill>
                  <a:srgbClr val="00B050"/>
                </a:solidFill>
              </a:rPr>
              <a:t>hWW</a:t>
            </a:r>
            <a:endParaRPr lang="ja-JP" altLang="en-US" sz="2400" b="1" i="1" dirty="0">
              <a:solidFill>
                <a:srgbClr val="00B05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483012" y="65160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11/17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989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" y="197768"/>
            <a:ext cx="8939336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Testing the Higgs Triplet Model at colliders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Indirect way (Decoupling case) </a:t>
            </a:r>
            <a:endParaRPr lang="en-US" altLang="ja-JP" sz="2800" dirty="0" smtClean="0"/>
          </a:p>
          <a:p>
            <a:pPr marL="0" indent="0"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</a:t>
            </a:r>
            <a:r>
              <a:rPr lang="en-US" altLang="ja-JP" sz="2400" dirty="0" smtClean="0"/>
              <a:t>-Precise </a:t>
            </a:r>
            <a:r>
              <a:rPr lang="en-US" altLang="ja-JP" sz="2400" dirty="0"/>
              <a:t>measurement for the Higgs couplings</a:t>
            </a:r>
            <a:r>
              <a:rPr lang="ja-JP" altLang="en-US" sz="2400" dirty="0"/>
              <a:t> 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  </a:t>
            </a:r>
            <a:r>
              <a:rPr lang="en-US" altLang="ja-JP" sz="2400" dirty="0" smtClean="0"/>
              <a:t>    Ex</a:t>
            </a:r>
            <a:r>
              <a:rPr lang="en-US" altLang="ja-JP" sz="2400" dirty="0"/>
              <a:t>.  </a:t>
            </a:r>
            <a:r>
              <a:rPr lang="en-US" altLang="ja-JP" sz="2400" dirty="0" err="1" smtClean="0"/>
              <a:t>hγγ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hWW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hZZ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hhh</a:t>
            </a:r>
            <a:r>
              <a:rPr lang="en-US" altLang="ja-JP" sz="2400" dirty="0"/>
              <a:t>, …</a:t>
            </a:r>
          </a:p>
          <a:p>
            <a:pPr marL="0" indent="0">
              <a:buNone/>
            </a:pPr>
            <a:endParaRPr kumimoji="1" lang="en-US" altLang="ja-JP" sz="2800" dirty="0" smtClean="0"/>
          </a:p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Direct way</a:t>
            </a:r>
            <a:endParaRPr lang="en-US" altLang="ja-JP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sz="2400" dirty="0" smtClean="0"/>
              <a:t>   -Discovery of extra Higgs bosons</a:t>
            </a:r>
          </a:p>
          <a:p>
            <a:pPr marL="0" indent="0">
              <a:buNone/>
            </a:pPr>
            <a:r>
              <a:rPr lang="en-US" altLang="ja-JP" sz="2800" dirty="0" smtClean="0"/>
              <a:t>     </a:t>
            </a:r>
            <a:r>
              <a:rPr lang="en-US" altLang="ja-JP" sz="2400" dirty="0" smtClean="0"/>
              <a:t>Ex</a:t>
            </a:r>
            <a:r>
              <a:rPr lang="en-US" altLang="ja-JP" sz="2400" dirty="0"/>
              <a:t>. </a:t>
            </a:r>
            <a:r>
              <a:rPr lang="en-US" altLang="ja-JP" sz="2400" dirty="0" smtClean="0"/>
              <a:t>Doubly-charged </a:t>
            </a:r>
            <a:r>
              <a:rPr lang="en-US" altLang="ja-JP" sz="2400" dirty="0"/>
              <a:t>Higgs boson, </a:t>
            </a:r>
            <a:r>
              <a:rPr lang="en-US" altLang="ja-JP" sz="2400" dirty="0" smtClean="0"/>
              <a:t>Singly-charged </a:t>
            </a:r>
            <a:r>
              <a:rPr lang="en-US" altLang="ja-JP" sz="2400" dirty="0"/>
              <a:t>Higgs boson, </a:t>
            </a:r>
            <a:r>
              <a:rPr lang="en-US" altLang="ja-JP" sz="2400" dirty="0" smtClean="0"/>
              <a:t>…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- Testing the mass spectrum among the triplet like Higgs  bosons.</a:t>
            </a:r>
          </a:p>
          <a:p>
            <a:pPr marL="0" indent="0">
              <a:buNone/>
            </a:pPr>
            <a:r>
              <a:rPr lang="en-US" altLang="ja-JP" sz="2400" dirty="0" smtClean="0"/>
              <a:t>     </a:t>
            </a:r>
            <a:endParaRPr lang="en-US" altLang="ja-JP" sz="2800" dirty="0" smtClean="0"/>
          </a:p>
        </p:txBody>
      </p:sp>
      <p:cxnSp>
        <p:nvCxnSpPr>
          <p:cNvPr id="5" name="直線矢印コネクタ 4"/>
          <p:cNvCxnSpPr/>
          <p:nvPr/>
        </p:nvCxnSpPr>
        <p:spPr bwMode="auto">
          <a:xfrm flipV="1">
            <a:off x="7092281" y="2564904"/>
            <a:ext cx="0" cy="14428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 bwMode="auto">
          <a:xfrm>
            <a:off x="6983860" y="3569618"/>
            <a:ext cx="2159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8204"/>
          <p:cNvSpPr txBox="1">
            <a:spLocks noChangeArrowheads="1"/>
          </p:cNvSpPr>
          <p:nvPr/>
        </p:nvSpPr>
        <p:spPr bwMode="auto">
          <a:xfrm>
            <a:off x="5940152" y="3350028"/>
            <a:ext cx="10775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000" b="1" dirty="0" smtClean="0"/>
              <a:t>126 </a:t>
            </a:r>
            <a:r>
              <a:rPr lang="en-US" altLang="ja-JP" sz="2000" b="1" dirty="0" err="1" smtClean="0"/>
              <a:t>GeV</a:t>
            </a:r>
            <a:endParaRPr lang="ja-JP" altLang="en-US" sz="2000" b="1" dirty="0"/>
          </a:p>
        </p:txBody>
      </p:sp>
      <p:sp>
        <p:nvSpPr>
          <p:cNvPr id="8" name="円/楕円 7"/>
          <p:cNvSpPr/>
          <p:nvPr/>
        </p:nvSpPr>
        <p:spPr bwMode="auto">
          <a:xfrm>
            <a:off x="7236296" y="3215605"/>
            <a:ext cx="654845" cy="54133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8207"/>
          <p:cNvSpPr txBox="1">
            <a:spLocks noChangeArrowheads="1"/>
          </p:cNvSpPr>
          <p:nvPr/>
        </p:nvSpPr>
        <p:spPr bwMode="auto">
          <a:xfrm>
            <a:off x="7380312" y="3257756"/>
            <a:ext cx="349753" cy="46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 b="1" dirty="0"/>
              <a:t>h</a:t>
            </a:r>
            <a:endParaRPr lang="ja-JP" altLang="en-US" sz="2400" b="1" dirty="0"/>
          </a:p>
        </p:txBody>
      </p:sp>
      <p:sp>
        <p:nvSpPr>
          <p:cNvPr id="10" name="円/楕円 9"/>
          <p:cNvSpPr/>
          <p:nvPr/>
        </p:nvSpPr>
        <p:spPr bwMode="auto">
          <a:xfrm>
            <a:off x="8028384" y="2911723"/>
            <a:ext cx="936104" cy="949325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b="1" dirty="0" smtClean="0">
                <a:solidFill>
                  <a:schemeClr val="tx1"/>
                </a:solidFill>
              </a:rPr>
              <a:t>H</a:t>
            </a:r>
            <a:r>
              <a:rPr lang="en-US" altLang="ja-JP" b="1" baseline="30000" dirty="0" smtClean="0">
                <a:solidFill>
                  <a:schemeClr val="tx1"/>
                </a:solidFill>
              </a:rPr>
              <a:t>++</a:t>
            </a:r>
            <a:r>
              <a:rPr lang="en-US" altLang="ja-JP" b="1" dirty="0" smtClean="0">
                <a:solidFill>
                  <a:schemeClr val="tx1"/>
                </a:solidFill>
              </a:rPr>
              <a:t>, </a:t>
            </a:r>
          </a:p>
          <a:p>
            <a:pPr algn="ctr">
              <a:defRPr/>
            </a:pPr>
            <a:r>
              <a:rPr lang="en-US" altLang="ja-JP" b="1" dirty="0" smtClean="0">
                <a:solidFill>
                  <a:schemeClr val="tx1"/>
                </a:solidFill>
              </a:rPr>
              <a:t>H</a:t>
            </a:r>
            <a:r>
              <a:rPr lang="en-US" altLang="ja-JP" b="1" baseline="30000" dirty="0" smtClean="0">
                <a:solidFill>
                  <a:schemeClr val="tx1"/>
                </a:solidFill>
              </a:rPr>
              <a:t>+</a:t>
            </a:r>
            <a:r>
              <a:rPr lang="en-US" altLang="ja-JP" b="1" dirty="0" smtClean="0">
                <a:solidFill>
                  <a:schemeClr val="tx1"/>
                </a:solidFill>
              </a:rPr>
              <a:t>, </a:t>
            </a:r>
          </a:p>
          <a:p>
            <a:pPr algn="ctr">
              <a:defRPr/>
            </a:pPr>
            <a:r>
              <a:rPr lang="en-US" altLang="ja-JP" b="1" dirty="0" smtClean="0">
                <a:solidFill>
                  <a:schemeClr val="tx1"/>
                </a:solidFill>
              </a:rPr>
              <a:t>H, A</a:t>
            </a:r>
            <a:endParaRPr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483012" y="65160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12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68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605" y="1656000"/>
            <a:ext cx="2655867" cy="194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68016"/>
            <a:ext cx="27146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99" y="1668016"/>
            <a:ext cx="27146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96454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>
                <a:latin typeface="+mj-ea"/>
              </a:rPr>
              <a:t>Decay property of the triplet-like Higgs bosons</a:t>
            </a:r>
            <a:br>
              <a:rPr kumimoji="1" lang="en-US" altLang="ja-JP" sz="3600" dirty="0" smtClean="0">
                <a:latin typeface="+mj-ea"/>
              </a:rPr>
            </a:br>
            <a:r>
              <a:rPr kumimoji="1" lang="en-US" altLang="ja-JP" sz="3600" dirty="0" smtClean="0">
                <a:latin typeface="+mj-ea"/>
              </a:rPr>
              <a:t>[</a:t>
            </a:r>
            <a:r>
              <a:rPr lang="en-US" altLang="ja-JP" sz="3100" dirty="0" smtClean="0">
                <a:latin typeface="+mj-ea"/>
              </a:rPr>
              <a:t>O(100) </a:t>
            </a:r>
            <a:r>
              <a:rPr lang="en-US" altLang="ja-JP" sz="3100" dirty="0" err="1" smtClean="0">
                <a:latin typeface="+mj-ea"/>
              </a:rPr>
              <a:t>GeV</a:t>
            </a:r>
            <a:r>
              <a:rPr lang="en-US" altLang="ja-JP" sz="3100" dirty="0" smtClean="0">
                <a:latin typeface="+mj-ea"/>
              </a:rPr>
              <a:t> case]</a:t>
            </a:r>
            <a:endParaRPr kumimoji="1" lang="ja-JP" altLang="en-US" sz="3100" dirty="0">
              <a:latin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95736" y="3501008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10 GeV</a:t>
            </a:r>
            <a:endParaRPr lang="ja-JP" altLang="en-US" sz="16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497" y="350100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1 eV</a:t>
            </a:r>
            <a:endParaRPr lang="ja-JP" altLang="en-US" sz="16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345048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0.1 MeV</a:t>
            </a:r>
            <a:endParaRPr lang="ja-JP" altLang="en-US" sz="1600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1619672" y="1311151"/>
            <a:ext cx="633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Δm</a:t>
            </a:r>
            <a:endParaRPr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1973" y="1359168"/>
            <a:ext cx="1378991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Decay of H</a:t>
            </a:r>
            <a:r>
              <a:rPr kumimoji="1" lang="en-US" altLang="ja-JP" sz="1800" baseline="30000" dirty="0" smtClean="0"/>
              <a:t>++</a:t>
            </a:r>
            <a:endParaRPr kumimoji="1" lang="ja-JP" altLang="en-US" sz="1800" baseline="30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5616" y="2161226"/>
            <a:ext cx="1209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H</a:t>
            </a:r>
            <a:r>
              <a:rPr lang="en-US" altLang="ja-JP" sz="2800" b="1" baseline="30000" dirty="0" smtClean="0"/>
              <a:t>+  </a:t>
            </a:r>
            <a:r>
              <a:rPr lang="en-US" altLang="ja-JP" sz="2800" b="1" dirty="0" smtClean="0"/>
              <a:t>W</a:t>
            </a:r>
            <a:r>
              <a:rPr lang="en-US" altLang="ja-JP" sz="2800" b="1" baseline="30000" dirty="0"/>
              <a:t>+</a:t>
            </a:r>
            <a:endParaRPr lang="en-US" altLang="ja-JP" sz="2800" b="1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2977" y="2895327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l</a:t>
            </a:r>
            <a:r>
              <a:rPr kumimoji="1" lang="en-US" altLang="ja-JP" sz="2400" b="1" baseline="30000" dirty="0" smtClean="0"/>
              <a:t>+</a:t>
            </a:r>
            <a:r>
              <a:rPr kumimoji="1" lang="en-US" altLang="ja-JP" sz="2400" b="1" dirty="0" smtClean="0"/>
              <a:t>l</a:t>
            </a:r>
            <a:r>
              <a:rPr lang="en-US" altLang="ja-JP" sz="2400" b="1" baseline="30000" dirty="0"/>
              <a:t>+</a:t>
            </a:r>
            <a:endParaRPr kumimoji="1" lang="ja-JP" altLang="en-US" sz="2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68115" y="2924944"/>
            <a:ext cx="9637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b="1" dirty="0" smtClean="0"/>
              <a:t>W</a:t>
            </a:r>
            <a:r>
              <a:rPr lang="en-US" altLang="ja-JP" sz="2200" b="1" baseline="30000" dirty="0" smtClean="0"/>
              <a:t>+</a:t>
            </a:r>
            <a:r>
              <a:rPr lang="en-US" altLang="ja-JP" sz="2200" b="1" dirty="0" smtClean="0"/>
              <a:t>W</a:t>
            </a:r>
            <a:r>
              <a:rPr lang="en-US" altLang="ja-JP" sz="2200" b="1" baseline="30000" dirty="0"/>
              <a:t>+</a:t>
            </a:r>
            <a:endParaRPr lang="en-US" altLang="ja-JP" sz="2200" b="1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13123" y="1403484"/>
            <a:ext cx="1386869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Decay of H</a:t>
            </a:r>
            <a:r>
              <a:rPr kumimoji="1" lang="en-US" altLang="ja-JP" sz="1800" baseline="30000" dirty="0" smtClean="0"/>
              <a:t>+</a:t>
            </a:r>
            <a:endParaRPr kumimoji="1" lang="ja-JP" altLang="en-US" sz="1800" baseline="30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90845" y="2185700"/>
            <a:ext cx="1073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H</a:t>
            </a:r>
            <a:r>
              <a:rPr lang="en-US" altLang="ja-JP" sz="2800" b="1" baseline="30000" dirty="0" smtClean="0"/>
              <a:t>  </a:t>
            </a:r>
            <a:r>
              <a:rPr lang="en-US" altLang="ja-JP" sz="2800" b="1" dirty="0" smtClean="0"/>
              <a:t>W</a:t>
            </a:r>
            <a:r>
              <a:rPr lang="en-US" altLang="ja-JP" sz="2800" b="1" baseline="30000" dirty="0"/>
              <a:t>+</a:t>
            </a:r>
            <a:endParaRPr lang="en-US" altLang="ja-JP" sz="2800" b="1" dirty="0" smtClean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543441" y="2996952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err="1" smtClean="0"/>
              <a:t>l</a:t>
            </a:r>
            <a:r>
              <a:rPr kumimoji="1" lang="en-US" altLang="ja-JP" sz="2400" b="1" baseline="30000" dirty="0" err="1" smtClean="0"/>
              <a:t>+</a:t>
            </a:r>
            <a:r>
              <a:rPr lang="en-US" altLang="ja-JP" sz="2400" b="1" dirty="0" err="1" smtClean="0"/>
              <a:t>ν</a:t>
            </a:r>
            <a:endParaRPr kumimoji="1" lang="ja-JP" altLang="en-US" sz="24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197513" y="3070121"/>
            <a:ext cx="7617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b="1" dirty="0" smtClean="0"/>
              <a:t>W</a:t>
            </a:r>
            <a:r>
              <a:rPr lang="en-US" altLang="ja-JP" sz="2200" b="1" baseline="30000" dirty="0" smtClean="0"/>
              <a:t>+</a:t>
            </a:r>
            <a:r>
              <a:rPr lang="en-US" altLang="ja-JP" sz="2200" b="1" dirty="0" smtClean="0"/>
              <a:t>Z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588224" y="2564904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err="1" smtClean="0"/>
              <a:t>νν</a:t>
            </a:r>
            <a:endParaRPr lang="ja-JP" altLang="en-US" sz="28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730999" y="2617748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bb</a:t>
            </a:r>
            <a:endParaRPr lang="ja-JP" altLang="en-US" sz="28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55816" y="1340768"/>
            <a:ext cx="1659893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Decay of H or A</a:t>
            </a:r>
            <a:endParaRPr kumimoji="1" lang="ja-JP" altLang="en-US" sz="1800" baseline="30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81128"/>
            <a:ext cx="3435135" cy="215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正方形/長方形 30"/>
          <p:cNvSpPr/>
          <p:nvPr/>
        </p:nvSpPr>
        <p:spPr>
          <a:xfrm>
            <a:off x="2843808" y="3183359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v</a:t>
            </a:r>
            <a:r>
              <a:rPr lang="en-US" altLang="ja-JP" sz="2400" b="1" baseline="-25000" dirty="0"/>
              <a:t>Δ</a:t>
            </a:r>
            <a:endParaRPr lang="ja-JP" altLang="en-US" sz="2400" b="1" dirty="0"/>
          </a:p>
        </p:txBody>
      </p:sp>
      <p:grpSp>
        <p:nvGrpSpPr>
          <p:cNvPr id="2058" name="グループ化 2057"/>
          <p:cNvGrpSpPr/>
          <p:nvPr/>
        </p:nvGrpSpPr>
        <p:grpSpPr>
          <a:xfrm>
            <a:off x="2162353" y="3783954"/>
            <a:ext cx="5218171" cy="432048"/>
            <a:chOff x="2212391" y="4077072"/>
            <a:chExt cx="5218171" cy="432048"/>
          </a:xfrm>
        </p:grpSpPr>
        <p:cxnSp>
          <p:nvCxnSpPr>
            <p:cNvPr id="24" name="直線矢印コネクタ 23"/>
            <p:cNvCxnSpPr/>
            <p:nvPr/>
          </p:nvCxnSpPr>
          <p:spPr>
            <a:xfrm>
              <a:off x="2212391" y="4221088"/>
              <a:ext cx="1567521" cy="28803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9" name="直線矢印コネクタ 2048"/>
            <p:cNvCxnSpPr/>
            <p:nvPr/>
          </p:nvCxnSpPr>
          <p:spPr>
            <a:xfrm>
              <a:off x="4644008" y="4077072"/>
              <a:ext cx="0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2" name="直線矢印コネクタ 2051"/>
            <p:cNvCxnSpPr/>
            <p:nvPr/>
          </p:nvCxnSpPr>
          <p:spPr>
            <a:xfrm flipH="1">
              <a:off x="5652120" y="4077072"/>
              <a:ext cx="1778442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グループ化 32"/>
          <p:cNvGrpSpPr/>
          <p:nvPr/>
        </p:nvGrpSpPr>
        <p:grpSpPr>
          <a:xfrm>
            <a:off x="5292081" y="4221088"/>
            <a:ext cx="3744415" cy="1313568"/>
            <a:chOff x="5220073" y="4725144"/>
            <a:chExt cx="3744415" cy="1313568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6343346" y="4725144"/>
              <a:ext cx="2621142" cy="1313568"/>
              <a:chOff x="-36512" y="4531766"/>
              <a:chExt cx="2621142" cy="1313568"/>
            </a:xfrm>
          </p:grpSpPr>
          <p:grpSp>
            <p:nvGrpSpPr>
              <p:cNvPr id="75" name="グループ化 74"/>
              <p:cNvGrpSpPr/>
              <p:nvPr/>
            </p:nvGrpSpPr>
            <p:grpSpPr>
              <a:xfrm>
                <a:off x="-36512" y="4541058"/>
                <a:ext cx="1890871" cy="1148015"/>
                <a:chOff x="6732240" y="1628800"/>
                <a:chExt cx="1890871" cy="1148015"/>
              </a:xfrm>
            </p:grpSpPr>
            <p:grpSp>
              <p:nvGrpSpPr>
                <p:cNvPr id="83" name="グループ化 82"/>
                <p:cNvGrpSpPr/>
                <p:nvPr/>
              </p:nvGrpSpPr>
              <p:grpSpPr>
                <a:xfrm>
                  <a:off x="6732240" y="1628800"/>
                  <a:ext cx="1890871" cy="1148015"/>
                  <a:chOff x="3440400" y="1556792"/>
                  <a:chExt cx="1890871" cy="1148015"/>
                </a:xfrm>
              </p:grpSpPr>
              <p:sp>
                <p:nvSpPr>
                  <p:cNvPr id="85" name="テキスト ボックス 84"/>
                  <p:cNvSpPr txBox="1"/>
                  <p:nvPr/>
                </p:nvSpPr>
                <p:spPr>
                  <a:xfrm>
                    <a:off x="4304496" y="1556792"/>
                    <a:ext cx="50366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800" b="1" dirty="0" smtClean="0"/>
                      <a:t>W</a:t>
                    </a:r>
                    <a:r>
                      <a:rPr kumimoji="1" lang="en-US" altLang="ja-JP" sz="1800" b="1" baseline="30000" dirty="0" smtClean="0"/>
                      <a:t>+</a:t>
                    </a:r>
                    <a:endParaRPr kumimoji="1" lang="ja-JP" altLang="en-US" sz="1800" b="1" baseline="30000" dirty="0"/>
                  </a:p>
                </p:txBody>
              </p:sp>
              <p:cxnSp>
                <p:nvCxnSpPr>
                  <p:cNvPr id="86" name="直線コネクタ 85"/>
                  <p:cNvCxnSpPr/>
                  <p:nvPr/>
                </p:nvCxnSpPr>
                <p:spPr>
                  <a:xfrm flipV="1">
                    <a:off x="3891328" y="2316942"/>
                    <a:ext cx="1439943" cy="31940"/>
                  </a:xfrm>
                  <a:prstGeom prst="line">
                    <a:avLst/>
                  </a:prstGeom>
                  <a:ln w="25400"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テキスト ボックス 86"/>
                  <p:cNvSpPr txBox="1"/>
                  <p:nvPr/>
                </p:nvSpPr>
                <p:spPr>
                  <a:xfrm>
                    <a:off x="3440400" y="2147006"/>
                    <a:ext cx="5405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800" b="1" dirty="0" smtClean="0"/>
                      <a:t>H</a:t>
                    </a:r>
                    <a:r>
                      <a:rPr kumimoji="1" lang="en-US" altLang="ja-JP" sz="1800" b="1" baseline="30000" dirty="0" smtClean="0"/>
                      <a:t>++</a:t>
                    </a:r>
                    <a:endParaRPr kumimoji="1" lang="ja-JP" altLang="en-US" sz="1800" b="1" baseline="30000" dirty="0"/>
                  </a:p>
                </p:txBody>
              </p:sp>
              <p:sp>
                <p:nvSpPr>
                  <p:cNvPr id="88" name="テキスト ボックス 87"/>
                  <p:cNvSpPr txBox="1"/>
                  <p:nvPr/>
                </p:nvSpPr>
                <p:spPr>
                  <a:xfrm>
                    <a:off x="4389087" y="2335475"/>
                    <a:ext cx="45236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800" b="1" dirty="0" smtClean="0"/>
                      <a:t>H</a:t>
                    </a:r>
                    <a:r>
                      <a:rPr lang="en-US" altLang="ja-JP" sz="1800" b="1" baseline="30000" dirty="0" smtClean="0"/>
                      <a:t>+</a:t>
                    </a:r>
                    <a:endParaRPr lang="ja-JP" altLang="en-US" sz="1800" b="1" baseline="30000" dirty="0"/>
                  </a:p>
                </p:txBody>
              </p:sp>
            </p:grpSp>
            <p:sp>
              <p:nvSpPr>
                <p:cNvPr id="84" name="フリーフォーム 83"/>
                <p:cNvSpPr/>
                <p:nvPr/>
              </p:nvSpPr>
              <p:spPr>
                <a:xfrm rot="20699486">
                  <a:off x="7524328" y="1988840"/>
                  <a:ext cx="423479" cy="419626"/>
                </a:xfrm>
                <a:custGeom>
                  <a:avLst/>
                  <a:gdLst>
                    <a:gd name="connsiteX0" fmla="*/ 56083 w 384308"/>
                    <a:gd name="connsiteY0" fmla="*/ 373487 h 373487"/>
                    <a:gd name="connsiteX1" fmla="*/ 4567 w 384308"/>
                    <a:gd name="connsiteY1" fmla="*/ 257578 h 373487"/>
                    <a:gd name="connsiteX2" fmla="*/ 159114 w 384308"/>
                    <a:gd name="connsiteY2" fmla="*/ 270456 h 373487"/>
                    <a:gd name="connsiteX3" fmla="*/ 120477 w 384308"/>
                    <a:gd name="connsiteY3" fmla="*/ 180304 h 373487"/>
                    <a:gd name="connsiteX4" fmla="*/ 275023 w 384308"/>
                    <a:gd name="connsiteY4" fmla="*/ 193183 h 373487"/>
                    <a:gd name="connsiteX5" fmla="*/ 223508 w 384308"/>
                    <a:gd name="connsiteY5" fmla="*/ 77273 h 373487"/>
                    <a:gd name="connsiteX6" fmla="*/ 378054 w 384308"/>
                    <a:gd name="connsiteY6" fmla="*/ 115910 h 373487"/>
                    <a:gd name="connsiteX7" fmla="*/ 339418 w 384308"/>
                    <a:gd name="connsiteY7" fmla="*/ 0 h 373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4308" h="373487">
                      <a:moveTo>
                        <a:pt x="56083" y="373487"/>
                      </a:moveTo>
                      <a:cubicBezTo>
                        <a:pt x="21739" y="324118"/>
                        <a:pt x="-12605" y="274750"/>
                        <a:pt x="4567" y="257578"/>
                      </a:cubicBezTo>
                      <a:cubicBezTo>
                        <a:pt x="21739" y="240406"/>
                        <a:pt x="139796" y="283335"/>
                        <a:pt x="159114" y="270456"/>
                      </a:cubicBezTo>
                      <a:cubicBezTo>
                        <a:pt x="178432" y="257577"/>
                        <a:pt x="101159" y="193183"/>
                        <a:pt x="120477" y="180304"/>
                      </a:cubicBezTo>
                      <a:cubicBezTo>
                        <a:pt x="139795" y="167425"/>
                        <a:pt x="257851" y="210355"/>
                        <a:pt x="275023" y="193183"/>
                      </a:cubicBezTo>
                      <a:cubicBezTo>
                        <a:pt x="292195" y="176011"/>
                        <a:pt x="206336" y="90152"/>
                        <a:pt x="223508" y="77273"/>
                      </a:cubicBezTo>
                      <a:cubicBezTo>
                        <a:pt x="240680" y="64394"/>
                        <a:pt x="358736" y="128789"/>
                        <a:pt x="378054" y="115910"/>
                      </a:cubicBezTo>
                      <a:cubicBezTo>
                        <a:pt x="397372" y="103031"/>
                        <a:pt x="368395" y="51515"/>
                        <a:pt x="339418" y="0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6" name="フリーフォーム 75"/>
              <p:cNvSpPr/>
              <p:nvPr/>
            </p:nvSpPr>
            <p:spPr>
              <a:xfrm rot="20699486">
                <a:off x="1306743" y="4876766"/>
                <a:ext cx="423479" cy="419626"/>
              </a:xfrm>
              <a:custGeom>
                <a:avLst/>
                <a:gdLst>
                  <a:gd name="connsiteX0" fmla="*/ 56083 w 384308"/>
                  <a:gd name="connsiteY0" fmla="*/ 373487 h 373487"/>
                  <a:gd name="connsiteX1" fmla="*/ 4567 w 384308"/>
                  <a:gd name="connsiteY1" fmla="*/ 257578 h 373487"/>
                  <a:gd name="connsiteX2" fmla="*/ 159114 w 384308"/>
                  <a:gd name="connsiteY2" fmla="*/ 270456 h 373487"/>
                  <a:gd name="connsiteX3" fmla="*/ 120477 w 384308"/>
                  <a:gd name="connsiteY3" fmla="*/ 180304 h 373487"/>
                  <a:gd name="connsiteX4" fmla="*/ 275023 w 384308"/>
                  <a:gd name="connsiteY4" fmla="*/ 193183 h 373487"/>
                  <a:gd name="connsiteX5" fmla="*/ 223508 w 384308"/>
                  <a:gd name="connsiteY5" fmla="*/ 77273 h 373487"/>
                  <a:gd name="connsiteX6" fmla="*/ 378054 w 384308"/>
                  <a:gd name="connsiteY6" fmla="*/ 115910 h 373487"/>
                  <a:gd name="connsiteX7" fmla="*/ 339418 w 384308"/>
                  <a:gd name="connsiteY7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4308" h="373487">
                    <a:moveTo>
                      <a:pt x="56083" y="373487"/>
                    </a:moveTo>
                    <a:cubicBezTo>
                      <a:pt x="21739" y="324118"/>
                      <a:pt x="-12605" y="274750"/>
                      <a:pt x="4567" y="257578"/>
                    </a:cubicBezTo>
                    <a:cubicBezTo>
                      <a:pt x="21739" y="240406"/>
                      <a:pt x="139796" y="283335"/>
                      <a:pt x="159114" y="270456"/>
                    </a:cubicBezTo>
                    <a:cubicBezTo>
                      <a:pt x="178432" y="257577"/>
                      <a:pt x="101159" y="193183"/>
                      <a:pt x="120477" y="180304"/>
                    </a:cubicBezTo>
                    <a:cubicBezTo>
                      <a:pt x="139795" y="167425"/>
                      <a:pt x="257851" y="210355"/>
                      <a:pt x="275023" y="193183"/>
                    </a:cubicBezTo>
                    <a:cubicBezTo>
                      <a:pt x="292195" y="176011"/>
                      <a:pt x="206336" y="90152"/>
                      <a:pt x="223508" y="77273"/>
                    </a:cubicBezTo>
                    <a:cubicBezTo>
                      <a:pt x="240680" y="64394"/>
                      <a:pt x="358736" y="128789"/>
                      <a:pt x="378054" y="115910"/>
                    </a:cubicBezTo>
                    <a:cubicBezTo>
                      <a:pt x="397372" y="103031"/>
                      <a:pt x="368395" y="51515"/>
                      <a:pt x="339418" y="0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1403648" y="4531766"/>
                <a:ext cx="5036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800" b="1" dirty="0" smtClean="0"/>
                  <a:t>W</a:t>
                </a:r>
                <a:r>
                  <a:rPr kumimoji="1" lang="en-US" altLang="ja-JP" sz="1800" b="1" baseline="30000" dirty="0" smtClean="0"/>
                  <a:t>+</a:t>
                </a:r>
                <a:endParaRPr kumimoji="1" lang="ja-JP" altLang="en-US" sz="1800" b="1" baseline="30000" dirty="0"/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>
                <a:off x="1490157" y="5333146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800" b="1" dirty="0" smtClean="0"/>
                  <a:t>H</a:t>
                </a:r>
                <a:endParaRPr lang="ja-JP" altLang="en-US" sz="1800" b="1" baseline="30000" dirty="0"/>
              </a:p>
            </p:txBody>
          </p:sp>
          <p:cxnSp>
            <p:nvCxnSpPr>
              <p:cNvPr id="79" name="直線コネクタ 78"/>
              <p:cNvCxnSpPr/>
              <p:nvPr/>
            </p:nvCxnSpPr>
            <p:spPr>
              <a:xfrm flipV="1">
                <a:off x="1792542" y="4902006"/>
                <a:ext cx="373829" cy="42184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1792542" y="5306797"/>
                <a:ext cx="457200" cy="387614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80"/>
              <p:cNvSpPr txBox="1"/>
              <p:nvPr/>
            </p:nvSpPr>
            <p:spPr>
              <a:xfrm>
                <a:off x="2196510" y="4653136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/>
                  <a:t>b</a:t>
                </a:r>
                <a:endParaRPr lang="ja-JP" altLang="en-US" b="1" dirty="0"/>
              </a:p>
            </p:txBody>
          </p:sp>
          <p:sp>
            <p:nvSpPr>
              <p:cNvPr id="82" name="テキスト ボックス 81"/>
              <p:cNvSpPr txBox="1"/>
              <p:nvPr/>
            </p:nvSpPr>
            <p:spPr>
              <a:xfrm>
                <a:off x="2257296" y="5445224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/>
                  <a:t>b</a:t>
                </a:r>
                <a:endParaRPr lang="ja-JP" altLang="en-US" b="1" dirty="0"/>
              </a:p>
            </p:txBody>
          </p:sp>
        </p:grpSp>
        <p:cxnSp>
          <p:nvCxnSpPr>
            <p:cNvPr id="2075" name="直線矢印コネクタ 2074"/>
            <p:cNvCxnSpPr/>
            <p:nvPr/>
          </p:nvCxnSpPr>
          <p:spPr>
            <a:xfrm flipH="1" flipV="1">
              <a:off x="5220073" y="5517232"/>
              <a:ext cx="1104224" cy="2460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>
            <a:off x="5292080" y="5363924"/>
            <a:ext cx="3719815" cy="1458163"/>
            <a:chOff x="5292080" y="5363924"/>
            <a:chExt cx="3719815" cy="1458163"/>
          </a:xfrm>
        </p:grpSpPr>
        <p:cxnSp>
          <p:nvCxnSpPr>
            <p:cNvPr id="89" name="直線矢印コネクタ 88"/>
            <p:cNvCxnSpPr/>
            <p:nvPr/>
          </p:nvCxnSpPr>
          <p:spPr>
            <a:xfrm flipH="1">
              <a:off x="5292080" y="6160658"/>
              <a:ext cx="6671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6228184" y="6237312"/>
              <a:ext cx="27837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Discussed by </a:t>
              </a:r>
              <a:r>
                <a:rPr lang="en-US" altLang="ja-JP" sz="1600" b="1" i="1" dirty="0">
                  <a:solidFill>
                    <a:srgbClr val="00B050"/>
                  </a:solidFill>
                </a:rPr>
                <a:t>Chiang, Nomura, </a:t>
              </a:r>
              <a:endParaRPr lang="en-US" altLang="ja-JP" sz="1600" b="1" i="1" dirty="0" smtClean="0">
                <a:solidFill>
                  <a:srgbClr val="00B050"/>
                </a:solidFill>
              </a:endParaRPr>
            </a:p>
            <a:p>
              <a:r>
                <a:rPr lang="en-US" altLang="ja-JP" sz="1600" b="1" i="1" dirty="0" smtClean="0">
                  <a:solidFill>
                    <a:srgbClr val="00B050"/>
                  </a:solidFill>
                </a:rPr>
                <a:t>Tsumura</a:t>
              </a:r>
              <a:r>
                <a:rPr lang="en-US" altLang="ja-JP" sz="1600" b="1" i="1" dirty="0">
                  <a:solidFill>
                    <a:srgbClr val="00B050"/>
                  </a:solidFill>
                </a:rPr>
                <a:t>, </a:t>
              </a:r>
              <a:r>
                <a:rPr lang="en-US" altLang="ja-JP" sz="1600" b="1" i="1" dirty="0" smtClean="0">
                  <a:solidFill>
                    <a:srgbClr val="00B050"/>
                  </a:solidFill>
                </a:rPr>
                <a:t>PRD85, 2012</a:t>
              </a:r>
              <a:endParaRPr lang="ja-JP" altLang="en-US" sz="1600" b="1" i="1" dirty="0">
                <a:solidFill>
                  <a:srgbClr val="00B050"/>
                </a:solidFill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5900596" y="5363924"/>
              <a:ext cx="2023328" cy="945396"/>
              <a:chOff x="5086320" y="1916832"/>
              <a:chExt cx="2023328" cy="945396"/>
            </a:xfrm>
          </p:grpSpPr>
          <p:grpSp>
            <p:nvGrpSpPr>
              <p:cNvPr id="93" name="グループ化 92"/>
              <p:cNvGrpSpPr/>
              <p:nvPr/>
            </p:nvGrpSpPr>
            <p:grpSpPr>
              <a:xfrm>
                <a:off x="5086320" y="1916832"/>
                <a:ext cx="2023328" cy="945396"/>
                <a:chOff x="3541318" y="1844824"/>
                <a:chExt cx="2023328" cy="945396"/>
              </a:xfrm>
            </p:grpSpPr>
            <p:sp>
              <p:nvSpPr>
                <p:cNvPr id="96" name="テキスト ボックス 95"/>
                <p:cNvSpPr txBox="1"/>
                <p:nvPr/>
              </p:nvSpPr>
              <p:spPr>
                <a:xfrm>
                  <a:off x="5093042" y="1844824"/>
                  <a:ext cx="4716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 smtClean="0"/>
                    <a:t>W</a:t>
                  </a:r>
                  <a:r>
                    <a:rPr lang="en-US" altLang="ja-JP" b="1" baseline="30000" dirty="0" smtClean="0"/>
                    <a:t>+</a:t>
                  </a:r>
                  <a:endParaRPr kumimoji="1" lang="ja-JP" altLang="en-US" b="1" baseline="30000" dirty="0"/>
                </a:p>
              </p:txBody>
            </p:sp>
            <p:cxnSp>
              <p:nvCxnSpPr>
                <p:cNvPr id="97" name="直線コネクタ 96"/>
                <p:cNvCxnSpPr/>
                <p:nvPr/>
              </p:nvCxnSpPr>
              <p:spPr>
                <a:xfrm>
                  <a:off x="3963102" y="2347061"/>
                  <a:ext cx="536890" cy="6349"/>
                </a:xfrm>
                <a:prstGeom prst="line">
                  <a:avLst/>
                </a:prstGeom>
                <a:ln w="254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テキスト ボックス 98"/>
                <p:cNvSpPr txBox="1"/>
                <p:nvPr/>
              </p:nvSpPr>
              <p:spPr>
                <a:xfrm>
                  <a:off x="3541318" y="2136042"/>
                  <a:ext cx="4862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="1" dirty="0" smtClean="0"/>
                    <a:t>H</a:t>
                  </a:r>
                  <a:r>
                    <a:rPr kumimoji="1" lang="en-US" altLang="ja-JP" b="1" baseline="30000" dirty="0" smtClean="0"/>
                    <a:t>++</a:t>
                  </a:r>
                  <a:endParaRPr kumimoji="1" lang="ja-JP" altLang="en-US" b="1" baseline="30000" dirty="0"/>
                </a:p>
              </p:txBody>
            </p:sp>
            <p:sp>
              <p:nvSpPr>
                <p:cNvPr id="100" name="テキスト ボックス 99"/>
                <p:cNvSpPr txBox="1"/>
                <p:nvPr/>
              </p:nvSpPr>
              <p:spPr>
                <a:xfrm>
                  <a:off x="5053486" y="2420888"/>
                  <a:ext cx="4716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 smtClean="0"/>
                    <a:t>W</a:t>
                  </a:r>
                  <a:r>
                    <a:rPr lang="en-US" altLang="ja-JP" b="1" baseline="30000" dirty="0" smtClean="0"/>
                    <a:t>+</a:t>
                  </a:r>
                  <a:endParaRPr kumimoji="1" lang="ja-JP" altLang="en-US" b="1" baseline="30000" dirty="0"/>
                </a:p>
              </p:txBody>
            </p:sp>
          </p:grpSp>
          <p:sp>
            <p:nvSpPr>
              <p:cNvPr id="94" name="フリーフォーム 93"/>
              <p:cNvSpPr/>
              <p:nvPr/>
            </p:nvSpPr>
            <p:spPr>
              <a:xfrm>
                <a:off x="6012160" y="2070139"/>
                <a:ext cx="586328" cy="350749"/>
              </a:xfrm>
              <a:custGeom>
                <a:avLst/>
                <a:gdLst>
                  <a:gd name="connsiteX0" fmla="*/ 56083 w 384308"/>
                  <a:gd name="connsiteY0" fmla="*/ 373487 h 373487"/>
                  <a:gd name="connsiteX1" fmla="*/ 4567 w 384308"/>
                  <a:gd name="connsiteY1" fmla="*/ 257578 h 373487"/>
                  <a:gd name="connsiteX2" fmla="*/ 159114 w 384308"/>
                  <a:gd name="connsiteY2" fmla="*/ 270456 h 373487"/>
                  <a:gd name="connsiteX3" fmla="*/ 120477 w 384308"/>
                  <a:gd name="connsiteY3" fmla="*/ 180304 h 373487"/>
                  <a:gd name="connsiteX4" fmla="*/ 275023 w 384308"/>
                  <a:gd name="connsiteY4" fmla="*/ 193183 h 373487"/>
                  <a:gd name="connsiteX5" fmla="*/ 223508 w 384308"/>
                  <a:gd name="connsiteY5" fmla="*/ 77273 h 373487"/>
                  <a:gd name="connsiteX6" fmla="*/ 378054 w 384308"/>
                  <a:gd name="connsiteY6" fmla="*/ 115910 h 373487"/>
                  <a:gd name="connsiteX7" fmla="*/ 339418 w 384308"/>
                  <a:gd name="connsiteY7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4308" h="373487">
                    <a:moveTo>
                      <a:pt x="56083" y="373487"/>
                    </a:moveTo>
                    <a:cubicBezTo>
                      <a:pt x="21739" y="324118"/>
                      <a:pt x="-12605" y="274750"/>
                      <a:pt x="4567" y="257578"/>
                    </a:cubicBezTo>
                    <a:cubicBezTo>
                      <a:pt x="21739" y="240406"/>
                      <a:pt x="139796" y="283335"/>
                      <a:pt x="159114" y="270456"/>
                    </a:cubicBezTo>
                    <a:cubicBezTo>
                      <a:pt x="178432" y="257577"/>
                      <a:pt x="101159" y="193183"/>
                      <a:pt x="120477" y="180304"/>
                    </a:cubicBezTo>
                    <a:cubicBezTo>
                      <a:pt x="139795" y="167425"/>
                      <a:pt x="257851" y="210355"/>
                      <a:pt x="275023" y="193183"/>
                    </a:cubicBezTo>
                    <a:cubicBezTo>
                      <a:pt x="292195" y="176011"/>
                      <a:pt x="206336" y="90152"/>
                      <a:pt x="223508" y="77273"/>
                    </a:cubicBezTo>
                    <a:cubicBezTo>
                      <a:pt x="240680" y="64394"/>
                      <a:pt x="358736" y="128789"/>
                      <a:pt x="378054" y="115910"/>
                    </a:cubicBezTo>
                    <a:cubicBezTo>
                      <a:pt x="397372" y="103031"/>
                      <a:pt x="368395" y="51515"/>
                      <a:pt x="339418" y="0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032224" y="2425418"/>
                <a:ext cx="546583" cy="323572"/>
              </a:xfrm>
              <a:custGeom>
                <a:avLst/>
                <a:gdLst>
                  <a:gd name="connsiteX0" fmla="*/ 44890 w 317925"/>
                  <a:gd name="connsiteY0" fmla="*/ 0 h 412123"/>
                  <a:gd name="connsiteX1" fmla="*/ 6254 w 317925"/>
                  <a:gd name="connsiteY1" fmla="*/ 128788 h 412123"/>
                  <a:gd name="connsiteX2" fmla="*/ 160800 w 317925"/>
                  <a:gd name="connsiteY2" fmla="*/ 64394 h 412123"/>
                  <a:gd name="connsiteX3" fmla="*/ 122163 w 317925"/>
                  <a:gd name="connsiteY3" fmla="*/ 218940 h 412123"/>
                  <a:gd name="connsiteX4" fmla="*/ 225194 w 317925"/>
                  <a:gd name="connsiteY4" fmla="*/ 167425 h 412123"/>
                  <a:gd name="connsiteX5" fmla="*/ 212316 w 317925"/>
                  <a:gd name="connsiteY5" fmla="*/ 309092 h 412123"/>
                  <a:gd name="connsiteX6" fmla="*/ 315347 w 317925"/>
                  <a:gd name="connsiteY6" fmla="*/ 283335 h 412123"/>
                  <a:gd name="connsiteX7" fmla="*/ 276710 w 317925"/>
                  <a:gd name="connsiteY7" fmla="*/ 412123 h 412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7925" h="412123">
                    <a:moveTo>
                      <a:pt x="44890" y="0"/>
                    </a:moveTo>
                    <a:cubicBezTo>
                      <a:pt x="15913" y="59028"/>
                      <a:pt x="-13064" y="118056"/>
                      <a:pt x="6254" y="128788"/>
                    </a:cubicBezTo>
                    <a:cubicBezTo>
                      <a:pt x="25572" y="139520"/>
                      <a:pt x="141482" y="49369"/>
                      <a:pt x="160800" y="64394"/>
                    </a:cubicBezTo>
                    <a:cubicBezTo>
                      <a:pt x="180118" y="79419"/>
                      <a:pt x="111431" y="201768"/>
                      <a:pt x="122163" y="218940"/>
                    </a:cubicBezTo>
                    <a:cubicBezTo>
                      <a:pt x="132895" y="236112"/>
                      <a:pt x="210169" y="152400"/>
                      <a:pt x="225194" y="167425"/>
                    </a:cubicBezTo>
                    <a:cubicBezTo>
                      <a:pt x="240219" y="182450"/>
                      <a:pt x="197290" y="289774"/>
                      <a:pt x="212316" y="309092"/>
                    </a:cubicBezTo>
                    <a:cubicBezTo>
                      <a:pt x="227342" y="328410"/>
                      <a:pt x="304615" y="266163"/>
                      <a:pt x="315347" y="283335"/>
                    </a:cubicBezTo>
                    <a:cubicBezTo>
                      <a:pt x="326079" y="300507"/>
                      <a:pt x="301394" y="356315"/>
                      <a:pt x="276710" y="412123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179512" y="5549170"/>
            <a:ext cx="3182414" cy="1260657"/>
            <a:chOff x="179512" y="5549170"/>
            <a:chExt cx="3182414" cy="1260657"/>
          </a:xfrm>
        </p:grpSpPr>
        <p:cxnSp>
          <p:nvCxnSpPr>
            <p:cNvPr id="2056" name="直線矢印コネクタ 2055"/>
            <p:cNvCxnSpPr/>
            <p:nvPr/>
          </p:nvCxnSpPr>
          <p:spPr>
            <a:xfrm>
              <a:off x="2555776" y="6341258"/>
              <a:ext cx="80615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 flipH="1">
              <a:off x="251520" y="6409717"/>
              <a:ext cx="21935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Excluded @ LHC</a:t>
              </a:r>
              <a:endParaRPr kumimoji="1" lang="ja-JP" altLang="en-US" dirty="0"/>
            </a:p>
          </p:txBody>
        </p:sp>
        <p:grpSp>
          <p:nvGrpSpPr>
            <p:cNvPr id="101" name="グループ化 100"/>
            <p:cNvGrpSpPr/>
            <p:nvPr/>
          </p:nvGrpSpPr>
          <p:grpSpPr>
            <a:xfrm>
              <a:off x="179512" y="5549170"/>
              <a:ext cx="1901892" cy="916575"/>
              <a:chOff x="3500741" y="1876762"/>
              <a:chExt cx="1901892" cy="916575"/>
            </a:xfrm>
          </p:grpSpPr>
          <p:sp>
            <p:nvSpPr>
              <p:cNvPr id="102" name="テキスト ボックス 101"/>
              <p:cNvSpPr txBox="1"/>
              <p:nvPr/>
            </p:nvSpPr>
            <p:spPr>
              <a:xfrm>
                <a:off x="5084917" y="1876762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l</a:t>
                </a:r>
                <a:r>
                  <a:rPr lang="en-US" altLang="ja-JP" b="1" baseline="30000" dirty="0"/>
                  <a:t>+</a:t>
                </a:r>
                <a:endParaRPr kumimoji="1" lang="ja-JP" altLang="en-US" b="1" dirty="0"/>
              </a:p>
            </p:txBody>
          </p:sp>
          <p:cxnSp>
            <p:nvCxnSpPr>
              <p:cNvPr id="103" name="直線コネクタ 102"/>
              <p:cNvCxnSpPr/>
              <p:nvPr/>
            </p:nvCxnSpPr>
            <p:spPr>
              <a:xfrm>
                <a:off x="3971669" y="2348881"/>
                <a:ext cx="528323" cy="4529"/>
              </a:xfrm>
              <a:prstGeom prst="line">
                <a:avLst/>
              </a:prstGeom>
              <a:ln w="254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線コネクタ 103"/>
              <p:cNvCxnSpPr/>
              <p:nvPr/>
            </p:nvCxnSpPr>
            <p:spPr>
              <a:xfrm flipV="1">
                <a:off x="4499992" y="2096621"/>
                <a:ext cx="545751" cy="256789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>
                <a:off x="4499992" y="2353410"/>
                <a:ext cx="545751" cy="272994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テキスト ボックス 106"/>
              <p:cNvSpPr txBox="1"/>
              <p:nvPr/>
            </p:nvSpPr>
            <p:spPr>
              <a:xfrm>
                <a:off x="3500741" y="2147006"/>
                <a:ext cx="48628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/>
                  <a:t>H</a:t>
                </a:r>
                <a:r>
                  <a:rPr lang="en-US" altLang="ja-JP" b="1" baseline="30000" dirty="0"/>
                  <a:t>++</a:t>
                </a:r>
                <a:endParaRPr lang="ja-JP" altLang="en-US" b="1" baseline="30000" dirty="0"/>
              </a:p>
              <a:p>
                <a:endParaRPr kumimoji="1" lang="ja-JP" altLang="en-US" b="1" dirty="0"/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>
                <a:off x="5045743" y="2420888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l</a:t>
                </a:r>
                <a:r>
                  <a:rPr lang="en-US" altLang="ja-JP" b="1" baseline="30000" dirty="0"/>
                  <a:t>+</a:t>
                </a:r>
                <a:endParaRPr kumimoji="1" lang="ja-JP" altLang="en-US" b="1" dirty="0"/>
              </a:p>
            </p:txBody>
          </p:sp>
        </p:grpSp>
      </p:grpSp>
      <p:sp>
        <p:nvSpPr>
          <p:cNvPr id="109" name="正方形/長方形 108"/>
          <p:cNvSpPr/>
          <p:nvPr/>
        </p:nvSpPr>
        <p:spPr>
          <a:xfrm>
            <a:off x="4658573" y="1311151"/>
            <a:ext cx="633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Δm</a:t>
            </a:r>
            <a:endParaRPr lang="ja-JP" altLang="en-US" sz="2400" b="1" dirty="0"/>
          </a:p>
        </p:txBody>
      </p:sp>
      <p:sp>
        <p:nvSpPr>
          <p:cNvPr id="110" name="正方形/長方形 109"/>
          <p:cNvSpPr/>
          <p:nvPr/>
        </p:nvSpPr>
        <p:spPr>
          <a:xfrm>
            <a:off x="7466885" y="1311151"/>
            <a:ext cx="633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Δm</a:t>
            </a:r>
            <a:endParaRPr lang="ja-JP" altLang="en-US" sz="2400" b="1" dirty="0"/>
          </a:p>
        </p:txBody>
      </p:sp>
      <p:sp>
        <p:nvSpPr>
          <p:cNvPr id="111" name="正方形/長方形 110"/>
          <p:cNvSpPr/>
          <p:nvPr/>
        </p:nvSpPr>
        <p:spPr>
          <a:xfrm>
            <a:off x="5796136" y="3399383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v</a:t>
            </a:r>
            <a:r>
              <a:rPr lang="en-US" altLang="ja-JP" sz="2400" b="1" baseline="-25000" dirty="0"/>
              <a:t>Δ</a:t>
            </a:r>
            <a:endParaRPr lang="ja-JP" altLang="en-US" sz="2400" b="1" dirty="0"/>
          </a:p>
        </p:txBody>
      </p:sp>
      <p:sp>
        <p:nvSpPr>
          <p:cNvPr id="112" name="正方形/長方形 111"/>
          <p:cNvSpPr/>
          <p:nvPr/>
        </p:nvSpPr>
        <p:spPr>
          <a:xfrm>
            <a:off x="8569702" y="3429000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v</a:t>
            </a:r>
            <a:r>
              <a:rPr lang="en-US" altLang="ja-JP" sz="2400" b="1" baseline="-25000" dirty="0"/>
              <a:t>Δ</a:t>
            </a:r>
            <a:endParaRPr lang="ja-JP" altLang="en-US" sz="2400" b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8483012" y="65160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13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8717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248072" y="44460"/>
            <a:ext cx="6764288" cy="1143000"/>
          </a:xfrm>
        </p:spPr>
        <p:txBody>
          <a:bodyPr/>
          <a:lstStyle/>
          <a:p>
            <a:r>
              <a:rPr kumimoji="1" lang="en-US" altLang="ja-JP" sz="4000" dirty="0" smtClean="0"/>
              <a:t>Mass reconstruction at LHC</a:t>
            </a:r>
            <a:endParaRPr kumimoji="1" lang="ja-JP" altLang="en-US" sz="4000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769" y="1818186"/>
            <a:ext cx="2239691" cy="201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903" y="1962202"/>
            <a:ext cx="2334137" cy="1772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03221" y="1314130"/>
            <a:ext cx="317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/>
              <a:t>q</a:t>
            </a:r>
            <a:r>
              <a:rPr kumimoji="1" lang="en-US" altLang="ja-JP" sz="1800" dirty="0" smtClean="0"/>
              <a:t>q’ </a:t>
            </a:r>
            <a:r>
              <a:rPr kumimoji="1" lang="ja-JP" altLang="en-US" sz="1800" dirty="0" smtClean="0"/>
              <a:t>→ </a:t>
            </a:r>
            <a:r>
              <a:rPr kumimoji="1" lang="en-US" altLang="ja-JP" sz="1800" dirty="0" smtClean="0"/>
              <a:t>H</a:t>
            </a:r>
            <a:r>
              <a:rPr kumimoji="1" lang="en-US" altLang="ja-JP" sz="1800" baseline="30000" dirty="0" smtClean="0"/>
              <a:t>++</a:t>
            </a:r>
            <a:r>
              <a:rPr kumimoji="1" lang="en-US" altLang="ja-JP" sz="1800" dirty="0" smtClean="0"/>
              <a:t>H</a:t>
            </a:r>
            <a:r>
              <a:rPr kumimoji="1" lang="en-US" altLang="ja-JP" sz="1800" baseline="30000" dirty="0" smtClean="0"/>
              <a:t>-</a:t>
            </a:r>
            <a:r>
              <a:rPr kumimoji="1" lang="en-US" altLang="ja-JP" sz="1800" dirty="0" smtClean="0"/>
              <a:t> </a:t>
            </a:r>
            <a:r>
              <a:rPr kumimoji="1" lang="ja-JP" altLang="en-US" sz="1800" dirty="0" smtClean="0"/>
              <a:t>→ </a:t>
            </a:r>
            <a:r>
              <a:rPr kumimoji="1" lang="en-US" altLang="ja-JP" sz="1800" dirty="0" smtClean="0"/>
              <a:t>(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l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+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l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+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ννbb</a:t>
            </a:r>
            <a:r>
              <a:rPr kumimoji="1" lang="en-US" altLang="ja-JP" sz="1800" dirty="0" smtClean="0"/>
              <a:t>)(jjbb)</a:t>
            </a:r>
            <a:endParaRPr kumimoji="1" lang="ja-JP" altLang="en-US" sz="1800" dirty="0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56" y="1818186"/>
            <a:ext cx="2453328" cy="2202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3275856" y="1304838"/>
            <a:ext cx="259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/>
              <a:t>q</a:t>
            </a:r>
            <a:r>
              <a:rPr kumimoji="1" lang="en-US" altLang="ja-JP" sz="1800" dirty="0" smtClean="0"/>
              <a:t>q’ </a:t>
            </a:r>
            <a:r>
              <a:rPr kumimoji="1" lang="ja-JP" altLang="en-US" sz="1800" dirty="0" smtClean="0"/>
              <a:t>→ </a:t>
            </a:r>
            <a:r>
              <a:rPr kumimoji="1" lang="en-US" altLang="ja-JP" sz="1800" dirty="0" smtClean="0"/>
              <a:t>H</a:t>
            </a:r>
            <a:r>
              <a:rPr kumimoji="1" lang="en-US" altLang="ja-JP" sz="1800" baseline="30000" dirty="0" smtClean="0"/>
              <a:t>+</a:t>
            </a:r>
            <a:r>
              <a:rPr kumimoji="1" lang="en-US" altLang="ja-JP" sz="1800" dirty="0" smtClean="0"/>
              <a:t>H </a:t>
            </a:r>
            <a:r>
              <a:rPr kumimoji="1" lang="ja-JP" altLang="en-US" sz="1800" dirty="0" smtClean="0"/>
              <a:t>→ </a:t>
            </a:r>
            <a:r>
              <a:rPr kumimoji="1" lang="en-US" altLang="ja-JP" sz="1800" dirty="0" smtClean="0"/>
              <a:t>(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l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+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νbb</a:t>
            </a:r>
            <a:r>
              <a:rPr kumimoji="1" lang="en-US" altLang="ja-JP" sz="1800" dirty="0" smtClean="0"/>
              <a:t>)(bb)</a:t>
            </a:r>
            <a:endParaRPr kumimoji="1" lang="ja-JP" altLang="en-US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372202" y="1304838"/>
            <a:ext cx="2592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qq </a:t>
            </a:r>
            <a:r>
              <a:rPr kumimoji="1" lang="ja-JP" altLang="en-US" sz="1800" dirty="0" smtClean="0"/>
              <a:t>→ </a:t>
            </a:r>
            <a:r>
              <a:rPr kumimoji="1" lang="en-US" altLang="ja-JP" sz="1800" dirty="0" smtClean="0"/>
              <a:t>HA </a:t>
            </a:r>
            <a:r>
              <a:rPr kumimoji="1" lang="ja-JP" altLang="en-US" sz="1800" dirty="0" smtClean="0"/>
              <a:t>→ </a:t>
            </a:r>
            <a:r>
              <a:rPr kumimoji="1" lang="en-US" altLang="ja-JP" sz="1800" dirty="0" smtClean="0"/>
              <a:t>(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bb</a:t>
            </a:r>
            <a:r>
              <a:rPr kumimoji="1" lang="en-US" altLang="ja-JP" sz="1800" dirty="0" smtClean="0"/>
              <a:t>)(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bb</a:t>
            </a:r>
            <a:r>
              <a:rPr kumimoji="1" lang="en-US" altLang="ja-JP" sz="1800" dirty="0" smtClean="0"/>
              <a:t>)</a:t>
            </a:r>
            <a:endParaRPr kumimoji="1" lang="ja-JP" altLang="en-US" sz="1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77389" y="3546378"/>
            <a:ext cx="1506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8.0 fb (</a:t>
            </a:r>
            <a:r>
              <a:rPr lang="en-US" altLang="ja-JP" sz="1600" dirty="0">
                <a:solidFill>
                  <a:srgbClr val="FF0000"/>
                </a:solidFill>
              </a:rPr>
              <a:t>14 TeV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) </a:t>
            </a:r>
          </a:p>
          <a:p>
            <a:r>
              <a:rPr kumimoji="1" lang="en-US" altLang="ja-JP" sz="1600" dirty="0" smtClean="0">
                <a:solidFill>
                  <a:srgbClr val="00B050"/>
                </a:solidFill>
              </a:rPr>
              <a:t>2.8 fb (7 </a:t>
            </a:r>
            <a:r>
              <a:rPr lang="en-US" altLang="ja-JP" sz="1600" dirty="0" smtClean="0">
                <a:solidFill>
                  <a:srgbClr val="00B050"/>
                </a:solidFill>
              </a:rPr>
              <a:t>TeV</a:t>
            </a:r>
            <a:r>
              <a:rPr kumimoji="1" lang="en-US" altLang="ja-JP" sz="1600" dirty="0" smtClean="0">
                <a:solidFill>
                  <a:srgbClr val="00B050"/>
                </a:solidFill>
              </a:rPr>
              <a:t>)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24125" y="3464924"/>
            <a:ext cx="681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33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 fb </a:t>
            </a:r>
          </a:p>
          <a:p>
            <a:r>
              <a:rPr kumimoji="1" lang="en-US" altLang="ja-JP" sz="1600" dirty="0" smtClean="0">
                <a:solidFill>
                  <a:srgbClr val="00B050"/>
                </a:solidFill>
              </a:rPr>
              <a:t>12 fb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377443" y="3424644"/>
            <a:ext cx="766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130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 fb </a:t>
            </a:r>
          </a:p>
          <a:p>
            <a:r>
              <a:rPr kumimoji="1" lang="en-US" altLang="ja-JP" sz="1600" dirty="0" smtClean="0">
                <a:solidFill>
                  <a:srgbClr val="00B050"/>
                </a:solidFill>
              </a:rPr>
              <a:t>42 fb</a:t>
            </a:r>
            <a:endParaRPr kumimoji="1"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7511" y="6309320"/>
            <a:ext cx="8092921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All the masses of the </a:t>
            </a:r>
            <a:r>
              <a:rPr lang="en-US" altLang="ja-JP" sz="2400" dirty="0" smtClean="0"/>
              <a:t>Δ-</a:t>
            </a:r>
            <a:r>
              <a:rPr kumimoji="1" lang="en-US" altLang="ja-JP" sz="2400" dirty="0" smtClean="0"/>
              <a:t>like scalar bosons </a:t>
            </a:r>
            <a:r>
              <a:rPr lang="en-US" altLang="ja-JP" sz="2400" dirty="0" smtClean="0"/>
              <a:t>may</a:t>
            </a:r>
            <a:r>
              <a:rPr kumimoji="1" lang="en-US" altLang="ja-JP" sz="2400" dirty="0" smtClean="0"/>
              <a:t> be reconstructed.</a:t>
            </a:r>
            <a:endParaRPr kumimoji="1" lang="ja-JP" altLang="en-US" sz="2400" dirty="0"/>
          </a:p>
        </p:txBody>
      </p:sp>
      <p:sp>
        <p:nvSpPr>
          <p:cNvPr id="19" name="円/楕円 18"/>
          <p:cNvSpPr/>
          <p:nvPr/>
        </p:nvSpPr>
        <p:spPr>
          <a:xfrm rot="1663258">
            <a:off x="2022141" y="1797832"/>
            <a:ext cx="551207" cy="1333848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円/楕円 28"/>
          <p:cNvSpPr/>
          <p:nvPr/>
        </p:nvSpPr>
        <p:spPr>
          <a:xfrm>
            <a:off x="5088028" y="1746178"/>
            <a:ext cx="344989" cy="1173431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円/楕円 29"/>
          <p:cNvSpPr/>
          <p:nvPr/>
        </p:nvSpPr>
        <p:spPr>
          <a:xfrm>
            <a:off x="8019356" y="1998521"/>
            <a:ext cx="441076" cy="567680"/>
          </a:xfrm>
          <a:prstGeom prst="ellipse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2483768" y="2642212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</a:rPr>
              <a:t>M</a:t>
            </a:r>
            <a:r>
              <a:rPr lang="en-US" altLang="ja-JP" b="1" baseline="-25000" dirty="0">
                <a:solidFill>
                  <a:srgbClr val="0070C0"/>
                </a:solidFill>
              </a:rPr>
              <a:t>T</a:t>
            </a:r>
            <a:endParaRPr lang="ja-JP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436096" y="1922132"/>
            <a:ext cx="463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0070C0"/>
                </a:solidFill>
              </a:rPr>
              <a:t>M</a:t>
            </a:r>
            <a:r>
              <a:rPr lang="en-US" altLang="ja-JP" b="1" baseline="-25000" dirty="0">
                <a:solidFill>
                  <a:srgbClr val="0070C0"/>
                </a:solidFill>
              </a:rPr>
              <a:t>T</a:t>
            </a:r>
            <a:endParaRPr lang="ja-JP" altLang="en-US" b="1" baseline="-25000" dirty="0">
              <a:solidFill>
                <a:srgbClr val="0070C0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762755" y="1602162"/>
            <a:ext cx="955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M</a:t>
            </a:r>
            <a:r>
              <a:rPr lang="en-US" altLang="ja-JP" b="1" baseline="-25000" dirty="0" smtClean="0">
                <a:solidFill>
                  <a:srgbClr val="0070C0"/>
                </a:solidFill>
              </a:rPr>
              <a:t>T</a:t>
            </a:r>
            <a:r>
              <a:rPr lang="en-US" altLang="ja-JP" b="1" dirty="0" smtClean="0">
                <a:solidFill>
                  <a:srgbClr val="0070C0"/>
                </a:solidFill>
              </a:rPr>
              <a:t>, M</a:t>
            </a:r>
            <a:r>
              <a:rPr lang="en-US" altLang="ja-JP" b="1" baseline="-25000" dirty="0" smtClean="0">
                <a:solidFill>
                  <a:srgbClr val="0070C0"/>
                </a:solidFill>
              </a:rPr>
              <a:t>inv</a:t>
            </a:r>
            <a:endParaRPr lang="ja-JP" altLang="en-US" b="1" baseline="-25000" dirty="0">
              <a:solidFill>
                <a:srgbClr val="0070C0"/>
              </a:solidFill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4221088"/>
            <a:ext cx="2456873" cy="1770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144" y="4223505"/>
            <a:ext cx="2527960" cy="179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404" y="4182194"/>
            <a:ext cx="2553028" cy="1839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9" name="グループ化 38"/>
          <p:cNvGrpSpPr/>
          <p:nvPr/>
        </p:nvGrpSpPr>
        <p:grpSpPr>
          <a:xfrm>
            <a:off x="2126199" y="4293096"/>
            <a:ext cx="6484362" cy="1891953"/>
            <a:chOff x="2126199" y="4293096"/>
            <a:chExt cx="6484362" cy="1891953"/>
          </a:xfrm>
        </p:grpSpPr>
        <p:sp>
          <p:nvSpPr>
            <p:cNvPr id="40" name="テキスト ボックス 39"/>
            <p:cNvSpPr txBox="1"/>
            <p:nvPr/>
          </p:nvSpPr>
          <p:spPr>
            <a:xfrm>
              <a:off x="2126199" y="5857527"/>
              <a:ext cx="7896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err="1" smtClean="0">
                  <a:solidFill>
                    <a:srgbClr val="0070C0"/>
                  </a:solidFill>
                </a:rPr>
                <a:t>mH</a:t>
              </a:r>
              <a:r>
                <a:rPr kumimoji="1" lang="en-US" altLang="ja-JP" sz="1400" b="1" dirty="0" smtClean="0">
                  <a:solidFill>
                    <a:srgbClr val="0070C0"/>
                  </a:solidFill>
                </a:rPr>
                <a:t>++</a:t>
              </a:r>
              <a:endParaRPr kumimoji="1" lang="ja-JP" alt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860032" y="5857527"/>
              <a:ext cx="6640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err="1" smtClean="0">
                  <a:solidFill>
                    <a:srgbClr val="0070C0"/>
                  </a:solidFill>
                </a:rPr>
                <a:t>mH</a:t>
              </a:r>
              <a:r>
                <a:rPr kumimoji="1" lang="en-US" altLang="ja-JP" sz="1400" b="1" dirty="0" smtClean="0">
                  <a:solidFill>
                    <a:srgbClr val="0070C0"/>
                  </a:solidFill>
                </a:rPr>
                <a:t>+</a:t>
              </a:r>
              <a:endParaRPr kumimoji="1" lang="ja-JP" altLang="en-US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7668344" y="5877272"/>
              <a:ext cx="9422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b="1" dirty="0" err="1" smtClean="0">
                  <a:solidFill>
                    <a:srgbClr val="0070C0"/>
                  </a:solidFill>
                </a:rPr>
                <a:t>mH</a:t>
              </a:r>
              <a:r>
                <a:rPr kumimoji="1" lang="en-US" altLang="ja-JP" sz="1400" b="1" dirty="0" smtClean="0">
                  <a:solidFill>
                    <a:srgbClr val="0070C0"/>
                  </a:solidFill>
                </a:rPr>
                <a:t>, mA</a:t>
              </a:r>
              <a:endParaRPr kumimoji="1" lang="ja-JP" altLang="en-US" sz="1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43" name="直線コネクタ 42"/>
            <p:cNvCxnSpPr/>
            <p:nvPr/>
          </p:nvCxnSpPr>
          <p:spPr>
            <a:xfrm flipV="1">
              <a:off x="2267744" y="4293096"/>
              <a:ext cx="0" cy="1440160"/>
            </a:xfrm>
            <a:prstGeom prst="line">
              <a:avLst/>
            </a:prstGeom>
            <a:ln w="254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 flipV="1">
              <a:off x="5004048" y="4293096"/>
              <a:ext cx="0" cy="1440160"/>
            </a:xfrm>
            <a:prstGeom prst="line">
              <a:avLst/>
            </a:prstGeom>
            <a:ln w="254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flipV="1">
              <a:off x="7812360" y="4293096"/>
              <a:ext cx="0" cy="1440160"/>
            </a:xfrm>
            <a:prstGeom prst="line">
              <a:avLst/>
            </a:prstGeom>
            <a:ln w="254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テキスト ボックス 20"/>
          <p:cNvSpPr txBox="1"/>
          <p:nvPr/>
        </p:nvSpPr>
        <p:spPr>
          <a:xfrm flipH="1">
            <a:off x="174456" y="3717032"/>
            <a:ext cx="149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Signal only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6448254" y="107340"/>
            <a:ext cx="1652138" cy="1233428"/>
            <a:chOff x="5836686" y="476672"/>
            <a:chExt cx="2322435" cy="1944216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5876081" y="548680"/>
              <a:ext cx="2283040" cy="1861824"/>
              <a:chOff x="4640798" y="3429000"/>
              <a:chExt cx="2283040" cy="1861824"/>
            </a:xfrm>
          </p:grpSpPr>
          <p:cxnSp>
            <p:nvCxnSpPr>
              <p:cNvPr id="50" name="直線矢印コネクタ 49"/>
              <p:cNvCxnSpPr/>
              <p:nvPr/>
            </p:nvCxnSpPr>
            <p:spPr>
              <a:xfrm flipV="1">
                <a:off x="5580112" y="3429000"/>
                <a:ext cx="0" cy="1715047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5364088" y="4941168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5364088" y="4653136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364088" y="4221088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5364088" y="3789040"/>
                <a:ext cx="36004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テキスト ボックス 54"/>
              <p:cNvSpPr txBox="1"/>
              <p:nvPr/>
            </p:nvSpPr>
            <p:spPr>
              <a:xfrm>
                <a:off x="4932039" y="4805684"/>
                <a:ext cx="412816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latin typeface="Century" pitchFamily="18" charset="0"/>
                  </a:rPr>
                  <a:t>h</a:t>
                </a:r>
                <a:endParaRPr kumimoji="1" lang="ja-JP" altLang="en-US" sz="1400" dirty="0">
                  <a:latin typeface="Century" pitchFamily="18" charset="0"/>
                </a:endParaRPr>
              </a:p>
            </p:txBody>
          </p:sp>
          <p:sp>
            <p:nvSpPr>
              <p:cNvPr id="56" name="テキスト ボックス 55"/>
              <p:cNvSpPr txBox="1"/>
              <p:nvPr/>
            </p:nvSpPr>
            <p:spPr>
              <a:xfrm>
                <a:off x="4640798" y="4446618"/>
                <a:ext cx="777500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latin typeface="Century" pitchFamily="18" charset="0"/>
                  </a:rPr>
                  <a:t>H, A</a:t>
                </a:r>
                <a:endParaRPr kumimoji="1" lang="ja-JP" altLang="en-US" sz="1400" dirty="0">
                  <a:latin typeface="Century" pitchFamily="18" charset="0"/>
                </a:endParaRP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4742021" y="4005064"/>
                <a:ext cx="570551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latin typeface="Century" pitchFamily="18" charset="0"/>
                  </a:rPr>
                  <a:t>H</a:t>
                </a:r>
                <a:r>
                  <a:rPr kumimoji="1" lang="en-US" altLang="ja-JP" sz="1400" baseline="30000" dirty="0" smtClean="0">
                    <a:latin typeface="Century" pitchFamily="18" charset="0"/>
                  </a:rPr>
                  <a:t>+</a:t>
                </a:r>
                <a:endParaRPr kumimoji="1" lang="ja-JP" altLang="en-US" sz="1400" baseline="30000" dirty="0">
                  <a:latin typeface="Century" pitchFamily="18" charset="0"/>
                </a:endParaRPr>
              </a:p>
            </p:txBody>
          </p:sp>
          <p:sp>
            <p:nvSpPr>
              <p:cNvPr id="58" name="テキスト ボックス 57"/>
              <p:cNvSpPr txBox="1"/>
              <p:nvPr/>
            </p:nvSpPr>
            <p:spPr>
              <a:xfrm>
                <a:off x="4742021" y="3507463"/>
                <a:ext cx="671954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latin typeface="Century" pitchFamily="18" charset="0"/>
                  </a:rPr>
                  <a:t>H</a:t>
                </a:r>
                <a:r>
                  <a:rPr kumimoji="1" lang="en-US" altLang="ja-JP" sz="1400" baseline="30000" dirty="0" smtClean="0">
                    <a:latin typeface="Century" pitchFamily="18" charset="0"/>
                  </a:rPr>
                  <a:t>++</a:t>
                </a:r>
                <a:endParaRPr kumimoji="1" lang="ja-JP" altLang="en-US" sz="1400" baseline="30000" dirty="0">
                  <a:latin typeface="Century" pitchFamily="18" charset="0"/>
                </a:endParaRPr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5754251" y="4774715"/>
                <a:ext cx="1169587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114 GeV</a:t>
                </a:r>
                <a:endParaRPr kumimoji="1" lang="ja-JP" altLang="en-US" sz="1400" dirty="0"/>
              </a:p>
            </p:txBody>
          </p:sp>
          <p:sp>
            <p:nvSpPr>
              <p:cNvPr id="60" name="テキスト ボックス 59"/>
              <p:cNvSpPr txBox="1"/>
              <p:nvPr/>
            </p:nvSpPr>
            <p:spPr>
              <a:xfrm>
                <a:off x="5754249" y="4437111"/>
                <a:ext cx="1169587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119 GeV</a:t>
                </a:r>
                <a:endParaRPr kumimoji="1" lang="ja-JP" altLang="en-US" sz="1400" dirty="0"/>
              </a:p>
            </p:txBody>
          </p:sp>
          <p:sp>
            <p:nvSpPr>
              <p:cNvPr id="61" name="テキスト ボックス 60"/>
              <p:cNvSpPr txBox="1"/>
              <p:nvPr/>
            </p:nvSpPr>
            <p:spPr>
              <a:xfrm>
                <a:off x="5724127" y="4067780"/>
                <a:ext cx="1178960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130 GeV</a:t>
                </a:r>
                <a:endParaRPr kumimoji="1" lang="ja-JP" altLang="en-US" sz="1400" dirty="0"/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5724129" y="3573016"/>
                <a:ext cx="1178960" cy="485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140 GeV</a:t>
                </a:r>
                <a:endParaRPr kumimoji="1" lang="ja-JP" altLang="en-US" sz="1400" dirty="0"/>
              </a:p>
            </p:txBody>
          </p:sp>
        </p:grpSp>
        <p:sp>
          <p:nvSpPr>
            <p:cNvPr id="49" name="正方形/長方形 48"/>
            <p:cNvSpPr/>
            <p:nvPr/>
          </p:nvSpPr>
          <p:spPr>
            <a:xfrm>
              <a:off x="5836686" y="476672"/>
              <a:ext cx="2292365" cy="1944216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3" name="テキスト ボックス 62"/>
          <p:cNvSpPr txBox="1"/>
          <p:nvPr/>
        </p:nvSpPr>
        <p:spPr>
          <a:xfrm>
            <a:off x="827584" y="858198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rgbClr val="00B050"/>
                </a:solidFill>
              </a:rPr>
              <a:t>Aoki, </a:t>
            </a:r>
            <a:r>
              <a:rPr kumimoji="1" lang="en-US" altLang="ja-JP" sz="1600" b="1" i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KY, PRD85(2012)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8483012" y="65160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14/17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496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605" y="1656000"/>
            <a:ext cx="2655867" cy="194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68016"/>
            <a:ext cx="27146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99" y="1668016"/>
            <a:ext cx="27146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96454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>
                <a:latin typeface="+mj-ea"/>
              </a:rPr>
              <a:t>Decay property of the triplet-like Higgs bosons</a:t>
            </a:r>
            <a:br>
              <a:rPr kumimoji="1" lang="en-US" altLang="ja-JP" sz="3600" dirty="0" smtClean="0">
                <a:latin typeface="+mj-ea"/>
              </a:rPr>
            </a:br>
            <a:r>
              <a:rPr kumimoji="1" lang="en-US" altLang="ja-JP" sz="3600" dirty="0" smtClean="0">
                <a:latin typeface="+mj-ea"/>
              </a:rPr>
              <a:t>[</a:t>
            </a:r>
            <a:r>
              <a:rPr lang="en-US" altLang="ja-JP" sz="3100" dirty="0" smtClean="0">
                <a:latin typeface="+mj-ea"/>
              </a:rPr>
              <a:t>O(100) </a:t>
            </a:r>
            <a:r>
              <a:rPr lang="en-US" altLang="ja-JP" sz="3100" dirty="0" err="1" smtClean="0">
                <a:latin typeface="+mj-ea"/>
              </a:rPr>
              <a:t>GeV</a:t>
            </a:r>
            <a:r>
              <a:rPr lang="en-US" altLang="ja-JP" sz="3100" dirty="0" smtClean="0">
                <a:latin typeface="+mj-ea"/>
              </a:rPr>
              <a:t> case]</a:t>
            </a:r>
            <a:endParaRPr kumimoji="1" lang="ja-JP" altLang="en-US" sz="3100" dirty="0">
              <a:latin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95736" y="3501008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10 GeV</a:t>
            </a:r>
            <a:endParaRPr lang="ja-JP" altLang="en-US" sz="16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497" y="3501008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1 eV</a:t>
            </a:r>
            <a:endParaRPr lang="ja-JP" altLang="en-US" sz="16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5616" y="3450486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0.1 MeV</a:t>
            </a:r>
            <a:endParaRPr lang="ja-JP" altLang="en-US" sz="1600" b="1" dirty="0"/>
          </a:p>
        </p:txBody>
      </p:sp>
      <p:sp>
        <p:nvSpPr>
          <p:cNvPr id="8" name="正方形/長方形 7"/>
          <p:cNvSpPr/>
          <p:nvPr/>
        </p:nvSpPr>
        <p:spPr>
          <a:xfrm>
            <a:off x="1619672" y="1311151"/>
            <a:ext cx="633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Δm</a:t>
            </a:r>
            <a:endParaRPr lang="ja-JP" altLang="en-US" sz="24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1973" y="1359168"/>
            <a:ext cx="1378991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Decay of H</a:t>
            </a:r>
            <a:r>
              <a:rPr kumimoji="1" lang="en-US" altLang="ja-JP" sz="1800" baseline="30000" dirty="0" smtClean="0"/>
              <a:t>++</a:t>
            </a:r>
            <a:endParaRPr kumimoji="1" lang="ja-JP" altLang="en-US" sz="1800" baseline="30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5616" y="2161226"/>
            <a:ext cx="1209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H</a:t>
            </a:r>
            <a:r>
              <a:rPr lang="en-US" altLang="ja-JP" sz="2800" b="1" baseline="30000" dirty="0" smtClean="0"/>
              <a:t>+  </a:t>
            </a:r>
            <a:r>
              <a:rPr lang="en-US" altLang="ja-JP" sz="2800" b="1" dirty="0" smtClean="0"/>
              <a:t>W</a:t>
            </a:r>
            <a:r>
              <a:rPr lang="en-US" altLang="ja-JP" sz="2800" b="1" baseline="30000" dirty="0"/>
              <a:t>+</a:t>
            </a:r>
            <a:endParaRPr lang="en-US" altLang="ja-JP" sz="2800" b="1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2977" y="2895327"/>
            <a:ext cx="588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l</a:t>
            </a:r>
            <a:r>
              <a:rPr kumimoji="1" lang="en-US" altLang="ja-JP" sz="2400" b="1" baseline="30000" dirty="0" smtClean="0"/>
              <a:t>+</a:t>
            </a:r>
            <a:r>
              <a:rPr kumimoji="1" lang="en-US" altLang="ja-JP" sz="2400" b="1" dirty="0" smtClean="0"/>
              <a:t>l</a:t>
            </a:r>
            <a:r>
              <a:rPr lang="en-US" altLang="ja-JP" sz="2400" b="1" baseline="30000" dirty="0"/>
              <a:t>+</a:t>
            </a:r>
            <a:endParaRPr kumimoji="1" lang="ja-JP" altLang="en-US" sz="2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68115" y="2924944"/>
            <a:ext cx="9637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b="1" dirty="0" smtClean="0"/>
              <a:t>W</a:t>
            </a:r>
            <a:r>
              <a:rPr lang="en-US" altLang="ja-JP" sz="2200" b="1" baseline="30000" dirty="0" smtClean="0"/>
              <a:t>+</a:t>
            </a:r>
            <a:r>
              <a:rPr lang="en-US" altLang="ja-JP" sz="2200" b="1" dirty="0" smtClean="0"/>
              <a:t>W</a:t>
            </a:r>
            <a:r>
              <a:rPr lang="en-US" altLang="ja-JP" sz="2200" b="1" baseline="30000" dirty="0"/>
              <a:t>+</a:t>
            </a:r>
            <a:endParaRPr lang="en-US" altLang="ja-JP" sz="2200" b="1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13123" y="1403484"/>
            <a:ext cx="1386869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Decay of H</a:t>
            </a:r>
            <a:r>
              <a:rPr kumimoji="1" lang="en-US" altLang="ja-JP" sz="1800" baseline="30000" dirty="0" smtClean="0"/>
              <a:t>+</a:t>
            </a:r>
            <a:endParaRPr kumimoji="1" lang="ja-JP" altLang="en-US" sz="1800" baseline="30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90845" y="2185700"/>
            <a:ext cx="1073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H</a:t>
            </a:r>
            <a:r>
              <a:rPr lang="en-US" altLang="ja-JP" sz="2800" b="1" baseline="30000" dirty="0" smtClean="0"/>
              <a:t>  </a:t>
            </a:r>
            <a:r>
              <a:rPr lang="en-US" altLang="ja-JP" sz="2800" b="1" dirty="0" smtClean="0"/>
              <a:t>W</a:t>
            </a:r>
            <a:r>
              <a:rPr lang="en-US" altLang="ja-JP" sz="2800" b="1" baseline="30000" dirty="0"/>
              <a:t>+</a:t>
            </a:r>
            <a:endParaRPr lang="en-US" altLang="ja-JP" sz="2800" b="1" dirty="0" smtClean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543441" y="2996952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err="1" smtClean="0"/>
              <a:t>l</a:t>
            </a:r>
            <a:r>
              <a:rPr kumimoji="1" lang="en-US" altLang="ja-JP" sz="2400" b="1" baseline="30000" dirty="0" err="1" smtClean="0"/>
              <a:t>+</a:t>
            </a:r>
            <a:r>
              <a:rPr lang="en-US" altLang="ja-JP" sz="2400" b="1" dirty="0" err="1" smtClean="0"/>
              <a:t>ν</a:t>
            </a:r>
            <a:endParaRPr kumimoji="1" lang="ja-JP" altLang="en-US" sz="24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197513" y="3070121"/>
            <a:ext cx="7617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0" b="1" dirty="0" smtClean="0"/>
              <a:t>W</a:t>
            </a:r>
            <a:r>
              <a:rPr lang="en-US" altLang="ja-JP" sz="2200" b="1" baseline="30000" dirty="0" smtClean="0"/>
              <a:t>+</a:t>
            </a:r>
            <a:r>
              <a:rPr lang="en-US" altLang="ja-JP" sz="2200" b="1" dirty="0" smtClean="0"/>
              <a:t>Z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588224" y="2564904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err="1" smtClean="0"/>
              <a:t>νν</a:t>
            </a:r>
            <a:endParaRPr lang="ja-JP" altLang="en-US" sz="28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730999" y="2617748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bb</a:t>
            </a:r>
            <a:endParaRPr lang="ja-JP" altLang="en-US" sz="28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55816" y="1340768"/>
            <a:ext cx="1659893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Decay of H or A</a:t>
            </a:r>
            <a:endParaRPr kumimoji="1" lang="ja-JP" altLang="en-US" sz="1800" baseline="30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81128"/>
            <a:ext cx="3435135" cy="215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正方形/長方形 30"/>
          <p:cNvSpPr/>
          <p:nvPr/>
        </p:nvSpPr>
        <p:spPr>
          <a:xfrm>
            <a:off x="2843808" y="3183359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v</a:t>
            </a:r>
            <a:r>
              <a:rPr lang="en-US" altLang="ja-JP" sz="2400" b="1" baseline="-25000" dirty="0"/>
              <a:t>Δ</a:t>
            </a:r>
            <a:endParaRPr lang="ja-JP" altLang="en-US" sz="2400" b="1" dirty="0"/>
          </a:p>
        </p:txBody>
      </p:sp>
      <p:grpSp>
        <p:nvGrpSpPr>
          <p:cNvPr id="2058" name="グループ化 2057"/>
          <p:cNvGrpSpPr/>
          <p:nvPr/>
        </p:nvGrpSpPr>
        <p:grpSpPr>
          <a:xfrm>
            <a:off x="2162353" y="3783954"/>
            <a:ext cx="5218171" cy="432048"/>
            <a:chOff x="2212391" y="4077072"/>
            <a:chExt cx="5218171" cy="432048"/>
          </a:xfrm>
        </p:grpSpPr>
        <p:cxnSp>
          <p:nvCxnSpPr>
            <p:cNvPr id="24" name="直線矢印コネクタ 23"/>
            <p:cNvCxnSpPr/>
            <p:nvPr/>
          </p:nvCxnSpPr>
          <p:spPr>
            <a:xfrm>
              <a:off x="2212391" y="4221088"/>
              <a:ext cx="1567521" cy="28803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9" name="直線矢印コネクタ 2048"/>
            <p:cNvCxnSpPr/>
            <p:nvPr/>
          </p:nvCxnSpPr>
          <p:spPr>
            <a:xfrm>
              <a:off x="4644008" y="4077072"/>
              <a:ext cx="0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2" name="直線矢印コネクタ 2051"/>
            <p:cNvCxnSpPr/>
            <p:nvPr/>
          </p:nvCxnSpPr>
          <p:spPr>
            <a:xfrm flipH="1">
              <a:off x="5652120" y="4077072"/>
              <a:ext cx="1778442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グループ化 11"/>
          <p:cNvGrpSpPr/>
          <p:nvPr/>
        </p:nvGrpSpPr>
        <p:grpSpPr>
          <a:xfrm>
            <a:off x="-14571" y="3933056"/>
            <a:ext cx="3650467" cy="1656184"/>
            <a:chOff x="-14571" y="3933056"/>
            <a:chExt cx="3650467" cy="1656184"/>
          </a:xfrm>
        </p:grpSpPr>
        <p:grpSp>
          <p:nvGrpSpPr>
            <p:cNvPr id="2079" name="グループ化 2078"/>
            <p:cNvGrpSpPr/>
            <p:nvPr/>
          </p:nvGrpSpPr>
          <p:grpSpPr>
            <a:xfrm>
              <a:off x="-14571" y="3933056"/>
              <a:ext cx="3650467" cy="1313568"/>
              <a:chOff x="-36512" y="4365104"/>
              <a:chExt cx="3650467" cy="1313568"/>
            </a:xfrm>
          </p:grpSpPr>
          <p:cxnSp>
            <p:nvCxnSpPr>
              <p:cNvPr id="44" name="直線矢印コネクタ 43"/>
              <p:cNvCxnSpPr/>
              <p:nvPr/>
            </p:nvCxnSpPr>
            <p:spPr>
              <a:xfrm>
                <a:off x="2483768" y="5373216"/>
                <a:ext cx="1130187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72" name="グループ化 2071"/>
              <p:cNvGrpSpPr/>
              <p:nvPr/>
            </p:nvGrpSpPr>
            <p:grpSpPr>
              <a:xfrm>
                <a:off x="-36512" y="4365104"/>
                <a:ext cx="2592288" cy="1313568"/>
                <a:chOff x="-36512" y="4531766"/>
                <a:chExt cx="2592288" cy="1313568"/>
              </a:xfrm>
            </p:grpSpPr>
            <p:grpSp>
              <p:nvGrpSpPr>
                <p:cNvPr id="48" name="グループ化 47"/>
                <p:cNvGrpSpPr/>
                <p:nvPr/>
              </p:nvGrpSpPr>
              <p:grpSpPr>
                <a:xfrm>
                  <a:off x="-36512" y="4541058"/>
                  <a:ext cx="1890871" cy="1148015"/>
                  <a:chOff x="6732240" y="1628800"/>
                  <a:chExt cx="1890871" cy="1148015"/>
                </a:xfrm>
              </p:grpSpPr>
              <p:grpSp>
                <p:nvGrpSpPr>
                  <p:cNvPr id="49" name="グループ化 48"/>
                  <p:cNvGrpSpPr/>
                  <p:nvPr/>
                </p:nvGrpSpPr>
                <p:grpSpPr>
                  <a:xfrm>
                    <a:off x="6732240" y="1628800"/>
                    <a:ext cx="1890871" cy="1148015"/>
                    <a:chOff x="3440400" y="1556792"/>
                    <a:chExt cx="1890871" cy="1148015"/>
                  </a:xfrm>
                </p:grpSpPr>
                <p:sp>
                  <p:nvSpPr>
                    <p:cNvPr id="52" name="テキスト ボックス 51"/>
                    <p:cNvSpPr txBox="1"/>
                    <p:nvPr/>
                  </p:nvSpPr>
                  <p:spPr>
                    <a:xfrm>
                      <a:off x="4304496" y="1556792"/>
                      <a:ext cx="503664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kumimoji="1" lang="en-US" altLang="ja-JP" sz="1800" b="1" dirty="0" smtClean="0"/>
                        <a:t>W</a:t>
                      </a:r>
                      <a:r>
                        <a:rPr kumimoji="1" lang="en-US" altLang="ja-JP" sz="1800" b="1" baseline="30000" dirty="0" smtClean="0"/>
                        <a:t>+</a:t>
                      </a:r>
                      <a:endParaRPr kumimoji="1" lang="ja-JP" altLang="en-US" sz="1800" b="1" baseline="30000" dirty="0"/>
                    </a:p>
                  </p:txBody>
                </p:sp>
                <p:cxnSp>
                  <p:nvCxnSpPr>
                    <p:cNvPr id="53" name="直線コネクタ 52"/>
                    <p:cNvCxnSpPr/>
                    <p:nvPr/>
                  </p:nvCxnSpPr>
                  <p:spPr>
                    <a:xfrm flipV="1">
                      <a:off x="3891328" y="2316942"/>
                      <a:ext cx="1439943" cy="31940"/>
                    </a:xfrm>
                    <a:prstGeom prst="line">
                      <a:avLst/>
                    </a:prstGeom>
                    <a:ln w="25400">
                      <a:solidFill>
                        <a:srgbClr val="0070C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5" name="テキスト ボックス 54"/>
                    <p:cNvSpPr txBox="1"/>
                    <p:nvPr/>
                  </p:nvSpPr>
                  <p:spPr>
                    <a:xfrm>
                      <a:off x="3440400" y="2147006"/>
                      <a:ext cx="5405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kumimoji="1" lang="en-US" altLang="ja-JP" sz="1800" b="1" dirty="0" smtClean="0"/>
                        <a:t>H</a:t>
                      </a:r>
                      <a:r>
                        <a:rPr kumimoji="1" lang="en-US" altLang="ja-JP" sz="1800" b="1" baseline="30000" dirty="0" smtClean="0"/>
                        <a:t>++</a:t>
                      </a:r>
                      <a:endParaRPr kumimoji="1" lang="ja-JP" altLang="en-US" sz="1800" b="1" baseline="30000" dirty="0"/>
                    </a:p>
                  </p:txBody>
                </p:sp>
                <p:sp>
                  <p:nvSpPr>
                    <p:cNvPr id="56" name="テキスト ボックス 55"/>
                    <p:cNvSpPr txBox="1"/>
                    <p:nvPr/>
                  </p:nvSpPr>
                  <p:spPr>
                    <a:xfrm>
                      <a:off x="4389087" y="2335475"/>
                      <a:ext cx="452368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altLang="ja-JP" sz="1800" b="1" dirty="0" smtClean="0"/>
                        <a:t>H</a:t>
                      </a:r>
                      <a:r>
                        <a:rPr lang="en-US" altLang="ja-JP" sz="1800" b="1" baseline="30000" dirty="0" smtClean="0"/>
                        <a:t>+</a:t>
                      </a:r>
                      <a:endParaRPr lang="ja-JP" altLang="en-US" sz="1800" b="1" baseline="30000" dirty="0"/>
                    </a:p>
                  </p:txBody>
                </p:sp>
              </p:grpSp>
              <p:sp>
                <p:nvSpPr>
                  <p:cNvPr id="51" name="フリーフォーム 50"/>
                  <p:cNvSpPr/>
                  <p:nvPr/>
                </p:nvSpPr>
                <p:spPr>
                  <a:xfrm rot="20699486">
                    <a:off x="7524328" y="1988840"/>
                    <a:ext cx="423479" cy="419626"/>
                  </a:xfrm>
                  <a:custGeom>
                    <a:avLst/>
                    <a:gdLst>
                      <a:gd name="connsiteX0" fmla="*/ 56083 w 384308"/>
                      <a:gd name="connsiteY0" fmla="*/ 373487 h 373487"/>
                      <a:gd name="connsiteX1" fmla="*/ 4567 w 384308"/>
                      <a:gd name="connsiteY1" fmla="*/ 257578 h 373487"/>
                      <a:gd name="connsiteX2" fmla="*/ 159114 w 384308"/>
                      <a:gd name="connsiteY2" fmla="*/ 270456 h 373487"/>
                      <a:gd name="connsiteX3" fmla="*/ 120477 w 384308"/>
                      <a:gd name="connsiteY3" fmla="*/ 180304 h 373487"/>
                      <a:gd name="connsiteX4" fmla="*/ 275023 w 384308"/>
                      <a:gd name="connsiteY4" fmla="*/ 193183 h 373487"/>
                      <a:gd name="connsiteX5" fmla="*/ 223508 w 384308"/>
                      <a:gd name="connsiteY5" fmla="*/ 77273 h 373487"/>
                      <a:gd name="connsiteX6" fmla="*/ 378054 w 384308"/>
                      <a:gd name="connsiteY6" fmla="*/ 115910 h 373487"/>
                      <a:gd name="connsiteX7" fmla="*/ 339418 w 384308"/>
                      <a:gd name="connsiteY7" fmla="*/ 0 h 3734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84308" h="373487">
                        <a:moveTo>
                          <a:pt x="56083" y="373487"/>
                        </a:moveTo>
                        <a:cubicBezTo>
                          <a:pt x="21739" y="324118"/>
                          <a:pt x="-12605" y="274750"/>
                          <a:pt x="4567" y="257578"/>
                        </a:cubicBezTo>
                        <a:cubicBezTo>
                          <a:pt x="21739" y="240406"/>
                          <a:pt x="139796" y="283335"/>
                          <a:pt x="159114" y="270456"/>
                        </a:cubicBezTo>
                        <a:cubicBezTo>
                          <a:pt x="178432" y="257577"/>
                          <a:pt x="101159" y="193183"/>
                          <a:pt x="120477" y="180304"/>
                        </a:cubicBezTo>
                        <a:cubicBezTo>
                          <a:pt x="139795" y="167425"/>
                          <a:pt x="257851" y="210355"/>
                          <a:pt x="275023" y="193183"/>
                        </a:cubicBezTo>
                        <a:cubicBezTo>
                          <a:pt x="292195" y="176011"/>
                          <a:pt x="206336" y="90152"/>
                          <a:pt x="223508" y="77273"/>
                        </a:cubicBezTo>
                        <a:cubicBezTo>
                          <a:pt x="240680" y="64394"/>
                          <a:pt x="358736" y="128789"/>
                          <a:pt x="378054" y="115910"/>
                        </a:cubicBezTo>
                        <a:cubicBezTo>
                          <a:pt x="397372" y="103031"/>
                          <a:pt x="368395" y="51515"/>
                          <a:pt x="339418" y="0"/>
                        </a:cubicBezTo>
                      </a:path>
                    </a:pathLst>
                  </a:custGeom>
                  <a:no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59" name="フリーフォーム 58"/>
                <p:cNvSpPr/>
                <p:nvPr/>
              </p:nvSpPr>
              <p:spPr>
                <a:xfrm rot="20699486">
                  <a:off x="1306743" y="4876766"/>
                  <a:ext cx="423479" cy="419626"/>
                </a:xfrm>
                <a:custGeom>
                  <a:avLst/>
                  <a:gdLst>
                    <a:gd name="connsiteX0" fmla="*/ 56083 w 384308"/>
                    <a:gd name="connsiteY0" fmla="*/ 373487 h 373487"/>
                    <a:gd name="connsiteX1" fmla="*/ 4567 w 384308"/>
                    <a:gd name="connsiteY1" fmla="*/ 257578 h 373487"/>
                    <a:gd name="connsiteX2" fmla="*/ 159114 w 384308"/>
                    <a:gd name="connsiteY2" fmla="*/ 270456 h 373487"/>
                    <a:gd name="connsiteX3" fmla="*/ 120477 w 384308"/>
                    <a:gd name="connsiteY3" fmla="*/ 180304 h 373487"/>
                    <a:gd name="connsiteX4" fmla="*/ 275023 w 384308"/>
                    <a:gd name="connsiteY4" fmla="*/ 193183 h 373487"/>
                    <a:gd name="connsiteX5" fmla="*/ 223508 w 384308"/>
                    <a:gd name="connsiteY5" fmla="*/ 77273 h 373487"/>
                    <a:gd name="connsiteX6" fmla="*/ 378054 w 384308"/>
                    <a:gd name="connsiteY6" fmla="*/ 115910 h 373487"/>
                    <a:gd name="connsiteX7" fmla="*/ 339418 w 384308"/>
                    <a:gd name="connsiteY7" fmla="*/ 0 h 373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4308" h="373487">
                      <a:moveTo>
                        <a:pt x="56083" y="373487"/>
                      </a:moveTo>
                      <a:cubicBezTo>
                        <a:pt x="21739" y="324118"/>
                        <a:pt x="-12605" y="274750"/>
                        <a:pt x="4567" y="257578"/>
                      </a:cubicBezTo>
                      <a:cubicBezTo>
                        <a:pt x="21739" y="240406"/>
                        <a:pt x="139796" y="283335"/>
                        <a:pt x="159114" y="270456"/>
                      </a:cubicBezTo>
                      <a:cubicBezTo>
                        <a:pt x="178432" y="257577"/>
                        <a:pt x="101159" y="193183"/>
                        <a:pt x="120477" y="180304"/>
                      </a:cubicBezTo>
                      <a:cubicBezTo>
                        <a:pt x="139795" y="167425"/>
                        <a:pt x="257851" y="210355"/>
                        <a:pt x="275023" y="193183"/>
                      </a:cubicBezTo>
                      <a:cubicBezTo>
                        <a:pt x="292195" y="176011"/>
                        <a:pt x="206336" y="90152"/>
                        <a:pt x="223508" y="77273"/>
                      </a:cubicBezTo>
                      <a:cubicBezTo>
                        <a:pt x="240680" y="64394"/>
                        <a:pt x="358736" y="128789"/>
                        <a:pt x="378054" y="115910"/>
                      </a:cubicBezTo>
                      <a:cubicBezTo>
                        <a:pt x="397372" y="103031"/>
                        <a:pt x="368395" y="51515"/>
                        <a:pt x="339418" y="0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1403648" y="4531766"/>
                  <a:ext cx="5036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800" b="1" dirty="0" smtClean="0"/>
                    <a:t>W</a:t>
                  </a:r>
                  <a:r>
                    <a:rPr kumimoji="1" lang="en-US" altLang="ja-JP" sz="1800" b="1" baseline="30000" dirty="0" smtClean="0"/>
                    <a:t>+</a:t>
                  </a:r>
                  <a:endParaRPr kumimoji="1" lang="ja-JP" altLang="en-US" sz="1800" b="1" baseline="30000" dirty="0"/>
                </a:p>
              </p:txBody>
            </p:sp>
            <p:sp>
              <p:nvSpPr>
                <p:cNvPr id="61" name="テキスト ボックス 60"/>
                <p:cNvSpPr txBox="1"/>
                <p:nvPr/>
              </p:nvSpPr>
              <p:spPr>
                <a:xfrm>
                  <a:off x="1490157" y="5333146"/>
                  <a:ext cx="36420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800" b="1" dirty="0" smtClean="0"/>
                    <a:t>H</a:t>
                  </a:r>
                  <a:endParaRPr lang="ja-JP" altLang="en-US" sz="1800" b="1" baseline="30000" dirty="0"/>
                </a:p>
              </p:txBody>
            </p:sp>
            <p:cxnSp>
              <p:nvCxnSpPr>
                <p:cNvPr id="2064" name="直線コネクタ 2063"/>
                <p:cNvCxnSpPr/>
                <p:nvPr/>
              </p:nvCxnSpPr>
              <p:spPr>
                <a:xfrm flipV="1">
                  <a:off x="1835696" y="4910390"/>
                  <a:ext cx="373829" cy="421848"/>
                </a:xfrm>
                <a:prstGeom prst="line">
                  <a:avLst/>
                </a:prstGeom>
                <a:ln w="254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7" name="直線コネクタ 2066"/>
                <p:cNvCxnSpPr/>
                <p:nvPr/>
              </p:nvCxnSpPr>
              <p:spPr>
                <a:xfrm>
                  <a:off x="1835696" y="5306797"/>
                  <a:ext cx="457200" cy="387614"/>
                </a:xfrm>
                <a:prstGeom prst="line">
                  <a:avLst/>
                </a:prstGeom>
                <a:ln w="254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0" name="テキスト ボックス 69"/>
                <p:cNvSpPr txBox="1"/>
                <p:nvPr/>
              </p:nvSpPr>
              <p:spPr>
                <a:xfrm>
                  <a:off x="2196510" y="4653136"/>
                  <a:ext cx="29848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/>
                    <a:t>ν</a:t>
                  </a:r>
                  <a:endParaRPr lang="ja-JP" altLang="en-US" b="1" dirty="0"/>
                </a:p>
              </p:txBody>
            </p:sp>
            <p:sp>
              <p:nvSpPr>
                <p:cNvPr id="71" name="テキスト ボックス 70"/>
                <p:cNvSpPr txBox="1"/>
                <p:nvPr/>
              </p:nvSpPr>
              <p:spPr>
                <a:xfrm>
                  <a:off x="2257296" y="5445224"/>
                  <a:ext cx="29848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/>
                    <a:t>ν</a:t>
                  </a:r>
                  <a:endParaRPr lang="ja-JP" altLang="en-US" b="1" dirty="0"/>
                </a:p>
              </p:txBody>
            </p:sp>
          </p:grpSp>
        </p:grpSp>
        <p:sp>
          <p:nvSpPr>
            <p:cNvPr id="2073" name="テキスト ボックス 2072"/>
            <p:cNvSpPr txBox="1"/>
            <p:nvPr/>
          </p:nvSpPr>
          <p:spPr>
            <a:xfrm>
              <a:off x="32660" y="5189130"/>
              <a:ext cx="32431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Challenging to detect at </a:t>
              </a:r>
              <a:r>
                <a:rPr kumimoji="1" lang="en-US" altLang="ja-JP" b="1" dirty="0" smtClean="0">
                  <a:solidFill>
                    <a:srgbClr val="FF0000"/>
                  </a:solidFill>
                </a:rPr>
                <a:t>LHC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5292081" y="4221088"/>
            <a:ext cx="3744415" cy="1313568"/>
            <a:chOff x="5220073" y="4725144"/>
            <a:chExt cx="3744415" cy="1313568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6343346" y="4725144"/>
              <a:ext cx="2621142" cy="1313568"/>
              <a:chOff x="-36512" y="4531766"/>
              <a:chExt cx="2621142" cy="1313568"/>
            </a:xfrm>
          </p:grpSpPr>
          <p:grpSp>
            <p:nvGrpSpPr>
              <p:cNvPr id="75" name="グループ化 74"/>
              <p:cNvGrpSpPr/>
              <p:nvPr/>
            </p:nvGrpSpPr>
            <p:grpSpPr>
              <a:xfrm>
                <a:off x="-36512" y="4541058"/>
                <a:ext cx="1890871" cy="1148015"/>
                <a:chOff x="6732240" y="1628800"/>
                <a:chExt cx="1890871" cy="1148015"/>
              </a:xfrm>
            </p:grpSpPr>
            <p:grpSp>
              <p:nvGrpSpPr>
                <p:cNvPr id="83" name="グループ化 82"/>
                <p:cNvGrpSpPr/>
                <p:nvPr/>
              </p:nvGrpSpPr>
              <p:grpSpPr>
                <a:xfrm>
                  <a:off x="6732240" y="1628800"/>
                  <a:ext cx="1890871" cy="1148015"/>
                  <a:chOff x="3440400" y="1556792"/>
                  <a:chExt cx="1890871" cy="1148015"/>
                </a:xfrm>
              </p:grpSpPr>
              <p:sp>
                <p:nvSpPr>
                  <p:cNvPr id="85" name="テキスト ボックス 84"/>
                  <p:cNvSpPr txBox="1"/>
                  <p:nvPr/>
                </p:nvSpPr>
                <p:spPr>
                  <a:xfrm>
                    <a:off x="4304496" y="1556792"/>
                    <a:ext cx="50366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800" b="1" dirty="0" smtClean="0"/>
                      <a:t>W</a:t>
                    </a:r>
                    <a:r>
                      <a:rPr kumimoji="1" lang="en-US" altLang="ja-JP" sz="1800" b="1" baseline="30000" dirty="0" smtClean="0"/>
                      <a:t>+</a:t>
                    </a:r>
                    <a:endParaRPr kumimoji="1" lang="ja-JP" altLang="en-US" sz="1800" b="1" baseline="30000" dirty="0"/>
                  </a:p>
                </p:txBody>
              </p:sp>
              <p:cxnSp>
                <p:nvCxnSpPr>
                  <p:cNvPr id="86" name="直線コネクタ 85"/>
                  <p:cNvCxnSpPr/>
                  <p:nvPr/>
                </p:nvCxnSpPr>
                <p:spPr>
                  <a:xfrm flipV="1">
                    <a:off x="3891328" y="2316942"/>
                    <a:ext cx="1439943" cy="31940"/>
                  </a:xfrm>
                  <a:prstGeom prst="line">
                    <a:avLst/>
                  </a:prstGeom>
                  <a:ln w="25400">
                    <a:solidFill>
                      <a:srgbClr val="0070C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テキスト ボックス 86"/>
                  <p:cNvSpPr txBox="1"/>
                  <p:nvPr/>
                </p:nvSpPr>
                <p:spPr>
                  <a:xfrm>
                    <a:off x="3440400" y="2147006"/>
                    <a:ext cx="5405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sz="1800" b="1" dirty="0" smtClean="0"/>
                      <a:t>H</a:t>
                    </a:r>
                    <a:r>
                      <a:rPr kumimoji="1" lang="en-US" altLang="ja-JP" sz="1800" b="1" baseline="30000" dirty="0" smtClean="0"/>
                      <a:t>++</a:t>
                    </a:r>
                    <a:endParaRPr kumimoji="1" lang="ja-JP" altLang="en-US" sz="1800" b="1" baseline="30000" dirty="0"/>
                  </a:p>
                </p:txBody>
              </p:sp>
              <p:sp>
                <p:nvSpPr>
                  <p:cNvPr id="88" name="テキスト ボックス 87"/>
                  <p:cNvSpPr txBox="1"/>
                  <p:nvPr/>
                </p:nvSpPr>
                <p:spPr>
                  <a:xfrm>
                    <a:off x="4389087" y="2335475"/>
                    <a:ext cx="45236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ja-JP" sz="1800" b="1" dirty="0" smtClean="0"/>
                      <a:t>H</a:t>
                    </a:r>
                    <a:r>
                      <a:rPr lang="en-US" altLang="ja-JP" sz="1800" b="1" baseline="30000" dirty="0" smtClean="0"/>
                      <a:t>+</a:t>
                    </a:r>
                    <a:endParaRPr lang="ja-JP" altLang="en-US" sz="1800" b="1" baseline="30000" dirty="0"/>
                  </a:p>
                </p:txBody>
              </p:sp>
            </p:grpSp>
            <p:sp>
              <p:nvSpPr>
                <p:cNvPr id="84" name="フリーフォーム 83"/>
                <p:cNvSpPr/>
                <p:nvPr/>
              </p:nvSpPr>
              <p:spPr>
                <a:xfrm rot="20699486">
                  <a:off x="7524328" y="1988840"/>
                  <a:ext cx="423479" cy="419626"/>
                </a:xfrm>
                <a:custGeom>
                  <a:avLst/>
                  <a:gdLst>
                    <a:gd name="connsiteX0" fmla="*/ 56083 w 384308"/>
                    <a:gd name="connsiteY0" fmla="*/ 373487 h 373487"/>
                    <a:gd name="connsiteX1" fmla="*/ 4567 w 384308"/>
                    <a:gd name="connsiteY1" fmla="*/ 257578 h 373487"/>
                    <a:gd name="connsiteX2" fmla="*/ 159114 w 384308"/>
                    <a:gd name="connsiteY2" fmla="*/ 270456 h 373487"/>
                    <a:gd name="connsiteX3" fmla="*/ 120477 w 384308"/>
                    <a:gd name="connsiteY3" fmla="*/ 180304 h 373487"/>
                    <a:gd name="connsiteX4" fmla="*/ 275023 w 384308"/>
                    <a:gd name="connsiteY4" fmla="*/ 193183 h 373487"/>
                    <a:gd name="connsiteX5" fmla="*/ 223508 w 384308"/>
                    <a:gd name="connsiteY5" fmla="*/ 77273 h 373487"/>
                    <a:gd name="connsiteX6" fmla="*/ 378054 w 384308"/>
                    <a:gd name="connsiteY6" fmla="*/ 115910 h 373487"/>
                    <a:gd name="connsiteX7" fmla="*/ 339418 w 384308"/>
                    <a:gd name="connsiteY7" fmla="*/ 0 h 373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4308" h="373487">
                      <a:moveTo>
                        <a:pt x="56083" y="373487"/>
                      </a:moveTo>
                      <a:cubicBezTo>
                        <a:pt x="21739" y="324118"/>
                        <a:pt x="-12605" y="274750"/>
                        <a:pt x="4567" y="257578"/>
                      </a:cubicBezTo>
                      <a:cubicBezTo>
                        <a:pt x="21739" y="240406"/>
                        <a:pt x="139796" y="283335"/>
                        <a:pt x="159114" y="270456"/>
                      </a:cubicBezTo>
                      <a:cubicBezTo>
                        <a:pt x="178432" y="257577"/>
                        <a:pt x="101159" y="193183"/>
                        <a:pt x="120477" y="180304"/>
                      </a:cubicBezTo>
                      <a:cubicBezTo>
                        <a:pt x="139795" y="167425"/>
                        <a:pt x="257851" y="210355"/>
                        <a:pt x="275023" y="193183"/>
                      </a:cubicBezTo>
                      <a:cubicBezTo>
                        <a:pt x="292195" y="176011"/>
                        <a:pt x="206336" y="90152"/>
                        <a:pt x="223508" y="77273"/>
                      </a:cubicBezTo>
                      <a:cubicBezTo>
                        <a:pt x="240680" y="64394"/>
                        <a:pt x="358736" y="128789"/>
                        <a:pt x="378054" y="115910"/>
                      </a:cubicBezTo>
                      <a:cubicBezTo>
                        <a:pt x="397372" y="103031"/>
                        <a:pt x="368395" y="51515"/>
                        <a:pt x="339418" y="0"/>
                      </a:cubicBezTo>
                    </a:path>
                  </a:pathLst>
                </a:custGeom>
                <a:no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6" name="フリーフォーム 75"/>
              <p:cNvSpPr/>
              <p:nvPr/>
            </p:nvSpPr>
            <p:spPr>
              <a:xfrm rot="20699486">
                <a:off x="1306743" y="4876766"/>
                <a:ext cx="423479" cy="419626"/>
              </a:xfrm>
              <a:custGeom>
                <a:avLst/>
                <a:gdLst>
                  <a:gd name="connsiteX0" fmla="*/ 56083 w 384308"/>
                  <a:gd name="connsiteY0" fmla="*/ 373487 h 373487"/>
                  <a:gd name="connsiteX1" fmla="*/ 4567 w 384308"/>
                  <a:gd name="connsiteY1" fmla="*/ 257578 h 373487"/>
                  <a:gd name="connsiteX2" fmla="*/ 159114 w 384308"/>
                  <a:gd name="connsiteY2" fmla="*/ 270456 h 373487"/>
                  <a:gd name="connsiteX3" fmla="*/ 120477 w 384308"/>
                  <a:gd name="connsiteY3" fmla="*/ 180304 h 373487"/>
                  <a:gd name="connsiteX4" fmla="*/ 275023 w 384308"/>
                  <a:gd name="connsiteY4" fmla="*/ 193183 h 373487"/>
                  <a:gd name="connsiteX5" fmla="*/ 223508 w 384308"/>
                  <a:gd name="connsiteY5" fmla="*/ 77273 h 373487"/>
                  <a:gd name="connsiteX6" fmla="*/ 378054 w 384308"/>
                  <a:gd name="connsiteY6" fmla="*/ 115910 h 373487"/>
                  <a:gd name="connsiteX7" fmla="*/ 339418 w 384308"/>
                  <a:gd name="connsiteY7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4308" h="373487">
                    <a:moveTo>
                      <a:pt x="56083" y="373487"/>
                    </a:moveTo>
                    <a:cubicBezTo>
                      <a:pt x="21739" y="324118"/>
                      <a:pt x="-12605" y="274750"/>
                      <a:pt x="4567" y="257578"/>
                    </a:cubicBezTo>
                    <a:cubicBezTo>
                      <a:pt x="21739" y="240406"/>
                      <a:pt x="139796" y="283335"/>
                      <a:pt x="159114" y="270456"/>
                    </a:cubicBezTo>
                    <a:cubicBezTo>
                      <a:pt x="178432" y="257577"/>
                      <a:pt x="101159" y="193183"/>
                      <a:pt x="120477" y="180304"/>
                    </a:cubicBezTo>
                    <a:cubicBezTo>
                      <a:pt x="139795" y="167425"/>
                      <a:pt x="257851" y="210355"/>
                      <a:pt x="275023" y="193183"/>
                    </a:cubicBezTo>
                    <a:cubicBezTo>
                      <a:pt x="292195" y="176011"/>
                      <a:pt x="206336" y="90152"/>
                      <a:pt x="223508" y="77273"/>
                    </a:cubicBezTo>
                    <a:cubicBezTo>
                      <a:pt x="240680" y="64394"/>
                      <a:pt x="358736" y="128789"/>
                      <a:pt x="378054" y="115910"/>
                    </a:cubicBezTo>
                    <a:cubicBezTo>
                      <a:pt x="397372" y="103031"/>
                      <a:pt x="368395" y="51515"/>
                      <a:pt x="339418" y="0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1403648" y="4531766"/>
                <a:ext cx="5036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800" b="1" dirty="0" smtClean="0"/>
                  <a:t>W</a:t>
                </a:r>
                <a:r>
                  <a:rPr kumimoji="1" lang="en-US" altLang="ja-JP" sz="1800" b="1" baseline="30000" dirty="0" smtClean="0"/>
                  <a:t>+</a:t>
                </a:r>
                <a:endParaRPr kumimoji="1" lang="ja-JP" altLang="en-US" sz="1800" b="1" baseline="30000" dirty="0"/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>
                <a:off x="1490157" y="5333146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800" b="1" dirty="0" smtClean="0"/>
                  <a:t>H</a:t>
                </a:r>
                <a:endParaRPr lang="ja-JP" altLang="en-US" sz="1800" b="1" baseline="30000" dirty="0"/>
              </a:p>
            </p:txBody>
          </p:sp>
          <p:cxnSp>
            <p:nvCxnSpPr>
              <p:cNvPr id="79" name="直線コネクタ 78"/>
              <p:cNvCxnSpPr/>
              <p:nvPr/>
            </p:nvCxnSpPr>
            <p:spPr>
              <a:xfrm flipV="1">
                <a:off x="1792542" y="4902006"/>
                <a:ext cx="373829" cy="421848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1792542" y="5306797"/>
                <a:ext cx="457200" cy="387614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80"/>
              <p:cNvSpPr txBox="1"/>
              <p:nvPr/>
            </p:nvSpPr>
            <p:spPr>
              <a:xfrm>
                <a:off x="2196510" y="4653136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/>
                  <a:t>b</a:t>
                </a:r>
                <a:endParaRPr lang="ja-JP" altLang="en-US" b="1" dirty="0"/>
              </a:p>
            </p:txBody>
          </p:sp>
          <p:sp>
            <p:nvSpPr>
              <p:cNvPr id="82" name="テキスト ボックス 81"/>
              <p:cNvSpPr txBox="1"/>
              <p:nvPr/>
            </p:nvSpPr>
            <p:spPr>
              <a:xfrm>
                <a:off x="2257296" y="5445224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/>
                  <a:t>b</a:t>
                </a:r>
                <a:endParaRPr lang="ja-JP" altLang="en-US" b="1" dirty="0"/>
              </a:p>
            </p:txBody>
          </p:sp>
        </p:grpSp>
        <p:cxnSp>
          <p:nvCxnSpPr>
            <p:cNvPr id="2075" name="直線矢印コネクタ 2074"/>
            <p:cNvCxnSpPr/>
            <p:nvPr/>
          </p:nvCxnSpPr>
          <p:spPr>
            <a:xfrm flipH="1" flipV="1">
              <a:off x="5220073" y="5517232"/>
              <a:ext cx="1104224" cy="2460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3"/>
          <p:cNvGrpSpPr/>
          <p:nvPr/>
        </p:nvGrpSpPr>
        <p:grpSpPr>
          <a:xfrm>
            <a:off x="5292080" y="5363924"/>
            <a:ext cx="3719815" cy="1458163"/>
            <a:chOff x="5292080" y="5363924"/>
            <a:chExt cx="3719815" cy="1458163"/>
          </a:xfrm>
        </p:grpSpPr>
        <p:cxnSp>
          <p:nvCxnSpPr>
            <p:cNvPr id="89" name="直線矢印コネクタ 88"/>
            <p:cNvCxnSpPr/>
            <p:nvPr/>
          </p:nvCxnSpPr>
          <p:spPr>
            <a:xfrm flipH="1">
              <a:off x="5292080" y="6160658"/>
              <a:ext cx="66718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6228184" y="6237312"/>
              <a:ext cx="278371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Discussed by </a:t>
              </a:r>
              <a:r>
                <a:rPr lang="en-US" altLang="ja-JP" sz="1600" b="1" i="1" dirty="0">
                  <a:solidFill>
                    <a:srgbClr val="00B050"/>
                  </a:solidFill>
                </a:rPr>
                <a:t>Chiang, Nomura, </a:t>
              </a:r>
              <a:endParaRPr lang="en-US" altLang="ja-JP" sz="1600" b="1" i="1" dirty="0" smtClean="0">
                <a:solidFill>
                  <a:srgbClr val="00B050"/>
                </a:solidFill>
              </a:endParaRPr>
            </a:p>
            <a:p>
              <a:r>
                <a:rPr lang="en-US" altLang="ja-JP" sz="1600" b="1" i="1" dirty="0" smtClean="0">
                  <a:solidFill>
                    <a:srgbClr val="00B050"/>
                  </a:solidFill>
                </a:rPr>
                <a:t>Tsumura</a:t>
              </a:r>
              <a:r>
                <a:rPr lang="en-US" altLang="ja-JP" sz="1600" b="1" i="1" dirty="0">
                  <a:solidFill>
                    <a:srgbClr val="00B050"/>
                  </a:solidFill>
                </a:rPr>
                <a:t>, </a:t>
              </a:r>
              <a:r>
                <a:rPr lang="en-US" altLang="ja-JP" sz="1600" b="1" i="1" dirty="0" smtClean="0">
                  <a:solidFill>
                    <a:srgbClr val="00B050"/>
                  </a:solidFill>
                </a:rPr>
                <a:t>PRD85, 2012</a:t>
              </a:r>
              <a:endParaRPr lang="ja-JP" altLang="en-US" sz="1600" b="1" i="1" dirty="0">
                <a:solidFill>
                  <a:srgbClr val="00B050"/>
                </a:solidFill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5900596" y="5363924"/>
              <a:ext cx="2023328" cy="945396"/>
              <a:chOff x="5086320" y="1916832"/>
              <a:chExt cx="2023328" cy="945396"/>
            </a:xfrm>
          </p:grpSpPr>
          <p:grpSp>
            <p:nvGrpSpPr>
              <p:cNvPr id="93" name="グループ化 92"/>
              <p:cNvGrpSpPr/>
              <p:nvPr/>
            </p:nvGrpSpPr>
            <p:grpSpPr>
              <a:xfrm>
                <a:off x="5086320" y="1916832"/>
                <a:ext cx="2023328" cy="945396"/>
                <a:chOff x="3541318" y="1844824"/>
                <a:chExt cx="2023328" cy="945396"/>
              </a:xfrm>
            </p:grpSpPr>
            <p:sp>
              <p:nvSpPr>
                <p:cNvPr id="96" name="テキスト ボックス 95"/>
                <p:cNvSpPr txBox="1"/>
                <p:nvPr/>
              </p:nvSpPr>
              <p:spPr>
                <a:xfrm>
                  <a:off x="5093042" y="1844824"/>
                  <a:ext cx="4716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 smtClean="0"/>
                    <a:t>W</a:t>
                  </a:r>
                  <a:r>
                    <a:rPr lang="en-US" altLang="ja-JP" b="1" baseline="30000" dirty="0" smtClean="0"/>
                    <a:t>+</a:t>
                  </a:r>
                  <a:endParaRPr kumimoji="1" lang="ja-JP" altLang="en-US" b="1" baseline="30000" dirty="0"/>
                </a:p>
              </p:txBody>
            </p:sp>
            <p:cxnSp>
              <p:nvCxnSpPr>
                <p:cNvPr id="97" name="直線コネクタ 96"/>
                <p:cNvCxnSpPr/>
                <p:nvPr/>
              </p:nvCxnSpPr>
              <p:spPr>
                <a:xfrm>
                  <a:off x="3963102" y="2347061"/>
                  <a:ext cx="536890" cy="6349"/>
                </a:xfrm>
                <a:prstGeom prst="line">
                  <a:avLst/>
                </a:prstGeom>
                <a:ln w="25400">
                  <a:solidFill>
                    <a:srgbClr val="0070C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9" name="テキスト ボックス 98"/>
                <p:cNvSpPr txBox="1"/>
                <p:nvPr/>
              </p:nvSpPr>
              <p:spPr>
                <a:xfrm>
                  <a:off x="3541318" y="2136042"/>
                  <a:ext cx="48628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="1" dirty="0" smtClean="0"/>
                    <a:t>H</a:t>
                  </a:r>
                  <a:r>
                    <a:rPr kumimoji="1" lang="en-US" altLang="ja-JP" b="1" baseline="30000" dirty="0" smtClean="0"/>
                    <a:t>++</a:t>
                  </a:r>
                  <a:endParaRPr kumimoji="1" lang="ja-JP" altLang="en-US" b="1" baseline="30000" dirty="0"/>
                </a:p>
              </p:txBody>
            </p:sp>
            <p:sp>
              <p:nvSpPr>
                <p:cNvPr id="100" name="テキスト ボックス 99"/>
                <p:cNvSpPr txBox="1"/>
                <p:nvPr/>
              </p:nvSpPr>
              <p:spPr>
                <a:xfrm>
                  <a:off x="5053486" y="2420888"/>
                  <a:ext cx="4716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 smtClean="0"/>
                    <a:t>W</a:t>
                  </a:r>
                  <a:r>
                    <a:rPr lang="en-US" altLang="ja-JP" b="1" baseline="30000" dirty="0" smtClean="0"/>
                    <a:t>+</a:t>
                  </a:r>
                  <a:endParaRPr kumimoji="1" lang="ja-JP" altLang="en-US" b="1" baseline="30000" dirty="0"/>
                </a:p>
              </p:txBody>
            </p:sp>
          </p:grpSp>
          <p:sp>
            <p:nvSpPr>
              <p:cNvPr id="94" name="フリーフォーム 93"/>
              <p:cNvSpPr/>
              <p:nvPr/>
            </p:nvSpPr>
            <p:spPr>
              <a:xfrm>
                <a:off x="6012160" y="2070139"/>
                <a:ext cx="586328" cy="350749"/>
              </a:xfrm>
              <a:custGeom>
                <a:avLst/>
                <a:gdLst>
                  <a:gd name="connsiteX0" fmla="*/ 56083 w 384308"/>
                  <a:gd name="connsiteY0" fmla="*/ 373487 h 373487"/>
                  <a:gd name="connsiteX1" fmla="*/ 4567 w 384308"/>
                  <a:gd name="connsiteY1" fmla="*/ 257578 h 373487"/>
                  <a:gd name="connsiteX2" fmla="*/ 159114 w 384308"/>
                  <a:gd name="connsiteY2" fmla="*/ 270456 h 373487"/>
                  <a:gd name="connsiteX3" fmla="*/ 120477 w 384308"/>
                  <a:gd name="connsiteY3" fmla="*/ 180304 h 373487"/>
                  <a:gd name="connsiteX4" fmla="*/ 275023 w 384308"/>
                  <a:gd name="connsiteY4" fmla="*/ 193183 h 373487"/>
                  <a:gd name="connsiteX5" fmla="*/ 223508 w 384308"/>
                  <a:gd name="connsiteY5" fmla="*/ 77273 h 373487"/>
                  <a:gd name="connsiteX6" fmla="*/ 378054 w 384308"/>
                  <a:gd name="connsiteY6" fmla="*/ 115910 h 373487"/>
                  <a:gd name="connsiteX7" fmla="*/ 339418 w 384308"/>
                  <a:gd name="connsiteY7" fmla="*/ 0 h 373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4308" h="373487">
                    <a:moveTo>
                      <a:pt x="56083" y="373487"/>
                    </a:moveTo>
                    <a:cubicBezTo>
                      <a:pt x="21739" y="324118"/>
                      <a:pt x="-12605" y="274750"/>
                      <a:pt x="4567" y="257578"/>
                    </a:cubicBezTo>
                    <a:cubicBezTo>
                      <a:pt x="21739" y="240406"/>
                      <a:pt x="139796" y="283335"/>
                      <a:pt x="159114" y="270456"/>
                    </a:cubicBezTo>
                    <a:cubicBezTo>
                      <a:pt x="178432" y="257577"/>
                      <a:pt x="101159" y="193183"/>
                      <a:pt x="120477" y="180304"/>
                    </a:cubicBezTo>
                    <a:cubicBezTo>
                      <a:pt x="139795" y="167425"/>
                      <a:pt x="257851" y="210355"/>
                      <a:pt x="275023" y="193183"/>
                    </a:cubicBezTo>
                    <a:cubicBezTo>
                      <a:pt x="292195" y="176011"/>
                      <a:pt x="206336" y="90152"/>
                      <a:pt x="223508" y="77273"/>
                    </a:cubicBezTo>
                    <a:cubicBezTo>
                      <a:pt x="240680" y="64394"/>
                      <a:pt x="358736" y="128789"/>
                      <a:pt x="378054" y="115910"/>
                    </a:cubicBezTo>
                    <a:cubicBezTo>
                      <a:pt x="397372" y="103031"/>
                      <a:pt x="368395" y="51515"/>
                      <a:pt x="339418" y="0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032224" y="2425418"/>
                <a:ext cx="546583" cy="323572"/>
              </a:xfrm>
              <a:custGeom>
                <a:avLst/>
                <a:gdLst>
                  <a:gd name="connsiteX0" fmla="*/ 44890 w 317925"/>
                  <a:gd name="connsiteY0" fmla="*/ 0 h 412123"/>
                  <a:gd name="connsiteX1" fmla="*/ 6254 w 317925"/>
                  <a:gd name="connsiteY1" fmla="*/ 128788 h 412123"/>
                  <a:gd name="connsiteX2" fmla="*/ 160800 w 317925"/>
                  <a:gd name="connsiteY2" fmla="*/ 64394 h 412123"/>
                  <a:gd name="connsiteX3" fmla="*/ 122163 w 317925"/>
                  <a:gd name="connsiteY3" fmla="*/ 218940 h 412123"/>
                  <a:gd name="connsiteX4" fmla="*/ 225194 w 317925"/>
                  <a:gd name="connsiteY4" fmla="*/ 167425 h 412123"/>
                  <a:gd name="connsiteX5" fmla="*/ 212316 w 317925"/>
                  <a:gd name="connsiteY5" fmla="*/ 309092 h 412123"/>
                  <a:gd name="connsiteX6" fmla="*/ 315347 w 317925"/>
                  <a:gd name="connsiteY6" fmla="*/ 283335 h 412123"/>
                  <a:gd name="connsiteX7" fmla="*/ 276710 w 317925"/>
                  <a:gd name="connsiteY7" fmla="*/ 412123 h 412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7925" h="412123">
                    <a:moveTo>
                      <a:pt x="44890" y="0"/>
                    </a:moveTo>
                    <a:cubicBezTo>
                      <a:pt x="15913" y="59028"/>
                      <a:pt x="-13064" y="118056"/>
                      <a:pt x="6254" y="128788"/>
                    </a:cubicBezTo>
                    <a:cubicBezTo>
                      <a:pt x="25572" y="139520"/>
                      <a:pt x="141482" y="49369"/>
                      <a:pt x="160800" y="64394"/>
                    </a:cubicBezTo>
                    <a:cubicBezTo>
                      <a:pt x="180118" y="79419"/>
                      <a:pt x="111431" y="201768"/>
                      <a:pt x="122163" y="218940"/>
                    </a:cubicBezTo>
                    <a:cubicBezTo>
                      <a:pt x="132895" y="236112"/>
                      <a:pt x="210169" y="152400"/>
                      <a:pt x="225194" y="167425"/>
                    </a:cubicBezTo>
                    <a:cubicBezTo>
                      <a:pt x="240219" y="182450"/>
                      <a:pt x="197290" y="289774"/>
                      <a:pt x="212316" y="309092"/>
                    </a:cubicBezTo>
                    <a:cubicBezTo>
                      <a:pt x="227342" y="328410"/>
                      <a:pt x="304615" y="266163"/>
                      <a:pt x="315347" y="283335"/>
                    </a:cubicBezTo>
                    <a:cubicBezTo>
                      <a:pt x="326079" y="300507"/>
                      <a:pt x="301394" y="356315"/>
                      <a:pt x="276710" y="412123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179512" y="5549170"/>
            <a:ext cx="3182414" cy="1260657"/>
            <a:chOff x="179512" y="5549170"/>
            <a:chExt cx="3182414" cy="1260657"/>
          </a:xfrm>
        </p:grpSpPr>
        <p:cxnSp>
          <p:nvCxnSpPr>
            <p:cNvPr id="2056" name="直線矢印コネクタ 2055"/>
            <p:cNvCxnSpPr/>
            <p:nvPr/>
          </p:nvCxnSpPr>
          <p:spPr>
            <a:xfrm>
              <a:off x="2555776" y="6341258"/>
              <a:ext cx="80615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 flipH="1">
              <a:off x="251520" y="6409717"/>
              <a:ext cx="21935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Excluded @ LHC</a:t>
              </a:r>
              <a:endParaRPr kumimoji="1" lang="ja-JP" altLang="en-US" dirty="0"/>
            </a:p>
          </p:txBody>
        </p:sp>
        <p:grpSp>
          <p:nvGrpSpPr>
            <p:cNvPr id="101" name="グループ化 100"/>
            <p:cNvGrpSpPr/>
            <p:nvPr/>
          </p:nvGrpSpPr>
          <p:grpSpPr>
            <a:xfrm>
              <a:off x="179512" y="5549170"/>
              <a:ext cx="1901892" cy="916575"/>
              <a:chOff x="3500741" y="1876762"/>
              <a:chExt cx="1901892" cy="916575"/>
            </a:xfrm>
          </p:grpSpPr>
          <p:sp>
            <p:nvSpPr>
              <p:cNvPr id="102" name="テキスト ボックス 101"/>
              <p:cNvSpPr txBox="1"/>
              <p:nvPr/>
            </p:nvSpPr>
            <p:spPr>
              <a:xfrm>
                <a:off x="5084917" y="1876762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l</a:t>
                </a:r>
                <a:r>
                  <a:rPr lang="en-US" altLang="ja-JP" b="1" baseline="30000" dirty="0"/>
                  <a:t>+</a:t>
                </a:r>
                <a:endParaRPr kumimoji="1" lang="ja-JP" altLang="en-US" b="1" dirty="0"/>
              </a:p>
            </p:txBody>
          </p:sp>
          <p:cxnSp>
            <p:nvCxnSpPr>
              <p:cNvPr id="103" name="直線コネクタ 102"/>
              <p:cNvCxnSpPr/>
              <p:nvPr/>
            </p:nvCxnSpPr>
            <p:spPr>
              <a:xfrm>
                <a:off x="3971669" y="2348881"/>
                <a:ext cx="528323" cy="4529"/>
              </a:xfrm>
              <a:prstGeom prst="line">
                <a:avLst/>
              </a:prstGeom>
              <a:ln w="254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線コネクタ 103"/>
              <p:cNvCxnSpPr/>
              <p:nvPr/>
            </p:nvCxnSpPr>
            <p:spPr>
              <a:xfrm flipV="1">
                <a:off x="4499992" y="2096621"/>
                <a:ext cx="545751" cy="256789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>
                <a:off x="4499992" y="2353410"/>
                <a:ext cx="545751" cy="272994"/>
              </a:xfrm>
              <a:prstGeom prst="line">
                <a:avLst/>
              </a:prstGeom>
              <a:ln w="254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テキスト ボックス 106"/>
              <p:cNvSpPr txBox="1"/>
              <p:nvPr/>
            </p:nvSpPr>
            <p:spPr>
              <a:xfrm>
                <a:off x="3500741" y="2147006"/>
                <a:ext cx="48628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/>
                  <a:t>H</a:t>
                </a:r>
                <a:r>
                  <a:rPr lang="en-US" altLang="ja-JP" b="1" baseline="30000" dirty="0"/>
                  <a:t>++</a:t>
                </a:r>
                <a:endParaRPr lang="ja-JP" altLang="en-US" b="1" baseline="30000" dirty="0"/>
              </a:p>
              <a:p>
                <a:endParaRPr kumimoji="1" lang="ja-JP" altLang="en-US" b="1" dirty="0"/>
              </a:p>
            </p:txBody>
          </p:sp>
          <p:sp>
            <p:nvSpPr>
              <p:cNvPr id="108" name="テキスト ボックス 107"/>
              <p:cNvSpPr txBox="1"/>
              <p:nvPr/>
            </p:nvSpPr>
            <p:spPr>
              <a:xfrm>
                <a:off x="5045743" y="2420888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l</a:t>
                </a:r>
                <a:r>
                  <a:rPr lang="en-US" altLang="ja-JP" b="1" baseline="30000" dirty="0"/>
                  <a:t>+</a:t>
                </a:r>
                <a:endParaRPr kumimoji="1" lang="ja-JP" altLang="en-US" b="1" dirty="0"/>
              </a:p>
            </p:txBody>
          </p:sp>
        </p:grpSp>
      </p:grpSp>
      <p:sp>
        <p:nvSpPr>
          <p:cNvPr id="109" name="正方形/長方形 108"/>
          <p:cNvSpPr/>
          <p:nvPr/>
        </p:nvSpPr>
        <p:spPr>
          <a:xfrm>
            <a:off x="4658573" y="1311151"/>
            <a:ext cx="633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Δm</a:t>
            </a:r>
            <a:endParaRPr lang="ja-JP" altLang="en-US" sz="2400" b="1" dirty="0"/>
          </a:p>
        </p:txBody>
      </p:sp>
      <p:sp>
        <p:nvSpPr>
          <p:cNvPr id="110" name="正方形/長方形 109"/>
          <p:cNvSpPr/>
          <p:nvPr/>
        </p:nvSpPr>
        <p:spPr>
          <a:xfrm>
            <a:off x="7466885" y="1311151"/>
            <a:ext cx="633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Δm</a:t>
            </a:r>
            <a:endParaRPr lang="ja-JP" altLang="en-US" sz="2400" b="1" dirty="0"/>
          </a:p>
        </p:txBody>
      </p:sp>
      <p:sp>
        <p:nvSpPr>
          <p:cNvPr id="111" name="正方形/長方形 110"/>
          <p:cNvSpPr/>
          <p:nvPr/>
        </p:nvSpPr>
        <p:spPr>
          <a:xfrm>
            <a:off x="5796136" y="3399383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v</a:t>
            </a:r>
            <a:r>
              <a:rPr lang="en-US" altLang="ja-JP" sz="2400" b="1" baseline="-25000" dirty="0"/>
              <a:t>Δ</a:t>
            </a:r>
            <a:endParaRPr lang="ja-JP" altLang="en-US" sz="2400" b="1" dirty="0"/>
          </a:p>
        </p:txBody>
      </p:sp>
      <p:sp>
        <p:nvSpPr>
          <p:cNvPr id="112" name="正方形/長方形 111"/>
          <p:cNvSpPr/>
          <p:nvPr/>
        </p:nvSpPr>
        <p:spPr>
          <a:xfrm>
            <a:off x="8569702" y="3429000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/>
              <a:t>v</a:t>
            </a:r>
            <a:r>
              <a:rPr lang="en-US" altLang="ja-JP" sz="2400" b="1" baseline="-25000" dirty="0"/>
              <a:t>Δ</a:t>
            </a:r>
            <a:endParaRPr lang="ja-JP" altLang="en-US" sz="2400" b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8483012" y="652534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15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736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417" y="1674290"/>
            <a:ext cx="3495255" cy="2534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417" y="4208833"/>
            <a:ext cx="3528419" cy="2604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129398" y="836712"/>
            <a:ext cx="3691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err="1" smtClean="0"/>
              <a:t>mH</a:t>
            </a:r>
            <a:r>
              <a:rPr kumimoji="1" lang="en-US" altLang="ja-JP" sz="2000" dirty="0" smtClean="0"/>
              <a:t>+ = 200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mH</a:t>
            </a:r>
            <a:r>
              <a:rPr kumimoji="1" lang="en-US" altLang="ja-JP" sz="2000" dirty="0" smtClean="0"/>
              <a:t> = 170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, </a:t>
            </a:r>
          </a:p>
          <a:p>
            <a:r>
              <a:rPr lang="en-US" altLang="ja-JP" sz="2000" dirty="0" smtClean="0"/>
              <a:t>Root(s) = 500 </a:t>
            </a:r>
            <a:r>
              <a:rPr lang="en-US" altLang="ja-JP" sz="2000" dirty="0" err="1" smtClean="0"/>
              <a:t>GeV</a:t>
            </a:r>
            <a:r>
              <a:rPr lang="en-US" altLang="ja-JP" sz="2000" dirty="0" smtClean="0"/>
              <a:t>, 100 fb</a:t>
            </a:r>
            <a:r>
              <a:rPr lang="en-US" altLang="ja-JP" sz="2000" baseline="30000" dirty="0" smtClean="0"/>
              <a:t>-1</a:t>
            </a:r>
            <a:endParaRPr kumimoji="1" lang="ja-JP" altLang="en-US" sz="2000" baseline="30000" dirty="0"/>
          </a:p>
        </p:txBody>
      </p:sp>
      <p:cxnSp>
        <p:nvCxnSpPr>
          <p:cNvPr id="12" name="直線コネクタ 11"/>
          <p:cNvCxnSpPr/>
          <p:nvPr/>
        </p:nvCxnSpPr>
        <p:spPr>
          <a:xfrm>
            <a:off x="6228184" y="1688553"/>
            <a:ext cx="0" cy="216024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7812360" y="1688553"/>
            <a:ext cx="0" cy="216024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7992000" y="4280841"/>
            <a:ext cx="0" cy="216024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99570"/>
            <a:ext cx="3168352" cy="2169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タイトル 2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/>
              <a:t>Mass reconstruction at </a:t>
            </a:r>
            <a:r>
              <a:rPr lang="en-US" altLang="ja-JP" sz="4000" dirty="0" smtClean="0"/>
              <a:t>ILC</a:t>
            </a:r>
            <a:endParaRPr kumimoji="1" lang="ja-JP" altLang="en-US" sz="4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580112" y="1832569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E</a:t>
            </a:r>
            <a:r>
              <a:rPr kumimoji="1" lang="en-US" altLang="ja-JP" sz="2000" b="1" baseline="-25000" dirty="0" smtClean="0">
                <a:solidFill>
                  <a:srgbClr val="FF0000"/>
                </a:solidFill>
              </a:rPr>
              <a:t>jj</a:t>
            </a:r>
            <a:r>
              <a:rPr kumimoji="1" lang="en-US" altLang="ja-JP" sz="2000" b="1" baseline="30000" dirty="0" smtClean="0">
                <a:solidFill>
                  <a:srgbClr val="FF0000"/>
                </a:solidFill>
              </a:rPr>
              <a:t>min</a:t>
            </a:r>
            <a:endParaRPr kumimoji="1" lang="ja-JP" alt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065391" y="4928913"/>
            <a:ext cx="797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M</a:t>
            </a:r>
            <a:r>
              <a:rPr lang="en-US" altLang="ja-JP" sz="2000" b="1" baseline="-25000" dirty="0" smtClean="0">
                <a:solidFill>
                  <a:srgbClr val="FF0000"/>
                </a:solidFill>
              </a:rPr>
              <a:t>jj</a:t>
            </a:r>
            <a:r>
              <a:rPr kumimoji="1" lang="en-US" altLang="ja-JP" sz="2000" b="1" baseline="30000" dirty="0" smtClean="0">
                <a:solidFill>
                  <a:srgbClr val="FF0000"/>
                </a:solidFill>
              </a:rPr>
              <a:t>max</a:t>
            </a:r>
            <a:endParaRPr kumimoji="1" lang="ja-JP" altLang="en-US" sz="2000" b="1" baseline="30000" dirty="0">
              <a:solidFill>
                <a:srgbClr val="FF0000"/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07504" y="3356992"/>
            <a:ext cx="4968552" cy="2304256"/>
            <a:chOff x="251520" y="3501008"/>
            <a:chExt cx="4968552" cy="2304256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573016"/>
              <a:ext cx="3905450" cy="737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4434588"/>
              <a:ext cx="4824536" cy="647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685" y="5294887"/>
              <a:ext cx="2630139" cy="3959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正方形/長方形 2"/>
            <p:cNvSpPr/>
            <p:nvPr/>
          </p:nvSpPr>
          <p:spPr>
            <a:xfrm>
              <a:off x="251520" y="3501008"/>
              <a:ext cx="4968552" cy="2304256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7863667" y="183256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err="1" smtClean="0">
                <a:solidFill>
                  <a:srgbClr val="FF0000"/>
                </a:solidFill>
              </a:rPr>
              <a:t>E</a:t>
            </a:r>
            <a:r>
              <a:rPr kumimoji="1" lang="en-US" altLang="ja-JP" sz="2000" b="1" baseline="-25000" dirty="0" err="1" smtClean="0">
                <a:solidFill>
                  <a:srgbClr val="FF0000"/>
                </a:solidFill>
              </a:rPr>
              <a:t>jj</a:t>
            </a:r>
            <a:r>
              <a:rPr kumimoji="1" lang="en-US" altLang="ja-JP" sz="2000" b="1" baseline="30000" dirty="0" err="1" smtClean="0">
                <a:solidFill>
                  <a:srgbClr val="FF0000"/>
                </a:solidFill>
              </a:rPr>
              <a:t>max</a:t>
            </a:r>
            <a:endParaRPr kumimoji="1" lang="ja-JP" altLang="en-U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36512" y="5877272"/>
            <a:ext cx="55906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H</a:t>
            </a:r>
            <a:r>
              <a:rPr kumimoji="1" lang="en-US" altLang="ja-JP" sz="2200" baseline="30000" dirty="0" smtClean="0"/>
              <a:t>++</a:t>
            </a:r>
            <a:r>
              <a:rPr kumimoji="1" lang="en-US" altLang="ja-JP" sz="2200" dirty="0" smtClean="0"/>
              <a:t> can be measured by looking at the </a:t>
            </a:r>
          </a:p>
          <a:p>
            <a:r>
              <a:rPr lang="en-US" altLang="ja-JP" sz="2200" dirty="0"/>
              <a:t>e</a:t>
            </a:r>
            <a:r>
              <a:rPr kumimoji="1" lang="en-US" altLang="ja-JP" sz="2200" dirty="0" smtClean="0"/>
              <a:t>xcess of the SS </a:t>
            </a:r>
            <a:r>
              <a:rPr kumimoji="1" lang="en-US" altLang="ja-JP" sz="2200" dirty="0" err="1" smtClean="0"/>
              <a:t>dilepton</a:t>
            </a:r>
            <a:r>
              <a:rPr kumimoji="1" lang="en-US" altLang="ja-JP" sz="2200" dirty="0" smtClean="0"/>
              <a:t> + jets + missing </a:t>
            </a:r>
            <a:r>
              <a:rPr lang="en-US" altLang="ja-JP" sz="2200" dirty="0" smtClean="0"/>
              <a:t>event.</a:t>
            </a:r>
            <a:endParaRPr kumimoji="1" lang="ja-JP" altLang="en-US" sz="2200" dirty="0"/>
          </a:p>
        </p:txBody>
      </p:sp>
      <p:sp>
        <p:nvSpPr>
          <p:cNvPr id="7" name="円/楕円 6"/>
          <p:cNvSpPr/>
          <p:nvPr/>
        </p:nvSpPr>
        <p:spPr>
          <a:xfrm>
            <a:off x="611560" y="1190655"/>
            <a:ext cx="648072" cy="187830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3203848" y="1694712"/>
            <a:ext cx="576064" cy="939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0484" y="836712"/>
            <a:ext cx="87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50"/>
                </a:solidFill>
              </a:rPr>
              <a:t>Root(s)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15816" y="2636912"/>
            <a:ext cx="2456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Dijet Energy E</a:t>
            </a:r>
            <a:r>
              <a:rPr kumimoji="1" lang="en-US" altLang="ja-JP" b="1" baseline="-25000" dirty="0" smtClean="0">
                <a:solidFill>
                  <a:srgbClr val="FF0000"/>
                </a:solidFill>
              </a:rPr>
              <a:t>jj</a:t>
            </a:r>
          </a:p>
          <a:p>
            <a:r>
              <a:rPr lang="en-US" altLang="ja-JP" b="1" dirty="0" smtClean="0">
                <a:solidFill>
                  <a:srgbClr val="FF0000"/>
                </a:solidFill>
              </a:rPr>
              <a:t>Dijet Invariant mass M</a:t>
            </a:r>
            <a:r>
              <a:rPr lang="en-US" altLang="ja-JP" b="1" baseline="-25000" dirty="0" smtClean="0">
                <a:solidFill>
                  <a:srgbClr val="FF0000"/>
                </a:solidFill>
              </a:rPr>
              <a:t>jj</a:t>
            </a:r>
            <a:endParaRPr kumimoji="1" lang="ja-JP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95936" y="1844824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σ ~ 20 </a:t>
            </a:r>
            <a:r>
              <a:rPr lang="en-US" altLang="ja-JP" sz="2000" b="1" dirty="0" err="1" smtClean="0"/>
              <a:t>fb</a:t>
            </a:r>
            <a:endParaRPr kumimoji="1" lang="ja-JP" altLang="en-US" sz="2000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483012" y="65160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16/17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60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Summary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1124744"/>
            <a:ext cx="4551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‣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The Higgs Triplet Model (HTM)</a:t>
            </a:r>
            <a:r>
              <a:rPr kumimoji="1" lang="ja-JP" altLang="en-US" sz="2000" dirty="0" smtClean="0"/>
              <a:t>：</a:t>
            </a:r>
            <a:endParaRPr kumimoji="1" lang="en-US" altLang="ja-JP" sz="2000" dirty="0" smtClean="0"/>
          </a:p>
          <a:p>
            <a:r>
              <a:rPr lang="ja-JP" altLang="en-US" sz="2000" dirty="0"/>
              <a:t>　 </a:t>
            </a:r>
            <a:r>
              <a:rPr lang="en-US" altLang="ja-JP" sz="2000" dirty="0" smtClean="0"/>
              <a:t>Tiny neutrino masses can be explained. </a:t>
            </a:r>
            <a:endParaRPr kumimoji="1" lang="en-US" altLang="ja-JP" sz="20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988840"/>
            <a:ext cx="867384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‣Indirect way to test the HTM at colliders (Decoupling case):</a:t>
            </a:r>
            <a:endParaRPr lang="en-US" altLang="ja-JP" sz="2000" b="1" baseline="-25000" dirty="0">
              <a:solidFill>
                <a:srgbClr val="FF0000"/>
              </a:solidFill>
            </a:endParaRP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Measuring the deviation of the Higgs coupling from the SM prediction. </a:t>
            </a:r>
          </a:p>
          <a:p>
            <a:r>
              <a:rPr kumimoji="1" lang="en-US" altLang="ja-JP" sz="2000" dirty="0" smtClean="0"/>
              <a:t>        Ex) Triplet Higgs mass = 300 </a:t>
            </a:r>
            <a:r>
              <a:rPr kumimoji="1" lang="en-US" altLang="ja-JP" sz="2000" dirty="0" err="1" smtClean="0"/>
              <a:t>GeV</a:t>
            </a:r>
            <a:r>
              <a:rPr kumimoji="1" lang="en-US" altLang="ja-JP" sz="2000" dirty="0" smtClean="0"/>
              <a:t> case   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 </a:t>
            </a:r>
            <a:r>
              <a:rPr lang="ja-JP" altLang="en-US" sz="2000" dirty="0" smtClean="0"/>
              <a:t>・ </a:t>
            </a:r>
            <a:r>
              <a:rPr lang="en-US" altLang="ja-JP" sz="2000" dirty="0" err="1" smtClean="0"/>
              <a:t>hγγ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→ </a:t>
            </a:r>
            <a:r>
              <a:rPr lang="en-US" altLang="ja-JP" sz="2000" dirty="0" smtClean="0"/>
              <a:t> +50%  </a:t>
            </a:r>
            <a:r>
              <a:rPr lang="ja-JP" altLang="en-US" sz="2000" dirty="0"/>
              <a:t> </a:t>
            </a:r>
            <a:r>
              <a:rPr lang="ja-JP" altLang="en-US" sz="2000" dirty="0" smtClean="0"/>
              <a:t>    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       </a:t>
            </a:r>
            <a:r>
              <a:rPr lang="en-US" altLang="ja-JP" sz="2000" dirty="0" smtClean="0"/>
              <a:t>      Current </a:t>
            </a:r>
            <a:r>
              <a:rPr lang="en-US" altLang="ja-JP" sz="2000" dirty="0" smtClean="0"/>
              <a:t>LHC data can be reproduced. 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 </a:t>
            </a:r>
            <a:r>
              <a:rPr kumimoji="1" lang="ja-JP" altLang="en-US" sz="2000" dirty="0" smtClean="0"/>
              <a:t>・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hhh</a:t>
            </a:r>
            <a:r>
              <a:rPr kumimoji="1" lang="en-US" altLang="ja-JP" sz="2000" dirty="0" smtClean="0"/>
              <a:t> </a:t>
            </a:r>
            <a:r>
              <a:rPr kumimoji="1" lang="ja-JP" altLang="en-US" sz="2000" dirty="0" smtClean="0"/>
              <a:t>→ </a:t>
            </a:r>
            <a:r>
              <a:rPr kumimoji="1" lang="en-US" altLang="ja-JP" sz="2000" dirty="0" smtClean="0"/>
              <a:t>-</a:t>
            </a:r>
            <a:r>
              <a:rPr kumimoji="1" lang="en-US" altLang="ja-JP" sz="2000" dirty="0" smtClean="0"/>
              <a:t>60 % </a:t>
            </a:r>
            <a:r>
              <a:rPr kumimoji="1" lang="en-US" altLang="ja-JP" sz="2000" dirty="0" smtClean="0"/>
              <a:t>~ +100 %    Direction </a:t>
            </a:r>
            <a:r>
              <a:rPr lang="en-US" altLang="ja-JP" sz="2000" dirty="0"/>
              <a:t>o</a:t>
            </a:r>
            <a:r>
              <a:rPr kumimoji="1" lang="en-US" altLang="ja-JP" sz="2000" dirty="0" smtClean="0"/>
              <a:t>f the correction is opposite to </a:t>
            </a:r>
            <a:r>
              <a:rPr kumimoji="1" lang="en-US" altLang="ja-JP" sz="2000" dirty="0" err="1" smtClean="0"/>
              <a:t>hγγ</a:t>
            </a:r>
            <a:r>
              <a:rPr kumimoji="1" lang="en-US" altLang="ja-JP" sz="2000" dirty="0" smtClean="0"/>
              <a:t>.  </a:t>
            </a:r>
          </a:p>
          <a:p>
            <a:r>
              <a:rPr lang="ja-JP" altLang="en-US" sz="2000" dirty="0" smtClean="0"/>
              <a:t>       ・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hZZ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hWW</a:t>
            </a:r>
            <a:r>
              <a:rPr lang="en-US" altLang="ja-JP" sz="2000" dirty="0" smtClean="0"/>
              <a:t> </a:t>
            </a:r>
            <a:r>
              <a:rPr lang="ja-JP" altLang="en-US" sz="2000" dirty="0"/>
              <a:t>→ </a:t>
            </a:r>
            <a:r>
              <a:rPr lang="en-US" altLang="ja-JP" sz="2000" dirty="0" smtClean="0"/>
              <a:t>~-1 </a:t>
            </a:r>
            <a:r>
              <a:rPr lang="en-US" altLang="ja-JP" sz="2000"/>
              <a:t>%  </a:t>
            </a:r>
            <a:r>
              <a:rPr lang="en-US" altLang="ja-JP" sz="2000" smtClean="0"/>
              <a:t>  </a:t>
            </a:r>
            <a:r>
              <a:rPr lang="en-US" altLang="ja-JP" sz="2000" smtClean="0"/>
              <a:t>      O(1</a:t>
            </a:r>
            <a:r>
              <a:rPr lang="en-US" altLang="ja-JP" sz="2000" dirty="0" smtClean="0"/>
              <a:t>%) deviation of </a:t>
            </a:r>
            <a:r>
              <a:rPr lang="en-US" altLang="ja-JP" sz="2000" dirty="0" err="1" smtClean="0"/>
              <a:t>hVV</a:t>
            </a:r>
            <a:r>
              <a:rPr lang="en-US" altLang="ja-JP" sz="2000" dirty="0" smtClean="0"/>
              <a:t> can be measured at the ILC.</a:t>
            </a:r>
            <a:endParaRPr kumimoji="1" lang="en-US" altLang="ja-JP" sz="2000" dirty="0"/>
          </a:p>
          <a:p>
            <a:endParaRPr kumimoji="1" lang="en-US" altLang="ja-JP" sz="20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4149080"/>
            <a:ext cx="90043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‣Direct way to test the HTM at colliders (Light triplet Higgs case):</a:t>
            </a:r>
            <a:endParaRPr lang="en-US" altLang="ja-JP" sz="2000" b="1" baseline="-25000" dirty="0">
              <a:solidFill>
                <a:srgbClr val="FF0000"/>
              </a:solidFill>
            </a:endParaRP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At the LHC, </a:t>
            </a:r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 &gt; </a:t>
            </a:r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+ &gt; </a:t>
            </a:r>
            <a:r>
              <a:rPr lang="en-US" altLang="ja-JP" sz="2000" dirty="0" err="1" smtClean="0"/>
              <a:t>mH</a:t>
            </a:r>
            <a:r>
              <a:rPr lang="en-US" altLang="ja-JP" sz="2000" dirty="0" smtClean="0"/>
              <a:t>++ with small </a:t>
            </a:r>
            <a:r>
              <a:rPr lang="en-US" altLang="ja-JP" sz="2000" dirty="0" err="1" smtClean="0"/>
              <a:t>vΔ</a:t>
            </a:r>
            <a:r>
              <a:rPr lang="en-US" altLang="ja-JP" sz="2000" dirty="0" smtClean="0"/>
              <a:t> case is challenging to test the model.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At the ILC, even if this scenario is realized, triplet-like Higgs bosons may be </a:t>
            </a:r>
          </a:p>
          <a:p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     detectable by using the </a:t>
            </a:r>
            <a:r>
              <a:rPr kumimoji="1" lang="en-US" altLang="ja-JP" sz="2000" dirty="0" err="1" smtClean="0"/>
              <a:t>dijet</a:t>
            </a:r>
            <a:r>
              <a:rPr kumimoji="1" lang="en-US" altLang="ja-JP" sz="2000" dirty="0" smtClean="0"/>
              <a:t> energy and invariant mass distribution. </a:t>
            </a:r>
            <a:endParaRPr kumimoji="1" lang="en-US" altLang="ja-JP" sz="2000" dirty="0"/>
          </a:p>
          <a:p>
            <a:r>
              <a:rPr lang="en-US" altLang="ja-JP" sz="2000" dirty="0" smtClean="0"/>
              <a:t>    </a:t>
            </a:r>
            <a:endParaRPr kumimoji="1" lang="en-US" altLang="ja-JP" sz="2000" dirty="0" smtClean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5949280"/>
            <a:ext cx="8989384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ILC is necessary to test the HTM in both indirect way and direct way!!</a:t>
            </a:r>
            <a:endParaRPr kumimoji="1" lang="ja-JP" altLang="en-US" sz="24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483012" y="6516052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17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852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408712" cy="492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89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467544" y="-18256"/>
            <a:ext cx="4760422" cy="1143000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dirty="0" smtClean="0">
                <a:latin typeface="+mj-ea"/>
              </a:rPr>
              <a:t>The Higgs Triplet Model</a:t>
            </a:r>
            <a:endParaRPr lang="ja-JP" altLang="en-US" sz="3200" dirty="0" smtClean="0">
              <a:latin typeface="+mj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7431" y="980728"/>
            <a:ext cx="4804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The Higgs triplet field Δ  is added to the SM. </a:t>
            </a:r>
            <a:endParaRPr kumimoji="1" lang="ja-JP" altLang="en-US" sz="2000" dirty="0"/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827" y="2744810"/>
            <a:ext cx="2431881" cy="183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6300192" y="1412776"/>
            <a:ext cx="28755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Cheng, Li</a:t>
            </a:r>
            <a:r>
              <a:rPr lang="en-US" altLang="ja-JP" sz="1600" b="1" i="1" dirty="0">
                <a:solidFill>
                  <a:srgbClr val="00B050"/>
                </a:solidFill>
              </a:rPr>
              <a:t>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(1980); </a:t>
            </a:r>
          </a:p>
          <a:p>
            <a:r>
              <a:rPr lang="en-US" altLang="ja-JP" sz="1600" b="1" i="1" dirty="0" smtClean="0">
                <a:solidFill>
                  <a:srgbClr val="00B050"/>
                </a:solidFill>
              </a:rPr>
              <a:t>Schechter, Valle, (1980); </a:t>
            </a:r>
          </a:p>
          <a:p>
            <a:r>
              <a:rPr lang="en-US" altLang="ja-JP" sz="1600" b="1" i="1" dirty="0" err="1" smtClean="0">
                <a:solidFill>
                  <a:srgbClr val="00B050"/>
                </a:solidFill>
              </a:rPr>
              <a:t>Magg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Wetterich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(1980);</a:t>
            </a:r>
          </a:p>
          <a:p>
            <a:r>
              <a:rPr lang="en-US" altLang="ja-JP" sz="1600" b="1" i="1" dirty="0" err="1" smtClean="0">
                <a:solidFill>
                  <a:srgbClr val="00B050"/>
                </a:solidFill>
              </a:rPr>
              <a:t>Mohapatra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Senjanovic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(1981).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07504" y="2636912"/>
            <a:ext cx="5976664" cy="1746476"/>
            <a:chOff x="107504" y="2636912"/>
            <a:chExt cx="5976664" cy="1746476"/>
          </a:xfrm>
        </p:grpSpPr>
        <p:pic>
          <p:nvPicPr>
            <p:cNvPr id="24" name="Picture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0968"/>
              <a:ext cx="5976664" cy="124242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テキスト ボックス 39"/>
            <p:cNvSpPr txBox="1"/>
            <p:nvPr/>
          </p:nvSpPr>
          <p:spPr>
            <a:xfrm>
              <a:off x="179512" y="2636912"/>
              <a:ext cx="1795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b="1" dirty="0" smtClean="0">
                  <a:solidFill>
                    <a:srgbClr val="00B050"/>
                  </a:solidFill>
                </a:rPr>
                <a:t>・</a:t>
              </a:r>
              <a:r>
                <a:rPr lang="en-US" altLang="ja-JP" b="1" dirty="0" smtClean="0">
                  <a:solidFill>
                    <a:srgbClr val="00B050"/>
                  </a:solidFill>
                </a:rPr>
                <a:t>Higgs </a:t>
              </a:r>
              <a:r>
                <a:rPr kumimoji="1" lang="en-US" altLang="ja-JP" b="1" dirty="0" smtClean="0">
                  <a:solidFill>
                    <a:srgbClr val="00B050"/>
                  </a:solidFill>
                </a:rPr>
                <a:t>Potential:</a:t>
              </a:r>
              <a:endParaRPr kumimoji="1" lang="ja-JP" alt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107504" y="1552597"/>
            <a:ext cx="3102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solidFill>
                  <a:srgbClr val="00B050"/>
                </a:solidFill>
              </a:rPr>
              <a:t>・</a:t>
            </a:r>
            <a:r>
              <a:rPr lang="en-US" altLang="ja-JP" b="1" dirty="0" smtClean="0">
                <a:solidFill>
                  <a:srgbClr val="00B050"/>
                </a:solidFill>
              </a:rPr>
              <a:t>Neutrino Yukawa </a:t>
            </a:r>
            <a:r>
              <a:rPr kumimoji="1" lang="en-US" altLang="ja-JP" b="1" dirty="0" smtClean="0">
                <a:solidFill>
                  <a:srgbClr val="00B050"/>
                </a:solidFill>
              </a:rPr>
              <a:t>interaction: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416899"/>
              </p:ext>
            </p:extLst>
          </p:nvPr>
        </p:nvGraphicFramePr>
        <p:xfrm>
          <a:off x="5616959" y="257054"/>
          <a:ext cx="3456384" cy="10972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64096"/>
                <a:gridCol w="864096"/>
                <a:gridCol w="864096"/>
                <a:gridCol w="864096"/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SU(2)I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U(1)</a:t>
                      </a:r>
                      <a:r>
                        <a:rPr kumimoji="1" lang="en-US" altLang="ja-JP" sz="1600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U(1)</a:t>
                      </a:r>
                      <a:r>
                        <a:rPr kumimoji="1" lang="en-US" altLang="ja-JP" sz="1600" dirty="0" smtClean="0"/>
                        <a:t>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1/2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0" name="グループ化 19"/>
          <p:cNvGrpSpPr/>
          <p:nvPr/>
        </p:nvGrpSpPr>
        <p:grpSpPr>
          <a:xfrm>
            <a:off x="2843808" y="2780928"/>
            <a:ext cx="4389763" cy="792088"/>
            <a:chOff x="2918541" y="2780928"/>
            <a:chExt cx="4389763" cy="792088"/>
          </a:xfrm>
        </p:grpSpPr>
        <p:sp>
          <p:nvSpPr>
            <p:cNvPr id="21" name="円/楕円 20"/>
            <p:cNvSpPr/>
            <p:nvPr/>
          </p:nvSpPr>
          <p:spPr>
            <a:xfrm>
              <a:off x="3707904" y="3140968"/>
              <a:ext cx="307951" cy="4320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918541" y="2780928"/>
              <a:ext cx="32232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70C0"/>
                  </a:solidFill>
                </a:rPr>
                <a:t>Lepton number breaking parameter</a:t>
              </a:r>
              <a:endParaRPr kumimoji="1" lang="ja-JP" altLang="en-US" sz="16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3" name="直線矢印コネクタ 22"/>
            <p:cNvCxnSpPr/>
            <p:nvPr/>
          </p:nvCxnSpPr>
          <p:spPr>
            <a:xfrm>
              <a:off x="6084168" y="2950205"/>
              <a:ext cx="1224136" cy="478795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921"/>
            <a:ext cx="2752725" cy="5619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179512" y="4581128"/>
            <a:ext cx="8360579" cy="1377444"/>
            <a:chOff x="251520" y="5075892"/>
            <a:chExt cx="8360579" cy="1377444"/>
          </a:xfrm>
        </p:grpSpPr>
        <p:pic>
          <p:nvPicPr>
            <p:cNvPr id="2355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5637965"/>
              <a:ext cx="3887652" cy="815371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4732919" y="5637965"/>
              <a:ext cx="38791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dirty="0" smtClean="0"/>
                <a:t>M</a:t>
              </a:r>
              <a:r>
                <a:rPr kumimoji="1" lang="en-US" altLang="ja-JP" sz="1800" baseline="-25000" dirty="0" smtClean="0"/>
                <a:t>Δ</a:t>
              </a:r>
              <a:r>
                <a:rPr kumimoji="1" lang="en-US" altLang="ja-JP" sz="1800" dirty="0" smtClean="0"/>
                <a:t> : M</a:t>
              </a:r>
              <a:r>
                <a:rPr lang="en-US" altLang="ja-JP" sz="1800" dirty="0" smtClean="0"/>
                <a:t>ass of triplet scalar boson. </a:t>
              </a:r>
            </a:p>
            <a:p>
              <a:r>
                <a:rPr kumimoji="1" lang="en-US" altLang="ja-JP" sz="1800" dirty="0" smtClean="0"/>
                <a:t>v</a:t>
              </a:r>
              <a:r>
                <a:rPr kumimoji="1" lang="en-US" altLang="ja-JP" sz="1800" baseline="-25000" dirty="0" smtClean="0"/>
                <a:t>Δ</a:t>
              </a:r>
              <a:r>
                <a:rPr kumimoji="1" lang="en-US" altLang="ja-JP" sz="1800" dirty="0" smtClean="0"/>
                <a:t> : VEV of the triplet Higgs</a:t>
              </a: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251520" y="5075892"/>
              <a:ext cx="23706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b="1" dirty="0" smtClean="0">
                  <a:solidFill>
                    <a:srgbClr val="00B050"/>
                  </a:solidFill>
                </a:rPr>
                <a:t>・</a:t>
              </a:r>
              <a:r>
                <a:rPr lang="en-US" altLang="ja-JP" b="1" dirty="0" smtClean="0">
                  <a:solidFill>
                    <a:srgbClr val="00B050"/>
                  </a:solidFill>
                </a:rPr>
                <a:t>Neutrino mass matrix</a:t>
              </a:r>
              <a:endParaRPr lang="ja-JP" altLang="en-US" dirty="0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41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196705" cy="3213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060" y="1268761"/>
            <a:ext cx="4144963" cy="321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285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Cross section 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" y="1268760"/>
            <a:ext cx="7164288" cy="534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422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24807" y="13319"/>
            <a:ext cx="9377327" cy="679377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Renormalization of the Higgs potential</a:t>
            </a:r>
            <a:endParaRPr kumimoji="1" lang="ja-JP" altLang="en-US" sz="3600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467543" y="908720"/>
            <a:ext cx="8424937" cy="922789"/>
            <a:chOff x="467543" y="692696"/>
            <a:chExt cx="8136905" cy="922789"/>
          </a:xfrm>
        </p:grpSpPr>
        <p:sp>
          <p:nvSpPr>
            <p:cNvPr id="4" name="正方形/長方形 3"/>
            <p:cNvSpPr/>
            <p:nvPr/>
          </p:nvSpPr>
          <p:spPr>
            <a:xfrm>
              <a:off x="467543" y="692696"/>
              <a:ext cx="3543869" cy="64579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4860032" y="692696"/>
              <a:ext cx="3744416" cy="64579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右矢印 29"/>
            <p:cNvSpPr/>
            <p:nvPr/>
          </p:nvSpPr>
          <p:spPr>
            <a:xfrm>
              <a:off x="4065068" y="773275"/>
              <a:ext cx="743448" cy="484632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8" name="正方形/長方形 2047"/>
            <p:cNvSpPr/>
            <p:nvPr/>
          </p:nvSpPr>
          <p:spPr>
            <a:xfrm>
              <a:off x="557788" y="707216"/>
              <a:ext cx="27151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/>
                <a:t>8 parameters in the potential</a:t>
              </a:r>
              <a:endParaRPr lang="ja-JP" altLang="en-US" sz="1600" dirty="0"/>
            </a:p>
          </p:txBody>
        </p:sp>
        <p:sp>
          <p:nvSpPr>
            <p:cNvPr id="2049" name="正方形/長方形 2048"/>
            <p:cNvSpPr/>
            <p:nvPr/>
          </p:nvSpPr>
          <p:spPr>
            <a:xfrm>
              <a:off x="5400742" y="704767"/>
              <a:ext cx="19936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 smtClean="0"/>
                <a:t>8 physical parameters</a:t>
              </a:r>
              <a:endParaRPr lang="en-US" altLang="ja-JP" sz="1600" dirty="0"/>
            </a:p>
          </p:txBody>
        </p:sp>
        <p:sp>
          <p:nvSpPr>
            <p:cNvPr id="2066" name="テキスト ボックス 2065"/>
            <p:cNvSpPr txBox="1"/>
            <p:nvPr/>
          </p:nvSpPr>
          <p:spPr>
            <a:xfrm>
              <a:off x="5048840" y="969154"/>
              <a:ext cx="35556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i="1" dirty="0"/>
                <a:t>v</a:t>
              </a:r>
              <a:r>
                <a:rPr lang="en-US" altLang="ja-JP" i="1" dirty="0" smtClean="0"/>
                <a:t> , </a:t>
              </a:r>
              <a:r>
                <a:rPr lang="en-US" altLang="ja-JP" i="1" dirty="0" err="1" smtClean="0"/>
                <a:t>m</a:t>
              </a:r>
              <a:r>
                <a:rPr lang="en-US" altLang="ja-JP" i="1" baseline="-25000" dirty="0" err="1" smtClean="0"/>
                <a:t>H</a:t>
              </a:r>
              <a:r>
                <a:rPr lang="en-US" altLang="ja-JP" i="1" baseline="-25000" dirty="0" smtClean="0"/>
                <a:t>++ </a:t>
              </a:r>
              <a:r>
                <a:rPr lang="en-US" altLang="ja-JP" i="1" dirty="0" smtClean="0"/>
                <a:t>, </a:t>
              </a:r>
              <a:r>
                <a:rPr lang="en-US" altLang="ja-JP" i="1" dirty="0" err="1" smtClean="0"/>
                <a:t>m</a:t>
              </a:r>
              <a:r>
                <a:rPr lang="en-US" altLang="ja-JP" i="1" baseline="-25000" dirty="0" err="1" smtClean="0"/>
                <a:t>H</a:t>
              </a:r>
              <a:r>
                <a:rPr lang="en-US" altLang="ja-JP" i="1" baseline="-25000" dirty="0" smtClean="0"/>
                <a:t>+ </a:t>
              </a:r>
              <a:r>
                <a:rPr lang="en-US" altLang="ja-JP" i="1" dirty="0" smtClean="0"/>
                <a:t>, m</a:t>
              </a:r>
              <a:r>
                <a:rPr lang="en-US" altLang="ja-JP" i="1" baseline="-25000" dirty="0" smtClean="0"/>
                <a:t>A</a:t>
              </a:r>
              <a:r>
                <a:rPr lang="en-US" altLang="ja-JP" i="1" dirty="0" smtClean="0"/>
                <a:t> , </a:t>
              </a:r>
              <a:r>
                <a:rPr lang="en-US" altLang="ja-JP" i="1" dirty="0" err="1" smtClean="0"/>
                <a:t>m</a:t>
              </a:r>
              <a:r>
                <a:rPr lang="en-US" altLang="ja-JP" i="1" baseline="-25000" dirty="0" err="1" smtClean="0"/>
                <a:t>h</a:t>
              </a:r>
              <a:r>
                <a:rPr lang="en-US" altLang="ja-JP" i="1" dirty="0" smtClean="0"/>
                <a:t> , </a:t>
              </a:r>
              <a:r>
                <a:rPr lang="en-US" altLang="ja-JP" i="1" dirty="0" err="1" smtClean="0"/>
                <a:t>m</a:t>
              </a:r>
              <a:r>
                <a:rPr lang="en-US" altLang="ja-JP" i="1" baseline="-25000" dirty="0" err="1" smtClean="0"/>
                <a:t>H</a:t>
              </a:r>
              <a:r>
                <a:rPr lang="en-US" altLang="ja-JP" i="1" dirty="0" smtClean="0"/>
                <a:t> , α, β’ (vΔ) </a:t>
              </a:r>
              <a:endParaRPr kumimoji="1" lang="ja-JP" altLang="en-US" i="1" dirty="0"/>
            </a:p>
          </p:txBody>
        </p:sp>
        <p:sp>
          <p:nvSpPr>
            <p:cNvPr id="2067" name="テキスト ボックス 2066"/>
            <p:cNvSpPr txBox="1"/>
            <p:nvPr/>
          </p:nvSpPr>
          <p:spPr>
            <a:xfrm>
              <a:off x="799317" y="969154"/>
              <a:ext cx="28803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i="1" dirty="0" smtClean="0"/>
                <a:t>μ , m , M , λ</a:t>
              </a:r>
              <a:r>
                <a:rPr lang="en-US" altLang="ja-JP" i="1" baseline="-25000" dirty="0" smtClean="0"/>
                <a:t>1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2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3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4</a:t>
              </a:r>
              <a:r>
                <a:rPr lang="en-US" altLang="ja-JP" i="1" dirty="0" smtClean="0"/>
                <a:t> , λ</a:t>
              </a:r>
              <a:r>
                <a:rPr lang="en-US" altLang="ja-JP" i="1" baseline="-25000" dirty="0" smtClean="0"/>
                <a:t>5</a:t>
              </a:r>
              <a:endParaRPr kumimoji="1" lang="ja-JP" altLang="en-US" i="1" baseline="-25000" dirty="0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115817" y="3348127"/>
            <a:ext cx="8488631" cy="602796"/>
            <a:chOff x="115817" y="3132103"/>
            <a:chExt cx="8488631" cy="602796"/>
          </a:xfrm>
        </p:grpSpPr>
        <p:pic>
          <p:nvPicPr>
            <p:cNvPr id="1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2543" y="3237508"/>
              <a:ext cx="493713" cy="365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55" name="テキスト ボックス 2054"/>
            <p:cNvSpPr txBox="1"/>
            <p:nvPr/>
          </p:nvSpPr>
          <p:spPr>
            <a:xfrm>
              <a:off x="115817" y="3262326"/>
              <a:ext cx="2655983" cy="369332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Vanishing 1-point function</a:t>
              </a:r>
              <a:endParaRPr kumimoji="1" lang="ja-JP" altLang="en-US" dirty="0"/>
            </a:p>
          </p:txBody>
        </p:sp>
        <p:pic>
          <p:nvPicPr>
            <p:cNvPr id="2061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753" y="3132103"/>
              <a:ext cx="3504557" cy="6027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8" name="正方形/長方形 2067"/>
            <p:cNvSpPr/>
            <p:nvPr/>
          </p:nvSpPr>
          <p:spPr>
            <a:xfrm>
              <a:off x="7020272" y="3140968"/>
              <a:ext cx="158417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400" i="1" dirty="0" err="1">
                  <a:solidFill>
                    <a:srgbClr val="00B050"/>
                  </a:solidFill>
                </a:rPr>
                <a:t>δT</a:t>
              </a:r>
              <a:r>
                <a:rPr lang="en-US" altLang="ja-JP" sz="2400" i="1" baseline="-25000" dirty="0" err="1">
                  <a:solidFill>
                    <a:srgbClr val="00B050"/>
                  </a:solidFill>
                </a:rPr>
                <a:t>φ</a:t>
              </a:r>
              <a:r>
                <a:rPr lang="ja-JP" altLang="en-US" sz="2400" i="1" baseline="-25000" dirty="0">
                  <a:solidFill>
                    <a:srgbClr val="00B050"/>
                  </a:solidFill>
                </a:rPr>
                <a:t> </a:t>
              </a:r>
              <a:r>
                <a:rPr lang="en-US" altLang="ja-JP" sz="2400" i="1" baseline="-25000" dirty="0">
                  <a:solidFill>
                    <a:srgbClr val="00B050"/>
                  </a:solidFill>
                </a:rPr>
                <a:t>,</a:t>
              </a:r>
              <a:r>
                <a:rPr lang="en-US" altLang="ja-JP" sz="2400" i="1" dirty="0">
                  <a:solidFill>
                    <a:srgbClr val="00B050"/>
                  </a:solidFill>
                </a:rPr>
                <a:t> </a:t>
              </a:r>
              <a:r>
                <a:rPr lang="en-US" altLang="ja-JP" sz="2400" i="1" dirty="0" err="1" smtClean="0">
                  <a:solidFill>
                    <a:srgbClr val="00B050"/>
                  </a:solidFill>
                </a:rPr>
                <a:t>δT</a:t>
              </a:r>
              <a:r>
                <a:rPr lang="en-US" altLang="ja-JP" sz="2400" i="1" baseline="-25000" dirty="0" err="1" smtClean="0">
                  <a:solidFill>
                    <a:srgbClr val="00B050"/>
                  </a:solidFill>
                </a:rPr>
                <a:t>Δ</a:t>
              </a:r>
              <a:endParaRPr lang="ja-JP" altLang="en-US" sz="2400" dirty="0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38355" y="1634316"/>
            <a:ext cx="7574005" cy="1074604"/>
            <a:chOff x="238355" y="1418292"/>
            <a:chExt cx="7574005" cy="1074604"/>
          </a:xfrm>
        </p:grpSpPr>
        <p:sp>
          <p:nvSpPr>
            <p:cNvPr id="31" name="テキスト ボックス 30"/>
            <p:cNvSpPr txBox="1"/>
            <p:nvPr/>
          </p:nvSpPr>
          <p:spPr>
            <a:xfrm>
              <a:off x="2051720" y="1772816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B050"/>
                  </a:solidFill>
                </a:rPr>
                <a:t>Tadpole</a:t>
              </a:r>
              <a:r>
                <a:rPr kumimoji="1" lang="ja-JP" altLang="en-US" dirty="0" smtClean="0">
                  <a:solidFill>
                    <a:srgbClr val="00B050"/>
                  </a:solidFill>
                </a:rPr>
                <a:t>：</a:t>
              </a:r>
              <a:r>
                <a:rPr kumimoji="1" lang="ja-JP" altLang="en-US" i="1" dirty="0" smtClean="0">
                  <a:solidFill>
                    <a:srgbClr val="00B050"/>
                  </a:solidFill>
                </a:rPr>
                <a:t>　</a:t>
              </a:r>
              <a:r>
                <a:rPr kumimoji="1" lang="en-US" altLang="ja-JP" i="1" dirty="0" err="1" smtClean="0">
                  <a:solidFill>
                    <a:srgbClr val="00B050"/>
                  </a:solidFill>
                </a:rPr>
                <a:t>δT</a:t>
              </a:r>
              <a:r>
                <a:rPr kumimoji="1" lang="en-US" altLang="ja-JP" i="1" baseline="-25000" dirty="0" err="1" smtClean="0">
                  <a:solidFill>
                    <a:srgbClr val="00B050"/>
                  </a:solidFill>
                </a:rPr>
                <a:t>φ</a:t>
              </a:r>
              <a:r>
                <a:rPr lang="ja-JP" altLang="en-US" i="1" baseline="-25000" dirty="0" smtClean="0">
                  <a:solidFill>
                    <a:srgbClr val="00B050"/>
                  </a:solidFill>
                </a:rPr>
                <a:t> </a:t>
              </a:r>
              <a:r>
                <a:rPr lang="en-US" altLang="ja-JP" i="1" baseline="-25000" dirty="0" smtClean="0">
                  <a:solidFill>
                    <a:srgbClr val="00B050"/>
                  </a:solidFill>
                </a:rPr>
                <a:t>,</a:t>
              </a:r>
              <a:r>
                <a:rPr lang="en-US" altLang="ja-JP" i="1" dirty="0" smtClean="0">
                  <a:solidFill>
                    <a:srgbClr val="00B050"/>
                  </a:solidFill>
                </a:rPr>
                <a:t> </a:t>
              </a:r>
              <a:r>
                <a:rPr kumimoji="1" lang="en-US" altLang="ja-JP" i="1" dirty="0" err="1" smtClean="0">
                  <a:solidFill>
                    <a:srgbClr val="00B050"/>
                  </a:solidFill>
                </a:rPr>
                <a:t>δT</a:t>
              </a:r>
              <a:r>
                <a:rPr kumimoji="1" lang="en-US" altLang="ja-JP" i="1" baseline="-25000" dirty="0" err="1" smtClean="0">
                  <a:solidFill>
                    <a:srgbClr val="00B050"/>
                  </a:solidFill>
                </a:rPr>
                <a:t>Δ</a:t>
              </a:r>
              <a:r>
                <a:rPr kumimoji="1" lang="en-US" altLang="ja-JP" i="1" baseline="-25000" dirty="0" smtClean="0">
                  <a:solidFill>
                    <a:srgbClr val="00B050"/>
                  </a:solidFill>
                </a:rPr>
                <a:t> ,</a:t>
              </a:r>
              <a:endParaRPr kumimoji="1" lang="ja-JP" altLang="en-US" i="1" dirty="0">
                <a:solidFill>
                  <a:srgbClr val="00B050"/>
                </a:solidFill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2051720" y="2123564"/>
              <a:ext cx="5760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Wave function renormalization</a:t>
              </a:r>
              <a:r>
                <a:rPr lang="ja-JP" altLang="en-US" dirty="0" smtClean="0"/>
                <a:t>：</a:t>
              </a:r>
              <a:r>
                <a:rPr lang="en-US" altLang="ja-JP" i="1" dirty="0"/>
                <a:t>δZ</a:t>
              </a:r>
              <a:r>
                <a:rPr lang="en-US" altLang="ja-JP" i="1" baseline="-25000" dirty="0"/>
                <a:t>H</a:t>
              </a:r>
              <a:r>
                <a:rPr lang="en-US" altLang="ja-JP" i="1" baseline="-25000" dirty="0" smtClean="0"/>
                <a:t>++, </a:t>
              </a:r>
              <a:r>
                <a:rPr lang="en-US" altLang="ja-JP" i="1" dirty="0"/>
                <a:t>δZ</a:t>
              </a:r>
              <a:r>
                <a:rPr lang="en-US" altLang="ja-JP" i="1" baseline="-25000" dirty="0"/>
                <a:t>H</a:t>
              </a:r>
              <a:r>
                <a:rPr lang="en-US" altLang="ja-JP" i="1" baseline="-25000" dirty="0" smtClean="0"/>
                <a:t>+, </a:t>
              </a:r>
              <a:r>
                <a:rPr lang="en-US" altLang="ja-JP" i="1" dirty="0" err="1" smtClean="0"/>
                <a:t>δZ</a:t>
              </a:r>
              <a:r>
                <a:rPr lang="en-US" altLang="ja-JP" i="1" baseline="-25000" dirty="0" err="1" smtClean="0"/>
                <a:t>A</a:t>
              </a:r>
              <a:r>
                <a:rPr lang="en-US" altLang="ja-JP" i="1" baseline="-25000" dirty="0" smtClean="0"/>
                <a:t>, </a:t>
              </a:r>
              <a:r>
                <a:rPr lang="en-US" altLang="ja-JP" i="1" dirty="0" smtClean="0"/>
                <a:t>δZ</a:t>
              </a:r>
              <a:r>
                <a:rPr lang="en-US" altLang="ja-JP" i="1" baseline="-25000" dirty="0" smtClean="0"/>
                <a:t>H, </a:t>
              </a:r>
              <a:r>
                <a:rPr lang="en-US" altLang="ja-JP" i="1" dirty="0" err="1" smtClean="0"/>
                <a:t>δZ</a:t>
              </a:r>
              <a:r>
                <a:rPr lang="en-US" altLang="ja-JP" i="1" baseline="-25000" dirty="0" err="1" smtClean="0"/>
                <a:t>h</a:t>
              </a:r>
              <a:endParaRPr kumimoji="1" lang="ja-JP" altLang="en-US" i="1" dirty="0"/>
            </a:p>
          </p:txBody>
        </p:sp>
        <p:sp>
          <p:nvSpPr>
            <p:cNvPr id="2059" name="テキスト ボックス 2058"/>
            <p:cNvSpPr txBox="1"/>
            <p:nvPr/>
          </p:nvSpPr>
          <p:spPr>
            <a:xfrm>
              <a:off x="238355" y="1628800"/>
              <a:ext cx="1538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</a:rPr>
                <a:t>Counter terms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2066251" y="1418292"/>
              <a:ext cx="51629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i="1" dirty="0" err="1">
                  <a:solidFill>
                    <a:schemeClr val="accent6">
                      <a:lumMod val="50000"/>
                    </a:schemeClr>
                  </a:solidFill>
                </a:rPr>
                <a:t>δv</a:t>
              </a:r>
              <a:r>
                <a:rPr lang="ja-JP" altLang="en-US" i="1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i="1" dirty="0" smtClean="0">
                  <a:solidFill>
                    <a:schemeClr val="accent6">
                      <a:lumMod val="50000"/>
                    </a:schemeClr>
                  </a:solidFill>
                </a:rPr>
                <a:t>,</a:t>
              </a:r>
              <a:r>
                <a:rPr lang="en-US" altLang="ja-JP" i="1" baseline="-25000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i="1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i="1" dirty="0">
                  <a:solidFill>
                    <a:srgbClr val="0070C0"/>
                  </a:solidFill>
                </a:rPr>
                <a:t>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H++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 , 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H+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 </a:t>
              </a:r>
              <a:r>
                <a:rPr lang="en-US" altLang="ja-JP" i="1" dirty="0" smtClean="0">
                  <a:solidFill>
                    <a:srgbClr val="0070C0"/>
                  </a:solidFill>
                </a:rPr>
                <a:t>,  </a:t>
              </a:r>
              <a:r>
                <a:rPr lang="en-US" altLang="ja-JP" i="1" dirty="0">
                  <a:solidFill>
                    <a:srgbClr val="0070C0"/>
                  </a:solidFill>
                </a:rPr>
                <a:t>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A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, 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</a:t>
              </a:r>
              <a:r>
                <a:rPr lang="en-US" altLang="ja-JP" i="1" dirty="0">
                  <a:solidFill>
                    <a:srgbClr val="0070C0"/>
                  </a:solidFill>
                </a:rPr>
                <a:t> , δm</a:t>
              </a:r>
              <a:r>
                <a:rPr lang="en-US" altLang="ja-JP" i="1" baseline="-25000" dirty="0">
                  <a:solidFill>
                    <a:srgbClr val="0070C0"/>
                  </a:solidFill>
                </a:rPr>
                <a:t>H</a:t>
              </a:r>
              <a:r>
                <a:rPr lang="en-US" altLang="ja-JP" i="1" baseline="30000" dirty="0">
                  <a:solidFill>
                    <a:srgbClr val="0070C0"/>
                  </a:solidFill>
                </a:rPr>
                <a:t>2 </a:t>
              </a:r>
              <a:r>
                <a:rPr lang="en-US" altLang="ja-JP" i="1" dirty="0">
                  <a:solidFill>
                    <a:srgbClr val="0070C0"/>
                  </a:solidFill>
                </a:rPr>
                <a:t> , </a:t>
              </a:r>
              <a:r>
                <a:rPr lang="en-US" altLang="ja-JP" i="1" dirty="0" smtClean="0">
                  <a:solidFill>
                    <a:srgbClr val="0070C0"/>
                  </a:solidFill>
                </a:rPr>
                <a:t>δα, </a:t>
              </a:r>
              <a:r>
                <a:rPr lang="en-US" altLang="ja-JP" i="1" dirty="0">
                  <a:solidFill>
                    <a:srgbClr val="0070C0"/>
                  </a:solidFill>
                </a:rPr>
                <a:t>δβ’ </a:t>
              </a:r>
              <a:endParaRPr lang="ja-JP" altLang="en-US" i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07504" y="4065884"/>
            <a:ext cx="9145016" cy="1379340"/>
            <a:chOff x="107504" y="3849860"/>
            <a:chExt cx="9145016" cy="1379340"/>
          </a:xfrm>
        </p:grpSpPr>
        <p:pic>
          <p:nvPicPr>
            <p:cNvPr id="40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409" y="4497932"/>
              <a:ext cx="2498599" cy="731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グループ化 11"/>
            <p:cNvGrpSpPr/>
            <p:nvPr/>
          </p:nvGrpSpPr>
          <p:grpSpPr>
            <a:xfrm>
              <a:off x="107504" y="3849860"/>
              <a:ext cx="9145016" cy="1235324"/>
              <a:chOff x="107504" y="3849860"/>
              <a:chExt cx="9145016" cy="1235324"/>
            </a:xfrm>
          </p:grpSpPr>
          <p:sp>
            <p:nvSpPr>
              <p:cNvPr id="13" name="右矢印 12"/>
              <p:cNvSpPr/>
              <p:nvPr/>
            </p:nvSpPr>
            <p:spPr>
              <a:xfrm>
                <a:off x="4716016" y="4005064"/>
                <a:ext cx="462635" cy="304344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107504" y="4005064"/>
                <a:ext cx="1930287" cy="369332"/>
              </a:xfrm>
              <a:prstGeom prst="rect">
                <a:avLst/>
              </a:prstGeom>
              <a:noFill/>
              <a:ln w="381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dirty="0" smtClean="0"/>
                  <a:t>On-shell </a:t>
                </a:r>
                <a:r>
                  <a:rPr lang="en-US" altLang="ja-JP" dirty="0" smtClean="0"/>
                  <a:t>condition</a:t>
                </a:r>
                <a:endParaRPr kumimoji="1" lang="ja-JP" altLang="en-US" dirty="0"/>
              </a:p>
            </p:txBody>
          </p:sp>
          <p:pic>
            <p:nvPicPr>
              <p:cNvPr id="2064" name="Picture 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3728" y="3849860"/>
                <a:ext cx="2498599" cy="731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070" name="正方形/長方形 2069"/>
              <p:cNvSpPr/>
              <p:nvPr/>
            </p:nvSpPr>
            <p:spPr>
              <a:xfrm>
                <a:off x="5220072" y="3964994"/>
                <a:ext cx="4032448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000" i="1" dirty="0">
                    <a:solidFill>
                      <a:srgbClr val="0070C0"/>
                    </a:solidFill>
                  </a:rPr>
                  <a:t>δm</a:t>
                </a:r>
                <a:r>
                  <a:rPr lang="en-US" altLang="ja-JP" sz="2000" i="1" baseline="-25000" dirty="0">
                    <a:solidFill>
                      <a:srgbClr val="0070C0"/>
                    </a:solidFill>
                  </a:rPr>
                  <a:t>H++</a:t>
                </a:r>
                <a:r>
                  <a:rPr lang="en-US" altLang="ja-JP" sz="2000" i="1" baseline="30000" dirty="0">
                    <a:solidFill>
                      <a:srgbClr val="0070C0"/>
                    </a:solidFill>
                  </a:rPr>
                  <a:t>2</a:t>
                </a:r>
                <a:r>
                  <a:rPr lang="en-US" altLang="ja-JP" sz="2000" i="1" dirty="0">
                    <a:solidFill>
                      <a:srgbClr val="0070C0"/>
                    </a:solidFill>
                  </a:rPr>
                  <a:t> , </a:t>
                </a:r>
                <a:r>
                  <a:rPr lang="en-US" altLang="ja-JP" sz="2000" i="1" dirty="0" smtClean="0">
                    <a:solidFill>
                      <a:srgbClr val="0070C0"/>
                    </a:solidFill>
                  </a:rPr>
                  <a:t>δm</a:t>
                </a:r>
                <a:r>
                  <a:rPr lang="en-US" altLang="ja-JP" sz="2000" i="1" baseline="-25000" dirty="0" smtClean="0">
                    <a:solidFill>
                      <a:srgbClr val="0070C0"/>
                    </a:solidFill>
                  </a:rPr>
                  <a:t>H+</a:t>
                </a:r>
                <a:r>
                  <a:rPr lang="en-US" altLang="ja-JP" sz="2000" i="1" baseline="30000" dirty="0" smtClean="0">
                    <a:solidFill>
                      <a:srgbClr val="0070C0"/>
                    </a:solidFill>
                  </a:rPr>
                  <a:t>2</a:t>
                </a:r>
                <a:r>
                  <a:rPr lang="ja-JP" altLang="en-US" sz="2000" i="1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ja-JP" sz="2000" i="1" dirty="0" smtClean="0">
                    <a:solidFill>
                      <a:srgbClr val="0070C0"/>
                    </a:solidFill>
                  </a:rPr>
                  <a:t>, </a:t>
                </a:r>
                <a:r>
                  <a:rPr lang="en-US" altLang="ja-JP" sz="2000" i="1" dirty="0">
                    <a:solidFill>
                      <a:srgbClr val="0070C0"/>
                    </a:solidFill>
                  </a:rPr>
                  <a:t>δm</a:t>
                </a:r>
                <a:r>
                  <a:rPr lang="en-US" altLang="ja-JP" sz="2000" i="1" baseline="-25000" dirty="0">
                    <a:solidFill>
                      <a:srgbClr val="0070C0"/>
                    </a:solidFill>
                  </a:rPr>
                  <a:t>A</a:t>
                </a:r>
                <a:r>
                  <a:rPr lang="en-US" altLang="ja-JP" sz="2000" i="1" baseline="30000" dirty="0">
                    <a:solidFill>
                      <a:srgbClr val="0070C0"/>
                    </a:solidFill>
                  </a:rPr>
                  <a:t>2</a:t>
                </a:r>
                <a:r>
                  <a:rPr lang="en-US" altLang="ja-JP" sz="2000" i="1" dirty="0">
                    <a:solidFill>
                      <a:srgbClr val="0070C0"/>
                    </a:solidFill>
                  </a:rPr>
                  <a:t>, </a:t>
                </a:r>
                <a:r>
                  <a:rPr lang="en-US" altLang="ja-JP" sz="2000" i="1" dirty="0" smtClean="0">
                    <a:solidFill>
                      <a:schemeClr val="accent1"/>
                    </a:solidFill>
                  </a:rPr>
                  <a:t>δm</a:t>
                </a:r>
                <a:r>
                  <a:rPr lang="en-US" altLang="ja-JP" sz="2000" i="1" baseline="-25000" dirty="0" smtClean="0">
                    <a:solidFill>
                      <a:schemeClr val="accent1"/>
                    </a:solidFill>
                  </a:rPr>
                  <a:t>H</a:t>
                </a:r>
                <a:r>
                  <a:rPr lang="en-US" altLang="ja-JP" sz="2000" i="1" baseline="30000" dirty="0" smtClean="0">
                    <a:solidFill>
                      <a:schemeClr val="accent1"/>
                    </a:solidFill>
                  </a:rPr>
                  <a:t>2</a:t>
                </a:r>
                <a:r>
                  <a:rPr lang="en-US" altLang="ja-JP" sz="2000" i="1" dirty="0" smtClean="0">
                    <a:solidFill>
                      <a:schemeClr val="accent1"/>
                    </a:solidFill>
                  </a:rPr>
                  <a:t> </a:t>
                </a:r>
                <a:r>
                  <a:rPr lang="en-US" altLang="ja-JP" sz="2000" i="1" dirty="0">
                    <a:solidFill>
                      <a:schemeClr val="accent1"/>
                    </a:solidFill>
                  </a:rPr>
                  <a:t>, </a:t>
                </a:r>
                <a:r>
                  <a:rPr lang="en-US" altLang="ja-JP" sz="2000" i="1" dirty="0" smtClean="0">
                    <a:solidFill>
                      <a:schemeClr val="accent1"/>
                    </a:solidFill>
                  </a:rPr>
                  <a:t>δm</a:t>
                </a:r>
                <a:r>
                  <a:rPr lang="en-US" altLang="ja-JP" sz="2000" i="1" baseline="-25000" dirty="0" smtClean="0">
                    <a:solidFill>
                      <a:schemeClr val="accent1"/>
                    </a:solidFill>
                  </a:rPr>
                  <a:t>h</a:t>
                </a:r>
                <a:r>
                  <a:rPr lang="en-US" altLang="ja-JP" sz="2000" i="1" baseline="30000" dirty="0" smtClean="0">
                    <a:solidFill>
                      <a:schemeClr val="accent1"/>
                    </a:solidFill>
                  </a:rPr>
                  <a:t>2</a:t>
                </a:r>
                <a:r>
                  <a:rPr lang="en-US" altLang="ja-JP" sz="2000" i="1" dirty="0" smtClean="0">
                    <a:solidFill>
                      <a:schemeClr val="accent1"/>
                    </a:solidFill>
                  </a:rPr>
                  <a:t> </a:t>
                </a:r>
              </a:p>
              <a:p>
                <a:endParaRPr lang="en-US" altLang="ja-JP" sz="2000" i="1" dirty="0" smtClean="0">
                  <a:solidFill>
                    <a:schemeClr val="accent1"/>
                  </a:solidFill>
                </a:endParaRPr>
              </a:p>
              <a:p>
                <a:r>
                  <a:rPr lang="en-US" altLang="ja-JP" sz="2000" i="1" dirty="0"/>
                  <a:t>δZ</a:t>
                </a:r>
                <a:r>
                  <a:rPr lang="en-US" altLang="ja-JP" sz="2000" i="1" baseline="-25000" dirty="0"/>
                  <a:t>H++, </a:t>
                </a:r>
                <a:r>
                  <a:rPr lang="en-US" altLang="ja-JP" sz="2000" i="1" dirty="0"/>
                  <a:t>δZ</a:t>
                </a:r>
                <a:r>
                  <a:rPr lang="en-US" altLang="ja-JP" sz="2000" i="1" baseline="-25000" dirty="0"/>
                  <a:t>H+, </a:t>
                </a:r>
                <a:r>
                  <a:rPr lang="en-US" altLang="ja-JP" sz="2000" i="1" dirty="0" err="1"/>
                  <a:t>δZ</a:t>
                </a:r>
                <a:r>
                  <a:rPr lang="en-US" altLang="ja-JP" sz="2000" i="1" baseline="-25000" dirty="0" err="1"/>
                  <a:t>A</a:t>
                </a:r>
                <a:r>
                  <a:rPr lang="en-US" altLang="ja-JP" sz="2000" i="1" baseline="-25000" dirty="0"/>
                  <a:t>, </a:t>
                </a:r>
                <a:r>
                  <a:rPr lang="en-US" altLang="ja-JP" sz="2000" i="1" dirty="0"/>
                  <a:t>δZ</a:t>
                </a:r>
                <a:r>
                  <a:rPr lang="en-US" altLang="ja-JP" sz="2000" i="1" baseline="-25000" dirty="0"/>
                  <a:t>H, </a:t>
                </a:r>
                <a:r>
                  <a:rPr lang="en-US" altLang="ja-JP" sz="2000" i="1" dirty="0" err="1" smtClean="0"/>
                  <a:t>δZ</a:t>
                </a:r>
                <a:r>
                  <a:rPr lang="en-US" altLang="ja-JP" sz="2000" i="1" baseline="-25000" dirty="0" err="1" smtClean="0"/>
                  <a:t>h</a:t>
                </a:r>
                <a:endParaRPr lang="ja-JP" altLang="en-US" sz="2000" i="1" dirty="0"/>
              </a:p>
            </p:txBody>
          </p:sp>
          <p:sp>
            <p:nvSpPr>
              <p:cNvPr id="41" name="右矢印 40"/>
              <p:cNvSpPr/>
              <p:nvPr/>
            </p:nvSpPr>
            <p:spPr>
              <a:xfrm>
                <a:off x="4716016" y="4636824"/>
                <a:ext cx="462635" cy="304344"/>
              </a:xfrm>
              <a:prstGeom prst="right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4549869"/>
                <a:ext cx="411184" cy="5353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6" name="グループ化 15"/>
          <p:cNvGrpSpPr/>
          <p:nvPr/>
        </p:nvGrpSpPr>
        <p:grpSpPr>
          <a:xfrm>
            <a:off x="107504" y="5352670"/>
            <a:ext cx="7776864" cy="1328480"/>
            <a:chOff x="107504" y="5332124"/>
            <a:chExt cx="7776864" cy="1328480"/>
          </a:xfrm>
        </p:grpSpPr>
        <p:sp>
          <p:nvSpPr>
            <p:cNvPr id="15" name="右矢印 14"/>
            <p:cNvSpPr/>
            <p:nvPr/>
          </p:nvSpPr>
          <p:spPr>
            <a:xfrm>
              <a:off x="4697622" y="5533121"/>
              <a:ext cx="462635" cy="323605"/>
            </a:xfrm>
            <a:prstGeom prst="rightArrow">
              <a:avLst>
                <a:gd name="adj1" fmla="val 50000"/>
                <a:gd name="adj2" fmla="val 44100"/>
              </a:avLst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07504" y="5333146"/>
              <a:ext cx="1327991" cy="707886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No-mixing condition</a:t>
              </a:r>
              <a:endParaRPr kumimoji="1" lang="ja-JP" altLang="en-US" sz="2000" dirty="0"/>
            </a:p>
          </p:txBody>
        </p:sp>
        <p:pic>
          <p:nvPicPr>
            <p:cNvPr id="2063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5332124"/>
              <a:ext cx="2448272" cy="7406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9" name="正方形/長方形 2068"/>
            <p:cNvSpPr/>
            <p:nvPr/>
          </p:nvSpPr>
          <p:spPr>
            <a:xfrm>
              <a:off x="5316909" y="5496686"/>
              <a:ext cx="91884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i="1" dirty="0">
                  <a:solidFill>
                    <a:srgbClr val="0070C0"/>
                  </a:solidFill>
                </a:rPr>
                <a:t>δ</a:t>
              </a:r>
              <a:r>
                <a:rPr lang="en-US" altLang="ja-JP" sz="2000" i="1" dirty="0" smtClean="0">
                  <a:solidFill>
                    <a:srgbClr val="0070C0"/>
                  </a:solidFill>
                </a:rPr>
                <a:t>α</a:t>
              </a:r>
              <a:r>
                <a:rPr lang="en-US" altLang="ja-JP" sz="2000" i="1" dirty="0">
                  <a:solidFill>
                    <a:srgbClr val="0070C0"/>
                  </a:solidFill>
                </a:rPr>
                <a:t>, δ</a:t>
              </a:r>
              <a:r>
                <a:rPr lang="en-US" altLang="ja-JP" sz="2000" i="1" dirty="0" smtClean="0">
                  <a:solidFill>
                    <a:srgbClr val="0070C0"/>
                  </a:solidFill>
                </a:rPr>
                <a:t>β’</a:t>
              </a:r>
              <a:endParaRPr lang="ja-JP" altLang="en-US" sz="2000" i="1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132626" y="6282764"/>
              <a:ext cx="36484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w</a:t>
              </a:r>
              <a:r>
                <a:rPr kumimoji="1" lang="en-US" altLang="ja-JP" dirty="0" smtClean="0"/>
                <a:t>here 2-point function is defined by </a:t>
              </a:r>
              <a:endParaRPr kumimoji="1" lang="ja-JP" altLang="en-US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5768" y="6165304"/>
              <a:ext cx="4038600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正方形/長方形 17"/>
          <p:cNvSpPr/>
          <p:nvPr/>
        </p:nvSpPr>
        <p:spPr>
          <a:xfrm>
            <a:off x="4853880" y="524345"/>
            <a:ext cx="4182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Aoki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Kanemura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Kikuchi, K</a:t>
            </a:r>
            <a:r>
              <a:rPr lang="en-US" altLang="ja-JP" sz="1600" b="1" i="1" dirty="0">
                <a:solidFill>
                  <a:srgbClr val="00B050"/>
                </a:solidFill>
              </a:rPr>
              <a:t>Y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PLB714</a:t>
            </a:r>
            <a:endParaRPr lang="en-US" altLang="ja-JP" sz="1600" b="1" i="1" dirty="0">
              <a:solidFill>
                <a:srgbClr val="00B050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144016" y="2708920"/>
            <a:ext cx="5499317" cy="461665"/>
            <a:chOff x="144016" y="2492896"/>
            <a:chExt cx="5499317" cy="461665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144016" y="2564904"/>
              <a:ext cx="2483768" cy="369332"/>
            </a:xfrm>
            <a:prstGeom prst="rect">
              <a:avLst/>
            </a:prstGeom>
            <a:noFill/>
            <a:ln w="38100">
              <a:solidFill>
                <a:schemeClr val="accent6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Reno. of EW parameters</a:t>
              </a:r>
              <a:endParaRPr kumimoji="1" lang="ja-JP" altLang="en-US" baseline="30000" dirty="0"/>
            </a:p>
          </p:txBody>
        </p:sp>
        <p:sp>
          <p:nvSpPr>
            <p:cNvPr id="38" name="右矢印 37"/>
            <p:cNvSpPr/>
            <p:nvPr/>
          </p:nvSpPr>
          <p:spPr>
            <a:xfrm>
              <a:off x="3333016" y="2591685"/>
              <a:ext cx="648072" cy="31577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214547" y="2492896"/>
              <a:ext cx="14287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i="1" dirty="0" err="1" smtClean="0">
                  <a:solidFill>
                    <a:schemeClr val="accent6">
                      <a:lumMod val="50000"/>
                    </a:schemeClr>
                  </a:solidFill>
                </a:rPr>
                <a:t>δv</a:t>
              </a:r>
              <a:r>
                <a:rPr lang="ja-JP" altLang="en-US" sz="2400" i="1" dirty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sz="2400" i="1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sz="2400" i="1" baseline="-25000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r>
                <a:rPr lang="en-US" altLang="ja-JP" sz="2400" i="1" dirty="0" smtClean="0">
                  <a:solidFill>
                    <a:schemeClr val="accent6">
                      <a:lumMod val="50000"/>
                    </a:schemeClr>
                  </a:solidFill>
                </a:rPr>
                <a:t> </a:t>
              </a:r>
              <a:endParaRPr kumimoji="1" lang="ja-JP" altLang="en-US" sz="2400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346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244"/>
    </mc:Choice>
    <mc:Fallback xmlns="">
      <p:transition spd="slow" advTm="572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Constraints from EW precision data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1556792"/>
            <a:ext cx="82919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The electroweak </a:t>
            </a:r>
            <a:r>
              <a:rPr lang="en-US" altLang="ja-JP" sz="2200" dirty="0" smtClean="0"/>
              <a:t>observables</a:t>
            </a:r>
            <a:r>
              <a:rPr kumimoji="1" lang="en-US" altLang="ja-JP" sz="2200" dirty="0" smtClean="0"/>
              <a:t> are described by the 3 input parameters. 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568" y="1023119"/>
            <a:ext cx="8067914" cy="430887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There are 3 parameters: g, g’ and v in the kinetic term of Higgs fields.</a:t>
            </a:r>
            <a:endParaRPr kumimoji="1" lang="ja-JP" altLang="en-US" sz="2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6773" y="2132856"/>
            <a:ext cx="6260350" cy="40011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/>
              <a:t>We can choose α</a:t>
            </a:r>
            <a:r>
              <a:rPr lang="en-US" altLang="ja-JP" sz="2000" b="1" baseline="-25000" dirty="0" smtClean="0"/>
              <a:t>em</a:t>
            </a:r>
            <a:r>
              <a:rPr lang="en-US" altLang="ja-JP" sz="2000" b="1" dirty="0" smtClean="0"/>
              <a:t>, m</a:t>
            </a:r>
            <a:r>
              <a:rPr lang="en-US" altLang="ja-JP" sz="2000" b="1" baseline="-25000" dirty="0" smtClean="0"/>
              <a:t>W</a:t>
            </a:r>
            <a:r>
              <a:rPr lang="en-US" altLang="ja-JP" sz="2000" b="1" dirty="0" smtClean="0"/>
              <a:t> and m</a:t>
            </a:r>
            <a:r>
              <a:rPr lang="en-US" altLang="ja-JP" sz="2000" b="1" baseline="-25000" dirty="0" smtClean="0"/>
              <a:t>Z</a:t>
            </a:r>
            <a:r>
              <a:rPr lang="en-US" altLang="ja-JP" sz="2000" b="1" dirty="0" smtClean="0"/>
              <a:t> as the 3 input parameters. </a:t>
            </a:r>
            <a:endParaRPr kumimoji="1" lang="ja-JP" altLang="en-US" sz="2000" b="1" dirty="0"/>
          </a:p>
        </p:txBody>
      </p:sp>
      <p:sp>
        <p:nvSpPr>
          <p:cNvPr id="7" name="右矢印 6"/>
          <p:cNvSpPr/>
          <p:nvPr/>
        </p:nvSpPr>
        <p:spPr>
          <a:xfrm>
            <a:off x="263413" y="1529919"/>
            <a:ext cx="489204" cy="4846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/>
          <p:cNvGrpSpPr/>
          <p:nvPr/>
        </p:nvGrpSpPr>
        <p:grpSpPr>
          <a:xfrm>
            <a:off x="107504" y="2996952"/>
            <a:ext cx="8860922" cy="1308917"/>
            <a:chOff x="107504" y="3336827"/>
            <a:chExt cx="8860922" cy="130891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7085" y="3912891"/>
              <a:ext cx="1918971" cy="732853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107504" y="3336827"/>
              <a:ext cx="88609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The weak angle sin</a:t>
              </a:r>
              <a:r>
                <a:rPr kumimoji="1" lang="en-US" altLang="ja-JP" sz="2000" baseline="30000" dirty="0" smtClean="0"/>
                <a:t>2</a:t>
              </a:r>
              <a:r>
                <a:rPr kumimoji="1" lang="en-US" altLang="ja-JP" sz="2000" dirty="0" smtClean="0"/>
                <a:t>θ</a:t>
              </a:r>
              <a:r>
                <a:rPr kumimoji="1" lang="en-US" altLang="ja-JP" sz="2000" baseline="-25000" dirty="0" smtClean="0"/>
                <a:t>W</a:t>
              </a:r>
              <a:r>
                <a:rPr kumimoji="1" lang="en-US" altLang="ja-JP" sz="2000" dirty="0" smtClean="0"/>
                <a:t> = s</a:t>
              </a:r>
              <a:r>
                <a:rPr kumimoji="1" lang="en-US" altLang="ja-JP" sz="2000" baseline="-25000" dirty="0" smtClean="0"/>
                <a:t>W</a:t>
              </a:r>
              <a:r>
                <a:rPr kumimoji="1" lang="en-US" altLang="ja-JP" sz="2000" baseline="30000" dirty="0" smtClean="0"/>
                <a:t>2</a:t>
              </a:r>
              <a:r>
                <a:rPr kumimoji="1" lang="en-US" altLang="ja-JP" sz="2000" dirty="0" smtClean="0"/>
                <a:t> can be described  in terms of the gauge boson masses. 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263413" y="4509120"/>
            <a:ext cx="8439784" cy="1278394"/>
            <a:chOff x="263413" y="4722729"/>
            <a:chExt cx="8439784" cy="1278394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263413" y="4776987"/>
              <a:ext cx="43271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The counter term </a:t>
              </a:r>
              <a:r>
                <a:rPr lang="en-US" altLang="ja-JP" sz="2000" dirty="0"/>
                <a:t>of  </a:t>
              </a:r>
              <a:r>
                <a:rPr lang="en-US" altLang="ja-JP" sz="2000" dirty="0" smtClean="0"/>
                <a:t>δs</a:t>
              </a:r>
              <a:r>
                <a:rPr lang="en-US" altLang="ja-JP" sz="2000" baseline="-25000" dirty="0" smtClean="0"/>
                <a:t>W</a:t>
              </a:r>
              <a:r>
                <a:rPr lang="en-US" altLang="ja-JP" sz="2000" baseline="30000" dirty="0" smtClean="0"/>
                <a:t>2</a:t>
              </a:r>
              <a:r>
                <a:rPr kumimoji="1" lang="en-US" altLang="ja-JP" sz="2000" dirty="0" smtClean="0"/>
                <a:t> is derived as </a:t>
              </a:r>
              <a:endParaRPr kumimoji="1" lang="ja-JP" altLang="en-US" sz="2000" dirty="0"/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5254417"/>
              <a:ext cx="3197837" cy="720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5" y="5227791"/>
              <a:ext cx="4112449" cy="773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6479511" y="4722729"/>
              <a:ext cx="222368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b="1" dirty="0" smtClean="0">
                  <a:solidFill>
                    <a:srgbClr val="0070C0"/>
                  </a:solidFill>
                </a:rPr>
                <a:t>~ </a:t>
              </a:r>
              <a:r>
                <a:rPr kumimoji="1" lang="en-US" altLang="ja-JP" sz="2200" b="1" dirty="0" err="1" smtClean="0">
                  <a:solidFill>
                    <a:srgbClr val="0070C0"/>
                  </a:solidFill>
                </a:rPr>
                <a:t>δρ</a:t>
              </a:r>
              <a:r>
                <a:rPr kumimoji="1" lang="en-US" altLang="ja-JP" sz="2200" b="1" dirty="0" smtClean="0">
                  <a:solidFill>
                    <a:srgbClr val="0070C0"/>
                  </a:solidFill>
                </a:rPr>
                <a:t> </a:t>
              </a:r>
              <a:r>
                <a:rPr lang="en-US" altLang="ja-JP" sz="2200" b="1" dirty="0" smtClean="0">
                  <a:solidFill>
                    <a:srgbClr val="0070C0"/>
                  </a:solidFill>
                </a:rPr>
                <a:t>= </a:t>
              </a:r>
              <a:r>
                <a:rPr kumimoji="1" lang="en-US" altLang="ja-JP" sz="2200" b="1" dirty="0" smtClean="0">
                  <a:solidFill>
                    <a:srgbClr val="0070C0"/>
                  </a:solidFill>
                </a:rPr>
                <a:t>ρ-1 = α</a:t>
              </a:r>
              <a:r>
                <a:rPr kumimoji="1" lang="en-US" altLang="ja-JP" sz="2200" b="1" baseline="-25000" dirty="0" err="1" smtClean="0">
                  <a:solidFill>
                    <a:srgbClr val="0070C0"/>
                  </a:solidFill>
                </a:rPr>
                <a:t>em</a:t>
              </a:r>
              <a:r>
                <a:rPr kumimoji="1" lang="en-US" altLang="ja-JP" sz="2200" b="1" dirty="0" smtClean="0">
                  <a:solidFill>
                    <a:srgbClr val="0070C0"/>
                  </a:solidFill>
                </a:rPr>
                <a:t> T</a:t>
              </a:r>
              <a:endParaRPr kumimoji="1" lang="ja-JP" altLang="en-US" sz="22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4932040" y="5169673"/>
              <a:ext cx="3096344" cy="83145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" name="テキスト ボックス 12"/>
          <p:cNvSpPr txBox="1"/>
          <p:nvPr/>
        </p:nvSpPr>
        <p:spPr>
          <a:xfrm>
            <a:off x="436655" y="6062288"/>
            <a:ext cx="7760586" cy="40011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The quantity </a:t>
            </a:r>
            <a:r>
              <a:rPr kumimoji="1" lang="en-US" altLang="ja-JP" sz="2000" dirty="0" err="1" smtClean="0"/>
              <a:t>δρ</a:t>
            </a:r>
            <a:r>
              <a:rPr kumimoji="1" lang="en-US" altLang="ja-JP" sz="2000" dirty="0" smtClean="0"/>
              <a:t> (or T) measures the violation of the custodial symmetry.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536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Constraints from EW precision data</a:t>
            </a:r>
            <a:endParaRPr kumimoji="1" lang="ja-JP" altLang="en-US" sz="36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5135" y="1219399"/>
            <a:ext cx="5964903" cy="769441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200" dirty="0" smtClean="0"/>
              <a:t>There are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4</a:t>
            </a:r>
            <a:r>
              <a:rPr lang="en-US" altLang="ja-JP" sz="2200" dirty="0" smtClean="0"/>
              <a:t> parameters (instead of 3 in the SM): </a:t>
            </a:r>
          </a:p>
          <a:p>
            <a:r>
              <a:rPr lang="en-US" altLang="ja-JP" sz="2200" dirty="0"/>
              <a:t> </a:t>
            </a:r>
            <a:r>
              <a:rPr lang="en-US" altLang="ja-JP" sz="2200" dirty="0" smtClean="0"/>
              <a:t>   g, g’, v and v</a:t>
            </a:r>
            <a:r>
              <a:rPr lang="en-US" altLang="ja-JP" sz="2200" baseline="-25000" dirty="0" smtClean="0"/>
              <a:t>Δ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dirty="0" smtClean="0"/>
              <a:t>in the kinetic term of Higgs fields.</a:t>
            </a:r>
            <a:endParaRPr kumimoji="1" lang="ja-JP" altLang="en-US" sz="22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251520" y="2420888"/>
            <a:ext cx="8955603" cy="484632"/>
            <a:chOff x="251520" y="2420888"/>
            <a:chExt cx="8955603" cy="484632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804566" y="2469827"/>
              <a:ext cx="840255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dirty="0" smtClean="0"/>
                <a:t>The electroweak observables are described by the </a:t>
              </a:r>
              <a:r>
                <a:rPr kumimoji="1" lang="en-US" altLang="ja-JP" sz="2200" b="1" dirty="0" smtClean="0">
                  <a:solidFill>
                    <a:srgbClr val="FF0000"/>
                  </a:solidFill>
                </a:rPr>
                <a:t>4</a:t>
              </a:r>
              <a:r>
                <a:rPr kumimoji="1" lang="en-US" altLang="ja-JP" sz="2200" dirty="0" smtClean="0"/>
                <a:t> input parameters. </a:t>
              </a:r>
            </a:p>
          </p:txBody>
        </p:sp>
        <p:sp>
          <p:nvSpPr>
            <p:cNvPr id="39" name="右矢印 38"/>
            <p:cNvSpPr/>
            <p:nvPr/>
          </p:nvSpPr>
          <p:spPr>
            <a:xfrm>
              <a:off x="251520" y="2420888"/>
              <a:ext cx="489204" cy="484632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539552" y="4358453"/>
            <a:ext cx="24315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Scheme 1</a:t>
            </a:r>
          </a:p>
          <a:p>
            <a:r>
              <a:rPr lang="en-US" altLang="ja-JP" sz="2400" dirty="0" smtClean="0"/>
              <a:t>Input parameters:</a:t>
            </a:r>
          </a:p>
          <a:p>
            <a:r>
              <a:rPr lang="en-US" altLang="ja-JP" sz="2400" dirty="0" smtClean="0"/>
              <a:t>m</a:t>
            </a:r>
            <a:r>
              <a:rPr lang="en-US" altLang="ja-JP" sz="2400" baseline="-25000" dirty="0" smtClean="0"/>
              <a:t>W</a:t>
            </a:r>
            <a:r>
              <a:rPr lang="en-US" altLang="ja-JP" sz="2400" dirty="0" smtClean="0"/>
              <a:t>, m</a:t>
            </a:r>
            <a:r>
              <a:rPr lang="en-US" altLang="ja-JP" sz="2400" baseline="-25000" dirty="0" smtClean="0"/>
              <a:t>Z</a:t>
            </a:r>
            <a:r>
              <a:rPr lang="en-US" altLang="ja-JP" sz="2400" dirty="0" smtClean="0"/>
              <a:t>, α</a:t>
            </a:r>
            <a:r>
              <a:rPr lang="en-US" altLang="ja-JP" sz="2400" baseline="-25000" dirty="0" smtClean="0"/>
              <a:t>em</a:t>
            </a:r>
            <a:r>
              <a:rPr lang="en-US" altLang="ja-JP" sz="2400" dirty="0" smtClean="0"/>
              <a:t>,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s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W</a:t>
            </a:r>
            <a:r>
              <a:rPr lang="en-US" altLang="ja-JP" sz="2400" b="1" baseline="30000" dirty="0" smtClean="0">
                <a:solidFill>
                  <a:srgbClr val="FF0000"/>
                </a:solidFill>
              </a:rPr>
              <a:t>2 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716016" y="4334646"/>
            <a:ext cx="24315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Scheme 2</a:t>
            </a:r>
          </a:p>
          <a:p>
            <a:r>
              <a:rPr lang="en-US" altLang="ja-JP" sz="2400" dirty="0" smtClean="0"/>
              <a:t>Input parameters:</a:t>
            </a:r>
          </a:p>
          <a:p>
            <a:r>
              <a:rPr lang="en-US" altLang="ja-JP" sz="2400" dirty="0" smtClean="0"/>
              <a:t>m</a:t>
            </a:r>
            <a:r>
              <a:rPr lang="en-US" altLang="ja-JP" sz="2400" baseline="-25000" dirty="0" smtClean="0"/>
              <a:t>W</a:t>
            </a:r>
            <a:r>
              <a:rPr lang="en-US" altLang="ja-JP" sz="2400" dirty="0" smtClean="0"/>
              <a:t>, m</a:t>
            </a:r>
            <a:r>
              <a:rPr lang="en-US" altLang="ja-JP" sz="2400" baseline="-25000" dirty="0" smtClean="0"/>
              <a:t>Z</a:t>
            </a:r>
            <a:r>
              <a:rPr lang="en-US" altLang="ja-JP" sz="2400" dirty="0" smtClean="0"/>
              <a:t>, α</a:t>
            </a:r>
            <a:r>
              <a:rPr lang="en-US" altLang="ja-JP" sz="2400" baseline="-25000" dirty="0" smtClean="0"/>
              <a:t>em</a:t>
            </a:r>
            <a:r>
              <a:rPr lang="en-US" altLang="ja-JP" sz="2400" dirty="0" smtClean="0"/>
              <a:t>,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v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Δ</a:t>
            </a:r>
            <a:endParaRPr kumimoji="1" lang="ja-JP" altLang="en-US" sz="2400" b="1" baseline="-25000" dirty="0">
              <a:solidFill>
                <a:srgbClr val="FF0000"/>
              </a:solidFill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622616" y="5486774"/>
            <a:ext cx="1717136" cy="1182586"/>
            <a:chOff x="7368262" y="3626440"/>
            <a:chExt cx="1387444" cy="1003858"/>
          </a:xfrm>
        </p:grpSpPr>
        <p:grpSp>
          <p:nvGrpSpPr>
            <p:cNvPr id="48" name="グループ化 47"/>
            <p:cNvGrpSpPr/>
            <p:nvPr/>
          </p:nvGrpSpPr>
          <p:grpSpPr>
            <a:xfrm>
              <a:off x="7596336" y="3779748"/>
              <a:ext cx="864096" cy="720080"/>
              <a:chOff x="1619672" y="332656"/>
              <a:chExt cx="864096" cy="720080"/>
            </a:xfrm>
          </p:grpSpPr>
          <p:cxnSp>
            <p:nvCxnSpPr>
              <p:cNvPr id="52" name="直線矢印コネクタ 51"/>
              <p:cNvCxnSpPr/>
              <p:nvPr/>
            </p:nvCxnSpPr>
            <p:spPr>
              <a:xfrm flipV="1">
                <a:off x="1619672" y="692696"/>
                <a:ext cx="334944" cy="36004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矢印コネクタ 52"/>
              <p:cNvCxnSpPr/>
              <p:nvPr/>
            </p:nvCxnSpPr>
            <p:spPr>
              <a:xfrm flipH="1" flipV="1">
                <a:off x="1619672" y="332656"/>
                <a:ext cx="334944" cy="360040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フリーフォーム 53"/>
              <p:cNvSpPr/>
              <p:nvPr/>
            </p:nvSpPr>
            <p:spPr>
              <a:xfrm>
                <a:off x="1962080" y="644030"/>
                <a:ext cx="521688" cy="120674"/>
              </a:xfrm>
              <a:custGeom>
                <a:avLst/>
                <a:gdLst>
                  <a:gd name="connsiteX0" fmla="*/ 0 w 822960"/>
                  <a:gd name="connsiteY0" fmla="*/ 120344 h 239344"/>
                  <a:gd name="connsiteX1" fmla="*/ 130629 w 822960"/>
                  <a:gd name="connsiteY1" fmla="*/ 2779 h 239344"/>
                  <a:gd name="connsiteX2" fmla="*/ 300446 w 822960"/>
                  <a:gd name="connsiteY2" fmla="*/ 224847 h 239344"/>
                  <a:gd name="connsiteX3" fmla="*/ 496389 w 822960"/>
                  <a:gd name="connsiteY3" fmla="*/ 15842 h 239344"/>
                  <a:gd name="connsiteX4" fmla="*/ 666206 w 822960"/>
                  <a:gd name="connsiteY4" fmla="*/ 237910 h 239344"/>
                  <a:gd name="connsiteX5" fmla="*/ 822960 w 822960"/>
                  <a:gd name="connsiteY5" fmla="*/ 94219 h 239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22960" h="239344">
                    <a:moveTo>
                      <a:pt x="0" y="120344"/>
                    </a:moveTo>
                    <a:cubicBezTo>
                      <a:pt x="40277" y="52853"/>
                      <a:pt x="80555" y="-14638"/>
                      <a:pt x="130629" y="2779"/>
                    </a:cubicBezTo>
                    <a:cubicBezTo>
                      <a:pt x="180703" y="20196"/>
                      <a:pt x="239486" y="222670"/>
                      <a:pt x="300446" y="224847"/>
                    </a:cubicBezTo>
                    <a:cubicBezTo>
                      <a:pt x="361406" y="227024"/>
                      <a:pt x="435429" y="13665"/>
                      <a:pt x="496389" y="15842"/>
                    </a:cubicBezTo>
                    <a:cubicBezTo>
                      <a:pt x="557349" y="18019"/>
                      <a:pt x="611778" y="224847"/>
                      <a:pt x="666206" y="237910"/>
                    </a:cubicBezTo>
                    <a:cubicBezTo>
                      <a:pt x="720634" y="250973"/>
                      <a:pt x="771797" y="172596"/>
                      <a:pt x="822960" y="94219"/>
                    </a:cubicBezTo>
                  </a:path>
                </a:pathLst>
              </a:cu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9" name="テキスト ボックス 48"/>
            <p:cNvSpPr txBox="1"/>
            <p:nvPr/>
          </p:nvSpPr>
          <p:spPr>
            <a:xfrm>
              <a:off x="7368262" y="426096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e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7368262" y="362644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e</a:t>
              </a: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8460432" y="395002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0070C0"/>
                  </a:solidFill>
                </a:rPr>
                <a:t>Z</a:t>
              </a:r>
              <a:endParaRPr lang="en-US" altLang="ja-JP" b="1" dirty="0" smtClean="0">
                <a:solidFill>
                  <a:srgbClr val="0070C0"/>
                </a:solidFill>
              </a:endParaRPr>
            </a:p>
          </p:txBody>
        </p:sp>
      </p:grpSp>
      <p:pic>
        <p:nvPicPr>
          <p:cNvPr id="4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521" y="5762194"/>
            <a:ext cx="2493938" cy="689622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テキスト ボックス 54"/>
          <p:cNvSpPr txBox="1"/>
          <p:nvPr/>
        </p:nvSpPr>
        <p:spPr>
          <a:xfrm>
            <a:off x="1979712" y="446995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rgbClr val="00B050"/>
                </a:solidFill>
              </a:rPr>
              <a:t>Blank, </a:t>
            </a:r>
            <a:r>
              <a:rPr kumimoji="1" lang="en-US" altLang="ja-JP" sz="1600" b="1" i="1" dirty="0" err="1" smtClean="0">
                <a:solidFill>
                  <a:srgbClr val="00B050"/>
                </a:solidFill>
              </a:rPr>
              <a:t>Hollik</a:t>
            </a:r>
            <a:r>
              <a:rPr kumimoji="1" lang="en-US" altLang="ja-JP" sz="1600" b="1" i="1" dirty="0" smtClean="0">
                <a:solidFill>
                  <a:srgbClr val="00B050"/>
                </a:solidFill>
              </a:rPr>
              <a:t> (1997)</a:t>
            </a:r>
            <a:endParaRPr kumimoji="1" lang="ja-JP" altLang="en-US" sz="1600" b="1" i="1" dirty="0">
              <a:solidFill>
                <a:srgbClr val="00B05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7020272" y="4334646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i="1" dirty="0" err="1">
                <a:solidFill>
                  <a:srgbClr val="00B050"/>
                </a:solidFill>
              </a:rPr>
              <a:t>Chankowski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Pokorski</a:t>
            </a:r>
            <a:r>
              <a:rPr lang="en-US" altLang="ja-JP" sz="1600" b="1" i="1" dirty="0">
                <a:solidFill>
                  <a:srgbClr val="00B050"/>
                </a:solidFill>
              </a:rPr>
              <a:t>, Wagner (2007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);</a:t>
            </a:r>
            <a:endParaRPr kumimoji="1" lang="en-US" altLang="ja-JP" sz="1600" b="1" i="1" dirty="0" smtClean="0">
              <a:solidFill>
                <a:srgbClr val="00B050"/>
              </a:solidFill>
            </a:endParaRPr>
          </a:p>
          <a:p>
            <a:r>
              <a:rPr kumimoji="1" lang="en-US" altLang="ja-JP" sz="1600" b="1" i="1" dirty="0" smtClean="0">
                <a:solidFill>
                  <a:srgbClr val="00B050"/>
                </a:solidFill>
              </a:rPr>
              <a:t>Chen, Dawson, Jackson (2008)</a:t>
            </a:r>
          </a:p>
          <a:p>
            <a:endParaRPr kumimoji="1" lang="ja-JP" altLang="en-US" sz="1600" b="1" i="1" dirty="0">
              <a:solidFill>
                <a:srgbClr val="00B050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07504" y="2996952"/>
            <a:ext cx="8860922" cy="1164901"/>
            <a:chOff x="107504" y="3336827"/>
            <a:chExt cx="8860922" cy="1164901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107504" y="3336827"/>
              <a:ext cx="88609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The weak angle sin</a:t>
              </a:r>
              <a:r>
                <a:rPr kumimoji="1" lang="en-US" altLang="ja-JP" sz="2000" baseline="30000" dirty="0" smtClean="0"/>
                <a:t>2</a:t>
              </a:r>
              <a:r>
                <a:rPr kumimoji="1" lang="en-US" altLang="ja-JP" sz="2000" dirty="0" smtClean="0"/>
                <a:t>θ</a:t>
              </a:r>
              <a:r>
                <a:rPr kumimoji="1" lang="en-US" altLang="ja-JP" sz="2000" baseline="-25000" dirty="0" smtClean="0"/>
                <a:t>W</a:t>
              </a:r>
              <a:r>
                <a:rPr kumimoji="1" lang="en-US" altLang="ja-JP" sz="2000" dirty="0" smtClean="0"/>
                <a:t> = s</a:t>
              </a:r>
              <a:r>
                <a:rPr kumimoji="1" lang="en-US" altLang="ja-JP" sz="2000" baseline="-25000" dirty="0" smtClean="0"/>
                <a:t>W</a:t>
              </a:r>
              <a:r>
                <a:rPr kumimoji="1" lang="en-US" altLang="ja-JP" sz="2000" baseline="30000" dirty="0" smtClean="0"/>
                <a:t>2</a:t>
              </a:r>
              <a:r>
                <a:rPr kumimoji="1" lang="en-US" altLang="ja-JP" sz="2000" dirty="0" smtClean="0"/>
                <a:t> cannot be given in terms of the gauge boson masses. </a:t>
              </a:r>
            </a:p>
          </p:txBody>
        </p:sp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7085" y="3768875"/>
              <a:ext cx="1918971" cy="73285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禁止 4"/>
          <p:cNvSpPr/>
          <p:nvPr/>
        </p:nvSpPr>
        <p:spPr>
          <a:xfrm>
            <a:off x="3347864" y="3426619"/>
            <a:ext cx="1440160" cy="938485"/>
          </a:xfrm>
          <a:prstGeom prst="noSmoking">
            <a:avLst/>
          </a:prstGeom>
          <a:solidFill>
            <a:srgbClr val="FFFF00">
              <a:alpha val="20000"/>
            </a:srgbClr>
          </a:solidFill>
          <a:ln>
            <a:solidFill>
              <a:srgbClr val="FF0000">
                <a:alpha val="3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Additional renormalization condition</a:t>
            </a:r>
            <a:endParaRPr kumimoji="1" lang="ja-JP" altLang="en-US" sz="36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09" y="1793670"/>
            <a:ext cx="1867519" cy="1295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587" y="1979625"/>
            <a:ext cx="2759893" cy="866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右矢印 5"/>
          <p:cNvSpPr/>
          <p:nvPr/>
        </p:nvSpPr>
        <p:spPr>
          <a:xfrm>
            <a:off x="5206346" y="2152280"/>
            <a:ext cx="489204" cy="4846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367" y="1957586"/>
            <a:ext cx="24098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1835696" y="2170735"/>
            <a:ext cx="283343" cy="394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05544" y="2178475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= 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05229" y="2822159"/>
            <a:ext cx="1049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1PI diagram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502895" y="2833191"/>
            <a:ext cx="1168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Counter term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9978" y="1268760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/>
              <a:t>Scheme 1</a:t>
            </a:r>
            <a:endParaRPr kumimoji="1" lang="ja-JP" altLang="en-US" sz="2000" b="1" i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1520" y="4221088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/>
              <a:t>Scheme 2</a:t>
            </a:r>
            <a:endParaRPr kumimoji="1" lang="ja-JP" altLang="en-US" sz="20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53136"/>
            <a:ext cx="3240360" cy="82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右矢印 17"/>
          <p:cNvSpPr/>
          <p:nvPr/>
        </p:nvSpPr>
        <p:spPr>
          <a:xfrm>
            <a:off x="3707904" y="4797152"/>
            <a:ext cx="489204" cy="4846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415" y="4149080"/>
            <a:ext cx="4632081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941168"/>
            <a:ext cx="3357284" cy="72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785088"/>
            <a:ext cx="3205145" cy="70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3183840" cy="801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838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err="1" smtClean="0"/>
              <a:t>Diboson</a:t>
            </a:r>
            <a:r>
              <a:rPr lang="en-US" altLang="ja-JP" sz="4000" dirty="0" smtClean="0"/>
              <a:t> decay scenario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11377" y="940658"/>
            <a:ext cx="3740448" cy="40011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Realizing v</a:t>
            </a:r>
            <a:r>
              <a:rPr lang="en-US" altLang="ja-JP" sz="2000" baseline="-25000" dirty="0" smtClean="0"/>
              <a:t>Δ</a:t>
            </a:r>
            <a:r>
              <a:rPr lang="en-US" altLang="ja-JP" sz="2000" dirty="0" smtClean="0"/>
              <a:t> &gt; 0.1 MeV with Case I </a:t>
            </a:r>
            <a:endParaRPr lang="en-US" altLang="ja-JP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3024336" cy="240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274881" y="1331476"/>
            <a:ext cx="2869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 smtClean="0">
                <a:solidFill>
                  <a:srgbClr val="00B050"/>
                </a:solidFill>
              </a:rPr>
              <a:t>Chiang</a:t>
            </a:r>
            <a:r>
              <a:rPr kumimoji="1" lang="en-US" altLang="ja-JP" sz="1600" i="1" dirty="0" smtClean="0">
                <a:solidFill>
                  <a:srgbClr val="00B050"/>
                </a:solidFill>
              </a:rPr>
              <a:t>, Nomura, Tsumura, 2012</a:t>
            </a:r>
            <a:endParaRPr kumimoji="1" lang="ja-JP" altLang="en-US" sz="1600" i="1" dirty="0">
              <a:solidFill>
                <a:srgbClr val="00B05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99" y="1988840"/>
            <a:ext cx="2288061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57807" y="1500753"/>
            <a:ext cx="4728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‣Signal: Same-sign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dilepton</a:t>
            </a:r>
            <a:r>
              <a:rPr lang="en-US" altLang="ja-JP" sz="2000" dirty="0" smtClean="0">
                <a:solidFill>
                  <a:srgbClr val="FF0000"/>
                </a:solidFill>
              </a:rPr>
              <a:t> + Jets + Missing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11760" y="2412177"/>
            <a:ext cx="3422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When </a:t>
            </a:r>
            <a:r>
              <a:rPr lang="en-US" altLang="ja-JP" sz="1600" dirty="0" err="1" smtClean="0"/>
              <a:t>mH</a:t>
            </a:r>
            <a:r>
              <a:rPr lang="en-US" altLang="ja-JP" sz="1600" dirty="0" smtClean="0"/>
              <a:t>++ = 100 </a:t>
            </a:r>
            <a:r>
              <a:rPr lang="en-US" altLang="ja-JP" sz="1600" dirty="0" err="1" smtClean="0"/>
              <a:t>GeV</a:t>
            </a:r>
            <a:r>
              <a:rPr lang="en-US" altLang="ja-JP" sz="1600" dirty="0" smtClean="0"/>
              <a:t>, root(s) = 7 </a:t>
            </a:r>
            <a:r>
              <a:rPr lang="en-US" altLang="ja-JP" sz="1600" dirty="0" err="1" smtClean="0"/>
              <a:t>TeV</a:t>
            </a:r>
            <a:endParaRPr lang="en-US" altLang="ja-JP" sz="1600" dirty="0" smtClean="0"/>
          </a:p>
          <a:p>
            <a:r>
              <a:rPr lang="en-US" altLang="ja-JP" sz="1600" dirty="0"/>
              <a:t>t</a:t>
            </a:r>
            <a:r>
              <a:rPr lang="en-US" altLang="ja-JP" sz="1600" dirty="0" smtClean="0"/>
              <a:t>he signal cross section is ~ 3 </a:t>
            </a:r>
            <a:r>
              <a:rPr lang="en-US" altLang="ja-JP" sz="1600" dirty="0" err="1" smtClean="0"/>
              <a:t>fb</a:t>
            </a:r>
            <a:r>
              <a:rPr lang="en-US" altLang="ja-JP" sz="1600" dirty="0" smtClean="0"/>
              <a:t>.  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9512" y="4973106"/>
            <a:ext cx="515070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‣Data: L~2 fb</a:t>
            </a:r>
            <a:r>
              <a:rPr lang="en-US" altLang="ja-JP" sz="2000" baseline="30000" dirty="0" smtClean="0">
                <a:solidFill>
                  <a:srgbClr val="FF0000"/>
                </a:solidFill>
              </a:rPr>
              <a:t>-1</a:t>
            </a:r>
            <a:r>
              <a:rPr lang="en-US" altLang="ja-JP" sz="2000" dirty="0" smtClean="0">
                <a:solidFill>
                  <a:srgbClr val="FF0000"/>
                </a:solidFill>
              </a:rPr>
              <a:t>, root(s) = 7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TeV</a:t>
            </a:r>
            <a:r>
              <a:rPr lang="en-US" altLang="ja-JP" sz="2000" dirty="0" smtClean="0">
                <a:solidFill>
                  <a:srgbClr val="FF0000"/>
                </a:solidFill>
              </a:rPr>
              <a:t> at ATLAS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6 events have been discovered, which is consistent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</a:t>
            </a:r>
            <a:r>
              <a:rPr lang="en-US" altLang="ja-JP" dirty="0" smtClean="0"/>
              <a:t>with the SM prediction. </a:t>
            </a:r>
            <a:endParaRPr lang="en-US" altLang="ja-JP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131" y="4509120"/>
            <a:ext cx="3184357" cy="223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6677706" y="4242574"/>
            <a:ext cx="16285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 smtClean="0">
                <a:solidFill>
                  <a:srgbClr val="00B050"/>
                </a:solidFill>
              </a:rPr>
              <a:t>ATLAS</a:t>
            </a:r>
            <a:r>
              <a:rPr kumimoji="1" lang="en-US" altLang="ja-JP" sz="1600" i="1" dirty="0" smtClean="0">
                <a:solidFill>
                  <a:srgbClr val="00B050"/>
                </a:solidFill>
              </a:rPr>
              <a:t>, data 2011</a:t>
            </a:r>
            <a:endParaRPr kumimoji="1" lang="ja-JP" altLang="en-US" sz="1600" i="1" dirty="0">
              <a:solidFill>
                <a:srgbClr val="00B05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9512" y="3933056"/>
            <a:ext cx="5323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‣Chiang, Nomura and Tsumura studied discovery </a:t>
            </a:r>
          </a:p>
          <a:p>
            <a:r>
              <a:rPr lang="en-US" altLang="ja-JP" sz="2000" dirty="0" smtClean="0"/>
              <a:t>   </a:t>
            </a:r>
            <a:r>
              <a:rPr lang="en-US" altLang="ja-JP" sz="2000" dirty="0" smtClean="0">
                <a:solidFill>
                  <a:srgbClr val="FF0000"/>
                </a:solidFill>
              </a:rPr>
              <a:t>potential for this scenario at the LHC. 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2682" y="6093296"/>
            <a:ext cx="4589398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Can we set a lower bound for the mass of H</a:t>
            </a:r>
            <a:r>
              <a:rPr kumimoji="1" lang="en-US" altLang="ja-JP" baseline="30000" dirty="0" smtClean="0"/>
              <a:t>++</a:t>
            </a:r>
            <a:r>
              <a:rPr kumimoji="1" lang="en-US" altLang="ja-JP" dirty="0" smtClean="0"/>
              <a:t>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in the case of </a:t>
            </a:r>
            <a:r>
              <a:rPr lang="en-US" altLang="ja-JP" dirty="0"/>
              <a:t>H</a:t>
            </a:r>
            <a:r>
              <a:rPr lang="en-US" altLang="ja-JP" baseline="30000" dirty="0"/>
              <a:t>++</a:t>
            </a:r>
            <a:r>
              <a:rPr lang="en-US" altLang="ja-JP" dirty="0"/>
              <a:t> </a:t>
            </a:r>
            <a:r>
              <a:rPr lang="en-US" altLang="ja-JP" dirty="0" smtClean="0"/>
              <a:t> decays into </a:t>
            </a:r>
            <a:r>
              <a:rPr lang="en-US" altLang="ja-JP" dirty="0" err="1" smtClean="0"/>
              <a:t>diboson</a:t>
            </a:r>
            <a:r>
              <a:rPr lang="en-US" altLang="ja-JP" dirty="0" smtClean="0"/>
              <a:t>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250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05413"/>
            <a:ext cx="5472608" cy="4127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コネクタ 4"/>
          <p:cNvCxnSpPr/>
          <p:nvPr/>
        </p:nvCxnSpPr>
        <p:spPr>
          <a:xfrm>
            <a:off x="1763688" y="2206456"/>
            <a:ext cx="0" cy="288032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86504"/>
            <a:ext cx="3096344" cy="67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64098"/>
            <a:ext cx="3312369" cy="64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23528" y="101208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Ex. </a:t>
            </a:r>
            <a:r>
              <a:rPr kumimoji="1" lang="en-US" altLang="ja-JP" dirty="0" err="1" smtClean="0"/>
              <a:t>mX</a:t>
            </a:r>
            <a:r>
              <a:rPr kumimoji="1" lang="en-US" altLang="ja-JP" dirty="0" smtClean="0"/>
              <a:t>+ = 200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, mX0 = 70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824" y="1012086"/>
            <a:ext cx="2414959" cy="182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直線コネクタ 9"/>
          <p:cNvCxnSpPr/>
          <p:nvPr/>
        </p:nvCxnSpPr>
        <p:spPr>
          <a:xfrm>
            <a:off x="4860032" y="2204864"/>
            <a:ext cx="0" cy="288032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altLang="ja-JP" dirty="0"/>
              <a:t>Mass reconstruction at </a:t>
            </a:r>
            <a:r>
              <a:rPr lang="en-US" altLang="ja-JP" dirty="0" smtClean="0"/>
              <a:t>ILC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268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Experimental bounds (Direct)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7544" y="836712"/>
            <a:ext cx="7523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Assuming 100% same-sign </a:t>
            </a:r>
            <a:r>
              <a:rPr kumimoji="1" lang="en-US" altLang="ja-JP" dirty="0" err="1" smtClean="0"/>
              <a:t>leptonic</a:t>
            </a:r>
            <a:r>
              <a:rPr kumimoji="1" lang="en-US" altLang="ja-JP" dirty="0" smtClean="0"/>
              <a:t> decay of the doubly-charged Higgs boson</a:t>
            </a:r>
            <a:endParaRPr kumimoji="1" lang="ja-JP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6831717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437073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5292080" y="1268760"/>
            <a:ext cx="3502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i="1" dirty="0">
                <a:solidFill>
                  <a:srgbClr val="00B050"/>
                </a:solidFill>
              </a:rPr>
              <a:t>CMS PAS </a:t>
            </a:r>
            <a:r>
              <a:rPr lang="en-US" altLang="ja-JP" i="1" dirty="0" smtClean="0">
                <a:solidFill>
                  <a:srgbClr val="00B050"/>
                </a:solidFill>
              </a:rPr>
              <a:t>HIG-12-005, 7TeV, 4.6 fb</a:t>
            </a:r>
            <a:r>
              <a:rPr lang="en-US" altLang="ja-JP" i="1" baseline="30000" dirty="0" smtClean="0">
                <a:solidFill>
                  <a:srgbClr val="00B050"/>
                </a:solidFill>
              </a:rPr>
              <a:t>-1</a:t>
            </a:r>
            <a:endParaRPr lang="ja-JP" altLang="en-US" i="1" baseline="30000" dirty="0">
              <a:solidFill>
                <a:srgbClr val="00B05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305211" y="6237157"/>
            <a:ext cx="2178673" cy="461665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2400" dirty="0" err="1"/>
              <a:t>mH</a:t>
            </a:r>
            <a:r>
              <a:rPr lang="en-US" altLang="ja-JP" sz="2400" baseline="30000" dirty="0"/>
              <a:t>++</a:t>
            </a:r>
            <a:r>
              <a:rPr lang="en-US" altLang="ja-JP" sz="2400" dirty="0"/>
              <a:t> &gt; 400 </a:t>
            </a:r>
            <a:r>
              <a:rPr lang="en-US" altLang="ja-JP" sz="2400" dirty="0" err="1"/>
              <a:t>GeV</a:t>
            </a:r>
            <a:endParaRPr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032000" y="64440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~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056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 err="1" smtClean="0"/>
              <a:t>Dilepton</a:t>
            </a:r>
            <a:r>
              <a:rPr lang="en-US" altLang="ja-JP" sz="3600" dirty="0" smtClean="0"/>
              <a:t> decay scenario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11377" y="652626"/>
            <a:ext cx="3804568" cy="40011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Realizing v</a:t>
            </a:r>
            <a:r>
              <a:rPr lang="en-US" altLang="ja-JP" sz="2000" baseline="-25000" dirty="0" smtClean="0"/>
              <a:t>Δ</a:t>
            </a:r>
            <a:r>
              <a:rPr lang="en-US" altLang="ja-JP" sz="2000" dirty="0" smtClean="0"/>
              <a:t> &lt; 0.1 MeV with Case I. </a:t>
            </a:r>
            <a:endParaRPr lang="en-US" altLang="ja-JP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496" y="1187460"/>
            <a:ext cx="8668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‣By measuring the pattern of </a:t>
            </a:r>
            <a:r>
              <a:rPr lang="en-US" altLang="ja-JP" dirty="0" err="1" smtClean="0"/>
              <a:t>leptonic</a:t>
            </a:r>
            <a:r>
              <a:rPr lang="en-US" altLang="ja-JP" dirty="0" smtClean="0"/>
              <a:t> decay, we can direct test  the neutrino mass matrix.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99434" y="1694941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l</a:t>
            </a:r>
            <a:r>
              <a:rPr kumimoji="1" lang="en-US" altLang="ja-JP" b="1" baseline="-25000" dirty="0" smtClean="0"/>
              <a:t>i</a:t>
            </a:r>
            <a:r>
              <a:rPr lang="en-US" altLang="ja-JP" b="1" baseline="30000" dirty="0" smtClean="0"/>
              <a:t>+</a:t>
            </a:r>
            <a:endParaRPr kumimoji="1" lang="ja-JP" altLang="en-US" b="1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1069677" y="2092787"/>
            <a:ext cx="528323" cy="4529"/>
          </a:xfrm>
          <a:prstGeom prst="line">
            <a:avLst/>
          </a:prstGeom>
          <a:ln w="2540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 flipV="1">
            <a:off x="1598000" y="1880620"/>
            <a:ext cx="673350" cy="216696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618528" y="2097316"/>
            <a:ext cx="673350" cy="21149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2811377" y="1907540"/>
            <a:ext cx="968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rgbClr val="FF0000"/>
                </a:solidFill>
              </a:rPr>
              <a:t>∝ </a:t>
            </a:r>
            <a:r>
              <a:rPr lang="en-US" altLang="ja-JP" b="1" dirty="0" smtClean="0">
                <a:solidFill>
                  <a:srgbClr val="FF0000"/>
                </a:solidFill>
              </a:rPr>
              <a:t>|h</a:t>
            </a:r>
            <a:r>
              <a:rPr lang="en-US" altLang="ja-JP" b="1" baseline="-25000" dirty="0" smtClean="0">
                <a:solidFill>
                  <a:srgbClr val="FF0000"/>
                </a:solidFill>
              </a:rPr>
              <a:t>ij</a:t>
            </a:r>
            <a:r>
              <a:rPr lang="en-US" altLang="ja-JP" b="1" dirty="0" smtClean="0">
                <a:solidFill>
                  <a:srgbClr val="FF0000"/>
                </a:solidFill>
              </a:rPr>
              <a:t>|</a:t>
            </a:r>
            <a:r>
              <a:rPr lang="en-US" altLang="ja-JP" b="1" baseline="30000" dirty="0" smtClean="0">
                <a:solidFill>
                  <a:srgbClr val="FF0000"/>
                </a:solidFill>
              </a:rPr>
              <a:t>2</a:t>
            </a:r>
            <a:endParaRPr lang="ja-JP" alt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8408" y="1890912"/>
            <a:ext cx="486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H</a:t>
            </a:r>
            <a:r>
              <a:rPr kumimoji="1" lang="en-US" altLang="ja-JP" b="1" baseline="30000" dirty="0" smtClean="0"/>
              <a:t>++</a:t>
            </a:r>
            <a:endParaRPr kumimoji="1" lang="ja-JP" altLang="en-US" b="1" baseline="30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66600" y="213285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l</a:t>
            </a:r>
            <a:r>
              <a:rPr kumimoji="1" lang="en-US" altLang="ja-JP" b="1" baseline="-25000" dirty="0" smtClean="0"/>
              <a:t>j</a:t>
            </a:r>
            <a:r>
              <a:rPr lang="en-US" altLang="ja-JP" b="1" baseline="30000" dirty="0" smtClean="0"/>
              <a:t>+</a:t>
            </a:r>
            <a:endParaRPr kumimoji="1" lang="ja-JP" altLang="en-US" b="1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1637093" cy="1236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80475" y="1844824"/>
            <a:ext cx="463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BR</a:t>
            </a:r>
            <a:endParaRPr kumimoji="1" lang="ja-JP" altLang="en-US" sz="2000" dirty="0"/>
          </a:p>
        </p:txBody>
      </p:sp>
      <p:sp>
        <p:nvSpPr>
          <p:cNvPr id="21" name="左大かっこ 20"/>
          <p:cNvSpPr/>
          <p:nvPr/>
        </p:nvSpPr>
        <p:spPr>
          <a:xfrm>
            <a:off x="544063" y="1700808"/>
            <a:ext cx="118744" cy="775889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大かっこ 21"/>
          <p:cNvSpPr/>
          <p:nvPr/>
        </p:nvSpPr>
        <p:spPr>
          <a:xfrm>
            <a:off x="2617150" y="1700808"/>
            <a:ext cx="154650" cy="775889"/>
          </a:xfrm>
          <a:prstGeom prst="righ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左右矢印 22"/>
          <p:cNvSpPr/>
          <p:nvPr/>
        </p:nvSpPr>
        <p:spPr>
          <a:xfrm>
            <a:off x="3845793" y="1916832"/>
            <a:ext cx="608076" cy="350664"/>
          </a:xfrm>
          <a:prstGeom prst="left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077" y="1955296"/>
            <a:ext cx="682368" cy="32157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6012160" y="1556792"/>
            <a:ext cx="2800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err="1" smtClean="0">
                <a:solidFill>
                  <a:srgbClr val="00B050"/>
                </a:solidFill>
              </a:rPr>
              <a:t>Akeroyd</a:t>
            </a:r>
            <a:r>
              <a:rPr kumimoji="1" lang="en-US" altLang="ja-JP" sz="1600" i="1" dirty="0" smtClean="0">
                <a:solidFill>
                  <a:srgbClr val="00B050"/>
                </a:solidFill>
              </a:rPr>
              <a:t>, Aoki, Sugiyama, 2008</a:t>
            </a:r>
            <a:endParaRPr kumimoji="1" lang="ja-JP" altLang="en-US" sz="1600" i="1" dirty="0">
              <a:solidFill>
                <a:srgbClr val="00B05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79512" y="3068960"/>
            <a:ext cx="5481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‣Lepton </a:t>
            </a:r>
            <a:r>
              <a:rPr lang="en-US" altLang="ja-JP" sz="2000" dirty="0"/>
              <a:t>f</a:t>
            </a:r>
            <a:r>
              <a:rPr lang="en-US" altLang="ja-JP" sz="2000" dirty="0" smtClean="0"/>
              <a:t>lavor violation </a:t>
            </a:r>
            <a:r>
              <a:rPr lang="en-US" altLang="ja-JP" dirty="0" smtClean="0"/>
              <a:t>(μ </a:t>
            </a:r>
            <a:r>
              <a:rPr lang="ja-JP" altLang="en-US" dirty="0"/>
              <a:t>→ </a:t>
            </a:r>
            <a:r>
              <a:rPr lang="en-US" altLang="ja-JP" dirty="0" smtClean="0"/>
              <a:t>3e, μ-e conversion,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3458701" cy="584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グループ化 24"/>
          <p:cNvGrpSpPr/>
          <p:nvPr/>
        </p:nvGrpSpPr>
        <p:grpSpPr>
          <a:xfrm>
            <a:off x="107504" y="3429001"/>
            <a:ext cx="1819114" cy="1152128"/>
            <a:chOff x="1024695" y="3717032"/>
            <a:chExt cx="1819114" cy="1208691"/>
          </a:xfrm>
        </p:grpSpPr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4695" y="3957428"/>
              <a:ext cx="1819114" cy="968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1841024" y="4437112"/>
              <a:ext cx="4267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0000"/>
                  </a:solidFill>
                </a:rPr>
                <a:t>h</a:t>
              </a:r>
              <a:r>
                <a:rPr kumimoji="1" lang="en-US" altLang="ja-JP" sz="1600" baseline="-25000" dirty="0" smtClean="0">
                  <a:solidFill>
                    <a:srgbClr val="FF0000"/>
                  </a:solidFill>
                </a:rPr>
                <a:t>ee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1619672" y="3717032"/>
              <a:ext cx="4347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err="1" smtClean="0">
                  <a:solidFill>
                    <a:srgbClr val="FF0000"/>
                  </a:solidFill>
                </a:rPr>
                <a:t>h</a:t>
              </a:r>
              <a:r>
                <a:rPr kumimoji="1" lang="en-US" altLang="ja-JP" sz="1600" baseline="-25000" dirty="0" err="1" smtClean="0">
                  <a:solidFill>
                    <a:srgbClr val="FF0000"/>
                  </a:solidFill>
                </a:rPr>
                <a:t>eμ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50382"/>
            <a:ext cx="2492365" cy="485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右矢印 33"/>
          <p:cNvSpPr/>
          <p:nvPr/>
        </p:nvSpPr>
        <p:spPr>
          <a:xfrm>
            <a:off x="5580112" y="4259399"/>
            <a:ext cx="504056" cy="30439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054731" y="3530608"/>
            <a:ext cx="4545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 smtClean="0">
                <a:solidFill>
                  <a:srgbClr val="00B050"/>
                </a:solidFill>
              </a:rPr>
              <a:t>Chun</a:t>
            </a:r>
            <a:r>
              <a:rPr kumimoji="1" lang="en-US" altLang="ja-JP" sz="1600" i="1" dirty="0" smtClean="0">
                <a:solidFill>
                  <a:srgbClr val="00B050"/>
                </a:solidFill>
              </a:rPr>
              <a:t>, Lee, Park, 2003; </a:t>
            </a:r>
            <a:r>
              <a:rPr lang="en-US" altLang="ja-JP" sz="1600" i="1" dirty="0" err="1" smtClean="0">
                <a:solidFill>
                  <a:srgbClr val="00B050"/>
                </a:solidFill>
              </a:rPr>
              <a:t>Kakizaki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, Ogura, </a:t>
            </a:r>
            <a:r>
              <a:rPr lang="en-US" altLang="ja-JP" sz="1600" i="1" dirty="0" err="1" smtClean="0">
                <a:solidFill>
                  <a:srgbClr val="00B050"/>
                </a:solidFill>
              </a:rPr>
              <a:t>Shima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, 2003;</a:t>
            </a:r>
          </a:p>
          <a:p>
            <a:r>
              <a:rPr lang="en-US" altLang="ja-JP" sz="1600" i="1" dirty="0" err="1">
                <a:solidFill>
                  <a:srgbClr val="00B050"/>
                </a:solidFill>
              </a:rPr>
              <a:t>Abada</a:t>
            </a:r>
            <a:r>
              <a:rPr lang="en-US" altLang="ja-JP" sz="1600" i="1" dirty="0">
                <a:solidFill>
                  <a:srgbClr val="00B050"/>
                </a:solidFill>
              </a:rPr>
              <a:t>, </a:t>
            </a:r>
            <a:r>
              <a:rPr lang="en-US" altLang="ja-JP" sz="1600" i="1" dirty="0" err="1">
                <a:solidFill>
                  <a:srgbClr val="00B050"/>
                </a:solidFill>
              </a:rPr>
              <a:t>Biggio</a:t>
            </a:r>
            <a:r>
              <a:rPr lang="en-US" altLang="ja-JP" sz="1600" i="1" dirty="0">
                <a:solidFill>
                  <a:srgbClr val="00B050"/>
                </a:solidFill>
              </a:rPr>
              <a:t>, Bonnet, </a:t>
            </a:r>
            <a:r>
              <a:rPr lang="en-US" altLang="ja-JP" sz="1600" i="1" dirty="0" err="1">
                <a:solidFill>
                  <a:srgbClr val="00B050"/>
                </a:solidFill>
              </a:rPr>
              <a:t>Gavela</a:t>
            </a:r>
            <a:r>
              <a:rPr lang="en-US" altLang="ja-JP" sz="1600" i="1" dirty="0">
                <a:solidFill>
                  <a:srgbClr val="00B050"/>
                </a:solidFill>
              </a:rPr>
              <a:t>, </a:t>
            </a:r>
            <a:r>
              <a:rPr lang="en-US" altLang="ja-JP" sz="1600" i="1" dirty="0" err="1" smtClean="0">
                <a:solidFill>
                  <a:srgbClr val="00B050"/>
                </a:solidFill>
              </a:rPr>
              <a:t>Hambey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, 2007, …</a:t>
            </a:r>
            <a:endParaRPr kumimoji="1" lang="ja-JP" altLang="en-US" sz="1600" i="1" dirty="0">
              <a:solidFill>
                <a:srgbClr val="00B05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62482" y="4941168"/>
            <a:ext cx="24737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/>
              <a:t>‣LHC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phenomenology</a:t>
            </a:r>
            <a:endParaRPr lang="en-US" altLang="ja-JP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84952" y="5301208"/>
            <a:ext cx="2899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-</a:t>
            </a:r>
            <a:r>
              <a:rPr lang="en-US" altLang="ja-JP" dirty="0" smtClean="0"/>
              <a:t>4 lepton , 3 lepton signature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310561" y="5301208"/>
            <a:ext cx="5221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>
                <a:solidFill>
                  <a:srgbClr val="00B050"/>
                </a:solidFill>
              </a:rPr>
              <a:t>Perez, Han, Huang, 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Li, 2008 ; </a:t>
            </a:r>
            <a:r>
              <a:rPr kumimoji="1" lang="en-US" altLang="ja-JP" sz="1600" i="1" dirty="0" err="1" smtClean="0">
                <a:solidFill>
                  <a:srgbClr val="00B050"/>
                </a:solidFill>
              </a:rPr>
              <a:t>Akeroyd</a:t>
            </a:r>
            <a:r>
              <a:rPr kumimoji="1" lang="en-US" altLang="ja-JP" sz="1600" i="1" dirty="0" smtClean="0">
                <a:solidFill>
                  <a:srgbClr val="00B050"/>
                </a:solidFill>
              </a:rPr>
              <a:t>, Chiang, Gaur, 2010, …</a:t>
            </a:r>
            <a:endParaRPr lang="en-US" altLang="ja-JP" sz="1600" i="1" dirty="0" smtClean="0">
              <a:solidFill>
                <a:srgbClr val="00B05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95536" y="5589240"/>
            <a:ext cx="5145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-Using tau polarization </a:t>
            </a:r>
          </a:p>
          <a:p>
            <a:r>
              <a:rPr lang="en-US" altLang="ja-JP" dirty="0" smtClean="0"/>
              <a:t>     </a:t>
            </a:r>
            <a:r>
              <a:rPr lang="en-US" altLang="ja-JP" sz="1600" dirty="0" smtClean="0"/>
              <a:t>Discrimination of chiral structure of the Yukawa coupling</a:t>
            </a:r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296485" y="5589240"/>
            <a:ext cx="3946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 smtClean="0">
                <a:solidFill>
                  <a:srgbClr val="00B050"/>
                </a:solidFill>
              </a:rPr>
              <a:t>Sugiyama, Tsumura, </a:t>
            </a:r>
            <a:r>
              <a:rPr lang="en-US" altLang="ja-JP" sz="1600" i="1" dirty="0" err="1" smtClean="0">
                <a:solidFill>
                  <a:srgbClr val="00B050"/>
                </a:solidFill>
              </a:rPr>
              <a:t>Yokoya</a:t>
            </a:r>
            <a:r>
              <a:rPr lang="en-US" altLang="ja-JP" sz="1600" i="1" dirty="0" smtClean="0">
                <a:solidFill>
                  <a:srgbClr val="00B050"/>
                </a:solidFill>
              </a:rPr>
              <a:t>, arXiv:1207.0179</a:t>
            </a:r>
            <a:endParaRPr lang="en-US" altLang="ja-JP" sz="1600" i="1" dirty="0">
              <a:solidFill>
                <a:srgbClr val="00B05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95536" y="6114782"/>
            <a:ext cx="3306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-Same sign tetra-lepton signature</a:t>
            </a:r>
          </a:p>
          <a:p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800541" y="6165304"/>
            <a:ext cx="2807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 smtClean="0">
                <a:solidFill>
                  <a:srgbClr val="00B050"/>
                </a:solidFill>
              </a:rPr>
              <a:t>Chun, Sharma, arXiv:1206.6278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80474" y="1187460"/>
            <a:ext cx="8732453" cy="17374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88019" y="3068960"/>
            <a:ext cx="8732453" cy="17374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88019" y="4931876"/>
            <a:ext cx="8732453" cy="17374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08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5976664" cy="124242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6" name="タイトル 1"/>
          <p:cNvSpPr>
            <a:spLocks noGrp="1"/>
          </p:cNvSpPr>
          <p:nvPr>
            <p:ph type="title"/>
          </p:nvPr>
        </p:nvSpPr>
        <p:spPr>
          <a:xfrm>
            <a:off x="467544" y="-18256"/>
            <a:ext cx="4760422" cy="1143000"/>
          </a:xfrm>
        </p:spPr>
        <p:txBody>
          <a:bodyPr>
            <a:normAutofit/>
          </a:bodyPr>
          <a:lstStyle/>
          <a:p>
            <a:pPr algn="l"/>
            <a:r>
              <a:rPr lang="en-US" altLang="ja-JP" sz="3200" dirty="0" smtClean="0">
                <a:latin typeface="+mj-ea"/>
              </a:rPr>
              <a:t>The Higgs Triplet Model</a:t>
            </a:r>
            <a:endParaRPr lang="ja-JP" altLang="en-US" sz="3200" dirty="0" smtClean="0">
              <a:latin typeface="+mj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7431" y="980728"/>
            <a:ext cx="4804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The Higgs triplet field Δ  is added to the SM. </a:t>
            </a:r>
            <a:endParaRPr kumimoji="1" lang="ja-JP" altLang="en-US" sz="2000" dirty="0"/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827" y="2744810"/>
            <a:ext cx="2431881" cy="1836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6300192" y="1412776"/>
            <a:ext cx="28755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Cheng, Li</a:t>
            </a:r>
            <a:r>
              <a:rPr lang="en-US" altLang="ja-JP" sz="1600" b="1" i="1" dirty="0">
                <a:solidFill>
                  <a:srgbClr val="00B050"/>
                </a:solidFill>
              </a:rPr>
              <a:t>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(1980); </a:t>
            </a:r>
          </a:p>
          <a:p>
            <a:r>
              <a:rPr lang="en-US" altLang="ja-JP" sz="1600" b="1" i="1" dirty="0" smtClean="0">
                <a:solidFill>
                  <a:srgbClr val="00B050"/>
                </a:solidFill>
              </a:rPr>
              <a:t>Schechter, Valle, (1980); </a:t>
            </a:r>
          </a:p>
          <a:p>
            <a:r>
              <a:rPr lang="en-US" altLang="ja-JP" sz="1600" b="1" i="1" dirty="0" err="1" smtClean="0">
                <a:solidFill>
                  <a:srgbClr val="00B050"/>
                </a:solidFill>
              </a:rPr>
              <a:t>Magg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Wetterich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(1980);</a:t>
            </a:r>
          </a:p>
          <a:p>
            <a:r>
              <a:rPr lang="en-US" altLang="ja-JP" sz="1600" b="1" i="1" dirty="0" err="1" smtClean="0">
                <a:solidFill>
                  <a:srgbClr val="00B050"/>
                </a:solidFill>
              </a:rPr>
              <a:t>Mohapatra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Senjanovic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(1981).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79512" y="2636912"/>
            <a:ext cx="1795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solidFill>
                  <a:srgbClr val="00B050"/>
                </a:solidFill>
              </a:rPr>
              <a:t>・</a:t>
            </a:r>
            <a:r>
              <a:rPr lang="en-US" altLang="ja-JP" b="1" dirty="0" smtClean="0">
                <a:solidFill>
                  <a:srgbClr val="00B050"/>
                </a:solidFill>
              </a:rPr>
              <a:t>Higgs </a:t>
            </a:r>
            <a:r>
              <a:rPr kumimoji="1" lang="en-US" altLang="ja-JP" b="1" dirty="0" smtClean="0">
                <a:solidFill>
                  <a:srgbClr val="00B050"/>
                </a:solidFill>
              </a:rPr>
              <a:t>Potential: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07504" y="1552597"/>
            <a:ext cx="3102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solidFill>
                  <a:srgbClr val="00B050"/>
                </a:solidFill>
              </a:rPr>
              <a:t>・</a:t>
            </a:r>
            <a:r>
              <a:rPr lang="en-US" altLang="ja-JP" b="1" dirty="0" smtClean="0">
                <a:solidFill>
                  <a:srgbClr val="00B050"/>
                </a:solidFill>
              </a:rPr>
              <a:t>Neutrino Yukawa </a:t>
            </a:r>
            <a:r>
              <a:rPr kumimoji="1" lang="en-US" altLang="ja-JP" b="1" dirty="0" smtClean="0">
                <a:solidFill>
                  <a:srgbClr val="00B050"/>
                </a:solidFill>
              </a:rPr>
              <a:t>interaction: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graphicFrame>
        <p:nvGraphicFramePr>
          <p:cNvPr id="50" name="表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846567"/>
              </p:ext>
            </p:extLst>
          </p:nvPr>
        </p:nvGraphicFramePr>
        <p:xfrm>
          <a:off x="5616959" y="257054"/>
          <a:ext cx="3456384" cy="10972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64096"/>
                <a:gridCol w="864096"/>
                <a:gridCol w="864096"/>
                <a:gridCol w="864096"/>
              </a:tblGrid>
              <a:tr h="312035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SU(2)I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U(1)</a:t>
                      </a:r>
                      <a:r>
                        <a:rPr kumimoji="1" lang="en-US" altLang="ja-JP" sz="1600" dirty="0" smtClean="0"/>
                        <a:t>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U(1)</a:t>
                      </a:r>
                      <a:r>
                        <a:rPr kumimoji="1" lang="en-US" altLang="ja-JP" sz="1600" dirty="0" smtClean="0"/>
                        <a:t>L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1/2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70C0"/>
                          </a:solidFill>
                        </a:rPr>
                        <a:t>-2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0" name="グループ化 19"/>
          <p:cNvGrpSpPr/>
          <p:nvPr/>
        </p:nvGrpSpPr>
        <p:grpSpPr>
          <a:xfrm>
            <a:off x="2843808" y="2780928"/>
            <a:ext cx="4389763" cy="792088"/>
            <a:chOff x="2918541" y="2780928"/>
            <a:chExt cx="4389763" cy="792088"/>
          </a:xfrm>
        </p:grpSpPr>
        <p:sp>
          <p:nvSpPr>
            <p:cNvPr id="21" name="円/楕円 20"/>
            <p:cNvSpPr/>
            <p:nvPr/>
          </p:nvSpPr>
          <p:spPr>
            <a:xfrm>
              <a:off x="3707904" y="3140968"/>
              <a:ext cx="307951" cy="43204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918541" y="2780928"/>
              <a:ext cx="32232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0070C0"/>
                  </a:solidFill>
                </a:rPr>
                <a:t>Lepton number breaking parameter</a:t>
              </a:r>
              <a:endParaRPr kumimoji="1" lang="ja-JP" altLang="en-US" sz="16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3" name="直線矢印コネクタ 22"/>
            <p:cNvCxnSpPr/>
            <p:nvPr/>
          </p:nvCxnSpPr>
          <p:spPr>
            <a:xfrm>
              <a:off x="6084168" y="2950205"/>
              <a:ext cx="1224136" cy="478795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921"/>
            <a:ext cx="2752725" cy="56197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251520" y="4797152"/>
            <a:ext cx="2370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rgbClr val="00B050"/>
                </a:solidFill>
              </a:rPr>
              <a:t>・</a:t>
            </a:r>
            <a:r>
              <a:rPr lang="en-US" altLang="ja-JP" b="1" dirty="0" smtClean="0">
                <a:solidFill>
                  <a:srgbClr val="00B050"/>
                </a:solidFill>
              </a:rPr>
              <a:t>Neutrino mass matrix</a:t>
            </a:r>
            <a:endParaRPr lang="ja-JP" altLang="en-US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81" y="5404659"/>
            <a:ext cx="3228097" cy="1045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グループ化 25"/>
          <p:cNvGrpSpPr/>
          <p:nvPr/>
        </p:nvGrpSpPr>
        <p:grpSpPr>
          <a:xfrm>
            <a:off x="1979712" y="5106670"/>
            <a:ext cx="986167" cy="1389634"/>
            <a:chOff x="1979712" y="5322694"/>
            <a:chExt cx="986167" cy="1389634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2059668" y="6373774"/>
              <a:ext cx="5565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O(1)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979712" y="5322694"/>
              <a:ext cx="9861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O(0.1) </a:t>
              </a:r>
              <a:r>
                <a:rPr kumimoji="1" lang="en-US" altLang="ja-JP" sz="1600" b="1" dirty="0" err="1" smtClean="0">
                  <a:solidFill>
                    <a:srgbClr val="FF0000"/>
                  </a:solidFill>
                </a:rPr>
                <a:t>eV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2036469" y="6045205"/>
              <a:ext cx="663323" cy="33612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2574146" y="5725235"/>
              <a:ext cx="341670" cy="3680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539552" y="5085184"/>
            <a:ext cx="3945886" cy="1080120"/>
            <a:chOff x="539552" y="5301208"/>
            <a:chExt cx="3945886" cy="1080120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539552" y="5453608"/>
              <a:ext cx="1152128" cy="927720"/>
              <a:chOff x="539552" y="5453608"/>
              <a:chExt cx="1152128" cy="927720"/>
            </a:xfrm>
          </p:grpSpPr>
          <p:sp>
            <p:nvSpPr>
              <p:cNvPr id="38" name="円/楕円 37"/>
              <p:cNvSpPr/>
              <p:nvPr/>
            </p:nvSpPr>
            <p:spPr>
              <a:xfrm>
                <a:off x="539552" y="5845334"/>
                <a:ext cx="1152128" cy="53599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611560" y="5453608"/>
                <a:ext cx="98616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solidFill>
                      <a:srgbClr val="0070C0"/>
                    </a:solidFill>
                  </a:rPr>
                  <a:t>O(0.1) </a:t>
                </a:r>
                <a:r>
                  <a:rPr kumimoji="1" lang="en-US" altLang="ja-JP" sz="1600" b="1" dirty="0" err="1" smtClean="0">
                    <a:solidFill>
                      <a:srgbClr val="0070C0"/>
                    </a:solidFill>
                  </a:rPr>
                  <a:t>eV</a:t>
                </a:r>
                <a:endParaRPr kumimoji="1" lang="ja-JP" altLang="en-US" sz="1600" b="1" dirty="0">
                  <a:solidFill>
                    <a:srgbClr val="0070C0"/>
                  </a:solidFill>
                </a:endParaRPr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2946840" y="5301208"/>
              <a:ext cx="1538598" cy="824026"/>
              <a:chOff x="2946840" y="5301208"/>
              <a:chExt cx="1538598" cy="824026"/>
            </a:xfrm>
          </p:grpSpPr>
          <p:sp>
            <p:nvSpPr>
              <p:cNvPr id="35" name="円/楕円 34"/>
              <p:cNvSpPr/>
              <p:nvPr/>
            </p:nvSpPr>
            <p:spPr>
              <a:xfrm>
                <a:off x="2946840" y="5589240"/>
                <a:ext cx="658032" cy="535994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テキスト ボックス 35"/>
              <p:cNvSpPr txBox="1"/>
              <p:nvPr/>
            </p:nvSpPr>
            <p:spPr>
              <a:xfrm>
                <a:off x="3585833" y="5301208"/>
                <a:ext cx="8996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>
                    <a:solidFill>
                      <a:srgbClr val="0070C0"/>
                    </a:solidFill>
                  </a:rPr>
                  <a:t>246 </a:t>
                </a:r>
                <a:r>
                  <a:rPr kumimoji="1" lang="en-US" altLang="ja-JP" sz="1600" b="1" dirty="0" err="1" smtClean="0">
                    <a:solidFill>
                      <a:srgbClr val="0070C0"/>
                    </a:solidFill>
                  </a:rPr>
                  <a:t>GeV</a:t>
                </a:r>
                <a:endParaRPr kumimoji="1" lang="ja-JP" altLang="en-US" sz="1600" b="1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41" name="グループ化 40"/>
          <p:cNvGrpSpPr/>
          <p:nvPr/>
        </p:nvGrpSpPr>
        <p:grpSpPr>
          <a:xfrm>
            <a:off x="2905856" y="5949280"/>
            <a:ext cx="2303481" cy="535994"/>
            <a:chOff x="2905856" y="6165304"/>
            <a:chExt cx="2303481" cy="535994"/>
          </a:xfrm>
        </p:grpSpPr>
        <p:sp>
          <p:nvSpPr>
            <p:cNvPr id="42" name="円/楕円 41"/>
            <p:cNvSpPr/>
            <p:nvPr/>
          </p:nvSpPr>
          <p:spPr>
            <a:xfrm>
              <a:off x="2905856" y="6165304"/>
              <a:ext cx="658032" cy="535994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3798373" y="6233246"/>
              <a:ext cx="14109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O(100) </a:t>
              </a:r>
              <a:r>
                <a:rPr kumimoji="1" lang="en-US" altLang="ja-JP" sz="2000" b="1" dirty="0" err="1" smtClean="0">
                  <a:solidFill>
                    <a:srgbClr val="00B050"/>
                  </a:solidFill>
                </a:rPr>
                <a:t>GeV</a:t>
              </a:r>
              <a:endParaRPr kumimoji="1" lang="ja-JP" altLang="en-US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5" name="角丸四角形 44"/>
          <p:cNvSpPr/>
          <p:nvPr/>
        </p:nvSpPr>
        <p:spPr>
          <a:xfrm>
            <a:off x="5292080" y="5094932"/>
            <a:ext cx="3710134" cy="1430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 smtClean="0"/>
              <a:t>The HTM can be tested at colliders !!</a:t>
            </a:r>
            <a:endParaRPr kumimoji="1" lang="ja-JP" altLang="en-US" sz="280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534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Experimental </a:t>
            </a:r>
            <a:r>
              <a:rPr lang="en-US" altLang="ja-JP" sz="3600" dirty="0" smtClean="0"/>
              <a:t>bounds (Indirect)</a:t>
            </a:r>
            <a:endParaRPr kumimoji="1" lang="ja-JP" altLang="en-US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2065300"/>
            <a:ext cx="2736304" cy="49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1944216" cy="47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42623"/>
            <a:ext cx="2016224" cy="49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1360360"/>
            <a:ext cx="2736305" cy="47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1224136" cy="45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1224136" cy="4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2708920"/>
            <a:ext cx="1260140" cy="42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1286"/>
            <a:ext cx="1296144" cy="46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04220" y="692696"/>
            <a:ext cx="1574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Gauge boson</a:t>
            </a:r>
          </a:p>
          <a:p>
            <a:r>
              <a:rPr kumimoji="1" lang="en-US" altLang="ja-JP" sz="2000" dirty="0" smtClean="0"/>
              <a:t> self-energies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5816" y="836712"/>
            <a:ext cx="1788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6 </a:t>
            </a:r>
            <a:r>
              <a:rPr lang="en-US" altLang="ja-JP" sz="2000" dirty="0" err="1" smtClean="0"/>
              <a:t>n</a:t>
            </a:r>
            <a:r>
              <a:rPr kumimoji="1" lang="en-US" altLang="ja-JP" sz="2000" dirty="0" err="1" smtClean="0"/>
              <a:t>ondec</a:t>
            </a:r>
            <a:r>
              <a:rPr kumimoji="1" lang="en-US" altLang="ja-JP" sz="2000" dirty="0" smtClean="0"/>
              <a:t>. </a:t>
            </a:r>
            <a:r>
              <a:rPr kumimoji="1" lang="en-US" altLang="ja-JP" sz="2000" dirty="0" err="1" smtClean="0"/>
              <a:t>d.o.f</a:t>
            </a:r>
            <a:r>
              <a:rPr kumimoji="1" lang="en-US" altLang="ja-JP" sz="2000" dirty="0" smtClean="0"/>
              <a:t>.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97463" y="134076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=</a:t>
            </a:r>
            <a:endParaRPr kumimoji="1" lang="ja-JP" altLang="en-US" sz="2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91680" y="209278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=</a:t>
            </a:r>
            <a:endParaRPr kumimoji="1" lang="ja-JP" altLang="en-US" sz="20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16554" y="278092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=</a:t>
            </a:r>
            <a:endParaRPr kumimoji="1" lang="ja-JP" altLang="en-US" sz="2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716554" y="346093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=</a:t>
            </a:r>
            <a:endParaRPr kumimoji="1" lang="ja-JP" altLang="en-US" sz="2000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4932040" y="867938"/>
            <a:ext cx="4423244" cy="3497166"/>
            <a:chOff x="4932040" y="867938"/>
            <a:chExt cx="4423244" cy="3497166"/>
          </a:xfrm>
        </p:grpSpPr>
        <p:cxnSp>
          <p:nvCxnSpPr>
            <p:cNvPr id="11" name="直線コネクタ 10"/>
            <p:cNvCxnSpPr/>
            <p:nvPr/>
          </p:nvCxnSpPr>
          <p:spPr>
            <a:xfrm>
              <a:off x="4932040" y="867938"/>
              <a:ext cx="0" cy="339826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5148064" y="867938"/>
              <a:ext cx="20467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Model w/ ρ</a:t>
              </a:r>
              <a:r>
                <a:rPr lang="en-US" altLang="ja-JP" sz="2000" baseline="-25000" dirty="0" smtClean="0"/>
                <a:t>tree</a:t>
              </a:r>
              <a:r>
                <a:rPr lang="en-US" altLang="ja-JP" sz="2000" dirty="0" smtClean="0"/>
                <a:t> </a:t>
              </a:r>
              <a:r>
                <a:rPr lang="en-US" altLang="ja-JP" sz="2000" dirty="0"/>
                <a:t>=</a:t>
              </a:r>
              <a:r>
                <a:rPr lang="ja-JP" altLang="en-US" sz="2000" dirty="0"/>
                <a:t> </a:t>
              </a:r>
              <a:r>
                <a:rPr lang="en-US" altLang="ja-JP" sz="2000" dirty="0"/>
                <a:t>1</a:t>
              </a:r>
              <a:endParaRPr kumimoji="1" lang="ja-JP" altLang="en-US" sz="20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004048" y="2832720"/>
              <a:ext cx="4113498" cy="12618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Model w/o ρ</a:t>
              </a:r>
              <a:r>
                <a:rPr lang="en-US" altLang="ja-JP" sz="2000" baseline="-25000" dirty="0" smtClean="0"/>
                <a:t>tree</a:t>
              </a:r>
              <a:r>
                <a:rPr lang="en-US" altLang="ja-JP" sz="2000" dirty="0" smtClean="0"/>
                <a:t> </a:t>
              </a:r>
              <a:r>
                <a:rPr lang="en-US" altLang="ja-JP" sz="2000" dirty="0"/>
                <a:t>=</a:t>
              </a:r>
              <a:r>
                <a:rPr lang="ja-JP" altLang="en-US" sz="2000" dirty="0"/>
                <a:t> </a:t>
              </a:r>
              <a:r>
                <a:rPr lang="en-US" altLang="ja-JP" sz="2000" dirty="0" smtClean="0"/>
                <a:t>1</a:t>
              </a:r>
            </a:p>
            <a:p>
              <a:r>
                <a:rPr lang="en-US" altLang="ja-JP" b="1" dirty="0" smtClean="0">
                  <a:solidFill>
                    <a:srgbClr val="FF0000"/>
                  </a:solidFill>
                </a:rPr>
                <a:t>4</a:t>
              </a:r>
              <a:r>
                <a:rPr lang="en-US" altLang="ja-JP" dirty="0" smtClean="0"/>
                <a:t> </a:t>
              </a:r>
              <a:r>
                <a:rPr lang="en-US" altLang="ja-JP" dirty="0"/>
                <a:t>input parameters </a:t>
              </a:r>
              <a:endParaRPr lang="en-US" altLang="ja-JP" dirty="0" smtClean="0"/>
            </a:p>
            <a:p>
              <a:r>
                <a:rPr lang="ja-JP" altLang="en-US" dirty="0"/>
                <a:t>→ </a:t>
              </a:r>
              <a:r>
                <a:rPr lang="en-US" altLang="ja-JP" dirty="0" smtClean="0"/>
                <a:t>6-4 </a:t>
              </a:r>
              <a:r>
                <a:rPr lang="en-US" altLang="ja-JP" dirty="0"/>
                <a:t>(</a:t>
              </a:r>
              <a:r>
                <a:rPr lang="en-US" altLang="ja-JP" dirty="0" err="1"/>
                <a:t>Ren</a:t>
              </a:r>
              <a:r>
                <a:rPr lang="en-US" altLang="ja-JP" dirty="0"/>
                <a:t>. conditions) = </a:t>
              </a:r>
              <a:r>
                <a:rPr lang="en-US" altLang="ja-JP" dirty="0" smtClean="0"/>
                <a:t>2 </a:t>
              </a:r>
              <a:r>
                <a:rPr lang="en-US" altLang="ja-JP" dirty="0" err="1"/>
                <a:t>nondec</a:t>
              </a:r>
              <a:r>
                <a:rPr lang="en-US" altLang="ja-JP" dirty="0"/>
                <a:t>. </a:t>
              </a:r>
              <a:r>
                <a:rPr lang="en-US" altLang="ja-JP" dirty="0" err="1"/>
                <a:t>d.o.f</a:t>
              </a:r>
              <a:r>
                <a:rPr lang="en-US" altLang="ja-JP" dirty="0"/>
                <a:t>. </a:t>
              </a:r>
            </a:p>
            <a:p>
              <a:endParaRPr kumimoji="1" lang="ja-JP" altLang="en-US" sz="20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4932040" y="1268760"/>
              <a:ext cx="411349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3</a:t>
              </a:r>
              <a:r>
                <a:rPr kumimoji="1" lang="en-US" altLang="ja-JP" dirty="0" smtClean="0"/>
                <a:t> input parameters </a:t>
              </a:r>
            </a:p>
            <a:p>
              <a:r>
                <a:rPr lang="ja-JP" altLang="en-US" dirty="0" smtClean="0"/>
                <a:t>→ </a:t>
              </a:r>
              <a:r>
                <a:rPr lang="en-US" altLang="ja-JP" dirty="0" smtClean="0"/>
                <a:t>6-3 (</a:t>
              </a:r>
              <a:r>
                <a:rPr lang="en-US" altLang="ja-JP" dirty="0" err="1" smtClean="0"/>
                <a:t>Ren</a:t>
              </a:r>
              <a:r>
                <a:rPr lang="en-US" altLang="ja-JP" dirty="0" smtClean="0"/>
                <a:t>. conditions) = 3 </a:t>
              </a:r>
              <a:r>
                <a:rPr lang="en-US" altLang="ja-JP" dirty="0" err="1" smtClean="0"/>
                <a:t>nondec</a:t>
              </a:r>
              <a:r>
                <a:rPr lang="en-US" altLang="ja-JP" dirty="0" smtClean="0"/>
                <a:t>. </a:t>
              </a:r>
              <a:r>
                <a:rPr lang="en-US" altLang="ja-JP" dirty="0" err="1" smtClean="0"/>
                <a:t>d.o.f</a:t>
              </a:r>
              <a:r>
                <a:rPr lang="en-US" altLang="ja-JP" dirty="0" smtClean="0"/>
                <a:t>. </a:t>
              </a:r>
            </a:p>
            <a:p>
              <a:r>
                <a:rPr kumimoji="1" lang="en-US" altLang="ja-JP" dirty="0"/>
                <a:t> </a:t>
              </a:r>
              <a:r>
                <a:rPr kumimoji="1" lang="en-US" altLang="ja-JP" dirty="0" smtClean="0"/>
                <a:t>           = S, T, U</a:t>
              </a:r>
              <a:endParaRPr kumimoji="1" lang="ja-JP" altLang="en-US" dirty="0"/>
            </a:p>
          </p:txBody>
        </p:sp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5448" y="2204864"/>
              <a:ext cx="2486912" cy="550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9464" y="3861836"/>
              <a:ext cx="1999944" cy="5032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テキスト ボックス 32"/>
            <p:cNvSpPr txBox="1"/>
            <p:nvPr/>
          </p:nvSpPr>
          <p:spPr>
            <a:xfrm>
              <a:off x="6485460" y="1868033"/>
              <a:ext cx="2479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i="1" dirty="0" err="1" smtClean="0">
                  <a:solidFill>
                    <a:srgbClr val="00B050"/>
                  </a:solidFill>
                </a:rPr>
                <a:t>Peskin</a:t>
              </a:r>
              <a:r>
                <a:rPr kumimoji="1" lang="en-US" altLang="ja-JP" sz="1400" i="1" dirty="0" smtClean="0">
                  <a:solidFill>
                    <a:srgbClr val="00B050"/>
                  </a:solidFill>
                </a:rPr>
                <a:t>, Takeuchi, PRL65, (1990)</a:t>
              </a:r>
              <a:endParaRPr kumimoji="1" lang="ja-JP" altLang="en-US" sz="1400" i="1" dirty="0">
                <a:solidFill>
                  <a:srgbClr val="00B050"/>
                </a:solidFill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6876256" y="3140968"/>
              <a:ext cx="24790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i="1" dirty="0" smtClean="0">
                  <a:solidFill>
                    <a:srgbClr val="00B050"/>
                  </a:solidFill>
                </a:rPr>
                <a:t>Blank, </a:t>
              </a:r>
              <a:r>
                <a:rPr kumimoji="1" lang="en-US" altLang="ja-JP" sz="1400" i="1" dirty="0" err="1" smtClean="0">
                  <a:solidFill>
                    <a:srgbClr val="00B050"/>
                  </a:solidFill>
                </a:rPr>
                <a:t>Hollik</a:t>
              </a:r>
              <a:r>
                <a:rPr kumimoji="1" lang="en-US" altLang="ja-JP" sz="1400" i="1" dirty="0" smtClean="0">
                  <a:solidFill>
                    <a:srgbClr val="00B050"/>
                  </a:solidFill>
                </a:rPr>
                <a:t>, NPB514, (1998)</a:t>
              </a:r>
              <a:endParaRPr kumimoji="1" lang="ja-JP" altLang="en-US" sz="1400" i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45621" y="3933056"/>
            <a:ext cx="7712137" cy="2808312"/>
            <a:chOff x="245621" y="3933056"/>
            <a:chExt cx="7712137" cy="2808312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245621" y="4221088"/>
              <a:ext cx="7712137" cy="2520280"/>
              <a:chOff x="245621" y="4149080"/>
              <a:chExt cx="7712137" cy="2520280"/>
            </a:xfrm>
          </p:grpSpPr>
          <p:pic>
            <p:nvPicPr>
              <p:cNvPr id="12297" name="Picture 9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621" y="4437112"/>
                <a:ext cx="2685475" cy="21739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298" name="Picture 10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6923" y="4392488"/>
                <a:ext cx="2659333" cy="22768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36" name="グループ化 35"/>
              <p:cNvGrpSpPr/>
              <p:nvPr/>
            </p:nvGrpSpPr>
            <p:grpSpPr>
              <a:xfrm>
                <a:off x="7113014" y="4653136"/>
                <a:ext cx="844744" cy="1807831"/>
                <a:chOff x="7615774" y="4005064"/>
                <a:chExt cx="916666" cy="1894854"/>
              </a:xfrm>
            </p:grpSpPr>
            <p:cxnSp>
              <p:nvCxnSpPr>
                <p:cNvPr id="52" name="直線矢印コネクタ 51"/>
                <p:cNvCxnSpPr/>
                <p:nvPr/>
              </p:nvCxnSpPr>
              <p:spPr>
                <a:xfrm flipV="1">
                  <a:off x="7740352" y="4005064"/>
                  <a:ext cx="0" cy="1894854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角丸四角形 52"/>
                <p:cNvSpPr/>
                <p:nvPr/>
              </p:nvSpPr>
              <p:spPr>
                <a:xfrm>
                  <a:off x="7963703" y="4165049"/>
                  <a:ext cx="516167" cy="400110"/>
                </a:xfrm>
                <a:prstGeom prst="roundRec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>
                  <a:off x="7963703" y="4829090"/>
                  <a:ext cx="516167" cy="400110"/>
                </a:xfrm>
                <a:prstGeom prst="roundRec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7951592" y="5405154"/>
                  <a:ext cx="516167" cy="400110"/>
                </a:xfrm>
                <a:prstGeom prst="roundRec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" name="テキスト ボックス 55"/>
                <p:cNvSpPr txBox="1"/>
                <p:nvPr/>
              </p:nvSpPr>
              <p:spPr>
                <a:xfrm>
                  <a:off x="7903806" y="5405154"/>
                  <a:ext cx="6286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000" b="1" dirty="0" smtClean="0"/>
                    <a:t>A, H</a:t>
                  </a:r>
                  <a:endParaRPr kumimoji="1" lang="ja-JP" altLang="en-US" sz="2000" b="1" dirty="0"/>
                </a:p>
              </p:txBody>
            </p:sp>
            <p:sp>
              <p:nvSpPr>
                <p:cNvPr id="57" name="テキスト ボックス 56"/>
                <p:cNvSpPr txBox="1"/>
                <p:nvPr/>
              </p:nvSpPr>
              <p:spPr>
                <a:xfrm>
                  <a:off x="7976334" y="4829090"/>
                  <a:ext cx="43152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000" b="1" dirty="0" smtClean="0"/>
                    <a:t>H</a:t>
                  </a:r>
                  <a:r>
                    <a:rPr kumimoji="1" lang="en-US" altLang="ja-JP" sz="2000" b="1" baseline="30000" dirty="0" smtClean="0"/>
                    <a:t>+</a:t>
                  </a:r>
                  <a:endParaRPr kumimoji="1" lang="ja-JP" altLang="en-US" sz="2000" b="1" baseline="30000" dirty="0"/>
                </a:p>
              </p:txBody>
            </p:sp>
            <p:sp>
              <p:nvSpPr>
                <p:cNvPr id="58" name="テキスト ボックス 57"/>
                <p:cNvSpPr txBox="1"/>
                <p:nvPr/>
              </p:nvSpPr>
              <p:spPr>
                <a:xfrm>
                  <a:off x="7963703" y="4165049"/>
                  <a:ext cx="51616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000" b="1" dirty="0" smtClean="0"/>
                    <a:t>H</a:t>
                  </a:r>
                  <a:r>
                    <a:rPr kumimoji="1" lang="en-US" altLang="ja-JP" sz="2000" b="1" baseline="30000" dirty="0" smtClean="0"/>
                    <a:t>++</a:t>
                  </a:r>
                  <a:endParaRPr kumimoji="1" lang="ja-JP" altLang="en-US" sz="2000" b="1" baseline="30000" dirty="0"/>
                </a:p>
              </p:txBody>
            </p:sp>
            <p:cxnSp>
              <p:nvCxnSpPr>
                <p:cNvPr id="59" name="直線コネクタ 58"/>
                <p:cNvCxnSpPr/>
                <p:nvPr/>
              </p:nvCxnSpPr>
              <p:spPr>
                <a:xfrm>
                  <a:off x="7615774" y="4365104"/>
                  <a:ext cx="28803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線コネクタ 59"/>
                <p:cNvCxnSpPr/>
                <p:nvPr/>
              </p:nvCxnSpPr>
              <p:spPr>
                <a:xfrm>
                  <a:off x="7615774" y="5013176"/>
                  <a:ext cx="28803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直線コネクタ 60"/>
                <p:cNvCxnSpPr/>
                <p:nvPr/>
              </p:nvCxnSpPr>
              <p:spPr>
                <a:xfrm>
                  <a:off x="7615774" y="5589240"/>
                  <a:ext cx="28803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グループ化 36"/>
              <p:cNvGrpSpPr/>
              <p:nvPr/>
            </p:nvGrpSpPr>
            <p:grpSpPr>
              <a:xfrm>
                <a:off x="3097595" y="4620174"/>
                <a:ext cx="975312" cy="1807831"/>
                <a:chOff x="5652120" y="4005064"/>
                <a:chExt cx="1058351" cy="1894854"/>
              </a:xfrm>
            </p:grpSpPr>
            <p:sp>
              <p:nvSpPr>
                <p:cNvPr id="42" name="角丸四角形 41"/>
                <p:cNvSpPr/>
                <p:nvPr/>
              </p:nvSpPr>
              <p:spPr>
                <a:xfrm>
                  <a:off x="6000049" y="5405154"/>
                  <a:ext cx="516167" cy="400110"/>
                </a:xfrm>
                <a:prstGeom prst="roundRec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>
                  <a:off x="6000049" y="4829090"/>
                  <a:ext cx="516167" cy="400110"/>
                </a:xfrm>
                <a:prstGeom prst="roundRec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>
                <a:xfrm>
                  <a:off x="6000049" y="4181018"/>
                  <a:ext cx="516167" cy="400110"/>
                </a:xfrm>
                <a:prstGeom prst="roundRec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" name="テキスト ボックス 44"/>
                <p:cNvSpPr txBox="1"/>
                <p:nvPr/>
              </p:nvSpPr>
              <p:spPr>
                <a:xfrm>
                  <a:off x="5959589" y="4181018"/>
                  <a:ext cx="750882" cy="419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2000" b="1" dirty="0" smtClean="0"/>
                    <a:t>A, H</a:t>
                  </a:r>
                  <a:endParaRPr kumimoji="1" lang="ja-JP" altLang="en-US" sz="2000" b="1" dirty="0"/>
                </a:p>
              </p:txBody>
            </p:sp>
            <p:sp>
              <p:nvSpPr>
                <p:cNvPr id="46" name="テキスト ボックス 45"/>
                <p:cNvSpPr txBox="1"/>
                <p:nvPr/>
              </p:nvSpPr>
              <p:spPr>
                <a:xfrm>
                  <a:off x="6012680" y="4829090"/>
                  <a:ext cx="43152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000" b="1" dirty="0" smtClean="0"/>
                    <a:t>H</a:t>
                  </a:r>
                  <a:r>
                    <a:rPr kumimoji="1" lang="en-US" altLang="ja-JP" sz="2000" b="1" baseline="30000" dirty="0" smtClean="0"/>
                    <a:t>+</a:t>
                  </a:r>
                  <a:endParaRPr kumimoji="1" lang="ja-JP" altLang="en-US" sz="2000" b="1" baseline="30000" dirty="0"/>
                </a:p>
              </p:txBody>
            </p:sp>
            <p:sp>
              <p:nvSpPr>
                <p:cNvPr id="47" name="テキスト ボックス 46"/>
                <p:cNvSpPr txBox="1"/>
                <p:nvPr/>
              </p:nvSpPr>
              <p:spPr>
                <a:xfrm>
                  <a:off x="6000049" y="5405154"/>
                  <a:ext cx="51616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2000" b="1" dirty="0" smtClean="0"/>
                    <a:t>H</a:t>
                  </a:r>
                  <a:r>
                    <a:rPr kumimoji="1" lang="en-US" altLang="ja-JP" sz="2000" b="1" baseline="30000" dirty="0" smtClean="0"/>
                    <a:t>++</a:t>
                  </a:r>
                  <a:endParaRPr kumimoji="1" lang="ja-JP" altLang="en-US" sz="2000" b="1" baseline="30000" dirty="0"/>
                </a:p>
              </p:txBody>
            </p:sp>
            <p:cxnSp>
              <p:nvCxnSpPr>
                <p:cNvPr id="48" name="直線コネクタ 47"/>
                <p:cNvCxnSpPr/>
                <p:nvPr/>
              </p:nvCxnSpPr>
              <p:spPr>
                <a:xfrm>
                  <a:off x="5652120" y="4365104"/>
                  <a:ext cx="28803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線コネクタ 48"/>
                <p:cNvCxnSpPr/>
                <p:nvPr/>
              </p:nvCxnSpPr>
              <p:spPr>
                <a:xfrm>
                  <a:off x="5652120" y="5013176"/>
                  <a:ext cx="28803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直線コネクタ 49"/>
                <p:cNvCxnSpPr/>
                <p:nvPr/>
              </p:nvCxnSpPr>
              <p:spPr>
                <a:xfrm>
                  <a:off x="5652120" y="5589240"/>
                  <a:ext cx="28803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線矢印コネクタ 50"/>
                <p:cNvCxnSpPr/>
                <p:nvPr/>
              </p:nvCxnSpPr>
              <p:spPr>
                <a:xfrm flipV="1">
                  <a:off x="5796136" y="4005064"/>
                  <a:ext cx="0" cy="1894854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テキスト ボックス 37"/>
              <p:cNvSpPr txBox="1"/>
              <p:nvPr/>
            </p:nvSpPr>
            <p:spPr>
              <a:xfrm>
                <a:off x="2915816" y="4242574"/>
                <a:ext cx="7474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b="1" dirty="0" smtClean="0"/>
                  <a:t>Case I  </a:t>
                </a:r>
                <a:endParaRPr kumimoji="1" lang="ja-JP" altLang="en-US" sz="1600" b="1" dirty="0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6948264" y="4314582"/>
                <a:ext cx="78098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b="1" dirty="0" smtClean="0"/>
                  <a:t>Case </a:t>
                </a:r>
                <a:r>
                  <a:rPr lang="en-US" altLang="ja-JP" sz="1600" b="1" dirty="0"/>
                  <a:t>II </a:t>
                </a:r>
                <a:endParaRPr kumimoji="1" lang="ja-JP" altLang="en-US" sz="1600" b="1" dirty="0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535002" y="4149080"/>
                <a:ext cx="315620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600" i="1" dirty="0" err="1">
                    <a:solidFill>
                      <a:srgbClr val="00B050"/>
                    </a:solidFill>
                  </a:rPr>
                  <a:t>Kanemura</a:t>
                </a:r>
                <a:r>
                  <a:rPr lang="en-US" altLang="ja-JP" sz="1600" i="1" dirty="0">
                    <a:solidFill>
                      <a:srgbClr val="00B050"/>
                    </a:solidFill>
                  </a:rPr>
                  <a:t>, KY,  PRD85 (2012</a:t>
                </a:r>
                <a:r>
                  <a:rPr lang="en-US" altLang="ja-JP" sz="1600" i="1" dirty="0" smtClean="0">
                    <a:solidFill>
                      <a:srgbClr val="00B050"/>
                    </a:solidFill>
                  </a:rPr>
                  <a:t>) </a:t>
                </a:r>
                <a:endParaRPr lang="ja-JP" altLang="en-US" sz="1600" dirty="0"/>
              </a:p>
            </p:txBody>
          </p:sp>
        </p:grpSp>
        <p:sp>
          <p:nvSpPr>
            <p:cNvPr id="25" name="テキスト ボックス 24"/>
            <p:cNvSpPr txBox="1"/>
            <p:nvPr/>
          </p:nvSpPr>
          <p:spPr>
            <a:xfrm>
              <a:off x="287524" y="3933056"/>
              <a:ext cx="25288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1-loop corrected W mass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110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972" y="-27384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ja-JP" sz="3600" dirty="0" err="1" smtClean="0"/>
              <a:t>Radiative</a:t>
            </a:r>
            <a:r>
              <a:rPr lang="en-US" altLang="ja-JP" sz="3600" dirty="0" smtClean="0"/>
              <a:t> corrections to the mass spectrum</a:t>
            </a:r>
            <a:endParaRPr kumimoji="1" lang="ja-JP" altLang="en-US" sz="3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33566" y="5949280"/>
            <a:ext cx="7929098" cy="769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In favored parameter sets by EW precision data:</a:t>
            </a:r>
            <a:r>
              <a:rPr lang="en-US" altLang="ja-JP" sz="2200" dirty="0"/>
              <a:t> </a:t>
            </a:r>
            <a:r>
              <a:rPr lang="en-US" altLang="ja-JP" sz="2200" dirty="0" err="1" smtClean="0">
                <a:solidFill>
                  <a:srgbClr val="FF0000"/>
                </a:solidFill>
              </a:rPr>
              <a:t>m</a:t>
            </a:r>
            <a:r>
              <a:rPr lang="en-US" altLang="ja-JP" sz="2200" baseline="-25000" dirty="0" err="1" smtClean="0">
                <a:solidFill>
                  <a:srgbClr val="FF0000"/>
                </a:solidFill>
              </a:rPr>
              <a:t>H</a:t>
            </a:r>
            <a:r>
              <a:rPr lang="en-US" altLang="ja-JP" sz="2200" baseline="-25000" dirty="0" smtClean="0">
                <a:solidFill>
                  <a:srgbClr val="FF0000"/>
                </a:solidFill>
              </a:rPr>
              <a:t>++ </a:t>
            </a:r>
            <a:r>
              <a:rPr lang="en-US" altLang="ja-JP" sz="2200" dirty="0" smtClean="0">
                <a:solidFill>
                  <a:srgbClr val="FF0000"/>
                </a:solidFill>
              </a:rPr>
              <a:t>= O(100)</a:t>
            </a:r>
            <a:r>
              <a:rPr lang="en-US" altLang="ja-JP" sz="2200" dirty="0" err="1" smtClean="0">
                <a:solidFill>
                  <a:srgbClr val="FF0000"/>
                </a:solidFill>
              </a:rPr>
              <a:t>GeV</a:t>
            </a:r>
            <a:r>
              <a:rPr lang="en-US" altLang="ja-JP" sz="2200" dirty="0" smtClean="0">
                <a:solidFill>
                  <a:srgbClr val="FF0000"/>
                </a:solidFill>
              </a:rPr>
              <a:t>,</a:t>
            </a:r>
            <a:r>
              <a:rPr lang="ja-JP" altLang="en-US" sz="2200" dirty="0">
                <a:solidFill>
                  <a:srgbClr val="FF0000"/>
                </a:solidFill>
              </a:rPr>
              <a:t> </a:t>
            </a:r>
            <a:endParaRPr lang="en-US" altLang="ja-JP" sz="2200" dirty="0" smtClean="0">
              <a:solidFill>
                <a:srgbClr val="FF0000"/>
              </a:solidFill>
            </a:endParaRPr>
          </a:p>
          <a:p>
            <a:r>
              <a:rPr lang="en-US" altLang="ja-JP" sz="2200" dirty="0" smtClean="0">
                <a:solidFill>
                  <a:srgbClr val="FF0000"/>
                </a:solidFill>
              </a:rPr>
              <a:t>|</a:t>
            </a:r>
            <a:r>
              <a:rPr lang="en-US" altLang="ja-JP" sz="2200" dirty="0" err="1" smtClean="0">
                <a:solidFill>
                  <a:srgbClr val="FF0000"/>
                </a:solidFill>
              </a:rPr>
              <a:t>Δm</a:t>
            </a:r>
            <a:r>
              <a:rPr lang="en-US" altLang="ja-JP" sz="2200" dirty="0" smtClean="0">
                <a:solidFill>
                  <a:srgbClr val="FF0000"/>
                </a:solidFill>
              </a:rPr>
              <a:t>|</a:t>
            </a:r>
            <a:r>
              <a:rPr lang="ja-JP" altLang="en-US" sz="2200" dirty="0" smtClean="0">
                <a:solidFill>
                  <a:srgbClr val="FF0000"/>
                </a:solidFill>
              </a:rPr>
              <a:t>～</a:t>
            </a:r>
            <a:r>
              <a:rPr lang="en-US" altLang="ja-JP" sz="2200" dirty="0" smtClean="0">
                <a:solidFill>
                  <a:srgbClr val="FF0000"/>
                </a:solidFill>
              </a:rPr>
              <a:t>100GeV, </a:t>
            </a:r>
            <a:r>
              <a:rPr lang="ja-JP" altLang="en-US" sz="2200" dirty="0"/>
              <a:t>　</a:t>
            </a:r>
            <a:r>
              <a:rPr kumimoji="1" lang="en-US" altLang="ja-JP" sz="2200" dirty="0" smtClean="0"/>
              <a:t>ΔR can be as large as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O(10)%</a:t>
            </a:r>
            <a:r>
              <a:rPr lang="en-US" altLang="ja-JP" sz="2200" dirty="0" smtClean="0"/>
              <a:t>. </a:t>
            </a:r>
            <a:endParaRPr kumimoji="1" lang="en-US" altLang="ja-JP" sz="2200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52120" y="905877"/>
            <a:ext cx="1061689" cy="40011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Case I</a:t>
            </a:r>
            <a:endParaRPr kumimoji="1" lang="ja-JP" altLang="en-US" sz="20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107504" y="5405154"/>
            <a:ext cx="44695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(m</a:t>
            </a:r>
            <a:r>
              <a:rPr lang="en-US" altLang="ja-JP" sz="2000" baseline="-25000" dirty="0" smtClean="0"/>
              <a:t>A</a:t>
            </a:r>
            <a:r>
              <a:rPr lang="en-US" altLang="ja-JP" sz="2000" baseline="30000" dirty="0" smtClean="0"/>
              <a:t>2</a:t>
            </a:r>
            <a:r>
              <a:rPr lang="en-US" altLang="ja-JP" sz="2000" dirty="0" smtClean="0"/>
              <a:t>)</a:t>
            </a:r>
            <a:r>
              <a:rPr lang="en-US" altLang="ja-JP" sz="2000" baseline="-25000" dirty="0" err="1" smtClean="0"/>
              <a:t>tree</a:t>
            </a:r>
            <a:r>
              <a:rPr lang="en-US" altLang="ja-JP" sz="2000" dirty="0" err="1" smtClean="0"/>
              <a:t>is</a:t>
            </a:r>
            <a:r>
              <a:rPr lang="en-US" altLang="ja-JP" sz="2000" dirty="0" smtClean="0"/>
              <a:t> determined by 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H</a:t>
            </a:r>
            <a:r>
              <a:rPr lang="en-US" altLang="ja-JP" sz="2000" baseline="-25000" dirty="0"/>
              <a:t>++</a:t>
            </a:r>
            <a:r>
              <a:rPr lang="en-US" altLang="ja-JP" sz="2000" baseline="30000" dirty="0" smtClean="0"/>
              <a:t>2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and m</a:t>
            </a:r>
            <a:r>
              <a:rPr lang="en-US" altLang="ja-JP" sz="2000" baseline="-25000" dirty="0" smtClean="0"/>
              <a:t>H+</a:t>
            </a:r>
            <a:r>
              <a:rPr lang="en-US" altLang="ja-JP" sz="2000" baseline="30000" dirty="0" smtClean="0"/>
              <a:t>2 </a:t>
            </a:r>
            <a:r>
              <a:rPr lang="en-US" altLang="ja-JP" sz="2000" dirty="0" smtClean="0"/>
              <a:t>:</a:t>
            </a:r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95553" y="908720"/>
            <a:ext cx="4714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Ratio of the squared mass difference</a:t>
            </a:r>
            <a:r>
              <a:rPr lang="ja-JP" altLang="en-US" sz="2000" dirty="0" smtClean="0"/>
              <a:t> </a:t>
            </a:r>
            <a:r>
              <a:rPr lang="en-US" altLang="ja-JP" sz="2800" i="1" dirty="0" smtClean="0">
                <a:solidFill>
                  <a:srgbClr val="FF0000"/>
                </a:solidFill>
              </a:rPr>
              <a:t>R</a:t>
            </a:r>
            <a:endParaRPr lang="en-US" altLang="ja-JP" sz="2000" i="1" dirty="0">
              <a:solidFill>
                <a:srgbClr val="FF000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2664296" cy="85074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グループ化 16"/>
          <p:cNvGrpSpPr/>
          <p:nvPr/>
        </p:nvGrpSpPr>
        <p:grpSpPr>
          <a:xfrm>
            <a:off x="73882" y="2492896"/>
            <a:ext cx="5192334" cy="1017404"/>
            <a:chOff x="73882" y="2492896"/>
            <a:chExt cx="5192334" cy="1017404"/>
          </a:xfrm>
        </p:grpSpPr>
        <p:sp>
          <p:nvSpPr>
            <p:cNvPr id="22" name="正方形/長方形 21"/>
            <p:cNvSpPr/>
            <p:nvPr/>
          </p:nvSpPr>
          <p:spPr>
            <a:xfrm>
              <a:off x="73882" y="2668850"/>
              <a:ext cx="140177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dirty="0" smtClean="0"/>
                <a:t>Tree level: </a:t>
              </a:r>
              <a:endParaRPr lang="en-US" altLang="ja-JP" sz="2000" i="1" dirty="0">
                <a:solidFill>
                  <a:srgbClr val="FF0000"/>
                </a:solidFill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6590" y="2492896"/>
              <a:ext cx="3106106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直線コネクタ 12"/>
            <p:cNvCxnSpPr/>
            <p:nvPr/>
          </p:nvCxnSpPr>
          <p:spPr>
            <a:xfrm>
              <a:off x="3131840" y="3323893"/>
              <a:ext cx="64807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3779912" y="3140968"/>
              <a:ext cx="14863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</a:rPr>
                <a:t>Less than 10</a:t>
              </a:r>
              <a:r>
                <a:rPr lang="en-US" altLang="ja-JP" b="1" baseline="30000" dirty="0" smtClean="0">
                  <a:solidFill>
                    <a:srgbClr val="FF0000"/>
                  </a:solidFill>
                </a:rPr>
                <a:t>-3</a:t>
              </a:r>
              <a:endParaRPr kumimoji="1" lang="ja-JP" altLang="en-US" b="1" baseline="30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88" y="5299736"/>
            <a:ext cx="36480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07085"/>
            <a:ext cx="5711937" cy="666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01464"/>
            <a:ext cx="3887105" cy="278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グループ化 15"/>
          <p:cNvGrpSpPr/>
          <p:nvPr/>
        </p:nvGrpSpPr>
        <p:grpSpPr>
          <a:xfrm>
            <a:off x="82803" y="3673772"/>
            <a:ext cx="4681751" cy="907356"/>
            <a:chOff x="82803" y="3457748"/>
            <a:chExt cx="4681751" cy="907356"/>
          </a:xfrm>
        </p:grpSpPr>
        <p:sp>
          <p:nvSpPr>
            <p:cNvPr id="15" name="正方形/長方形 14"/>
            <p:cNvSpPr/>
            <p:nvPr/>
          </p:nvSpPr>
          <p:spPr>
            <a:xfrm>
              <a:off x="82803" y="3604954"/>
              <a:ext cx="13558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 smtClean="0"/>
                <a:t>Loop level</a:t>
              </a:r>
              <a:r>
                <a:rPr lang="en-US" altLang="ja-JP" dirty="0" smtClean="0"/>
                <a:t>: </a:t>
              </a:r>
              <a:endParaRPr lang="ja-JP" altLang="en-US" dirty="0"/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0314" y="3457748"/>
              <a:ext cx="3244240" cy="799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3" name="直線コネクタ 32"/>
            <p:cNvCxnSpPr/>
            <p:nvPr/>
          </p:nvCxnSpPr>
          <p:spPr>
            <a:xfrm>
              <a:off x="3059832" y="4005064"/>
              <a:ext cx="64807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2339752" y="3995772"/>
              <a:ext cx="16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FF0000"/>
                  </a:solidFill>
                </a:rPr>
                <a:t>Loop correction</a:t>
              </a:r>
              <a:endParaRPr kumimoji="1" lang="ja-JP" altLang="en-US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73882" y="2483604"/>
            <a:ext cx="5146190" cy="10174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73882" y="3645024"/>
            <a:ext cx="5146190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4853880" y="524345"/>
            <a:ext cx="41826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i="1" dirty="0" smtClean="0">
                <a:solidFill>
                  <a:srgbClr val="00B050"/>
                </a:solidFill>
              </a:rPr>
              <a:t>Aoki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 smtClean="0">
                <a:solidFill>
                  <a:srgbClr val="00B050"/>
                </a:solidFill>
              </a:rPr>
              <a:t>Kanemura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Kikuchi, K</a:t>
            </a:r>
            <a:r>
              <a:rPr lang="en-US" altLang="ja-JP" sz="1600" b="1" i="1" dirty="0">
                <a:solidFill>
                  <a:srgbClr val="00B050"/>
                </a:solidFill>
              </a:rPr>
              <a:t>Y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arXiv</a:t>
            </a:r>
            <a:r>
              <a:rPr lang="en-US" altLang="ja-JP" sz="1600" b="1" i="1" dirty="0">
                <a:solidFill>
                  <a:srgbClr val="00B050"/>
                </a:solidFill>
              </a:rPr>
              <a:t>: 1204.1951 </a:t>
            </a:r>
          </a:p>
        </p:txBody>
      </p:sp>
    </p:spTree>
    <p:extLst>
      <p:ext uri="{BB962C8B-B14F-4D97-AF65-F5344CB8AC3E}">
        <p14:creationId xmlns:p14="http://schemas.microsoft.com/office/powerpoint/2010/main" val="26341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994"/>
    </mc:Choice>
    <mc:Fallback xmlns="">
      <p:transition spd="slow" advTm="98994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61248"/>
            <a:ext cx="501967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Custodial Symmetry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868650"/>
            <a:ext cx="85930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The SM </a:t>
            </a:r>
            <a:r>
              <a:rPr kumimoji="1" lang="en-US" altLang="ja-JP" sz="2000" dirty="0" err="1" smtClean="0"/>
              <a:t>Lagrangian</a:t>
            </a:r>
            <a:r>
              <a:rPr kumimoji="1" lang="en-US" altLang="ja-JP" sz="2000" dirty="0" smtClean="0"/>
              <a:t> can be written </a:t>
            </a:r>
            <a:r>
              <a:rPr lang="en-US" altLang="ja-JP" sz="2000" dirty="0" smtClean="0"/>
              <a:t>by</a:t>
            </a:r>
            <a:r>
              <a:rPr kumimoji="1" lang="en-US" altLang="ja-JP" sz="2000" dirty="0" smtClean="0"/>
              <a:t> the 2×2 matrix form of the Higgs doublet: </a:t>
            </a:r>
            <a:endParaRPr kumimoji="1" lang="ja-JP" altLang="en-US" sz="20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498432" cy="52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51520" y="2060848"/>
            <a:ext cx="163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00B050"/>
                </a:solidFill>
              </a:rPr>
              <a:t>★ </a:t>
            </a:r>
            <a:r>
              <a:rPr kumimoji="1" lang="en-US" altLang="ja-JP" b="1" dirty="0" smtClean="0">
                <a:solidFill>
                  <a:srgbClr val="00B050"/>
                </a:solidFill>
              </a:rPr>
              <a:t>Kinetic term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1520" y="3557155"/>
            <a:ext cx="1903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Higgs potential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24" y="4004897"/>
            <a:ext cx="3905914" cy="113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251520" y="5213339"/>
            <a:ext cx="4242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Yukawa interaction (top-bottom sector)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80" y="5373216"/>
            <a:ext cx="1822320" cy="59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80" y="6021288"/>
            <a:ext cx="1747316" cy="56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30180"/>
            <a:ext cx="3342830" cy="62875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755576" y="4462997"/>
            <a:ext cx="3656442" cy="6739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51520" y="6067405"/>
            <a:ext cx="4752528" cy="5299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14707"/>
            <a:ext cx="3240360" cy="689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5261082" y="4843026"/>
            <a:ext cx="3811552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SU(2)</a:t>
            </a:r>
            <a:r>
              <a:rPr kumimoji="1" lang="en-US" altLang="ja-JP" b="1" baseline="-25000" dirty="0" smtClean="0">
                <a:solidFill>
                  <a:schemeClr val="bg1"/>
                </a:solidFill>
              </a:rPr>
              <a:t>V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 breaking by g’ is included in the </a:t>
            </a:r>
            <a:r>
              <a:rPr lang="en-US" altLang="ja-JP" b="1" dirty="0" smtClean="0">
                <a:solidFill>
                  <a:schemeClr val="bg1"/>
                </a:solidFill>
              </a:rPr>
              <a:t>definition of the rho parameter, </a:t>
            </a:r>
          </a:p>
          <a:p>
            <a:r>
              <a:rPr lang="en-US" altLang="ja-JP" b="1" dirty="0" smtClean="0">
                <a:solidFill>
                  <a:schemeClr val="bg1"/>
                </a:solidFill>
              </a:rPr>
              <a:t>while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 that by y</a:t>
            </a:r>
            <a:r>
              <a:rPr kumimoji="1" lang="en-US" altLang="ja-JP" b="1" baseline="-25000" dirty="0" smtClean="0">
                <a:solidFill>
                  <a:schemeClr val="bg1"/>
                </a:solidFill>
              </a:rPr>
              <a:t>A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 is not.  </a:t>
            </a:r>
          </a:p>
          <a:p>
            <a:r>
              <a:rPr lang="en-US" altLang="ja-JP" b="1" dirty="0" smtClean="0">
                <a:solidFill>
                  <a:schemeClr val="bg1"/>
                </a:solidFill>
              </a:rPr>
              <a:t>There is a significant contribution to the deviation of rho = 1 from the </a:t>
            </a:r>
          </a:p>
          <a:p>
            <a:r>
              <a:rPr lang="en-US" altLang="ja-JP" b="1" dirty="0" smtClean="0">
                <a:solidFill>
                  <a:schemeClr val="bg1"/>
                </a:solidFill>
              </a:rPr>
              <a:t>top-bottom sector by the loop effect.  </a:t>
            </a:r>
            <a:endParaRPr kumimoji="1" lang="en-US" altLang="ja-JP" b="1" dirty="0" smtClean="0">
              <a:solidFill>
                <a:schemeClr val="bg1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4494029" y="2636912"/>
            <a:ext cx="4546438" cy="2031325"/>
            <a:chOff x="4494029" y="2744559"/>
            <a:chExt cx="4546438" cy="2031325"/>
          </a:xfrm>
        </p:grpSpPr>
        <p:sp>
          <p:nvSpPr>
            <p:cNvPr id="25" name="テキスト ボックス 24"/>
            <p:cNvSpPr txBox="1"/>
            <p:nvPr/>
          </p:nvSpPr>
          <p:spPr>
            <a:xfrm>
              <a:off x="4572000" y="2744559"/>
              <a:ext cx="4468467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After the Higgs field gets the VEV: </a:t>
              </a:r>
            </a:p>
            <a:p>
              <a:endParaRPr lang="en-US" altLang="ja-JP" dirty="0"/>
            </a:p>
            <a:p>
              <a:endParaRPr lang="en-US" altLang="ja-JP" dirty="0" smtClean="0"/>
            </a:p>
            <a:p>
              <a:endParaRPr lang="en-US" altLang="ja-JP" dirty="0" smtClean="0"/>
            </a:p>
            <a:p>
              <a:endParaRPr lang="en-US" altLang="ja-JP" dirty="0" smtClean="0"/>
            </a:p>
            <a:p>
              <a:r>
                <a:rPr lang="en-US" altLang="ja-JP" dirty="0" smtClean="0"/>
                <a:t>this symmetry is reduced to </a:t>
              </a:r>
            </a:p>
            <a:p>
              <a:r>
                <a:rPr lang="en-US" altLang="ja-JP" dirty="0" smtClean="0"/>
                <a:t>SU(2)</a:t>
              </a:r>
              <a:r>
                <a:rPr lang="en-US" altLang="ja-JP" baseline="-25000" dirty="0" smtClean="0"/>
                <a:t>L</a:t>
              </a:r>
              <a:r>
                <a:rPr lang="ja-JP" altLang="en-US" dirty="0"/>
                <a:t>＝</a:t>
              </a:r>
              <a:r>
                <a:rPr lang="en-US" altLang="ja-JP" dirty="0"/>
                <a:t>SU(2)</a:t>
              </a:r>
              <a:r>
                <a:rPr lang="en-US" altLang="ja-JP" baseline="-25000" dirty="0"/>
                <a:t>R</a:t>
              </a:r>
              <a:r>
                <a:rPr lang="en-US" altLang="ja-JP" dirty="0"/>
                <a:t> =SU(2)</a:t>
              </a:r>
              <a:r>
                <a:rPr lang="en-US" altLang="ja-JP" baseline="-25000" dirty="0"/>
                <a:t>V 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(custodial symmetry).</a:t>
              </a:r>
              <a:endParaRPr kumimoji="1" lang="en-US" altLang="ja-JP" dirty="0" smtClean="0"/>
            </a:p>
          </p:txBody>
        </p:sp>
        <p:pic>
          <p:nvPicPr>
            <p:cNvPr id="22534" name="Picture 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4029" y="3104766"/>
              <a:ext cx="2312204" cy="935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339" y="3152329"/>
            <a:ext cx="1828162" cy="70871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グループ化 16"/>
          <p:cNvGrpSpPr/>
          <p:nvPr/>
        </p:nvGrpSpPr>
        <p:grpSpPr>
          <a:xfrm>
            <a:off x="4499992" y="1486525"/>
            <a:ext cx="4464496" cy="1118449"/>
            <a:chOff x="4499992" y="1486525"/>
            <a:chExt cx="4464496" cy="1118449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4499992" y="1486525"/>
              <a:ext cx="44185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When we take g’ and y</a:t>
              </a:r>
              <a:r>
                <a:rPr lang="en-US" altLang="ja-JP" baseline="-25000" dirty="0" smtClean="0"/>
                <a:t>A</a:t>
              </a:r>
              <a:r>
                <a:rPr lang="en-US" altLang="ja-JP" dirty="0" smtClean="0"/>
                <a:t> </a:t>
              </a:r>
              <a:r>
                <a:rPr lang="ja-JP" altLang="en-US" dirty="0" smtClean="0"/>
                <a:t>→ </a:t>
              </a:r>
              <a:r>
                <a:rPr lang="en-US" altLang="ja-JP" dirty="0" smtClean="0"/>
                <a:t>0, </a:t>
              </a:r>
            </a:p>
            <a:p>
              <a:r>
                <a:rPr lang="en-US" altLang="ja-JP" dirty="0" err="1" smtClean="0"/>
                <a:t>Lagrangian</a:t>
              </a:r>
              <a:r>
                <a:rPr lang="en-US" altLang="ja-JP" dirty="0" smtClean="0"/>
                <a:t> is invariant under SU(2)</a:t>
              </a:r>
              <a:r>
                <a:rPr lang="en-US" altLang="ja-JP" baseline="-25000" dirty="0" smtClean="0"/>
                <a:t>L</a:t>
              </a:r>
              <a:r>
                <a:rPr lang="en-US" altLang="ja-JP" dirty="0" smtClean="0"/>
                <a:t>×SU(2)</a:t>
              </a:r>
              <a:r>
                <a:rPr lang="en-US" altLang="ja-JP" baseline="-25000" dirty="0" smtClean="0"/>
                <a:t>R</a:t>
              </a:r>
              <a:endParaRPr kumimoji="1" lang="ja-JP" altLang="en-US" baseline="-25000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754" y="2204864"/>
              <a:ext cx="1782438" cy="4000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9845" y="2204864"/>
              <a:ext cx="2414643" cy="390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テキスト ボックス 15"/>
            <p:cNvSpPr txBox="1"/>
            <p:nvPr/>
          </p:nvSpPr>
          <p:spPr>
            <a:xfrm>
              <a:off x="6300192" y="2204864"/>
              <a:ext cx="2503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,</a:t>
              </a:r>
              <a:endParaRPr kumimoji="1" lang="ja-JP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322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872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1-loop corrected W mass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26663" y="908720"/>
            <a:ext cx="2217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</a:rPr>
              <a:t>ξ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=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m</a:t>
            </a:r>
            <a:r>
              <a:rPr lang="en-US" altLang="ja-JP" sz="2400" b="1" baseline="-25000" dirty="0" err="1" smtClean="0">
                <a:solidFill>
                  <a:srgbClr val="FF0000"/>
                </a:solidFill>
              </a:rPr>
              <a:t>H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++</a:t>
            </a:r>
            <a:r>
              <a:rPr lang="en-US" altLang="ja-JP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– m</a:t>
            </a:r>
            <a:r>
              <a:rPr lang="en-US" altLang="ja-JP" sz="2400" b="1" baseline="-25000" dirty="0" smtClean="0">
                <a:solidFill>
                  <a:srgbClr val="FF0000"/>
                </a:solidFill>
              </a:rPr>
              <a:t>H+</a:t>
            </a:r>
            <a:r>
              <a:rPr lang="en-US" altLang="ja-JP" sz="2400" b="1" baseline="30000" dirty="0" smtClean="0">
                <a:solidFill>
                  <a:srgbClr val="FF0000"/>
                </a:solidFill>
              </a:rPr>
              <a:t>2</a:t>
            </a:r>
            <a:endParaRPr kumimoji="1" lang="ja-JP" alt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5568" y="247982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i="1" dirty="0" smtClean="0"/>
              <a:t>Scheme 1</a:t>
            </a:r>
            <a:endParaRPr kumimoji="1" lang="ja-JP" altLang="en-US" sz="2000" b="1" i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390717" y="2436723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i="1" dirty="0" smtClean="0"/>
              <a:t>Scheme 2</a:t>
            </a:r>
            <a:endParaRPr kumimoji="1" lang="ja-JP" altLang="en-US" sz="2000" b="1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6135687"/>
            <a:ext cx="8575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 Scheme II, decoupling limit can be taken in the heavy mass limit. </a:t>
            </a:r>
            <a:endParaRPr kumimoji="1" lang="ja-JP" alt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88372"/>
            <a:ext cx="4335388" cy="3204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88372"/>
            <a:ext cx="4272905" cy="317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グループ化 28"/>
          <p:cNvGrpSpPr/>
          <p:nvPr/>
        </p:nvGrpSpPr>
        <p:grpSpPr>
          <a:xfrm>
            <a:off x="5580110" y="692696"/>
            <a:ext cx="3384268" cy="2189566"/>
            <a:chOff x="4996110" y="3100898"/>
            <a:chExt cx="3672408" cy="2294964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7751852" y="3501008"/>
              <a:ext cx="916666" cy="1894854"/>
              <a:chOff x="7615774" y="4005064"/>
              <a:chExt cx="916666" cy="1894854"/>
            </a:xfrm>
          </p:grpSpPr>
          <p:cxnSp>
            <p:nvCxnSpPr>
              <p:cNvPr id="48" name="直線矢印コネクタ 47"/>
              <p:cNvCxnSpPr/>
              <p:nvPr/>
            </p:nvCxnSpPr>
            <p:spPr>
              <a:xfrm flipV="1">
                <a:off x="7740352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角丸四角形 48"/>
              <p:cNvSpPr/>
              <p:nvPr/>
            </p:nvSpPr>
            <p:spPr>
              <a:xfrm>
                <a:off x="7963703" y="4165049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7963703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7951592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7903806" y="5405154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>
                <a:off x="7976334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7963703" y="4165049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55" name="直線コネクタ 54"/>
              <p:cNvCxnSpPr/>
              <p:nvPr/>
            </p:nvCxnSpPr>
            <p:spPr>
              <a:xfrm>
                <a:off x="7615774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7615774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>
                <a:off x="7615774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グループ化 32"/>
            <p:cNvGrpSpPr/>
            <p:nvPr/>
          </p:nvGrpSpPr>
          <p:grpSpPr>
            <a:xfrm>
              <a:off x="5788198" y="3501008"/>
              <a:ext cx="1058351" cy="1894854"/>
              <a:chOff x="5652120" y="4005064"/>
              <a:chExt cx="1058351" cy="1894854"/>
            </a:xfrm>
          </p:grpSpPr>
          <p:sp>
            <p:nvSpPr>
              <p:cNvPr id="38" name="角丸四角形 37"/>
              <p:cNvSpPr/>
              <p:nvPr/>
            </p:nvSpPr>
            <p:spPr>
              <a:xfrm>
                <a:off x="6000049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000049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6000049" y="4181018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5959589" y="4181018"/>
                <a:ext cx="750882" cy="419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6012680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6000049" y="5405154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44" name="直線コネクタ 43"/>
              <p:cNvCxnSpPr/>
              <p:nvPr/>
            </p:nvCxnSpPr>
            <p:spPr>
              <a:xfrm>
                <a:off x="5652120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5652120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5652120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矢印コネクタ 46"/>
              <p:cNvCxnSpPr/>
              <p:nvPr/>
            </p:nvCxnSpPr>
            <p:spPr>
              <a:xfrm flipV="1">
                <a:off x="5796136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テキスト ボックス 33"/>
            <p:cNvSpPr txBox="1"/>
            <p:nvPr/>
          </p:nvSpPr>
          <p:spPr>
            <a:xfrm>
              <a:off x="5308669" y="3100898"/>
              <a:ext cx="856785" cy="387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Case I </a:t>
              </a:r>
              <a:endParaRPr kumimoji="1" lang="ja-JP" altLang="en-US" b="1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7105862" y="3100898"/>
              <a:ext cx="927493" cy="387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Case </a:t>
              </a:r>
              <a:r>
                <a:rPr lang="en-US" altLang="ja-JP" b="1" dirty="0"/>
                <a:t>II </a:t>
              </a:r>
              <a:endParaRPr kumimoji="1" lang="ja-JP" altLang="en-US" b="1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996110" y="3429000"/>
              <a:ext cx="741368" cy="387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kumimoji="1" lang="ja-JP" altLang="en-US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6977206" y="3429000"/>
              <a:ext cx="741368" cy="387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lang="ja-JP" altLang="en-US" b="1" baseline="300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968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>
                <a:latin typeface="+mj-ea"/>
              </a:rPr>
              <a:t>Production mechanisms at LHC</a:t>
            </a:r>
            <a:endParaRPr kumimoji="1" lang="ja-JP" altLang="en-US" sz="3600" dirty="0">
              <a:latin typeface="+mj-ea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79512" y="4933916"/>
            <a:ext cx="5616624" cy="1481907"/>
            <a:chOff x="35496" y="1439254"/>
            <a:chExt cx="5616624" cy="1481907"/>
          </a:xfrm>
        </p:grpSpPr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7401" y="1439254"/>
              <a:ext cx="2064719" cy="1481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35496" y="1516722"/>
              <a:ext cx="315406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W associate </a:t>
              </a:r>
            </a:p>
            <a:p>
              <a:r>
                <a:rPr lang="en-US" altLang="ja-JP" dirty="0"/>
                <a:t> </a:t>
              </a:r>
              <a:r>
                <a:rPr lang="en-US" altLang="ja-JP" dirty="0" smtClean="0"/>
                <a:t> - depends on v</a:t>
              </a:r>
              <a:r>
                <a:rPr lang="en-US" altLang="ja-JP" baseline="-25000" dirty="0" smtClean="0"/>
                <a:t>Δ </a:t>
              </a:r>
              <a:r>
                <a:rPr lang="ja-JP" altLang="en-US" dirty="0" smtClean="0">
                  <a:solidFill>
                    <a:srgbClr val="0070C0"/>
                  </a:solidFill>
                </a:rPr>
                <a:t>→ </a:t>
              </a:r>
              <a:r>
                <a:rPr lang="en-US" altLang="ja-JP" b="1" dirty="0" smtClean="0">
                  <a:solidFill>
                    <a:srgbClr val="0070C0"/>
                  </a:solidFill>
                </a:rPr>
                <a:t>Suppressed</a:t>
              </a:r>
              <a:endParaRPr kumimoji="1" lang="ja-JP" alt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5004048" y="1979548"/>
              <a:ext cx="381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v</a:t>
              </a:r>
              <a:r>
                <a:rPr lang="en-US" altLang="ja-JP" b="1" baseline="-25000" dirty="0" smtClean="0">
                  <a:solidFill>
                    <a:srgbClr val="0070C0"/>
                  </a:solidFill>
                </a:rPr>
                <a:t>Δ</a:t>
              </a:r>
              <a:endParaRPr lang="ja-JP" alt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56325" y="3212976"/>
            <a:ext cx="5927843" cy="1368152"/>
            <a:chOff x="5011" y="5229200"/>
            <a:chExt cx="5927843" cy="1368152"/>
          </a:xfrm>
        </p:grpSpPr>
        <p:pic>
          <p:nvPicPr>
            <p:cNvPr id="26634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5301326"/>
              <a:ext cx="2296958" cy="12960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5011" y="5229200"/>
              <a:ext cx="456699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Vector Boson Fusion</a:t>
              </a:r>
            </a:p>
            <a:p>
              <a:r>
                <a:rPr lang="en-US" altLang="ja-JP" dirty="0"/>
                <a:t> </a:t>
              </a:r>
              <a:r>
                <a:rPr lang="en-US" altLang="ja-JP" dirty="0" smtClean="0"/>
                <a:t> - depends on v</a:t>
              </a:r>
              <a:r>
                <a:rPr lang="en-US" altLang="ja-JP" baseline="-25000" dirty="0" smtClean="0"/>
                <a:t>Δ</a:t>
              </a:r>
              <a:r>
                <a:rPr lang="ja-JP" altLang="en-US" dirty="0"/>
                <a:t> </a:t>
              </a:r>
              <a:r>
                <a:rPr lang="ja-JP" altLang="en-US" b="1" dirty="0">
                  <a:solidFill>
                    <a:srgbClr val="0070C0"/>
                  </a:solidFill>
                </a:rPr>
                <a:t>→ </a:t>
              </a:r>
              <a:r>
                <a:rPr lang="en-US" altLang="ja-JP" b="1" dirty="0" smtClean="0">
                  <a:solidFill>
                    <a:srgbClr val="0070C0"/>
                  </a:solidFill>
                </a:rPr>
                <a:t>Suppressed</a:t>
              </a:r>
            </a:p>
            <a:p>
              <a:endParaRPr lang="en-US" altLang="ja-JP" b="1" dirty="0" smtClean="0">
                <a:solidFill>
                  <a:srgbClr val="0070C0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4364510" y="5661248"/>
              <a:ext cx="381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v</a:t>
              </a:r>
              <a:r>
                <a:rPr lang="en-US" altLang="ja-JP" b="1" baseline="-25000" dirty="0" smtClean="0">
                  <a:solidFill>
                    <a:srgbClr val="0070C0"/>
                  </a:solidFill>
                </a:rPr>
                <a:t>Δ</a:t>
              </a:r>
              <a:endParaRPr lang="ja-JP" alt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179512" y="1339987"/>
            <a:ext cx="6768752" cy="1533526"/>
            <a:chOff x="107504" y="1339987"/>
            <a:chExt cx="6768752" cy="1533526"/>
          </a:xfrm>
        </p:grpSpPr>
        <p:pic>
          <p:nvPicPr>
            <p:cNvPr id="2662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5785" y="1339987"/>
              <a:ext cx="2040471" cy="14190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107504" y="1370254"/>
              <a:ext cx="193835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err="1" smtClean="0"/>
                <a:t>Drell</a:t>
              </a:r>
              <a:r>
                <a:rPr lang="en-US" altLang="ja-JP" sz="2000" dirty="0" smtClean="0"/>
                <a:t>-Yan</a:t>
              </a:r>
            </a:p>
            <a:p>
              <a:r>
                <a:rPr kumimoji="1" lang="en-US" altLang="ja-JP" dirty="0"/>
                <a:t> </a:t>
              </a:r>
              <a:r>
                <a:rPr kumimoji="1" lang="en-US" altLang="ja-JP" dirty="0" smtClean="0"/>
                <a:t> - depends on </a:t>
              </a:r>
              <a:r>
                <a:rPr lang="en-US" altLang="ja-JP" dirty="0" smtClean="0"/>
                <a:t>the </a:t>
              </a:r>
            </a:p>
            <a:p>
              <a:r>
                <a:rPr lang="en-US" altLang="ja-JP" dirty="0"/>
                <a:t> </a:t>
              </a:r>
              <a:r>
                <a:rPr lang="en-US" altLang="ja-JP" dirty="0" smtClean="0"/>
                <a:t>   gauge coupling</a:t>
              </a:r>
              <a:endParaRPr kumimoji="1" lang="ja-JP" altLang="en-US" baseline="-25000" dirty="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6156176" y="1844824"/>
              <a:ext cx="2936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solidFill>
                    <a:srgbClr val="00B050"/>
                  </a:solidFill>
                </a:rPr>
                <a:t>g</a:t>
              </a:r>
              <a:endParaRPr lang="ja-JP" altLang="en-US" b="1" baseline="-25000" dirty="0">
                <a:solidFill>
                  <a:srgbClr val="00B050"/>
                </a:solidFill>
              </a:endParaRPr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3298" y="1339988"/>
              <a:ext cx="2076450" cy="1533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正方形/長方形 23"/>
            <p:cNvSpPr/>
            <p:nvPr/>
          </p:nvSpPr>
          <p:spPr>
            <a:xfrm>
              <a:off x="3851920" y="1907540"/>
              <a:ext cx="2936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solidFill>
                    <a:srgbClr val="00B050"/>
                  </a:solidFill>
                </a:rPr>
                <a:t>g</a:t>
              </a:r>
              <a:endParaRPr lang="ja-JP" altLang="en-US" b="1" baseline="-250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07504" y="908720"/>
            <a:ext cx="6984776" cy="2088232"/>
            <a:chOff x="107504" y="908720"/>
            <a:chExt cx="6984776" cy="2088232"/>
          </a:xfrm>
        </p:grpSpPr>
        <p:sp>
          <p:nvSpPr>
            <p:cNvPr id="26" name="角丸四角形 25"/>
            <p:cNvSpPr/>
            <p:nvPr/>
          </p:nvSpPr>
          <p:spPr>
            <a:xfrm>
              <a:off x="107504" y="1268760"/>
              <a:ext cx="6984776" cy="172819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51520" y="908720"/>
              <a:ext cx="29085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Main production process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49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94" y="476672"/>
            <a:ext cx="7871314" cy="5991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51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233"/>
            <a:ext cx="7772400" cy="906487"/>
          </a:xfrm>
        </p:spPr>
        <p:txBody>
          <a:bodyPr/>
          <a:lstStyle/>
          <a:p>
            <a:r>
              <a:rPr kumimoji="1" lang="en-US" altLang="ja-JP" sz="4000" dirty="0" smtClean="0">
                <a:latin typeface="+mj-ea"/>
              </a:rPr>
              <a:t>Decay</a:t>
            </a:r>
            <a:endParaRPr kumimoji="1" lang="ja-JP" altLang="en-US" sz="4000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7392" y="908720"/>
            <a:ext cx="76309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 smtClean="0"/>
              <a:t>The decay of Δ-like Higgs bosons can be classified into 3 modes. </a:t>
            </a:r>
            <a:endParaRPr kumimoji="1" lang="ja-JP" altLang="en-US" sz="2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15816" y="6186790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10 GeV</a:t>
            </a:r>
            <a:endParaRPr lang="ja-JP" altLang="en-US" sz="16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496" y="6186790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1 eV</a:t>
            </a:r>
            <a:endParaRPr lang="ja-JP" altLang="en-US" sz="1600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14985" y="6186790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0.1-1 MeV</a:t>
            </a:r>
            <a:endParaRPr lang="ja-JP" altLang="en-US" sz="1600" b="1" dirty="0"/>
          </a:p>
        </p:txBody>
      </p:sp>
      <p:sp>
        <p:nvSpPr>
          <p:cNvPr id="11" name="正方形/長方形 10"/>
          <p:cNvSpPr/>
          <p:nvPr/>
        </p:nvSpPr>
        <p:spPr>
          <a:xfrm>
            <a:off x="899592" y="3460938"/>
            <a:ext cx="21159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err="1" smtClean="0"/>
              <a:t>Δm</a:t>
            </a:r>
            <a:r>
              <a:rPr lang="en-US" altLang="ja-JP" sz="2000" dirty="0" smtClean="0"/>
              <a:t> (= </a:t>
            </a:r>
            <a:r>
              <a:rPr lang="en-US" altLang="ja-JP" sz="2000" dirty="0" err="1" smtClean="0"/>
              <a:t>mH</a:t>
            </a:r>
            <a:r>
              <a:rPr lang="en-US" altLang="ja-JP" sz="2000" baseline="30000" dirty="0" smtClean="0"/>
              <a:t>++</a:t>
            </a:r>
            <a:r>
              <a:rPr lang="en-US" altLang="ja-JP" sz="2000" dirty="0" smtClean="0"/>
              <a:t> - </a:t>
            </a:r>
            <a:r>
              <a:rPr lang="en-US" altLang="ja-JP" sz="2000" dirty="0" err="1" smtClean="0"/>
              <a:t>mH</a:t>
            </a:r>
            <a:r>
              <a:rPr lang="en-US" altLang="ja-JP" sz="2000" baseline="30000" dirty="0" smtClean="0"/>
              <a:t>+</a:t>
            </a:r>
            <a:r>
              <a:rPr lang="en-US" altLang="ja-JP" sz="2000" dirty="0" smtClean="0"/>
              <a:t>)</a:t>
            </a:r>
            <a:endParaRPr lang="ja-JP" altLang="en-US" sz="2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6690" y="3068960"/>
            <a:ext cx="1482982" cy="369332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Decay of H</a:t>
            </a:r>
            <a:r>
              <a:rPr kumimoji="1" lang="en-US" altLang="ja-JP" sz="1800" baseline="30000" dirty="0" smtClean="0"/>
              <a:t>++</a:t>
            </a:r>
            <a:endParaRPr kumimoji="1" lang="ja-JP" altLang="en-US" sz="1800" baseline="30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67944" y="1355290"/>
            <a:ext cx="1773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2. Decay via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v</a:t>
            </a:r>
            <a:r>
              <a:rPr kumimoji="1" lang="en-US" altLang="ja-JP" b="1" baseline="-25000" dirty="0" smtClean="0">
                <a:solidFill>
                  <a:srgbClr val="FF0000"/>
                </a:solidFill>
              </a:rPr>
              <a:t>Δ</a:t>
            </a:r>
            <a:endParaRPr kumimoji="1" lang="ja-JP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5694" y="1340768"/>
            <a:ext cx="17860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</a:t>
            </a:r>
            <a:r>
              <a:rPr kumimoji="1" lang="en-US" altLang="ja-JP" dirty="0" smtClean="0"/>
              <a:t>. Decay via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h</a:t>
            </a:r>
            <a:r>
              <a:rPr kumimoji="1" lang="en-US" altLang="ja-JP" b="1" baseline="-25000" dirty="0" smtClean="0">
                <a:solidFill>
                  <a:srgbClr val="FF0000"/>
                </a:solidFill>
              </a:rPr>
              <a:t>ij</a:t>
            </a:r>
            <a:endParaRPr kumimoji="1" lang="ja-JP" alt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208752" y="1372706"/>
            <a:ext cx="145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3</a:t>
            </a:r>
            <a:r>
              <a:rPr kumimoji="1" lang="en-US" altLang="ja-JP" dirty="0" smtClean="0"/>
              <a:t>. Decay via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g</a:t>
            </a:r>
            <a:endParaRPr kumimoji="1" lang="ja-JP" altLang="en-US" b="1" baseline="-25000" dirty="0">
              <a:solidFill>
                <a:srgbClr val="FF0000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755576" y="1804754"/>
            <a:ext cx="1644517" cy="1192198"/>
            <a:chOff x="3656424" y="1772816"/>
            <a:chExt cx="1644517" cy="1192198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5045743" y="1772816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l</a:t>
              </a:r>
              <a:endParaRPr kumimoji="1" lang="ja-JP" altLang="en-US" b="1" dirty="0"/>
            </a:p>
          </p:txBody>
        </p:sp>
        <p:cxnSp>
          <p:nvCxnSpPr>
            <p:cNvPr id="21" name="直線コネクタ 20"/>
            <p:cNvCxnSpPr/>
            <p:nvPr/>
          </p:nvCxnSpPr>
          <p:spPr>
            <a:xfrm>
              <a:off x="3971669" y="2348881"/>
              <a:ext cx="528323" cy="4529"/>
            </a:xfrm>
            <a:prstGeom prst="line">
              <a:avLst/>
            </a:prstGeom>
            <a:ln w="25400"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>
            <a:xfrm flipV="1">
              <a:off x="4499992" y="1920018"/>
              <a:ext cx="559647" cy="433392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4499992" y="2353410"/>
              <a:ext cx="559647" cy="465787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159116" y="2421493"/>
              <a:ext cx="4331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</a:rPr>
                <a:t>h</a:t>
              </a:r>
              <a:r>
                <a:rPr lang="en-US" altLang="ja-JP" b="1" baseline="-25000" dirty="0">
                  <a:solidFill>
                    <a:srgbClr val="FF0000"/>
                  </a:solidFill>
                </a:rPr>
                <a:t>ij</a:t>
              </a:r>
              <a:endParaRPr lang="ja-JP" altLang="en-US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656424" y="2147006"/>
              <a:ext cx="3497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Δ</a:t>
              </a:r>
              <a:endParaRPr kumimoji="1" lang="ja-JP" altLang="en-US" b="1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5045743" y="2564904"/>
              <a:ext cx="25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l</a:t>
              </a:r>
              <a:endParaRPr kumimoji="1" lang="ja-JP" altLang="en-US" b="1" dirty="0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2987824" y="1700808"/>
            <a:ext cx="1689328" cy="1440160"/>
            <a:chOff x="5158328" y="1700808"/>
            <a:chExt cx="1689328" cy="1440160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5158328" y="1700808"/>
              <a:ext cx="1689328" cy="1440160"/>
              <a:chOff x="3613326" y="1628800"/>
              <a:chExt cx="1689328" cy="1440160"/>
            </a:xfrm>
          </p:grpSpPr>
          <p:sp>
            <p:nvSpPr>
              <p:cNvPr id="33" name="テキスト ボックス 32"/>
              <p:cNvSpPr txBox="1"/>
              <p:nvPr/>
            </p:nvSpPr>
            <p:spPr>
              <a:xfrm>
                <a:off x="4932040" y="1628800"/>
                <a:ext cx="370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V</a:t>
                </a:r>
                <a:endParaRPr kumimoji="1" lang="ja-JP" altLang="en-US" b="1" dirty="0"/>
              </a:p>
            </p:txBody>
          </p:sp>
          <p:cxnSp>
            <p:nvCxnSpPr>
              <p:cNvPr id="34" name="直線コネクタ 33"/>
              <p:cNvCxnSpPr/>
              <p:nvPr/>
            </p:nvCxnSpPr>
            <p:spPr>
              <a:xfrm>
                <a:off x="3963102" y="2347061"/>
                <a:ext cx="536890" cy="6349"/>
              </a:xfrm>
              <a:prstGeom prst="line">
                <a:avLst/>
              </a:prstGeom>
              <a:ln w="254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正方形/長方形 36"/>
              <p:cNvSpPr/>
              <p:nvPr/>
            </p:nvSpPr>
            <p:spPr>
              <a:xfrm>
                <a:off x="4159116" y="2421493"/>
                <a:ext cx="4331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</a:rPr>
                  <a:t>v</a:t>
                </a:r>
                <a:r>
                  <a:rPr lang="en-US" altLang="ja-JP" b="1" baseline="-25000" dirty="0">
                    <a:solidFill>
                      <a:srgbClr val="FF0000"/>
                    </a:solidFill>
                  </a:rPr>
                  <a:t>Δ</a:t>
                </a:r>
                <a:endParaRPr lang="ja-JP" altLang="en-US" b="1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テキスト ボックス 37"/>
              <p:cNvSpPr txBox="1"/>
              <p:nvPr/>
            </p:nvSpPr>
            <p:spPr>
              <a:xfrm>
                <a:off x="3613326" y="2136042"/>
                <a:ext cx="3497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Δ</a:t>
                </a:r>
                <a:endParaRPr kumimoji="1" lang="ja-JP" altLang="en-US" b="1" dirty="0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4932040" y="2668850"/>
                <a:ext cx="3706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V</a:t>
                </a:r>
                <a:endParaRPr kumimoji="1" lang="ja-JP" altLang="en-US" b="1" dirty="0"/>
              </a:p>
            </p:txBody>
          </p:sp>
        </p:grpSp>
        <p:sp>
          <p:nvSpPr>
            <p:cNvPr id="40" name="フリーフォーム 39"/>
            <p:cNvSpPr/>
            <p:nvPr/>
          </p:nvSpPr>
          <p:spPr>
            <a:xfrm>
              <a:off x="6012160" y="1929255"/>
              <a:ext cx="488951" cy="491634"/>
            </a:xfrm>
            <a:custGeom>
              <a:avLst/>
              <a:gdLst>
                <a:gd name="connsiteX0" fmla="*/ 56083 w 384308"/>
                <a:gd name="connsiteY0" fmla="*/ 373487 h 373487"/>
                <a:gd name="connsiteX1" fmla="*/ 4567 w 384308"/>
                <a:gd name="connsiteY1" fmla="*/ 257578 h 373487"/>
                <a:gd name="connsiteX2" fmla="*/ 159114 w 384308"/>
                <a:gd name="connsiteY2" fmla="*/ 270456 h 373487"/>
                <a:gd name="connsiteX3" fmla="*/ 120477 w 384308"/>
                <a:gd name="connsiteY3" fmla="*/ 180304 h 373487"/>
                <a:gd name="connsiteX4" fmla="*/ 275023 w 384308"/>
                <a:gd name="connsiteY4" fmla="*/ 193183 h 373487"/>
                <a:gd name="connsiteX5" fmla="*/ 223508 w 384308"/>
                <a:gd name="connsiteY5" fmla="*/ 77273 h 373487"/>
                <a:gd name="connsiteX6" fmla="*/ 378054 w 384308"/>
                <a:gd name="connsiteY6" fmla="*/ 115910 h 373487"/>
                <a:gd name="connsiteX7" fmla="*/ 339418 w 384308"/>
                <a:gd name="connsiteY7" fmla="*/ 0 h 37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308" h="373487">
                  <a:moveTo>
                    <a:pt x="56083" y="373487"/>
                  </a:moveTo>
                  <a:cubicBezTo>
                    <a:pt x="21739" y="324118"/>
                    <a:pt x="-12605" y="274750"/>
                    <a:pt x="4567" y="257578"/>
                  </a:cubicBezTo>
                  <a:cubicBezTo>
                    <a:pt x="21739" y="240406"/>
                    <a:pt x="139796" y="283335"/>
                    <a:pt x="159114" y="270456"/>
                  </a:cubicBezTo>
                  <a:cubicBezTo>
                    <a:pt x="178432" y="257577"/>
                    <a:pt x="101159" y="193183"/>
                    <a:pt x="120477" y="180304"/>
                  </a:cubicBezTo>
                  <a:cubicBezTo>
                    <a:pt x="139795" y="167425"/>
                    <a:pt x="257851" y="210355"/>
                    <a:pt x="275023" y="193183"/>
                  </a:cubicBezTo>
                  <a:cubicBezTo>
                    <a:pt x="292195" y="176011"/>
                    <a:pt x="206336" y="90152"/>
                    <a:pt x="223508" y="77273"/>
                  </a:cubicBezTo>
                  <a:cubicBezTo>
                    <a:pt x="240680" y="64394"/>
                    <a:pt x="358736" y="128789"/>
                    <a:pt x="378054" y="115910"/>
                  </a:cubicBezTo>
                  <a:cubicBezTo>
                    <a:pt x="397372" y="103031"/>
                    <a:pt x="368395" y="51515"/>
                    <a:pt x="339418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フリーフォーム 40"/>
            <p:cNvSpPr/>
            <p:nvPr/>
          </p:nvSpPr>
          <p:spPr>
            <a:xfrm>
              <a:off x="6032225" y="2425418"/>
              <a:ext cx="468886" cy="464268"/>
            </a:xfrm>
            <a:custGeom>
              <a:avLst/>
              <a:gdLst>
                <a:gd name="connsiteX0" fmla="*/ 44890 w 317925"/>
                <a:gd name="connsiteY0" fmla="*/ 0 h 412123"/>
                <a:gd name="connsiteX1" fmla="*/ 6254 w 317925"/>
                <a:gd name="connsiteY1" fmla="*/ 128788 h 412123"/>
                <a:gd name="connsiteX2" fmla="*/ 160800 w 317925"/>
                <a:gd name="connsiteY2" fmla="*/ 64394 h 412123"/>
                <a:gd name="connsiteX3" fmla="*/ 122163 w 317925"/>
                <a:gd name="connsiteY3" fmla="*/ 218940 h 412123"/>
                <a:gd name="connsiteX4" fmla="*/ 225194 w 317925"/>
                <a:gd name="connsiteY4" fmla="*/ 167425 h 412123"/>
                <a:gd name="connsiteX5" fmla="*/ 212316 w 317925"/>
                <a:gd name="connsiteY5" fmla="*/ 309092 h 412123"/>
                <a:gd name="connsiteX6" fmla="*/ 315347 w 317925"/>
                <a:gd name="connsiteY6" fmla="*/ 283335 h 412123"/>
                <a:gd name="connsiteX7" fmla="*/ 276710 w 317925"/>
                <a:gd name="connsiteY7" fmla="*/ 412123 h 412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7925" h="412123">
                  <a:moveTo>
                    <a:pt x="44890" y="0"/>
                  </a:moveTo>
                  <a:cubicBezTo>
                    <a:pt x="15913" y="59028"/>
                    <a:pt x="-13064" y="118056"/>
                    <a:pt x="6254" y="128788"/>
                  </a:cubicBezTo>
                  <a:cubicBezTo>
                    <a:pt x="25572" y="139520"/>
                    <a:pt x="141482" y="49369"/>
                    <a:pt x="160800" y="64394"/>
                  </a:cubicBezTo>
                  <a:cubicBezTo>
                    <a:pt x="180118" y="79419"/>
                    <a:pt x="111431" y="201768"/>
                    <a:pt x="122163" y="218940"/>
                  </a:cubicBezTo>
                  <a:cubicBezTo>
                    <a:pt x="132895" y="236112"/>
                    <a:pt x="210169" y="152400"/>
                    <a:pt x="225194" y="167425"/>
                  </a:cubicBezTo>
                  <a:cubicBezTo>
                    <a:pt x="240219" y="182450"/>
                    <a:pt x="197290" y="289774"/>
                    <a:pt x="212316" y="309092"/>
                  </a:cubicBezTo>
                  <a:cubicBezTo>
                    <a:pt x="227342" y="328410"/>
                    <a:pt x="304615" y="266163"/>
                    <a:pt x="315347" y="283335"/>
                  </a:cubicBezTo>
                  <a:cubicBezTo>
                    <a:pt x="326079" y="300507"/>
                    <a:pt x="301394" y="356315"/>
                    <a:pt x="276710" y="412123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3" name="グループ化 62"/>
          <p:cNvGrpSpPr/>
          <p:nvPr/>
        </p:nvGrpSpPr>
        <p:grpSpPr>
          <a:xfrm>
            <a:off x="4644008" y="1772816"/>
            <a:ext cx="2122954" cy="1229144"/>
            <a:chOff x="4990179" y="3219286"/>
            <a:chExt cx="2122954" cy="1229144"/>
          </a:xfrm>
        </p:grpSpPr>
        <p:grpSp>
          <p:nvGrpSpPr>
            <p:cNvPr id="46" name="グループ化 45"/>
            <p:cNvGrpSpPr/>
            <p:nvPr/>
          </p:nvGrpSpPr>
          <p:grpSpPr>
            <a:xfrm>
              <a:off x="4990179" y="3219286"/>
              <a:ext cx="2081515" cy="1001802"/>
              <a:chOff x="3613326" y="1707118"/>
              <a:chExt cx="2081515" cy="1001802"/>
            </a:xfrm>
          </p:grpSpPr>
          <p:sp>
            <p:nvSpPr>
              <p:cNvPr id="49" name="テキスト ボックス 48"/>
              <p:cNvSpPr txBox="1"/>
              <p:nvPr/>
            </p:nvSpPr>
            <p:spPr>
              <a:xfrm>
                <a:off x="5115643" y="1707118"/>
                <a:ext cx="5791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/>
                  <a:t>f</a:t>
                </a:r>
                <a:r>
                  <a:rPr kumimoji="1" lang="en-US" altLang="ja-JP" b="1" dirty="0" smtClean="0"/>
                  <a:t>, V</a:t>
                </a:r>
                <a:endParaRPr kumimoji="1" lang="ja-JP" altLang="en-US" b="1" dirty="0"/>
              </a:p>
            </p:txBody>
          </p:sp>
          <p:cxnSp>
            <p:nvCxnSpPr>
              <p:cNvPr id="50" name="直線コネクタ 49"/>
              <p:cNvCxnSpPr/>
              <p:nvPr/>
            </p:nvCxnSpPr>
            <p:spPr>
              <a:xfrm>
                <a:off x="3963102" y="2347061"/>
                <a:ext cx="690392" cy="3174"/>
              </a:xfrm>
              <a:prstGeom prst="line">
                <a:avLst/>
              </a:prstGeom>
              <a:ln w="254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正方形/長方形 50"/>
              <p:cNvSpPr/>
              <p:nvPr/>
            </p:nvSpPr>
            <p:spPr>
              <a:xfrm>
                <a:off x="4058159" y="2308810"/>
                <a:ext cx="4331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>
                    <a:solidFill>
                      <a:srgbClr val="FF0000"/>
                    </a:solidFill>
                  </a:rPr>
                  <a:t>v</a:t>
                </a:r>
                <a:r>
                  <a:rPr lang="en-US" altLang="ja-JP" b="1" baseline="-25000" dirty="0">
                    <a:solidFill>
                      <a:srgbClr val="FF0000"/>
                    </a:solidFill>
                  </a:rPr>
                  <a:t>Δ</a:t>
                </a:r>
                <a:endParaRPr lang="ja-JP" altLang="en-US" b="1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3613326" y="2136042"/>
                <a:ext cx="3497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Δ</a:t>
                </a:r>
                <a:endParaRPr kumimoji="1" lang="ja-JP" altLang="en-US" b="1" dirty="0"/>
              </a:p>
            </p:txBody>
          </p:sp>
        </p:grpSp>
        <p:sp>
          <p:nvSpPr>
            <p:cNvPr id="55" name="テキスト ボックス 54"/>
            <p:cNvSpPr txBox="1"/>
            <p:nvPr/>
          </p:nvSpPr>
          <p:spPr>
            <a:xfrm>
              <a:off x="5364088" y="3676962"/>
              <a:ext cx="3459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×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5638251" y="3544264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Φ</a:t>
              </a:r>
              <a:endParaRPr kumimoji="1" lang="ja-JP" altLang="en-US" b="1" dirty="0"/>
            </a:p>
          </p:txBody>
        </p:sp>
        <p:cxnSp>
          <p:nvCxnSpPr>
            <p:cNvPr id="59" name="直線コネクタ 58"/>
            <p:cNvCxnSpPr/>
            <p:nvPr/>
          </p:nvCxnSpPr>
          <p:spPr>
            <a:xfrm flipV="1">
              <a:off x="6012160" y="3418458"/>
              <a:ext cx="521775" cy="44259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>
              <a:off x="6030347" y="3877017"/>
              <a:ext cx="524866" cy="430893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/>
            <p:cNvSpPr txBox="1"/>
            <p:nvPr/>
          </p:nvSpPr>
          <p:spPr>
            <a:xfrm>
              <a:off x="6533935" y="4048320"/>
              <a:ext cx="579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f</a:t>
              </a:r>
              <a:r>
                <a:rPr kumimoji="1" lang="en-US" altLang="ja-JP" b="1" dirty="0" smtClean="0"/>
                <a:t>, V</a:t>
              </a:r>
              <a:endParaRPr kumimoji="1" lang="ja-JP" altLang="en-US" b="1" dirty="0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7175387" y="1773996"/>
            <a:ext cx="1716762" cy="1440160"/>
            <a:chOff x="6948264" y="1700808"/>
            <a:chExt cx="1716762" cy="1440160"/>
          </a:xfrm>
        </p:grpSpPr>
        <p:grpSp>
          <p:nvGrpSpPr>
            <p:cNvPr id="64" name="グループ化 63"/>
            <p:cNvGrpSpPr/>
            <p:nvPr/>
          </p:nvGrpSpPr>
          <p:grpSpPr>
            <a:xfrm>
              <a:off x="6948264" y="1700808"/>
              <a:ext cx="1716762" cy="1440160"/>
              <a:chOff x="3656424" y="1628800"/>
              <a:chExt cx="1716762" cy="1440160"/>
            </a:xfrm>
          </p:grpSpPr>
          <p:sp>
            <p:nvSpPr>
              <p:cNvPr id="65" name="テキスト ボックス 64"/>
              <p:cNvSpPr txBox="1"/>
              <p:nvPr/>
            </p:nvSpPr>
            <p:spPr>
              <a:xfrm>
                <a:off x="4932040" y="1628800"/>
                <a:ext cx="4411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W</a:t>
                </a:r>
                <a:endParaRPr kumimoji="1" lang="ja-JP" altLang="en-US" b="1" dirty="0"/>
              </a:p>
            </p:txBody>
          </p:sp>
          <p:cxnSp>
            <p:nvCxnSpPr>
              <p:cNvPr id="66" name="直線コネクタ 65"/>
              <p:cNvCxnSpPr/>
              <p:nvPr/>
            </p:nvCxnSpPr>
            <p:spPr>
              <a:xfrm>
                <a:off x="3971669" y="2348881"/>
                <a:ext cx="528323" cy="4529"/>
              </a:xfrm>
              <a:prstGeom prst="line">
                <a:avLst/>
              </a:prstGeom>
              <a:ln w="254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>
                <a:endCxn id="71" idx="1"/>
              </p:cNvCxnSpPr>
              <p:nvPr/>
            </p:nvCxnSpPr>
            <p:spPr>
              <a:xfrm>
                <a:off x="4499992" y="2353410"/>
                <a:ext cx="432048" cy="515495"/>
              </a:xfrm>
              <a:prstGeom prst="line">
                <a:avLst/>
              </a:prstGeom>
              <a:ln w="25400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テキスト ボックス 69"/>
              <p:cNvSpPr txBox="1"/>
              <p:nvPr/>
            </p:nvSpPr>
            <p:spPr>
              <a:xfrm>
                <a:off x="3656424" y="2147006"/>
                <a:ext cx="3497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Δ</a:t>
                </a:r>
                <a:endParaRPr kumimoji="1" lang="ja-JP" altLang="en-US" b="1" dirty="0"/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4932040" y="2668850"/>
                <a:ext cx="4299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/>
                  <a:t>Δ’</a:t>
                </a:r>
                <a:endParaRPr lang="ja-JP" altLang="en-US" b="1" dirty="0"/>
              </a:p>
            </p:txBody>
          </p:sp>
        </p:grpSp>
        <p:sp>
          <p:nvSpPr>
            <p:cNvPr id="72" name="正方形/長方形 71"/>
            <p:cNvSpPr/>
            <p:nvPr/>
          </p:nvSpPr>
          <p:spPr>
            <a:xfrm>
              <a:off x="7549618" y="2457497"/>
              <a:ext cx="4844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rgbClr val="FF0000"/>
                  </a:solidFill>
                </a:rPr>
                <a:t>g</a:t>
              </a:r>
              <a:r>
                <a:rPr lang="en-US" altLang="ja-JP" b="1" baseline="-25000" dirty="0">
                  <a:solidFill>
                    <a:srgbClr val="FF0000"/>
                  </a:solidFill>
                </a:rPr>
                <a:t>W</a:t>
              </a:r>
              <a:endParaRPr lang="ja-JP" altLang="en-US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73" name="フリーフォーム 72"/>
            <p:cNvSpPr/>
            <p:nvPr/>
          </p:nvSpPr>
          <p:spPr>
            <a:xfrm>
              <a:off x="7729253" y="1916832"/>
              <a:ext cx="488951" cy="491634"/>
            </a:xfrm>
            <a:custGeom>
              <a:avLst/>
              <a:gdLst>
                <a:gd name="connsiteX0" fmla="*/ 56083 w 384308"/>
                <a:gd name="connsiteY0" fmla="*/ 373487 h 373487"/>
                <a:gd name="connsiteX1" fmla="*/ 4567 w 384308"/>
                <a:gd name="connsiteY1" fmla="*/ 257578 h 373487"/>
                <a:gd name="connsiteX2" fmla="*/ 159114 w 384308"/>
                <a:gd name="connsiteY2" fmla="*/ 270456 h 373487"/>
                <a:gd name="connsiteX3" fmla="*/ 120477 w 384308"/>
                <a:gd name="connsiteY3" fmla="*/ 180304 h 373487"/>
                <a:gd name="connsiteX4" fmla="*/ 275023 w 384308"/>
                <a:gd name="connsiteY4" fmla="*/ 193183 h 373487"/>
                <a:gd name="connsiteX5" fmla="*/ 223508 w 384308"/>
                <a:gd name="connsiteY5" fmla="*/ 77273 h 373487"/>
                <a:gd name="connsiteX6" fmla="*/ 378054 w 384308"/>
                <a:gd name="connsiteY6" fmla="*/ 115910 h 373487"/>
                <a:gd name="connsiteX7" fmla="*/ 339418 w 384308"/>
                <a:gd name="connsiteY7" fmla="*/ 0 h 37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308" h="373487">
                  <a:moveTo>
                    <a:pt x="56083" y="373487"/>
                  </a:moveTo>
                  <a:cubicBezTo>
                    <a:pt x="21739" y="324118"/>
                    <a:pt x="-12605" y="274750"/>
                    <a:pt x="4567" y="257578"/>
                  </a:cubicBezTo>
                  <a:cubicBezTo>
                    <a:pt x="21739" y="240406"/>
                    <a:pt x="139796" y="283335"/>
                    <a:pt x="159114" y="270456"/>
                  </a:cubicBezTo>
                  <a:cubicBezTo>
                    <a:pt x="178432" y="257577"/>
                    <a:pt x="101159" y="193183"/>
                    <a:pt x="120477" y="180304"/>
                  </a:cubicBezTo>
                  <a:cubicBezTo>
                    <a:pt x="139795" y="167425"/>
                    <a:pt x="257851" y="210355"/>
                    <a:pt x="275023" y="193183"/>
                  </a:cubicBezTo>
                  <a:cubicBezTo>
                    <a:pt x="292195" y="176011"/>
                    <a:pt x="206336" y="90152"/>
                    <a:pt x="223508" y="77273"/>
                  </a:cubicBezTo>
                  <a:cubicBezTo>
                    <a:pt x="240680" y="64394"/>
                    <a:pt x="358736" y="128789"/>
                    <a:pt x="378054" y="115910"/>
                  </a:cubicBezTo>
                  <a:cubicBezTo>
                    <a:pt x="397372" y="103031"/>
                    <a:pt x="368395" y="51515"/>
                    <a:pt x="339418" y="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74" name="テキスト ボックス 73"/>
          <p:cNvSpPr txBox="1"/>
          <p:nvPr/>
        </p:nvSpPr>
        <p:spPr>
          <a:xfrm>
            <a:off x="4632909" y="5508576"/>
            <a:ext cx="4403587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Decay of the triplet like scalar bosons strongly depend on </a:t>
            </a:r>
            <a:r>
              <a:rPr lang="en-US" altLang="ja-JP" dirty="0" smtClean="0"/>
              <a:t>v</a:t>
            </a:r>
            <a:r>
              <a:rPr lang="en-US" altLang="ja-JP" baseline="-25000" dirty="0" smtClean="0"/>
              <a:t>Δ</a:t>
            </a:r>
            <a:r>
              <a:rPr lang="en-US" altLang="ja-JP" dirty="0" smtClean="0"/>
              <a:t> and Δm (</a:t>
            </a:r>
            <a:r>
              <a:rPr lang="ja-JP" altLang="en-US" dirty="0" smtClean="0"/>
              <a:t>≡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H</a:t>
            </a:r>
            <a:r>
              <a:rPr lang="en-US" altLang="ja-JP" baseline="-25000" dirty="0" smtClean="0"/>
              <a:t>++ </a:t>
            </a:r>
            <a:r>
              <a:rPr lang="en-US" altLang="ja-JP" dirty="0" smtClean="0"/>
              <a:t>- </a:t>
            </a: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H</a:t>
            </a:r>
            <a:r>
              <a:rPr lang="en-US" altLang="ja-JP" baseline="-25000" dirty="0" smtClean="0"/>
              <a:t>+</a:t>
            </a:r>
            <a:r>
              <a:rPr lang="en-US" altLang="ja-JP" dirty="0" smtClean="0"/>
              <a:t>).</a:t>
            </a:r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499992" y="4005064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Decay modes of  1 and 2 are related to </a:t>
            </a:r>
          </a:p>
          <a:p>
            <a:r>
              <a:rPr lang="en-US" altLang="ja-JP" dirty="0" smtClean="0"/>
              <a:t>each other by the relation:</a:t>
            </a:r>
            <a:endParaRPr kumimoji="1" lang="ja-JP" alt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451" y="4977929"/>
            <a:ext cx="2205037" cy="395287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テキスト ボックス 59"/>
          <p:cNvSpPr txBox="1"/>
          <p:nvPr/>
        </p:nvSpPr>
        <p:spPr>
          <a:xfrm>
            <a:off x="571042" y="4417600"/>
            <a:ext cx="1209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H</a:t>
            </a:r>
            <a:r>
              <a:rPr lang="en-US" altLang="ja-JP" sz="2800" b="1" baseline="30000" dirty="0" smtClean="0"/>
              <a:t>+  </a:t>
            </a:r>
            <a:r>
              <a:rPr lang="en-US" altLang="ja-JP" sz="2800" b="1" dirty="0" smtClean="0"/>
              <a:t>W</a:t>
            </a:r>
            <a:r>
              <a:rPr lang="en-US" altLang="ja-JP" sz="2800" b="1" baseline="30000" dirty="0"/>
              <a:t>+</a:t>
            </a:r>
            <a:endParaRPr lang="en-US" altLang="ja-JP" sz="2800" b="1" dirty="0" smtClean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23528" y="5570076"/>
            <a:ext cx="6559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/>
              <a:t>l</a:t>
            </a:r>
            <a:r>
              <a:rPr kumimoji="1" lang="en-US" altLang="ja-JP" sz="2800" b="1" baseline="30000" dirty="0" smtClean="0"/>
              <a:t>+</a:t>
            </a:r>
            <a:r>
              <a:rPr kumimoji="1" lang="en-US" altLang="ja-JP" sz="2800" b="1" dirty="0" smtClean="0"/>
              <a:t>l</a:t>
            </a:r>
            <a:r>
              <a:rPr lang="en-US" altLang="ja-JP" sz="2800" b="1" baseline="30000" dirty="0"/>
              <a:t>+</a:t>
            </a:r>
            <a:endParaRPr kumimoji="1" lang="ja-JP" altLang="en-US" sz="2800" b="1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072473" y="5610726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chemeClr val="bg1"/>
                </a:solidFill>
              </a:rPr>
              <a:t>1 </a:t>
            </a:r>
            <a:r>
              <a:rPr lang="en-US" altLang="ja-JP" sz="1600" b="1" dirty="0" err="1">
                <a:solidFill>
                  <a:schemeClr val="bg1"/>
                </a:solidFill>
              </a:rPr>
              <a:t>G</a:t>
            </a:r>
            <a:r>
              <a:rPr lang="en-US" altLang="ja-JP" sz="1600" b="1" dirty="0" err="1" smtClean="0">
                <a:solidFill>
                  <a:schemeClr val="bg1"/>
                </a:solidFill>
              </a:rPr>
              <a:t>eV</a:t>
            </a:r>
            <a:endParaRPr lang="ja-JP" altLang="en-US" sz="1600" b="1" dirty="0">
              <a:solidFill>
                <a:schemeClr val="bg1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411760" y="5631631"/>
            <a:ext cx="1034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/>
              <a:t>W</a:t>
            </a:r>
            <a:r>
              <a:rPr lang="en-US" altLang="ja-JP" sz="2400" b="1" baseline="30000" dirty="0" smtClean="0"/>
              <a:t>+</a:t>
            </a:r>
            <a:r>
              <a:rPr lang="en-US" altLang="ja-JP" sz="2400" b="1" dirty="0" smtClean="0"/>
              <a:t>W</a:t>
            </a:r>
            <a:r>
              <a:rPr lang="en-US" altLang="ja-JP" sz="2400" b="1" baseline="30000" dirty="0"/>
              <a:t>+</a:t>
            </a:r>
            <a:endParaRPr lang="en-US" altLang="ja-JP" sz="2400" b="1" dirty="0" smtClean="0"/>
          </a:p>
        </p:txBody>
      </p:sp>
      <p:sp>
        <p:nvSpPr>
          <p:cNvPr id="3" name="正方形/長方形 2"/>
          <p:cNvSpPr/>
          <p:nvPr/>
        </p:nvSpPr>
        <p:spPr>
          <a:xfrm>
            <a:off x="3671682" y="5013176"/>
            <a:ext cx="3962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/>
              <a:t>v</a:t>
            </a:r>
            <a:r>
              <a:rPr lang="en-US" altLang="ja-JP" sz="2000" baseline="-25000" dirty="0"/>
              <a:t>Δ</a:t>
            </a:r>
            <a:endParaRPr lang="ja-JP" alt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15277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直線矢印コネクタ 29"/>
          <p:cNvCxnSpPr/>
          <p:nvPr/>
        </p:nvCxnSpPr>
        <p:spPr>
          <a:xfrm flipV="1">
            <a:off x="1835696" y="3861048"/>
            <a:ext cx="0" cy="1368152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324197" y="5229200"/>
            <a:ext cx="3373443" cy="0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3563771" y="442782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II</a:t>
            </a:r>
            <a:endParaRPr kumimoji="1" lang="ja-JP" altLang="en-US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563888" y="5507940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Case I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979712" y="5446965"/>
            <a:ext cx="150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H</a:t>
            </a:r>
            <a:r>
              <a:rPr lang="en-US" altLang="ja-JP" sz="2000" b="1" baseline="30000" dirty="0" smtClean="0"/>
              <a:t>+</a:t>
            </a:r>
            <a:r>
              <a:rPr lang="en-US" altLang="ja-JP" sz="2000" b="1" baseline="30000" dirty="0"/>
              <a:t>+</a:t>
            </a:r>
            <a:r>
              <a:rPr kumimoji="1" lang="en-US" altLang="ja-JP" sz="2000" b="1" dirty="0" smtClean="0"/>
              <a:t> </a:t>
            </a:r>
            <a:r>
              <a:rPr kumimoji="1" lang="ja-JP" altLang="en-US" sz="2000" b="1" dirty="0" smtClean="0"/>
              <a:t>→ </a:t>
            </a:r>
            <a:r>
              <a:rPr kumimoji="1" lang="en-US" altLang="ja-JP" sz="2000" b="1" dirty="0" smtClean="0"/>
              <a:t>W</a:t>
            </a:r>
            <a:r>
              <a:rPr kumimoji="1" lang="en-US" altLang="ja-JP" sz="2000" b="1" baseline="30000" dirty="0" smtClean="0"/>
              <a:t>+</a:t>
            </a:r>
            <a:r>
              <a:rPr kumimoji="1" lang="en-US" altLang="ja-JP" sz="2000" b="1" dirty="0" smtClean="0"/>
              <a:t>W</a:t>
            </a:r>
            <a:r>
              <a:rPr lang="en-US" altLang="ja-JP" sz="2000" b="1" baseline="30000" dirty="0"/>
              <a:t>+</a:t>
            </a:r>
            <a:endParaRPr kumimoji="1" lang="ja-JP" altLang="en-US" sz="2000" b="1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58264" y="5445224"/>
            <a:ext cx="1161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H</a:t>
            </a:r>
            <a:r>
              <a:rPr lang="en-US" altLang="ja-JP" sz="2000" b="1" baseline="30000" dirty="0" smtClean="0"/>
              <a:t>+</a:t>
            </a:r>
            <a:r>
              <a:rPr lang="en-US" altLang="ja-JP" sz="2000" b="1" baseline="30000" dirty="0"/>
              <a:t>+</a:t>
            </a:r>
            <a:r>
              <a:rPr kumimoji="1" lang="en-US" altLang="ja-JP" sz="2000" b="1" dirty="0" smtClean="0"/>
              <a:t> </a:t>
            </a:r>
            <a:r>
              <a:rPr kumimoji="1" lang="ja-JP" altLang="en-US" sz="2000" b="1" dirty="0" smtClean="0"/>
              <a:t>→ </a:t>
            </a:r>
            <a:r>
              <a:rPr kumimoji="1" lang="en-US" altLang="ja-JP" sz="2000" b="1" dirty="0" err="1" smtClean="0"/>
              <a:t>l</a:t>
            </a:r>
            <a:r>
              <a:rPr kumimoji="1" lang="en-US" altLang="ja-JP" sz="2000" b="1" baseline="30000" dirty="0" err="1" smtClean="0"/>
              <a:t>+</a:t>
            </a:r>
            <a:r>
              <a:rPr lang="en-US" altLang="ja-JP" sz="2000" b="1" dirty="0" err="1"/>
              <a:t>l</a:t>
            </a:r>
            <a:r>
              <a:rPr lang="en-US" altLang="ja-JP" sz="2000" b="1" baseline="30000" dirty="0" smtClean="0"/>
              <a:t>+</a:t>
            </a:r>
            <a:endParaRPr kumimoji="1" lang="ja-JP" altLang="en-US" sz="2000" b="1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259632" y="4149080"/>
            <a:ext cx="1603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H</a:t>
            </a:r>
            <a:r>
              <a:rPr lang="en-US" altLang="ja-JP" sz="2000" b="1" baseline="30000" dirty="0" smtClean="0"/>
              <a:t>+</a:t>
            </a:r>
            <a:r>
              <a:rPr lang="en-US" altLang="ja-JP" sz="2000" b="1" baseline="30000" dirty="0"/>
              <a:t>+</a:t>
            </a:r>
            <a:r>
              <a:rPr kumimoji="1" lang="en-US" altLang="ja-JP" sz="2000" b="1" dirty="0" smtClean="0"/>
              <a:t>    </a:t>
            </a:r>
            <a:r>
              <a:rPr kumimoji="1" lang="ja-JP" altLang="en-US" sz="2000" b="1" dirty="0" smtClean="0"/>
              <a:t>→ </a:t>
            </a:r>
            <a:r>
              <a:rPr kumimoji="1" lang="en-US" altLang="ja-JP" sz="2000" b="1" dirty="0" smtClean="0"/>
              <a:t>H</a:t>
            </a:r>
            <a:r>
              <a:rPr kumimoji="1" lang="en-US" altLang="ja-JP" sz="2000" b="1" baseline="30000" dirty="0" smtClean="0"/>
              <a:t>+</a:t>
            </a:r>
            <a:r>
              <a:rPr lang="en-US" altLang="ja-JP" sz="2000" b="1" dirty="0"/>
              <a:t>W</a:t>
            </a:r>
            <a:r>
              <a:rPr lang="en-US" altLang="ja-JP" sz="2000" b="1" baseline="30000" dirty="0" smtClean="0"/>
              <a:t>+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4850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4624"/>
            <a:ext cx="7772400" cy="998984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Important predictions </a:t>
            </a:r>
            <a:endParaRPr kumimoji="1" lang="ja-JP" altLang="en-US" sz="1400" dirty="0"/>
          </a:p>
        </p:txBody>
      </p:sp>
      <p:sp>
        <p:nvSpPr>
          <p:cNvPr id="51" name="正方形/長方形 50"/>
          <p:cNvSpPr/>
          <p:nvPr/>
        </p:nvSpPr>
        <p:spPr>
          <a:xfrm>
            <a:off x="209263" y="1115452"/>
            <a:ext cx="4074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 Rho parameter deviates from unity.  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879" y="980728"/>
            <a:ext cx="2786465" cy="89044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06" y="5186809"/>
            <a:ext cx="1364168" cy="804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465749"/>
            <a:ext cx="1673021" cy="361020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グループ化 6"/>
          <p:cNvGrpSpPr/>
          <p:nvPr/>
        </p:nvGrpSpPr>
        <p:grpSpPr>
          <a:xfrm>
            <a:off x="2043783" y="4970785"/>
            <a:ext cx="2232248" cy="1584176"/>
            <a:chOff x="2483947" y="4581128"/>
            <a:chExt cx="2232248" cy="1584176"/>
          </a:xfrm>
        </p:grpSpPr>
        <p:pic>
          <p:nvPicPr>
            <p:cNvPr id="24581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962" y="4673704"/>
              <a:ext cx="2015901" cy="483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582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5793" y="5157192"/>
              <a:ext cx="2058393" cy="533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583" name="Picture 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962" y="5701959"/>
              <a:ext cx="1908964" cy="39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正方形/長方形 45"/>
            <p:cNvSpPr/>
            <p:nvPr/>
          </p:nvSpPr>
          <p:spPr>
            <a:xfrm>
              <a:off x="2483947" y="4581128"/>
              <a:ext cx="2232248" cy="15841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996110" y="4187989"/>
            <a:ext cx="4112394" cy="2294964"/>
            <a:chOff x="4996110" y="3100898"/>
            <a:chExt cx="4112394" cy="2294964"/>
          </a:xfrm>
        </p:grpSpPr>
        <p:grpSp>
          <p:nvGrpSpPr>
            <p:cNvPr id="20" name="グループ化 19"/>
            <p:cNvGrpSpPr/>
            <p:nvPr/>
          </p:nvGrpSpPr>
          <p:grpSpPr>
            <a:xfrm>
              <a:off x="7751852" y="3501008"/>
              <a:ext cx="916666" cy="1894854"/>
              <a:chOff x="7615774" y="4005064"/>
              <a:chExt cx="916666" cy="1894854"/>
            </a:xfrm>
          </p:grpSpPr>
          <p:cxnSp>
            <p:nvCxnSpPr>
              <p:cNvPr id="49" name="直線矢印コネクタ 48"/>
              <p:cNvCxnSpPr/>
              <p:nvPr/>
            </p:nvCxnSpPr>
            <p:spPr>
              <a:xfrm flipV="1">
                <a:off x="7740352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角丸四角形 62"/>
              <p:cNvSpPr/>
              <p:nvPr/>
            </p:nvSpPr>
            <p:spPr>
              <a:xfrm>
                <a:off x="7963703" y="4165049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角丸四角形 63"/>
              <p:cNvSpPr/>
              <p:nvPr/>
            </p:nvSpPr>
            <p:spPr>
              <a:xfrm>
                <a:off x="7963703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>
                <a:off x="7951592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7903806" y="5405154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7976334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68" name="テキスト ボックス 67"/>
              <p:cNvSpPr txBox="1"/>
              <p:nvPr/>
            </p:nvSpPr>
            <p:spPr>
              <a:xfrm>
                <a:off x="7963703" y="4165049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69" name="直線コネクタ 68"/>
              <p:cNvCxnSpPr/>
              <p:nvPr/>
            </p:nvCxnSpPr>
            <p:spPr>
              <a:xfrm>
                <a:off x="7615774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7615774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>
                <a:off x="7615774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グループ化 17"/>
            <p:cNvGrpSpPr/>
            <p:nvPr/>
          </p:nvGrpSpPr>
          <p:grpSpPr>
            <a:xfrm>
              <a:off x="5788198" y="3501008"/>
              <a:ext cx="936104" cy="1894854"/>
              <a:chOff x="5652120" y="4005064"/>
              <a:chExt cx="936104" cy="1894854"/>
            </a:xfrm>
          </p:grpSpPr>
          <p:sp>
            <p:nvSpPr>
              <p:cNvPr id="61" name="角丸四角形 60"/>
              <p:cNvSpPr/>
              <p:nvPr/>
            </p:nvSpPr>
            <p:spPr>
              <a:xfrm>
                <a:off x="6000049" y="5405154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6000049" y="4829090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角丸四角形 15"/>
              <p:cNvSpPr/>
              <p:nvPr/>
            </p:nvSpPr>
            <p:spPr>
              <a:xfrm>
                <a:off x="6000049" y="4181018"/>
                <a:ext cx="516167" cy="400110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" name="テキスト ボックス 4"/>
              <p:cNvSpPr txBox="1"/>
              <p:nvPr/>
            </p:nvSpPr>
            <p:spPr>
              <a:xfrm>
                <a:off x="5959590" y="4181018"/>
                <a:ext cx="6286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A, H</a:t>
                </a:r>
                <a:endParaRPr kumimoji="1" lang="ja-JP" altLang="en-US" sz="2000" b="1" dirty="0"/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6012680" y="4829090"/>
                <a:ext cx="4315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</a:t>
                </a:r>
                <a:endParaRPr kumimoji="1" lang="ja-JP" altLang="en-US" sz="2000" b="1" baseline="30000" dirty="0"/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6000049" y="5405154"/>
                <a:ext cx="51616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 smtClean="0"/>
                  <a:t>H</a:t>
                </a:r>
                <a:r>
                  <a:rPr kumimoji="1" lang="en-US" altLang="ja-JP" sz="2000" b="1" baseline="30000" dirty="0" smtClean="0"/>
                  <a:t>++</a:t>
                </a:r>
                <a:endParaRPr kumimoji="1" lang="ja-JP" altLang="en-US" sz="2000" b="1" baseline="30000" dirty="0"/>
              </a:p>
            </p:txBody>
          </p:sp>
          <p:cxnSp>
            <p:nvCxnSpPr>
              <p:cNvPr id="15" name="直線コネクタ 14"/>
              <p:cNvCxnSpPr/>
              <p:nvPr/>
            </p:nvCxnSpPr>
            <p:spPr>
              <a:xfrm>
                <a:off x="5652120" y="4365104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>
                <a:off x="5652120" y="5013176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5652120" y="5589240"/>
                <a:ext cx="2880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矢印コネクタ 71"/>
              <p:cNvCxnSpPr/>
              <p:nvPr/>
            </p:nvCxnSpPr>
            <p:spPr>
              <a:xfrm flipV="1">
                <a:off x="5796136" y="4005064"/>
                <a:ext cx="0" cy="189485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テキスト ボックス 16"/>
            <p:cNvSpPr txBox="1"/>
            <p:nvPr/>
          </p:nvSpPr>
          <p:spPr>
            <a:xfrm>
              <a:off x="5428158" y="3100898"/>
              <a:ext cx="1504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Case I (</a:t>
              </a:r>
              <a:r>
                <a:rPr lang="en-US" altLang="ja-JP" b="1" dirty="0"/>
                <a:t>λ</a:t>
              </a:r>
              <a:r>
                <a:rPr lang="en-US" altLang="ja-JP" b="1" baseline="-25000" dirty="0"/>
                <a:t>5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&gt; 0</a:t>
              </a:r>
              <a:r>
                <a:rPr kumimoji="1" lang="en-US" altLang="ja-JP" b="1" dirty="0" smtClean="0"/>
                <a:t>)</a:t>
              </a:r>
              <a:endParaRPr kumimoji="1" lang="ja-JP" altLang="en-US" b="1" dirty="0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7429839" y="3100898"/>
              <a:ext cx="16786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Case II</a:t>
              </a:r>
              <a:r>
                <a:rPr lang="en-US" altLang="ja-JP" sz="2000" b="1" dirty="0" smtClean="0"/>
                <a:t> </a:t>
              </a:r>
              <a:r>
                <a:rPr lang="en-US" altLang="ja-JP" sz="2000" b="1" dirty="0"/>
                <a:t>(λ</a:t>
              </a:r>
              <a:r>
                <a:rPr lang="en-US" altLang="ja-JP" sz="2000" b="1" baseline="-25000" dirty="0"/>
                <a:t>5</a:t>
              </a:r>
              <a:r>
                <a:rPr lang="en-US" altLang="ja-JP" sz="2000" b="1" dirty="0"/>
                <a:t> </a:t>
              </a:r>
              <a:r>
                <a:rPr lang="en-US" altLang="ja-JP" sz="2000" b="1" dirty="0" smtClean="0"/>
                <a:t>&lt; </a:t>
              </a:r>
              <a:r>
                <a:rPr lang="en-US" altLang="ja-JP" sz="2000" b="1" dirty="0"/>
                <a:t>0</a:t>
              </a:r>
              <a:r>
                <a:rPr lang="en-US" altLang="ja-JP" sz="2000" b="1" dirty="0" smtClean="0"/>
                <a:t>)</a:t>
              </a:r>
              <a:endParaRPr kumimoji="1" lang="ja-JP" altLang="en-US" sz="2000" b="1" dirty="0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4996110" y="3429000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kumimoji="1" lang="ja-JP" altLang="en-US" b="1" dirty="0">
                <a:solidFill>
                  <a:srgbClr val="0070C0"/>
                </a:solidFill>
              </a:endParaRP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6977206" y="3429000"/>
              <a:ext cx="6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rgbClr val="0070C0"/>
                  </a:solidFill>
                </a:rPr>
                <a:t>Mass</a:t>
              </a:r>
              <a:endParaRPr kumimoji="1" lang="ja-JP" altLang="en-US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144016" y="3912151"/>
            <a:ext cx="5284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Under v</a:t>
            </a:r>
            <a:r>
              <a:rPr kumimoji="1" lang="en-US" altLang="ja-JP" sz="2000" baseline="-25000" dirty="0" smtClean="0"/>
              <a:t>Δ</a:t>
            </a:r>
            <a:r>
              <a:rPr kumimoji="1" lang="en-US" altLang="ja-JP" sz="2000" dirty="0" smtClean="0"/>
              <a:t> &lt;&lt; </a:t>
            </a:r>
            <a:r>
              <a:rPr kumimoji="1" lang="en-US" altLang="ja-JP" sz="2000" dirty="0" err="1" smtClean="0"/>
              <a:t>v</a:t>
            </a:r>
            <a:r>
              <a:rPr kumimoji="1" lang="en-US" altLang="ja-JP" sz="2000" baseline="-25000" dirty="0" err="1" smtClean="0"/>
              <a:t>Φ</a:t>
            </a:r>
            <a:r>
              <a:rPr kumimoji="1" lang="en-US" altLang="ja-JP" sz="2000" baseline="-25000" dirty="0" smtClean="0"/>
              <a:t> </a:t>
            </a:r>
            <a:r>
              <a:rPr kumimoji="1" lang="en-US" altLang="ja-JP" sz="2000" dirty="0" smtClean="0"/>
              <a:t>(From experimental data </a:t>
            </a:r>
            <a:r>
              <a:rPr lang="en-US" altLang="ja-JP" sz="2000" dirty="0" err="1" smtClean="0"/>
              <a:t>ρ</a:t>
            </a:r>
            <a:r>
              <a:rPr lang="en-US" altLang="ja-JP" sz="2000" baseline="-25000" dirty="0" err="1" smtClean="0"/>
              <a:t>exp</a:t>
            </a:r>
            <a:r>
              <a:rPr lang="en-US" altLang="ja-JP" sz="2000" dirty="0" smtClean="0"/>
              <a:t> ~ 1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56" name="正方形/長方形 55"/>
          <p:cNvSpPr/>
          <p:nvPr/>
        </p:nvSpPr>
        <p:spPr>
          <a:xfrm>
            <a:off x="1323702" y="5330825"/>
            <a:ext cx="288862" cy="2564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aseline="-25000" dirty="0"/>
              <a:t>Φ</a:t>
            </a:r>
            <a:endParaRPr lang="ja-JP" altLang="en-US" sz="1600" baseline="-25000" dirty="0"/>
          </a:p>
        </p:txBody>
      </p:sp>
      <p:sp>
        <p:nvSpPr>
          <p:cNvPr id="60" name="正方形/長方形 59"/>
          <p:cNvSpPr/>
          <p:nvPr/>
        </p:nvSpPr>
        <p:spPr>
          <a:xfrm>
            <a:off x="179511" y="3305309"/>
            <a:ext cx="4432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 Characteristic mass relation is predicted. 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932041" y="3284984"/>
            <a:ext cx="4104455" cy="461665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i="1" dirty="0" err="1"/>
              <a:t>m</a:t>
            </a:r>
            <a:r>
              <a:rPr lang="en-US" altLang="ja-JP" sz="2400" i="1" baseline="-25000" dirty="0" err="1"/>
              <a:t>H</a:t>
            </a:r>
            <a:r>
              <a:rPr lang="en-US" altLang="ja-JP" sz="2400" i="1" baseline="-25000" dirty="0"/>
              <a:t>++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≃ </a:t>
            </a:r>
            <a:r>
              <a:rPr lang="en-US" altLang="ja-JP" sz="2400" i="1" dirty="0"/>
              <a:t>m</a:t>
            </a:r>
            <a:r>
              <a:rPr lang="en-US" altLang="ja-JP" sz="2400" i="1" baseline="-25000" dirty="0"/>
              <a:t>H+</a:t>
            </a:r>
            <a:r>
              <a:rPr lang="en-US" altLang="ja-JP" sz="2400" i="1" baseline="30000" dirty="0"/>
              <a:t>2</a:t>
            </a:r>
            <a:r>
              <a:rPr lang="en-US" altLang="ja-JP" sz="2400" i="1" dirty="0"/>
              <a:t> </a:t>
            </a:r>
            <a:r>
              <a:rPr lang="ja-JP" altLang="en-US" sz="2400" i="1" dirty="0"/>
              <a:t>－ </a:t>
            </a:r>
            <a:r>
              <a:rPr lang="en-US" altLang="ja-JP" sz="2400" i="1" dirty="0" smtClean="0"/>
              <a:t>m</a:t>
            </a:r>
            <a:r>
              <a:rPr lang="en-US" altLang="ja-JP" sz="2400" i="1" baseline="-25000" dirty="0" smtClean="0"/>
              <a:t>A</a:t>
            </a:r>
            <a:r>
              <a:rPr lang="en-US" altLang="ja-JP" sz="2400" i="1" baseline="30000" dirty="0" smtClean="0"/>
              <a:t>2</a:t>
            </a:r>
            <a:endParaRPr lang="en-US" altLang="ja-JP" sz="2400" dirty="0"/>
          </a:p>
        </p:txBody>
      </p:sp>
      <p:sp>
        <p:nvSpPr>
          <p:cNvPr id="54" name="正方形/長方形 53"/>
          <p:cNvSpPr/>
          <p:nvPr/>
        </p:nvSpPr>
        <p:spPr>
          <a:xfrm>
            <a:off x="248670" y="1844824"/>
            <a:ext cx="2307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>
                <a:solidFill>
                  <a:srgbClr val="00B050"/>
                </a:solidFill>
              </a:rPr>
              <a:t>★ </a:t>
            </a:r>
            <a:r>
              <a:rPr lang="en-US" altLang="ja-JP" b="1" dirty="0" smtClean="0">
                <a:solidFill>
                  <a:srgbClr val="00B050"/>
                </a:solidFill>
              </a:rPr>
              <a:t> Extra Higgs bosons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9552" y="2564904"/>
            <a:ext cx="7686207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Doubly-charged H</a:t>
            </a:r>
            <a:r>
              <a:rPr lang="en-US" altLang="ja-JP" b="1" baseline="30000" dirty="0" smtClean="0">
                <a:solidFill>
                  <a:srgbClr val="002060"/>
                </a:solidFill>
              </a:rPr>
              <a:t>±</a:t>
            </a:r>
            <a:r>
              <a:rPr lang="en-US" altLang="ja-JP" b="1" baseline="30000" dirty="0">
                <a:solidFill>
                  <a:srgbClr val="002060"/>
                </a:solidFill>
              </a:rPr>
              <a:t>±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>, </a:t>
            </a:r>
            <a:r>
              <a:rPr kumimoji="1" lang="en-US" altLang="ja-JP" b="1" dirty="0" smtClean="0">
                <a:solidFill>
                  <a:srgbClr val="7030A0"/>
                </a:solidFill>
              </a:rPr>
              <a:t>Singly-charged </a:t>
            </a:r>
            <a:r>
              <a:rPr lang="en-US" altLang="ja-JP" b="1" dirty="0">
                <a:solidFill>
                  <a:srgbClr val="7030A0"/>
                </a:solidFill>
              </a:rPr>
              <a:t>H</a:t>
            </a:r>
            <a:r>
              <a:rPr lang="en-US" altLang="ja-JP" b="1" baseline="30000" dirty="0">
                <a:solidFill>
                  <a:srgbClr val="7030A0"/>
                </a:solidFill>
              </a:rPr>
              <a:t>±</a:t>
            </a:r>
            <a:r>
              <a:rPr kumimoji="1" lang="en-US" altLang="ja-JP" b="1" dirty="0" smtClean="0">
                <a:solidFill>
                  <a:srgbClr val="7030A0"/>
                </a:solidFill>
              </a:rPr>
              <a:t>, 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CP-odd A</a:t>
            </a:r>
            <a:r>
              <a:rPr kumimoji="1" lang="en-US" altLang="ja-JP" dirty="0" smtClean="0"/>
              <a:t> and </a:t>
            </a:r>
            <a:r>
              <a:rPr kumimoji="1" lang="en-US" altLang="ja-JP" b="1" dirty="0" smtClean="0">
                <a:solidFill>
                  <a:srgbClr val="00B0F0"/>
                </a:solidFill>
              </a:rPr>
              <a:t>CP-even Higgs boson H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3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301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Theoretical bounds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7503" y="1025783"/>
            <a:ext cx="5844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‣</a:t>
            </a:r>
            <a:r>
              <a:rPr lang="en-US" altLang="ja-JP" sz="2000" dirty="0" smtClean="0">
                <a:solidFill>
                  <a:srgbClr val="FF0000"/>
                </a:solidFill>
              </a:rPr>
              <a:t>Vacuum stability bound (Bounded from below)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79512" y="1684164"/>
            <a:ext cx="3303935" cy="520700"/>
            <a:chOff x="5306144" y="1801227"/>
            <a:chExt cx="3303935" cy="520700"/>
          </a:xfrm>
        </p:grpSpPr>
        <p:sp>
          <p:nvSpPr>
            <p:cNvPr id="25" name="AutoShape 1045"/>
            <p:cNvSpPr>
              <a:spLocks noChangeArrowheads="1"/>
            </p:cNvSpPr>
            <p:nvPr/>
          </p:nvSpPr>
          <p:spPr bwMode="auto">
            <a:xfrm>
              <a:off x="5306144" y="1801227"/>
              <a:ext cx="2938264" cy="457200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317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Text Box 1034"/>
            <p:cNvSpPr txBox="1">
              <a:spLocks noChangeArrowheads="1"/>
            </p:cNvSpPr>
            <p:nvPr/>
          </p:nvSpPr>
          <p:spPr bwMode="auto">
            <a:xfrm>
              <a:off x="5508104" y="1801227"/>
              <a:ext cx="310197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>
                      <a:alpha val="5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ja-JP" b="1" dirty="0"/>
                <a:t>V (rv</a:t>
              </a:r>
              <a:r>
                <a:rPr lang="en-US" altLang="ja-JP" b="1" baseline="-25000" dirty="0"/>
                <a:t>1</a:t>
              </a:r>
              <a:r>
                <a:rPr lang="en-US" altLang="ja-JP" b="1" dirty="0"/>
                <a:t>, rv</a:t>
              </a:r>
              <a:r>
                <a:rPr lang="en-US" altLang="ja-JP" b="1" baseline="-25000" dirty="0"/>
                <a:t>2</a:t>
              </a:r>
              <a:r>
                <a:rPr lang="en-US" altLang="ja-JP" b="1" dirty="0"/>
                <a:t>, …, </a:t>
              </a:r>
              <a:r>
                <a:rPr lang="en-US" altLang="ja-JP" b="1" dirty="0" err="1"/>
                <a:t>rv</a:t>
              </a:r>
              <a:r>
                <a:rPr lang="en-US" altLang="ja-JP" b="1" baseline="-25000" dirty="0" err="1"/>
                <a:t>n</a:t>
              </a:r>
              <a:r>
                <a:rPr lang="en-US" altLang="ja-JP" b="1" dirty="0"/>
                <a:t>) &gt; 0</a:t>
              </a:r>
            </a:p>
          </p:txBody>
        </p:sp>
        <p:grpSp>
          <p:nvGrpSpPr>
            <p:cNvPr id="28" name="Group 1035"/>
            <p:cNvGrpSpPr>
              <a:grpSpLocks/>
            </p:cNvGrpSpPr>
            <p:nvPr/>
          </p:nvGrpSpPr>
          <p:grpSpPr bwMode="auto">
            <a:xfrm>
              <a:off x="5363228" y="1801227"/>
              <a:ext cx="619125" cy="520700"/>
              <a:chOff x="426" y="2016"/>
              <a:chExt cx="390" cy="328"/>
            </a:xfrm>
          </p:grpSpPr>
          <p:sp>
            <p:nvSpPr>
              <p:cNvPr id="29" name="Text Box 1036"/>
              <p:cNvSpPr txBox="1">
                <a:spLocks noChangeArrowheads="1"/>
              </p:cNvSpPr>
              <p:nvPr/>
            </p:nvSpPr>
            <p:spPr bwMode="auto">
              <a:xfrm>
                <a:off x="426" y="2152"/>
                <a:ext cx="39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ja-JP" sz="1400" b="1" dirty="0"/>
                  <a:t>r→∞</a:t>
                </a:r>
              </a:p>
            </p:txBody>
          </p:sp>
          <p:sp>
            <p:nvSpPr>
              <p:cNvPr id="30" name="Text Box 1037"/>
              <p:cNvSpPr txBox="1">
                <a:spLocks noChangeArrowheads="1"/>
              </p:cNvSpPr>
              <p:nvPr/>
            </p:nvSpPr>
            <p:spPr bwMode="auto">
              <a:xfrm>
                <a:off x="427" y="2016"/>
                <a:ext cx="382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>
                        <a:alpha val="50000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ja-JP" b="1" dirty="0" err="1"/>
                  <a:t>lim</a:t>
                </a:r>
                <a:endParaRPr lang="en-US" altLang="ja-JP" b="1" dirty="0"/>
              </a:p>
            </p:txBody>
          </p:sp>
        </p:grpSp>
      </p:grpSp>
      <p:sp>
        <p:nvSpPr>
          <p:cNvPr id="34" name="テキスト ボックス 33"/>
          <p:cNvSpPr txBox="1"/>
          <p:nvPr/>
        </p:nvSpPr>
        <p:spPr>
          <a:xfrm>
            <a:off x="5292080" y="1104999"/>
            <a:ext cx="2384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 err="1" smtClean="0">
                <a:solidFill>
                  <a:srgbClr val="00B050"/>
                </a:solidFill>
              </a:rPr>
              <a:t>Arhrib</a:t>
            </a:r>
            <a:r>
              <a:rPr kumimoji="1" lang="en-US" altLang="ja-JP" sz="1400" i="1" dirty="0" smtClean="0">
                <a:solidFill>
                  <a:srgbClr val="00B050"/>
                </a:solidFill>
              </a:rPr>
              <a:t>, et al., PRD84, (2011)</a:t>
            </a:r>
            <a:endParaRPr kumimoji="1" lang="ja-JP" altLang="en-US" sz="1400" i="1" dirty="0">
              <a:solidFill>
                <a:srgbClr val="00B05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28880" y="2236802"/>
            <a:ext cx="1435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i="1" dirty="0" smtClean="0"/>
              <a:t>λ</a:t>
            </a:r>
            <a:r>
              <a:rPr lang="en-US" altLang="ja-JP" sz="2000" b="1" i="1" baseline="-25000" dirty="0" smtClean="0"/>
              <a:t>2</a:t>
            </a:r>
            <a:r>
              <a:rPr lang="en-US" altLang="ja-JP" sz="2000" b="1" i="1" dirty="0" smtClean="0"/>
              <a:t> = λ</a:t>
            </a:r>
            <a:r>
              <a:rPr lang="en-US" altLang="ja-JP" sz="2000" b="1" i="1" baseline="-25000" dirty="0" smtClean="0"/>
              <a:t>3</a:t>
            </a:r>
            <a:r>
              <a:rPr lang="en-US" altLang="ja-JP" sz="2000" b="1" i="1" dirty="0" smtClean="0"/>
              <a:t> = </a:t>
            </a:r>
            <a:r>
              <a:rPr lang="en-US" altLang="ja-JP" sz="2000" b="1" i="1" dirty="0" err="1" smtClean="0"/>
              <a:t>λ</a:t>
            </a:r>
            <a:r>
              <a:rPr lang="en-US" altLang="ja-JP" sz="2000" b="1" i="1" baseline="-25000" dirty="0" err="1" smtClean="0"/>
              <a:t>Δ</a:t>
            </a:r>
            <a:r>
              <a:rPr lang="en-US" altLang="ja-JP" sz="2000" b="1" i="1" dirty="0" smtClean="0"/>
              <a:t>  </a:t>
            </a:r>
            <a:endParaRPr kumimoji="1" lang="ja-JP" altLang="en-US" sz="2000" b="1" i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02" y="2709963"/>
            <a:ext cx="1903658" cy="30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03" y="3142011"/>
            <a:ext cx="4279921" cy="358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テキスト ボックス 35"/>
          <p:cNvSpPr txBox="1"/>
          <p:nvPr/>
        </p:nvSpPr>
        <p:spPr>
          <a:xfrm>
            <a:off x="251519" y="3645024"/>
            <a:ext cx="3519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‣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Perturbative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err="1">
                <a:solidFill>
                  <a:srgbClr val="FF0000"/>
                </a:solidFill>
              </a:rPr>
              <a:t>u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nitarity</a:t>
            </a:r>
            <a:r>
              <a:rPr lang="en-US" altLang="ja-JP" sz="2000" dirty="0" smtClean="0">
                <a:solidFill>
                  <a:srgbClr val="FF0000"/>
                </a:solidFill>
              </a:rPr>
              <a:t> bound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283968" y="3675802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 smtClean="0">
                <a:solidFill>
                  <a:srgbClr val="00B050"/>
                </a:solidFill>
              </a:rPr>
              <a:t>Aoki, </a:t>
            </a:r>
            <a:r>
              <a:rPr kumimoji="1" lang="en-US" altLang="ja-JP" sz="1400" i="1" dirty="0" err="1" smtClean="0">
                <a:solidFill>
                  <a:srgbClr val="00B050"/>
                </a:solidFill>
              </a:rPr>
              <a:t>Kanemura</a:t>
            </a:r>
            <a:r>
              <a:rPr kumimoji="1" lang="en-US" altLang="ja-JP" sz="1400" i="1" dirty="0" smtClean="0">
                <a:solidFill>
                  <a:srgbClr val="00B050"/>
                </a:solidFill>
              </a:rPr>
              <a:t>, PRD77, (2008); </a:t>
            </a:r>
            <a:r>
              <a:rPr kumimoji="1" lang="en-US" altLang="ja-JP" sz="1400" i="1" dirty="0" err="1" smtClean="0">
                <a:solidFill>
                  <a:srgbClr val="00B050"/>
                </a:solidFill>
              </a:rPr>
              <a:t>Arhrib</a:t>
            </a:r>
            <a:r>
              <a:rPr kumimoji="1" lang="en-US" altLang="ja-JP" sz="1400" i="1" dirty="0" smtClean="0">
                <a:solidFill>
                  <a:srgbClr val="00B050"/>
                </a:solidFill>
              </a:rPr>
              <a:t>, et al., PRD84, (2011)</a:t>
            </a:r>
            <a:endParaRPr kumimoji="1" lang="ja-JP" altLang="en-US" sz="1400" i="1" dirty="0">
              <a:solidFill>
                <a:srgbClr val="00B050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283968" y="3429000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 smtClean="0">
                <a:solidFill>
                  <a:srgbClr val="00B050"/>
                </a:solidFill>
              </a:rPr>
              <a:t>Lee, </a:t>
            </a:r>
            <a:r>
              <a:rPr kumimoji="1" lang="en-US" altLang="ja-JP" sz="1400" i="1" dirty="0" err="1" smtClean="0">
                <a:solidFill>
                  <a:srgbClr val="00B050"/>
                </a:solidFill>
              </a:rPr>
              <a:t>Quigg</a:t>
            </a:r>
            <a:r>
              <a:rPr kumimoji="1" lang="en-US" altLang="ja-JP" sz="1400" i="1" dirty="0" smtClean="0">
                <a:solidFill>
                  <a:srgbClr val="00B050"/>
                </a:solidFill>
              </a:rPr>
              <a:t>, Thacker, PRD16, (1977)</a:t>
            </a:r>
            <a:endParaRPr kumimoji="1" lang="ja-JP" altLang="en-US" sz="1400" i="1" dirty="0">
              <a:solidFill>
                <a:srgbClr val="00B050"/>
              </a:solidFill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94" y="4077072"/>
            <a:ext cx="1409634" cy="97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テキスト ボックス 39"/>
          <p:cNvSpPr txBox="1"/>
          <p:nvPr/>
        </p:nvSpPr>
        <p:spPr>
          <a:xfrm>
            <a:off x="2267744" y="4077072"/>
            <a:ext cx="5832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Symbol" pitchFamily="18" charset="2"/>
              </a:rPr>
              <a:t>j</a:t>
            </a:r>
            <a:r>
              <a:rPr lang="en-US" altLang="ja-JP" sz="1400" baseline="-25000" dirty="0" smtClean="0"/>
              <a:t>i</a:t>
            </a:r>
            <a:r>
              <a:rPr lang="en-US" altLang="ja-JP" sz="1400" dirty="0" smtClean="0"/>
              <a:t> : Longitudinal modes of weak gauge bosons and physical Higgs bosons </a:t>
            </a:r>
            <a:endParaRPr kumimoji="1" lang="ja-JP" altLang="en-US" sz="1400" dirty="0"/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492825"/>
            <a:ext cx="2592288" cy="398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629" y="5085184"/>
            <a:ext cx="5763771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テキスト ボックス 45"/>
          <p:cNvSpPr txBox="1"/>
          <p:nvPr/>
        </p:nvSpPr>
        <p:spPr>
          <a:xfrm>
            <a:off x="5550202" y="6093296"/>
            <a:ext cx="2262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|x</a:t>
            </a:r>
            <a:r>
              <a:rPr kumimoji="1" lang="en-US" altLang="ja-JP" sz="2400" b="1" baseline="-25000" dirty="0" smtClean="0"/>
              <a:t>i</a:t>
            </a:r>
            <a:r>
              <a:rPr kumimoji="1" lang="en-US" altLang="ja-JP" sz="2400" b="1" dirty="0" smtClean="0"/>
              <a:t>| &lt; 8π or 16π</a:t>
            </a:r>
            <a:endParaRPr kumimoji="1" lang="ja-JP" altLang="en-US" sz="24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32040" y="450912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or</a:t>
            </a:r>
            <a:r>
              <a:rPr kumimoji="1" lang="en-US" altLang="ja-JP" dirty="0" smtClean="0"/>
              <a:t> 1</a:t>
            </a:r>
            <a:endParaRPr kumimoji="1" lang="ja-JP" altLang="en-US" dirty="0"/>
          </a:p>
        </p:txBody>
      </p:sp>
      <p:sp>
        <p:nvSpPr>
          <p:cNvPr id="9" name="左中かっこ 8"/>
          <p:cNvSpPr/>
          <p:nvPr/>
        </p:nvSpPr>
        <p:spPr>
          <a:xfrm>
            <a:off x="2123728" y="5415607"/>
            <a:ext cx="284901" cy="1109737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1559" y="5661248"/>
            <a:ext cx="1440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Eigenvalues of the matrix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93923"/>
            <a:ext cx="4589346" cy="942989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4427984" y="163983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(4)</a:t>
            </a:r>
            <a:endParaRPr kumimoji="1" lang="ja-JP" altLang="en-US" sz="12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03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1110"/>
            <a:ext cx="681990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788024" y="4941168"/>
            <a:ext cx="1223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rgbClr val="FF0000"/>
                </a:solidFill>
              </a:rPr>
              <a:t>Allowed</a:t>
            </a:r>
            <a:endParaRPr kumimoji="1" lang="ja-JP" altLang="en-US" sz="2400" b="1" i="1" dirty="0">
              <a:solidFill>
                <a:srgbClr val="FF0000"/>
              </a:solidFill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Theoretical bounds</a:t>
            </a:r>
            <a:endParaRPr kumimoji="1" lang="ja-JP" altLang="en-US" sz="36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784824" y="1159445"/>
            <a:ext cx="314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Case for </a:t>
            </a:r>
            <a:r>
              <a:rPr lang="en-US" altLang="ja-JP" sz="2400" dirty="0"/>
              <a:t>λ</a:t>
            </a:r>
            <a:r>
              <a:rPr lang="en-US" altLang="ja-JP" sz="2400" baseline="-25000" dirty="0"/>
              <a:t>5</a:t>
            </a:r>
            <a:r>
              <a:rPr lang="en-US" altLang="ja-JP" sz="2400" dirty="0"/>
              <a:t> = 0 </a:t>
            </a:r>
            <a:r>
              <a:rPr kumimoji="1" lang="en-US" altLang="ja-JP" sz="2400" dirty="0" smtClean="0"/>
              <a:t>(</a:t>
            </a:r>
            <a:r>
              <a:rPr lang="en-US" altLang="ja-JP" sz="2400" dirty="0" err="1"/>
              <a:t>Δm</a:t>
            </a:r>
            <a:r>
              <a:rPr lang="en-US" altLang="ja-JP" sz="2400" dirty="0"/>
              <a:t> = 0 )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644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872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1-loop corrected W mass</a:t>
            </a:r>
            <a:endParaRPr kumimoji="1"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567" y="746120"/>
            <a:ext cx="29042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/>
              <a:t>ξ</a:t>
            </a:r>
            <a:r>
              <a:rPr lang="en-US" altLang="ja-JP" sz="2400" b="1" dirty="0" smtClean="0"/>
              <a:t> = </a:t>
            </a:r>
            <a:r>
              <a:rPr lang="en-US" altLang="ja-JP" sz="2400" b="1" dirty="0" err="1" smtClean="0"/>
              <a:t>m</a:t>
            </a:r>
            <a:r>
              <a:rPr lang="en-US" altLang="ja-JP" sz="2400" b="1" baseline="-25000" dirty="0" err="1" smtClean="0"/>
              <a:t>H</a:t>
            </a:r>
            <a:r>
              <a:rPr lang="en-US" altLang="ja-JP" sz="2400" b="1" baseline="-25000" dirty="0" smtClean="0"/>
              <a:t>++</a:t>
            </a:r>
            <a:r>
              <a:rPr lang="en-US" altLang="ja-JP" sz="2400" b="1" baseline="30000" dirty="0" smtClean="0"/>
              <a:t>2</a:t>
            </a:r>
            <a:r>
              <a:rPr lang="en-US" altLang="ja-JP" sz="2400" b="1" dirty="0" smtClean="0"/>
              <a:t>  – m</a:t>
            </a:r>
            <a:r>
              <a:rPr lang="en-US" altLang="ja-JP" sz="2400" b="1" baseline="-25000" dirty="0" smtClean="0"/>
              <a:t>H+</a:t>
            </a:r>
            <a:r>
              <a:rPr lang="en-US" altLang="ja-JP" sz="2400" b="1" baseline="30000" dirty="0" smtClean="0"/>
              <a:t>2</a:t>
            </a:r>
          </a:p>
          <a:p>
            <a:r>
              <a:rPr lang="en-US" altLang="ja-JP" b="1" dirty="0" err="1"/>
              <a:t>m</a:t>
            </a:r>
            <a:r>
              <a:rPr kumimoji="1" lang="en-US" altLang="ja-JP" b="1" dirty="0" err="1" smtClean="0"/>
              <a:t>h</a:t>
            </a:r>
            <a:r>
              <a:rPr kumimoji="1" lang="en-US" altLang="ja-JP" b="1" dirty="0" smtClean="0"/>
              <a:t> = 126 </a:t>
            </a:r>
            <a:r>
              <a:rPr kumimoji="1" lang="en-US" altLang="ja-JP" b="1" dirty="0" err="1" smtClean="0"/>
              <a:t>GeV</a:t>
            </a:r>
            <a:r>
              <a:rPr kumimoji="1" lang="en-US" altLang="ja-JP" b="1" dirty="0" smtClean="0"/>
              <a:t>, </a:t>
            </a:r>
            <a:r>
              <a:rPr lang="en-US" altLang="ja-JP" b="1" dirty="0" err="1" smtClean="0"/>
              <a:t>mt</a:t>
            </a:r>
            <a:r>
              <a:rPr lang="en-US" altLang="ja-JP" b="1" dirty="0" smtClean="0"/>
              <a:t> = 173 </a:t>
            </a:r>
            <a:r>
              <a:rPr lang="en-US" altLang="ja-JP" b="1" dirty="0" err="1" smtClean="0"/>
              <a:t>GeV</a:t>
            </a:r>
            <a:endParaRPr kumimoji="1" lang="ja-JP" altLang="en-US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9552" y="6237312"/>
            <a:ext cx="7739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 the large </a:t>
            </a:r>
            <a:r>
              <a:rPr lang="en-US" altLang="ja-JP" sz="2400" dirty="0" smtClean="0"/>
              <a:t>mass limit, the HTM can be decoupled to the SM.</a:t>
            </a:r>
            <a:endParaRPr kumimoji="1" lang="ja-JP" alt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004" y="1484784"/>
            <a:ext cx="6165332" cy="457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2" name="グループ化 31"/>
          <p:cNvGrpSpPr/>
          <p:nvPr/>
        </p:nvGrpSpPr>
        <p:grpSpPr>
          <a:xfrm>
            <a:off x="8025377" y="3594711"/>
            <a:ext cx="844744" cy="1807831"/>
            <a:chOff x="7615774" y="4005064"/>
            <a:chExt cx="916666" cy="1894854"/>
          </a:xfrm>
        </p:grpSpPr>
        <p:cxnSp>
          <p:nvCxnSpPr>
            <p:cNvPr id="48" name="直線矢印コネクタ 47"/>
            <p:cNvCxnSpPr/>
            <p:nvPr/>
          </p:nvCxnSpPr>
          <p:spPr>
            <a:xfrm flipV="1">
              <a:off x="7740352" y="4005064"/>
              <a:ext cx="0" cy="18948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角丸四角形 48"/>
            <p:cNvSpPr/>
            <p:nvPr/>
          </p:nvSpPr>
          <p:spPr>
            <a:xfrm>
              <a:off x="7963703" y="4165049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7963703" y="4829090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7951592" y="5405154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7903806" y="5405154"/>
              <a:ext cx="6286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A, H</a:t>
              </a:r>
              <a:endParaRPr kumimoji="1" lang="ja-JP" altLang="en-US" sz="2000" b="1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7976334" y="4829090"/>
              <a:ext cx="431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</a:t>
              </a:r>
              <a:endParaRPr kumimoji="1" lang="ja-JP" altLang="en-US" sz="2000" b="1" baseline="30000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7963703" y="4165049"/>
              <a:ext cx="516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++</a:t>
              </a:r>
              <a:endParaRPr kumimoji="1" lang="ja-JP" altLang="en-US" sz="2000" b="1" baseline="30000" dirty="0"/>
            </a:p>
          </p:txBody>
        </p:sp>
        <p:cxnSp>
          <p:nvCxnSpPr>
            <p:cNvPr id="55" name="直線コネクタ 54"/>
            <p:cNvCxnSpPr/>
            <p:nvPr/>
          </p:nvCxnSpPr>
          <p:spPr>
            <a:xfrm>
              <a:off x="7615774" y="4365104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>
              <a:off x="7615774" y="5013176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>
            <a:xfrm>
              <a:off x="7615774" y="5589240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グループ化 32"/>
          <p:cNvGrpSpPr/>
          <p:nvPr/>
        </p:nvGrpSpPr>
        <p:grpSpPr>
          <a:xfrm>
            <a:off x="7992383" y="1074431"/>
            <a:ext cx="975312" cy="1807831"/>
            <a:chOff x="5652120" y="4005064"/>
            <a:chExt cx="1058351" cy="1894854"/>
          </a:xfrm>
        </p:grpSpPr>
        <p:sp>
          <p:nvSpPr>
            <p:cNvPr id="38" name="角丸四角形 37"/>
            <p:cNvSpPr/>
            <p:nvPr/>
          </p:nvSpPr>
          <p:spPr>
            <a:xfrm>
              <a:off x="6000049" y="5405154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6000049" y="4829090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6000049" y="4181018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5959589" y="4181018"/>
              <a:ext cx="750882" cy="419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A, H</a:t>
              </a:r>
              <a:endParaRPr kumimoji="1" lang="ja-JP" altLang="en-US" sz="2000" b="1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6012680" y="4829090"/>
              <a:ext cx="431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</a:t>
              </a:r>
              <a:endParaRPr kumimoji="1" lang="ja-JP" altLang="en-US" sz="2000" b="1" baseline="30000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6000049" y="5405154"/>
              <a:ext cx="516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++</a:t>
              </a:r>
              <a:endParaRPr kumimoji="1" lang="ja-JP" altLang="en-US" sz="2000" b="1" baseline="30000" dirty="0"/>
            </a:p>
          </p:txBody>
        </p:sp>
        <p:cxnSp>
          <p:nvCxnSpPr>
            <p:cNvPr id="44" name="直線コネクタ 43"/>
            <p:cNvCxnSpPr/>
            <p:nvPr/>
          </p:nvCxnSpPr>
          <p:spPr>
            <a:xfrm>
              <a:off x="5652120" y="4365104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5652120" y="5013176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5652120" y="5589240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矢印コネクタ 46"/>
            <p:cNvCxnSpPr/>
            <p:nvPr/>
          </p:nvCxnSpPr>
          <p:spPr>
            <a:xfrm flipV="1">
              <a:off x="5796136" y="4005064"/>
              <a:ext cx="0" cy="18948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/>
          <p:cNvSpPr txBox="1"/>
          <p:nvPr/>
        </p:nvSpPr>
        <p:spPr>
          <a:xfrm>
            <a:off x="7550478" y="692696"/>
            <a:ext cx="78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Case I </a:t>
            </a:r>
            <a:endParaRPr kumimoji="1" lang="ja-JP" altLang="en-US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533703" y="321297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Case </a:t>
            </a:r>
            <a:r>
              <a:rPr lang="en-US" altLang="ja-JP" b="1" dirty="0"/>
              <a:t>II </a:t>
            </a:r>
            <a:endParaRPr kumimoji="1" lang="ja-JP" altLang="en-US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8353296" y="755733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Mass</a:t>
            </a:r>
            <a:endParaRPr kumimoji="1" lang="ja-JP" altLang="en-US" b="1" baseline="30000" dirty="0">
              <a:solidFill>
                <a:srgbClr val="0070C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305002" y="327158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Mass</a:t>
            </a:r>
            <a:endParaRPr lang="ja-JP" altLang="en-US" b="1" baseline="30000" dirty="0">
              <a:solidFill>
                <a:srgbClr val="0070C0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-36512" y="2060848"/>
            <a:ext cx="3240360" cy="3240360"/>
            <a:chOff x="-36512" y="2060848"/>
            <a:chExt cx="3240360" cy="3240360"/>
          </a:xfrm>
        </p:grpSpPr>
        <p:cxnSp>
          <p:nvCxnSpPr>
            <p:cNvPr id="59" name="直線矢印コネクタ 58"/>
            <p:cNvCxnSpPr>
              <a:stCxn id="62" idx="3"/>
            </p:cNvCxnSpPr>
            <p:nvPr/>
          </p:nvCxnSpPr>
          <p:spPr>
            <a:xfrm flipV="1">
              <a:off x="1946597" y="2242348"/>
              <a:ext cx="1257251" cy="18555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矢印コネクタ 60"/>
            <p:cNvCxnSpPr/>
            <p:nvPr/>
          </p:nvCxnSpPr>
          <p:spPr>
            <a:xfrm>
              <a:off x="1259632" y="4213356"/>
              <a:ext cx="1008112" cy="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テキスト ボックス 61"/>
            <p:cNvSpPr txBox="1"/>
            <p:nvPr/>
          </p:nvSpPr>
          <p:spPr>
            <a:xfrm>
              <a:off x="35496" y="2060848"/>
              <a:ext cx="19111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|ξ| = (</a:t>
              </a:r>
              <a:r>
                <a:rPr lang="en-US" altLang="ja-JP" sz="2000" b="1" dirty="0" smtClean="0">
                  <a:solidFill>
                    <a:srgbClr val="00B050"/>
                  </a:solidFill>
                </a:rPr>
                <a:t>2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00 </a:t>
              </a:r>
              <a:r>
                <a:rPr kumimoji="1" lang="en-US" altLang="ja-JP" sz="2000" b="1" dirty="0" err="1" smtClean="0">
                  <a:solidFill>
                    <a:srgbClr val="00B050"/>
                  </a:solidFill>
                </a:rPr>
                <a:t>GeV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)</a:t>
              </a:r>
              <a:r>
                <a:rPr kumimoji="1" lang="en-US" altLang="ja-JP" sz="2000" b="1" baseline="30000" dirty="0" smtClean="0">
                  <a:solidFill>
                    <a:srgbClr val="00B050"/>
                  </a:solidFill>
                </a:rPr>
                <a:t>2</a:t>
              </a:r>
              <a:endParaRPr kumimoji="1" lang="ja-JP" altLang="en-US" sz="2000" b="1" baseline="30000" dirty="0">
                <a:solidFill>
                  <a:srgbClr val="00B050"/>
                </a:solidFill>
              </a:endParaRPr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-36512" y="3801234"/>
              <a:ext cx="13821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|ξ| = </a:t>
              </a:r>
            </a:p>
            <a:p>
              <a:r>
                <a:rPr lang="en-US" altLang="ja-JP" sz="2000" b="1" dirty="0">
                  <a:solidFill>
                    <a:srgbClr val="00B050"/>
                  </a:solidFill>
                </a:rPr>
                <a:t> 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(</a:t>
              </a:r>
              <a:r>
                <a:rPr lang="en-US" altLang="ja-JP" sz="2000" b="1" dirty="0">
                  <a:solidFill>
                    <a:srgbClr val="00B050"/>
                  </a:solidFill>
                </a:rPr>
                <a:t>1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00 </a:t>
              </a:r>
              <a:r>
                <a:rPr kumimoji="1" lang="en-US" altLang="ja-JP" sz="2000" b="1" dirty="0" err="1" smtClean="0">
                  <a:solidFill>
                    <a:srgbClr val="00B050"/>
                  </a:solidFill>
                </a:rPr>
                <a:t>GeV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)</a:t>
              </a:r>
              <a:r>
                <a:rPr kumimoji="1" lang="en-US" altLang="ja-JP" sz="2000" b="1" baseline="30000" dirty="0" smtClean="0">
                  <a:solidFill>
                    <a:srgbClr val="00B050"/>
                  </a:solidFill>
                </a:rPr>
                <a:t>2</a:t>
              </a:r>
              <a:endParaRPr kumimoji="1" lang="ja-JP" altLang="en-US" sz="2000" b="1" baseline="30000" dirty="0">
                <a:solidFill>
                  <a:srgbClr val="00B050"/>
                </a:solidFill>
              </a:endParaRPr>
            </a:p>
          </p:txBody>
        </p:sp>
        <p:cxnSp>
          <p:nvCxnSpPr>
            <p:cNvPr id="66" name="直線矢印コネクタ 65"/>
            <p:cNvCxnSpPr/>
            <p:nvPr/>
          </p:nvCxnSpPr>
          <p:spPr>
            <a:xfrm>
              <a:off x="1331640" y="5085183"/>
              <a:ext cx="1008112" cy="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テキスト ボックス 66"/>
            <p:cNvSpPr txBox="1"/>
            <p:nvPr/>
          </p:nvSpPr>
          <p:spPr>
            <a:xfrm>
              <a:off x="358423" y="4901098"/>
              <a:ext cx="9012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|ξ| = </a:t>
              </a:r>
              <a:r>
                <a:rPr lang="en-US" altLang="ja-JP" sz="2000" b="1" dirty="0">
                  <a:solidFill>
                    <a:srgbClr val="00B050"/>
                  </a:solidFill>
                </a:rPr>
                <a:t>0</a:t>
              </a:r>
              <a:endParaRPr kumimoji="1" lang="en-US" altLang="ja-JP" sz="2000" b="1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正方形/長方形 15"/>
          <p:cNvSpPr/>
          <p:nvPr/>
        </p:nvSpPr>
        <p:spPr>
          <a:xfrm>
            <a:off x="3491880" y="1340768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chemeClr val="tx1"/>
                </a:solidFill>
              </a:rPr>
              <a:t>μ = 5 </a:t>
            </a:r>
            <a:r>
              <a:rPr lang="en-US" altLang="ja-JP" sz="2000" b="1" dirty="0" err="1" smtClean="0">
                <a:solidFill>
                  <a:schemeClr val="tx1"/>
                </a:solidFill>
              </a:rPr>
              <a:t>GeV</a:t>
            </a:r>
            <a:endParaRPr lang="en-US" altLang="ja-JP" sz="2000" b="1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40398"/>
            <a:ext cx="1617202" cy="61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テキスト ボックス 57"/>
          <p:cNvSpPr txBox="1"/>
          <p:nvPr/>
        </p:nvSpPr>
        <p:spPr>
          <a:xfrm>
            <a:off x="8483012" y="652534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893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12776"/>
            <a:ext cx="6035005" cy="4481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7504" y="836712"/>
            <a:ext cx="290425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err="1" smtClean="0"/>
              <a:t>Δm</a:t>
            </a:r>
            <a:r>
              <a:rPr lang="en-US" altLang="ja-JP" sz="2400" b="1" dirty="0" smtClean="0"/>
              <a:t> = </a:t>
            </a:r>
            <a:r>
              <a:rPr lang="en-US" altLang="ja-JP" sz="2400" b="1" dirty="0" err="1" smtClean="0"/>
              <a:t>m</a:t>
            </a:r>
            <a:r>
              <a:rPr lang="en-US" altLang="ja-JP" sz="2400" b="1" baseline="-25000" dirty="0" err="1" smtClean="0"/>
              <a:t>H</a:t>
            </a:r>
            <a:r>
              <a:rPr lang="en-US" altLang="ja-JP" sz="2400" b="1" baseline="-25000" dirty="0" smtClean="0"/>
              <a:t>++</a:t>
            </a:r>
            <a:r>
              <a:rPr lang="en-US" altLang="ja-JP" sz="2400" b="1" dirty="0" smtClean="0"/>
              <a:t>  – </a:t>
            </a:r>
            <a:r>
              <a:rPr lang="en-US" altLang="ja-JP" sz="2400" b="1" dirty="0" err="1" smtClean="0"/>
              <a:t>m</a:t>
            </a:r>
            <a:r>
              <a:rPr lang="en-US" altLang="ja-JP" sz="2400" b="1" baseline="-25000" dirty="0" err="1" smtClean="0"/>
              <a:t>H</a:t>
            </a:r>
            <a:r>
              <a:rPr lang="en-US" altLang="ja-JP" sz="2400" b="1" baseline="-25000" dirty="0" smtClean="0"/>
              <a:t>+</a:t>
            </a:r>
          </a:p>
          <a:p>
            <a:r>
              <a:rPr lang="en-US" altLang="ja-JP" b="1" dirty="0" err="1"/>
              <a:t>mh</a:t>
            </a:r>
            <a:r>
              <a:rPr lang="en-US" altLang="ja-JP" b="1" dirty="0"/>
              <a:t> = 126 </a:t>
            </a:r>
            <a:r>
              <a:rPr lang="en-US" altLang="ja-JP" b="1" dirty="0" err="1"/>
              <a:t>GeV</a:t>
            </a:r>
            <a:r>
              <a:rPr lang="en-US" altLang="ja-JP" b="1" dirty="0"/>
              <a:t>, </a:t>
            </a:r>
            <a:r>
              <a:rPr lang="en-US" altLang="ja-JP" b="1" dirty="0" err="1"/>
              <a:t>mt</a:t>
            </a:r>
            <a:r>
              <a:rPr lang="en-US" altLang="ja-JP" b="1" dirty="0"/>
              <a:t> = 173 </a:t>
            </a:r>
            <a:r>
              <a:rPr lang="en-US" altLang="ja-JP" b="1" dirty="0" err="1"/>
              <a:t>GeV</a:t>
            </a:r>
            <a:endParaRPr lang="ja-JP" altLang="en-US" b="1" dirty="0"/>
          </a:p>
          <a:p>
            <a:endParaRPr kumimoji="1" lang="ja-JP" altLang="en-US" sz="2400" baseline="30000" dirty="0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590872" y="-993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1-loop corrected W mass</a:t>
            </a:r>
            <a:endParaRPr kumimoji="1"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27584" y="6165304"/>
            <a:ext cx="7524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For</a:t>
            </a:r>
            <a:r>
              <a:rPr kumimoji="1" lang="en-US" altLang="ja-JP" sz="2400" dirty="0" smtClean="0"/>
              <a:t> large triplet VEV case, large mass difference is favored. </a:t>
            </a:r>
            <a:endParaRPr kumimoji="1" lang="ja-JP" altLang="en-US" sz="2400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35496" y="3751987"/>
            <a:ext cx="4687353" cy="1621229"/>
            <a:chOff x="107504" y="3751987"/>
            <a:chExt cx="4687353" cy="1621229"/>
          </a:xfrm>
        </p:grpSpPr>
        <p:cxnSp>
          <p:nvCxnSpPr>
            <p:cNvPr id="9" name="直線矢印コネクタ 8"/>
            <p:cNvCxnSpPr>
              <a:stCxn id="15" idx="3"/>
            </p:cNvCxnSpPr>
            <p:nvPr/>
          </p:nvCxnSpPr>
          <p:spPr>
            <a:xfrm flipV="1">
              <a:off x="1523448" y="3789040"/>
              <a:ext cx="1414938" cy="163002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>
              <a:stCxn id="19" idx="3"/>
            </p:cNvCxnSpPr>
            <p:nvPr/>
          </p:nvCxnSpPr>
          <p:spPr>
            <a:xfrm flipV="1">
              <a:off x="1390227" y="4653137"/>
              <a:ext cx="1548159" cy="1596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 flipV="1">
              <a:off x="1777355" y="5157192"/>
              <a:ext cx="3017502" cy="15969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131720" y="3751987"/>
              <a:ext cx="13917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v</a:t>
              </a:r>
              <a:r>
                <a:rPr kumimoji="1" lang="en-US" altLang="ja-JP" sz="2000" b="1" baseline="-25000" dirty="0" smtClean="0">
                  <a:solidFill>
                    <a:srgbClr val="00B050"/>
                  </a:solidFill>
                </a:rPr>
                <a:t>Δ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 = 1 MeV</a:t>
              </a:r>
              <a:endParaRPr kumimoji="1" lang="ja-JP" alt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07504" y="4469050"/>
              <a:ext cx="12827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v</a:t>
              </a:r>
              <a:r>
                <a:rPr lang="en-US" altLang="ja-JP" sz="2000" b="1" baseline="-25000" dirty="0">
                  <a:solidFill>
                    <a:srgbClr val="00B050"/>
                  </a:solidFill>
                </a:rPr>
                <a:t>Δ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 = 5 </a:t>
              </a:r>
              <a:r>
                <a:rPr lang="en-US" altLang="ja-JP" sz="2000" b="1" dirty="0" err="1">
                  <a:solidFill>
                    <a:srgbClr val="00B050"/>
                  </a:solidFill>
                </a:rPr>
                <a:t>G</a:t>
              </a:r>
              <a:r>
                <a:rPr kumimoji="1" lang="en-US" altLang="ja-JP" sz="2000" b="1" dirty="0" err="1" smtClean="0">
                  <a:solidFill>
                    <a:srgbClr val="00B050"/>
                  </a:solidFill>
                </a:rPr>
                <a:t>eV</a:t>
              </a:r>
              <a:endParaRPr kumimoji="1" lang="ja-JP" alt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59904" y="4973106"/>
              <a:ext cx="14125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v</a:t>
              </a:r>
              <a:r>
                <a:rPr lang="en-US" altLang="ja-JP" sz="2000" b="1" baseline="-25000" dirty="0">
                  <a:solidFill>
                    <a:srgbClr val="00B050"/>
                  </a:solidFill>
                </a:rPr>
                <a:t>Δ</a:t>
              </a:r>
              <a:r>
                <a:rPr kumimoji="1" lang="en-US" altLang="ja-JP" sz="2000" b="1" dirty="0" smtClean="0">
                  <a:solidFill>
                    <a:srgbClr val="00B050"/>
                  </a:solidFill>
                </a:rPr>
                <a:t> = 10 </a:t>
              </a:r>
              <a:r>
                <a:rPr lang="en-US" altLang="ja-JP" sz="2000" b="1" dirty="0" err="1">
                  <a:solidFill>
                    <a:srgbClr val="00B050"/>
                  </a:solidFill>
                </a:rPr>
                <a:t>G</a:t>
              </a:r>
              <a:r>
                <a:rPr kumimoji="1" lang="en-US" altLang="ja-JP" sz="2000" b="1" dirty="0" err="1" smtClean="0">
                  <a:solidFill>
                    <a:srgbClr val="00B050"/>
                  </a:solidFill>
                </a:rPr>
                <a:t>eV</a:t>
              </a:r>
              <a:endParaRPr kumimoji="1" lang="ja-JP" altLang="en-US" sz="20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8025377" y="3594711"/>
            <a:ext cx="844744" cy="1807831"/>
            <a:chOff x="7615774" y="4005064"/>
            <a:chExt cx="916666" cy="1894854"/>
          </a:xfrm>
        </p:grpSpPr>
        <p:cxnSp>
          <p:nvCxnSpPr>
            <p:cNvPr id="16" name="直線矢印コネクタ 15"/>
            <p:cNvCxnSpPr/>
            <p:nvPr/>
          </p:nvCxnSpPr>
          <p:spPr>
            <a:xfrm flipV="1">
              <a:off x="7740352" y="4005064"/>
              <a:ext cx="0" cy="18948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角丸四角形 16"/>
            <p:cNvSpPr/>
            <p:nvPr/>
          </p:nvSpPr>
          <p:spPr>
            <a:xfrm>
              <a:off x="7963703" y="4165049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7963703" y="4829090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角丸四角形 21"/>
            <p:cNvSpPr/>
            <p:nvPr/>
          </p:nvSpPr>
          <p:spPr>
            <a:xfrm>
              <a:off x="7951592" y="5405154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7903806" y="5405154"/>
              <a:ext cx="6286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A, H</a:t>
              </a:r>
              <a:endParaRPr kumimoji="1" lang="ja-JP" altLang="en-US" sz="2000" b="1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7976334" y="4829090"/>
              <a:ext cx="431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</a:t>
              </a:r>
              <a:endParaRPr kumimoji="1" lang="ja-JP" altLang="en-US" sz="2000" b="1" baseline="30000" dirty="0"/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7963703" y="4165049"/>
              <a:ext cx="516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++</a:t>
              </a:r>
              <a:endParaRPr kumimoji="1" lang="ja-JP" altLang="en-US" sz="2000" b="1" baseline="30000" dirty="0"/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7615774" y="4365104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>
              <a:off x="7615774" y="5013176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7615774" y="5589240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グループ化 28"/>
          <p:cNvGrpSpPr/>
          <p:nvPr/>
        </p:nvGrpSpPr>
        <p:grpSpPr>
          <a:xfrm>
            <a:off x="7992383" y="1074431"/>
            <a:ext cx="975312" cy="1807831"/>
            <a:chOff x="5652120" y="4005064"/>
            <a:chExt cx="1058351" cy="1894854"/>
          </a:xfrm>
        </p:grpSpPr>
        <p:sp>
          <p:nvSpPr>
            <p:cNvPr id="30" name="角丸四角形 29"/>
            <p:cNvSpPr/>
            <p:nvPr/>
          </p:nvSpPr>
          <p:spPr>
            <a:xfrm>
              <a:off x="6000049" y="5405154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6000049" y="4829090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6000049" y="4181018"/>
              <a:ext cx="516167" cy="400110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5959589" y="4181018"/>
              <a:ext cx="750882" cy="419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/>
                <a:t>A, H</a:t>
              </a:r>
              <a:endParaRPr kumimoji="1" lang="ja-JP" altLang="en-US" sz="2000" b="1" dirty="0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6012680" y="4829090"/>
              <a:ext cx="4315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</a:t>
              </a:r>
              <a:endParaRPr kumimoji="1" lang="ja-JP" altLang="en-US" sz="2000" b="1" baseline="30000" dirty="0"/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6000049" y="5405154"/>
              <a:ext cx="516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/>
                <a:t>H</a:t>
              </a:r>
              <a:r>
                <a:rPr kumimoji="1" lang="en-US" altLang="ja-JP" sz="2000" b="1" baseline="30000" dirty="0" smtClean="0"/>
                <a:t>++</a:t>
              </a:r>
              <a:endParaRPr kumimoji="1" lang="ja-JP" altLang="en-US" sz="2000" b="1" baseline="30000" dirty="0"/>
            </a:p>
          </p:txBody>
        </p:sp>
        <p:cxnSp>
          <p:nvCxnSpPr>
            <p:cNvPr id="36" name="直線コネクタ 35"/>
            <p:cNvCxnSpPr/>
            <p:nvPr/>
          </p:nvCxnSpPr>
          <p:spPr>
            <a:xfrm>
              <a:off x="5652120" y="4365104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>
              <a:off x="5652120" y="5013176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5652120" y="5589240"/>
              <a:ext cx="28803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矢印コネクタ 38"/>
            <p:cNvCxnSpPr/>
            <p:nvPr/>
          </p:nvCxnSpPr>
          <p:spPr>
            <a:xfrm flipV="1">
              <a:off x="5796136" y="4005064"/>
              <a:ext cx="0" cy="189485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テキスト ボックス 39"/>
          <p:cNvSpPr txBox="1"/>
          <p:nvPr/>
        </p:nvSpPr>
        <p:spPr>
          <a:xfrm>
            <a:off x="7550478" y="692696"/>
            <a:ext cx="78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Case I </a:t>
            </a:r>
            <a:endParaRPr kumimoji="1" lang="ja-JP" altLang="en-US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533703" y="321297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Case </a:t>
            </a:r>
            <a:r>
              <a:rPr lang="en-US" altLang="ja-JP" b="1" dirty="0"/>
              <a:t>II </a:t>
            </a:r>
            <a:endParaRPr kumimoji="1" lang="ja-JP" altLang="en-US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353296" y="755733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Mass</a:t>
            </a:r>
            <a:endParaRPr kumimoji="1" lang="ja-JP" altLang="en-US" b="1" baseline="30000" dirty="0">
              <a:solidFill>
                <a:srgbClr val="0070C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305002" y="327158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0070C0"/>
                </a:solidFill>
              </a:rPr>
              <a:t>Mass</a:t>
            </a:r>
            <a:endParaRPr lang="ja-JP" altLang="en-US" b="1" baseline="30000" dirty="0">
              <a:solidFill>
                <a:srgbClr val="0070C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7/17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3963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" y="197768"/>
            <a:ext cx="8939336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Testing the Higgs Triplet Model at colliders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Indirect way (Decoupling case) 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-Precise </a:t>
            </a:r>
            <a:r>
              <a:rPr lang="en-US" altLang="ja-JP" sz="2400" dirty="0"/>
              <a:t>measurement for the Higgs couplings</a:t>
            </a:r>
            <a:r>
              <a:rPr lang="ja-JP" altLang="en-US" sz="2400" dirty="0"/>
              <a:t> 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  </a:t>
            </a:r>
            <a:r>
              <a:rPr lang="en-US" altLang="ja-JP" sz="2400" dirty="0" smtClean="0"/>
              <a:t>    Ex</a:t>
            </a:r>
            <a:r>
              <a:rPr lang="en-US" altLang="ja-JP" sz="2400" dirty="0"/>
              <a:t>.  </a:t>
            </a:r>
            <a:r>
              <a:rPr lang="en-US" altLang="ja-JP" sz="2400" dirty="0" err="1" smtClean="0"/>
              <a:t>hγγ</a:t>
            </a:r>
            <a:r>
              <a:rPr lang="en-US" altLang="ja-JP" sz="2400" dirty="0"/>
              <a:t>, </a:t>
            </a:r>
            <a:r>
              <a:rPr lang="en-US" altLang="ja-JP" sz="2400" dirty="0" err="1" smtClean="0"/>
              <a:t>hhh</a:t>
            </a:r>
            <a:r>
              <a:rPr lang="en-US" altLang="ja-JP" sz="2400" dirty="0" smtClean="0"/>
              <a:t>, </a:t>
            </a:r>
            <a:r>
              <a:rPr lang="en-US" altLang="ja-JP" sz="2400" dirty="0" err="1" smtClean="0"/>
              <a:t>hWW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hZZ</a:t>
            </a:r>
            <a:r>
              <a:rPr lang="en-US" altLang="ja-JP" sz="2400" dirty="0" smtClean="0"/>
              <a:t>, </a:t>
            </a:r>
            <a:r>
              <a:rPr lang="en-US" altLang="ja-JP" sz="2400" dirty="0"/>
              <a:t>…</a:t>
            </a:r>
          </a:p>
          <a:p>
            <a:pPr marL="0" indent="0">
              <a:buNone/>
            </a:pPr>
            <a:endParaRPr kumimoji="1" lang="en-US" altLang="ja-JP" sz="2800" dirty="0" smtClean="0"/>
          </a:p>
          <a:p>
            <a:r>
              <a:rPr kumimoji="1" lang="en-US" altLang="ja-JP" sz="2800" dirty="0" smtClean="0"/>
              <a:t>Direct way</a:t>
            </a:r>
            <a:endParaRPr lang="en-US" altLang="ja-JP" sz="2800" dirty="0"/>
          </a:p>
          <a:p>
            <a:pPr marL="0" indent="0">
              <a:buNone/>
            </a:pPr>
            <a:r>
              <a:rPr lang="en-US" altLang="ja-JP" sz="2400" dirty="0" smtClean="0"/>
              <a:t>   -Discovery of extra Higgs bosons</a:t>
            </a:r>
          </a:p>
          <a:p>
            <a:pPr marL="0" indent="0">
              <a:buNone/>
            </a:pPr>
            <a:r>
              <a:rPr lang="en-US" altLang="ja-JP" sz="2800" dirty="0" smtClean="0"/>
              <a:t>     </a:t>
            </a:r>
            <a:r>
              <a:rPr lang="en-US" altLang="ja-JP" sz="2400" dirty="0" smtClean="0"/>
              <a:t>Ex</a:t>
            </a:r>
            <a:r>
              <a:rPr lang="en-US" altLang="ja-JP" sz="2400" dirty="0"/>
              <a:t>. </a:t>
            </a:r>
            <a:r>
              <a:rPr lang="en-US" altLang="ja-JP" sz="2400" dirty="0" smtClean="0"/>
              <a:t>Doubly-charged </a:t>
            </a:r>
            <a:r>
              <a:rPr lang="en-US" altLang="ja-JP" sz="2400" dirty="0"/>
              <a:t>Higgs boson, </a:t>
            </a:r>
            <a:r>
              <a:rPr lang="en-US" altLang="ja-JP" sz="2400" dirty="0" smtClean="0"/>
              <a:t>Singly-charged </a:t>
            </a:r>
            <a:r>
              <a:rPr lang="en-US" altLang="ja-JP" sz="2400" dirty="0"/>
              <a:t>Higgs boson, </a:t>
            </a:r>
            <a:r>
              <a:rPr lang="en-US" altLang="ja-JP" sz="2400" dirty="0" smtClean="0"/>
              <a:t>…</a:t>
            </a:r>
          </a:p>
          <a:p>
            <a:pPr marL="0" indent="0">
              <a:buNone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 - Testing the mass spectrum among the triplet like Higgs  bosons.</a:t>
            </a:r>
          </a:p>
          <a:p>
            <a:pPr marL="0" indent="0">
              <a:buNone/>
            </a:pPr>
            <a:r>
              <a:rPr lang="en-US" altLang="ja-JP" sz="2400" dirty="0" smtClean="0"/>
              <a:t>     </a:t>
            </a:r>
            <a:endParaRPr lang="en-US" altLang="ja-JP" sz="2800" dirty="0" smtClean="0"/>
          </a:p>
        </p:txBody>
      </p:sp>
      <p:grpSp>
        <p:nvGrpSpPr>
          <p:cNvPr id="4" name="グループ化 8214"/>
          <p:cNvGrpSpPr>
            <a:grpSpLocks/>
          </p:cNvGrpSpPr>
          <p:nvPr/>
        </p:nvGrpSpPr>
        <p:grpSpPr bwMode="auto">
          <a:xfrm>
            <a:off x="5940152" y="1340768"/>
            <a:ext cx="2937593" cy="2667000"/>
            <a:chOff x="6011960" y="2204864"/>
            <a:chExt cx="2937783" cy="2668064"/>
          </a:xfrm>
        </p:grpSpPr>
        <p:cxnSp>
          <p:nvCxnSpPr>
            <p:cNvPr id="5" name="直線矢印コネクタ 4"/>
            <p:cNvCxnSpPr/>
            <p:nvPr/>
          </p:nvCxnSpPr>
          <p:spPr>
            <a:xfrm flipV="1">
              <a:off x="7164163" y="2204864"/>
              <a:ext cx="0" cy="266806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/>
            <p:cNvCxnSpPr/>
            <p:nvPr/>
          </p:nvCxnSpPr>
          <p:spPr>
            <a:xfrm>
              <a:off x="7055735" y="4434603"/>
              <a:ext cx="215914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8204"/>
            <p:cNvSpPr txBox="1">
              <a:spLocks noChangeArrowheads="1"/>
            </p:cNvSpPr>
            <p:nvPr/>
          </p:nvSpPr>
          <p:spPr bwMode="auto">
            <a:xfrm>
              <a:off x="6011960" y="4214926"/>
              <a:ext cx="1077609" cy="400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 smtClean="0"/>
                <a:t>126 </a:t>
              </a:r>
              <a:r>
                <a:rPr lang="en-US" altLang="ja-JP" sz="2000" b="1" dirty="0" err="1" smtClean="0"/>
                <a:t>GeV</a:t>
              </a:r>
              <a:endParaRPr lang="ja-JP" altLang="en-US" sz="2000" b="1" dirty="0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7452635" y="4147152"/>
              <a:ext cx="863656" cy="474851"/>
            </a:xfrm>
            <a:prstGeom prst="ellipse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9" name="テキスト ボックス 8207"/>
            <p:cNvSpPr txBox="1">
              <a:spLocks noChangeArrowheads="1"/>
            </p:cNvSpPr>
            <p:nvPr/>
          </p:nvSpPr>
          <p:spPr bwMode="auto">
            <a:xfrm>
              <a:off x="7654564" y="4122617"/>
              <a:ext cx="34977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400" b="1"/>
                <a:t>h</a:t>
              </a:r>
              <a:endParaRPr lang="ja-JP" altLang="en-US" sz="2400" b="1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7271649" y="2465318"/>
              <a:ext cx="1671745" cy="949704"/>
            </a:xfrm>
            <a:prstGeom prst="ellipse">
              <a:avLst/>
            </a:prstGeom>
            <a:solidFill>
              <a:srgbClr val="92D050">
                <a:alpha val="4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7014457" y="3561130"/>
              <a:ext cx="1928936" cy="214399"/>
            </a:xfrm>
            <a:custGeom>
              <a:avLst/>
              <a:gdLst>
                <a:gd name="connsiteX0" fmla="*/ 0 w 1928812"/>
                <a:gd name="connsiteY0" fmla="*/ 0 h 214312"/>
                <a:gd name="connsiteX1" fmla="*/ 314325 w 1928812"/>
                <a:gd name="connsiteY1" fmla="*/ 171450 h 214312"/>
                <a:gd name="connsiteX2" fmla="*/ 757237 w 1928812"/>
                <a:gd name="connsiteY2" fmla="*/ 14287 h 214312"/>
                <a:gd name="connsiteX3" fmla="*/ 1171575 w 1928812"/>
                <a:gd name="connsiteY3" fmla="*/ 171450 h 214312"/>
                <a:gd name="connsiteX4" fmla="*/ 1514475 w 1928812"/>
                <a:gd name="connsiteY4" fmla="*/ 14287 h 214312"/>
                <a:gd name="connsiteX5" fmla="*/ 1928812 w 1928812"/>
                <a:gd name="connsiteY5" fmla="*/ 214312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8812" h="214312">
                  <a:moveTo>
                    <a:pt x="0" y="0"/>
                  </a:moveTo>
                  <a:cubicBezTo>
                    <a:pt x="94059" y="84534"/>
                    <a:pt x="188119" y="169069"/>
                    <a:pt x="314325" y="171450"/>
                  </a:cubicBezTo>
                  <a:cubicBezTo>
                    <a:pt x="440531" y="173831"/>
                    <a:pt x="614362" y="14287"/>
                    <a:pt x="757237" y="14287"/>
                  </a:cubicBezTo>
                  <a:cubicBezTo>
                    <a:pt x="900112" y="14287"/>
                    <a:pt x="1045369" y="171450"/>
                    <a:pt x="1171575" y="171450"/>
                  </a:cubicBezTo>
                  <a:cubicBezTo>
                    <a:pt x="1297781" y="171450"/>
                    <a:pt x="1388269" y="7143"/>
                    <a:pt x="1514475" y="14287"/>
                  </a:cubicBezTo>
                  <a:cubicBezTo>
                    <a:pt x="1640681" y="21431"/>
                    <a:pt x="1784746" y="117871"/>
                    <a:pt x="1928812" y="214312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7020807" y="3646889"/>
              <a:ext cx="1928936" cy="214399"/>
            </a:xfrm>
            <a:custGeom>
              <a:avLst/>
              <a:gdLst>
                <a:gd name="connsiteX0" fmla="*/ 0 w 1928812"/>
                <a:gd name="connsiteY0" fmla="*/ 0 h 214312"/>
                <a:gd name="connsiteX1" fmla="*/ 314325 w 1928812"/>
                <a:gd name="connsiteY1" fmla="*/ 171450 h 214312"/>
                <a:gd name="connsiteX2" fmla="*/ 757237 w 1928812"/>
                <a:gd name="connsiteY2" fmla="*/ 14287 h 214312"/>
                <a:gd name="connsiteX3" fmla="*/ 1171575 w 1928812"/>
                <a:gd name="connsiteY3" fmla="*/ 171450 h 214312"/>
                <a:gd name="connsiteX4" fmla="*/ 1514475 w 1928812"/>
                <a:gd name="connsiteY4" fmla="*/ 14287 h 214312"/>
                <a:gd name="connsiteX5" fmla="*/ 1928812 w 1928812"/>
                <a:gd name="connsiteY5" fmla="*/ 214312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8812" h="214312">
                  <a:moveTo>
                    <a:pt x="0" y="0"/>
                  </a:moveTo>
                  <a:cubicBezTo>
                    <a:pt x="94059" y="84534"/>
                    <a:pt x="188119" y="169069"/>
                    <a:pt x="314325" y="171450"/>
                  </a:cubicBezTo>
                  <a:cubicBezTo>
                    <a:pt x="440531" y="173831"/>
                    <a:pt x="614362" y="14287"/>
                    <a:pt x="757237" y="14287"/>
                  </a:cubicBezTo>
                  <a:cubicBezTo>
                    <a:pt x="900112" y="14287"/>
                    <a:pt x="1045369" y="171450"/>
                    <a:pt x="1171575" y="171450"/>
                  </a:cubicBezTo>
                  <a:cubicBezTo>
                    <a:pt x="1297781" y="171450"/>
                    <a:pt x="1388269" y="7143"/>
                    <a:pt x="1514475" y="14287"/>
                  </a:cubicBezTo>
                  <a:cubicBezTo>
                    <a:pt x="1640681" y="21431"/>
                    <a:pt x="1784746" y="117871"/>
                    <a:pt x="1928812" y="214312"/>
                  </a:cubicBezTo>
                </a:path>
              </a:pathLst>
            </a:cu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テキスト ボックス 8212"/>
            <p:cNvSpPr txBox="1">
              <a:spLocks noChangeArrowheads="1"/>
            </p:cNvSpPr>
            <p:nvPr/>
          </p:nvSpPr>
          <p:spPr bwMode="auto">
            <a:xfrm>
              <a:off x="7380200" y="2741072"/>
              <a:ext cx="1496532" cy="400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2000" b="1" dirty="0" smtClean="0"/>
                <a:t>H</a:t>
              </a:r>
              <a:r>
                <a:rPr lang="en-US" altLang="ja-JP" sz="2000" b="1" baseline="30000" dirty="0" smtClean="0"/>
                <a:t>++</a:t>
              </a:r>
              <a:r>
                <a:rPr lang="en-US" altLang="ja-JP" sz="2000" b="1" dirty="0" smtClean="0"/>
                <a:t>, H</a:t>
              </a:r>
              <a:r>
                <a:rPr lang="en-US" altLang="ja-JP" sz="2000" b="1" baseline="30000" dirty="0" smtClean="0"/>
                <a:t>+</a:t>
              </a:r>
              <a:r>
                <a:rPr lang="en-US" altLang="ja-JP" sz="2000" b="1" dirty="0" smtClean="0"/>
                <a:t>, H, A</a:t>
              </a:r>
              <a:endParaRPr lang="ja-JP" altLang="en-US" sz="2000" b="1" dirty="0"/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8483012" y="651605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8</a:t>
            </a:r>
            <a:r>
              <a:rPr kumimoji="1" lang="en-US" altLang="ja-JP" dirty="0" smtClean="0"/>
              <a:t>/17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173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37095</TotalTime>
  <Words>3234</Words>
  <Application>Microsoft Office PowerPoint</Application>
  <PresentationFormat>画面に合わせる (4:3)</PresentationFormat>
  <Paragraphs>638</Paragraphs>
  <Slides>36</Slides>
  <Notes>20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36</vt:i4>
      </vt:variant>
    </vt:vector>
  </HeadingPairs>
  <TitlesOfParts>
    <vt:vector size="37" baseType="lpstr">
      <vt:lpstr>Office ​​テーマ</vt:lpstr>
      <vt:lpstr>Renormalization of the Higgs sector in the triplet model</vt:lpstr>
      <vt:lpstr>The Higgs Triplet Model</vt:lpstr>
      <vt:lpstr>The Higgs Triplet Model</vt:lpstr>
      <vt:lpstr>Important predictions </vt:lpstr>
      <vt:lpstr>Theoretical bounds</vt:lpstr>
      <vt:lpstr>Theoretical bounds</vt:lpstr>
      <vt:lpstr>1-loop corrected W mass</vt:lpstr>
      <vt:lpstr>1-loop corrected W mass</vt:lpstr>
      <vt:lpstr>Testing the Higgs Triplet Model at colliders</vt:lpstr>
      <vt:lpstr>Higgs → γγ</vt:lpstr>
      <vt:lpstr>Renormalized hhh coupling</vt:lpstr>
      <vt:lpstr>Renormalized hZZ and hWW coupling</vt:lpstr>
      <vt:lpstr>Testing the Higgs Triplet Model at colliders</vt:lpstr>
      <vt:lpstr>Decay property of the triplet-like Higgs bosons [O(100) GeV case]</vt:lpstr>
      <vt:lpstr>Mass reconstruction at LHC</vt:lpstr>
      <vt:lpstr>Decay property of the triplet-like Higgs bosons [O(100) GeV case]</vt:lpstr>
      <vt:lpstr>Mass reconstruction at ILC</vt:lpstr>
      <vt:lpstr>Summary</vt:lpstr>
      <vt:lpstr>PowerPoint プレゼンテーション</vt:lpstr>
      <vt:lpstr>PowerPoint プレゼンテーション</vt:lpstr>
      <vt:lpstr>Cross section </vt:lpstr>
      <vt:lpstr>Renormalization of the Higgs potential</vt:lpstr>
      <vt:lpstr>Constraints from EW precision data</vt:lpstr>
      <vt:lpstr>Constraints from EW precision data</vt:lpstr>
      <vt:lpstr>Additional renormalization condition</vt:lpstr>
      <vt:lpstr>Diboson decay scenario</vt:lpstr>
      <vt:lpstr>Mass reconstruction at ILC</vt:lpstr>
      <vt:lpstr>Experimental bounds (Direct)</vt:lpstr>
      <vt:lpstr>Dilepton decay scenario</vt:lpstr>
      <vt:lpstr>Experimental bounds (Indirect)</vt:lpstr>
      <vt:lpstr>Radiative corrections to the mass spectrum</vt:lpstr>
      <vt:lpstr>Custodial Symmetry</vt:lpstr>
      <vt:lpstr>1-loop corrected W mass</vt:lpstr>
      <vt:lpstr>Production mechanisms at LHC</vt:lpstr>
      <vt:lpstr>PowerPoint プレゼンテーション</vt:lpstr>
      <vt:lpstr>Decay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of the  Higgs Triplet Model</dc:title>
  <dc:creator>Windows ユーザー</dc:creator>
  <cp:lastModifiedBy>Windows ユーザー</cp:lastModifiedBy>
  <cp:revision>624</cp:revision>
  <dcterms:created xsi:type="dcterms:W3CDTF">2012-04-16T13:17:07Z</dcterms:created>
  <dcterms:modified xsi:type="dcterms:W3CDTF">2012-10-23T14:05:43Z</dcterms:modified>
</cp:coreProperties>
</file>