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68" r:id="rId1"/>
  </p:sldMasterIdLst>
  <p:notesMasterIdLst>
    <p:notesMasterId r:id="rId20"/>
  </p:notesMasterIdLst>
  <p:handoutMasterIdLst>
    <p:handoutMasterId r:id="rId21"/>
  </p:handoutMasterIdLst>
  <p:sldIdLst>
    <p:sldId id="384" r:id="rId2"/>
    <p:sldId id="411" r:id="rId3"/>
    <p:sldId id="379" r:id="rId4"/>
    <p:sldId id="413" r:id="rId5"/>
    <p:sldId id="412" r:id="rId6"/>
    <p:sldId id="414" r:id="rId7"/>
    <p:sldId id="356" r:id="rId8"/>
    <p:sldId id="418" r:id="rId9"/>
    <p:sldId id="415" r:id="rId10"/>
    <p:sldId id="416" r:id="rId11"/>
    <p:sldId id="417" r:id="rId12"/>
    <p:sldId id="424" r:id="rId13"/>
    <p:sldId id="419" r:id="rId14"/>
    <p:sldId id="421" r:id="rId15"/>
    <p:sldId id="425" r:id="rId16"/>
    <p:sldId id="423" r:id="rId17"/>
    <p:sldId id="422" r:id="rId18"/>
    <p:sldId id="297" r:id="rId19"/>
  </p:sldIdLst>
  <p:sldSz cx="9144000" cy="6858000" type="screen4x3"/>
  <p:notesSz cx="6858000" cy="9144000"/>
  <p:custDataLst>
    <p:tags r:id="rId22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orman Graf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CC33"/>
    <a:srgbClr val="000099"/>
    <a:srgbClr val="996600"/>
    <a:srgbClr val="FF9900"/>
    <a:srgbClr val="9999FF"/>
    <a:srgbClr val="99BF99"/>
    <a:srgbClr val="C500C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61" autoAdjust="0"/>
    <p:restoredTop sz="94602" autoAdjust="0"/>
  </p:normalViewPr>
  <p:slideViewPr>
    <p:cSldViewPr>
      <p:cViewPr varScale="1">
        <p:scale>
          <a:sx n="68" d="100"/>
          <a:sy n="68" d="100"/>
        </p:scale>
        <p:origin x="-114" y="-8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7448C00-1D2E-4E56-A1AF-E46CBCC8825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Maryland Physics Department Colloquium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8D366-2F97-4221-B980-AA65C55CE9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A78C-662F-4D38-B014-CB18EC8C5F19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0FD60-2022-4923-A9CF-073979B228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A78C-662F-4D38-B014-CB18EC8C5F19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749B-F919-4C64-A53C-AAFC834D5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A78C-662F-4D38-B014-CB18EC8C5F19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D691-E24F-44CB-8123-795E15502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A78C-662F-4D38-B014-CB18EC8C5F19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DFDBA-7F0D-4E3D-8469-9001BD8AD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A78C-662F-4D38-B014-CB18EC8C5F19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452A-4197-4F0A-8E55-D048D3247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A78C-662F-4D38-B014-CB18EC8C5F19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B61F-420E-44C8-A9AF-6E4B7EE389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A78C-662F-4D38-B014-CB18EC8C5F19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A867-5B2B-498A-8519-CE6AAFD96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A78C-662F-4D38-B014-CB18EC8C5F19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D11C-5E18-4602-8B02-539B7F10D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A78C-662F-4D38-B014-CB18EC8C5F19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EA71A-5118-41CD-BF89-C35777810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A78C-662F-4D38-B014-CB18EC8C5F19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2BF7D-F091-4CEE-B3B6-6081E9B1D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2A78C-662F-4D38-B014-CB18EC8C5F19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72216-0278-471D-A92F-0118B31956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csim.org/detectors/sidloi3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jas.freehep.org/jas3" TargetMode="External"/><Relationship Id="rId3" Type="http://schemas.openxmlformats.org/officeDocument/2006/relationships/hyperlink" Target="http://www.lcsim.org/" TargetMode="External"/><Relationship Id="rId7" Type="http://schemas.openxmlformats.org/officeDocument/2006/relationships/hyperlink" Target="http://www.lcsim.org/software/lcdd" TargetMode="External"/><Relationship Id="rId2" Type="http://schemas.openxmlformats.org/officeDocument/2006/relationships/hyperlink" Target="http://confluence.slac.stanford.edu/display/ilc/Hom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csim.org/software/slic" TargetMode="External"/><Relationship Id="rId5" Type="http://schemas.openxmlformats.org/officeDocument/2006/relationships/hyperlink" Target="http://lcio.desy.de/" TargetMode="External"/><Relationship Id="rId10" Type="http://schemas.openxmlformats.org/officeDocument/2006/relationships/hyperlink" Target="http://wired.freehep.org/" TargetMode="External"/><Relationship Id="rId4" Type="http://schemas.openxmlformats.org/officeDocument/2006/relationships/hyperlink" Target="http://forum.linearcollider.org/" TargetMode="External"/><Relationship Id="rId9" Type="http://schemas.openxmlformats.org/officeDocument/2006/relationships/hyperlink" Target="http://aida.freehep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sidloiCutaway"/>
          <p:cNvPicPr>
            <a:picLocks noChangeAspect="1" noChangeArrowheads="1"/>
          </p:cNvPicPr>
          <p:nvPr/>
        </p:nvPicPr>
        <p:blipFill>
          <a:blip r:embed="rId2" cstate="print"/>
          <a:srcRect r="22681"/>
          <a:stretch>
            <a:fillRect/>
          </a:stretch>
        </p:blipFill>
        <p:spPr bwMode="auto">
          <a:xfrm>
            <a:off x="1295400" y="76200"/>
            <a:ext cx="6172200" cy="5971604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7772400" cy="1143000"/>
          </a:xfrm>
          <a:effectLst>
            <a:outerShdw blurRad="50800" dist="50800" dir="5400000" algn="ctr" rotWithShape="0">
              <a:schemeClr val="tx1"/>
            </a:outerShdw>
          </a:effectLst>
        </p:spPr>
        <p:txBody>
          <a:bodyPr>
            <a:normAutofit/>
          </a:bodyPr>
          <a:lstStyle/>
          <a:p>
            <a:r>
              <a:rPr lang="en-US" sz="4800" b="1" smtClean="0">
                <a:solidFill>
                  <a:srgbClr val="C00000"/>
                </a:solidFill>
                <a:latin typeface="Gill Sans MT" pitchFamily="34" charset="0"/>
              </a:rPr>
              <a:t>ALCPG Software Tools</a:t>
            </a:r>
            <a:endParaRPr lang="en-US" sz="4800" b="1" dirty="0">
              <a:solidFill>
                <a:srgbClr val="C00000"/>
              </a:solidFill>
              <a:latin typeface="Gill Sans MT" pitchFamily="34" charset="0"/>
            </a:endParaRPr>
          </a:p>
        </p:txBody>
      </p:sp>
      <p:sp>
        <p:nvSpPr>
          <p:cNvPr id="446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5105400"/>
            <a:ext cx="80772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 smtClean="0">
                <a:solidFill>
                  <a:schemeClr val="accent1"/>
                </a:solidFill>
                <a:latin typeface="Gill Sans MT" pitchFamily="34" charset="0"/>
              </a:rPr>
              <a:t>Jeremy </a:t>
            </a:r>
            <a:r>
              <a:rPr lang="en-US" sz="2800" b="1" smtClean="0">
                <a:solidFill>
                  <a:schemeClr val="accent1"/>
                </a:solidFill>
                <a:latin typeface="Gill Sans MT" pitchFamily="34" charset="0"/>
              </a:rPr>
              <a:t>McCormick, SLAC</a:t>
            </a:r>
            <a:endParaRPr lang="en-US" sz="2800" b="1" dirty="0" smtClean="0">
              <a:solidFill>
                <a:schemeClr val="accent1"/>
              </a:solidFill>
              <a:latin typeface="Gill Sans MT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accent1"/>
                </a:solidFill>
                <a:latin typeface="Gill Sans MT" pitchFamily="34" charset="0"/>
              </a:rPr>
              <a:t>LCWS 2012, UT Arlington</a:t>
            </a:r>
            <a:endParaRPr lang="en-US" sz="2800" b="1" dirty="0">
              <a:solidFill>
                <a:schemeClr val="accent1"/>
              </a:solidFill>
              <a:latin typeface="Gill Sans MT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accent1"/>
                </a:solidFill>
                <a:latin typeface="Gill Sans MT" pitchFamily="34" charset="0"/>
              </a:rPr>
              <a:t>October 23, 2012</a:t>
            </a:r>
            <a:endParaRPr lang="en-US" sz="2800" b="1" dirty="0">
              <a:solidFill>
                <a:schemeClr val="accent1"/>
              </a:solidFill>
              <a:latin typeface="Gill Sans MT" pitchFamily="34" charset="0"/>
            </a:endParaRPr>
          </a:p>
        </p:txBody>
      </p:sp>
      <p:pic>
        <p:nvPicPr>
          <p:cNvPr id="8" name="Picture 7" descr="SiD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5200" y="1676400"/>
            <a:ext cx="1828800" cy="1091184"/>
          </a:xfrm>
          <a:prstGeom prst="rect">
            <a:avLst/>
          </a:prstGeom>
        </p:spPr>
      </p:pic>
      <p:pic>
        <p:nvPicPr>
          <p:cNvPr id="9" name="Picture 8" descr="alcpg-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4419600"/>
            <a:ext cx="2795585" cy="385762"/>
          </a:xfrm>
          <a:prstGeom prst="rect">
            <a:avLst/>
          </a:prstGeom>
        </p:spPr>
      </p:pic>
      <p:pic>
        <p:nvPicPr>
          <p:cNvPr id="10" name="Picture 9" descr="SLAC_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10400" y="3352800"/>
            <a:ext cx="1964085" cy="5836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792162"/>
          </a:xfrm>
        </p:spPr>
        <p:txBody>
          <a:bodyPr/>
          <a:lstStyle/>
          <a:p>
            <a:r>
              <a:rPr lang="en-US" smtClean="0">
                <a:solidFill>
                  <a:srgbClr val="C00000"/>
                </a:solidFill>
              </a:rPr>
              <a:t>GeomConverter</a:t>
            </a:r>
            <a:endParaRPr lang="en-US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410200"/>
          </a:xfrm>
        </p:spPr>
        <p:txBody>
          <a:bodyPr>
            <a:normAutofit fontScale="70000" lnSpcReduction="20000"/>
          </a:bodyPr>
          <a:lstStyle/>
          <a:p>
            <a:r>
              <a:rPr lang="en-US" smtClean="0"/>
              <a:t>LCDD is too low-level for most users to hand code.</a:t>
            </a:r>
          </a:p>
          <a:p>
            <a:r>
              <a:rPr lang="en-US" smtClean="0"/>
              <a:t>Compact description provided for writing a high-level description of the geometry.</a:t>
            </a:r>
          </a:p>
          <a:p>
            <a:pPr lvl="1"/>
            <a:r>
              <a:rPr lang="en-US" smtClean="0"/>
              <a:t>detector names, number of layers, layer thicknesses/materials, readout identifiers, B-fields</a:t>
            </a:r>
          </a:p>
          <a:p>
            <a:r>
              <a:rPr lang="en-US" smtClean="0"/>
              <a:t>Java program converts from compact to different formats.</a:t>
            </a:r>
          </a:p>
          <a:p>
            <a:pPr lvl="1"/>
            <a:r>
              <a:rPr lang="en-US" smtClean="0"/>
              <a:t>LCDD</a:t>
            </a:r>
          </a:p>
          <a:p>
            <a:pPr lvl="1"/>
            <a:r>
              <a:rPr lang="en-US" smtClean="0"/>
              <a:t>HepRep</a:t>
            </a:r>
          </a:p>
          <a:p>
            <a:pPr lvl="1"/>
            <a:r>
              <a:rPr lang="en-US" smtClean="0"/>
              <a:t>Runtime Geometry (Java objects)</a:t>
            </a:r>
          </a:p>
          <a:p>
            <a:pPr lvl="1"/>
            <a:r>
              <a:rPr lang="en-US" smtClean="0"/>
              <a:t>XML for Pandora</a:t>
            </a:r>
          </a:p>
          <a:p>
            <a:pPr lvl="1"/>
            <a:r>
              <a:rPr lang="en-US" smtClean="0"/>
              <a:t>HTML </a:t>
            </a:r>
          </a:p>
          <a:p>
            <a:pPr lvl="2"/>
            <a:r>
              <a:rPr lang="en-US" smtClean="0">
                <a:hlinkClick r:id="rId3"/>
              </a:rPr>
              <a:t>http://www.lcsim.org/detectors/sidloi3.html</a:t>
            </a:r>
            <a:endParaRPr lang="en-US" smtClean="0"/>
          </a:p>
          <a:p>
            <a:pPr lvl="1"/>
            <a:r>
              <a:rPr lang="en-US" smtClean="0"/>
              <a:t>SVG (experimental)</a:t>
            </a:r>
          </a:p>
          <a:p>
            <a:r>
              <a:rPr lang="en-US" smtClean="0"/>
              <a:t>Focus on data formats as different applications have different required levels of detail</a:t>
            </a:r>
          </a:p>
          <a:p>
            <a:r>
              <a:rPr lang="en-US" smtClean="0"/>
              <a:t>Data interchange</a:t>
            </a:r>
            <a:endParaRPr lang="en-US" smtClean="0"/>
          </a:p>
          <a:p>
            <a:pPr lvl="1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D691-E24F-44CB-8123-795E1550225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/>
          <a:lstStyle/>
          <a:p>
            <a:r>
              <a:rPr lang="en-US" smtClean="0">
                <a:solidFill>
                  <a:srgbClr val="C00000"/>
                </a:solidFill>
              </a:rPr>
              <a:t>LCSim</a:t>
            </a:r>
            <a:endParaRPr lang="en-US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smtClean="0"/>
              <a:t>Fully featured application framework for HEP analysis and reconstruction</a:t>
            </a:r>
          </a:p>
          <a:p>
            <a:r>
              <a:rPr lang="en-US" smtClean="0"/>
              <a:t>Written in Java</a:t>
            </a:r>
          </a:p>
          <a:p>
            <a:pPr lvl="1"/>
            <a:r>
              <a:rPr lang="en-US" smtClean="0"/>
              <a:t>No more seg faults or mysterious memory leaks!</a:t>
            </a:r>
          </a:p>
          <a:p>
            <a:r>
              <a:rPr lang="en-US" smtClean="0"/>
              <a:t>Tracking</a:t>
            </a:r>
          </a:p>
          <a:p>
            <a:pPr lvl="1"/>
            <a:r>
              <a:rPr lang="en-US" smtClean="0"/>
              <a:t>digitization</a:t>
            </a:r>
          </a:p>
          <a:p>
            <a:pPr lvl="1"/>
            <a:r>
              <a:rPr lang="en-US" smtClean="0"/>
              <a:t>finding and fitting</a:t>
            </a:r>
          </a:p>
          <a:p>
            <a:r>
              <a:rPr lang="en-US" smtClean="0"/>
              <a:t>PFA</a:t>
            </a:r>
          </a:p>
          <a:p>
            <a:pPr lvl="1"/>
            <a:r>
              <a:rPr lang="en-US" smtClean="0"/>
              <a:t>clustering</a:t>
            </a:r>
          </a:p>
          <a:p>
            <a:pPr lvl="1"/>
            <a:r>
              <a:rPr lang="en-US" smtClean="0"/>
              <a:t>track/cluster association</a:t>
            </a:r>
          </a:p>
          <a:p>
            <a:r>
              <a:rPr lang="en-US" smtClean="0"/>
              <a:t>Analysis</a:t>
            </a:r>
          </a:p>
          <a:p>
            <a:pPr lvl="1"/>
            <a:r>
              <a:rPr lang="en-US" smtClean="0"/>
              <a:t>jet finding, cluster finding,</a:t>
            </a:r>
          </a:p>
          <a:p>
            <a:pPr lvl="1">
              <a:buNone/>
            </a:pPr>
            <a:r>
              <a:rPr lang="en-US" smtClean="0"/>
              <a:t>vertexing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D691-E24F-44CB-8123-795E15502250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 descr="Wired_View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2678474"/>
            <a:ext cx="4215941" cy="3898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838200"/>
          </a:xfrm>
        </p:spPr>
        <p:txBody>
          <a:bodyPr/>
          <a:lstStyle/>
          <a:p>
            <a:r>
              <a:rPr lang="en-US" smtClean="0">
                <a:solidFill>
                  <a:srgbClr val="C00000"/>
                </a:solidFill>
              </a:rPr>
              <a:t>slicPandora</a:t>
            </a:r>
            <a:endParaRPr lang="en-US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smtClean="0"/>
              <a:t>Interface from SLIC to PandoraPFA</a:t>
            </a:r>
          </a:p>
          <a:p>
            <a:pPr lvl="1"/>
            <a:r>
              <a:rPr lang="en-US" smtClean="0"/>
              <a:t>But not actually limited to SLIC input; could accept any LCIO file with hits + tracks.</a:t>
            </a:r>
          </a:p>
          <a:p>
            <a:r>
              <a:rPr lang="en-US" smtClean="0"/>
              <a:t>LCIO compatible</a:t>
            </a:r>
          </a:p>
          <a:p>
            <a:pPr lvl="1"/>
            <a:r>
              <a:rPr lang="en-US" smtClean="0"/>
              <a:t>read hits, tracks</a:t>
            </a:r>
          </a:p>
          <a:p>
            <a:pPr lvl="1"/>
            <a:r>
              <a:rPr lang="en-US" smtClean="0"/>
              <a:t>write reconstructed particles</a:t>
            </a:r>
          </a:p>
          <a:p>
            <a:r>
              <a:rPr lang="en-US" smtClean="0"/>
              <a:t>XML geometry description generated by GeomConverter</a:t>
            </a:r>
          </a:p>
          <a:p>
            <a:r>
              <a:rPr lang="en-US" smtClean="0"/>
              <a:t>Used extensively for SiD LOI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D691-E24F-44CB-8123-795E1550225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D11C-5E18-4602-8B02-539B7F10D49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229600" cy="88423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AIDA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685800"/>
            <a:ext cx="8229600" cy="5867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smtClean="0">
                <a:latin typeface="+mn-lt"/>
              </a:rPr>
              <a:t>Abstract Interfaces for Data Analysis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Analysis classes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noProof="0" smtClean="0">
                <a:latin typeface="+mn-lt"/>
              </a:rPr>
              <a:t>1, 2, &amp; 3D Histograms + Clouds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+mn-lt"/>
              </a:rPr>
              <a:t>1 &amp; 2D Profiles </a:t>
            </a:r>
            <a:endParaRPr lang="en-US" sz="3200" noProof="0" smtClean="0">
              <a:latin typeface="+mn-lt"/>
            </a:endParaRP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DataPointSet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+mn-lt"/>
              </a:rPr>
              <a:t>Tuples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Java implementation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+mn-lt"/>
              </a:rPr>
              <a:t>Other impl. exist in Python &amp; C++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+mn-lt"/>
              </a:rPr>
              <a:t>compressed XML file format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Readable in JAS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D11C-5E18-4602-8B02-539B7F10D49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152400"/>
            <a:ext cx="8229600" cy="88423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JAS</a:t>
            </a:r>
            <a:r>
              <a:rPr kumimoji="0" lang="en-US" sz="4400" b="0" i="0" u="none" strike="noStrike" kern="1200" cap="none" spc="0" normalizeH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&amp; Wired</a:t>
            </a:r>
            <a:endParaRPr kumimoji="0" lang="en-US" sz="4400" b="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990600"/>
            <a:ext cx="8305800" cy="5312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Gill Sans MT" pitchFamily="34" charset="0"/>
              </a:rPr>
              <a:t>Java Analysis Studio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Gill Sans MT" pitchFamily="34" charset="0"/>
              </a:rPr>
              <a:t>Workbench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Gill Sans MT" pitchFamily="34" charset="0"/>
              </a:rPr>
              <a:t>Wired event display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Gill Sans MT" pitchFamily="34" charset="0"/>
              </a:rPr>
              <a:t>LCSim Event Browser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Gill Sans MT" pitchFamily="34" charset="0"/>
              </a:rPr>
              <a:t>view/edit AIDA files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Gill Sans MT" pitchFamily="34" charset="0"/>
              </a:rPr>
              <a:t>Load analysis drivers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Gill Sans MT" pitchFamily="34" charset="0"/>
              </a:rPr>
              <a:t>Simple code editing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Gill Sans MT" pitchFamily="34" charset="0"/>
              </a:rPr>
              <a:t>Plugin architecture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Gill Sans MT" pitchFamily="34" charset="0"/>
              </a:rPr>
              <a:t>extensible by writing loadable code modules</a:t>
            </a:r>
            <a:endParaRPr lang="en-US" sz="3200" smtClean="0"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D11C-5E18-4602-8B02-539B7F10D49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152400"/>
            <a:ext cx="8229600" cy="88423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Analysis Session</a:t>
            </a:r>
            <a:endParaRPr kumimoji="0" lang="en-US" sz="4400" b="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jassy_ja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143000"/>
            <a:ext cx="8610600" cy="47142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D11C-5E18-4602-8B02-539B7F10D49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28600"/>
            <a:ext cx="8229600" cy="88423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Who uses LCSim Framework?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990600"/>
            <a:ext cx="8534400" cy="525780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SiD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+mn-lt"/>
              </a:rPr>
              <a:t>LOI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DBD (ongoing)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+mn-lt"/>
              </a:rPr>
              <a:t>CDR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CERN-based SiD studies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smtClean="0">
                <a:latin typeface="+mn-lt"/>
              </a:rPr>
              <a:t>Muon Collider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+mn-lt"/>
              </a:rPr>
              <a:t>work ongoing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HPS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+mn-lt"/>
              </a:rPr>
              <a:t>Heavy Photon Search experiment at JLAB</a:t>
            </a: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smtClean="0">
                <a:latin typeface="+mn-lt"/>
              </a:rPr>
              <a:t>Dual Readout Calorimetry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smtClean="0">
                <a:latin typeface="+mn-lt"/>
              </a:rPr>
              <a:t>FNAL</a:t>
            </a: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D11C-5E18-4602-8B02-539B7F10D49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28600"/>
            <a:ext cx="8229600" cy="88423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Summary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990600"/>
            <a:ext cx="8534400" cy="5257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ALCPG software</a:t>
            </a:r>
            <a:r>
              <a:rPr kumimoji="0" lang="en-US" sz="36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framework is mature, robust and well-tested.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600" smtClean="0">
                <a:latin typeface="+mn-lt"/>
              </a:rPr>
              <a:t>Supports standard ILC IO formats and applications</a:t>
            </a:r>
            <a:endParaRPr kumimoji="0" lang="en-US" sz="3600" b="0" i="0" u="none" strike="noStrike" kern="1200" cap="none" spc="0" normalizeH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600" baseline="0" smtClean="0">
                <a:latin typeface="+mn-lt"/>
              </a:rPr>
              <a:t>Used</a:t>
            </a:r>
            <a:r>
              <a:rPr lang="en-US" sz="3600" smtClean="0">
                <a:latin typeface="+mn-lt"/>
              </a:rPr>
              <a:t> for multiple rounds of iterative detector studies by different physics groups</a:t>
            </a:r>
            <a:endParaRPr kumimoji="0" 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you would like to use the framework,</a:t>
            </a:r>
            <a:r>
              <a:rPr kumimoji="0" lang="en-US" sz="36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please contact us.  New comers welcome.</a:t>
            </a:r>
            <a:endParaRPr kumimoji="0" 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960438"/>
          </a:xfrm>
        </p:spPr>
        <p:txBody>
          <a:bodyPr/>
          <a:lstStyle/>
          <a:p>
            <a:r>
              <a:rPr lang="en-US" smtClean="0">
                <a:solidFill>
                  <a:srgbClr val="C00000"/>
                </a:solidFill>
                <a:latin typeface="Gill Sans MT" pitchFamily="34" charset="0"/>
              </a:rPr>
              <a:t>Links</a:t>
            </a:r>
            <a:endParaRPr lang="en-US">
              <a:solidFill>
                <a:srgbClr val="C00000"/>
              </a:solidFill>
              <a:latin typeface="Gill Sans MT" pitchFamily="34" charset="0"/>
            </a:endParaRPr>
          </a:p>
        </p:txBody>
      </p:sp>
      <p:sp>
        <p:nvSpPr>
          <p:cNvPr id="34099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686800" cy="5029200"/>
          </a:xfrm>
        </p:spPr>
        <p:txBody>
          <a:bodyPr>
            <a:normAutofit lnSpcReduction="10000"/>
          </a:bodyPr>
          <a:lstStyle/>
          <a:p>
            <a:r>
              <a:rPr lang="en-US" sz="2800">
                <a:latin typeface="Gill Sans MT" pitchFamily="34" charset="0"/>
              </a:rPr>
              <a:t>Wiki - </a:t>
            </a:r>
            <a:r>
              <a:rPr lang="en-US" sz="2800">
                <a:latin typeface="Gill Sans MT" pitchFamily="34" charset="0"/>
                <a:hlinkClick r:id="rId2"/>
              </a:rPr>
              <a:t>http://confluence.slac.stanford.edu/display/ilc/Home</a:t>
            </a:r>
            <a:endParaRPr lang="en-US" sz="2800">
              <a:latin typeface="Gill Sans MT" pitchFamily="34" charset="0"/>
            </a:endParaRPr>
          </a:p>
          <a:p>
            <a:r>
              <a:rPr lang="en-US" sz="2800">
                <a:latin typeface="Gill Sans MT" pitchFamily="34" charset="0"/>
              </a:rPr>
              <a:t>lcsim.org - </a:t>
            </a:r>
            <a:r>
              <a:rPr lang="en-US" sz="2800">
                <a:latin typeface="Gill Sans MT" pitchFamily="34" charset="0"/>
                <a:hlinkClick r:id="rId3"/>
              </a:rPr>
              <a:t>http://www.lcsim.org</a:t>
            </a:r>
            <a:endParaRPr lang="en-US" sz="2800">
              <a:latin typeface="Gill Sans MT" pitchFamily="34" charset="0"/>
            </a:endParaRPr>
          </a:p>
          <a:p>
            <a:r>
              <a:rPr lang="en-US" sz="2800">
                <a:latin typeface="Gill Sans MT" pitchFamily="34" charset="0"/>
              </a:rPr>
              <a:t>ILC Forum - </a:t>
            </a:r>
            <a:r>
              <a:rPr lang="en-US" sz="2800">
                <a:latin typeface="Gill Sans MT" pitchFamily="34" charset="0"/>
                <a:hlinkClick r:id="rId4"/>
              </a:rPr>
              <a:t>http://forum.linearcollider.org</a:t>
            </a:r>
            <a:r>
              <a:rPr lang="en-US" sz="2800">
                <a:latin typeface="Gill Sans MT" pitchFamily="34" charset="0"/>
              </a:rPr>
              <a:t>  </a:t>
            </a:r>
          </a:p>
          <a:p>
            <a:r>
              <a:rPr lang="en-US" sz="2800">
                <a:latin typeface="Gill Sans MT" pitchFamily="34" charset="0"/>
              </a:rPr>
              <a:t>LCIO - </a:t>
            </a:r>
            <a:r>
              <a:rPr lang="en-US" sz="2800">
                <a:latin typeface="Gill Sans MT" pitchFamily="34" charset="0"/>
                <a:hlinkClick r:id="rId5"/>
              </a:rPr>
              <a:t>http://lcio.desy.de</a:t>
            </a:r>
            <a:endParaRPr lang="en-US" sz="2800">
              <a:latin typeface="Gill Sans MT" pitchFamily="34" charset="0"/>
            </a:endParaRPr>
          </a:p>
          <a:p>
            <a:r>
              <a:rPr lang="en-US" sz="2800">
                <a:latin typeface="Gill Sans MT" pitchFamily="34" charset="0"/>
              </a:rPr>
              <a:t>SLIC - </a:t>
            </a:r>
            <a:r>
              <a:rPr lang="en-US" sz="2800">
                <a:latin typeface="Gill Sans MT" pitchFamily="34" charset="0"/>
                <a:hlinkClick r:id="rId6"/>
              </a:rPr>
              <a:t>http://www.lcsim.org/software/slic</a:t>
            </a:r>
            <a:endParaRPr lang="en-US" sz="2800">
              <a:latin typeface="Gill Sans MT" pitchFamily="34" charset="0"/>
            </a:endParaRPr>
          </a:p>
          <a:p>
            <a:r>
              <a:rPr lang="en-US" sz="2800">
                <a:latin typeface="Gill Sans MT" pitchFamily="34" charset="0"/>
              </a:rPr>
              <a:t>LCDD - </a:t>
            </a:r>
            <a:r>
              <a:rPr lang="en-US" sz="2800">
                <a:latin typeface="Gill Sans MT" pitchFamily="34" charset="0"/>
                <a:hlinkClick r:id="rId7"/>
              </a:rPr>
              <a:t>http://www.lcsim.org/software/lcdd</a:t>
            </a:r>
            <a:endParaRPr lang="en-US" sz="2800">
              <a:latin typeface="Gill Sans MT" pitchFamily="34" charset="0"/>
            </a:endParaRPr>
          </a:p>
          <a:p>
            <a:r>
              <a:rPr lang="en-US" sz="2800">
                <a:latin typeface="Gill Sans MT" pitchFamily="34" charset="0"/>
              </a:rPr>
              <a:t>JAS3 - </a:t>
            </a:r>
            <a:r>
              <a:rPr lang="en-US" sz="2800">
                <a:latin typeface="Gill Sans MT" pitchFamily="34" charset="0"/>
                <a:hlinkClick r:id="rId8"/>
              </a:rPr>
              <a:t>http://jas.freehep.org/jas3</a:t>
            </a:r>
            <a:endParaRPr lang="en-US" sz="2800">
              <a:latin typeface="Gill Sans MT" pitchFamily="34" charset="0"/>
            </a:endParaRPr>
          </a:p>
          <a:p>
            <a:r>
              <a:rPr lang="en-US" sz="2800">
                <a:latin typeface="Gill Sans MT" pitchFamily="34" charset="0"/>
              </a:rPr>
              <a:t>AIDA - </a:t>
            </a:r>
            <a:r>
              <a:rPr lang="en-US" sz="2800">
                <a:latin typeface="Gill Sans MT" pitchFamily="34" charset="0"/>
                <a:hlinkClick r:id="rId9"/>
              </a:rPr>
              <a:t>http://aida.freehep.org</a:t>
            </a:r>
            <a:endParaRPr lang="en-US" sz="2800">
              <a:latin typeface="Gill Sans MT" pitchFamily="34" charset="0"/>
            </a:endParaRPr>
          </a:p>
          <a:p>
            <a:r>
              <a:rPr lang="en-US" sz="2800">
                <a:latin typeface="Gill Sans MT" pitchFamily="34" charset="0"/>
              </a:rPr>
              <a:t>WIRED - </a:t>
            </a:r>
            <a:r>
              <a:rPr lang="en-US" sz="2800">
                <a:latin typeface="Gill Sans MT" pitchFamily="34" charset="0"/>
                <a:hlinkClick r:id="rId10"/>
              </a:rPr>
              <a:t>http://wired.freehep.org</a:t>
            </a:r>
            <a:endParaRPr lang="en-US" sz="2800">
              <a:latin typeface="Gill Sans M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804CCA2-DB32-4346-94AA-ABE420813AAD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lowchart: Magnetic Disk 32"/>
          <p:cNvSpPr/>
          <p:nvPr/>
        </p:nvSpPr>
        <p:spPr>
          <a:xfrm>
            <a:off x="2209800" y="4456331"/>
            <a:ext cx="914400" cy="838200"/>
          </a:xfrm>
          <a:prstGeom prst="flowChartMagneticDisk">
            <a:avLst/>
          </a:prstGeom>
          <a:noFill/>
          <a:ln w="31750"/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Compact</a:t>
            </a:r>
          </a:p>
        </p:txBody>
      </p:sp>
      <p:sp>
        <p:nvSpPr>
          <p:cNvPr id="41" name="Right Arrow 40"/>
          <p:cNvSpPr/>
          <p:nvPr/>
        </p:nvSpPr>
        <p:spPr>
          <a:xfrm rot="16200000">
            <a:off x="1943100" y="3771900"/>
            <a:ext cx="1447800" cy="304800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F4C3C0-789A-4D6E-9A6A-AF4FBACE83F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 rot="5400000">
            <a:off x="576147" y="3657600"/>
            <a:ext cx="4191000" cy="1143000"/>
          </a:xfrm>
          <a:prstGeom prst="roundRect">
            <a:avLst/>
          </a:prstGeom>
          <a:noFill/>
          <a:ln w="31750"/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0" y="533400"/>
            <a:ext cx="9144000" cy="762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57200" y="76200"/>
            <a:ext cx="8229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itchFamily="34" charset="0"/>
                <a:ea typeface="+mj-ea"/>
                <a:cs typeface="+mj-cs"/>
              </a:rPr>
              <a:t>Framework</a:t>
            </a:r>
            <a:endParaRPr kumimoji="0" lang="en-US" sz="4400" b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ill Sans MT" pitchFamily="34" charset="0"/>
              <a:ea typeface="+mj-ea"/>
              <a:cs typeface="+mj-cs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05200" y="1332131"/>
            <a:ext cx="2438400" cy="762000"/>
          </a:xfrm>
          <a:prstGeom prst="roundRect">
            <a:avLst/>
          </a:prstGeom>
          <a:noFill/>
          <a:ln w="31750"/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Gill Sans MT" pitchFamily="34" charset="0"/>
              </a:rPr>
              <a:t>Pythia</a:t>
            </a:r>
            <a:r>
              <a:rPr lang="en-US" sz="2000" dirty="0">
                <a:solidFill>
                  <a:schemeClr val="tx1"/>
                </a:solidFill>
                <a:latin typeface="Gill Sans MT" pitchFamily="34" charset="0"/>
              </a:rPr>
              <a:t>,</a:t>
            </a:r>
            <a:r>
              <a:rPr lang="en-US" sz="2000" dirty="0" smtClean="0">
                <a:solidFill>
                  <a:schemeClr val="tx1"/>
                </a:solidFill>
                <a:latin typeface="Gill Sans MT" pitchFamily="34" charset="0"/>
              </a:rPr>
              <a:t>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Gill Sans MT" pitchFamily="34" charset="0"/>
              </a:rPr>
              <a:t>WHIZARD,  etc.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505200" y="2398931"/>
            <a:ext cx="2438400" cy="762000"/>
          </a:xfrm>
          <a:prstGeom prst="roundRect">
            <a:avLst/>
          </a:prstGeom>
          <a:noFill/>
          <a:ln w="31750"/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Gill Sans MT" pitchFamily="34" charset="0"/>
              </a:rPr>
              <a:t>SLIC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505200" y="3465731"/>
            <a:ext cx="1295400" cy="762000"/>
          </a:xfrm>
          <a:prstGeom prst="roundRect">
            <a:avLst/>
          </a:prstGeom>
          <a:noFill/>
          <a:ln w="31750"/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Gill Sans MT" pitchFamily="34" charset="0"/>
              </a:rPr>
              <a:t>Tracking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953000" y="3465731"/>
            <a:ext cx="990600" cy="762000"/>
          </a:xfrm>
          <a:prstGeom prst="roundRect">
            <a:avLst/>
          </a:prstGeom>
          <a:noFill/>
          <a:ln w="31750"/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Gill Sans MT" pitchFamily="34" charset="0"/>
              </a:rPr>
              <a:t>PFA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505200" y="4532531"/>
            <a:ext cx="2514600" cy="762000"/>
          </a:xfrm>
          <a:prstGeom prst="roundRect">
            <a:avLst/>
          </a:prstGeom>
          <a:noFill/>
          <a:ln w="31750"/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Gill Sans MT" pitchFamily="34" charset="0"/>
              </a:rPr>
              <a:t>Flavor-tagging,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Gill Sans MT" pitchFamily="34" charset="0"/>
              </a:rPr>
              <a:t>Jet-finding, etc.</a:t>
            </a:r>
          </a:p>
        </p:txBody>
      </p:sp>
      <p:sp>
        <p:nvSpPr>
          <p:cNvPr id="13" name="Oval 12"/>
          <p:cNvSpPr/>
          <p:nvPr/>
        </p:nvSpPr>
        <p:spPr>
          <a:xfrm>
            <a:off x="7162800" y="1332131"/>
            <a:ext cx="1752600" cy="838200"/>
          </a:xfrm>
          <a:prstGeom prst="ellipse">
            <a:avLst/>
          </a:prstGeom>
          <a:noFill/>
          <a:ln w="31750"/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  <a:latin typeface="Gill Sans MT" pitchFamily="34" charset="0"/>
              </a:rPr>
              <a:t>StdHep</a:t>
            </a:r>
            <a:endParaRPr lang="en-US" sz="2400" dirty="0" smtClean="0">
              <a:solidFill>
                <a:schemeClr val="tx1"/>
              </a:solidFill>
              <a:latin typeface="Gill Sans MT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7162800" y="2322731"/>
            <a:ext cx="1752600" cy="838200"/>
          </a:xfrm>
          <a:prstGeom prst="ellipse">
            <a:avLst/>
          </a:prstGeom>
          <a:noFill/>
          <a:ln w="31750"/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Gill Sans MT" pitchFamily="34" charset="0"/>
              </a:rPr>
              <a:t>LCIO Events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3505200" y="5599330"/>
            <a:ext cx="2514600" cy="877669"/>
          </a:xfrm>
          <a:prstGeom prst="roundRect">
            <a:avLst/>
          </a:prstGeom>
          <a:noFill/>
          <a:ln w="31750"/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smtClean="0">
                <a:solidFill>
                  <a:schemeClr val="tx1"/>
                </a:solidFill>
                <a:latin typeface="Gill Sans MT" pitchFamily="34" charset="0"/>
              </a:rPr>
              <a:t>JAS3/Wired</a:t>
            </a:r>
            <a:endParaRPr lang="en-US" sz="1800" dirty="0" smtClean="0">
              <a:solidFill>
                <a:schemeClr val="tx1"/>
              </a:solidFill>
              <a:latin typeface="Gill Sans MT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7162800" y="3389531"/>
            <a:ext cx="1828800" cy="914400"/>
          </a:xfrm>
          <a:prstGeom prst="ellipse">
            <a:avLst/>
          </a:prstGeom>
          <a:noFill/>
          <a:ln w="31750"/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Gill Sans MT" pitchFamily="34" charset="0"/>
              </a:rPr>
              <a:t>LCIO PFOs</a:t>
            </a:r>
          </a:p>
        </p:txBody>
      </p:sp>
      <p:sp>
        <p:nvSpPr>
          <p:cNvPr id="17" name="Oval 16"/>
          <p:cNvSpPr/>
          <p:nvPr/>
        </p:nvSpPr>
        <p:spPr>
          <a:xfrm>
            <a:off x="7162800" y="4456331"/>
            <a:ext cx="1905000" cy="838200"/>
          </a:xfrm>
          <a:prstGeom prst="ellipse">
            <a:avLst/>
          </a:prstGeom>
          <a:noFill/>
          <a:ln w="31750"/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smtClean="0">
                <a:solidFill>
                  <a:schemeClr val="tx1"/>
                </a:solidFill>
                <a:latin typeface="Gill Sans MT" pitchFamily="34" charset="0"/>
              </a:rPr>
              <a:t>LCIO,</a:t>
            </a:r>
            <a:endParaRPr lang="en-US" sz="2000" dirty="0" smtClean="0">
              <a:solidFill>
                <a:schemeClr val="tx1"/>
              </a:solidFill>
              <a:latin typeface="Gill Sans MT" pitchFamily="34" charset="0"/>
            </a:endParaRPr>
          </a:p>
          <a:p>
            <a:pPr algn="ctr"/>
            <a:r>
              <a:rPr lang="en-US" sz="2000" smtClean="0">
                <a:solidFill>
                  <a:schemeClr val="tx1"/>
                </a:solidFill>
                <a:latin typeface="Gill Sans MT" pitchFamily="34" charset="0"/>
              </a:rPr>
              <a:t>AIDA</a:t>
            </a:r>
            <a:endParaRPr lang="en-US" sz="2000" dirty="0" smtClean="0">
              <a:solidFill>
                <a:schemeClr val="tx1"/>
              </a:solidFill>
              <a:latin typeface="Gill Sans M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600" y="1447800"/>
            <a:ext cx="1608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>
                <a:latin typeface="Gill Sans MT" pitchFamily="34" charset="0"/>
              </a:rPr>
              <a:t>Generation</a:t>
            </a:r>
            <a:endParaRPr lang="en-US" dirty="0">
              <a:latin typeface="Gill Sans MT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2240" y="2551331"/>
            <a:ext cx="1473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Gill Sans MT" pitchFamily="34" charset="0"/>
              </a:rPr>
              <a:t>Simulation</a:t>
            </a:r>
            <a:endParaRPr lang="en-US" dirty="0">
              <a:latin typeface="Gill Sans MT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148" y="3505200"/>
            <a:ext cx="2101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mtClean="0">
                <a:latin typeface="Gill Sans MT" pitchFamily="34" charset="0"/>
              </a:rPr>
              <a:t>Reconstruction</a:t>
            </a:r>
            <a:endParaRPr lang="en-US" sz="2400" dirty="0">
              <a:latin typeface="Gill Sans MT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" y="4648200"/>
            <a:ext cx="1178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mtClean="0">
                <a:latin typeface="Gill Sans MT" pitchFamily="34" charset="0"/>
              </a:rPr>
              <a:t>Analysis</a:t>
            </a:r>
            <a:endParaRPr lang="en-US" sz="2400" dirty="0">
              <a:latin typeface="Gill Sans MT" pitchFamily="34" charset="0"/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6019800" y="1560731"/>
            <a:ext cx="990600" cy="228600"/>
          </a:xfrm>
          <a:prstGeom prst="rightArrow">
            <a:avLst/>
          </a:prstGeom>
          <a:noFill/>
          <a:ln w="9525"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 smtClean="0">
              <a:solidFill>
                <a:schemeClr val="tx1"/>
              </a:solidFill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6019800" y="2703731"/>
            <a:ext cx="1066800" cy="228600"/>
          </a:xfrm>
          <a:prstGeom prst="rightArrow">
            <a:avLst/>
          </a:prstGeom>
          <a:noFill/>
          <a:ln w="9525"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 smtClean="0">
              <a:solidFill>
                <a:schemeClr val="tx1"/>
              </a:solidFill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6019800" y="3770531"/>
            <a:ext cx="1066800" cy="228600"/>
          </a:xfrm>
          <a:prstGeom prst="rightArrow">
            <a:avLst/>
          </a:prstGeom>
          <a:noFill/>
          <a:ln w="9525"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 smtClean="0">
              <a:solidFill>
                <a:schemeClr val="tx1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6095999" y="4831952"/>
            <a:ext cx="1038113" cy="233979"/>
          </a:xfrm>
          <a:prstGeom prst="rightArrow">
            <a:avLst/>
          </a:prstGeom>
          <a:noFill/>
          <a:ln w="9525"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 smtClean="0">
              <a:solidFill>
                <a:schemeClr val="tx1"/>
              </a:solidFill>
            </a:endParaRPr>
          </a:p>
        </p:txBody>
      </p:sp>
      <p:sp>
        <p:nvSpPr>
          <p:cNvPr id="26" name="Right Arrow 25"/>
          <p:cNvSpPr/>
          <p:nvPr/>
        </p:nvSpPr>
        <p:spPr>
          <a:xfrm rot="8668298">
            <a:off x="5956669" y="5471856"/>
            <a:ext cx="1479302" cy="256654"/>
          </a:xfrm>
          <a:prstGeom prst="rightArrow">
            <a:avLst/>
          </a:prstGeom>
          <a:noFill/>
          <a:ln w="9525"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 smtClean="0">
              <a:solidFill>
                <a:schemeClr val="tx1"/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 rot="8668298">
            <a:off x="5980105" y="2195613"/>
            <a:ext cx="1204700" cy="214295"/>
          </a:xfrm>
          <a:prstGeom prst="rightArrow">
            <a:avLst/>
          </a:prstGeom>
          <a:noFill/>
          <a:ln w="9525"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 smtClean="0">
              <a:solidFill>
                <a:schemeClr val="tx1"/>
              </a:solidFill>
            </a:endParaRPr>
          </a:p>
        </p:txBody>
      </p:sp>
      <p:sp>
        <p:nvSpPr>
          <p:cNvPr id="28" name="Right Arrow 27"/>
          <p:cNvSpPr/>
          <p:nvPr/>
        </p:nvSpPr>
        <p:spPr>
          <a:xfrm rot="8668298">
            <a:off x="5962835" y="3219906"/>
            <a:ext cx="1363053" cy="240629"/>
          </a:xfrm>
          <a:prstGeom prst="rightArrow">
            <a:avLst/>
          </a:prstGeom>
          <a:noFill/>
          <a:ln w="9525"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 smtClean="0">
              <a:solidFill>
                <a:schemeClr val="tx1"/>
              </a:solidFill>
            </a:endParaRPr>
          </a:p>
        </p:txBody>
      </p:sp>
      <p:sp>
        <p:nvSpPr>
          <p:cNvPr id="29" name="Right Arrow 28"/>
          <p:cNvSpPr/>
          <p:nvPr/>
        </p:nvSpPr>
        <p:spPr>
          <a:xfrm rot="8668298">
            <a:off x="6031370" y="4364651"/>
            <a:ext cx="1302178" cy="194748"/>
          </a:xfrm>
          <a:prstGeom prst="rightArrow">
            <a:avLst/>
          </a:prstGeom>
          <a:noFill/>
          <a:ln w="9525"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 smtClean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0050" y="5562600"/>
            <a:ext cx="19832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mtClean="0">
                <a:latin typeface="Gill Sans MT" pitchFamily="34" charset="0"/>
              </a:rPr>
              <a:t>Tuple Analysis </a:t>
            </a:r>
          </a:p>
          <a:p>
            <a:pPr algn="ctr"/>
            <a:r>
              <a:rPr lang="en-US" sz="2400" smtClean="0">
                <a:latin typeface="Gill Sans MT" pitchFamily="34" charset="0"/>
              </a:rPr>
              <a:t>&amp;Visualization</a:t>
            </a:r>
            <a:endParaRPr lang="en-US" sz="2400" dirty="0">
              <a:latin typeface="Gill Sans MT" pitchFamily="34" charset="0"/>
            </a:endParaRPr>
          </a:p>
        </p:txBody>
      </p:sp>
      <p:sp>
        <p:nvSpPr>
          <p:cNvPr id="31" name="Flowchart: Magnetic Disk 30"/>
          <p:cNvSpPr/>
          <p:nvPr/>
        </p:nvSpPr>
        <p:spPr>
          <a:xfrm>
            <a:off x="2209800" y="2322731"/>
            <a:ext cx="838200" cy="838200"/>
          </a:xfrm>
          <a:prstGeom prst="flowChartMagneticDisk">
            <a:avLst/>
          </a:prstGeom>
          <a:noFill/>
          <a:ln w="31750"/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LCDD</a:t>
            </a:r>
          </a:p>
        </p:txBody>
      </p:sp>
      <p:sp>
        <p:nvSpPr>
          <p:cNvPr id="32" name="Right Arrow 31"/>
          <p:cNvSpPr/>
          <p:nvPr/>
        </p:nvSpPr>
        <p:spPr>
          <a:xfrm>
            <a:off x="3124200" y="2627531"/>
            <a:ext cx="304800" cy="228600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 smtClean="0">
              <a:solidFill>
                <a:schemeClr val="tx1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3168126" y="4771889"/>
            <a:ext cx="304800" cy="228600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 smtClean="0">
              <a:solidFill>
                <a:schemeClr val="tx1"/>
              </a:solidFill>
            </a:endParaRPr>
          </a:p>
        </p:txBody>
      </p:sp>
      <p:sp>
        <p:nvSpPr>
          <p:cNvPr id="35" name="Flowchart: Magnetic Disk 34"/>
          <p:cNvSpPr/>
          <p:nvPr/>
        </p:nvSpPr>
        <p:spPr>
          <a:xfrm>
            <a:off x="2209800" y="3465731"/>
            <a:ext cx="838200" cy="838200"/>
          </a:xfrm>
          <a:prstGeom prst="flowChartMagneticDisk">
            <a:avLst/>
          </a:prstGeom>
          <a:solidFill>
            <a:schemeClr val="bg1"/>
          </a:solidFill>
          <a:ln w="31750"/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Pandora XML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3124200" y="3770531"/>
            <a:ext cx="304800" cy="228600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 smtClean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05200" y="833735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Gill Sans MT" pitchFamily="34" charset="0"/>
              </a:rPr>
              <a:t>APPLICATIONS</a:t>
            </a:r>
            <a:endParaRPr lang="en-US" b="1" dirty="0">
              <a:latin typeface="Gill Sans MT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43800" y="838200"/>
            <a:ext cx="1042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Gill Sans MT" pitchFamily="34" charset="0"/>
              </a:rPr>
              <a:t>DATA</a:t>
            </a:r>
            <a:endParaRPr lang="en-US" b="1" dirty="0">
              <a:latin typeface="Gill Sans MT" pitchFamily="34" charset="0"/>
            </a:endParaRPr>
          </a:p>
        </p:txBody>
      </p:sp>
      <p:sp>
        <p:nvSpPr>
          <p:cNvPr id="39" name="Right Arrow 38"/>
          <p:cNvSpPr/>
          <p:nvPr/>
        </p:nvSpPr>
        <p:spPr>
          <a:xfrm rot="16200000">
            <a:off x="2781300" y="4305300"/>
            <a:ext cx="304800" cy="228600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 smtClean="0">
              <a:solidFill>
                <a:schemeClr val="tx1"/>
              </a:solidFill>
            </a:endParaRPr>
          </a:p>
        </p:txBody>
      </p:sp>
      <p:sp>
        <p:nvSpPr>
          <p:cNvPr id="42" name="Right Arrow 41"/>
          <p:cNvSpPr/>
          <p:nvPr/>
        </p:nvSpPr>
        <p:spPr>
          <a:xfrm>
            <a:off x="6172200" y="6090621"/>
            <a:ext cx="1038113" cy="233979"/>
          </a:xfrm>
          <a:prstGeom prst="rightArrow">
            <a:avLst/>
          </a:prstGeom>
          <a:noFill/>
          <a:ln w="9525"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 smtClean="0">
              <a:solidFill>
                <a:schemeClr val="tx1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7162800" y="5562600"/>
            <a:ext cx="1905000" cy="838200"/>
          </a:xfrm>
          <a:prstGeom prst="ellipse">
            <a:avLst/>
          </a:prstGeom>
          <a:noFill/>
          <a:ln w="31750"/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Gill Sans MT" pitchFamily="34" charset="0"/>
              </a:rPr>
              <a:t>Publication</a:t>
            </a:r>
          </a:p>
        </p:txBody>
      </p:sp>
      <p:sp>
        <p:nvSpPr>
          <p:cNvPr id="44" name="Right Arrow 43"/>
          <p:cNvSpPr/>
          <p:nvPr/>
        </p:nvSpPr>
        <p:spPr>
          <a:xfrm rot="2744196">
            <a:off x="2797684" y="5468841"/>
            <a:ext cx="685800" cy="228600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C00000"/>
                </a:solidFill>
                <a:latin typeface="Gill Sans MT" pitchFamily="34" charset="0"/>
              </a:rPr>
              <a:t>LC Detector Full Simulation</a:t>
            </a:r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477000" y="6342062"/>
            <a:ext cx="2133600" cy="365125"/>
          </a:xfrm>
        </p:spPr>
        <p:txBody>
          <a:bodyPr>
            <a:normAutofit/>
          </a:bodyPr>
          <a:lstStyle/>
          <a:p>
            <a:fld id="{B7809978-5138-4A9D-821A-965CC772476F}" type="slidenum">
              <a:rPr lang="en-US">
                <a:latin typeface="Gill Sans MT" pitchFamily="34" charset="0"/>
              </a:rPr>
              <a:pPr/>
              <a:t>3</a:t>
            </a:fld>
            <a:endParaRPr lang="en-US">
              <a:latin typeface="Gill Sans MT" pitchFamily="34" charset="0"/>
            </a:endParaRPr>
          </a:p>
        </p:txBody>
      </p:sp>
      <p:grpSp>
        <p:nvGrpSpPr>
          <p:cNvPr id="441347" name="Group 3"/>
          <p:cNvGrpSpPr>
            <a:grpSpLocks/>
          </p:cNvGrpSpPr>
          <p:nvPr/>
        </p:nvGrpSpPr>
        <p:grpSpPr bwMode="auto">
          <a:xfrm>
            <a:off x="200025" y="1676400"/>
            <a:ext cx="3200400" cy="990600"/>
            <a:chOff x="144" y="1104"/>
            <a:chExt cx="2046" cy="594"/>
          </a:xfrm>
        </p:grpSpPr>
        <p:sp>
          <p:nvSpPr>
            <p:cNvPr id="441348" name="Text Box 4"/>
            <p:cNvSpPr txBox="1">
              <a:spLocks noChangeArrowheads="1"/>
            </p:cNvSpPr>
            <p:nvPr/>
          </p:nvSpPr>
          <p:spPr bwMode="auto">
            <a:xfrm>
              <a:off x="144" y="1104"/>
              <a:ext cx="1584" cy="498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Clr>
                  <a:srgbClr val="993366"/>
                </a:buClr>
                <a:buFont typeface="Monotype Sorts" pitchFamily="2" charset="2"/>
                <a:buNone/>
              </a:pPr>
              <a:r>
                <a:rPr kumimoji="1" lang="en-US">
                  <a:latin typeface="Gill Sans MT" pitchFamily="34" charset="0"/>
                </a:rPr>
                <a:t>MC Event </a:t>
              </a:r>
              <a:r>
                <a:rPr kumimoji="1" lang="en-US" smtClean="0">
                  <a:latin typeface="Gill Sans MT" pitchFamily="34" charset="0"/>
                </a:rPr>
                <a:t>(StdHep)</a:t>
              </a:r>
              <a:endParaRPr kumimoji="1" lang="en-US">
                <a:latin typeface="Gill Sans MT" pitchFamily="34" charset="0"/>
              </a:endParaRPr>
            </a:p>
          </p:txBody>
        </p:sp>
        <p:cxnSp>
          <p:nvCxnSpPr>
            <p:cNvPr id="441349" name="AutoShape 5"/>
            <p:cNvCxnSpPr>
              <a:cxnSpLocks noChangeShapeType="1"/>
              <a:stCxn id="441348" idx="3"/>
            </p:cNvCxnSpPr>
            <p:nvPr/>
          </p:nvCxnSpPr>
          <p:spPr bwMode="auto">
            <a:xfrm>
              <a:off x="1728" y="1353"/>
              <a:ext cx="462" cy="345"/>
            </a:xfrm>
            <a:prstGeom prst="straightConnector1">
              <a:avLst/>
            </a:prstGeom>
            <a:noFill/>
            <a:ln w="25400">
              <a:solidFill>
                <a:schemeClr val="tx2"/>
              </a:solidFill>
              <a:round/>
              <a:headEnd type="none" w="sm" len="sm"/>
              <a:tailEnd type="stealth" w="lg" len="lg"/>
            </a:ln>
            <a:effectLst/>
          </p:spPr>
        </p:cxnSp>
      </p:grpSp>
      <p:grpSp>
        <p:nvGrpSpPr>
          <p:cNvPr id="441350" name="Group 6"/>
          <p:cNvGrpSpPr>
            <a:grpSpLocks/>
          </p:cNvGrpSpPr>
          <p:nvPr/>
        </p:nvGrpSpPr>
        <p:grpSpPr bwMode="auto">
          <a:xfrm>
            <a:off x="152400" y="2681289"/>
            <a:ext cx="3248025" cy="1258888"/>
            <a:chOff x="144" y="1698"/>
            <a:chExt cx="2046" cy="793"/>
          </a:xfrm>
        </p:grpSpPr>
        <p:sp>
          <p:nvSpPr>
            <p:cNvPr id="441351" name="Text Box 7"/>
            <p:cNvSpPr txBox="1">
              <a:spLocks noChangeArrowheads="1"/>
            </p:cNvSpPr>
            <p:nvPr/>
          </p:nvSpPr>
          <p:spPr bwMode="auto">
            <a:xfrm>
              <a:off x="144" y="1968"/>
              <a:ext cx="1584" cy="523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Clr>
                  <a:srgbClr val="993366"/>
                </a:buClr>
                <a:buFont typeface="Monotype Sorts" pitchFamily="2" charset="2"/>
                <a:buNone/>
              </a:pPr>
              <a:r>
                <a:rPr kumimoji="1" lang="en-US">
                  <a:latin typeface="Gill Sans MT" pitchFamily="34" charset="0"/>
                </a:rPr>
                <a:t>Geometry </a:t>
              </a:r>
              <a:r>
                <a:rPr kumimoji="1" lang="en-US" smtClean="0">
                  <a:latin typeface="Gill Sans MT" pitchFamily="34" charset="0"/>
                </a:rPr>
                <a:t>(LCDD)</a:t>
              </a:r>
              <a:endParaRPr kumimoji="1" lang="en-US">
                <a:latin typeface="Gill Sans MT" pitchFamily="34" charset="0"/>
              </a:endParaRPr>
            </a:p>
          </p:txBody>
        </p:sp>
        <p:cxnSp>
          <p:nvCxnSpPr>
            <p:cNvPr id="441352" name="AutoShape 8"/>
            <p:cNvCxnSpPr>
              <a:cxnSpLocks noChangeShapeType="1"/>
              <a:stCxn id="441351" idx="3"/>
            </p:cNvCxnSpPr>
            <p:nvPr/>
          </p:nvCxnSpPr>
          <p:spPr bwMode="auto">
            <a:xfrm flipV="1">
              <a:off x="1728" y="1698"/>
              <a:ext cx="462" cy="532"/>
            </a:xfrm>
            <a:prstGeom prst="straightConnector1">
              <a:avLst/>
            </a:prstGeom>
            <a:noFill/>
            <a:ln w="25400">
              <a:solidFill>
                <a:schemeClr val="tx2"/>
              </a:solidFill>
              <a:round/>
              <a:headEnd type="none" w="sm" len="sm"/>
              <a:tailEnd type="stealth" w="lg" len="lg"/>
            </a:ln>
            <a:effectLst/>
          </p:spPr>
        </p:cxnSp>
      </p:grpSp>
      <p:grpSp>
        <p:nvGrpSpPr>
          <p:cNvPr id="441353" name="Group 9"/>
          <p:cNvGrpSpPr>
            <a:grpSpLocks/>
          </p:cNvGrpSpPr>
          <p:nvPr/>
        </p:nvGrpSpPr>
        <p:grpSpPr bwMode="auto">
          <a:xfrm>
            <a:off x="5591175" y="2424115"/>
            <a:ext cx="3171825" cy="461963"/>
            <a:chOff x="3570" y="1536"/>
            <a:chExt cx="1998" cy="291"/>
          </a:xfrm>
        </p:grpSpPr>
        <p:sp>
          <p:nvSpPr>
            <p:cNvPr id="441354" name="Text Box 10"/>
            <p:cNvSpPr txBox="1">
              <a:spLocks noChangeArrowheads="1"/>
            </p:cNvSpPr>
            <p:nvPr/>
          </p:nvSpPr>
          <p:spPr bwMode="auto">
            <a:xfrm>
              <a:off x="3984" y="1536"/>
              <a:ext cx="1584" cy="291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Clr>
                  <a:srgbClr val="993366"/>
                </a:buClr>
                <a:buFont typeface="Monotype Sorts" pitchFamily="2" charset="2"/>
                <a:buNone/>
              </a:pPr>
              <a:r>
                <a:rPr kumimoji="1" lang="en-US">
                  <a:latin typeface="Gill Sans MT" pitchFamily="34" charset="0"/>
                </a:rPr>
                <a:t>Raw Event </a:t>
              </a:r>
              <a:r>
                <a:rPr kumimoji="1" lang="en-US" smtClean="0">
                  <a:latin typeface="Gill Sans MT" pitchFamily="34" charset="0"/>
                </a:rPr>
                <a:t>(</a:t>
              </a:r>
              <a:r>
                <a:rPr kumimoji="1" lang="en-US" smtClean="0">
                  <a:latin typeface="Gill Sans MT" pitchFamily="34" charset="0"/>
                </a:rPr>
                <a:t>LCIO</a:t>
              </a:r>
              <a:r>
                <a:rPr kumimoji="1" lang="en-US" smtClean="0">
                  <a:latin typeface="Gill Sans MT" pitchFamily="34" charset="0"/>
                </a:rPr>
                <a:t>)</a:t>
              </a:r>
              <a:endParaRPr kumimoji="1" lang="en-US">
                <a:latin typeface="Gill Sans MT" pitchFamily="34" charset="0"/>
              </a:endParaRPr>
            </a:p>
          </p:txBody>
        </p:sp>
        <p:cxnSp>
          <p:nvCxnSpPr>
            <p:cNvPr id="441355" name="AutoShape 11"/>
            <p:cNvCxnSpPr>
              <a:cxnSpLocks noChangeShapeType="1"/>
              <a:endCxn id="441354" idx="1"/>
            </p:cNvCxnSpPr>
            <p:nvPr/>
          </p:nvCxnSpPr>
          <p:spPr bwMode="auto">
            <a:xfrm flipV="1">
              <a:off x="3570" y="1681"/>
              <a:ext cx="414" cy="17"/>
            </a:xfrm>
            <a:prstGeom prst="straightConnector1">
              <a:avLst/>
            </a:prstGeom>
            <a:noFill/>
            <a:ln w="25400">
              <a:solidFill>
                <a:schemeClr val="tx2"/>
              </a:solidFill>
              <a:round/>
              <a:headEnd type="none" w="sm" len="sm"/>
              <a:tailEnd type="stealth" w="lg" len="lg"/>
            </a:ln>
            <a:effectLst/>
          </p:spPr>
        </p:cxnSp>
      </p:grpSp>
      <p:sp>
        <p:nvSpPr>
          <p:cNvPr id="441356" name="Text Box 12"/>
          <p:cNvSpPr txBox="1">
            <a:spLocks noChangeArrowheads="1"/>
          </p:cNvSpPr>
          <p:nvPr/>
        </p:nvSpPr>
        <p:spPr bwMode="auto">
          <a:xfrm>
            <a:off x="3429000" y="4043362"/>
            <a:ext cx="2133600" cy="461665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993366"/>
              </a:buClr>
              <a:buFont typeface="Monotype Sorts" pitchFamily="2" charset="2"/>
              <a:buNone/>
            </a:pPr>
            <a:r>
              <a:rPr kumimoji="1" lang="en-US" smtClean="0">
                <a:latin typeface="Gill Sans MT" pitchFamily="34" charset="0"/>
              </a:rPr>
              <a:t>Geant4</a:t>
            </a:r>
            <a:endParaRPr kumimoji="1" lang="en-US">
              <a:latin typeface="Gill Sans MT" pitchFamily="34" charset="0"/>
            </a:endParaRPr>
          </a:p>
        </p:txBody>
      </p:sp>
      <p:grpSp>
        <p:nvGrpSpPr>
          <p:cNvPr id="441357" name="Group 13"/>
          <p:cNvGrpSpPr>
            <a:grpSpLocks/>
          </p:cNvGrpSpPr>
          <p:nvPr/>
        </p:nvGrpSpPr>
        <p:grpSpPr bwMode="auto">
          <a:xfrm>
            <a:off x="3429000" y="2452688"/>
            <a:ext cx="2133600" cy="1576388"/>
            <a:chOff x="2208" y="1548"/>
            <a:chExt cx="1344" cy="993"/>
          </a:xfrm>
        </p:grpSpPr>
        <p:sp>
          <p:nvSpPr>
            <p:cNvPr id="441358" name="Text Box 14"/>
            <p:cNvSpPr txBox="1">
              <a:spLocks noChangeArrowheads="1"/>
            </p:cNvSpPr>
            <p:nvPr/>
          </p:nvSpPr>
          <p:spPr bwMode="auto">
            <a:xfrm>
              <a:off x="2208" y="1548"/>
              <a:ext cx="1344" cy="2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Clr>
                  <a:srgbClr val="993366"/>
                </a:buClr>
                <a:buFont typeface="Monotype Sorts" pitchFamily="2" charset="2"/>
                <a:buNone/>
              </a:pPr>
              <a:r>
                <a:rPr kumimoji="1" lang="en-US" smtClean="0">
                  <a:latin typeface="Gill Sans MT" pitchFamily="34" charset="0"/>
                </a:rPr>
                <a:t>SLIC</a:t>
              </a:r>
              <a:endParaRPr kumimoji="1" lang="en-US">
                <a:latin typeface="Gill Sans MT" pitchFamily="34" charset="0"/>
              </a:endParaRPr>
            </a:p>
          </p:txBody>
        </p:sp>
        <p:cxnSp>
          <p:nvCxnSpPr>
            <p:cNvPr id="441359" name="AutoShape 15"/>
            <p:cNvCxnSpPr>
              <a:cxnSpLocks noChangeShapeType="1"/>
              <a:stCxn id="441358" idx="2"/>
              <a:endCxn id="441356" idx="0"/>
            </p:cNvCxnSpPr>
            <p:nvPr/>
          </p:nvCxnSpPr>
          <p:spPr bwMode="auto">
            <a:xfrm>
              <a:off x="2880" y="1839"/>
              <a:ext cx="0" cy="702"/>
            </a:xfrm>
            <a:prstGeom prst="straightConnector1">
              <a:avLst/>
            </a:prstGeom>
            <a:noFill/>
            <a:ln w="254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441360" name="Group 16"/>
          <p:cNvGrpSpPr>
            <a:grpSpLocks/>
          </p:cNvGrpSpPr>
          <p:nvPr/>
        </p:nvGrpSpPr>
        <p:grpSpPr bwMode="auto">
          <a:xfrm>
            <a:off x="152400" y="3940175"/>
            <a:ext cx="2514600" cy="2514601"/>
            <a:chOff x="144" y="2491"/>
            <a:chExt cx="1584" cy="1584"/>
          </a:xfrm>
        </p:grpSpPr>
        <p:sp>
          <p:nvSpPr>
            <p:cNvPr id="441361" name="Text Box 17"/>
            <p:cNvSpPr txBox="1">
              <a:spLocks noChangeArrowheads="1"/>
            </p:cNvSpPr>
            <p:nvPr/>
          </p:nvSpPr>
          <p:spPr bwMode="auto">
            <a:xfrm>
              <a:off x="144" y="2970"/>
              <a:ext cx="1584" cy="1105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Clr>
                  <a:srgbClr val="993366"/>
                </a:buClr>
                <a:buFont typeface="Monotype Sorts" pitchFamily="2" charset="2"/>
                <a:buNone/>
              </a:pPr>
              <a:r>
                <a:rPr kumimoji="1" lang="en-US">
                  <a:latin typeface="Gill Sans MT" pitchFamily="34" charset="0"/>
                </a:rPr>
                <a:t>Compact Geometry </a:t>
              </a:r>
              <a:r>
                <a:rPr kumimoji="1" lang="en-US" smtClean="0">
                  <a:latin typeface="Gill Sans MT" pitchFamily="34" charset="0"/>
                </a:rPr>
                <a:t>Description</a:t>
              </a:r>
            </a:p>
            <a:p>
              <a:pPr algn="ctr" eaLnBrk="1" hangingPunct="1">
                <a:spcBef>
                  <a:spcPct val="50000"/>
                </a:spcBef>
                <a:buClr>
                  <a:srgbClr val="993366"/>
                </a:buClr>
                <a:buFont typeface="Monotype Sorts" pitchFamily="2" charset="2"/>
                <a:buNone/>
              </a:pPr>
              <a:r>
                <a:rPr kumimoji="1" lang="en-US" smtClean="0">
                  <a:latin typeface="Gill Sans MT" pitchFamily="34" charset="0"/>
                </a:rPr>
                <a:t>(compact.xml</a:t>
              </a:r>
              <a:r>
                <a:rPr kumimoji="1" lang="en-US">
                  <a:latin typeface="Gill Sans MT" pitchFamily="34" charset="0"/>
                </a:rPr>
                <a:t>)</a:t>
              </a:r>
            </a:p>
          </p:txBody>
        </p:sp>
        <p:cxnSp>
          <p:nvCxnSpPr>
            <p:cNvPr id="441362" name="AutoShape 18"/>
            <p:cNvCxnSpPr>
              <a:cxnSpLocks noChangeShapeType="1"/>
              <a:stCxn id="441361" idx="0"/>
              <a:endCxn id="441351" idx="2"/>
            </p:cNvCxnSpPr>
            <p:nvPr/>
          </p:nvCxnSpPr>
          <p:spPr bwMode="auto">
            <a:xfrm flipV="1">
              <a:off x="936" y="2491"/>
              <a:ext cx="0" cy="479"/>
            </a:xfrm>
            <a:prstGeom prst="straightConnector1">
              <a:avLst/>
            </a:prstGeom>
            <a:noFill/>
            <a:ln w="25400">
              <a:solidFill>
                <a:schemeClr val="tx2"/>
              </a:solidFill>
              <a:round/>
              <a:headEnd type="none" w="sm" len="sm"/>
              <a:tailEnd type="stealth" w="lg" len="lg"/>
            </a:ln>
            <a:effectLst/>
          </p:spPr>
        </p:cxnSp>
      </p:grpSp>
      <p:grpSp>
        <p:nvGrpSpPr>
          <p:cNvPr id="441363" name="Group 19"/>
          <p:cNvGrpSpPr>
            <a:grpSpLocks/>
          </p:cNvGrpSpPr>
          <p:nvPr/>
        </p:nvGrpSpPr>
        <p:grpSpPr bwMode="auto">
          <a:xfrm>
            <a:off x="2667000" y="4957770"/>
            <a:ext cx="6400800" cy="606426"/>
            <a:chOff x="1728" y="3132"/>
            <a:chExt cx="4032" cy="382"/>
          </a:xfrm>
        </p:grpSpPr>
        <p:sp>
          <p:nvSpPr>
            <p:cNvPr id="441364" name="Text Box 20"/>
            <p:cNvSpPr txBox="1">
              <a:spLocks noChangeArrowheads="1"/>
            </p:cNvSpPr>
            <p:nvPr/>
          </p:nvSpPr>
          <p:spPr bwMode="auto">
            <a:xfrm>
              <a:off x="2736" y="3132"/>
              <a:ext cx="3024" cy="291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Clr>
                  <a:srgbClr val="993366"/>
                </a:buClr>
                <a:buFont typeface="Monotype Sorts" pitchFamily="2" charset="2"/>
                <a:buNone/>
              </a:pPr>
              <a:r>
                <a:rPr kumimoji="1" lang="en-US">
                  <a:latin typeface="Gill Sans MT" pitchFamily="34" charset="0"/>
                </a:rPr>
                <a:t>Reconstruction, Visualization, …</a:t>
              </a:r>
            </a:p>
          </p:txBody>
        </p:sp>
        <p:cxnSp>
          <p:nvCxnSpPr>
            <p:cNvPr id="441365" name="AutoShape 21"/>
            <p:cNvCxnSpPr>
              <a:cxnSpLocks noChangeShapeType="1"/>
              <a:stCxn id="441361" idx="3"/>
              <a:endCxn id="441364" idx="1"/>
            </p:cNvCxnSpPr>
            <p:nvPr/>
          </p:nvCxnSpPr>
          <p:spPr bwMode="auto">
            <a:xfrm flipV="1">
              <a:off x="1728" y="3278"/>
              <a:ext cx="1008" cy="236"/>
            </a:xfrm>
            <a:prstGeom prst="straightConnector1">
              <a:avLst/>
            </a:prstGeom>
            <a:noFill/>
            <a:ln w="25400">
              <a:solidFill>
                <a:schemeClr val="tx2"/>
              </a:solidFill>
              <a:round/>
              <a:headEnd type="none" w="sm" len="sm"/>
              <a:tailEnd type="stealth" w="lg" len="lg"/>
            </a:ln>
            <a:effectLst/>
          </p:spPr>
        </p:cxnSp>
      </p:grpSp>
      <p:sp>
        <p:nvSpPr>
          <p:cNvPr id="441366" name="Line 22"/>
          <p:cNvSpPr>
            <a:spLocks noChangeShapeType="1"/>
          </p:cNvSpPr>
          <p:nvPr/>
        </p:nvSpPr>
        <p:spPr bwMode="auto">
          <a:xfrm>
            <a:off x="7391400" y="2957512"/>
            <a:ext cx="0" cy="19050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stealth" w="lg" len="lg"/>
          </a:ln>
          <a:effectLst/>
        </p:spPr>
        <p:txBody>
          <a:bodyPr/>
          <a:lstStyle/>
          <a:p>
            <a:endParaRPr lang="en-US"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14400"/>
          </a:xfrm>
        </p:spPr>
        <p:txBody>
          <a:bodyPr/>
          <a:lstStyle/>
          <a:p>
            <a:r>
              <a:rPr lang="en-US" smtClean="0">
                <a:solidFill>
                  <a:srgbClr val="C00000"/>
                </a:solidFill>
                <a:latin typeface="Gill Sans MT" pitchFamily="34" charset="0"/>
              </a:rPr>
              <a:t>SLIC</a:t>
            </a:r>
            <a:endParaRPr lang="en-US">
              <a:solidFill>
                <a:srgbClr val="C00000"/>
              </a:solidFill>
              <a:latin typeface="Gill Sans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410200"/>
          </a:xfrm>
        </p:spPr>
        <p:txBody>
          <a:bodyPr>
            <a:normAutofit fontScale="85000" lnSpcReduction="20000"/>
          </a:bodyPr>
          <a:lstStyle/>
          <a:p>
            <a:r>
              <a:rPr lang="en-US" smtClean="0">
                <a:latin typeface="Gill Sans MT" pitchFamily="34" charset="0"/>
              </a:rPr>
              <a:t>Simulator for the LInear Collider</a:t>
            </a:r>
          </a:p>
          <a:p>
            <a:r>
              <a:rPr lang="en-US" smtClean="0">
                <a:latin typeface="Gill Sans MT" pitchFamily="34" charset="0"/>
              </a:rPr>
              <a:t>Full detector simulation </a:t>
            </a:r>
          </a:p>
          <a:p>
            <a:pPr lvl="1"/>
            <a:r>
              <a:rPr lang="en-US" smtClean="0">
                <a:latin typeface="Gill Sans MT" pitchFamily="34" charset="0"/>
              </a:rPr>
              <a:t>4 PI detectors</a:t>
            </a:r>
          </a:p>
          <a:p>
            <a:pPr lvl="1"/>
            <a:r>
              <a:rPr lang="en-US" smtClean="0">
                <a:latin typeface="Gill Sans MT" pitchFamily="34" charset="0"/>
              </a:rPr>
              <a:t>test beams</a:t>
            </a:r>
          </a:p>
          <a:p>
            <a:pPr lvl="1"/>
            <a:r>
              <a:rPr lang="en-US" smtClean="0">
                <a:latin typeface="Gill Sans MT" pitchFamily="34" charset="0"/>
              </a:rPr>
              <a:t>other custom detector setups</a:t>
            </a:r>
          </a:p>
          <a:p>
            <a:r>
              <a:rPr lang="en-US" smtClean="0">
                <a:latin typeface="Gill Sans MT" pitchFamily="34" charset="0"/>
              </a:rPr>
              <a:t>Integration</a:t>
            </a:r>
          </a:p>
          <a:p>
            <a:pPr lvl="1"/>
            <a:r>
              <a:rPr lang="en-US" smtClean="0">
                <a:latin typeface="Gill Sans MT" pitchFamily="34" charset="0"/>
              </a:rPr>
              <a:t>Geant4</a:t>
            </a:r>
          </a:p>
          <a:p>
            <a:pPr lvl="1"/>
            <a:r>
              <a:rPr lang="en-US" smtClean="0">
                <a:latin typeface="Gill Sans MT" pitchFamily="34" charset="0"/>
              </a:rPr>
              <a:t>GDML / LCDD</a:t>
            </a:r>
          </a:p>
          <a:p>
            <a:pPr lvl="1"/>
            <a:r>
              <a:rPr lang="en-US" smtClean="0">
                <a:latin typeface="Gill Sans MT" pitchFamily="34" charset="0"/>
              </a:rPr>
              <a:t>HEP PDT</a:t>
            </a:r>
          </a:p>
          <a:p>
            <a:pPr lvl="1"/>
            <a:r>
              <a:rPr lang="en-US" smtClean="0">
                <a:latin typeface="Gill Sans MT" pitchFamily="34" charset="0"/>
              </a:rPr>
              <a:t>LCIO</a:t>
            </a:r>
          </a:p>
          <a:p>
            <a:pPr lvl="1"/>
            <a:r>
              <a:rPr lang="en-US" smtClean="0">
                <a:latin typeface="Gill Sans MT" pitchFamily="34" charset="0"/>
              </a:rPr>
              <a:t>StdHep</a:t>
            </a:r>
          </a:p>
          <a:p>
            <a:r>
              <a:rPr lang="en-US" smtClean="0">
                <a:latin typeface="Gill Sans MT" pitchFamily="34" charset="0"/>
              </a:rPr>
              <a:t>Minimal runtime dependencies</a:t>
            </a:r>
          </a:p>
          <a:p>
            <a:pPr lvl="1"/>
            <a:r>
              <a:rPr lang="en-US" smtClean="0">
                <a:latin typeface="Gill Sans MT" pitchFamily="34" charset="0"/>
              </a:rPr>
              <a:t>No database</a:t>
            </a:r>
          </a:p>
          <a:p>
            <a:pPr lvl="1"/>
            <a:r>
              <a:rPr lang="en-US" smtClean="0">
                <a:latin typeface="Gill Sans MT" pitchFamily="34" charset="0"/>
              </a:rPr>
              <a:t>No user code for geometry description</a:t>
            </a:r>
          </a:p>
          <a:p>
            <a:pPr lvl="1"/>
            <a:endParaRPr lang="en-US" smtClean="0">
              <a:latin typeface="Gill Sans M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D691-E24F-44CB-8123-795E1550225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C00000"/>
                </a:solidFill>
                <a:latin typeface="Gill Sans MT" pitchFamily="34" charset="0"/>
              </a:rPr>
              <a:t>Recent Features Added to SLIC</a:t>
            </a:r>
            <a:endParaRPr lang="en-US">
              <a:solidFill>
                <a:srgbClr val="C00000"/>
              </a:solidFill>
              <a:latin typeface="Gill Sans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mtClean="0">
                <a:latin typeface="Gill Sans MT" pitchFamily="34" charset="0"/>
              </a:rPr>
              <a:t>Full 3D magnetic field map support</a:t>
            </a:r>
          </a:p>
          <a:p>
            <a:pPr lvl="1"/>
            <a:r>
              <a:rPr lang="en-US" smtClean="0">
                <a:latin typeface="Gill Sans MT" pitchFamily="34" charset="0"/>
              </a:rPr>
              <a:t>Grid =&gt; (x, y, z, Bx, By, Bz)</a:t>
            </a:r>
            <a:endParaRPr lang="en-US">
              <a:latin typeface="Gill Sans MT" pitchFamily="34" charset="0"/>
            </a:endParaRPr>
          </a:p>
          <a:p>
            <a:r>
              <a:rPr lang="en-US" smtClean="0">
                <a:latin typeface="Gill Sans MT" pitchFamily="34" charset="0"/>
              </a:rPr>
              <a:t>Option to store step information for all energy depositions in CalorimeterHits.</a:t>
            </a:r>
          </a:p>
          <a:p>
            <a:pPr lvl="1"/>
            <a:r>
              <a:rPr lang="en-US" smtClean="0">
                <a:latin typeface="Gill Sans MT" pitchFamily="34" charset="0"/>
              </a:rPr>
              <a:t>Turn on via macro option.</a:t>
            </a:r>
          </a:p>
          <a:p>
            <a:pPr lvl="1"/>
            <a:r>
              <a:rPr lang="en-US" smtClean="0">
                <a:latin typeface="Gill Sans MT" pitchFamily="34" charset="0"/>
              </a:rPr>
              <a:t>Useful for detailed analysis of detector reponse</a:t>
            </a:r>
          </a:p>
          <a:p>
            <a:r>
              <a:rPr lang="en-US" smtClean="0">
                <a:latin typeface="Gill Sans MT" pitchFamily="34" charset="0"/>
              </a:rPr>
              <a:t>Z smearing of generated event vertices</a:t>
            </a:r>
          </a:p>
          <a:p>
            <a:pPr lvl="1"/>
            <a:r>
              <a:rPr lang="en-US" smtClean="0">
                <a:latin typeface="Gill Sans MT" pitchFamily="34" charset="0"/>
              </a:rPr>
              <a:t>Gaussian smearing</a:t>
            </a:r>
          </a:p>
          <a:p>
            <a:r>
              <a:rPr lang="en-US" smtClean="0">
                <a:latin typeface="Gill Sans MT" pitchFamily="34" charset="0"/>
              </a:rPr>
              <a:t>Geant4 version was updated to 9.5.1</a:t>
            </a:r>
          </a:p>
          <a:p>
            <a:r>
              <a:rPr lang="en-US" smtClean="0">
                <a:latin typeface="Gill Sans MT" pitchFamily="34" charset="0"/>
              </a:rPr>
              <a:t>LCIO version updated to 2.0</a:t>
            </a:r>
            <a:endParaRPr lang="en-US">
              <a:latin typeface="Gill Sans M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C5BD691-E24F-44CB-8123-795E1550225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D691-E24F-44CB-8123-795E1550225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152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itchFamily="34" charset="0"/>
                <a:ea typeface="+mj-ea"/>
                <a:cs typeface="+mj-cs"/>
              </a:rPr>
              <a:t>SimDist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8600" y="1066800"/>
            <a:ext cx="8534400" cy="541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itchFamily="34" charset="0"/>
              <a:ea typeface="+mn-ea"/>
              <a:cs typeface="+mn-cs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smtClean="0">
                <a:latin typeface="Gill Sans MT" pitchFamily="34" charset="0"/>
              </a:rPr>
              <a:t>Since compiling SLIC from scratch is complicated, a build kit is provided.</a:t>
            </a:r>
          </a:p>
          <a:p>
            <a:r>
              <a:rPr lang="en-US" smtClean="0">
                <a:latin typeface="Gill Sans MT" pitchFamily="34" charset="0"/>
              </a:rPr>
              <a:t>Based on well-worn and understood GNU tools</a:t>
            </a:r>
          </a:p>
          <a:p>
            <a:pPr lvl="1"/>
            <a:r>
              <a:rPr lang="en-US" smtClean="0">
                <a:latin typeface="Gill Sans MT" pitchFamily="34" charset="0"/>
              </a:rPr>
              <a:t>Autoconf, Make, GCC, etc.</a:t>
            </a:r>
          </a:p>
          <a:p>
            <a:r>
              <a:rPr lang="en-US" smtClean="0">
                <a:latin typeface="Gill Sans MT" pitchFamily="34" charset="0"/>
              </a:rPr>
              <a:t>Works on many flavors of Linux, OSX</a:t>
            </a:r>
          </a:p>
          <a:p>
            <a:pPr lvl="1"/>
            <a:r>
              <a:rPr lang="en-US" smtClean="0">
                <a:latin typeface="Gill Sans MT" pitchFamily="34" charset="0"/>
              </a:rPr>
              <a:t>Windows support is deprecated.</a:t>
            </a:r>
          </a:p>
          <a:p>
            <a:r>
              <a:rPr lang="en-US" smtClean="0">
                <a:latin typeface="Gill Sans MT" pitchFamily="34" charset="0"/>
              </a:rPr>
              <a:t>Options for different run modes</a:t>
            </a:r>
          </a:p>
          <a:p>
            <a:pPr lvl="1"/>
            <a:r>
              <a:rPr lang="en-US" smtClean="0">
                <a:latin typeface="Gill Sans MT" pitchFamily="34" charset="0"/>
              </a:rPr>
              <a:t>visualization</a:t>
            </a:r>
          </a:p>
          <a:p>
            <a:pPr lvl="1"/>
            <a:r>
              <a:rPr lang="en-US" smtClean="0">
                <a:latin typeface="Gill Sans MT" pitchFamily="34" charset="0"/>
              </a:rPr>
              <a:t>debugging</a:t>
            </a:r>
          </a:p>
          <a:p>
            <a:pPr lvl="1"/>
            <a:r>
              <a:rPr lang="en-US" smtClean="0">
                <a:latin typeface="Gill Sans MT" pitchFamily="34" charset="0"/>
              </a:rPr>
              <a:t>batch</a:t>
            </a:r>
          </a:p>
          <a:p>
            <a:r>
              <a:rPr lang="en-US" smtClean="0">
                <a:latin typeface="Gill Sans MT" pitchFamily="34" charset="0"/>
              </a:rPr>
              <a:t>Binaries distributed on lcsim.org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C00000"/>
                </a:solidFill>
              </a:rPr>
              <a:t>Geant4</a:t>
            </a:r>
            <a:endParaRPr lang="en-US">
              <a:solidFill>
                <a:srgbClr val="C00000"/>
              </a:solidFill>
            </a:endParaRPr>
          </a:p>
        </p:txBody>
      </p:sp>
      <p:sp>
        <p:nvSpPr>
          <p:cNvPr id="41574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838200"/>
            <a:ext cx="8991600" cy="5257800"/>
          </a:xfrm>
        </p:spPr>
        <p:txBody>
          <a:bodyPr/>
          <a:lstStyle/>
          <a:p>
            <a:r>
              <a:rPr lang="en-US" smtClean="0">
                <a:latin typeface="Gill Sans MT" pitchFamily="34" charset="0"/>
              </a:rPr>
              <a:t>“Geometry and Tracking”</a:t>
            </a:r>
          </a:p>
          <a:p>
            <a:r>
              <a:rPr lang="en-US" smtClean="0">
                <a:latin typeface="Gill Sans MT" pitchFamily="34" charset="0"/>
              </a:rPr>
              <a:t>Standard HEP toolkit for detector simulation</a:t>
            </a:r>
          </a:p>
          <a:p>
            <a:r>
              <a:rPr lang="en-US" smtClean="0">
                <a:latin typeface="Gill Sans MT" pitchFamily="34" charset="0"/>
              </a:rPr>
              <a:t>Features</a:t>
            </a:r>
          </a:p>
          <a:p>
            <a:pPr lvl="1"/>
            <a:r>
              <a:rPr lang="en-US" smtClean="0">
                <a:latin typeface="Gill Sans MT" pitchFamily="34" charset="0"/>
              </a:rPr>
              <a:t>extensive and flexible physics process library</a:t>
            </a:r>
          </a:p>
          <a:p>
            <a:pPr lvl="1"/>
            <a:r>
              <a:rPr lang="en-US" smtClean="0">
                <a:latin typeface="Gill Sans MT" pitchFamily="34" charset="0"/>
              </a:rPr>
              <a:t>visualization</a:t>
            </a:r>
          </a:p>
          <a:p>
            <a:pPr lvl="1"/>
            <a:r>
              <a:rPr lang="en-US" smtClean="0">
                <a:latin typeface="Gill Sans MT" pitchFamily="34" charset="0"/>
              </a:rPr>
              <a:t>detailed and flexible geometry description</a:t>
            </a:r>
          </a:p>
          <a:p>
            <a:pPr lvl="1"/>
            <a:r>
              <a:rPr lang="en-US" smtClean="0">
                <a:latin typeface="Gill Sans MT" pitchFamily="34" charset="0"/>
              </a:rPr>
              <a:t>macro commands</a:t>
            </a:r>
          </a:p>
          <a:p>
            <a:r>
              <a:rPr lang="en-US" smtClean="0">
                <a:latin typeface="Gill Sans MT" pitchFamily="34" charset="0"/>
              </a:rPr>
              <a:t>Advertised as a “toolkit” so need to put the pieces together to build your own app</a:t>
            </a:r>
          </a:p>
          <a:p>
            <a:endParaRPr lang="en-US" dirty="0">
              <a:latin typeface="Gill Sans M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9A1F78E-B9C5-4409-9417-7D341506D7C3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84238"/>
          </a:xfrm>
        </p:spPr>
        <p:txBody>
          <a:bodyPr/>
          <a:lstStyle/>
          <a:p>
            <a:r>
              <a:rPr lang="en-US" smtClean="0">
                <a:solidFill>
                  <a:srgbClr val="C00000"/>
                </a:solidFill>
              </a:rPr>
              <a:t>LCIO</a:t>
            </a:r>
            <a:endParaRPr lang="en-US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smtClean="0"/>
              <a:t>Linear Collider IO</a:t>
            </a:r>
          </a:p>
          <a:p>
            <a:r>
              <a:rPr lang="en-US" smtClean="0"/>
              <a:t>Implementations in C++, Java, Python, FORTRAN</a:t>
            </a:r>
          </a:p>
          <a:p>
            <a:r>
              <a:rPr lang="en-US" smtClean="0"/>
              <a:t>Supported throughout ALCPG tool chain</a:t>
            </a:r>
          </a:p>
          <a:p>
            <a:r>
              <a:rPr lang="en-US" smtClean="0"/>
              <a:t>Physics object interfaces</a:t>
            </a:r>
          </a:p>
          <a:p>
            <a:pPr lvl="1"/>
            <a:r>
              <a:rPr lang="en-US" smtClean="0"/>
              <a:t>hits/digits, tracks, particles, etc.</a:t>
            </a:r>
          </a:p>
          <a:p>
            <a:r>
              <a:rPr lang="en-US" smtClean="0"/>
              <a:t>Allows data interchange between apps/frameworks</a:t>
            </a:r>
          </a:p>
          <a:p>
            <a:pPr lvl="1"/>
            <a:r>
              <a:rPr lang="en-US" smtClean="0"/>
              <a:t>This has been very successful!  (SiD LOI, DBD)</a:t>
            </a:r>
          </a:p>
          <a:p>
            <a:pPr lvl="1"/>
            <a:r>
              <a:rPr lang="en-US" smtClean="0"/>
              <a:t>Can even read your LCIO files into ROOT.  (built-in support)</a:t>
            </a:r>
          </a:p>
          <a:p>
            <a:r>
              <a:rPr lang="en-US" smtClean="0"/>
              <a:t>See other talk(s) at this workshop for more details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D691-E24F-44CB-8123-795E1550225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D691-E24F-44CB-8123-795E1550225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81000" y="76200"/>
            <a:ext cx="82296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GDML &amp; LCDD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81000" y="685800"/>
            <a:ext cx="7848600" cy="5867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</a:rPr>
              <a:t>XML geometry description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mtClean="0">
                <a:latin typeface="Gill Sans MT" pitchFamily="34" charset="0"/>
              </a:rPr>
              <a:t>avoid completely user-defined geometry in code</a:t>
            </a:r>
            <a:endParaRPr kumimoji="0" 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</a:rPr>
              <a:t>GDML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mtClean="0">
                <a:latin typeface="Gill Sans MT" pitchFamily="34" charset="0"/>
              </a:rPr>
              <a:t>constants and definitions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mtClean="0">
                <a:latin typeface="Gill Sans MT" pitchFamily="34" charset="0"/>
              </a:rPr>
              <a:t>materials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mtClean="0">
                <a:latin typeface="Gill Sans MT" pitchFamily="34" charset="0"/>
              </a:rPr>
              <a:t>shapes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mtClean="0">
                <a:latin typeface="Gill Sans MT" pitchFamily="34" charset="0"/>
              </a:rPr>
              <a:t>volumes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mtClean="0">
                <a:latin typeface="Gill Sans MT" pitchFamily="34" charset="0"/>
              </a:rPr>
              <a:t>hierarchical geometry structure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mtClean="0">
                <a:latin typeface="Gill Sans MT" pitchFamily="34" charset="0"/>
              </a:rPr>
              <a:t>LCDD 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mtClean="0">
                <a:latin typeface="Gill Sans MT" pitchFamily="34" charset="0"/>
              </a:rPr>
              <a:t>sensitive detectors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mtClean="0">
                <a:latin typeface="Gill Sans MT" pitchFamily="34" charset="0"/>
              </a:rPr>
              <a:t>identifiers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mtClean="0">
                <a:latin typeface="Gill Sans MT" pitchFamily="34" charset="0"/>
              </a:rPr>
              <a:t>magnetic fields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mtClean="0">
                <a:latin typeface="Gill Sans MT" pitchFamily="34" charset="0"/>
              </a:rPr>
              <a:t>visualization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mtClean="0">
                <a:latin typeface="Gill Sans MT" pitchFamily="34" charset="0"/>
              </a:rPr>
              <a:t>physics limits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mtClean="0">
                <a:latin typeface="Gill Sans MT" pitchFamily="34" charset="0"/>
              </a:rPr>
              <a:t>regions</a:t>
            </a: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smtClean="0">
              <a:latin typeface="Gill Sans MT" pitchFamily="34" charset="0"/>
            </a:endParaRP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smtClean="0">
              <a:latin typeface="Gill Sans MT" pitchFamily="34" charset="0"/>
            </a:endParaRP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endParaRPr kumimoji="0" 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itchFamily="34" charset="0"/>
              <a:ea typeface="+mn-ea"/>
              <a:cs typeface="+mn-cs"/>
            </a:endParaRPr>
          </a:p>
          <a:p>
            <a:pPr marL="800100" lvl="1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endParaRPr kumimoji="0" 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Intelligent&amp;quot;&quot;/&gt;&lt;property id=&quot;20307&quot; value=&quot;384&quot;/&gt;&lt;/object&gt;&lt;object type=&quot;3&quot; unique_id=&quot;10008&quot;&gt;&lt;property id=&quot;20148&quot; value=&quot;5&quot;/&gt;&lt;property id=&quot;20300&quot; value=&quot;Slide 2 - &amp;quot;LCD Simulation Mission Statement&amp;quot;&quot;/&gt;&lt;property id=&quot;20307&quot; value=&quot;355&quot;/&gt;&lt;/object&gt;&lt;object type=&quot;3&quot; unique_id=&quot;10010&quot;&gt;&lt;property id=&quot;20148&quot; value=&quot;5&quot;/&gt;&lt;property id=&quot;20300&quot; value=&quot;Slide 9 - &amp;quot;Fast Detector Response Simulation&amp;quot;&quot;/&gt;&lt;property id=&quot;20307&quot; value=&quot;358&quot;/&gt;&lt;/object&gt;&lt;object type=&quot;3&quot; unique_id=&quot;10011&quot;&gt;&lt;property id=&quot;20148&quot; value=&quot;5&quot;/&gt;&lt;property id=&quot;20300&quot; value=&quot;Slide 10 - &amp;quot;lelaps&amp;quot;&quot;/&gt;&lt;property id=&quot;20307&quot; value=&quot;359&quot;/&gt;&lt;/object&gt;&lt;object type=&quot;3&quot; unique_id=&quot;10012&quot;&gt;&lt;property id=&quot;20148&quot; value=&quot;5&quot;/&gt;&lt;property id=&quot;20300&quot; value=&quot;Slide 11 - &amp;quot;Lelaps: Decays, dE/dx, MCS&amp;quot;&quot;/&gt;&lt;property id=&quot;20307&quot; value=&quot;360&quot;/&gt;&lt;/object&gt;&lt;object type=&quot;3&quot; unique_id=&quot;10013&quot;&gt;&lt;property id=&quot;20148&quot; value=&quot;5&quot;/&gt;&lt;property id=&quot;20300&quot; value=&quot;Slide 12 - &amp;quot;Detector Design (GEANT 4)&amp;quot;&quot;/&gt;&lt;property id=&quot;20307&quot; value=&quot;356&quot;/&gt;&lt;/object&gt;&lt;object type=&quot;3&quot; unique_id=&quot;10014&quot;&gt;&lt;property id=&quot;20148&quot; value=&quot;5&quot;/&gt;&lt;property id=&quot;20300&quot; value=&quot;Slide 13 - &amp;quot;Full Detector Response Simulation&amp;quot;&quot;/&gt;&lt;property id=&quot;20307&quot; value=&quot;301&quot;/&gt;&lt;/object&gt;&lt;object type=&quot;3&quot; unique_id=&quot;10015&quot;&gt;&lt;property id=&quot;20148&quot; value=&quot;5&quot;/&gt;&lt;property id=&quot;20300&quot; value=&quot;Slide 17 - &amp;quot;LC Detector Full Simulation&amp;quot;&quot;/&gt;&lt;property id=&quot;20307&quot; value=&quot;379&quot;/&gt;&lt;/object&gt;&lt;object type=&quot;3&quot; unique_id=&quot;10016&quot;&gt;&lt;property id=&quot;20148&quot; value=&quot;5&quot;/&gt;&lt;property id=&quot;20300&quot; value=&quot;Slide 18 - &amp;quot;GeomConverter&amp;quot;&quot;/&gt;&lt;property id=&quot;20307&quot; value=&quot;321&quot;/&gt;&lt;/object&gt;&lt;object type=&quot;3&quot; unique_id=&quot;10017&quot;&gt;&lt;property id=&quot;20148&quot; value=&quot;5&quot;/&gt;&lt;property id=&quot;20300&quot; value=&quot;Slide 19 - &amp;quot;Detector Variants&amp;quot;&quot;/&gt;&lt;property id=&quot;20307&quot; value=&quot;320&quot;/&gt;&lt;/object&gt;&lt;object type=&quot;3&quot; unique_id=&quot;10023&quot;&gt;&lt;property id=&quot;20148&quot; value=&quot;5&quot;/&gt;&lt;property id=&quot;20300&quot; value=&quot;Slide 29 - &amp;quot;Reconstruction/Analysis Overview&amp;quot;&quot;/&gt;&lt;property id=&quot;20307&quot; value=&quot;293&quot;/&gt;&lt;/object&gt;&lt;object type=&quot;3&quot; unique_id=&quot;10024&quot;&gt;&lt;property id=&quot;20148&quot; value=&quot;5&quot;/&gt;&lt;property id=&quot;20300&quot; value=&quot;Slide 30&quot;/&gt;&lt;property id=&quot;20307&quot; value=&quot;322&quot;/&gt;&lt;/object&gt;&lt;object type=&quot;3&quot; unique_id=&quot;10025&quot;&gt;&lt;property id=&quot;20148&quot; value=&quot;5&quot;/&gt;&lt;property id=&quot;20300&quot; value=&quot;Slide 31 - &amp;quot;Tracking Detector Readout&amp;quot;&quot;/&gt;&lt;property id=&quot;20307&quot; value=&quot;267&quot;/&gt;&lt;/object&gt;&lt;object type=&quot;3&quot; unique_id=&quot;10026&quot;&gt;&lt;property id=&quot;20148&quot; value=&quot;5&quot;/&gt;&lt;property id=&quot;20300&quot; value=&quot;Slide 32&quot;/&gt;&lt;property id=&quot;20307&quot; value=&quot;269&quot;/&gt;&lt;/object&gt;&lt;object type=&quot;3&quot; unique_id=&quot;10028&quot;&gt;&lt;property id=&quot;20148&quot; value=&quot;5&quot;/&gt;&lt;property id=&quot;20300&quot; value=&quot;Slide 33 - &amp;quot;Java Analysis Studio (JAS)&amp;quot;&quot;/&gt;&lt;property id=&quot;20307&quot; value=&quot;378&quot;/&gt;&lt;/object&gt;&lt;object type=&quot;3&quot; unique_id=&quot;10029&quot;&gt;&lt;property id=&quot;20148&quot; value=&quot;5&quot;/&gt;&lt;property id=&quot;20300&quot; value=&quot;Slide 34 - &amp;quot;JAS editor/compiler&amp;quot;&quot;/&gt;&lt;property id=&quot;20307&quot; value=&quot;363&quot;/&gt;&lt;/object&gt;&lt;object type=&quot;3&quot; unique_id=&quot;10030&quot;&gt;&lt;property id=&quot;20148&quot; value=&quot;5&quot;/&gt;&lt;property id=&quot;20300&quot; value=&quot;Slide 35 - &amp;quot;JAS event browser&amp;quot;&quot;/&gt;&lt;property id=&quot;20307&quot; value=&quot;381&quot;/&gt;&lt;/object&gt;&lt;object type=&quot;3&quot; unique_id=&quot;10031&quot;&gt;&lt;property id=&quot;20148&quot; value=&quot;5&quot;/&gt;&lt;property id=&quot;20300&quot; value=&quot;Slide 36 - &amp;quot;JAS histogramming/ fitting&amp;quot;&quot;/&gt;&lt;property id=&quot;20307&quot; value=&quot;382&quot;/&gt;&lt;/object&gt;&lt;object type=&quot;3&quot; unique_id=&quot;10033&quot;&gt;&lt;property id=&quot;20148&quot; value=&quot;5&quot;/&gt;&lt;property id=&quot;20300&quot; value=&quot;Slide 37 - &amp;quot;Wired LCD Event Display&amp;quot;&quot;/&gt;&lt;property id=&quot;20307&quot; value=&quot;366&quot;/&gt;&lt;/object&gt;&lt;object type=&quot;3&quot; unique_id=&quot;10037&quot;&gt;&lt;property id=&quot;20148&quot; value=&quot;5&quot;/&gt;&lt;property id=&quot;20300&quot; value=&quot;Slide 40 - &amp;quot;Simulation Summary&amp;quot;&quot;/&gt;&lt;property id=&quot;20307&quot; value=&quot;273&quot;/&gt;&lt;/object&gt;&lt;object type=&quot;3&quot; unique_id=&quot;10038&quot;&gt;&lt;property id=&quot;20148&quot; value=&quot;5&quot;/&gt;&lt;property id=&quot;20300&quot; value=&quot;Slide 41 - &amp;quot;Additional Information&amp;quot;&quot;/&gt;&lt;property id=&quot;20307&quot; value=&quot;297&quot;/&gt;&lt;/object&gt;&lt;object type=&quot;3&quot; unique_id=&quot;10201&quot;&gt;&lt;property id=&quot;20148&quot; value=&quot;5&quot;/&gt;&lt;property id=&quot;20300&quot; value=&quot;Slide 20 - &amp;quot;ILC Full Detector Concepts&amp;quot;&quot;/&gt;&lt;property id=&quot;20307&quot; value=&quot;385&quot;/&gt;&lt;/object&gt;&lt;object type=&quot;3&quot; unique_id=&quot;10202&quot;&gt;&lt;property id=&quot;20148&quot; value=&quot;5&quot;/&gt;&lt;property id=&quot;20300&quot; value=&quot;Slide 28 - &amp;quot;slic: The Executable&amp;quot;&quot;/&gt;&lt;property id=&quot;20307&quot; value=&quot;386&quot;/&gt;&lt;/object&gt;&lt;object type=&quot;3&quot; unique_id=&quot;10324&quot;&gt;&lt;property id=&quot;20148&quot; value=&quot;5&quot;/&gt;&lt;property id=&quot;20300&quot; value=&quot;Slide 38 - &amp;quot;Validated&amp;quot;&quot;/&gt;&lt;property id=&quot;20307&quot; value=&quot;388&quot;/&gt;&lt;/object&gt;&lt;object type=&quot;3&quot; unique_id=&quot;10513&quot;&gt;&lt;property id=&quot;20148&quot; value=&quot;5&quot;/&gt;&lt;property id=&quot;20300&quot; value=&quot;Slide 22 - &amp;quot;SiD Tracker&amp;quot;&quot;/&gt;&lt;property id=&quot;20307&quot; value=&quot;391&quot;/&gt;&lt;/object&gt;&lt;object type=&quot;3&quot; unique_id=&quot;12921&quot;&gt;&lt;property id=&quot;20148&quot; value=&quot;5&quot;/&gt;&lt;property id=&quot;20300&quot; value=&quot;Slide 15 - &amp;quot;Full Simulation History&amp;quot;&quot;/&gt;&lt;property id=&quot;20307&quot; value=&quot;392&quot;/&gt;&lt;/object&gt;&lt;object type=&quot;3&quot; unique_id=&quot;12922&quot;&gt;&lt;property id=&quot;20148&quot; value=&quot;5&quot;/&gt;&lt;property id=&quot;20300&quot; value=&quot;Slide 16 - &amp;quot;Fifth Generation &amp;quot;&quot;/&gt;&lt;property id=&quot;20307&quot; value=&quot;393&quot;/&gt;&lt;/object&gt;&lt;object type=&quot;3&quot; unique_id=&quot;13067&quot;&gt;&lt;property id=&quot;20148&quot; value=&quot;5&quot;/&gt;&lt;property id=&quot;20300&quot; value=&quot;Slide 14 - &amp;quot;Geometry Definition&amp;quot;&quot;/&gt;&lt;property id=&quot;20307&quot; value=&quot;394&quot;/&gt;&lt;/object&gt;&lt;object type=&quot;3&quot; unique_id=&quot;13635&quot;&gt;&lt;property id=&quot;20148&quot; value=&quot;5&quot;/&gt;&lt;property id=&quot;20300&quot; value=&quot;Slide 4 - &amp;quot;Detector Performance Studies&amp;quot;&quot;/&gt;&lt;property id=&quot;20307&quot; value=&quot;397&quot;/&gt;&lt;/object&gt;&lt;object type=&quot;3&quot; unique_id=&quot;13636&quot;&gt;&lt;property id=&quot;20148&quot; value=&quot;5&quot;/&gt;&lt;property id=&quot;20300&quot; value=&quot;Slide 5 - &amp;quot;LCIO &amp;quot;&quot;/&gt;&lt;property id=&quot;20307&quot; value=&quot;398&quot;/&gt;&lt;/object&gt;&lt;object type=&quot;3&quot; unique_id=&quot;13637&quot;&gt;&lt;property id=&quot;20148&quot; value=&quot;5&quot;/&gt;&lt;property id=&quot;20300&quot; value=&quot;Slide 6 - &amp;quot;LCIO Overview&amp;quot;&quot;/&gt;&lt;property id=&quot;20307&quot; value=&quot;399&quot;/&gt;&lt;/object&gt;&lt;object type=&quot;3&quot; unique_id=&quot;13638&quot;&gt;&lt;property id=&quot;20148&quot; value=&quot;5&quot;/&gt;&lt;property id=&quot;20300&quot; value=&quot;Slide 7 - &amp;quot;LCIO Overview&amp;quot;&quot;/&gt;&lt;property id=&quot;20307&quot; value=&quot;400&quot;/&gt;&lt;/object&gt;&lt;object type=&quot;3&quot; unique_id=&quot;13639&quot;&gt;&lt;property id=&quot;20148&quot; value=&quot;5&quot;/&gt;&lt;property id=&quot;20300&quot; value=&quot;Slide 8 - &amp;quot;LCIO Interoperability&amp;quot;&quot;/&gt;&lt;property id=&quot;20307&quot; value=&quot;401&quot;/&gt;&lt;/object&gt;&lt;object type=&quot;3&quot; unique_id=&quot;13935&quot;&gt;&lt;property id=&quot;20148&quot; value=&quot;5&quot;/&gt;&lt;property id=&quot;20300&quot; value=&quot;Slide 39 - &amp;quot;User base&amp;quot;&quot;/&gt;&lt;property id=&quot;20307&quot; value=&quot;403&quot;/&gt;&lt;/object&gt;&lt;object type=&quot;3&quot; unique_id=&quot;17691&quot;&gt;&lt;property id=&quot;20148&quot; value=&quot;5&quot;/&gt;&lt;property id=&quot;20300&quot; value=&quot;Slide 3 - &amp;quot;Overview: Goals&amp;quot;&quot;/&gt;&lt;property id=&quot;20307&quot; value=&quot;404&quot;/&gt;&lt;/object&gt;&lt;object type=&quot;3&quot; unique_id=&quot;17692&quot;&gt;&lt;property id=&quot;20148&quot; value=&quot;5&quot;/&gt;&lt;property id=&quot;20300&quot; value=&quot;Slide 21 - &amp;quot;Silicon Detector Concept&amp;quot;&quot;/&gt;&lt;property id=&quot;20307&quot; value=&quot;405&quot;/&gt;&lt;/object&gt;&lt;object type=&quot;3&quot; unique_id=&quot;18113&quot;&gt;&lt;property id=&quot;20148&quot; value=&quot;5&quot;/&gt;&lt;property id=&quot;20300&quot; value=&quot;Slide 23 - &amp;quot;Simulating the HPS ECal&amp;quot;&quot;/&gt;&lt;property id=&quot;20307&quot; value=&quot;409&quot;/&gt;&lt;/object&gt;&lt;object type=&quot;3&quot; unique_id=&quot;18114&quot;&gt;&lt;property id=&quot;20148&quot; value=&quot;5&quot;/&gt;&lt;property id=&quot;20300&quot; value=&quot;Slide 24 - &amp;quot;Wired Event Display&amp;quot;&quot;/&gt;&lt;property id=&quot;20307&quot; value=&quot;410&quot;/&gt;&lt;/object&gt;&lt;object type=&quot;3&quot; unique_id=&quot;18115&quot;&gt;&lt;property id=&quot;20148&quot; value=&quot;5&quot;/&gt;&lt;property id=&quot;20300&quot; value=&quot;Slide 25 - &amp;quot;Optical Ray Tracing in Crystals&amp;quot;&quot;/&gt;&lt;property id=&quot;20307&quot; value=&quot;406&quot;/&gt;&lt;/object&gt;&lt;object type=&quot;3&quot; unique_id=&quot;18116&quot;&gt;&lt;property id=&quot;20148&quot; value=&quot;5&quot;/&gt;&lt;property id=&quot;20300&quot; value=&quot;Slide 26 - &amp;quot;HPS Dipole and Vacuum Vessel&amp;quot;&quot;/&gt;&lt;property id=&quot;20307&quot; value=&quot;407&quot;/&gt;&lt;/object&gt;&lt;object type=&quot;3&quot; unique_id=&quot;18117&quot;&gt;&lt;property id=&quot;20148&quot; value=&quot;5&quot;/&gt;&lt;property id=&quot;20300&quot; value=&quot;Slide 27 - &amp;quot;CAD-imported elements.&amp;quot;&quot;/&gt;&lt;property id=&quot;20307&quot; value=&quot;408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51333931</TotalTime>
  <Words>775</Words>
  <Application>Microsoft Office PowerPoint</Application>
  <PresentationFormat>On-screen Show (4:3)</PresentationFormat>
  <Paragraphs>215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ALCPG Software Tools</vt:lpstr>
      <vt:lpstr>Slide 2</vt:lpstr>
      <vt:lpstr>LC Detector Full Simulation</vt:lpstr>
      <vt:lpstr>SLIC</vt:lpstr>
      <vt:lpstr>Recent Features Added to SLIC</vt:lpstr>
      <vt:lpstr>Slide 6</vt:lpstr>
      <vt:lpstr>Geant4</vt:lpstr>
      <vt:lpstr>LCIO</vt:lpstr>
      <vt:lpstr>Slide 9</vt:lpstr>
      <vt:lpstr>GeomConverter</vt:lpstr>
      <vt:lpstr>LCSim</vt:lpstr>
      <vt:lpstr>slicPandora</vt:lpstr>
      <vt:lpstr>Slide 13</vt:lpstr>
      <vt:lpstr>Slide 14</vt:lpstr>
      <vt:lpstr>Slide 15</vt:lpstr>
      <vt:lpstr>Slide 16</vt:lpstr>
      <vt:lpstr>Slide 17</vt:lpstr>
      <vt:lpstr>Links</vt:lpstr>
    </vt:vector>
  </TitlesOfParts>
  <Company>SLAC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Collider Detector Design</dc:title>
  <dc:creator>Norman Graf</dc:creator>
  <dc:description>Talk presented at CHEP'07, Victoria, BC, September 3, 2007</dc:description>
  <cp:lastModifiedBy>jeremym</cp:lastModifiedBy>
  <cp:revision>976</cp:revision>
  <cp:lastPrinted>2002-05-15T16:27:57Z</cp:lastPrinted>
  <dcterms:created xsi:type="dcterms:W3CDTF">2001-07-11T02:05:52Z</dcterms:created>
  <dcterms:modified xsi:type="dcterms:W3CDTF">2012-10-19T22:09:15Z</dcterms:modified>
</cp:coreProperties>
</file>