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79" r:id="rId3"/>
    <p:sldId id="309" r:id="rId4"/>
    <p:sldId id="311" r:id="rId5"/>
    <p:sldId id="312" r:id="rId6"/>
    <p:sldId id="316" r:id="rId7"/>
    <p:sldId id="290" r:id="rId8"/>
    <p:sldId id="424" r:id="rId9"/>
    <p:sldId id="425" r:id="rId10"/>
    <p:sldId id="426" r:id="rId11"/>
    <p:sldId id="430" r:id="rId12"/>
    <p:sldId id="427" r:id="rId13"/>
    <p:sldId id="428" r:id="rId14"/>
    <p:sldId id="429" r:id="rId15"/>
    <p:sldId id="431" r:id="rId16"/>
    <p:sldId id="432" r:id="rId17"/>
    <p:sldId id="433" r:id="rId18"/>
    <p:sldId id="270" r:id="rId19"/>
    <p:sldId id="339" r:id="rId20"/>
    <p:sldId id="423" r:id="rId21"/>
    <p:sldId id="421" r:id="rId22"/>
    <p:sldId id="42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>
        <p:scale>
          <a:sx n="69" d="100"/>
          <a:sy n="69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6069E-BE75-46E5-90ED-7754C10C72C8}" type="datetimeFigureOut">
              <a:rPr lang="en-GB" smtClean="0"/>
              <a:t>25/10/2012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8F114-21A4-433A-8E4D-8D6849645AF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671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06/04/2011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IOP NPPD Glasgow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06/04/2011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IOP NPPD Glasgow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GB" dirty="0" smtClean="0"/>
              <a:t>September 2011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/>
          <a:p>
            <a:r>
              <a:rPr lang="en-GB" dirty="0" smtClean="0"/>
              <a:t>Cockcroft Institute Postgraduate Conference 2011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GB" dirty="0" smtClean="0"/>
              <a:t>September 2011</a:t>
            </a:r>
            <a:endParaRPr lang="en-GB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/>
          <a:p>
            <a:r>
              <a:rPr lang="en-GB" dirty="0" smtClean="0"/>
              <a:t>Cockcroft Institute Postgraduate Conference 2011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GB" dirty="0" smtClean="0"/>
              <a:t>September 2011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/>
          <a:p>
            <a:r>
              <a:rPr lang="en-GB" dirty="0" smtClean="0"/>
              <a:t>Cockcroft Institute Postgraduate Conference 2011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06/04/2011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IOP NPPD Glasgow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06/04/2011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IOP NPPD Glasgow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dirty="0" smtClean="0"/>
              <a:t>July 2012</a:t>
            </a: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POSIPOL12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3260A2-A0EE-48D8-A8E8-73DAB7F65B8C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Undulator Based Positron Sources for Future Colliders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Simulations with ‘Realistic’ Photon Spectra </a:t>
            </a:r>
          </a:p>
          <a:p>
            <a:r>
              <a:rPr lang="en-GB" dirty="0" smtClean="0"/>
              <a:t>Mike Jenkins</a:t>
            </a:r>
          </a:p>
          <a:p>
            <a:r>
              <a:rPr lang="en-GB" dirty="0" smtClean="0"/>
              <a:t>Lancaster University and The Cockcroft Institute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13176"/>
            <a:ext cx="2959532" cy="1673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103" y="5003186"/>
            <a:ext cx="3238897" cy="185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59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Positron Yield Real Undulator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10</a:t>
            </a:fld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6756"/>
            <a:ext cx="6858000" cy="4286250"/>
          </a:xfrm>
        </p:spPr>
      </p:pic>
    </p:spTree>
    <p:extLst>
      <p:ext uri="{BB962C8B-B14F-4D97-AF65-F5344CB8AC3E}">
        <p14:creationId xmlns:p14="http://schemas.microsoft.com/office/powerpoint/2010/main" val="1732189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Positron Yield Real Undulator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6756"/>
            <a:ext cx="6858000" cy="4286250"/>
          </a:xfrm>
        </p:spPr>
      </p:pic>
    </p:spTree>
    <p:extLst>
      <p:ext uri="{BB962C8B-B14F-4D97-AF65-F5344CB8AC3E}">
        <p14:creationId xmlns:p14="http://schemas.microsoft.com/office/powerpoint/2010/main" val="2720351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Positron Polarization Real Undulator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" y="1988841"/>
            <a:ext cx="5530214" cy="345638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12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77072"/>
            <a:ext cx="4038600" cy="2524125"/>
          </a:xfrm>
        </p:spPr>
      </p:pic>
      <p:sp>
        <p:nvSpPr>
          <p:cNvPr id="10" name="TextBox 9"/>
          <p:cNvSpPr txBox="1"/>
          <p:nvPr/>
        </p:nvSpPr>
        <p:spPr>
          <a:xfrm>
            <a:off x="5454681" y="3356992"/>
            <a:ext cx="35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Polarization uncertainty is numerical </a:t>
            </a:r>
          </a:p>
          <a:p>
            <a:r>
              <a:rPr lang="en-GB" sz="1600" dirty="0" smtClean="0"/>
              <a:t>uncertainty from PPS-</a:t>
            </a:r>
            <a:r>
              <a:rPr lang="en-GB" sz="1600" dirty="0" err="1" smtClean="0"/>
              <a:t>Sim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42775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of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Ideal undulator gives broad agreement with results in TDR – polarization with high collimator radius still lower</a:t>
            </a:r>
          </a:p>
          <a:p>
            <a:r>
              <a:rPr lang="en-GB" dirty="0" smtClean="0"/>
              <a:t>Collimation of ‘realistic’ spectra increases polarization</a:t>
            </a:r>
          </a:p>
          <a:p>
            <a:r>
              <a:rPr lang="en-GB" dirty="0" smtClean="0"/>
              <a:t>Tight collimation of ‘realistic’ spectra is not optimal as yield drops rapidly</a:t>
            </a:r>
          </a:p>
          <a:p>
            <a:pPr lvl="1"/>
            <a:r>
              <a:rPr lang="en-GB" dirty="0" smtClean="0"/>
              <a:t>For 150GeV to get 1.5 e+/e- with r=1 mm need undulator length ~ 1000m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692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Distribution of Photons Realistic Spectra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75"/>
          <a:stretch/>
        </p:blipFill>
        <p:spPr>
          <a:xfrm>
            <a:off x="22758" y="1935164"/>
            <a:ext cx="9085746" cy="432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572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Preliminary</a:t>
            </a:r>
            <a:r>
              <a:rPr lang="en-GB" sz="2000" dirty="0" smtClean="0"/>
              <a:t> work into the effects of different field maps on the photon spectra</a:t>
            </a:r>
          </a:p>
          <a:p>
            <a:r>
              <a:rPr lang="en-GB" sz="2000" dirty="0" smtClean="0"/>
              <a:t>Making systematic changes to the undulator produces this photon spectrum</a:t>
            </a:r>
          </a:p>
          <a:p>
            <a:r>
              <a:rPr lang="en-GB" sz="2000" dirty="0" smtClean="0"/>
              <a:t>It produces higher positron polarization whilst maintaining yield</a:t>
            </a:r>
          </a:p>
          <a:p>
            <a:r>
              <a:rPr lang="en-GB" sz="2000" dirty="0" smtClean="0"/>
              <a:t>PPS-</a:t>
            </a:r>
            <a:r>
              <a:rPr lang="en-GB" sz="2000" dirty="0" err="1" smtClean="0"/>
              <a:t>Sim</a:t>
            </a:r>
            <a:r>
              <a:rPr lang="en-GB" sz="2000" dirty="0" smtClean="0"/>
              <a:t> results imply positron polarization of about 50% without collimation</a:t>
            </a:r>
            <a:endParaRPr lang="en-GB" sz="2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75756"/>
            <a:ext cx="4038600" cy="2524125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Undulator Spectrum to Increase Polarization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356350"/>
            <a:ext cx="762000" cy="365125"/>
          </a:xfrm>
        </p:spPr>
        <p:txBody>
          <a:bodyPr/>
          <a:lstStyle/>
          <a:p>
            <a:fld id="{3A3260A2-A0EE-48D8-A8E8-73DAB7F65B8C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331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Preliminary</a:t>
            </a:r>
            <a:r>
              <a:rPr lang="en-GB" sz="2000" dirty="0" smtClean="0"/>
              <a:t> work into the effects of different field maps on the photon spectra</a:t>
            </a:r>
          </a:p>
          <a:p>
            <a:r>
              <a:rPr lang="en-GB" sz="2000" dirty="0" smtClean="0"/>
              <a:t>Making systematic changes to the undulator produces this photon spectrum</a:t>
            </a:r>
          </a:p>
          <a:p>
            <a:r>
              <a:rPr lang="en-GB" sz="2000" dirty="0" smtClean="0"/>
              <a:t>It produces higher positron polarization whilst maintaining yield</a:t>
            </a:r>
          </a:p>
          <a:p>
            <a:r>
              <a:rPr lang="en-GB" sz="2000" dirty="0" smtClean="0"/>
              <a:t>PPS-</a:t>
            </a:r>
            <a:r>
              <a:rPr lang="en-GB" sz="2000" dirty="0" err="1" smtClean="0"/>
              <a:t>Sim</a:t>
            </a:r>
            <a:r>
              <a:rPr lang="en-GB" sz="2000" dirty="0" smtClean="0"/>
              <a:t> results imply positron polarization of about 50% without collimation</a:t>
            </a:r>
            <a:endParaRPr lang="en-GB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Undulator Spectrum to Increase Polarization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356350"/>
            <a:ext cx="762000" cy="365125"/>
          </a:xfrm>
        </p:spPr>
        <p:txBody>
          <a:bodyPr/>
          <a:lstStyle/>
          <a:p>
            <a:fld id="{3A3260A2-A0EE-48D8-A8E8-73DAB7F65B8C}" type="slidenum">
              <a:rPr lang="en-GB" smtClean="0"/>
              <a:t>16</a:t>
            </a:fld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75756"/>
            <a:ext cx="4038600" cy="2524125"/>
          </a:xfrm>
        </p:spPr>
      </p:pic>
    </p:spTree>
    <p:extLst>
      <p:ext uri="{BB962C8B-B14F-4D97-AF65-F5344CB8AC3E}">
        <p14:creationId xmlns:p14="http://schemas.microsoft.com/office/powerpoint/2010/main" val="288155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‘Realistic’ spectra simulations suggest higher polarization without collimation</a:t>
            </a:r>
          </a:p>
          <a:p>
            <a:r>
              <a:rPr lang="en-GB" dirty="0" smtClean="0"/>
              <a:t>Tight collimation of a ‘realistic’ spectra impacts yield significantly</a:t>
            </a:r>
          </a:p>
          <a:p>
            <a:r>
              <a:rPr lang="en-GB" dirty="0" smtClean="0"/>
              <a:t>Possibility to increase polarization with a different undulator configuration</a:t>
            </a:r>
          </a:p>
          <a:p>
            <a:r>
              <a:rPr lang="en-GB" dirty="0" smtClean="0"/>
              <a:t>TDR recommendation:</a:t>
            </a:r>
          </a:p>
          <a:p>
            <a:pPr marL="0" indent="0">
              <a:buNone/>
            </a:pPr>
            <a:r>
              <a:rPr lang="en-GB" dirty="0" smtClean="0"/>
              <a:t>“Simulations show that small errors in the undulator field will not reduce positron yield in the case of a large collimator aperture. The polarization strategy </a:t>
            </a:r>
            <a:r>
              <a:rPr lang="en-GB" dirty="0" smtClean="0"/>
              <a:t>presented in the TDR assumes field errors in the undulator have a negligible impact on the angular distribution of the photon beam. In practice, t</a:t>
            </a:r>
            <a:r>
              <a:rPr lang="en-GB" dirty="0" smtClean="0"/>
              <a:t>he </a:t>
            </a:r>
            <a:r>
              <a:rPr lang="en-GB" dirty="0" smtClean="0"/>
              <a:t>quality of the </a:t>
            </a:r>
            <a:r>
              <a:rPr lang="en-GB" dirty="0" smtClean="0"/>
              <a:t>undulator field will determine the </a:t>
            </a:r>
            <a:r>
              <a:rPr lang="en-GB" dirty="0" smtClean="0"/>
              <a:t>maximum possible polarization </a:t>
            </a:r>
            <a:r>
              <a:rPr lang="en-GB" dirty="0" smtClean="0"/>
              <a:t>achievable for </a:t>
            </a:r>
            <a:r>
              <a:rPr lang="en-GB" dirty="0" smtClean="0"/>
              <a:t>yields above </a:t>
            </a:r>
            <a:r>
              <a:rPr lang="en-GB" dirty="0" smtClean="0"/>
              <a:t>1.5 e</a:t>
            </a:r>
            <a:r>
              <a:rPr lang="en-GB" baseline="30000" dirty="0" smtClean="0"/>
              <a:t>+</a:t>
            </a:r>
            <a:r>
              <a:rPr lang="en-GB" dirty="0" smtClean="0"/>
              <a:t>/e</a:t>
            </a:r>
            <a:r>
              <a:rPr lang="en-GB" baseline="30000" dirty="0" smtClean="0"/>
              <a:t>-</a:t>
            </a:r>
            <a:r>
              <a:rPr lang="en-GB" dirty="0" smtClean="0"/>
              <a:t>.”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976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Thank you for listening, are there any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7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Back Up Slides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5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Overview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‘Realistic’ undulator </a:t>
            </a:r>
            <a:r>
              <a:rPr lang="en-GB" dirty="0"/>
              <a:t>s</a:t>
            </a:r>
            <a:r>
              <a:rPr lang="en-GB" dirty="0" smtClean="0"/>
              <a:t>pectra</a:t>
            </a:r>
          </a:p>
          <a:p>
            <a:r>
              <a:rPr lang="en-GB" dirty="0" smtClean="0"/>
              <a:t>Simulation results</a:t>
            </a:r>
          </a:p>
          <a:p>
            <a:pPr lvl="1"/>
            <a:r>
              <a:rPr lang="en-GB" dirty="0" smtClean="0"/>
              <a:t>Yield and Polarization for Ideal Undulator</a:t>
            </a:r>
          </a:p>
          <a:p>
            <a:pPr lvl="1"/>
            <a:r>
              <a:rPr lang="en-GB" dirty="0"/>
              <a:t>Yield and Polarization for </a:t>
            </a:r>
            <a:r>
              <a:rPr lang="en-GB" dirty="0" smtClean="0"/>
              <a:t>‘Realistic’ Undulator</a:t>
            </a:r>
          </a:p>
          <a:p>
            <a:r>
              <a:rPr lang="en-GB" dirty="0" smtClean="0"/>
              <a:t>A different undulator</a:t>
            </a:r>
          </a:p>
          <a:p>
            <a:pPr marL="393192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6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Implementation of Tracking Code </a:t>
            </a:r>
            <a:r>
              <a:rPr lang="en-GB" sz="1800" dirty="0" smtClean="0"/>
              <a:t>Taken from talk by D. Newton, Synchrotron Radiation Output from the ILC Undulator,  ILC Positron Source Workshop 2010</a:t>
            </a:r>
            <a:endParaRPr lang="en-GB" sz="1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70" y="1935163"/>
            <a:ext cx="6493060" cy="43894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6009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21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46" y="3631373"/>
            <a:ext cx="3849613" cy="2758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650" y="3650347"/>
            <a:ext cx="3867803" cy="27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753" y="1907348"/>
            <a:ext cx="63627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Tracking through Field Maps</a:t>
            </a:r>
            <a:br>
              <a:rPr lang="en-GB" dirty="0" smtClean="0"/>
            </a:br>
            <a:r>
              <a:rPr lang="en-GB" sz="1400" dirty="0" smtClean="0"/>
              <a:t>Taken from Synchrotron Radiation Output from the ILC undulator talk by D. Newton at ILC Positron Source Workshop 2010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3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Tracking through Field Maps</a:t>
            </a:r>
            <a:br>
              <a:rPr lang="en-GB" dirty="0" smtClean="0"/>
            </a:br>
            <a:r>
              <a:rPr lang="en-GB" sz="1400" dirty="0" smtClean="0"/>
              <a:t>Taken from Synchrotron Radiation Output from the ILC undulator talk by D. Newton at ILC Positron Source Workshop 2010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67146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These plots are for one of the 2m undulator prototypes constructed at RAL</a:t>
            </a:r>
          </a:p>
          <a:p>
            <a:r>
              <a:rPr lang="en-GB" dirty="0"/>
              <a:t>One shows the power radiated at the end and the other shows the trajectory through the undulator in </a:t>
            </a:r>
            <a:r>
              <a:rPr lang="en-GB" dirty="0">
                <a:solidFill>
                  <a:srgbClr val="FF0000"/>
                </a:solidFill>
              </a:rPr>
              <a:t>x</a:t>
            </a:r>
            <a:r>
              <a:rPr lang="en-GB" dirty="0"/>
              <a:t> and </a:t>
            </a:r>
            <a:r>
              <a:rPr lang="en-GB" dirty="0">
                <a:solidFill>
                  <a:srgbClr val="0070C0"/>
                </a:solidFill>
              </a:rPr>
              <a:t>y</a:t>
            </a:r>
            <a:r>
              <a:rPr lang="en-GB" dirty="0"/>
              <a:t> for a beam that enters at </a:t>
            </a:r>
            <a:r>
              <a:rPr lang="en-GB" dirty="0" smtClean="0"/>
              <a:t>a correction angle</a:t>
            </a:r>
            <a:endParaRPr lang="en-GB" dirty="0"/>
          </a:p>
          <a:p>
            <a:r>
              <a:rPr lang="en-GB" dirty="0"/>
              <a:t>The </a:t>
            </a:r>
            <a:r>
              <a:rPr lang="en-GB" dirty="0" smtClean="0"/>
              <a:t>angular deviations off axis  are of the order 1 </a:t>
            </a:r>
            <a:r>
              <a:rPr lang="el-GR" dirty="0" smtClean="0"/>
              <a:t>μ</a:t>
            </a:r>
            <a:r>
              <a:rPr lang="en-GB" dirty="0" smtClean="0"/>
              <a:t>rad which when compared with k/</a:t>
            </a:r>
            <a:r>
              <a:rPr lang="el-GR" dirty="0" smtClean="0"/>
              <a:t>γ</a:t>
            </a:r>
            <a:r>
              <a:rPr lang="en-GB" dirty="0" smtClean="0"/>
              <a:t> (3.13 </a:t>
            </a:r>
            <a:r>
              <a:rPr lang="el-GR" dirty="0" smtClean="0"/>
              <a:t>μ</a:t>
            </a:r>
            <a:r>
              <a:rPr lang="en-GB" dirty="0" smtClean="0"/>
              <a:t>rad for a drive beam energy of 150 </a:t>
            </a:r>
            <a:r>
              <a:rPr lang="en-GB" dirty="0" err="1" smtClean="0"/>
              <a:t>GeV</a:t>
            </a:r>
            <a:r>
              <a:rPr lang="en-GB" dirty="0" smtClean="0"/>
              <a:t>) are significant</a:t>
            </a:r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22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4"/>
          <a:stretch/>
        </p:blipFill>
        <p:spPr bwMode="auto">
          <a:xfrm>
            <a:off x="395536" y="1988840"/>
            <a:ext cx="3743325" cy="269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379971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9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Realistic Undulator Spectra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Analytical expression used by most simulations</a:t>
            </a:r>
          </a:p>
          <a:p>
            <a:r>
              <a:rPr lang="en-GB" dirty="0" smtClean="0"/>
              <a:t>E.g. PPS-</a:t>
            </a:r>
            <a:r>
              <a:rPr lang="en-GB" dirty="0" err="1" smtClean="0"/>
              <a:t>Sim</a:t>
            </a:r>
            <a:r>
              <a:rPr lang="en-GB" dirty="0" smtClean="0"/>
              <a:t> uses Kincaid76 </a:t>
            </a:r>
          </a:p>
          <a:p>
            <a:r>
              <a:rPr lang="en-GB" dirty="0" smtClean="0"/>
              <a:t>Codes to generate ‘Realistic’ Spectrum developed at </a:t>
            </a:r>
            <a:r>
              <a:rPr lang="en-GB" dirty="0"/>
              <a:t>C</a:t>
            </a:r>
            <a:r>
              <a:rPr lang="en-GB" dirty="0" smtClean="0"/>
              <a:t>ockcroft Institute by</a:t>
            </a:r>
          </a:p>
          <a:p>
            <a:pPr lvl="1"/>
            <a:r>
              <a:rPr lang="en-GB" dirty="0" smtClean="0"/>
              <a:t>David Newton </a:t>
            </a:r>
          </a:p>
          <a:p>
            <a:pPr lvl="1"/>
            <a:r>
              <a:rPr lang="en-GB" dirty="0" smtClean="0"/>
              <a:t>Duncan Scott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1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Realistic Undulator Spectra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David Newton’s code generates a photon spectra for a given magnetic field map:</a:t>
            </a:r>
          </a:p>
          <a:p>
            <a:pPr lvl="1"/>
            <a:r>
              <a:rPr lang="en-GB" dirty="0" smtClean="0"/>
              <a:t>The code tracks particles through field map</a:t>
            </a:r>
          </a:p>
          <a:p>
            <a:pPr lvl="1"/>
            <a:r>
              <a:rPr lang="en-GB" dirty="0" smtClean="0"/>
              <a:t>Photon flux calculated by integrating along track</a:t>
            </a:r>
          </a:p>
          <a:p>
            <a:r>
              <a:rPr lang="en-GB" dirty="0" smtClean="0"/>
              <a:t>To produce ‘realistic’ undulator photon spectra use:</a:t>
            </a:r>
          </a:p>
          <a:p>
            <a:pPr lvl="1"/>
            <a:r>
              <a:rPr lang="en-GB" dirty="0" smtClean="0"/>
              <a:t> Non-ideal field maps</a:t>
            </a:r>
          </a:p>
          <a:p>
            <a:pPr lvl="1"/>
            <a:r>
              <a:rPr lang="en-GB" dirty="0" smtClean="0"/>
              <a:t>Field map errors similar to field errors in the RAL prototypes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3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Tracking Particle Through  ‘Realistic’ Field Maps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5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69" y="1774629"/>
            <a:ext cx="3456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840" y="3932816"/>
            <a:ext cx="3456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64329"/>
            <a:ext cx="3456000" cy="216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5471321"/>
            <a:ext cx="17220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RAL Prototype 150 </a:t>
            </a:r>
            <a:r>
              <a:rPr lang="en-GB" sz="1200" dirty="0" err="1" smtClean="0"/>
              <a:t>GeV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060848"/>
            <a:ext cx="43126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Largest deviation </a:t>
            </a:r>
            <a:r>
              <a:rPr lang="en-GB" sz="1600" dirty="0"/>
              <a:t>s</a:t>
            </a:r>
            <a:r>
              <a:rPr lang="en-GB" sz="1600" dirty="0" smtClean="0"/>
              <a:t>een in RAL prototype</a:t>
            </a:r>
          </a:p>
          <a:p>
            <a:r>
              <a:rPr lang="en-GB" sz="1600" dirty="0"/>
              <a:t>m</a:t>
            </a:r>
            <a:r>
              <a:rPr lang="en-GB" sz="1600" dirty="0" smtClean="0"/>
              <a:t>ax deviation is 10</a:t>
            </a:r>
            <a:r>
              <a:rPr lang="en-GB" sz="1600" baseline="30000" dirty="0" smtClean="0"/>
              <a:t>-6</a:t>
            </a:r>
            <a:r>
              <a:rPr lang="en-GB" sz="1600" dirty="0" smtClean="0"/>
              <a:t> m due to construction methods</a:t>
            </a:r>
          </a:p>
          <a:p>
            <a:endParaRPr lang="en-GB" sz="1600" dirty="0"/>
          </a:p>
          <a:p>
            <a:r>
              <a:rPr lang="en-GB" sz="1600" dirty="0" smtClean="0"/>
              <a:t>Deviation from field maps used is ~5x10</a:t>
            </a:r>
            <a:r>
              <a:rPr lang="en-GB" sz="1600" baseline="30000" dirty="0" smtClean="0"/>
              <a:t>-8</a:t>
            </a:r>
            <a:r>
              <a:rPr lang="en-GB" sz="1600" dirty="0" smtClean="0"/>
              <a:t> 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1642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‘Realistic’ </a:t>
            </a:r>
            <a:r>
              <a:rPr lang="en-GB" dirty="0"/>
              <a:t>Undulator </a:t>
            </a:r>
            <a:r>
              <a:rPr lang="en-GB" dirty="0" smtClean="0"/>
              <a:t>Spectra 150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6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6756"/>
            <a:ext cx="6858000" cy="428625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7440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1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PPS-SIM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PPS-SIM is a code originally developed at DESY that utilizes Geant4 to simulate the ILC positron source	</a:t>
            </a:r>
            <a:r>
              <a:rPr lang="en-GB" sz="2200" dirty="0" smtClean="0"/>
              <a:t> </a:t>
            </a:r>
            <a:r>
              <a:rPr lang="en-GB" sz="1400" dirty="0" smtClean="0">
                <a:solidFill>
                  <a:srgbClr val="00B0F0"/>
                </a:solidFill>
              </a:rPr>
              <a:t>http://pps-sim.desy.de</a:t>
            </a:r>
            <a:endParaRPr lang="en-GB" sz="2200" dirty="0" smtClean="0"/>
          </a:p>
          <a:p>
            <a:r>
              <a:rPr lang="en-GB" sz="2400" dirty="0" smtClean="0"/>
              <a:t>PPS-SIM currently simulates from the undulator to the first </a:t>
            </a:r>
            <a:r>
              <a:rPr lang="en-GB" sz="2400" dirty="0"/>
              <a:t>C</a:t>
            </a:r>
            <a:r>
              <a:rPr lang="en-GB" sz="2400" dirty="0" smtClean="0"/>
              <a:t>apture RF cavity</a:t>
            </a:r>
          </a:p>
          <a:p>
            <a:r>
              <a:rPr lang="en-GB" sz="2400" dirty="0" smtClean="0"/>
              <a:t>Simulations carried out using: </a:t>
            </a:r>
          </a:p>
          <a:p>
            <a:pPr lvl="1"/>
            <a:r>
              <a:rPr lang="en-GB" sz="2200" dirty="0" smtClean="0"/>
              <a:t>147m long undulator 425m from the target</a:t>
            </a:r>
          </a:p>
          <a:p>
            <a:pPr lvl="1"/>
            <a:r>
              <a:rPr lang="en-GB" sz="2200" dirty="0" smtClean="0"/>
              <a:t>Flux Concentrator </a:t>
            </a:r>
            <a:r>
              <a:rPr lang="en-GB" sz="2200" dirty="0" err="1" smtClean="0"/>
              <a:t>B</a:t>
            </a:r>
            <a:r>
              <a:rPr lang="en-GB" sz="2200" baseline="-25000" dirty="0" err="1" smtClean="0"/>
              <a:t>ini</a:t>
            </a:r>
            <a:r>
              <a:rPr lang="en-GB" sz="2200" dirty="0" smtClean="0"/>
              <a:t> = 3.2 T, length = 12.0 cm, distance from target = 2.0 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9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Positron Yield Ideal Undulator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6756"/>
            <a:ext cx="6858000" cy="42862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839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Positron Polarization Ideal Undulator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80928"/>
            <a:ext cx="5590659" cy="34941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260A2-A0EE-48D8-A8E8-73DAB7F65B8C}" type="slidenum">
              <a:rPr lang="en-GB" smtClean="0"/>
              <a:t>9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4"/>
            <a:ext cx="4041775" cy="2525713"/>
          </a:xfrm>
        </p:spPr>
      </p:pic>
      <p:sp>
        <p:nvSpPr>
          <p:cNvPr id="8" name="TextBox 7"/>
          <p:cNvSpPr txBox="1"/>
          <p:nvPr/>
        </p:nvSpPr>
        <p:spPr>
          <a:xfrm>
            <a:off x="5652120" y="4509120"/>
            <a:ext cx="35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Polarization uncertainty is numerical </a:t>
            </a:r>
          </a:p>
          <a:p>
            <a:r>
              <a:rPr lang="en-GB" sz="1600" dirty="0" smtClean="0"/>
              <a:t>uncertainty from PPS-</a:t>
            </a:r>
            <a:r>
              <a:rPr lang="en-GB" sz="1600" dirty="0" err="1" smtClean="0"/>
              <a:t>Sim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60739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1794</TotalTime>
  <Words>636</Words>
  <Application>Microsoft Office PowerPoint</Application>
  <PresentationFormat>On-screen Show (4:3)</PresentationFormat>
  <Paragraphs>95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Undulator Based Positron Sources for Future Colliders</vt:lpstr>
      <vt:lpstr>Presentation Overview</vt:lpstr>
      <vt:lpstr>Realistic Undulator Spectra</vt:lpstr>
      <vt:lpstr>Realistic Undulator Spectra Simulations</vt:lpstr>
      <vt:lpstr>Tracking Particle Through  ‘Realistic’ Field Maps</vt:lpstr>
      <vt:lpstr>‘Realistic’ Undulator Spectra 150 GeV</vt:lpstr>
      <vt:lpstr>PPS-SIM</vt:lpstr>
      <vt:lpstr>Positron Yield Ideal Undulator</vt:lpstr>
      <vt:lpstr>Positron Polarization Ideal Undulator</vt:lpstr>
      <vt:lpstr>Positron Yield Real Undulator</vt:lpstr>
      <vt:lpstr>Positron Yield Real Undulator</vt:lpstr>
      <vt:lpstr>Positron Polarization Real Undulator</vt:lpstr>
      <vt:lpstr>Conclusions of Simulations</vt:lpstr>
      <vt:lpstr>Distribution of Photons Realistic Spectra</vt:lpstr>
      <vt:lpstr>Undulator Spectrum to Increase Polarization</vt:lpstr>
      <vt:lpstr>Undulator Spectrum to Increase Polarization</vt:lpstr>
      <vt:lpstr>Conclusions</vt:lpstr>
      <vt:lpstr>PowerPoint Presentation</vt:lpstr>
      <vt:lpstr>Back Up Slides</vt:lpstr>
      <vt:lpstr>Implementation of Tracking Code Taken from talk by D. Newton, Synchrotron Radiation Output from the ILC Undulator,  ILC Positron Source Workshop 2010</vt:lpstr>
      <vt:lpstr>Tracking through Field Maps Taken from Synchrotron Radiation Output from the ILC undulator talk by D. Newton at ILC Positron Source Workshop 2010</vt:lpstr>
      <vt:lpstr>Tracking through Field Maps Taken from Synchrotron Radiation Output from the ILC undulator talk by D. Newton at ILC Positron Source Workshop 2010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 Based Positron Sources</dc:title>
  <dc:creator>Mike Jenkins</dc:creator>
  <cp:lastModifiedBy>Mike Jenkins</cp:lastModifiedBy>
  <cp:revision>195</cp:revision>
  <dcterms:created xsi:type="dcterms:W3CDTF">2011-03-28T10:06:23Z</dcterms:created>
  <dcterms:modified xsi:type="dcterms:W3CDTF">2012-10-25T13:56:55Z</dcterms:modified>
</cp:coreProperties>
</file>