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9" r:id="rId9"/>
    <p:sldId id="265" r:id="rId10"/>
    <p:sldId id="280" r:id="rId11"/>
    <p:sldId id="270" r:id="rId12"/>
    <p:sldId id="271" r:id="rId13"/>
    <p:sldId id="272" r:id="rId14"/>
    <p:sldId id="274" r:id="rId15"/>
    <p:sldId id="275" r:id="rId16"/>
    <p:sldId id="276" r:id="rId17"/>
    <p:sldId id="266" r:id="rId18"/>
    <p:sldId id="267" r:id="rId19"/>
    <p:sldId id="281" r:id="rId20"/>
    <p:sldId id="268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142" autoAdjust="0"/>
  </p:normalViewPr>
  <p:slideViewPr>
    <p:cSldViewPr snapToGrid="0" snapToObjects="1">
      <p:cViewPr varScale="1">
        <p:scale>
          <a:sx n="79" d="100"/>
          <a:sy n="79" d="100"/>
        </p:scale>
        <p:origin x="-1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24/10/12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tiff"/><Relationship Id="rId5" Type="http://schemas.openxmlformats.org/officeDocument/2006/relationships/image" Target="../media/image4.jp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Relationship Id="rId3" Type="http://schemas.openxmlformats.org/officeDocument/2006/relationships/image" Target="../media/image4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Relationship Id="rId3" Type="http://schemas.openxmlformats.org/officeDocument/2006/relationships/image" Target="../media/image4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Relationship Id="rId3" Type="http://schemas.openxmlformats.org/officeDocument/2006/relationships/image" Target="../media/image4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emf"/><Relationship Id="rId7" Type="http://schemas.openxmlformats.org/officeDocument/2006/relationships/image" Target="../media/image11.emf"/><Relationship Id="rId8" Type="http://schemas.openxmlformats.org/officeDocument/2006/relationships/image" Target="../media/image12.emf"/><Relationship Id="rId9" Type="http://schemas.openxmlformats.org/officeDocument/2006/relationships/image" Target="../media/image13.emf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png"/><Relationship Id="rId5" Type="http://schemas.openxmlformats.org/officeDocument/2006/relationships/image" Target="../media/image17.emf"/><Relationship Id="rId6" Type="http://schemas.openxmlformats.org/officeDocument/2006/relationships/image" Target="../media/image18.emf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Low Emittance Tuning through Dispersion Free Steering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99" y="6306453"/>
            <a:ext cx="6502301" cy="333747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Simone Maria Liuzzo (PhD) </a:t>
            </a:r>
            <a:r>
              <a:rPr lang="en-US" dirty="0"/>
              <a:t>(ESRF, LNF-</a:t>
            </a:r>
            <a:r>
              <a:rPr lang="en-US" dirty="0" smtClean="0"/>
              <a:t>INFN, </a:t>
            </a:r>
            <a:r>
              <a:rPr lang="en-US" dirty="0" err="1" smtClean="0"/>
              <a:t>Università</a:t>
            </a:r>
            <a:r>
              <a:rPr lang="en-US" dirty="0" smtClean="0"/>
              <a:t> Di Roma Tor Vergata)</a:t>
            </a:r>
          </a:p>
        </p:txBody>
      </p:sp>
      <p:pic>
        <p:nvPicPr>
          <p:cNvPr id="4" name="Picture 3" descr="Tiara_4_9_sa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02" y="114153"/>
            <a:ext cx="2136393" cy="1068198"/>
          </a:xfrm>
          <a:prstGeom prst="rect">
            <a:avLst/>
          </a:prstGeom>
        </p:spPr>
      </p:pic>
      <p:pic>
        <p:nvPicPr>
          <p:cNvPr id="5" name="Picture 4" descr="superb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727" y="115958"/>
            <a:ext cx="820858" cy="866461"/>
          </a:xfrm>
          <a:prstGeom prst="rect">
            <a:avLst/>
          </a:prstGeom>
        </p:spPr>
      </p:pic>
      <p:pic>
        <p:nvPicPr>
          <p:cNvPr id="6" name="Picture 5" descr="INFNLOGO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168" y="114152"/>
            <a:ext cx="1427809" cy="856135"/>
          </a:xfrm>
          <a:prstGeom prst="rect">
            <a:avLst/>
          </a:prstGeom>
        </p:spPr>
      </p:pic>
      <p:pic>
        <p:nvPicPr>
          <p:cNvPr id="7" name="Picture 6" descr="logotov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355" y="114152"/>
            <a:ext cx="1292736" cy="860257"/>
          </a:xfrm>
          <a:prstGeom prst="rect">
            <a:avLst/>
          </a:prstGeom>
        </p:spPr>
      </p:pic>
      <p:pic>
        <p:nvPicPr>
          <p:cNvPr id="8" name="Picture 7" descr="ESRF%20Logo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336" y="115957"/>
            <a:ext cx="711941" cy="85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719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2301" y="1228064"/>
            <a:ext cx="1479432" cy="17753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510" y="274638"/>
            <a:ext cx="8062693" cy="44960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ESRF</a:t>
            </a:r>
            <a:endParaRPr lang="en-US" dirty="0"/>
          </a:p>
        </p:txBody>
      </p:sp>
      <p:pic>
        <p:nvPicPr>
          <p:cNvPr id="4" name="Picture 3" descr="esrf-01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96" y="1092550"/>
            <a:ext cx="5823510" cy="38777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2876" y="5145977"/>
            <a:ext cx="581441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Various vertical beam size monitors, </a:t>
            </a:r>
          </a:p>
          <a:p>
            <a:r>
              <a:rPr lang="en-US" dirty="0" smtClean="0"/>
              <a:t>2 pinhole monitors and </a:t>
            </a:r>
            <a:r>
              <a:rPr lang="en-US" dirty="0" smtClean="0"/>
              <a:t>11 </a:t>
            </a:r>
            <a:r>
              <a:rPr lang="en-US" dirty="0" smtClean="0"/>
              <a:t>In</a:t>
            </a:r>
            <a:r>
              <a:rPr lang="en-US" dirty="0"/>
              <a:t>-Air-X-Ray- projection monitors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90826" y="1249056"/>
            <a:ext cx="1497413" cy="1754327"/>
          </a:xfrm>
          <a:prstGeom prst="rect">
            <a:avLst/>
          </a:prstGeom>
          <a:solidFill>
            <a:schemeClr val="dk1">
              <a:alpha val="73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6.03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844 m</a:t>
            </a:r>
          </a:p>
          <a:p>
            <a:r>
              <a:rPr lang="en-US" dirty="0" smtClean="0"/>
              <a:t>200mA</a:t>
            </a:r>
          </a:p>
          <a:p>
            <a:r>
              <a:rPr lang="en-US" dirty="0" smtClean="0"/>
              <a:t>992 </a:t>
            </a:r>
            <a:r>
              <a:rPr lang="en-US" dirty="0" err="1" smtClean="0"/>
              <a:t>bounches</a:t>
            </a:r>
            <a:endParaRPr lang="en-US" dirty="0" smtClean="0"/>
          </a:p>
          <a:p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/>
              <a:t>x</a:t>
            </a:r>
            <a:r>
              <a:rPr lang="en-US" dirty="0" smtClean="0"/>
              <a:t>=4 nm rad</a:t>
            </a:r>
          </a:p>
          <a:p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/>
              <a:t>y</a:t>
            </a:r>
            <a:r>
              <a:rPr lang="en-US" dirty="0" smtClean="0"/>
              <a:t>=</a:t>
            </a:r>
            <a:r>
              <a:rPr lang="en-US" dirty="0"/>
              <a:t>4</a:t>
            </a:r>
            <a:r>
              <a:rPr lang="en-US" dirty="0" smtClean="0"/>
              <a:t> pm rad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78695" y="3506078"/>
            <a:ext cx="2629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Coupling</a:t>
            </a:r>
            <a:r>
              <a:rPr lang="it-IT" dirty="0" smtClean="0"/>
              <a:t> feedback </a:t>
            </a:r>
            <a:r>
              <a:rPr lang="it-IT" dirty="0" err="1" smtClean="0"/>
              <a:t>system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using</a:t>
            </a:r>
            <a:r>
              <a:rPr lang="it-IT" dirty="0" smtClean="0"/>
              <a:t> </a:t>
            </a:r>
            <a:r>
              <a:rPr lang="it-IT" dirty="0" err="1" smtClean="0"/>
              <a:t>skew</a:t>
            </a:r>
            <a:r>
              <a:rPr lang="it-IT" dirty="0" smtClean="0"/>
              <a:t> quadrupoles</a:t>
            </a:r>
            <a:endParaRPr lang="en-US" dirty="0"/>
          </a:p>
        </p:txBody>
      </p:sp>
      <p:pic>
        <p:nvPicPr>
          <p:cNvPr id="11" name="Picture 10" descr="Schermata 2012-06-13 a 17.53.49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7" r="11495"/>
          <a:stretch/>
        </p:blipFill>
        <p:spPr>
          <a:xfrm>
            <a:off x="6278695" y="4333719"/>
            <a:ext cx="2777966" cy="16238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27977" y="6017795"/>
            <a:ext cx="2208169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it-IT" dirty="0" err="1" smtClean="0"/>
              <a:t>easurements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the </a:t>
            </a:r>
          </a:p>
          <a:p>
            <a:r>
              <a:rPr lang="it-IT" dirty="0" smtClean="0"/>
              <a:t>in air x-</a:t>
            </a:r>
            <a:r>
              <a:rPr lang="it-IT" dirty="0" err="1" smtClean="0"/>
              <a:t>ray</a:t>
            </a:r>
            <a:r>
              <a:rPr lang="it-IT" dirty="0" smtClean="0"/>
              <a:t> </a:t>
            </a:r>
            <a:r>
              <a:rPr lang="it-IT" dirty="0" err="1" smtClean="0"/>
              <a:t>monitors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584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37" y="274638"/>
            <a:ext cx="8558363" cy="638573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Simulated</a:t>
            </a:r>
            <a:r>
              <a:rPr lang="it-IT" dirty="0" smtClean="0"/>
              <a:t> </a:t>
            </a:r>
            <a:r>
              <a:rPr lang="it-IT" dirty="0" err="1" smtClean="0"/>
              <a:t>Comparison</a:t>
            </a:r>
            <a:r>
              <a:rPr lang="it-IT" dirty="0" smtClean="0"/>
              <a:t> </a:t>
            </a:r>
            <a:r>
              <a:rPr lang="it-IT" dirty="0"/>
              <a:t>with RDT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868" y="1563623"/>
            <a:ext cx="2396955" cy="313932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 err="1"/>
              <a:t>C</a:t>
            </a:r>
            <a:r>
              <a:rPr lang="it-IT" dirty="0" err="1" smtClean="0"/>
              <a:t>omparison</a:t>
            </a:r>
            <a:r>
              <a:rPr lang="it-IT" dirty="0" smtClean="0"/>
              <a:t> of the </a:t>
            </a:r>
            <a:r>
              <a:rPr lang="it-IT" dirty="0" err="1" smtClean="0"/>
              <a:t>methods</a:t>
            </a:r>
            <a:r>
              <a:rPr lang="it-IT" dirty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RDT </a:t>
            </a:r>
            <a:r>
              <a:rPr lang="it-IT" dirty="0" err="1" smtClean="0"/>
              <a:t>calculations</a:t>
            </a:r>
            <a:r>
              <a:rPr lang="it-IT" dirty="0" smtClean="0"/>
              <a:t> on </a:t>
            </a:r>
            <a:r>
              <a:rPr lang="it-IT" dirty="0" err="1" smtClean="0"/>
              <a:t>simulated</a:t>
            </a:r>
            <a:r>
              <a:rPr lang="it-IT" dirty="0" smtClean="0"/>
              <a:t> </a:t>
            </a:r>
            <a:r>
              <a:rPr lang="it-IT" dirty="0" err="1" smtClean="0"/>
              <a:t>distorted</a:t>
            </a:r>
            <a:r>
              <a:rPr lang="it-IT" dirty="0" smtClean="0"/>
              <a:t> lattice.</a:t>
            </a:r>
          </a:p>
          <a:p>
            <a:endParaRPr lang="it-IT" dirty="0"/>
          </a:p>
          <a:p>
            <a:r>
              <a:rPr lang="it-IT" dirty="0" err="1" smtClean="0"/>
              <a:t>Starting</a:t>
            </a:r>
            <a:r>
              <a:rPr lang="it-IT" dirty="0" smtClean="0"/>
              <a:t> from the </a:t>
            </a:r>
            <a:r>
              <a:rPr lang="it-IT" dirty="0" err="1" smtClean="0"/>
              <a:t>same</a:t>
            </a:r>
            <a:r>
              <a:rPr lang="it-IT" dirty="0" smtClean="0"/>
              <a:t> set of </a:t>
            </a:r>
            <a:r>
              <a:rPr lang="it-IT" dirty="0" err="1" smtClean="0"/>
              <a:t>errors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calculate</a:t>
            </a:r>
            <a:r>
              <a:rPr lang="it-IT" dirty="0" smtClean="0"/>
              <a:t> a </a:t>
            </a:r>
            <a:r>
              <a:rPr lang="it-IT" dirty="0" err="1" smtClean="0"/>
              <a:t>correction</a:t>
            </a:r>
            <a:r>
              <a:rPr lang="it-IT" dirty="0" smtClean="0"/>
              <a:t> set and </a:t>
            </a:r>
            <a:r>
              <a:rPr lang="it-IT" dirty="0" err="1" smtClean="0"/>
              <a:t>evaluate</a:t>
            </a:r>
            <a:r>
              <a:rPr lang="it-IT" dirty="0" smtClean="0"/>
              <a:t> the </a:t>
            </a:r>
            <a:r>
              <a:rPr lang="it-IT" dirty="0" err="1" smtClean="0"/>
              <a:t>resiudual</a:t>
            </a:r>
            <a:r>
              <a:rPr lang="it-IT" dirty="0" smtClean="0"/>
              <a:t> RDT. </a:t>
            </a:r>
            <a:endParaRPr lang="en-US" dirty="0"/>
          </a:p>
        </p:txBody>
      </p:sp>
      <p:pic>
        <p:nvPicPr>
          <p:cNvPr id="3" name="Picture 2" descr="compare_rom_rdt_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382" y="1569581"/>
            <a:ext cx="6226837" cy="48116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891739" y="1506547"/>
            <a:ext cx="927600" cy="699177"/>
          </a:xfrm>
          <a:prstGeom prst="rect">
            <a:avLst/>
          </a:prstGeom>
          <a:solidFill>
            <a:schemeClr val="accent2">
              <a:alpha val="16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922476" y="6381228"/>
            <a:ext cx="1066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A.Franchi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647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42"/>
            <a:ext cx="3752679" cy="3817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Tests of the Tool</a:t>
            </a:r>
            <a:endParaRPr lang="en-US" dirty="0"/>
          </a:p>
        </p:txBody>
      </p:sp>
      <p:pic>
        <p:nvPicPr>
          <p:cNvPr id="3" name="Picture 2" descr="SkewVertComp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4" r="8544"/>
          <a:stretch/>
        </p:blipFill>
        <p:spPr>
          <a:xfrm>
            <a:off x="67785" y="741383"/>
            <a:ext cx="8990589" cy="30398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84159" y="741383"/>
            <a:ext cx="1544273" cy="369332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Observed 80%     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52798" y="741383"/>
            <a:ext cx="1515732" cy="37964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</a:t>
            </a:r>
            <a:r>
              <a:rPr lang="en-US" dirty="0" smtClean="0"/>
              <a:t>ncorrected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11343" y="741383"/>
            <a:ext cx="1530003" cy="37964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redicted</a:t>
            </a:r>
            <a:endParaRPr lang="en-US" dirty="0"/>
          </a:p>
        </p:txBody>
      </p:sp>
      <p:pic>
        <p:nvPicPr>
          <p:cNvPr id="9" name="Picture 8" descr="OrbitSkewVertCor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6" r="7921"/>
          <a:stretch/>
        </p:blipFill>
        <p:spPr>
          <a:xfrm>
            <a:off x="85086" y="3852750"/>
            <a:ext cx="8973288" cy="279642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7331" y="2991314"/>
            <a:ext cx="2535051" cy="37615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VERTICAL DISPERSION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47331" y="5911884"/>
            <a:ext cx="2535051" cy="37615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VERTICAL ORBIT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09251" y="64846"/>
            <a:ext cx="4111941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Correction with skew quad and vertical correctors, applied 80%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04255" y="3668084"/>
            <a:ext cx="3543732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tool does what it predicts!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469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6217"/>
            <a:ext cx="8229600" cy="638573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Skew</a:t>
            </a:r>
            <a:r>
              <a:rPr lang="it-IT" dirty="0" smtClean="0"/>
              <a:t> </a:t>
            </a:r>
            <a:r>
              <a:rPr lang="it-IT" dirty="0" err="1" smtClean="0"/>
              <a:t>Correction</a:t>
            </a:r>
            <a:r>
              <a:rPr lang="it-IT" dirty="0" smtClean="0"/>
              <a:t> </a:t>
            </a:r>
            <a:r>
              <a:rPr lang="it-IT" dirty="0" err="1" smtClean="0"/>
              <a:t>Starting</a:t>
            </a:r>
            <a:r>
              <a:rPr lang="it-IT" dirty="0" smtClean="0"/>
              <a:t> from zero set</a:t>
            </a:r>
            <a:endParaRPr lang="en-US" dirty="0"/>
          </a:p>
        </p:txBody>
      </p:sp>
      <p:pic>
        <p:nvPicPr>
          <p:cNvPr id="7" name="Picture 6" descr="firstiterSkewOnlyFromZer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05" y="1278790"/>
            <a:ext cx="3606912" cy="4737282"/>
          </a:xfrm>
          <a:prstGeom prst="rect">
            <a:avLst/>
          </a:prstGeom>
        </p:spPr>
      </p:pic>
      <p:pic>
        <p:nvPicPr>
          <p:cNvPr id="8" name="Picture 7" descr="secondIterationFromZeroSkewVariousTest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494" y="1291056"/>
            <a:ext cx="5143068" cy="36736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27821" y="1849126"/>
            <a:ext cx="2105632" cy="92333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size reduction applying </a:t>
            </a:r>
            <a:r>
              <a:rPr lang="en-US" dirty="0"/>
              <a:t>skew </a:t>
            </a:r>
            <a:r>
              <a:rPr lang="en-US" dirty="0" smtClean="0"/>
              <a:t>quad. correction only.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53514" y="5044261"/>
            <a:ext cx="4633286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</a:t>
            </a:r>
            <a:r>
              <a:rPr lang="it-IT" dirty="0" err="1" smtClean="0"/>
              <a:t>ew</a:t>
            </a:r>
            <a:r>
              <a:rPr lang="it-IT" dirty="0" smtClean="0"/>
              <a:t> </a:t>
            </a:r>
            <a:r>
              <a:rPr lang="it-IT" dirty="0" err="1" smtClean="0"/>
              <a:t>measurement</a:t>
            </a:r>
            <a:r>
              <a:rPr lang="it-IT" dirty="0" smtClean="0"/>
              <a:t>. </a:t>
            </a:r>
            <a:r>
              <a:rPr lang="it-IT" dirty="0" err="1" smtClean="0"/>
              <a:t>Further</a:t>
            </a:r>
            <a:r>
              <a:rPr lang="it-IT" dirty="0" smtClean="0"/>
              <a:t> </a:t>
            </a:r>
            <a:r>
              <a:rPr lang="it-IT" dirty="0" err="1" smtClean="0"/>
              <a:t>improvements</a:t>
            </a:r>
            <a:r>
              <a:rPr lang="it-IT" dirty="0" smtClean="0"/>
              <a:t> with </a:t>
            </a:r>
            <a:r>
              <a:rPr lang="it-IT" dirty="0" err="1" smtClean="0"/>
              <a:t>various</a:t>
            </a:r>
            <a:r>
              <a:rPr lang="it-IT" dirty="0" smtClean="0"/>
              <a:t> </a:t>
            </a:r>
            <a:r>
              <a:rPr lang="it-IT" dirty="0" err="1" smtClean="0"/>
              <a:t>correction</a:t>
            </a:r>
            <a:r>
              <a:rPr lang="it-IT" dirty="0" smtClean="0"/>
              <a:t> </a:t>
            </a:r>
            <a:r>
              <a:rPr lang="it-IT" dirty="0" err="1" smtClean="0"/>
              <a:t>settings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 flipH="1" flipV="1">
            <a:off x="3025437" y="5359418"/>
            <a:ext cx="168084" cy="152245"/>
          </a:xfrm>
          <a:prstGeom prst="ellipse">
            <a:avLst/>
          </a:prstGeom>
          <a:solidFill>
            <a:schemeClr val="accent2">
              <a:alpha val="4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flipH="1" flipV="1">
            <a:off x="4727945" y="1982432"/>
            <a:ext cx="168084" cy="152245"/>
          </a:xfrm>
          <a:prstGeom prst="ellipse">
            <a:avLst/>
          </a:prstGeom>
          <a:solidFill>
            <a:schemeClr val="accent2">
              <a:alpha val="4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2997285" y="4943631"/>
            <a:ext cx="223901" cy="33207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605576" y="4630103"/>
            <a:ext cx="95177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11.8 pm</a:t>
            </a:r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4699793" y="1573644"/>
            <a:ext cx="223901" cy="33207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08084" y="1260116"/>
            <a:ext cx="95177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11.8 pm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94509" y="944470"/>
            <a:ext cx="210563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First correction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460951" y="907123"/>
            <a:ext cx="275627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Correction iteration</a:t>
            </a:r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>
            <a:off x="8164083" y="3123332"/>
            <a:ext cx="223901" cy="33207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772374" y="2809804"/>
            <a:ext cx="8347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7.7 pm</a:t>
            </a:r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>
            <a:off x="7492234" y="3846829"/>
            <a:ext cx="391709" cy="21869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750830" y="3770887"/>
            <a:ext cx="8347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7.1 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033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42" y="117680"/>
            <a:ext cx="4808717" cy="638573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Horizontal</a:t>
            </a:r>
            <a:r>
              <a:rPr lang="it-IT" dirty="0" smtClean="0"/>
              <a:t> </a:t>
            </a:r>
            <a:r>
              <a:rPr lang="it-IT" dirty="0" err="1" smtClean="0"/>
              <a:t>Steerers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67186" y="219834"/>
            <a:ext cx="439486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err="1" smtClean="0"/>
              <a:t>Correction</a:t>
            </a:r>
            <a:r>
              <a:rPr lang="it-IT" dirty="0" smtClean="0"/>
              <a:t> of </a:t>
            </a:r>
            <a:r>
              <a:rPr lang="it-IT" dirty="0" err="1" smtClean="0"/>
              <a:t>horizontal</a:t>
            </a:r>
            <a:r>
              <a:rPr lang="it-IT" dirty="0" smtClean="0"/>
              <a:t> </a:t>
            </a:r>
            <a:r>
              <a:rPr lang="it-IT" dirty="0" err="1" smtClean="0"/>
              <a:t>dispersion</a:t>
            </a:r>
            <a:r>
              <a:rPr lang="it-IT" dirty="0" smtClean="0"/>
              <a:t> and </a:t>
            </a:r>
          </a:p>
          <a:p>
            <a:r>
              <a:rPr lang="it-IT" dirty="0" smtClean="0"/>
              <a:t>beta-</a:t>
            </a:r>
            <a:r>
              <a:rPr lang="it-IT" dirty="0" err="1" smtClean="0"/>
              <a:t>beating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</a:t>
            </a:r>
            <a:r>
              <a:rPr lang="it-IT" dirty="0" err="1" smtClean="0"/>
              <a:t>horizontal</a:t>
            </a:r>
            <a:r>
              <a:rPr lang="it-IT" dirty="0" smtClean="0"/>
              <a:t> </a:t>
            </a:r>
            <a:r>
              <a:rPr lang="it-IT" dirty="0" err="1" smtClean="0"/>
              <a:t>steerers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endParaRPr lang="en-US" dirty="0"/>
          </a:p>
        </p:txBody>
      </p:sp>
      <p:pic>
        <p:nvPicPr>
          <p:cNvPr id="5" name="Picture 4" descr="predictedDispHcor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3" r="7920"/>
          <a:stretch/>
        </p:blipFill>
        <p:spPr>
          <a:xfrm>
            <a:off x="71354" y="1084438"/>
            <a:ext cx="8929236" cy="2925129"/>
          </a:xfrm>
          <a:prstGeom prst="rect">
            <a:avLst/>
          </a:prstGeom>
        </p:spPr>
      </p:pic>
      <p:pic>
        <p:nvPicPr>
          <p:cNvPr id="6" name="Picture 5" descr="predictedHorbitHcor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0" r="7920"/>
          <a:stretch/>
        </p:blipFill>
        <p:spPr>
          <a:xfrm>
            <a:off x="85625" y="4095180"/>
            <a:ext cx="8919235" cy="266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02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rizontalemittance_correctionH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09" b="11709"/>
          <a:stretch/>
        </p:blipFill>
        <p:spPr>
          <a:xfrm>
            <a:off x="142710" y="4218339"/>
            <a:ext cx="8705173" cy="2511240"/>
          </a:xfrm>
          <a:prstGeom prst="rect">
            <a:avLst/>
          </a:prstGeom>
        </p:spPr>
      </p:pic>
      <p:pic>
        <p:nvPicPr>
          <p:cNvPr id="5" name="Picture 4" descr="predictedBeatHcor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2" r="8012"/>
          <a:stretch/>
        </p:blipFill>
        <p:spPr>
          <a:xfrm>
            <a:off x="171249" y="1022436"/>
            <a:ext cx="8562466" cy="307863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542" y="117680"/>
            <a:ext cx="4808717" cy="638573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Horizontal</a:t>
            </a:r>
            <a:r>
              <a:rPr lang="it-IT" dirty="0" smtClean="0"/>
              <a:t> </a:t>
            </a:r>
            <a:r>
              <a:rPr lang="it-IT" dirty="0" err="1" smtClean="0"/>
              <a:t>Steerers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67186" y="219834"/>
            <a:ext cx="439486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err="1" smtClean="0"/>
              <a:t>Correction</a:t>
            </a:r>
            <a:r>
              <a:rPr lang="it-IT" dirty="0" smtClean="0"/>
              <a:t> of </a:t>
            </a:r>
            <a:r>
              <a:rPr lang="it-IT" dirty="0" err="1" smtClean="0"/>
              <a:t>horizontal</a:t>
            </a:r>
            <a:r>
              <a:rPr lang="it-IT" dirty="0" smtClean="0"/>
              <a:t> </a:t>
            </a:r>
            <a:r>
              <a:rPr lang="it-IT" dirty="0" err="1" smtClean="0"/>
              <a:t>dispersion</a:t>
            </a:r>
            <a:r>
              <a:rPr lang="it-IT" dirty="0" smtClean="0"/>
              <a:t> and </a:t>
            </a:r>
          </a:p>
          <a:p>
            <a:r>
              <a:rPr lang="it-IT" dirty="0" smtClean="0"/>
              <a:t>beta-</a:t>
            </a:r>
            <a:r>
              <a:rPr lang="it-IT" dirty="0" err="1" smtClean="0"/>
              <a:t>beating</a:t>
            </a:r>
            <a:r>
              <a:rPr lang="it-IT" dirty="0" smtClean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</a:t>
            </a:r>
            <a:r>
              <a:rPr lang="it-IT" dirty="0" err="1" smtClean="0"/>
              <a:t>horizontal</a:t>
            </a:r>
            <a:r>
              <a:rPr lang="it-IT" dirty="0" smtClean="0"/>
              <a:t> </a:t>
            </a:r>
            <a:r>
              <a:rPr lang="it-IT" dirty="0" err="1" smtClean="0"/>
              <a:t>steerers</a:t>
            </a:r>
            <a:r>
              <a:rPr lang="it-IT" dirty="0" smtClean="0"/>
              <a:t> </a:t>
            </a:r>
            <a:r>
              <a:rPr lang="it-IT" dirty="0" err="1" smtClean="0"/>
              <a:t>only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94623" y="4844574"/>
            <a:ext cx="926761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3.3 </a:t>
            </a:r>
            <a:r>
              <a:rPr lang="en-US" sz="1200" dirty="0" err="1" smtClean="0"/>
              <a:t>nmrad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640398" y="4411290"/>
            <a:ext cx="926761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3.15 </a:t>
            </a:r>
            <a:r>
              <a:rPr lang="en-US" sz="1200" dirty="0" err="1" smtClean="0"/>
              <a:t>nmrad</a:t>
            </a:r>
            <a:endParaRPr lang="en-US" sz="1200" dirty="0"/>
          </a:p>
        </p:txBody>
      </p:sp>
      <p:cxnSp>
        <p:nvCxnSpPr>
          <p:cNvPr id="12" name="Elbow Connector 11"/>
          <p:cNvCxnSpPr/>
          <p:nvPr/>
        </p:nvCxnSpPr>
        <p:spPr>
          <a:xfrm rot="10800000">
            <a:off x="807181" y="4844574"/>
            <a:ext cx="387443" cy="181218"/>
          </a:xfrm>
          <a:prstGeom prst="bentConnector3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10" idx="3"/>
          </p:cNvCxnSpPr>
          <p:nvPr/>
        </p:nvCxnSpPr>
        <p:spPr>
          <a:xfrm>
            <a:off x="7567159" y="4549790"/>
            <a:ext cx="106429" cy="571783"/>
          </a:xfrm>
          <a:prstGeom prst="bentConnector2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38054" y="5330592"/>
            <a:ext cx="926761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2.95 </a:t>
            </a:r>
            <a:r>
              <a:rPr lang="en-US" sz="1200" dirty="0" err="1" smtClean="0"/>
              <a:t>nmrad</a:t>
            </a:r>
            <a:endParaRPr lang="en-US" sz="1200" dirty="0"/>
          </a:p>
        </p:txBody>
      </p:sp>
      <p:cxnSp>
        <p:nvCxnSpPr>
          <p:cNvPr id="19" name="Elbow Connector 18"/>
          <p:cNvCxnSpPr/>
          <p:nvPr/>
        </p:nvCxnSpPr>
        <p:spPr>
          <a:xfrm rot="5400000">
            <a:off x="556007" y="5547737"/>
            <a:ext cx="417977" cy="346126"/>
          </a:xfrm>
          <a:prstGeom prst="bentConnector3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04643" y="5751263"/>
            <a:ext cx="926761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2.7 </a:t>
            </a:r>
            <a:r>
              <a:rPr lang="en-US" sz="1200" dirty="0" err="1" smtClean="0"/>
              <a:t>nmrad</a:t>
            </a:r>
            <a:endParaRPr lang="en-US" sz="1200" dirty="0"/>
          </a:p>
        </p:txBody>
      </p:sp>
      <p:cxnSp>
        <p:nvCxnSpPr>
          <p:cNvPr id="23" name="Elbow Connector 22"/>
          <p:cNvCxnSpPr/>
          <p:nvPr/>
        </p:nvCxnSpPr>
        <p:spPr>
          <a:xfrm rot="5400000">
            <a:off x="7449352" y="5971576"/>
            <a:ext cx="417977" cy="346126"/>
          </a:xfrm>
          <a:prstGeom prst="bentConnector3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128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37" y="274638"/>
            <a:ext cx="8558363" cy="638573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Beam</a:t>
            </a:r>
            <a:r>
              <a:rPr lang="it-IT" dirty="0" smtClean="0"/>
              <a:t> Position Monitor </a:t>
            </a:r>
            <a:r>
              <a:rPr lang="it-IT" dirty="0" err="1" smtClean="0"/>
              <a:t>Roll</a:t>
            </a:r>
            <a:r>
              <a:rPr lang="it-IT" dirty="0" smtClean="0"/>
              <a:t> </a:t>
            </a:r>
            <a:r>
              <a:rPr lang="it-IT" dirty="0" err="1" smtClean="0"/>
              <a:t>estimations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868" y="1164095"/>
            <a:ext cx="860474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 err="1" smtClean="0"/>
              <a:t>Roll</a:t>
            </a:r>
            <a:r>
              <a:rPr lang="it-IT" dirty="0" smtClean="0"/>
              <a:t> </a:t>
            </a:r>
            <a:r>
              <a:rPr lang="it-IT" dirty="0" err="1" smtClean="0"/>
              <a:t>errors</a:t>
            </a:r>
            <a:r>
              <a:rPr lang="it-IT" dirty="0" smtClean="0"/>
              <a:t> </a:t>
            </a:r>
            <a:r>
              <a:rPr lang="it-IT" dirty="0" err="1" smtClean="0"/>
              <a:t>may</a:t>
            </a:r>
            <a:r>
              <a:rPr lang="it-IT" dirty="0" smtClean="0"/>
              <a:t> be </a:t>
            </a:r>
            <a:r>
              <a:rPr lang="it-IT" dirty="0" err="1" smtClean="0"/>
              <a:t>estimated</a:t>
            </a:r>
            <a:r>
              <a:rPr lang="it-IT" dirty="0" smtClean="0"/>
              <a:t> from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measurements</a:t>
            </a:r>
            <a:r>
              <a:rPr lang="it-IT" dirty="0" smtClean="0"/>
              <a:t> </a:t>
            </a:r>
            <a:r>
              <a:rPr lang="it-IT" dirty="0" err="1" smtClean="0"/>
              <a:t>taken</a:t>
            </a:r>
            <a:r>
              <a:rPr lang="it-IT" dirty="0" smtClean="0"/>
              <a:t>.</a:t>
            </a:r>
            <a:endParaRPr lang="en-US" dirty="0"/>
          </a:p>
        </p:txBody>
      </p:sp>
      <p:pic>
        <p:nvPicPr>
          <p:cNvPr id="3" name="Picture 2" descr="TiltEstimated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0"/>
          <a:stretch/>
        </p:blipFill>
        <p:spPr>
          <a:xfrm>
            <a:off x="42813" y="1663722"/>
            <a:ext cx="9059684" cy="4001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869" y="5801422"/>
            <a:ext cx="27092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r>
              <a:rPr lang="it-IT" dirty="0" smtClean="0"/>
              <a:t> for the </a:t>
            </a:r>
            <a:r>
              <a:rPr lang="it-IT" dirty="0" err="1" smtClean="0"/>
              <a:t>correction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983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7976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Low </a:t>
            </a:r>
            <a:r>
              <a:rPr lang="en-US" dirty="0" err="1" smtClean="0"/>
              <a:t>emittance</a:t>
            </a:r>
            <a:r>
              <a:rPr lang="en-US" dirty="0" smtClean="0"/>
              <a:t> technique that exploits the off axis orbit in sextupoles and quadrupoles is tested at Diamond, at SLS and at ESRF: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Releasing the vertical orbit constraint to reduce dispersion and coupling allows reduction of vertical beam size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Skew quadrupole correction reach beam sizes and </a:t>
            </a:r>
            <a:r>
              <a:rPr lang="en-US" dirty="0" err="1" smtClean="0"/>
              <a:t>emittance</a:t>
            </a:r>
            <a:r>
              <a:rPr lang="en-US" dirty="0" smtClean="0"/>
              <a:t> comparable to previously obtained results at SLS (using skew quadrupoles) and at ESRF (using RDT)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Vertical steering including the evaluation of </a:t>
            </a:r>
            <a:r>
              <a:rPr lang="en-US" dirty="0" err="1" smtClean="0"/>
              <a:t>psudo-bpm</a:t>
            </a:r>
            <a:r>
              <a:rPr lang="en-US" dirty="0" smtClean="0"/>
              <a:t> roll errors allows further improvement in the correction</a:t>
            </a:r>
          </a:p>
          <a:p>
            <a:pPr lvl="1">
              <a:buFont typeface="Wingdings" charset="2"/>
              <a:buChar char="§"/>
            </a:pPr>
            <a:r>
              <a:rPr lang="en-US" dirty="0" smtClean="0"/>
              <a:t>Horizontal dispersion and Beta-Beating correction leads to an improvement in Horizontal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>
              <a:buFont typeface="Wingdings" charset="2"/>
              <a:buChar char="§"/>
            </a:pPr>
            <a:endParaRPr lang="en-US" dirty="0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39422"/>
            <a:ext cx="2895600" cy="365125"/>
          </a:xfrm>
        </p:spPr>
        <p:txBody>
          <a:bodyPr/>
          <a:lstStyle/>
          <a:p>
            <a:r>
              <a:rPr lang="it-IT" dirty="0" err="1" smtClean="0"/>
              <a:t>S.M.Liuzzo</a:t>
            </a:r>
            <a:r>
              <a:rPr lang="it-IT" dirty="0" smtClean="0"/>
              <a:t> </a:t>
            </a:r>
            <a:r>
              <a:rPr lang="it-IT" dirty="0" err="1" smtClean="0"/>
              <a:t>PhD</a:t>
            </a:r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560681" y="6529862"/>
            <a:ext cx="2133600" cy="365125"/>
          </a:xfrm>
        </p:spPr>
        <p:txBody>
          <a:bodyPr/>
          <a:lstStyle/>
          <a:p>
            <a:pPr algn="l"/>
            <a:r>
              <a:rPr lang="en-US" dirty="0" smtClean="0"/>
              <a:t>[Slide </a:t>
            </a:r>
            <a:fld id="{0FB56013-B943-42BA-886F-6F9D4EB85E9D}" type="slidenum">
              <a:rPr lang="en-US" smtClean="0"/>
              <a:pPr algn="l"/>
              <a:t>17</a:t>
            </a:fld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08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7976"/>
            <a:ext cx="8229600" cy="1143000"/>
          </a:xfrm>
        </p:spPr>
        <p:txBody>
          <a:bodyPr/>
          <a:lstStyle/>
          <a:p>
            <a:r>
              <a:rPr lang="en-US" dirty="0" smtClean="0"/>
              <a:t>Future steps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Quadrupoles correctors, </a:t>
            </a:r>
            <a:r>
              <a:rPr lang="en-US" dirty="0" err="1" smtClean="0"/>
              <a:t>steerers</a:t>
            </a:r>
            <a:r>
              <a:rPr lang="en-US" dirty="0" smtClean="0"/>
              <a:t> tilts and BPM gain errors in the correction parameters.</a:t>
            </a:r>
          </a:p>
          <a:p>
            <a:r>
              <a:rPr lang="en-US" dirty="0" smtClean="0"/>
              <a:t>Human readable quantities (coupling and beta functions) </a:t>
            </a:r>
          </a:p>
          <a:p>
            <a:r>
              <a:rPr lang="en-US" dirty="0" smtClean="0"/>
              <a:t>More measurements</a:t>
            </a:r>
          </a:p>
          <a:p>
            <a:r>
              <a:rPr lang="en-US" dirty="0" smtClean="0"/>
              <a:t>Introduce the possibility to exclude a region from the correction (ID’s, IP’s).</a:t>
            </a:r>
            <a:endParaRPr lang="en-US" dirty="0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39422"/>
            <a:ext cx="2895600" cy="365125"/>
          </a:xfrm>
        </p:spPr>
        <p:txBody>
          <a:bodyPr/>
          <a:lstStyle/>
          <a:p>
            <a:r>
              <a:rPr lang="it-IT" dirty="0" err="1" smtClean="0"/>
              <a:t>S.M.Liuzzo</a:t>
            </a:r>
            <a:r>
              <a:rPr lang="it-IT" dirty="0" smtClean="0"/>
              <a:t> </a:t>
            </a:r>
            <a:r>
              <a:rPr lang="it-IT" dirty="0" err="1" smtClean="0"/>
              <a:t>PhD</a:t>
            </a:r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560681" y="6529862"/>
            <a:ext cx="2133600" cy="365125"/>
          </a:xfrm>
        </p:spPr>
        <p:txBody>
          <a:bodyPr/>
          <a:lstStyle/>
          <a:p>
            <a:pPr algn="l"/>
            <a:r>
              <a:rPr lang="en-US" dirty="0" smtClean="0"/>
              <a:t>[Slide </a:t>
            </a:r>
            <a:fld id="{0FB56013-B943-42BA-886F-6F9D4EB85E9D}" type="slidenum">
              <a:rPr lang="en-US" smtClean="0"/>
              <a:pPr algn="l"/>
              <a:t>18</a:t>
            </a:fld>
            <a:r>
              <a:rPr lang="en-US" dirty="0" smtClean="0"/>
              <a:t>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080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941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104972" y="4402333"/>
            <a:ext cx="8935464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6272205" y="1088544"/>
            <a:ext cx="2692603" cy="258532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3599327" y="1101638"/>
            <a:ext cx="2550345" cy="258532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4751" y="1358128"/>
            <a:ext cx="2647365" cy="23627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94816" y="1351790"/>
            <a:ext cx="1318144" cy="118683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76672" y="2544960"/>
            <a:ext cx="1318144" cy="118683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chermata 2012-05-04 a 08.46.5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9" t="35069" r="75963" b="49996"/>
          <a:stretch/>
        </p:blipFill>
        <p:spPr>
          <a:xfrm>
            <a:off x="1234104" y="3011759"/>
            <a:ext cx="425873" cy="3703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8749" y="948195"/>
            <a:ext cx="2004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Response Matrix 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8250" y="1802258"/>
            <a:ext cx="875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BPM  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76827" y="3805551"/>
            <a:ext cx="1159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Steerers</a:t>
            </a:r>
            <a:r>
              <a:rPr lang="en-US" dirty="0" smtClean="0"/>
              <a:t> 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18250" y="3012271"/>
            <a:ext cx="875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BPM  V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50027" y="3805551"/>
            <a:ext cx="1159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Steerers</a:t>
            </a:r>
            <a:r>
              <a:rPr lang="en-US" dirty="0" smtClean="0"/>
              <a:t> V</a:t>
            </a:r>
            <a:endParaRPr lang="en-US" dirty="0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895" y="1734813"/>
            <a:ext cx="1689100" cy="50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080895" y="1187971"/>
            <a:ext cx="168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Orbit correction</a:t>
            </a:r>
            <a:endParaRPr lang="en-US" dirty="0"/>
          </a:p>
        </p:txBody>
      </p:sp>
      <p:pic>
        <p:nvPicPr>
          <p:cNvPr id="19" name="Picture 18" descr="latex-image-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645" y="2433149"/>
            <a:ext cx="2108200" cy="1143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25076" y="3875827"/>
            <a:ext cx="3238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SVD of M to calculate Correction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241323" y="1088544"/>
            <a:ext cx="2723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Dispersion response matrix</a:t>
            </a:r>
          </a:p>
          <a:p>
            <a:r>
              <a:rPr lang="en-US" dirty="0" smtClean="0"/>
              <a:t>(deviation from reference)</a:t>
            </a:r>
            <a:endParaRPr lang="en-US" dirty="0"/>
          </a:p>
        </p:txBody>
      </p:sp>
      <p:pic>
        <p:nvPicPr>
          <p:cNvPr id="24" name="Picture 23" descr="latex-image-3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571" y="2420467"/>
            <a:ext cx="2514600" cy="1143000"/>
          </a:xfrm>
          <a:prstGeom prst="rect">
            <a:avLst/>
          </a:prstGeom>
        </p:spPr>
      </p:pic>
      <p:pic>
        <p:nvPicPr>
          <p:cNvPr id="25" name="Picture 24" descr="latex-image-4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71" y="1679917"/>
            <a:ext cx="2374900" cy="5969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548776" y="4504623"/>
            <a:ext cx="1454389" cy="135240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 descr="Schermata 2012-05-04 a 08.46.5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9" t="35069" r="75963" b="49996"/>
          <a:stretch/>
        </p:blipFill>
        <p:spPr>
          <a:xfrm>
            <a:off x="1046352" y="4987663"/>
            <a:ext cx="469892" cy="408636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 flipH="1">
            <a:off x="3645259" y="4909105"/>
            <a:ext cx="45719" cy="117150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flipH="1">
            <a:off x="3778010" y="5059254"/>
            <a:ext cx="45719" cy="117150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flipH="1">
            <a:off x="3911017" y="5224737"/>
            <a:ext cx="45719" cy="117150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flipH="1">
            <a:off x="4045214" y="5356646"/>
            <a:ext cx="45719" cy="117150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083821" y="4841463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Reshape</a:t>
            </a:r>
          </a:p>
          <a:p>
            <a:r>
              <a:rPr lang="en-US" dirty="0" smtClean="0"/>
              <a:t>to a vector</a:t>
            </a:r>
            <a:endParaRPr lang="en-US" dirty="0"/>
          </a:p>
        </p:txBody>
      </p:sp>
      <p:pic>
        <p:nvPicPr>
          <p:cNvPr id="33" name="Picture 32" descr="latex-image-5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098" y="5934737"/>
            <a:ext cx="353681" cy="329006"/>
          </a:xfrm>
          <a:prstGeom prst="rect">
            <a:avLst/>
          </a:prstGeom>
        </p:spPr>
      </p:pic>
      <p:pic>
        <p:nvPicPr>
          <p:cNvPr id="34" name="Picture 33" descr="latex-image-6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43" y="5035829"/>
            <a:ext cx="369332" cy="309208"/>
          </a:xfrm>
          <a:prstGeom prst="rect">
            <a:avLst/>
          </a:prstGeom>
        </p:spPr>
      </p:pic>
      <p:pic>
        <p:nvPicPr>
          <p:cNvPr id="35" name="Picture 34" descr="Schermata 2012-05-04 a 08.46.5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9" t="35069" r="52283" b="49996"/>
          <a:stretch/>
        </p:blipFill>
        <p:spPr>
          <a:xfrm>
            <a:off x="3092438" y="4490281"/>
            <a:ext cx="1634893" cy="351182"/>
          </a:xfrm>
          <a:prstGeom prst="rect">
            <a:avLst/>
          </a:prstGeom>
        </p:spPr>
      </p:pic>
      <p:pic>
        <p:nvPicPr>
          <p:cNvPr id="36" name="Picture 35" descr="latex-image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37"/>
          <a:stretch/>
        </p:blipFill>
        <p:spPr>
          <a:xfrm>
            <a:off x="7863876" y="3739343"/>
            <a:ext cx="362530" cy="508000"/>
          </a:xfrm>
          <a:prstGeom prst="rect">
            <a:avLst/>
          </a:prstGeom>
        </p:spPr>
      </p:pic>
      <p:pic>
        <p:nvPicPr>
          <p:cNvPr id="38" name="Picture 37" descr="Schermata 2012-05-04 a 08.46.5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5" t="82089" r="76026" b="2976"/>
          <a:stretch/>
        </p:blipFill>
        <p:spPr>
          <a:xfrm>
            <a:off x="1188749" y="1774157"/>
            <a:ext cx="459567" cy="416741"/>
          </a:xfrm>
          <a:prstGeom prst="rect">
            <a:avLst/>
          </a:prstGeom>
        </p:spPr>
      </p:pic>
      <p:sp>
        <p:nvSpPr>
          <p:cNvPr id="39" name="Right Arrow 38"/>
          <p:cNvSpPr/>
          <p:nvPr/>
        </p:nvSpPr>
        <p:spPr>
          <a:xfrm>
            <a:off x="2326318" y="5538907"/>
            <a:ext cx="766120" cy="1330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 descr="Schermata 2012-05-04 a 08.46.5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5" t="82089" r="76026" b="2976"/>
          <a:stretch/>
        </p:blipFill>
        <p:spPr>
          <a:xfrm>
            <a:off x="2250027" y="6230756"/>
            <a:ext cx="507068" cy="459816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224649" y="6341476"/>
            <a:ext cx="1025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Same for</a:t>
            </a:r>
            <a:endParaRPr lang="en-US" dirty="0"/>
          </a:p>
        </p:txBody>
      </p:sp>
      <p:sp>
        <p:nvSpPr>
          <p:cNvPr id="42" name="Right Arrow 41"/>
          <p:cNvSpPr/>
          <p:nvPr/>
        </p:nvSpPr>
        <p:spPr>
          <a:xfrm>
            <a:off x="4727331" y="5234961"/>
            <a:ext cx="766120" cy="1330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 descr="latex-image-7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794" y="4744121"/>
            <a:ext cx="2592555" cy="911445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16529" y="25140"/>
            <a:ext cx="3678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dirty="0" err="1" smtClean="0"/>
              <a:t>Response</a:t>
            </a:r>
            <a:r>
              <a:rPr lang="it-IT" sz="4000" dirty="0" smtClean="0"/>
              <a:t> </a:t>
            </a:r>
            <a:r>
              <a:rPr lang="it-IT" sz="4000" dirty="0" err="1" smtClean="0"/>
              <a:t>matrix</a:t>
            </a:r>
            <a:endParaRPr lang="en-US" sz="4000" dirty="0"/>
          </a:p>
        </p:txBody>
      </p:sp>
      <p:sp>
        <p:nvSpPr>
          <p:cNvPr id="52" name="TextBox 51"/>
          <p:cNvSpPr txBox="1"/>
          <p:nvPr/>
        </p:nvSpPr>
        <p:spPr>
          <a:xfrm>
            <a:off x="5636722" y="5697121"/>
            <a:ext cx="3314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</a:t>
            </a:r>
            <a:r>
              <a:rPr lang="en-US" dirty="0" smtClean="0"/>
              <a:t>a</a:t>
            </a:r>
            <a:r>
              <a:rPr lang="it-IT" dirty="0" err="1" smtClean="0"/>
              <a:t>inly</a:t>
            </a:r>
            <a:r>
              <a:rPr lang="it-IT" dirty="0" smtClean="0"/>
              <a:t> </a:t>
            </a:r>
            <a:r>
              <a:rPr lang="it-IT" dirty="0" err="1" smtClean="0"/>
              <a:t>determined</a:t>
            </a:r>
            <a:r>
              <a:rPr lang="it-IT" dirty="0" smtClean="0"/>
              <a:t> by sextupoles </a:t>
            </a:r>
            <a:endParaRPr lang="en-US" dirty="0"/>
          </a:p>
        </p:txBody>
      </p:sp>
      <p:pic>
        <p:nvPicPr>
          <p:cNvPr id="45" name="Picture 44" descr="superb_logo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857" y="115958"/>
            <a:ext cx="820858" cy="86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</a:t>
            </a:r>
            <a:r>
              <a:rPr lang="en-US" baseline="-25000" dirty="0" err="1" smtClean="0"/>
              <a:t>ij</a:t>
            </a:r>
            <a:r>
              <a:rPr lang="en-US" baseline="-25000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ij</a:t>
            </a:r>
            <a:r>
              <a:rPr lang="en-US" baseline="-25000" dirty="0"/>
              <a:t> </a:t>
            </a:r>
            <a:r>
              <a:rPr lang="en-US" dirty="0" smtClean="0"/>
              <a:t>mainly determined by sextupoles (corrector 1 (j=1))</a:t>
            </a:r>
            <a:endParaRPr lang="en-US" baseline="-25000" dirty="0"/>
          </a:p>
        </p:txBody>
      </p:sp>
      <p:pic>
        <p:nvPicPr>
          <p:cNvPr id="4" name="Picture 3" descr="compcr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4577"/>
            <a:ext cx="9144000" cy="279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669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28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</a:t>
            </a:r>
            <a:r>
              <a:rPr lang="it-IT" dirty="0" err="1" smtClean="0"/>
              <a:t>inimum</a:t>
            </a:r>
            <a:r>
              <a:rPr lang="it-IT" dirty="0" smtClean="0"/>
              <a:t> </a:t>
            </a:r>
            <a:r>
              <a:rPr lang="it-IT" dirty="0" err="1" smtClean="0"/>
              <a:t>observed</a:t>
            </a:r>
            <a:r>
              <a:rPr lang="it-IT" dirty="0" smtClean="0"/>
              <a:t> </a:t>
            </a:r>
            <a:r>
              <a:rPr lang="it-IT" dirty="0" err="1" smtClean="0"/>
              <a:t>vertical</a:t>
            </a:r>
            <a:r>
              <a:rPr lang="it-IT" dirty="0" smtClean="0"/>
              <a:t> </a:t>
            </a:r>
            <a:r>
              <a:rPr lang="it-IT" dirty="0" err="1" smtClean="0"/>
              <a:t>dispersion</a:t>
            </a:r>
            <a:r>
              <a:rPr lang="it-IT" dirty="0" smtClean="0"/>
              <a:t> AT ESRF </a:t>
            </a:r>
            <a:r>
              <a:rPr lang="it-IT" dirty="0" err="1" smtClean="0"/>
              <a:t>during</a:t>
            </a:r>
            <a:r>
              <a:rPr lang="it-IT" dirty="0" smtClean="0"/>
              <a:t>  May-8-2012 MDT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3906" y="5244100"/>
            <a:ext cx="8915133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smtClean="0"/>
              <a:t>2 </a:t>
            </a:r>
            <a:r>
              <a:rPr lang="it-IT" dirty="0" err="1" smtClean="0"/>
              <a:t>iterations</a:t>
            </a:r>
            <a:r>
              <a:rPr lang="it-IT" dirty="0" smtClean="0"/>
              <a:t> of </a:t>
            </a:r>
            <a:r>
              <a:rPr lang="it-IT" dirty="0" err="1" smtClean="0"/>
              <a:t>correction</a:t>
            </a:r>
            <a:r>
              <a:rPr lang="it-IT" dirty="0" smtClean="0"/>
              <a:t> with </a:t>
            </a:r>
            <a:r>
              <a:rPr lang="it-IT" dirty="0" err="1" smtClean="0"/>
              <a:t>skew</a:t>
            </a:r>
            <a:r>
              <a:rPr lang="it-IT" dirty="0" smtClean="0"/>
              <a:t> quadrupoles </a:t>
            </a:r>
            <a:r>
              <a:rPr lang="it-IT" dirty="0" err="1" smtClean="0"/>
              <a:t>lead</a:t>
            </a:r>
            <a:r>
              <a:rPr lang="it-IT" dirty="0" smtClean="0"/>
              <a:t> to 810 micron </a:t>
            </a:r>
            <a:r>
              <a:rPr lang="it-IT" dirty="0" err="1" smtClean="0"/>
              <a:t>vertical</a:t>
            </a:r>
            <a:r>
              <a:rPr lang="it-IT" dirty="0" smtClean="0"/>
              <a:t> </a:t>
            </a:r>
            <a:r>
              <a:rPr lang="it-IT" dirty="0" err="1" smtClean="0"/>
              <a:t>dispersion</a:t>
            </a:r>
            <a:r>
              <a:rPr lang="it-IT" dirty="0" smtClean="0"/>
              <a:t>.</a:t>
            </a:r>
            <a:endParaRPr lang="en-US" dirty="0"/>
          </a:p>
        </p:txBody>
      </p:sp>
      <p:pic>
        <p:nvPicPr>
          <p:cNvPr id="7" name="Picture 6" descr="dispersion2skewiterations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2" r="8077"/>
          <a:stretch/>
        </p:blipFill>
        <p:spPr>
          <a:xfrm>
            <a:off x="75365" y="1817711"/>
            <a:ext cx="9004327" cy="335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448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hermata 2012-05-04 a 08.46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57" y="1295476"/>
            <a:ext cx="6806759" cy="30788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25898" y="38054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99135" y="1372111"/>
            <a:ext cx="2090413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CORRECTORS USED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 </a:t>
            </a:r>
            <a:r>
              <a:rPr lang="en-US" dirty="0" err="1" smtClean="0"/>
              <a:t>steerers</a:t>
            </a:r>
            <a:r>
              <a:rPr lang="en-US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Skew quad </a:t>
            </a:r>
          </a:p>
          <a:p>
            <a:r>
              <a:rPr lang="en-US" dirty="0"/>
              <a:t> </a:t>
            </a:r>
            <a:r>
              <a:rPr lang="en-US" dirty="0" smtClean="0"/>
              <a:t>     gradients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Bpm</a:t>
            </a:r>
            <a:r>
              <a:rPr lang="en-US" dirty="0" smtClean="0"/>
              <a:t> Roll (Gains in progress)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 </a:t>
            </a:r>
            <a:r>
              <a:rPr lang="en-US" dirty="0" err="1" smtClean="0"/>
              <a:t>Steerers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Bpm</a:t>
            </a:r>
            <a:r>
              <a:rPr lang="en-US" dirty="0" smtClean="0"/>
              <a:t> Roll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17457" y="5867682"/>
            <a:ext cx="8599251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Matrix M simulated from </a:t>
            </a:r>
            <a:r>
              <a:rPr lang="en-US" dirty="0" smtClean="0"/>
              <a:t>Model without errors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SVD </a:t>
            </a:r>
            <a:r>
              <a:rPr lang="en-US" dirty="0"/>
              <a:t>inversion for simultaneous </a:t>
            </a:r>
            <a:r>
              <a:rPr lang="en-US" dirty="0" smtClean="0"/>
              <a:t>minimization of dispersion coupling </a:t>
            </a:r>
            <a:r>
              <a:rPr lang="en-US" dirty="0"/>
              <a:t>and β-</a:t>
            </a:r>
            <a:r>
              <a:rPr lang="en-US" dirty="0" smtClean="0"/>
              <a:t>beating</a:t>
            </a:r>
            <a:endParaRPr lang="en-US" dirty="0"/>
          </a:p>
        </p:txBody>
      </p:sp>
      <p:sp>
        <p:nvSpPr>
          <p:cNvPr id="37" name="Left Arrow 36"/>
          <p:cNvSpPr/>
          <p:nvPr/>
        </p:nvSpPr>
        <p:spPr>
          <a:xfrm rot="281732">
            <a:off x="6197862" y="1701953"/>
            <a:ext cx="660281" cy="195046"/>
          </a:xfrm>
          <a:prstGeom prst="leftArrow">
            <a:avLst>
              <a:gd name="adj1" fmla="val 27228"/>
              <a:gd name="adj2" fmla="val 673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eft Arrow 37"/>
          <p:cNvSpPr/>
          <p:nvPr/>
        </p:nvSpPr>
        <p:spPr>
          <a:xfrm>
            <a:off x="6206953" y="2019221"/>
            <a:ext cx="657299" cy="207171"/>
          </a:xfrm>
          <a:prstGeom prst="leftArrow">
            <a:avLst>
              <a:gd name="adj1" fmla="val 27228"/>
              <a:gd name="adj2" fmla="val 673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eft Arrow 38"/>
          <p:cNvSpPr/>
          <p:nvPr/>
        </p:nvSpPr>
        <p:spPr>
          <a:xfrm rot="833079">
            <a:off x="6175563" y="2519578"/>
            <a:ext cx="679292" cy="160103"/>
          </a:xfrm>
          <a:prstGeom prst="leftArrow">
            <a:avLst>
              <a:gd name="adj1" fmla="val 27228"/>
              <a:gd name="adj2" fmla="val 673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Left Arrow 40"/>
          <p:cNvSpPr/>
          <p:nvPr/>
        </p:nvSpPr>
        <p:spPr>
          <a:xfrm rot="20343666">
            <a:off x="6307990" y="3246396"/>
            <a:ext cx="507597" cy="207587"/>
          </a:xfrm>
          <a:prstGeom prst="leftArrow">
            <a:avLst>
              <a:gd name="adj1" fmla="val 27228"/>
              <a:gd name="adj2" fmla="val 673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Left Arrow 41"/>
          <p:cNvSpPr/>
          <p:nvPr/>
        </p:nvSpPr>
        <p:spPr>
          <a:xfrm rot="20358802">
            <a:off x="6341302" y="3547843"/>
            <a:ext cx="507597" cy="207587"/>
          </a:xfrm>
          <a:prstGeom prst="leftArrow">
            <a:avLst>
              <a:gd name="adj1" fmla="val 27228"/>
              <a:gd name="adj2" fmla="val 673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2491268" y="4511410"/>
            <a:ext cx="503929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Deviation from reference </a:t>
            </a:r>
            <a:r>
              <a:rPr lang="en-US" sz="2000" dirty="0" smtClean="0"/>
              <a:t>off </a:t>
            </a:r>
            <a:r>
              <a:rPr lang="en-US" sz="2000" dirty="0"/>
              <a:t>diagonal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block of the ORM reshaped to be a vector</a:t>
            </a:r>
            <a:endParaRPr lang="en-US" dirty="0"/>
          </a:p>
        </p:txBody>
      </p:sp>
      <p:pic>
        <p:nvPicPr>
          <p:cNvPr id="45" name="Picture 44" descr="Schermata 2012-05-04 a 08.46.5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9" t="35069" r="52283" b="49996"/>
          <a:stretch/>
        </p:blipFill>
        <p:spPr>
          <a:xfrm>
            <a:off x="257271" y="4628017"/>
            <a:ext cx="2140616" cy="459814"/>
          </a:xfrm>
          <a:prstGeom prst="rect">
            <a:avLst/>
          </a:prstGeom>
        </p:spPr>
      </p:pic>
      <p:pic>
        <p:nvPicPr>
          <p:cNvPr id="46" name="Picture 45" descr="Schermata 2012-05-04 a 08.46.5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5" t="82089" r="52485" b="2976"/>
          <a:stretch/>
        </p:blipFill>
        <p:spPr>
          <a:xfrm>
            <a:off x="269759" y="5235609"/>
            <a:ext cx="2109452" cy="459816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2475583" y="5094511"/>
            <a:ext cx="516702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Deviation from reference </a:t>
            </a:r>
            <a:r>
              <a:rPr lang="en-US" sz="2000" dirty="0" smtClean="0"/>
              <a:t>diagonal</a:t>
            </a:r>
            <a:r>
              <a:rPr lang="en-US" dirty="0" smtClean="0"/>
              <a:t> </a:t>
            </a:r>
          </a:p>
          <a:p>
            <a:r>
              <a:rPr lang="en-US" dirty="0" smtClean="0"/>
              <a:t>block of the ORM reshaped to be a vector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17457" y="235877"/>
            <a:ext cx="8926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 err="1" smtClean="0"/>
              <a:t>Low</a:t>
            </a:r>
            <a:r>
              <a:rPr lang="it-IT" sz="4000" dirty="0" smtClean="0"/>
              <a:t> Emittance </a:t>
            </a:r>
            <a:r>
              <a:rPr lang="it-IT" sz="4000" dirty="0" err="1" smtClean="0"/>
              <a:t>Tuning</a:t>
            </a:r>
            <a:r>
              <a:rPr lang="it-IT" sz="4000" dirty="0" smtClean="0"/>
              <a:t> </a:t>
            </a:r>
            <a:r>
              <a:rPr lang="it-IT" sz="4000" dirty="0" err="1" smtClean="0"/>
              <a:t>Technique</a:t>
            </a:r>
            <a:endParaRPr lang="en-US" sz="4000" dirty="0"/>
          </a:p>
        </p:txBody>
      </p:sp>
      <p:sp>
        <p:nvSpPr>
          <p:cNvPr id="1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39422"/>
            <a:ext cx="2895600" cy="365125"/>
          </a:xfrm>
        </p:spPr>
        <p:txBody>
          <a:bodyPr/>
          <a:lstStyle/>
          <a:p>
            <a:r>
              <a:rPr lang="it-IT" dirty="0" err="1" smtClean="0"/>
              <a:t>S.M.Liuzzo</a:t>
            </a:r>
            <a:r>
              <a:rPr lang="it-IT" dirty="0" smtClean="0"/>
              <a:t> </a:t>
            </a:r>
            <a:r>
              <a:rPr lang="it-IT" dirty="0" err="1" smtClean="0"/>
              <a:t>PhD</a:t>
            </a:r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560681" y="6529862"/>
            <a:ext cx="2133600" cy="365125"/>
          </a:xfrm>
        </p:spPr>
        <p:txBody>
          <a:bodyPr/>
          <a:lstStyle/>
          <a:p>
            <a:pPr algn="l"/>
            <a:r>
              <a:rPr lang="en-US" dirty="0" smtClean="0"/>
              <a:t>[Slide </a:t>
            </a:r>
            <a:fld id="{0FB56013-B943-42BA-886F-6F9D4EB85E9D}" type="slidenum">
              <a:rPr lang="en-US" smtClean="0"/>
              <a:pPr algn="l"/>
              <a:t>3</a:t>
            </a:fld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024216" y="4487666"/>
            <a:ext cx="1761980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Off axis orbit in quadrupoles and sextupoles used as correctors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241868" y="3767367"/>
            <a:ext cx="176198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j</a:t>
            </a:r>
            <a:r>
              <a:rPr lang="en-US" dirty="0" smtClean="0"/>
              <a:t> may be only 1 corrector</a:t>
            </a:r>
            <a:endParaRPr lang="en-US" baseline="-25000" dirty="0"/>
          </a:p>
        </p:txBody>
      </p:sp>
      <p:pic>
        <p:nvPicPr>
          <p:cNvPr id="20" name="Picture 19" descr="superb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850" y="115958"/>
            <a:ext cx="820858" cy="86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2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90168" y="4932959"/>
            <a:ext cx="4153210" cy="163121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</a:t>
            </a:r>
            <a:r>
              <a:rPr lang="it-IT" b="1" dirty="0" err="1" smtClean="0">
                <a:solidFill>
                  <a:schemeClr val="tx1"/>
                </a:solidFill>
              </a:rPr>
              <a:t>oupling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estimated</a:t>
            </a:r>
            <a:r>
              <a:rPr lang="it-IT" b="1" dirty="0" smtClean="0">
                <a:solidFill>
                  <a:schemeClr val="tx1"/>
                </a:solidFill>
              </a:rPr>
              <a:t> from </a:t>
            </a:r>
            <a:r>
              <a:rPr lang="it-IT" b="1" dirty="0" err="1" smtClean="0">
                <a:solidFill>
                  <a:schemeClr val="tx1"/>
                </a:solidFill>
              </a:rPr>
              <a:t>lifetime</a:t>
            </a:r>
            <a:r>
              <a:rPr lang="it-IT" b="1" dirty="0" smtClean="0">
                <a:solidFill>
                  <a:schemeClr val="tx1"/>
                </a:solidFill>
              </a:rPr>
              <a:t>:</a:t>
            </a:r>
          </a:p>
          <a:p>
            <a:endParaRPr lang="it-IT" b="1" dirty="0" smtClean="0">
              <a:solidFill>
                <a:schemeClr val="tx1"/>
              </a:solidFill>
            </a:endParaRPr>
          </a:p>
          <a:p>
            <a:endParaRPr lang="it-IT" b="1" dirty="0">
              <a:solidFill>
                <a:schemeClr val="tx1"/>
              </a:solidFill>
            </a:endParaRPr>
          </a:p>
          <a:p>
            <a:endParaRPr lang="it-IT" b="1" dirty="0" smtClean="0">
              <a:solidFill>
                <a:schemeClr val="tx1"/>
              </a:solidFill>
            </a:endParaRPr>
          </a:p>
          <a:p>
            <a:pPr algn="ctr"/>
            <a:r>
              <a:rPr lang="el-GR" sz="2800" b="1" dirty="0" smtClean="0">
                <a:solidFill>
                  <a:schemeClr val="tx1"/>
                </a:solidFill>
              </a:rPr>
              <a:t>ε</a:t>
            </a:r>
            <a:r>
              <a:rPr lang="en-US" sz="2800" b="1" baseline="-25000" dirty="0" smtClean="0">
                <a:solidFill>
                  <a:schemeClr val="tx1"/>
                </a:solidFill>
              </a:rPr>
              <a:t>y</a:t>
            </a:r>
            <a:r>
              <a:rPr lang="en-US" sz="2800" b="1" dirty="0" smtClean="0">
                <a:solidFill>
                  <a:schemeClr val="tx1"/>
                </a:solidFill>
              </a:rPr>
              <a:t> =1.7 10</a:t>
            </a:r>
            <a:r>
              <a:rPr lang="en-US" sz="2800" b="1" baseline="30000" dirty="0">
                <a:solidFill>
                  <a:schemeClr val="tx1"/>
                </a:solidFill>
              </a:rPr>
              <a:t>-</a:t>
            </a:r>
            <a:r>
              <a:rPr lang="en-US" sz="2800" b="1" baseline="30000" dirty="0" smtClean="0">
                <a:solidFill>
                  <a:schemeClr val="tx1"/>
                </a:solidFill>
              </a:rPr>
              <a:t>12 </a:t>
            </a:r>
            <a:r>
              <a:rPr lang="en-US" sz="2800" b="1" dirty="0" smtClean="0">
                <a:solidFill>
                  <a:schemeClr val="tx1"/>
                </a:solidFill>
              </a:rPr>
              <a:t>m rad </a:t>
            </a:r>
            <a:endParaRPr lang="en-US" sz="2800" b="1" baseline="30000" dirty="0">
              <a:solidFill>
                <a:schemeClr val="tx1"/>
              </a:solidFill>
            </a:endParaRPr>
          </a:p>
        </p:txBody>
      </p:sp>
      <p:pic>
        <p:nvPicPr>
          <p:cNvPr id="11" name="Picture 10" descr="Dite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512" y="3552066"/>
            <a:ext cx="4381784" cy="1466508"/>
          </a:xfrm>
          <a:prstGeom prst="rect">
            <a:avLst/>
          </a:prstGeom>
        </p:spPr>
      </p:pic>
      <p:pic>
        <p:nvPicPr>
          <p:cNvPr id="12" name="Picture 11" descr="Kiter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324" y="1855689"/>
            <a:ext cx="4368972" cy="1453075"/>
          </a:xfrm>
          <a:prstGeom prst="rect">
            <a:avLst/>
          </a:prstGeom>
        </p:spPr>
      </p:pic>
      <p:pic>
        <p:nvPicPr>
          <p:cNvPr id="13" name="Picture 12" descr="Coupling estima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92" y="5360113"/>
            <a:ext cx="3149555" cy="693543"/>
          </a:xfrm>
          <a:prstGeom prst="rect">
            <a:avLst/>
          </a:prstGeom>
        </p:spPr>
      </p:pic>
      <p:pic>
        <p:nvPicPr>
          <p:cNvPr id="14" name="Picture 13" descr="Liter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324" y="247503"/>
            <a:ext cx="4368972" cy="1466509"/>
          </a:xfrm>
          <a:prstGeom prst="rect">
            <a:avLst/>
          </a:prstGeom>
        </p:spPr>
      </p:pic>
      <p:pic>
        <p:nvPicPr>
          <p:cNvPr id="15" name="Picture 14" descr="Oiter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639" y="5160250"/>
            <a:ext cx="4361657" cy="14530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635822" y="4105007"/>
            <a:ext cx="1802767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504D"/>
                </a:solidFill>
              </a:rPr>
              <a:t>350 </a:t>
            </a:r>
            <a:r>
              <a:rPr lang="en-US" sz="1200" b="1" dirty="0" err="1" smtClean="0">
                <a:solidFill>
                  <a:srgbClr val="C0504D"/>
                </a:solidFill>
              </a:rPr>
              <a:t>μm</a:t>
            </a:r>
            <a:r>
              <a:rPr lang="en-US" sz="1200" b="1" dirty="0" smtClean="0"/>
              <a:t> </a:t>
            </a:r>
            <a:r>
              <a:rPr lang="en-US" sz="1200" dirty="0" smtClean="0"/>
              <a:t> (LOCO:700 </a:t>
            </a:r>
            <a:r>
              <a:rPr lang="en-US" sz="1200" dirty="0" err="1" smtClean="0"/>
              <a:t>μm</a:t>
            </a:r>
            <a:r>
              <a:rPr lang="en-US" sz="1200" dirty="0" smtClean="0"/>
              <a:t>)  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594871" y="3384431"/>
            <a:ext cx="2397210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Vertical dispersion [m]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553802" y="247504"/>
            <a:ext cx="2397210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Lifetime [h]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531948" y="1849675"/>
            <a:ext cx="2684240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Coupling from Lifetime [h]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594871" y="4984960"/>
            <a:ext cx="2397210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Residual Vertical orbit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4457872" y="3347713"/>
            <a:ext cx="52309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LET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025713" y="153843"/>
            <a:ext cx="994266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LET RED</a:t>
            </a:r>
          </a:p>
          <a:p>
            <a:r>
              <a:rPr lang="en-US" sz="1400" dirty="0" smtClean="0">
                <a:solidFill>
                  <a:schemeClr val="accent1"/>
                </a:solidFill>
              </a:rPr>
              <a:t>LOCO BLUE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73269" y="5902380"/>
            <a:ext cx="1650367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32 </a:t>
            </a:r>
            <a:r>
              <a:rPr lang="en-US" sz="1200" dirty="0" err="1" smtClean="0"/>
              <a:t>μm</a:t>
            </a:r>
            <a:r>
              <a:rPr lang="en-US" sz="1200" dirty="0" smtClean="0"/>
              <a:t>  (LOCO: 1 </a:t>
            </a:r>
            <a:r>
              <a:rPr lang="en-US" sz="1200" dirty="0" err="1" smtClean="0"/>
              <a:t>μm</a:t>
            </a:r>
            <a:r>
              <a:rPr lang="en-US" sz="1200" dirty="0" smtClean="0"/>
              <a:t>)  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8335040" y="886568"/>
            <a:ext cx="646212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5.5 h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329046" y="1261080"/>
            <a:ext cx="646212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F81BD"/>
                </a:solidFill>
              </a:rPr>
              <a:t>5.9 h</a:t>
            </a:r>
            <a:endParaRPr lang="en-US" sz="1400" dirty="0">
              <a:solidFill>
                <a:srgbClr val="4F81BD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228518" y="2223306"/>
            <a:ext cx="746398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0.06 %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228518" y="2597818"/>
            <a:ext cx="740404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F81BD"/>
                </a:solidFill>
              </a:rPr>
              <a:t>0.07 %</a:t>
            </a:r>
            <a:endParaRPr lang="en-US" sz="1400" dirty="0">
              <a:solidFill>
                <a:srgbClr val="4F81BD"/>
              </a:solidFill>
            </a:endParaRPr>
          </a:p>
        </p:txBody>
      </p:sp>
      <p:pic>
        <p:nvPicPr>
          <p:cNvPr id="36" name="Picture 35" descr="BARTOLINI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66" y="1301804"/>
            <a:ext cx="3855082" cy="2880336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90168" y="-30823"/>
            <a:ext cx="39958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M</a:t>
            </a:r>
            <a:r>
              <a:rPr lang="it-IT" sz="4000" dirty="0" err="1" smtClean="0"/>
              <a:t>easurements</a:t>
            </a:r>
            <a:r>
              <a:rPr lang="it-IT" sz="4000" dirty="0" smtClean="0"/>
              <a:t> </a:t>
            </a:r>
            <a:r>
              <a:rPr lang="it-IT" sz="4000" dirty="0" err="1" smtClean="0"/>
              <a:t>at</a:t>
            </a:r>
            <a:r>
              <a:rPr lang="it-IT" sz="4000" dirty="0" smtClean="0"/>
              <a:t> Diamond (UK)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40365" y="4404169"/>
            <a:ext cx="387295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Skew quadrupole Correctors only</a:t>
            </a:r>
            <a:endParaRPr lang="en-US" dirty="0"/>
          </a:p>
        </p:txBody>
      </p:sp>
      <p:sp>
        <p:nvSpPr>
          <p:cNvPr id="3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39422"/>
            <a:ext cx="2895600" cy="365125"/>
          </a:xfrm>
        </p:spPr>
        <p:txBody>
          <a:bodyPr/>
          <a:lstStyle/>
          <a:p>
            <a:r>
              <a:rPr lang="it-IT" dirty="0" err="1" smtClean="0"/>
              <a:t>S.M.Liuzzo</a:t>
            </a:r>
            <a:r>
              <a:rPr lang="it-IT" dirty="0" smtClean="0"/>
              <a:t> </a:t>
            </a:r>
            <a:r>
              <a:rPr lang="it-IT" dirty="0" err="1" smtClean="0"/>
              <a:t>PhD</a:t>
            </a:r>
            <a:endParaRPr lang="en-US" dirty="0"/>
          </a:p>
        </p:txBody>
      </p:sp>
      <p:sp>
        <p:nvSpPr>
          <p:cNvPr id="39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560681" y="6529862"/>
            <a:ext cx="2133600" cy="365125"/>
          </a:xfrm>
        </p:spPr>
        <p:txBody>
          <a:bodyPr/>
          <a:lstStyle/>
          <a:p>
            <a:pPr algn="l"/>
            <a:r>
              <a:rPr lang="en-US" dirty="0" smtClean="0"/>
              <a:t>[Slide </a:t>
            </a:r>
            <a:fld id="{0FB56013-B943-42BA-886F-6F9D4EB85E9D}" type="slidenum">
              <a:rPr lang="en-US" smtClean="0"/>
              <a:pPr algn="l"/>
              <a:t>4</a:t>
            </a:fld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217458" y="4076525"/>
            <a:ext cx="1074290" cy="215444"/>
          </a:xfrm>
          <a:prstGeom prst="rect">
            <a:avLst/>
          </a:prstGeom>
          <a:ln w="19050" cmpd="sng"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800" dirty="0" err="1" smtClean="0"/>
              <a:t>Curtesy</a:t>
            </a:r>
            <a:r>
              <a:rPr lang="en-US" sz="800" dirty="0" smtClean="0"/>
              <a:t> </a:t>
            </a:r>
            <a:r>
              <a:rPr lang="en-US" sz="800" dirty="0" err="1" smtClean="0"/>
              <a:t>R.Bartolini</a:t>
            </a: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856023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993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Measurements at SLS</a:t>
            </a:r>
            <a:endParaRPr lang="en-US"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39422"/>
            <a:ext cx="2895600" cy="365125"/>
          </a:xfrm>
        </p:spPr>
        <p:txBody>
          <a:bodyPr/>
          <a:lstStyle/>
          <a:p>
            <a:r>
              <a:rPr lang="it-IT" dirty="0" err="1" smtClean="0"/>
              <a:t>S.M.Liuzzo</a:t>
            </a:r>
            <a:r>
              <a:rPr lang="it-IT" dirty="0" smtClean="0"/>
              <a:t> </a:t>
            </a:r>
            <a:r>
              <a:rPr lang="it-IT" dirty="0" err="1" smtClean="0"/>
              <a:t>PhD</a:t>
            </a:r>
            <a:endParaRPr lang="en-US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560681" y="6529862"/>
            <a:ext cx="2133600" cy="365125"/>
          </a:xfrm>
        </p:spPr>
        <p:txBody>
          <a:bodyPr/>
          <a:lstStyle/>
          <a:p>
            <a:pPr algn="l"/>
            <a:r>
              <a:rPr lang="en-US" dirty="0" smtClean="0"/>
              <a:t>[Slide </a:t>
            </a:r>
            <a:fld id="{0FB56013-B943-42BA-886F-6F9D4EB85E9D}" type="slidenum">
              <a:rPr lang="en-US" smtClean="0"/>
              <a:pPr algn="l"/>
              <a:t>5</a:t>
            </a:fld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9675" y="949333"/>
            <a:ext cx="8488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Measurements aimed to achieve low vertical </a:t>
            </a:r>
            <a:r>
              <a:rPr lang="en-US" dirty="0" err="1" smtClean="0"/>
              <a:t>emittance</a:t>
            </a:r>
            <a:r>
              <a:rPr lang="en-US" dirty="0" smtClean="0"/>
              <a:t> in the TIARA framework</a:t>
            </a:r>
            <a:endParaRPr lang="en-US" dirty="0"/>
          </a:p>
        </p:txBody>
      </p:sp>
      <p:pic>
        <p:nvPicPr>
          <p:cNvPr id="10" name="Picture 9" descr="TOOL SCreansh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162" y="1514226"/>
            <a:ext cx="4358768" cy="23824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03449" y="3896696"/>
            <a:ext cx="4159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Same Tool used for Diamond, modified for direct access to </a:t>
            </a:r>
            <a:r>
              <a:rPr lang="en-US" sz="1200" dirty="0"/>
              <a:t>C</a:t>
            </a:r>
            <a:r>
              <a:rPr lang="en-US" sz="1200" dirty="0" smtClean="0"/>
              <a:t>ontrol System</a:t>
            </a:r>
            <a:endParaRPr lang="en-US" sz="1200" dirty="0"/>
          </a:p>
        </p:txBody>
      </p:sp>
      <p:sp>
        <p:nvSpPr>
          <p:cNvPr id="12" name="Plus 11"/>
          <p:cNvSpPr/>
          <p:nvPr/>
        </p:nvSpPr>
        <p:spPr>
          <a:xfrm>
            <a:off x="4141151" y="2675390"/>
            <a:ext cx="476258" cy="49316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igp_1024x640&gt;_bi2009m06_psi_luftbild_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48" y="1452581"/>
            <a:ext cx="3726317" cy="279473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98265" y="1575871"/>
            <a:ext cx="395683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SWISS LIGHT SOURCE</a:t>
            </a:r>
          </a:p>
          <a:p>
            <a:r>
              <a:rPr lang="en-US" sz="1200" dirty="0" smtClean="0"/>
              <a:t>2.411 </a:t>
            </a:r>
            <a:r>
              <a:rPr lang="en-US" sz="1200" dirty="0" err="1" smtClean="0"/>
              <a:t>GeV</a:t>
            </a:r>
            <a:r>
              <a:rPr lang="en-US" sz="1200" dirty="0" smtClean="0"/>
              <a:t>, 288m, 12 </a:t>
            </a:r>
            <a:r>
              <a:rPr lang="en-US" sz="1200" dirty="0" err="1" smtClean="0"/>
              <a:t>beamlines</a:t>
            </a:r>
            <a:r>
              <a:rPr lang="en-US" sz="1200" dirty="0" smtClean="0"/>
              <a:t>, 400 mA, 5.4 nm Hor. Emit.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84286" y="4853610"/>
            <a:ext cx="2539914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sz="1600" dirty="0" smtClean="0"/>
              <a:t>Vertical </a:t>
            </a:r>
            <a:r>
              <a:rPr lang="it-IT" sz="1600" dirty="0" err="1"/>
              <a:t>b</a:t>
            </a:r>
            <a:r>
              <a:rPr lang="it-IT" sz="1600" dirty="0" err="1" smtClean="0"/>
              <a:t>eam</a:t>
            </a:r>
            <a:r>
              <a:rPr lang="it-IT" sz="1600" dirty="0" smtClean="0"/>
              <a:t> </a:t>
            </a:r>
            <a:r>
              <a:rPr lang="it-IT" sz="1600" dirty="0" err="1"/>
              <a:t>s</a:t>
            </a:r>
            <a:r>
              <a:rPr lang="it-IT" sz="1600" dirty="0" err="1" smtClean="0"/>
              <a:t>ize</a:t>
            </a:r>
            <a:r>
              <a:rPr lang="it-IT" sz="1600" dirty="0" smtClean="0"/>
              <a:t> </a:t>
            </a:r>
            <a:r>
              <a:rPr lang="it-IT" sz="1600" dirty="0" err="1" smtClean="0"/>
              <a:t>measurements</a:t>
            </a:r>
            <a:r>
              <a:rPr lang="it-IT" sz="1600" dirty="0" smtClean="0"/>
              <a:t> </a:t>
            </a:r>
            <a:r>
              <a:rPr lang="it-IT" sz="1600" dirty="0" err="1" smtClean="0"/>
              <a:t>performed</a:t>
            </a:r>
            <a:r>
              <a:rPr lang="it-IT" sz="1600" dirty="0" smtClean="0"/>
              <a:t> </a:t>
            </a:r>
          </a:p>
          <a:p>
            <a:r>
              <a:rPr lang="it-IT" sz="1600" dirty="0" err="1" smtClean="0"/>
              <a:t>using</a:t>
            </a:r>
            <a:r>
              <a:rPr lang="it-IT" sz="1600" dirty="0" smtClean="0"/>
              <a:t> </a:t>
            </a:r>
            <a:r>
              <a:rPr lang="it-IT" sz="1600" dirty="0" err="1" smtClean="0"/>
              <a:t>vertically</a:t>
            </a:r>
            <a:r>
              <a:rPr lang="it-IT" sz="1600" dirty="0" smtClean="0"/>
              <a:t> </a:t>
            </a:r>
            <a:r>
              <a:rPr lang="it-IT" sz="1600" dirty="0" err="1" smtClean="0"/>
              <a:t>polarized</a:t>
            </a:r>
            <a:r>
              <a:rPr lang="it-IT" sz="1600" dirty="0" smtClean="0"/>
              <a:t> </a:t>
            </a:r>
            <a:r>
              <a:rPr lang="it-IT" sz="1600" dirty="0" err="1" smtClean="0"/>
              <a:t>Shynchrotron</a:t>
            </a:r>
            <a:r>
              <a:rPr lang="it-IT" sz="1600" dirty="0" smtClean="0"/>
              <a:t> </a:t>
            </a:r>
            <a:r>
              <a:rPr lang="it-IT" sz="1600" dirty="0" smtClean="0"/>
              <a:t>Light Monitor</a:t>
            </a:r>
          </a:p>
        </p:txBody>
      </p:sp>
      <p:pic>
        <p:nvPicPr>
          <p:cNvPr id="16" name="Picture 15" descr="Schermata 2011-09-26 a 10.34.4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215" y="4470884"/>
            <a:ext cx="2113176" cy="180749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19683" y="6278381"/>
            <a:ext cx="2223686" cy="215444"/>
          </a:xfrm>
          <a:prstGeom prst="rect">
            <a:avLst/>
          </a:prstGeom>
          <a:ln w="28575" cmpd="sng"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800" dirty="0" smtClean="0"/>
              <a:t>TUPB27 Proceedings of DIPAC 2007, Venice, Italy</a:t>
            </a:r>
          </a:p>
        </p:txBody>
      </p:sp>
      <p:pic>
        <p:nvPicPr>
          <p:cNvPr id="18" name="Picture 17" descr="Schermata 2011-09-26 a 10.35.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362" y="4470885"/>
            <a:ext cx="2465350" cy="1807498"/>
          </a:xfrm>
          <a:prstGeom prst="rect">
            <a:avLst/>
          </a:prstGeom>
        </p:spPr>
      </p:pic>
      <p:sp>
        <p:nvSpPr>
          <p:cNvPr id="20" name="Right Arrow 19"/>
          <p:cNvSpPr/>
          <p:nvPr/>
        </p:nvSpPr>
        <p:spPr>
          <a:xfrm>
            <a:off x="3304355" y="5375439"/>
            <a:ext cx="308242" cy="2465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Tiara_4_9_san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03" y="114153"/>
            <a:ext cx="1111110" cy="55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786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resOrbV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89001"/>
            <a:ext cx="8788400" cy="2057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338"/>
            <a:ext cx="5103481" cy="855662"/>
          </a:xfrm>
        </p:spPr>
        <p:txBody>
          <a:bodyPr/>
          <a:lstStyle/>
          <a:p>
            <a:r>
              <a:rPr lang="en-US" dirty="0" smtClean="0"/>
              <a:t>SLS measurements</a:t>
            </a:r>
            <a:endParaRPr lang="en-US" dirty="0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39422"/>
            <a:ext cx="2895600" cy="365125"/>
          </a:xfrm>
        </p:spPr>
        <p:txBody>
          <a:bodyPr/>
          <a:lstStyle/>
          <a:p>
            <a:r>
              <a:rPr lang="it-IT" dirty="0" err="1" smtClean="0"/>
              <a:t>S.M.Liuzzo</a:t>
            </a:r>
            <a:r>
              <a:rPr lang="it-IT" dirty="0" smtClean="0"/>
              <a:t> </a:t>
            </a:r>
            <a:r>
              <a:rPr lang="it-IT" dirty="0" err="1" smtClean="0"/>
              <a:t>PhD</a:t>
            </a:r>
            <a:r>
              <a:rPr lang="it-IT" dirty="0" smtClean="0"/>
              <a:t> </a:t>
            </a:r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560681" y="6529862"/>
            <a:ext cx="2133600" cy="365125"/>
          </a:xfrm>
        </p:spPr>
        <p:txBody>
          <a:bodyPr/>
          <a:lstStyle/>
          <a:p>
            <a:pPr algn="l"/>
            <a:r>
              <a:rPr lang="en-US" dirty="0" smtClean="0"/>
              <a:t>[Slide </a:t>
            </a:r>
            <a:fld id="{0FB56013-B943-42BA-886F-6F9D4EB85E9D}" type="slidenum">
              <a:rPr lang="en-US" smtClean="0"/>
              <a:pPr algn="l"/>
              <a:t>6</a:t>
            </a:fld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83201" y="165578"/>
            <a:ext cx="3657600" cy="80021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V</a:t>
            </a:r>
            <a:r>
              <a:rPr lang="it-IT" b="1" dirty="0" err="1" smtClean="0">
                <a:solidFill>
                  <a:schemeClr val="tx1"/>
                </a:solidFill>
              </a:rPr>
              <a:t>ertical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steerers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only</a:t>
            </a:r>
            <a:endParaRPr lang="it-IT" b="1" dirty="0" smtClean="0">
              <a:solidFill>
                <a:schemeClr val="tx1"/>
              </a:solidFill>
            </a:endParaRPr>
          </a:p>
          <a:p>
            <a:pPr algn="ctr"/>
            <a:r>
              <a:rPr lang="it-IT" sz="2800" b="1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s</a:t>
            </a:r>
            <a:r>
              <a:rPr lang="en-US" sz="2800" b="1" baseline="-25000" dirty="0" smtClean="0">
                <a:solidFill>
                  <a:schemeClr val="tx1"/>
                </a:solidFill>
              </a:rPr>
              <a:t>y</a:t>
            </a:r>
            <a:r>
              <a:rPr lang="en-US" sz="2800" b="1" dirty="0" smtClean="0">
                <a:solidFill>
                  <a:schemeClr val="tx1"/>
                </a:solidFill>
              </a:rPr>
              <a:t> from 16 </a:t>
            </a:r>
            <a:r>
              <a:rPr lang="en-US" sz="2800" b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2800" b="1" dirty="0">
                <a:solidFill>
                  <a:schemeClr val="tx1"/>
                </a:solidFill>
              </a:rPr>
              <a:t>m </a:t>
            </a:r>
            <a:r>
              <a:rPr lang="en-US" sz="2800" b="1" dirty="0" smtClean="0">
                <a:solidFill>
                  <a:schemeClr val="tx1"/>
                </a:solidFill>
              </a:rPr>
              <a:t>to 7 </a:t>
            </a:r>
            <a:r>
              <a:rPr lang="en-US" sz="2800" b="1" dirty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2800" b="1" dirty="0">
                <a:solidFill>
                  <a:schemeClr val="tx1"/>
                </a:solidFill>
              </a:rPr>
              <a:t>m  </a:t>
            </a:r>
            <a:endParaRPr lang="en-US" sz="2800" b="1" baseline="30000" dirty="0">
              <a:solidFill>
                <a:schemeClr val="tx1"/>
              </a:solidFill>
            </a:endParaRPr>
          </a:p>
        </p:txBody>
      </p:sp>
      <p:pic>
        <p:nvPicPr>
          <p:cNvPr id="16" name="Picture 15" descr="resDispV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946401"/>
            <a:ext cx="8788400" cy="1866899"/>
          </a:xfrm>
          <a:prstGeom prst="rect">
            <a:avLst/>
          </a:prstGeom>
        </p:spPr>
      </p:pic>
      <p:pic>
        <p:nvPicPr>
          <p:cNvPr id="17" name="Picture 16" descr="resCoupV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813301"/>
            <a:ext cx="8788400" cy="17261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54100" y="863047"/>
            <a:ext cx="138430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200" b="1" dirty="0" err="1" smtClean="0">
                <a:solidFill>
                  <a:schemeClr val="tx1"/>
                </a:solidFill>
              </a:rPr>
              <a:t>Before</a:t>
            </a:r>
            <a:r>
              <a:rPr lang="it-IT" sz="1200" b="1" dirty="0" smtClean="0">
                <a:solidFill>
                  <a:schemeClr val="tx1"/>
                </a:solidFill>
              </a:rPr>
              <a:t> </a:t>
            </a:r>
            <a:r>
              <a:rPr lang="it-IT" sz="1200" b="1" dirty="0" err="1" smtClean="0">
                <a:solidFill>
                  <a:schemeClr val="tx1"/>
                </a:solidFill>
              </a:rPr>
              <a:t>correction</a:t>
            </a:r>
            <a:endParaRPr lang="en-US" b="1" baseline="30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76500" y="860093"/>
            <a:ext cx="138430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200" b="1" dirty="0" err="1" smtClean="0">
                <a:solidFill>
                  <a:schemeClr val="tx1"/>
                </a:solidFill>
              </a:rPr>
              <a:t>After</a:t>
            </a:r>
            <a:r>
              <a:rPr lang="it-IT" sz="1200" b="1" dirty="0" smtClean="0">
                <a:solidFill>
                  <a:schemeClr val="tx1"/>
                </a:solidFill>
              </a:rPr>
              <a:t> </a:t>
            </a:r>
            <a:r>
              <a:rPr lang="it-IT" sz="1200" b="1" dirty="0" err="1" smtClean="0">
                <a:solidFill>
                  <a:schemeClr val="tx1"/>
                </a:solidFill>
              </a:rPr>
              <a:t>correction</a:t>
            </a:r>
            <a:endParaRPr lang="en-US" b="1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465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338"/>
            <a:ext cx="5103481" cy="855662"/>
          </a:xfrm>
        </p:spPr>
        <p:txBody>
          <a:bodyPr/>
          <a:lstStyle/>
          <a:p>
            <a:r>
              <a:rPr lang="en-US" dirty="0" smtClean="0"/>
              <a:t>SLS measurements</a:t>
            </a:r>
            <a:endParaRPr lang="en-US" dirty="0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39422"/>
            <a:ext cx="2895600" cy="365125"/>
          </a:xfrm>
        </p:spPr>
        <p:txBody>
          <a:bodyPr/>
          <a:lstStyle/>
          <a:p>
            <a:r>
              <a:rPr lang="it-IT" dirty="0" err="1" smtClean="0"/>
              <a:t>S.M.Liuzzo</a:t>
            </a:r>
            <a:r>
              <a:rPr lang="it-IT" dirty="0" smtClean="0"/>
              <a:t> </a:t>
            </a:r>
            <a:r>
              <a:rPr lang="it-IT" dirty="0" err="1" smtClean="0"/>
              <a:t>PhD</a:t>
            </a:r>
            <a:r>
              <a:rPr lang="it-IT" dirty="0" smtClean="0"/>
              <a:t> </a:t>
            </a:r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560681" y="6529862"/>
            <a:ext cx="2133600" cy="365125"/>
          </a:xfrm>
        </p:spPr>
        <p:txBody>
          <a:bodyPr/>
          <a:lstStyle/>
          <a:p>
            <a:pPr algn="l"/>
            <a:r>
              <a:rPr lang="en-US" dirty="0" smtClean="0"/>
              <a:t>[Slide </a:t>
            </a:r>
            <a:fld id="{0FB56013-B943-42BA-886F-6F9D4EB85E9D}" type="slidenum">
              <a:rPr lang="en-US" smtClean="0"/>
              <a:pPr algn="l"/>
              <a:t>7</a:t>
            </a:fld>
            <a:r>
              <a:rPr lang="en-US" dirty="0" smtClean="0"/>
              <a:t>]</a:t>
            </a:r>
            <a:endParaRPr lang="en-US" dirty="0"/>
          </a:p>
        </p:txBody>
      </p:sp>
      <p:pic>
        <p:nvPicPr>
          <p:cNvPr id="6" name="Picture 5" descr="coupOnly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74921"/>
            <a:ext cx="9144000" cy="1815238"/>
          </a:xfrm>
          <a:prstGeom prst="rect">
            <a:avLst/>
          </a:prstGeom>
        </p:spPr>
      </p:pic>
      <p:pic>
        <p:nvPicPr>
          <p:cNvPr id="7" name="Picture 6" descr="orbOnly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000"/>
            <a:ext cx="9144000" cy="1727200"/>
          </a:xfrm>
          <a:prstGeom prst="rect">
            <a:avLst/>
          </a:prstGeom>
        </p:spPr>
      </p:pic>
      <p:pic>
        <p:nvPicPr>
          <p:cNvPr id="8" name="Picture 7" descr="dispOnlyS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6200"/>
            <a:ext cx="9144000" cy="18587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97181" y="165578"/>
            <a:ext cx="3443619" cy="12311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tx1"/>
                </a:solidFill>
              </a:rPr>
              <a:t>Skew</a:t>
            </a:r>
            <a:r>
              <a:rPr lang="it-IT" b="1" dirty="0" smtClean="0">
                <a:solidFill>
                  <a:schemeClr val="tx1"/>
                </a:solidFill>
              </a:rPr>
              <a:t> Quadrupoles </a:t>
            </a:r>
            <a:r>
              <a:rPr lang="it-IT" b="1" dirty="0" err="1" smtClean="0">
                <a:solidFill>
                  <a:schemeClr val="tx1"/>
                </a:solidFill>
              </a:rPr>
              <a:t>only</a:t>
            </a:r>
            <a:endParaRPr lang="it-IT" b="1" dirty="0" smtClean="0">
              <a:solidFill>
                <a:schemeClr val="tx1"/>
              </a:solidFill>
            </a:endParaRPr>
          </a:p>
          <a:p>
            <a:pPr algn="ctr"/>
            <a:r>
              <a:rPr lang="el-GR" sz="2800" b="1" dirty="0" smtClean="0">
                <a:solidFill>
                  <a:schemeClr val="tx1"/>
                </a:solidFill>
              </a:rPr>
              <a:t>ε</a:t>
            </a:r>
            <a:r>
              <a:rPr lang="en-US" sz="2800" b="1" baseline="-25000" dirty="0" smtClean="0">
                <a:solidFill>
                  <a:schemeClr val="tx1"/>
                </a:solidFill>
              </a:rPr>
              <a:t>y</a:t>
            </a:r>
            <a:r>
              <a:rPr lang="en-US" sz="2800" b="1" dirty="0" smtClean="0">
                <a:solidFill>
                  <a:schemeClr val="tx1"/>
                </a:solidFill>
              </a:rPr>
              <a:t> =1.6 10</a:t>
            </a:r>
            <a:r>
              <a:rPr lang="en-US" sz="2800" b="1" baseline="30000" dirty="0" smtClean="0">
                <a:solidFill>
                  <a:schemeClr val="tx1"/>
                </a:solidFill>
              </a:rPr>
              <a:t>-12 </a:t>
            </a:r>
            <a:r>
              <a:rPr lang="en-US" sz="2800" b="1" dirty="0" smtClean="0">
                <a:solidFill>
                  <a:schemeClr val="tx1"/>
                </a:solidFill>
              </a:rPr>
              <a:t>m rad</a:t>
            </a:r>
          </a:p>
          <a:p>
            <a:pPr algn="ctr"/>
            <a:r>
              <a:rPr lang="it-IT" sz="2800" b="1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s</a:t>
            </a:r>
            <a:r>
              <a:rPr lang="en-US" sz="2800" b="1" baseline="-25000" dirty="0" smtClean="0">
                <a:solidFill>
                  <a:schemeClr val="tx1"/>
                </a:solidFill>
              </a:rPr>
              <a:t>y</a:t>
            </a:r>
            <a:r>
              <a:rPr lang="en-US" sz="2800" b="1" dirty="0" smtClean="0">
                <a:solidFill>
                  <a:schemeClr val="tx1"/>
                </a:solidFill>
              </a:rPr>
              <a:t>=4.7 ± 0.7 </a:t>
            </a:r>
            <a:r>
              <a:rPr lang="en-US" sz="2800" b="1" dirty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2800" b="1" dirty="0">
                <a:solidFill>
                  <a:schemeClr val="tx1"/>
                </a:solidFill>
              </a:rPr>
              <a:t>m</a:t>
            </a:r>
            <a:endParaRPr lang="en-US" sz="2800" b="1" baseline="300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4100" y="863047"/>
            <a:ext cx="138430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200" b="1" dirty="0" err="1" smtClean="0">
                <a:solidFill>
                  <a:schemeClr val="tx1"/>
                </a:solidFill>
              </a:rPr>
              <a:t>Before</a:t>
            </a:r>
            <a:r>
              <a:rPr lang="it-IT" sz="1200" b="1" dirty="0" smtClean="0">
                <a:solidFill>
                  <a:schemeClr val="tx1"/>
                </a:solidFill>
              </a:rPr>
              <a:t> </a:t>
            </a:r>
            <a:r>
              <a:rPr lang="it-IT" sz="1200" b="1" dirty="0" err="1" smtClean="0">
                <a:solidFill>
                  <a:schemeClr val="tx1"/>
                </a:solidFill>
              </a:rPr>
              <a:t>correction</a:t>
            </a:r>
            <a:endParaRPr lang="en-US" b="1" baseline="300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76500" y="860093"/>
            <a:ext cx="138430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200" b="1" dirty="0" err="1" smtClean="0">
                <a:solidFill>
                  <a:schemeClr val="tx1"/>
                </a:solidFill>
              </a:rPr>
              <a:t>After</a:t>
            </a:r>
            <a:r>
              <a:rPr lang="it-IT" sz="1200" b="1" dirty="0" smtClean="0">
                <a:solidFill>
                  <a:schemeClr val="tx1"/>
                </a:solidFill>
              </a:rPr>
              <a:t> </a:t>
            </a:r>
            <a:r>
              <a:rPr lang="it-IT" sz="1200" b="1" dirty="0" err="1" smtClean="0">
                <a:solidFill>
                  <a:schemeClr val="tx1"/>
                </a:solidFill>
              </a:rPr>
              <a:t>correction</a:t>
            </a:r>
            <a:endParaRPr lang="en-US" b="1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37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6762"/>
          </a:xfrm>
        </p:spPr>
        <p:txBody>
          <a:bodyPr/>
          <a:lstStyle/>
          <a:p>
            <a:r>
              <a:rPr lang="en-US" dirty="0" smtClean="0"/>
              <a:t>BPM ROLL error estimation</a:t>
            </a:r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560681" y="6529862"/>
            <a:ext cx="2133600" cy="365125"/>
          </a:xfrm>
        </p:spPr>
        <p:txBody>
          <a:bodyPr/>
          <a:lstStyle/>
          <a:p>
            <a:pPr algn="l"/>
            <a:r>
              <a:rPr lang="en-US" dirty="0" smtClean="0"/>
              <a:t>[Slide </a:t>
            </a:r>
            <a:fld id="{0FB56013-B943-42BA-886F-6F9D4EB85E9D}" type="slidenum">
              <a:rPr lang="en-US" smtClean="0"/>
              <a:pPr algn="l"/>
              <a:t>8</a:t>
            </a:fld>
            <a:r>
              <a:rPr lang="en-US" dirty="0" smtClean="0"/>
              <a:t>]</a:t>
            </a:r>
            <a:endParaRPr lang="en-US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240976"/>
            <a:ext cx="5181600" cy="515964"/>
          </a:xfrm>
          <a:prstGeom prst="rect">
            <a:avLst/>
          </a:prstGeom>
          <a:ln w="28575" cmpd="sng"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10" name="TextBox 9"/>
          <p:cNvSpPr txBox="1"/>
          <p:nvPr/>
        </p:nvSpPr>
        <p:spPr>
          <a:xfrm>
            <a:off x="457200" y="1306288"/>
            <a:ext cx="1897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Ex. For dispersion: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33107" y="5872454"/>
            <a:ext cx="6161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Comparable</a:t>
            </a:r>
            <a:r>
              <a:rPr lang="it-IT" dirty="0" smtClean="0"/>
              <a:t> to the </a:t>
            </a:r>
            <a:r>
              <a:rPr lang="it-IT" dirty="0" err="1" smtClean="0"/>
              <a:t>previous</a:t>
            </a:r>
            <a:r>
              <a:rPr lang="it-IT" dirty="0" smtClean="0"/>
              <a:t> BPM </a:t>
            </a:r>
            <a:r>
              <a:rPr lang="it-IT" dirty="0" err="1" smtClean="0"/>
              <a:t>roll</a:t>
            </a:r>
            <a:r>
              <a:rPr lang="it-IT" dirty="0" smtClean="0"/>
              <a:t> </a:t>
            </a:r>
            <a:r>
              <a:rPr lang="it-IT" dirty="0" err="1" smtClean="0"/>
              <a:t>estimates</a:t>
            </a:r>
            <a:r>
              <a:rPr lang="it-IT" dirty="0" smtClean="0"/>
              <a:t> </a:t>
            </a:r>
            <a:r>
              <a:rPr lang="it-IT" dirty="0" err="1" smtClean="0"/>
              <a:t>measured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SLS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34707" y="1882590"/>
            <a:ext cx="558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Evaluated</a:t>
            </a:r>
            <a:r>
              <a:rPr lang="it-IT" dirty="0" smtClean="0"/>
              <a:t> </a:t>
            </a:r>
            <a:r>
              <a:rPr lang="it-IT" dirty="0" err="1" smtClean="0"/>
              <a:t>simultaneously</a:t>
            </a:r>
            <a:r>
              <a:rPr lang="it-IT" dirty="0"/>
              <a:t> </a:t>
            </a:r>
            <a:r>
              <a:rPr lang="it-IT" dirty="0" smtClean="0"/>
              <a:t>to the </a:t>
            </a:r>
            <a:r>
              <a:rPr lang="it-IT" dirty="0" err="1" smtClean="0"/>
              <a:t>correction</a:t>
            </a:r>
            <a:r>
              <a:rPr lang="it-IT" dirty="0" smtClean="0"/>
              <a:t> set </a:t>
            </a:r>
            <a:r>
              <a:rPr lang="it-IT" dirty="0" err="1" smtClean="0"/>
              <a:t>evaluation</a:t>
            </a:r>
            <a:endParaRPr lang="en-US" dirty="0"/>
          </a:p>
        </p:txBody>
      </p:sp>
      <p:pic>
        <p:nvPicPr>
          <p:cNvPr id="6" name="Picture 5" descr="analyze_scan_-0.15_0.15_20_1_1_040811_rollestmean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29" y="2251922"/>
            <a:ext cx="4442525" cy="3331894"/>
          </a:xfrm>
          <a:prstGeom prst="rect">
            <a:avLst/>
          </a:prstGeom>
        </p:spPr>
      </p:pic>
      <p:pic>
        <p:nvPicPr>
          <p:cNvPr id="7" name="Picture 6" descr="analyze_scan_-0.15_0.15_20_1_1_040811_rollestmean_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450" y="2251922"/>
            <a:ext cx="4450420" cy="333781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179603" y="5493221"/>
            <a:ext cx="2192502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it-IT" sz="1200" dirty="0" err="1" smtClean="0"/>
              <a:t>Courtesy</a:t>
            </a:r>
            <a:r>
              <a:rPr lang="it-IT" sz="1200" dirty="0" smtClean="0"/>
              <a:t> Michael </a:t>
            </a:r>
            <a:r>
              <a:rPr lang="it-IT" sz="1200" dirty="0" err="1" smtClean="0"/>
              <a:t>Boge</a:t>
            </a:r>
            <a:r>
              <a:rPr lang="it-IT" sz="1200" dirty="0" smtClean="0"/>
              <a:t> (PSI-SLS)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10643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76"/>
            <a:ext cx="5103481" cy="855662"/>
          </a:xfrm>
        </p:spPr>
        <p:txBody>
          <a:bodyPr/>
          <a:lstStyle/>
          <a:p>
            <a:r>
              <a:rPr lang="en-US" dirty="0" smtClean="0"/>
              <a:t>SLS measurements</a:t>
            </a:r>
            <a:endParaRPr lang="en-US" dirty="0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39422"/>
            <a:ext cx="2895600" cy="365125"/>
          </a:xfrm>
        </p:spPr>
        <p:txBody>
          <a:bodyPr/>
          <a:lstStyle/>
          <a:p>
            <a:r>
              <a:rPr lang="it-IT" dirty="0" err="1" smtClean="0"/>
              <a:t>S.M.Liuzzo</a:t>
            </a:r>
            <a:r>
              <a:rPr lang="it-IT" dirty="0" smtClean="0"/>
              <a:t> </a:t>
            </a:r>
            <a:r>
              <a:rPr lang="it-IT" dirty="0" err="1" smtClean="0"/>
              <a:t>PhD</a:t>
            </a:r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560681" y="6529862"/>
            <a:ext cx="2133600" cy="365125"/>
          </a:xfrm>
        </p:spPr>
        <p:txBody>
          <a:bodyPr/>
          <a:lstStyle/>
          <a:p>
            <a:pPr algn="l"/>
            <a:r>
              <a:rPr lang="en-US" dirty="0" smtClean="0"/>
              <a:t>[Slide </a:t>
            </a:r>
            <a:fld id="{0FB56013-B943-42BA-886F-6F9D4EB85E9D}" type="slidenum">
              <a:rPr lang="en-US" smtClean="0"/>
              <a:pPr algn="l"/>
              <a:t>9</a:t>
            </a:fld>
            <a:r>
              <a:rPr lang="en-US" dirty="0" smtClean="0"/>
              <a:t>]</a:t>
            </a:r>
            <a:endParaRPr lang="en-US" dirty="0"/>
          </a:p>
        </p:txBody>
      </p:sp>
      <p:pic>
        <p:nvPicPr>
          <p:cNvPr id="11" name="Picture 10" descr="resTiltOrb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86181"/>
            <a:ext cx="8788400" cy="1814219"/>
          </a:xfrm>
          <a:prstGeom prst="rect">
            <a:avLst/>
          </a:prstGeom>
        </p:spPr>
      </p:pic>
      <p:pic>
        <p:nvPicPr>
          <p:cNvPr id="13" name="Picture 12" descr="resTiltCou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813300"/>
            <a:ext cx="8788400" cy="1752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14901" y="165578"/>
            <a:ext cx="4025900" cy="15081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chemeClr val="tx1"/>
                </a:solidFill>
              </a:rPr>
              <a:t>Skew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Quad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followed</a:t>
            </a:r>
            <a:r>
              <a:rPr lang="it-IT" b="1" dirty="0" smtClean="0">
                <a:solidFill>
                  <a:schemeClr val="tx1"/>
                </a:solidFill>
              </a:rPr>
              <a:t> by </a:t>
            </a:r>
            <a:r>
              <a:rPr lang="it-IT" b="1" dirty="0" err="1" smtClean="0">
                <a:solidFill>
                  <a:schemeClr val="tx1"/>
                </a:solidFill>
              </a:rPr>
              <a:t>vertical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correctors</a:t>
            </a:r>
            <a:r>
              <a:rPr lang="it-IT" b="1" dirty="0" smtClean="0">
                <a:solidFill>
                  <a:schemeClr val="tx1"/>
                </a:solidFill>
              </a:rPr>
              <a:t> and </a:t>
            </a:r>
            <a:r>
              <a:rPr lang="it-IT" b="1" dirty="0" err="1" smtClean="0">
                <a:solidFill>
                  <a:schemeClr val="tx1"/>
                </a:solidFill>
              </a:rPr>
              <a:t>bpm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roll</a:t>
            </a:r>
            <a:r>
              <a:rPr lang="it-IT" b="1" dirty="0" smtClean="0">
                <a:solidFill>
                  <a:schemeClr val="tx1"/>
                </a:solidFill>
              </a:rPr>
              <a:t> </a:t>
            </a:r>
            <a:r>
              <a:rPr lang="it-IT" b="1" dirty="0" err="1" smtClean="0">
                <a:solidFill>
                  <a:schemeClr val="tx1"/>
                </a:solidFill>
              </a:rPr>
              <a:t>estimations</a:t>
            </a:r>
            <a:endParaRPr lang="it-IT" b="1" dirty="0" smtClean="0">
              <a:solidFill>
                <a:schemeClr val="tx1"/>
              </a:solidFill>
            </a:endParaRPr>
          </a:p>
          <a:p>
            <a:pPr algn="ctr"/>
            <a:r>
              <a:rPr lang="el-GR" sz="2800" b="1" dirty="0" smtClean="0">
                <a:solidFill>
                  <a:schemeClr val="tx1"/>
                </a:solidFill>
              </a:rPr>
              <a:t>ε</a:t>
            </a:r>
            <a:r>
              <a:rPr lang="en-US" sz="2800" b="1" baseline="-25000" dirty="0" smtClean="0">
                <a:solidFill>
                  <a:schemeClr val="tx1"/>
                </a:solidFill>
              </a:rPr>
              <a:t>y</a:t>
            </a:r>
            <a:r>
              <a:rPr lang="en-US" sz="2800" b="1" dirty="0" smtClean="0">
                <a:solidFill>
                  <a:schemeClr val="tx1"/>
                </a:solidFill>
              </a:rPr>
              <a:t> =1.3 10</a:t>
            </a:r>
            <a:r>
              <a:rPr lang="en-US" sz="2800" b="1" baseline="30000" dirty="0" smtClean="0">
                <a:solidFill>
                  <a:schemeClr val="tx1"/>
                </a:solidFill>
              </a:rPr>
              <a:t>-12 </a:t>
            </a:r>
            <a:r>
              <a:rPr lang="en-US" sz="2800" b="1" dirty="0" smtClean="0">
                <a:solidFill>
                  <a:schemeClr val="tx1"/>
                </a:solidFill>
              </a:rPr>
              <a:t>m rad</a:t>
            </a:r>
          </a:p>
          <a:p>
            <a:pPr algn="ctr"/>
            <a:r>
              <a:rPr lang="it-IT" sz="2800" b="1" dirty="0" err="1">
                <a:solidFill>
                  <a:schemeClr val="tx1"/>
                </a:solidFill>
                <a:latin typeface="Symbol" charset="2"/>
                <a:cs typeface="Symbol" charset="2"/>
              </a:rPr>
              <a:t>s</a:t>
            </a:r>
            <a:r>
              <a:rPr lang="en-US" sz="2800" b="1" baseline="-25000" dirty="0">
                <a:solidFill>
                  <a:schemeClr val="tx1"/>
                </a:solidFill>
              </a:rPr>
              <a:t>y</a:t>
            </a:r>
            <a:r>
              <a:rPr lang="en-US" sz="2800" b="1" dirty="0">
                <a:solidFill>
                  <a:schemeClr val="tx1"/>
                </a:solidFill>
              </a:rPr>
              <a:t>=</a:t>
            </a:r>
            <a:r>
              <a:rPr lang="en-US" sz="2800" b="1" dirty="0" smtClean="0">
                <a:solidFill>
                  <a:schemeClr val="tx1"/>
                </a:solidFill>
              </a:rPr>
              <a:t>4.4 </a:t>
            </a:r>
            <a:r>
              <a:rPr lang="en-US" sz="2800" b="1" dirty="0">
                <a:solidFill>
                  <a:schemeClr val="tx1"/>
                </a:solidFill>
              </a:rPr>
              <a:t>± </a:t>
            </a:r>
            <a:r>
              <a:rPr lang="en-US" sz="2800" b="1" dirty="0" smtClean="0">
                <a:solidFill>
                  <a:schemeClr val="tx1"/>
                </a:solidFill>
              </a:rPr>
              <a:t>0.9 </a:t>
            </a:r>
            <a:r>
              <a:rPr lang="en-US" sz="2800" b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2800" b="1" dirty="0" smtClean="0">
                <a:solidFill>
                  <a:schemeClr val="tx1"/>
                </a:solidFill>
              </a:rPr>
              <a:t>m </a:t>
            </a:r>
            <a:endParaRPr lang="en-US" sz="2800" b="1" baseline="30000" dirty="0">
              <a:solidFill>
                <a:schemeClr val="tx1"/>
              </a:solidFill>
            </a:endParaRPr>
          </a:p>
        </p:txBody>
      </p:sp>
      <p:pic>
        <p:nvPicPr>
          <p:cNvPr id="3" name="Picture 2" descr="resTiltDisp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200400"/>
            <a:ext cx="8788400" cy="1612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3600" y="1247681"/>
            <a:ext cx="138430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200" b="1" dirty="0" err="1" smtClean="0">
                <a:solidFill>
                  <a:schemeClr val="tx1"/>
                </a:solidFill>
              </a:rPr>
              <a:t>Before</a:t>
            </a:r>
            <a:r>
              <a:rPr lang="it-IT" sz="1200" b="1" dirty="0" smtClean="0">
                <a:solidFill>
                  <a:schemeClr val="tx1"/>
                </a:solidFill>
              </a:rPr>
              <a:t> </a:t>
            </a:r>
            <a:r>
              <a:rPr lang="it-IT" sz="1200" b="1" dirty="0" err="1" smtClean="0">
                <a:solidFill>
                  <a:schemeClr val="tx1"/>
                </a:solidFill>
              </a:rPr>
              <a:t>correction</a:t>
            </a:r>
            <a:endParaRPr lang="en-US" b="1" baseline="300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0" y="1244727"/>
            <a:ext cx="1384300" cy="27699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200" b="1" dirty="0" err="1" smtClean="0">
                <a:solidFill>
                  <a:schemeClr val="tx1"/>
                </a:solidFill>
              </a:rPr>
              <a:t>After</a:t>
            </a:r>
            <a:r>
              <a:rPr lang="it-IT" sz="1200" b="1" dirty="0" smtClean="0">
                <a:solidFill>
                  <a:schemeClr val="tx1"/>
                </a:solidFill>
              </a:rPr>
              <a:t> </a:t>
            </a:r>
            <a:r>
              <a:rPr lang="it-IT" sz="1200" b="1" dirty="0" err="1" smtClean="0">
                <a:solidFill>
                  <a:schemeClr val="tx1"/>
                </a:solidFill>
              </a:rPr>
              <a:t>correction</a:t>
            </a:r>
            <a:endParaRPr lang="en-US" b="1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394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304</TotalTime>
  <Words>845</Words>
  <Application>Microsoft Macintosh PowerPoint</Application>
  <PresentationFormat>On-screen Show (4:3)</PresentationFormat>
  <Paragraphs>183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 Black </vt:lpstr>
      <vt:lpstr>Low Emittance Tuning through Dispersion Free Steering</vt:lpstr>
      <vt:lpstr>PowerPoint Presentation</vt:lpstr>
      <vt:lpstr>PowerPoint Presentation</vt:lpstr>
      <vt:lpstr>PowerPoint Presentation</vt:lpstr>
      <vt:lpstr>Measurements at SLS</vt:lpstr>
      <vt:lpstr>SLS measurements</vt:lpstr>
      <vt:lpstr>SLS measurements</vt:lpstr>
      <vt:lpstr>BPM ROLL error estimation</vt:lpstr>
      <vt:lpstr>SLS measurements</vt:lpstr>
      <vt:lpstr>ESRF</vt:lpstr>
      <vt:lpstr>Simulated Comparison with RDT</vt:lpstr>
      <vt:lpstr>Tests of the Tool</vt:lpstr>
      <vt:lpstr>Skew Correction Starting from zero set</vt:lpstr>
      <vt:lpstr>Horizontal Steerers</vt:lpstr>
      <vt:lpstr>Horizontal Steerers</vt:lpstr>
      <vt:lpstr>Beam Position Monitor Roll estimations</vt:lpstr>
      <vt:lpstr>Conclusions</vt:lpstr>
      <vt:lpstr>Future steps </vt:lpstr>
      <vt:lpstr>Backup</vt:lpstr>
      <vt:lpstr>Cij and Bij mainly determined by sextupoles (corrector 1 (j=1))</vt:lpstr>
      <vt:lpstr>Minimum observed vertical dispersion AT ESRF during  May-8-2012 MDT</vt:lpstr>
    </vt:vector>
  </TitlesOfParts>
  <Company>Dottorando Roma Tor Vergata ai Laboratori Nazionali di Frascati div. Acceleratori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Emittance Tuning through Dispersion Free Steering</dc:title>
  <dc:creator>Simone Maria Liuzzo</dc:creator>
  <cp:lastModifiedBy>Simone Maria Liuzzo</cp:lastModifiedBy>
  <cp:revision>10</cp:revision>
  <dcterms:created xsi:type="dcterms:W3CDTF">2012-10-21T13:56:45Z</dcterms:created>
  <dcterms:modified xsi:type="dcterms:W3CDTF">2012-10-24T12:54:38Z</dcterms:modified>
</cp:coreProperties>
</file>