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84" r:id="rId6"/>
    <p:sldId id="283" r:id="rId7"/>
    <p:sldId id="272" r:id="rId8"/>
    <p:sldId id="266" r:id="rId9"/>
    <p:sldId id="296" r:id="rId10"/>
    <p:sldId id="276" r:id="rId11"/>
    <p:sldId id="275" r:id="rId12"/>
    <p:sldId id="267" r:id="rId13"/>
    <p:sldId id="279" r:id="rId14"/>
    <p:sldId id="280" r:id="rId15"/>
    <p:sldId id="263" r:id="rId16"/>
    <p:sldId id="295" r:id="rId17"/>
    <p:sldId id="300" r:id="rId18"/>
    <p:sldId id="270" r:id="rId19"/>
    <p:sldId id="305" r:id="rId20"/>
    <p:sldId id="304" r:id="rId21"/>
    <p:sldId id="285" r:id="rId22"/>
    <p:sldId id="286" r:id="rId23"/>
    <p:sldId id="287" r:id="rId24"/>
  </p:sldIdLst>
  <p:sldSz cx="9144000" cy="6858000" type="screen4x3"/>
  <p:notesSz cx="6858000" cy="9144000"/>
  <p:embeddedFontLs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Cambria Math" pitchFamily="18" charset="0"/>
      <p:regular r:id="rId30"/>
    </p:embeddedFont>
    <p:embeddedFont>
      <p:font typeface="ＭＳ Ｐゴシック" pitchFamily="34" charset="-128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94" autoAdjust="0"/>
    <p:restoredTop sz="94660"/>
  </p:normalViewPr>
  <p:slideViewPr>
    <p:cSldViewPr>
      <p:cViewPr>
        <p:scale>
          <a:sx n="75" d="100"/>
          <a:sy n="75" d="100"/>
        </p:scale>
        <p:origin x="-762" y="-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E57E5-E329-4716-A5FF-A088E4E0AFA5}" type="datetimeFigureOut">
              <a:rPr lang="en-AU" smtClean="0"/>
              <a:t>23/10/2012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9D4DB-891A-4F60-B6B4-8870B4F69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4582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E22A22-186C-4CE6-B54E-58ABF90C1D85}" type="slidenum">
              <a:rPr lang="en-AU"/>
              <a:pPr/>
              <a:t>10</a:t>
            </a:fld>
            <a:endParaRPr lang="en-AU"/>
          </a:p>
        </p:txBody>
      </p:sp>
      <p:sp>
        <p:nvSpPr>
          <p:cNvPr id="91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5" name="Picture 11" descr="5011_PPT_BG_EndP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2170084" y="1964172"/>
            <a:ext cx="1588" cy="13128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2500298" y="2007034"/>
            <a:ext cx="5715040" cy="12954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40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00298" y="3892986"/>
            <a:ext cx="5715040" cy="400110"/>
          </a:xfrm>
          <a:ln algn="ctr"/>
        </p:spPr>
        <p:txBody>
          <a:bodyPr wrap="square">
            <a:spAutoFit/>
          </a:bodyPr>
          <a:lstStyle>
            <a:lvl1pPr marL="0" indent="0" eaLnBrk="0" hangingPunct="0">
              <a:spcBef>
                <a:spcPct val="50000"/>
              </a:spcBef>
              <a:buFont typeface="Arial" charset="0"/>
              <a:buNone/>
              <a:defRPr sz="2000" b="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6402" name="Picture 18" descr="Pictur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930834"/>
            <a:ext cx="1347787" cy="136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0107"/>
            <a:ext cx="5486400" cy="42148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71800" y="0"/>
            <a:ext cx="6019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00034" y="1109947"/>
            <a:ext cx="8143932" cy="461665"/>
          </a:xfrm>
          <a:ln algn="ctr"/>
        </p:spPr>
        <p:txBody>
          <a:bodyPr wrap="square">
            <a:spAutoFit/>
          </a:bodyPr>
          <a:lstStyle>
            <a:lvl1pPr marL="0" indent="0" eaLnBrk="0" hangingPunct="0">
              <a:spcBef>
                <a:spcPct val="50000"/>
              </a:spcBef>
              <a:buFont typeface="Arial" charset="0"/>
              <a:buNone/>
              <a:defRPr sz="2400" b="1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" y="1785926"/>
            <a:ext cx="8229600" cy="4311649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429000"/>
            <a:ext cx="7772400" cy="1362075"/>
          </a:xfrm>
        </p:spPr>
        <p:txBody>
          <a:bodyPr anchor="t"/>
          <a:lstStyle>
            <a:lvl1pPr algn="l">
              <a:defRPr sz="4000" b="1" cap="none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288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971800" y="0"/>
            <a:ext cx="60198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1285860"/>
            <a:ext cx="4040188" cy="817577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1285860"/>
            <a:ext cx="4041775" cy="817577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71800" y="0"/>
            <a:ext cx="6019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28736"/>
            <a:ext cx="5111750" cy="469742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71800" y="0"/>
            <a:ext cx="6019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pic>
        <p:nvPicPr>
          <p:cNvPr id="1037" name="Picture 13" descr="UOM-Rev3D_H_sm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7950"/>
            <a:ext cx="2362200" cy="612775"/>
          </a:xfrm>
          <a:prstGeom prst="rect">
            <a:avLst/>
          </a:prstGeom>
          <a:noFill/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9525">
            <a:solidFill>
              <a:srgbClr val="00336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838200"/>
            <a:ext cx="9144000" cy="76200"/>
          </a:xfrm>
          <a:prstGeom prst="rect">
            <a:avLst/>
          </a:prstGeom>
          <a:solidFill>
            <a:srgbClr val="759FB8"/>
          </a:solidFill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45000"/>
              </a:srgbClr>
            </a:outerShdw>
          </a:effec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0"/>
            <a:ext cx="60198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46" name="Picture 22" descr="Picture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7950"/>
            <a:ext cx="2365375" cy="6159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 userDrawn="1"/>
        </p:nvSpPr>
        <p:spPr>
          <a:xfrm>
            <a:off x="7740352" y="6453336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4BE614D-0C31-41A1-9317-53C3C1125139}" type="slidenum">
              <a:rPr lang="en-AU" smtClean="0"/>
              <a:pPr algn="r"/>
              <a:t>‹#›</a:t>
            </a:fld>
            <a:endParaRPr lang="en-AU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943708" y="6453336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Wootton – LCWS’12, Arlington, TX –</a:t>
            </a:r>
            <a:r>
              <a:rPr lang="en-AU" baseline="0" dirty="0" smtClean="0"/>
              <a:t> 25/10/2012</a:t>
            </a:r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48" charset="-128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48" charset="-128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48" charset="-128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4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48" charset="-128"/>
        </a:defRPr>
      </a:lvl9pPr>
    </p:titleStyle>
    <p:bodyStyle>
      <a:lvl1pPr marL="261938" indent="-261938" algn="l" rtl="0" fontAlgn="base">
        <a:spcBef>
          <a:spcPct val="25000"/>
        </a:spcBef>
        <a:spcAft>
          <a:spcPct val="0"/>
        </a:spcAft>
        <a:buClr>
          <a:schemeClr val="accent2"/>
        </a:buClr>
        <a:buSzPct val="12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22313" indent="-2651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gi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10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microsoft.com/office/2007/relationships/hdphoto" Target="../media/hdphoto2.wdp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prl.aps.org/accepted/77073Y6bH4316e3da5002135cf84bf1a4389bfc9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0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Kent\Documents\Publications\Presentations\2012_10 - LCWS12 Arlington\vertical_undulator_unimelb_blue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002E53"/>
              </a:clrFrom>
              <a:clrTo>
                <a:srgbClr val="002E5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" t="15190"/>
          <a:stretch/>
        </p:blipFill>
        <p:spPr bwMode="auto">
          <a:xfrm>
            <a:off x="0" y="0"/>
            <a:ext cx="914400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0" y="4941168"/>
            <a:ext cx="9144000" cy="191683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2500298" y="1828800"/>
            <a:ext cx="6104150" cy="12954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Measurements of ultra-low </a:t>
            </a:r>
            <a:r>
              <a:rPr lang="en-AU" dirty="0" err="1" smtClean="0"/>
              <a:t>emittances</a:t>
            </a:r>
            <a:r>
              <a:rPr lang="en-AU" dirty="0" smtClean="0"/>
              <a:t> using a vertical </a:t>
            </a:r>
            <a:r>
              <a:rPr lang="en-AU" dirty="0" err="1" smtClean="0"/>
              <a:t>undulator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500298" y="3212976"/>
            <a:ext cx="6643702" cy="2185214"/>
          </a:xfrm>
        </p:spPr>
        <p:txBody>
          <a:bodyPr/>
          <a:lstStyle/>
          <a:p>
            <a:r>
              <a:rPr lang="en-AU" sz="1600" u="sng" dirty="0" smtClean="0"/>
              <a:t>K.P. Wootton</a:t>
            </a:r>
            <a:r>
              <a:rPr lang="en-AU" sz="1600" dirty="0" smtClean="0"/>
              <a:t>, G.N. Taylor, R.P. </a:t>
            </a:r>
            <a:r>
              <a:rPr lang="en-AU" sz="1600" dirty="0" err="1" smtClean="0"/>
              <a:t>Rassool</a:t>
            </a:r>
            <a:endParaRPr lang="en-AU" sz="1600" dirty="0"/>
          </a:p>
          <a:p>
            <a:r>
              <a:rPr lang="en-AU" sz="1600" i="1" dirty="0" smtClean="0"/>
              <a:t>   The University of Melbourne</a:t>
            </a:r>
          </a:p>
          <a:p>
            <a:r>
              <a:rPr lang="en-AU" sz="1600" dirty="0" smtClean="0"/>
              <a:t>M.J. Boland, B.C.C. </a:t>
            </a:r>
            <a:r>
              <a:rPr lang="en-AU" sz="1600" dirty="0" err="1" smtClean="0"/>
              <a:t>Cowie</a:t>
            </a:r>
            <a:r>
              <a:rPr lang="en-AU" sz="1600" dirty="0" smtClean="0"/>
              <a:t>, R. Dowd, Y.-R.E. Tan</a:t>
            </a:r>
          </a:p>
          <a:p>
            <a:r>
              <a:rPr lang="en-AU" sz="1600" i="1" dirty="0" smtClean="0"/>
              <a:t>   Australian Synchrotron</a:t>
            </a:r>
          </a:p>
          <a:p>
            <a:r>
              <a:rPr lang="en-AU" sz="1600" dirty="0" smtClean="0"/>
              <a:t>Y. </a:t>
            </a:r>
            <a:r>
              <a:rPr lang="en-AU" sz="1600" dirty="0" err="1" smtClean="0"/>
              <a:t>Papaphilippou</a:t>
            </a:r>
            <a:endParaRPr lang="en-AU" sz="1600" dirty="0" smtClean="0"/>
          </a:p>
          <a:p>
            <a:r>
              <a:rPr lang="en-AU" sz="1600" i="1" dirty="0" smtClean="0"/>
              <a:t>   CERN</a:t>
            </a:r>
            <a:endParaRPr lang="en-AU" sz="16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615" y="5949280"/>
            <a:ext cx="874649" cy="8746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73626" y="5984084"/>
            <a:ext cx="1574838" cy="787419"/>
          </a:xfrm>
          <a:prstGeom prst="rect">
            <a:avLst/>
          </a:prstGeom>
        </p:spPr>
      </p:pic>
      <p:pic>
        <p:nvPicPr>
          <p:cNvPr id="6" name="Picture 2" descr="C:\Users\Kent\Pictures\logos\CERN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017636"/>
            <a:ext cx="734949" cy="73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Kent\Documents\Publications\Presentations\2012_10 - IBIC\AS logo grey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636" y="6108718"/>
            <a:ext cx="2022364" cy="55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ent\Pictures\logos\UOM-Pos3D_H_sm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33453"/>
            <a:ext cx="1938065" cy="50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2339752" y="1988840"/>
            <a:ext cx="6264696" cy="3456384"/>
          </a:xfrm>
          <a:prstGeom prst="rect">
            <a:avLst/>
          </a:prstGeom>
          <a:solidFill>
            <a:schemeClr val="bg1"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13" name="Picture 18" descr="Picture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930834"/>
            <a:ext cx="1347787" cy="1365250"/>
          </a:xfrm>
          <a:prstGeom prst="rect">
            <a:avLst/>
          </a:prstGeom>
          <a:noFill/>
        </p:spPr>
      </p:pic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2170084" y="1964172"/>
            <a:ext cx="1588" cy="13128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4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Advanced </a:t>
            </a:r>
            <a:r>
              <a:rPr lang="en-US" sz="2000" dirty="0"/>
              <a:t>Planar </a:t>
            </a:r>
            <a:r>
              <a:rPr lang="en-US" sz="2000" dirty="0" err="1" smtClean="0"/>
              <a:t>Polarised</a:t>
            </a:r>
            <a:r>
              <a:rPr lang="en-US" sz="2000" dirty="0" smtClean="0"/>
              <a:t> </a:t>
            </a:r>
            <a:r>
              <a:rPr lang="en-US" sz="2000" dirty="0"/>
              <a:t>Light </a:t>
            </a:r>
            <a:r>
              <a:rPr lang="en-US" sz="2000" dirty="0" smtClean="0"/>
              <a:t>Emitter-II</a:t>
            </a:r>
            <a:br>
              <a:rPr lang="en-US" sz="2000" dirty="0" smtClean="0"/>
            </a:br>
            <a:r>
              <a:rPr lang="en-US" sz="2000" dirty="0" smtClean="0"/>
              <a:t>Modes of operation</a:t>
            </a:r>
            <a:endParaRPr lang="en-US" sz="2000" dirty="0"/>
          </a:p>
        </p:txBody>
      </p:sp>
      <p:pic>
        <p:nvPicPr>
          <p:cNvPr id="4" name="Picture 5" descr="undulator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/>
          <a:stretch/>
        </p:blipFill>
        <p:spPr bwMode="auto">
          <a:xfrm>
            <a:off x="0" y="1988840"/>
            <a:ext cx="305006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undulator_modes_816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" t="10532" r="1479" b="1172"/>
          <a:stretch/>
        </p:blipFill>
        <p:spPr bwMode="auto">
          <a:xfrm>
            <a:off x="2849704" y="1484784"/>
            <a:ext cx="6186792" cy="399628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23850" y="5692606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Sasaki</a:t>
            </a:r>
            <a:r>
              <a:rPr lang="en-AU" dirty="0"/>
              <a:t>, </a:t>
            </a:r>
            <a:r>
              <a:rPr lang="en-AU" dirty="0" err="1"/>
              <a:t>Nucl</a:t>
            </a:r>
            <a:r>
              <a:rPr lang="en-AU" dirty="0"/>
              <a:t>. </a:t>
            </a:r>
            <a:r>
              <a:rPr lang="en-AU" dirty="0" err="1"/>
              <a:t>Instrum</a:t>
            </a:r>
            <a:r>
              <a:rPr lang="en-AU" dirty="0"/>
              <a:t>. Methods A </a:t>
            </a:r>
            <a:r>
              <a:rPr lang="en-AU" b="1" dirty="0"/>
              <a:t>347</a:t>
            </a:r>
            <a:r>
              <a:rPr lang="en-AU" dirty="0"/>
              <a:t>, 83 (1994)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2843808" y="3573016"/>
            <a:ext cx="2880320" cy="194421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2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Soft x-ray </a:t>
            </a:r>
            <a:r>
              <a:rPr lang="en-AU" dirty="0" err="1" smtClean="0"/>
              <a:t>undulator</a:t>
            </a:r>
            <a:r>
              <a:rPr lang="en-AU" dirty="0" smtClean="0"/>
              <a:t> </a:t>
            </a:r>
            <a:r>
              <a:rPr lang="en-AU" dirty="0" err="1" smtClean="0"/>
              <a:t>beamline</a:t>
            </a:r>
            <a:endParaRPr lang="en-AU" dirty="0"/>
          </a:p>
        </p:txBody>
      </p:sp>
      <p:pic>
        <p:nvPicPr>
          <p:cNvPr id="2050" name="Picture 2" descr="C:\Users\Kent\Pictures\2012_01 ASLS\DSC0158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/>
          <a:stretch/>
        </p:blipFill>
        <p:spPr bwMode="auto">
          <a:xfrm>
            <a:off x="611560" y="2060848"/>
            <a:ext cx="3582616" cy="303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Kent\Pictures\2012_01 ASLS\DSC015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06134"/>
            <a:ext cx="3600400" cy="480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36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Soft x-ray </a:t>
            </a:r>
            <a:r>
              <a:rPr lang="en-AU" dirty="0" err="1" smtClean="0"/>
              <a:t>undulator</a:t>
            </a:r>
            <a:r>
              <a:rPr lang="en-AU" dirty="0" smtClean="0"/>
              <a:t> </a:t>
            </a:r>
            <a:r>
              <a:rPr lang="en-AU" dirty="0" err="1" smtClean="0"/>
              <a:t>beamline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APPLE-II </a:t>
            </a:r>
            <a:r>
              <a:rPr lang="en-AU" dirty="0" err="1" smtClean="0"/>
              <a:t>undulator</a:t>
            </a:r>
            <a:endParaRPr lang="en-AU" dirty="0" smtClean="0"/>
          </a:p>
          <a:p>
            <a:r>
              <a:rPr lang="en-AU" dirty="0" smtClean="0"/>
              <a:t>White beam slits first optical element</a:t>
            </a:r>
          </a:p>
          <a:p>
            <a:r>
              <a:rPr lang="en-AU" dirty="0" smtClean="0"/>
              <a:t>All focussing, monochromator downstream</a:t>
            </a:r>
            <a:endParaRPr lang="en-AU" dirty="0"/>
          </a:p>
        </p:txBody>
      </p:sp>
      <p:grpSp>
        <p:nvGrpSpPr>
          <p:cNvPr id="3" name="Group 2"/>
          <p:cNvGrpSpPr/>
          <p:nvPr/>
        </p:nvGrpSpPr>
        <p:grpSpPr>
          <a:xfrm>
            <a:off x="107504" y="2924944"/>
            <a:ext cx="9009315" cy="967961"/>
            <a:chOff x="107504" y="2728729"/>
            <a:chExt cx="9009315" cy="96796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2945285"/>
              <a:ext cx="626689" cy="6997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4" name="Picture 2" descr="C:\Users\Kent\Documents\Publications\Presentations\2012_07 - vue\beamline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"/>
            <a:stretch/>
          </p:blipFill>
          <p:spPr bwMode="auto">
            <a:xfrm>
              <a:off x="1600827" y="2728729"/>
              <a:ext cx="7515992" cy="9679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3851920" y="403434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Slits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403434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Monochromator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7884368" y="4034342"/>
            <a:ext cx="1376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Photodiode</a:t>
            </a:r>
            <a:endParaRPr lang="en-AU" dirty="0"/>
          </a:p>
        </p:txBody>
      </p:sp>
      <p:pic>
        <p:nvPicPr>
          <p:cNvPr id="6" name="Picture 2" descr="C:\Users\Kent\Pictures\2012_10 - Open Day\DSC0709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1763688" y="4496482"/>
            <a:ext cx="4536504" cy="1668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 bwMode="auto">
          <a:xfrm>
            <a:off x="2051720" y="5272054"/>
            <a:ext cx="3223740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275856" y="5360578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rgbClr val="FF0000"/>
                </a:solidFill>
              </a:rPr>
              <a:t>Beam</a:t>
            </a:r>
            <a:endParaRPr lang="en-A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566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Detector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Measuring vertical </a:t>
            </a:r>
            <a:r>
              <a:rPr lang="en-AU" dirty="0" err="1"/>
              <a:t>emittance</a:t>
            </a:r>
            <a:r>
              <a:rPr lang="en-AU" dirty="0"/>
              <a:t> with </a:t>
            </a:r>
            <a:r>
              <a:rPr lang="en-AU" dirty="0" smtClean="0"/>
              <a:t>one large pixel!</a:t>
            </a:r>
          </a:p>
          <a:p>
            <a:r>
              <a:rPr lang="en-AU" dirty="0" err="1" smtClean="0"/>
              <a:t>Beamline</a:t>
            </a:r>
            <a:r>
              <a:rPr lang="en-AU" dirty="0" smtClean="0"/>
              <a:t> optics</a:t>
            </a:r>
          </a:p>
          <a:p>
            <a:pPr lvl="1"/>
            <a:r>
              <a:rPr lang="en-AU" dirty="0" smtClean="0"/>
              <a:t>Grating monochromator</a:t>
            </a:r>
          </a:p>
          <a:p>
            <a:pPr lvl="1"/>
            <a:r>
              <a:rPr lang="en-AU" dirty="0" smtClean="0"/>
              <a:t>Au-coated mirrors</a:t>
            </a:r>
          </a:p>
          <a:p>
            <a:pPr lvl="1"/>
            <a:r>
              <a:rPr lang="en-AU" dirty="0" smtClean="0"/>
              <a:t>Energy-defining slit</a:t>
            </a:r>
          </a:p>
          <a:p>
            <a:pPr lvl="1"/>
            <a:r>
              <a:rPr lang="en-AU" dirty="0" smtClean="0"/>
              <a:t>Photodiode (</a:t>
            </a:r>
            <a:r>
              <a:rPr lang="en-AU" dirty="0" err="1" smtClean="0"/>
              <a:t>GaAsP</a:t>
            </a:r>
            <a:r>
              <a:rPr lang="en-AU" dirty="0" smtClean="0"/>
              <a:t>, Si)</a:t>
            </a:r>
          </a:p>
          <a:p>
            <a:pPr marL="0" indent="0">
              <a:buNone/>
            </a:pPr>
            <a:r>
              <a:rPr lang="en-AU" sz="1700" dirty="0" smtClean="0"/>
              <a:t>B.C.C. </a:t>
            </a:r>
            <a:r>
              <a:rPr lang="en-AU" sz="1700" dirty="0" err="1"/>
              <a:t>Cowie</a:t>
            </a:r>
            <a:r>
              <a:rPr lang="en-AU" sz="1700" dirty="0"/>
              <a:t>, </a:t>
            </a:r>
            <a:r>
              <a:rPr lang="en-AU" sz="1700" dirty="0" smtClean="0"/>
              <a:t> et al., </a:t>
            </a:r>
            <a:r>
              <a:rPr lang="en-AU" sz="1700" dirty="0"/>
              <a:t>AIP Conf. </a:t>
            </a:r>
            <a:r>
              <a:rPr lang="en-AU" sz="1700" dirty="0" smtClean="0"/>
              <a:t>Proc. 1234</a:t>
            </a:r>
            <a:r>
              <a:rPr lang="en-AU" sz="1700" dirty="0"/>
              <a:t>, 307 (2010)</a:t>
            </a:r>
            <a:endParaRPr lang="en-AU" dirty="0" smtClean="0"/>
          </a:p>
          <a:p>
            <a:r>
              <a:rPr lang="en-AU" dirty="0" smtClean="0"/>
              <a:t>Au-coated mirrors</a:t>
            </a:r>
          </a:p>
          <a:p>
            <a:pPr lvl="1"/>
            <a:r>
              <a:rPr lang="en-AU" dirty="0" smtClean="0"/>
              <a:t>Transmission varies with photon energy</a:t>
            </a:r>
          </a:p>
          <a:p>
            <a:pPr lvl="1"/>
            <a:endParaRPr lang="en-AU" dirty="0" smtClean="0"/>
          </a:p>
        </p:txBody>
      </p:sp>
      <p:pic>
        <p:nvPicPr>
          <p:cNvPr id="5" name="Picture 43" descr="F:\DCIM\100NIKON\DSCN586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08104" y="1052736"/>
            <a:ext cx="2340067" cy="259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C:\Users\Kent\Documents\MATLAB\data\und_vert\ASLS\beamline_reflectivity\reflectivit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0201"/>
            <a:ext cx="3329430" cy="266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87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Photodiode choice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Early experiments</a:t>
            </a:r>
          </a:p>
          <a:p>
            <a:pPr lvl="1"/>
            <a:r>
              <a:rPr lang="en-AU" dirty="0" smtClean="0"/>
              <a:t>Hamamatsu </a:t>
            </a:r>
            <a:r>
              <a:rPr lang="en-AU" dirty="0" err="1" smtClean="0"/>
              <a:t>GaP</a:t>
            </a:r>
            <a:r>
              <a:rPr lang="en-AU" dirty="0" smtClean="0"/>
              <a:t>/Au</a:t>
            </a:r>
          </a:p>
          <a:p>
            <a:pPr marL="0" indent="0">
              <a:buNone/>
            </a:pPr>
            <a:r>
              <a:rPr lang="en-AU" sz="1600" dirty="0"/>
              <a:t>Wootton</a:t>
            </a:r>
            <a:r>
              <a:rPr lang="en-AU" sz="1600" dirty="0" smtClean="0"/>
              <a:t>, et. al. </a:t>
            </a:r>
            <a:r>
              <a:rPr lang="en-AU" sz="1600" dirty="0"/>
              <a:t>IBIC’12, MOCB04 (2012</a:t>
            </a:r>
            <a:r>
              <a:rPr lang="en-AU" sz="1600" dirty="0" smtClean="0"/>
              <a:t>)</a:t>
            </a:r>
          </a:p>
          <a:p>
            <a:r>
              <a:rPr lang="en-AU" dirty="0" smtClean="0"/>
              <a:t>Ratio of peaks</a:t>
            </a:r>
          </a:p>
          <a:p>
            <a:r>
              <a:rPr lang="en-AU" dirty="0" smtClean="0"/>
              <a:t>Absorption edges</a:t>
            </a:r>
          </a:p>
          <a:p>
            <a:pPr lvl="1"/>
            <a:r>
              <a:rPr lang="en-AU" dirty="0" smtClean="0"/>
              <a:t>Silicon photodiode</a:t>
            </a:r>
          </a:p>
          <a:p>
            <a:r>
              <a:rPr lang="en-AU" dirty="0" err="1" smtClean="0"/>
              <a:t>Keithley</a:t>
            </a:r>
            <a:r>
              <a:rPr lang="en-AU" dirty="0" smtClean="0"/>
              <a:t> </a:t>
            </a:r>
            <a:r>
              <a:rPr lang="en-AU" dirty="0" err="1" smtClean="0"/>
              <a:t>picoammeter</a:t>
            </a:r>
            <a:endParaRPr lang="en-AU" dirty="0" smtClean="0"/>
          </a:p>
          <a:p>
            <a:pPr lvl="1"/>
            <a:r>
              <a:rPr lang="en-AU" dirty="0" smtClean="0"/>
              <a:t>Spans many orders of magnitude in current</a:t>
            </a:r>
            <a:endParaRPr lang="en-A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3738761" cy="31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92080" y="479715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Krumrey</a:t>
            </a:r>
            <a:r>
              <a:rPr lang="en-AU" dirty="0" smtClean="0"/>
              <a:t>, </a:t>
            </a:r>
            <a:r>
              <a:rPr lang="en-AU" dirty="0" err="1" smtClean="0"/>
              <a:t>Tegeler</a:t>
            </a:r>
            <a:r>
              <a:rPr lang="en-AU" dirty="0" smtClean="0"/>
              <a:t> (1992) Rev </a:t>
            </a:r>
            <a:r>
              <a:rPr lang="en-AU" dirty="0" err="1" smtClean="0"/>
              <a:t>Sci</a:t>
            </a:r>
            <a:r>
              <a:rPr lang="en-AU" dirty="0" smtClean="0"/>
              <a:t> </a:t>
            </a:r>
            <a:r>
              <a:rPr lang="en-AU" dirty="0" err="1" smtClean="0"/>
              <a:t>Instrum</a:t>
            </a:r>
            <a:r>
              <a:rPr lang="en-AU" dirty="0" smtClean="0"/>
              <a:t> 63 (1), p. 797-801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0026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91680" y="942975"/>
            <a:ext cx="7443698" cy="270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Measured </a:t>
            </a:r>
            <a:r>
              <a:rPr lang="en-AU" dirty="0" err="1" smtClean="0"/>
              <a:t>undulator</a:t>
            </a:r>
            <a:r>
              <a:rPr lang="en-AU" dirty="0" smtClean="0"/>
              <a:t> spectrum</a:t>
            </a:r>
            <a:endParaRPr lang="en-AU" dirty="0"/>
          </a:p>
        </p:txBody>
      </p:sp>
      <p:pic>
        <p:nvPicPr>
          <p:cNvPr id="1028" name="Picture 4" descr="C:\Users\Kent\Documents\MATLAB\data\und_vert\ASLS\exp_2012_03_26\spectra\15m_250um\vert_und_si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968" y="3529583"/>
            <a:ext cx="6834393" cy="2531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124744"/>
            <a:ext cx="4038600" cy="4525963"/>
          </a:xfrm>
        </p:spPr>
        <p:txBody>
          <a:bodyPr/>
          <a:lstStyle/>
          <a:p>
            <a:r>
              <a:rPr lang="en-AU" dirty="0" smtClean="0"/>
              <a:t>Measured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endParaRPr lang="en-AU" sz="1400" dirty="0" smtClean="0"/>
          </a:p>
          <a:p>
            <a:r>
              <a:rPr lang="en-AU" dirty="0" smtClean="0"/>
              <a:t>Modelled</a:t>
            </a:r>
            <a:endParaRPr lang="en-AU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907704" y="1732166"/>
            <a:ext cx="158417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>
            <a:stCxn id="9" idx="3"/>
          </p:cNvCxnSpPr>
          <p:nvPr/>
        </p:nvCxnSpPr>
        <p:spPr bwMode="auto">
          <a:xfrm>
            <a:off x="1907704" y="3109610"/>
            <a:ext cx="93610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403648" y="1547500"/>
            <a:ext cx="50405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AU" i="1" dirty="0" smtClean="0">
                <a:solidFill>
                  <a:srgbClr val="FF0000"/>
                </a:solidFill>
              </a:rPr>
              <a:t>F</a:t>
            </a:r>
            <a:r>
              <a:rPr lang="en-AU" baseline="-25000" dirty="0" smtClean="0">
                <a:solidFill>
                  <a:srgbClr val="FF0000"/>
                </a:solidFill>
              </a:rPr>
              <a:t>7</a:t>
            </a:r>
            <a:endParaRPr lang="en-AU" baseline="-25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2924944"/>
            <a:ext cx="50405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AU" i="1" dirty="0" smtClean="0">
                <a:solidFill>
                  <a:srgbClr val="FF0000"/>
                </a:solidFill>
              </a:rPr>
              <a:t>F</a:t>
            </a:r>
            <a:r>
              <a:rPr lang="en-AU" baseline="-25000" dirty="0" smtClean="0">
                <a:solidFill>
                  <a:srgbClr val="FF0000"/>
                </a:solidFill>
              </a:rPr>
              <a:t>6</a:t>
            </a:r>
            <a:endParaRPr lang="en-AU" baseline="-250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2039640"/>
            <a:ext cx="1257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/>
              <a:t>Flux </a:t>
            </a:r>
            <a:r>
              <a:rPr lang="en-AU" sz="2000" dirty="0" smtClean="0"/>
              <a:t>ratio</a:t>
            </a:r>
          </a:p>
          <a:p>
            <a:pPr algn="ctr"/>
            <a:r>
              <a:rPr lang="en-AU" sz="2000" i="1" dirty="0" smtClean="0"/>
              <a:t>F</a:t>
            </a:r>
            <a:r>
              <a:rPr lang="en-AU" sz="2000" baseline="-25000" dirty="0" smtClean="0"/>
              <a:t>n-1</a:t>
            </a:r>
            <a:r>
              <a:rPr lang="en-AU" sz="2000" dirty="0" smtClean="0"/>
              <a:t> </a:t>
            </a:r>
            <a:r>
              <a:rPr lang="en-AU" sz="2000" dirty="0"/>
              <a:t>/ </a:t>
            </a:r>
            <a:r>
              <a:rPr lang="en-AU" sz="2000" i="1" dirty="0" err="1"/>
              <a:t>F</a:t>
            </a:r>
            <a:r>
              <a:rPr lang="en-AU" sz="2000" baseline="-25000" dirty="0" err="1"/>
              <a:t>n</a:t>
            </a:r>
            <a:endParaRPr lang="en-AU" sz="2000" baseline="-25000" dirty="0"/>
          </a:p>
        </p:txBody>
      </p:sp>
      <p:sp>
        <p:nvSpPr>
          <p:cNvPr id="18" name="Rectangle 17"/>
          <p:cNvSpPr/>
          <p:nvPr/>
        </p:nvSpPr>
        <p:spPr>
          <a:xfrm>
            <a:off x="395536" y="594928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 smtClean="0"/>
              <a:t>K.P. Wootton, M.J. Boland, R. Dowd, Y.-</a:t>
            </a:r>
            <a:r>
              <a:rPr lang="en-AU" sz="1200" dirty="0" err="1" smtClean="0"/>
              <a:t>R.E.Tan</a:t>
            </a:r>
            <a:r>
              <a:rPr lang="en-AU" sz="1200" dirty="0" smtClean="0"/>
              <a:t>, B.C.C. </a:t>
            </a:r>
            <a:r>
              <a:rPr lang="en-AU" sz="1200" dirty="0" err="1" smtClean="0"/>
              <a:t>Cowie</a:t>
            </a:r>
            <a:r>
              <a:rPr lang="en-AU" sz="1200" dirty="0" smtClean="0"/>
              <a:t>, Y. </a:t>
            </a:r>
            <a:r>
              <a:rPr lang="en-AU" sz="1200" dirty="0" err="1" smtClean="0"/>
              <a:t>Papaphilippou</a:t>
            </a:r>
            <a:r>
              <a:rPr lang="en-AU" sz="1200" dirty="0" smtClean="0"/>
              <a:t>, G.N. Taylor, R.P. </a:t>
            </a:r>
            <a:r>
              <a:rPr lang="en-AU" sz="1200" dirty="0" err="1" smtClean="0"/>
              <a:t>Rassool</a:t>
            </a:r>
            <a:r>
              <a:rPr lang="en-AU" sz="1200" dirty="0" smtClean="0"/>
              <a:t> </a:t>
            </a:r>
            <a:r>
              <a:rPr lang="en-AU" sz="1200" i="1" dirty="0"/>
              <a:t>‘Observation of </a:t>
            </a:r>
            <a:r>
              <a:rPr lang="en-AU" sz="1200" i="1" dirty="0" err="1"/>
              <a:t>picometer</a:t>
            </a:r>
            <a:r>
              <a:rPr lang="en-AU" sz="1200" i="1" dirty="0"/>
              <a:t> vertical </a:t>
            </a:r>
            <a:r>
              <a:rPr lang="en-AU" sz="1200" i="1" dirty="0" err="1"/>
              <a:t>emittance</a:t>
            </a:r>
            <a:r>
              <a:rPr lang="en-AU" sz="1200" i="1" dirty="0"/>
              <a:t> with a vertical </a:t>
            </a:r>
            <a:r>
              <a:rPr lang="en-AU" sz="1200" i="1" dirty="0" err="1"/>
              <a:t>undulator</a:t>
            </a:r>
            <a:r>
              <a:rPr lang="en-AU" sz="1200" i="1" dirty="0"/>
              <a:t>’</a:t>
            </a:r>
            <a:r>
              <a:rPr lang="en-AU" sz="1200" dirty="0"/>
              <a:t> </a:t>
            </a:r>
            <a:r>
              <a:rPr lang="en-AU" sz="1200" dirty="0" smtClean="0"/>
              <a:t> Phys. Rev. </a:t>
            </a:r>
            <a:r>
              <a:rPr lang="en-AU" sz="1200" dirty="0" err="1" smtClean="0"/>
              <a:t>Lett</a:t>
            </a:r>
            <a:r>
              <a:rPr lang="en-AU" sz="1200" dirty="0" smtClean="0"/>
              <a:t>. </a:t>
            </a:r>
            <a:r>
              <a:rPr lang="en-AU" sz="1200" dirty="0"/>
              <a:t>(in press</a:t>
            </a:r>
            <a:r>
              <a:rPr lang="en-AU" sz="1200" dirty="0" smtClean="0"/>
              <a:t>).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3888765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2544862" y="692696"/>
            <a:ext cx="4041775" cy="817577"/>
          </a:xfrm>
        </p:spPr>
        <p:txBody>
          <a:bodyPr/>
          <a:lstStyle/>
          <a:p>
            <a:pPr algn="ctr"/>
            <a:r>
              <a:rPr lang="en-AU" dirty="0"/>
              <a:t>Vertical </a:t>
            </a:r>
            <a:r>
              <a:rPr lang="en-AU" dirty="0" err="1" smtClean="0"/>
              <a:t>undulator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err="1" smtClean="0"/>
              <a:t>Undulator</a:t>
            </a:r>
            <a:r>
              <a:rPr lang="en-AU" dirty="0" smtClean="0"/>
              <a:t> projection measurements</a:t>
            </a:r>
            <a:endParaRPr lang="en-AU" dirty="0"/>
          </a:p>
        </p:txBody>
      </p:sp>
      <p:pic>
        <p:nvPicPr>
          <p:cNvPr id="14" name="Picture 6" descr="C:\Users\Kent\Documents\Publications\Presentations\2012_07 - vue\harmonics_v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449" y="1599460"/>
            <a:ext cx="4041775" cy="328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562537" y="5013176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err="1" smtClean="0"/>
              <a:t>Undulator</a:t>
            </a:r>
            <a:endParaRPr lang="en-AU" dirty="0" smtClean="0"/>
          </a:p>
          <a:p>
            <a:pPr algn="ctr"/>
            <a:r>
              <a:rPr lang="en-AU" dirty="0" smtClean="0"/>
              <a:t>25 periods</a:t>
            </a:r>
          </a:p>
          <a:p>
            <a:pPr algn="ctr"/>
            <a:r>
              <a:rPr lang="en-AU" dirty="0" smtClean="0"/>
              <a:t>75 mm period</a:t>
            </a:r>
          </a:p>
          <a:p>
            <a:pPr algn="ctr"/>
            <a:r>
              <a:rPr lang="en-AU" dirty="0" smtClean="0"/>
              <a:t>K = 3.85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499992" y="5013176"/>
                <a:ext cx="1728192" cy="1222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Electron beam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AU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  <a:ea typeface="Cambria Math"/>
                        </a:rPr>
                        <m:t>=10 </m:t>
                      </m:r>
                      <m:r>
                        <a:rPr lang="en-AU" b="0" i="1" smtClean="0">
                          <a:latin typeface="Cambria Math"/>
                          <a:ea typeface="Cambria Math"/>
                        </a:rPr>
                        <m:t>𝑛𝑚</m:t>
                      </m:r>
                    </m:oMath>
                  </m:oMathPara>
                </a14:m>
                <a:endParaRPr lang="en-AU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</a:rPr>
                        <m:t>=100 </m:t>
                      </m:r>
                      <m:r>
                        <a:rPr lang="en-AU" b="0" i="1" smtClean="0">
                          <a:latin typeface="Cambria Math"/>
                        </a:rPr>
                        <m:t>𝑝𝑚</m:t>
                      </m:r>
                    </m:oMath>
                  </m:oMathPara>
                </a14:m>
                <a:endParaRPr lang="en-AU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</a:rPr>
                        <m:t>=0.11%</m:t>
                      </m:r>
                    </m:oMath>
                  </m:oMathPara>
                </a14:m>
                <a:endParaRPr lang="en-AU" dirty="0" smtClean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5013176"/>
                <a:ext cx="1728192" cy="1222258"/>
              </a:xfrm>
              <a:prstGeom prst="rect">
                <a:avLst/>
              </a:prstGeom>
              <a:blipFill rotWithShape="1">
                <a:blip r:embed="rId4"/>
                <a:stretch>
                  <a:fillRect l="-2817" t="-248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228184" y="22048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Even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77974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Odd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5834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Emittance</a:t>
            </a:r>
            <a:r>
              <a:rPr lang="en-AU" dirty="0" smtClean="0"/>
              <a:t> envelopes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AU" dirty="0" smtClean="0"/>
                  <a:t>Measured ratio of adjacent peaks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AU" b="0" i="1" smtClean="0">
                            <a:latin typeface="Cambria Math"/>
                          </a:rPr>
                          <m:t>𝑛</m:t>
                        </m:r>
                        <m:r>
                          <a:rPr lang="en-AU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AU" b="0" i="1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AU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AU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en-AU" dirty="0" smtClean="0"/>
              </a:p>
              <a:p>
                <a:r>
                  <a:rPr lang="en-AU" dirty="0" smtClean="0"/>
                  <a:t>Fitted envelopes of </a:t>
                </a:r>
                <a:r>
                  <a:rPr lang="en-AU" dirty="0" err="1" smtClean="0"/>
                  <a:t>emittance</a:t>
                </a:r>
                <a:endParaRPr lang="en-AU" dirty="0" smtClean="0"/>
              </a:p>
              <a:p>
                <a:pPr lvl="1"/>
                <a:r>
                  <a:rPr lang="en-AU" dirty="0"/>
                  <a:t>Fitted pinhole size of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/>
                      </a:rPr>
                      <m:t>260×260 </m:t>
                    </m:r>
                    <m:r>
                      <a:rPr lang="en-AU" i="1">
                        <a:latin typeface="Cambria Math"/>
                      </a:rPr>
                      <m:t>𝜇</m:t>
                    </m:r>
                    <m:sSup>
                      <m:sSupPr>
                        <m:ctrlPr>
                          <a:rPr lang="en-AU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AU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A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AU" dirty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latin typeface="Cambria Math"/>
                            <a:cs typeface="Calibri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/>
                            <a:cs typeface="Calibri"/>
                          </a:rPr>
                          <m:t>𝜒</m:t>
                        </m:r>
                      </m:e>
                      <m:sup>
                        <m:r>
                          <a:rPr lang="en-AU" b="0" i="1" smtClean="0">
                            <a:latin typeface="Cambria Math"/>
                            <a:cs typeface="Calibri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AU" dirty="0" smtClean="0">
                    <a:latin typeface="Calibri"/>
                    <a:cs typeface="Calibri"/>
                  </a:rPr>
                  <a:t> minimisation using </a:t>
                </a:r>
                <a:r>
                  <a:rPr lang="en-AU" dirty="0" err="1" smtClean="0">
                    <a:latin typeface="Calibri"/>
                    <a:cs typeface="Calibri"/>
                  </a:rPr>
                  <a:t>Matlab</a:t>
                </a:r>
                <a:r>
                  <a:rPr lang="en-AU" dirty="0" smtClean="0">
                    <a:latin typeface="Calibri"/>
                    <a:cs typeface="Calibri"/>
                  </a:rPr>
                  <a:t> and SPECTRA 9.0</a:t>
                </a:r>
              </a:p>
              <a:p>
                <a:r>
                  <a:rPr lang="en-AU" dirty="0" smtClean="0">
                    <a:latin typeface="Calibri"/>
                    <a:cs typeface="Calibri"/>
                  </a:rPr>
                  <a:t>0 pm rad</a:t>
                </a:r>
              </a:p>
              <a:p>
                <a:pPr lvl="1"/>
                <a:r>
                  <a:rPr lang="en-AU" dirty="0" smtClean="0">
                    <a:latin typeface="Calibri"/>
                    <a:cs typeface="Calibri"/>
                  </a:rPr>
                  <a:t>Ratio is non-zero</a:t>
                </a:r>
              </a:p>
              <a:p>
                <a:endParaRPr lang="en-AU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2715" t="-1887" r="-30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8288"/>
            <a:ext cx="3794395" cy="4806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7544" y="5805264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 smtClean="0"/>
              <a:t>K.P. Wootton, M.J. Boland, R. Dowd, Y.-</a:t>
            </a:r>
            <a:r>
              <a:rPr lang="en-AU" sz="1200" dirty="0" err="1" smtClean="0"/>
              <a:t>R.E.Tan</a:t>
            </a:r>
            <a:r>
              <a:rPr lang="en-AU" sz="1200" dirty="0" smtClean="0"/>
              <a:t>, B.C.C. </a:t>
            </a:r>
            <a:r>
              <a:rPr lang="en-AU" sz="1200" dirty="0" err="1" smtClean="0"/>
              <a:t>Cowie</a:t>
            </a:r>
            <a:r>
              <a:rPr lang="en-AU" sz="1200" dirty="0" smtClean="0"/>
              <a:t>, Y. </a:t>
            </a:r>
            <a:r>
              <a:rPr lang="en-AU" sz="1200" dirty="0" err="1" smtClean="0"/>
              <a:t>Papaphilippou</a:t>
            </a:r>
            <a:r>
              <a:rPr lang="en-AU" sz="1200" dirty="0" smtClean="0"/>
              <a:t>, G.N. Taylor, R.P. </a:t>
            </a:r>
            <a:r>
              <a:rPr lang="en-AU" sz="1200" dirty="0" err="1" smtClean="0"/>
              <a:t>Rassool</a:t>
            </a:r>
            <a:r>
              <a:rPr lang="en-AU" sz="1200" dirty="0" smtClean="0"/>
              <a:t> </a:t>
            </a:r>
            <a:r>
              <a:rPr lang="en-AU" sz="1200" i="1" dirty="0"/>
              <a:t>‘Observation of </a:t>
            </a:r>
            <a:r>
              <a:rPr lang="en-AU" sz="1200" i="1" dirty="0" err="1"/>
              <a:t>picometer</a:t>
            </a:r>
            <a:r>
              <a:rPr lang="en-AU" sz="1200" i="1" dirty="0"/>
              <a:t> vertical </a:t>
            </a:r>
            <a:r>
              <a:rPr lang="en-AU" sz="1200" i="1" dirty="0" err="1"/>
              <a:t>emittance</a:t>
            </a:r>
            <a:r>
              <a:rPr lang="en-AU" sz="1200" i="1" dirty="0"/>
              <a:t> with a vertical </a:t>
            </a:r>
            <a:r>
              <a:rPr lang="en-AU" sz="1200" i="1" dirty="0" err="1"/>
              <a:t>undulator</a:t>
            </a:r>
            <a:r>
              <a:rPr lang="en-AU" sz="1200" i="1" dirty="0"/>
              <a:t>’</a:t>
            </a:r>
            <a:r>
              <a:rPr lang="en-AU" sz="1200" dirty="0"/>
              <a:t> </a:t>
            </a:r>
            <a:r>
              <a:rPr lang="en-AU" sz="1200" dirty="0" smtClean="0"/>
              <a:t> Phys. Rev. </a:t>
            </a:r>
            <a:r>
              <a:rPr lang="en-AU" sz="1200" dirty="0" err="1" smtClean="0"/>
              <a:t>Lett</a:t>
            </a:r>
            <a:r>
              <a:rPr lang="en-AU" sz="1200" dirty="0" smtClean="0"/>
              <a:t>. </a:t>
            </a:r>
            <a:r>
              <a:rPr lang="en-AU" sz="1200" dirty="0"/>
              <a:t>(in press</a:t>
            </a:r>
            <a:r>
              <a:rPr lang="en-AU" sz="1200" dirty="0" smtClean="0"/>
              <a:t>).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229672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Fixed pinhole diameter</a:t>
            </a:r>
          </a:p>
          <a:p>
            <a:r>
              <a:rPr lang="en-AU" dirty="0" smtClean="0"/>
              <a:t>SOLEIL </a:t>
            </a:r>
            <a:r>
              <a:rPr lang="en-AU" dirty="0" err="1" smtClean="0"/>
              <a:t>DiagOn</a:t>
            </a:r>
            <a:r>
              <a:rPr lang="en-AU" dirty="0" smtClean="0"/>
              <a:t> (fixed energy 367.5 </a:t>
            </a:r>
            <a:r>
              <a:rPr lang="en-AU" dirty="0" err="1" smtClean="0"/>
              <a:t>eV</a:t>
            </a:r>
            <a:r>
              <a:rPr lang="en-AU" dirty="0" smtClean="0"/>
              <a:t>)</a:t>
            </a:r>
          </a:p>
          <a:p>
            <a:r>
              <a:rPr lang="en-AU" dirty="0" smtClean="0"/>
              <a:t>SPring-8 BL45XU (vertical IVU)</a:t>
            </a:r>
            <a:endParaRPr lang="sv-SE" sz="1600" dirty="0" smtClean="0"/>
          </a:p>
          <a:p>
            <a:r>
              <a:rPr lang="en-AU" dirty="0" smtClean="0"/>
              <a:t>Higher </a:t>
            </a:r>
            <a:r>
              <a:rPr lang="en-AU" dirty="0" err="1" smtClean="0"/>
              <a:t>undulator</a:t>
            </a:r>
            <a:r>
              <a:rPr lang="en-AU" dirty="0" smtClean="0"/>
              <a:t> </a:t>
            </a:r>
            <a:r>
              <a:rPr lang="en-AU" i="1" dirty="0" smtClean="0"/>
              <a:t>K</a:t>
            </a:r>
          </a:p>
          <a:p>
            <a:r>
              <a:rPr lang="en-AU" dirty="0" smtClean="0"/>
              <a:t>Rejection of horizontal polarisation</a:t>
            </a:r>
          </a:p>
          <a:p>
            <a:r>
              <a:rPr lang="en-AU" dirty="0" smtClean="0"/>
              <a:t>1.5 </a:t>
            </a:r>
            <a:r>
              <a:rPr lang="en-AU" dirty="0" err="1" smtClean="0"/>
              <a:t>GeV</a:t>
            </a:r>
            <a:r>
              <a:rPr lang="en-AU" dirty="0" smtClean="0"/>
              <a:t> for IBS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40" y="1628799"/>
            <a:ext cx="1440160" cy="1356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63932" y="3212976"/>
            <a:ext cx="344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Moreno JSR, 19 179-84 (2012)</a:t>
            </a:r>
            <a:endParaRPr lang="en-AU" sz="1600" dirty="0"/>
          </a:p>
        </p:txBody>
      </p:sp>
      <p:grpSp>
        <p:nvGrpSpPr>
          <p:cNvPr id="4" name="Group 3"/>
          <p:cNvGrpSpPr/>
          <p:nvPr/>
        </p:nvGrpSpPr>
        <p:grpSpPr>
          <a:xfrm>
            <a:off x="4788024" y="3626612"/>
            <a:ext cx="3960440" cy="1674596"/>
            <a:chOff x="4788024" y="3122556"/>
            <a:chExt cx="3960440" cy="1674596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3580" y="3122556"/>
              <a:ext cx="2484884" cy="1674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3316117"/>
              <a:ext cx="2634233" cy="6169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47409" y="1422318"/>
            <a:ext cx="2020746" cy="1769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85643" y="5337224"/>
            <a:ext cx="25680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600" dirty="0"/>
              <a:t>Tanaka JSR 5, 414 (1998)</a:t>
            </a:r>
          </a:p>
        </p:txBody>
      </p:sp>
    </p:spTree>
    <p:extLst>
      <p:ext uri="{BB962C8B-B14F-4D97-AF65-F5344CB8AC3E}">
        <p14:creationId xmlns:p14="http://schemas.microsoft.com/office/powerpoint/2010/main" val="39881310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Rejection of horizontal polarisation</a:t>
            </a:r>
            <a:endParaRPr lang="en-A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951132"/>
            <a:ext cx="4647795" cy="3610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176" y="1844824"/>
            <a:ext cx="4100280" cy="3822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897849" y="5676737"/>
            <a:ext cx="5570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/>
              <a:t>S. Takano, EMIT’ 97, KEK Proceedings 97-20 (1997)</a:t>
            </a:r>
            <a:endParaRPr lang="en-AU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5724128" y="4106256"/>
            <a:ext cx="0" cy="6480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2945312" y="4710396"/>
            <a:ext cx="0" cy="14401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6733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Motivation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Collider damping rings and Super B-factory storage rings demand </a:t>
            </a:r>
            <a:r>
              <a:rPr lang="el-GR" dirty="0" smtClean="0">
                <a:latin typeface="Calibri"/>
                <a:cs typeface="Calibri"/>
              </a:rPr>
              <a:t>ε</a:t>
            </a:r>
            <a:r>
              <a:rPr lang="en-AU" baseline="-25000" dirty="0" smtClean="0">
                <a:latin typeface="Calibri"/>
                <a:cs typeface="Calibri"/>
              </a:rPr>
              <a:t>y</a:t>
            </a:r>
            <a:r>
              <a:rPr lang="en-AU" dirty="0" smtClean="0">
                <a:latin typeface="Calibri"/>
                <a:cs typeface="Calibri"/>
              </a:rPr>
              <a:t> = </a:t>
            </a:r>
            <a:r>
              <a:rPr lang="en-AU" dirty="0" smtClean="0"/>
              <a:t>0.5-2.0 pm rad</a:t>
            </a:r>
          </a:p>
          <a:p>
            <a:r>
              <a:rPr lang="en-AU" dirty="0" smtClean="0"/>
              <a:t>Collective effects lead to growth</a:t>
            </a:r>
          </a:p>
          <a:p>
            <a:pPr lvl="1"/>
            <a:r>
              <a:rPr lang="en-AU" dirty="0" smtClean="0"/>
              <a:t>Intra-beam scattering, electron cloud</a:t>
            </a:r>
          </a:p>
          <a:p>
            <a:r>
              <a:rPr lang="en-AU" dirty="0" smtClean="0"/>
              <a:t>Storage ring light sources as test accelerators</a:t>
            </a:r>
          </a:p>
          <a:p>
            <a:pPr lvl="1"/>
            <a:r>
              <a:rPr lang="en-AU" dirty="0" smtClean="0"/>
              <a:t>SLS, ATF2, CESR, ASLS, Diamond, …</a:t>
            </a:r>
          </a:p>
          <a:p>
            <a:r>
              <a:rPr lang="en-AU" dirty="0" smtClean="0"/>
              <a:t>Need measurements of vertical </a:t>
            </a:r>
            <a:r>
              <a:rPr lang="en-AU" dirty="0" err="1" smtClean="0"/>
              <a:t>emittance</a:t>
            </a:r>
            <a:endParaRPr lang="en-AU" dirty="0" smtClean="0"/>
          </a:p>
          <a:p>
            <a:pPr lvl="1"/>
            <a:r>
              <a:rPr lang="en-AU" dirty="0" smtClean="0"/>
              <a:t>I want your </a:t>
            </a:r>
            <a:r>
              <a:rPr lang="en-AU" dirty="0" err="1" smtClean="0"/>
              <a:t>beamline</a:t>
            </a:r>
            <a:r>
              <a:rPr lang="en-AU" dirty="0" smtClean="0"/>
              <a:t>!</a:t>
            </a:r>
            <a:endParaRPr lang="en-AU" dirty="0"/>
          </a:p>
        </p:txBody>
      </p:sp>
      <p:pic>
        <p:nvPicPr>
          <p:cNvPr id="4" name="Picture 2" descr="http://reymos.files.wordpress.com/2010/07/uncle_sam_pointing_finger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717032"/>
            <a:ext cx="1800200" cy="261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29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experiments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0848" y="1075927"/>
            <a:ext cx="8229600" cy="4525963"/>
          </a:xfrm>
        </p:spPr>
        <p:txBody>
          <a:bodyPr/>
          <a:lstStyle/>
          <a:p>
            <a:r>
              <a:rPr lang="en-AU" dirty="0" smtClean="0"/>
              <a:t>Looking for </a:t>
            </a:r>
            <a:r>
              <a:rPr lang="en-AU" dirty="0" err="1" smtClean="0"/>
              <a:t>beamlines</a:t>
            </a:r>
            <a:r>
              <a:rPr lang="en-AU" dirty="0" smtClean="0"/>
              <a:t>!</a:t>
            </a:r>
          </a:p>
          <a:p>
            <a:r>
              <a:rPr lang="en-AU" dirty="0" smtClean="0"/>
              <a:t>APPLE-II or vertical </a:t>
            </a:r>
            <a:r>
              <a:rPr lang="en-AU" dirty="0" err="1" smtClean="0"/>
              <a:t>undulator</a:t>
            </a:r>
            <a:r>
              <a:rPr lang="en-AU" dirty="0" smtClean="0"/>
              <a:t> (EM-EPU?)</a:t>
            </a:r>
          </a:p>
          <a:p>
            <a:r>
              <a:rPr lang="en-AU" dirty="0" smtClean="0"/>
              <a:t>High </a:t>
            </a:r>
            <a:r>
              <a:rPr lang="en-AU" dirty="0" err="1" smtClean="0"/>
              <a:t>undulator</a:t>
            </a:r>
            <a:r>
              <a:rPr lang="en-AU" dirty="0" smtClean="0"/>
              <a:t> </a:t>
            </a:r>
            <a:r>
              <a:rPr lang="en-AU" i="1" dirty="0" smtClean="0"/>
              <a:t>K</a:t>
            </a:r>
            <a:r>
              <a:rPr lang="en-AU" dirty="0" smtClean="0"/>
              <a:t> (4?), lots of harmonics</a:t>
            </a:r>
          </a:p>
          <a:p>
            <a:r>
              <a:rPr lang="en-AU" dirty="0" smtClean="0"/>
              <a:t>White beam slits first optical element</a:t>
            </a:r>
          </a:p>
          <a:p>
            <a:r>
              <a:rPr lang="en-AU" dirty="0" smtClean="0"/>
              <a:t>All focussing, monochromator downstream</a:t>
            </a:r>
            <a:endParaRPr lang="en-AU" dirty="0"/>
          </a:p>
          <a:p>
            <a:r>
              <a:rPr lang="en-AU" dirty="0" smtClean="0"/>
              <a:t>Rejection of horizontal polarisation a plus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7504" y="3821387"/>
            <a:ext cx="9009315" cy="967961"/>
            <a:chOff x="107504" y="2728729"/>
            <a:chExt cx="9009315" cy="96796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2945285"/>
              <a:ext cx="626689" cy="6997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4" name="Picture 2" descr="C:\Users\Kent\Documents\Publications\Presentations\2012_07 - vue\beamline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"/>
            <a:stretch/>
          </p:blipFill>
          <p:spPr bwMode="auto">
            <a:xfrm>
              <a:off x="1600827" y="2728729"/>
              <a:ext cx="7515992" cy="9679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3851920" y="4930785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Slits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493078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Monochromator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7740352" y="4930785"/>
            <a:ext cx="1376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Photodiode</a:t>
            </a:r>
            <a:endParaRPr lang="en-AU" dirty="0"/>
          </a:p>
        </p:txBody>
      </p:sp>
      <p:cxnSp>
        <p:nvCxnSpPr>
          <p:cNvPr id="10" name="Straight Arrow Connector 9"/>
          <p:cNvCxnSpPr>
            <a:stCxn id="11" idx="0"/>
          </p:cNvCxnSpPr>
          <p:nvPr/>
        </p:nvCxnSpPr>
        <p:spPr bwMode="auto">
          <a:xfrm flipV="1">
            <a:off x="3292476" y="4416534"/>
            <a:ext cx="559444" cy="9566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336988" y="5373216"/>
            <a:ext cx="1910976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Would like a pinhole we can scan vertically</a:t>
            </a:r>
            <a:endParaRPr lang="en-AU" baseline="-25000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reymos.files.wordpress.com/2010/07/uncle_sam_pointing_finger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695" y="1268760"/>
            <a:ext cx="158331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727761" y="5445224"/>
            <a:ext cx="38042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dirty="0" smtClean="0">
                <a:solidFill>
                  <a:srgbClr val="FF0000"/>
                </a:solidFill>
              </a:rPr>
              <a:t>Interested?</a:t>
            </a:r>
          </a:p>
          <a:p>
            <a:pPr algn="ctr"/>
            <a:r>
              <a:rPr lang="en-AU" dirty="0" smtClean="0">
                <a:solidFill>
                  <a:srgbClr val="FF0000"/>
                </a:solidFill>
              </a:rPr>
              <a:t>k.wootton@student.unimelb.edu.au</a:t>
            </a:r>
            <a:endParaRPr lang="en-A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9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Summary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AU" dirty="0" smtClean="0"/>
                  <a:t>Undulator measurement of </a:t>
                </a:r>
                <a:r>
                  <a:rPr lang="en-AU" dirty="0" err="1" smtClean="0"/>
                  <a:t>emittance</a:t>
                </a:r>
                <a:r>
                  <a:rPr lang="en-AU" dirty="0"/>
                  <a:t> </a:t>
                </a:r>
                <a:r>
                  <a:rPr lang="en-AU" dirty="0" smtClean="0"/>
                  <a:t>is an old technique</a:t>
                </a:r>
              </a:p>
              <a:p>
                <a:pPr lvl="1"/>
                <a:r>
                  <a:rPr lang="en-AU" dirty="0" smtClean="0"/>
                  <a:t>Usually use horizontal </a:t>
                </a:r>
                <a:r>
                  <a:rPr lang="en-AU" dirty="0" err="1" smtClean="0"/>
                  <a:t>undulator</a:t>
                </a:r>
                <a:r>
                  <a:rPr lang="en-AU" dirty="0" smtClean="0"/>
                  <a:t>, horizontal </a:t>
                </a:r>
                <a:r>
                  <a:rPr lang="en-AU" dirty="0" err="1" smtClean="0"/>
                  <a:t>emittance</a:t>
                </a:r>
                <a:endParaRPr lang="en-AU" dirty="0" smtClean="0"/>
              </a:p>
              <a:p>
                <a:pPr lvl="1"/>
                <a:r>
                  <a:rPr lang="en-AU" dirty="0" smtClean="0"/>
                  <a:t>Introduce vertical </a:t>
                </a:r>
                <a:r>
                  <a:rPr lang="en-AU" dirty="0" err="1" smtClean="0"/>
                  <a:t>undulator</a:t>
                </a:r>
                <a:r>
                  <a:rPr lang="en-AU" dirty="0" smtClean="0"/>
                  <a:t>, vertical </a:t>
                </a:r>
                <a:r>
                  <a:rPr lang="en-AU" dirty="0" err="1" smtClean="0"/>
                  <a:t>emittance</a:t>
                </a:r>
                <a:endParaRPr lang="en-AU" dirty="0" smtClean="0"/>
              </a:p>
              <a:p>
                <a:r>
                  <a:rPr lang="en-AU" dirty="0" smtClean="0"/>
                  <a:t>Measure pinhole spectra for different </a:t>
                </a:r>
                <a:r>
                  <a:rPr lang="en-AU" dirty="0" err="1" smtClean="0"/>
                  <a:t>emittances</a:t>
                </a:r>
                <a:endParaRPr lang="en-AU" dirty="0" smtClean="0"/>
              </a:p>
              <a:p>
                <a:pPr lvl="1"/>
                <a:r>
                  <a:rPr lang="en-AU" dirty="0" smtClean="0"/>
                  <a:t>Pinhole much smaller than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/>
                      </a:rPr>
                      <m:t>1/</m:t>
                    </m:r>
                    <m:r>
                      <a:rPr lang="en-AU" b="0" i="1" smtClean="0">
                        <a:latin typeface="Cambria Math"/>
                      </a:rPr>
                      <m:t>𝛾</m:t>
                    </m:r>
                  </m:oMath>
                </a14:m>
                <a:r>
                  <a:rPr lang="en-AU" dirty="0" smtClean="0"/>
                  <a:t> undulator cone.</a:t>
                </a:r>
              </a:p>
              <a:p>
                <a:r>
                  <a:rPr lang="en-AU" dirty="0" smtClean="0"/>
                  <a:t>Evaluate ratios of adjacent harmonics</a:t>
                </a:r>
              </a:p>
              <a:p>
                <a:pPr lvl="1"/>
                <a:r>
                  <a:rPr lang="en-AU" dirty="0" smtClean="0"/>
                  <a:t>Simulations of </a:t>
                </a:r>
                <a:r>
                  <a:rPr lang="en-AU" dirty="0" err="1" smtClean="0"/>
                  <a:t>undulator</a:t>
                </a:r>
                <a:r>
                  <a:rPr lang="en-AU" dirty="0" smtClean="0"/>
                  <a:t> flux</a:t>
                </a:r>
              </a:p>
              <a:p>
                <a:pPr lvl="1"/>
                <a:r>
                  <a:rPr lang="en-AU" dirty="0" smtClean="0"/>
                  <a:t>Knowing pinhole size, would fit for beam </a:t>
                </a:r>
                <a:r>
                  <a:rPr lang="en-AU" dirty="0" err="1" smtClean="0"/>
                  <a:t>emittance</a:t>
                </a:r>
                <a:endParaRPr lang="en-AU" dirty="0" smtClean="0"/>
              </a:p>
              <a:p>
                <a:r>
                  <a:rPr lang="en-AU" dirty="0" smtClean="0"/>
                  <a:t>New vertical </a:t>
                </a:r>
                <a:r>
                  <a:rPr lang="en-AU" dirty="0" err="1" smtClean="0"/>
                  <a:t>emittance</a:t>
                </a:r>
                <a:r>
                  <a:rPr lang="en-AU" dirty="0" smtClean="0"/>
                  <a:t> measurement for many electron storage rings</a:t>
                </a:r>
                <a:endParaRPr lang="en-AU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33" t="-1887" r="-148" b="-27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917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Thank-you!</a:t>
            </a:r>
            <a:endParaRPr lang="en-AU" dirty="0"/>
          </a:p>
        </p:txBody>
      </p:sp>
      <p:pic>
        <p:nvPicPr>
          <p:cNvPr id="2050" name="Picture 2" descr="C:\Users\Kent\Pictures\2012_05 penguins somers fpm2\TopUp Day O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21" y="1988840"/>
            <a:ext cx="9157621" cy="333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112" y="1124744"/>
            <a:ext cx="766487" cy="7664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4199" y="1162966"/>
            <a:ext cx="1380089" cy="690045"/>
          </a:xfrm>
          <a:prstGeom prst="rect">
            <a:avLst/>
          </a:prstGeom>
        </p:spPr>
      </p:pic>
      <p:pic>
        <p:nvPicPr>
          <p:cNvPr id="7" name="Picture 2" descr="C:\Users\Kent\Pictures\logos\CERN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32" y="1185955"/>
            <a:ext cx="644063" cy="64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Kent\Documents\Publications\Presentations\2012_10 - IBIC\AS logo grey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175" y="1265772"/>
            <a:ext cx="1772273" cy="48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ent\Pictures\logos\UOM-Pos3D_S_sm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079" y="1151223"/>
            <a:ext cx="704830" cy="71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656812" y="5608976"/>
            <a:ext cx="3804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dirty="0"/>
              <a:t>k.wootton@student.unimelb.edu.au</a:t>
            </a:r>
          </a:p>
        </p:txBody>
      </p:sp>
    </p:spTree>
    <p:extLst>
      <p:ext uri="{BB962C8B-B14F-4D97-AF65-F5344CB8AC3E}">
        <p14:creationId xmlns:p14="http://schemas.microsoft.com/office/powerpoint/2010/main" val="341415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References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93704"/>
          </a:xfrm>
        </p:spPr>
        <p:txBody>
          <a:bodyPr>
            <a:normAutofit fontScale="70000" lnSpcReduction="20000"/>
          </a:bodyPr>
          <a:lstStyle/>
          <a:p>
            <a:r>
              <a:rPr lang="en-AU" dirty="0" err="1" smtClean="0"/>
              <a:t>Bakeman</a:t>
            </a:r>
            <a:r>
              <a:rPr lang="en-AU" dirty="0"/>
              <a:t>, et al., PAC 2009, WE6RFP074</a:t>
            </a:r>
          </a:p>
          <a:p>
            <a:r>
              <a:rPr lang="en-AU" dirty="0" err="1"/>
              <a:t>Bakeman</a:t>
            </a:r>
            <a:r>
              <a:rPr lang="en-AU" dirty="0"/>
              <a:t>, et al., PAC 2011, </a:t>
            </a:r>
            <a:r>
              <a:rPr lang="en-AU" dirty="0" smtClean="0"/>
              <a:t>MOP161</a:t>
            </a:r>
          </a:p>
          <a:p>
            <a:r>
              <a:rPr lang="en-AU" dirty="0" err="1" smtClean="0"/>
              <a:t>Cowie</a:t>
            </a:r>
            <a:r>
              <a:rPr lang="en-AU" dirty="0"/>
              <a:t>,  et al., AIP Conf. Proc. 1234, 307 (2010</a:t>
            </a:r>
            <a:r>
              <a:rPr lang="en-AU" dirty="0" smtClean="0"/>
              <a:t>)</a:t>
            </a:r>
          </a:p>
          <a:p>
            <a:r>
              <a:rPr lang="en-AU" dirty="0" err="1"/>
              <a:t>Dattoli</a:t>
            </a:r>
            <a:r>
              <a:rPr lang="en-AU" dirty="0"/>
              <a:t> PRE 52(6) 6809-17 (1995)</a:t>
            </a:r>
          </a:p>
          <a:p>
            <a:r>
              <a:rPr lang="en-AU" dirty="0" smtClean="0"/>
              <a:t>Hahn </a:t>
            </a:r>
            <a:r>
              <a:rPr lang="en-AU" dirty="0"/>
              <a:t>JSR 4, 1-5 (1997</a:t>
            </a:r>
            <a:r>
              <a:rPr lang="en-AU" dirty="0" smtClean="0"/>
              <a:t>)</a:t>
            </a:r>
          </a:p>
          <a:p>
            <a:r>
              <a:rPr lang="en-AU" dirty="0" err="1" smtClean="0"/>
              <a:t>Krumrey</a:t>
            </a:r>
            <a:r>
              <a:rPr lang="en-AU" dirty="0"/>
              <a:t>, </a:t>
            </a:r>
            <a:r>
              <a:rPr lang="en-AU" dirty="0" err="1"/>
              <a:t>Tegeler</a:t>
            </a:r>
            <a:r>
              <a:rPr lang="en-AU" dirty="0"/>
              <a:t> </a:t>
            </a:r>
            <a:r>
              <a:rPr lang="en-AU" dirty="0" smtClean="0"/>
              <a:t>Rev </a:t>
            </a:r>
            <a:r>
              <a:rPr lang="en-AU" dirty="0" err="1"/>
              <a:t>Sci</a:t>
            </a:r>
            <a:r>
              <a:rPr lang="en-AU" dirty="0"/>
              <a:t> </a:t>
            </a:r>
            <a:r>
              <a:rPr lang="en-AU" dirty="0" err="1"/>
              <a:t>Instrum</a:t>
            </a:r>
            <a:r>
              <a:rPr lang="en-AU" dirty="0"/>
              <a:t> 63 (1), </a:t>
            </a:r>
            <a:r>
              <a:rPr lang="en-AU" dirty="0" smtClean="0"/>
              <a:t>797 (</a:t>
            </a:r>
            <a:r>
              <a:rPr lang="en-AU" dirty="0"/>
              <a:t>1992</a:t>
            </a:r>
            <a:r>
              <a:rPr lang="en-AU" dirty="0" smtClean="0"/>
              <a:t>)</a:t>
            </a:r>
          </a:p>
          <a:p>
            <a:r>
              <a:rPr lang="en-AU" dirty="0" smtClean="0"/>
              <a:t>Moreno </a:t>
            </a:r>
            <a:r>
              <a:rPr lang="en-AU" dirty="0"/>
              <a:t>JSR, 19 179-84 (2012</a:t>
            </a:r>
            <a:r>
              <a:rPr lang="en-AU" dirty="0" smtClean="0"/>
              <a:t>)</a:t>
            </a:r>
          </a:p>
          <a:p>
            <a:r>
              <a:rPr lang="en-AU" dirty="0" smtClean="0"/>
              <a:t>Sasaki</a:t>
            </a:r>
            <a:r>
              <a:rPr lang="en-AU" dirty="0"/>
              <a:t>, </a:t>
            </a:r>
            <a:r>
              <a:rPr lang="en-AU" dirty="0" smtClean="0"/>
              <a:t>NIM:A </a:t>
            </a:r>
            <a:r>
              <a:rPr lang="en-AU" dirty="0"/>
              <a:t>347, 83 (1994</a:t>
            </a:r>
            <a:r>
              <a:rPr lang="en-AU" dirty="0" smtClean="0"/>
              <a:t>)</a:t>
            </a:r>
          </a:p>
          <a:p>
            <a:r>
              <a:rPr lang="en-AU" dirty="0" err="1" smtClean="0"/>
              <a:t>Shintake</a:t>
            </a:r>
            <a:r>
              <a:rPr lang="en-AU" dirty="0" smtClean="0"/>
              <a:t> NIM:A </a:t>
            </a:r>
            <a:r>
              <a:rPr lang="en-AU" dirty="0"/>
              <a:t>311, 453-464 (1992</a:t>
            </a:r>
            <a:r>
              <a:rPr lang="en-AU" dirty="0" smtClean="0"/>
              <a:t>)</a:t>
            </a:r>
          </a:p>
          <a:p>
            <a:r>
              <a:rPr lang="en-AU" dirty="0" smtClean="0"/>
              <a:t>Takano (1997) ‘On </a:t>
            </a:r>
            <a:r>
              <a:rPr lang="en-AU" dirty="0" err="1" smtClean="0"/>
              <a:t>Emittance</a:t>
            </a:r>
            <a:r>
              <a:rPr lang="en-AU" dirty="0" smtClean="0"/>
              <a:t> diagnostics of electron beam by observing synchrotron radiation from a vertical </a:t>
            </a:r>
            <a:r>
              <a:rPr lang="en-AU" dirty="0" err="1" smtClean="0"/>
              <a:t>undulator</a:t>
            </a:r>
            <a:r>
              <a:rPr lang="en-AU" dirty="0" smtClean="0"/>
              <a:t>’. KEK Proceedings 97-20.</a:t>
            </a:r>
          </a:p>
          <a:p>
            <a:r>
              <a:rPr lang="en-AU" dirty="0" err="1" smtClean="0"/>
              <a:t>Talman</a:t>
            </a:r>
            <a:r>
              <a:rPr lang="en-AU" dirty="0" smtClean="0"/>
              <a:t> NIM:A 489, 519 (2002)</a:t>
            </a:r>
          </a:p>
          <a:p>
            <a:r>
              <a:rPr lang="sv-SE" dirty="0" smtClean="0"/>
              <a:t>Tanaka, et al., JSR </a:t>
            </a:r>
            <a:r>
              <a:rPr lang="sv-SE" dirty="0"/>
              <a:t>5, 414 (1998</a:t>
            </a:r>
            <a:r>
              <a:rPr lang="sv-SE" dirty="0" smtClean="0"/>
              <a:t>)</a:t>
            </a:r>
          </a:p>
          <a:p>
            <a:r>
              <a:rPr lang="sv-SE" dirty="0" smtClean="0"/>
              <a:t>Tanaka &amp; Kitamura, JSR 8 1221 (2001)</a:t>
            </a:r>
          </a:p>
          <a:p>
            <a:r>
              <a:rPr lang="sv-SE" dirty="0" smtClean="0"/>
              <a:t>Wootton, IBIC’12, MOCB04 (in press)</a:t>
            </a:r>
            <a:endParaRPr lang="sv-SE" dirty="0"/>
          </a:p>
          <a:p>
            <a:r>
              <a:rPr lang="en-AU" dirty="0" smtClean="0"/>
              <a:t>Wootton et al. ‘Observation of </a:t>
            </a:r>
            <a:r>
              <a:rPr lang="en-AU" dirty="0" err="1" smtClean="0"/>
              <a:t>picometer</a:t>
            </a:r>
            <a:r>
              <a:rPr lang="en-AU" dirty="0" smtClean="0"/>
              <a:t> vertical </a:t>
            </a:r>
            <a:r>
              <a:rPr lang="en-AU" dirty="0" err="1" smtClean="0"/>
              <a:t>emittance</a:t>
            </a:r>
            <a:r>
              <a:rPr lang="en-AU" dirty="0" smtClean="0"/>
              <a:t> with a vertical </a:t>
            </a:r>
            <a:r>
              <a:rPr lang="en-AU" dirty="0" err="1" smtClean="0"/>
              <a:t>undulator</a:t>
            </a:r>
            <a:r>
              <a:rPr lang="en-AU" dirty="0" smtClean="0"/>
              <a:t>’ Phys. Rev. </a:t>
            </a:r>
            <a:r>
              <a:rPr lang="en-AU" dirty="0" err="1" smtClean="0"/>
              <a:t>Lett</a:t>
            </a:r>
            <a:r>
              <a:rPr lang="en-AU" dirty="0" smtClean="0"/>
              <a:t>. (in press) [</a:t>
            </a:r>
            <a:r>
              <a:rPr lang="en-AU" dirty="0" smtClean="0">
                <a:hlinkClick r:id="rId2"/>
              </a:rPr>
              <a:t>link</a:t>
            </a:r>
            <a:r>
              <a:rPr lang="en-AU" dirty="0" smtClean="0"/>
              <a:t>]</a:t>
            </a:r>
            <a:endParaRPr lang="en-AU" dirty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481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Synchrotron light</a:t>
            </a:r>
            <a:br>
              <a:rPr lang="en-AU" dirty="0" smtClean="0"/>
            </a:br>
            <a:r>
              <a:rPr lang="en-AU" dirty="0" smtClean="0"/>
              <a:t>vertical </a:t>
            </a:r>
            <a:r>
              <a:rPr lang="en-AU" dirty="0" err="1" smtClean="0"/>
              <a:t>emittance</a:t>
            </a:r>
            <a:r>
              <a:rPr lang="en-AU" dirty="0" smtClean="0"/>
              <a:t> monitors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AU" dirty="0"/>
                  <a:t>Three main approaches:</a:t>
                </a:r>
              </a:p>
              <a:p>
                <a:pPr lvl="1"/>
                <a:r>
                  <a:rPr lang="en-AU" dirty="0"/>
                  <a:t>Imaging</a:t>
                </a:r>
              </a:p>
              <a:p>
                <a:pPr lvl="1"/>
                <a:r>
                  <a:rPr lang="en-AU" dirty="0"/>
                  <a:t>Interferometry</a:t>
                </a:r>
              </a:p>
              <a:p>
                <a:pPr lvl="1"/>
                <a:r>
                  <a:rPr lang="en-AU" dirty="0"/>
                  <a:t>Projection</a:t>
                </a:r>
              </a:p>
              <a:p>
                <a:r>
                  <a:rPr lang="en-AU" dirty="0" smtClean="0"/>
                  <a:t>Quick diagnostic of storage ring</a:t>
                </a:r>
              </a:p>
              <a:p>
                <a:r>
                  <a:rPr lang="en-AU" dirty="0" smtClean="0"/>
                  <a:t>Typically bending magnet</a:t>
                </a:r>
              </a:p>
              <a:p>
                <a:pPr lvl="1"/>
                <a:r>
                  <a:rPr lang="en-AU" dirty="0" smtClean="0"/>
                  <a:t>$$</a:t>
                </a:r>
                <a:r>
                  <a:rPr lang="en-AU" dirty="0"/>
                  <a:t>↓</a:t>
                </a:r>
                <a:r>
                  <a:rPr lang="en-AU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AU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AU" dirty="0" smtClean="0"/>
                  <a:t>↑,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AU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AU" dirty="0"/>
                  <a:t> </a:t>
                </a:r>
                <a:r>
                  <a:rPr lang="en-AU" dirty="0" smtClean="0"/>
                  <a:t>↓</a:t>
                </a:r>
              </a:p>
              <a:p>
                <a:r>
                  <a:rPr lang="en-AU" dirty="0" smtClean="0"/>
                  <a:t>Visible light, hard x-ray</a:t>
                </a:r>
                <a:endParaRPr lang="en-AU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2715" t="-188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321" y="1454672"/>
            <a:ext cx="1646394" cy="1110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journals.iucr.org/s/issues/2003/04/00/graphics/coverill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44112"/>
            <a:ext cx="1639069" cy="125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Kent\Documents\Publications\Presentations\2012_07 - vue\xdb_screenshot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40" y="1360219"/>
            <a:ext cx="1669143" cy="120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42567" y="4023417"/>
            <a:ext cx="1587269" cy="221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1711" y="2541857"/>
            <a:ext cx="2327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err="1" smtClean="0"/>
              <a:t>Andersson</a:t>
            </a:r>
            <a:r>
              <a:rPr lang="en-AU" sz="1000" dirty="0" smtClean="0"/>
              <a:t>, NIMA 591, 437-446 2008</a:t>
            </a:r>
            <a:endParaRPr lang="en-AU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6816146" y="5802383"/>
            <a:ext cx="17904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err="1" smtClean="0"/>
              <a:t>Scheidt</a:t>
            </a:r>
            <a:r>
              <a:rPr lang="en-AU" sz="1000" dirty="0" smtClean="0"/>
              <a:t>, DIPAC05 CTWM01</a:t>
            </a:r>
            <a:endParaRPr lang="en-AU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4888720" y="4142893"/>
            <a:ext cx="18623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Masaki DIPAC01, PS17</a:t>
            </a:r>
            <a:endParaRPr lang="en-AU" sz="1000" dirty="0"/>
          </a:p>
        </p:txBody>
      </p:sp>
      <p:grpSp>
        <p:nvGrpSpPr>
          <p:cNvPr id="6" name="Group 5"/>
          <p:cNvGrpSpPr/>
          <p:nvPr/>
        </p:nvGrpSpPr>
        <p:grpSpPr>
          <a:xfrm>
            <a:off x="6882106" y="2846683"/>
            <a:ext cx="1834060" cy="1377833"/>
            <a:chOff x="6910584" y="2617283"/>
            <a:chExt cx="1834060" cy="1377833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0584" y="2617283"/>
              <a:ext cx="917281" cy="5956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69224" y="3076085"/>
              <a:ext cx="1375420" cy="9190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6631754" y="4204267"/>
            <a:ext cx="21925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Flanagan PAC09, TH5RFP048</a:t>
            </a:r>
            <a:endParaRPr lang="en-AU" sz="1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912" y="4779713"/>
            <a:ext cx="1810312" cy="98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747763" y="5682964"/>
            <a:ext cx="18995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Nakamura PAC01, TPAH307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42297762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Undulator</a:t>
            </a:r>
            <a:r>
              <a:rPr lang="en-AU" dirty="0" smtClean="0"/>
              <a:t> diagnostics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Focus on odd (useful!) harmonics</a:t>
            </a:r>
          </a:p>
          <a:p>
            <a:r>
              <a:rPr lang="en-AU" b="1" dirty="0" smtClean="0"/>
              <a:t>Horizontal </a:t>
            </a:r>
            <a:r>
              <a:rPr lang="en-AU" b="1" smtClean="0"/>
              <a:t>undulators</a:t>
            </a:r>
            <a:endParaRPr lang="en-AU" smtClean="0"/>
          </a:p>
          <a:p>
            <a:pPr lvl="1"/>
            <a:r>
              <a:rPr lang="en-AU" dirty="0" smtClean="0"/>
              <a:t>Imaging</a:t>
            </a:r>
          </a:p>
          <a:p>
            <a:pPr lvl="1"/>
            <a:r>
              <a:rPr lang="en-AU" dirty="0" smtClean="0"/>
              <a:t>Projection</a:t>
            </a:r>
          </a:p>
          <a:p>
            <a:pPr lvl="1"/>
            <a:r>
              <a:rPr lang="en-AU" dirty="0" smtClean="0"/>
              <a:t>Absolute spectral brilliance (pinhole flux)</a:t>
            </a:r>
          </a:p>
          <a:p>
            <a:r>
              <a:rPr lang="en-AU" dirty="0" smtClean="0"/>
              <a:t>Energy spread, dispersion, ‘large’ </a:t>
            </a:r>
            <a:r>
              <a:rPr lang="en-AU" dirty="0" err="1" smtClean="0"/>
              <a:t>emittance</a:t>
            </a:r>
            <a:endParaRPr lang="en-AU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290914" cy="1000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46352" y="2732058"/>
            <a:ext cx="3446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Moreno JSR, 19 179-84 (2012)</a:t>
            </a:r>
            <a:endParaRPr lang="en-AU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270" y="3284984"/>
            <a:ext cx="3170130" cy="2263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60032" y="5589240"/>
            <a:ext cx="3446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Hahn JSR 4, 1-5 (1997)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4691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Undulator</a:t>
            </a:r>
            <a:r>
              <a:rPr lang="en-AU" dirty="0" smtClean="0"/>
              <a:t> beam projection</a:t>
            </a:r>
            <a:endParaRPr lang="en-AU" dirty="0"/>
          </a:p>
        </p:txBody>
      </p:sp>
      <p:pic>
        <p:nvPicPr>
          <p:cNvPr id="2051" name="Picture 3" descr="C:\Users\Kent\Documents\MATLAB\data\und_vert\ASLS\sim_2012_09_12\usual_undulator_plots\normal_spati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7582342" cy="315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Kent\Documents\MATLAB\data\und_vert\ASLS\sim_2012_09_12\usual_undulator_plots\spectru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14418"/>
            <a:ext cx="4968552" cy="193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1196752"/>
            <a:ext cx="17281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Horizontal </a:t>
            </a:r>
            <a:r>
              <a:rPr lang="en-AU" dirty="0" err="1" smtClean="0"/>
              <a:t>Undulator</a:t>
            </a:r>
            <a:endParaRPr lang="en-AU" dirty="0" smtClean="0"/>
          </a:p>
          <a:p>
            <a:pPr algn="ctr"/>
            <a:r>
              <a:rPr lang="en-AU" dirty="0" smtClean="0"/>
              <a:t>25 periods</a:t>
            </a:r>
          </a:p>
          <a:p>
            <a:pPr algn="ctr"/>
            <a:r>
              <a:rPr lang="en-AU" dirty="0" smtClean="0"/>
              <a:t>75 mm period</a:t>
            </a:r>
          </a:p>
          <a:p>
            <a:pPr algn="ctr"/>
            <a:r>
              <a:rPr lang="en-AU" dirty="0" smtClean="0"/>
              <a:t>K = 3.85</a:t>
            </a:r>
          </a:p>
          <a:p>
            <a:pPr algn="ctr"/>
            <a:endParaRPr lang="en-AU" dirty="0" smtClean="0"/>
          </a:p>
          <a:p>
            <a:pPr algn="ctr"/>
            <a:r>
              <a:rPr lang="en-AU" dirty="0" smtClean="0"/>
              <a:t>Pinhole</a:t>
            </a:r>
          </a:p>
          <a:p>
            <a:pPr algn="ctr"/>
            <a:r>
              <a:rPr lang="en-AU" dirty="0" smtClean="0"/>
              <a:t>50 x 50 um</a:t>
            </a:r>
          </a:p>
          <a:p>
            <a:pPr algn="ctr"/>
            <a:r>
              <a:rPr lang="en-AU" dirty="0" smtClean="0"/>
              <a:t>15m distance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940646" y="1447822"/>
                <a:ext cx="1728192" cy="1222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Electron beam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AU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  <a:ea typeface="Cambria Math"/>
                        </a:rPr>
                        <m:t>=10 </m:t>
                      </m:r>
                      <m:r>
                        <a:rPr lang="en-AU" b="0" i="1" smtClean="0">
                          <a:latin typeface="Cambria Math"/>
                          <a:ea typeface="Cambria Math"/>
                        </a:rPr>
                        <m:t>𝑛𝑚</m:t>
                      </m:r>
                    </m:oMath>
                  </m:oMathPara>
                </a14:m>
                <a:endParaRPr lang="en-AU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</a:rPr>
                        <m:t>=100 </m:t>
                      </m:r>
                      <m:r>
                        <a:rPr lang="en-AU" b="0" i="1" smtClean="0">
                          <a:latin typeface="Cambria Math"/>
                        </a:rPr>
                        <m:t>𝑝𝑚</m:t>
                      </m:r>
                    </m:oMath>
                  </m:oMathPara>
                </a14:m>
                <a:endParaRPr lang="en-AU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</a:rPr>
                        <m:t>=0.11%</m:t>
                      </m:r>
                    </m:oMath>
                  </m:oMathPara>
                </a14:m>
                <a:endParaRPr lang="en-AU" dirty="0" smtClean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0646" y="1447822"/>
                <a:ext cx="1728192" cy="1222258"/>
              </a:xfrm>
              <a:prstGeom prst="rect">
                <a:avLst/>
              </a:prstGeom>
              <a:blipFill rotWithShape="1">
                <a:blip r:embed="rId4"/>
                <a:stretch>
                  <a:fillRect l="-3180" t="-250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 bwMode="auto">
          <a:xfrm flipH="1">
            <a:off x="3059832" y="1700808"/>
            <a:ext cx="2664296" cy="280831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724128" y="2204864"/>
            <a:ext cx="720080" cy="230425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E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1"/>
          <p:cNvSpPr/>
          <p:nvPr/>
        </p:nvSpPr>
        <p:spPr>
          <a:xfrm>
            <a:off x="5715542" y="6141540"/>
            <a:ext cx="3298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400" dirty="0"/>
              <a:t>Tanaka &amp; Kitamura, JSR 8 1221 (2001)</a:t>
            </a:r>
          </a:p>
        </p:txBody>
      </p:sp>
    </p:spTree>
    <p:extLst>
      <p:ext uri="{BB962C8B-B14F-4D97-AF65-F5344CB8AC3E}">
        <p14:creationId xmlns:p14="http://schemas.microsoft.com/office/powerpoint/2010/main" val="354953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5613" y="692696"/>
            <a:ext cx="4040188" cy="817577"/>
          </a:xfrm>
        </p:spPr>
        <p:txBody>
          <a:bodyPr/>
          <a:lstStyle/>
          <a:p>
            <a:pPr algn="ctr"/>
            <a:r>
              <a:rPr lang="en-AU" dirty="0"/>
              <a:t>Horizontal </a:t>
            </a:r>
            <a:r>
              <a:rPr lang="en-AU" dirty="0" err="1" smtClean="0"/>
              <a:t>undulator</a:t>
            </a:r>
            <a:endParaRPr lang="en-A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643438" y="692696"/>
            <a:ext cx="4041775" cy="817577"/>
          </a:xfrm>
        </p:spPr>
        <p:txBody>
          <a:bodyPr/>
          <a:lstStyle/>
          <a:p>
            <a:pPr algn="ctr"/>
            <a:r>
              <a:rPr lang="en-AU" dirty="0"/>
              <a:t>Vertical </a:t>
            </a:r>
            <a:r>
              <a:rPr lang="en-AU" dirty="0" err="1" smtClean="0"/>
              <a:t>undulator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err="1" smtClean="0"/>
              <a:t>Undulator</a:t>
            </a:r>
            <a:r>
              <a:rPr lang="en-AU" dirty="0" smtClean="0"/>
              <a:t> projection measurements</a:t>
            </a:r>
            <a:endParaRPr lang="en-AU" dirty="0"/>
          </a:p>
        </p:txBody>
      </p:sp>
      <p:pic>
        <p:nvPicPr>
          <p:cNvPr id="13" name="Picture 7" descr="C:\Users\Kent\Documents\Publications\Presentations\2012_07 - vue\harmonics_h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104"/>
            <a:ext cx="4040188" cy="32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Kent\Documents\Publications\Presentations\2012_07 - vue\harmonics_v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599460"/>
            <a:ext cx="4041775" cy="328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562537" y="5013176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err="1" smtClean="0"/>
              <a:t>Undulator</a:t>
            </a:r>
            <a:endParaRPr lang="en-AU" dirty="0" smtClean="0"/>
          </a:p>
          <a:p>
            <a:pPr algn="ctr"/>
            <a:r>
              <a:rPr lang="en-AU" dirty="0" smtClean="0"/>
              <a:t>25 periods</a:t>
            </a:r>
          </a:p>
          <a:p>
            <a:pPr algn="ctr"/>
            <a:r>
              <a:rPr lang="en-AU" dirty="0" smtClean="0"/>
              <a:t>75 mm period</a:t>
            </a:r>
          </a:p>
          <a:p>
            <a:pPr algn="ctr"/>
            <a:r>
              <a:rPr lang="en-AU" dirty="0" smtClean="0"/>
              <a:t>K = 3.85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499992" y="5013176"/>
                <a:ext cx="1728192" cy="1222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Electron beam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AU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  <a:ea typeface="Cambria Math"/>
                        </a:rPr>
                        <m:t>=10 </m:t>
                      </m:r>
                      <m:r>
                        <a:rPr lang="en-AU" b="0" i="1" smtClean="0">
                          <a:latin typeface="Cambria Math"/>
                          <a:ea typeface="Cambria Math"/>
                        </a:rPr>
                        <m:t>𝑛𝑚</m:t>
                      </m:r>
                    </m:oMath>
                  </m:oMathPara>
                </a14:m>
                <a:endParaRPr lang="en-AU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</a:rPr>
                        <m:t>=100 </m:t>
                      </m:r>
                      <m:r>
                        <a:rPr lang="en-AU" b="0" i="1" smtClean="0">
                          <a:latin typeface="Cambria Math"/>
                        </a:rPr>
                        <m:t>𝑝𝑚</m:t>
                      </m:r>
                    </m:oMath>
                  </m:oMathPara>
                </a14:m>
                <a:endParaRPr lang="en-AU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</a:rPr>
                        <m:t>=0.11%</m:t>
                      </m:r>
                    </m:oMath>
                  </m:oMathPara>
                </a14:m>
                <a:endParaRPr lang="en-AU" dirty="0" smtClean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5013176"/>
                <a:ext cx="1728192" cy="1222258"/>
              </a:xfrm>
              <a:prstGeom prst="rect">
                <a:avLst/>
              </a:prstGeom>
              <a:blipFill rotWithShape="1">
                <a:blip r:embed="rId4"/>
                <a:stretch>
                  <a:fillRect l="-2817" t="-248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662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Photon beam brilliance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4916835"/>
          </a:xfrm>
        </p:spPr>
        <p:txBody>
          <a:bodyPr/>
          <a:lstStyle/>
          <a:p>
            <a:r>
              <a:rPr lang="en-AU" dirty="0" smtClean="0"/>
              <a:t>Horizontal </a:t>
            </a:r>
            <a:r>
              <a:rPr lang="en-AU" dirty="0" err="1" smtClean="0"/>
              <a:t>undulator</a:t>
            </a:r>
            <a:endParaRPr lang="en-AU" dirty="0"/>
          </a:p>
          <a:p>
            <a:pPr lvl="1"/>
            <a:r>
              <a:rPr lang="en-AU" dirty="0" smtClean="0"/>
              <a:t>No contrast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4916835"/>
          </a:xfrm>
        </p:spPr>
        <p:txBody>
          <a:bodyPr/>
          <a:lstStyle/>
          <a:p>
            <a:r>
              <a:rPr lang="en-AU" dirty="0" smtClean="0"/>
              <a:t>Vertical </a:t>
            </a:r>
            <a:r>
              <a:rPr lang="en-AU" dirty="0" err="1" smtClean="0"/>
              <a:t>undulator</a:t>
            </a:r>
            <a:endParaRPr lang="en-AU" dirty="0" smtClean="0"/>
          </a:p>
          <a:p>
            <a:pPr lvl="1"/>
            <a:r>
              <a:rPr lang="en-AU" dirty="0" smtClean="0"/>
              <a:t>Even harmonics</a:t>
            </a:r>
            <a:endParaRPr lang="en-AU" dirty="0"/>
          </a:p>
        </p:txBody>
      </p:sp>
      <p:pic>
        <p:nvPicPr>
          <p:cNvPr id="7" name="Picture 2" descr="C:\Users\Kent\Documents\MATLAB\data\und_vert\ASLS\sim_2012_09_12\talk_plots\brilliance_lo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2" y="1880840"/>
            <a:ext cx="9016964" cy="450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6444208" y="2780928"/>
            <a:ext cx="2448272" cy="237626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0121" y="5103990"/>
            <a:ext cx="2160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600" dirty="0"/>
              <a:t>Wootton, et. al. IBIC’12, MOCB04 (2012)</a:t>
            </a:r>
          </a:p>
        </p:txBody>
      </p:sp>
    </p:spTree>
    <p:extLst>
      <p:ext uri="{BB962C8B-B14F-4D97-AF65-F5344CB8AC3E}">
        <p14:creationId xmlns:p14="http://schemas.microsoft.com/office/powerpoint/2010/main" val="872026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Fitting spectra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‘It is evident that the second-harmonic brightness is proportional to the beam </a:t>
            </a:r>
            <a:r>
              <a:rPr lang="en-AU" dirty="0" err="1" smtClean="0"/>
              <a:t>emittance</a:t>
            </a:r>
            <a:r>
              <a:rPr lang="en-AU" dirty="0" smtClean="0"/>
              <a:t> …’ </a:t>
            </a:r>
            <a:r>
              <a:rPr lang="en-AU" sz="1600" dirty="0" err="1" smtClean="0"/>
              <a:t>Dattoli</a:t>
            </a:r>
            <a:r>
              <a:rPr lang="en-AU" sz="1600" dirty="0" smtClean="0"/>
              <a:t> PRE 52(6) 6809-17 (1995)</a:t>
            </a:r>
          </a:p>
          <a:p>
            <a:r>
              <a:rPr lang="en-AU" dirty="0" smtClean="0"/>
              <a:t>I add to this: … the </a:t>
            </a:r>
            <a:r>
              <a:rPr lang="en-AU" dirty="0" err="1" smtClean="0"/>
              <a:t>emittance</a:t>
            </a:r>
            <a:r>
              <a:rPr lang="en-AU" dirty="0" smtClean="0"/>
              <a:t> in the direction of undulations</a:t>
            </a:r>
          </a:p>
          <a:p>
            <a:pPr lvl="1"/>
            <a:r>
              <a:rPr lang="en-AU" dirty="0" smtClean="0"/>
              <a:t>How do we measure photon beam brilliance?</a:t>
            </a:r>
            <a:endParaRPr lang="en-A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08500" y="1412776"/>
            <a:ext cx="4425197" cy="2812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4008" y="4371809"/>
            <a:ext cx="3954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Dattoli</a:t>
            </a:r>
            <a:r>
              <a:rPr lang="en-AU" dirty="0" smtClean="0"/>
              <a:t> PRE 52(6) 6809-17 (1995)</a:t>
            </a:r>
            <a:endParaRPr lang="en-AU" dirty="0"/>
          </a:p>
        </p:txBody>
      </p:sp>
      <p:cxnSp>
        <p:nvCxnSpPr>
          <p:cNvPr id="7" name="Straight Arrow Connector 6"/>
          <p:cNvCxnSpPr>
            <a:stCxn id="8" idx="2"/>
          </p:cNvCxnSpPr>
          <p:nvPr/>
        </p:nvCxnSpPr>
        <p:spPr bwMode="auto">
          <a:xfrm>
            <a:off x="7076595" y="1598445"/>
            <a:ext cx="0" cy="18305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6458956" y="1124744"/>
            <a:ext cx="1235278" cy="4737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tIns="0" bIns="144000" rtlCol="0">
            <a:spAutoFit/>
          </a:bodyPr>
          <a:lstStyle/>
          <a:p>
            <a:r>
              <a:rPr lang="el-GR" sz="3200" baseline="-25000" dirty="0" smtClean="0">
                <a:solidFill>
                  <a:srgbClr val="FF0000"/>
                </a:solidFill>
                <a:latin typeface="Calibri"/>
                <a:cs typeface="Calibri"/>
              </a:rPr>
              <a:t>ε→</a:t>
            </a:r>
            <a:r>
              <a:rPr lang="en-AU" sz="3200" baseline="-25000" dirty="0" smtClean="0">
                <a:solidFill>
                  <a:srgbClr val="FF0000"/>
                </a:solidFill>
                <a:latin typeface="Calibri"/>
                <a:cs typeface="Calibri"/>
              </a:rPr>
              <a:t>small</a:t>
            </a:r>
            <a:endParaRPr lang="en-AU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881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Pinhole flux ratio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4525963"/>
          </a:xfrm>
        </p:spPr>
        <p:txBody>
          <a:bodyPr/>
          <a:lstStyle/>
          <a:p>
            <a:r>
              <a:rPr lang="en-AU" dirty="0" smtClean="0"/>
              <a:t>Electron </a:t>
            </a:r>
            <a:r>
              <a:rPr lang="en-AU" dirty="0" err="1" smtClean="0"/>
              <a:t>wakefield</a:t>
            </a:r>
            <a:r>
              <a:rPr lang="en-AU" dirty="0" smtClean="0"/>
              <a:t> accelerator</a:t>
            </a:r>
          </a:p>
          <a:p>
            <a:r>
              <a:rPr lang="en-AU" dirty="0" smtClean="0"/>
              <a:t>Flux ratio </a:t>
            </a:r>
            <a:r>
              <a:rPr lang="en-AU" i="1" dirty="0" smtClean="0"/>
              <a:t>F</a:t>
            </a:r>
            <a:r>
              <a:rPr lang="en-AU" baseline="-25000" dirty="0" smtClean="0"/>
              <a:t>n-1</a:t>
            </a:r>
            <a:r>
              <a:rPr lang="en-AU" dirty="0" smtClean="0"/>
              <a:t> / </a:t>
            </a:r>
            <a:r>
              <a:rPr lang="en-AU" i="1" dirty="0" err="1" smtClean="0"/>
              <a:t>F</a:t>
            </a:r>
            <a:r>
              <a:rPr lang="en-AU" baseline="-25000" dirty="0" err="1" smtClean="0"/>
              <a:t>n</a:t>
            </a:r>
            <a:endParaRPr lang="en-AU" baseline="-25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88113" y="2564904"/>
            <a:ext cx="4009621" cy="288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338137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01008"/>
            <a:ext cx="305752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136952" y="5589240"/>
            <a:ext cx="4827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M. </a:t>
            </a:r>
            <a:r>
              <a:rPr lang="en-AU" dirty="0" err="1" smtClean="0"/>
              <a:t>Bakeman</a:t>
            </a:r>
            <a:r>
              <a:rPr lang="en-AU" dirty="0" smtClean="0"/>
              <a:t> </a:t>
            </a:r>
            <a:r>
              <a:rPr lang="en-AU" dirty="0"/>
              <a:t>et al., PAC 2009, </a:t>
            </a:r>
            <a:r>
              <a:rPr lang="en-AU" dirty="0" smtClean="0"/>
              <a:t>WE6RFP074</a:t>
            </a:r>
          </a:p>
          <a:p>
            <a:r>
              <a:rPr lang="en-AU" dirty="0"/>
              <a:t>M. </a:t>
            </a:r>
            <a:r>
              <a:rPr lang="en-AU" dirty="0" err="1"/>
              <a:t>Bakeman</a:t>
            </a:r>
            <a:r>
              <a:rPr lang="en-AU" dirty="0"/>
              <a:t>, et al., PAC 2011, </a:t>
            </a:r>
            <a:r>
              <a:rPr lang="en-AU" dirty="0" smtClean="0"/>
              <a:t>MOP161</a:t>
            </a:r>
            <a:endParaRPr lang="en-AU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755576" y="2291556"/>
            <a:ext cx="12961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14" idx="3"/>
          </p:cNvCxnSpPr>
          <p:nvPr/>
        </p:nvCxnSpPr>
        <p:spPr bwMode="auto">
          <a:xfrm>
            <a:off x="755576" y="2996952"/>
            <a:ext cx="100811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51520" y="2106890"/>
            <a:ext cx="50405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AU" i="1" dirty="0" smtClean="0">
                <a:solidFill>
                  <a:srgbClr val="FF0000"/>
                </a:solidFill>
              </a:rPr>
              <a:t>F</a:t>
            </a:r>
            <a:r>
              <a:rPr lang="en-AU" baseline="-25000" dirty="0" smtClean="0">
                <a:solidFill>
                  <a:srgbClr val="FF0000"/>
                </a:solidFill>
              </a:rPr>
              <a:t>3</a:t>
            </a:r>
            <a:endParaRPr lang="en-AU" baseline="-25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2812286"/>
            <a:ext cx="50405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AU" i="1" dirty="0" smtClean="0">
                <a:solidFill>
                  <a:srgbClr val="FF0000"/>
                </a:solidFill>
              </a:rPr>
              <a:t>F</a:t>
            </a:r>
            <a:r>
              <a:rPr lang="en-AU" baseline="-25000" dirty="0" smtClean="0">
                <a:solidFill>
                  <a:srgbClr val="FF0000"/>
                </a:solidFill>
              </a:rPr>
              <a:t>2</a:t>
            </a:r>
            <a:endParaRPr lang="en-AU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28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003368"/>
      </a:accent2>
      <a:accent3>
        <a:srgbClr val="FFFFFF"/>
      </a:accent3>
      <a:accent4>
        <a:srgbClr val="000000"/>
      </a:accent4>
      <a:accent5>
        <a:srgbClr val="DAEDEF"/>
      </a:accent5>
      <a:accent6>
        <a:srgbClr val="002D5E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003368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2D5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nk Presentation 14">
    <a:dk1>
      <a:srgbClr val="000000"/>
    </a:dk1>
    <a:lt1>
      <a:srgbClr val="FFFFFF"/>
    </a:lt1>
    <a:dk2>
      <a:srgbClr val="FFFFFF"/>
    </a:dk2>
    <a:lt2>
      <a:srgbClr val="808080"/>
    </a:lt2>
    <a:accent1>
      <a:srgbClr val="BBE0E3"/>
    </a:accent1>
    <a:accent2>
      <a:srgbClr val="003368"/>
    </a:accent2>
    <a:accent3>
      <a:srgbClr val="FFFFFF"/>
    </a:accent3>
    <a:accent4>
      <a:srgbClr val="000000"/>
    </a:accent4>
    <a:accent5>
      <a:srgbClr val="DAEDEF"/>
    </a:accent5>
    <a:accent6>
      <a:srgbClr val="002D5E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Blank Presentation 14">
    <a:dk1>
      <a:srgbClr val="000000"/>
    </a:dk1>
    <a:lt1>
      <a:srgbClr val="FFFFFF"/>
    </a:lt1>
    <a:dk2>
      <a:srgbClr val="FFFFFF"/>
    </a:dk2>
    <a:lt2>
      <a:srgbClr val="808080"/>
    </a:lt2>
    <a:accent1>
      <a:srgbClr val="BBE0E3"/>
    </a:accent1>
    <a:accent2>
      <a:srgbClr val="003368"/>
    </a:accent2>
    <a:accent3>
      <a:srgbClr val="FFFFFF"/>
    </a:accent3>
    <a:accent4>
      <a:srgbClr val="000000"/>
    </a:accent4>
    <a:accent5>
      <a:srgbClr val="DAEDEF"/>
    </a:accent5>
    <a:accent6>
      <a:srgbClr val="002D5E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Blank Presentation 14">
    <a:dk1>
      <a:srgbClr val="000000"/>
    </a:dk1>
    <a:lt1>
      <a:srgbClr val="FFFFFF"/>
    </a:lt1>
    <a:dk2>
      <a:srgbClr val="FFFFFF"/>
    </a:dk2>
    <a:lt2>
      <a:srgbClr val="808080"/>
    </a:lt2>
    <a:accent1>
      <a:srgbClr val="BBE0E3"/>
    </a:accent1>
    <a:accent2>
      <a:srgbClr val="003368"/>
    </a:accent2>
    <a:accent3>
      <a:srgbClr val="FFFFFF"/>
    </a:accent3>
    <a:accent4>
      <a:srgbClr val="000000"/>
    </a:accent4>
    <a:accent5>
      <a:srgbClr val="DAEDEF"/>
    </a:accent5>
    <a:accent6>
      <a:srgbClr val="002D5E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Blank Presentation 14">
    <a:dk1>
      <a:srgbClr val="000000"/>
    </a:dk1>
    <a:lt1>
      <a:srgbClr val="FFFFFF"/>
    </a:lt1>
    <a:dk2>
      <a:srgbClr val="FFFFFF"/>
    </a:dk2>
    <a:lt2>
      <a:srgbClr val="808080"/>
    </a:lt2>
    <a:accent1>
      <a:srgbClr val="BBE0E3"/>
    </a:accent1>
    <a:accent2>
      <a:srgbClr val="003368"/>
    </a:accent2>
    <a:accent3>
      <a:srgbClr val="FFFFFF"/>
    </a:accent3>
    <a:accent4>
      <a:srgbClr val="000000"/>
    </a:accent4>
    <a:accent5>
      <a:srgbClr val="DAEDEF"/>
    </a:accent5>
    <a:accent6>
      <a:srgbClr val="002D5E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Blank Presentation 14">
    <a:dk1>
      <a:srgbClr val="000000"/>
    </a:dk1>
    <a:lt1>
      <a:srgbClr val="FFFFFF"/>
    </a:lt1>
    <a:dk2>
      <a:srgbClr val="FFFFFF"/>
    </a:dk2>
    <a:lt2>
      <a:srgbClr val="808080"/>
    </a:lt2>
    <a:accent1>
      <a:srgbClr val="BBE0E3"/>
    </a:accent1>
    <a:accent2>
      <a:srgbClr val="003368"/>
    </a:accent2>
    <a:accent3>
      <a:srgbClr val="FFFFFF"/>
    </a:accent3>
    <a:accent4>
      <a:srgbClr val="000000"/>
    </a:accent4>
    <a:accent5>
      <a:srgbClr val="DAEDEF"/>
    </a:accent5>
    <a:accent6>
      <a:srgbClr val="002D5E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Blank Presentation 14">
    <a:dk1>
      <a:srgbClr val="000000"/>
    </a:dk1>
    <a:lt1>
      <a:srgbClr val="FFFFFF"/>
    </a:lt1>
    <a:dk2>
      <a:srgbClr val="FFFFFF"/>
    </a:dk2>
    <a:lt2>
      <a:srgbClr val="808080"/>
    </a:lt2>
    <a:accent1>
      <a:srgbClr val="BBE0E3"/>
    </a:accent1>
    <a:accent2>
      <a:srgbClr val="003368"/>
    </a:accent2>
    <a:accent3>
      <a:srgbClr val="FFFFFF"/>
    </a:accent3>
    <a:accent4>
      <a:srgbClr val="000000"/>
    </a:accent4>
    <a:accent5>
      <a:srgbClr val="DAEDEF"/>
    </a:accent5>
    <a:accent6>
      <a:srgbClr val="002D5E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Blank Presentation 14">
    <a:dk1>
      <a:srgbClr val="000000"/>
    </a:dk1>
    <a:lt1>
      <a:srgbClr val="FFFFFF"/>
    </a:lt1>
    <a:dk2>
      <a:srgbClr val="FFFFFF"/>
    </a:dk2>
    <a:lt2>
      <a:srgbClr val="808080"/>
    </a:lt2>
    <a:accent1>
      <a:srgbClr val="BBE0E3"/>
    </a:accent1>
    <a:accent2>
      <a:srgbClr val="003368"/>
    </a:accent2>
    <a:accent3>
      <a:srgbClr val="FFFFFF"/>
    </a:accent3>
    <a:accent4>
      <a:srgbClr val="000000"/>
    </a:accent4>
    <a:accent5>
      <a:srgbClr val="DAEDEF"/>
    </a:accent5>
    <a:accent6>
      <a:srgbClr val="002D5E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Blank Presentation 14">
    <a:dk1>
      <a:srgbClr val="000000"/>
    </a:dk1>
    <a:lt1>
      <a:srgbClr val="FFFFFF"/>
    </a:lt1>
    <a:dk2>
      <a:srgbClr val="FFFFFF"/>
    </a:dk2>
    <a:lt2>
      <a:srgbClr val="808080"/>
    </a:lt2>
    <a:accent1>
      <a:srgbClr val="BBE0E3"/>
    </a:accent1>
    <a:accent2>
      <a:srgbClr val="003368"/>
    </a:accent2>
    <a:accent3>
      <a:srgbClr val="FFFFFF"/>
    </a:accent3>
    <a:accent4>
      <a:srgbClr val="000000"/>
    </a:accent4>
    <a:accent5>
      <a:srgbClr val="DAEDEF"/>
    </a:accent5>
    <a:accent6>
      <a:srgbClr val="002D5E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Blank Presentation 14">
    <a:dk1>
      <a:srgbClr val="000000"/>
    </a:dk1>
    <a:lt1>
      <a:srgbClr val="FFFFFF"/>
    </a:lt1>
    <a:dk2>
      <a:srgbClr val="FFFFFF"/>
    </a:dk2>
    <a:lt2>
      <a:srgbClr val="808080"/>
    </a:lt2>
    <a:accent1>
      <a:srgbClr val="BBE0E3"/>
    </a:accent1>
    <a:accent2>
      <a:srgbClr val="003368"/>
    </a:accent2>
    <a:accent3>
      <a:srgbClr val="FFFFFF"/>
    </a:accent3>
    <a:accent4>
      <a:srgbClr val="000000"/>
    </a:accent4>
    <a:accent5>
      <a:srgbClr val="DAEDEF"/>
    </a:accent5>
    <a:accent6>
      <a:srgbClr val="002D5E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4452</TotalTime>
  <Words>1130</Words>
  <Application>Microsoft Office PowerPoint</Application>
  <PresentationFormat>On-screen Show (4:3)</PresentationFormat>
  <Paragraphs>204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Cambria Math</vt:lpstr>
      <vt:lpstr>ＭＳ Ｐゴシック</vt:lpstr>
      <vt:lpstr>Blank Presentation</vt:lpstr>
      <vt:lpstr>Measurements of ultra-low emittances using a vertical undulator</vt:lpstr>
      <vt:lpstr>Motivation</vt:lpstr>
      <vt:lpstr>Synchrotron light vertical emittance monitors</vt:lpstr>
      <vt:lpstr>Undulator diagnostics</vt:lpstr>
      <vt:lpstr>Undulator beam projection</vt:lpstr>
      <vt:lpstr>Undulator projection measurements</vt:lpstr>
      <vt:lpstr>Photon beam brilliance</vt:lpstr>
      <vt:lpstr>Fitting spectra</vt:lpstr>
      <vt:lpstr>Pinhole flux ratio</vt:lpstr>
      <vt:lpstr>Advanced Planar Polarised Light Emitter-II Modes of operation</vt:lpstr>
      <vt:lpstr>Soft x-ray undulator beamline</vt:lpstr>
      <vt:lpstr>Soft x-ray undulator beamline</vt:lpstr>
      <vt:lpstr>Detector</vt:lpstr>
      <vt:lpstr>Photodiode choice</vt:lpstr>
      <vt:lpstr>Measured undulator spectrum</vt:lpstr>
      <vt:lpstr>Undulator projection measurements</vt:lpstr>
      <vt:lpstr>Emittance envelopes</vt:lpstr>
      <vt:lpstr>Where to?</vt:lpstr>
      <vt:lpstr>Rejection of horizontal polarisation</vt:lpstr>
      <vt:lpstr>New experiments</vt:lpstr>
      <vt:lpstr>Summary</vt:lpstr>
      <vt:lpstr>Thank-you!</vt:lpstr>
      <vt:lpstr>References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Vertical undulator measurement of vertical emittance</dc:title>
  <dc:creator>Kent Wootton</dc:creator>
  <cp:lastModifiedBy>Kent Wootton</cp:lastModifiedBy>
  <cp:revision>267</cp:revision>
  <dcterms:created xsi:type="dcterms:W3CDTF">2012-07-16T00:47:59Z</dcterms:created>
  <dcterms:modified xsi:type="dcterms:W3CDTF">2012-10-23T00:59:17Z</dcterms:modified>
</cp:coreProperties>
</file>