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81" r:id="rId9"/>
    <p:sldId id="273" r:id="rId10"/>
    <p:sldId id="265" r:id="rId11"/>
    <p:sldId id="268" r:id="rId12"/>
    <p:sldId id="263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9" r:id="rId22"/>
    <p:sldId id="278" r:id="rId23"/>
    <p:sldId id="280" r:id="rId2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3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BA91111-B1A5-468E-883F-61D8AD9B64E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smtClean="0"/>
              <a:t>dsfghrgy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090DBAB-A9F6-413D-A57D-0E4A645C2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FB75CF6-E1D3-42EB-B86E-96EB0C28A50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smtClean="0"/>
              <a:t>dsfghrgy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A5BD51C-35BF-453F-9C4C-626283DA4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fr-FR" smtClean="0">
                <a:latin typeface="Arial" pitchFamily="34" charset="0"/>
                <a:cs typeface="Arial" pitchFamily="34" charset="0"/>
              </a:rPr>
              <a:t>- Mostly when the vacuum was temporarily not good:</a:t>
            </a: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4990F9-AF7C-4978-A5F0-3D0550CCDB9D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dsfghrgy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BD51C-35BF-453F-9C4C-626283DA4C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dsfghrgy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9EF33F-F329-4C61-9834-DDEA7B3387E2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60BC4-2780-438E-AE28-A8503CDC8A16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18ED5-42ED-4417-A16D-FBA95F75291A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A75122-3A4C-4D22-BD02-0DB29CEF3282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9A4B9-5BCC-4269-860F-411E7EBA21AF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E440-2887-4351-99AF-8E6D3D72031D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F0129-84EF-4169-ABA4-74AA676A4CB8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D0BC5-22CC-492C-AFBA-9BA03A257E09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573A-0412-4256-BEA7-3FB3FAD15668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1791B8-DFE4-4BC1-9E05-B20A123B2D21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7A9B21-1FC5-4C2D-9490-5BF7E0010561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8E01822-676F-464D-862F-AF7B9086181C}" type="datetime1">
              <a:rPr lang="en-US" smtClean="0"/>
              <a:pPr/>
              <a:t>10/25/2012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8.emf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9540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 Accurate Model of Beam Ion instability &amp; </a:t>
            </a:r>
            <a:br>
              <a:rPr lang="en-US" dirty="0" smtClean="0"/>
            </a:br>
            <a:r>
              <a:rPr lang="en-US" dirty="0" smtClean="0">
                <a:solidFill>
                  <a:srgbClr val="00B0F0"/>
                </a:solidFill>
              </a:rPr>
              <a:t>its application to ILC DR and SPEAR3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7406640" cy="1752600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smtClean="0"/>
              <a:t>Lanfa </a:t>
            </a:r>
            <a:r>
              <a:rPr lang="en-US" dirty="0" smtClean="0"/>
              <a:t>Wang, </a:t>
            </a:r>
            <a:r>
              <a:rPr lang="en-US" dirty="0" smtClean="0"/>
              <a:t>M. Pivi, T. O. Raubenheimer and J. Safranek</a:t>
            </a:r>
            <a:endParaRPr lang="en-US" dirty="0" smtClean="0"/>
          </a:p>
          <a:p>
            <a:pPr algn="ctr"/>
            <a:r>
              <a:rPr lang="en-US" dirty="0" smtClean="0"/>
              <a:t>LCWS2012</a:t>
            </a:r>
          </a:p>
          <a:p>
            <a:pPr algn="ctr"/>
            <a:r>
              <a:rPr lang="en-US" dirty="0" smtClean="0"/>
              <a:t>Arlington, Texas, USA </a:t>
            </a:r>
          </a:p>
          <a:p>
            <a:pPr algn="ctr"/>
            <a:r>
              <a:rPr lang="en-US" dirty="0" smtClean="0"/>
              <a:t> October 22-26. </a:t>
            </a:r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55626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*Submitted to Phys. Rev. ST </a:t>
            </a:r>
            <a:r>
              <a:rPr lang="en-US" dirty="0" err="1" smtClean="0"/>
              <a:t>Accel</a:t>
            </a:r>
            <a:r>
              <a:rPr lang="en-US" dirty="0" smtClean="0"/>
              <a:t>. Beams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6096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Summary of beam-ion instability Theory</a:t>
            </a:r>
          </a:p>
        </p:txBody>
      </p:sp>
      <p:sp>
        <p:nvSpPr>
          <p:cNvPr id="19465" name="Text Box 18"/>
          <p:cNvSpPr txBox="1">
            <a:spLocks noChangeArrowheads="1"/>
          </p:cNvSpPr>
          <p:nvPr/>
        </p:nvSpPr>
        <p:spPr bwMode="auto">
          <a:xfrm>
            <a:off x="762000" y="6491287"/>
            <a:ext cx="762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0000FF"/>
                </a:solidFill>
              </a:rPr>
              <a:t>Growth rate is proportional to the </a:t>
            </a:r>
            <a:r>
              <a:rPr lang="en-US" b="1" dirty="0">
                <a:solidFill>
                  <a:srgbClr val="660066"/>
                </a:solidFill>
              </a:rPr>
              <a:t>ion density</a:t>
            </a:r>
            <a:r>
              <a:rPr lang="en-US" b="1" dirty="0">
                <a:solidFill>
                  <a:srgbClr val="0000FF"/>
                </a:solidFill>
              </a:rPr>
              <a:t> and </a:t>
            </a:r>
            <a:r>
              <a:rPr lang="en-US" b="1" dirty="0">
                <a:solidFill>
                  <a:srgbClr val="FF0000"/>
                </a:solidFill>
              </a:rPr>
              <a:t>Q</a:t>
            </a:r>
            <a:r>
              <a:rPr lang="en-US" b="1" dirty="0">
                <a:solidFill>
                  <a:srgbClr val="0000FF"/>
                </a:solidFill>
              </a:rPr>
              <a:t> of the wake!!</a:t>
            </a:r>
          </a:p>
        </p:txBody>
      </p:sp>
      <p:sp>
        <p:nvSpPr>
          <p:cNvPr id="19466" name="Text Box 16"/>
          <p:cNvSpPr txBox="1">
            <a:spLocks noChangeArrowheads="1"/>
          </p:cNvSpPr>
          <p:nvPr/>
        </p:nvSpPr>
        <p:spPr bwMode="auto">
          <a:xfrm>
            <a:off x="0" y="609600"/>
            <a:ext cx="441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rgbClr val="0070C0"/>
                </a:solidFill>
              </a:rPr>
              <a:t>FII (single bunch train with long gap)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143000" y="3810000"/>
            <a:ext cx="586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(</a:t>
            </a:r>
            <a:r>
              <a:rPr lang="en-US" dirty="0" smtClean="0"/>
              <a:t>Gennady Stupakov, </a:t>
            </a:r>
            <a:r>
              <a:rPr lang="en-US" dirty="0"/>
              <a:t>KEK Proceedings 96-6)</a:t>
            </a:r>
          </a:p>
        </p:txBody>
      </p:sp>
      <p:sp>
        <p:nvSpPr>
          <p:cNvPr id="194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59" name="Object 7"/>
          <p:cNvGraphicFramePr>
            <a:graphicFrameLocks noChangeAspect="1"/>
          </p:cNvGraphicFramePr>
          <p:nvPr/>
        </p:nvGraphicFramePr>
        <p:xfrm>
          <a:off x="1212850" y="4086225"/>
          <a:ext cx="4918075" cy="782638"/>
        </p:xfrm>
        <a:graphic>
          <a:graphicData uri="http://schemas.openxmlformats.org/presentationml/2006/ole">
            <p:oleObj spid="_x0000_s1027" name="Equation" r:id="rId4" imgW="3187440" imgH="507960" progId="Equation.3">
              <p:embed/>
            </p:oleObj>
          </a:graphicData>
        </a:graphic>
      </p:graphicFrame>
      <p:sp>
        <p:nvSpPr>
          <p:cNvPr id="1947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60" name="Object 9"/>
          <p:cNvGraphicFramePr>
            <a:graphicFrameLocks noChangeAspect="1"/>
          </p:cNvGraphicFramePr>
          <p:nvPr/>
        </p:nvGraphicFramePr>
        <p:xfrm>
          <a:off x="6507163" y="4181475"/>
          <a:ext cx="2395537" cy="439738"/>
        </p:xfrm>
        <a:graphic>
          <a:graphicData uri="http://schemas.openxmlformats.org/presentationml/2006/ole">
            <p:oleObj spid="_x0000_s1028" name="Equation" r:id="rId5" imgW="1498320" imgH="279360" progId="Equation.3">
              <p:embed/>
            </p:oleObj>
          </a:graphicData>
        </a:graphic>
      </p:graphicFrame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152400" y="5257800"/>
            <a:ext cx="899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Uniform/Multi-bunch-train filling  (</a:t>
            </a:r>
            <a:r>
              <a:rPr lang="en-US" i="1" dirty="0" smtClean="0"/>
              <a:t>Includes both nonlinear space charge and optics</a:t>
            </a:r>
            <a:r>
              <a:rPr lang="en-US" dirty="0"/>
              <a:t>)</a:t>
            </a:r>
            <a:endParaRPr lang="en-US" i="1" dirty="0" smtClean="0"/>
          </a:p>
        </p:txBody>
      </p:sp>
      <p:sp>
        <p:nvSpPr>
          <p:cNvPr id="1947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5" name="TextBox 19"/>
          <p:cNvSpPr txBox="1">
            <a:spLocks noChangeArrowheads="1"/>
          </p:cNvSpPr>
          <p:nvPr/>
        </p:nvSpPr>
        <p:spPr bwMode="auto">
          <a:xfrm>
            <a:off x="1066800" y="1295400"/>
            <a:ext cx="63848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(T. O. Raubenheimer and Frank Zimmermann, PRE,51,5487,1995</a:t>
            </a:r>
            <a:r>
              <a:rPr lang="en-US" dirty="0"/>
              <a:t>)</a:t>
            </a:r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9461" name="Object 19"/>
          <p:cNvGraphicFramePr>
            <a:graphicFrameLocks noChangeAspect="1"/>
          </p:cNvGraphicFramePr>
          <p:nvPr/>
        </p:nvGraphicFramePr>
        <p:xfrm>
          <a:off x="1212850" y="5715000"/>
          <a:ext cx="1687513" cy="792163"/>
        </p:xfrm>
        <a:graphic>
          <a:graphicData uri="http://schemas.openxmlformats.org/presentationml/2006/ole">
            <p:oleObj spid="_x0000_s1029" name="Equation" r:id="rId6" imgW="914400" imgH="444240" progId="Equation.3">
              <p:embed/>
            </p:oleObj>
          </a:graphicData>
        </a:graphic>
      </p:graphicFrame>
      <p:sp>
        <p:nvSpPr>
          <p:cNvPr id="1947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9" name="TextBox 25"/>
          <p:cNvSpPr txBox="1">
            <a:spLocks noChangeArrowheads="1"/>
          </p:cNvSpPr>
          <p:nvPr/>
        </p:nvSpPr>
        <p:spPr bwMode="auto">
          <a:xfrm>
            <a:off x="1066800" y="4800600"/>
            <a:ext cx="75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Nonlinear regime </a:t>
            </a:r>
            <a:r>
              <a:rPr lang="en-US" dirty="0" smtClean="0">
                <a:solidFill>
                  <a:srgbClr val="C00000"/>
                </a:solidFill>
              </a:rPr>
              <a:t>(nonlinear space charge regime)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480" name="TextBox 26"/>
          <p:cNvSpPr txBox="1">
            <a:spLocks noChangeArrowheads="1"/>
          </p:cNvSpPr>
          <p:nvPr/>
        </p:nvSpPr>
        <p:spPr bwMode="auto">
          <a:xfrm>
            <a:off x="533400" y="914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(I)</a:t>
            </a:r>
          </a:p>
        </p:txBody>
      </p:sp>
      <p:sp>
        <p:nvSpPr>
          <p:cNvPr id="19481" name="TextBox 27"/>
          <p:cNvSpPr txBox="1">
            <a:spLocks noChangeArrowheads="1"/>
          </p:cNvSpPr>
          <p:nvPr/>
        </p:nvSpPr>
        <p:spPr bwMode="auto">
          <a:xfrm>
            <a:off x="457200" y="35052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III)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482" name="TextBox 28"/>
          <p:cNvSpPr txBox="1">
            <a:spLocks noChangeArrowheads="1"/>
          </p:cNvSpPr>
          <p:nvPr/>
        </p:nvSpPr>
        <p:spPr bwMode="auto">
          <a:xfrm>
            <a:off x="457200" y="4800600"/>
            <a:ext cx="631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IV)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483" name="Rectangle 29"/>
          <p:cNvSpPr>
            <a:spLocks noChangeArrowheads="1"/>
          </p:cNvSpPr>
          <p:nvPr/>
        </p:nvSpPr>
        <p:spPr bwMode="auto">
          <a:xfrm>
            <a:off x="838200" y="914400"/>
            <a:ext cx="716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Quasi-exponential </a:t>
            </a:r>
            <a:r>
              <a:rPr lang="en-US" dirty="0" smtClean="0">
                <a:solidFill>
                  <a:srgbClr val="3366FF"/>
                </a:solidFill>
              </a:rPr>
              <a:t>growth (</a:t>
            </a:r>
            <a:r>
              <a:rPr lang="en-US" dirty="0" smtClean="0"/>
              <a:t>linear force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  <a:endParaRPr lang="en-US" dirty="0"/>
          </a:p>
        </p:txBody>
      </p:sp>
      <p:sp>
        <p:nvSpPr>
          <p:cNvPr id="19484" name="Rectangle 30"/>
          <p:cNvSpPr>
            <a:spLocks noChangeArrowheads="1"/>
          </p:cNvSpPr>
          <p:nvPr/>
        </p:nvSpPr>
        <p:spPr bwMode="auto">
          <a:xfrm>
            <a:off x="1066800" y="3505200"/>
            <a:ext cx="79850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Exponential </a:t>
            </a:r>
            <a:r>
              <a:rPr lang="en-US" dirty="0" smtClean="0">
                <a:solidFill>
                  <a:srgbClr val="00B0F0"/>
                </a:solidFill>
              </a:rPr>
              <a:t>growth (</a:t>
            </a:r>
            <a:r>
              <a:rPr lang="en-US" dirty="0" smtClean="0"/>
              <a:t>Linear space charge + Optics with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</a:rPr>
              <a:t>large frequency spread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9462" name="Object 26"/>
          <p:cNvGraphicFramePr>
            <a:graphicFrameLocks noChangeAspect="1"/>
          </p:cNvGraphicFramePr>
          <p:nvPr/>
        </p:nvGraphicFramePr>
        <p:xfrm>
          <a:off x="1143000" y="1676400"/>
          <a:ext cx="3657600" cy="704850"/>
        </p:xfrm>
        <a:graphic>
          <a:graphicData uri="http://schemas.openxmlformats.org/presentationml/2006/ole">
            <p:oleObj spid="_x0000_s1030" name="Equation" r:id="rId7" imgW="2374900" imgH="457200" progId="Equation.3">
              <p:embed/>
            </p:oleObj>
          </a:graphicData>
        </a:graphic>
      </p:graphicFrame>
      <p:sp>
        <p:nvSpPr>
          <p:cNvPr id="19485" name="Date Placeholder 2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8E97854-9644-4650-8FA0-07284A33DA91}" type="datetime1">
              <a:rPr lang="en-US" smtClean="0">
                <a:latin typeface="Arial" pitchFamily="34" charset="0"/>
                <a:cs typeface="Arial" pitchFamily="34" charset="0"/>
              </a:rPr>
              <a:pPr/>
              <a:t>10/25/2012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86" name="Footer Placeholder 2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L. Wang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AA9E8-3E48-4319-B1E8-EB8B62D6BC2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029200" y="5867400"/>
          <a:ext cx="1739900" cy="723900"/>
        </p:xfrm>
        <a:graphic>
          <a:graphicData uri="http://schemas.openxmlformats.org/presentationml/2006/ole">
            <p:oleObj spid="_x0000_s1031" name="Equation" r:id="rId8" imgW="1066680" imgH="444240" progId="Equation.3">
              <p:embed/>
            </p:oleObj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867400" y="4800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(S. </a:t>
            </a:r>
            <a:r>
              <a:rPr lang="en-US" dirty="0" err="1" smtClean="0"/>
              <a:t>Heifets</a:t>
            </a:r>
            <a:r>
              <a:rPr lang="en-US" dirty="0" smtClean="0"/>
              <a:t>, PEP-II AP note, 95-20)</a:t>
            </a: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5029200" y="1600200"/>
          <a:ext cx="1905000" cy="632707"/>
        </p:xfrm>
        <a:graphic>
          <a:graphicData uri="http://schemas.openxmlformats.org/presentationml/2006/ole">
            <p:oleObj spid="_x0000_s1032" name="Equation" r:id="rId9" imgW="1307880" imgH="444240" progId="Equation.3">
              <p:embed/>
            </p:oleObj>
          </a:graphicData>
        </a:graphic>
      </p:graphicFrame>
      <p:sp>
        <p:nvSpPr>
          <p:cNvPr id="37" name="TextBox 26"/>
          <p:cNvSpPr txBox="1">
            <a:spLocks noChangeArrowheads="1"/>
          </p:cNvSpPr>
          <p:nvPr/>
        </p:nvSpPr>
        <p:spPr bwMode="auto">
          <a:xfrm>
            <a:off x="457200" y="22860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(II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6963611" y="1600200"/>
          <a:ext cx="2180389" cy="572729"/>
        </p:xfrm>
        <a:graphic>
          <a:graphicData uri="http://schemas.openxmlformats.org/presentationml/2006/ole">
            <p:oleObj spid="_x0000_s1034" name="Equation" r:id="rId10" imgW="2070100" imgH="546100" progId="Equation.3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8" name="Object 7"/>
          <p:cNvGraphicFramePr>
            <a:graphicFrameLocks noChangeAspect="1"/>
          </p:cNvGraphicFramePr>
          <p:nvPr/>
        </p:nvGraphicFramePr>
        <p:xfrm>
          <a:off x="1658938" y="2895600"/>
          <a:ext cx="2644775" cy="723900"/>
        </p:xfrm>
        <a:graphic>
          <a:graphicData uri="http://schemas.openxmlformats.org/presentationml/2006/ole">
            <p:oleObj spid="_x0000_s1038" name="Equation" r:id="rId11" imgW="1714320" imgH="469800" progId="Equation.3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990600" y="2590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(E. Kim and K. Ohmi, Japanese Journal of Applied Physics 48 (2009) 086501)</a:t>
            </a:r>
            <a:endParaRPr lang="en-US" dirty="0"/>
          </a:p>
        </p:txBody>
      </p: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990600" y="2286000"/>
            <a:ext cx="716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Exponential growth (includes </a:t>
            </a:r>
            <a:r>
              <a:rPr lang="en-US" dirty="0" smtClean="0"/>
              <a:t>nonlinear space charge force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048000" y="5562600"/>
            <a:ext cx="4060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 smtClean="0"/>
              <a:t>(L. Wang, et. al. PRSTAB 14, 084401, 2011)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648200" y="3048000"/>
            <a:ext cx="2958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(only when time is small?)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9262120">
            <a:off x="1546070" y="1973176"/>
            <a:ext cx="762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Can we include all effects together?</a:t>
            </a:r>
          </a:p>
          <a:p>
            <a:r>
              <a:rPr lang="en-US" sz="3200" b="1" dirty="0" smtClean="0">
                <a:solidFill>
                  <a:srgbClr val="00B0F0"/>
                </a:solidFill>
              </a:rPr>
              <a:t>Nonlinear space charge</a:t>
            </a:r>
            <a:r>
              <a:rPr lang="en-US" sz="3200" b="1" dirty="0" smtClean="0">
                <a:solidFill>
                  <a:srgbClr val="7030A0"/>
                </a:solidFill>
              </a:rPr>
              <a:t>; </a:t>
            </a:r>
          </a:p>
          <a:p>
            <a:r>
              <a:rPr lang="en-US" sz="3200" b="1" dirty="0" smtClean="0">
                <a:solidFill>
                  <a:srgbClr val="00B050"/>
                </a:solidFill>
              </a:rPr>
              <a:t>Arbitrary Beam optics;</a:t>
            </a:r>
          </a:p>
          <a:p>
            <a:r>
              <a:rPr lang="en-US" sz="3200" b="1" dirty="0" smtClean="0">
                <a:solidFill>
                  <a:srgbClr val="C00000"/>
                </a:solidFill>
              </a:rPr>
              <a:t>Arbitrary Multiple gas species vacuum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848600" cy="1143000"/>
          </a:xfrm>
        </p:spPr>
        <p:txBody>
          <a:bodyPr/>
          <a:lstStyle/>
          <a:p>
            <a:pPr eaLnBrk="1" hangingPunct="1"/>
            <a:r>
              <a:rPr lang="en-US" sz="3800" dirty="0" smtClean="0"/>
              <a:t>Our method: Wake function</a:t>
            </a:r>
            <a:endParaRPr lang="en-US" sz="3800" dirty="0" smtClean="0">
              <a:solidFill>
                <a:srgbClr val="3366FF"/>
              </a:solidFill>
            </a:endParaRPr>
          </a:p>
        </p:txBody>
      </p:sp>
      <p:sp>
        <p:nvSpPr>
          <p:cNvPr id="100355" name="Text Box 86"/>
          <p:cNvSpPr txBox="1">
            <a:spLocks noChangeArrowheads="1"/>
          </p:cNvSpPr>
          <p:nvPr/>
        </p:nvSpPr>
        <p:spPr bwMode="auto">
          <a:xfrm>
            <a:off x="914400" y="838200"/>
            <a:ext cx="8077200" cy="13388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ja-JP" b="1" dirty="0" smtClean="0">
                <a:solidFill>
                  <a:srgbClr val="FF0000"/>
                </a:solidFill>
                <a:ea typeface="MS PGothic" pitchFamily="34" charset="-128"/>
              </a:rPr>
              <a:t>The nonlinear space charge force is included. </a:t>
            </a:r>
            <a:r>
              <a:rPr lang="en-US" b="1" dirty="0" smtClean="0">
                <a:solidFill>
                  <a:srgbClr val="7030A0"/>
                </a:solidFill>
              </a:rPr>
              <a:t>The Q of the wake represents the nonlinearity of the E-force. Typically, it is below 10.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ja-JP" b="1" dirty="0" smtClean="0">
                <a:solidFill>
                  <a:srgbClr val="0070C0"/>
                </a:solidFill>
                <a:ea typeface="MS PGothic" pitchFamily="34" charset="-128"/>
              </a:rPr>
              <a:t>The </a:t>
            </a:r>
            <a:r>
              <a:rPr lang="en-US" altLang="ja-JP" b="1" dirty="0">
                <a:solidFill>
                  <a:srgbClr val="0070C0"/>
                </a:solidFill>
                <a:ea typeface="MS PGothic" pitchFamily="34" charset="-128"/>
              </a:rPr>
              <a:t>wake has good linearity when the bunch offset is smaller than the beam </a:t>
            </a:r>
            <a:r>
              <a:rPr lang="en-US" altLang="ja-JP" b="1" dirty="0" smtClean="0">
                <a:solidFill>
                  <a:srgbClr val="0070C0"/>
                </a:solidFill>
                <a:ea typeface="MS PGothic" pitchFamily="34" charset="-128"/>
              </a:rPr>
              <a:t>size where t</a:t>
            </a:r>
            <a:r>
              <a:rPr lang="en-US" b="1" dirty="0" smtClean="0">
                <a:solidFill>
                  <a:srgbClr val="0070C0"/>
                </a:solidFill>
                <a:ea typeface="MS PGothic" pitchFamily="34" charset="-128"/>
              </a:rPr>
              <a:t>he </a:t>
            </a:r>
            <a:r>
              <a:rPr lang="en-US" b="1" dirty="0">
                <a:solidFill>
                  <a:srgbClr val="0070C0"/>
                </a:solidFill>
                <a:ea typeface="MS PGothic" pitchFamily="34" charset="-128"/>
              </a:rPr>
              <a:t>fastest instability </a:t>
            </a:r>
            <a:r>
              <a:rPr lang="en-US" b="1" dirty="0" smtClean="0">
                <a:solidFill>
                  <a:srgbClr val="0070C0"/>
                </a:solidFill>
                <a:ea typeface="MS PGothic" pitchFamily="34" charset="-128"/>
              </a:rPr>
              <a:t>occurs</a:t>
            </a:r>
          </a:p>
        </p:txBody>
      </p:sp>
      <p:pic>
        <p:nvPicPr>
          <p:cNvPr id="100359" name="Picture 87" descr="Ey2d_ion100_sig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0"/>
            <a:ext cx="3505200" cy="317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0" name="Text Box 88"/>
          <p:cNvSpPr txBox="1">
            <a:spLocks noChangeArrowheads="1"/>
          </p:cNvSpPr>
          <p:nvPr/>
        </p:nvSpPr>
        <p:spPr bwMode="auto">
          <a:xfrm>
            <a:off x="5638800" y="61722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E-field of ion cloud</a:t>
            </a:r>
          </a:p>
        </p:txBody>
      </p:sp>
      <p:sp>
        <p:nvSpPr>
          <p:cNvPr id="100362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L. Wang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2F2EB1-7E59-45E1-97F3-1064BEAF0FF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1143000" y="3276600"/>
            <a:ext cx="3962400" cy="3025775"/>
            <a:chOff x="3120" y="2160"/>
            <a:chExt cx="2208" cy="1858"/>
          </a:xfrm>
        </p:grpSpPr>
        <p:pic>
          <p:nvPicPr>
            <p:cNvPr id="15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20" y="2160"/>
              <a:ext cx="2040" cy="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3264" y="3785"/>
              <a:ext cx="20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Comparison with analysis</a:t>
              </a:r>
            </a:p>
          </p:txBody>
        </p:sp>
      </p:grpSp>
      <p:graphicFrame>
        <p:nvGraphicFramePr>
          <p:cNvPr id="2" name="Object 89"/>
          <p:cNvGraphicFramePr>
            <a:graphicFrameLocks noChangeAspect="1"/>
          </p:cNvGraphicFramePr>
          <p:nvPr/>
        </p:nvGraphicFramePr>
        <p:xfrm>
          <a:off x="1066800" y="2362200"/>
          <a:ext cx="4149725" cy="766763"/>
        </p:xfrm>
        <a:graphic>
          <a:graphicData uri="http://schemas.openxmlformats.org/presentationml/2006/ole">
            <p:oleObj spid="_x0000_s30724" name="Equation" r:id="rId5" imgW="2679480" imgH="4950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257800" y="2514600"/>
            <a:ext cx="4593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(L. Wang, et. al. PRSTAB 14, 084401, 2011)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Effects of Optics &amp; multiple gas species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LCWS2012,L.  WANG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95600"/>
            <a:ext cx="3733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47800" y="5943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 frequency along the ILC damping ring with the KCS beam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16764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 Box 86"/>
          <p:cNvSpPr txBox="1">
            <a:spLocks noChangeArrowheads="1"/>
          </p:cNvSpPr>
          <p:nvPr/>
        </p:nvSpPr>
        <p:spPr bwMode="auto">
          <a:xfrm>
            <a:off x="1066800" y="1143000"/>
            <a:ext cx="8077200" cy="13388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 smtClean="0"/>
              <a:t>Beam size varies along the ring, this frequency spread due to optics provide damping to the instability. </a:t>
            </a:r>
            <a:r>
              <a:rPr lang="en-US" b="1" dirty="0" smtClean="0">
                <a:solidFill>
                  <a:srgbClr val="FF0000"/>
                </a:solidFill>
              </a:rPr>
              <a:t>How to accurately model it?</a:t>
            </a:r>
            <a:endParaRPr lang="en-US" b="1" dirty="0" smtClean="0">
              <a:solidFill>
                <a:srgbClr val="FF0000"/>
              </a:solidFill>
              <a:ea typeface="MS PGothic" pitchFamily="34" charset="-128"/>
            </a:endParaRP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  <a:ea typeface="MS PGothic" pitchFamily="34" charset="-128"/>
              </a:rPr>
              <a:t>There are multiple gas species in the real vacuum. </a:t>
            </a:r>
            <a:r>
              <a:rPr lang="en-US" b="1" dirty="0" smtClean="0">
                <a:solidFill>
                  <a:srgbClr val="FF0000"/>
                </a:solidFill>
                <a:ea typeface="MS PGothic" pitchFamily="34" charset="-128"/>
              </a:rPr>
              <a:t>Does the superposition rule apply?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048000"/>
            <a:ext cx="3962400" cy="303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8668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Wake and impedance with arbitrary Optics and Vacuum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447800" y="1676400"/>
          <a:ext cx="7346576" cy="838200"/>
        </p:xfrm>
        <a:graphic>
          <a:graphicData uri="http://schemas.openxmlformats.org/presentationml/2006/ole">
            <p:oleObj spid="_x0000_s28673" name="Equation" r:id="rId3" imgW="4267200" imgH="495300" progId="Equation.3">
              <p:embed/>
            </p:oleObj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5715000" y="2514600"/>
          <a:ext cx="2620211" cy="762000"/>
        </p:xfrm>
        <a:graphic>
          <a:graphicData uri="http://schemas.openxmlformats.org/presentationml/2006/ole">
            <p:oleObj spid="_x0000_s28675" name="Equation" r:id="rId4" imgW="1866090" imgH="545863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95600" y="2667000"/>
            <a:ext cx="159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Ion Frequency: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1371600"/>
            <a:ext cx="5079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total wake function of ions along the whole ring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3200400"/>
            <a:ext cx="638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is the mass number of ion; so the wake is ion species dependent.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5" cstate="print"/>
          <a:srcRect r="2196"/>
          <a:stretch>
            <a:fillRect/>
          </a:stretch>
        </p:blipFill>
        <p:spPr bwMode="auto">
          <a:xfrm>
            <a:off x="4800600" y="3733800"/>
            <a:ext cx="3886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6" cstate="print"/>
          <a:srcRect r="2932"/>
          <a:stretch>
            <a:fillRect/>
          </a:stretch>
        </p:blipFill>
        <p:spPr bwMode="auto">
          <a:xfrm>
            <a:off x="838200" y="3505200"/>
            <a:ext cx="411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286000" y="4572000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SPEA3R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457200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DR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98080" cy="838200"/>
          </a:xfrm>
        </p:spPr>
        <p:txBody>
          <a:bodyPr/>
          <a:lstStyle/>
          <a:p>
            <a:r>
              <a:rPr lang="en-US" dirty="0" smtClean="0"/>
              <a:t>Impedance of ion cloud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r="10981"/>
          <a:stretch>
            <a:fillRect/>
          </a:stretch>
        </p:blipFill>
        <p:spPr bwMode="auto">
          <a:xfrm>
            <a:off x="0" y="2590800"/>
            <a:ext cx="4450009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252" y="2514600"/>
            <a:ext cx="472474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905000" y="44958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14600" y="44958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4648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39624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3886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934200" y="274320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53200" y="3276600"/>
            <a:ext cx="31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229600" y="32766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66800" y="990600"/>
            <a:ext cx="769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Impedance</a:t>
            </a:r>
            <a:r>
              <a:rPr lang="en-US" sz="2000" b="1" dirty="0" smtClean="0"/>
              <a:t> </a:t>
            </a:r>
            <a:r>
              <a:rPr lang="en-US" sz="2000" b="1" i="1" dirty="0" smtClean="0"/>
              <a:t>provides</a:t>
            </a:r>
            <a:r>
              <a:rPr lang="en-US" sz="2000" b="1" dirty="0" smtClean="0"/>
              <a:t> a </a:t>
            </a:r>
            <a:r>
              <a:rPr lang="en-US" sz="2000" b="1" i="1" dirty="0" smtClean="0"/>
              <a:t>rich</a:t>
            </a:r>
            <a:r>
              <a:rPr lang="en-US" sz="2000" b="1" dirty="0" smtClean="0"/>
              <a:t> source of </a:t>
            </a:r>
            <a:r>
              <a:rPr lang="en-US" sz="2000" b="1" i="1" dirty="0" smtClean="0"/>
              <a:t>information:</a:t>
            </a:r>
          </a:p>
          <a:p>
            <a:r>
              <a:rPr lang="en-US" sz="2000" b="1" i="1" dirty="0" smtClean="0"/>
              <a:t>Easy to know the </a:t>
            </a:r>
            <a:r>
              <a:rPr lang="en-US" sz="2000" b="1" i="1" dirty="0" smtClean="0">
                <a:solidFill>
                  <a:srgbClr val="FF0000"/>
                </a:solidFill>
              </a:rPr>
              <a:t>contributions from individual gas species </a:t>
            </a:r>
            <a:r>
              <a:rPr lang="en-US" sz="2000" b="1" i="1" dirty="0" smtClean="0"/>
              <a:t>and also from  ions at </a:t>
            </a:r>
            <a:r>
              <a:rPr lang="en-US" sz="2000" b="1" i="1" dirty="0" smtClean="0">
                <a:solidFill>
                  <a:srgbClr val="00B0F0"/>
                </a:solidFill>
              </a:rPr>
              <a:t>different location along the accelerator</a:t>
            </a:r>
            <a:r>
              <a:rPr lang="en-US" sz="2000" b="1" i="1" dirty="0" smtClean="0"/>
              <a:t>. </a:t>
            </a:r>
          </a:p>
          <a:p>
            <a:r>
              <a:rPr lang="en-US" sz="2000" b="1" i="1" dirty="0" smtClean="0">
                <a:solidFill>
                  <a:srgbClr val="C00000"/>
                </a:solidFill>
              </a:rPr>
              <a:t>Instability growth rate is directly related to impedance(next page)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5791200"/>
            <a:ext cx="8558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Impedance of ion cloud in ILC DR with KCS configuration. The total pressure is 0.5nTorr. </a:t>
            </a:r>
          </a:p>
          <a:p>
            <a:r>
              <a:rPr lang="en-US" dirty="0" smtClean="0"/>
              <a:t>The partial pressure is 48%, 5%, 16%,14% and 17% for H2, CH4, H2O, CO and CO2 gas, </a:t>
            </a:r>
          </a:p>
          <a:p>
            <a:r>
              <a:rPr lang="en-US" dirty="0" smtClean="0"/>
              <a:t>respectively.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Beam ion instability in ILC DR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4876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5146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5791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unstable modes driven by various types of ions for the ILC KCS (Left) and FP upgrade (right) configuration. The total vacuum pressure is 0.5 </a:t>
            </a:r>
            <a:r>
              <a:rPr lang="en-US" i="1" dirty="0" err="1" smtClean="0"/>
              <a:t>nTorr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2712718" y="3276600"/>
            <a:ext cx="94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KCS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4876800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 upgrade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5" cstate="print"/>
          <a:srcRect r="5491"/>
          <a:stretch>
            <a:fillRect/>
          </a:stretch>
        </p:blipFill>
        <p:spPr bwMode="auto">
          <a:xfrm>
            <a:off x="4419600" y="25146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066800" y="10668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When the beam is evenly filled along the ring, the coherent frequency shift for mode number </a:t>
            </a:r>
            <a:r>
              <a:rPr lang="en-US" i="1" dirty="0" smtClean="0"/>
              <a:t>µ</a:t>
            </a:r>
            <a:r>
              <a:rPr lang="en-US" dirty="0" smtClean="0"/>
              <a:t> is</a:t>
            </a:r>
            <a:endParaRPr 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3048000" y="1447800"/>
          <a:ext cx="4038600" cy="659902"/>
        </p:xfrm>
        <a:graphic>
          <a:graphicData uri="http://schemas.openxmlformats.org/presentationml/2006/ole">
            <p:oleObj spid="_x0000_s31745" name="Equation" r:id="rId6" imgW="2908300" imgH="457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90600" y="1981200"/>
            <a:ext cx="527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Damping effect of H2 ion on the most unstable modes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352800" y="24384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498080" cy="1143000"/>
          </a:xfrm>
        </p:spPr>
        <p:txBody>
          <a:bodyPr/>
          <a:lstStyle/>
          <a:p>
            <a:r>
              <a:rPr lang="en-US" dirty="0" smtClean="0"/>
              <a:t>Simulation of FII in ILC DR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-1416" r="2832"/>
          <a:stretch>
            <a:fillRect/>
          </a:stretch>
        </p:blipFill>
        <p:spPr bwMode="auto">
          <a:xfrm>
            <a:off x="0" y="4038600"/>
            <a:ext cx="2576764" cy="184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352800"/>
            <a:ext cx="3581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 l="1416" r="1416"/>
          <a:stretch>
            <a:fillRect/>
          </a:stretch>
        </p:blipFill>
        <p:spPr bwMode="auto">
          <a:xfrm>
            <a:off x="5715000" y="3733800"/>
            <a:ext cx="293172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593467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Simulated vertical beam ion instability in the ILC damping ring with KCS configuration: 3D plot (a) and 2D plot (b) of the growth of vertical amplitude; growth of unstable modes(c) Total pressure 0.5nTorr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21336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fastest exponential growth times for the three configurations shown in Table  are </a:t>
            </a:r>
            <a:r>
              <a:rPr lang="en-US" dirty="0" smtClean="0">
                <a:solidFill>
                  <a:srgbClr val="FF0000"/>
                </a:solidFill>
              </a:rPr>
              <a:t>0.61 </a:t>
            </a:r>
            <a:r>
              <a:rPr lang="en-US" i="1" dirty="0" smtClean="0">
                <a:solidFill>
                  <a:srgbClr val="FF0000"/>
                </a:solidFill>
              </a:rPr>
              <a:t>ms</a:t>
            </a:r>
            <a:r>
              <a:rPr lang="en-US" dirty="0" smtClean="0">
                <a:solidFill>
                  <a:srgbClr val="FF0000"/>
                </a:solidFill>
              </a:rPr>
              <a:t>, 0.91 </a:t>
            </a:r>
            <a:r>
              <a:rPr lang="en-US" i="1" dirty="0" smtClean="0">
                <a:solidFill>
                  <a:srgbClr val="FF0000"/>
                </a:solidFill>
              </a:rPr>
              <a:t>ms</a:t>
            </a:r>
            <a:r>
              <a:rPr lang="en-US" dirty="0" smtClean="0">
                <a:solidFill>
                  <a:srgbClr val="FF0000"/>
                </a:solidFill>
              </a:rPr>
              <a:t> and 0.40 </a:t>
            </a:r>
            <a:r>
              <a:rPr lang="en-US" i="1" dirty="0" smtClean="0">
                <a:solidFill>
                  <a:srgbClr val="FF0000"/>
                </a:solidFill>
              </a:rPr>
              <a:t>ms</a:t>
            </a:r>
            <a:r>
              <a:rPr lang="en-US" dirty="0" smtClean="0"/>
              <a:t>, respectively.  Again the simulations agree with our analyses (0.89ms, 1.2ms, 0.7ms)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6800" y="1143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is done with PIC code (L. Wang, et. al. PRSTAB 14, 084401, 2011)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66800" y="1676400"/>
            <a:ext cx="4250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simulation is expensive , &gt;100 CPU hrs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FII at ILC DR with DCT04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362200"/>
            <a:ext cx="4800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371600" y="59436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Simulated vertical beam ion instability with DCT04 lattice for various beam configurations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19200" y="1295400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optics of DCT is recently updated. There is a smaller vertical </a:t>
            </a:r>
            <a:r>
              <a:rPr lang="en-US" dirty="0" err="1" smtClean="0"/>
              <a:t>emittance</a:t>
            </a:r>
            <a:r>
              <a:rPr lang="en-US" dirty="0" smtClean="0"/>
              <a:t> of 1.2pm in DCT04 design compared with 2pm as in DCT02. Therefore the growth time becomes shorter: they are </a:t>
            </a:r>
            <a:r>
              <a:rPr lang="en-US" dirty="0" smtClean="0">
                <a:solidFill>
                  <a:srgbClr val="FF0000"/>
                </a:solidFill>
              </a:rPr>
              <a:t>0.59</a:t>
            </a:r>
            <a:r>
              <a:rPr lang="en-US" i="1" dirty="0" smtClean="0">
                <a:solidFill>
                  <a:srgbClr val="FF0000"/>
                </a:solidFill>
              </a:rPr>
              <a:t>ms</a:t>
            </a:r>
            <a:r>
              <a:rPr lang="en-US" dirty="0" smtClean="0">
                <a:solidFill>
                  <a:srgbClr val="FF0000"/>
                </a:solidFill>
              </a:rPr>
              <a:t>, 0.80</a:t>
            </a:r>
            <a:r>
              <a:rPr lang="en-US" i="1" dirty="0" smtClean="0">
                <a:solidFill>
                  <a:srgbClr val="FF0000"/>
                </a:solidFill>
              </a:rPr>
              <a:t>ms</a:t>
            </a:r>
            <a:r>
              <a:rPr lang="en-US" dirty="0" smtClean="0">
                <a:solidFill>
                  <a:srgbClr val="FF0000"/>
                </a:solidFill>
              </a:rPr>
              <a:t> and 0.29 </a:t>
            </a:r>
            <a:r>
              <a:rPr lang="en-US" i="1" dirty="0" smtClean="0">
                <a:solidFill>
                  <a:srgbClr val="FF0000"/>
                </a:solidFill>
              </a:rPr>
              <a:t>ms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KCS, DRFS and FP upgrade beam, respectively   (</a:t>
            </a:r>
            <a:r>
              <a:rPr lang="en-US" b="1" dirty="0" smtClean="0"/>
              <a:t>SLAC-PUB-15268)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filling patter effect@SPEAR3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 r="6693"/>
          <a:stretch>
            <a:fillRect/>
          </a:stretch>
        </p:blipFill>
        <p:spPr bwMode="auto">
          <a:xfrm>
            <a:off x="4419600" y="838200"/>
            <a:ext cx="4495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4" cstate="print"/>
          <a:srcRect r="5857"/>
          <a:stretch>
            <a:fillRect/>
          </a:stretch>
        </p:blipFill>
        <p:spPr bwMode="auto">
          <a:xfrm>
            <a:off x="4495800" y="3810000"/>
            <a:ext cx="4333094" cy="286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371600" y="6324600"/>
            <a:ext cx="13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12192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bunch train can mitigate the beam ion instability with high intensity beam by reducing the ion density (Theory and simulation, see L. Wang, et. al. PRSTAB 14, 084401, 2011)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838200"/>
            <a:ext cx="4223729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98080" cy="838200"/>
          </a:xfrm>
        </p:spPr>
        <p:txBody>
          <a:bodyPr/>
          <a:lstStyle/>
          <a:p>
            <a:r>
              <a:rPr lang="en-US" dirty="0" smtClean="0"/>
              <a:t>Mitigation with Chromaticity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572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55626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 oscillation amplitude of beam’s vertical lower sidebands with varying vertical chromaticity in SPEAR3.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676400"/>
            <a:ext cx="5029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19600" y="56388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Calculated growth rate of the beam ion instability in SPEAR3 at different chromaticity, P=0.37nTorr. 1tr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4800600"/>
          </a:xfrm>
        </p:spPr>
        <p:txBody>
          <a:bodyPr/>
          <a:lstStyle/>
          <a:p>
            <a:r>
              <a:rPr lang="en-US" dirty="0" smtClean="0"/>
              <a:t>Brief Review  of observations</a:t>
            </a:r>
          </a:p>
          <a:p>
            <a:r>
              <a:rPr lang="en-US" dirty="0" smtClean="0"/>
              <a:t>Brief Review of  FII theory</a:t>
            </a:r>
          </a:p>
          <a:p>
            <a:r>
              <a:rPr lang="en-US" dirty="0" smtClean="0"/>
              <a:t>Our model</a:t>
            </a:r>
          </a:p>
          <a:p>
            <a:r>
              <a:rPr lang="en-US" dirty="0" smtClean="0"/>
              <a:t>Application to ILC Damping ring and SPEAR3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/>
          <a:lstStyle/>
          <a:p>
            <a:r>
              <a:rPr lang="en-US" dirty="0" smtClean="0"/>
              <a:t>Chromaticity effect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410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90600" y="5867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damping effect of chromaticity to the beam ion instability in SPEAR3 and the ILC damping ring. The vertical axis is the normalized growth rate</a:t>
            </a:r>
            <a:endParaRPr lang="en-US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66800" y="9906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Chromaticity is more effective for machines with low momentum compaction factor,  small ring and long bunch length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620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Comparison of the damping effect of nonlinear space charge force and beam optics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r="5512"/>
          <a:stretch>
            <a:fillRect/>
          </a:stretch>
        </p:blipFill>
        <p:spPr bwMode="auto">
          <a:xfrm>
            <a:off x="0" y="25146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 r="6430"/>
          <a:stretch>
            <a:fillRect/>
          </a:stretch>
        </p:blipFill>
        <p:spPr bwMode="auto">
          <a:xfrm>
            <a:off x="4738480" y="2667000"/>
            <a:ext cx="4405520" cy="294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5800" y="5791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real part of the impedance (a) and growth rate of beam ion instability (b) in ILC damping ring with KCS configuration for various effects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1295400"/>
            <a:ext cx="6060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SPEAR3,  the two damping effects are similar</a:t>
            </a:r>
          </a:p>
          <a:p>
            <a:r>
              <a:rPr lang="en-US" sz="2400" dirty="0" smtClean="0"/>
              <a:t>In ILC, beam optics provides stronger damping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analyze the multi-bunch train beam ion instabilities with </a:t>
            </a:r>
            <a:r>
              <a:rPr lang="en-US" sz="2400" b="1" dirty="0" smtClean="0">
                <a:solidFill>
                  <a:srgbClr val="FF0000"/>
                </a:solidFill>
              </a:rPr>
              <a:t>arbitrary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beam optics</a:t>
            </a:r>
            <a:r>
              <a:rPr lang="en-US" sz="2400" dirty="0" smtClean="0">
                <a:solidFill>
                  <a:srgbClr val="7030A0"/>
                </a:solidFill>
              </a:rPr>
              <a:t>, multi-gas species vacuum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C00000"/>
                </a:solidFill>
              </a:rPr>
              <a:t>nonlinear space charge force </a:t>
            </a:r>
            <a:r>
              <a:rPr lang="en-US" sz="2400" dirty="0" smtClean="0"/>
              <a:t>and realistic beam filling pattern together. All these factors provide damping to the instability. </a:t>
            </a:r>
          </a:p>
          <a:p>
            <a:r>
              <a:rPr lang="en-US" sz="2400" dirty="0" smtClean="0"/>
              <a:t>Our analyses agree well with expensive simulation, </a:t>
            </a:r>
            <a:r>
              <a:rPr lang="en-US" sz="2400" dirty="0" smtClean="0"/>
              <a:t>and the </a:t>
            </a:r>
            <a:r>
              <a:rPr lang="en-US" sz="2400" dirty="0" smtClean="0"/>
              <a:t>observations in SPEAR3.</a:t>
            </a:r>
          </a:p>
          <a:p>
            <a:r>
              <a:rPr lang="en-US" sz="2400" dirty="0" smtClean="0"/>
              <a:t>It is critical to use multiple gas species….</a:t>
            </a:r>
          </a:p>
          <a:p>
            <a:r>
              <a:rPr lang="en-US" sz="2400" dirty="0" smtClean="0"/>
              <a:t>Both beam optics and nonlinear space charge provide strong damping effect to the instability;</a:t>
            </a:r>
          </a:p>
          <a:p>
            <a:r>
              <a:rPr lang="en-US" sz="2400" dirty="0" smtClean="0"/>
              <a:t>A large chromaticity can mitigate the instability at the expense of reduced lifetime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Thanks the SPEAR3 team for its great help on the SPEAR3 observations</a:t>
            </a:r>
          </a:p>
          <a:p>
            <a:r>
              <a:rPr lang="en-US" sz="2800" dirty="0" smtClean="0"/>
              <a:t>Thanks the organizers of the working group on Damping Rings :</a:t>
            </a:r>
          </a:p>
          <a:p>
            <a:pPr>
              <a:buNone/>
            </a:pPr>
            <a:r>
              <a:rPr lang="en-US" sz="2800" dirty="0" smtClean="0"/>
              <a:t>   </a:t>
            </a:r>
            <a:r>
              <a:rPr lang="en-US" sz="2800" i="1" dirty="0" smtClean="0"/>
              <a:t>David Rubin</a:t>
            </a:r>
          </a:p>
          <a:p>
            <a:pPr>
              <a:buNone/>
            </a:pPr>
            <a:r>
              <a:rPr lang="en-US" sz="2800" i="1" dirty="0" smtClean="0"/>
              <a:t>   Yannis Papaphilippou </a:t>
            </a:r>
          </a:p>
          <a:p>
            <a:pPr>
              <a:buNone/>
            </a:pPr>
            <a:r>
              <a:rPr lang="en-US" sz="2800" i="1" dirty="0" smtClean="0"/>
              <a:t>   Junji Urakawa</a:t>
            </a:r>
          </a:p>
          <a:p>
            <a:pPr>
              <a:buNone/>
            </a:pPr>
            <a:r>
              <a:rPr lang="en-US" sz="2800" i="1" dirty="0" smtClean="0"/>
              <a:t>   etc..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8629666">
            <a:off x="4383959" y="4474663"/>
            <a:ext cx="3477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Lucida Handwriting" pitchFamily="66" charset="0"/>
              </a:rPr>
              <a:t>Thank You!</a:t>
            </a:r>
            <a:endParaRPr lang="en-US" sz="4000" dirty="0"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00400"/>
            <a:ext cx="6453188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1"/>
          <p:cNvSpPr>
            <a:spLocks noGrp="1"/>
          </p:cNvSpPr>
          <p:nvPr>
            <p:ph type="ctrTitle" idx="4294967295"/>
          </p:nvPr>
        </p:nvSpPr>
        <p:spPr>
          <a:xfrm>
            <a:off x="1066800" y="152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Introduction</a:t>
            </a:r>
            <a:endParaRPr lang="en-US" sz="2000" dirty="0" smtClean="0"/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990600" y="914400"/>
            <a:ext cx="7924800" cy="22860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b="1" kern="0" dirty="0">
                <a:solidFill>
                  <a:srgbClr val="C00000"/>
                </a:solidFill>
              </a:rPr>
              <a:t>Ions generated by beam-gas ionization</a:t>
            </a:r>
            <a:endParaRPr lang="en-US" sz="2000" b="1" kern="0" dirty="0">
              <a:solidFill>
                <a:srgbClr val="C00000"/>
              </a:solidFill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b="1" kern="0" dirty="0">
                <a:latin typeface="+mn-lt"/>
                <a:cs typeface="+mn-cs"/>
              </a:rPr>
              <a:t>Ions are trapped along the electron-bunch train;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kumimoji="1" lang="en-US" altLang="ja-JP" sz="2000" b="1" dirty="0">
                <a:solidFill>
                  <a:srgbClr val="3366FF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ions created by the head of the bunch train </a:t>
            </a:r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perturb the bunches that follow</a:t>
            </a:r>
            <a:r>
              <a:rPr lang="en-US" sz="2000" b="1" dirty="0">
                <a:latin typeface="Arial" charset="0"/>
                <a:cs typeface="Arial" charset="0"/>
              </a:rPr>
              <a:t>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kumimoji="1" lang="en-US" altLang="ja-JP" sz="2000" b="1" dirty="0">
                <a:latin typeface="Arial" charset="0"/>
                <a:ea typeface="ＭＳ Ｐゴシック" pitchFamily="34" charset="-128"/>
                <a:cs typeface="Arial" charset="0"/>
              </a:rPr>
              <a:t>Occur in rings, </a:t>
            </a:r>
            <a:r>
              <a:rPr kumimoji="1" lang="en-US" altLang="ja-JP" sz="2000" b="1" dirty="0" err="1">
                <a:latin typeface="Arial" charset="0"/>
                <a:ea typeface="ＭＳ Ｐゴシック" pitchFamily="34" charset="-128"/>
                <a:cs typeface="Arial" charset="0"/>
              </a:rPr>
              <a:t>linacs</a:t>
            </a:r>
            <a:r>
              <a:rPr kumimoji="1" lang="en-US" altLang="ja-JP" sz="2000" b="1" dirty="0">
                <a:latin typeface="Arial" charset="0"/>
                <a:ea typeface="ＭＳ Ｐゴシック" pitchFamily="34" charset="-128"/>
                <a:cs typeface="Arial" charset="0"/>
              </a:rPr>
              <a:t> or beam transport lines;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b="1" dirty="0">
                <a:latin typeface="Arial" charset="0"/>
                <a:cs typeface="Arial" charset="0"/>
              </a:rPr>
              <a:t>Broad-band spectrum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b="1" dirty="0">
                <a:latin typeface="Arial" charset="0"/>
                <a:cs typeface="Arial" charset="0"/>
              </a:rPr>
              <a:t>Normally only in vertical direction due to the small vertical beam size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b="1" kern="0" dirty="0">
              <a:latin typeface="+mn-lt"/>
              <a:cs typeface="+mn-cs"/>
            </a:endParaRPr>
          </a:p>
        </p:txBody>
      </p:sp>
      <p:sp>
        <p:nvSpPr>
          <p:cNvPr id="43013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10/04/2011</a:t>
            </a:r>
          </a:p>
        </p:txBody>
      </p:sp>
      <p:sp>
        <p:nvSpPr>
          <p:cNvPr id="4301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LowERing2011           L. Wang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CE07D2-30C0-40A2-93E3-62A28E4EFAC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839200" cy="1143000"/>
          </a:xfrm>
        </p:spPr>
        <p:txBody>
          <a:bodyPr/>
          <a:lstStyle/>
          <a:p>
            <a:r>
              <a:rPr lang="en-US" dirty="0" smtClean="0"/>
              <a:t>Observations-</a:t>
            </a:r>
            <a:r>
              <a:rPr lang="en-US" sz="3600" dirty="0" smtClean="0">
                <a:solidFill>
                  <a:srgbClr val="00B0F0"/>
                </a:solidFill>
              </a:rPr>
              <a:t>Beam Size Blow-up</a:t>
            </a:r>
            <a:endParaRPr lang="en-US" sz="3600" dirty="0" smtClean="0">
              <a:solidFill>
                <a:srgbClr val="663300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143000" y="3124200"/>
            <a:ext cx="4052888" cy="3200400"/>
            <a:chOff x="609600" y="3657600"/>
            <a:chExt cx="4052888" cy="3200400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609600" y="3657600"/>
              <a:ext cx="4052888" cy="3200400"/>
              <a:chOff x="609600" y="3657600"/>
              <a:chExt cx="4052888" cy="3200400"/>
            </a:xfrm>
          </p:grpSpPr>
          <p:pic>
            <p:nvPicPr>
              <p:cNvPr id="60429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9600" y="3657600"/>
                <a:ext cx="4052888" cy="2895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430" name="Text Box 11"/>
              <p:cNvSpPr txBox="1">
                <a:spLocks noChangeArrowheads="1"/>
              </p:cNvSpPr>
              <p:nvPr/>
            </p:nvSpPr>
            <p:spPr bwMode="auto">
              <a:xfrm>
                <a:off x="1143000" y="6488113"/>
                <a:ext cx="3429000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2"/>
                    </a:solidFill>
                  </a:rPr>
                  <a:t>C. J. Bocchetta, et. al. 1994</a:t>
                </a:r>
              </a:p>
            </p:txBody>
          </p:sp>
        </p:grpSp>
        <p:sp>
          <p:nvSpPr>
            <p:cNvPr id="60428" name="Text Box 12"/>
            <p:cNvSpPr txBox="1">
              <a:spLocks noChangeArrowheads="1"/>
            </p:cNvSpPr>
            <p:nvPr/>
          </p:nvSpPr>
          <p:spPr bwMode="auto">
            <a:xfrm>
              <a:off x="609600" y="4038600"/>
              <a:ext cx="2362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2"/>
                  </a:solidFill>
                </a:rPr>
                <a:t>ELETTRA</a:t>
              </a:r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838200" y="1371600"/>
            <a:ext cx="8991600" cy="18288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kern="0" dirty="0">
                <a:latin typeface="+mn-lt"/>
                <a:cs typeface="+mn-cs"/>
              </a:rPr>
              <a:t>The instability has been observed at many laboratories when vacuum is not good</a:t>
            </a:r>
          </a:p>
          <a:p>
            <a:pPr marL="800100" lvl="2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Ø"/>
              <a:defRPr/>
            </a:pPr>
            <a:r>
              <a:rPr lang="en-US" kern="0" dirty="0">
                <a:latin typeface="Arial" charset="0"/>
                <a:cs typeface="Arial" charset="0"/>
              </a:rPr>
              <a:t>Artificially increasing the vacuum pressure (ALS, PLS, ATF)</a:t>
            </a:r>
            <a:endParaRPr lang="fr-FR" kern="0" dirty="0">
              <a:latin typeface="+mn-lt"/>
              <a:cs typeface="+mn-cs"/>
            </a:endParaRPr>
          </a:p>
          <a:p>
            <a:pPr marL="800100" lvl="2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Ø"/>
              <a:defRPr/>
            </a:pPr>
            <a:r>
              <a:rPr lang="fr-FR" kern="0" dirty="0" err="1">
                <a:latin typeface="+mn-lt"/>
                <a:cs typeface="+mn-cs"/>
              </a:rPr>
              <a:t>At</a:t>
            </a:r>
            <a:r>
              <a:rPr lang="fr-FR" kern="0" dirty="0">
                <a:latin typeface="+mn-lt"/>
                <a:cs typeface="+mn-cs"/>
              </a:rPr>
              <a:t> </a:t>
            </a:r>
            <a:r>
              <a:rPr lang="fr-FR" kern="0" dirty="0" err="1">
                <a:latin typeface="+mn-lt"/>
                <a:cs typeface="+mn-cs"/>
              </a:rPr>
              <a:t>commissioing</a:t>
            </a:r>
            <a:r>
              <a:rPr lang="fr-FR" kern="0" dirty="0">
                <a:latin typeface="+mn-lt"/>
                <a:cs typeface="+mn-cs"/>
              </a:rPr>
              <a:t> times or restart </a:t>
            </a:r>
            <a:r>
              <a:rPr lang="fr-FR" kern="0" dirty="0" err="1">
                <a:latin typeface="+mn-lt"/>
                <a:cs typeface="+mn-cs"/>
              </a:rPr>
              <a:t>after</a:t>
            </a:r>
            <a:r>
              <a:rPr lang="fr-FR" kern="0" dirty="0">
                <a:latin typeface="+mn-lt"/>
                <a:cs typeface="+mn-cs"/>
              </a:rPr>
              <a:t> a long </a:t>
            </a:r>
            <a:r>
              <a:rPr lang="fr-FR" kern="0" dirty="0" err="1">
                <a:latin typeface="+mn-lt"/>
                <a:cs typeface="+mn-cs"/>
              </a:rPr>
              <a:t>shutdown</a:t>
            </a:r>
            <a:r>
              <a:rPr lang="fr-FR" kern="0" dirty="0">
                <a:latin typeface="+mn-lt"/>
                <a:cs typeface="+mn-cs"/>
              </a:rPr>
              <a:t> (ESRF, DIAMOND,…)</a:t>
            </a:r>
          </a:p>
          <a:p>
            <a:pPr marL="800100" lvl="2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Ø"/>
              <a:defRPr/>
            </a:pPr>
            <a:r>
              <a:rPr lang="fr-FR" kern="0" dirty="0" err="1">
                <a:latin typeface="+mn-lt"/>
                <a:cs typeface="+mn-cs"/>
              </a:rPr>
              <a:t>After</a:t>
            </a:r>
            <a:r>
              <a:rPr lang="fr-FR" kern="0" dirty="0">
                <a:latin typeface="+mn-lt"/>
                <a:cs typeface="+mn-cs"/>
              </a:rPr>
              <a:t> installation of new (insertion </a:t>
            </a:r>
            <a:r>
              <a:rPr lang="fr-FR" kern="0" dirty="0" err="1">
                <a:latin typeface="+mn-lt"/>
                <a:cs typeface="+mn-cs"/>
              </a:rPr>
              <a:t>device</a:t>
            </a:r>
            <a:r>
              <a:rPr lang="fr-FR" kern="0" dirty="0">
                <a:latin typeface="+mn-lt"/>
                <a:cs typeface="+mn-cs"/>
              </a:rPr>
              <a:t>) </a:t>
            </a:r>
            <a:r>
              <a:rPr lang="fr-FR" kern="0" dirty="0" err="1">
                <a:latin typeface="+mn-lt"/>
                <a:cs typeface="+mn-cs"/>
              </a:rPr>
              <a:t>chambers</a:t>
            </a:r>
            <a:r>
              <a:rPr lang="fr-FR" kern="0" dirty="0">
                <a:latin typeface="+mn-lt"/>
                <a:cs typeface="+mn-cs"/>
              </a:rPr>
              <a:t> (</a:t>
            </a:r>
            <a:r>
              <a:rPr lang="fr-FR" kern="0" dirty="0" err="1">
                <a:latin typeface="+mn-lt"/>
                <a:cs typeface="+mn-cs"/>
              </a:rPr>
              <a:t>SPring</a:t>
            </a:r>
            <a:r>
              <a:rPr lang="fr-FR" kern="0" dirty="0">
                <a:latin typeface="+mn-lt"/>
                <a:cs typeface="+mn-cs"/>
              </a:rPr>
              <a:t>-8, ESRF, …)</a:t>
            </a:r>
            <a:endParaRPr lang="en-US" kern="0" dirty="0">
              <a:latin typeface="+mn-lt"/>
              <a:cs typeface="+mn-cs"/>
            </a:endParaRPr>
          </a:p>
          <a:p>
            <a:pPr marL="800100" lvl="2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GB" b="1" dirty="0">
              <a:solidFill>
                <a:srgbClr val="3366FF"/>
              </a:solidFill>
              <a:latin typeface="Arial" charset="0"/>
              <a:cs typeface="Arial" charset="0"/>
            </a:endParaRPr>
          </a:p>
          <a:p>
            <a:pPr marL="800100" lvl="2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Ø"/>
              <a:defRPr/>
            </a:pPr>
            <a:endParaRPr lang="fr-FR" kern="0" dirty="0">
              <a:latin typeface="+mn-lt"/>
              <a:cs typeface="+mn-cs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181600" y="2895600"/>
            <a:ext cx="3805238" cy="3505200"/>
            <a:chOff x="5105400" y="3352800"/>
            <a:chExt cx="3805238" cy="3505200"/>
          </a:xfrm>
        </p:grpSpPr>
        <p:pic>
          <p:nvPicPr>
            <p:cNvPr id="6042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05400" y="3352800"/>
              <a:ext cx="3805238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26" name="TextBox 14"/>
            <p:cNvSpPr txBox="1">
              <a:spLocks noChangeArrowheads="1"/>
            </p:cNvSpPr>
            <p:nvPr/>
          </p:nvSpPr>
          <p:spPr bwMode="auto">
            <a:xfrm>
              <a:off x="5181600" y="6488113"/>
              <a:ext cx="11160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KEK ATF</a:t>
              </a:r>
            </a:p>
          </p:txBody>
        </p:sp>
      </p:grpSp>
      <p:sp>
        <p:nvSpPr>
          <p:cNvPr id="60422" name="Date Placeholder 1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E570472-9D6B-4F06-8F3F-5BD3E5239620}" type="datetime1">
              <a:rPr lang="en-US" smtClean="0">
                <a:latin typeface="Arial" pitchFamily="34" charset="0"/>
                <a:cs typeface="Arial" pitchFamily="34" charset="0"/>
              </a:rPr>
              <a:pPr/>
              <a:t>10/25/2012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423" name="Footer Placeholder 1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L. Wang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163C6-DE7E-4952-B580-9DCC71C0C40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924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Observations---</a:t>
            </a:r>
            <a:r>
              <a:rPr lang="en-US" sz="3600" dirty="0" smtClean="0">
                <a:solidFill>
                  <a:srgbClr val="0070C0"/>
                </a:solidFill>
              </a:rPr>
              <a:t>Coupled bunch instability</a:t>
            </a:r>
          </a:p>
        </p:txBody>
      </p:sp>
      <p:sp>
        <p:nvSpPr>
          <p:cNvPr id="61443" name="Text Box 9"/>
          <p:cNvSpPr txBox="1">
            <a:spLocks noChangeArrowheads="1"/>
          </p:cNvSpPr>
          <p:nvPr/>
        </p:nvSpPr>
        <p:spPr bwMode="auto">
          <a:xfrm>
            <a:off x="1524000" y="4876800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</a:rPr>
              <a:t>ALS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8600" y="1295400"/>
            <a:ext cx="3916363" cy="3657600"/>
            <a:chOff x="533400" y="1676400"/>
            <a:chExt cx="3916363" cy="3657600"/>
          </a:xfrm>
        </p:grpSpPr>
        <p:pic>
          <p:nvPicPr>
            <p:cNvPr id="61455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 l="2562"/>
            <a:stretch>
              <a:fillRect/>
            </a:stretch>
          </p:blipFill>
          <p:spPr bwMode="auto">
            <a:xfrm>
              <a:off x="533400" y="1676400"/>
              <a:ext cx="3916363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6" name="Text Box 17"/>
            <p:cNvSpPr txBox="1">
              <a:spLocks noChangeArrowheads="1"/>
            </p:cNvSpPr>
            <p:nvPr/>
          </p:nvSpPr>
          <p:spPr bwMode="auto">
            <a:xfrm>
              <a:off x="2286000" y="1828800"/>
              <a:ext cx="12954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ym typeface="Symbol" pitchFamily="18" charset="2"/>
                </a:rPr>
                <a:t>ALS </a:t>
              </a:r>
              <a:r>
                <a:rPr lang="en-US" baseline="-25000"/>
                <a:t>y</a:t>
              </a:r>
              <a:r>
                <a:rPr lang="en-US"/>
                <a:t>~30</a:t>
              </a:r>
              <a:r>
                <a:rPr lang="en-US">
                  <a:sym typeface="Symbol" pitchFamily="18" charset="2"/>
                </a:rPr>
                <a:t></a:t>
              </a:r>
              <a:r>
                <a:rPr lang="en-US"/>
                <a:t>m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379913" y="1676400"/>
            <a:ext cx="4764087" cy="4002088"/>
            <a:chOff x="3998913" y="1676400"/>
            <a:chExt cx="4764087" cy="4002088"/>
          </a:xfrm>
        </p:grpSpPr>
        <p:pic>
          <p:nvPicPr>
            <p:cNvPr id="61452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8913" y="1676400"/>
              <a:ext cx="4764087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3" name="Text Box 35"/>
            <p:cNvSpPr txBox="1">
              <a:spLocks noChangeArrowheads="1"/>
            </p:cNvSpPr>
            <p:nvPr/>
          </p:nvSpPr>
          <p:spPr bwMode="auto">
            <a:xfrm>
              <a:off x="4495800" y="4648200"/>
              <a:ext cx="41052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 i="1"/>
                <a:t>Dual sweep streak camera image of a bunch train</a:t>
              </a:r>
            </a:p>
          </p:txBody>
        </p:sp>
        <p:sp>
          <p:nvSpPr>
            <p:cNvPr id="61454" name="Text Box 36"/>
            <p:cNvSpPr txBox="1">
              <a:spLocks noChangeArrowheads="1"/>
            </p:cNvSpPr>
            <p:nvPr/>
          </p:nvSpPr>
          <p:spPr bwMode="auto">
            <a:xfrm>
              <a:off x="4932363" y="5373688"/>
              <a:ext cx="38163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 i="1" dirty="0"/>
                <a:t>(M. </a:t>
              </a:r>
              <a:r>
                <a:rPr lang="fr-FR" sz="1400" i="1" dirty="0" err="1"/>
                <a:t>Kwon</a:t>
              </a:r>
              <a:r>
                <a:rPr lang="fr-FR" sz="1400" i="1" dirty="0"/>
                <a:t> et al., Phys. </a:t>
              </a:r>
              <a:r>
                <a:rPr lang="fr-FR" sz="1400" i="1" dirty="0" err="1"/>
                <a:t>Rev</a:t>
              </a:r>
              <a:r>
                <a:rPr lang="fr-FR" sz="1400" i="1" dirty="0"/>
                <a:t>. </a:t>
              </a:r>
              <a:r>
                <a:rPr lang="fr-FR" sz="1400" b="1" i="1" dirty="0"/>
                <a:t>E57 </a:t>
              </a:r>
              <a:r>
                <a:rPr lang="fr-FR" sz="1400" i="1" dirty="0"/>
                <a:t>(1998) 6016)</a:t>
              </a:r>
            </a:p>
          </p:txBody>
        </p:sp>
      </p:grpSp>
      <p:sp>
        <p:nvSpPr>
          <p:cNvPr id="61446" name="Text Box 34"/>
          <p:cNvSpPr txBox="1">
            <a:spLocks noChangeArrowheads="1"/>
          </p:cNvSpPr>
          <p:nvPr/>
        </p:nvSpPr>
        <p:spPr bwMode="auto">
          <a:xfrm>
            <a:off x="838200" y="5791200"/>
            <a:ext cx="3240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/>
              <a:t>(J. Byrd et al., PRL, </a:t>
            </a:r>
            <a:r>
              <a:rPr lang="fr-FR" sz="1400" b="1" i="1" dirty="0"/>
              <a:t>79</a:t>
            </a:r>
            <a:r>
              <a:rPr lang="fr-FR" sz="1400" i="1" dirty="0"/>
              <a:t> (1997) 79)</a:t>
            </a:r>
          </a:p>
        </p:txBody>
      </p:sp>
      <p:sp>
        <p:nvSpPr>
          <p:cNvPr id="61447" name="Text Box 35"/>
          <p:cNvSpPr txBox="1">
            <a:spLocks noChangeArrowheads="1"/>
          </p:cNvSpPr>
          <p:nvPr/>
        </p:nvSpPr>
        <p:spPr bwMode="auto">
          <a:xfrm>
            <a:off x="457200" y="5334000"/>
            <a:ext cx="4105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/>
              <a:t>Beam spectrum at different beam current</a:t>
            </a:r>
          </a:p>
        </p:txBody>
      </p:sp>
      <p:sp>
        <p:nvSpPr>
          <p:cNvPr id="61448" name="Date Placeholder 1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017C736-B03F-4A15-90A8-D98FAF5D350B}" type="datetime1">
              <a:rPr lang="en-US" smtClean="0">
                <a:latin typeface="Arial" pitchFamily="34" charset="0"/>
                <a:cs typeface="Arial" pitchFamily="34" charset="0"/>
              </a:rPr>
              <a:pPr/>
              <a:t>10/25/2012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49" name="Footer Placeholder 1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L. Wang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504DF-7356-465A-B080-813D0A48138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7" name="Right Arrow 16">
            <a:hlinkClick r:id="rId4" action="ppaction://hlinksldjump"/>
          </p:cNvPr>
          <p:cNvSpPr/>
          <p:nvPr/>
        </p:nvSpPr>
        <p:spPr>
          <a:xfrm>
            <a:off x="4572000" y="1143000"/>
            <a:ext cx="1219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FII at SSRF with nominal vacuum (</a:t>
            </a:r>
            <a:r>
              <a:rPr lang="en-US" sz="2000" dirty="0" err="1" smtClean="0"/>
              <a:t>Bocheng</a:t>
            </a:r>
            <a:r>
              <a:rPr lang="en-US" sz="2000" dirty="0" smtClean="0"/>
              <a:t> Jiang, et. al. NIMA 614, 2010</a:t>
            </a:r>
            <a:r>
              <a:rPr lang="en-US" dirty="0" smtClean="0"/>
              <a:t>)</a:t>
            </a:r>
          </a:p>
        </p:txBody>
      </p:sp>
      <p:pic>
        <p:nvPicPr>
          <p:cNvPr id="63491" name="Picture 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95600"/>
            <a:ext cx="4191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40894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Box 7"/>
          <p:cNvSpPr txBox="1">
            <a:spLocks noChangeArrowheads="1"/>
          </p:cNvSpPr>
          <p:nvPr/>
        </p:nvSpPr>
        <p:spPr bwMode="auto">
          <a:xfrm>
            <a:off x="1295400" y="1524000"/>
            <a:ext cx="66786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Single bunch train with bunch Number 450, 37.5% gap (0.54</a:t>
            </a:r>
            <a:r>
              <a:rPr lang="en-US" dirty="0">
                <a:sym typeface="Symbol" pitchFamily="18" charset="2"/>
              </a:rPr>
              <a:t>s)</a:t>
            </a:r>
          </a:p>
          <a:p>
            <a:r>
              <a:rPr lang="en-US" dirty="0">
                <a:sym typeface="Symbol" pitchFamily="18" charset="2"/>
              </a:rPr>
              <a:t>Beam current: 200mA</a:t>
            </a:r>
            <a:endParaRPr lang="en-US" dirty="0"/>
          </a:p>
          <a:p>
            <a:r>
              <a:rPr lang="en-US" dirty="0"/>
              <a:t>Vertical </a:t>
            </a:r>
            <a:r>
              <a:rPr lang="en-US" dirty="0" err="1"/>
              <a:t>emiittance</a:t>
            </a:r>
            <a:r>
              <a:rPr lang="en-US" dirty="0"/>
              <a:t>: 27.3pm</a:t>
            </a:r>
          </a:p>
          <a:p>
            <a:r>
              <a:rPr lang="en-US" dirty="0"/>
              <a:t>Horizontal </a:t>
            </a:r>
            <a:r>
              <a:rPr lang="en-US" dirty="0" err="1"/>
              <a:t>emittance</a:t>
            </a:r>
            <a:r>
              <a:rPr lang="en-US" dirty="0"/>
              <a:t>  3.9nm</a:t>
            </a:r>
          </a:p>
        </p:txBody>
      </p:sp>
      <p:sp>
        <p:nvSpPr>
          <p:cNvPr id="63494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252B245-AD0D-44CB-8A3E-6B18245D97EB}" type="datetime1">
              <a:rPr lang="en-US" smtClean="0">
                <a:latin typeface="Arial" pitchFamily="34" charset="0"/>
                <a:cs typeface="Arial" pitchFamily="34" charset="0"/>
              </a:rPr>
              <a:pPr/>
              <a:t>10/25/2012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L. Wang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93D78-C70D-4183-8213-6947F9A0C3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FII@SPEAR3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P102021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2667000"/>
            <a:ext cx="4267200" cy="2724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5791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spectrum at 200 </a:t>
            </a:r>
            <a:r>
              <a:rPr lang="en-US" i="1" dirty="0" err="1" smtClean="0"/>
              <a:t>mA</a:t>
            </a:r>
            <a:r>
              <a:rPr lang="en-US" dirty="0" smtClean="0"/>
              <a:t> with a single bunch train filling pattern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953000" y="2514600"/>
            <a:ext cx="3988340" cy="3922931"/>
            <a:chOff x="4953000" y="2514600"/>
            <a:chExt cx="3988340" cy="3922931"/>
          </a:xfrm>
        </p:grpSpPr>
        <p:pic>
          <p:nvPicPr>
            <p:cNvPr id="7" name="Picture 6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53000" y="2514600"/>
              <a:ext cx="3988340" cy="3185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105400" y="5791200"/>
              <a:ext cx="34309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Measured vertical amplitude along </a:t>
              </a:r>
            </a:p>
            <a:p>
              <a:r>
                <a:rPr lang="en-US" dirty="0" smtClean="0"/>
                <a:t>the bunch train (200mA)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95400" y="14478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vertical oscillation (~10 µm) has been observed when a single bunch train beam filling pattern is 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712" y="228600"/>
            <a:ext cx="80192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Parameters of SPEAR3 and the ILC DTC02 damping 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85500" y="1600200"/>
          <a:ext cx="8058500" cy="4937760"/>
        </p:xfrm>
        <a:graphic>
          <a:graphicData uri="http://schemas.openxmlformats.org/drawingml/2006/table">
            <a:tbl>
              <a:tblPr/>
              <a:tblGrid>
                <a:gridCol w="3293110"/>
                <a:gridCol w="1380019"/>
                <a:gridCol w="1521460"/>
                <a:gridCol w="1863911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Physics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Symbol/Unit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SPEAR3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ILC DTC damping ring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Beam Energy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[GeV]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Circumference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 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[m]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3238.76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Horizontal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Emittance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</a:t>
                      </a:r>
                      <a:r>
                        <a:rPr lang="en-US" sz="1800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[nm]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0.637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Vertical  </a:t>
                      </a:r>
                      <a:r>
                        <a:rPr lang="en-US" sz="1800" b="1" dirty="0" err="1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Emittance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</a:t>
                      </a:r>
                      <a:r>
                        <a:rPr lang="en-US" sz="1800" b="1" baseline="-25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[pm]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Beam Current</a:t>
                      </a:r>
                      <a:endParaRPr lang="en-US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[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]</a:t>
                      </a:r>
                      <a:endParaRPr lang="en-US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200-500</a:t>
                      </a:r>
                      <a:endParaRPr lang="en-US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389/779</a:t>
                      </a:r>
                      <a:endParaRPr lang="en-US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Bunch Number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1312/2625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Harmonic Number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7022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Bunch Spacing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ns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6.2/3.1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RF Frequency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RF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[MHz]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476.315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Revolution Frequency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[MHz]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1.280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0.09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Tune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r>
                        <a:rPr lang="en-US" sz="1800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/ n</a:t>
                      </a:r>
                      <a:r>
                        <a:rPr lang="en-US" sz="1800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/ n</a:t>
                      </a:r>
                      <a:r>
                        <a:rPr lang="en-US" sz="1800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14.1/6.18/0.01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48.36/27.22/ 0.03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Momentum Compaction Factor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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1.6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r>
                        <a:rPr lang="en-US" sz="1800" b="1" baseline="30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3.36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r>
                        <a:rPr lang="en-US" sz="1800" b="1" baseline="30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-4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Energy Spread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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9.8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Bunch Length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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[mm]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Radiation Damping Time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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 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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 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</a:t>
                      </a:r>
                      <a:r>
                        <a:rPr lang="en-US" sz="180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z 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[ms]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4.0/5.3/3.2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22/22/11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 Vacuum Pressure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[nTorr]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0.1~0.5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514600" y="838200"/>
          <a:ext cx="5243333" cy="5497508"/>
        </p:xfrm>
        <a:graphic>
          <a:graphicData uri="http://schemas.openxmlformats.org/drawingml/2006/table">
            <a:tbl>
              <a:tblPr/>
              <a:tblGrid>
                <a:gridCol w="2202388"/>
                <a:gridCol w="1172208"/>
                <a:gridCol w="866415"/>
                <a:gridCol w="1002322"/>
              </a:tblGrid>
              <a:tr h="110308">
                <a:tc>
                  <a:txBody>
                    <a:bodyPr/>
                    <a:lstStyle/>
                    <a:p>
                      <a:pPr marL="247015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Parameter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KCS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DRFS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FP upgrade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08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Energy[GeV]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5.0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5.0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5.0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Circumference[m]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3238.76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3238.76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3238.76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Emittance 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e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e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y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[pm]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637/2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637/2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637/2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Harmonic number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7022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7022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7022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Number of bunches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1312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1312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2625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Beam current[mA]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389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389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779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Bunch spacing [</a:t>
                      </a:r>
                      <a:r>
                        <a:rPr lang="en-US" sz="1200">
                          <a:latin typeface="Times New Roman"/>
                          <a:ea typeface="Times New Roman"/>
                          <a:sym typeface="Symbol"/>
                        </a:rPr>
                        <a:t>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RF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Beam Filling period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Fill pattern (1period)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Train [bunch number]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08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Gap [in </a:t>
                      </a:r>
                      <a:r>
                        <a:rPr lang="en-US" sz="1200" i="1">
                          <a:latin typeface="Times New Roman"/>
                          <a:ea typeface="Times New Roman"/>
                          <a:sym typeface="Symbol"/>
                        </a:rPr>
                        <a:t></a:t>
                      </a:r>
                      <a:r>
                        <a:rPr lang="en-US" sz="1200" i="1" baseline="-25000">
                          <a:latin typeface="Times New Roman"/>
                          <a:ea typeface="Times New Roman"/>
                        </a:rPr>
                        <a:t>RF</a:t>
                      </a:r>
                      <a:r>
                        <a:rPr lang="en-US" sz="1200" i="1">
                          <a:latin typeface="Times New Roman"/>
                          <a:ea typeface="Times New Roman"/>
                        </a:rPr>
                        <a:t>]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Train [bunch number]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45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08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Gap [in </a:t>
                      </a:r>
                      <a:r>
                        <a:rPr lang="en-US" sz="1200" i="1">
                          <a:latin typeface="Times New Roman"/>
                          <a:ea typeface="Times New Roman"/>
                          <a:sym typeface="Symbol"/>
                        </a:rPr>
                        <a:t></a:t>
                      </a:r>
                      <a:r>
                        <a:rPr lang="en-US" sz="1200" i="1" baseline="-25000">
                          <a:latin typeface="Times New Roman"/>
                          <a:ea typeface="Times New Roman"/>
                        </a:rPr>
                        <a:t>RF</a:t>
                      </a:r>
                      <a:r>
                        <a:rPr lang="en-US" sz="1200" i="1">
                          <a:latin typeface="Times New Roman"/>
                          <a:ea typeface="Times New Roman"/>
                        </a:rPr>
                        <a:t>]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49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Train [bunch number]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85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Gap [in </a:t>
                      </a:r>
                      <a:r>
                        <a:rPr lang="en-US" sz="1200" i="1">
                          <a:latin typeface="Times New Roman"/>
                          <a:ea typeface="Times New Roman"/>
                          <a:sym typeface="Symbol"/>
                        </a:rPr>
                        <a:t></a:t>
                      </a:r>
                      <a:r>
                        <a:rPr lang="en-US" sz="1200" i="1" baseline="-25000">
                          <a:latin typeface="Times New Roman"/>
                          <a:ea typeface="Times New Roman"/>
                        </a:rPr>
                        <a:t>RF</a:t>
                      </a:r>
                      <a:r>
                        <a:rPr lang="en-US" sz="1200" i="1">
                          <a:latin typeface="Times New Roman"/>
                          <a:ea typeface="Times New Roman"/>
                        </a:rPr>
                        <a:t>]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85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85">
                <a:tc>
                  <a:txBody>
                    <a:bodyPr/>
                    <a:lstStyle/>
                    <a:p>
                      <a:pPr marL="247015" marR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Bunch length[mm] 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Energy spread, 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s</a:t>
                      </a:r>
                      <a:r>
                        <a:rPr lang="en-US" sz="1200" baseline="-25000">
                          <a:latin typeface="Symbol"/>
                          <a:ea typeface="Times New Roman"/>
                        </a:rPr>
                        <a:t>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 x 10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</a:rPr>
                        <a:t>-3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 x 10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</a:rPr>
                        <a:t>-3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 x 10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</a:rPr>
                        <a:t>-3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2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Mom. compaction,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 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3.36 x 10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</a:rPr>
                        <a:t>-4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3.36 x 10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</a:rPr>
                        <a:t>-4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3.36 x 10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</a:rPr>
                        <a:t>-4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Tunes, 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n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/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 n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y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/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 n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48.36 /27.22 /0.03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48.36/27.22/ 0.03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48.36/27.22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 /0.03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Damp times 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t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/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t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y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/</a:t>
                      </a:r>
                      <a:r>
                        <a:rPr lang="en-US" sz="1200">
                          <a:latin typeface="Symbol"/>
                          <a:ea typeface="Times New Roman"/>
                        </a:rPr>
                        <a:t>t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[ms]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 / 22 / 11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 / 22 / 11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 / 22 / 11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E loss/turn, U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[MeV]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4.87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4.87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4.87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6">
                <a:tc>
                  <a:txBody>
                    <a:bodyPr/>
                    <a:lstStyle/>
                    <a:p>
                      <a:pPr marL="247015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RF voltage, V</a:t>
                      </a:r>
                      <a:r>
                        <a:rPr lang="en-US" sz="1200" baseline="-25000">
                          <a:latin typeface="Times New Roman"/>
                          <a:ea typeface="Times New Roman"/>
                        </a:rPr>
                        <a:t>RF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 [MV]</a:t>
                      </a: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12.83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12.83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015" algn="l"/>
                          <a:tab pos="4572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12.83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1722" marR="61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LCWS2012,L.  WANG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71800" y="3048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filing patterns of ILC DTC02 damping 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976</TotalTime>
  <Words>1831</Words>
  <Application>Microsoft Office PowerPoint</Application>
  <PresentationFormat>On-screen Show (4:3)</PresentationFormat>
  <Paragraphs>350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Solstice</vt:lpstr>
      <vt:lpstr>Equation</vt:lpstr>
      <vt:lpstr>An Accurate Model of Beam Ion instability &amp;  its application to ILC DR and SPEAR3*</vt:lpstr>
      <vt:lpstr>Contents</vt:lpstr>
      <vt:lpstr>Introduction</vt:lpstr>
      <vt:lpstr>Observations-Beam Size Blow-up</vt:lpstr>
      <vt:lpstr>Observations---Coupled bunch instability</vt:lpstr>
      <vt:lpstr>FII at SSRF with nominal vacuum (Bocheng Jiang, et. al. NIMA 614, 2010)</vt:lpstr>
      <vt:lpstr>FII@SPEAR3</vt:lpstr>
      <vt:lpstr>Main Parameters of SPEAR3 and the ILC DTC02 damping Ring</vt:lpstr>
      <vt:lpstr>Slide 9</vt:lpstr>
      <vt:lpstr>Summary of beam-ion instability Theory</vt:lpstr>
      <vt:lpstr>Our method: Wake function</vt:lpstr>
      <vt:lpstr>Effects of Optics &amp; multiple gas species</vt:lpstr>
      <vt:lpstr>Wake and impedance with arbitrary Optics and Vacuum</vt:lpstr>
      <vt:lpstr>Impedance of ion cloud</vt:lpstr>
      <vt:lpstr>Analysis Beam ion instability in ILC DR</vt:lpstr>
      <vt:lpstr>Simulation of FII in ILC DR</vt:lpstr>
      <vt:lpstr>FII at ILC DR with DCT04</vt:lpstr>
      <vt:lpstr>Beam filling patter effect@SPEAR3</vt:lpstr>
      <vt:lpstr>Mitigation with Chromaticity</vt:lpstr>
      <vt:lpstr>Chromaticity effect</vt:lpstr>
      <vt:lpstr>Comparison of the damping effect of nonlinear space charge force and beam optics</vt:lpstr>
      <vt:lpstr>Summary</vt:lpstr>
      <vt:lpstr>Acknowledge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Accurate Model of Beam Ion instability</dc:title>
  <dc:creator>Wang, Lanfa</dc:creator>
  <cp:lastModifiedBy>wanglf</cp:lastModifiedBy>
  <cp:revision>177</cp:revision>
  <dcterms:created xsi:type="dcterms:W3CDTF">2006-08-16T00:00:00Z</dcterms:created>
  <dcterms:modified xsi:type="dcterms:W3CDTF">2012-10-25T17:49:37Z</dcterms:modified>
</cp:coreProperties>
</file>