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713" r:id="rId2"/>
    <p:sldMasterId id="2147483716" r:id="rId3"/>
    <p:sldMasterId id="2147483749" r:id="rId4"/>
    <p:sldMasterId id="2147483778" r:id="rId5"/>
  </p:sldMasterIdLst>
  <p:notesMasterIdLst>
    <p:notesMasterId r:id="rId30"/>
  </p:notesMasterIdLst>
  <p:handoutMasterIdLst>
    <p:handoutMasterId r:id="rId31"/>
  </p:handoutMasterIdLst>
  <p:sldIdLst>
    <p:sldId id="256" r:id="rId6"/>
    <p:sldId id="404" r:id="rId7"/>
    <p:sldId id="341" r:id="rId8"/>
    <p:sldId id="379" r:id="rId9"/>
    <p:sldId id="347" r:id="rId10"/>
    <p:sldId id="380" r:id="rId11"/>
    <p:sldId id="370" r:id="rId12"/>
    <p:sldId id="350" r:id="rId13"/>
    <p:sldId id="383" r:id="rId14"/>
    <p:sldId id="349" r:id="rId15"/>
    <p:sldId id="401" r:id="rId16"/>
    <p:sldId id="377" r:id="rId17"/>
    <p:sldId id="390" r:id="rId18"/>
    <p:sldId id="392" r:id="rId19"/>
    <p:sldId id="393" r:id="rId20"/>
    <p:sldId id="366" r:id="rId21"/>
    <p:sldId id="394" r:id="rId22"/>
    <p:sldId id="405" r:id="rId23"/>
    <p:sldId id="358" r:id="rId24"/>
    <p:sldId id="359" r:id="rId25"/>
    <p:sldId id="372" r:id="rId26"/>
    <p:sldId id="406" r:id="rId27"/>
    <p:sldId id="407" r:id="rId28"/>
    <p:sldId id="381" r:id="rId29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583" autoAdjust="0"/>
  </p:normalViewPr>
  <p:slideViewPr>
    <p:cSldViewPr>
      <p:cViewPr varScale="1">
        <p:scale>
          <a:sx n="84" d="100"/>
          <a:sy n="84" d="100"/>
        </p:scale>
        <p:origin x="-78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5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196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EC6AE0-A76A-4571-8B58-A338DA854169}" type="datetimeFigureOut">
              <a:rPr lang="fr-FR"/>
              <a:pPr>
                <a:defRPr/>
              </a:pPr>
              <a:t>24/10/2012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7564C5-49F1-424B-8328-678E2107A4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226593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787E105-89C5-4F0E-986A-F5E85A5B8CA1}" type="datetimeFigureOut">
              <a:rPr lang="fr-FR"/>
              <a:pPr>
                <a:defRPr/>
              </a:pPr>
              <a:t>24/10/2012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fr-FR"/>
              <a:t>Entrez votre nom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43239E-5CFC-4EA3-9F9C-DF60679EE9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08351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7.png"/><Relationship Id="rId4" Type="http://schemas.openxmlformats.org/officeDocument/2006/relationships/image" Target="../media/image4.jpe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Courbe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6" descr="Logo LAPP + tex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1" descr="logo-universite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6286520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  <p:pic>
        <p:nvPicPr>
          <p:cNvPr id="10" name="Image 9" descr="logo_CNRS_In2p3_simple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586" y="5500702"/>
            <a:ext cx="796461" cy="108747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96EA-B54B-4A09-9054-3B319823781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85F1-92F9-4C4C-8FCC-473031D4A1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1A597-3041-4709-9B3F-CF8E9DE480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6" descr="Logo LAPP + text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1" descr="logo-universi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13"/>
          <p:cNvGrpSpPr>
            <a:grpSpLocks/>
          </p:cNvGrpSpPr>
          <p:nvPr userDrawn="1"/>
        </p:nvGrpSpPr>
        <p:grpSpPr bwMode="auto">
          <a:xfrm>
            <a:off x="6443663" y="6154738"/>
            <a:ext cx="1752600" cy="684212"/>
            <a:chOff x="6588224" y="6154840"/>
            <a:chExt cx="1752464" cy="683924"/>
          </a:xfrm>
        </p:grpSpPr>
        <p:pic>
          <p:nvPicPr>
            <p:cNvPr id="6" name="Picture 4" descr="http://iq.enst.fr/templates/iq/images/logo_cnrs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6154840"/>
              <a:ext cx="630222" cy="630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ZoneTexte 6"/>
            <p:cNvSpPr txBox="1">
              <a:spLocks noChangeArrowheads="1"/>
            </p:cNvSpPr>
            <p:nvPr userDrawn="1"/>
          </p:nvSpPr>
          <p:spPr bwMode="auto">
            <a:xfrm>
              <a:off x="7156505" y="6435709"/>
              <a:ext cx="936552" cy="2776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1200" b="1" smtClean="0">
                  <a:solidFill>
                    <a:srgbClr val="E46C0A"/>
                  </a:solidFill>
                </a:rPr>
                <a:t>IN2P3</a:t>
              </a:r>
            </a:p>
          </p:txBody>
        </p:sp>
        <p:sp>
          <p:nvSpPr>
            <p:cNvPr id="8" name="ZoneTexte 7"/>
            <p:cNvSpPr txBox="1">
              <a:spLocks noChangeArrowheads="1"/>
            </p:cNvSpPr>
            <p:nvPr userDrawn="1"/>
          </p:nvSpPr>
          <p:spPr bwMode="auto">
            <a:xfrm>
              <a:off x="7045389" y="6622955"/>
              <a:ext cx="1295299" cy="21580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00" smtClean="0">
                  <a:solidFill>
                    <a:srgbClr val="E46C0A"/>
                  </a:solidFill>
                </a:rPr>
                <a:t>Les </a:t>
              </a:r>
              <a:r>
                <a:rPr lang="fr-FR" sz="800" b="1" smtClean="0">
                  <a:solidFill>
                    <a:srgbClr val="E46C0A"/>
                  </a:solidFill>
                </a:rPr>
                <a:t>deux infinis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13217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 userDrawn="1"/>
        </p:nvCxnSpPr>
        <p:spPr>
          <a:xfrm>
            <a:off x="1331913" y="260350"/>
            <a:ext cx="7596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4065588" y="7938"/>
            <a:ext cx="14176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smtClean="0">
                <a:solidFill>
                  <a:prstClr val="black"/>
                </a:solidFill>
                <a:latin typeface="Calibri" pitchFamily="34" charset="0"/>
              </a:rPr>
              <a:t>Stabilization update</a:t>
            </a:r>
            <a:endParaRPr lang="fr-FR" sz="120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331640" y="14300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5" name="Connecteur droit 4"/>
          <p:cNvCxnSpPr/>
          <p:nvPr userDrawn="1"/>
        </p:nvCxnSpPr>
        <p:spPr>
          <a:xfrm>
            <a:off x="603250" y="6604000"/>
            <a:ext cx="8424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 rot="16200000">
            <a:off x="8936688" y="661468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684213" y="6550025"/>
            <a:ext cx="1295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76488" y="6646863"/>
            <a:ext cx="5219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en-US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DF1D5-E636-4CCC-A068-70477E6187F2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0065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6" descr="Logo LAPP + text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1" descr="logo-universi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13"/>
          <p:cNvGrpSpPr>
            <a:grpSpLocks/>
          </p:cNvGrpSpPr>
          <p:nvPr userDrawn="1"/>
        </p:nvGrpSpPr>
        <p:grpSpPr bwMode="auto">
          <a:xfrm>
            <a:off x="6443663" y="6154738"/>
            <a:ext cx="1752600" cy="684212"/>
            <a:chOff x="6588224" y="6154840"/>
            <a:chExt cx="1752464" cy="683924"/>
          </a:xfrm>
        </p:grpSpPr>
        <p:pic>
          <p:nvPicPr>
            <p:cNvPr id="6" name="Picture 4" descr="http://iq.enst.fr/templates/iq/images/logo_cnrs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6154840"/>
              <a:ext cx="630222" cy="630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ZoneTexte 6"/>
            <p:cNvSpPr txBox="1">
              <a:spLocks noChangeArrowheads="1"/>
            </p:cNvSpPr>
            <p:nvPr userDrawn="1"/>
          </p:nvSpPr>
          <p:spPr bwMode="auto">
            <a:xfrm>
              <a:off x="7156505" y="6435709"/>
              <a:ext cx="936552" cy="2776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1200" b="1" smtClean="0">
                  <a:solidFill>
                    <a:srgbClr val="E46C0A"/>
                  </a:solidFill>
                </a:rPr>
                <a:t>IN2P3</a:t>
              </a:r>
            </a:p>
          </p:txBody>
        </p:sp>
        <p:sp>
          <p:nvSpPr>
            <p:cNvPr id="8" name="ZoneTexte 7"/>
            <p:cNvSpPr txBox="1">
              <a:spLocks noChangeArrowheads="1"/>
            </p:cNvSpPr>
            <p:nvPr userDrawn="1"/>
          </p:nvSpPr>
          <p:spPr bwMode="auto">
            <a:xfrm>
              <a:off x="7045389" y="6622955"/>
              <a:ext cx="1295299" cy="21580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00" smtClean="0">
                  <a:solidFill>
                    <a:srgbClr val="E46C0A"/>
                  </a:solidFill>
                </a:rPr>
                <a:t>Les </a:t>
              </a:r>
              <a:r>
                <a:rPr lang="fr-FR" sz="800" b="1" smtClean="0">
                  <a:solidFill>
                    <a:srgbClr val="E46C0A"/>
                  </a:solidFill>
                </a:rPr>
                <a:t>deux infinis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0621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 userDrawn="1"/>
        </p:nvCxnSpPr>
        <p:spPr>
          <a:xfrm>
            <a:off x="1331913" y="260350"/>
            <a:ext cx="7596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4065588" y="7938"/>
            <a:ext cx="14176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 smtClean="0">
                <a:solidFill>
                  <a:prstClr val="black"/>
                </a:solidFill>
                <a:latin typeface="Calibri" pitchFamily="34" charset="0"/>
              </a:rPr>
              <a:t>Stabilization update</a:t>
            </a:r>
            <a:endParaRPr lang="fr-FR" sz="120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331640" y="14300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5" name="Connecteur droit 4"/>
          <p:cNvCxnSpPr/>
          <p:nvPr userDrawn="1"/>
        </p:nvCxnSpPr>
        <p:spPr>
          <a:xfrm>
            <a:off x="603250" y="6604000"/>
            <a:ext cx="8424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 rot="16200000">
            <a:off x="8936688" y="661468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684213" y="6550025"/>
            <a:ext cx="1295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76488" y="6646863"/>
            <a:ext cx="5219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en-US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C246E-8A81-4004-8ADC-10DA91AA4920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1925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6" descr="lapp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" y="6075363"/>
            <a:ext cx="10779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8" descr="Courbe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6" descr="Logo LAPP + tex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1" descr="logo-universite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6286520"/>
            <a:ext cx="10795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Espace réservé du 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mtClean="0">
                <a:latin typeface="Arial" charset="0"/>
              </a:defRPr>
            </a:lvl1pPr>
          </a:lstStyle>
          <a:p>
            <a:r>
              <a:rPr lang="fr-FR" smtClean="0"/>
              <a:t>Cliquez pour modifier le style du titre</a:t>
            </a:r>
          </a:p>
        </p:txBody>
      </p:sp>
      <p:sp>
        <p:nvSpPr>
          <p:cNvPr id="25604" name="Espace réservé du text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mtClean="0"/>
            </a:lvl1pPr>
          </a:lstStyle>
          <a:p>
            <a:r>
              <a:rPr lang="fr-FR" smtClean="0"/>
              <a:t>Cliquez pour modifier le style des sous-titres du masque</a:t>
            </a:r>
          </a:p>
        </p:txBody>
      </p:sp>
      <p:pic>
        <p:nvPicPr>
          <p:cNvPr id="10" name="Image 9" descr="logo_CNRS_In2p3_simple.eps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586" y="5500702"/>
            <a:ext cx="796461" cy="108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622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825B1-1A2E-433B-AF23-4B95C0D5785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6950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79BF3-24A6-4750-AE05-1AA372DB2E47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92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825B1-1A2E-433B-AF23-4B95C0D5785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B6404-B907-44DC-A863-292450976C67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919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AE195-00B8-4076-86CB-B5E358FBF5EB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0668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9AD89-17DE-4EAC-B060-CF86C17F7722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10371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0B205-3984-46F8-A31F-DD10BEA33E33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19640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22D0-6A26-4700-92D2-75E3B120BB7E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217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CB8A-E48D-4E53-819B-F795AC2893B0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5568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596EA-B54B-4A09-9054-3B319823781E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5447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85F1-92F9-4C4C-8FCC-473031D4A1F1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5360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1A597-3041-4709-9B3F-CF8E9DE4805F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62455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76488" y="6646863"/>
            <a:ext cx="5219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C246E-8A81-4004-8ADC-10DA91AA4920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31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B79BF3-24A6-4750-AE05-1AA372DB2E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 userDrawn="1"/>
        </p:nvCxnSpPr>
        <p:spPr>
          <a:xfrm>
            <a:off x="1331913" y="260350"/>
            <a:ext cx="7596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4065588" y="7938"/>
            <a:ext cx="14176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prstClr val="black"/>
                </a:solidFill>
                <a:latin typeface="Calibri" pitchFamily="34" charset="0"/>
              </a:rPr>
              <a:t>Stabilization update</a:t>
            </a:r>
            <a:endParaRPr lang="fr-FR" sz="120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331640" y="14300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5" name="Connecteur droit 4"/>
          <p:cNvCxnSpPr/>
          <p:nvPr userDrawn="1"/>
        </p:nvCxnSpPr>
        <p:spPr>
          <a:xfrm>
            <a:off x="603250" y="6604000"/>
            <a:ext cx="8424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 rot="16200000">
            <a:off x="8936688" y="661468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684213" y="6550025"/>
            <a:ext cx="1295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76488" y="6646863"/>
            <a:ext cx="5219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F6FBBF-6092-491C-AF6D-0D58D0B8DA3C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4186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 userDrawn="1"/>
        </p:nvCxnSpPr>
        <p:spPr>
          <a:xfrm>
            <a:off x="1331913" y="260350"/>
            <a:ext cx="7596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4065588" y="7938"/>
            <a:ext cx="141763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prstClr val="black"/>
                </a:solidFill>
                <a:latin typeface="Calibri" pitchFamily="34" charset="0"/>
              </a:rPr>
              <a:t>Stabilization update</a:t>
            </a:r>
            <a:endParaRPr lang="fr-FR" sz="120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331640" y="14300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5" name="Connecteur droit 4"/>
          <p:cNvCxnSpPr/>
          <p:nvPr userDrawn="1"/>
        </p:nvCxnSpPr>
        <p:spPr>
          <a:xfrm>
            <a:off x="603250" y="6604000"/>
            <a:ext cx="8424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 rot="16200000">
            <a:off x="8936688" y="661468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684213" y="6550025"/>
            <a:ext cx="1295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376488" y="6646863"/>
            <a:ext cx="5219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DE11E-EFE9-41B7-8ADA-FFACBC8FDBE6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0045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 6" descr="Logo LAPP + texte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319088"/>
            <a:ext cx="1254125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 11" descr="logo-universite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6284913"/>
            <a:ext cx="10795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e 13"/>
          <p:cNvGrpSpPr>
            <a:grpSpLocks/>
          </p:cNvGrpSpPr>
          <p:nvPr userDrawn="1"/>
        </p:nvGrpSpPr>
        <p:grpSpPr bwMode="auto">
          <a:xfrm>
            <a:off x="6443663" y="6154738"/>
            <a:ext cx="1752600" cy="684212"/>
            <a:chOff x="6588224" y="6154840"/>
            <a:chExt cx="1752464" cy="683924"/>
          </a:xfrm>
        </p:grpSpPr>
        <p:pic>
          <p:nvPicPr>
            <p:cNvPr id="6" name="Picture 4" descr="http://iq.enst.fr/templates/iq/images/logo_cnrs.png"/>
            <p:cNvPicPr>
              <a:picLocks noChangeAspect="1" noChangeArrowheads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8224" y="6154840"/>
              <a:ext cx="630222" cy="630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ZoneTexte 6"/>
            <p:cNvSpPr txBox="1">
              <a:spLocks noChangeArrowheads="1"/>
            </p:cNvSpPr>
            <p:nvPr userDrawn="1"/>
          </p:nvSpPr>
          <p:spPr bwMode="auto">
            <a:xfrm>
              <a:off x="7156505" y="6435709"/>
              <a:ext cx="936552" cy="27769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1200" b="1" smtClean="0">
                  <a:solidFill>
                    <a:srgbClr val="E46C0A"/>
                  </a:solidFill>
                </a:rPr>
                <a:t>IN2P3</a:t>
              </a:r>
            </a:p>
          </p:txBody>
        </p:sp>
        <p:sp>
          <p:nvSpPr>
            <p:cNvPr id="8" name="ZoneTexte 7"/>
            <p:cNvSpPr txBox="1">
              <a:spLocks noChangeArrowheads="1"/>
            </p:cNvSpPr>
            <p:nvPr userDrawn="1"/>
          </p:nvSpPr>
          <p:spPr bwMode="auto">
            <a:xfrm>
              <a:off x="7045389" y="6622955"/>
              <a:ext cx="1295299" cy="215809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fr-FR" sz="800" smtClean="0">
                  <a:solidFill>
                    <a:srgbClr val="E46C0A"/>
                  </a:solidFill>
                </a:rPr>
                <a:t>Les </a:t>
              </a:r>
              <a:r>
                <a:rPr lang="fr-FR" sz="800" b="1" smtClean="0">
                  <a:solidFill>
                    <a:srgbClr val="E46C0A"/>
                  </a:solidFill>
                </a:rPr>
                <a:t>deux infinis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90256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necteur droit 1"/>
          <p:cNvCxnSpPr/>
          <p:nvPr userDrawn="1"/>
        </p:nvCxnSpPr>
        <p:spPr>
          <a:xfrm>
            <a:off x="1331913" y="260350"/>
            <a:ext cx="75961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8"/>
          <p:cNvSpPr>
            <a:spLocks noChangeArrowheads="1"/>
          </p:cNvSpPr>
          <p:nvPr userDrawn="1"/>
        </p:nvSpPr>
        <p:spPr bwMode="auto">
          <a:xfrm>
            <a:off x="2555875" y="7938"/>
            <a:ext cx="47752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fr-FR" sz="1200" dirty="0">
                <a:solidFill>
                  <a:prstClr val="black"/>
                </a:solidFill>
                <a:latin typeface="Calibri" pitchFamily="34" charset="0"/>
              </a:rPr>
              <a:t>Mouvement </a:t>
            </a:r>
            <a:r>
              <a:rPr lang="fr-FR" sz="1200" dirty="0" smtClean="0">
                <a:solidFill>
                  <a:prstClr val="black"/>
                </a:solidFill>
                <a:latin typeface="Calibri" pitchFamily="34" charset="0"/>
              </a:rPr>
              <a:t>sismique: </a:t>
            </a:r>
            <a:r>
              <a:rPr lang="fr-FR" sz="1200" dirty="0">
                <a:solidFill>
                  <a:prstClr val="black"/>
                </a:solidFill>
                <a:latin typeface="Calibri" pitchFamily="34" charset="0"/>
              </a:rPr>
              <a:t>mesurer, agir, et contrôler à l'échelle du nanomètre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1331640" y="14300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cxnSp>
        <p:nvCxnSpPr>
          <p:cNvPr id="5" name="Connecteur droit 4"/>
          <p:cNvCxnSpPr/>
          <p:nvPr userDrawn="1"/>
        </p:nvCxnSpPr>
        <p:spPr>
          <a:xfrm>
            <a:off x="603250" y="6604000"/>
            <a:ext cx="8424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 rot="16200000">
            <a:off x="8936688" y="6614688"/>
            <a:ext cx="107504" cy="108000"/>
          </a:xfrm>
          <a:prstGeom prst="rect">
            <a:avLst/>
          </a:prstGeom>
          <a:ln>
            <a:solidFill>
              <a:schemeClr val="accent1"/>
            </a:solidFill>
          </a:ln>
          <a:effectLst>
            <a:reflection blurRad="6350" stA="50000" endA="300" endPos="90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>
              <a:solidFill>
                <a:prstClr val="white"/>
              </a:solidFill>
            </a:endParaRPr>
          </a:p>
        </p:txBody>
      </p:sp>
      <p:sp>
        <p:nvSpPr>
          <p:cNvPr id="7" name="Espace réservé de la date 1"/>
          <p:cNvSpPr>
            <a:spLocks noGrp="1"/>
          </p:cNvSpPr>
          <p:nvPr>
            <p:ph type="dt" sz="quarter" idx="10"/>
          </p:nvPr>
        </p:nvSpPr>
        <p:spPr>
          <a:xfrm>
            <a:off x="704850" y="6637338"/>
            <a:ext cx="1295400" cy="188912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Gaël Balik</a:t>
            </a:r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047627" y="6626225"/>
            <a:ext cx="5219700" cy="220663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Ecole de mécanique IN2P3 2012 :  MECATRONIQUE</a:t>
            </a:r>
            <a:endParaRPr lang="en-US"/>
          </a:p>
        </p:txBody>
      </p:sp>
      <p:sp>
        <p:nvSpPr>
          <p:cNvPr id="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956550" y="6554788"/>
            <a:ext cx="8366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B1993-5699-4417-8CAC-948975F756B7}" type="slidenum">
              <a:rPr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47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B6404-B907-44DC-A863-292450976C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AE195-00B8-4076-86CB-B5E358FBF5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9AD89-17DE-4EAC-B060-CF86C17F77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0B205-3984-46F8-A31F-DD10BEA33E3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722D0-6A26-4700-92D2-75E3B120BB7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EACB8A-E48D-4E53-819B-F795AC2893B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slideLayout" Target="../slideLayouts/slideLayout29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8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18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Relationship Id="rId14" Type="http://schemas.openxmlformats.org/officeDocument/2006/relationships/slideLayout" Target="../slideLayouts/slideLayout3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8" descr="Courbe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029" name="Image 6" descr="lapp2.jp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7CBBCE-5E90-4066-BD8F-A005DF7D02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331913" y="1628775"/>
            <a:ext cx="74009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733DDC-F79D-4A23-959E-54451C889459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475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331913" y="1628775"/>
            <a:ext cx="74009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Andrea JEREMIE LCWS2012 Arlington, Texas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7D96D56-0050-47CD-95C2-B0C65D0947A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802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18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8" descr="Courbe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8907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8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285875" y="1600200"/>
            <a:ext cx="74009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pic>
        <p:nvPicPr>
          <p:cNvPr id="1029" name="Image 6" descr="lapp2.jpg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6215063"/>
            <a:ext cx="900113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7CBBCE-5E90-4066-BD8F-A005DF7D0284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5398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1285875" y="274638"/>
            <a:ext cx="74009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1331913" y="1628775"/>
            <a:ext cx="74009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938338" y="6356350"/>
            <a:ext cx="1062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fr-FR">
                <a:solidFill>
                  <a:prstClr val="black">
                    <a:tint val="75000"/>
                  </a:prstClr>
                </a:solidFill>
              </a:rPr>
              <a:t>Gaël Balik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57563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fr-FR"/>
              <a:t>Ecole de mécanique IN2P3 2012 :  MECATRONIQUE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D7F5E27-7490-454D-BE15-080BE0733557}" type="slidenum">
              <a:rPr lang="fr-F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‹N°›</a:t>
            </a:fld>
            <a:endParaRPr lang="fr-FR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9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1905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9727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8.jpeg"/><Relationship Id="rId7" Type="http://schemas.openxmlformats.org/officeDocument/2006/relationships/image" Target="../media/image4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png"/><Relationship Id="rId5" Type="http://schemas.openxmlformats.org/officeDocument/2006/relationships/image" Target="../media/image17.gif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4.jpeg"/><Relationship Id="rId4" Type="http://schemas.openxmlformats.org/officeDocument/2006/relationships/image" Target="../media/image6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em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CA" smtClean="0"/>
              <a:t>Vibration Stabilization Experimental Results</a:t>
            </a:r>
            <a:br>
              <a:rPr lang="en-CA" smtClean="0"/>
            </a:br>
            <a:r>
              <a:rPr lang="en-CA" sz="2400" smtClean="0"/>
              <a:t>CLIC Main Beam and Final Focus Magnet Stabilization</a:t>
            </a:r>
            <a:endParaRPr lang="en-CA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584" y="3886200"/>
            <a:ext cx="8136904" cy="1752600"/>
          </a:xfrm>
        </p:spPr>
        <p:txBody>
          <a:bodyPr/>
          <a:lstStyle/>
          <a:p>
            <a:r>
              <a:rPr lang="en-CA" smtClean="0"/>
              <a:t>A.Jeremie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4079"/>
            <a:ext cx="68897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8498"/>
            <a:ext cx="3216102" cy="795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021288"/>
            <a:ext cx="1457325" cy="69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5" y="52933"/>
            <a:ext cx="63341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827584" y="4843026"/>
            <a:ext cx="82566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u="sng" smtClean="0"/>
              <a:t>LAPP</a:t>
            </a:r>
            <a:r>
              <a:rPr lang="en-CA" smtClean="0"/>
              <a:t>: A.Jeremie, S.Vilalte, J.Allibe, G.Balik, L.Brunetti, G.Deleglise, J.P.Baud </a:t>
            </a:r>
          </a:p>
          <a:p>
            <a:pPr algn="ctr"/>
            <a:r>
              <a:rPr lang="en-CA" u="sng" smtClean="0"/>
              <a:t>CERN</a:t>
            </a:r>
            <a:r>
              <a:rPr lang="en-CA" smtClean="0"/>
              <a:t>: K.Artoos, M.Esposito, P.Fernando Carmona, M.Guichard, C.Hauviller,  A.Kuzmin, R.Leuxe, R.Moron Ballester</a:t>
            </a:r>
          </a:p>
          <a:p>
            <a:pPr algn="ctr"/>
            <a:r>
              <a:rPr lang="en-CA" u="sng" smtClean="0"/>
              <a:t>SYMME</a:t>
            </a:r>
            <a:r>
              <a:rPr lang="en-CA" smtClean="0"/>
              <a:t>: B.Caron, A.Badel, R.LeBreton </a:t>
            </a:r>
          </a:p>
          <a:p>
            <a:pPr algn="ctr"/>
            <a:r>
              <a:rPr lang="en-CA" u="sng" smtClean="0"/>
              <a:t>ULB</a:t>
            </a:r>
            <a:r>
              <a:rPr lang="en-CA" smtClean="0"/>
              <a:t>: C.Collette </a:t>
            </a:r>
          </a:p>
          <a:p>
            <a:pPr algn="ctr"/>
            <a:r>
              <a:rPr lang="en-CA" u="sng" smtClean="0"/>
              <a:t>Nikhef</a:t>
            </a:r>
            <a:r>
              <a:rPr lang="en-CA" smtClean="0"/>
              <a:t>: S.Jansens </a:t>
            </a:r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reisolator2_Gaddi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86" y="1195129"/>
            <a:ext cx="4888483" cy="2593911"/>
          </a:xfrm>
          <a:prstGeom prst="rect">
            <a:avLst/>
          </a:prstGeom>
        </p:spPr>
      </p:pic>
      <p:sp>
        <p:nvSpPr>
          <p:cNvPr id="8" name="TextBox 18"/>
          <p:cNvSpPr txBox="1"/>
          <p:nvPr/>
        </p:nvSpPr>
        <p:spPr>
          <a:xfrm>
            <a:off x="239217" y="1022694"/>
            <a:ext cx="1498878" cy="369332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Gaddi</a:t>
            </a:r>
            <a:r>
              <a:rPr lang="en-US" dirty="0" smtClean="0"/>
              <a:t> et al.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5186623" y="1207360"/>
            <a:ext cx="3849873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dirty="0" smtClean="0"/>
              <a:t>Add coherence between QD0 and QF1 and reduce band-width on which active stabilisation has to act</a:t>
            </a:r>
            <a:endParaRPr lang="en-CA" dirty="0"/>
          </a:p>
        </p:txBody>
      </p:sp>
      <p:grpSp>
        <p:nvGrpSpPr>
          <p:cNvPr id="10" name="Groupe 23"/>
          <p:cNvGrpSpPr>
            <a:grpSpLocks/>
          </p:cNvGrpSpPr>
          <p:nvPr/>
        </p:nvGrpSpPr>
        <p:grpSpPr bwMode="auto">
          <a:xfrm>
            <a:off x="4901828" y="2204864"/>
            <a:ext cx="4242172" cy="3747436"/>
            <a:chOff x="584200" y="-22695"/>
            <a:chExt cx="4674614" cy="4717789"/>
          </a:xfrm>
        </p:grpSpPr>
        <p:pic>
          <p:nvPicPr>
            <p:cNvPr id="11" name="Image 24" descr="quart_assemblage_capt_rect_diag.jpg"/>
            <p:cNvPicPr>
              <a:picLocks noChangeAspect="1"/>
            </p:cNvPicPr>
            <p:nvPr/>
          </p:nvPicPr>
          <p:blipFill>
            <a:blip r:embed="rId3" cstate="screen">
              <a:lum bright="20000" contras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939800"/>
              <a:ext cx="4406900" cy="306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2" name="Connecteur droit avec flèche 11"/>
            <p:cNvCxnSpPr/>
            <p:nvPr/>
          </p:nvCxnSpPr>
          <p:spPr>
            <a:xfrm flipH="1">
              <a:off x="3961832" y="1118157"/>
              <a:ext cx="543732" cy="165532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ZoneTexte 26"/>
            <p:cNvSpPr txBox="1">
              <a:spLocks noChangeArrowheads="1"/>
            </p:cNvSpPr>
            <p:nvPr/>
          </p:nvSpPr>
          <p:spPr bwMode="auto">
            <a:xfrm>
              <a:off x="3315338" y="381962"/>
              <a:ext cx="1943476" cy="736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Calibri" pitchFamily="34" charset="0"/>
                </a:rPr>
                <a:t>Elastomeric strips for guidance</a:t>
              </a:r>
            </a:p>
          </p:txBody>
        </p:sp>
        <p:sp>
          <p:nvSpPr>
            <p:cNvPr id="14" name="ZoneTexte 27"/>
            <p:cNvSpPr txBox="1">
              <a:spLocks noChangeArrowheads="1"/>
            </p:cNvSpPr>
            <p:nvPr/>
          </p:nvSpPr>
          <p:spPr bwMode="auto">
            <a:xfrm>
              <a:off x="2444626" y="3920206"/>
              <a:ext cx="2800473" cy="774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bri" pitchFamily="34" charset="0"/>
                </a:rPr>
                <a:t>Piezoelectric</a:t>
              </a:r>
              <a:r>
                <a:rPr lang="en-US" dirty="0"/>
                <a:t> </a:t>
              </a:r>
              <a:r>
                <a:rPr lang="en-US" sz="1600" dirty="0">
                  <a:solidFill>
                    <a:srgbClr val="000000"/>
                  </a:solidFill>
                  <a:latin typeface="Calibri" pitchFamily="34" charset="0"/>
                </a:rPr>
                <a:t>actuator below its micrometric screw</a:t>
              </a:r>
            </a:p>
          </p:txBody>
        </p:sp>
        <p:cxnSp>
          <p:nvCxnSpPr>
            <p:cNvPr id="15" name="Connecteur droit avec flèche 14"/>
            <p:cNvCxnSpPr>
              <a:stCxn id="14" idx="0"/>
            </p:cNvCxnSpPr>
            <p:nvPr/>
          </p:nvCxnSpPr>
          <p:spPr>
            <a:xfrm flipH="1" flipV="1">
              <a:off x="3041649" y="3111239"/>
              <a:ext cx="803214" cy="808967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ZoneTexte 29"/>
            <p:cNvSpPr txBox="1">
              <a:spLocks noChangeArrowheads="1"/>
            </p:cNvSpPr>
            <p:nvPr/>
          </p:nvSpPr>
          <p:spPr bwMode="auto">
            <a:xfrm>
              <a:off x="584200" y="952501"/>
              <a:ext cx="1993900" cy="10460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000000"/>
                  </a:solidFill>
                  <a:latin typeface="Calibri" pitchFamily="34" charset="0"/>
                </a:rPr>
                <a:t>Lower electrode of the capacitive sensor</a:t>
              </a:r>
            </a:p>
          </p:txBody>
        </p:sp>
        <p:cxnSp>
          <p:nvCxnSpPr>
            <p:cNvPr id="17" name="Connecteur droit avec flèche 16"/>
            <p:cNvCxnSpPr>
              <a:endCxn id="18" idx="0"/>
            </p:cNvCxnSpPr>
            <p:nvPr/>
          </p:nvCxnSpPr>
          <p:spPr>
            <a:xfrm rot="5400000">
              <a:off x="989054" y="1908472"/>
              <a:ext cx="353746" cy="47231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lipse 17"/>
            <p:cNvSpPr/>
            <p:nvPr/>
          </p:nvSpPr>
          <p:spPr>
            <a:xfrm>
              <a:off x="1028605" y="2108961"/>
              <a:ext cx="229163" cy="30378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ZoneTexte 34"/>
            <p:cNvSpPr txBox="1">
              <a:spLocks noChangeArrowheads="1"/>
            </p:cNvSpPr>
            <p:nvPr/>
          </p:nvSpPr>
          <p:spPr bwMode="auto">
            <a:xfrm>
              <a:off x="898136" y="-22695"/>
              <a:ext cx="2545121" cy="426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latin typeface="Calibri" pitchFamily="34" charset="0"/>
                </a:rPr>
                <a:t>V-support for the magnet</a:t>
              </a:r>
            </a:p>
          </p:txBody>
        </p:sp>
        <p:cxnSp>
          <p:nvCxnSpPr>
            <p:cNvPr id="22" name="Connecteur droit avec flèche 21"/>
            <p:cNvCxnSpPr>
              <a:stCxn id="21" idx="2"/>
            </p:cNvCxnSpPr>
            <p:nvPr/>
          </p:nvCxnSpPr>
          <p:spPr>
            <a:xfrm>
              <a:off x="2170697" y="403493"/>
              <a:ext cx="1299483" cy="85708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11" y="3796814"/>
            <a:ext cx="4806594" cy="2944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Ellipse 28"/>
          <p:cNvSpPr/>
          <p:nvPr/>
        </p:nvSpPr>
        <p:spPr>
          <a:xfrm>
            <a:off x="899592" y="2060848"/>
            <a:ext cx="2016224" cy="663062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1" name="Connecteur droit avec flèche 30"/>
          <p:cNvCxnSpPr/>
          <p:nvPr/>
        </p:nvCxnSpPr>
        <p:spPr bwMode="auto">
          <a:xfrm flipH="1">
            <a:off x="1187624" y="2723910"/>
            <a:ext cx="360040" cy="116321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" name="Ellipse 4095"/>
          <p:cNvSpPr/>
          <p:nvPr/>
        </p:nvSpPr>
        <p:spPr>
          <a:xfrm>
            <a:off x="899592" y="4631553"/>
            <a:ext cx="1008112" cy="637538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4" name="Connecteur droit avec flèche 33"/>
          <p:cNvCxnSpPr/>
          <p:nvPr/>
        </p:nvCxnSpPr>
        <p:spPr bwMode="auto">
          <a:xfrm flipV="1">
            <a:off x="1547664" y="4631553"/>
            <a:ext cx="4661445" cy="40872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32304" y="6577607"/>
            <a:ext cx="191270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sz="1400" dirty="0" err="1" smtClean="0"/>
              <a:t>H.Gerwig</a:t>
            </a:r>
            <a:r>
              <a:rPr lang="en-CA" sz="1400" dirty="0" smtClean="0"/>
              <a:t> + </a:t>
            </a:r>
            <a:r>
              <a:rPr lang="en-CA" sz="1400" dirty="0" err="1" smtClean="0"/>
              <a:t>N.Siegrist</a:t>
            </a:r>
            <a:endParaRPr lang="en-CA" sz="1400" dirty="0"/>
          </a:p>
        </p:txBody>
      </p:sp>
      <p:cxnSp>
        <p:nvCxnSpPr>
          <p:cNvPr id="4103" name="Connecteur droit avec flèche 4102"/>
          <p:cNvCxnSpPr/>
          <p:nvPr/>
        </p:nvCxnSpPr>
        <p:spPr>
          <a:xfrm>
            <a:off x="5109369" y="4509120"/>
            <a:ext cx="1821826" cy="8524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4" name="ZoneTexte 4103"/>
          <p:cNvSpPr txBox="1"/>
          <p:nvPr/>
        </p:nvSpPr>
        <p:spPr>
          <a:xfrm>
            <a:off x="5513085" y="5063596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250mm</a:t>
            </a:r>
            <a:endParaRPr lang="fr-FR" sz="1200" dirty="0"/>
          </a:p>
        </p:txBody>
      </p:sp>
      <p:sp>
        <p:nvSpPr>
          <p:cNvPr id="3" name="ZoneTexte 2"/>
          <p:cNvSpPr txBox="1"/>
          <p:nvPr/>
        </p:nvSpPr>
        <p:spPr>
          <a:xfrm>
            <a:off x="4908105" y="5877272"/>
            <a:ext cx="4235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Additional passive stage directly under active system is also envisaged</a:t>
            </a:r>
            <a:endParaRPr lang="en-CA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Andrea JEREMIE LCWS2012 Arlington, Texas</a:t>
            </a:r>
            <a:endParaRPr lang="fr-FR" dirty="0"/>
          </a:p>
        </p:txBody>
      </p:sp>
      <p:sp>
        <p:nvSpPr>
          <p:cNvPr id="20" name="Espace réservé du numéro de diapositive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85875" y="44624"/>
            <a:ext cx="7400925" cy="1143000"/>
          </a:xfrm>
        </p:spPr>
        <p:txBody>
          <a:bodyPr/>
          <a:lstStyle/>
          <a:p>
            <a:r>
              <a:rPr lang="fr-FR" dirty="0"/>
              <a:t>Final Focus </a:t>
            </a:r>
            <a:r>
              <a:rPr lang="fr-FR" dirty="0" err="1"/>
              <a:t>quadrupole</a:t>
            </a:r>
            <a:r>
              <a:rPr lang="fr-FR" dirty="0"/>
              <a:t>:</a:t>
            </a:r>
            <a:br>
              <a:rPr lang="fr-FR" dirty="0"/>
            </a:br>
            <a:r>
              <a:rPr lang="fr-FR" dirty="0"/>
              <a:t>Passive and active solution</a:t>
            </a:r>
          </a:p>
        </p:txBody>
      </p:sp>
    </p:spTree>
    <p:extLst>
      <p:ext uri="{BB962C8B-B14F-4D97-AF65-F5344CB8AC3E}">
        <p14:creationId xmlns:p14="http://schemas.microsoft.com/office/powerpoint/2010/main" val="237594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Mechanical characteristics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11</a:t>
            </a:fld>
            <a:endParaRPr lang="en-CA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 bwMode="auto">
          <a:xfrm>
            <a:off x="392014" y="980728"/>
            <a:ext cx="4762500" cy="3373717"/>
            <a:chOff x="1494" y="1117"/>
            <a:chExt cx="4266" cy="3022"/>
          </a:xfrm>
        </p:grpSpPr>
        <p:sp>
          <p:nvSpPr>
            <p:cNvPr id="8" name="AutoShape 5"/>
            <p:cNvSpPr>
              <a:spLocks noChangeAspect="1" noChangeArrowheads="1" noTextEdit="1"/>
            </p:cNvSpPr>
            <p:nvPr/>
          </p:nvSpPr>
          <p:spPr bwMode="auto">
            <a:xfrm>
              <a:off x="1494" y="1117"/>
              <a:ext cx="4266" cy="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grpSp>
          <p:nvGrpSpPr>
            <p:cNvPr id="9" name="Group 207"/>
            <p:cNvGrpSpPr>
              <a:grpSpLocks/>
            </p:cNvGrpSpPr>
            <p:nvPr/>
          </p:nvGrpSpPr>
          <p:grpSpPr bwMode="auto">
            <a:xfrm>
              <a:off x="1866" y="1199"/>
              <a:ext cx="3580" cy="2607"/>
              <a:chOff x="1866" y="1199"/>
              <a:chExt cx="3580" cy="2607"/>
            </a:xfrm>
          </p:grpSpPr>
          <p:sp>
            <p:nvSpPr>
              <p:cNvPr id="181" name="Rectangle 7"/>
              <p:cNvSpPr>
                <a:spLocks noChangeArrowheads="1"/>
              </p:cNvSpPr>
              <p:nvPr/>
            </p:nvSpPr>
            <p:spPr bwMode="auto">
              <a:xfrm>
                <a:off x="2046" y="1353"/>
                <a:ext cx="3306" cy="1024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2" name="Rectangle 8"/>
              <p:cNvSpPr>
                <a:spLocks noChangeArrowheads="1"/>
              </p:cNvSpPr>
              <p:nvPr/>
            </p:nvSpPr>
            <p:spPr bwMode="auto">
              <a:xfrm>
                <a:off x="2046" y="1353"/>
                <a:ext cx="3306" cy="1024"/>
              </a:xfrm>
              <a:prstGeom prst="rect">
                <a:avLst/>
              </a:prstGeom>
              <a:noFill/>
              <a:ln w="19050" cap="flat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3" name="Freeform 9"/>
              <p:cNvSpPr>
                <a:spLocks/>
              </p:cNvSpPr>
              <p:nvPr/>
            </p:nvSpPr>
            <p:spPr bwMode="auto">
              <a:xfrm>
                <a:off x="2046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4" name="Freeform 10"/>
              <p:cNvSpPr>
                <a:spLocks/>
              </p:cNvSpPr>
              <p:nvPr/>
            </p:nvSpPr>
            <p:spPr bwMode="auto">
              <a:xfrm>
                <a:off x="2868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5" name="Freeform 11"/>
              <p:cNvSpPr>
                <a:spLocks/>
              </p:cNvSpPr>
              <p:nvPr/>
            </p:nvSpPr>
            <p:spPr bwMode="auto">
              <a:xfrm>
                <a:off x="3696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6" name="Freeform 12"/>
              <p:cNvSpPr>
                <a:spLocks/>
              </p:cNvSpPr>
              <p:nvPr/>
            </p:nvSpPr>
            <p:spPr bwMode="auto">
              <a:xfrm>
                <a:off x="4524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7" name="Freeform 13"/>
              <p:cNvSpPr>
                <a:spLocks/>
              </p:cNvSpPr>
              <p:nvPr/>
            </p:nvSpPr>
            <p:spPr bwMode="auto">
              <a:xfrm>
                <a:off x="535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8" name="Freeform 14"/>
              <p:cNvSpPr>
                <a:spLocks/>
              </p:cNvSpPr>
              <p:nvPr/>
            </p:nvSpPr>
            <p:spPr bwMode="auto">
              <a:xfrm>
                <a:off x="2046" y="2377"/>
                <a:ext cx="330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1" y="0"/>
                  </a:cxn>
                  <a:cxn ang="0">
                    <a:pos x="551" y="0"/>
                  </a:cxn>
                </a:cxnLst>
                <a:rect l="0" t="0" r="r" b="b"/>
                <a:pathLst>
                  <a:path w="551">
                    <a:moveTo>
                      <a:pt x="0" y="0"/>
                    </a:moveTo>
                    <a:lnTo>
                      <a:pt x="551" y="0"/>
                    </a:lnTo>
                    <a:lnTo>
                      <a:pt x="55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89" name="Freeform 15"/>
              <p:cNvSpPr>
                <a:spLocks/>
              </p:cNvSpPr>
              <p:nvPr/>
            </p:nvSpPr>
            <p:spPr bwMode="auto">
              <a:xfrm>
                <a:off x="2046" y="2203"/>
                <a:ext cx="330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1" y="0"/>
                  </a:cxn>
                  <a:cxn ang="0">
                    <a:pos x="551" y="0"/>
                  </a:cxn>
                </a:cxnLst>
                <a:rect l="0" t="0" r="r" b="b"/>
                <a:pathLst>
                  <a:path w="551">
                    <a:moveTo>
                      <a:pt x="0" y="0"/>
                    </a:moveTo>
                    <a:lnTo>
                      <a:pt x="551" y="0"/>
                    </a:lnTo>
                    <a:lnTo>
                      <a:pt x="55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0" name="Freeform 16"/>
              <p:cNvSpPr>
                <a:spLocks/>
              </p:cNvSpPr>
              <p:nvPr/>
            </p:nvSpPr>
            <p:spPr bwMode="auto">
              <a:xfrm>
                <a:off x="2046" y="2034"/>
                <a:ext cx="330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1" y="0"/>
                  </a:cxn>
                  <a:cxn ang="0">
                    <a:pos x="551" y="0"/>
                  </a:cxn>
                </a:cxnLst>
                <a:rect l="0" t="0" r="r" b="b"/>
                <a:pathLst>
                  <a:path w="551">
                    <a:moveTo>
                      <a:pt x="0" y="0"/>
                    </a:moveTo>
                    <a:lnTo>
                      <a:pt x="551" y="0"/>
                    </a:lnTo>
                    <a:lnTo>
                      <a:pt x="55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1" name="Freeform 17"/>
              <p:cNvSpPr>
                <a:spLocks/>
              </p:cNvSpPr>
              <p:nvPr/>
            </p:nvSpPr>
            <p:spPr bwMode="auto">
              <a:xfrm>
                <a:off x="2046" y="1865"/>
                <a:ext cx="330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1" y="0"/>
                  </a:cxn>
                  <a:cxn ang="0">
                    <a:pos x="551" y="0"/>
                  </a:cxn>
                </a:cxnLst>
                <a:rect l="0" t="0" r="r" b="b"/>
                <a:pathLst>
                  <a:path w="551">
                    <a:moveTo>
                      <a:pt x="0" y="0"/>
                    </a:moveTo>
                    <a:lnTo>
                      <a:pt x="551" y="0"/>
                    </a:lnTo>
                    <a:lnTo>
                      <a:pt x="55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2" name="Freeform 18"/>
              <p:cNvSpPr>
                <a:spLocks/>
              </p:cNvSpPr>
              <p:nvPr/>
            </p:nvSpPr>
            <p:spPr bwMode="auto">
              <a:xfrm>
                <a:off x="2046" y="1691"/>
                <a:ext cx="330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1" y="0"/>
                  </a:cxn>
                  <a:cxn ang="0">
                    <a:pos x="551" y="0"/>
                  </a:cxn>
                </a:cxnLst>
                <a:rect l="0" t="0" r="r" b="b"/>
                <a:pathLst>
                  <a:path w="551">
                    <a:moveTo>
                      <a:pt x="0" y="0"/>
                    </a:moveTo>
                    <a:lnTo>
                      <a:pt x="551" y="0"/>
                    </a:lnTo>
                    <a:lnTo>
                      <a:pt x="55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3" name="Freeform 19"/>
              <p:cNvSpPr>
                <a:spLocks/>
              </p:cNvSpPr>
              <p:nvPr/>
            </p:nvSpPr>
            <p:spPr bwMode="auto">
              <a:xfrm>
                <a:off x="2046" y="1522"/>
                <a:ext cx="330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1" y="0"/>
                  </a:cxn>
                  <a:cxn ang="0">
                    <a:pos x="551" y="0"/>
                  </a:cxn>
                </a:cxnLst>
                <a:rect l="0" t="0" r="r" b="b"/>
                <a:pathLst>
                  <a:path w="551">
                    <a:moveTo>
                      <a:pt x="0" y="0"/>
                    </a:moveTo>
                    <a:lnTo>
                      <a:pt x="551" y="0"/>
                    </a:lnTo>
                    <a:lnTo>
                      <a:pt x="55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4" name="Freeform 20"/>
              <p:cNvSpPr>
                <a:spLocks/>
              </p:cNvSpPr>
              <p:nvPr/>
            </p:nvSpPr>
            <p:spPr bwMode="auto">
              <a:xfrm>
                <a:off x="2046" y="1353"/>
                <a:ext cx="3306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51" y="0"/>
                  </a:cxn>
                  <a:cxn ang="0">
                    <a:pos x="551" y="0"/>
                  </a:cxn>
                </a:cxnLst>
                <a:rect l="0" t="0" r="r" b="b"/>
                <a:pathLst>
                  <a:path w="551">
                    <a:moveTo>
                      <a:pt x="0" y="0"/>
                    </a:moveTo>
                    <a:lnTo>
                      <a:pt x="551" y="0"/>
                    </a:lnTo>
                    <a:lnTo>
                      <a:pt x="55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5" name="Line 21"/>
              <p:cNvSpPr>
                <a:spLocks noChangeShapeType="1"/>
              </p:cNvSpPr>
              <p:nvPr/>
            </p:nvSpPr>
            <p:spPr bwMode="auto">
              <a:xfrm>
                <a:off x="2046" y="1353"/>
                <a:ext cx="330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6" name="Line 22"/>
              <p:cNvSpPr>
                <a:spLocks noChangeShapeType="1"/>
              </p:cNvSpPr>
              <p:nvPr/>
            </p:nvSpPr>
            <p:spPr bwMode="auto">
              <a:xfrm>
                <a:off x="2046" y="2377"/>
                <a:ext cx="330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7" name="Line 23"/>
              <p:cNvSpPr>
                <a:spLocks noChangeShapeType="1"/>
              </p:cNvSpPr>
              <p:nvPr/>
            </p:nvSpPr>
            <p:spPr bwMode="auto">
              <a:xfrm flipV="1">
                <a:off x="5352" y="1353"/>
                <a:ext cx="1" cy="102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8" name="Line 24"/>
              <p:cNvSpPr>
                <a:spLocks noChangeShapeType="1"/>
              </p:cNvSpPr>
              <p:nvPr/>
            </p:nvSpPr>
            <p:spPr bwMode="auto">
              <a:xfrm flipV="1">
                <a:off x="2046" y="1353"/>
                <a:ext cx="1" cy="102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199" name="Line 25"/>
              <p:cNvSpPr>
                <a:spLocks noChangeShapeType="1"/>
              </p:cNvSpPr>
              <p:nvPr/>
            </p:nvSpPr>
            <p:spPr bwMode="auto">
              <a:xfrm>
                <a:off x="2046" y="2377"/>
                <a:ext cx="330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00" name="Line 26"/>
              <p:cNvSpPr>
                <a:spLocks noChangeShapeType="1"/>
              </p:cNvSpPr>
              <p:nvPr/>
            </p:nvSpPr>
            <p:spPr bwMode="auto">
              <a:xfrm flipV="1">
                <a:off x="2046" y="1353"/>
                <a:ext cx="1" cy="102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01" name="Line 27"/>
              <p:cNvSpPr>
                <a:spLocks noChangeShapeType="1"/>
              </p:cNvSpPr>
              <p:nvPr/>
            </p:nvSpPr>
            <p:spPr bwMode="auto">
              <a:xfrm flipV="1">
                <a:off x="2046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02" name="Line 28"/>
              <p:cNvSpPr>
                <a:spLocks noChangeShapeType="1"/>
              </p:cNvSpPr>
              <p:nvPr/>
            </p:nvSpPr>
            <p:spPr bwMode="auto">
              <a:xfrm>
                <a:off x="2046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03" name="Freeform 29"/>
              <p:cNvSpPr>
                <a:spLocks/>
              </p:cNvSpPr>
              <p:nvPr/>
            </p:nvSpPr>
            <p:spPr bwMode="auto">
              <a:xfrm>
                <a:off x="2046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04" name="Line 30"/>
              <p:cNvSpPr>
                <a:spLocks noChangeShapeType="1"/>
              </p:cNvSpPr>
              <p:nvPr/>
            </p:nvSpPr>
            <p:spPr bwMode="auto">
              <a:xfrm flipV="1">
                <a:off x="2046" y="2346"/>
                <a:ext cx="1" cy="3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05" name="Line 31"/>
              <p:cNvSpPr>
                <a:spLocks noChangeShapeType="1"/>
              </p:cNvSpPr>
              <p:nvPr/>
            </p:nvSpPr>
            <p:spPr bwMode="auto">
              <a:xfrm>
                <a:off x="2046" y="1353"/>
                <a:ext cx="1" cy="2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06" name="Rectangle 32"/>
              <p:cNvSpPr>
                <a:spLocks noChangeArrowheads="1"/>
              </p:cNvSpPr>
              <p:nvPr/>
            </p:nvSpPr>
            <p:spPr bwMode="auto">
              <a:xfrm>
                <a:off x="1968" y="2428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7" name="Rectangle 33"/>
              <p:cNvSpPr>
                <a:spLocks noChangeArrowheads="1"/>
              </p:cNvSpPr>
              <p:nvPr/>
            </p:nvSpPr>
            <p:spPr bwMode="auto">
              <a:xfrm>
                <a:off x="2088" y="2392"/>
                <a:ext cx="52" cy="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08" name="Line 34"/>
              <p:cNvSpPr>
                <a:spLocks noChangeShapeType="1"/>
              </p:cNvSpPr>
              <p:nvPr/>
            </p:nvSpPr>
            <p:spPr bwMode="auto">
              <a:xfrm flipV="1">
                <a:off x="229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09" name="Line 35"/>
              <p:cNvSpPr>
                <a:spLocks noChangeShapeType="1"/>
              </p:cNvSpPr>
              <p:nvPr/>
            </p:nvSpPr>
            <p:spPr bwMode="auto">
              <a:xfrm>
                <a:off x="229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0" name="Freeform 36"/>
              <p:cNvSpPr>
                <a:spLocks/>
              </p:cNvSpPr>
              <p:nvPr/>
            </p:nvSpPr>
            <p:spPr bwMode="auto">
              <a:xfrm>
                <a:off x="229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1" name="Line 37"/>
              <p:cNvSpPr>
                <a:spLocks noChangeShapeType="1"/>
              </p:cNvSpPr>
              <p:nvPr/>
            </p:nvSpPr>
            <p:spPr bwMode="auto">
              <a:xfrm flipV="1">
                <a:off x="2436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2" name="Line 38"/>
              <p:cNvSpPr>
                <a:spLocks noChangeShapeType="1"/>
              </p:cNvSpPr>
              <p:nvPr/>
            </p:nvSpPr>
            <p:spPr bwMode="auto">
              <a:xfrm>
                <a:off x="2436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3" name="Freeform 39"/>
              <p:cNvSpPr>
                <a:spLocks/>
              </p:cNvSpPr>
              <p:nvPr/>
            </p:nvSpPr>
            <p:spPr bwMode="auto">
              <a:xfrm>
                <a:off x="2436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4" name="Line 40"/>
              <p:cNvSpPr>
                <a:spLocks noChangeShapeType="1"/>
              </p:cNvSpPr>
              <p:nvPr/>
            </p:nvSpPr>
            <p:spPr bwMode="auto">
              <a:xfrm flipV="1">
                <a:off x="2538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5" name="Line 41"/>
              <p:cNvSpPr>
                <a:spLocks noChangeShapeType="1"/>
              </p:cNvSpPr>
              <p:nvPr/>
            </p:nvSpPr>
            <p:spPr bwMode="auto">
              <a:xfrm>
                <a:off x="2538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6" name="Freeform 42"/>
              <p:cNvSpPr>
                <a:spLocks/>
              </p:cNvSpPr>
              <p:nvPr/>
            </p:nvSpPr>
            <p:spPr bwMode="auto">
              <a:xfrm>
                <a:off x="2538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7" name="Line 43"/>
              <p:cNvSpPr>
                <a:spLocks noChangeShapeType="1"/>
              </p:cNvSpPr>
              <p:nvPr/>
            </p:nvSpPr>
            <p:spPr bwMode="auto">
              <a:xfrm flipV="1">
                <a:off x="262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8" name="Line 44"/>
              <p:cNvSpPr>
                <a:spLocks noChangeShapeType="1"/>
              </p:cNvSpPr>
              <p:nvPr/>
            </p:nvSpPr>
            <p:spPr bwMode="auto">
              <a:xfrm>
                <a:off x="262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19" name="Freeform 45"/>
              <p:cNvSpPr>
                <a:spLocks/>
              </p:cNvSpPr>
              <p:nvPr/>
            </p:nvSpPr>
            <p:spPr bwMode="auto">
              <a:xfrm>
                <a:off x="262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0" name="Line 46"/>
              <p:cNvSpPr>
                <a:spLocks noChangeShapeType="1"/>
              </p:cNvSpPr>
              <p:nvPr/>
            </p:nvSpPr>
            <p:spPr bwMode="auto">
              <a:xfrm flipV="1">
                <a:off x="2688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1" name="Line 47"/>
              <p:cNvSpPr>
                <a:spLocks noChangeShapeType="1"/>
              </p:cNvSpPr>
              <p:nvPr/>
            </p:nvSpPr>
            <p:spPr bwMode="auto">
              <a:xfrm>
                <a:off x="2688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2" name="Freeform 48"/>
              <p:cNvSpPr>
                <a:spLocks/>
              </p:cNvSpPr>
              <p:nvPr/>
            </p:nvSpPr>
            <p:spPr bwMode="auto">
              <a:xfrm>
                <a:off x="2688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3" name="Line 49"/>
              <p:cNvSpPr>
                <a:spLocks noChangeShapeType="1"/>
              </p:cNvSpPr>
              <p:nvPr/>
            </p:nvSpPr>
            <p:spPr bwMode="auto">
              <a:xfrm flipV="1">
                <a:off x="274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4" name="Line 50"/>
              <p:cNvSpPr>
                <a:spLocks noChangeShapeType="1"/>
              </p:cNvSpPr>
              <p:nvPr/>
            </p:nvSpPr>
            <p:spPr bwMode="auto">
              <a:xfrm>
                <a:off x="274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5" name="Freeform 51"/>
              <p:cNvSpPr>
                <a:spLocks/>
              </p:cNvSpPr>
              <p:nvPr/>
            </p:nvSpPr>
            <p:spPr bwMode="auto">
              <a:xfrm>
                <a:off x="274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6" name="Line 52"/>
              <p:cNvSpPr>
                <a:spLocks noChangeShapeType="1"/>
              </p:cNvSpPr>
              <p:nvPr/>
            </p:nvSpPr>
            <p:spPr bwMode="auto">
              <a:xfrm flipV="1">
                <a:off x="279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7" name="Line 53"/>
              <p:cNvSpPr>
                <a:spLocks noChangeShapeType="1"/>
              </p:cNvSpPr>
              <p:nvPr/>
            </p:nvSpPr>
            <p:spPr bwMode="auto">
              <a:xfrm>
                <a:off x="279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8" name="Freeform 54"/>
              <p:cNvSpPr>
                <a:spLocks/>
              </p:cNvSpPr>
              <p:nvPr/>
            </p:nvSpPr>
            <p:spPr bwMode="auto">
              <a:xfrm>
                <a:off x="279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29" name="Line 55"/>
              <p:cNvSpPr>
                <a:spLocks noChangeShapeType="1"/>
              </p:cNvSpPr>
              <p:nvPr/>
            </p:nvSpPr>
            <p:spPr bwMode="auto">
              <a:xfrm flipV="1">
                <a:off x="283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0" name="Line 56"/>
              <p:cNvSpPr>
                <a:spLocks noChangeShapeType="1"/>
              </p:cNvSpPr>
              <p:nvPr/>
            </p:nvSpPr>
            <p:spPr bwMode="auto">
              <a:xfrm>
                <a:off x="283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1" name="Freeform 57"/>
              <p:cNvSpPr>
                <a:spLocks/>
              </p:cNvSpPr>
              <p:nvPr/>
            </p:nvSpPr>
            <p:spPr bwMode="auto">
              <a:xfrm>
                <a:off x="283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2" name="Line 58"/>
              <p:cNvSpPr>
                <a:spLocks noChangeShapeType="1"/>
              </p:cNvSpPr>
              <p:nvPr/>
            </p:nvSpPr>
            <p:spPr bwMode="auto">
              <a:xfrm flipV="1">
                <a:off x="2868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3" name="Line 59"/>
              <p:cNvSpPr>
                <a:spLocks noChangeShapeType="1"/>
              </p:cNvSpPr>
              <p:nvPr/>
            </p:nvSpPr>
            <p:spPr bwMode="auto">
              <a:xfrm>
                <a:off x="2868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4" name="Freeform 60"/>
              <p:cNvSpPr>
                <a:spLocks/>
              </p:cNvSpPr>
              <p:nvPr/>
            </p:nvSpPr>
            <p:spPr bwMode="auto">
              <a:xfrm>
                <a:off x="2868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5" name="Line 61"/>
              <p:cNvSpPr>
                <a:spLocks noChangeShapeType="1"/>
              </p:cNvSpPr>
              <p:nvPr/>
            </p:nvSpPr>
            <p:spPr bwMode="auto">
              <a:xfrm flipV="1">
                <a:off x="2868" y="2346"/>
                <a:ext cx="1" cy="3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6" name="Line 62"/>
              <p:cNvSpPr>
                <a:spLocks noChangeShapeType="1"/>
              </p:cNvSpPr>
              <p:nvPr/>
            </p:nvSpPr>
            <p:spPr bwMode="auto">
              <a:xfrm>
                <a:off x="2868" y="1353"/>
                <a:ext cx="1" cy="2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37" name="Rectangle 63"/>
              <p:cNvSpPr>
                <a:spLocks noChangeArrowheads="1"/>
              </p:cNvSpPr>
              <p:nvPr/>
            </p:nvSpPr>
            <p:spPr bwMode="auto">
              <a:xfrm>
                <a:off x="2790" y="2428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38" name="Rectangle 64"/>
              <p:cNvSpPr>
                <a:spLocks noChangeArrowheads="1"/>
              </p:cNvSpPr>
              <p:nvPr/>
            </p:nvSpPr>
            <p:spPr bwMode="auto">
              <a:xfrm>
                <a:off x="2910" y="2392"/>
                <a:ext cx="52" cy="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39" name="Line 65"/>
              <p:cNvSpPr>
                <a:spLocks noChangeShapeType="1"/>
              </p:cNvSpPr>
              <p:nvPr/>
            </p:nvSpPr>
            <p:spPr bwMode="auto">
              <a:xfrm flipV="1">
                <a:off x="312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0" name="Line 66"/>
              <p:cNvSpPr>
                <a:spLocks noChangeShapeType="1"/>
              </p:cNvSpPr>
              <p:nvPr/>
            </p:nvSpPr>
            <p:spPr bwMode="auto">
              <a:xfrm>
                <a:off x="312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1" name="Freeform 67"/>
              <p:cNvSpPr>
                <a:spLocks/>
              </p:cNvSpPr>
              <p:nvPr/>
            </p:nvSpPr>
            <p:spPr bwMode="auto">
              <a:xfrm>
                <a:off x="312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2" name="Line 68"/>
              <p:cNvSpPr>
                <a:spLocks noChangeShapeType="1"/>
              </p:cNvSpPr>
              <p:nvPr/>
            </p:nvSpPr>
            <p:spPr bwMode="auto">
              <a:xfrm flipV="1">
                <a:off x="3264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3" name="Line 69"/>
              <p:cNvSpPr>
                <a:spLocks noChangeShapeType="1"/>
              </p:cNvSpPr>
              <p:nvPr/>
            </p:nvSpPr>
            <p:spPr bwMode="auto">
              <a:xfrm>
                <a:off x="3264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4" name="Freeform 70"/>
              <p:cNvSpPr>
                <a:spLocks/>
              </p:cNvSpPr>
              <p:nvPr/>
            </p:nvSpPr>
            <p:spPr bwMode="auto">
              <a:xfrm>
                <a:off x="3264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5" name="Line 71"/>
              <p:cNvSpPr>
                <a:spLocks noChangeShapeType="1"/>
              </p:cNvSpPr>
              <p:nvPr/>
            </p:nvSpPr>
            <p:spPr bwMode="auto">
              <a:xfrm flipV="1">
                <a:off x="3366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6" name="Line 72"/>
              <p:cNvSpPr>
                <a:spLocks noChangeShapeType="1"/>
              </p:cNvSpPr>
              <p:nvPr/>
            </p:nvSpPr>
            <p:spPr bwMode="auto">
              <a:xfrm>
                <a:off x="3366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7" name="Freeform 73"/>
              <p:cNvSpPr>
                <a:spLocks/>
              </p:cNvSpPr>
              <p:nvPr/>
            </p:nvSpPr>
            <p:spPr bwMode="auto">
              <a:xfrm>
                <a:off x="3366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8" name="Line 74"/>
              <p:cNvSpPr>
                <a:spLocks noChangeShapeType="1"/>
              </p:cNvSpPr>
              <p:nvPr/>
            </p:nvSpPr>
            <p:spPr bwMode="auto">
              <a:xfrm flipV="1">
                <a:off x="345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49" name="Line 75"/>
              <p:cNvSpPr>
                <a:spLocks noChangeShapeType="1"/>
              </p:cNvSpPr>
              <p:nvPr/>
            </p:nvSpPr>
            <p:spPr bwMode="auto">
              <a:xfrm>
                <a:off x="345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0" name="Freeform 76"/>
              <p:cNvSpPr>
                <a:spLocks/>
              </p:cNvSpPr>
              <p:nvPr/>
            </p:nvSpPr>
            <p:spPr bwMode="auto">
              <a:xfrm>
                <a:off x="345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1" name="Line 77"/>
              <p:cNvSpPr>
                <a:spLocks noChangeShapeType="1"/>
              </p:cNvSpPr>
              <p:nvPr/>
            </p:nvSpPr>
            <p:spPr bwMode="auto">
              <a:xfrm flipV="1">
                <a:off x="351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2" name="Line 78"/>
              <p:cNvSpPr>
                <a:spLocks noChangeShapeType="1"/>
              </p:cNvSpPr>
              <p:nvPr/>
            </p:nvSpPr>
            <p:spPr bwMode="auto">
              <a:xfrm>
                <a:off x="351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3" name="Freeform 79"/>
              <p:cNvSpPr>
                <a:spLocks/>
              </p:cNvSpPr>
              <p:nvPr/>
            </p:nvSpPr>
            <p:spPr bwMode="auto">
              <a:xfrm>
                <a:off x="351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4" name="Line 80"/>
              <p:cNvSpPr>
                <a:spLocks noChangeShapeType="1"/>
              </p:cNvSpPr>
              <p:nvPr/>
            </p:nvSpPr>
            <p:spPr bwMode="auto">
              <a:xfrm flipV="1">
                <a:off x="357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5" name="Line 81"/>
              <p:cNvSpPr>
                <a:spLocks noChangeShapeType="1"/>
              </p:cNvSpPr>
              <p:nvPr/>
            </p:nvSpPr>
            <p:spPr bwMode="auto">
              <a:xfrm>
                <a:off x="357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6" name="Freeform 82"/>
              <p:cNvSpPr>
                <a:spLocks/>
              </p:cNvSpPr>
              <p:nvPr/>
            </p:nvSpPr>
            <p:spPr bwMode="auto">
              <a:xfrm>
                <a:off x="357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7" name="Line 83"/>
              <p:cNvSpPr>
                <a:spLocks noChangeShapeType="1"/>
              </p:cNvSpPr>
              <p:nvPr/>
            </p:nvSpPr>
            <p:spPr bwMode="auto">
              <a:xfrm flipV="1">
                <a:off x="3618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8" name="Line 84"/>
              <p:cNvSpPr>
                <a:spLocks noChangeShapeType="1"/>
              </p:cNvSpPr>
              <p:nvPr/>
            </p:nvSpPr>
            <p:spPr bwMode="auto">
              <a:xfrm>
                <a:off x="3618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59" name="Freeform 85"/>
              <p:cNvSpPr>
                <a:spLocks/>
              </p:cNvSpPr>
              <p:nvPr/>
            </p:nvSpPr>
            <p:spPr bwMode="auto">
              <a:xfrm>
                <a:off x="3618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60" name="Line 86"/>
              <p:cNvSpPr>
                <a:spLocks noChangeShapeType="1"/>
              </p:cNvSpPr>
              <p:nvPr/>
            </p:nvSpPr>
            <p:spPr bwMode="auto">
              <a:xfrm flipV="1">
                <a:off x="366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61" name="Line 87"/>
              <p:cNvSpPr>
                <a:spLocks noChangeShapeType="1"/>
              </p:cNvSpPr>
              <p:nvPr/>
            </p:nvSpPr>
            <p:spPr bwMode="auto">
              <a:xfrm>
                <a:off x="366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62" name="Freeform 88"/>
              <p:cNvSpPr>
                <a:spLocks/>
              </p:cNvSpPr>
              <p:nvPr/>
            </p:nvSpPr>
            <p:spPr bwMode="auto">
              <a:xfrm>
                <a:off x="366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63" name="Line 89"/>
              <p:cNvSpPr>
                <a:spLocks noChangeShapeType="1"/>
              </p:cNvSpPr>
              <p:nvPr/>
            </p:nvSpPr>
            <p:spPr bwMode="auto">
              <a:xfrm flipV="1">
                <a:off x="3696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64" name="Line 90"/>
              <p:cNvSpPr>
                <a:spLocks noChangeShapeType="1"/>
              </p:cNvSpPr>
              <p:nvPr/>
            </p:nvSpPr>
            <p:spPr bwMode="auto">
              <a:xfrm>
                <a:off x="3696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65" name="Freeform 91"/>
              <p:cNvSpPr>
                <a:spLocks/>
              </p:cNvSpPr>
              <p:nvPr/>
            </p:nvSpPr>
            <p:spPr bwMode="auto">
              <a:xfrm>
                <a:off x="3696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66" name="Line 92"/>
              <p:cNvSpPr>
                <a:spLocks noChangeShapeType="1"/>
              </p:cNvSpPr>
              <p:nvPr/>
            </p:nvSpPr>
            <p:spPr bwMode="auto">
              <a:xfrm flipV="1">
                <a:off x="3696" y="2346"/>
                <a:ext cx="1" cy="3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67" name="Line 93"/>
              <p:cNvSpPr>
                <a:spLocks noChangeShapeType="1"/>
              </p:cNvSpPr>
              <p:nvPr/>
            </p:nvSpPr>
            <p:spPr bwMode="auto">
              <a:xfrm>
                <a:off x="3696" y="1353"/>
                <a:ext cx="1" cy="2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68" name="Rectangle 94"/>
              <p:cNvSpPr>
                <a:spLocks noChangeArrowheads="1"/>
              </p:cNvSpPr>
              <p:nvPr/>
            </p:nvSpPr>
            <p:spPr bwMode="auto">
              <a:xfrm>
                <a:off x="3618" y="2428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69" name="Rectangle 95"/>
              <p:cNvSpPr>
                <a:spLocks noChangeArrowheads="1"/>
              </p:cNvSpPr>
              <p:nvPr/>
            </p:nvSpPr>
            <p:spPr bwMode="auto">
              <a:xfrm>
                <a:off x="3738" y="2392"/>
                <a:ext cx="52" cy="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70" name="Line 96"/>
              <p:cNvSpPr>
                <a:spLocks noChangeShapeType="1"/>
              </p:cNvSpPr>
              <p:nvPr/>
            </p:nvSpPr>
            <p:spPr bwMode="auto">
              <a:xfrm flipV="1">
                <a:off x="394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1" name="Line 97"/>
              <p:cNvSpPr>
                <a:spLocks noChangeShapeType="1"/>
              </p:cNvSpPr>
              <p:nvPr/>
            </p:nvSpPr>
            <p:spPr bwMode="auto">
              <a:xfrm>
                <a:off x="394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2" name="Freeform 98"/>
              <p:cNvSpPr>
                <a:spLocks/>
              </p:cNvSpPr>
              <p:nvPr/>
            </p:nvSpPr>
            <p:spPr bwMode="auto">
              <a:xfrm>
                <a:off x="394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3" name="Line 99"/>
              <p:cNvSpPr>
                <a:spLocks noChangeShapeType="1"/>
              </p:cNvSpPr>
              <p:nvPr/>
            </p:nvSpPr>
            <p:spPr bwMode="auto">
              <a:xfrm flipV="1">
                <a:off x="409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4" name="Line 100"/>
              <p:cNvSpPr>
                <a:spLocks noChangeShapeType="1"/>
              </p:cNvSpPr>
              <p:nvPr/>
            </p:nvSpPr>
            <p:spPr bwMode="auto">
              <a:xfrm>
                <a:off x="409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5" name="Freeform 101"/>
              <p:cNvSpPr>
                <a:spLocks/>
              </p:cNvSpPr>
              <p:nvPr/>
            </p:nvSpPr>
            <p:spPr bwMode="auto">
              <a:xfrm>
                <a:off x="409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6" name="Line 102"/>
              <p:cNvSpPr>
                <a:spLocks noChangeShapeType="1"/>
              </p:cNvSpPr>
              <p:nvPr/>
            </p:nvSpPr>
            <p:spPr bwMode="auto">
              <a:xfrm flipV="1">
                <a:off x="4194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7" name="Line 103"/>
              <p:cNvSpPr>
                <a:spLocks noChangeShapeType="1"/>
              </p:cNvSpPr>
              <p:nvPr/>
            </p:nvSpPr>
            <p:spPr bwMode="auto">
              <a:xfrm>
                <a:off x="4194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8" name="Freeform 104"/>
              <p:cNvSpPr>
                <a:spLocks/>
              </p:cNvSpPr>
              <p:nvPr/>
            </p:nvSpPr>
            <p:spPr bwMode="auto">
              <a:xfrm>
                <a:off x="4194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79" name="Line 105"/>
              <p:cNvSpPr>
                <a:spLocks noChangeShapeType="1"/>
              </p:cNvSpPr>
              <p:nvPr/>
            </p:nvSpPr>
            <p:spPr bwMode="auto">
              <a:xfrm flipV="1">
                <a:off x="427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0" name="Line 106"/>
              <p:cNvSpPr>
                <a:spLocks noChangeShapeType="1"/>
              </p:cNvSpPr>
              <p:nvPr/>
            </p:nvSpPr>
            <p:spPr bwMode="auto">
              <a:xfrm>
                <a:off x="427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1" name="Freeform 107"/>
              <p:cNvSpPr>
                <a:spLocks/>
              </p:cNvSpPr>
              <p:nvPr/>
            </p:nvSpPr>
            <p:spPr bwMode="auto">
              <a:xfrm>
                <a:off x="427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2" name="Line 108"/>
              <p:cNvSpPr>
                <a:spLocks noChangeShapeType="1"/>
              </p:cNvSpPr>
              <p:nvPr/>
            </p:nvSpPr>
            <p:spPr bwMode="auto">
              <a:xfrm flipV="1">
                <a:off x="4338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3" name="Line 109"/>
              <p:cNvSpPr>
                <a:spLocks noChangeShapeType="1"/>
              </p:cNvSpPr>
              <p:nvPr/>
            </p:nvSpPr>
            <p:spPr bwMode="auto">
              <a:xfrm>
                <a:off x="4338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4" name="Freeform 110"/>
              <p:cNvSpPr>
                <a:spLocks/>
              </p:cNvSpPr>
              <p:nvPr/>
            </p:nvSpPr>
            <p:spPr bwMode="auto">
              <a:xfrm>
                <a:off x="4338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5" name="Line 111"/>
              <p:cNvSpPr>
                <a:spLocks noChangeShapeType="1"/>
              </p:cNvSpPr>
              <p:nvPr/>
            </p:nvSpPr>
            <p:spPr bwMode="auto">
              <a:xfrm flipV="1">
                <a:off x="439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6" name="Line 112"/>
              <p:cNvSpPr>
                <a:spLocks noChangeShapeType="1"/>
              </p:cNvSpPr>
              <p:nvPr/>
            </p:nvSpPr>
            <p:spPr bwMode="auto">
              <a:xfrm>
                <a:off x="439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7" name="Freeform 113"/>
              <p:cNvSpPr>
                <a:spLocks/>
              </p:cNvSpPr>
              <p:nvPr/>
            </p:nvSpPr>
            <p:spPr bwMode="auto">
              <a:xfrm>
                <a:off x="439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8" name="Line 114"/>
              <p:cNvSpPr>
                <a:spLocks noChangeShapeType="1"/>
              </p:cNvSpPr>
              <p:nvPr/>
            </p:nvSpPr>
            <p:spPr bwMode="auto">
              <a:xfrm flipV="1">
                <a:off x="444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89" name="Line 115"/>
              <p:cNvSpPr>
                <a:spLocks noChangeShapeType="1"/>
              </p:cNvSpPr>
              <p:nvPr/>
            </p:nvSpPr>
            <p:spPr bwMode="auto">
              <a:xfrm>
                <a:off x="444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0" name="Freeform 116"/>
              <p:cNvSpPr>
                <a:spLocks/>
              </p:cNvSpPr>
              <p:nvPr/>
            </p:nvSpPr>
            <p:spPr bwMode="auto">
              <a:xfrm>
                <a:off x="444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1" name="Line 117"/>
              <p:cNvSpPr>
                <a:spLocks noChangeShapeType="1"/>
              </p:cNvSpPr>
              <p:nvPr/>
            </p:nvSpPr>
            <p:spPr bwMode="auto">
              <a:xfrm flipV="1">
                <a:off x="448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2" name="Line 118"/>
              <p:cNvSpPr>
                <a:spLocks noChangeShapeType="1"/>
              </p:cNvSpPr>
              <p:nvPr/>
            </p:nvSpPr>
            <p:spPr bwMode="auto">
              <a:xfrm>
                <a:off x="448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3" name="Freeform 119"/>
              <p:cNvSpPr>
                <a:spLocks/>
              </p:cNvSpPr>
              <p:nvPr/>
            </p:nvSpPr>
            <p:spPr bwMode="auto">
              <a:xfrm>
                <a:off x="448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4" name="Line 120"/>
              <p:cNvSpPr>
                <a:spLocks noChangeShapeType="1"/>
              </p:cNvSpPr>
              <p:nvPr/>
            </p:nvSpPr>
            <p:spPr bwMode="auto">
              <a:xfrm flipV="1">
                <a:off x="4524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5" name="Line 121"/>
              <p:cNvSpPr>
                <a:spLocks noChangeShapeType="1"/>
              </p:cNvSpPr>
              <p:nvPr/>
            </p:nvSpPr>
            <p:spPr bwMode="auto">
              <a:xfrm>
                <a:off x="4524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6" name="Freeform 122"/>
              <p:cNvSpPr>
                <a:spLocks/>
              </p:cNvSpPr>
              <p:nvPr/>
            </p:nvSpPr>
            <p:spPr bwMode="auto">
              <a:xfrm>
                <a:off x="4524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7" name="Line 123"/>
              <p:cNvSpPr>
                <a:spLocks noChangeShapeType="1"/>
              </p:cNvSpPr>
              <p:nvPr/>
            </p:nvSpPr>
            <p:spPr bwMode="auto">
              <a:xfrm flipV="1">
                <a:off x="4524" y="2346"/>
                <a:ext cx="1" cy="3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8" name="Line 124"/>
              <p:cNvSpPr>
                <a:spLocks noChangeShapeType="1"/>
              </p:cNvSpPr>
              <p:nvPr/>
            </p:nvSpPr>
            <p:spPr bwMode="auto">
              <a:xfrm>
                <a:off x="4524" y="1353"/>
                <a:ext cx="1" cy="2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299" name="Rectangle 125"/>
              <p:cNvSpPr>
                <a:spLocks noChangeArrowheads="1"/>
              </p:cNvSpPr>
              <p:nvPr/>
            </p:nvSpPr>
            <p:spPr bwMode="auto">
              <a:xfrm>
                <a:off x="4446" y="2428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0" name="Rectangle 126"/>
              <p:cNvSpPr>
                <a:spLocks noChangeArrowheads="1"/>
              </p:cNvSpPr>
              <p:nvPr/>
            </p:nvSpPr>
            <p:spPr bwMode="auto">
              <a:xfrm>
                <a:off x="4566" y="2392"/>
                <a:ext cx="52" cy="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3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01" name="Line 127"/>
              <p:cNvSpPr>
                <a:spLocks noChangeShapeType="1"/>
              </p:cNvSpPr>
              <p:nvPr/>
            </p:nvSpPr>
            <p:spPr bwMode="auto">
              <a:xfrm flipV="1">
                <a:off x="477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02" name="Line 128"/>
              <p:cNvSpPr>
                <a:spLocks noChangeShapeType="1"/>
              </p:cNvSpPr>
              <p:nvPr/>
            </p:nvSpPr>
            <p:spPr bwMode="auto">
              <a:xfrm>
                <a:off x="477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03" name="Freeform 129"/>
              <p:cNvSpPr>
                <a:spLocks/>
              </p:cNvSpPr>
              <p:nvPr/>
            </p:nvSpPr>
            <p:spPr bwMode="auto">
              <a:xfrm>
                <a:off x="477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04" name="Line 130"/>
              <p:cNvSpPr>
                <a:spLocks noChangeShapeType="1"/>
              </p:cNvSpPr>
              <p:nvPr/>
            </p:nvSpPr>
            <p:spPr bwMode="auto">
              <a:xfrm flipV="1">
                <a:off x="4914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05" name="Line 131"/>
              <p:cNvSpPr>
                <a:spLocks noChangeShapeType="1"/>
              </p:cNvSpPr>
              <p:nvPr/>
            </p:nvSpPr>
            <p:spPr bwMode="auto">
              <a:xfrm>
                <a:off x="4914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06" name="Freeform 132"/>
              <p:cNvSpPr>
                <a:spLocks/>
              </p:cNvSpPr>
              <p:nvPr/>
            </p:nvSpPr>
            <p:spPr bwMode="auto">
              <a:xfrm>
                <a:off x="4914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07" name="Line 133"/>
              <p:cNvSpPr>
                <a:spLocks noChangeShapeType="1"/>
              </p:cNvSpPr>
              <p:nvPr/>
            </p:nvSpPr>
            <p:spPr bwMode="auto">
              <a:xfrm flipV="1">
                <a:off x="502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08" name="Line 134"/>
              <p:cNvSpPr>
                <a:spLocks noChangeShapeType="1"/>
              </p:cNvSpPr>
              <p:nvPr/>
            </p:nvSpPr>
            <p:spPr bwMode="auto">
              <a:xfrm>
                <a:off x="502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09" name="Freeform 135"/>
              <p:cNvSpPr>
                <a:spLocks/>
              </p:cNvSpPr>
              <p:nvPr/>
            </p:nvSpPr>
            <p:spPr bwMode="auto">
              <a:xfrm>
                <a:off x="502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0" name="Line 136"/>
              <p:cNvSpPr>
                <a:spLocks noChangeShapeType="1"/>
              </p:cNvSpPr>
              <p:nvPr/>
            </p:nvSpPr>
            <p:spPr bwMode="auto">
              <a:xfrm flipV="1">
                <a:off x="510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1" name="Line 137"/>
              <p:cNvSpPr>
                <a:spLocks noChangeShapeType="1"/>
              </p:cNvSpPr>
              <p:nvPr/>
            </p:nvSpPr>
            <p:spPr bwMode="auto">
              <a:xfrm>
                <a:off x="510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2" name="Freeform 138"/>
              <p:cNvSpPr>
                <a:spLocks/>
              </p:cNvSpPr>
              <p:nvPr/>
            </p:nvSpPr>
            <p:spPr bwMode="auto">
              <a:xfrm>
                <a:off x="510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3" name="Line 139"/>
              <p:cNvSpPr>
                <a:spLocks noChangeShapeType="1"/>
              </p:cNvSpPr>
              <p:nvPr/>
            </p:nvSpPr>
            <p:spPr bwMode="auto">
              <a:xfrm flipV="1">
                <a:off x="5166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4" name="Line 140"/>
              <p:cNvSpPr>
                <a:spLocks noChangeShapeType="1"/>
              </p:cNvSpPr>
              <p:nvPr/>
            </p:nvSpPr>
            <p:spPr bwMode="auto">
              <a:xfrm>
                <a:off x="5166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5" name="Freeform 141"/>
              <p:cNvSpPr>
                <a:spLocks/>
              </p:cNvSpPr>
              <p:nvPr/>
            </p:nvSpPr>
            <p:spPr bwMode="auto">
              <a:xfrm>
                <a:off x="5166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6" name="Line 142"/>
              <p:cNvSpPr>
                <a:spLocks noChangeShapeType="1"/>
              </p:cNvSpPr>
              <p:nvPr/>
            </p:nvSpPr>
            <p:spPr bwMode="auto">
              <a:xfrm flipV="1">
                <a:off x="522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7" name="Line 143"/>
              <p:cNvSpPr>
                <a:spLocks noChangeShapeType="1"/>
              </p:cNvSpPr>
              <p:nvPr/>
            </p:nvSpPr>
            <p:spPr bwMode="auto">
              <a:xfrm>
                <a:off x="522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8" name="Freeform 144"/>
              <p:cNvSpPr>
                <a:spLocks/>
              </p:cNvSpPr>
              <p:nvPr/>
            </p:nvSpPr>
            <p:spPr bwMode="auto">
              <a:xfrm>
                <a:off x="522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19" name="Line 145"/>
              <p:cNvSpPr>
                <a:spLocks noChangeShapeType="1"/>
              </p:cNvSpPr>
              <p:nvPr/>
            </p:nvSpPr>
            <p:spPr bwMode="auto">
              <a:xfrm flipV="1">
                <a:off x="5268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0" name="Line 146"/>
              <p:cNvSpPr>
                <a:spLocks noChangeShapeType="1"/>
              </p:cNvSpPr>
              <p:nvPr/>
            </p:nvSpPr>
            <p:spPr bwMode="auto">
              <a:xfrm>
                <a:off x="5268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1" name="Freeform 147"/>
              <p:cNvSpPr>
                <a:spLocks/>
              </p:cNvSpPr>
              <p:nvPr/>
            </p:nvSpPr>
            <p:spPr bwMode="auto">
              <a:xfrm>
                <a:off x="5268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2" name="Line 148"/>
              <p:cNvSpPr>
                <a:spLocks noChangeShapeType="1"/>
              </p:cNvSpPr>
              <p:nvPr/>
            </p:nvSpPr>
            <p:spPr bwMode="auto">
              <a:xfrm flipV="1">
                <a:off x="5310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3" name="Line 149"/>
              <p:cNvSpPr>
                <a:spLocks noChangeShapeType="1"/>
              </p:cNvSpPr>
              <p:nvPr/>
            </p:nvSpPr>
            <p:spPr bwMode="auto">
              <a:xfrm>
                <a:off x="5310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4" name="Freeform 150"/>
              <p:cNvSpPr>
                <a:spLocks/>
              </p:cNvSpPr>
              <p:nvPr/>
            </p:nvSpPr>
            <p:spPr bwMode="auto">
              <a:xfrm>
                <a:off x="5310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5" name="Line 151"/>
              <p:cNvSpPr>
                <a:spLocks noChangeShapeType="1"/>
              </p:cNvSpPr>
              <p:nvPr/>
            </p:nvSpPr>
            <p:spPr bwMode="auto">
              <a:xfrm flipV="1">
                <a:off x="5352" y="2362"/>
                <a:ext cx="1" cy="1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6" name="Line 152"/>
              <p:cNvSpPr>
                <a:spLocks noChangeShapeType="1"/>
              </p:cNvSpPr>
              <p:nvPr/>
            </p:nvSpPr>
            <p:spPr bwMode="auto">
              <a:xfrm>
                <a:off x="5352" y="1353"/>
                <a:ext cx="1" cy="10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7" name="Freeform 153"/>
              <p:cNvSpPr>
                <a:spLocks/>
              </p:cNvSpPr>
              <p:nvPr/>
            </p:nvSpPr>
            <p:spPr bwMode="auto">
              <a:xfrm>
                <a:off x="5352" y="1353"/>
                <a:ext cx="1" cy="1024"/>
              </a:xfrm>
              <a:custGeom>
                <a:avLst/>
                <a:gdLst/>
                <a:ahLst/>
                <a:cxnLst>
                  <a:cxn ang="0">
                    <a:pos x="0" y="20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00">
                    <a:moveTo>
                      <a:pt x="0" y="200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8" name="Line 154"/>
              <p:cNvSpPr>
                <a:spLocks noChangeShapeType="1"/>
              </p:cNvSpPr>
              <p:nvPr/>
            </p:nvSpPr>
            <p:spPr bwMode="auto">
              <a:xfrm flipV="1">
                <a:off x="5352" y="2346"/>
                <a:ext cx="1" cy="3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29" name="Line 155"/>
              <p:cNvSpPr>
                <a:spLocks noChangeShapeType="1"/>
              </p:cNvSpPr>
              <p:nvPr/>
            </p:nvSpPr>
            <p:spPr bwMode="auto">
              <a:xfrm>
                <a:off x="5352" y="1353"/>
                <a:ext cx="1" cy="25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30" name="Rectangle 156"/>
              <p:cNvSpPr>
                <a:spLocks noChangeArrowheads="1"/>
              </p:cNvSpPr>
              <p:nvPr/>
            </p:nvSpPr>
            <p:spPr bwMode="auto">
              <a:xfrm>
                <a:off x="5274" y="2428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1" name="Rectangle 157"/>
              <p:cNvSpPr>
                <a:spLocks noChangeArrowheads="1"/>
              </p:cNvSpPr>
              <p:nvPr/>
            </p:nvSpPr>
            <p:spPr bwMode="auto">
              <a:xfrm>
                <a:off x="5394" y="2392"/>
                <a:ext cx="52" cy="1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8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4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2" name="Line 158"/>
              <p:cNvSpPr>
                <a:spLocks noChangeShapeType="1"/>
              </p:cNvSpPr>
              <p:nvPr/>
            </p:nvSpPr>
            <p:spPr bwMode="auto">
              <a:xfrm>
                <a:off x="2046" y="2377"/>
                <a:ext cx="3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33" name="Line 159"/>
              <p:cNvSpPr>
                <a:spLocks noChangeShapeType="1"/>
              </p:cNvSpPr>
              <p:nvPr/>
            </p:nvSpPr>
            <p:spPr bwMode="auto">
              <a:xfrm flipH="1">
                <a:off x="5316" y="2377"/>
                <a:ext cx="3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34" name="Rectangle 160"/>
              <p:cNvSpPr>
                <a:spLocks noChangeArrowheads="1"/>
              </p:cNvSpPr>
              <p:nvPr/>
            </p:nvSpPr>
            <p:spPr bwMode="auto">
              <a:xfrm>
                <a:off x="1866" y="2321"/>
                <a:ext cx="198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-10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5" name="Line 161"/>
              <p:cNvSpPr>
                <a:spLocks noChangeShapeType="1"/>
              </p:cNvSpPr>
              <p:nvPr/>
            </p:nvSpPr>
            <p:spPr bwMode="auto">
              <a:xfrm>
                <a:off x="2046" y="2203"/>
                <a:ext cx="3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36" name="Line 162"/>
              <p:cNvSpPr>
                <a:spLocks noChangeShapeType="1"/>
              </p:cNvSpPr>
              <p:nvPr/>
            </p:nvSpPr>
            <p:spPr bwMode="auto">
              <a:xfrm flipH="1">
                <a:off x="5316" y="2203"/>
                <a:ext cx="3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37" name="Rectangle 163"/>
              <p:cNvSpPr>
                <a:spLocks noChangeArrowheads="1"/>
              </p:cNvSpPr>
              <p:nvPr/>
            </p:nvSpPr>
            <p:spPr bwMode="auto">
              <a:xfrm>
                <a:off x="1962" y="2146"/>
                <a:ext cx="76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38" name="Line 164"/>
              <p:cNvSpPr>
                <a:spLocks noChangeShapeType="1"/>
              </p:cNvSpPr>
              <p:nvPr/>
            </p:nvSpPr>
            <p:spPr bwMode="auto">
              <a:xfrm>
                <a:off x="2046" y="2034"/>
                <a:ext cx="3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39" name="Line 165"/>
              <p:cNvSpPr>
                <a:spLocks noChangeShapeType="1"/>
              </p:cNvSpPr>
              <p:nvPr/>
            </p:nvSpPr>
            <p:spPr bwMode="auto">
              <a:xfrm flipH="1">
                <a:off x="5316" y="2034"/>
                <a:ext cx="3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0" name="Rectangle 166"/>
              <p:cNvSpPr>
                <a:spLocks noChangeArrowheads="1"/>
              </p:cNvSpPr>
              <p:nvPr/>
            </p:nvSpPr>
            <p:spPr bwMode="auto">
              <a:xfrm>
                <a:off x="1902" y="1977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1" name="Line 167"/>
              <p:cNvSpPr>
                <a:spLocks noChangeShapeType="1"/>
              </p:cNvSpPr>
              <p:nvPr/>
            </p:nvSpPr>
            <p:spPr bwMode="auto">
              <a:xfrm>
                <a:off x="2046" y="1865"/>
                <a:ext cx="3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2" name="Line 168"/>
              <p:cNvSpPr>
                <a:spLocks noChangeShapeType="1"/>
              </p:cNvSpPr>
              <p:nvPr/>
            </p:nvSpPr>
            <p:spPr bwMode="auto">
              <a:xfrm flipH="1">
                <a:off x="5316" y="1865"/>
                <a:ext cx="3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3" name="Rectangle 169"/>
              <p:cNvSpPr>
                <a:spLocks noChangeArrowheads="1"/>
              </p:cNvSpPr>
              <p:nvPr/>
            </p:nvSpPr>
            <p:spPr bwMode="auto">
              <a:xfrm>
                <a:off x="1902" y="1808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20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4" name="Line 170"/>
              <p:cNvSpPr>
                <a:spLocks noChangeShapeType="1"/>
              </p:cNvSpPr>
              <p:nvPr/>
            </p:nvSpPr>
            <p:spPr bwMode="auto">
              <a:xfrm>
                <a:off x="2046" y="1691"/>
                <a:ext cx="3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5" name="Line 171"/>
              <p:cNvSpPr>
                <a:spLocks noChangeShapeType="1"/>
              </p:cNvSpPr>
              <p:nvPr/>
            </p:nvSpPr>
            <p:spPr bwMode="auto">
              <a:xfrm flipH="1">
                <a:off x="5316" y="1691"/>
                <a:ext cx="3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6" name="Rectangle 172"/>
              <p:cNvSpPr>
                <a:spLocks noChangeArrowheads="1"/>
              </p:cNvSpPr>
              <p:nvPr/>
            </p:nvSpPr>
            <p:spPr bwMode="auto">
              <a:xfrm>
                <a:off x="1902" y="1634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30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47" name="Line 173"/>
              <p:cNvSpPr>
                <a:spLocks noChangeShapeType="1"/>
              </p:cNvSpPr>
              <p:nvPr/>
            </p:nvSpPr>
            <p:spPr bwMode="auto">
              <a:xfrm>
                <a:off x="2046" y="1522"/>
                <a:ext cx="3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8" name="Line 174"/>
              <p:cNvSpPr>
                <a:spLocks noChangeShapeType="1"/>
              </p:cNvSpPr>
              <p:nvPr/>
            </p:nvSpPr>
            <p:spPr bwMode="auto">
              <a:xfrm flipH="1">
                <a:off x="5316" y="1522"/>
                <a:ext cx="3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49" name="Rectangle 175"/>
              <p:cNvSpPr>
                <a:spLocks noChangeArrowheads="1"/>
              </p:cNvSpPr>
              <p:nvPr/>
            </p:nvSpPr>
            <p:spPr bwMode="auto">
              <a:xfrm>
                <a:off x="1902" y="1465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40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0" name="Line 176"/>
              <p:cNvSpPr>
                <a:spLocks noChangeShapeType="1"/>
              </p:cNvSpPr>
              <p:nvPr/>
            </p:nvSpPr>
            <p:spPr bwMode="auto">
              <a:xfrm>
                <a:off x="2046" y="1353"/>
                <a:ext cx="30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1" name="Line 177"/>
              <p:cNvSpPr>
                <a:spLocks noChangeShapeType="1"/>
              </p:cNvSpPr>
              <p:nvPr/>
            </p:nvSpPr>
            <p:spPr bwMode="auto">
              <a:xfrm flipH="1">
                <a:off x="5316" y="1353"/>
                <a:ext cx="3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2" name="Rectangle 178"/>
              <p:cNvSpPr>
                <a:spLocks noChangeArrowheads="1"/>
              </p:cNvSpPr>
              <p:nvPr/>
            </p:nvSpPr>
            <p:spPr bwMode="auto">
              <a:xfrm>
                <a:off x="1902" y="1296"/>
                <a:ext cx="152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50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53" name="Line 179"/>
              <p:cNvSpPr>
                <a:spLocks noChangeShapeType="1"/>
              </p:cNvSpPr>
              <p:nvPr/>
            </p:nvSpPr>
            <p:spPr bwMode="auto">
              <a:xfrm>
                <a:off x="2046" y="1353"/>
                <a:ext cx="330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4" name="Line 180"/>
              <p:cNvSpPr>
                <a:spLocks noChangeShapeType="1"/>
              </p:cNvSpPr>
              <p:nvPr/>
            </p:nvSpPr>
            <p:spPr bwMode="auto">
              <a:xfrm>
                <a:off x="2046" y="2377"/>
                <a:ext cx="3306" cy="1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5" name="Line 181"/>
              <p:cNvSpPr>
                <a:spLocks noChangeShapeType="1"/>
              </p:cNvSpPr>
              <p:nvPr/>
            </p:nvSpPr>
            <p:spPr bwMode="auto">
              <a:xfrm flipV="1">
                <a:off x="5352" y="1353"/>
                <a:ext cx="1" cy="102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6" name="Line 182"/>
              <p:cNvSpPr>
                <a:spLocks noChangeShapeType="1"/>
              </p:cNvSpPr>
              <p:nvPr/>
            </p:nvSpPr>
            <p:spPr bwMode="auto">
              <a:xfrm flipV="1">
                <a:off x="2046" y="1353"/>
                <a:ext cx="1" cy="1024"/>
              </a:xfrm>
              <a:prstGeom prst="line">
                <a:avLst/>
              </a:prstGeom>
              <a:noFill/>
              <a:ln w="1905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7" name="Freeform 183"/>
              <p:cNvSpPr>
                <a:spLocks/>
              </p:cNvSpPr>
              <p:nvPr/>
            </p:nvSpPr>
            <p:spPr bwMode="auto">
              <a:xfrm>
                <a:off x="2046" y="1798"/>
                <a:ext cx="2424" cy="46"/>
              </a:xfrm>
              <a:custGeom>
                <a:avLst/>
                <a:gdLst/>
                <a:ahLst/>
                <a:cxnLst>
                  <a:cxn ang="0">
                    <a:pos x="858" y="21"/>
                  </a:cxn>
                  <a:cxn ang="0">
                    <a:pos x="1164" y="26"/>
                  </a:cxn>
                  <a:cxn ang="0">
                    <a:pos x="1332" y="26"/>
                  </a:cxn>
                  <a:cxn ang="0">
                    <a:pos x="1440" y="26"/>
                  </a:cxn>
                  <a:cxn ang="0">
                    <a:pos x="1530" y="26"/>
                  </a:cxn>
                  <a:cxn ang="0">
                    <a:pos x="1596" y="26"/>
                  </a:cxn>
                  <a:cxn ang="0">
                    <a:pos x="1656" y="26"/>
                  </a:cxn>
                  <a:cxn ang="0">
                    <a:pos x="1704" y="26"/>
                  </a:cxn>
                  <a:cxn ang="0">
                    <a:pos x="1746" y="26"/>
                  </a:cxn>
                  <a:cxn ang="0">
                    <a:pos x="1788" y="26"/>
                  </a:cxn>
                  <a:cxn ang="0">
                    <a:pos x="1824" y="26"/>
                  </a:cxn>
                  <a:cxn ang="0">
                    <a:pos x="1854" y="31"/>
                  </a:cxn>
                  <a:cxn ang="0">
                    <a:pos x="1884" y="26"/>
                  </a:cxn>
                  <a:cxn ang="0">
                    <a:pos x="1908" y="26"/>
                  </a:cxn>
                  <a:cxn ang="0">
                    <a:pos x="1932" y="26"/>
                  </a:cxn>
                  <a:cxn ang="0">
                    <a:pos x="1956" y="26"/>
                  </a:cxn>
                  <a:cxn ang="0">
                    <a:pos x="1980" y="26"/>
                  </a:cxn>
                  <a:cxn ang="0">
                    <a:pos x="2004" y="26"/>
                  </a:cxn>
                  <a:cxn ang="0">
                    <a:pos x="2022" y="26"/>
                  </a:cxn>
                  <a:cxn ang="0">
                    <a:pos x="2040" y="21"/>
                  </a:cxn>
                  <a:cxn ang="0">
                    <a:pos x="2058" y="21"/>
                  </a:cxn>
                  <a:cxn ang="0">
                    <a:pos x="2076" y="26"/>
                  </a:cxn>
                  <a:cxn ang="0">
                    <a:pos x="2094" y="26"/>
                  </a:cxn>
                  <a:cxn ang="0">
                    <a:pos x="2112" y="21"/>
                  </a:cxn>
                  <a:cxn ang="0">
                    <a:pos x="2130" y="21"/>
                  </a:cxn>
                  <a:cxn ang="0">
                    <a:pos x="2142" y="16"/>
                  </a:cxn>
                  <a:cxn ang="0">
                    <a:pos x="2160" y="10"/>
                  </a:cxn>
                  <a:cxn ang="0">
                    <a:pos x="2178" y="21"/>
                  </a:cxn>
                  <a:cxn ang="0">
                    <a:pos x="2196" y="31"/>
                  </a:cxn>
                  <a:cxn ang="0">
                    <a:pos x="2208" y="46"/>
                  </a:cxn>
                  <a:cxn ang="0">
                    <a:pos x="2226" y="36"/>
                  </a:cxn>
                  <a:cxn ang="0">
                    <a:pos x="2244" y="31"/>
                  </a:cxn>
                  <a:cxn ang="0">
                    <a:pos x="2262" y="31"/>
                  </a:cxn>
                  <a:cxn ang="0">
                    <a:pos x="2280" y="31"/>
                  </a:cxn>
                  <a:cxn ang="0">
                    <a:pos x="2298" y="26"/>
                  </a:cxn>
                  <a:cxn ang="0">
                    <a:pos x="2316" y="26"/>
                  </a:cxn>
                  <a:cxn ang="0">
                    <a:pos x="2334" y="26"/>
                  </a:cxn>
                  <a:cxn ang="0">
                    <a:pos x="2352" y="26"/>
                  </a:cxn>
                  <a:cxn ang="0">
                    <a:pos x="2364" y="10"/>
                  </a:cxn>
                  <a:cxn ang="0">
                    <a:pos x="2382" y="16"/>
                  </a:cxn>
                  <a:cxn ang="0">
                    <a:pos x="2400" y="16"/>
                  </a:cxn>
                  <a:cxn ang="0">
                    <a:pos x="2412" y="5"/>
                  </a:cxn>
                </a:cxnLst>
                <a:rect l="0" t="0" r="r" b="b"/>
                <a:pathLst>
                  <a:path w="2424" h="46">
                    <a:moveTo>
                      <a:pt x="0" y="26"/>
                    </a:moveTo>
                    <a:lnTo>
                      <a:pt x="642" y="21"/>
                    </a:lnTo>
                    <a:lnTo>
                      <a:pt x="858" y="21"/>
                    </a:lnTo>
                    <a:lnTo>
                      <a:pt x="990" y="26"/>
                    </a:lnTo>
                    <a:lnTo>
                      <a:pt x="1092" y="26"/>
                    </a:lnTo>
                    <a:lnTo>
                      <a:pt x="1164" y="26"/>
                    </a:lnTo>
                    <a:lnTo>
                      <a:pt x="1230" y="26"/>
                    </a:lnTo>
                    <a:lnTo>
                      <a:pt x="1284" y="26"/>
                    </a:lnTo>
                    <a:lnTo>
                      <a:pt x="1332" y="26"/>
                    </a:lnTo>
                    <a:lnTo>
                      <a:pt x="1374" y="26"/>
                    </a:lnTo>
                    <a:lnTo>
                      <a:pt x="1410" y="26"/>
                    </a:lnTo>
                    <a:lnTo>
                      <a:pt x="1440" y="26"/>
                    </a:lnTo>
                    <a:lnTo>
                      <a:pt x="1470" y="26"/>
                    </a:lnTo>
                    <a:lnTo>
                      <a:pt x="1500" y="26"/>
                    </a:lnTo>
                    <a:lnTo>
                      <a:pt x="1530" y="26"/>
                    </a:lnTo>
                    <a:lnTo>
                      <a:pt x="1554" y="26"/>
                    </a:lnTo>
                    <a:lnTo>
                      <a:pt x="1572" y="26"/>
                    </a:lnTo>
                    <a:lnTo>
                      <a:pt x="1596" y="26"/>
                    </a:lnTo>
                    <a:lnTo>
                      <a:pt x="1614" y="26"/>
                    </a:lnTo>
                    <a:lnTo>
                      <a:pt x="1638" y="26"/>
                    </a:lnTo>
                    <a:lnTo>
                      <a:pt x="1656" y="26"/>
                    </a:lnTo>
                    <a:lnTo>
                      <a:pt x="1674" y="26"/>
                    </a:lnTo>
                    <a:lnTo>
                      <a:pt x="1686" y="26"/>
                    </a:lnTo>
                    <a:lnTo>
                      <a:pt x="1704" y="26"/>
                    </a:lnTo>
                    <a:lnTo>
                      <a:pt x="1716" y="26"/>
                    </a:lnTo>
                    <a:lnTo>
                      <a:pt x="1734" y="26"/>
                    </a:lnTo>
                    <a:lnTo>
                      <a:pt x="1746" y="26"/>
                    </a:lnTo>
                    <a:lnTo>
                      <a:pt x="1758" y="26"/>
                    </a:lnTo>
                    <a:lnTo>
                      <a:pt x="1776" y="26"/>
                    </a:lnTo>
                    <a:lnTo>
                      <a:pt x="1788" y="26"/>
                    </a:lnTo>
                    <a:lnTo>
                      <a:pt x="1800" y="26"/>
                    </a:lnTo>
                    <a:lnTo>
                      <a:pt x="1812" y="26"/>
                    </a:lnTo>
                    <a:lnTo>
                      <a:pt x="1824" y="26"/>
                    </a:lnTo>
                    <a:lnTo>
                      <a:pt x="1830" y="26"/>
                    </a:lnTo>
                    <a:lnTo>
                      <a:pt x="1842" y="21"/>
                    </a:lnTo>
                    <a:lnTo>
                      <a:pt x="1854" y="31"/>
                    </a:lnTo>
                    <a:lnTo>
                      <a:pt x="1866" y="26"/>
                    </a:lnTo>
                    <a:lnTo>
                      <a:pt x="1872" y="26"/>
                    </a:lnTo>
                    <a:lnTo>
                      <a:pt x="1884" y="26"/>
                    </a:lnTo>
                    <a:lnTo>
                      <a:pt x="1890" y="31"/>
                    </a:lnTo>
                    <a:lnTo>
                      <a:pt x="1902" y="26"/>
                    </a:lnTo>
                    <a:lnTo>
                      <a:pt x="1908" y="26"/>
                    </a:lnTo>
                    <a:lnTo>
                      <a:pt x="1920" y="26"/>
                    </a:lnTo>
                    <a:lnTo>
                      <a:pt x="1926" y="26"/>
                    </a:lnTo>
                    <a:lnTo>
                      <a:pt x="1932" y="26"/>
                    </a:lnTo>
                    <a:lnTo>
                      <a:pt x="1944" y="26"/>
                    </a:lnTo>
                    <a:lnTo>
                      <a:pt x="1950" y="26"/>
                    </a:lnTo>
                    <a:lnTo>
                      <a:pt x="1956" y="26"/>
                    </a:lnTo>
                    <a:lnTo>
                      <a:pt x="1968" y="26"/>
                    </a:lnTo>
                    <a:lnTo>
                      <a:pt x="1974" y="26"/>
                    </a:lnTo>
                    <a:lnTo>
                      <a:pt x="1980" y="26"/>
                    </a:lnTo>
                    <a:lnTo>
                      <a:pt x="1986" y="26"/>
                    </a:lnTo>
                    <a:lnTo>
                      <a:pt x="1992" y="26"/>
                    </a:lnTo>
                    <a:lnTo>
                      <a:pt x="2004" y="26"/>
                    </a:lnTo>
                    <a:lnTo>
                      <a:pt x="2010" y="26"/>
                    </a:lnTo>
                    <a:lnTo>
                      <a:pt x="2016" y="26"/>
                    </a:lnTo>
                    <a:lnTo>
                      <a:pt x="2022" y="26"/>
                    </a:lnTo>
                    <a:lnTo>
                      <a:pt x="2028" y="21"/>
                    </a:lnTo>
                    <a:lnTo>
                      <a:pt x="2034" y="21"/>
                    </a:lnTo>
                    <a:lnTo>
                      <a:pt x="2040" y="21"/>
                    </a:lnTo>
                    <a:lnTo>
                      <a:pt x="2046" y="21"/>
                    </a:lnTo>
                    <a:lnTo>
                      <a:pt x="2052" y="21"/>
                    </a:lnTo>
                    <a:lnTo>
                      <a:pt x="2058" y="21"/>
                    </a:lnTo>
                    <a:lnTo>
                      <a:pt x="2064" y="21"/>
                    </a:lnTo>
                    <a:lnTo>
                      <a:pt x="2070" y="21"/>
                    </a:lnTo>
                    <a:lnTo>
                      <a:pt x="2076" y="26"/>
                    </a:lnTo>
                    <a:lnTo>
                      <a:pt x="2082" y="31"/>
                    </a:lnTo>
                    <a:lnTo>
                      <a:pt x="2088" y="26"/>
                    </a:lnTo>
                    <a:lnTo>
                      <a:pt x="2094" y="26"/>
                    </a:lnTo>
                    <a:lnTo>
                      <a:pt x="2100" y="26"/>
                    </a:lnTo>
                    <a:lnTo>
                      <a:pt x="2106" y="21"/>
                    </a:lnTo>
                    <a:lnTo>
                      <a:pt x="2112" y="21"/>
                    </a:lnTo>
                    <a:lnTo>
                      <a:pt x="2118" y="21"/>
                    </a:lnTo>
                    <a:lnTo>
                      <a:pt x="2124" y="21"/>
                    </a:lnTo>
                    <a:lnTo>
                      <a:pt x="2130" y="21"/>
                    </a:lnTo>
                    <a:lnTo>
                      <a:pt x="2136" y="26"/>
                    </a:lnTo>
                    <a:lnTo>
                      <a:pt x="2142" y="21"/>
                    </a:lnTo>
                    <a:lnTo>
                      <a:pt x="2142" y="16"/>
                    </a:lnTo>
                    <a:lnTo>
                      <a:pt x="2148" y="10"/>
                    </a:lnTo>
                    <a:lnTo>
                      <a:pt x="2154" y="10"/>
                    </a:lnTo>
                    <a:lnTo>
                      <a:pt x="2160" y="10"/>
                    </a:lnTo>
                    <a:lnTo>
                      <a:pt x="2166" y="5"/>
                    </a:lnTo>
                    <a:lnTo>
                      <a:pt x="2172" y="10"/>
                    </a:lnTo>
                    <a:lnTo>
                      <a:pt x="2178" y="21"/>
                    </a:lnTo>
                    <a:lnTo>
                      <a:pt x="2184" y="26"/>
                    </a:lnTo>
                    <a:lnTo>
                      <a:pt x="2190" y="26"/>
                    </a:lnTo>
                    <a:lnTo>
                      <a:pt x="2196" y="31"/>
                    </a:lnTo>
                    <a:lnTo>
                      <a:pt x="2196" y="36"/>
                    </a:lnTo>
                    <a:lnTo>
                      <a:pt x="2202" y="41"/>
                    </a:lnTo>
                    <a:lnTo>
                      <a:pt x="2208" y="46"/>
                    </a:lnTo>
                    <a:lnTo>
                      <a:pt x="2214" y="46"/>
                    </a:lnTo>
                    <a:lnTo>
                      <a:pt x="2220" y="41"/>
                    </a:lnTo>
                    <a:lnTo>
                      <a:pt x="2226" y="36"/>
                    </a:lnTo>
                    <a:lnTo>
                      <a:pt x="2232" y="36"/>
                    </a:lnTo>
                    <a:lnTo>
                      <a:pt x="2238" y="31"/>
                    </a:lnTo>
                    <a:lnTo>
                      <a:pt x="2244" y="31"/>
                    </a:lnTo>
                    <a:lnTo>
                      <a:pt x="2250" y="31"/>
                    </a:lnTo>
                    <a:lnTo>
                      <a:pt x="2256" y="31"/>
                    </a:lnTo>
                    <a:lnTo>
                      <a:pt x="2262" y="31"/>
                    </a:lnTo>
                    <a:lnTo>
                      <a:pt x="2268" y="31"/>
                    </a:lnTo>
                    <a:lnTo>
                      <a:pt x="2274" y="31"/>
                    </a:lnTo>
                    <a:lnTo>
                      <a:pt x="2280" y="31"/>
                    </a:lnTo>
                    <a:lnTo>
                      <a:pt x="2286" y="26"/>
                    </a:lnTo>
                    <a:lnTo>
                      <a:pt x="2292" y="26"/>
                    </a:lnTo>
                    <a:lnTo>
                      <a:pt x="2298" y="26"/>
                    </a:lnTo>
                    <a:lnTo>
                      <a:pt x="2304" y="26"/>
                    </a:lnTo>
                    <a:lnTo>
                      <a:pt x="2310" y="26"/>
                    </a:lnTo>
                    <a:lnTo>
                      <a:pt x="2316" y="26"/>
                    </a:lnTo>
                    <a:lnTo>
                      <a:pt x="2322" y="31"/>
                    </a:lnTo>
                    <a:lnTo>
                      <a:pt x="2328" y="26"/>
                    </a:lnTo>
                    <a:lnTo>
                      <a:pt x="2334" y="26"/>
                    </a:lnTo>
                    <a:lnTo>
                      <a:pt x="2340" y="26"/>
                    </a:lnTo>
                    <a:lnTo>
                      <a:pt x="2346" y="26"/>
                    </a:lnTo>
                    <a:lnTo>
                      <a:pt x="2352" y="26"/>
                    </a:lnTo>
                    <a:lnTo>
                      <a:pt x="2358" y="26"/>
                    </a:lnTo>
                    <a:lnTo>
                      <a:pt x="2364" y="21"/>
                    </a:lnTo>
                    <a:lnTo>
                      <a:pt x="2364" y="10"/>
                    </a:lnTo>
                    <a:lnTo>
                      <a:pt x="2370" y="10"/>
                    </a:lnTo>
                    <a:lnTo>
                      <a:pt x="2376" y="16"/>
                    </a:lnTo>
                    <a:lnTo>
                      <a:pt x="2382" y="16"/>
                    </a:lnTo>
                    <a:lnTo>
                      <a:pt x="2388" y="16"/>
                    </a:lnTo>
                    <a:lnTo>
                      <a:pt x="2394" y="21"/>
                    </a:lnTo>
                    <a:lnTo>
                      <a:pt x="2400" y="16"/>
                    </a:lnTo>
                    <a:lnTo>
                      <a:pt x="2400" y="0"/>
                    </a:lnTo>
                    <a:lnTo>
                      <a:pt x="2406" y="5"/>
                    </a:lnTo>
                    <a:lnTo>
                      <a:pt x="2412" y="5"/>
                    </a:lnTo>
                    <a:lnTo>
                      <a:pt x="2418" y="5"/>
                    </a:lnTo>
                    <a:lnTo>
                      <a:pt x="2424" y="0"/>
                    </a:lnTo>
                  </a:path>
                </a:pathLst>
              </a:custGeom>
              <a:noFill/>
              <a:ln w="19050" cap="flat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8" name="Freeform 184"/>
              <p:cNvSpPr>
                <a:spLocks/>
              </p:cNvSpPr>
              <p:nvPr/>
            </p:nvSpPr>
            <p:spPr bwMode="auto">
              <a:xfrm>
                <a:off x="4470" y="1634"/>
                <a:ext cx="378" cy="641"/>
              </a:xfrm>
              <a:custGeom>
                <a:avLst/>
                <a:gdLst/>
                <a:ahLst/>
                <a:cxnLst>
                  <a:cxn ang="0">
                    <a:pos x="12" y="164"/>
                  </a:cxn>
                  <a:cxn ang="0">
                    <a:pos x="30" y="154"/>
                  </a:cxn>
                  <a:cxn ang="0">
                    <a:pos x="48" y="139"/>
                  </a:cxn>
                  <a:cxn ang="0">
                    <a:pos x="54" y="226"/>
                  </a:cxn>
                  <a:cxn ang="0">
                    <a:pos x="60" y="185"/>
                  </a:cxn>
                  <a:cxn ang="0">
                    <a:pos x="72" y="159"/>
                  </a:cxn>
                  <a:cxn ang="0">
                    <a:pos x="90" y="149"/>
                  </a:cxn>
                  <a:cxn ang="0">
                    <a:pos x="96" y="164"/>
                  </a:cxn>
                  <a:cxn ang="0">
                    <a:pos x="108" y="154"/>
                  </a:cxn>
                  <a:cxn ang="0">
                    <a:pos x="120" y="133"/>
                  </a:cxn>
                  <a:cxn ang="0">
                    <a:pos x="144" y="113"/>
                  </a:cxn>
                  <a:cxn ang="0">
                    <a:pos x="156" y="98"/>
                  </a:cxn>
                  <a:cxn ang="0">
                    <a:pos x="162" y="77"/>
                  </a:cxn>
                  <a:cxn ang="0">
                    <a:pos x="174" y="57"/>
                  </a:cxn>
                  <a:cxn ang="0">
                    <a:pos x="180" y="0"/>
                  </a:cxn>
                  <a:cxn ang="0">
                    <a:pos x="186" y="139"/>
                  </a:cxn>
                  <a:cxn ang="0">
                    <a:pos x="192" y="52"/>
                  </a:cxn>
                  <a:cxn ang="0">
                    <a:pos x="204" y="41"/>
                  </a:cxn>
                  <a:cxn ang="0">
                    <a:pos x="210" y="57"/>
                  </a:cxn>
                  <a:cxn ang="0">
                    <a:pos x="216" y="472"/>
                  </a:cxn>
                  <a:cxn ang="0">
                    <a:pos x="222" y="241"/>
                  </a:cxn>
                  <a:cxn ang="0">
                    <a:pos x="228" y="256"/>
                  </a:cxn>
                  <a:cxn ang="0">
                    <a:pos x="234" y="205"/>
                  </a:cxn>
                  <a:cxn ang="0">
                    <a:pos x="240" y="77"/>
                  </a:cxn>
                  <a:cxn ang="0">
                    <a:pos x="246" y="92"/>
                  </a:cxn>
                  <a:cxn ang="0">
                    <a:pos x="252" y="108"/>
                  </a:cxn>
                  <a:cxn ang="0">
                    <a:pos x="264" y="133"/>
                  </a:cxn>
                  <a:cxn ang="0">
                    <a:pos x="270" y="282"/>
                  </a:cxn>
                  <a:cxn ang="0">
                    <a:pos x="276" y="472"/>
                  </a:cxn>
                  <a:cxn ang="0">
                    <a:pos x="288" y="415"/>
                  </a:cxn>
                  <a:cxn ang="0">
                    <a:pos x="294" y="349"/>
                  </a:cxn>
                  <a:cxn ang="0">
                    <a:pos x="300" y="292"/>
                  </a:cxn>
                  <a:cxn ang="0">
                    <a:pos x="306" y="190"/>
                  </a:cxn>
                  <a:cxn ang="0">
                    <a:pos x="318" y="174"/>
                  </a:cxn>
                  <a:cxn ang="0">
                    <a:pos x="324" y="159"/>
                  </a:cxn>
                  <a:cxn ang="0">
                    <a:pos x="330" y="164"/>
                  </a:cxn>
                  <a:cxn ang="0">
                    <a:pos x="336" y="180"/>
                  </a:cxn>
                  <a:cxn ang="0">
                    <a:pos x="342" y="190"/>
                  </a:cxn>
                  <a:cxn ang="0">
                    <a:pos x="354" y="174"/>
                  </a:cxn>
                  <a:cxn ang="0">
                    <a:pos x="360" y="180"/>
                  </a:cxn>
                  <a:cxn ang="0">
                    <a:pos x="366" y="195"/>
                  </a:cxn>
                  <a:cxn ang="0">
                    <a:pos x="372" y="169"/>
                  </a:cxn>
                </a:cxnLst>
                <a:rect l="0" t="0" r="r" b="b"/>
                <a:pathLst>
                  <a:path w="378" h="641">
                    <a:moveTo>
                      <a:pt x="0" y="164"/>
                    </a:moveTo>
                    <a:lnTo>
                      <a:pt x="6" y="169"/>
                    </a:lnTo>
                    <a:lnTo>
                      <a:pt x="12" y="164"/>
                    </a:lnTo>
                    <a:lnTo>
                      <a:pt x="18" y="159"/>
                    </a:lnTo>
                    <a:lnTo>
                      <a:pt x="24" y="159"/>
                    </a:lnTo>
                    <a:lnTo>
                      <a:pt x="30" y="154"/>
                    </a:lnTo>
                    <a:lnTo>
                      <a:pt x="36" y="149"/>
                    </a:lnTo>
                    <a:lnTo>
                      <a:pt x="42" y="144"/>
                    </a:lnTo>
                    <a:lnTo>
                      <a:pt x="48" y="139"/>
                    </a:lnTo>
                    <a:lnTo>
                      <a:pt x="48" y="133"/>
                    </a:lnTo>
                    <a:lnTo>
                      <a:pt x="54" y="139"/>
                    </a:lnTo>
                    <a:lnTo>
                      <a:pt x="54" y="226"/>
                    </a:lnTo>
                    <a:lnTo>
                      <a:pt x="54" y="215"/>
                    </a:lnTo>
                    <a:lnTo>
                      <a:pt x="60" y="200"/>
                    </a:lnTo>
                    <a:lnTo>
                      <a:pt x="60" y="185"/>
                    </a:lnTo>
                    <a:lnTo>
                      <a:pt x="66" y="180"/>
                    </a:lnTo>
                    <a:lnTo>
                      <a:pt x="66" y="164"/>
                    </a:lnTo>
                    <a:lnTo>
                      <a:pt x="72" y="159"/>
                    </a:lnTo>
                    <a:lnTo>
                      <a:pt x="84" y="149"/>
                    </a:lnTo>
                    <a:lnTo>
                      <a:pt x="84" y="144"/>
                    </a:lnTo>
                    <a:lnTo>
                      <a:pt x="90" y="149"/>
                    </a:lnTo>
                    <a:lnTo>
                      <a:pt x="90" y="180"/>
                    </a:lnTo>
                    <a:lnTo>
                      <a:pt x="96" y="174"/>
                    </a:lnTo>
                    <a:lnTo>
                      <a:pt x="96" y="164"/>
                    </a:lnTo>
                    <a:lnTo>
                      <a:pt x="102" y="169"/>
                    </a:lnTo>
                    <a:lnTo>
                      <a:pt x="102" y="159"/>
                    </a:lnTo>
                    <a:lnTo>
                      <a:pt x="108" y="154"/>
                    </a:lnTo>
                    <a:lnTo>
                      <a:pt x="114" y="154"/>
                    </a:lnTo>
                    <a:lnTo>
                      <a:pt x="120" y="149"/>
                    </a:lnTo>
                    <a:lnTo>
                      <a:pt x="120" y="133"/>
                    </a:lnTo>
                    <a:lnTo>
                      <a:pt x="132" y="139"/>
                    </a:lnTo>
                    <a:lnTo>
                      <a:pt x="132" y="123"/>
                    </a:lnTo>
                    <a:lnTo>
                      <a:pt x="144" y="113"/>
                    </a:lnTo>
                    <a:lnTo>
                      <a:pt x="144" y="108"/>
                    </a:lnTo>
                    <a:lnTo>
                      <a:pt x="150" y="103"/>
                    </a:lnTo>
                    <a:lnTo>
                      <a:pt x="156" y="98"/>
                    </a:lnTo>
                    <a:lnTo>
                      <a:pt x="156" y="92"/>
                    </a:lnTo>
                    <a:lnTo>
                      <a:pt x="162" y="87"/>
                    </a:lnTo>
                    <a:lnTo>
                      <a:pt x="162" y="77"/>
                    </a:lnTo>
                    <a:lnTo>
                      <a:pt x="168" y="72"/>
                    </a:lnTo>
                    <a:lnTo>
                      <a:pt x="168" y="62"/>
                    </a:lnTo>
                    <a:lnTo>
                      <a:pt x="174" y="57"/>
                    </a:lnTo>
                    <a:lnTo>
                      <a:pt x="174" y="21"/>
                    </a:lnTo>
                    <a:lnTo>
                      <a:pt x="180" y="11"/>
                    </a:lnTo>
                    <a:lnTo>
                      <a:pt x="180" y="0"/>
                    </a:lnTo>
                    <a:lnTo>
                      <a:pt x="180" y="77"/>
                    </a:lnTo>
                    <a:lnTo>
                      <a:pt x="186" y="118"/>
                    </a:lnTo>
                    <a:lnTo>
                      <a:pt x="186" y="139"/>
                    </a:lnTo>
                    <a:lnTo>
                      <a:pt x="186" y="87"/>
                    </a:lnTo>
                    <a:lnTo>
                      <a:pt x="192" y="77"/>
                    </a:lnTo>
                    <a:lnTo>
                      <a:pt x="192" y="52"/>
                    </a:lnTo>
                    <a:lnTo>
                      <a:pt x="198" y="21"/>
                    </a:lnTo>
                    <a:lnTo>
                      <a:pt x="198" y="21"/>
                    </a:lnTo>
                    <a:lnTo>
                      <a:pt x="204" y="41"/>
                    </a:lnTo>
                    <a:lnTo>
                      <a:pt x="204" y="57"/>
                    </a:lnTo>
                    <a:lnTo>
                      <a:pt x="204" y="11"/>
                    </a:lnTo>
                    <a:lnTo>
                      <a:pt x="210" y="57"/>
                    </a:lnTo>
                    <a:lnTo>
                      <a:pt x="210" y="205"/>
                    </a:lnTo>
                    <a:lnTo>
                      <a:pt x="216" y="251"/>
                    </a:lnTo>
                    <a:lnTo>
                      <a:pt x="216" y="472"/>
                    </a:lnTo>
                    <a:lnTo>
                      <a:pt x="216" y="420"/>
                    </a:lnTo>
                    <a:lnTo>
                      <a:pt x="222" y="343"/>
                    </a:lnTo>
                    <a:lnTo>
                      <a:pt x="222" y="241"/>
                    </a:lnTo>
                    <a:lnTo>
                      <a:pt x="222" y="246"/>
                    </a:lnTo>
                    <a:lnTo>
                      <a:pt x="228" y="251"/>
                    </a:lnTo>
                    <a:lnTo>
                      <a:pt x="228" y="256"/>
                    </a:lnTo>
                    <a:lnTo>
                      <a:pt x="228" y="195"/>
                    </a:lnTo>
                    <a:lnTo>
                      <a:pt x="234" y="185"/>
                    </a:lnTo>
                    <a:lnTo>
                      <a:pt x="234" y="205"/>
                    </a:lnTo>
                    <a:lnTo>
                      <a:pt x="234" y="174"/>
                    </a:lnTo>
                    <a:lnTo>
                      <a:pt x="240" y="123"/>
                    </a:lnTo>
                    <a:lnTo>
                      <a:pt x="240" y="77"/>
                    </a:lnTo>
                    <a:lnTo>
                      <a:pt x="240" y="82"/>
                    </a:lnTo>
                    <a:lnTo>
                      <a:pt x="246" y="77"/>
                    </a:lnTo>
                    <a:lnTo>
                      <a:pt x="246" y="92"/>
                    </a:lnTo>
                    <a:lnTo>
                      <a:pt x="246" y="72"/>
                    </a:lnTo>
                    <a:lnTo>
                      <a:pt x="252" y="77"/>
                    </a:lnTo>
                    <a:lnTo>
                      <a:pt x="252" y="108"/>
                    </a:lnTo>
                    <a:lnTo>
                      <a:pt x="258" y="108"/>
                    </a:lnTo>
                    <a:lnTo>
                      <a:pt x="258" y="139"/>
                    </a:lnTo>
                    <a:lnTo>
                      <a:pt x="264" y="133"/>
                    </a:lnTo>
                    <a:lnTo>
                      <a:pt x="264" y="205"/>
                    </a:lnTo>
                    <a:lnTo>
                      <a:pt x="270" y="221"/>
                    </a:lnTo>
                    <a:lnTo>
                      <a:pt x="270" y="282"/>
                    </a:lnTo>
                    <a:lnTo>
                      <a:pt x="276" y="292"/>
                    </a:lnTo>
                    <a:lnTo>
                      <a:pt x="276" y="641"/>
                    </a:lnTo>
                    <a:lnTo>
                      <a:pt x="276" y="472"/>
                    </a:lnTo>
                    <a:lnTo>
                      <a:pt x="282" y="446"/>
                    </a:lnTo>
                    <a:lnTo>
                      <a:pt x="282" y="415"/>
                    </a:lnTo>
                    <a:lnTo>
                      <a:pt x="288" y="415"/>
                    </a:lnTo>
                    <a:lnTo>
                      <a:pt x="288" y="451"/>
                    </a:lnTo>
                    <a:lnTo>
                      <a:pt x="288" y="374"/>
                    </a:lnTo>
                    <a:lnTo>
                      <a:pt x="294" y="349"/>
                    </a:lnTo>
                    <a:lnTo>
                      <a:pt x="294" y="272"/>
                    </a:lnTo>
                    <a:lnTo>
                      <a:pt x="300" y="282"/>
                    </a:lnTo>
                    <a:lnTo>
                      <a:pt x="300" y="292"/>
                    </a:lnTo>
                    <a:lnTo>
                      <a:pt x="300" y="226"/>
                    </a:lnTo>
                    <a:lnTo>
                      <a:pt x="306" y="231"/>
                    </a:lnTo>
                    <a:lnTo>
                      <a:pt x="306" y="190"/>
                    </a:lnTo>
                    <a:lnTo>
                      <a:pt x="312" y="185"/>
                    </a:lnTo>
                    <a:lnTo>
                      <a:pt x="312" y="169"/>
                    </a:lnTo>
                    <a:lnTo>
                      <a:pt x="318" y="174"/>
                    </a:lnTo>
                    <a:lnTo>
                      <a:pt x="318" y="159"/>
                    </a:lnTo>
                    <a:lnTo>
                      <a:pt x="324" y="164"/>
                    </a:lnTo>
                    <a:lnTo>
                      <a:pt x="324" y="159"/>
                    </a:lnTo>
                    <a:lnTo>
                      <a:pt x="324" y="164"/>
                    </a:lnTo>
                    <a:lnTo>
                      <a:pt x="330" y="169"/>
                    </a:lnTo>
                    <a:lnTo>
                      <a:pt x="330" y="164"/>
                    </a:lnTo>
                    <a:lnTo>
                      <a:pt x="330" y="174"/>
                    </a:lnTo>
                    <a:lnTo>
                      <a:pt x="336" y="180"/>
                    </a:lnTo>
                    <a:lnTo>
                      <a:pt x="336" y="180"/>
                    </a:lnTo>
                    <a:lnTo>
                      <a:pt x="336" y="174"/>
                    </a:lnTo>
                    <a:lnTo>
                      <a:pt x="342" y="169"/>
                    </a:lnTo>
                    <a:lnTo>
                      <a:pt x="342" y="190"/>
                    </a:lnTo>
                    <a:lnTo>
                      <a:pt x="348" y="200"/>
                    </a:lnTo>
                    <a:lnTo>
                      <a:pt x="348" y="180"/>
                    </a:lnTo>
                    <a:lnTo>
                      <a:pt x="354" y="174"/>
                    </a:lnTo>
                    <a:lnTo>
                      <a:pt x="354" y="180"/>
                    </a:lnTo>
                    <a:lnTo>
                      <a:pt x="354" y="174"/>
                    </a:lnTo>
                    <a:lnTo>
                      <a:pt x="360" y="180"/>
                    </a:lnTo>
                    <a:lnTo>
                      <a:pt x="360" y="169"/>
                    </a:lnTo>
                    <a:lnTo>
                      <a:pt x="360" y="190"/>
                    </a:lnTo>
                    <a:lnTo>
                      <a:pt x="366" y="195"/>
                    </a:lnTo>
                    <a:lnTo>
                      <a:pt x="366" y="174"/>
                    </a:lnTo>
                    <a:lnTo>
                      <a:pt x="372" y="164"/>
                    </a:lnTo>
                    <a:lnTo>
                      <a:pt x="372" y="169"/>
                    </a:lnTo>
                    <a:lnTo>
                      <a:pt x="372" y="159"/>
                    </a:lnTo>
                    <a:lnTo>
                      <a:pt x="378" y="154"/>
                    </a:lnTo>
                  </a:path>
                </a:pathLst>
              </a:custGeom>
              <a:noFill/>
              <a:ln w="19050" cap="flat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59" name="Freeform 185"/>
              <p:cNvSpPr>
                <a:spLocks/>
              </p:cNvSpPr>
              <p:nvPr/>
            </p:nvSpPr>
            <p:spPr bwMode="auto">
              <a:xfrm>
                <a:off x="4848" y="1476"/>
                <a:ext cx="282" cy="896"/>
              </a:xfrm>
              <a:custGeom>
                <a:avLst/>
                <a:gdLst/>
                <a:ahLst/>
                <a:cxnLst>
                  <a:cxn ang="0">
                    <a:pos x="0" y="286"/>
                  </a:cxn>
                  <a:cxn ang="0">
                    <a:pos x="6" y="291"/>
                  </a:cxn>
                  <a:cxn ang="0">
                    <a:pos x="12" y="297"/>
                  </a:cxn>
                  <a:cxn ang="0">
                    <a:pos x="18" y="327"/>
                  </a:cxn>
                  <a:cxn ang="0">
                    <a:pos x="24" y="384"/>
                  </a:cxn>
                  <a:cxn ang="0">
                    <a:pos x="30" y="363"/>
                  </a:cxn>
                  <a:cxn ang="0">
                    <a:pos x="42" y="430"/>
                  </a:cxn>
                  <a:cxn ang="0">
                    <a:pos x="48" y="363"/>
                  </a:cxn>
                  <a:cxn ang="0">
                    <a:pos x="54" y="291"/>
                  </a:cxn>
                  <a:cxn ang="0">
                    <a:pos x="60" y="266"/>
                  </a:cxn>
                  <a:cxn ang="0">
                    <a:pos x="72" y="250"/>
                  </a:cxn>
                  <a:cxn ang="0">
                    <a:pos x="78" y="245"/>
                  </a:cxn>
                  <a:cxn ang="0">
                    <a:pos x="84" y="250"/>
                  </a:cxn>
                  <a:cxn ang="0">
                    <a:pos x="90" y="194"/>
                  </a:cxn>
                  <a:cxn ang="0">
                    <a:pos x="102" y="148"/>
                  </a:cxn>
                  <a:cxn ang="0">
                    <a:pos x="108" y="71"/>
                  </a:cxn>
                  <a:cxn ang="0">
                    <a:pos x="120" y="25"/>
                  </a:cxn>
                  <a:cxn ang="0">
                    <a:pos x="132" y="0"/>
                  </a:cxn>
                  <a:cxn ang="0">
                    <a:pos x="138" y="46"/>
                  </a:cxn>
                  <a:cxn ang="0">
                    <a:pos x="144" y="87"/>
                  </a:cxn>
                  <a:cxn ang="0">
                    <a:pos x="150" y="179"/>
                  </a:cxn>
                  <a:cxn ang="0">
                    <a:pos x="156" y="271"/>
                  </a:cxn>
                  <a:cxn ang="0">
                    <a:pos x="168" y="363"/>
                  </a:cxn>
                  <a:cxn ang="0">
                    <a:pos x="168" y="358"/>
                  </a:cxn>
                  <a:cxn ang="0">
                    <a:pos x="180" y="271"/>
                  </a:cxn>
                  <a:cxn ang="0">
                    <a:pos x="186" y="332"/>
                  </a:cxn>
                  <a:cxn ang="0">
                    <a:pos x="192" y="379"/>
                  </a:cxn>
                  <a:cxn ang="0">
                    <a:pos x="198" y="455"/>
                  </a:cxn>
                  <a:cxn ang="0">
                    <a:pos x="204" y="445"/>
                  </a:cxn>
                  <a:cxn ang="0">
                    <a:pos x="210" y="548"/>
                  </a:cxn>
                  <a:cxn ang="0">
                    <a:pos x="216" y="501"/>
                  </a:cxn>
                  <a:cxn ang="0">
                    <a:pos x="222" y="542"/>
                  </a:cxn>
                  <a:cxn ang="0">
                    <a:pos x="228" y="855"/>
                  </a:cxn>
                  <a:cxn ang="0">
                    <a:pos x="234" y="896"/>
                  </a:cxn>
                  <a:cxn ang="0">
                    <a:pos x="240" y="711"/>
                  </a:cxn>
                  <a:cxn ang="0">
                    <a:pos x="246" y="670"/>
                  </a:cxn>
                  <a:cxn ang="0">
                    <a:pos x="252" y="650"/>
                  </a:cxn>
                  <a:cxn ang="0">
                    <a:pos x="258" y="650"/>
                  </a:cxn>
                  <a:cxn ang="0">
                    <a:pos x="264" y="650"/>
                  </a:cxn>
                  <a:cxn ang="0">
                    <a:pos x="270" y="686"/>
                  </a:cxn>
                  <a:cxn ang="0">
                    <a:pos x="276" y="665"/>
                  </a:cxn>
                  <a:cxn ang="0">
                    <a:pos x="282" y="701"/>
                  </a:cxn>
                </a:cxnLst>
                <a:rect l="0" t="0" r="r" b="b"/>
                <a:pathLst>
                  <a:path w="282" h="896">
                    <a:moveTo>
                      <a:pt x="0" y="312"/>
                    </a:moveTo>
                    <a:lnTo>
                      <a:pt x="0" y="281"/>
                    </a:lnTo>
                    <a:lnTo>
                      <a:pt x="0" y="286"/>
                    </a:lnTo>
                    <a:lnTo>
                      <a:pt x="6" y="291"/>
                    </a:lnTo>
                    <a:lnTo>
                      <a:pt x="6" y="302"/>
                    </a:lnTo>
                    <a:lnTo>
                      <a:pt x="6" y="291"/>
                    </a:lnTo>
                    <a:lnTo>
                      <a:pt x="12" y="286"/>
                    </a:lnTo>
                    <a:lnTo>
                      <a:pt x="12" y="281"/>
                    </a:lnTo>
                    <a:lnTo>
                      <a:pt x="12" y="297"/>
                    </a:lnTo>
                    <a:lnTo>
                      <a:pt x="18" y="307"/>
                    </a:lnTo>
                    <a:lnTo>
                      <a:pt x="18" y="353"/>
                    </a:lnTo>
                    <a:lnTo>
                      <a:pt x="18" y="327"/>
                    </a:lnTo>
                    <a:lnTo>
                      <a:pt x="24" y="317"/>
                    </a:lnTo>
                    <a:lnTo>
                      <a:pt x="24" y="297"/>
                    </a:lnTo>
                    <a:lnTo>
                      <a:pt x="24" y="384"/>
                    </a:lnTo>
                    <a:lnTo>
                      <a:pt x="30" y="379"/>
                    </a:lnTo>
                    <a:lnTo>
                      <a:pt x="30" y="399"/>
                    </a:lnTo>
                    <a:lnTo>
                      <a:pt x="30" y="363"/>
                    </a:lnTo>
                    <a:lnTo>
                      <a:pt x="36" y="368"/>
                    </a:lnTo>
                    <a:lnTo>
                      <a:pt x="36" y="425"/>
                    </a:lnTo>
                    <a:lnTo>
                      <a:pt x="42" y="430"/>
                    </a:lnTo>
                    <a:lnTo>
                      <a:pt x="42" y="440"/>
                    </a:lnTo>
                    <a:lnTo>
                      <a:pt x="42" y="373"/>
                    </a:lnTo>
                    <a:lnTo>
                      <a:pt x="48" y="363"/>
                    </a:lnTo>
                    <a:lnTo>
                      <a:pt x="48" y="307"/>
                    </a:lnTo>
                    <a:lnTo>
                      <a:pt x="54" y="302"/>
                    </a:lnTo>
                    <a:lnTo>
                      <a:pt x="54" y="291"/>
                    </a:lnTo>
                    <a:lnTo>
                      <a:pt x="54" y="291"/>
                    </a:lnTo>
                    <a:lnTo>
                      <a:pt x="60" y="286"/>
                    </a:lnTo>
                    <a:lnTo>
                      <a:pt x="60" y="266"/>
                    </a:lnTo>
                    <a:lnTo>
                      <a:pt x="66" y="261"/>
                    </a:lnTo>
                    <a:lnTo>
                      <a:pt x="66" y="245"/>
                    </a:lnTo>
                    <a:lnTo>
                      <a:pt x="72" y="250"/>
                    </a:lnTo>
                    <a:lnTo>
                      <a:pt x="72" y="261"/>
                    </a:lnTo>
                    <a:lnTo>
                      <a:pt x="78" y="256"/>
                    </a:lnTo>
                    <a:lnTo>
                      <a:pt x="78" y="245"/>
                    </a:lnTo>
                    <a:lnTo>
                      <a:pt x="78" y="250"/>
                    </a:lnTo>
                    <a:lnTo>
                      <a:pt x="84" y="245"/>
                    </a:lnTo>
                    <a:lnTo>
                      <a:pt x="84" y="250"/>
                    </a:lnTo>
                    <a:lnTo>
                      <a:pt x="84" y="225"/>
                    </a:lnTo>
                    <a:lnTo>
                      <a:pt x="90" y="220"/>
                    </a:lnTo>
                    <a:lnTo>
                      <a:pt x="90" y="194"/>
                    </a:lnTo>
                    <a:lnTo>
                      <a:pt x="96" y="189"/>
                    </a:lnTo>
                    <a:lnTo>
                      <a:pt x="96" y="153"/>
                    </a:lnTo>
                    <a:lnTo>
                      <a:pt x="102" y="148"/>
                    </a:lnTo>
                    <a:lnTo>
                      <a:pt x="102" y="122"/>
                    </a:lnTo>
                    <a:lnTo>
                      <a:pt x="108" y="117"/>
                    </a:lnTo>
                    <a:lnTo>
                      <a:pt x="108" y="71"/>
                    </a:lnTo>
                    <a:lnTo>
                      <a:pt x="114" y="66"/>
                    </a:lnTo>
                    <a:lnTo>
                      <a:pt x="114" y="41"/>
                    </a:lnTo>
                    <a:lnTo>
                      <a:pt x="120" y="25"/>
                    </a:lnTo>
                    <a:lnTo>
                      <a:pt x="120" y="5"/>
                    </a:lnTo>
                    <a:lnTo>
                      <a:pt x="120" y="10"/>
                    </a:lnTo>
                    <a:lnTo>
                      <a:pt x="132" y="0"/>
                    </a:lnTo>
                    <a:lnTo>
                      <a:pt x="126" y="0"/>
                    </a:lnTo>
                    <a:lnTo>
                      <a:pt x="132" y="41"/>
                    </a:lnTo>
                    <a:lnTo>
                      <a:pt x="138" y="46"/>
                    </a:lnTo>
                    <a:lnTo>
                      <a:pt x="138" y="122"/>
                    </a:lnTo>
                    <a:lnTo>
                      <a:pt x="138" y="102"/>
                    </a:lnTo>
                    <a:lnTo>
                      <a:pt x="144" y="87"/>
                    </a:lnTo>
                    <a:lnTo>
                      <a:pt x="144" y="76"/>
                    </a:lnTo>
                    <a:lnTo>
                      <a:pt x="150" y="92"/>
                    </a:lnTo>
                    <a:lnTo>
                      <a:pt x="150" y="179"/>
                    </a:lnTo>
                    <a:lnTo>
                      <a:pt x="156" y="220"/>
                    </a:lnTo>
                    <a:lnTo>
                      <a:pt x="156" y="338"/>
                    </a:lnTo>
                    <a:lnTo>
                      <a:pt x="156" y="271"/>
                    </a:lnTo>
                    <a:lnTo>
                      <a:pt x="162" y="266"/>
                    </a:lnTo>
                    <a:lnTo>
                      <a:pt x="162" y="373"/>
                    </a:lnTo>
                    <a:lnTo>
                      <a:pt x="168" y="363"/>
                    </a:lnTo>
                    <a:lnTo>
                      <a:pt x="168" y="394"/>
                    </a:lnTo>
                    <a:lnTo>
                      <a:pt x="168" y="199"/>
                    </a:lnTo>
                    <a:lnTo>
                      <a:pt x="168" y="358"/>
                    </a:lnTo>
                    <a:lnTo>
                      <a:pt x="174" y="332"/>
                    </a:lnTo>
                    <a:lnTo>
                      <a:pt x="174" y="276"/>
                    </a:lnTo>
                    <a:lnTo>
                      <a:pt x="180" y="271"/>
                    </a:lnTo>
                    <a:lnTo>
                      <a:pt x="180" y="261"/>
                    </a:lnTo>
                    <a:lnTo>
                      <a:pt x="180" y="322"/>
                    </a:lnTo>
                    <a:lnTo>
                      <a:pt x="186" y="332"/>
                    </a:lnTo>
                    <a:lnTo>
                      <a:pt x="186" y="394"/>
                    </a:lnTo>
                    <a:lnTo>
                      <a:pt x="186" y="389"/>
                    </a:lnTo>
                    <a:lnTo>
                      <a:pt x="192" y="379"/>
                    </a:lnTo>
                    <a:lnTo>
                      <a:pt x="192" y="363"/>
                    </a:lnTo>
                    <a:lnTo>
                      <a:pt x="192" y="440"/>
                    </a:lnTo>
                    <a:lnTo>
                      <a:pt x="198" y="455"/>
                    </a:lnTo>
                    <a:lnTo>
                      <a:pt x="198" y="537"/>
                    </a:lnTo>
                    <a:lnTo>
                      <a:pt x="198" y="440"/>
                    </a:lnTo>
                    <a:lnTo>
                      <a:pt x="204" y="445"/>
                    </a:lnTo>
                    <a:lnTo>
                      <a:pt x="204" y="537"/>
                    </a:lnTo>
                    <a:lnTo>
                      <a:pt x="210" y="542"/>
                    </a:lnTo>
                    <a:lnTo>
                      <a:pt x="210" y="548"/>
                    </a:lnTo>
                    <a:lnTo>
                      <a:pt x="210" y="537"/>
                    </a:lnTo>
                    <a:lnTo>
                      <a:pt x="216" y="532"/>
                    </a:lnTo>
                    <a:lnTo>
                      <a:pt x="216" y="501"/>
                    </a:lnTo>
                    <a:lnTo>
                      <a:pt x="216" y="558"/>
                    </a:lnTo>
                    <a:lnTo>
                      <a:pt x="222" y="553"/>
                    </a:lnTo>
                    <a:lnTo>
                      <a:pt x="222" y="542"/>
                    </a:lnTo>
                    <a:lnTo>
                      <a:pt x="222" y="650"/>
                    </a:lnTo>
                    <a:lnTo>
                      <a:pt x="228" y="670"/>
                    </a:lnTo>
                    <a:lnTo>
                      <a:pt x="228" y="855"/>
                    </a:lnTo>
                    <a:lnTo>
                      <a:pt x="228" y="727"/>
                    </a:lnTo>
                    <a:lnTo>
                      <a:pt x="234" y="732"/>
                    </a:lnTo>
                    <a:lnTo>
                      <a:pt x="234" y="896"/>
                    </a:lnTo>
                    <a:lnTo>
                      <a:pt x="234" y="722"/>
                    </a:lnTo>
                    <a:lnTo>
                      <a:pt x="234" y="722"/>
                    </a:lnTo>
                    <a:lnTo>
                      <a:pt x="240" y="711"/>
                    </a:lnTo>
                    <a:lnTo>
                      <a:pt x="240" y="655"/>
                    </a:lnTo>
                    <a:lnTo>
                      <a:pt x="240" y="665"/>
                    </a:lnTo>
                    <a:lnTo>
                      <a:pt x="246" y="670"/>
                    </a:lnTo>
                    <a:lnTo>
                      <a:pt x="246" y="686"/>
                    </a:lnTo>
                    <a:lnTo>
                      <a:pt x="246" y="655"/>
                    </a:lnTo>
                    <a:lnTo>
                      <a:pt x="252" y="650"/>
                    </a:lnTo>
                    <a:lnTo>
                      <a:pt x="252" y="660"/>
                    </a:lnTo>
                    <a:lnTo>
                      <a:pt x="252" y="640"/>
                    </a:lnTo>
                    <a:lnTo>
                      <a:pt x="258" y="650"/>
                    </a:lnTo>
                    <a:lnTo>
                      <a:pt x="258" y="640"/>
                    </a:lnTo>
                    <a:lnTo>
                      <a:pt x="258" y="660"/>
                    </a:lnTo>
                    <a:lnTo>
                      <a:pt x="264" y="650"/>
                    </a:lnTo>
                    <a:lnTo>
                      <a:pt x="264" y="645"/>
                    </a:lnTo>
                    <a:lnTo>
                      <a:pt x="264" y="681"/>
                    </a:lnTo>
                    <a:lnTo>
                      <a:pt x="270" y="686"/>
                    </a:lnTo>
                    <a:lnTo>
                      <a:pt x="270" y="706"/>
                    </a:lnTo>
                    <a:lnTo>
                      <a:pt x="270" y="670"/>
                    </a:lnTo>
                    <a:lnTo>
                      <a:pt x="276" y="665"/>
                    </a:lnTo>
                    <a:lnTo>
                      <a:pt x="276" y="650"/>
                    </a:lnTo>
                    <a:lnTo>
                      <a:pt x="276" y="686"/>
                    </a:lnTo>
                    <a:lnTo>
                      <a:pt x="282" y="701"/>
                    </a:lnTo>
                    <a:lnTo>
                      <a:pt x="282" y="727"/>
                    </a:lnTo>
                    <a:lnTo>
                      <a:pt x="282" y="686"/>
                    </a:lnTo>
                  </a:path>
                </a:pathLst>
              </a:custGeom>
              <a:noFill/>
              <a:ln w="19050" cap="flat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0" name="Freeform 186"/>
              <p:cNvSpPr>
                <a:spLocks/>
              </p:cNvSpPr>
              <p:nvPr/>
            </p:nvSpPr>
            <p:spPr bwMode="auto">
              <a:xfrm>
                <a:off x="5130" y="1721"/>
                <a:ext cx="222" cy="543"/>
              </a:xfrm>
              <a:custGeom>
                <a:avLst/>
                <a:gdLst/>
                <a:ahLst/>
                <a:cxnLst>
                  <a:cxn ang="0">
                    <a:pos x="0" y="446"/>
                  </a:cxn>
                  <a:cxn ang="0">
                    <a:pos x="6" y="497"/>
                  </a:cxn>
                  <a:cxn ang="0">
                    <a:pos x="12" y="543"/>
                  </a:cxn>
                  <a:cxn ang="0">
                    <a:pos x="18" y="482"/>
                  </a:cxn>
                  <a:cxn ang="0">
                    <a:pos x="18" y="451"/>
                  </a:cxn>
                  <a:cxn ang="0">
                    <a:pos x="24" y="390"/>
                  </a:cxn>
                  <a:cxn ang="0">
                    <a:pos x="30" y="410"/>
                  </a:cxn>
                  <a:cxn ang="0">
                    <a:pos x="30" y="395"/>
                  </a:cxn>
                  <a:cxn ang="0">
                    <a:pos x="36" y="395"/>
                  </a:cxn>
                  <a:cxn ang="0">
                    <a:pos x="42" y="374"/>
                  </a:cxn>
                  <a:cxn ang="0">
                    <a:pos x="42" y="318"/>
                  </a:cxn>
                  <a:cxn ang="0">
                    <a:pos x="48" y="313"/>
                  </a:cxn>
                  <a:cxn ang="0">
                    <a:pos x="48" y="451"/>
                  </a:cxn>
                  <a:cxn ang="0">
                    <a:pos x="54" y="169"/>
                  </a:cxn>
                  <a:cxn ang="0">
                    <a:pos x="66" y="159"/>
                  </a:cxn>
                  <a:cxn ang="0">
                    <a:pos x="72" y="77"/>
                  </a:cxn>
                  <a:cxn ang="0">
                    <a:pos x="72" y="46"/>
                  </a:cxn>
                  <a:cxn ang="0">
                    <a:pos x="78" y="98"/>
                  </a:cxn>
                  <a:cxn ang="0">
                    <a:pos x="84" y="144"/>
                  </a:cxn>
                  <a:cxn ang="0">
                    <a:pos x="90" y="175"/>
                  </a:cxn>
                  <a:cxn ang="0">
                    <a:pos x="96" y="267"/>
                  </a:cxn>
                  <a:cxn ang="0">
                    <a:pos x="102" y="231"/>
                  </a:cxn>
                  <a:cxn ang="0">
                    <a:pos x="102" y="195"/>
                  </a:cxn>
                  <a:cxn ang="0">
                    <a:pos x="108" y="221"/>
                  </a:cxn>
                  <a:cxn ang="0">
                    <a:pos x="114" y="185"/>
                  </a:cxn>
                  <a:cxn ang="0">
                    <a:pos x="120" y="246"/>
                  </a:cxn>
                  <a:cxn ang="0">
                    <a:pos x="126" y="267"/>
                  </a:cxn>
                  <a:cxn ang="0">
                    <a:pos x="126" y="251"/>
                  </a:cxn>
                  <a:cxn ang="0">
                    <a:pos x="132" y="272"/>
                  </a:cxn>
                  <a:cxn ang="0">
                    <a:pos x="132" y="159"/>
                  </a:cxn>
                  <a:cxn ang="0">
                    <a:pos x="138" y="154"/>
                  </a:cxn>
                  <a:cxn ang="0">
                    <a:pos x="144" y="200"/>
                  </a:cxn>
                  <a:cxn ang="0">
                    <a:pos x="144" y="169"/>
                  </a:cxn>
                  <a:cxn ang="0">
                    <a:pos x="150" y="154"/>
                  </a:cxn>
                  <a:cxn ang="0">
                    <a:pos x="156" y="210"/>
                  </a:cxn>
                  <a:cxn ang="0">
                    <a:pos x="162" y="226"/>
                  </a:cxn>
                  <a:cxn ang="0">
                    <a:pos x="168" y="190"/>
                  </a:cxn>
                  <a:cxn ang="0">
                    <a:pos x="174" y="123"/>
                  </a:cxn>
                  <a:cxn ang="0">
                    <a:pos x="180" y="52"/>
                  </a:cxn>
                  <a:cxn ang="0">
                    <a:pos x="180" y="11"/>
                  </a:cxn>
                  <a:cxn ang="0">
                    <a:pos x="186" y="67"/>
                  </a:cxn>
                  <a:cxn ang="0">
                    <a:pos x="192" y="128"/>
                  </a:cxn>
                  <a:cxn ang="0">
                    <a:pos x="198" y="185"/>
                  </a:cxn>
                  <a:cxn ang="0">
                    <a:pos x="204" y="215"/>
                  </a:cxn>
                  <a:cxn ang="0">
                    <a:pos x="204" y="215"/>
                  </a:cxn>
                  <a:cxn ang="0">
                    <a:pos x="210" y="328"/>
                  </a:cxn>
                  <a:cxn ang="0">
                    <a:pos x="216" y="446"/>
                  </a:cxn>
                </a:cxnLst>
                <a:rect l="0" t="0" r="r" b="b"/>
                <a:pathLst>
                  <a:path w="222" h="543">
                    <a:moveTo>
                      <a:pt x="0" y="441"/>
                    </a:moveTo>
                    <a:lnTo>
                      <a:pt x="0" y="446"/>
                    </a:lnTo>
                    <a:lnTo>
                      <a:pt x="6" y="446"/>
                    </a:lnTo>
                    <a:lnTo>
                      <a:pt x="6" y="497"/>
                    </a:lnTo>
                    <a:lnTo>
                      <a:pt x="12" y="502"/>
                    </a:lnTo>
                    <a:lnTo>
                      <a:pt x="12" y="543"/>
                    </a:lnTo>
                    <a:lnTo>
                      <a:pt x="12" y="477"/>
                    </a:lnTo>
                    <a:lnTo>
                      <a:pt x="18" y="482"/>
                    </a:lnTo>
                    <a:lnTo>
                      <a:pt x="18" y="425"/>
                    </a:lnTo>
                    <a:lnTo>
                      <a:pt x="18" y="451"/>
                    </a:lnTo>
                    <a:lnTo>
                      <a:pt x="24" y="446"/>
                    </a:lnTo>
                    <a:lnTo>
                      <a:pt x="24" y="390"/>
                    </a:lnTo>
                    <a:lnTo>
                      <a:pt x="24" y="415"/>
                    </a:lnTo>
                    <a:lnTo>
                      <a:pt x="30" y="410"/>
                    </a:lnTo>
                    <a:lnTo>
                      <a:pt x="30" y="436"/>
                    </a:lnTo>
                    <a:lnTo>
                      <a:pt x="30" y="395"/>
                    </a:lnTo>
                    <a:lnTo>
                      <a:pt x="36" y="385"/>
                    </a:lnTo>
                    <a:lnTo>
                      <a:pt x="36" y="395"/>
                    </a:lnTo>
                    <a:lnTo>
                      <a:pt x="36" y="364"/>
                    </a:lnTo>
                    <a:lnTo>
                      <a:pt x="42" y="374"/>
                    </a:lnTo>
                    <a:lnTo>
                      <a:pt x="42" y="379"/>
                    </a:lnTo>
                    <a:lnTo>
                      <a:pt x="42" y="318"/>
                    </a:lnTo>
                    <a:lnTo>
                      <a:pt x="42" y="323"/>
                    </a:lnTo>
                    <a:lnTo>
                      <a:pt x="48" y="313"/>
                    </a:lnTo>
                    <a:lnTo>
                      <a:pt x="48" y="287"/>
                    </a:lnTo>
                    <a:lnTo>
                      <a:pt x="48" y="451"/>
                    </a:lnTo>
                    <a:lnTo>
                      <a:pt x="54" y="425"/>
                    </a:lnTo>
                    <a:lnTo>
                      <a:pt x="54" y="169"/>
                    </a:lnTo>
                    <a:lnTo>
                      <a:pt x="60" y="164"/>
                    </a:lnTo>
                    <a:lnTo>
                      <a:pt x="66" y="159"/>
                    </a:lnTo>
                    <a:lnTo>
                      <a:pt x="66" y="82"/>
                    </a:lnTo>
                    <a:lnTo>
                      <a:pt x="72" y="77"/>
                    </a:lnTo>
                    <a:lnTo>
                      <a:pt x="72" y="41"/>
                    </a:lnTo>
                    <a:lnTo>
                      <a:pt x="72" y="46"/>
                    </a:lnTo>
                    <a:lnTo>
                      <a:pt x="78" y="52"/>
                    </a:lnTo>
                    <a:lnTo>
                      <a:pt x="78" y="98"/>
                    </a:lnTo>
                    <a:lnTo>
                      <a:pt x="84" y="103"/>
                    </a:lnTo>
                    <a:lnTo>
                      <a:pt x="84" y="144"/>
                    </a:lnTo>
                    <a:lnTo>
                      <a:pt x="90" y="149"/>
                    </a:lnTo>
                    <a:lnTo>
                      <a:pt x="90" y="175"/>
                    </a:lnTo>
                    <a:lnTo>
                      <a:pt x="96" y="180"/>
                    </a:lnTo>
                    <a:lnTo>
                      <a:pt x="96" y="267"/>
                    </a:lnTo>
                    <a:lnTo>
                      <a:pt x="96" y="241"/>
                    </a:lnTo>
                    <a:lnTo>
                      <a:pt x="102" y="231"/>
                    </a:lnTo>
                    <a:lnTo>
                      <a:pt x="102" y="175"/>
                    </a:lnTo>
                    <a:lnTo>
                      <a:pt x="102" y="195"/>
                    </a:lnTo>
                    <a:lnTo>
                      <a:pt x="108" y="200"/>
                    </a:lnTo>
                    <a:lnTo>
                      <a:pt x="108" y="221"/>
                    </a:lnTo>
                    <a:lnTo>
                      <a:pt x="114" y="221"/>
                    </a:lnTo>
                    <a:lnTo>
                      <a:pt x="114" y="185"/>
                    </a:lnTo>
                    <a:lnTo>
                      <a:pt x="114" y="241"/>
                    </a:lnTo>
                    <a:lnTo>
                      <a:pt x="120" y="246"/>
                    </a:lnTo>
                    <a:lnTo>
                      <a:pt x="120" y="272"/>
                    </a:lnTo>
                    <a:lnTo>
                      <a:pt x="126" y="267"/>
                    </a:lnTo>
                    <a:lnTo>
                      <a:pt x="126" y="282"/>
                    </a:lnTo>
                    <a:lnTo>
                      <a:pt x="126" y="251"/>
                    </a:lnTo>
                    <a:lnTo>
                      <a:pt x="126" y="277"/>
                    </a:lnTo>
                    <a:lnTo>
                      <a:pt x="132" y="272"/>
                    </a:lnTo>
                    <a:lnTo>
                      <a:pt x="132" y="277"/>
                    </a:lnTo>
                    <a:lnTo>
                      <a:pt x="132" y="159"/>
                    </a:lnTo>
                    <a:lnTo>
                      <a:pt x="138" y="154"/>
                    </a:lnTo>
                    <a:lnTo>
                      <a:pt x="138" y="154"/>
                    </a:lnTo>
                    <a:lnTo>
                      <a:pt x="138" y="195"/>
                    </a:lnTo>
                    <a:lnTo>
                      <a:pt x="144" y="200"/>
                    </a:lnTo>
                    <a:lnTo>
                      <a:pt x="144" y="231"/>
                    </a:lnTo>
                    <a:lnTo>
                      <a:pt x="144" y="169"/>
                    </a:lnTo>
                    <a:lnTo>
                      <a:pt x="150" y="164"/>
                    </a:lnTo>
                    <a:lnTo>
                      <a:pt x="150" y="154"/>
                    </a:lnTo>
                    <a:lnTo>
                      <a:pt x="150" y="205"/>
                    </a:lnTo>
                    <a:lnTo>
                      <a:pt x="156" y="210"/>
                    </a:lnTo>
                    <a:lnTo>
                      <a:pt x="156" y="231"/>
                    </a:lnTo>
                    <a:lnTo>
                      <a:pt x="162" y="226"/>
                    </a:lnTo>
                    <a:lnTo>
                      <a:pt x="162" y="195"/>
                    </a:lnTo>
                    <a:lnTo>
                      <a:pt x="168" y="190"/>
                    </a:lnTo>
                    <a:lnTo>
                      <a:pt x="168" y="128"/>
                    </a:lnTo>
                    <a:lnTo>
                      <a:pt x="174" y="123"/>
                    </a:lnTo>
                    <a:lnTo>
                      <a:pt x="174" y="57"/>
                    </a:lnTo>
                    <a:lnTo>
                      <a:pt x="180" y="52"/>
                    </a:lnTo>
                    <a:lnTo>
                      <a:pt x="180" y="0"/>
                    </a:lnTo>
                    <a:lnTo>
                      <a:pt x="180" y="11"/>
                    </a:lnTo>
                    <a:lnTo>
                      <a:pt x="186" y="16"/>
                    </a:lnTo>
                    <a:lnTo>
                      <a:pt x="186" y="67"/>
                    </a:lnTo>
                    <a:lnTo>
                      <a:pt x="192" y="72"/>
                    </a:lnTo>
                    <a:lnTo>
                      <a:pt x="192" y="128"/>
                    </a:lnTo>
                    <a:lnTo>
                      <a:pt x="198" y="134"/>
                    </a:lnTo>
                    <a:lnTo>
                      <a:pt x="198" y="185"/>
                    </a:lnTo>
                    <a:lnTo>
                      <a:pt x="204" y="190"/>
                    </a:lnTo>
                    <a:lnTo>
                      <a:pt x="204" y="215"/>
                    </a:lnTo>
                    <a:lnTo>
                      <a:pt x="204" y="185"/>
                    </a:lnTo>
                    <a:lnTo>
                      <a:pt x="204" y="215"/>
                    </a:lnTo>
                    <a:lnTo>
                      <a:pt x="210" y="221"/>
                    </a:lnTo>
                    <a:lnTo>
                      <a:pt x="210" y="328"/>
                    </a:lnTo>
                    <a:lnTo>
                      <a:pt x="216" y="333"/>
                    </a:lnTo>
                    <a:lnTo>
                      <a:pt x="216" y="446"/>
                    </a:lnTo>
                    <a:lnTo>
                      <a:pt x="222" y="451"/>
                    </a:lnTo>
                  </a:path>
                </a:pathLst>
              </a:custGeom>
              <a:noFill/>
              <a:ln w="19050" cap="flat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1" name="Rectangle 187"/>
              <p:cNvSpPr>
                <a:spLocks noChangeArrowheads="1"/>
              </p:cNvSpPr>
              <p:nvPr/>
            </p:nvSpPr>
            <p:spPr bwMode="auto">
              <a:xfrm>
                <a:off x="3486" y="1199"/>
                <a:ext cx="530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CA" sz="12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Gain dB</a:t>
                </a:r>
                <a:endParaRPr kumimoji="0" lang="en-CA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362" name="Freeform 188"/>
              <p:cNvSpPr>
                <a:spLocks/>
              </p:cNvSpPr>
              <p:nvPr/>
            </p:nvSpPr>
            <p:spPr bwMode="auto">
              <a:xfrm>
                <a:off x="2046" y="1798"/>
                <a:ext cx="2394" cy="62"/>
              </a:xfrm>
              <a:custGeom>
                <a:avLst/>
                <a:gdLst/>
                <a:ahLst/>
                <a:cxnLst>
                  <a:cxn ang="0">
                    <a:pos x="858" y="26"/>
                  </a:cxn>
                  <a:cxn ang="0">
                    <a:pos x="1164" y="21"/>
                  </a:cxn>
                  <a:cxn ang="0">
                    <a:pos x="1332" y="26"/>
                  </a:cxn>
                  <a:cxn ang="0">
                    <a:pos x="1440" y="26"/>
                  </a:cxn>
                  <a:cxn ang="0">
                    <a:pos x="1530" y="26"/>
                  </a:cxn>
                  <a:cxn ang="0">
                    <a:pos x="1596" y="26"/>
                  </a:cxn>
                  <a:cxn ang="0">
                    <a:pos x="1656" y="26"/>
                  </a:cxn>
                  <a:cxn ang="0">
                    <a:pos x="1704" y="26"/>
                  </a:cxn>
                  <a:cxn ang="0">
                    <a:pos x="1746" y="21"/>
                  </a:cxn>
                  <a:cxn ang="0">
                    <a:pos x="1788" y="21"/>
                  </a:cxn>
                  <a:cxn ang="0">
                    <a:pos x="1824" y="21"/>
                  </a:cxn>
                  <a:cxn ang="0">
                    <a:pos x="1854" y="31"/>
                  </a:cxn>
                  <a:cxn ang="0">
                    <a:pos x="1884" y="26"/>
                  </a:cxn>
                  <a:cxn ang="0">
                    <a:pos x="1908" y="21"/>
                  </a:cxn>
                  <a:cxn ang="0">
                    <a:pos x="1932" y="21"/>
                  </a:cxn>
                  <a:cxn ang="0">
                    <a:pos x="1956" y="21"/>
                  </a:cxn>
                  <a:cxn ang="0">
                    <a:pos x="1980" y="21"/>
                  </a:cxn>
                  <a:cxn ang="0">
                    <a:pos x="2004" y="21"/>
                  </a:cxn>
                  <a:cxn ang="0">
                    <a:pos x="2022" y="16"/>
                  </a:cxn>
                  <a:cxn ang="0">
                    <a:pos x="2040" y="16"/>
                  </a:cxn>
                  <a:cxn ang="0">
                    <a:pos x="2058" y="5"/>
                  </a:cxn>
                  <a:cxn ang="0">
                    <a:pos x="2076" y="5"/>
                  </a:cxn>
                  <a:cxn ang="0">
                    <a:pos x="2088" y="36"/>
                  </a:cxn>
                  <a:cxn ang="0">
                    <a:pos x="2106" y="21"/>
                  </a:cxn>
                  <a:cxn ang="0">
                    <a:pos x="2124" y="16"/>
                  </a:cxn>
                  <a:cxn ang="0">
                    <a:pos x="2142" y="21"/>
                  </a:cxn>
                  <a:cxn ang="0">
                    <a:pos x="2154" y="26"/>
                  </a:cxn>
                  <a:cxn ang="0">
                    <a:pos x="2172" y="10"/>
                  </a:cxn>
                  <a:cxn ang="0">
                    <a:pos x="2184" y="21"/>
                  </a:cxn>
                  <a:cxn ang="0">
                    <a:pos x="2196" y="31"/>
                  </a:cxn>
                  <a:cxn ang="0">
                    <a:pos x="2214" y="41"/>
                  </a:cxn>
                  <a:cxn ang="0">
                    <a:pos x="2232" y="36"/>
                  </a:cxn>
                  <a:cxn ang="0">
                    <a:pos x="2250" y="31"/>
                  </a:cxn>
                  <a:cxn ang="0">
                    <a:pos x="2268" y="26"/>
                  </a:cxn>
                  <a:cxn ang="0">
                    <a:pos x="2286" y="21"/>
                  </a:cxn>
                  <a:cxn ang="0">
                    <a:pos x="2304" y="10"/>
                  </a:cxn>
                  <a:cxn ang="0">
                    <a:pos x="2316" y="10"/>
                  </a:cxn>
                  <a:cxn ang="0">
                    <a:pos x="2328" y="36"/>
                  </a:cxn>
                  <a:cxn ang="0">
                    <a:pos x="2334" y="51"/>
                  </a:cxn>
                  <a:cxn ang="0">
                    <a:pos x="2346" y="36"/>
                  </a:cxn>
                  <a:cxn ang="0">
                    <a:pos x="2364" y="26"/>
                  </a:cxn>
                  <a:cxn ang="0">
                    <a:pos x="2382" y="21"/>
                  </a:cxn>
                </a:cxnLst>
                <a:rect l="0" t="0" r="r" b="b"/>
                <a:pathLst>
                  <a:path w="2394" h="62">
                    <a:moveTo>
                      <a:pt x="0" y="26"/>
                    </a:moveTo>
                    <a:lnTo>
                      <a:pt x="642" y="21"/>
                    </a:lnTo>
                    <a:lnTo>
                      <a:pt x="858" y="26"/>
                    </a:lnTo>
                    <a:lnTo>
                      <a:pt x="990" y="26"/>
                    </a:lnTo>
                    <a:lnTo>
                      <a:pt x="1092" y="26"/>
                    </a:lnTo>
                    <a:lnTo>
                      <a:pt x="1164" y="21"/>
                    </a:lnTo>
                    <a:lnTo>
                      <a:pt x="1230" y="26"/>
                    </a:lnTo>
                    <a:lnTo>
                      <a:pt x="1284" y="26"/>
                    </a:lnTo>
                    <a:lnTo>
                      <a:pt x="1332" y="26"/>
                    </a:lnTo>
                    <a:lnTo>
                      <a:pt x="1374" y="26"/>
                    </a:lnTo>
                    <a:lnTo>
                      <a:pt x="1410" y="26"/>
                    </a:lnTo>
                    <a:lnTo>
                      <a:pt x="1440" y="26"/>
                    </a:lnTo>
                    <a:lnTo>
                      <a:pt x="1470" y="26"/>
                    </a:lnTo>
                    <a:lnTo>
                      <a:pt x="1500" y="26"/>
                    </a:lnTo>
                    <a:lnTo>
                      <a:pt x="1530" y="26"/>
                    </a:lnTo>
                    <a:lnTo>
                      <a:pt x="1554" y="26"/>
                    </a:lnTo>
                    <a:lnTo>
                      <a:pt x="1572" y="26"/>
                    </a:lnTo>
                    <a:lnTo>
                      <a:pt x="1596" y="26"/>
                    </a:lnTo>
                    <a:lnTo>
                      <a:pt x="1614" y="26"/>
                    </a:lnTo>
                    <a:lnTo>
                      <a:pt x="1638" y="26"/>
                    </a:lnTo>
                    <a:lnTo>
                      <a:pt x="1656" y="26"/>
                    </a:lnTo>
                    <a:lnTo>
                      <a:pt x="1674" y="21"/>
                    </a:lnTo>
                    <a:lnTo>
                      <a:pt x="1686" y="26"/>
                    </a:lnTo>
                    <a:lnTo>
                      <a:pt x="1704" y="26"/>
                    </a:lnTo>
                    <a:lnTo>
                      <a:pt x="1716" y="21"/>
                    </a:lnTo>
                    <a:lnTo>
                      <a:pt x="1734" y="21"/>
                    </a:lnTo>
                    <a:lnTo>
                      <a:pt x="1746" y="21"/>
                    </a:lnTo>
                    <a:lnTo>
                      <a:pt x="1758" y="21"/>
                    </a:lnTo>
                    <a:lnTo>
                      <a:pt x="1776" y="26"/>
                    </a:lnTo>
                    <a:lnTo>
                      <a:pt x="1788" y="21"/>
                    </a:lnTo>
                    <a:lnTo>
                      <a:pt x="1800" y="21"/>
                    </a:lnTo>
                    <a:lnTo>
                      <a:pt x="1812" y="21"/>
                    </a:lnTo>
                    <a:lnTo>
                      <a:pt x="1824" y="21"/>
                    </a:lnTo>
                    <a:lnTo>
                      <a:pt x="1830" y="16"/>
                    </a:lnTo>
                    <a:lnTo>
                      <a:pt x="1842" y="10"/>
                    </a:lnTo>
                    <a:lnTo>
                      <a:pt x="1854" y="31"/>
                    </a:lnTo>
                    <a:lnTo>
                      <a:pt x="1866" y="26"/>
                    </a:lnTo>
                    <a:lnTo>
                      <a:pt x="1872" y="26"/>
                    </a:lnTo>
                    <a:lnTo>
                      <a:pt x="1884" y="26"/>
                    </a:lnTo>
                    <a:lnTo>
                      <a:pt x="1890" y="26"/>
                    </a:lnTo>
                    <a:lnTo>
                      <a:pt x="1902" y="26"/>
                    </a:lnTo>
                    <a:lnTo>
                      <a:pt x="1908" y="21"/>
                    </a:lnTo>
                    <a:lnTo>
                      <a:pt x="1920" y="26"/>
                    </a:lnTo>
                    <a:lnTo>
                      <a:pt x="1926" y="21"/>
                    </a:lnTo>
                    <a:lnTo>
                      <a:pt x="1932" y="21"/>
                    </a:lnTo>
                    <a:lnTo>
                      <a:pt x="1944" y="21"/>
                    </a:lnTo>
                    <a:lnTo>
                      <a:pt x="1950" y="21"/>
                    </a:lnTo>
                    <a:lnTo>
                      <a:pt x="1956" y="21"/>
                    </a:lnTo>
                    <a:lnTo>
                      <a:pt x="1968" y="21"/>
                    </a:lnTo>
                    <a:lnTo>
                      <a:pt x="1974" y="21"/>
                    </a:lnTo>
                    <a:lnTo>
                      <a:pt x="1980" y="21"/>
                    </a:lnTo>
                    <a:lnTo>
                      <a:pt x="1986" y="21"/>
                    </a:lnTo>
                    <a:lnTo>
                      <a:pt x="1992" y="21"/>
                    </a:lnTo>
                    <a:lnTo>
                      <a:pt x="2004" y="21"/>
                    </a:lnTo>
                    <a:lnTo>
                      <a:pt x="2010" y="16"/>
                    </a:lnTo>
                    <a:lnTo>
                      <a:pt x="2016" y="16"/>
                    </a:lnTo>
                    <a:lnTo>
                      <a:pt x="2022" y="16"/>
                    </a:lnTo>
                    <a:lnTo>
                      <a:pt x="2028" y="16"/>
                    </a:lnTo>
                    <a:lnTo>
                      <a:pt x="2034" y="16"/>
                    </a:lnTo>
                    <a:lnTo>
                      <a:pt x="2040" y="16"/>
                    </a:lnTo>
                    <a:lnTo>
                      <a:pt x="2046" y="10"/>
                    </a:lnTo>
                    <a:lnTo>
                      <a:pt x="2052" y="10"/>
                    </a:lnTo>
                    <a:lnTo>
                      <a:pt x="2058" y="5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5"/>
                    </a:lnTo>
                    <a:lnTo>
                      <a:pt x="2082" y="46"/>
                    </a:lnTo>
                    <a:lnTo>
                      <a:pt x="2088" y="46"/>
                    </a:lnTo>
                    <a:lnTo>
                      <a:pt x="2088" y="36"/>
                    </a:lnTo>
                    <a:lnTo>
                      <a:pt x="2094" y="31"/>
                    </a:lnTo>
                    <a:lnTo>
                      <a:pt x="2100" y="26"/>
                    </a:lnTo>
                    <a:lnTo>
                      <a:pt x="2106" y="21"/>
                    </a:lnTo>
                    <a:lnTo>
                      <a:pt x="2112" y="21"/>
                    </a:lnTo>
                    <a:lnTo>
                      <a:pt x="2118" y="16"/>
                    </a:lnTo>
                    <a:lnTo>
                      <a:pt x="2124" y="16"/>
                    </a:lnTo>
                    <a:lnTo>
                      <a:pt x="2130" y="16"/>
                    </a:lnTo>
                    <a:lnTo>
                      <a:pt x="2136" y="16"/>
                    </a:lnTo>
                    <a:lnTo>
                      <a:pt x="2142" y="21"/>
                    </a:lnTo>
                    <a:lnTo>
                      <a:pt x="2142" y="31"/>
                    </a:lnTo>
                    <a:lnTo>
                      <a:pt x="2148" y="31"/>
                    </a:lnTo>
                    <a:lnTo>
                      <a:pt x="2154" y="26"/>
                    </a:lnTo>
                    <a:lnTo>
                      <a:pt x="2160" y="21"/>
                    </a:lnTo>
                    <a:lnTo>
                      <a:pt x="2166" y="16"/>
                    </a:lnTo>
                    <a:lnTo>
                      <a:pt x="2172" y="10"/>
                    </a:lnTo>
                    <a:lnTo>
                      <a:pt x="2178" y="10"/>
                    </a:lnTo>
                    <a:lnTo>
                      <a:pt x="2190" y="21"/>
                    </a:lnTo>
                    <a:lnTo>
                      <a:pt x="2184" y="21"/>
                    </a:lnTo>
                    <a:lnTo>
                      <a:pt x="2190" y="21"/>
                    </a:lnTo>
                    <a:lnTo>
                      <a:pt x="2196" y="26"/>
                    </a:lnTo>
                    <a:lnTo>
                      <a:pt x="2196" y="31"/>
                    </a:lnTo>
                    <a:lnTo>
                      <a:pt x="2202" y="41"/>
                    </a:lnTo>
                    <a:lnTo>
                      <a:pt x="2208" y="41"/>
                    </a:lnTo>
                    <a:lnTo>
                      <a:pt x="2214" y="41"/>
                    </a:lnTo>
                    <a:lnTo>
                      <a:pt x="2220" y="41"/>
                    </a:lnTo>
                    <a:lnTo>
                      <a:pt x="2226" y="36"/>
                    </a:lnTo>
                    <a:lnTo>
                      <a:pt x="2232" y="36"/>
                    </a:lnTo>
                    <a:lnTo>
                      <a:pt x="2238" y="31"/>
                    </a:lnTo>
                    <a:lnTo>
                      <a:pt x="2244" y="31"/>
                    </a:lnTo>
                    <a:lnTo>
                      <a:pt x="2250" y="31"/>
                    </a:lnTo>
                    <a:lnTo>
                      <a:pt x="2256" y="31"/>
                    </a:lnTo>
                    <a:lnTo>
                      <a:pt x="2262" y="26"/>
                    </a:lnTo>
                    <a:lnTo>
                      <a:pt x="2268" y="26"/>
                    </a:lnTo>
                    <a:lnTo>
                      <a:pt x="2274" y="26"/>
                    </a:lnTo>
                    <a:lnTo>
                      <a:pt x="2280" y="21"/>
                    </a:lnTo>
                    <a:lnTo>
                      <a:pt x="2286" y="21"/>
                    </a:lnTo>
                    <a:lnTo>
                      <a:pt x="2292" y="16"/>
                    </a:lnTo>
                    <a:lnTo>
                      <a:pt x="2298" y="16"/>
                    </a:lnTo>
                    <a:lnTo>
                      <a:pt x="2304" y="10"/>
                    </a:lnTo>
                    <a:lnTo>
                      <a:pt x="2316" y="10"/>
                    </a:lnTo>
                    <a:lnTo>
                      <a:pt x="2310" y="10"/>
                    </a:lnTo>
                    <a:lnTo>
                      <a:pt x="2316" y="10"/>
                    </a:lnTo>
                    <a:lnTo>
                      <a:pt x="2322" y="5"/>
                    </a:lnTo>
                    <a:lnTo>
                      <a:pt x="2322" y="16"/>
                    </a:lnTo>
                    <a:lnTo>
                      <a:pt x="2328" y="36"/>
                    </a:lnTo>
                    <a:lnTo>
                      <a:pt x="2328" y="62"/>
                    </a:lnTo>
                    <a:lnTo>
                      <a:pt x="2334" y="57"/>
                    </a:lnTo>
                    <a:lnTo>
                      <a:pt x="2334" y="51"/>
                    </a:lnTo>
                    <a:lnTo>
                      <a:pt x="2340" y="46"/>
                    </a:lnTo>
                    <a:lnTo>
                      <a:pt x="2340" y="41"/>
                    </a:lnTo>
                    <a:lnTo>
                      <a:pt x="2346" y="36"/>
                    </a:lnTo>
                    <a:lnTo>
                      <a:pt x="2352" y="31"/>
                    </a:lnTo>
                    <a:lnTo>
                      <a:pt x="2358" y="31"/>
                    </a:lnTo>
                    <a:lnTo>
                      <a:pt x="2364" y="26"/>
                    </a:lnTo>
                    <a:lnTo>
                      <a:pt x="2370" y="26"/>
                    </a:lnTo>
                    <a:lnTo>
                      <a:pt x="2376" y="21"/>
                    </a:lnTo>
                    <a:lnTo>
                      <a:pt x="2382" y="21"/>
                    </a:lnTo>
                    <a:lnTo>
                      <a:pt x="2388" y="16"/>
                    </a:lnTo>
                    <a:lnTo>
                      <a:pt x="2394" y="16"/>
                    </a:lnTo>
                  </a:path>
                </a:pathLst>
              </a:custGeom>
              <a:noFill/>
              <a:ln w="19050" cap="flat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3" name="Freeform 189"/>
              <p:cNvSpPr>
                <a:spLocks/>
              </p:cNvSpPr>
              <p:nvPr/>
            </p:nvSpPr>
            <p:spPr bwMode="auto">
              <a:xfrm>
                <a:off x="4440" y="1645"/>
                <a:ext cx="366" cy="491"/>
              </a:xfrm>
              <a:custGeom>
                <a:avLst/>
                <a:gdLst/>
                <a:ahLst/>
                <a:cxnLst>
                  <a:cxn ang="0">
                    <a:pos x="12" y="163"/>
                  </a:cxn>
                  <a:cxn ang="0">
                    <a:pos x="36" y="148"/>
                  </a:cxn>
                  <a:cxn ang="0">
                    <a:pos x="42" y="174"/>
                  </a:cxn>
                  <a:cxn ang="0">
                    <a:pos x="54" y="174"/>
                  </a:cxn>
                  <a:cxn ang="0">
                    <a:pos x="60" y="148"/>
                  </a:cxn>
                  <a:cxn ang="0">
                    <a:pos x="78" y="97"/>
                  </a:cxn>
                  <a:cxn ang="0">
                    <a:pos x="84" y="199"/>
                  </a:cxn>
                  <a:cxn ang="0">
                    <a:pos x="96" y="143"/>
                  </a:cxn>
                  <a:cxn ang="0">
                    <a:pos x="102" y="158"/>
                  </a:cxn>
                  <a:cxn ang="0">
                    <a:pos x="108" y="112"/>
                  </a:cxn>
                  <a:cxn ang="0">
                    <a:pos x="120" y="76"/>
                  </a:cxn>
                  <a:cxn ang="0">
                    <a:pos x="126" y="220"/>
                  </a:cxn>
                  <a:cxn ang="0">
                    <a:pos x="132" y="210"/>
                  </a:cxn>
                  <a:cxn ang="0">
                    <a:pos x="144" y="174"/>
                  </a:cxn>
                  <a:cxn ang="0">
                    <a:pos x="150" y="179"/>
                  </a:cxn>
                  <a:cxn ang="0">
                    <a:pos x="162" y="148"/>
                  </a:cxn>
                  <a:cxn ang="0">
                    <a:pos x="174" y="194"/>
                  </a:cxn>
                  <a:cxn ang="0">
                    <a:pos x="186" y="210"/>
                  </a:cxn>
                  <a:cxn ang="0">
                    <a:pos x="192" y="112"/>
                  </a:cxn>
                  <a:cxn ang="0">
                    <a:pos x="204" y="97"/>
                  </a:cxn>
                  <a:cxn ang="0">
                    <a:pos x="210" y="133"/>
                  </a:cxn>
                  <a:cxn ang="0">
                    <a:pos x="222" y="92"/>
                  </a:cxn>
                  <a:cxn ang="0">
                    <a:pos x="228" y="107"/>
                  </a:cxn>
                  <a:cxn ang="0">
                    <a:pos x="234" y="0"/>
                  </a:cxn>
                  <a:cxn ang="0">
                    <a:pos x="240" y="189"/>
                  </a:cxn>
                  <a:cxn ang="0">
                    <a:pos x="246" y="92"/>
                  </a:cxn>
                  <a:cxn ang="0">
                    <a:pos x="252" y="194"/>
                  </a:cxn>
                  <a:cxn ang="0">
                    <a:pos x="258" y="30"/>
                  </a:cxn>
                  <a:cxn ang="0">
                    <a:pos x="264" y="143"/>
                  </a:cxn>
                  <a:cxn ang="0">
                    <a:pos x="276" y="276"/>
                  </a:cxn>
                  <a:cxn ang="0">
                    <a:pos x="282" y="169"/>
                  </a:cxn>
                  <a:cxn ang="0">
                    <a:pos x="288" y="353"/>
                  </a:cxn>
                  <a:cxn ang="0">
                    <a:pos x="294" y="184"/>
                  </a:cxn>
                  <a:cxn ang="0">
                    <a:pos x="300" y="220"/>
                  </a:cxn>
                  <a:cxn ang="0">
                    <a:pos x="306" y="215"/>
                  </a:cxn>
                  <a:cxn ang="0">
                    <a:pos x="312" y="204"/>
                  </a:cxn>
                  <a:cxn ang="0">
                    <a:pos x="318" y="225"/>
                  </a:cxn>
                  <a:cxn ang="0">
                    <a:pos x="324" y="281"/>
                  </a:cxn>
                  <a:cxn ang="0">
                    <a:pos x="330" y="307"/>
                  </a:cxn>
                  <a:cxn ang="0">
                    <a:pos x="342" y="245"/>
                  </a:cxn>
                  <a:cxn ang="0">
                    <a:pos x="354" y="189"/>
                  </a:cxn>
                  <a:cxn ang="0">
                    <a:pos x="360" y="235"/>
                  </a:cxn>
                </a:cxnLst>
                <a:rect l="0" t="0" r="r" b="b"/>
                <a:pathLst>
                  <a:path w="366" h="491">
                    <a:moveTo>
                      <a:pt x="0" y="169"/>
                    </a:moveTo>
                    <a:lnTo>
                      <a:pt x="6" y="169"/>
                    </a:lnTo>
                    <a:lnTo>
                      <a:pt x="12" y="163"/>
                    </a:lnTo>
                    <a:lnTo>
                      <a:pt x="18" y="163"/>
                    </a:lnTo>
                    <a:lnTo>
                      <a:pt x="24" y="158"/>
                    </a:lnTo>
                    <a:lnTo>
                      <a:pt x="36" y="148"/>
                    </a:lnTo>
                    <a:lnTo>
                      <a:pt x="30" y="148"/>
                    </a:lnTo>
                    <a:lnTo>
                      <a:pt x="36" y="158"/>
                    </a:lnTo>
                    <a:lnTo>
                      <a:pt x="42" y="174"/>
                    </a:lnTo>
                    <a:lnTo>
                      <a:pt x="42" y="179"/>
                    </a:lnTo>
                    <a:lnTo>
                      <a:pt x="42" y="174"/>
                    </a:lnTo>
                    <a:lnTo>
                      <a:pt x="54" y="174"/>
                    </a:lnTo>
                    <a:lnTo>
                      <a:pt x="48" y="174"/>
                    </a:lnTo>
                    <a:lnTo>
                      <a:pt x="54" y="148"/>
                    </a:lnTo>
                    <a:lnTo>
                      <a:pt x="60" y="148"/>
                    </a:lnTo>
                    <a:lnTo>
                      <a:pt x="72" y="138"/>
                    </a:lnTo>
                    <a:lnTo>
                      <a:pt x="72" y="128"/>
                    </a:lnTo>
                    <a:lnTo>
                      <a:pt x="78" y="97"/>
                    </a:lnTo>
                    <a:lnTo>
                      <a:pt x="84" y="102"/>
                    </a:lnTo>
                    <a:lnTo>
                      <a:pt x="84" y="210"/>
                    </a:lnTo>
                    <a:lnTo>
                      <a:pt x="84" y="199"/>
                    </a:lnTo>
                    <a:lnTo>
                      <a:pt x="90" y="179"/>
                    </a:lnTo>
                    <a:lnTo>
                      <a:pt x="90" y="153"/>
                    </a:lnTo>
                    <a:lnTo>
                      <a:pt x="96" y="143"/>
                    </a:lnTo>
                    <a:lnTo>
                      <a:pt x="96" y="133"/>
                    </a:lnTo>
                    <a:lnTo>
                      <a:pt x="96" y="163"/>
                    </a:lnTo>
                    <a:lnTo>
                      <a:pt x="102" y="158"/>
                    </a:lnTo>
                    <a:lnTo>
                      <a:pt x="102" y="143"/>
                    </a:lnTo>
                    <a:lnTo>
                      <a:pt x="108" y="133"/>
                    </a:lnTo>
                    <a:lnTo>
                      <a:pt x="108" y="112"/>
                    </a:lnTo>
                    <a:lnTo>
                      <a:pt x="114" y="102"/>
                    </a:lnTo>
                    <a:lnTo>
                      <a:pt x="114" y="76"/>
                    </a:lnTo>
                    <a:lnTo>
                      <a:pt x="120" y="76"/>
                    </a:lnTo>
                    <a:lnTo>
                      <a:pt x="120" y="230"/>
                    </a:lnTo>
                    <a:lnTo>
                      <a:pt x="126" y="261"/>
                    </a:lnTo>
                    <a:lnTo>
                      <a:pt x="126" y="220"/>
                    </a:lnTo>
                    <a:lnTo>
                      <a:pt x="132" y="210"/>
                    </a:lnTo>
                    <a:lnTo>
                      <a:pt x="132" y="215"/>
                    </a:lnTo>
                    <a:lnTo>
                      <a:pt x="132" y="210"/>
                    </a:lnTo>
                    <a:lnTo>
                      <a:pt x="138" y="199"/>
                    </a:lnTo>
                    <a:lnTo>
                      <a:pt x="138" y="179"/>
                    </a:lnTo>
                    <a:lnTo>
                      <a:pt x="144" y="174"/>
                    </a:lnTo>
                    <a:lnTo>
                      <a:pt x="144" y="153"/>
                    </a:lnTo>
                    <a:lnTo>
                      <a:pt x="150" y="148"/>
                    </a:lnTo>
                    <a:lnTo>
                      <a:pt x="150" y="179"/>
                    </a:lnTo>
                    <a:lnTo>
                      <a:pt x="156" y="169"/>
                    </a:lnTo>
                    <a:lnTo>
                      <a:pt x="156" y="143"/>
                    </a:lnTo>
                    <a:lnTo>
                      <a:pt x="162" y="148"/>
                    </a:lnTo>
                    <a:lnTo>
                      <a:pt x="168" y="174"/>
                    </a:lnTo>
                    <a:lnTo>
                      <a:pt x="168" y="199"/>
                    </a:lnTo>
                    <a:lnTo>
                      <a:pt x="174" y="194"/>
                    </a:lnTo>
                    <a:lnTo>
                      <a:pt x="180" y="199"/>
                    </a:lnTo>
                    <a:lnTo>
                      <a:pt x="180" y="204"/>
                    </a:lnTo>
                    <a:lnTo>
                      <a:pt x="186" y="210"/>
                    </a:lnTo>
                    <a:lnTo>
                      <a:pt x="186" y="87"/>
                    </a:lnTo>
                    <a:lnTo>
                      <a:pt x="192" y="97"/>
                    </a:lnTo>
                    <a:lnTo>
                      <a:pt x="192" y="112"/>
                    </a:lnTo>
                    <a:lnTo>
                      <a:pt x="192" y="102"/>
                    </a:lnTo>
                    <a:lnTo>
                      <a:pt x="198" y="102"/>
                    </a:lnTo>
                    <a:lnTo>
                      <a:pt x="204" y="97"/>
                    </a:lnTo>
                    <a:lnTo>
                      <a:pt x="204" y="81"/>
                    </a:lnTo>
                    <a:lnTo>
                      <a:pt x="210" y="81"/>
                    </a:lnTo>
                    <a:lnTo>
                      <a:pt x="210" y="133"/>
                    </a:lnTo>
                    <a:lnTo>
                      <a:pt x="216" y="133"/>
                    </a:lnTo>
                    <a:lnTo>
                      <a:pt x="216" y="87"/>
                    </a:lnTo>
                    <a:lnTo>
                      <a:pt x="222" y="92"/>
                    </a:lnTo>
                    <a:lnTo>
                      <a:pt x="222" y="87"/>
                    </a:lnTo>
                    <a:lnTo>
                      <a:pt x="222" y="102"/>
                    </a:lnTo>
                    <a:lnTo>
                      <a:pt x="228" y="107"/>
                    </a:lnTo>
                    <a:lnTo>
                      <a:pt x="228" y="51"/>
                    </a:lnTo>
                    <a:lnTo>
                      <a:pt x="234" y="35"/>
                    </a:lnTo>
                    <a:lnTo>
                      <a:pt x="234" y="0"/>
                    </a:lnTo>
                    <a:lnTo>
                      <a:pt x="234" y="5"/>
                    </a:lnTo>
                    <a:lnTo>
                      <a:pt x="240" y="51"/>
                    </a:lnTo>
                    <a:lnTo>
                      <a:pt x="240" y="189"/>
                    </a:lnTo>
                    <a:lnTo>
                      <a:pt x="240" y="148"/>
                    </a:lnTo>
                    <a:lnTo>
                      <a:pt x="246" y="117"/>
                    </a:lnTo>
                    <a:lnTo>
                      <a:pt x="246" y="92"/>
                    </a:lnTo>
                    <a:lnTo>
                      <a:pt x="246" y="97"/>
                    </a:lnTo>
                    <a:lnTo>
                      <a:pt x="252" y="112"/>
                    </a:lnTo>
                    <a:lnTo>
                      <a:pt x="252" y="194"/>
                    </a:lnTo>
                    <a:lnTo>
                      <a:pt x="252" y="107"/>
                    </a:lnTo>
                    <a:lnTo>
                      <a:pt x="258" y="81"/>
                    </a:lnTo>
                    <a:lnTo>
                      <a:pt x="258" y="30"/>
                    </a:lnTo>
                    <a:lnTo>
                      <a:pt x="258" y="35"/>
                    </a:lnTo>
                    <a:lnTo>
                      <a:pt x="264" y="51"/>
                    </a:lnTo>
                    <a:lnTo>
                      <a:pt x="264" y="143"/>
                    </a:lnTo>
                    <a:lnTo>
                      <a:pt x="270" y="148"/>
                    </a:lnTo>
                    <a:lnTo>
                      <a:pt x="270" y="266"/>
                    </a:lnTo>
                    <a:lnTo>
                      <a:pt x="276" y="276"/>
                    </a:lnTo>
                    <a:lnTo>
                      <a:pt x="276" y="327"/>
                    </a:lnTo>
                    <a:lnTo>
                      <a:pt x="276" y="174"/>
                    </a:lnTo>
                    <a:lnTo>
                      <a:pt x="282" y="169"/>
                    </a:lnTo>
                    <a:lnTo>
                      <a:pt x="282" y="327"/>
                    </a:lnTo>
                    <a:lnTo>
                      <a:pt x="288" y="332"/>
                    </a:lnTo>
                    <a:lnTo>
                      <a:pt x="288" y="353"/>
                    </a:lnTo>
                    <a:lnTo>
                      <a:pt x="288" y="271"/>
                    </a:lnTo>
                    <a:lnTo>
                      <a:pt x="294" y="210"/>
                    </a:lnTo>
                    <a:lnTo>
                      <a:pt x="294" y="184"/>
                    </a:lnTo>
                    <a:lnTo>
                      <a:pt x="294" y="199"/>
                    </a:lnTo>
                    <a:lnTo>
                      <a:pt x="300" y="230"/>
                    </a:lnTo>
                    <a:lnTo>
                      <a:pt x="300" y="220"/>
                    </a:lnTo>
                    <a:lnTo>
                      <a:pt x="300" y="338"/>
                    </a:lnTo>
                    <a:lnTo>
                      <a:pt x="306" y="491"/>
                    </a:lnTo>
                    <a:lnTo>
                      <a:pt x="306" y="215"/>
                    </a:lnTo>
                    <a:lnTo>
                      <a:pt x="312" y="204"/>
                    </a:lnTo>
                    <a:lnTo>
                      <a:pt x="312" y="199"/>
                    </a:lnTo>
                    <a:lnTo>
                      <a:pt x="312" y="204"/>
                    </a:lnTo>
                    <a:lnTo>
                      <a:pt x="318" y="215"/>
                    </a:lnTo>
                    <a:lnTo>
                      <a:pt x="318" y="210"/>
                    </a:lnTo>
                    <a:lnTo>
                      <a:pt x="318" y="225"/>
                    </a:lnTo>
                    <a:lnTo>
                      <a:pt x="324" y="220"/>
                    </a:lnTo>
                    <a:lnTo>
                      <a:pt x="324" y="210"/>
                    </a:lnTo>
                    <a:lnTo>
                      <a:pt x="324" y="281"/>
                    </a:lnTo>
                    <a:lnTo>
                      <a:pt x="330" y="322"/>
                    </a:lnTo>
                    <a:lnTo>
                      <a:pt x="330" y="461"/>
                    </a:lnTo>
                    <a:lnTo>
                      <a:pt x="330" y="307"/>
                    </a:lnTo>
                    <a:lnTo>
                      <a:pt x="336" y="297"/>
                    </a:lnTo>
                    <a:lnTo>
                      <a:pt x="336" y="266"/>
                    </a:lnTo>
                    <a:lnTo>
                      <a:pt x="342" y="245"/>
                    </a:lnTo>
                    <a:lnTo>
                      <a:pt x="342" y="189"/>
                    </a:lnTo>
                    <a:lnTo>
                      <a:pt x="348" y="184"/>
                    </a:lnTo>
                    <a:lnTo>
                      <a:pt x="354" y="189"/>
                    </a:lnTo>
                    <a:lnTo>
                      <a:pt x="354" y="204"/>
                    </a:lnTo>
                    <a:lnTo>
                      <a:pt x="360" y="215"/>
                    </a:lnTo>
                    <a:lnTo>
                      <a:pt x="360" y="235"/>
                    </a:lnTo>
                    <a:lnTo>
                      <a:pt x="360" y="204"/>
                    </a:lnTo>
                    <a:lnTo>
                      <a:pt x="366" y="199"/>
                    </a:lnTo>
                  </a:path>
                </a:pathLst>
              </a:custGeom>
              <a:noFill/>
              <a:ln w="19050" cap="flat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4" name="Freeform 190"/>
              <p:cNvSpPr>
                <a:spLocks/>
              </p:cNvSpPr>
              <p:nvPr/>
            </p:nvSpPr>
            <p:spPr bwMode="auto">
              <a:xfrm>
                <a:off x="4806" y="1419"/>
                <a:ext cx="300" cy="687"/>
              </a:xfrm>
              <a:custGeom>
                <a:avLst/>
                <a:gdLst/>
                <a:ahLst/>
                <a:cxnLst>
                  <a:cxn ang="0">
                    <a:pos x="0" y="395"/>
                  </a:cxn>
                  <a:cxn ang="0">
                    <a:pos x="12" y="395"/>
                  </a:cxn>
                  <a:cxn ang="0">
                    <a:pos x="18" y="389"/>
                  </a:cxn>
                  <a:cxn ang="0">
                    <a:pos x="24" y="395"/>
                  </a:cxn>
                  <a:cxn ang="0">
                    <a:pos x="30" y="389"/>
                  </a:cxn>
                  <a:cxn ang="0">
                    <a:pos x="36" y="374"/>
                  </a:cxn>
                  <a:cxn ang="0">
                    <a:pos x="42" y="364"/>
                  </a:cxn>
                  <a:cxn ang="0">
                    <a:pos x="48" y="466"/>
                  </a:cxn>
                  <a:cxn ang="0">
                    <a:pos x="60" y="379"/>
                  </a:cxn>
                  <a:cxn ang="0">
                    <a:pos x="66" y="384"/>
                  </a:cxn>
                  <a:cxn ang="0">
                    <a:pos x="72" y="354"/>
                  </a:cxn>
                  <a:cxn ang="0">
                    <a:pos x="78" y="354"/>
                  </a:cxn>
                  <a:cxn ang="0">
                    <a:pos x="84" y="359"/>
                  </a:cxn>
                  <a:cxn ang="0">
                    <a:pos x="96" y="348"/>
                  </a:cxn>
                  <a:cxn ang="0">
                    <a:pos x="102" y="354"/>
                  </a:cxn>
                  <a:cxn ang="0">
                    <a:pos x="108" y="348"/>
                  </a:cxn>
                  <a:cxn ang="0">
                    <a:pos x="114" y="261"/>
                  </a:cxn>
                  <a:cxn ang="0">
                    <a:pos x="126" y="236"/>
                  </a:cxn>
                  <a:cxn ang="0">
                    <a:pos x="138" y="205"/>
                  </a:cxn>
                  <a:cxn ang="0">
                    <a:pos x="144" y="138"/>
                  </a:cxn>
                  <a:cxn ang="0">
                    <a:pos x="156" y="103"/>
                  </a:cxn>
                  <a:cxn ang="0">
                    <a:pos x="162" y="0"/>
                  </a:cxn>
                  <a:cxn ang="0">
                    <a:pos x="174" y="31"/>
                  </a:cxn>
                  <a:cxn ang="0">
                    <a:pos x="180" y="82"/>
                  </a:cxn>
                  <a:cxn ang="0">
                    <a:pos x="186" y="123"/>
                  </a:cxn>
                  <a:cxn ang="0">
                    <a:pos x="198" y="241"/>
                  </a:cxn>
                  <a:cxn ang="0">
                    <a:pos x="204" y="328"/>
                  </a:cxn>
                  <a:cxn ang="0">
                    <a:pos x="210" y="297"/>
                  </a:cxn>
                  <a:cxn ang="0">
                    <a:pos x="216" y="297"/>
                  </a:cxn>
                  <a:cxn ang="0">
                    <a:pos x="222" y="318"/>
                  </a:cxn>
                  <a:cxn ang="0">
                    <a:pos x="228" y="543"/>
                  </a:cxn>
                  <a:cxn ang="0">
                    <a:pos x="234" y="384"/>
                  </a:cxn>
                  <a:cxn ang="0">
                    <a:pos x="240" y="574"/>
                  </a:cxn>
                  <a:cxn ang="0">
                    <a:pos x="246" y="487"/>
                  </a:cxn>
                  <a:cxn ang="0">
                    <a:pos x="258" y="456"/>
                  </a:cxn>
                  <a:cxn ang="0">
                    <a:pos x="258" y="492"/>
                  </a:cxn>
                  <a:cxn ang="0">
                    <a:pos x="270" y="574"/>
                  </a:cxn>
                  <a:cxn ang="0">
                    <a:pos x="276" y="548"/>
                  </a:cxn>
                  <a:cxn ang="0">
                    <a:pos x="282" y="589"/>
                  </a:cxn>
                  <a:cxn ang="0">
                    <a:pos x="282" y="615"/>
                  </a:cxn>
                  <a:cxn ang="0">
                    <a:pos x="288" y="605"/>
                  </a:cxn>
                  <a:cxn ang="0">
                    <a:pos x="294" y="676"/>
                  </a:cxn>
                </a:cxnLst>
                <a:rect l="0" t="0" r="r" b="b"/>
                <a:pathLst>
                  <a:path w="300" h="687">
                    <a:moveTo>
                      <a:pt x="0" y="425"/>
                    </a:moveTo>
                    <a:lnTo>
                      <a:pt x="0" y="389"/>
                    </a:lnTo>
                    <a:lnTo>
                      <a:pt x="0" y="395"/>
                    </a:lnTo>
                    <a:lnTo>
                      <a:pt x="6" y="400"/>
                    </a:lnTo>
                    <a:lnTo>
                      <a:pt x="6" y="389"/>
                    </a:lnTo>
                    <a:lnTo>
                      <a:pt x="12" y="395"/>
                    </a:lnTo>
                    <a:lnTo>
                      <a:pt x="12" y="400"/>
                    </a:lnTo>
                    <a:lnTo>
                      <a:pt x="12" y="384"/>
                    </a:lnTo>
                    <a:lnTo>
                      <a:pt x="18" y="389"/>
                    </a:lnTo>
                    <a:lnTo>
                      <a:pt x="18" y="384"/>
                    </a:lnTo>
                    <a:lnTo>
                      <a:pt x="18" y="389"/>
                    </a:lnTo>
                    <a:lnTo>
                      <a:pt x="24" y="395"/>
                    </a:lnTo>
                    <a:lnTo>
                      <a:pt x="24" y="415"/>
                    </a:lnTo>
                    <a:lnTo>
                      <a:pt x="24" y="395"/>
                    </a:lnTo>
                    <a:lnTo>
                      <a:pt x="30" y="389"/>
                    </a:lnTo>
                    <a:lnTo>
                      <a:pt x="30" y="410"/>
                    </a:lnTo>
                    <a:lnTo>
                      <a:pt x="36" y="425"/>
                    </a:lnTo>
                    <a:lnTo>
                      <a:pt x="36" y="374"/>
                    </a:lnTo>
                    <a:lnTo>
                      <a:pt x="42" y="369"/>
                    </a:lnTo>
                    <a:lnTo>
                      <a:pt x="42" y="374"/>
                    </a:lnTo>
                    <a:lnTo>
                      <a:pt x="42" y="364"/>
                    </a:lnTo>
                    <a:lnTo>
                      <a:pt x="48" y="374"/>
                    </a:lnTo>
                    <a:lnTo>
                      <a:pt x="48" y="477"/>
                    </a:lnTo>
                    <a:lnTo>
                      <a:pt x="48" y="466"/>
                    </a:lnTo>
                    <a:lnTo>
                      <a:pt x="54" y="461"/>
                    </a:lnTo>
                    <a:lnTo>
                      <a:pt x="54" y="384"/>
                    </a:lnTo>
                    <a:lnTo>
                      <a:pt x="60" y="379"/>
                    </a:lnTo>
                    <a:lnTo>
                      <a:pt x="60" y="364"/>
                    </a:lnTo>
                    <a:lnTo>
                      <a:pt x="60" y="379"/>
                    </a:lnTo>
                    <a:lnTo>
                      <a:pt x="66" y="384"/>
                    </a:lnTo>
                    <a:lnTo>
                      <a:pt x="66" y="389"/>
                    </a:lnTo>
                    <a:lnTo>
                      <a:pt x="66" y="359"/>
                    </a:lnTo>
                    <a:lnTo>
                      <a:pt x="72" y="354"/>
                    </a:lnTo>
                    <a:lnTo>
                      <a:pt x="72" y="389"/>
                    </a:lnTo>
                    <a:lnTo>
                      <a:pt x="78" y="384"/>
                    </a:lnTo>
                    <a:lnTo>
                      <a:pt x="78" y="354"/>
                    </a:lnTo>
                    <a:lnTo>
                      <a:pt x="84" y="348"/>
                    </a:lnTo>
                    <a:lnTo>
                      <a:pt x="84" y="343"/>
                    </a:lnTo>
                    <a:lnTo>
                      <a:pt x="84" y="359"/>
                    </a:lnTo>
                    <a:lnTo>
                      <a:pt x="90" y="364"/>
                    </a:lnTo>
                    <a:lnTo>
                      <a:pt x="90" y="354"/>
                    </a:lnTo>
                    <a:lnTo>
                      <a:pt x="96" y="348"/>
                    </a:lnTo>
                    <a:lnTo>
                      <a:pt x="96" y="354"/>
                    </a:lnTo>
                    <a:lnTo>
                      <a:pt x="96" y="348"/>
                    </a:lnTo>
                    <a:lnTo>
                      <a:pt x="102" y="354"/>
                    </a:lnTo>
                    <a:lnTo>
                      <a:pt x="102" y="364"/>
                    </a:lnTo>
                    <a:lnTo>
                      <a:pt x="102" y="354"/>
                    </a:lnTo>
                    <a:lnTo>
                      <a:pt x="108" y="348"/>
                    </a:lnTo>
                    <a:lnTo>
                      <a:pt x="108" y="307"/>
                    </a:lnTo>
                    <a:lnTo>
                      <a:pt x="114" y="302"/>
                    </a:lnTo>
                    <a:lnTo>
                      <a:pt x="114" y="261"/>
                    </a:lnTo>
                    <a:lnTo>
                      <a:pt x="120" y="267"/>
                    </a:lnTo>
                    <a:lnTo>
                      <a:pt x="120" y="241"/>
                    </a:lnTo>
                    <a:lnTo>
                      <a:pt x="126" y="236"/>
                    </a:lnTo>
                    <a:lnTo>
                      <a:pt x="132" y="231"/>
                    </a:lnTo>
                    <a:lnTo>
                      <a:pt x="132" y="210"/>
                    </a:lnTo>
                    <a:lnTo>
                      <a:pt x="138" y="205"/>
                    </a:lnTo>
                    <a:lnTo>
                      <a:pt x="138" y="174"/>
                    </a:lnTo>
                    <a:lnTo>
                      <a:pt x="144" y="169"/>
                    </a:lnTo>
                    <a:lnTo>
                      <a:pt x="144" y="138"/>
                    </a:lnTo>
                    <a:lnTo>
                      <a:pt x="150" y="133"/>
                    </a:lnTo>
                    <a:lnTo>
                      <a:pt x="150" y="98"/>
                    </a:lnTo>
                    <a:lnTo>
                      <a:pt x="156" y="103"/>
                    </a:lnTo>
                    <a:lnTo>
                      <a:pt x="156" y="36"/>
                    </a:lnTo>
                    <a:lnTo>
                      <a:pt x="162" y="21"/>
                    </a:lnTo>
                    <a:lnTo>
                      <a:pt x="162" y="0"/>
                    </a:lnTo>
                    <a:lnTo>
                      <a:pt x="168" y="5"/>
                    </a:lnTo>
                    <a:lnTo>
                      <a:pt x="168" y="26"/>
                    </a:lnTo>
                    <a:lnTo>
                      <a:pt x="174" y="31"/>
                    </a:lnTo>
                    <a:lnTo>
                      <a:pt x="174" y="57"/>
                    </a:lnTo>
                    <a:lnTo>
                      <a:pt x="180" y="67"/>
                    </a:lnTo>
                    <a:lnTo>
                      <a:pt x="180" y="82"/>
                    </a:lnTo>
                    <a:lnTo>
                      <a:pt x="180" y="77"/>
                    </a:lnTo>
                    <a:lnTo>
                      <a:pt x="186" y="82"/>
                    </a:lnTo>
                    <a:lnTo>
                      <a:pt x="186" y="123"/>
                    </a:lnTo>
                    <a:lnTo>
                      <a:pt x="192" y="128"/>
                    </a:lnTo>
                    <a:lnTo>
                      <a:pt x="192" y="220"/>
                    </a:lnTo>
                    <a:lnTo>
                      <a:pt x="198" y="241"/>
                    </a:lnTo>
                    <a:lnTo>
                      <a:pt x="198" y="348"/>
                    </a:lnTo>
                    <a:lnTo>
                      <a:pt x="198" y="333"/>
                    </a:lnTo>
                    <a:lnTo>
                      <a:pt x="204" y="328"/>
                    </a:lnTo>
                    <a:lnTo>
                      <a:pt x="204" y="272"/>
                    </a:lnTo>
                    <a:lnTo>
                      <a:pt x="210" y="277"/>
                    </a:lnTo>
                    <a:lnTo>
                      <a:pt x="210" y="297"/>
                    </a:lnTo>
                    <a:lnTo>
                      <a:pt x="210" y="261"/>
                    </a:lnTo>
                    <a:lnTo>
                      <a:pt x="210" y="287"/>
                    </a:lnTo>
                    <a:lnTo>
                      <a:pt x="216" y="297"/>
                    </a:lnTo>
                    <a:lnTo>
                      <a:pt x="216" y="318"/>
                    </a:lnTo>
                    <a:lnTo>
                      <a:pt x="216" y="313"/>
                    </a:lnTo>
                    <a:lnTo>
                      <a:pt x="222" y="318"/>
                    </a:lnTo>
                    <a:lnTo>
                      <a:pt x="222" y="482"/>
                    </a:lnTo>
                    <a:lnTo>
                      <a:pt x="228" y="502"/>
                    </a:lnTo>
                    <a:lnTo>
                      <a:pt x="228" y="543"/>
                    </a:lnTo>
                    <a:lnTo>
                      <a:pt x="228" y="456"/>
                    </a:lnTo>
                    <a:lnTo>
                      <a:pt x="234" y="446"/>
                    </a:lnTo>
                    <a:lnTo>
                      <a:pt x="234" y="384"/>
                    </a:lnTo>
                    <a:lnTo>
                      <a:pt x="234" y="395"/>
                    </a:lnTo>
                    <a:lnTo>
                      <a:pt x="240" y="400"/>
                    </a:lnTo>
                    <a:lnTo>
                      <a:pt x="240" y="574"/>
                    </a:lnTo>
                    <a:lnTo>
                      <a:pt x="240" y="558"/>
                    </a:lnTo>
                    <a:lnTo>
                      <a:pt x="246" y="564"/>
                    </a:lnTo>
                    <a:lnTo>
                      <a:pt x="246" y="487"/>
                    </a:lnTo>
                    <a:lnTo>
                      <a:pt x="252" y="482"/>
                    </a:lnTo>
                    <a:lnTo>
                      <a:pt x="252" y="451"/>
                    </a:lnTo>
                    <a:lnTo>
                      <a:pt x="258" y="456"/>
                    </a:lnTo>
                    <a:lnTo>
                      <a:pt x="258" y="497"/>
                    </a:lnTo>
                    <a:lnTo>
                      <a:pt x="258" y="451"/>
                    </a:lnTo>
                    <a:lnTo>
                      <a:pt x="258" y="492"/>
                    </a:lnTo>
                    <a:lnTo>
                      <a:pt x="264" y="487"/>
                    </a:lnTo>
                    <a:lnTo>
                      <a:pt x="264" y="569"/>
                    </a:lnTo>
                    <a:lnTo>
                      <a:pt x="270" y="574"/>
                    </a:lnTo>
                    <a:lnTo>
                      <a:pt x="270" y="538"/>
                    </a:lnTo>
                    <a:lnTo>
                      <a:pt x="270" y="543"/>
                    </a:lnTo>
                    <a:lnTo>
                      <a:pt x="276" y="548"/>
                    </a:lnTo>
                    <a:lnTo>
                      <a:pt x="276" y="543"/>
                    </a:lnTo>
                    <a:lnTo>
                      <a:pt x="276" y="594"/>
                    </a:lnTo>
                    <a:lnTo>
                      <a:pt x="282" y="589"/>
                    </a:lnTo>
                    <a:lnTo>
                      <a:pt x="282" y="625"/>
                    </a:lnTo>
                    <a:lnTo>
                      <a:pt x="282" y="584"/>
                    </a:lnTo>
                    <a:lnTo>
                      <a:pt x="282" y="615"/>
                    </a:lnTo>
                    <a:lnTo>
                      <a:pt x="288" y="610"/>
                    </a:lnTo>
                    <a:lnTo>
                      <a:pt x="288" y="615"/>
                    </a:lnTo>
                    <a:lnTo>
                      <a:pt x="288" y="605"/>
                    </a:lnTo>
                    <a:lnTo>
                      <a:pt x="288" y="610"/>
                    </a:lnTo>
                    <a:lnTo>
                      <a:pt x="294" y="615"/>
                    </a:lnTo>
                    <a:lnTo>
                      <a:pt x="294" y="676"/>
                    </a:lnTo>
                    <a:lnTo>
                      <a:pt x="300" y="681"/>
                    </a:lnTo>
                    <a:lnTo>
                      <a:pt x="300" y="687"/>
                    </a:lnTo>
                  </a:path>
                </a:pathLst>
              </a:custGeom>
              <a:noFill/>
              <a:ln w="19050" cap="flat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5" name="Freeform 191"/>
              <p:cNvSpPr>
                <a:spLocks/>
              </p:cNvSpPr>
              <p:nvPr/>
            </p:nvSpPr>
            <p:spPr bwMode="auto">
              <a:xfrm>
                <a:off x="5106" y="1747"/>
                <a:ext cx="246" cy="502"/>
              </a:xfrm>
              <a:custGeom>
                <a:avLst/>
                <a:gdLst/>
                <a:ahLst/>
                <a:cxnLst>
                  <a:cxn ang="0">
                    <a:pos x="0" y="328"/>
                  </a:cxn>
                  <a:cxn ang="0">
                    <a:pos x="6" y="343"/>
                  </a:cxn>
                  <a:cxn ang="0">
                    <a:pos x="12" y="364"/>
                  </a:cxn>
                  <a:cxn ang="0">
                    <a:pos x="12" y="348"/>
                  </a:cxn>
                  <a:cxn ang="0">
                    <a:pos x="18" y="364"/>
                  </a:cxn>
                  <a:cxn ang="0">
                    <a:pos x="18" y="353"/>
                  </a:cxn>
                  <a:cxn ang="0">
                    <a:pos x="24" y="384"/>
                  </a:cxn>
                  <a:cxn ang="0">
                    <a:pos x="30" y="389"/>
                  </a:cxn>
                  <a:cxn ang="0">
                    <a:pos x="36" y="420"/>
                  </a:cxn>
                  <a:cxn ang="0">
                    <a:pos x="36" y="405"/>
                  </a:cxn>
                  <a:cxn ang="0">
                    <a:pos x="42" y="425"/>
                  </a:cxn>
                  <a:cxn ang="0">
                    <a:pos x="42" y="451"/>
                  </a:cxn>
                  <a:cxn ang="0">
                    <a:pos x="48" y="425"/>
                  </a:cxn>
                  <a:cxn ang="0">
                    <a:pos x="54" y="446"/>
                  </a:cxn>
                  <a:cxn ang="0">
                    <a:pos x="54" y="492"/>
                  </a:cxn>
                  <a:cxn ang="0">
                    <a:pos x="60" y="492"/>
                  </a:cxn>
                  <a:cxn ang="0">
                    <a:pos x="66" y="461"/>
                  </a:cxn>
                  <a:cxn ang="0">
                    <a:pos x="66" y="410"/>
                  </a:cxn>
                  <a:cxn ang="0">
                    <a:pos x="72" y="261"/>
                  </a:cxn>
                  <a:cxn ang="0">
                    <a:pos x="78" y="184"/>
                  </a:cxn>
                  <a:cxn ang="0">
                    <a:pos x="84" y="205"/>
                  </a:cxn>
                  <a:cxn ang="0">
                    <a:pos x="90" y="118"/>
                  </a:cxn>
                  <a:cxn ang="0">
                    <a:pos x="96" y="87"/>
                  </a:cxn>
                  <a:cxn ang="0">
                    <a:pos x="102" y="97"/>
                  </a:cxn>
                  <a:cxn ang="0">
                    <a:pos x="102" y="128"/>
                  </a:cxn>
                  <a:cxn ang="0">
                    <a:pos x="108" y="179"/>
                  </a:cxn>
                  <a:cxn ang="0">
                    <a:pos x="114" y="225"/>
                  </a:cxn>
                  <a:cxn ang="0">
                    <a:pos x="120" y="246"/>
                  </a:cxn>
                  <a:cxn ang="0">
                    <a:pos x="120" y="210"/>
                  </a:cxn>
                  <a:cxn ang="0">
                    <a:pos x="126" y="307"/>
                  </a:cxn>
                  <a:cxn ang="0">
                    <a:pos x="132" y="297"/>
                  </a:cxn>
                  <a:cxn ang="0">
                    <a:pos x="132" y="292"/>
                  </a:cxn>
                  <a:cxn ang="0">
                    <a:pos x="138" y="292"/>
                  </a:cxn>
                  <a:cxn ang="0">
                    <a:pos x="138" y="251"/>
                  </a:cxn>
                  <a:cxn ang="0">
                    <a:pos x="144" y="261"/>
                  </a:cxn>
                  <a:cxn ang="0">
                    <a:pos x="150" y="261"/>
                  </a:cxn>
                  <a:cxn ang="0">
                    <a:pos x="150" y="323"/>
                  </a:cxn>
                  <a:cxn ang="0">
                    <a:pos x="156" y="466"/>
                  </a:cxn>
                  <a:cxn ang="0">
                    <a:pos x="162" y="481"/>
                  </a:cxn>
                  <a:cxn ang="0">
                    <a:pos x="168" y="348"/>
                  </a:cxn>
                  <a:cxn ang="0">
                    <a:pos x="174" y="189"/>
                  </a:cxn>
                  <a:cxn ang="0">
                    <a:pos x="180" y="82"/>
                  </a:cxn>
                  <a:cxn ang="0">
                    <a:pos x="192" y="97"/>
                  </a:cxn>
                  <a:cxn ang="0">
                    <a:pos x="198" y="56"/>
                  </a:cxn>
                  <a:cxn ang="0">
                    <a:pos x="204" y="20"/>
                  </a:cxn>
                  <a:cxn ang="0">
                    <a:pos x="204" y="20"/>
                  </a:cxn>
                  <a:cxn ang="0">
                    <a:pos x="210" y="118"/>
                  </a:cxn>
                  <a:cxn ang="0">
                    <a:pos x="216" y="297"/>
                  </a:cxn>
                  <a:cxn ang="0">
                    <a:pos x="222" y="333"/>
                  </a:cxn>
                  <a:cxn ang="0">
                    <a:pos x="228" y="251"/>
                  </a:cxn>
                  <a:cxn ang="0">
                    <a:pos x="234" y="97"/>
                  </a:cxn>
                  <a:cxn ang="0">
                    <a:pos x="234" y="77"/>
                  </a:cxn>
                  <a:cxn ang="0">
                    <a:pos x="240" y="200"/>
                  </a:cxn>
                </a:cxnLst>
                <a:rect l="0" t="0" r="r" b="b"/>
                <a:pathLst>
                  <a:path w="246" h="502">
                    <a:moveTo>
                      <a:pt x="0" y="359"/>
                    </a:moveTo>
                    <a:lnTo>
                      <a:pt x="0" y="328"/>
                    </a:lnTo>
                    <a:lnTo>
                      <a:pt x="0" y="338"/>
                    </a:lnTo>
                    <a:lnTo>
                      <a:pt x="6" y="343"/>
                    </a:lnTo>
                    <a:lnTo>
                      <a:pt x="6" y="369"/>
                    </a:lnTo>
                    <a:lnTo>
                      <a:pt x="12" y="364"/>
                    </a:lnTo>
                    <a:lnTo>
                      <a:pt x="12" y="338"/>
                    </a:lnTo>
                    <a:lnTo>
                      <a:pt x="12" y="348"/>
                    </a:lnTo>
                    <a:lnTo>
                      <a:pt x="18" y="353"/>
                    </a:lnTo>
                    <a:lnTo>
                      <a:pt x="18" y="364"/>
                    </a:lnTo>
                    <a:lnTo>
                      <a:pt x="18" y="348"/>
                    </a:lnTo>
                    <a:lnTo>
                      <a:pt x="18" y="353"/>
                    </a:lnTo>
                    <a:lnTo>
                      <a:pt x="24" y="364"/>
                    </a:lnTo>
                    <a:lnTo>
                      <a:pt x="24" y="384"/>
                    </a:lnTo>
                    <a:lnTo>
                      <a:pt x="24" y="374"/>
                    </a:lnTo>
                    <a:lnTo>
                      <a:pt x="30" y="389"/>
                    </a:lnTo>
                    <a:lnTo>
                      <a:pt x="30" y="415"/>
                    </a:lnTo>
                    <a:lnTo>
                      <a:pt x="36" y="420"/>
                    </a:lnTo>
                    <a:lnTo>
                      <a:pt x="36" y="425"/>
                    </a:lnTo>
                    <a:lnTo>
                      <a:pt x="36" y="405"/>
                    </a:lnTo>
                    <a:lnTo>
                      <a:pt x="36" y="420"/>
                    </a:lnTo>
                    <a:lnTo>
                      <a:pt x="42" y="425"/>
                    </a:lnTo>
                    <a:lnTo>
                      <a:pt x="42" y="420"/>
                    </a:lnTo>
                    <a:lnTo>
                      <a:pt x="42" y="451"/>
                    </a:lnTo>
                    <a:lnTo>
                      <a:pt x="48" y="456"/>
                    </a:lnTo>
                    <a:lnTo>
                      <a:pt x="48" y="425"/>
                    </a:lnTo>
                    <a:lnTo>
                      <a:pt x="48" y="446"/>
                    </a:lnTo>
                    <a:lnTo>
                      <a:pt x="54" y="446"/>
                    </a:lnTo>
                    <a:lnTo>
                      <a:pt x="54" y="502"/>
                    </a:lnTo>
                    <a:lnTo>
                      <a:pt x="54" y="492"/>
                    </a:lnTo>
                    <a:lnTo>
                      <a:pt x="60" y="487"/>
                    </a:lnTo>
                    <a:lnTo>
                      <a:pt x="60" y="492"/>
                    </a:lnTo>
                    <a:lnTo>
                      <a:pt x="60" y="456"/>
                    </a:lnTo>
                    <a:lnTo>
                      <a:pt x="66" y="461"/>
                    </a:lnTo>
                    <a:lnTo>
                      <a:pt x="66" y="497"/>
                    </a:lnTo>
                    <a:lnTo>
                      <a:pt x="66" y="410"/>
                    </a:lnTo>
                    <a:lnTo>
                      <a:pt x="72" y="410"/>
                    </a:lnTo>
                    <a:lnTo>
                      <a:pt x="72" y="261"/>
                    </a:lnTo>
                    <a:lnTo>
                      <a:pt x="78" y="251"/>
                    </a:lnTo>
                    <a:lnTo>
                      <a:pt x="78" y="184"/>
                    </a:lnTo>
                    <a:lnTo>
                      <a:pt x="84" y="189"/>
                    </a:lnTo>
                    <a:lnTo>
                      <a:pt x="84" y="205"/>
                    </a:lnTo>
                    <a:lnTo>
                      <a:pt x="90" y="200"/>
                    </a:lnTo>
                    <a:lnTo>
                      <a:pt x="90" y="118"/>
                    </a:lnTo>
                    <a:lnTo>
                      <a:pt x="96" y="108"/>
                    </a:lnTo>
                    <a:lnTo>
                      <a:pt x="96" y="87"/>
                    </a:lnTo>
                    <a:lnTo>
                      <a:pt x="96" y="92"/>
                    </a:lnTo>
                    <a:lnTo>
                      <a:pt x="102" y="97"/>
                    </a:lnTo>
                    <a:lnTo>
                      <a:pt x="102" y="92"/>
                    </a:lnTo>
                    <a:lnTo>
                      <a:pt x="102" y="128"/>
                    </a:lnTo>
                    <a:lnTo>
                      <a:pt x="108" y="133"/>
                    </a:lnTo>
                    <a:lnTo>
                      <a:pt x="108" y="179"/>
                    </a:lnTo>
                    <a:lnTo>
                      <a:pt x="114" y="184"/>
                    </a:lnTo>
                    <a:lnTo>
                      <a:pt x="114" y="225"/>
                    </a:lnTo>
                    <a:lnTo>
                      <a:pt x="120" y="230"/>
                    </a:lnTo>
                    <a:lnTo>
                      <a:pt x="120" y="246"/>
                    </a:lnTo>
                    <a:lnTo>
                      <a:pt x="120" y="200"/>
                    </a:lnTo>
                    <a:lnTo>
                      <a:pt x="120" y="210"/>
                    </a:lnTo>
                    <a:lnTo>
                      <a:pt x="126" y="225"/>
                    </a:lnTo>
                    <a:lnTo>
                      <a:pt x="126" y="307"/>
                    </a:lnTo>
                    <a:lnTo>
                      <a:pt x="126" y="292"/>
                    </a:lnTo>
                    <a:lnTo>
                      <a:pt x="132" y="297"/>
                    </a:lnTo>
                    <a:lnTo>
                      <a:pt x="132" y="302"/>
                    </a:lnTo>
                    <a:lnTo>
                      <a:pt x="132" y="292"/>
                    </a:lnTo>
                    <a:lnTo>
                      <a:pt x="132" y="297"/>
                    </a:lnTo>
                    <a:lnTo>
                      <a:pt x="138" y="292"/>
                    </a:lnTo>
                    <a:lnTo>
                      <a:pt x="138" y="451"/>
                    </a:lnTo>
                    <a:lnTo>
                      <a:pt x="138" y="251"/>
                    </a:lnTo>
                    <a:lnTo>
                      <a:pt x="144" y="246"/>
                    </a:lnTo>
                    <a:lnTo>
                      <a:pt x="144" y="261"/>
                    </a:lnTo>
                    <a:lnTo>
                      <a:pt x="144" y="256"/>
                    </a:lnTo>
                    <a:lnTo>
                      <a:pt x="150" y="261"/>
                    </a:lnTo>
                    <a:lnTo>
                      <a:pt x="150" y="246"/>
                    </a:lnTo>
                    <a:lnTo>
                      <a:pt x="150" y="323"/>
                    </a:lnTo>
                    <a:lnTo>
                      <a:pt x="156" y="328"/>
                    </a:lnTo>
                    <a:lnTo>
                      <a:pt x="156" y="466"/>
                    </a:lnTo>
                    <a:lnTo>
                      <a:pt x="162" y="466"/>
                    </a:lnTo>
                    <a:lnTo>
                      <a:pt x="162" y="481"/>
                    </a:lnTo>
                    <a:lnTo>
                      <a:pt x="162" y="353"/>
                    </a:lnTo>
                    <a:lnTo>
                      <a:pt x="168" y="348"/>
                    </a:lnTo>
                    <a:lnTo>
                      <a:pt x="168" y="200"/>
                    </a:lnTo>
                    <a:lnTo>
                      <a:pt x="174" y="189"/>
                    </a:lnTo>
                    <a:lnTo>
                      <a:pt x="174" y="87"/>
                    </a:lnTo>
                    <a:lnTo>
                      <a:pt x="180" y="82"/>
                    </a:lnTo>
                    <a:lnTo>
                      <a:pt x="180" y="97"/>
                    </a:lnTo>
                    <a:lnTo>
                      <a:pt x="192" y="97"/>
                    </a:lnTo>
                    <a:lnTo>
                      <a:pt x="192" y="61"/>
                    </a:lnTo>
                    <a:lnTo>
                      <a:pt x="198" y="56"/>
                    </a:lnTo>
                    <a:lnTo>
                      <a:pt x="198" y="26"/>
                    </a:lnTo>
                    <a:lnTo>
                      <a:pt x="204" y="20"/>
                    </a:lnTo>
                    <a:lnTo>
                      <a:pt x="204" y="0"/>
                    </a:lnTo>
                    <a:lnTo>
                      <a:pt x="204" y="20"/>
                    </a:lnTo>
                    <a:lnTo>
                      <a:pt x="210" y="26"/>
                    </a:lnTo>
                    <a:lnTo>
                      <a:pt x="210" y="118"/>
                    </a:lnTo>
                    <a:lnTo>
                      <a:pt x="216" y="123"/>
                    </a:lnTo>
                    <a:lnTo>
                      <a:pt x="216" y="297"/>
                    </a:lnTo>
                    <a:lnTo>
                      <a:pt x="222" y="302"/>
                    </a:lnTo>
                    <a:lnTo>
                      <a:pt x="222" y="333"/>
                    </a:lnTo>
                    <a:lnTo>
                      <a:pt x="222" y="256"/>
                    </a:lnTo>
                    <a:lnTo>
                      <a:pt x="228" y="251"/>
                    </a:lnTo>
                    <a:lnTo>
                      <a:pt x="228" y="102"/>
                    </a:lnTo>
                    <a:lnTo>
                      <a:pt x="234" y="97"/>
                    </a:lnTo>
                    <a:lnTo>
                      <a:pt x="234" y="56"/>
                    </a:lnTo>
                    <a:lnTo>
                      <a:pt x="234" y="77"/>
                    </a:lnTo>
                    <a:lnTo>
                      <a:pt x="240" y="82"/>
                    </a:lnTo>
                    <a:lnTo>
                      <a:pt x="240" y="200"/>
                    </a:lnTo>
                    <a:lnTo>
                      <a:pt x="246" y="205"/>
                    </a:lnTo>
                  </a:path>
                </a:pathLst>
              </a:custGeom>
              <a:noFill/>
              <a:ln w="19050" cap="flat">
                <a:solidFill>
                  <a:srgbClr val="007F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6" name="Freeform 192"/>
              <p:cNvSpPr>
                <a:spLocks/>
              </p:cNvSpPr>
              <p:nvPr/>
            </p:nvSpPr>
            <p:spPr bwMode="auto">
              <a:xfrm>
                <a:off x="2046" y="1803"/>
                <a:ext cx="2412" cy="46"/>
              </a:xfrm>
              <a:custGeom>
                <a:avLst/>
                <a:gdLst/>
                <a:ahLst/>
                <a:cxnLst>
                  <a:cxn ang="0">
                    <a:pos x="858" y="21"/>
                  </a:cxn>
                  <a:cxn ang="0">
                    <a:pos x="1164" y="21"/>
                  </a:cxn>
                  <a:cxn ang="0">
                    <a:pos x="1332" y="21"/>
                  </a:cxn>
                  <a:cxn ang="0">
                    <a:pos x="1440" y="21"/>
                  </a:cxn>
                  <a:cxn ang="0">
                    <a:pos x="1530" y="21"/>
                  </a:cxn>
                  <a:cxn ang="0">
                    <a:pos x="1596" y="21"/>
                  </a:cxn>
                  <a:cxn ang="0">
                    <a:pos x="1656" y="21"/>
                  </a:cxn>
                  <a:cxn ang="0">
                    <a:pos x="1704" y="21"/>
                  </a:cxn>
                  <a:cxn ang="0">
                    <a:pos x="1746" y="21"/>
                  </a:cxn>
                  <a:cxn ang="0">
                    <a:pos x="1788" y="21"/>
                  </a:cxn>
                  <a:cxn ang="0">
                    <a:pos x="1824" y="21"/>
                  </a:cxn>
                  <a:cxn ang="0">
                    <a:pos x="1854" y="21"/>
                  </a:cxn>
                  <a:cxn ang="0">
                    <a:pos x="1884" y="21"/>
                  </a:cxn>
                  <a:cxn ang="0">
                    <a:pos x="1908" y="21"/>
                  </a:cxn>
                  <a:cxn ang="0">
                    <a:pos x="1932" y="21"/>
                  </a:cxn>
                  <a:cxn ang="0">
                    <a:pos x="1956" y="21"/>
                  </a:cxn>
                  <a:cxn ang="0">
                    <a:pos x="1980" y="21"/>
                  </a:cxn>
                  <a:cxn ang="0">
                    <a:pos x="2004" y="21"/>
                  </a:cxn>
                  <a:cxn ang="0">
                    <a:pos x="2022" y="21"/>
                  </a:cxn>
                  <a:cxn ang="0">
                    <a:pos x="2040" y="21"/>
                  </a:cxn>
                  <a:cxn ang="0">
                    <a:pos x="2058" y="16"/>
                  </a:cxn>
                  <a:cxn ang="0">
                    <a:pos x="2076" y="21"/>
                  </a:cxn>
                  <a:cxn ang="0">
                    <a:pos x="2094" y="21"/>
                  </a:cxn>
                  <a:cxn ang="0">
                    <a:pos x="2112" y="16"/>
                  </a:cxn>
                  <a:cxn ang="0">
                    <a:pos x="2130" y="16"/>
                  </a:cxn>
                  <a:cxn ang="0">
                    <a:pos x="2142" y="31"/>
                  </a:cxn>
                  <a:cxn ang="0">
                    <a:pos x="2160" y="26"/>
                  </a:cxn>
                  <a:cxn ang="0">
                    <a:pos x="2178" y="31"/>
                  </a:cxn>
                  <a:cxn ang="0">
                    <a:pos x="2190" y="41"/>
                  </a:cxn>
                  <a:cxn ang="0">
                    <a:pos x="2202" y="26"/>
                  </a:cxn>
                  <a:cxn ang="0">
                    <a:pos x="2220" y="21"/>
                  </a:cxn>
                  <a:cxn ang="0">
                    <a:pos x="2238" y="26"/>
                  </a:cxn>
                  <a:cxn ang="0">
                    <a:pos x="2256" y="21"/>
                  </a:cxn>
                  <a:cxn ang="0">
                    <a:pos x="2274" y="21"/>
                  </a:cxn>
                  <a:cxn ang="0">
                    <a:pos x="2292" y="21"/>
                  </a:cxn>
                  <a:cxn ang="0">
                    <a:pos x="2310" y="21"/>
                  </a:cxn>
                  <a:cxn ang="0">
                    <a:pos x="2334" y="11"/>
                  </a:cxn>
                  <a:cxn ang="0">
                    <a:pos x="2340" y="11"/>
                  </a:cxn>
                  <a:cxn ang="0">
                    <a:pos x="2358" y="11"/>
                  </a:cxn>
                  <a:cxn ang="0">
                    <a:pos x="2370" y="21"/>
                  </a:cxn>
                  <a:cxn ang="0">
                    <a:pos x="2388" y="11"/>
                  </a:cxn>
                  <a:cxn ang="0">
                    <a:pos x="2400" y="16"/>
                  </a:cxn>
                </a:cxnLst>
                <a:rect l="0" t="0" r="r" b="b"/>
                <a:pathLst>
                  <a:path w="2412" h="46">
                    <a:moveTo>
                      <a:pt x="0" y="16"/>
                    </a:moveTo>
                    <a:lnTo>
                      <a:pt x="642" y="21"/>
                    </a:lnTo>
                    <a:lnTo>
                      <a:pt x="858" y="21"/>
                    </a:lnTo>
                    <a:lnTo>
                      <a:pt x="990" y="21"/>
                    </a:lnTo>
                    <a:lnTo>
                      <a:pt x="1092" y="21"/>
                    </a:lnTo>
                    <a:lnTo>
                      <a:pt x="1164" y="21"/>
                    </a:lnTo>
                    <a:lnTo>
                      <a:pt x="1230" y="21"/>
                    </a:lnTo>
                    <a:lnTo>
                      <a:pt x="1284" y="21"/>
                    </a:lnTo>
                    <a:lnTo>
                      <a:pt x="1332" y="21"/>
                    </a:lnTo>
                    <a:lnTo>
                      <a:pt x="1374" y="21"/>
                    </a:lnTo>
                    <a:lnTo>
                      <a:pt x="1410" y="21"/>
                    </a:lnTo>
                    <a:lnTo>
                      <a:pt x="1440" y="21"/>
                    </a:lnTo>
                    <a:lnTo>
                      <a:pt x="1470" y="21"/>
                    </a:lnTo>
                    <a:lnTo>
                      <a:pt x="1500" y="21"/>
                    </a:lnTo>
                    <a:lnTo>
                      <a:pt x="1530" y="21"/>
                    </a:lnTo>
                    <a:lnTo>
                      <a:pt x="1554" y="21"/>
                    </a:lnTo>
                    <a:lnTo>
                      <a:pt x="1572" y="21"/>
                    </a:lnTo>
                    <a:lnTo>
                      <a:pt x="1596" y="21"/>
                    </a:lnTo>
                    <a:lnTo>
                      <a:pt x="1614" y="21"/>
                    </a:lnTo>
                    <a:lnTo>
                      <a:pt x="1638" y="21"/>
                    </a:lnTo>
                    <a:lnTo>
                      <a:pt x="1656" y="21"/>
                    </a:lnTo>
                    <a:lnTo>
                      <a:pt x="1674" y="21"/>
                    </a:lnTo>
                    <a:lnTo>
                      <a:pt x="1686" y="21"/>
                    </a:lnTo>
                    <a:lnTo>
                      <a:pt x="1704" y="21"/>
                    </a:lnTo>
                    <a:lnTo>
                      <a:pt x="1716" y="21"/>
                    </a:lnTo>
                    <a:lnTo>
                      <a:pt x="1734" y="21"/>
                    </a:lnTo>
                    <a:lnTo>
                      <a:pt x="1746" y="21"/>
                    </a:lnTo>
                    <a:lnTo>
                      <a:pt x="1758" y="21"/>
                    </a:lnTo>
                    <a:lnTo>
                      <a:pt x="1776" y="21"/>
                    </a:lnTo>
                    <a:lnTo>
                      <a:pt x="1788" y="21"/>
                    </a:lnTo>
                    <a:lnTo>
                      <a:pt x="1800" y="21"/>
                    </a:lnTo>
                    <a:lnTo>
                      <a:pt x="1812" y="21"/>
                    </a:lnTo>
                    <a:lnTo>
                      <a:pt x="1824" y="21"/>
                    </a:lnTo>
                    <a:lnTo>
                      <a:pt x="1830" y="21"/>
                    </a:lnTo>
                    <a:lnTo>
                      <a:pt x="1842" y="21"/>
                    </a:lnTo>
                    <a:lnTo>
                      <a:pt x="1854" y="21"/>
                    </a:lnTo>
                    <a:lnTo>
                      <a:pt x="1866" y="21"/>
                    </a:lnTo>
                    <a:lnTo>
                      <a:pt x="1872" y="21"/>
                    </a:lnTo>
                    <a:lnTo>
                      <a:pt x="1884" y="21"/>
                    </a:lnTo>
                    <a:lnTo>
                      <a:pt x="1890" y="21"/>
                    </a:lnTo>
                    <a:lnTo>
                      <a:pt x="1902" y="21"/>
                    </a:lnTo>
                    <a:lnTo>
                      <a:pt x="1908" y="21"/>
                    </a:lnTo>
                    <a:lnTo>
                      <a:pt x="1920" y="21"/>
                    </a:lnTo>
                    <a:lnTo>
                      <a:pt x="1926" y="21"/>
                    </a:lnTo>
                    <a:lnTo>
                      <a:pt x="1932" y="21"/>
                    </a:lnTo>
                    <a:lnTo>
                      <a:pt x="1944" y="21"/>
                    </a:lnTo>
                    <a:lnTo>
                      <a:pt x="1950" y="21"/>
                    </a:lnTo>
                    <a:lnTo>
                      <a:pt x="1956" y="21"/>
                    </a:lnTo>
                    <a:lnTo>
                      <a:pt x="1968" y="21"/>
                    </a:lnTo>
                    <a:lnTo>
                      <a:pt x="1974" y="21"/>
                    </a:lnTo>
                    <a:lnTo>
                      <a:pt x="1980" y="21"/>
                    </a:lnTo>
                    <a:lnTo>
                      <a:pt x="1986" y="21"/>
                    </a:lnTo>
                    <a:lnTo>
                      <a:pt x="1992" y="21"/>
                    </a:lnTo>
                    <a:lnTo>
                      <a:pt x="2004" y="21"/>
                    </a:lnTo>
                    <a:lnTo>
                      <a:pt x="2010" y="21"/>
                    </a:lnTo>
                    <a:lnTo>
                      <a:pt x="2016" y="21"/>
                    </a:lnTo>
                    <a:lnTo>
                      <a:pt x="2022" y="21"/>
                    </a:lnTo>
                    <a:lnTo>
                      <a:pt x="2028" y="21"/>
                    </a:lnTo>
                    <a:lnTo>
                      <a:pt x="2034" y="21"/>
                    </a:lnTo>
                    <a:lnTo>
                      <a:pt x="2040" y="21"/>
                    </a:lnTo>
                    <a:lnTo>
                      <a:pt x="2046" y="21"/>
                    </a:lnTo>
                    <a:lnTo>
                      <a:pt x="2052" y="21"/>
                    </a:lnTo>
                    <a:lnTo>
                      <a:pt x="2058" y="16"/>
                    </a:lnTo>
                    <a:lnTo>
                      <a:pt x="2064" y="16"/>
                    </a:lnTo>
                    <a:lnTo>
                      <a:pt x="2070" y="16"/>
                    </a:lnTo>
                    <a:lnTo>
                      <a:pt x="2076" y="21"/>
                    </a:lnTo>
                    <a:lnTo>
                      <a:pt x="2082" y="26"/>
                    </a:lnTo>
                    <a:lnTo>
                      <a:pt x="2088" y="21"/>
                    </a:lnTo>
                    <a:lnTo>
                      <a:pt x="2094" y="21"/>
                    </a:lnTo>
                    <a:lnTo>
                      <a:pt x="2100" y="21"/>
                    </a:lnTo>
                    <a:lnTo>
                      <a:pt x="2106" y="16"/>
                    </a:lnTo>
                    <a:lnTo>
                      <a:pt x="2112" y="16"/>
                    </a:lnTo>
                    <a:lnTo>
                      <a:pt x="2118" y="16"/>
                    </a:lnTo>
                    <a:lnTo>
                      <a:pt x="2124" y="16"/>
                    </a:lnTo>
                    <a:lnTo>
                      <a:pt x="2130" y="16"/>
                    </a:lnTo>
                    <a:lnTo>
                      <a:pt x="2136" y="16"/>
                    </a:lnTo>
                    <a:lnTo>
                      <a:pt x="2142" y="21"/>
                    </a:lnTo>
                    <a:lnTo>
                      <a:pt x="2142" y="31"/>
                    </a:lnTo>
                    <a:lnTo>
                      <a:pt x="2148" y="36"/>
                    </a:lnTo>
                    <a:lnTo>
                      <a:pt x="2154" y="31"/>
                    </a:lnTo>
                    <a:lnTo>
                      <a:pt x="2160" y="26"/>
                    </a:lnTo>
                    <a:lnTo>
                      <a:pt x="2166" y="21"/>
                    </a:lnTo>
                    <a:lnTo>
                      <a:pt x="2172" y="21"/>
                    </a:lnTo>
                    <a:lnTo>
                      <a:pt x="2178" y="31"/>
                    </a:lnTo>
                    <a:lnTo>
                      <a:pt x="2184" y="41"/>
                    </a:lnTo>
                    <a:lnTo>
                      <a:pt x="2184" y="46"/>
                    </a:lnTo>
                    <a:lnTo>
                      <a:pt x="2190" y="41"/>
                    </a:lnTo>
                    <a:lnTo>
                      <a:pt x="2196" y="36"/>
                    </a:lnTo>
                    <a:lnTo>
                      <a:pt x="2196" y="31"/>
                    </a:lnTo>
                    <a:lnTo>
                      <a:pt x="2202" y="26"/>
                    </a:lnTo>
                    <a:lnTo>
                      <a:pt x="2208" y="21"/>
                    </a:lnTo>
                    <a:lnTo>
                      <a:pt x="2214" y="21"/>
                    </a:lnTo>
                    <a:lnTo>
                      <a:pt x="2220" y="21"/>
                    </a:lnTo>
                    <a:lnTo>
                      <a:pt x="2226" y="26"/>
                    </a:lnTo>
                    <a:lnTo>
                      <a:pt x="2232" y="26"/>
                    </a:lnTo>
                    <a:lnTo>
                      <a:pt x="2238" y="26"/>
                    </a:lnTo>
                    <a:lnTo>
                      <a:pt x="2244" y="21"/>
                    </a:lnTo>
                    <a:lnTo>
                      <a:pt x="2250" y="21"/>
                    </a:lnTo>
                    <a:lnTo>
                      <a:pt x="2256" y="21"/>
                    </a:lnTo>
                    <a:lnTo>
                      <a:pt x="2262" y="21"/>
                    </a:lnTo>
                    <a:lnTo>
                      <a:pt x="2268" y="21"/>
                    </a:lnTo>
                    <a:lnTo>
                      <a:pt x="2274" y="21"/>
                    </a:lnTo>
                    <a:lnTo>
                      <a:pt x="2280" y="21"/>
                    </a:lnTo>
                    <a:lnTo>
                      <a:pt x="2286" y="21"/>
                    </a:lnTo>
                    <a:lnTo>
                      <a:pt x="2292" y="21"/>
                    </a:lnTo>
                    <a:lnTo>
                      <a:pt x="2298" y="21"/>
                    </a:lnTo>
                    <a:lnTo>
                      <a:pt x="2304" y="21"/>
                    </a:lnTo>
                    <a:lnTo>
                      <a:pt x="2310" y="21"/>
                    </a:lnTo>
                    <a:lnTo>
                      <a:pt x="2316" y="21"/>
                    </a:lnTo>
                    <a:lnTo>
                      <a:pt x="2322" y="21"/>
                    </a:lnTo>
                    <a:lnTo>
                      <a:pt x="2334" y="11"/>
                    </a:lnTo>
                    <a:lnTo>
                      <a:pt x="2328" y="11"/>
                    </a:lnTo>
                    <a:lnTo>
                      <a:pt x="2334" y="11"/>
                    </a:lnTo>
                    <a:lnTo>
                      <a:pt x="2340" y="11"/>
                    </a:lnTo>
                    <a:lnTo>
                      <a:pt x="2346" y="11"/>
                    </a:lnTo>
                    <a:lnTo>
                      <a:pt x="2352" y="11"/>
                    </a:lnTo>
                    <a:lnTo>
                      <a:pt x="2358" y="11"/>
                    </a:lnTo>
                    <a:lnTo>
                      <a:pt x="2364" y="5"/>
                    </a:lnTo>
                    <a:lnTo>
                      <a:pt x="2364" y="16"/>
                    </a:lnTo>
                    <a:lnTo>
                      <a:pt x="2370" y="21"/>
                    </a:lnTo>
                    <a:lnTo>
                      <a:pt x="2376" y="16"/>
                    </a:lnTo>
                    <a:lnTo>
                      <a:pt x="2382" y="16"/>
                    </a:lnTo>
                    <a:lnTo>
                      <a:pt x="2388" y="11"/>
                    </a:lnTo>
                    <a:lnTo>
                      <a:pt x="2394" y="5"/>
                    </a:lnTo>
                    <a:lnTo>
                      <a:pt x="2400" y="0"/>
                    </a:lnTo>
                    <a:lnTo>
                      <a:pt x="2400" y="16"/>
                    </a:lnTo>
                    <a:lnTo>
                      <a:pt x="2406" y="21"/>
                    </a:lnTo>
                    <a:lnTo>
                      <a:pt x="2412" y="16"/>
                    </a:ln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7" name="Freeform 193"/>
              <p:cNvSpPr>
                <a:spLocks/>
              </p:cNvSpPr>
              <p:nvPr/>
            </p:nvSpPr>
            <p:spPr bwMode="auto">
              <a:xfrm>
                <a:off x="4458" y="1686"/>
                <a:ext cx="372" cy="322"/>
              </a:xfrm>
              <a:custGeom>
                <a:avLst/>
                <a:gdLst/>
                <a:ahLst/>
                <a:cxnLst>
                  <a:cxn ang="0">
                    <a:pos x="12" y="128"/>
                  </a:cxn>
                  <a:cxn ang="0">
                    <a:pos x="18" y="122"/>
                  </a:cxn>
                  <a:cxn ang="0">
                    <a:pos x="30" y="128"/>
                  </a:cxn>
                  <a:cxn ang="0">
                    <a:pos x="36" y="128"/>
                  </a:cxn>
                  <a:cxn ang="0">
                    <a:pos x="54" y="128"/>
                  </a:cxn>
                  <a:cxn ang="0">
                    <a:pos x="66" y="122"/>
                  </a:cxn>
                  <a:cxn ang="0">
                    <a:pos x="84" y="117"/>
                  </a:cxn>
                  <a:cxn ang="0">
                    <a:pos x="90" y="112"/>
                  </a:cxn>
                  <a:cxn ang="0">
                    <a:pos x="102" y="117"/>
                  </a:cxn>
                  <a:cxn ang="0">
                    <a:pos x="120" y="107"/>
                  </a:cxn>
                  <a:cxn ang="0">
                    <a:pos x="132" y="92"/>
                  </a:cxn>
                  <a:cxn ang="0">
                    <a:pos x="144" y="76"/>
                  </a:cxn>
                  <a:cxn ang="0">
                    <a:pos x="150" y="112"/>
                  </a:cxn>
                  <a:cxn ang="0">
                    <a:pos x="156" y="107"/>
                  </a:cxn>
                  <a:cxn ang="0">
                    <a:pos x="162" y="87"/>
                  </a:cxn>
                  <a:cxn ang="0">
                    <a:pos x="168" y="87"/>
                  </a:cxn>
                  <a:cxn ang="0">
                    <a:pos x="180" y="66"/>
                  </a:cxn>
                  <a:cxn ang="0">
                    <a:pos x="186" y="20"/>
                  </a:cxn>
                  <a:cxn ang="0">
                    <a:pos x="192" y="102"/>
                  </a:cxn>
                  <a:cxn ang="0">
                    <a:pos x="198" y="128"/>
                  </a:cxn>
                  <a:cxn ang="0">
                    <a:pos x="210" y="66"/>
                  </a:cxn>
                  <a:cxn ang="0">
                    <a:pos x="216" y="0"/>
                  </a:cxn>
                  <a:cxn ang="0">
                    <a:pos x="222" y="143"/>
                  </a:cxn>
                  <a:cxn ang="0">
                    <a:pos x="228" y="92"/>
                  </a:cxn>
                  <a:cxn ang="0">
                    <a:pos x="234" y="35"/>
                  </a:cxn>
                  <a:cxn ang="0">
                    <a:pos x="240" y="25"/>
                  </a:cxn>
                  <a:cxn ang="0">
                    <a:pos x="246" y="71"/>
                  </a:cxn>
                  <a:cxn ang="0">
                    <a:pos x="252" y="194"/>
                  </a:cxn>
                  <a:cxn ang="0">
                    <a:pos x="258" y="312"/>
                  </a:cxn>
                  <a:cxn ang="0">
                    <a:pos x="264" y="215"/>
                  </a:cxn>
                  <a:cxn ang="0">
                    <a:pos x="276" y="138"/>
                  </a:cxn>
                  <a:cxn ang="0">
                    <a:pos x="282" y="122"/>
                  </a:cxn>
                  <a:cxn ang="0">
                    <a:pos x="288" y="112"/>
                  </a:cxn>
                  <a:cxn ang="0">
                    <a:pos x="294" y="148"/>
                  </a:cxn>
                  <a:cxn ang="0">
                    <a:pos x="306" y="117"/>
                  </a:cxn>
                  <a:cxn ang="0">
                    <a:pos x="312" y="189"/>
                  </a:cxn>
                  <a:cxn ang="0">
                    <a:pos x="324" y="230"/>
                  </a:cxn>
                  <a:cxn ang="0">
                    <a:pos x="330" y="240"/>
                  </a:cxn>
                  <a:cxn ang="0">
                    <a:pos x="342" y="210"/>
                  </a:cxn>
                  <a:cxn ang="0">
                    <a:pos x="348" y="174"/>
                  </a:cxn>
                  <a:cxn ang="0">
                    <a:pos x="354" y="153"/>
                  </a:cxn>
                  <a:cxn ang="0">
                    <a:pos x="366" y="138"/>
                  </a:cxn>
                </a:cxnLst>
                <a:rect l="0" t="0" r="r" b="b"/>
                <a:pathLst>
                  <a:path w="372" h="322">
                    <a:moveTo>
                      <a:pt x="0" y="133"/>
                    </a:moveTo>
                    <a:lnTo>
                      <a:pt x="6" y="128"/>
                    </a:lnTo>
                    <a:lnTo>
                      <a:pt x="12" y="128"/>
                    </a:lnTo>
                    <a:lnTo>
                      <a:pt x="18" y="122"/>
                    </a:lnTo>
                    <a:lnTo>
                      <a:pt x="18" y="117"/>
                    </a:lnTo>
                    <a:lnTo>
                      <a:pt x="18" y="122"/>
                    </a:lnTo>
                    <a:lnTo>
                      <a:pt x="30" y="133"/>
                    </a:lnTo>
                    <a:lnTo>
                      <a:pt x="24" y="133"/>
                    </a:lnTo>
                    <a:lnTo>
                      <a:pt x="30" y="128"/>
                    </a:lnTo>
                    <a:lnTo>
                      <a:pt x="36" y="122"/>
                    </a:lnTo>
                    <a:lnTo>
                      <a:pt x="36" y="133"/>
                    </a:lnTo>
                    <a:lnTo>
                      <a:pt x="36" y="128"/>
                    </a:lnTo>
                    <a:lnTo>
                      <a:pt x="42" y="128"/>
                    </a:lnTo>
                    <a:lnTo>
                      <a:pt x="48" y="128"/>
                    </a:lnTo>
                    <a:lnTo>
                      <a:pt x="54" y="128"/>
                    </a:lnTo>
                    <a:lnTo>
                      <a:pt x="60" y="122"/>
                    </a:lnTo>
                    <a:lnTo>
                      <a:pt x="60" y="128"/>
                    </a:lnTo>
                    <a:lnTo>
                      <a:pt x="66" y="122"/>
                    </a:lnTo>
                    <a:lnTo>
                      <a:pt x="66" y="107"/>
                    </a:lnTo>
                    <a:lnTo>
                      <a:pt x="72" y="107"/>
                    </a:lnTo>
                    <a:lnTo>
                      <a:pt x="84" y="117"/>
                    </a:lnTo>
                    <a:lnTo>
                      <a:pt x="78" y="117"/>
                    </a:lnTo>
                    <a:lnTo>
                      <a:pt x="84" y="117"/>
                    </a:lnTo>
                    <a:lnTo>
                      <a:pt x="90" y="112"/>
                    </a:lnTo>
                    <a:lnTo>
                      <a:pt x="96" y="107"/>
                    </a:lnTo>
                    <a:lnTo>
                      <a:pt x="102" y="122"/>
                    </a:lnTo>
                    <a:lnTo>
                      <a:pt x="102" y="117"/>
                    </a:lnTo>
                    <a:lnTo>
                      <a:pt x="102" y="122"/>
                    </a:lnTo>
                    <a:lnTo>
                      <a:pt x="108" y="117"/>
                    </a:lnTo>
                    <a:lnTo>
                      <a:pt x="120" y="107"/>
                    </a:lnTo>
                    <a:lnTo>
                      <a:pt x="120" y="102"/>
                    </a:lnTo>
                    <a:lnTo>
                      <a:pt x="126" y="97"/>
                    </a:lnTo>
                    <a:lnTo>
                      <a:pt x="132" y="92"/>
                    </a:lnTo>
                    <a:lnTo>
                      <a:pt x="138" y="87"/>
                    </a:lnTo>
                    <a:lnTo>
                      <a:pt x="138" y="81"/>
                    </a:lnTo>
                    <a:lnTo>
                      <a:pt x="144" y="76"/>
                    </a:lnTo>
                    <a:lnTo>
                      <a:pt x="144" y="71"/>
                    </a:lnTo>
                    <a:lnTo>
                      <a:pt x="144" y="97"/>
                    </a:lnTo>
                    <a:lnTo>
                      <a:pt x="150" y="112"/>
                    </a:lnTo>
                    <a:lnTo>
                      <a:pt x="150" y="117"/>
                    </a:lnTo>
                    <a:lnTo>
                      <a:pt x="150" y="112"/>
                    </a:lnTo>
                    <a:lnTo>
                      <a:pt x="156" y="107"/>
                    </a:lnTo>
                    <a:lnTo>
                      <a:pt x="156" y="102"/>
                    </a:lnTo>
                    <a:lnTo>
                      <a:pt x="162" y="97"/>
                    </a:lnTo>
                    <a:lnTo>
                      <a:pt x="162" y="87"/>
                    </a:lnTo>
                    <a:lnTo>
                      <a:pt x="168" y="81"/>
                    </a:lnTo>
                    <a:lnTo>
                      <a:pt x="168" y="76"/>
                    </a:lnTo>
                    <a:lnTo>
                      <a:pt x="168" y="87"/>
                    </a:lnTo>
                    <a:lnTo>
                      <a:pt x="174" y="81"/>
                    </a:lnTo>
                    <a:lnTo>
                      <a:pt x="174" y="71"/>
                    </a:lnTo>
                    <a:lnTo>
                      <a:pt x="180" y="66"/>
                    </a:lnTo>
                    <a:lnTo>
                      <a:pt x="180" y="56"/>
                    </a:lnTo>
                    <a:lnTo>
                      <a:pt x="186" y="51"/>
                    </a:lnTo>
                    <a:lnTo>
                      <a:pt x="186" y="20"/>
                    </a:lnTo>
                    <a:lnTo>
                      <a:pt x="192" y="15"/>
                    </a:lnTo>
                    <a:lnTo>
                      <a:pt x="192" y="10"/>
                    </a:lnTo>
                    <a:lnTo>
                      <a:pt x="192" y="102"/>
                    </a:lnTo>
                    <a:lnTo>
                      <a:pt x="198" y="153"/>
                    </a:lnTo>
                    <a:lnTo>
                      <a:pt x="198" y="184"/>
                    </a:lnTo>
                    <a:lnTo>
                      <a:pt x="198" y="128"/>
                    </a:lnTo>
                    <a:lnTo>
                      <a:pt x="204" y="112"/>
                    </a:lnTo>
                    <a:lnTo>
                      <a:pt x="204" y="71"/>
                    </a:lnTo>
                    <a:lnTo>
                      <a:pt x="210" y="66"/>
                    </a:lnTo>
                    <a:lnTo>
                      <a:pt x="210" y="35"/>
                    </a:lnTo>
                    <a:lnTo>
                      <a:pt x="216" y="25"/>
                    </a:lnTo>
                    <a:lnTo>
                      <a:pt x="216" y="0"/>
                    </a:lnTo>
                    <a:lnTo>
                      <a:pt x="216" y="15"/>
                    </a:lnTo>
                    <a:lnTo>
                      <a:pt x="222" y="56"/>
                    </a:lnTo>
                    <a:lnTo>
                      <a:pt x="222" y="143"/>
                    </a:lnTo>
                    <a:lnTo>
                      <a:pt x="222" y="122"/>
                    </a:lnTo>
                    <a:lnTo>
                      <a:pt x="228" y="107"/>
                    </a:lnTo>
                    <a:lnTo>
                      <a:pt x="228" y="92"/>
                    </a:lnTo>
                    <a:lnTo>
                      <a:pt x="228" y="97"/>
                    </a:lnTo>
                    <a:lnTo>
                      <a:pt x="234" y="97"/>
                    </a:lnTo>
                    <a:lnTo>
                      <a:pt x="234" y="35"/>
                    </a:lnTo>
                    <a:lnTo>
                      <a:pt x="240" y="25"/>
                    </a:lnTo>
                    <a:lnTo>
                      <a:pt x="240" y="10"/>
                    </a:lnTo>
                    <a:lnTo>
                      <a:pt x="240" y="25"/>
                    </a:lnTo>
                    <a:lnTo>
                      <a:pt x="246" y="40"/>
                    </a:lnTo>
                    <a:lnTo>
                      <a:pt x="246" y="87"/>
                    </a:lnTo>
                    <a:lnTo>
                      <a:pt x="246" y="71"/>
                    </a:lnTo>
                    <a:lnTo>
                      <a:pt x="252" y="97"/>
                    </a:lnTo>
                    <a:lnTo>
                      <a:pt x="252" y="215"/>
                    </a:lnTo>
                    <a:lnTo>
                      <a:pt x="252" y="194"/>
                    </a:lnTo>
                    <a:lnTo>
                      <a:pt x="258" y="189"/>
                    </a:lnTo>
                    <a:lnTo>
                      <a:pt x="258" y="143"/>
                    </a:lnTo>
                    <a:lnTo>
                      <a:pt x="258" y="312"/>
                    </a:lnTo>
                    <a:lnTo>
                      <a:pt x="264" y="281"/>
                    </a:lnTo>
                    <a:lnTo>
                      <a:pt x="264" y="322"/>
                    </a:lnTo>
                    <a:lnTo>
                      <a:pt x="264" y="215"/>
                    </a:lnTo>
                    <a:lnTo>
                      <a:pt x="270" y="189"/>
                    </a:lnTo>
                    <a:lnTo>
                      <a:pt x="270" y="143"/>
                    </a:lnTo>
                    <a:lnTo>
                      <a:pt x="276" y="138"/>
                    </a:lnTo>
                    <a:lnTo>
                      <a:pt x="276" y="122"/>
                    </a:lnTo>
                    <a:lnTo>
                      <a:pt x="276" y="133"/>
                    </a:lnTo>
                    <a:lnTo>
                      <a:pt x="282" y="122"/>
                    </a:lnTo>
                    <a:lnTo>
                      <a:pt x="282" y="117"/>
                    </a:lnTo>
                    <a:lnTo>
                      <a:pt x="282" y="128"/>
                    </a:lnTo>
                    <a:lnTo>
                      <a:pt x="288" y="112"/>
                    </a:lnTo>
                    <a:lnTo>
                      <a:pt x="288" y="169"/>
                    </a:lnTo>
                    <a:lnTo>
                      <a:pt x="294" y="174"/>
                    </a:lnTo>
                    <a:lnTo>
                      <a:pt x="294" y="148"/>
                    </a:lnTo>
                    <a:lnTo>
                      <a:pt x="300" y="138"/>
                    </a:lnTo>
                    <a:lnTo>
                      <a:pt x="300" y="122"/>
                    </a:lnTo>
                    <a:lnTo>
                      <a:pt x="306" y="117"/>
                    </a:lnTo>
                    <a:lnTo>
                      <a:pt x="306" y="153"/>
                    </a:lnTo>
                    <a:lnTo>
                      <a:pt x="312" y="169"/>
                    </a:lnTo>
                    <a:lnTo>
                      <a:pt x="312" y="189"/>
                    </a:lnTo>
                    <a:lnTo>
                      <a:pt x="318" y="184"/>
                    </a:lnTo>
                    <a:lnTo>
                      <a:pt x="324" y="189"/>
                    </a:lnTo>
                    <a:lnTo>
                      <a:pt x="324" y="230"/>
                    </a:lnTo>
                    <a:lnTo>
                      <a:pt x="330" y="235"/>
                    </a:lnTo>
                    <a:lnTo>
                      <a:pt x="330" y="225"/>
                    </a:lnTo>
                    <a:lnTo>
                      <a:pt x="330" y="240"/>
                    </a:lnTo>
                    <a:lnTo>
                      <a:pt x="336" y="245"/>
                    </a:lnTo>
                    <a:lnTo>
                      <a:pt x="336" y="215"/>
                    </a:lnTo>
                    <a:lnTo>
                      <a:pt x="342" y="210"/>
                    </a:lnTo>
                    <a:lnTo>
                      <a:pt x="342" y="184"/>
                    </a:lnTo>
                    <a:lnTo>
                      <a:pt x="348" y="179"/>
                    </a:lnTo>
                    <a:lnTo>
                      <a:pt x="348" y="174"/>
                    </a:lnTo>
                    <a:lnTo>
                      <a:pt x="348" y="179"/>
                    </a:lnTo>
                    <a:lnTo>
                      <a:pt x="354" y="174"/>
                    </a:lnTo>
                    <a:lnTo>
                      <a:pt x="354" y="153"/>
                    </a:lnTo>
                    <a:lnTo>
                      <a:pt x="366" y="153"/>
                    </a:lnTo>
                    <a:lnTo>
                      <a:pt x="360" y="153"/>
                    </a:lnTo>
                    <a:lnTo>
                      <a:pt x="366" y="138"/>
                    </a:lnTo>
                    <a:lnTo>
                      <a:pt x="372" y="133"/>
                    </a:lnTo>
                    <a:lnTo>
                      <a:pt x="372" y="107"/>
                    </a:ln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8" name="Freeform 194"/>
              <p:cNvSpPr>
                <a:spLocks/>
              </p:cNvSpPr>
              <p:nvPr/>
            </p:nvSpPr>
            <p:spPr bwMode="auto">
              <a:xfrm>
                <a:off x="4830" y="1476"/>
                <a:ext cx="306" cy="624"/>
              </a:xfrm>
              <a:custGeom>
                <a:avLst/>
                <a:gdLst/>
                <a:ahLst/>
                <a:cxnLst>
                  <a:cxn ang="0">
                    <a:pos x="6" y="327"/>
                  </a:cxn>
                  <a:cxn ang="0">
                    <a:pos x="18" y="317"/>
                  </a:cxn>
                  <a:cxn ang="0">
                    <a:pos x="18" y="317"/>
                  </a:cxn>
                  <a:cxn ang="0">
                    <a:pos x="24" y="363"/>
                  </a:cxn>
                  <a:cxn ang="0">
                    <a:pos x="36" y="332"/>
                  </a:cxn>
                  <a:cxn ang="0">
                    <a:pos x="42" y="327"/>
                  </a:cxn>
                  <a:cxn ang="0">
                    <a:pos x="48" y="363"/>
                  </a:cxn>
                  <a:cxn ang="0">
                    <a:pos x="54" y="379"/>
                  </a:cxn>
                  <a:cxn ang="0">
                    <a:pos x="60" y="348"/>
                  </a:cxn>
                  <a:cxn ang="0">
                    <a:pos x="72" y="291"/>
                  </a:cxn>
                  <a:cxn ang="0">
                    <a:pos x="78" y="245"/>
                  </a:cxn>
                  <a:cxn ang="0">
                    <a:pos x="84" y="240"/>
                  </a:cxn>
                  <a:cxn ang="0">
                    <a:pos x="90" y="235"/>
                  </a:cxn>
                  <a:cxn ang="0">
                    <a:pos x="96" y="245"/>
                  </a:cxn>
                  <a:cxn ang="0">
                    <a:pos x="102" y="210"/>
                  </a:cxn>
                  <a:cxn ang="0">
                    <a:pos x="114" y="174"/>
                  </a:cxn>
                  <a:cxn ang="0">
                    <a:pos x="120" y="163"/>
                  </a:cxn>
                  <a:cxn ang="0">
                    <a:pos x="126" y="112"/>
                  </a:cxn>
                  <a:cxn ang="0">
                    <a:pos x="132" y="122"/>
                  </a:cxn>
                  <a:cxn ang="0">
                    <a:pos x="138" y="5"/>
                  </a:cxn>
                  <a:cxn ang="0">
                    <a:pos x="150" y="15"/>
                  </a:cxn>
                  <a:cxn ang="0">
                    <a:pos x="156" y="61"/>
                  </a:cxn>
                  <a:cxn ang="0">
                    <a:pos x="162" y="66"/>
                  </a:cxn>
                  <a:cxn ang="0">
                    <a:pos x="174" y="148"/>
                  </a:cxn>
                  <a:cxn ang="0">
                    <a:pos x="180" y="542"/>
                  </a:cxn>
                  <a:cxn ang="0">
                    <a:pos x="186" y="491"/>
                  </a:cxn>
                  <a:cxn ang="0">
                    <a:pos x="186" y="399"/>
                  </a:cxn>
                  <a:cxn ang="0">
                    <a:pos x="192" y="379"/>
                  </a:cxn>
                  <a:cxn ang="0">
                    <a:pos x="204" y="286"/>
                  </a:cxn>
                  <a:cxn ang="0">
                    <a:pos x="210" y="322"/>
                  </a:cxn>
                  <a:cxn ang="0">
                    <a:pos x="216" y="322"/>
                  </a:cxn>
                  <a:cxn ang="0">
                    <a:pos x="222" y="363"/>
                  </a:cxn>
                  <a:cxn ang="0">
                    <a:pos x="228" y="414"/>
                  </a:cxn>
                  <a:cxn ang="0">
                    <a:pos x="234" y="399"/>
                  </a:cxn>
                  <a:cxn ang="0">
                    <a:pos x="240" y="394"/>
                  </a:cxn>
                  <a:cxn ang="0">
                    <a:pos x="252" y="435"/>
                  </a:cxn>
                  <a:cxn ang="0">
                    <a:pos x="258" y="445"/>
                  </a:cxn>
                  <a:cxn ang="0">
                    <a:pos x="264" y="471"/>
                  </a:cxn>
                  <a:cxn ang="0">
                    <a:pos x="270" y="517"/>
                  </a:cxn>
                  <a:cxn ang="0">
                    <a:pos x="276" y="532"/>
                  </a:cxn>
                  <a:cxn ang="0">
                    <a:pos x="288" y="553"/>
                  </a:cxn>
                  <a:cxn ang="0">
                    <a:pos x="294" y="568"/>
                  </a:cxn>
                </a:cxnLst>
                <a:rect l="0" t="0" r="r" b="b"/>
                <a:pathLst>
                  <a:path w="306" h="624">
                    <a:moveTo>
                      <a:pt x="0" y="317"/>
                    </a:moveTo>
                    <a:lnTo>
                      <a:pt x="6" y="307"/>
                    </a:lnTo>
                    <a:lnTo>
                      <a:pt x="6" y="327"/>
                    </a:lnTo>
                    <a:lnTo>
                      <a:pt x="12" y="343"/>
                    </a:lnTo>
                    <a:lnTo>
                      <a:pt x="12" y="312"/>
                    </a:lnTo>
                    <a:lnTo>
                      <a:pt x="18" y="317"/>
                    </a:lnTo>
                    <a:lnTo>
                      <a:pt x="18" y="322"/>
                    </a:lnTo>
                    <a:lnTo>
                      <a:pt x="18" y="312"/>
                    </a:lnTo>
                    <a:lnTo>
                      <a:pt x="18" y="317"/>
                    </a:lnTo>
                    <a:lnTo>
                      <a:pt x="24" y="322"/>
                    </a:lnTo>
                    <a:lnTo>
                      <a:pt x="24" y="373"/>
                    </a:lnTo>
                    <a:lnTo>
                      <a:pt x="24" y="363"/>
                    </a:lnTo>
                    <a:lnTo>
                      <a:pt x="30" y="358"/>
                    </a:lnTo>
                    <a:lnTo>
                      <a:pt x="30" y="338"/>
                    </a:lnTo>
                    <a:lnTo>
                      <a:pt x="36" y="332"/>
                    </a:lnTo>
                    <a:lnTo>
                      <a:pt x="36" y="338"/>
                    </a:lnTo>
                    <a:lnTo>
                      <a:pt x="36" y="327"/>
                    </a:lnTo>
                    <a:lnTo>
                      <a:pt x="42" y="327"/>
                    </a:lnTo>
                    <a:lnTo>
                      <a:pt x="42" y="379"/>
                    </a:lnTo>
                    <a:lnTo>
                      <a:pt x="42" y="368"/>
                    </a:lnTo>
                    <a:lnTo>
                      <a:pt x="48" y="363"/>
                    </a:lnTo>
                    <a:lnTo>
                      <a:pt x="48" y="384"/>
                    </a:lnTo>
                    <a:lnTo>
                      <a:pt x="48" y="373"/>
                    </a:lnTo>
                    <a:lnTo>
                      <a:pt x="54" y="379"/>
                    </a:lnTo>
                    <a:lnTo>
                      <a:pt x="54" y="430"/>
                    </a:lnTo>
                    <a:lnTo>
                      <a:pt x="60" y="435"/>
                    </a:lnTo>
                    <a:lnTo>
                      <a:pt x="60" y="348"/>
                    </a:lnTo>
                    <a:lnTo>
                      <a:pt x="66" y="338"/>
                    </a:lnTo>
                    <a:lnTo>
                      <a:pt x="66" y="297"/>
                    </a:lnTo>
                    <a:lnTo>
                      <a:pt x="72" y="291"/>
                    </a:lnTo>
                    <a:lnTo>
                      <a:pt x="72" y="271"/>
                    </a:lnTo>
                    <a:lnTo>
                      <a:pt x="78" y="266"/>
                    </a:lnTo>
                    <a:lnTo>
                      <a:pt x="78" y="245"/>
                    </a:lnTo>
                    <a:lnTo>
                      <a:pt x="78" y="250"/>
                    </a:lnTo>
                    <a:lnTo>
                      <a:pt x="84" y="245"/>
                    </a:lnTo>
                    <a:lnTo>
                      <a:pt x="84" y="240"/>
                    </a:lnTo>
                    <a:lnTo>
                      <a:pt x="84" y="245"/>
                    </a:lnTo>
                    <a:lnTo>
                      <a:pt x="90" y="240"/>
                    </a:lnTo>
                    <a:lnTo>
                      <a:pt x="90" y="235"/>
                    </a:lnTo>
                    <a:lnTo>
                      <a:pt x="90" y="250"/>
                    </a:lnTo>
                    <a:lnTo>
                      <a:pt x="96" y="256"/>
                    </a:lnTo>
                    <a:lnTo>
                      <a:pt x="96" y="245"/>
                    </a:lnTo>
                    <a:lnTo>
                      <a:pt x="96" y="250"/>
                    </a:lnTo>
                    <a:lnTo>
                      <a:pt x="102" y="245"/>
                    </a:lnTo>
                    <a:lnTo>
                      <a:pt x="102" y="210"/>
                    </a:lnTo>
                    <a:lnTo>
                      <a:pt x="108" y="194"/>
                    </a:lnTo>
                    <a:lnTo>
                      <a:pt x="108" y="179"/>
                    </a:lnTo>
                    <a:lnTo>
                      <a:pt x="114" y="174"/>
                    </a:lnTo>
                    <a:lnTo>
                      <a:pt x="114" y="163"/>
                    </a:lnTo>
                    <a:lnTo>
                      <a:pt x="114" y="169"/>
                    </a:lnTo>
                    <a:lnTo>
                      <a:pt x="120" y="163"/>
                    </a:lnTo>
                    <a:lnTo>
                      <a:pt x="120" y="143"/>
                    </a:lnTo>
                    <a:lnTo>
                      <a:pt x="126" y="138"/>
                    </a:lnTo>
                    <a:lnTo>
                      <a:pt x="126" y="112"/>
                    </a:lnTo>
                    <a:lnTo>
                      <a:pt x="126" y="112"/>
                    </a:lnTo>
                    <a:lnTo>
                      <a:pt x="132" y="128"/>
                    </a:lnTo>
                    <a:lnTo>
                      <a:pt x="132" y="122"/>
                    </a:lnTo>
                    <a:lnTo>
                      <a:pt x="132" y="46"/>
                    </a:lnTo>
                    <a:lnTo>
                      <a:pt x="138" y="41"/>
                    </a:lnTo>
                    <a:lnTo>
                      <a:pt x="138" y="5"/>
                    </a:lnTo>
                    <a:lnTo>
                      <a:pt x="144" y="0"/>
                    </a:lnTo>
                    <a:lnTo>
                      <a:pt x="144" y="20"/>
                    </a:lnTo>
                    <a:lnTo>
                      <a:pt x="150" y="15"/>
                    </a:lnTo>
                    <a:lnTo>
                      <a:pt x="150" y="25"/>
                    </a:lnTo>
                    <a:lnTo>
                      <a:pt x="156" y="30"/>
                    </a:lnTo>
                    <a:lnTo>
                      <a:pt x="156" y="61"/>
                    </a:lnTo>
                    <a:lnTo>
                      <a:pt x="162" y="66"/>
                    </a:lnTo>
                    <a:lnTo>
                      <a:pt x="162" y="35"/>
                    </a:lnTo>
                    <a:lnTo>
                      <a:pt x="162" y="66"/>
                    </a:lnTo>
                    <a:lnTo>
                      <a:pt x="168" y="76"/>
                    </a:lnTo>
                    <a:lnTo>
                      <a:pt x="168" y="133"/>
                    </a:lnTo>
                    <a:lnTo>
                      <a:pt x="174" y="148"/>
                    </a:lnTo>
                    <a:lnTo>
                      <a:pt x="174" y="389"/>
                    </a:lnTo>
                    <a:lnTo>
                      <a:pt x="180" y="414"/>
                    </a:lnTo>
                    <a:lnTo>
                      <a:pt x="180" y="542"/>
                    </a:lnTo>
                    <a:lnTo>
                      <a:pt x="180" y="368"/>
                    </a:lnTo>
                    <a:lnTo>
                      <a:pt x="180" y="420"/>
                    </a:lnTo>
                    <a:lnTo>
                      <a:pt x="186" y="491"/>
                    </a:lnTo>
                    <a:lnTo>
                      <a:pt x="186" y="624"/>
                    </a:lnTo>
                    <a:lnTo>
                      <a:pt x="186" y="286"/>
                    </a:lnTo>
                    <a:lnTo>
                      <a:pt x="186" y="399"/>
                    </a:lnTo>
                    <a:lnTo>
                      <a:pt x="192" y="430"/>
                    </a:lnTo>
                    <a:lnTo>
                      <a:pt x="192" y="537"/>
                    </a:lnTo>
                    <a:lnTo>
                      <a:pt x="192" y="379"/>
                    </a:lnTo>
                    <a:lnTo>
                      <a:pt x="198" y="363"/>
                    </a:lnTo>
                    <a:lnTo>
                      <a:pt x="198" y="291"/>
                    </a:lnTo>
                    <a:lnTo>
                      <a:pt x="204" y="286"/>
                    </a:lnTo>
                    <a:lnTo>
                      <a:pt x="204" y="286"/>
                    </a:lnTo>
                    <a:lnTo>
                      <a:pt x="204" y="317"/>
                    </a:lnTo>
                    <a:lnTo>
                      <a:pt x="210" y="322"/>
                    </a:lnTo>
                    <a:lnTo>
                      <a:pt x="210" y="312"/>
                    </a:lnTo>
                    <a:lnTo>
                      <a:pt x="210" y="317"/>
                    </a:lnTo>
                    <a:lnTo>
                      <a:pt x="216" y="322"/>
                    </a:lnTo>
                    <a:lnTo>
                      <a:pt x="216" y="379"/>
                    </a:lnTo>
                    <a:lnTo>
                      <a:pt x="222" y="373"/>
                    </a:lnTo>
                    <a:lnTo>
                      <a:pt x="222" y="363"/>
                    </a:lnTo>
                    <a:lnTo>
                      <a:pt x="222" y="373"/>
                    </a:lnTo>
                    <a:lnTo>
                      <a:pt x="228" y="379"/>
                    </a:lnTo>
                    <a:lnTo>
                      <a:pt x="228" y="414"/>
                    </a:lnTo>
                    <a:lnTo>
                      <a:pt x="234" y="420"/>
                    </a:lnTo>
                    <a:lnTo>
                      <a:pt x="234" y="425"/>
                    </a:lnTo>
                    <a:lnTo>
                      <a:pt x="234" y="399"/>
                    </a:lnTo>
                    <a:lnTo>
                      <a:pt x="234" y="404"/>
                    </a:lnTo>
                    <a:lnTo>
                      <a:pt x="240" y="409"/>
                    </a:lnTo>
                    <a:lnTo>
                      <a:pt x="240" y="394"/>
                    </a:lnTo>
                    <a:lnTo>
                      <a:pt x="246" y="399"/>
                    </a:lnTo>
                    <a:lnTo>
                      <a:pt x="246" y="430"/>
                    </a:lnTo>
                    <a:lnTo>
                      <a:pt x="252" y="435"/>
                    </a:lnTo>
                    <a:lnTo>
                      <a:pt x="252" y="430"/>
                    </a:lnTo>
                    <a:lnTo>
                      <a:pt x="252" y="440"/>
                    </a:lnTo>
                    <a:lnTo>
                      <a:pt x="258" y="445"/>
                    </a:lnTo>
                    <a:lnTo>
                      <a:pt x="258" y="471"/>
                    </a:lnTo>
                    <a:lnTo>
                      <a:pt x="264" y="476"/>
                    </a:lnTo>
                    <a:lnTo>
                      <a:pt x="264" y="471"/>
                    </a:lnTo>
                    <a:lnTo>
                      <a:pt x="264" y="486"/>
                    </a:lnTo>
                    <a:lnTo>
                      <a:pt x="270" y="491"/>
                    </a:lnTo>
                    <a:lnTo>
                      <a:pt x="270" y="517"/>
                    </a:lnTo>
                    <a:lnTo>
                      <a:pt x="270" y="517"/>
                    </a:lnTo>
                    <a:lnTo>
                      <a:pt x="276" y="522"/>
                    </a:lnTo>
                    <a:lnTo>
                      <a:pt x="276" y="532"/>
                    </a:lnTo>
                    <a:lnTo>
                      <a:pt x="282" y="537"/>
                    </a:lnTo>
                    <a:lnTo>
                      <a:pt x="282" y="548"/>
                    </a:lnTo>
                    <a:lnTo>
                      <a:pt x="288" y="553"/>
                    </a:lnTo>
                    <a:lnTo>
                      <a:pt x="288" y="548"/>
                    </a:lnTo>
                    <a:lnTo>
                      <a:pt x="288" y="563"/>
                    </a:lnTo>
                    <a:lnTo>
                      <a:pt x="294" y="568"/>
                    </a:lnTo>
                    <a:lnTo>
                      <a:pt x="294" y="594"/>
                    </a:lnTo>
                    <a:lnTo>
                      <a:pt x="306" y="604"/>
                    </a:ln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69" name="Freeform 195"/>
              <p:cNvSpPr>
                <a:spLocks/>
              </p:cNvSpPr>
              <p:nvPr/>
            </p:nvSpPr>
            <p:spPr bwMode="auto">
              <a:xfrm>
                <a:off x="5136" y="1737"/>
                <a:ext cx="216" cy="456"/>
              </a:xfrm>
              <a:custGeom>
                <a:avLst/>
                <a:gdLst/>
                <a:ahLst/>
                <a:cxnLst>
                  <a:cxn ang="0">
                    <a:pos x="0" y="384"/>
                  </a:cxn>
                  <a:cxn ang="0">
                    <a:pos x="6" y="430"/>
                  </a:cxn>
                  <a:cxn ang="0">
                    <a:pos x="12" y="450"/>
                  </a:cxn>
                  <a:cxn ang="0">
                    <a:pos x="18" y="445"/>
                  </a:cxn>
                  <a:cxn ang="0">
                    <a:pos x="18" y="409"/>
                  </a:cxn>
                  <a:cxn ang="0">
                    <a:pos x="24" y="430"/>
                  </a:cxn>
                  <a:cxn ang="0">
                    <a:pos x="30" y="399"/>
                  </a:cxn>
                  <a:cxn ang="0">
                    <a:pos x="36" y="353"/>
                  </a:cxn>
                  <a:cxn ang="0">
                    <a:pos x="42" y="281"/>
                  </a:cxn>
                  <a:cxn ang="0">
                    <a:pos x="42" y="261"/>
                  </a:cxn>
                  <a:cxn ang="0">
                    <a:pos x="48" y="409"/>
                  </a:cxn>
                  <a:cxn ang="0">
                    <a:pos x="54" y="205"/>
                  </a:cxn>
                  <a:cxn ang="0">
                    <a:pos x="60" y="153"/>
                  </a:cxn>
                  <a:cxn ang="0">
                    <a:pos x="66" y="56"/>
                  </a:cxn>
                  <a:cxn ang="0">
                    <a:pos x="66" y="25"/>
                  </a:cxn>
                  <a:cxn ang="0">
                    <a:pos x="72" y="77"/>
                  </a:cxn>
                  <a:cxn ang="0">
                    <a:pos x="78" y="118"/>
                  </a:cxn>
                  <a:cxn ang="0">
                    <a:pos x="84" y="143"/>
                  </a:cxn>
                  <a:cxn ang="0">
                    <a:pos x="90" y="230"/>
                  </a:cxn>
                  <a:cxn ang="0">
                    <a:pos x="90" y="205"/>
                  </a:cxn>
                  <a:cxn ang="0">
                    <a:pos x="96" y="138"/>
                  </a:cxn>
                  <a:cxn ang="0">
                    <a:pos x="102" y="164"/>
                  </a:cxn>
                  <a:cxn ang="0">
                    <a:pos x="108" y="184"/>
                  </a:cxn>
                  <a:cxn ang="0">
                    <a:pos x="108" y="199"/>
                  </a:cxn>
                  <a:cxn ang="0">
                    <a:pos x="114" y="230"/>
                  </a:cxn>
                  <a:cxn ang="0">
                    <a:pos x="120" y="215"/>
                  </a:cxn>
                  <a:cxn ang="0">
                    <a:pos x="120" y="230"/>
                  </a:cxn>
                  <a:cxn ang="0">
                    <a:pos x="126" y="153"/>
                  </a:cxn>
                  <a:cxn ang="0">
                    <a:pos x="132" y="97"/>
                  </a:cxn>
                  <a:cxn ang="0">
                    <a:pos x="138" y="71"/>
                  </a:cxn>
                  <a:cxn ang="0">
                    <a:pos x="144" y="82"/>
                  </a:cxn>
                  <a:cxn ang="0">
                    <a:pos x="150" y="118"/>
                  </a:cxn>
                  <a:cxn ang="0">
                    <a:pos x="156" y="179"/>
                  </a:cxn>
                  <a:cxn ang="0">
                    <a:pos x="162" y="205"/>
                  </a:cxn>
                  <a:cxn ang="0">
                    <a:pos x="168" y="148"/>
                  </a:cxn>
                  <a:cxn ang="0">
                    <a:pos x="174" y="61"/>
                  </a:cxn>
                  <a:cxn ang="0">
                    <a:pos x="174" y="5"/>
                  </a:cxn>
                  <a:cxn ang="0">
                    <a:pos x="180" y="46"/>
                  </a:cxn>
                  <a:cxn ang="0">
                    <a:pos x="186" y="128"/>
                  </a:cxn>
                  <a:cxn ang="0">
                    <a:pos x="192" y="199"/>
                  </a:cxn>
                  <a:cxn ang="0">
                    <a:pos x="198" y="225"/>
                  </a:cxn>
                  <a:cxn ang="0">
                    <a:pos x="204" y="322"/>
                  </a:cxn>
                  <a:cxn ang="0">
                    <a:pos x="210" y="363"/>
                  </a:cxn>
                </a:cxnLst>
                <a:rect l="0" t="0" r="r" b="b"/>
                <a:pathLst>
                  <a:path w="216" h="456">
                    <a:moveTo>
                      <a:pt x="0" y="343"/>
                    </a:moveTo>
                    <a:lnTo>
                      <a:pt x="0" y="384"/>
                    </a:lnTo>
                    <a:lnTo>
                      <a:pt x="6" y="389"/>
                    </a:lnTo>
                    <a:lnTo>
                      <a:pt x="6" y="430"/>
                    </a:lnTo>
                    <a:lnTo>
                      <a:pt x="12" y="435"/>
                    </a:lnTo>
                    <a:lnTo>
                      <a:pt x="12" y="450"/>
                    </a:lnTo>
                    <a:lnTo>
                      <a:pt x="12" y="440"/>
                    </a:lnTo>
                    <a:lnTo>
                      <a:pt x="18" y="445"/>
                    </a:lnTo>
                    <a:lnTo>
                      <a:pt x="18" y="456"/>
                    </a:lnTo>
                    <a:lnTo>
                      <a:pt x="18" y="409"/>
                    </a:lnTo>
                    <a:lnTo>
                      <a:pt x="18" y="435"/>
                    </a:lnTo>
                    <a:lnTo>
                      <a:pt x="24" y="430"/>
                    </a:lnTo>
                    <a:lnTo>
                      <a:pt x="24" y="404"/>
                    </a:lnTo>
                    <a:lnTo>
                      <a:pt x="30" y="399"/>
                    </a:lnTo>
                    <a:lnTo>
                      <a:pt x="30" y="348"/>
                    </a:lnTo>
                    <a:lnTo>
                      <a:pt x="36" y="353"/>
                    </a:lnTo>
                    <a:lnTo>
                      <a:pt x="36" y="292"/>
                    </a:lnTo>
                    <a:lnTo>
                      <a:pt x="42" y="281"/>
                    </a:lnTo>
                    <a:lnTo>
                      <a:pt x="42" y="256"/>
                    </a:lnTo>
                    <a:lnTo>
                      <a:pt x="42" y="261"/>
                    </a:lnTo>
                    <a:lnTo>
                      <a:pt x="48" y="256"/>
                    </a:lnTo>
                    <a:lnTo>
                      <a:pt x="48" y="409"/>
                    </a:lnTo>
                    <a:lnTo>
                      <a:pt x="48" y="210"/>
                    </a:lnTo>
                    <a:lnTo>
                      <a:pt x="54" y="205"/>
                    </a:lnTo>
                    <a:lnTo>
                      <a:pt x="54" y="159"/>
                    </a:lnTo>
                    <a:lnTo>
                      <a:pt x="60" y="153"/>
                    </a:lnTo>
                    <a:lnTo>
                      <a:pt x="60" y="66"/>
                    </a:lnTo>
                    <a:lnTo>
                      <a:pt x="66" y="56"/>
                    </a:lnTo>
                    <a:lnTo>
                      <a:pt x="66" y="20"/>
                    </a:lnTo>
                    <a:lnTo>
                      <a:pt x="66" y="25"/>
                    </a:lnTo>
                    <a:lnTo>
                      <a:pt x="72" y="30"/>
                    </a:lnTo>
                    <a:lnTo>
                      <a:pt x="72" y="77"/>
                    </a:lnTo>
                    <a:lnTo>
                      <a:pt x="78" y="82"/>
                    </a:lnTo>
                    <a:lnTo>
                      <a:pt x="78" y="118"/>
                    </a:lnTo>
                    <a:lnTo>
                      <a:pt x="84" y="123"/>
                    </a:lnTo>
                    <a:lnTo>
                      <a:pt x="84" y="143"/>
                    </a:lnTo>
                    <a:lnTo>
                      <a:pt x="90" y="138"/>
                    </a:lnTo>
                    <a:lnTo>
                      <a:pt x="90" y="230"/>
                    </a:lnTo>
                    <a:lnTo>
                      <a:pt x="90" y="138"/>
                    </a:lnTo>
                    <a:lnTo>
                      <a:pt x="90" y="205"/>
                    </a:lnTo>
                    <a:lnTo>
                      <a:pt x="96" y="189"/>
                    </a:lnTo>
                    <a:lnTo>
                      <a:pt x="96" y="138"/>
                    </a:lnTo>
                    <a:lnTo>
                      <a:pt x="96" y="159"/>
                    </a:lnTo>
                    <a:lnTo>
                      <a:pt x="102" y="164"/>
                    </a:lnTo>
                    <a:lnTo>
                      <a:pt x="102" y="179"/>
                    </a:lnTo>
                    <a:lnTo>
                      <a:pt x="108" y="184"/>
                    </a:lnTo>
                    <a:lnTo>
                      <a:pt x="108" y="148"/>
                    </a:lnTo>
                    <a:lnTo>
                      <a:pt x="108" y="199"/>
                    </a:lnTo>
                    <a:lnTo>
                      <a:pt x="114" y="205"/>
                    </a:lnTo>
                    <a:lnTo>
                      <a:pt x="114" y="230"/>
                    </a:lnTo>
                    <a:lnTo>
                      <a:pt x="114" y="220"/>
                    </a:lnTo>
                    <a:lnTo>
                      <a:pt x="120" y="215"/>
                    </a:lnTo>
                    <a:lnTo>
                      <a:pt x="120" y="276"/>
                    </a:lnTo>
                    <a:lnTo>
                      <a:pt x="120" y="230"/>
                    </a:lnTo>
                    <a:lnTo>
                      <a:pt x="126" y="225"/>
                    </a:lnTo>
                    <a:lnTo>
                      <a:pt x="126" y="153"/>
                    </a:lnTo>
                    <a:lnTo>
                      <a:pt x="132" y="148"/>
                    </a:lnTo>
                    <a:lnTo>
                      <a:pt x="132" y="97"/>
                    </a:lnTo>
                    <a:lnTo>
                      <a:pt x="138" y="92"/>
                    </a:lnTo>
                    <a:lnTo>
                      <a:pt x="138" y="71"/>
                    </a:lnTo>
                    <a:lnTo>
                      <a:pt x="138" y="77"/>
                    </a:lnTo>
                    <a:lnTo>
                      <a:pt x="144" y="82"/>
                    </a:lnTo>
                    <a:lnTo>
                      <a:pt x="144" y="112"/>
                    </a:lnTo>
                    <a:lnTo>
                      <a:pt x="150" y="118"/>
                    </a:lnTo>
                    <a:lnTo>
                      <a:pt x="150" y="174"/>
                    </a:lnTo>
                    <a:lnTo>
                      <a:pt x="156" y="179"/>
                    </a:lnTo>
                    <a:lnTo>
                      <a:pt x="156" y="210"/>
                    </a:lnTo>
                    <a:lnTo>
                      <a:pt x="162" y="205"/>
                    </a:lnTo>
                    <a:lnTo>
                      <a:pt x="162" y="153"/>
                    </a:lnTo>
                    <a:lnTo>
                      <a:pt x="168" y="148"/>
                    </a:lnTo>
                    <a:lnTo>
                      <a:pt x="168" y="66"/>
                    </a:lnTo>
                    <a:lnTo>
                      <a:pt x="174" y="61"/>
                    </a:lnTo>
                    <a:lnTo>
                      <a:pt x="174" y="0"/>
                    </a:lnTo>
                    <a:lnTo>
                      <a:pt x="174" y="5"/>
                    </a:lnTo>
                    <a:lnTo>
                      <a:pt x="180" y="10"/>
                    </a:lnTo>
                    <a:lnTo>
                      <a:pt x="180" y="46"/>
                    </a:lnTo>
                    <a:lnTo>
                      <a:pt x="186" y="51"/>
                    </a:lnTo>
                    <a:lnTo>
                      <a:pt x="186" y="128"/>
                    </a:lnTo>
                    <a:lnTo>
                      <a:pt x="192" y="133"/>
                    </a:lnTo>
                    <a:lnTo>
                      <a:pt x="192" y="199"/>
                    </a:lnTo>
                    <a:lnTo>
                      <a:pt x="198" y="205"/>
                    </a:lnTo>
                    <a:lnTo>
                      <a:pt x="198" y="225"/>
                    </a:lnTo>
                    <a:lnTo>
                      <a:pt x="204" y="230"/>
                    </a:lnTo>
                    <a:lnTo>
                      <a:pt x="204" y="322"/>
                    </a:lnTo>
                    <a:lnTo>
                      <a:pt x="210" y="328"/>
                    </a:lnTo>
                    <a:lnTo>
                      <a:pt x="210" y="363"/>
                    </a:lnTo>
                    <a:lnTo>
                      <a:pt x="216" y="363"/>
                    </a:ln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0" name="Freeform 196"/>
              <p:cNvSpPr>
                <a:spLocks/>
              </p:cNvSpPr>
              <p:nvPr/>
            </p:nvSpPr>
            <p:spPr bwMode="auto">
              <a:xfrm>
                <a:off x="2046" y="1803"/>
                <a:ext cx="2388" cy="67"/>
              </a:xfrm>
              <a:custGeom>
                <a:avLst/>
                <a:gdLst/>
                <a:ahLst/>
                <a:cxnLst>
                  <a:cxn ang="0">
                    <a:pos x="858" y="21"/>
                  </a:cxn>
                  <a:cxn ang="0">
                    <a:pos x="1164" y="21"/>
                  </a:cxn>
                  <a:cxn ang="0">
                    <a:pos x="1332" y="21"/>
                  </a:cxn>
                  <a:cxn ang="0">
                    <a:pos x="1440" y="26"/>
                  </a:cxn>
                  <a:cxn ang="0">
                    <a:pos x="1530" y="26"/>
                  </a:cxn>
                  <a:cxn ang="0">
                    <a:pos x="1596" y="26"/>
                  </a:cxn>
                  <a:cxn ang="0">
                    <a:pos x="1656" y="26"/>
                  </a:cxn>
                  <a:cxn ang="0">
                    <a:pos x="1704" y="26"/>
                  </a:cxn>
                  <a:cxn ang="0">
                    <a:pos x="1746" y="26"/>
                  </a:cxn>
                  <a:cxn ang="0">
                    <a:pos x="1788" y="26"/>
                  </a:cxn>
                  <a:cxn ang="0">
                    <a:pos x="1824" y="21"/>
                  </a:cxn>
                  <a:cxn ang="0">
                    <a:pos x="1854" y="36"/>
                  </a:cxn>
                  <a:cxn ang="0">
                    <a:pos x="1884" y="26"/>
                  </a:cxn>
                  <a:cxn ang="0">
                    <a:pos x="1908" y="26"/>
                  </a:cxn>
                  <a:cxn ang="0">
                    <a:pos x="1932" y="26"/>
                  </a:cxn>
                  <a:cxn ang="0">
                    <a:pos x="1956" y="31"/>
                  </a:cxn>
                  <a:cxn ang="0">
                    <a:pos x="1980" y="26"/>
                  </a:cxn>
                  <a:cxn ang="0">
                    <a:pos x="2004" y="26"/>
                  </a:cxn>
                  <a:cxn ang="0">
                    <a:pos x="2022" y="21"/>
                  </a:cxn>
                  <a:cxn ang="0">
                    <a:pos x="2040" y="16"/>
                  </a:cxn>
                  <a:cxn ang="0">
                    <a:pos x="2058" y="5"/>
                  </a:cxn>
                  <a:cxn ang="0">
                    <a:pos x="2076" y="5"/>
                  </a:cxn>
                  <a:cxn ang="0">
                    <a:pos x="2088" y="41"/>
                  </a:cxn>
                  <a:cxn ang="0">
                    <a:pos x="2106" y="26"/>
                  </a:cxn>
                  <a:cxn ang="0">
                    <a:pos x="2124" y="16"/>
                  </a:cxn>
                  <a:cxn ang="0">
                    <a:pos x="2142" y="26"/>
                  </a:cxn>
                  <a:cxn ang="0">
                    <a:pos x="2154" y="46"/>
                  </a:cxn>
                  <a:cxn ang="0">
                    <a:pos x="2166" y="26"/>
                  </a:cxn>
                  <a:cxn ang="0">
                    <a:pos x="2184" y="57"/>
                  </a:cxn>
                  <a:cxn ang="0">
                    <a:pos x="2196" y="57"/>
                  </a:cxn>
                  <a:cxn ang="0">
                    <a:pos x="2208" y="36"/>
                  </a:cxn>
                  <a:cxn ang="0">
                    <a:pos x="2226" y="36"/>
                  </a:cxn>
                  <a:cxn ang="0">
                    <a:pos x="2250" y="31"/>
                  </a:cxn>
                  <a:cxn ang="0">
                    <a:pos x="2256" y="31"/>
                  </a:cxn>
                  <a:cxn ang="0">
                    <a:pos x="2274" y="26"/>
                  </a:cxn>
                  <a:cxn ang="0">
                    <a:pos x="2292" y="26"/>
                  </a:cxn>
                  <a:cxn ang="0">
                    <a:pos x="2310" y="26"/>
                  </a:cxn>
                  <a:cxn ang="0">
                    <a:pos x="2322" y="26"/>
                  </a:cxn>
                  <a:cxn ang="0">
                    <a:pos x="2340" y="21"/>
                  </a:cxn>
                  <a:cxn ang="0">
                    <a:pos x="2358" y="5"/>
                  </a:cxn>
                  <a:cxn ang="0">
                    <a:pos x="2370" y="46"/>
                  </a:cxn>
                  <a:cxn ang="0">
                    <a:pos x="2382" y="26"/>
                  </a:cxn>
                </a:cxnLst>
                <a:rect l="0" t="0" r="r" b="b"/>
                <a:pathLst>
                  <a:path w="2388" h="67">
                    <a:moveTo>
                      <a:pt x="0" y="16"/>
                    </a:moveTo>
                    <a:lnTo>
                      <a:pt x="642" y="21"/>
                    </a:lnTo>
                    <a:lnTo>
                      <a:pt x="858" y="21"/>
                    </a:lnTo>
                    <a:lnTo>
                      <a:pt x="990" y="21"/>
                    </a:lnTo>
                    <a:lnTo>
                      <a:pt x="1092" y="21"/>
                    </a:lnTo>
                    <a:lnTo>
                      <a:pt x="1164" y="21"/>
                    </a:lnTo>
                    <a:lnTo>
                      <a:pt x="1230" y="21"/>
                    </a:lnTo>
                    <a:lnTo>
                      <a:pt x="1284" y="21"/>
                    </a:lnTo>
                    <a:lnTo>
                      <a:pt x="1332" y="21"/>
                    </a:lnTo>
                    <a:lnTo>
                      <a:pt x="1374" y="26"/>
                    </a:lnTo>
                    <a:lnTo>
                      <a:pt x="1410" y="26"/>
                    </a:lnTo>
                    <a:lnTo>
                      <a:pt x="1440" y="26"/>
                    </a:lnTo>
                    <a:lnTo>
                      <a:pt x="1470" y="26"/>
                    </a:lnTo>
                    <a:lnTo>
                      <a:pt x="1500" y="26"/>
                    </a:lnTo>
                    <a:lnTo>
                      <a:pt x="1530" y="26"/>
                    </a:lnTo>
                    <a:lnTo>
                      <a:pt x="1554" y="26"/>
                    </a:lnTo>
                    <a:lnTo>
                      <a:pt x="1572" y="26"/>
                    </a:lnTo>
                    <a:lnTo>
                      <a:pt x="1596" y="26"/>
                    </a:lnTo>
                    <a:lnTo>
                      <a:pt x="1614" y="26"/>
                    </a:lnTo>
                    <a:lnTo>
                      <a:pt x="1638" y="26"/>
                    </a:lnTo>
                    <a:lnTo>
                      <a:pt x="1656" y="26"/>
                    </a:lnTo>
                    <a:lnTo>
                      <a:pt x="1674" y="26"/>
                    </a:lnTo>
                    <a:lnTo>
                      <a:pt x="1686" y="26"/>
                    </a:lnTo>
                    <a:lnTo>
                      <a:pt x="1704" y="26"/>
                    </a:lnTo>
                    <a:lnTo>
                      <a:pt x="1716" y="26"/>
                    </a:lnTo>
                    <a:lnTo>
                      <a:pt x="1734" y="26"/>
                    </a:lnTo>
                    <a:lnTo>
                      <a:pt x="1746" y="26"/>
                    </a:lnTo>
                    <a:lnTo>
                      <a:pt x="1758" y="26"/>
                    </a:lnTo>
                    <a:lnTo>
                      <a:pt x="1776" y="26"/>
                    </a:lnTo>
                    <a:lnTo>
                      <a:pt x="1788" y="26"/>
                    </a:lnTo>
                    <a:lnTo>
                      <a:pt x="1800" y="26"/>
                    </a:lnTo>
                    <a:lnTo>
                      <a:pt x="1812" y="26"/>
                    </a:lnTo>
                    <a:lnTo>
                      <a:pt x="1824" y="21"/>
                    </a:lnTo>
                    <a:lnTo>
                      <a:pt x="1830" y="21"/>
                    </a:lnTo>
                    <a:lnTo>
                      <a:pt x="1842" y="11"/>
                    </a:lnTo>
                    <a:lnTo>
                      <a:pt x="1854" y="36"/>
                    </a:lnTo>
                    <a:lnTo>
                      <a:pt x="1866" y="31"/>
                    </a:lnTo>
                    <a:lnTo>
                      <a:pt x="1872" y="26"/>
                    </a:lnTo>
                    <a:lnTo>
                      <a:pt x="1884" y="26"/>
                    </a:lnTo>
                    <a:lnTo>
                      <a:pt x="1890" y="26"/>
                    </a:lnTo>
                    <a:lnTo>
                      <a:pt x="1902" y="26"/>
                    </a:lnTo>
                    <a:lnTo>
                      <a:pt x="1908" y="26"/>
                    </a:lnTo>
                    <a:lnTo>
                      <a:pt x="1920" y="26"/>
                    </a:lnTo>
                    <a:lnTo>
                      <a:pt x="1926" y="26"/>
                    </a:lnTo>
                    <a:lnTo>
                      <a:pt x="1932" y="26"/>
                    </a:lnTo>
                    <a:lnTo>
                      <a:pt x="1944" y="26"/>
                    </a:lnTo>
                    <a:lnTo>
                      <a:pt x="1950" y="26"/>
                    </a:lnTo>
                    <a:lnTo>
                      <a:pt x="1956" y="31"/>
                    </a:lnTo>
                    <a:lnTo>
                      <a:pt x="1968" y="26"/>
                    </a:lnTo>
                    <a:lnTo>
                      <a:pt x="1974" y="26"/>
                    </a:lnTo>
                    <a:lnTo>
                      <a:pt x="1980" y="26"/>
                    </a:lnTo>
                    <a:lnTo>
                      <a:pt x="1986" y="26"/>
                    </a:lnTo>
                    <a:lnTo>
                      <a:pt x="1992" y="26"/>
                    </a:lnTo>
                    <a:lnTo>
                      <a:pt x="2004" y="26"/>
                    </a:lnTo>
                    <a:lnTo>
                      <a:pt x="2010" y="21"/>
                    </a:lnTo>
                    <a:lnTo>
                      <a:pt x="2016" y="21"/>
                    </a:lnTo>
                    <a:lnTo>
                      <a:pt x="2022" y="21"/>
                    </a:lnTo>
                    <a:lnTo>
                      <a:pt x="2028" y="21"/>
                    </a:lnTo>
                    <a:lnTo>
                      <a:pt x="2034" y="16"/>
                    </a:lnTo>
                    <a:lnTo>
                      <a:pt x="2040" y="16"/>
                    </a:lnTo>
                    <a:lnTo>
                      <a:pt x="2046" y="16"/>
                    </a:lnTo>
                    <a:lnTo>
                      <a:pt x="2052" y="11"/>
                    </a:lnTo>
                    <a:lnTo>
                      <a:pt x="2058" y="5"/>
                    </a:lnTo>
                    <a:lnTo>
                      <a:pt x="2064" y="0"/>
                    </a:lnTo>
                    <a:lnTo>
                      <a:pt x="2070" y="0"/>
                    </a:lnTo>
                    <a:lnTo>
                      <a:pt x="2076" y="5"/>
                    </a:lnTo>
                    <a:lnTo>
                      <a:pt x="2082" y="46"/>
                    </a:lnTo>
                    <a:lnTo>
                      <a:pt x="2088" y="52"/>
                    </a:lnTo>
                    <a:lnTo>
                      <a:pt x="2088" y="41"/>
                    </a:lnTo>
                    <a:lnTo>
                      <a:pt x="2094" y="36"/>
                    </a:lnTo>
                    <a:lnTo>
                      <a:pt x="2100" y="31"/>
                    </a:lnTo>
                    <a:lnTo>
                      <a:pt x="2106" y="26"/>
                    </a:lnTo>
                    <a:lnTo>
                      <a:pt x="2112" y="21"/>
                    </a:lnTo>
                    <a:lnTo>
                      <a:pt x="2118" y="16"/>
                    </a:lnTo>
                    <a:lnTo>
                      <a:pt x="2124" y="16"/>
                    </a:lnTo>
                    <a:lnTo>
                      <a:pt x="2130" y="16"/>
                    </a:lnTo>
                    <a:lnTo>
                      <a:pt x="2136" y="21"/>
                    </a:lnTo>
                    <a:lnTo>
                      <a:pt x="2142" y="26"/>
                    </a:lnTo>
                    <a:lnTo>
                      <a:pt x="2142" y="41"/>
                    </a:lnTo>
                    <a:lnTo>
                      <a:pt x="2148" y="52"/>
                    </a:lnTo>
                    <a:lnTo>
                      <a:pt x="2154" y="46"/>
                    </a:lnTo>
                    <a:lnTo>
                      <a:pt x="2160" y="41"/>
                    </a:lnTo>
                    <a:lnTo>
                      <a:pt x="2160" y="31"/>
                    </a:lnTo>
                    <a:lnTo>
                      <a:pt x="2166" y="26"/>
                    </a:lnTo>
                    <a:lnTo>
                      <a:pt x="2172" y="21"/>
                    </a:lnTo>
                    <a:lnTo>
                      <a:pt x="2178" y="36"/>
                    </a:lnTo>
                    <a:lnTo>
                      <a:pt x="2184" y="57"/>
                    </a:lnTo>
                    <a:lnTo>
                      <a:pt x="2184" y="67"/>
                    </a:lnTo>
                    <a:lnTo>
                      <a:pt x="2190" y="67"/>
                    </a:lnTo>
                    <a:lnTo>
                      <a:pt x="2196" y="57"/>
                    </a:lnTo>
                    <a:lnTo>
                      <a:pt x="2196" y="46"/>
                    </a:lnTo>
                    <a:lnTo>
                      <a:pt x="2202" y="41"/>
                    </a:lnTo>
                    <a:lnTo>
                      <a:pt x="2208" y="36"/>
                    </a:lnTo>
                    <a:lnTo>
                      <a:pt x="2214" y="36"/>
                    </a:lnTo>
                    <a:lnTo>
                      <a:pt x="2220" y="36"/>
                    </a:lnTo>
                    <a:lnTo>
                      <a:pt x="2226" y="36"/>
                    </a:lnTo>
                    <a:lnTo>
                      <a:pt x="2232" y="31"/>
                    </a:lnTo>
                    <a:lnTo>
                      <a:pt x="2238" y="31"/>
                    </a:lnTo>
                    <a:lnTo>
                      <a:pt x="2250" y="31"/>
                    </a:lnTo>
                    <a:lnTo>
                      <a:pt x="2244" y="31"/>
                    </a:lnTo>
                    <a:lnTo>
                      <a:pt x="2250" y="31"/>
                    </a:lnTo>
                    <a:lnTo>
                      <a:pt x="2256" y="31"/>
                    </a:lnTo>
                    <a:lnTo>
                      <a:pt x="2262" y="31"/>
                    </a:lnTo>
                    <a:lnTo>
                      <a:pt x="2268" y="31"/>
                    </a:lnTo>
                    <a:lnTo>
                      <a:pt x="2274" y="26"/>
                    </a:lnTo>
                    <a:lnTo>
                      <a:pt x="2280" y="26"/>
                    </a:lnTo>
                    <a:lnTo>
                      <a:pt x="2286" y="26"/>
                    </a:lnTo>
                    <a:lnTo>
                      <a:pt x="2292" y="26"/>
                    </a:lnTo>
                    <a:lnTo>
                      <a:pt x="2298" y="21"/>
                    </a:lnTo>
                    <a:lnTo>
                      <a:pt x="2304" y="21"/>
                    </a:lnTo>
                    <a:lnTo>
                      <a:pt x="2310" y="26"/>
                    </a:lnTo>
                    <a:lnTo>
                      <a:pt x="2316" y="36"/>
                    </a:lnTo>
                    <a:lnTo>
                      <a:pt x="2316" y="31"/>
                    </a:lnTo>
                    <a:lnTo>
                      <a:pt x="2322" y="26"/>
                    </a:lnTo>
                    <a:lnTo>
                      <a:pt x="2328" y="26"/>
                    </a:lnTo>
                    <a:lnTo>
                      <a:pt x="2334" y="26"/>
                    </a:lnTo>
                    <a:lnTo>
                      <a:pt x="2340" y="21"/>
                    </a:lnTo>
                    <a:lnTo>
                      <a:pt x="2346" y="21"/>
                    </a:lnTo>
                    <a:lnTo>
                      <a:pt x="2358" y="11"/>
                    </a:lnTo>
                    <a:lnTo>
                      <a:pt x="2358" y="5"/>
                    </a:lnTo>
                    <a:lnTo>
                      <a:pt x="2364" y="0"/>
                    </a:lnTo>
                    <a:lnTo>
                      <a:pt x="2364" y="26"/>
                    </a:lnTo>
                    <a:lnTo>
                      <a:pt x="2370" y="46"/>
                    </a:lnTo>
                    <a:lnTo>
                      <a:pt x="2376" y="41"/>
                    </a:lnTo>
                    <a:lnTo>
                      <a:pt x="2376" y="31"/>
                    </a:lnTo>
                    <a:lnTo>
                      <a:pt x="2382" y="26"/>
                    </a:lnTo>
                    <a:lnTo>
                      <a:pt x="2388" y="21"/>
                    </a:lnTo>
                    <a:lnTo>
                      <a:pt x="2388" y="11"/>
                    </a:lnTo>
                  </a:path>
                </a:pathLst>
              </a:custGeom>
              <a:noFill/>
              <a:ln w="19050" cap="flat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1" name="Freeform 197"/>
              <p:cNvSpPr>
                <a:spLocks/>
              </p:cNvSpPr>
              <p:nvPr/>
            </p:nvSpPr>
            <p:spPr bwMode="auto">
              <a:xfrm>
                <a:off x="4434" y="1721"/>
                <a:ext cx="336" cy="374"/>
              </a:xfrm>
              <a:custGeom>
                <a:avLst/>
                <a:gdLst/>
                <a:ahLst/>
                <a:cxnLst>
                  <a:cxn ang="0">
                    <a:pos x="6" y="82"/>
                  </a:cxn>
                  <a:cxn ang="0">
                    <a:pos x="12" y="108"/>
                  </a:cxn>
                  <a:cxn ang="0">
                    <a:pos x="24" y="113"/>
                  </a:cxn>
                  <a:cxn ang="0">
                    <a:pos x="30" y="87"/>
                  </a:cxn>
                  <a:cxn ang="0">
                    <a:pos x="42" y="57"/>
                  </a:cxn>
                  <a:cxn ang="0">
                    <a:pos x="48" y="154"/>
                  </a:cxn>
                  <a:cxn ang="0">
                    <a:pos x="60" y="118"/>
                  </a:cxn>
                  <a:cxn ang="0">
                    <a:pos x="66" y="113"/>
                  </a:cxn>
                  <a:cxn ang="0">
                    <a:pos x="72" y="82"/>
                  </a:cxn>
                  <a:cxn ang="0">
                    <a:pos x="84" y="108"/>
                  </a:cxn>
                  <a:cxn ang="0">
                    <a:pos x="90" y="118"/>
                  </a:cxn>
                  <a:cxn ang="0">
                    <a:pos x="96" y="215"/>
                  </a:cxn>
                  <a:cxn ang="0">
                    <a:pos x="108" y="149"/>
                  </a:cxn>
                  <a:cxn ang="0">
                    <a:pos x="120" y="144"/>
                  </a:cxn>
                  <a:cxn ang="0">
                    <a:pos x="132" y="77"/>
                  </a:cxn>
                  <a:cxn ang="0">
                    <a:pos x="138" y="98"/>
                  </a:cxn>
                  <a:cxn ang="0">
                    <a:pos x="150" y="93"/>
                  </a:cxn>
                  <a:cxn ang="0">
                    <a:pos x="156" y="103"/>
                  </a:cxn>
                  <a:cxn ang="0">
                    <a:pos x="168" y="77"/>
                  </a:cxn>
                  <a:cxn ang="0">
                    <a:pos x="174" y="113"/>
                  </a:cxn>
                  <a:cxn ang="0">
                    <a:pos x="180" y="77"/>
                  </a:cxn>
                  <a:cxn ang="0">
                    <a:pos x="192" y="16"/>
                  </a:cxn>
                  <a:cxn ang="0">
                    <a:pos x="198" y="175"/>
                  </a:cxn>
                  <a:cxn ang="0">
                    <a:pos x="204" y="144"/>
                  </a:cxn>
                  <a:cxn ang="0">
                    <a:pos x="210" y="87"/>
                  </a:cxn>
                  <a:cxn ang="0">
                    <a:pos x="216" y="118"/>
                  </a:cxn>
                  <a:cxn ang="0">
                    <a:pos x="222" y="144"/>
                  </a:cxn>
                  <a:cxn ang="0">
                    <a:pos x="234" y="67"/>
                  </a:cxn>
                  <a:cxn ang="0">
                    <a:pos x="240" y="118"/>
                  </a:cxn>
                  <a:cxn ang="0">
                    <a:pos x="246" y="297"/>
                  </a:cxn>
                  <a:cxn ang="0">
                    <a:pos x="252" y="241"/>
                  </a:cxn>
                  <a:cxn ang="0">
                    <a:pos x="258" y="139"/>
                  </a:cxn>
                  <a:cxn ang="0">
                    <a:pos x="270" y="21"/>
                  </a:cxn>
                  <a:cxn ang="0">
                    <a:pos x="276" y="36"/>
                  </a:cxn>
                  <a:cxn ang="0">
                    <a:pos x="282" y="210"/>
                  </a:cxn>
                  <a:cxn ang="0">
                    <a:pos x="288" y="77"/>
                  </a:cxn>
                  <a:cxn ang="0">
                    <a:pos x="294" y="57"/>
                  </a:cxn>
                  <a:cxn ang="0">
                    <a:pos x="300" y="134"/>
                  </a:cxn>
                  <a:cxn ang="0">
                    <a:pos x="306" y="113"/>
                  </a:cxn>
                  <a:cxn ang="0">
                    <a:pos x="312" y="205"/>
                  </a:cxn>
                  <a:cxn ang="0">
                    <a:pos x="324" y="118"/>
                  </a:cxn>
                  <a:cxn ang="0">
                    <a:pos x="330" y="93"/>
                  </a:cxn>
                </a:cxnLst>
                <a:rect l="0" t="0" r="r" b="b"/>
                <a:pathLst>
                  <a:path w="336" h="374">
                    <a:moveTo>
                      <a:pt x="0" y="93"/>
                    </a:moveTo>
                    <a:lnTo>
                      <a:pt x="6" y="77"/>
                    </a:lnTo>
                    <a:lnTo>
                      <a:pt x="6" y="82"/>
                    </a:lnTo>
                    <a:lnTo>
                      <a:pt x="6" y="77"/>
                    </a:lnTo>
                    <a:lnTo>
                      <a:pt x="12" y="67"/>
                    </a:lnTo>
                    <a:lnTo>
                      <a:pt x="12" y="108"/>
                    </a:lnTo>
                    <a:lnTo>
                      <a:pt x="18" y="144"/>
                    </a:lnTo>
                    <a:lnTo>
                      <a:pt x="18" y="123"/>
                    </a:lnTo>
                    <a:lnTo>
                      <a:pt x="24" y="113"/>
                    </a:lnTo>
                    <a:lnTo>
                      <a:pt x="24" y="103"/>
                    </a:lnTo>
                    <a:lnTo>
                      <a:pt x="30" y="98"/>
                    </a:lnTo>
                    <a:lnTo>
                      <a:pt x="30" y="87"/>
                    </a:lnTo>
                    <a:lnTo>
                      <a:pt x="36" y="77"/>
                    </a:lnTo>
                    <a:lnTo>
                      <a:pt x="36" y="67"/>
                    </a:lnTo>
                    <a:lnTo>
                      <a:pt x="42" y="57"/>
                    </a:lnTo>
                    <a:lnTo>
                      <a:pt x="42" y="82"/>
                    </a:lnTo>
                    <a:lnTo>
                      <a:pt x="48" y="123"/>
                    </a:lnTo>
                    <a:lnTo>
                      <a:pt x="48" y="154"/>
                    </a:lnTo>
                    <a:lnTo>
                      <a:pt x="54" y="149"/>
                    </a:lnTo>
                    <a:lnTo>
                      <a:pt x="54" y="128"/>
                    </a:lnTo>
                    <a:lnTo>
                      <a:pt x="60" y="118"/>
                    </a:lnTo>
                    <a:lnTo>
                      <a:pt x="60" y="123"/>
                    </a:lnTo>
                    <a:lnTo>
                      <a:pt x="60" y="118"/>
                    </a:lnTo>
                    <a:lnTo>
                      <a:pt x="66" y="113"/>
                    </a:lnTo>
                    <a:lnTo>
                      <a:pt x="66" y="103"/>
                    </a:lnTo>
                    <a:lnTo>
                      <a:pt x="72" y="98"/>
                    </a:lnTo>
                    <a:lnTo>
                      <a:pt x="72" y="82"/>
                    </a:lnTo>
                    <a:lnTo>
                      <a:pt x="78" y="72"/>
                    </a:lnTo>
                    <a:lnTo>
                      <a:pt x="78" y="67"/>
                    </a:lnTo>
                    <a:lnTo>
                      <a:pt x="84" y="108"/>
                    </a:lnTo>
                    <a:lnTo>
                      <a:pt x="84" y="139"/>
                    </a:lnTo>
                    <a:lnTo>
                      <a:pt x="84" y="128"/>
                    </a:lnTo>
                    <a:lnTo>
                      <a:pt x="90" y="118"/>
                    </a:lnTo>
                    <a:lnTo>
                      <a:pt x="90" y="246"/>
                    </a:lnTo>
                    <a:lnTo>
                      <a:pt x="96" y="236"/>
                    </a:lnTo>
                    <a:lnTo>
                      <a:pt x="96" y="215"/>
                    </a:lnTo>
                    <a:lnTo>
                      <a:pt x="102" y="205"/>
                    </a:lnTo>
                    <a:lnTo>
                      <a:pt x="102" y="149"/>
                    </a:lnTo>
                    <a:lnTo>
                      <a:pt x="108" y="149"/>
                    </a:lnTo>
                    <a:lnTo>
                      <a:pt x="120" y="159"/>
                    </a:lnTo>
                    <a:lnTo>
                      <a:pt x="114" y="159"/>
                    </a:lnTo>
                    <a:lnTo>
                      <a:pt x="120" y="144"/>
                    </a:lnTo>
                    <a:lnTo>
                      <a:pt x="126" y="113"/>
                    </a:lnTo>
                    <a:lnTo>
                      <a:pt x="126" y="72"/>
                    </a:lnTo>
                    <a:lnTo>
                      <a:pt x="132" y="77"/>
                    </a:lnTo>
                    <a:lnTo>
                      <a:pt x="132" y="87"/>
                    </a:lnTo>
                    <a:lnTo>
                      <a:pt x="138" y="103"/>
                    </a:lnTo>
                    <a:lnTo>
                      <a:pt x="138" y="98"/>
                    </a:lnTo>
                    <a:lnTo>
                      <a:pt x="138" y="103"/>
                    </a:lnTo>
                    <a:lnTo>
                      <a:pt x="144" y="98"/>
                    </a:lnTo>
                    <a:lnTo>
                      <a:pt x="150" y="93"/>
                    </a:lnTo>
                    <a:lnTo>
                      <a:pt x="150" y="87"/>
                    </a:lnTo>
                    <a:lnTo>
                      <a:pt x="156" y="82"/>
                    </a:lnTo>
                    <a:lnTo>
                      <a:pt x="156" y="103"/>
                    </a:lnTo>
                    <a:lnTo>
                      <a:pt x="162" y="98"/>
                    </a:lnTo>
                    <a:lnTo>
                      <a:pt x="162" y="82"/>
                    </a:lnTo>
                    <a:lnTo>
                      <a:pt x="168" y="77"/>
                    </a:lnTo>
                    <a:lnTo>
                      <a:pt x="168" y="72"/>
                    </a:lnTo>
                    <a:lnTo>
                      <a:pt x="168" y="108"/>
                    </a:lnTo>
                    <a:lnTo>
                      <a:pt x="174" y="113"/>
                    </a:lnTo>
                    <a:lnTo>
                      <a:pt x="174" y="98"/>
                    </a:lnTo>
                    <a:lnTo>
                      <a:pt x="180" y="93"/>
                    </a:lnTo>
                    <a:lnTo>
                      <a:pt x="180" y="77"/>
                    </a:lnTo>
                    <a:lnTo>
                      <a:pt x="186" y="72"/>
                    </a:lnTo>
                    <a:lnTo>
                      <a:pt x="186" y="36"/>
                    </a:lnTo>
                    <a:lnTo>
                      <a:pt x="192" y="16"/>
                    </a:lnTo>
                    <a:lnTo>
                      <a:pt x="192" y="0"/>
                    </a:lnTo>
                    <a:lnTo>
                      <a:pt x="192" y="144"/>
                    </a:lnTo>
                    <a:lnTo>
                      <a:pt x="198" y="175"/>
                    </a:lnTo>
                    <a:lnTo>
                      <a:pt x="198" y="139"/>
                    </a:lnTo>
                    <a:lnTo>
                      <a:pt x="198" y="149"/>
                    </a:lnTo>
                    <a:lnTo>
                      <a:pt x="204" y="144"/>
                    </a:lnTo>
                    <a:lnTo>
                      <a:pt x="204" y="123"/>
                    </a:lnTo>
                    <a:lnTo>
                      <a:pt x="210" y="113"/>
                    </a:lnTo>
                    <a:lnTo>
                      <a:pt x="210" y="87"/>
                    </a:lnTo>
                    <a:lnTo>
                      <a:pt x="216" y="82"/>
                    </a:lnTo>
                    <a:lnTo>
                      <a:pt x="216" y="77"/>
                    </a:lnTo>
                    <a:lnTo>
                      <a:pt x="216" y="118"/>
                    </a:lnTo>
                    <a:lnTo>
                      <a:pt x="222" y="149"/>
                    </a:lnTo>
                    <a:lnTo>
                      <a:pt x="222" y="180"/>
                    </a:lnTo>
                    <a:lnTo>
                      <a:pt x="222" y="144"/>
                    </a:lnTo>
                    <a:lnTo>
                      <a:pt x="228" y="128"/>
                    </a:lnTo>
                    <a:lnTo>
                      <a:pt x="228" y="82"/>
                    </a:lnTo>
                    <a:lnTo>
                      <a:pt x="234" y="67"/>
                    </a:lnTo>
                    <a:lnTo>
                      <a:pt x="234" y="57"/>
                    </a:lnTo>
                    <a:lnTo>
                      <a:pt x="234" y="82"/>
                    </a:lnTo>
                    <a:lnTo>
                      <a:pt x="240" y="118"/>
                    </a:lnTo>
                    <a:lnTo>
                      <a:pt x="240" y="190"/>
                    </a:lnTo>
                    <a:lnTo>
                      <a:pt x="240" y="164"/>
                    </a:lnTo>
                    <a:lnTo>
                      <a:pt x="246" y="297"/>
                    </a:lnTo>
                    <a:lnTo>
                      <a:pt x="246" y="374"/>
                    </a:lnTo>
                    <a:lnTo>
                      <a:pt x="246" y="323"/>
                    </a:lnTo>
                    <a:lnTo>
                      <a:pt x="252" y="241"/>
                    </a:lnTo>
                    <a:lnTo>
                      <a:pt x="252" y="72"/>
                    </a:lnTo>
                    <a:lnTo>
                      <a:pt x="258" y="52"/>
                    </a:lnTo>
                    <a:lnTo>
                      <a:pt x="258" y="139"/>
                    </a:lnTo>
                    <a:lnTo>
                      <a:pt x="264" y="144"/>
                    </a:lnTo>
                    <a:lnTo>
                      <a:pt x="264" y="36"/>
                    </a:lnTo>
                    <a:lnTo>
                      <a:pt x="270" y="21"/>
                    </a:lnTo>
                    <a:lnTo>
                      <a:pt x="270" y="0"/>
                    </a:lnTo>
                    <a:lnTo>
                      <a:pt x="270" y="26"/>
                    </a:lnTo>
                    <a:lnTo>
                      <a:pt x="276" y="36"/>
                    </a:lnTo>
                    <a:lnTo>
                      <a:pt x="276" y="21"/>
                    </a:lnTo>
                    <a:lnTo>
                      <a:pt x="282" y="16"/>
                    </a:lnTo>
                    <a:lnTo>
                      <a:pt x="282" y="210"/>
                    </a:lnTo>
                    <a:lnTo>
                      <a:pt x="282" y="185"/>
                    </a:lnTo>
                    <a:lnTo>
                      <a:pt x="288" y="139"/>
                    </a:lnTo>
                    <a:lnTo>
                      <a:pt x="288" y="77"/>
                    </a:lnTo>
                    <a:lnTo>
                      <a:pt x="288" y="82"/>
                    </a:lnTo>
                    <a:lnTo>
                      <a:pt x="294" y="77"/>
                    </a:lnTo>
                    <a:lnTo>
                      <a:pt x="294" y="57"/>
                    </a:lnTo>
                    <a:lnTo>
                      <a:pt x="300" y="72"/>
                    </a:lnTo>
                    <a:lnTo>
                      <a:pt x="300" y="144"/>
                    </a:lnTo>
                    <a:lnTo>
                      <a:pt x="300" y="134"/>
                    </a:lnTo>
                    <a:lnTo>
                      <a:pt x="306" y="118"/>
                    </a:lnTo>
                    <a:lnTo>
                      <a:pt x="306" y="134"/>
                    </a:lnTo>
                    <a:lnTo>
                      <a:pt x="306" y="113"/>
                    </a:lnTo>
                    <a:lnTo>
                      <a:pt x="312" y="108"/>
                    </a:lnTo>
                    <a:lnTo>
                      <a:pt x="312" y="103"/>
                    </a:lnTo>
                    <a:lnTo>
                      <a:pt x="312" y="205"/>
                    </a:lnTo>
                    <a:lnTo>
                      <a:pt x="318" y="205"/>
                    </a:lnTo>
                    <a:lnTo>
                      <a:pt x="318" y="123"/>
                    </a:lnTo>
                    <a:lnTo>
                      <a:pt x="324" y="118"/>
                    </a:lnTo>
                    <a:lnTo>
                      <a:pt x="324" y="98"/>
                    </a:lnTo>
                    <a:lnTo>
                      <a:pt x="330" y="103"/>
                    </a:lnTo>
                    <a:lnTo>
                      <a:pt x="330" y="93"/>
                    </a:lnTo>
                    <a:lnTo>
                      <a:pt x="336" y="87"/>
                    </a:lnTo>
                    <a:lnTo>
                      <a:pt x="336" y="108"/>
                    </a:lnTo>
                  </a:path>
                </a:pathLst>
              </a:custGeom>
              <a:noFill/>
              <a:ln w="19050" cap="flat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2" name="Freeform 198"/>
              <p:cNvSpPr>
                <a:spLocks/>
              </p:cNvSpPr>
              <p:nvPr/>
            </p:nvSpPr>
            <p:spPr bwMode="auto">
              <a:xfrm>
                <a:off x="4770" y="1455"/>
                <a:ext cx="318" cy="651"/>
              </a:xfrm>
              <a:custGeom>
                <a:avLst/>
                <a:gdLst/>
                <a:ahLst/>
                <a:cxnLst>
                  <a:cxn ang="0">
                    <a:pos x="6" y="359"/>
                  </a:cxn>
                  <a:cxn ang="0">
                    <a:pos x="18" y="384"/>
                  </a:cxn>
                  <a:cxn ang="0">
                    <a:pos x="30" y="359"/>
                  </a:cxn>
                  <a:cxn ang="0">
                    <a:pos x="36" y="410"/>
                  </a:cxn>
                  <a:cxn ang="0">
                    <a:pos x="42" y="374"/>
                  </a:cxn>
                  <a:cxn ang="0">
                    <a:pos x="54" y="369"/>
                  </a:cxn>
                  <a:cxn ang="0">
                    <a:pos x="60" y="369"/>
                  </a:cxn>
                  <a:cxn ang="0">
                    <a:pos x="66" y="359"/>
                  </a:cxn>
                  <a:cxn ang="0">
                    <a:pos x="72" y="343"/>
                  </a:cxn>
                  <a:cxn ang="0">
                    <a:pos x="78" y="353"/>
                  </a:cxn>
                  <a:cxn ang="0">
                    <a:pos x="84" y="359"/>
                  </a:cxn>
                  <a:cxn ang="0">
                    <a:pos x="90" y="379"/>
                  </a:cxn>
                  <a:cxn ang="0">
                    <a:pos x="96" y="348"/>
                  </a:cxn>
                  <a:cxn ang="0">
                    <a:pos x="102" y="359"/>
                  </a:cxn>
                  <a:cxn ang="0">
                    <a:pos x="114" y="328"/>
                  </a:cxn>
                  <a:cxn ang="0">
                    <a:pos x="120" y="302"/>
                  </a:cxn>
                  <a:cxn ang="0">
                    <a:pos x="132" y="302"/>
                  </a:cxn>
                  <a:cxn ang="0">
                    <a:pos x="144" y="302"/>
                  </a:cxn>
                  <a:cxn ang="0">
                    <a:pos x="150" y="241"/>
                  </a:cxn>
                  <a:cxn ang="0">
                    <a:pos x="156" y="210"/>
                  </a:cxn>
                  <a:cxn ang="0">
                    <a:pos x="168" y="190"/>
                  </a:cxn>
                  <a:cxn ang="0">
                    <a:pos x="174" y="159"/>
                  </a:cxn>
                  <a:cxn ang="0">
                    <a:pos x="186" y="113"/>
                  </a:cxn>
                  <a:cxn ang="0">
                    <a:pos x="192" y="46"/>
                  </a:cxn>
                  <a:cxn ang="0">
                    <a:pos x="198" y="41"/>
                  </a:cxn>
                  <a:cxn ang="0">
                    <a:pos x="210" y="92"/>
                  </a:cxn>
                  <a:cxn ang="0">
                    <a:pos x="216" y="77"/>
                  </a:cxn>
                  <a:cxn ang="0">
                    <a:pos x="222" y="31"/>
                  </a:cxn>
                  <a:cxn ang="0">
                    <a:pos x="228" y="31"/>
                  </a:cxn>
                  <a:cxn ang="0">
                    <a:pos x="234" y="231"/>
                  </a:cxn>
                  <a:cxn ang="0">
                    <a:pos x="240" y="205"/>
                  </a:cxn>
                  <a:cxn ang="0">
                    <a:pos x="246" y="205"/>
                  </a:cxn>
                  <a:cxn ang="0">
                    <a:pos x="252" y="466"/>
                  </a:cxn>
                  <a:cxn ang="0">
                    <a:pos x="258" y="277"/>
                  </a:cxn>
                  <a:cxn ang="0">
                    <a:pos x="264" y="323"/>
                  </a:cxn>
                  <a:cxn ang="0">
                    <a:pos x="270" y="420"/>
                  </a:cxn>
                  <a:cxn ang="0">
                    <a:pos x="276" y="379"/>
                  </a:cxn>
                  <a:cxn ang="0">
                    <a:pos x="288" y="425"/>
                  </a:cxn>
                  <a:cxn ang="0">
                    <a:pos x="294" y="512"/>
                  </a:cxn>
                  <a:cxn ang="0">
                    <a:pos x="300" y="456"/>
                  </a:cxn>
                  <a:cxn ang="0">
                    <a:pos x="312" y="512"/>
                  </a:cxn>
                  <a:cxn ang="0">
                    <a:pos x="318" y="497"/>
                  </a:cxn>
                </a:cxnLst>
                <a:rect l="0" t="0" r="r" b="b"/>
                <a:pathLst>
                  <a:path w="318" h="651">
                    <a:moveTo>
                      <a:pt x="0" y="374"/>
                    </a:moveTo>
                    <a:lnTo>
                      <a:pt x="6" y="379"/>
                    </a:lnTo>
                    <a:lnTo>
                      <a:pt x="6" y="359"/>
                    </a:lnTo>
                    <a:lnTo>
                      <a:pt x="12" y="364"/>
                    </a:lnTo>
                    <a:lnTo>
                      <a:pt x="12" y="389"/>
                    </a:lnTo>
                    <a:lnTo>
                      <a:pt x="18" y="384"/>
                    </a:lnTo>
                    <a:lnTo>
                      <a:pt x="24" y="379"/>
                    </a:lnTo>
                    <a:lnTo>
                      <a:pt x="24" y="364"/>
                    </a:lnTo>
                    <a:lnTo>
                      <a:pt x="30" y="359"/>
                    </a:lnTo>
                    <a:lnTo>
                      <a:pt x="30" y="364"/>
                    </a:lnTo>
                    <a:lnTo>
                      <a:pt x="36" y="359"/>
                    </a:lnTo>
                    <a:lnTo>
                      <a:pt x="36" y="410"/>
                    </a:lnTo>
                    <a:lnTo>
                      <a:pt x="36" y="400"/>
                    </a:lnTo>
                    <a:lnTo>
                      <a:pt x="42" y="394"/>
                    </a:lnTo>
                    <a:lnTo>
                      <a:pt x="42" y="374"/>
                    </a:lnTo>
                    <a:lnTo>
                      <a:pt x="48" y="369"/>
                    </a:lnTo>
                    <a:lnTo>
                      <a:pt x="48" y="374"/>
                    </a:lnTo>
                    <a:lnTo>
                      <a:pt x="54" y="369"/>
                    </a:lnTo>
                    <a:lnTo>
                      <a:pt x="54" y="379"/>
                    </a:lnTo>
                    <a:lnTo>
                      <a:pt x="54" y="374"/>
                    </a:lnTo>
                    <a:lnTo>
                      <a:pt x="60" y="369"/>
                    </a:lnTo>
                    <a:lnTo>
                      <a:pt x="60" y="374"/>
                    </a:lnTo>
                    <a:lnTo>
                      <a:pt x="60" y="364"/>
                    </a:lnTo>
                    <a:lnTo>
                      <a:pt x="66" y="359"/>
                    </a:lnTo>
                    <a:lnTo>
                      <a:pt x="66" y="343"/>
                    </a:lnTo>
                    <a:lnTo>
                      <a:pt x="72" y="338"/>
                    </a:lnTo>
                    <a:lnTo>
                      <a:pt x="72" y="343"/>
                    </a:lnTo>
                    <a:lnTo>
                      <a:pt x="78" y="348"/>
                    </a:lnTo>
                    <a:lnTo>
                      <a:pt x="78" y="343"/>
                    </a:lnTo>
                    <a:lnTo>
                      <a:pt x="78" y="353"/>
                    </a:lnTo>
                    <a:lnTo>
                      <a:pt x="84" y="359"/>
                    </a:lnTo>
                    <a:lnTo>
                      <a:pt x="84" y="369"/>
                    </a:lnTo>
                    <a:lnTo>
                      <a:pt x="84" y="359"/>
                    </a:lnTo>
                    <a:lnTo>
                      <a:pt x="84" y="364"/>
                    </a:lnTo>
                    <a:lnTo>
                      <a:pt x="90" y="359"/>
                    </a:lnTo>
                    <a:lnTo>
                      <a:pt x="90" y="379"/>
                    </a:lnTo>
                    <a:lnTo>
                      <a:pt x="96" y="384"/>
                    </a:lnTo>
                    <a:lnTo>
                      <a:pt x="96" y="389"/>
                    </a:lnTo>
                    <a:lnTo>
                      <a:pt x="96" y="348"/>
                    </a:lnTo>
                    <a:lnTo>
                      <a:pt x="102" y="353"/>
                    </a:lnTo>
                    <a:lnTo>
                      <a:pt x="102" y="374"/>
                    </a:lnTo>
                    <a:lnTo>
                      <a:pt x="102" y="359"/>
                    </a:lnTo>
                    <a:lnTo>
                      <a:pt x="108" y="364"/>
                    </a:lnTo>
                    <a:lnTo>
                      <a:pt x="108" y="333"/>
                    </a:lnTo>
                    <a:lnTo>
                      <a:pt x="114" y="328"/>
                    </a:lnTo>
                    <a:lnTo>
                      <a:pt x="114" y="312"/>
                    </a:lnTo>
                    <a:lnTo>
                      <a:pt x="120" y="307"/>
                    </a:lnTo>
                    <a:lnTo>
                      <a:pt x="120" y="302"/>
                    </a:lnTo>
                    <a:lnTo>
                      <a:pt x="120" y="312"/>
                    </a:lnTo>
                    <a:lnTo>
                      <a:pt x="132" y="312"/>
                    </a:lnTo>
                    <a:lnTo>
                      <a:pt x="132" y="302"/>
                    </a:lnTo>
                    <a:lnTo>
                      <a:pt x="138" y="297"/>
                    </a:lnTo>
                    <a:lnTo>
                      <a:pt x="138" y="307"/>
                    </a:lnTo>
                    <a:lnTo>
                      <a:pt x="144" y="302"/>
                    </a:lnTo>
                    <a:lnTo>
                      <a:pt x="144" y="271"/>
                    </a:lnTo>
                    <a:lnTo>
                      <a:pt x="150" y="266"/>
                    </a:lnTo>
                    <a:lnTo>
                      <a:pt x="150" y="241"/>
                    </a:lnTo>
                    <a:lnTo>
                      <a:pt x="156" y="236"/>
                    </a:lnTo>
                    <a:lnTo>
                      <a:pt x="156" y="241"/>
                    </a:lnTo>
                    <a:lnTo>
                      <a:pt x="156" y="210"/>
                    </a:lnTo>
                    <a:lnTo>
                      <a:pt x="162" y="215"/>
                    </a:lnTo>
                    <a:lnTo>
                      <a:pt x="162" y="195"/>
                    </a:lnTo>
                    <a:lnTo>
                      <a:pt x="168" y="190"/>
                    </a:lnTo>
                    <a:lnTo>
                      <a:pt x="168" y="184"/>
                    </a:lnTo>
                    <a:lnTo>
                      <a:pt x="174" y="179"/>
                    </a:lnTo>
                    <a:lnTo>
                      <a:pt x="174" y="159"/>
                    </a:lnTo>
                    <a:lnTo>
                      <a:pt x="180" y="154"/>
                    </a:lnTo>
                    <a:lnTo>
                      <a:pt x="180" y="118"/>
                    </a:lnTo>
                    <a:lnTo>
                      <a:pt x="186" y="113"/>
                    </a:lnTo>
                    <a:lnTo>
                      <a:pt x="186" y="77"/>
                    </a:lnTo>
                    <a:lnTo>
                      <a:pt x="192" y="62"/>
                    </a:lnTo>
                    <a:lnTo>
                      <a:pt x="192" y="46"/>
                    </a:lnTo>
                    <a:lnTo>
                      <a:pt x="198" y="41"/>
                    </a:lnTo>
                    <a:lnTo>
                      <a:pt x="198" y="31"/>
                    </a:lnTo>
                    <a:lnTo>
                      <a:pt x="198" y="41"/>
                    </a:lnTo>
                    <a:lnTo>
                      <a:pt x="204" y="46"/>
                    </a:lnTo>
                    <a:lnTo>
                      <a:pt x="204" y="87"/>
                    </a:lnTo>
                    <a:lnTo>
                      <a:pt x="210" y="92"/>
                    </a:lnTo>
                    <a:lnTo>
                      <a:pt x="210" y="118"/>
                    </a:lnTo>
                    <a:lnTo>
                      <a:pt x="210" y="87"/>
                    </a:lnTo>
                    <a:lnTo>
                      <a:pt x="216" y="77"/>
                    </a:lnTo>
                    <a:lnTo>
                      <a:pt x="216" y="31"/>
                    </a:lnTo>
                    <a:lnTo>
                      <a:pt x="216" y="36"/>
                    </a:lnTo>
                    <a:lnTo>
                      <a:pt x="222" y="31"/>
                    </a:lnTo>
                    <a:lnTo>
                      <a:pt x="222" y="0"/>
                    </a:lnTo>
                    <a:lnTo>
                      <a:pt x="222" y="26"/>
                    </a:lnTo>
                    <a:lnTo>
                      <a:pt x="228" y="31"/>
                    </a:lnTo>
                    <a:lnTo>
                      <a:pt x="228" y="77"/>
                    </a:lnTo>
                    <a:lnTo>
                      <a:pt x="234" y="87"/>
                    </a:lnTo>
                    <a:lnTo>
                      <a:pt x="234" y="231"/>
                    </a:lnTo>
                    <a:lnTo>
                      <a:pt x="240" y="236"/>
                    </a:lnTo>
                    <a:lnTo>
                      <a:pt x="240" y="246"/>
                    </a:lnTo>
                    <a:lnTo>
                      <a:pt x="240" y="205"/>
                    </a:lnTo>
                    <a:lnTo>
                      <a:pt x="240" y="225"/>
                    </a:lnTo>
                    <a:lnTo>
                      <a:pt x="246" y="220"/>
                    </a:lnTo>
                    <a:lnTo>
                      <a:pt x="246" y="205"/>
                    </a:lnTo>
                    <a:lnTo>
                      <a:pt x="246" y="328"/>
                    </a:lnTo>
                    <a:lnTo>
                      <a:pt x="252" y="364"/>
                    </a:lnTo>
                    <a:lnTo>
                      <a:pt x="252" y="466"/>
                    </a:lnTo>
                    <a:lnTo>
                      <a:pt x="252" y="379"/>
                    </a:lnTo>
                    <a:lnTo>
                      <a:pt x="258" y="369"/>
                    </a:lnTo>
                    <a:lnTo>
                      <a:pt x="258" y="277"/>
                    </a:lnTo>
                    <a:lnTo>
                      <a:pt x="258" y="292"/>
                    </a:lnTo>
                    <a:lnTo>
                      <a:pt x="264" y="287"/>
                    </a:lnTo>
                    <a:lnTo>
                      <a:pt x="264" y="323"/>
                    </a:lnTo>
                    <a:lnTo>
                      <a:pt x="270" y="328"/>
                    </a:lnTo>
                    <a:lnTo>
                      <a:pt x="270" y="441"/>
                    </a:lnTo>
                    <a:lnTo>
                      <a:pt x="270" y="420"/>
                    </a:lnTo>
                    <a:lnTo>
                      <a:pt x="276" y="400"/>
                    </a:lnTo>
                    <a:lnTo>
                      <a:pt x="276" y="348"/>
                    </a:lnTo>
                    <a:lnTo>
                      <a:pt x="276" y="379"/>
                    </a:lnTo>
                    <a:lnTo>
                      <a:pt x="282" y="384"/>
                    </a:lnTo>
                    <a:lnTo>
                      <a:pt x="282" y="420"/>
                    </a:lnTo>
                    <a:lnTo>
                      <a:pt x="288" y="425"/>
                    </a:lnTo>
                    <a:lnTo>
                      <a:pt x="288" y="640"/>
                    </a:lnTo>
                    <a:lnTo>
                      <a:pt x="294" y="651"/>
                    </a:lnTo>
                    <a:lnTo>
                      <a:pt x="294" y="512"/>
                    </a:lnTo>
                    <a:lnTo>
                      <a:pt x="294" y="517"/>
                    </a:lnTo>
                    <a:lnTo>
                      <a:pt x="300" y="522"/>
                    </a:lnTo>
                    <a:lnTo>
                      <a:pt x="300" y="456"/>
                    </a:lnTo>
                    <a:lnTo>
                      <a:pt x="306" y="461"/>
                    </a:lnTo>
                    <a:lnTo>
                      <a:pt x="306" y="517"/>
                    </a:lnTo>
                    <a:lnTo>
                      <a:pt x="312" y="512"/>
                    </a:lnTo>
                    <a:lnTo>
                      <a:pt x="312" y="492"/>
                    </a:lnTo>
                    <a:lnTo>
                      <a:pt x="312" y="492"/>
                    </a:lnTo>
                    <a:lnTo>
                      <a:pt x="318" y="497"/>
                    </a:lnTo>
                    <a:lnTo>
                      <a:pt x="318" y="487"/>
                    </a:lnTo>
                    <a:lnTo>
                      <a:pt x="318" y="502"/>
                    </a:lnTo>
                  </a:path>
                </a:pathLst>
              </a:custGeom>
              <a:noFill/>
              <a:ln w="19050" cap="flat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3" name="Freeform 199"/>
              <p:cNvSpPr>
                <a:spLocks/>
              </p:cNvSpPr>
              <p:nvPr/>
            </p:nvSpPr>
            <p:spPr bwMode="auto">
              <a:xfrm>
                <a:off x="5088" y="1742"/>
                <a:ext cx="264" cy="512"/>
              </a:xfrm>
              <a:custGeom>
                <a:avLst/>
                <a:gdLst/>
                <a:ahLst/>
                <a:cxnLst>
                  <a:cxn ang="0">
                    <a:pos x="6" y="220"/>
                  </a:cxn>
                  <a:cxn ang="0">
                    <a:pos x="6" y="230"/>
                  </a:cxn>
                  <a:cxn ang="0">
                    <a:pos x="12" y="215"/>
                  </a:cxn>
                  <a:cxn ang="0">
                    <a:pos x="18" y="225"/>
                  </a:cxn>
                  <a:cxn ang="0">
                    <a:pos x="24" y="251"/>
                  </a:cxn>
                  <a:cxn ang="0">
                    <a:pos x="30" y="261"/>
                  </a:cxn>
                  <a:cxn ang="0">
                    <a:pos x="36" y="297"/>
                  </a:cxn>
                  <a:cxn ang="0">
                    <a:pos x="48" y="333"/>
                  </a:cxn>
                  <a:cxn ang="0">
                    <a:pos x="54" y="384"/>
                  </a:cxn>
                  <a:cxn ang="0">
                    <a:pos x="60" y="415"/>
                  </a:cxn>
                  <a:cxn ang="0">
                    <a:pos x="60" y="420"/>
                  </a:cxn>
                  <a:cxn ang="0">
                    <a:pos x="66" y="430"/>
                  </a:cxn>
                  <a:cxn ang="0">
                    <a:pos x="66" y="374"/>
                  </a:cxn>
                  <a:cxn ang="0">
                    <a:pos x="72" y="389"/>
                  </a:cxn>
                  <a:cxn ang="0">
                    <a:pos x="78" y="364"/>
                  </a:cxn>
                  <a:cxn ang="0">
                    <a:pos x="84" y="317"/>
                  </a:cxn>
                  <a:cxn ang="0">
                    <a:pos x="90" y="235"/>
                  </a:cxn>
                  <a:cxn ang="0">
                    <a:pos x="90" y="225"/>
                  </a:cxn>
                  <a:cxn ang="0">
                    <a:pos x="96" y="235"/>
                  </a:cxn>
                  <a:cxn ang="0">
                    <a:pos x="102" y="164"/>
                  </a:cxn>
                  <a:cxn ang="0">
                    <a:pos x="108" y="164"/>
                  </a:cxn>
                  <a:cxn ang="0">
                    <a:pos x="108" y="97"/>
                  </a:cxn>
                  <a:cxn ang="0">
                    <a:pos x="114" y="36"/>
                  </a:cxn>
                  <a:cxn ang="0">
                    <a:pos x="120" y="31"/>
                  </a:cxn>
                  <a:cxn ang="0">
                    <a:pos x="126" y="77"/>
                  </a:cxn>
                  <a:cxn ang="0">
                    <a:pos x="132" y="118"/>
                  </a:cxn>
                  <a:cxn ang="0">
                    <a:pos x="138" y="148"/>
                  </a:cxn>
                  <a:cxn ang="0">
                    <a:pos x="138" y="102"/>
                  </a:cxn>
                  <a:cxn ang="0">
                    <a:pos x="144" y="123"/>
                  </a:cxn>
                  <a:cxn ang="0">
                    <a:pos x="144" y="164"/>
                  </a:cxn>
                  <a:cxn ang="0">
                    <a:pos x="156" y="230"/>
                  </a:cxn>
                  <a:cxn ang="0">
                    <a:pos x="156" y="154"/>
                  </a:cxn>
                  <a:cxn ang="0">
                    <a:pos x="168" y="102"/>
                  </a:cxn>
                  <a:cxn ang="0">
                    <a:pos x="174" y="148"/>
                  </a:cxn>
                  <a:cxn ang="0">
                    <a:pos x="180" y="92"/>
                  </a:cxn>
                  <a:cxn ang="0">
                    <a:pos x="186" y="25"/>
                  </a:cxn>
                  <a:cxn ang="0">
                    <a:pos x="192" y="0"/>
                  </a:cxn>
                  <a:cxn ang="0">
                    <a:pos x="198" y="31"/>
                  </a:cxn>
                  <a:cxn ang="0">
                    <a:pos x="204" y="123"/>
                  </a:cxn>
                  <a:cxn ang="0">
                    <a:pos x="210" y="200"/>
                  </a:cxn>
                  <a:cxn ang="0">
                    <a:pos x="216" y="246"/>
                  </a:cxn>
                  <a:cxn ang="0">
                    <a:pos x="222" y="292"/>
                  </a:cxn>
                  <a:cxn ang="0">
                    <a:pos x="228" y="194"/>
                  </a:cxn>
                  <a:cxn ang="0">
                    <a:pos x="228" y="282"/>
                  </a:cxn>
                  <a:cxn ang="0">
                    <a:pos x="234" y="512"/>
                  </a:cxn>
                  <a:cxn ang="0">
                    <a:pos x="240" y="486"/>
                  </a:cxn>
                  <a:cxn ang="0">
                    <a:pos x="246" y="374"/>
                  </a:cxn>
                  <a:cxn ang="0">
                    <a:pos x="252" y="241"/>
                  </a:cxn>
                  <a:cxn ang="0">
                    <a:pos x="252" y="230"/>
                  </a:cxn>
                  <a:cxn ang="0">
                    <a:pos x="258" y="312"/>
                  </a:cxn>
                </a:cxnLst>
                <a:rect l="0" t="0" r="r" b="b"/>
                <a:pathLst>
                  <a:path w="264" h="512">
                    <a:moveTo>
                      <a:pt x="0" y="215"/>
                    </a:moveTo>
                    <a:lnTo>
                      <a:pt x="6" y="220"/>
                    </a:lnTo>
                    <a:lnTo>
                      <a:pt x="6" y="235"/>
                    </a:lnTo>
                    <a:lnTo>
                      <a:pt x="6" y="230"/>
                    </a:lnTo>
                    <a:lnTo>
                      <a:pt x="12" y="225"/>
                    </a:lnTo>
                    <a:lnTo>
                      <a:pt x="12" y="215"/>
                    </a:lnTo>
                    <a:lnTo>
                      <a:pt x="12" y="220"/>
                    </a:lnTo>
                    <a:lnTo>
                      <a:pt x="18" y="225"/>
                    </a:lnTo>
                    <a:lnTo>
                      <a:pt x="18" y="246"/>
                    </a:lnTo>
                    <a:lnTo>
                      <a:pt x="24" y="251"/>
                    </a:lnTo>
                    <a:lnTo>
                      <a:pt x="24" y="266"/>
                    </a:lnTo>
                    <a:lnTo>
                      <a:pt x="30" y="261"/>
                    </a:lnTo>
                    <a:lnTo>
                      <a:pt x="30" y="292"/>
                    </a:lnTo>
                    <a:lnTo>
                      <a:pt x="36" y="297"/>
                    </a:lnTo>
                    <a:lnTo>
                      <a:pt x="36" y="323"/>
                    </a:lnTo>
                    <a:lnTo>
                      <a:pt x="48" y="333"/>
                    </a:lnTo>
                    <a:lnTo>
                      <a:pt x="48" y="379"/>
                    </a:lnTo>
                    <a:lnTo>
                      <a:pt x="54" y="384"/>
                    </a:lnTo>
                    <a:lnTo>
                      <a:pt x="54" y="410"/>
                    </a:lnTo>
                    <a:lnTo>
                      <a:pt x="60" y="415"/>
                    </a:lnTo>
                    <a:lnTo>
                      <a:pt x="60" y="425"/>
                    </a:lnTo>
                    <a:lnTo>
                      <a:pt x="60" y="420"/>
                    </a:lnTo>
                    <a:lnTo>
                      <a:pt x="66" y="425"/>
                    </a:lnTo>
                    <a:lnTo>
                      <a:pt x="66" y="430"/>
                    </a:lnTo>
                    <a:lnTo>
                      <a:pt x="66" y="358"/>
                    </a:lnTo>
                    <a:lnTo>
                      <a:pt x="66" y="374"/>
                    </a:lnTo>
                    <a:lnTo>
                      <a:pt x="72" y="379"/>
                    </a:lnTo>
                    <a:lnTo>
                      <a:pt x="72" y="389"/>
                    </a:lnTo>
                    <a:lnTo>
                      <a:pt x="72" y="369"/>
                    </a:lnTo>
                    <a:lnTo>
                      <a:pt x="78" y="364"/>
                    </a:lnTo>
                    <a:lnTo>
                      <a:pt x="78" y="323"/>
                    </a:lnTo>
                    <a:lnTo>
                      <a:pt x="84" y="317"/>
                    </a:lnTo>
                    <a:lnTo>
                      <a:pt x="84" y="241"/>
                    </a:lnTo>
                    <a:lnTo>
                      <a:pt x="90" y="235"/>
                    </a:lnTo>
                    <a:lnTo>
                      <a:pt x="90" y="205"/>
                    </a:lnTo>
                    <a:lnTo>
                      <a:pt x="90" y="225"/>
                    </a:lnTo>
                    <a:lnTo>
                      <a:pt x="96" y="230"/>
                    </a:lnTo>
                    <a:lnTo>
                      <a:pt x="96" y="235"/>
                    </a:lnTo>
                    <a:lnTo>
                      <a:pt x="96" y="169"/>
                    </a:lnTo>
                    <a:lnTo>
                      <a:pt x="102" y="164"/>
                    </a:lnTo>
                    <a:lnTo>
                      <a:pt x="102" y="159"/>
                    </a:lnTo>
                    <a:lnTo>
                      <a:pt x="108" y="164"/>
                    </a:lnTo>
                    <a:lnTo>
                      <a:pt x="108" y="246"/>
                    </a:lnTo>
                    <a:lnTo>
                      <a:pt x="108" y="97"/>
                    </a:lnTo>
                    <a:lnTo>
                      <a:pt x="114" y="87"/>
                    </a:lnTo>
                    <a:lnTo>
                      <a:pt x="114" y="36"/>
                    </a:lnTo>
                    <a:lnTo>
                      <a:pt x="114" y="36"/>
                    </a:lnTo>
                    <a:lnTo>
                      <a:pt x="120" y="31"/>
                    </a:lnTo>
                    <a:lnTo>
                      <a:pt x="120" y="72"/>
                    </a:lnTo>
                    <a:lnTo>
                      <a:pt x="126" y="77"/>
                    </a:lnTo>
                    <a:lnTo>
                      <a:pt x="126" y="113"/>
                    </a:lnTo>
                    <a:lnTo>
                      <a:pt x="132" y="118"/>
                    </a:lnTo>
                    <a:lnTo>
                      <a:pt x="132" y="143"/>
                    </a:lnTo>
                    <a:lnTo>
                      <a:pt x="138" y="148"/>
                    </a:lnTo>
                    <a:lnTo>
                      <a:pt x="138" y="154"/>
                    </a:lnTo>
                    <a:lnTo>
                      <a:pt x="138" y="102"/>
                    </a:lnTo>
                    <a:lnTo>
                      <a:pt x="138" y="113"/>
                    </a:lnTo>
                    <a:lnTo>
                      <a:pt x="144" y="123"/>
                    </a:lnTo>
                    <a:lnTo>
                      <a:pt x="144" y="200"/>
                    </a:lnTo>
                    <a:lnTo>
                      <a:pt x="144" y="164"/>
                    </a:lnTo>
                    <a:lnTo>
                      <a:pt x="156" y="154"/>
                    </a:lnTo>
                    <a:lnTo>
                      <a:pt x="156" y="230"/>
                    </a:lnTo>
                    <a:lnTo>
                      <a:pt x="156" y="138"/>
                    </a:lnTo>
                    <a:lnTo>
                      <a:pt x="156" y="154"/>
                    </a:lnTo>
                    <a:lnTo>
                      <a:pt x="168" y="143"/>
                    </a:lnTo>
                    <a:lnTo>
                      <a:pt x="168" y="102"/>
                    </a:lnTo>
                    <a:lnTo>
                      <a:pt x="174" y="97"/>
                    </a:lnTo>
                    <a:lnTo>
                      <a:pt x="174" y="148"/>
                    </a:lnTo>
                    <a:lnTo>
                      <a:pt x="180" y="143"/>
                    </a:lnTo>
                    <a:lnTo>
                      <a:pt x="180" y="92"/>
                    </a:lnTo>
                    <a:lnTo>
                      <a:pt x="186" y="87"/>
                    </a:lnTo>
                    <a:lnTo>
                      <a:pt x="186" y="25"/>
                    </a:lnTo>
                    <a:lnTo>
                      <a:pt x="192" y="20"/>
                    </a:lnTo>
                    <a:lnTo>
                      <a:pt x="192" y="0"/>
                    </a:lnTo>
                    <a:lnTo>
                      <a:pt x="192" y="25"/>
                    </a:lnTo>
                    <a:lnTo>
                      <a:pt x="198" y="31"/>
                    </a:lnTo>
                    <a:lnTo>
                      <a:pt x="198" y="118"/>
                    </a:lnTo>
                    <a:lnTo>
                      <a:pt x="204" y="123"/>
                    </a:lnTo>
                    <a:lnTo>
                      <a:pt x="204" y="194"/>
                    </a:lnTo>
                    <a:lnTo>
                      <a:pt x="210" y="200"/>
                    </a:lnTo>
                    <a:lnTo>
                      <a:pt x="210" y="241"/>
                    </a:lnTo>
                    <a:lnTo>
                      <a:pt x="216" y="246"/>
                    </a:lnTo>
                    <a:lnTo>
                      <a:pt x="216" y="297"/>
                    </a:lnTo>
                    <a:lnTo>
                      <a:pt x="222" y="292"/>
                    </a:lnTo>
                    <a:lnTo>
                      <a:pt x="222" y="200"/>
                    </a:lnTo>
                    <a:lnTo>
                      <a:pt x="228" y="194"/>
                    </a:lnTo>
                    <a:lnTo>
                      <a:pt x="228" y="189"/>
                    </a:lnTo>
                    <a:lnTo>
                      <a:pt x="228" y="282"/>
                    </a:lnTo>
                    <a:lnTo>
                      <a:pt x="234" y="292"/>
                    </a:lnTo>
                    <a:lnTo>
                      <a:pt x="234" y="512"/>
                    </a:lnTo>
                    <a:lnTo>
                      <a:pt x="234" y="492"/>
                    </a:lnTo>
                    <a:lnTo>
                      <a:pt x="240" y="486"/>
                    </a:lnTo>
                    <a:lnTo>
                      <a:pt x="240" y="379"/>
                    </a:lnTo>
                    <a:lnTo>
                      <a:pt x="246" y="374"/>
                    </a:lnTo>
                    <a:lnTo>
                      <a:pt x="246" y="246"/>
                    </a:lnTo>
                    <a:lnTo>
                      <a:pt x="252" y="241"/>
                    </a:lnTo>
                    <a:lnTo>
                      <a:pt x="252" y="205"/>
                    </a:lnTo>
                    <a:lnTo>
                      <a:pt x="252" y="230"/>
                    </a:lnTo>
                    <a:lnTo>
                      <a:pt x="258" y="235"/>
                    </a:lnTo>
                    <a:lnTo>
                      <a:pt x="258" y="312"/>
                    </a:lnTo>
                    <a:lnTo>
                      <a:pt x="264" y="317"/>
                    </a:lnTo>
                  </a:path>
                </a:pathLst>
              </a:custGeom>
              <a:noFill/>
              <a:ln w="19050" cap="flat">
                <a:solidFill>
                  <a:srgbClr val="00BFB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4" name="Rectangle 200"/>
              <p:cNvSpPr>
                <a:spLocks noChangeArrowheads="1"/>
              </p:cNvSpPr>
              <p:nvPr/>
            </p:nvSpPr>
            <p:spPr bwMode="auto">
              <a:xfrm>
                <a:off x="2046" y="2787"/>
                <a:ext cx="3306" cy="1019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5" name="Rectangle 201"/>
              <p:cNvSpPr>
                <a:spLocks noChangeArrowheads="1"/>
              </p:cNvSpPr>
              <p:nvPr/>
            </p:nvSpPr>
            <p:spPr bwMode="auto">
              <a:xfrm>
                <a:off x="2046" y="2787"/>
                <a:ext cx="3306" cy="1019"/>
              </a:xfrm>
              <a:prstGeom prst="rect">
                <a:avLst/>
              </a:prstGeom>
              <a:noFill/>
              <a:ln w="19050" cap="flat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6" name="Freeform 202"/>
              <p:cNvSpPr>
                <a:spLocks/>
              </p:cNvSpPr>
              <p:nvPr/>
            </p:nvSpPr>
            <p:spPr bwMode="auto">
              <a:xfrm>
                <a:off x="2046" y="2787"/>
                <a:ext cx="1" cy="1019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99">
                    <a:moveTo>
                      <a:pt x="0" y="19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7" name="Freeform 203"/>
              <p:cNvSpPr>
                <a:spLocks/>
              </p:cNvSpPr>
              <p:nvPr/>
            </p:nvSpPr>
            <p:spPr bwMode="auto">
              <a:xfrm>
                <a:off x="2868" y="2787"/>
                <a:ext cx="1" cy="1019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99">
                    <a:moveTo>
                      <a:pt x="0" y="19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8" name="Freeform 204"/>
              <p:cNvSpPr>
                <a:spLocks/>
              </p:cNvSpPr>
              <p:nvPr/>
            </p:nvSpPr>
            <p:spPr bwMode="auto">
              <a:xfrm>
                <a:off x="3696" y="2787"/>
                <a:ext cx="1" cy="1019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99">
                    <a:moveTo>
                      <a:pt x="0" y="19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79" name="Freeform 205"/>
              <p:cNvSpPr>
                <a:spLocks/>
              </p:cNvSpPr>
              <p:nvPr/>
            </p:nvSpPr>
            <p:spPr bwMode="auto">
              <a:xfrm>
                <a:off x="4524" y="2787"/>
                <a:ext cx="1" cy="1019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99">
                    <a:moveTo>
                      <a:pt x="0" y="19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  <p:sp>
            <p:nvSpPr>
              <p:cNvPr id="380" name="Freeform 206"/>
              <p:cNvSpPr>
                <a:spLocks/>
              </p:cNvSpPr>
              <p:nvPr/>
            </p:nvSpPr>
            <p:spPr bwMode="auto">
              <a:xfrm>
                <a:off x="5352" y="2787"/>
                <a:ext cx="1" cy="1019"/>
              </a:xfrm>
              <a:custGeom>
                <a:avLst/>
                <a:gdLst/>
                <a:ahLst/>
                <a:cxnLst>
                  <a:cxn ang="0">
                    <a:pos x="0" y="199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199">
                    <a:moveTo>
                      <a:pt x="0" y="199"/>
                    </a:move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CA"/>
              </a:p>
            </p:txBody>
          </p:sp>
        </p:grpSp>
        <p:sp>
          <p:nvSpPr>
            <p:cNvPr id="10" name="Freeform 208"/>
            <p:cNvSpPr>
              <a:spLocks/>
            </p:cNvSpPr>
            <p:nvPr/>
          </p:nvSpPr>
          <p:spPr bwMode="auto">
            <a:xfrm>
              <a:off x="2046" y="3652"/>
              <a:ext cx="330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1" y="0"/>
                </a:cxn>
                <a:cxn ang="0">
                  <a:pos x="551" y="0"/>
                </a:cxn>
              </a:cxnLst>
              <a:rect l="0" t="0" r="r" b="b"/>
              <a:pathLst>
                <a:path w="551">
                  <a:moveTo>
                    <a:pt x="0" y="0"/>
                  </a:moveTo>
                  <a:lnTo>
                    <a:pt x="551" y="0"/>
                  </a:lnTo>
                  <a:lnTo>
                    <a:pt x="55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" name="Freeform 209"/>
            <p:cNvSpPr>
              <a:spLocks/>
            </p:cNvSpPr>
            <p:nvPr/>
          </p:nvSpPr>
          <p:spPr bwMode="auto">
            <a:xfrm>
              <a:off x="2046" y="3396"/>
              <a:ext cx="330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1" y="0"/>
                </a:cxn>
                <a:cxn ang="0">
                  <a:pos x="551" y="0"/>
                </a:cxn>
              </a:cxnLst>
              <a:rect l="0" t="0" r="r" b="b"/>
              <a:pathLst>
                <a:path w="551">
                  <a:moveTo>
                    <a:pt x="0" y="0"/>
                  </a:moveTo>
                  <a:lnTo>
                    <a:pt x="551" y="0"/>
                  </a:lnTo>
                  <a:lnTo>
                    <a:pt x="55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" name="Freeform 210"/>
            <p:cNvSpPr>
              <a:spLocks/>
            </p:cNvSpPr>
            <p:nvPr/>
          </p:nvSpPr>
          <p:spPr bwMode="auto">
            <a:xfrm>
              <a:off x="2046" y="3140"/>
              <a:ext cx="330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1" y="0"/>
                </a:cxn>
                <a:cxn ang="0">
                  <a:pos x="551" y="0"/>
                </a:cxn>
              </a:cxnLst>
              <a:rect l="0" t="0" r="r" b="b"/>
              <a:pathLst>
                <a:path w="551">
                  <a:moveTo>
                    <a:pt x="0" y="0"/>
                  </a:moveTo>
                  <a:lnTo>
                    <a:pt x="551" y="0"/>
                  </a:lnTo>
                  <a:lnTo>
                    <a:pt x="55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" name="Freeform 211"/>
            <p:cNvSpPr>
              <a:spLocks/>
            </p:cNvSpPr>
            <p:nvPr/>
          </p:nvSpPr>
          <p:spPr bwMode="auto">
            <a:xfrm>
              <a:off x="2046" y="2884"/>
              <a:ext cx="3306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51" y="0"/>
                </a:cxn>
                <a:cxn ang="0">
                  <a:pos x="551" y="0"/>
                </a:cxn>
              </a:cxnLst>
              <a:rect l="0" t="0" r="r" b="b"/>
              <a:pathLst>
                <a:path w="551">
                  <a:moveTo>
                    <a:pt x="0" y="0"/>
                  </a:moveTo>
                  <a:lnTo>
                    <a:pt x="551" y="0"/>
                  </a:lnTo>
                  <a:lnTo>
                    <a:pt x="55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" name="Line 212"/>
            <p:cNvSpPr>
              <a:spLocks noChangeShapeType="1"/>
            </p:cNvSpPr>
            <p:nvPr/>
          </p:nvSpPr>
          <p:spPr bwMode="auto">
            <a:xfrm>
              <a:off x="2046" y="2787"/>
              <a:ext cx="330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" name="Line 213"/>
            <p:cNvSpPr>
              <a:spLocks noChangeShapeType="1"/>
            </p:cNvSpPr>
            <p:nvPr/>
          </p:nvSpPr>
          <p:spPr bwMode="auto">
            <a:xfrm>
              <a:off x="2046" y="3806"/>
              <a:ext cx="330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" name="Line 214"/>
            <p:cNvSpPr>
              <a:spLocks noChangeShapeType="1"/>
            </p:cNvSpPr>
            <p:nvPr/>
          </p:nvSpPr>
          <p:spPr bwMode="auto">
            <a:xfrm flipV="1">
              <a:off x="5352" y="2787"/>
              <a:ext cx="1" cy="101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" name="Line 215"/>
            <p:cNvSpPr>
              <a:spLocks noChangeShapeType="1"/>
            </p:cNvSpPr>
            <p:nvPr/>
          </p:nvSpPr>
          <p:spPr bwMode="auto">
            <a:xfrm flipV="1">
              <a:off x="2046" y="2787"/>
              <a:ext cx="1" cy="101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" name="Line 216"/>
            <p:cNvSpPr>
              <a:spLocks noChangeShapeType="1"/>
            </p:cNvSpPr>
            <p:nvPr/>
          </p:nvSpPr>
          <p:spPr bwMode="auto">
            <a:xfrm>
              <a:off x="2046" y="3806"/>
              <a:ext cx="330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9" name="Line 217"/>
            <p:cNvSpPr>
              <a:spLocks noChangeShapeType="1"/>
            </p:cNvSpPr>
            <p:nvPr/>
          </p:nvSpPr>
          <p:spPr bwMode="auto">
            <a:xfrm flipV="1">
              <a:off x="2046" y="2787"/>
              <a:ext cx="1" cy="101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0" name="Line 218"/>
            <p:cNvSpPr>
              <a:spLocks noChangeShapeType="1"/>
            </p:cNvSpPr>
            <p:nvPr/>
          </p:nvSpPr>
          <p:spPr bwMode="auto">
            <a:xfrm flipV="1">
              <a:off x="2046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1" name="Line 219"/>
            <p:cNvSpPr>
              <a:spLocks noChangeShapeType="1"/>
            </p:cNvSpPr>
            <p:nvPr/>
          </p:nvSpPr>
          <p:spPr bwMode="auto">
            <a:xfrm>
              <a:off x="2046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2" name="Freeform 220"/>
            <p:cNvSpPr>
              <a:spLocks/>
            </p:cNvSpPr>
            <p:nvPr/>
          </p:nvSpPr>
          <p:spPr bwMode="auto">
            <a:xfrm>
              <a:off x="2046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3" name="Line 221"/>
            <p:cNvSpPr>
              <a:spLocks noChangeShapeType="1"/>
            </p:cNvSpPr>
            <p:nvPr/>
          </p:nvSpPr>
          <p:spPr bwMode="auto">
            <a:xfrm flipV="1">
              <a:off x="2046" y="3775"/>
              <a:ext cx="1" cy="3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4" name="Line 222"/>
            <p:cNvSpPr>
              <a:spLocks noChangeShapeType="1"/>
            </p:cNvSpPr>
            <p:nvPr/>
          </p:nvSpPr>
          <p:spPr bwMode="auto">
            <a:xfrm>
              <a:off x="2046" y="2787"/>
              <a:ext cx="1" cy="2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5" name="Rectangle 223"/>
            <p:cNvSpPr>
              <a:spLocks noChangeArrowheads="1"/>
            </p:cNvSpPr>
            <p:nvPr/>
          </p:nvSpPr>
          <p:spPr bwMode="auto">
            <a:xfrm>
              <a:off x="1968" y="3857"/>
              <a:ext cx="152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Rectangle 224"/>
            <p:cNvSpPr>
              <a:spLocks noChangeArrowheads="1"/>
            </p:cNvSpPr>
            <p:nvPr/>
          </p:nvSpPr>
          <p:spPr bwMode="auto">
            <a:xfrm>
              <a:off x="2088" y="3821"/>
              <a:ext cx="5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Line 225"/>
            <p:cNvSpPr>
              <a:spLocks noChangeShapeType="1"/>
            </p:cNvSpPr>
            <p:nvPr/>
          </p:nvSpPr>
          <p:spPr bwMode="auto">
            <a:xfrm flipV="1">
              <a:off x="229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8" name="Line 226"/>
            <p:cNvSpPr>
              <a:spLocks noChangeShapeType="1"/>
            </p:cNvSpPr>
            <p:nvPr/>
          </p:nvSpPr>
          <p:spPr bwMode="auto">
            <a:xfrm>
              <a:off x="229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29" name="Freeform 227"/>
            <p:cNvSpPr>
              <a:spLocks/>
            </p:cNvSpPr>
            <p:nvPr/>
          </p:nvSpPr>
          <p:spPr bwMode="auto">
            <a:xfrm>
              <a:off x="229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0" name="Line 228"/>
            <p:cNvSpPr>
              <a:spLocks noChangeShapeType="1"/>
            </p:cNvSpPr>
            <p:nvPr/>
          </p:nvSpPr>
          <p:spPr bwMode="auto">
            <a:xfrm flipV="1">
              <a:off x="2436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1" name="Line 229"/>
            <p:cNvSpPr>
              <a:spLocks noChangeShapeType="1"/>
            </p:cNvSpPr>
            <p:nvPr/>
          </p:nvSpPr>
          <p:spPr bwMode="auto">
            <a:xfrm>
              <a:off x="2436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2" name="Freeform 230"/>
            <p:cNvSpPr>
              <a:spLocks/>
            </p:cNvSpPr>
            <p:nvPr/>
          </p:nvSpPr>
          <p:spPr bwMode="auto">
            <a:xfrm>
              <a:off x="2436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3" name="Line 231"/>
            <p:cNvSpPr>
              <a:spLocks noChangeShapeType="1"/>
            </p:cNvSpPr>
            <p:nvPr/>
          </p:nvSpPr>
          <p:spPr bwMode="auto">
            <a:xfrm flipV="1">
              <a:off x="2538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4" name="Line 232"/>
            <p:cNvSpPr>
              <a:spLocks noChangeShapeType="1"/>
            </p:cNvSpPr>
            <p:nvPr/>
          </p:nvSpPr>
          <p:spPr bwMode="auto">
            <a:xfrm>
              <a:off x="2538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5" name="Freeform 233"/>
            <p:cNvSpPr>
              <a:spLocks/>
            </p:cNvSpPr>
            <p:nvPr/>
          </p:nvSpPr>
          <p:spPr bwMode="auto">
            <a:xfrm>
              <a:off x="2538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6" name="Line 234"/>
            <p:cNvSpPr>
              <a:spLocks noChangeShapeType="1"/>
            </p:cNvSpPr>
            <p:nvPr/>
          </p:nvSpPr>
          <p:spPr bwMode="auto">
            <a:xfrm flipV="1">
              <a:off x="262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7" name="Line 235"/>
            <p:cNvSpPr>
              <a:spLocks noChangeShapeType="1"/>
            </p:cNvSpPr>
            <p:nvPr/>
          </p:nvSpPr>
          <p:spPr bwMode="auto">
            <a:xfrm>
              <a:off x="262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8" name="Freeform 236"/>
            <p:cNvSpPr>
              <a:spLocks/>
            </p:cNvSpPr>
            <p:nvPr/>
          </p:nvSpPr>
          <p:spPr bwMode="auto">
            <a:xfrm>
              <a:off x="262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39" name="Line 237"/>
            <p:cNvSpPr>
              <a:spLocks noChangeShapeType="1"/>
            </p:cNvSpPr>
            <p:nvPr/>
          </p:nvSpPr>
          <p:spPr bwMode="auto">
            <a:xfrm flipV="1">
              <a:off x="2688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0" name="Line 238"/>
            <p:cNvSpPr>
              <a:spLocks noChangeShapeType="1"/>
            </p:cNvSpPr>
            <p:nvPr/>
          </p:nvSpPr>
          <p:spPr bwMode="auto">
            <a:xfrm>
              <a:off x="2688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1" name="Freeform 239"/>
            <p:cNvSpPr>
              <a:spLocks/>
            </p:cNvSpPr>
            <p:nvPr/>
          </p:nvSpPr>
          <p:spPr bwMode="auto">
            <a:xfrm>
              <a:off x="2688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2" name="Line 240"/>
            <p:cNvSpPr>
              <a:spLocks noChangeShapeType="1"/>
            </p:cNvSpPr>
            <p:nvPr/>
          </p:nvSpPr>
          <p:spPr bwMode="auto">
            <a:xfrm flipV="1">
              <a:off x="274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3" name="Line 241"/>
            <p:cNvSpPr>
              <a:spLocks noChangeShapeType="1"/>
            </p:cNvSpPr>
            <p:nvPr/>
          </p:nvSpPr>
          <p:spPr bwMode="auto">
            <a:xfrm>
              <a:off x="274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4" name="Freeform 242"/>
            <p:cNvSpPr>
              <a:spLocks/>
            </p:cNvSpPr>
            <p:nvPr/>
          </p:nvSpPr>
          <p:spPr bwMode="auto">
            <a:xfrm>
              <a:off x="274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5" name="Line 243"/>
            <p:cNvSpPr>
              <a:spLocks noChangeShapeType="1"/>
            </p:cNvSpPr>
            <p:nvPr/>
          </p:nvSpPr>
          <p:spPr bwMode="auto">
            <a:xfrm flipV="1">
              <a:off x="279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6" name="Line 244"/>
            <p:cNvSpPr>
              <a:spLocks noChangeShapeType="1"/>
            </p:cNvSpPr>
            <p:nvPr/>
          </p:nvSpPr>
          <p:spPr bwMode="auto">
            <a:xfrm>
              <a:off x="279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7" name="Freeform 245"/>
            <p:cNvSpPr>
              <a:spLocks/>
            </p:cNvSpPr>
            <p:nvPr/>
          </p:nvSpPr>
          <p:spPr bwMode="auto">
            <a:xfrm>
              <a:off x="279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8" name="Line 246"/>
            <p:cNvSpPr>
              <a:spLocks noChangeShapeType="1"/>
            </p:cNvSpPr>
            <p:nvPr/>
          </p:nvSpPr>
          <p:spPr bwMode="auto">
            <a:xfrm flipV="1">
              <a:off x="283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49" name="Line 247"/>
            <p:cNvSpPr>
              <a:spLocks noChangeShapeType="1"/>
            </p:cNvSpPr>
            <p:nvPr/>
          </p:nvSpPr>
          <p:spPr bwMode="auto">
            <a:xfrm>
              <a:off x="283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0" name="Freeform 248"/>
            <p:cNvSpPr>
              <a:spLocks/>
            </p:cNvSpPr>
            <p:nvPr/>
          </p:nvSpPr>
          <p:spPr bwMode="auto">
            <a:xfrm>
              <a:off x="283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1" name="Line 249"/>
            <p:cNvSpPr>
              <a:spLocks noChangeShapeType="1"/>
            </p:cNvSpPr>
            <p:nvPr/>
          </p:nvSpPr>
          <p:spPr bwMode="auto">
            <a:xfrm flipV="1">
              <a:off x="2868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2" name="Line 250"/>
            <p:cNvSpPr>
              <a:spLocks noChangeShapeType="1"/>
            </p:cNvSpPr>
            <p:nvPr/>
          </p:nvSpPr>
          <p:spPr bwMode="auto">
            <a:xfrm>
              <a:off x="2868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3" name="Freeform 251"/>
            <p:cNvSpPr>
              <a:spLocks/>
            </p:cNvSpPr>
            <p:nvPr/>
          </p:nvSpPr>
          <p:spPr bwMode="auto">
            <a:xfrm>
              <a:off x="2868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4" name="Line 252"/>
            <p:cNvSpPr>
              <a:spLocks noChangeShapeType="1"/>
            </p:cNvSpPr>
            <p:nvPr/>
          </p:nvSpPr>
          <p:spPr bwMode="auto">
            <a:xfrm flipV="1">
              <a:off x="2868" y="3775"/>
              <a:ext cx="1" cy="3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5" name="Line 253"/>
            <p:cNvSpPr>
              <a:spLocks noChangeShapeType="1"/>
            </p:cNvSpPr>
            <p:nvPr/>
          </p:nvSpPr>
          <p:spPr bwMode="auto">
            <a:xfrm>
              <a:off x="2868" y="2787"/>
              <a:ext cx="1" cy="2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6" name="Rectangle 254"/>
            <p:cNvSpPr>
              <a:spLocks noChangeArrowheads="1"/>
            </p:cNvSpPr>
            <p:nvPr/>
          </p:nvSpPr>
          <p:spPr bwMode="auto">
            <a:xfrm>
              <a:off x="2790" y="3857"/>
              <a:ext cx="152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7" name="Rectangle 255"/>
            <p:cNvSpPr>
              <a:spLocks noChangeArrowheads="1"/>
            </p:cNvSpPr>
            <p:nvPr/>
          </p:nvSpPr>
          <p:spPr bwMode="auto">
            <a:xfrm>
              <a:off x="2910" y="3821"/>
              <a:ext cx="5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" name="Line 256"/>
            <p:cNvSpPr>
              <a:spLocks noChangeShapeType="1"/>
            </p:cNvSpPr>
            <p:nvPr/>
          </p:nvSpPr>
          <p:spPr bwMode="auto">
            <a:xfrm flipV="1">
              <a:off x="312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59" name="Line 257"/>
            <p:cNvSpPr>
              <a:spLocks noChangeShapeType="1"/>
            </p:cNvSpPr>
            <p:nvPr/>
          </p:nvSpPr>
          <p:spPr bwMode="auto">
            <a:xfrm>
              <a:off x="312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0" name="Freeform 258"/>
            <p:cNvSpPr>
              <a:spLocks/>
            </p:cNvSpPr>
            <p:nvPr/>
          </p:nvSpPr>
          <p:spPr bwMode="auto">
            <a:xfrm>
              <a:off x="312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1" name="Line 259"/>
            <p:cNvSpPr>
              <a:spLocks noChangeShapeType="1"/>
            </p:cNvSpPr>
            <p:nvPr/>
          </p:nvSpPr>
          <p:spPr bwMode="auto">
            <a:xfrm flipV="1">
              <a:off x="3264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2" name="Line 260"/>
            <p:cNvSpPr>
              <a:spLocks noChangeShapeType="1"/>
            </p:cNvSpPr>
            <p:nvPr/>
          </p:nvSpPr>
          <p:spPr bwMode="auto">
            <a:xfrm>
              <a:off x="3264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3" name="Freeform 261"/>
            <p:cNvSpPr>
              <a:spLocks/>
            </p:cNvSpPr>
            <p:nvPr/>
          </p:nvSpPr>
          <p:spPr bwMode="auto">
            <a:xfrm>
              <a:off x="3264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4" name="Line 262"/>
            <p:cNvSpPr>
              <a:spLocks noChangeShapeType="1"/>
            </p:cNvSpPr>
            <p:nvPr/>
          </p:nvSpPr>
          <p:spPr bwMode="auto">
            <a:xfrm flipV="1">
              <a:off x="3366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5" name="Line 263"/>
            <p:cNvSpPr>
              <a:spLocks noChangeShapeType="1"/>
            </p:cNvSpPr>
            <p:nvPr/>
          </p:nvSpPr>
          <p:spPr bwMode="auto">
            <a:xfrm>
              <a:off x="3366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6" name="Freeform 264"/>
            <p:cNvSpPr>
              <a:spLocks/>
            </p:cNvSpPr>
            <p:nvPr/>
          </p:nvSpPr>
          <p:spPr bwMode="auto">
            <a:xfrm>
              <a:off x="3366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7" name="Line 265"/>
            <p:cNvSpPr>
              <a:spLocks noChangeShapeType="1"/>
            </p:cNvSpPr>
            <p:nvPr/>
          </p:nvSpPr>
          <p:spPr bwMode="auto">
            <a:xfrm flipV="1">
              <a:off x="345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8" name="Line 266"/>
            <p:cNvSpPr>
              <a:spLocks noChangeShapeType="1"/>
            </p:cNvSpPr>
            <p:nvPr/>
          </p:nvSpPr>
          <p:spPr bwMode="auto">
            <a:xfrm>
              <a:off x="345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69" name="Freeform 267"/>
            <p:cNvSpPr>
              <a:spLocks/>
            </p:cNvSpPr>
            <p:nvPr/>
          </p:nvSpPr>
          <p:spPr bwMode="auto">
            <a:xfrm>
              <a:off x="345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0" name="Line 268"/>
            <p:cNvSpPr>
              <a:spLocks noChangeShapeType="1"/>
            </p:cNvSpPr>
            <p:nvPr/>
          </p:nvSpPr>
          <p:spPr bwMode="auto">
            <a:xfrm flipV="1">
              <a:off x="351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1" name="Line 269"/>
            <p:cNvSpPr>
              <a:spLocks noChangeShapeType="1"/>
            </p:cNvSpPr>
            <p:nvPr/>
          </p:nvSpPr>
          <p:spPr bwMode="auto">
            <a:xfrm>
              <a:off x="351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2" name="Freeform 270"/>
            <p:cNvSpPr>
              <a:spLocks/>
            </p:cNvSpPr>
            <p:nvPr/>
          </p:nvSpPr>
          <p:spPr bwMode="auto">
            <a:xfrm>
              <a:off x="351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3" name="Line 271"/>
            <p:cNvSpPr>
              <a:spLocks noChangeShapeType="1"/>
            </p:cNvSpPr>
            <p:nvPr/>
          </p:nvSpPr>
          <p:spPr bwMode="auto">
            <a:xfrm flipV="1">
              <a:off x="357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4" name="Line 272"/>
            <p:cNvSpPr>
              <a:spLocks noChangeShapeType="1"/>
            </p:cNvSpPr>
            <p:nvPr/>
          </p:nvSpPr>
          <p:spPr bwMode="auto">
            <a:xfrm>
              <a:off x="357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5" name="Freeform 273"/>
            <p:cNvSpPr>
              <a:spLocks/>
            </p:cNvSpPr>
            <p:nvPr/>
          </p:nvSpPr>
          <p:spPr bwMode="auto">
            <a:xfrm>
              <a:off x="357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6" name="Line 274"/>
            <p:cNvSpPr>
              <a:spLocks noChangeShapeType="1"/>
            </p:cNvSpPr>
            <p:nvPr/>
          </p:nvSpPr>
          <p:spPr bwMode="auto">
            <a:xfrm flipV="1">
              <a:off x="3618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7" name="Line 275"/>
            <p:cNvSpPr>
              <a:spLocks noChangeShapeType="1"/>
            </p:cNvSpPr>
            <p:nvPr/>
          </p:nvSpPr>
          <p:spPr bwMode="auto">
            <a:xfrm>
              <a:off x="3618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8" name="Freeform 276"/>
            <p:cNvSpPr>
              <a:spLocks/>
            </p:cNvSpPr>
            <p:nvPr/>
          </p:nvSpPr>
          <p:spPr bwMode="auto">
            <a:xfrm>
              <a:off x="3618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79" name="Line 277"/>
            <p:cNvSpPr>
              <a:spLocks noChangeShapeType="1"/>
            </p:cNvSpPr>
            <p:nvPr/>
          </p:nvSpPr>
          <p:spPr bwMode="auto">
            <a:xfrm flipV="1">
              <a:off x="366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0" name="Line 278"/>
            <p:cNvSpPr>
              <a:spLocks noChangeShapeType="1"/>
            </p:cNvSpPr>
            <p:nvPr/>
          </p:nvSpPr>
          <p:spPr bwMode="auto">
            <a:xfrm>
              <a:off x="366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1" name="Freeform 279"/>
            <p:cNvSpPr>
              <a:spLocks/>
            </p:cNvSpPr>
            <p:nvPr/>
          </p:nvSpPr>
          <p:spPr bwMode="auto">
            <a:xfrm>
              <a:off x="366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2" name="Line 280"/>
            <p:cNvSpPr>
              <a:spLocks noChangeShapeType="1"/>
            </p:cNvSpPr>
            <p:nvPr/>
          </p:nvSpPr>
          <p:spPr bwMode="auto">
            <a:xfrm flipV="1">
              <a:off x="3696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3" name="Line 281"/>
            <p:cNvSpPr>
              <a:spLocks noChangeShapeType="1"/>
            </p:cNvSpPr>
            <p:nvPr/>
          </p:nvSpPr>
          <p:spPr bwMode="auto">
            <a:xfrm>
              <a:off x="3696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4" name="Freeform 282"/>
            <p:cNvSpPr>
              <a:spLocks/>
            </p:cNvSpPr>
            <p:nvPr/>
          </p:nvSpPr>
          <p:spPr bwMode="auto">
            <a:xfrm>
              <a:off x="3696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5" name="Line 283"/>
            <p:cNvSpPr>
              <a:spLocks noChangeShapeType="1"/>
            </p:cNvSpPr>
            <p:nvPr/>
          </p:nvSpPr>
          <p:spPr bwMode="auto">
            <a:xfrm flipV="1">
              <a:off x="3696" y="3775"/>
              <a:ext cx="1" cy="3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6" name="Line 284"/>
            <p:cNvSpPr>
              <a:spLocks noChangeShapeType="1"/>
            </p:cNvSpPr>
            <p:nvPr/>
          </p:nvSpPr>
          <p:spPr bwMode="auto">
            <a:xfrm>
              <a:off x="3696" y="2787"/>
              <a:ext cx="1" cy="2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87" name="Rectangle 285"/>
            <p:cNvSpPr>
              <a:spLocks noChangeArrowheads="1"/>
            </p:cNvSpPr>
            <p:nvPr/>
          </p:nvSpPr>
          <p:spPr bwMode="auto">
            <a:xfrm>
              <a:off x="3618" y="3857"/>
              <a:ext cx="152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8" name="Rectangle 286"/>
            <p:cNvSpPr>
              <a:spLocks noChangeArrowheads="1"/>
            </p:cNvSpPr>
            <p:nvPr/>
          </p:nvSpPr>
          <p:spPr bwMode="auto">
            <a:xfrm>
              <a:off x="3738" y="3821"/>
              <a:ext cx="5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2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89" name="Line 287"/>
            <p:cNvSpPr>
              <a:spLocks noChangeShapeType="1"/>
            </p:cNvSpPr>
            <p:nvPr/>
          </p:nvSpPr>
          <p:spPr bwMode="auto">
            <a:xfrm flipV="1">
              <a:off x="394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0" name="Line 288"/>
            <p:cNvSpPr>
              <a:spLocks noChangeShapeType="1"/>
            </p:cNvSpPr>
            <p:nvPr/>
          </p:nvSpPr>
          <p:spPr bwMode="auto">
            <a:xfrm>
              <a:off x="394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1" name="Freeform 289"/>
            <p:cNvSpPr>
              <a:spLocks/>
            </p:cNvSpPr>
            <p:nvPr/>
          </p:nvSpPr>
          <p:spPr bwMode="auto">
            <a:xfrm>
              <a:off x="394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2" name="Line 290"/>
            <p:cNvSpPr>
              <a:spLocks noChangeShapeType="1"/>
            </p:cNvSpPr>
            <p:nvPr/>
          </p:nvSpPr>
          <p:spPr bwMode="auto">
            <a:xfrm flipV="1">
              <a:off x="409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3" name="Line 291"/>
            <p:cNvSpPr>
              <a:spLocks noChangeShapeType="1"/>
            </p:cNvSpPr>
            <p:nvPr/>
          </p:nvSpPr>
          <p:spPr bwMode="auto">
            <a:xfrm>
              <a:off x="409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4" name="Freeform 292"/>
            <p:cNvSpPr>
              <a:spLocks/>
            </p:cNvSpPr>
            <p:nvPr/>
          </p:nvSpPr>
          <p:spPr bwMode="auto">
            <a:xfrm>
              <a:off x="409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5" name="Line 293"/>
            <p:cNvSpPr>
              <a:spLocks noChangeShapeType="1"/>
            </p:cNvSpPr>
            <p:nvPr/>
          </p:nvSpPr>
          <p:spPr bwMode="auto">
            <a:xfrm flipV="1">
              <a:off x="4194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6" name="Line 294"/>
            <p:cNvSpPr>
              <a:spLocks noChangeShapeType="1"/>
            </p:cNvSpPr>
            <p:nvPr/>
          </p:nvSpPr>
          <p:spPr bwMode="auto">
            <a:xfrm>
              <a:off x="4194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7" name="Freeform 295"/>
            <p:cNvSpPr>
              <a:spLocks/>
            </p:cNvSpPr>
            <p:nvPr/>
          </p:nvSpPr>
          <p:spPr bwMode="auto">
            <a:xfrm>
              <a:off x="4194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8" name="Line 296"/>
            <p:cNvSpPr>
              <a:spLocks noChangeShapeType="1"/>
            </p:cNvSpPr>
            <p:nvPr/>
          </p:nvSpPr>
          <p:spPr bwMode="auto">
            <a:xfrm flipV="1">
              <a:off x="427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99" name="Line 297"/>
            <p:cNvSpPr>
              <a:spLocks noChangeShapeType="1"/>
            </p:cNvSpPr>
            <p:nvPr/>
          </p:nvSpPr>
          <p:spPr bwMode="auto">
            <a:xfrm>
              <a:off x="427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0" name="Freeform 298"/>
            <p:cNvSpPr>
              <a:spLocks/>
            </p:cNvSpPr>
            <p:nvPr/>
          </p:nvSpPr>
          <p:spPr bwMode="auto">
            <a:xfrm>
              <a:off x="427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1" name="Line 299"/>
            <p:cNvSpPr>
              <a:spLocks noChangeShapeType="1"/>
            </p:cNvSpPr>
            <p:nvPr/>
          </p:nvSpPr>
          <p:spPr bwMode="auto">
            <a:xfrm flipV="1">
              <a:off x="4338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2" name="Line 300"/>
            <p:cNvSpPr>
              <a:spLocks noChangeShapeType="1"/>
            </p:cNvSpPr>
            <p:nvPr/>
          </p:nvSpPr>
          <p:spPr bwMode="auto">
            <a:xfrm>
              <a:off x="4338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3" name="Freeform 301"/>
            <p:cNvSpPr>
              <a:spLocks/>
            </p:cNvSpPr>
            <p:nvPr/>
          </p:nvSpPr>
          <p:spPr bwMode="auto">
            <a:xfrm>
              <a:off x="4338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4" name="Line 302"/>
            <p:cNvSpPr>
              <a:spLocks noChangeShapeType="1"/>
            </p:cNvSpPr>
            <p:nvPr/>
          </p:nvSpPr>
          <p:spPr bwMode="auto">
            <a:xfrm flipV="1">
              <a:off x="439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5" name="Line 303"/>
            <p:cNvSpPr>
              <a:spLocks noChangeShapeType="1"/>
            </p:cNvSpPr>
            <p:nvPr/>
          </p:nvSpPr>
          <p:spPr bwMode="auto">
            <a:xfrm>
              <a:off x="439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6" name="Freeform 304"/>
            <p:cNvSpPr>
              <a:spLocks/>
            </p:cNvSpPr>
            <p:nvPr/>
          </p:nvSpPr>
          <p:spPr bwMode="auto">
            <a:xfrm>
              <a:off x="439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7" name="Line 305"/>
            <p:cNvSpPr>
              <a:spLocks noChangeShapeType="1"/>
            </p:cNvSpPr>
            <p:nvPr/>
          </p:nvSpPr>
          <p:spPr bwMode="auto">
            <a:xfrm flipV="1">
              <a:off x="444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8" name="Line 306"/>
            <p:cNvSpPr>
              <a:spLocks noChangeShapeType="1"/>
            </p:cNvSpPr>
            <p:nvPr/>
          </p:nvSpPr>
          <p:spPr bwMode="auto">
            <a:xfrm>
              <a:off x="444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09" name="Freeform 307"/>
            <p:cNvSpPr>
              <a:spLocks/>
            </p:cNvSpPr>
            <p:nvPr/>
          </p:nvSpPr>
          <p:spPr bwMode="auto">
            <a:xfrm>
              <a:off x="444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0" name="Line 308"/>
            <p:cNvSpPr>
              <a:spLocks noChangeShapeType="1"/>
            </p:cNvSpPr>
            <p:nvPr/>
          </p:nvSpPr>
          <p:spPr bwMode="auto">
            <a:xfrm flipV="1">
              <a:off x="448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1" name="Line 309"/>
            <p:cNvSpPr>
              <a:spLocks noChangeShapeType="1"/>
            </p:cNvSpPr>
            <p:nvPr/>
          </p:nvSpPr>
          <p:spPr bwMode="auto">
            <a:xfrm>
              <a:off x="448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2" name="Freeform 310"/>
            <p:cNvSpPr>
              <a:spLocks/>
            </p:cNvSpPr>
            <p:nvPr/>
          </p:nvSpPr>
          <p:spPr bwMode="auto">
            <a:xfrm>
              <a:off x="448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3" name="Line 311"/>
            <p:cNvSpPr>
              <a:spLocks noChangeShapeType="1"/>
            </p:cNvSpPr>
            <p:nvPr/>
          </p:nvSpPr>
          <p:spPr bwMode="auto">
            <a:xfrm flipV="1">
              <a:off x="4524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4" name="Line 312"/>
            <p:cNvSpPr>
              <a:spLocks noChangeShapeType="1"/>
            </p:cNvSpPr>
            <p:nvPr/>
          </p:nvSpPr>
          <p:spPr bwMode="auto">
            <a:xfrm>
              <a:off x="4524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5" name="Freeform 313"/>
            <p:cNvSpPr>
              <a:spLocks/>
            </p:cNvSpPr>
            <p:nvPr/>
          </p:nvSpPr>
          <p:spPr bwMode="auto">
            <a:xfrm>
              <a:off x="4524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6" name="Line 314"/>
            <p:cNvSpPr>
              <a:spLocks noChangeShapeType="1"/>
            </p:cNvSpPr>
            <p:nvPr/>
          </p:nvSpPr>
          <p:spPr bwMode="auto">
            <a:xfrm flipV="1">
              <a:off x="4524" y="3775"/>
              <a:ext cx="1" cy="3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7" name="Line 315"/>
            <p:cNvSpPr>
              <a:spLocks noChangeShapeType="1"/>
            </p:cNvSpPr>
            <p:nvPr/>
          </p:nvSpPr>
          <p:spPr bwMode="auto">
            <a:xfrm>
              <a:off x="4524" y="2787"/>
              <a:ext cx="1" cy="2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18" name="Rectangle 316"/>
            <p:cNvSpPr>
              <a:spLocks noChangeArrowheads="1"/>
            </p:cNvSpPr>
            <p:nvPr/>
          </p:nvSpPr>
          <p:spPr bwMode="auto">
            <a:xfrm>
              <a:off x="4446" y="3857"/>
              <a:ext cx="152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9" name="Rectangle 317"/>
            <p:cNvSpPr>
              <a:spLocks noChangeArrowheads="1"/>
            </p:cNvSpPr>
            <p:nvPr/>
          </p:nvSpPr>
          <p:spPr bwMode="auto">
            <a:xfrm>
              <a:off x="4566" y="3821"/>
              <a:ext cx="5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3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20" name="Line 318"/>
            <p:cNvSpPr>
              <a:spLocks noChangeShapeType="1"/>
            </p:cNvSpPr>
            <p:nvPr/>
          </p:nvSpPr>
          <p:spPr bwMode="auto">
            <a:xfrm flipV="1">
              <a:off x="477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1" name="Line 319"/>
            <p:cNvSpPr>
              <a:spLocks noChangeShapeType="1"/>
            </p:cNvSpPr>
            <p:nvPr/>
          </p:nvSpPr>
          <p:spPr bwMode="auto">
            <a:xfrm>
              <a:off x="477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2" name="Freeform 320"/>
            <p:cNvSpPr>
              <a:spLocks/>
            </p:cNvSpPr>
            <p:nvPr/>
          </p:nvSpPr>
          <p:spPr bwMode="auto">
            <a:xfrm>
              <a:off x="477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3" name="Line 321"/>
            <p:cNvSpPr>
              <a:spLocks noChangeShapeType="1"/>
            </p:cNvSpPr>
            <p:nvPr/>
          </p:nvSpPr>
          <p:spPr bwMode="auto">
            <a:xfrm flipV="1">
              <a:off x="4914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4" name="Line 322"/>
            <p:cNvSpPr>
              <a:spLocks noChangeShapeType="1"/>
            </p:cNvSpPr>
            <p:nvPr/>
          </p:nvSpPr>
          <p:spPr bwMode="auto">
            <a:xfrm>
              <a:off x="4914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5" name="Freeform 323"/>
            <p:cNvSpPr>
              <a:spLocks/>
            </p:cNvSpPr>
            <p:nvPr/>
          </p:nvSpPr>
          <p:spPr bwMode="auto">
            <a:xfrm>
              <a:off x="4914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6" name="Line 324"/>
            <p:cNvSpPr>
              <a:spLocks noChangeShapeType="1"/>
            </p:cNvSpPr>
            <p:nvPr/>
          </p:nvSpPr>
          <p:spPr bwMode="auto">
            <a:xfrm flipV="1">
              <a:off x="502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7" name="Line 325"/>
            <p:cNvSpPr>
              <a:spLocks noChangeShapeType="1"/>
            </p:cNvSpPr>
            <p:nvPr/>
          </p:nvSpPr>
          <p:spPr bwMode="auto">
            <a:xfrm>
              <a:off x="502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8" name="Freeform 326"/>
            <p:cNvSpPr>
              <a:spLocks/>
            </p:cNvSpPr>
            <p:nvPr/>
          </p:nvSpPr>
          <p:spPr bwMode="auto">
            <a:xfrm>
              <a:off x="502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29" name="Line 327"/>
            <p:cNvSpPr>
              <a:spLocks noChangeShapeType="1"/>
            </p:cNvSpPr>
            <p:nvPr/>
          </p:nvSpPr>
          <p:spPr bwMode="auto">
            <a:xfrm flipV="1">
              <a:off x="510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0" name="Line 328"/>
            <p:cNvSpPr>
              <a:spLocks noChangeShapeType="1"/>
            </p:cNvSpPr>
            <p:nvPr/>
          </p:nvSpPr>
          <p:spPr bwMode="auto">
            <a:xfrm>
              <a:off x="510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1" name="Freeform 329"/>
            <p:cNvSpPr>
              <a:spLocks/>
            </p:cNvSpPr>
            <p:nvPr/>
          </p:nvSpPr>
          <p:spPr bwMode="auto">
            <a:xfrm>
              <a:off x="510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2" name="Line 330"/>
            <p:cNvSpPr>
              <a:spLocks noChangeShapeType="1"/>
            </p:cNvSpPr>
            <p:nvPr/>
          </p:nvSpPr>
          <p:spPr bwMode="auto">
            <a:xfrm flipV="1">
              <a:off x="5166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3" name="Line 331"/>
            <p:cNvSpPr>
              <a:spLocks noChangeShapeType="1"/>
            </p:cNvSpPr>
            <p:nvPr/>
          </p:nvSpPr>
          <p:spPr bwMode="auto">
            <a:xfrm>
              <a:off x="5166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4" name="Freeform 332"/>
            <p:cNvSpPr>
              <a:spLocks/>
            </p:cNvSpPr>
            <p:nvPr/>
          </p:nvSpPr>
          <p:spPr bwMode="auto">
            <a:xfrm>
              <a:off x="5166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5" name="Line 333"/>
            <p:cNvSpPr>
              <a:spLocks noChangeShapeType="1"/>
            </p:cNvSpPr>
            <p:nvPr/>
          </p:nvSpPr>
          <p:spPr bwMode="auto">
            <a:xfrm flipV="1">
              <a:off x="522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6" name="Line 334"/>
            <p:cNvSpPr>
              <a:spLocks noChangeShapeType="1"/>
            </p:cNvSpPr>
            <p:nvPr/>
          </p:nvSpPr>
          <p:spPr bwMode="auto">
            <a:xfrm>
              <a:off x="522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7" name="Freeform 335"/>
            <p:cNvSpPr>
              <a:spLocks/>
            </p:cNvSpPr>
            <p:nvPr/>
          </p:nvSpPr>
          <p:spPr bwMode="auto">
            <a:xfrm>
              <a:off x="522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8" name="Line 336"/>
            <p:cNvSpPr>
              <a:spLocks noChangeShapeType="1"/>
            </p:cNvSpPr>
            <p:nvPr/>
          </p:nvSpPr>
          <p:spPr bwMode="auto">
            <a:xfrm flipV="1">
              <a:off x="5268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39" name="Line 337"/>
            <p:cNvSpPr>
              <a:spLocks noChangeShapeType="1"/>
            </p:cNvSpPr>
            <p:nvPr/>
          </p:nvSpPr>
          <p:spPr bwMode="auto">
            <a:xfrm>
              <a:off x="5268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0" name="Freeform 338"/>
            <p:cNvSpPr>
              <a:spLocks/>
            </p:cNvSpPr>
            <p:nvPr/>
          </p:nvSpPr>
          <p:spPr bwMode="auto">
            <a:xfrm>
              <a:off x="5268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1" name="Line 339"/>
            <p:cNvSpPr>
              <a:spLocks noChangeShapeType="1"/>
            </p:cNvSpPr>
            <p:nvPr/>
          </p:nvSpPr>
          <p:spPr bwMode="auto">
            <a:xfrm flipV="1">
              <a:off x="5310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2" name="Line 340"/>
            <p:cNvSpPr>
              <a:spLocks noChangeShapeType="1"/>
            </p:cNvSpPr>
            <p:nvPr/>
          </p:nvSpPr>
          <p:spPr bwMode="auto">
            <a:xfrm>
              <a:off x="5310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3" name="Freeform 341"/>
            <p:cNvSpPr>
              <a:spLocks/>
            </p:cNvSpPr>
            <p:nvPr/>
          </p:nvSpPr>
          <p:spPr bwMode="auto">
            <a:xfrm>
              <a:off x="5310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4" name="Line 342"/>
            <p:cNvSpPr>
              <a:spLocks noChangeShapeType="1"/>
            </p:cNvSpPr>
            <p:nvPr/>
          </p:nvSpPr>
          <p:spPr bwMode="auto">
            <a:xfrm flipV="1">
              <a:off x="5352" y="3791"/>
              <a:ext cx="1" cy="1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5" name="Line 343"/>
            <p:cNvSpPr>
              <a:spLocks noChangeShapeType="1"/>
            </p:cNvSpPr>
            <p:nvPr/>
          </p:nvSpPr>
          <p:spPr bwMode="auto">
            <a:xfrm>
              <a:off x="5352" y="2787"/>
              <a:ext cx="1" cy="1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6" name="Freeform 344"/>
            <p:cNvSpPr>
              <a:spLocks/>
            </p:cNvSpPr>
            <p:nvPr/>
          </p:nvSpPr>
          <p:spPr bwMode="auto">
            <a:xfrm>
              <a:off x="5352" y="2787"/>
              <a:ext cx="1" cy="1019"/>
            </a:xfrm>
            <a:custGeom>
              <a:avLst/>
              <a:gdLst/>
              <a:ahLst/>
              <a:cxnLst>
                <a:cxn ang="0">
                  <a:pos x="0" y="199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h="199">
                  <a:moveTo>
                    <a:pt x="0" y="199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7" name="Line 345"/>
            <p:cNvSpPr>
              <a:spLocks noChangeShapeType="1"/>
            </p:cNvSpPr>
            <p:nvPr/>
          </p:nvSpPr>
          <p:spPr bwMode="auto">
            <a:xfrm flipV="1">
              <a:off x="5352" y="3775"/>
              <a:ext cx="1" cy="3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8" name="Line 346"/>
            <p:cNvSpPr>
              <a:spLocks noChangeShapeType="1"/>
            </p:cNvSpPr>
            <p:nvPr/>
          </p:nvSpPr>
          <p:spPr bwMode="auto">
            <a:xfrm>
              <a:off x="5352" y="2787"/>
              <a:ext cx="1" cy="2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49" name="Rectangle 347"/>
            <p:cNvSpPr>
              <a:spLocks noChangeArrowheads="1"/>
            </p:cNvSpPr>
            <p:nvPr/>
          </p:nvSpPr>
          <p:spPr bwMode="auto">
            <a:xfrm>
              <a:off x="5274" y="3857"/>
              <a:ext cx="152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0" name="Rectangle 348"/>
            <p:cNvSpPr>
              <a:spLocks noChangeArrowheads="1"/>
            </p:cNvSpPr>
            <p:nvPr/>
          </p:nvSpPr>
          <p:spPr bwMode="auto">
            <a:xfrm>
              <a:off x="5394" y="3821"/>
              <a:ext cx="52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8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4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1" name="Line 349"/>
            <p:cNvSpPr>
              <a:spLocks noChangeShapeType="1"/>
            </p:cNvSpPr>
            <p:nvPr/>
          </p:nvSpPr>
          <p:spPr bwMode="auto">
            <a:xfrm>
              <a:off x="2046" y="3652"/>
              <a:ext cx="3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2" name="Line 350"/>
            <p:cNvSpPr>
              <a:spLocks noChangeShapeType="1"/>
            </p:cNvSpPr>
            <p:nvPr/>
          </p:nvSpPr>
          <p:spPr bwMode="auto">
            <a:xfrm flipH="1">
              <a:off x="5316" y="3652"/>
              <a:ext cx="3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3" name="Rectangle 351"/>
            <p:cNvSpPr>
              <a:spLocks noChangeArrowheads="1"/>
            </p:cNvSpPr>
            <p:nvPr/>
          </p:nvSpPr>
          <p:spPr bwMode="auto">
            <a:xfrm>
              <a:off x="1746" y="3596"/>
              <a:ext cx="350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-1500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4" name="Line 352"/>
            <p:cNvSpPr>
              <a:spLocks noChangeShapeType="1"/>
            </p:cNvSpPr>
            <p:nvPr/>
          </p:nvSpPr>
          <p:spPr bwMode="auto">
            <a:xfrm>
              <a:off x="2046" y="3396"/>
              <a:ext cx="3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5" name="Line 353"/>
            <p:cNvSpPr>
              <a:spLocks noChangeShapeType="1"/>
            </p:cNvSpPr>
            <p:nvPr/>
          </p:nvSpPr>
          <p:spPr bwMode="auto">
            <a:xfrm flipH="1">
              <a:off x="5316" y="3396"/>
              <a:ext cx="3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6" name="Rectangle 354"/>
            <p:cNvSpPr>
              <a:spLocks noChangeArrowheads="1"/>
            </p:cNvSpPr>
            <p:nvPr/>
          </p:nvSpPr>
          <p:spPr bwMode="auto">
            <a:xfrm>
              <a:off x="1746" y="3340"/>
              <a:ext cx="350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-1000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57" name="Line 355"/>
            <p:cNvSpPr>
              <a:spLocks noChangeShapeType="1"/>
            </p:cNvSpPr>
            <p:nvPr/>
          </p:nvSpPr>
          <p:spPr bwMode="auto">
            <a:xfrm>
              <a:off x="2046" y="3140"/>
              <a:ext cx="3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8" name="Line 356"/>
            <p:cNvSpPr>
              <a:spLocks noChangeShapeType="1"/>
            </p:cNvSpPr>
            <p:nvPr/>
          </p:nvSpPr>
          <p:spPr bwMode="auto">
            <a:xfrm flipH="1">
              <a:off x="5316" y="3140"/>
              <a:ext cx="3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59" name="Rectangle 357"/>
            <p:cNvSpPr>
              <a:spLocks noChangeArrowheads="1"/>
            </p:cNvSpPr>
            <p:nvPr/>
          </p:nvSpPr>
          <p:spPr bwMode="auto">
            <a:xfrm>
              <a:off x="1806" y="3084"/>
              <a:ext cx="274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-500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0" name="Line 358"/>
            <p:cNvSpPr>
              <a:spLocks noChangeShapeType="1"/>
            </p:cNvSpPr>
            <p:nvPr/>
          </p:nvSpPr>
          <p:spPr bwMode="auto">
            <a:xfrm>
              <a:off x="2046" y="2884"/>
              <a:ext cx="30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1" name="Line 359"/>
            <p:cNvSpPr>
              <a:spLocks noChangeShapeType="1"/>
            </p:cNvSpPr>
            <p:nvPr/>
          </p:nvSpPr>
          <p:spPr bwMode="auto">
            <a:xfrm flipH="1">
              <a:off x="5316" y="2884"/>
              <a:ext cx="3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2" name="Rectangle 360"/>
            <p:cNvSpPr>
              <a:spLocks noChangeArrowheads="1"/>
            </p:cNvSpPr>
            <p:nvPr/>
          </p:nvSpPr>
          <p:spPr bwMode="auto">
            <a:xfrm>
              <a:off x="1962" y="2828"/>
              <a:ext cx="76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0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3" name="Line 361"/>
            <p:cNvSpPr>
              <a:spLocks noChangeShapeType="1"/>
            </p:cNvSpPr>
            <p:nvPr/>
          </p:nvSpPr>
          <p:spPr bwMode="auto">
            <a:xfrm>
              <a:off x="2046" y="2787"/>
              <a:ext cx="330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4" name="Line 362"/>
            <p:cNvSpPr>
              <a:spLocks noChangeShapeType="1"/>
            </p:cNvSpPr>
            <p:nvPr/>
          </p:nvSpPr>
          <p:spPr bwMode="auto">
            <a:xfrm>
              <a:off x="2046" y="3806"/>
              <a:ext cx="3306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5" name="Line 363"/>
            <p:cNvSpPr>
              <a:spLocks noChangeShapeType="1"/>
            </p:cNvSpPr>
            <p:nvPr/>
          </p:nvSpPr>
          <p:spPr bwMode="auto">
            <a:xfrm flipV="1">
              <a:off x="5352" y="2787"/>
              <a:ext cx="1" cy="101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6" name="Line 364"/>
            <p:cNvSpPr>
              <a:spLocks noChangeShapeType="1"/>
            </p:cNvSpPr>
            <p:nvPr/>
          </p:nvSpPr>
          <p:spPr bwMode="auto">
            <a:xfrm flipV="1">
              <a:off x="2046" y="2787"/>
              <a:ext cx="1" cy="1019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7" name="Freeform 365"/>
            <p:cNvSpPr>
              <a:spLocks/>
            </p:cNvSpPr>
            <p:nvPr/>
          </p:nvSpPr>
          <p:spPr bwMode="auto">
            <a:xfrm>
              <a:off x="2046" y="2884"/>
              <a:ext cx="2448" cy="26"/>
            </a:xfrm>
            <a:custGeom>
              <a:avLst/>
              <a:gdLst/>
              <a:ahLst/>
              <a:cxnLst>
                <a:cxn ang="0">
                  <a:pos x="858" y="0"/>
                </a:cxn>
                <a:cxn ang="0">
                  <a:pos x="1164" y="5"/>
                </a:cxn>
                <a:cxn ang="0">
                  <a:pos x="1332" y="5"/>
                </a:cxn>
                <a:cxn ang="0">
                  <a:pos x="1440" y="5"/>
                </a:cxn>
                <a:cxn ang="0">
                  <a:pos x="1530" y="5"/>
                </a:cxn>
                <a:cxn ang="0">
                  <a:pos x="1596" y="5"/>
                </a:cxn>
                <a:cxn ang="0">
                  <a:pos x="1656" y="5"/>
                </a:cxn>
                <a:cxn ang="0">
                  <a:pos x="1704" y="5"/>
                </a:cxn>
                <a:cxn ang="0">
                  <a:pos x="1746" y="5"/>
                </a:cxn>
                <a:cxn ang="0">
                  <a:pos x="1788" y="5"/>
                </a:cxn>
                <a:cxn ang="0">
                  <a:pos x="1824" y="5"/>
                </a:cxn>
                <a:cxn ang="0">
                  <a:pos x="1854" y="5"/>
                </a:cxn>
                <a:cxn ang="0">
                  <a:pos x="1884" y="5"/>
                </a:cxn>
                <a:cxn ang="0">
                  <a:pos x="1908" y="10"/>
                </a:cxn>
                <a:cxn ang="0">
                  <a:pos x="1932" y="10"/>
                </a:cxn>
                <a:cxn ang="0">
                  <a:pos x="1956" y="10"/>
                </a:cxn>
                <a:cxn ang="0">
                  <a:pos x="1980" y="10"/>
                </a:cxn>
                <a:cxn ang="0">
                  <a:pos x="2004" y="10"/>
                </a:cxn>
                <a:cxn ang="0">
                  <a:pos x="2022" y="10"/>
                </a:cxn>
                <a:cxn ang="0">
                  <a:pos x="2040" y="10"/>
                </a:cxn>
                <a:cxn ang="0">
                  <a:pos x="2058" y="10"/>
                </a:cxn>
                <a:cxn ang="0">
                  <a:pos x="2076" y="15"/>
                </a:cxn>
                <a:cxn ang="0">
                  <a:pos x="2094" y="10"/>
                </a:cxn>
                <a:cxn ang="0">
                  <a:pos x="2112" y="10"/>
                </a:cxn>
                <a:cxn ang="0">
                  <a:pos x="2130" y="15"/>
                </a:cxn>
                <a:cxn ang="0">
                  <a:pos x="2148" y="15"/>
                </a:cxn>
                <a:cxn ang="0">
                  <a:pos x="2166" y="15"/>
                </a:cxn>
                <a:cxn ang="0">
                  <a:pos x="2184" y="21"/>
                </a:cxn>
                <a:cxn ang="0">
                  <a:pos x="2202" y="21"/>
                </a:cxn>
                <a:cxn ang="0">
                  <a:pos x="2220" y="15"/>
                </a:cxn>
                <a:cxn ang="0">
                  <a:pos x="2238" y="15"/>
                </a:cxn>
                <a:cxn ang="0">
                  <a:pos x="2256" y="15"/>
                </a:cxn>
                <a:cxn ang="0">
                  <a:pos x="2274" y="15"/>
                </a:cxn>
                <a:cxn ang="0">
                  <a:pos x="2292" y="21"/>
                </a:cxn>
                <a:cxn ang="0">
                  <a:pos x="2310" y="21"/>
                </a:cxn>
                <a:cxn ang="0">
                  <a:pos x="2328" y="21"/>
                </a:cxn>
                <a:cxn ang="0">
                  <a:pos x="2346" y="21"/>
                </a:cxn>
                <a:cxn ang="0">
                  <a:pos x="2364" y="21"/>
                </a:cxn>
                <a:cxn ang="0">
                  <a:pos x="2382" y="21"/>
                </a:cxn>
                <a:cxn ang="0">
                  <a:pos x="2400" y="21"/>
                </a:cxn>
                <a:cxn ang="0">
                  <a:pos x="2418" y="26"/>
                </a:cxn>
                <a:cxn ang="0">
                  <a:pos x="2436" y="26"/>
                </a:cxn>
              </a:cxnLst>
              <a:rect l="0" t="0" r="r" b="b"/>
              <a:pathLst>
                <a:path w="2448" h="26">
                  <a:moveTo>
                    <a:pt x="0" y="0"/>
                  </a:moveTo>
                  <a:lnTo>
                    <a:pt x="642" y="0"/>
                  </a:lnTo>
                  <a:lnTo>
                    <a:pt x="858" y="0"/>
                  </a:lnTo>
                  <a:lnTo>
                    <a:pt x="990" y="0"/>
                  </a:lnTo>
                  <a:lnTo>
                    <a:pt x="1092" y="5"/>
                  </a:lnTo>
                  <a:lnTo>
                    <a:pt x="1164" y="5"/>
                  </a:lnTo>
                  <a:lnTo>
                    <a:pt x="1230" y="5"/>
                  </a:lnTo>
                  <a:lnTo>
                    <a:pt x="1284" y="5"/>
                  </a:lnTo>
                  <a:lnTo>
                    <a:pt x="1332" y="5"/>
                  </a:lnTo>
                  <a:lnTo>
                    <a:pt x="1374" y="5"/>
                  </a:lnTo>
                  <a:lnTo>
                    <a:pt x="1410" y="5"/>
                  </a:lnTo>
                  <a:lnTo>
                    <a:pt x="1440" y="5"/>
                  </a:lnTo>
                  <a:lnTo>
                    <a:pt x="1470" y="5"/>
                  </a:lnTo>
                  <a:lnTo>
                    <a:pt x="1500" y="5"/>
                  </a:lnTo>
                  <a:lnTo>
                    <a:pt x="1530" y="5"/>
                  </a:lnTo>
                  <a:lnTo>
                    <a:pt x="1554" y="5"/>
                  </a:lnTo>
                  <a:lnTo>
                    <a:pt x="1572" y="5"/>
                  </a:lnTo>
                  <a:lnTo>
                    <a:pt x="1596" y="5"/>
                  </a:lnTo>
                  <a:lnTo>
                    <a:pt x="1614" y="5"/>
                  </a:lnTo>
                  <a:lnTo>
                    <a:pt x="1638" y="5"/>
                  </a:lnTo>
                  <a:lnTo>
                    <a:pt x="1656" y="5"/>
                  </a:lnTo>
                  <a:lnTo>
                    <a:pt x="1674" y="5"/>
                  </a:lnTo>
                  <a:lnTo>
                    <a:pt x="1686" y="5"/>
                  </a:lnTo>
                  <a:lnTo>
                    <a:pt x="1704" y="5"/>
                  </a:lnTo>
                  <a:lnTo>
                    <a:pt x="1716" y="5"/>
                  </a:lnTo>
                  <a:lnTo>
                    <a:pt x="1734" y="5"/>
                  </a:lnTo>
                  <a:lnTo>
                    <a:pt x="1746" y="5"/>
                  </a:lnTo>
                  <a:lnTo>
                    <a:pt x="1758" y="5"/>
                  </a:lnTo>
                  <a:lnTo>
                    <a:pt x="1776" y="5"/>
                  </a:lnTo>
                  <a:lnTo>
                    <a:pt x="1788" y="5"/>
                  </a:lnTo>
                  <a:lnTo>
                    <a:pt x="1800" y="5"/>
                  </a:lnTo>
                  <a:lnTo>
                    <a:pt x="1812" y="5"/>
                  </a:lnTo>
                  <a:lnTo>
                    <a:pt x="1824" y="5"/>
                  </a:lnTo>
                  <a:lnTo>
                    <a:pt x="1830" y="5"/>
                  </a:lnTo>
                  <a:lnTo>
                    <a:pt x="1842" y="10"/>
                  </a:lnTo>
                  <a:lnTo>
                    <a:pt x="1854" y="5"/>
                  </a:lnTo>
                  <a:lnTo>
                    <a:pt x="1866" y="5"/>
                  </a:lnTo>
                  <a:lnTo>
                    <a:pt x="1872" y="5"/>
                  </a:lnTo>
                  <a:lnTo>
                    <a:pt x="1884" y="5"/>
                  </a:lnTo>
                  <a:lnTo>
                    <a:pt x="1890" y="10"/>
                  </a:lnTo>
                  <a:lnTo>
                    <a:pt x="1902" y="5"/>
                  </a:lnTo>
                  <a:lnTo>
                    <a:pt x="1908" y="10"/>
                  </a:lnTo>
                  <a:lnTo>
                    <a:pt x="1920" y="10"/>
                  </a:lnTo>
                  <a:lnTo>
                    <a:pt x="1926" y="10"/>
                  </a:lnTo>
                  <a:lnTo>
                    <a:pt x="1932" y="10"/>
                  </a:lnTo>
                  <a:lnTo>
                    <a:pt x="1944" y="10"/>
                  </a:lnTo>
                  <a:lnTo>
                    <a:pt x="1950" y="5"/>
                  </a:lnTo>
                  <a:lnTo>
                    <a:pt x="1956" y="10"/>
                  </a:lnTo>
                  <a:lnTo>
                    <a:pt x="1968" y="10"/>
                  </a:lnTo>
                  <a:lnTo>
                    <a:pt x="1974" y="10"/>
                  </a:lnTo>
                  <a:lnTo>
                    <a:pt x="1980" y="10"/>
                  </a:lnTo>
                  <a:lnTo>
                    <a:pt x="1986" y="10"/>
                  </a:lnTo>
                  <a:lnTo>
                    <a:pt x="1992" y="10"/>
                  </a:lnTo>
                  <a:lnTo>
                    <a:pt x="2004" y="10"/>
                  </a:lnTo>
                  <a:lnTo>
                    <a:pt x="2010" y="10"/>
                  </a:lnTo>
                  <a:lnTo>
                    <a:pt x="2016" y="10"/>
                  </a:lnTo>
                  <a:lnTo>
                    <a:pt x="2022" y="10"/>
                  </a:lnTo>
                  <a:lnTo>
                    <a:pt x="2028" y="10"/>
                  </a:lnTo>
                  <a:lnTo>
                    <a:pt x="2034" y="10"/>
                  </a:lnTo>
                  <a:lnTo>
                    <a:pt x="2040" y="10"/>
                  </a:lnTo>
                  <a:lnTo>
                    <a:pt x="2046" y="10"/>
                  </a:lnTo>
                  <a:lnTo>
                    <a:pt x="2052" y="10"/>
                  </a:lnTo>
                  <a:lnTo>
                    <a:pt x="2058" y="10"/>
                  </a:lnTo>
                  <a:lnTo>
                    <a:pt x="2064" y="10"/>
                  </a:lnTo>
                  <a:lnTo>
                    <a:pt x="2070" y="10"/>
                  </a:lnTo>
                  <a:lnTo>
                    <a:pt x="2076" y="15"/>
                  </a:lnTo>
                  <a:lnTo>
                    <a:pt x="2082" y="10"/>
                  </a:lnTo>
                  <a:lnTo>
                    <a:pt x="2088" y="10"/>
                  </a:lnTo>
                  <a:lnTo>
                    <a:pt x="2094" y="10"/>
                  </a:lnTo>
                  <a:lnTo>
                    <a:pt x="2100" y="10"/>
                  </a:lnTo>
                  <a:lnTo>
                    <a:pt x="2106" y="10"/>
                  </a:lnTo>
                  <a:lnTo>
                    <a:pt x="2112" y="10"/>
                  </a:lnTo>
                  <a:lnTo>
                    <a:pt x="2118" y="10"/>
                  </a:lnTo>
                  <a:lnTo>
                    <a:pt x="2124" y="10"/>
                  </a:lnTo>
                  <a:lnTo>
                    <a:pt x="2130" y="15"/>
                  </a:lnTo>
                  <a:lnTo>
                    <a:pt x="2136" y="15"/>
                  </a:lnTo>
                  <a:lnTo>
                    <a:pt x="2142" y="10"/>
                  </a:lnTo>
                  <a:lnTo>
                    <a:pt x="2148" y="15"/>
                  </a:lnTo>
                  <a:lnTo>
                    <a:pt x="2154" y="15"/>
                  </a:lnTo>
                  <a:lnTo>
                    <a:pt x="2160" y="15"/>
                  </a:lnTo>
                  <a:lnTo>
                    <a:pt x="2166" y="15"/>
                  </a:lnTo>
                  <a:lnTo>
                    <a:pt x="2172" y="21"/>
                  </a:lnTo>
                  <a:lnTo>
                    <a:pt x="2178" y="21"/>
                  </a:lnTo>
                  <a:lnTo>
                    <a:pt x="2184" y="21"/>
                  </a:lnTo>
                  <a:lnTo>
                    <a:pt x="2190" y="21"/>
                  </a:lnTo>
                  <a:lnTo>
                    <a:pt x="2196" y="21"/>
                  </a:lnTo>
                  <a:lnTo>
                    <a:pt x="2202" y="21"/>
                  </a:lnTo>
                  <a:lnTo>
                    <a:pt x="2208" y="15"/>
                  </a:lnTo>
                  <a:lnTo>
                    <a:pt x="2214" y="15"/>
                  </a:lnTo>
                  <a:lnTo>
                    <a:pt x="2220" y="15"/>
                  </a:lnTo>
                  <a:lnTo>
                    <a:pt x="2226" y="15"/>
                  </a:lnTo>
                  <a:lnTo>
                    <a:pt x="2232" y="15"/>
                  </a:lnTo>
                  <a:lnTo>
                    <a:pt x="2238" y="15"/>
                  </a:lnTo>
                  <a:lnTo>
                    <a:pt x="2244" y="15"/>
                  </a:lnTo>
                  <a:lnTo>
                    <a:pt x="2250" y="15"/>
                  </a:lnTo>
                  <a:lnTo>
                    <a:pt x="2256" y="15"/>
                  </a:lnTo>
                  <a:lnTo>
                    <a:pt x="2262" y="15"/>
                  </a:lnTo>
                  <a:lnTo>
                    <a:pt x="2268" y="15"/>
                  </a:lnTo>
                  <a:lnTo>
                    <a:pt x="2274" y="15"/>
                  </a:lnTo>
                  <a:lnTo>
                    <a:pt x="2280" y="15"/>
                  </a:lnTo>
                  <a:lnTo>
                    <a:pt x="2286" y="15"/>
                  </a:lnTo>
                  <a:lnTo>
                    <a:pt x="2292" y="21"/>
                  </a:lnTo>
                  <a:lnTo>
                    <a:pt x="2298" y="21"/>
                  </a:lnTo>
                  <a:lnTo>
                    <a:pt x="2304" y="21"/>
                  </a:lnTo>
                  <a:lnTo>
                    <a:pt x="2310" y="21"/>
                  </a:lnTo>
                  <a:lnTo>
                    <a:pt x="2316" y="21"/>
                  </a:lnTo>
                  <a:lnTo>
                    <a:pt x="2322" y="21"/>
                  </a:lnTo>
                  <a:lnTo>
                    <a:pt x="2328" y="21"/>
                  </a:lnTo>
                  <a:lnTo>
                    <a:pt x="2334" y="21"/>
                  </a:lnTo>
                  <a:lnTo>
                    <a:pt x="2340" y="21"/>
                  </a:lnTo>
                  <a:lnTo>
                    <a:pt x="2346" y="21"/>
                  </a:lnTo>
                  <a:lnTo>
                    <a:pt x="2352" y="21"/>
                  </a:lnTo>
                  <a:lnTo>
                    <a:pt x="2358" y="21"/>
                  </a:lnTo>
                  <a:lnTo>
                    <a:pt x="2364" y="21"/>
                  </a:lnTo>
                  <a:lnTo>
                    <a:pt x="2370" y="21"/>
                  </a:lnTo>
                  <a:lnTo>
                    <a:pt x="2376" y="21"/>
                  </a:lnTo>
                  <a:lnTo>
                    <a:pt x="2382" y="21"/>
                  </a:lnTo>
                  <a:lnTo>
                    <a:pt x="2388" y="21"/>
                  </a:lnTo>
                  <a:lnTo>
                    <a:pt x="2394" y="21"/>
                  </a:lnTo>
                  <a:lnTo>
                    <a:pt x="2400" y="21"/>
                  </a:lnTo>
                  <a:lnTo>
                    <a:pt x="2406" y="26"/>
                  </a:lnTo>
                  <a:lnTo>
                    <a:pt x="2412" y="26"/>
                  </a:lnTo>
                  <a:lnTo>
                    <a:pt x="2418" y="26"/>
                  </a:lnTo>
                  <a:lnTo>
                    <a:pt x="2424" y="26"/>
                  </a:lnTo>
                  <a:lnTo>
                    <a:pt x="2430" y="26"/>
                  </a:lnTo>
                  <a:lnTo>
                    <a:pt x="2436" y="26"/>
                  </a:lnTo>
                  <a:lnTo>
                    <a:pt x="2442" y="26"/>
                  </a:lnTo>
                  <a:lnTo>
                    <a:pt x="2448" y="26"/>
                  </a:lnTo>
                </a:path>
              </a:pathLst>
            </a:custGeom>
            <a:noFill/>
            <a:ln w="19050" cap="flat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8" name="Freeform 366"/>
            <p:cNvSpPr>
              <a:spLocks/>
            </p:cNvSpPr>
            <p:nvPr/>
          </p:nvSpPr>
          <p:spPr bwMode="auto">
            <a:xfrm>
              <a:off x="4494" y="2910"/>
              <a:ext cx="516" cy="527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30" y="15"/>
                </a:cxn>
                <a:cxn ang="0">
                  <a:pos x="36" y="5"/>
                </a:cxn>
                <a:cxn ang="0">
                  <a:pos x="48" y="5"/>
                </a:cxn>
                <a:cxn ang="0">
                  <a:pos x="72" y="10"/>
                </a:cxn>
                <a:cxn ang="0">
                  <a:pos x="78" y="5"/>
                </a:cxn>
                <a:cxn ang="0">
                  <a:pos x="102" y="10"/>
                </a:cxn>
                <a:cxn ang="0">
                  <a:pos x="108" y="10"/>
                </a:cxn>
                <a:cxn ang="0">
                  <a:pos x="126" y="15"/>
                </a:cxn>
                <a:cxn ang="0">
                  <a:pos x="144" y="20"/>
                </a:cxn>
                <a:cxn ang="0">
                  <a:pos x="156" y="51"/>
                </a:cxn>
                <a:cxn ang="0">
                  <a:pos x="168" y="35"/>
                </a:cxn>
                <a:cxn ang="0">
                  <a:pos x="174" y="51"/>
                </a:cxn>
                <a:cxn ang="0">
                  <a:pos x="192" y="87"/>
                </a:cxn>
                <a:cxn ang="0">
                  <a:pos x="198" y="25"/>
                </a:cxn>
                <a:cxn ang="0">
                  <a:pos x="204" y="25"/>
                </a:cxn>
                <a:cxn ang="0">
                  <a:pos x="216" y="25"/>
                </a:cxn>
                <a:cxn ang="0">
                  <a:pos x="222" y="56"/>
                </a:cxn>
                <a:cxn ang="0">
                  <a:pos x="240" y="82"/>
                </a:cxn>
                <a:cxn ang="0">
                  <a:pos x="246" y="102"/>
                </a:cxn>
                <a:cxn ang="0">
                  <a:pos x="252" y="71"/>
                </a:cxn>
                <a:cxn ang="0">
                  <a:pos x="258" y="92"/>
                </a:cxn>
                <a:cxn ang="0">
                  <a:pos x="270" y="164"/>
                </a:cxn>
                <a:cxn ang="0">
                  <a:pos x="276" y="184"/>
                </a:cxn>
                <a:cxn ang="0">
                  <a:pos x="288" y="205"/>
                </a:cxn>
                <a:cxn ang="0">
                  <a:pos x="306" y="225"/>
                </a:cxn>
                <a:cxn ang="0">
                  <a:pos x="324" y="225"/>
                </a:cxn>
                <a:cxn ang="0">
                  <a:pos x="336" y="230"/>
                </a:cxn>
                <a:cxn ang="0">
                  <a:pos x="348" y="225"/>
                </a:cxn>
                <a:cxn ang="0">
                  <a:pos x="366" y="245"/>
                </a:cxn>
                <a:cxn ang="0">
                  <a:pos x="378" y="245"/>
                </a:cxn>
                <a:cxn ang="0">
                  <a:pos x="384" y="245"/>
                </a:cxn>
                <a:cxn ang="0">
                  <a:pos x="396" y="240"/>
                </a:cxn>
                <a:cxn ang="0">
                  <a:pos x="408" y="235"/>
                </a:cxn>
                <a:cxn ang="0">
                  <a:pos x="426" y="245"/>
                </a:cxn>
                <a:cxn ang="0">
                  <a:pos x="444" y="240"/>
                </a:cxn>
                <a:cxn ang="0">
                  <a:pos x="462" y="256"/>
                </a:cxn>
                <a:cxn ang="0">
                  <a:pos x="474" y="286"/>
                </a:cxn>
                <a:cxn ang="0">
                  <a:pos x="486" y="312"/>
                </a:cxn>
                <a:cxn ang="0">
                  <a:pos x="492" y="333"/>
                </a:cxn>
                <a:cxn ang="0">
                  <a:pos x="498" y="343"/>
                </a:cxn>
                <a:cxn ang="0">
                  <a:pos x="510" y="404"/>
                </a:cxn>
              </a:cxnLst>
              <a:rect l="0" t="0" r="r" b="b"/>
              <a:pathLst>
                <a:path w="516" h="527">
                  <a:moveTo>
                    <a:pt x="0" y="0"/>
                  </a:moveTo>
                  <a:lnTo>
                    <a:pt x="6" y="0"/>
                  </a:lnTo>
                  <a:lnTo>
                    <a:pt x="12" y="5"/>
                  </a:lnTo>
                  <a:lnTo>
                    <a:pt x="18" y="5"/>
                  </a:lnTo>
                  <a:lnTo>
                    <a:pt x="24" y="10"/>
                  </a:lnTo>
                  <a:lnTo>
                    <a:pt x="30" y="15"/>
                  </a:lnTo>
                  <a:lnTo>
                    <a:pt x="30" y="20"/>
                  </a:lnTo>
                  <a:lnTo>
                    <a:pt x="30" y="5"/>
                  </a:lnTo>
                  <a:lnTo>
                    <a:pt x="36" y="5"/>
                  </a:lnTo>
                  <a:lnTo>
                    <a:pt x="48" y="5"/>
                  </a:lnTo>
                  <a:lnTo>
                    <a:pt x="42" y="5"/>
                  </a:lnTo>
                  <a:lnTo>
                    <a:pt x="48" y="5"/>
                  </a:lnTo>
                  <a:lnTo>
                    <a:pt x="54" y="5"/>
                  </a:lnTo>
                  <a:lnTo>
                    <a:pt x="60" y="10"/>
                  </a:lnTo>
                  <a:lnTo>
                    <a:pt x="72" y="10"/>
                  </a:lnTo>
                  <a:lnTo>
                    <a:pt x="66" y="10"/>
                  </a:lnTo>
                  <a:lnTo>
                    <a:pt x="72" y="10"/>
                  </a:lnTo>
                  <a:lnTo>
                    <a:pt x="78" y="5"/>
                  </a:lnTo>
                  <a:lnTo>
                    <a:pt x="84" y="10"/>
                  </a:lnTo>
                  <a:lnTo>
                    <a:pt x="90" y="10"/>
                  </a:lnTo>
                  <a:lnTo>
                    <a:pt x="102" y="10"/>
                  </a:lnTo>
                  <a:lnTo>
                    <a:pt x="96" y="10"/>
                  </a:lnTo>
                  <a:lnTo>
                    <a:pt x="102" y="10"/>
                  </a:lnTo>
                  <a:lnTo>
                    <a:pt x="108" y="10"/>
                  </a:lnTo>
                  <a:lnTo>
                    <a:pt x="114" y="10"/>
                  </a:lnTo>
                  <a:lnTo>
                    <a:pt x="120" y="15"/>
                  </a:lnTo>
                  <a:lnTo>
                    <a:pt x="126" y="15"/>
                  </a:lnTo>
                  <a:lnTo>
                    <a:pt x="132" y="15"/>
                  </a:lnTo>
                  <a:lnTo>
                    <a:pt x="138" y="15"/>
                  </a:lnTo>
                  <a:lnTo>
                    <a:pt x="144" y="20"/>
                  </a:lnTo>
                  <a:lnTo>
                    <a:pt x="150" y="25"/>
                  </a:lnTo>
                  <a:lnTo>
                    <a:pt x="156" y="30"/>
                  </a:lnTo>
                  <a:lnTo>
                    <a:pt x="156" y="51"/>
                  </a:lnTo>
                  <a:lnTo>
                    <a:pt x="162" y="46"/>
                  </a:lnTo>
                  <a:lnTo>
                    <a:pt x="162" y="30"/>
                  </a:lnTo>
                  <a:lnTo>
                    <a:pt x="168" y="35"/>
                  </a:lnTo>
                  <a:lnTo>
                    <a:pt x="168" y="41"/>
                  </a:lnTo>
                  <a:lnTo>
                    <a:pt x="174" y="35"/>
                  </a:lnTo>
                  <a:lnTo>
                    <a:pt x="174" y="51"/>
                  </a:lnTo>
                  <a:lnTo>
                    <a:pt x="180" y="56"/>
                  </a:lnTo>
                  <a:lnTo>
                    <a:pt x="180" y="71"/>
                  </a:lnTo>
                  <a:lnTo>
                    <a:pt x="192" y="87"/>
                  </a:lnTo>
                  <a:lnTo>
                    <a:pt x="186" y="87"/>
                  </a:lnTo>
                  <a:lnTo>
                    <a:pt x="192" y="30"/>
                  </a:lnTo>
                  <a:lnTo>
                    <a:pt x="198" y="25"/>
                  </a:lnTo>
                  <a:lnTo>
                    <a:pt x="198" y="35"/>
                  </a:lnTo>
                  <a:lnTo>
                    <a:pt x="204" y="30"/>
                  </a:lnTo>
                  <a:lnTo>
                    <a:pt x="204" y="25"/>
                  </a:lnTo>
                  <a:lnTo>
                    <a:pt x="210" y="30"/>
                  </a:lnTo>
                  <a:lnTo>
                    <a:pt x="210" y="20"/>
                  </a:lnTo>
                  <a:lnTo>
                    <a:pt x="216" y="25"/>
                  </a:lnTo>
                  <a:lnTo>
                    <a:pt x="216" y="41"/>
                  </a:lnTo>
                  <a:lnTo>
                    <a:pt x="222" y="46"/>
                  </a:lnTo>
                  <a:lnTo>
                    <a:pt x="222" y="56"/>
                  </a:lnTo>
                  <a:lnTo>
                    <a:pt x="234" y="66"/>
                  </a:lnTo>
                  <a:lnTo>
                    <a:pt x="234" y="76"/>
                  </a:lnTo>
                  <a:lnTo>
                    <a:pt x="240" y="82"/>
                  </a:lnTo>
                  <a:lnTo>
                    <a:pt x="240" y="87"/>
                  </a:lnTo>
                  <a:lnTo>
                    <a:pt x="246" y="92"/>
                  </a:lnTo>
                  <a:lnTo>
                    <a:pt x="246" y="102"/>
                  </a:lnTo>
                  <a:lnTo>
                    <a:pt x="252" y="112"/>
                  </a:lnTo>
                  <a:lnTo>
                    <a:pt x="252" y="133"/>
                  </a:lnTo>
                  <a:lnTo>
                    <a:pt x="252" y="71"/>
                  </a:lnTo>
                  <a:lnTo>
                    <a:pt x="252" y="76"/>
                  </a:lnTo>
                  <a:lnTo>
                    <a:pt x="258" y="82"/>
                  </a:lnTo>
                  <a:lnTo>
                    <a:pt x="258" y="92"/>
                  </a:lnTo>
                  <a:lnTo>
                    <a:pt x="264" y="107"/>
                  </a:lnTo>
                  <a:lnTo>
                    <a:pt x="264" y="158"/>
                  </a:lnTo>
                  <a:lnTo>
                    <a:pt x="270" y="164"/>
                  </a:lnTo>
                  <a:lnTo>
                    <a:pt x="270" y="184"/>
                  </a:lnTo>
                  <a:lnTo>
                    <a:pt x="276" y="189"/>
                  </a:lnTo>
                  <a:lnTo>
                    <a:pt x="276" y="184"/>
                  </a:lnTo>
                  <a:lnTo>
                    <a:pt x="276" y="189"/>
                  </a:lnTo>
                  <a:lnTo>
                    <a:pt x="288" y="199"/>
                  </a:lnTo>
                  <a:lnTo>
                    <a:pt x="288" y="205"/>
                  </a:lnTo>
                  <a:lnTo>
                    <a:pt x="294" y="210"/>
                  </a:lnTo>
                  <a:lnTo>
                    <a:pt x="306" y="220"/>
                  </a:lnTo>
                  <a:lnTo>
                    <a:pt x="306" y="225"/>
                  </a:lnTo>
                  <a:lnTo>
                    <a:pt x="318" y="225"/>
                  </a:lnTo>
                  <a:lnTo>
                    <a:pt x="318" y="230"/>
                  </a:lnTo>
                  <a:lnTo>
                    <a:pt x="324" y="225"/>
                  </a:lnTo>
                  <a:lnTo>
                    <a:pt x="330" y="230"/>
                  </a:lnTo>
                  <a:lnTo>
                    <a:pt x="342" y="230"/>
                  </a:lnTo>
                  <a:lnTo>
                    <a:pt x="336" y="230"/>
                  </a:lnTo>
                  <a:lnTo>
                    <a:pt x="342" y="225"/>
                  </a:lnTo>
                  <a:lnTo>
                    <a:pt x="354" y="225"/>
                  </a:lnTo>
                  <a:lnTo>
                    <a:pt x="348" y="225"/>
                  </a:lnTo>
                  <a:lnTo>
                    <a:pt x="354" y="235"/>
                  </a:lnTo>
                  <a:lnTo>
                    <a:pt x="360" y="240"/>
                  </a:lnTo>
                  <a:lnTo>
                    <a:pt x="366" y="245"/>
                  </a:lnTo>
                  <a:lnTo>
                    <a:pt x="372" y="251"/>
                  </a:lnTo>
                  <a:lnTo>
                    <a:pt x="372" y="240"/>
                  </a:lnTo>
                  <a:lnTo>
                    <a:pt x="378" y="245"/>
                  </a:lnTo>
                  <a:lnTo>
                    <a:pt x="378" y="256"/>
                  </a:lnTo>
                  <a:lnTo>
                    <a:pt x="378" y="251"/>
                  </a:lnTo>
                  <a:lnTo>
                    <a:pt x="384" y="245"/>
                  </a:lnTo>
                  <a:lnTo>
                    <a:pt x="390" y="251"/>
                  </a:lnTo>
                  <a:lnTo>
                    <a:pt x="390" y="245"/>
                  </a:lnTo>
                  <a:lnTo>
                    <a:pt x="396" y="240"/>
                  </a:lnTo>
                  <a:lnTo>
                    <a:pt x="396" y="220"/>
                  </a:lnTo>
                  <a:lnTo>
                    <a:pt x="408" y="230"/>
                  </a:lnTo>
                  <a:lnTo>
                    <a:pt x="408" y="235"/>
                  </a:lnTo>
                  <a:lnTo>
                    <a:pt x="414" y="235"/>
                  </a:lnTo>
                  <a:lnTo>
                    <a:pt x="420" y="240"/>
                  </a:lnTo>
                  <a:lnTo>
                    <a:pt x="426" y="245"/>
                  </a:lnTo>
                  <a:lnTo>
                    <a:pt x="432" y="245"/>
                  </a:lnTo>
                  <a:lnTo>
                    <a:pt x="444" y="245"/>
                  </a:lnTo>
                  <a:lnTo>
                    <a:pt x="444" y="240"/>
                  </a:lnTo>
                  <a:lnTo>
                    <a:pt x="444" y="245"/>
                  </a:lnTo>
                  <a:lnTo>
                    <a:pt x="450" y="245"/>
                  </a:lnTo>
                  <a:lnTo>
                    <a:pt x="462" y="256"/>
                  </a:lnTo>
                  <a:lnTo>
                    <a:pt x="462" y="261"/>
                  </a:lnTo>
                  <a:lnTo>
                    <a:pt x="474" y="271"/>
                  </a:lnTo>
                  <a:lnTo>
                    <a:pt x="474" y="286"/>
                  </a:lnTo>
                  <a:lnTo>
                    <a:pt x="480" y="292"/>
                  </a:lnTo>
                  <a:lnTo>
                    <a:pt x="480" y="307"/>
                  </a:lnTo>
                  <a:lnTo>
                    <a:pt x="486" y="312"/>
                  </a:lnTo>
                  <a:lnTo>
                    <a:pt x="486" y="327"/>
                  </a:lnTo>
                  <a:lnTo>
                    <a:pt x="492" y="333"/>
                  </a:lnTo>
                  <a:lnTo>
                    <a:pt x="492" y="333"/>
                  </a:lnTo>
                  <a:lnTo>
                    <a:pt x="492" y="322"/>
                  </a:lnTo>
                  <a:lnTo>
                    <a:pt x="498" y="327"/>
                  </a:lnTo>
                  <a:lnTo>
                    <a:pt x="498" y="343"/>
                  </a:lnTo>
                  <a:lnTo>
                    <a:pt x="504" y="348"/>
                  </a:lnTo>
                  <a:lnTo>
                    <a:pt x="504" y="399"/>
                  </a:lnTo>
                  <a:lnTo>
                    <a:pt x="510" y="404"/>
                  </a:lnTo>
                  <a:lnTo>
                    <a:pt x="510" y="522"/>
                  </a:lnTo>
                  <a:lnTo>
                    <a:pt x="516" y="527"/>
                  </a:lnTo>
                </a:path>
              </a:pathLst>
            </a:custGeom>
            <a:noFill/>
            <a:ln w="19050" cap="flat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69" name="Freeform 367"/>
            <p:cNvSpPr>
              <a:spLocks/>
            </p:cNvSpPr>
            <p:nvPr/>
          </p:nvSpPr>
          <p:spPr bwMode="auto">
            <a:xfrm>
              <a:off x="5010" y="3381"/>
              <a:ext cx="318" cy="220"/>
            </a:xfrm>
            <a:custGeom>
              <a:avLst/>
              <a:gdLst/>
              <a:ahLst/>
              <a:cxnLst>
                <a:cxn ang="0">
                  <a:pos x="0" y="51"/>
                </a:cxn>
                <a:cxn ang="0">
                  <a:pos x="6" y="82"/>
                </a:cxn>
                <a:cxn ang="0">
                  <a:pos x="12" y="61"/>
                </a:cxn>
                <a:cxn ang="0">
                  <a:pos x="24" y="87"/>
                </a:cxn>
                <a:cxn ang="0">
                  <a:pos x="30" y="97"/>
                </a:cxn>
                <a:cxn ang="0">
                  <a:pos x="36" y="82"/>
                </a:cxn>
                <a:cxn ang="0">
                  <a:pos x="42" y="82"/>
                </a:cxn>
                <a:cxn ang="0">
                  <a:pos x="54" y="82"/>
                </a:cxn>
                <a:cxn ang="0">
                  <a:pos x="60" y="107"/>
                </a:cxn>
                <a:cxn ang="0">
                  <a:pos x="66" y="77"/>
                </a:cxn>
                <a:cxn ang="0">
                  <a:pos x="72" y="41"/>
                </a:cxn>
                <a:cxn ang="0">
                  <a:pos x="78" y="51"/>
                </a:cxn>
                <a:cxn ang="0">
                  <a:pos x="90" y="56"/>
                </a:cxn>
                <a:cxn ang="0">
                  <a:pos x="96" y="61"/>
                </a:cxn>
                <a:cxn ang="0">
                  <a:pos x="102" y="61"/>
                </a:cxn>
                <a:cxn ang="0">
                  <a:pos x="108" y="61"/>
                </a:cxn>
                <a:cxn ang="0">
                  <a:pos x="114" y="61"/>
                </a:cxn>
                <a:cxn ang="0">
                  <a:pos x="120" y="61"/>
                </a:cxn>
                <a:cxn ang="0">
                  <a:pos x="126" y="51"/>
                </a:cxn>
                <a:cxn ang="0">
                  <a:pos x="132" y="51"/>
                </a:cxn>
                <a:cxn ang="0">
                  <a:pos x="132" y="36"/>
                </a:cxn>
                <a:cxn ang="0">
                  <a:pos x="138" y="31"/>
                </a:cxn>
                <a:cxn ang="0">
                  <a:pos x="150" y="25"/>
                </a:cxn>
                <a:cxn ang="0">
                  <a:pos x="162" y="36"/>
                </a:cxn>
                <a:cxn ang="0">
                  <a:pos x="168" y="25"/>
                </a:cxn>
                <a:cxn ang="0">
                  <a:pos x="174" y="10"/>
                </a:cxn>
                <a:cxn ang="0">
                  <a:pos x="186" y="41"/>
                </a:cxn>
                <a:cxn ang="0">
                  <a:pos x="192" y="46"/>
                </a:cxn>
                <a:cxn ang="0">
                  <a:pos x="198" y="92"/>
                </a:cxn>
                <a:cxn ang="0">
                  <a:pos x="210" y="102"/>
                </a:cxn>
                <a:cxn ang="0">
                  <a:pos x="216" y="92"/>
                </a:cxn>
                <a:cxn ang="0">
                  <a:pos x="228" y="113"/>
                </a:cxn>
                <a:cxn ang="0">
                  <a:pos x="234" y="118"/>
                </a:cxn>
                <a:cxn ang="0">
                  <a:pos x="240" y="113"/>
                </a:cxn>
                <a:cxn ang="0">
                  <a:pos x="246" y="107"/>
                </a:cxn>
                <a:cxn ang="0">
                  <a:pos x="252" y="113"/>
                </a:cxn>
                <a:cxn ang="0">
                  <a:pos x="264" y="133"/>
                </a:cxn>
                <a:cxn ang="0">
                  <a:pos x="264" y="123"/>
                </a:cxn>
                <a:cxn ang="0">
                  <a:pos x="276" y="138"/>
                </a:cxn>
                <a:cxn ang="0">
                  <a:pos x="282" y="133"/>
                </a:cxn>
                <a:cxn ang="0">
                  <a:pos x="300" y="179"/>
                </a:cxn>
                <a:cxn ang="0">
                  <a:pos x="312" y="205"/>
                </a:cxn>
              </a:cxnLst>
              <a:rect l="0" t="0" r="r" b="b"/>
              <a:pathLst>
                <a:path w="318" h="220">
                  <a:moveTo>
                    <a:pt x="0" y="56"/>
                  </a:moveTo>
                  <a:lnTo>
                    <a:pt x="0" y="66"/>
                  </a:lnTo>
                  <a:lnTo>
                    <a:pt x="0" y="51"/>
                  </a:lnTo>
                  <a:lnTo>
                    <a:pt x="0" y="56"/>
                  </a:lnTo>
                  <a:lnTo>
                    <a:pt x="6" y="46"/>
                  </a:lnTo>
                  <a:lnTo>
                    <a:pt x="6" y="82"/>
                  </a:lnTo>
                  <a:lnTo>
                    <a:pt x="6" y="41"/>
                  </a:lnTo>
                  <a:lnTo>
                    <a:pt x="6" y="56"/>
                  </a:lnTo>
                  <a:lnTo>
                    <a:pt x="12" y="61"/>
                  </a:lnTo>
                  <a:lnTo>
                    <a:pt x="18" y="66"/>
                  </a:lnTo>
                  <a:lnTo>
                    <a:pt x="18" y="82"/>
                  </a:lnTo>
                  <a:lnTo>
                    <a:pt x="24" y="87"/>
                  </a:lnTo>
                  <a:lnTo>
                    <a:pt x="24" y="77"/>
                  </a:lnTo>
                  <a:lnTo>
                    <a:pt x="30" y="82"/>
                  </a:lnTo>
                  <a:lnTo>
                    <a:pt x="30" y="97"/>
                  </a:lnTo>
                  <a:lnTo>
                    <a:pt x="36" y="92"/>
                  </a:lnTo>
                  <a:lnTo>
                    <a:pt x="36" y="77"/>
                  </a:lnTo>
                  <a:lnTo>
                    <a:pt x="36" y="82"/>
                  </a:lnTo>
                  <a:lnTo>
                    <a:pt x="42" y="87"/>
                  </a:lnTo>
                  <a:lnTo>
                    <a:pt x="42" y="92"/>
                  </a:lnTo>
                  <a:lnTo>
                    <a:pt x="42" y="82"/>
                  </a:lnTo>
                  <a:lnTo>
                    <a:pt x="48" y="87"/>
                  </a:lnTo>
                  <a:lnTo>
                    <a:pt x="48" y="77"/>
                  </a:lnTo>
                  <a:lnTo>
                    <a:pt x="54" y="82"/>
                  </a:lnTo>
                  <a:lnTo>
                    <a:pt x="54" y="92"/>
                  </a:lnTo>
                  <a:lnTo>
                    <a:pt x="60" y="87"/>
                  </a:lnTo>
                  <a:lnTo>
                    <a:pt x="60" y="107"/>
                  </a:lnTo>
                  <a:lnTo>
                    <a:pt x="66" y="113"/>
                  </a:lnTo>
                  <a:lnTo>
                    <a:pt x="66" y="66"/>
                  </a:lnTo>
                  <a:lnTo>
                    <a:pt x="66" y="77"/>
                  </a:lnTo>
                  <a:lnTo>
                    <a:pt x="72" y="82"/>
                  </a:lnTo>
                  <a:lnTo>
                    <a:pt x="72" y="82"/>
                  </a:lnTo>
                  <a:lnTo>
                    <a:pt x="72" y="41"/>
                  </a:lnTo>
                  <a:lnTo>
                    <a:pt x="78" y="46"/>
                  </a:lnTo>
                  <a:lnTo>
                    <a:pt x="78" y="56"/>
                  </a:lnTo>
                  <a:lnTo>
                    <a:pt x="78" y="51"/>
                  </a:lnTo>
                  <a:lnTo>
                    <a:pt x="84" y="56"/>
                  </a:lnTo>
                  <a:lnTo>
                    <a:pt x="84" y="51"/>
                  </a:lnTo>
                  <a:lnTo>
                    <a:pt x="90" y="56"/>
                  </a:lnTo>
                  <a:lnTo>
                    <a:pt x="90" y="51"/>
                  </a:lnTo>
                  <a:lnTo>
                    <a:pt x="90" y="56"/>
                  </a:lnTo>
                  <a:lnTo>
                    <a:pt x="96" y="61"/>
                  </a:lnTo>
                  <a:lnTo>
                    <a:pt x="96" y="56"/>
                  </a:lnTo>
                  <a:lnTo>
                    <a:pt x="96" y="56"/>
                  </a:lnTo>
                  <a:lnTo>
                    <a:pt x="102" y="61"/>
                  </a:lnTo>
                  <a:lnTo>
                    <a:pt x="102" y="61"/>
                  </a:lnTo>
                  <a:lnTo>
                    <a:pt x="102" y="56"/>
                  </a:lnTo>
                  <a:lnTo>
                    <a:pt x="108" y="61"/>
                  </a:lnTo>
                  <a:lnTo>
                    <a:pt x="108" y="46"/>
                  </a:lnTo>
                  <a:lnTo>
                    <a:pt x="114" y="51"/>
                  </a:lnTo>
                  <a:lnTo>
                    <a:pt x="114" y="61"/>
                  </a:lnTo>
                  <a:lnTo>
                    <a:pt x="114" y="61"/>
                  </a:lnTo>
                  <a:lnTo>
                    <a:pt x="120" y="56"/>
                  </a:lnTo>
                  <a:lnTo>
                    <a:pt x="120" y="61"/>
                  </a:lnTo>
                  <a:lnTo>
                    <a:pt x="120" y="51"/>
                  </a:lnTo>
                  <a:lnTo>
                    <a:pt x="120" y="56"/>
                  </a:lnTo>
                  <a:lnTo>
                    <a:pt x="126" y="51"/>
                  </a:lnTo>
                  <a:lnTo>
                    <a:pt x="126" y="51"/>
                  </a:lnTo>
                  <a:lnTo>
                    <a:pt x="126" y="56"/>
                  </a:lnTo>
                  <a:lnTo>
                    <a:pt x="132" y="51"/>
                  </a:lnTo>
                  <a:lnTo>
                    <a:pt x="132" y="56"/>
                  </a:lnTo>
                  <a:lnTo>
                    <a:pt x="132" y="31"/>
                  </a:lnTo>
                  <a:lnTo>
                    <a:pt x="132" y="36"/>
                  </a:lnTo>
                  <a:lnTo>
                    <a:pt x="138" y="31"/>
                  </a:lnTo>
                  <a:lnTo>
                    <a:pt x="138" y="36"/>
                  </a:lnTo>
                  <a:lnTo>
                    <a:pt x="138" y="31"/>
                  </a:lnTo>
                  <a:lnTo>
                    <a:pt x="150" y="41"/>
                  </a:lnTo>
                  <a:lnTo>
                    <a:pt x="144" y="41"/>
                  </a:lnTo>
                  <a:lnTo>
                    <a:pt x="150" y="25"/>
                  </a:lnTo>
                  <a:lnTo>
                    <a:pt x="150" y="31"/>
                  </a:lnTo>
                  <a:lnTo>
                    <a:pt x="156" y="31"/>
                  </a:lnTo>
                  <a:lnTo>
                    <a:pt x="162" y="36"/>
                  </a:lnTo>
                  <a:lnTo>
                    <a:pt x="162" y="20"/>
                  </a:lnTo>
                  <a:lnTo>
                    <a:pt x="162" y="20"/>
                  </a:lnTo>
                  <a:lnTo>
                    <a:pt x="168" y="25"/>
                  </a:lnTo>
                  <a:lnTo>
                    <a:pt x="168" y="41"/>
                  </a:lnTo>
                  <a:lnTo>
                    <a:pt x="168" y="25"/>
                  </a:lnTo>
                  <a:lnTo>
                    <a:pt x="174" y="10"/>
                  </a:lnTo>
                  <a:lnTo>
                    <a:pt x="174" y="0"/>
                  </a:lnTo>
                  <a:lnTo>
                    <a:pt x="174" y="31"/>
                  </a:lnTo>
                  <a:lnTo>
                    <a:pt x="186" y="41"/>
                  </a:lnTo>
                  <a:lnTo>
                    <a:pt x="180" y="41"/>
                  </a:lnTo>
                  <a:lnTo>
                    <a:pt x="186" y="41"/>
                  </a:lnTo>
                  <a:lnTo>
                    <a:pt x="192" y="46"/>
                  </a:lnTo>
                  <a:lnTo>
                    <a:pt x="192" y="72"/>
                  </a:lnTo>
                  <a:lnTo>
                    <a:pt x="198" y="77"/>
                  </a:lnTo>
                  <a:lnTo>
                    <a:pt x="198" y="92"/>
                  </a:lnTo>
                  <a:lnTo>
                    <a:pt x="198" y="92"/>
                  </a:lnTo>
                  <a:lnTo>
                    <a:pt x="204" y="97"/>
                  </a:lnTo>
                  <a:lnTo>
                    <a:pt x="210" y="102"/>
                  </a:lnTo>
                  <a:lnTo>
                    <a:pt x="216" y="107"/>
                  </a:lnTo>
                  <a:lnTo>
                    <a:pt x="216" y="113"/>
                  </a:lnTo>
                  <a:lnTo>
                    <a:pt x="216" y="92"/>
                  </a:lnTo>
                  <a:lnTo>
                    <a:pt x="222" y="97"/>
                  </a:lnTo>
                  <a:lnTo>
                    <a:pt x="222" y="107"/>
                  </a:lnTo>
                  <a:lnTo>
                    <a:pt x="228" y="113"/>
                  </a:lnTo>
                  <a:lnTo>
                    <a:pt x="234" y="107"/>
                  </a:lnTo>
                  <a:lnTo>
                    <a:pt x="234" y="102"/>
                  </a:lnTo>
                  <a:lnTo>
                    <a:pt x="234" y="118"/>
                  </a:lnTo>
                  <a:lnTo>
                    <a:pt x="240" y="113"/>
                  </a:lnTo>
                  <a:lnTo>
                    <a:pt x="240" y="118"/>
                  </a:lnTo>
                  <a:lnTo>
                    <a:pt x="240" y="113"/>
                  </a:lnTo>
                  <a:lnTo>
                    <a:pt x="246" y="107"/>
                  </a:lnTo>
                  <a:lnTo>
                    <a:pt x="246" y="113"/>
                  </a:lnTo>
                  <a:lnTo>
                    <a:pt x="246" y="107"/>
                  </a:lnTo>
                  <a:lnTo>
                    <a:pt x="252" y="102"/>
                  </a:lnTo>
                  <a:lnTo>
                    <a:pt x="252" y="97"/>
                  </a:lnTo>
                  <a:lnTo>
                    <a:pt x="252" y="113"/>
                  </a:lnTo>
                  <a:lnTo>
                    <a:pt x="258" y="118"/>
                  </a:lnTo>
                  <a:lnTo>
                    <a:pt x="258" y="128"/>
                  </a:lnTo>
                  <a:lnTo>
                    <a:pt x="264" y="133"/>
                  </a:lnTo>
                  <a:lnTo>
                    <a:pt x="264" y="133"/>
                  </a:lnTo>
                  <a:lnTo>
                    <a:pt x="264" y="118"/>
                  </a:lnTo>
                  <a:lnTo>
                    <a:pt x="264" y="123"/>
                  </a:lnTo>
                  <a:lnTo>
                    <a:pt x="270" y="128"/>
                  </a:lnTo>
                  <a:lnTo>
                    <a:pt x="270" y="143"/>
                  </a:lnTo>
                  <a:lnTo>
                    <a:pt x="276" y="138"/>
                  </a:lnTo>
                  <a:lnTo>
                    <a:pt x="276" y="143"/>
                  </a:lnTo>
                  <a:lnTo>
                    <a:pt x="276" y="138"/>
                  </a:lnTo>
                  <a:lnTo>
                    <a:pt x="282" y="133"/>
                  </a:lnTo>
                  <a:lnTo>
                    <a:pt x="288" y="138"/>
                  </a:lnTo>
                  <a:lnTo>
                    <a:pt x="300" y="148"/>
                  </a:lnTo>
                  <a:lnTo>
                    <a:pt x="300" y="179"/>
                  </a:lnTo>
                  <a:lnTo>
                    <a:pt x="306" y="184"/>
                  </a:lnTo>
                  <a:lnTo>
                    <a:pt x="306" y="200"/>
                  </a:lnTo>
                  <a:lnTo>
                    <a:pt x="312" y="205"/>
                  </a:lnTo>
                  <a:lnTo>
                    <a:pt x="312" y="215"/>
                  </a:lnTo>
                  <a:lnTo>
                    <a:pt x="318" y="220"/>
                  </a:lnTo>
                </a:path>
              </a:pathLst>
            </a:custGeom>
            <a:noFill/>
            <a:ln w="19050" cap="flat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0" name="Freeform 368"/>
            <p:cNvSpPr>
              <a:spLocks/>
            </p:cNvSpPr>
            <p:nvPr/>
          </p:nvSpPr>
          <p:spPr bwMode="auto">
            <a:xfrm>
              <a:off x="5328" y="3601"/>
              <a:ext cx="24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0"/>
                </a:cxn>
                <a:cxn ang="0">
                  <a:pos x="12" y="21"/>
                </a:cxn>
                <a:cxn ang="0">
                  <a:pos x="12" y="41"/>
                </a:cxn>
                <a:cxn ang="0">
                  <a:pos x="18" y="36"/>
                </a:cxn>
                <a:cxn ang="0">
                  <a:pos x="18" y="41"/>
                </a:cxn>
                <a:cxn ang="0">
                  <a:pos x="18" y="36"/>
                </a:cxn>
                <a:cxn ang="0">
                  <a:pos x="24" y="36"/>
                </a:cxn>
              </a:cxnLst>
              <a:rect l="0" t="0" r="r" b="b"/>
              <a:pathLst>
                <a:path w="24" h="41">
                  <a:moveTo>
                    <a:pt x="0" y="0"/>
                  </a:moveTo>
                  <a:lnTo>
                    <a:pt x="0" y="10"/>
                  </a:lnTo>
                  <a:lnTo>
                    <a:pt x="12" y="21"/>
                  </a:lnTo>
                  <a:lnTo>
                    <a:pt x="12" y="41"/>
                  </a:lnTo>
                  <a:lnTo>
                    <a:pt x="18" y="36"/>
                  </a:lnTo>
                  <a:lnTo>
                    <a:pt x="18" y="41"/>
                  </a:lnTo>
                  <a:lnTo>
                    <a:pt x="18" y="36"/>
                  </a:lnTo>
                  <a:lnTo>
                    <a:pt x="24" y="36"/>
                  </a:lnTo>
                </a:path>
              </a:pathLst>
            </a:custGeom>
            <a:noFill/>
            <a:ln w="19050" cap="flat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1" name="Rectangle 369"/>
            <p:cNvSpPr>
              <a:spLocks noChangeArrowheads="1"/>
            </p:cNvSpPr>
            <p:nvPr/>
          </p:nvSpPr>
          <p:spPr bwMode="auto">
            <a:xfrm>
              <a:off x="3534" y="2633"/>
              <a:ext cx="405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CA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Phase</a:t>
              </a:r>
              <a:endParaRPr kumimoji="0" lang="en-CA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72" name="Freeform 370"/>
            <p:cNvSpPr>
              <a:spLocks/>
            </p:cNvSpPr>
            <p:nvPr/>
          </p:nvSpPr>
          <p:spPr bwMode="auto">
            <a:xfrm>
              <a:off x="2046" y="2879"/>
              <a:ext cx="2442" cy="36"/>
            </a:xfrm>
            <a:custGeom>
              <a:avLst/>
              <a:gdLst/>
              <a:ahLst/>
              <a:cxnLst>
                <a:cxn ang="0">
                  <a:pos x="858" y="5"/>
                </a:cxn>
                <a:cxn ang="0">
                  <a:pos x="1164" y="5"/>
                </a:cxn>
                <a:cxn ang="0">
                  <a:pos x="1332" y="10"/>
                </a:cxn>
                <a:cxn ang="0">
                  <a:pos x="1440" y="10"/>
                </a:cxn>
                <a:cxn ang="0">
                  <a:pos x="1530" y="10"/>
                </a:cxn>
                <a:cxn ang="0">
                  <a:pos x="1596" y="10"/>
                </a:cxn>
                <a:cxn ang="0">
                  <a:pos x="1656" y="10"/>
                </a:cxn>
                <a:cxn ang="0">
                  <a:pos x="1704" y="10"/>
                </a:cxn>
                <a:cxn ang="0">
                  <a:pos x="1746" y="10"/>
                </a:cxn>
                <a:cxn ang="0">
                  <a:pos x="1788" y="10"/>
                </a:cxn>
                <a:cxn ang="0">
                  <a:pos x="1824" y="10"/>
                </a:cxn>
                <a:cxn ang="0">
                  <a:pos x="1854" y="10"/>
                </a:cxn>
                <a:cxn ang="0">
                  <a:pos x="1884" y="10"/>
                </a:cxn>
                <a:cxn ang="0">
                  <a:pos x="1908" y="10"/>
                </a:cxn>
                <a:cxn ang="0">
                  <a:pos x="1932" y="10"/>
                </a:cxn>
                <a:cxn ang="0">
                  <a:pos x="1956" y="15"/>
                </a:cxn>
                <a:cxn ang="0">
                  <a:pos x="1980" y="15"/>
                </a:cxn>
                <a:cxn ang="0">
                  <a:pos x="2004" y="15"/>
                </a:cxn>
                <a:cxn ang="0">
                  <a:pos x="2022" y="15"/>
                </a:cxn>
                <a:cxn ang="0">
                  <a:pos x="2040" y="15"/>
                </a:cxn>
                <a:cxn ang="0">
                  <a:pos x="2058" y="15"/>
                </a:cxn>
                <a:cxn ang="0">
                  <a:pos x="2076" y="26"/>
                </a:cxn>
                <a:cxn ang="0">
                  <a:pos x="2094" y="15"/>
                </a:cxn>
                <a:cxn ang="0">
                  <a:pos x="2112" y="15"/>
                </a:cxn>
                <a:cxn ang="0">
                  <a:pos x="2130" y="20"/>
                </a:cxn>
                <a:cxn ang="0">
                  <a:pos x="2148" y="20"/>
                </a:cxn>
                <a:cxn ang="0">
                  <a:pos x="2166" y="20"/>
                </a:cxn>
                <a:cxn ang="0">
                  <a:pos x="2184" y="26"/>
                </a:cxn>
                <a:cxn ang="0">
                  <a:pos x="2202" y="26"/>
                </a:cxn>
                <a:cxn ang="0">
                  <a:pos x="2220" y="20"/>
                </a:cxn>
                <a:cxn ang="0">
                  <a:pos x="2238" y="20"/>
                </a:cxn>
                <a:cxn ang="0">
                  <a:pos x="2256" y="20"/>
                </a:cxn>
                <a:cxn ang="0">
                  <a:pos x="2274" y="20"/>
                </a:cxn>
                <a:cxn ang="0">
                  <a:pos x="2292" y="20"/>
                </a:cxn>
                <a:cxn ang="0">
                  <a:pos x="2310" y="26"/>
                </a:cxn>
                <a:cxn ang="0">
                  <a:pos x="2328" y="36"/>
                </a:cxn>
                <a:cxn ang="0">
                  <a:pos x="2340" y="26"/>
                </a:cxn>
                <a:cxn ang="0">
                  <a:pos x="2358" y="26"/>
                </a:cxn>
                <a:cxn ang="0">
                  <a:pos x="2376" y="26"/>
                </a:cxn>
                <a:cxn ang="0">
                  <a:pos x="2394" y="26"/>
                </a:cxn>
                <a:cxn ang="0">
                  <a:pos x="2412" y="31"/>
                </a:cxn>
                <a:cxn ang="0">
                  <a:pos x="2430" y="31"/>
                </a:cxn>
              </a:cxnLst>
              <a:rect l="0" t="0" r="r" b="b"/>
              <a:pathLst>
                <a:path w="2442" h="36">
                  <a:moveTo>
                    <a:pt x="0" y="0"/>
                  </a:moveTo>
                  <a:lnTo>
                    <a:pt x="642" y="5"/>
                  </a:lnTo>
                  <a:lnTo>
                    <a:pt x="858" y="5"/>
                  </a:lnTo>
                  <a:lnTo>
                    <a:pt x="990" y="5"/>
                  </a:lnTo>
                  <a:lnTo>
                    <a:pt x="1092" y="5"/>
                  </a:lnTo>
                  <a:lnTo>
                    <a:pt x="1164" y="5"/>
                  </a:lnTo>
                  <a:lnTo>
                    <a:pt x="1230" y="10"/>
                  </a:lnTo>
                  <a:lnTo>
                    <a:pt x="1284" y="10"/>
                  </a:lnTo>
                  <a:lnTo>
                    <a:pt x="1332" y="10"/>
                  </a:lnTo>
                  <a:lnTo>
                    <a:pt x="1374" y="10"/>
                  </a:lnTo>
                  <a:lnTo>
                    <a:pt x="1410" y="10"/>
                  </a:lnTo>
                  <a:lnTo>
                    <a:pt x="1440" y="10"/>
                  </a:lnTo>
                  <a:lnTo>
                    <a:pt x="1470" y="10"/>
                  </a:lnTo>
                  <a:lnTo>
                    <a:pt x="1500" y="10"/>
                  </a:lnTo>
                  <a:lnTo>
                    <a:pt x="1530" y="10"/>
                  </a:lnTo>
                  <a:lnTo>
                    <a:pt x="1554" y="10"/>
                  </a:lnTo>
                  <a:lnTo>
                    <a:pt x="1572" y="10"/>
                  </a:lnTo>
                  <a:lnTo>
                    <a:pt x="1596" y="10"/>
                  </a:lnTo>
                  <a:lnTo>
                    <a:pt x="1614" y="10"/>
                  </a:lnTo>
                  <a:lnTo>
                    <a:pt x="1638" y="10"/>
                  </a:lnTo>
                  <a:lnTo>
                    <a:pt x="1656" y="10"/>
                  </a:lnTo>
                  <a:lnTo>
                    <a:pt x="1674" y="10"/>
                  </a:lnTo>
                  <a:lnTo>
                    <a:pt x="1686" y="10"/>
                  </a:lnTo>
                  <a:lnTo>
                    <a:pt x="1704" y="10"/>
                  </a:lnTo>
                  <a:lnTo>
                    <a:pt x="1716" y="10"/>
                  </a:lnTo>
                  <a:lnTo>
                    <a:pt x="1734" y="10"/>
                  </a:lnTo>
                  <a:lnTo>
                    <a:pt x="1746" y="10"/>
                  </a:lnTo>
                  <a:lnTo>
                    <a:pt x="1758" y="10"/>
                  </a:lnTo>
                  <a:lnTo>
                    <a:pt x="1776" y="10"/>
                  </a:lnTo>
                  <a:lnTo>
                    <a:pt x="1788" y="10"/>
                  </a:lnTo>
                  <a:lnTo>
                    <a:pt x="1800" y="10"/>
                  </a:lnTo>
                  <a:lnTo>
                    <a:pt x="1812" y="10"/>
                  </a:lnTo>
                  <a:lnTo>
                    <a:pt x="1824" y="10"/>
                  </a:lnTo>
                  <a:lnTo>
                    <a:pt x="1830" y="10"/>
                  </a:lnTo>
                  <a:lnTo>
                    <a:pt x="1842" y="15"/>
                  </a:lnTo>
                  <a:lnTo>
                    <a:pt x="1854" y="10"/>
                  </a:lnTo>
                  <a:lnTo>
                    <a:pt x="1866" y="10"/>
                  </a:lnTo>
                  <a:lnTo>
                    <a:pt x="1872" y="10"/>
                  </a:lnTo>
                  <a:lnTo>
                    <a:pt x="1884" y="10"/>
                  </a:lnTo>
                  <a:lnTo>
                    <a:pt x="1890" y="10"/>
                  </a:lnTo>
                  <a:lnTo>
                    <a:pt x="1902" y="10"/>
                  </a:lnTo>
                  <a:lnTo>
                    <a:pt x="1908" y="10"/>
                  </a:lnTo>
                  <a:lnTo>
                    <a:pt x="1920" y="10"/>
                  </a:lnTo>
                  <a:lnTo>
                    <a:pt x="1926" y="10"/>
                  </a:lnTo>
                  <a:lnTo>
                    <a:pt x="1932" y="10"/>
                  </a:lnTo>
                  <a:lnTo>
                    <a:pt x="1944" y="10"/>
                  </a:lnTo>
                  <a:lnTo>
                    <a:pt x="1950" y="10"/>
                  </a:lnTo>
                  <a:lnTo>
                    <a:pt x="1956" y="15"/>
                  </a:lnTo>
                  <a:lnTo>
                    <a:pt x="1968" y="15"/>
                  </a:lnTo>
                  <a:lnTo>
                    <a:pt x="1974" y="15"/>
                  </a:lnTo>
                  <a:lnTo>
                    <a:pt x="1980" y="15"/>
                  </a:lnTo>
                  <a:lnTo>
                    <a:pt x="1986" y="15"/>
                  </a:lnTo>
                  <a:lnTo>
                    <a:pt x="1992" y="15"/>
                  </a:lnTo>
                  <a:lnTo>
                    <a:pt x="2004" y="15"/>
                  </a:lnTo>
                  <a:lnTo>
                    <a:pt x="2010" y="15"/>
                  </a:lnTo>
                  <a:lnTo>
                    <a:pt x="2016" y="15"/>
                  </a:lnTo>
                  <a:lnTo>
                    <a:pt x="2022" y="15"/>
                  </a:lnTo>
                  <a:lnTo>
                    <a:pt x="2028" y="15"/>
                  </a:lnTo>
                  <a:lnTo>
                    <a:pt x="2034" y="15"/>
                  </a:lnTo>
                  <a:lnTo>
                    <a:pt x="2040" y="15"/>
                  </a:lnTo>
                  <a:lnTo>
                    <a:pt x="2046" y="15"/>
                  </a:lnTo>
                  <a:lnTo>
                    <a:pt x="2052" y="15"/>
                  </a:lnTo>
                  <a:lnTo>
                    <a:pt x="2058" y="15"/>
                  </a:lnTo>
                  <a:lnTo>
                    <a:pt x="2064" y="15"/>
                  </a:lnTo>
                  <a:lnTo>
                    <a:pt x="2070" y="20"/>
                  </a:lnTo>
                  <a:lnTo>
                    <a:pt x="2076" y="26"/>
                  </a:lnTo>
                  <a:lnTo>
                    <a:pt x="2082" y="20"/>
                  </a:lnTo>
                  <a:lnTo>
                    <a:pt x="2088" y="15"/>
                  </a:lnTo>
                  <a:lnTo>
                    <a:pt x="2094" y="15"/>
                  </a:lnTo>
                  <a:lnTo>
                    <a:pt x="2100" y="15"/>
                  </a:lnTo>
                  <a:lnTo>
                    <a:pt x="2106" y="15"/>
                  </a:lnTo>
                  <a:lnTo>
                    <a:pt x="2112" y="15"/>
                  </a:lnTo>
                  <a:lnTo>
                    <a:pt x="2118" y="15"/>
                  </a:lnTo>
                  <a:lnTo>
                    <a:pt x="2124" y="20"/>
                  </a:lnTo>
                  <a:lnTo>
                    <a:pt x="2130" y="20"/>
                  </a:lnTo>
                  <a:lnTo>
                    <a:pt x="2136" y="20"/>
                  </a:lnTo>
                  <a:lnTo>
                    <a:pt x="2142" y="20"/>
                  </a:lnTo>
                  <a:lnTo>
                    <a:pt x="2148" y="20"/>
                  </a:lnTo>
                  <a:lnTo>
                    <a:pt x="2154" y="20"/>
                  </a:lnTo>
                  <a:lnTo>
                    <a:pt x="2160" y="20"/>
                  </a:lnTo>
                  <a:lnTo>
                    <a:pt x="2166" y="20"/>
                  </a:lnTo>
                  <a:lnTo>
                    <a:pt x="2172" y="20"/>
                  </a:lnTo>
                  <a:lnTo>
                    <a:pt x="2178" y="20"/>
                  </a:lnTo>
                  <a:lnTo>
                    <a:pt x="2184" y="26"/>
                  </a:lnTo>
                  <a:lnTo>
                    <a:pt x="2190" y="26"/>
                  </a:lnTo>
                  <a:lnTo>
                    <a:pt x="2196" y="26"/>
                  </a:lnTo>
                  <a:lnTo>
                    <a:pt x="2202" y="26"/>
                  </a:lnTo>
                  <a:lnTo>
                    <a:pt x="2208" y="20"/>
                  </a:lnTo>
                  <a:lnTo>
                    <a:pt x="2214" y="20"/>
                  </a:lnTo>
                  <a:lnTo>
                    <a:pt x="2220" y="20"/>
                  </a:lnTo>
                  <a:lnTo>
                    <a:pt x="2226" y="20"/>
                  </a:lnTo>
                  <a:lnTo>
                    <a:pt x="2232" y="20"/>
                  </a:lnTo>
                  <a:lnTo>
                    <a:pt x="2238" y="20"/>
                  </a:lnTo>
                  <a:lnTo>
                    <a:pt x="2244" y="20"/>
                  </a:lnTo>
                  <a:lnTo>
                    <a:pt x="2250" y="20"/>
                  </a:lnTo>
                  <a:lnTo>
                    <a:pt x="2256" y="20"/>
                  </a:lnTo>
                  <a:lnTo>
                    <a:pt x="2262" y="20"/>
                  </a:lnTo>
                  <a:lnTo>
                    <a:pt x="2268" y="20"/>
                  </a:lnTo>
                  <a:lnTo>
                    <a:pt x="2274" y="20"/>
                  </a:lnTo>
                  <a:lnTo>
                    <a:pt x="2280" y="20"/>
                  </a:lnTo>
                  <a:lnTo>
                    <a:pt x="2286" y="20"/>
                  </a:lnTo>
                  <a:lnTo>
                    <a:pt x="2292" y="20"/>
                  </a:lnTo>
                  <a:lnTo>
                    <a:pt x="2298" y="26"/>
                  </a:lnTo>
                  <a:lnTo>
                    <a:pt x="2304" y="26"/>
                  </a:lnTo>
                  <a:lnTo>
                    <a:pt x="2310" y="26"/>
                  </a:lnTo>
                  <a:lnTo>
                    <a:pt x="2316" y="26"/>
                  </a:lnTo>
                  <a:lnTo>
                    <a:pt x="2322" y="31"/>
                  </a:lnTo>
                  <a:lnTo>
                    <a:pt x="2328" y="36"/>
                  </a:lnTo>
                  <a:lnTo>
                    <a:pt x="2328" y="26"/>
                  </a:lnTo>
                  <a:lnTo>
                    <a:pt x="2334" y="26"/>
                  </a:lnTo>
                  <a:lnTo>
                    <a:pt x="2340" y="26"/>
                  </a:lnTo>
                  <a:lnTo>
                    <a:pt x="2346" y="26"/>
                  </a:lnTo>
                  <a:lnTo>
                    <a:pt x="2352" y="26"/>
                  </a:lnTo>
                  <a:lnTo>
                    <a:pt x="2358" y="26"/>
                  </a:lnTo>
                  <a:lnTo>
                    <a:pt x="2364" y="26"/>
                  </a:lnTo>
                  <a:lnTo>
                    <a:pt x="2370" y="26"/>
                  </a:lnTo>
                  <a:lnTo>
                    <a:pt x="2376" y="26"/>
                  </a:lnTo>
                  <a:lnTo>
                    <a:pt x="2382" y="26"/>
                  </a:lnTo>
                  <a:lnTo>
                    <a:pt x="2388" y="26"/>
                  </a:lnTo>
                  <a:lnTo>
                    <a:pt x="2394" y="26"/>
                  </a:lnTo>
                  <a:lnTo>
                    <a:pt x="2400" y="26"/>
                  </a:lnTo>
                  <a:lnTo>
                    <a:pt x="2406" y="26"/>
                  </a:lnTo>
                  <a:lnTo>
                    <a:pt x="2412" y="31"/>
                  </a:lnTo>
                  <a:lnTo>
                    <a:pt x="2418" y="31"/>
                  </a:lnTo>
                  <a:lnTo>
                    <a:pt x="2424" y="31"/>
                  </a:lnTo>
                  <a:lnTo>
                    <a:pt x="2430" y="31"/>
                  </a:lnTo>
                  <a:lnTo>
                    <a:pt x="2442" y="31"/>
                  </a:lnTo>
                  <a:lnTo>
                    <a:pt x="2436" y="31"/>
                  </a:lnTo>
                </a:path>
              </a:pathLst>
            </a:custGeom>
            <a:noFill/>
            <a:ln w="19050" cap="flat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3" name="Freeform 371"/>
            <p:cNvSpPr>
              <a:spLocks/>
            </p:cNvSpPr>
            <p:nvPr/>
          </p:nvSpPr>
          <p:spPr bwMode="auto">
            <a:xfrm>
              <a:off x="4482" y="2899"/>
              <a:ext cx="498" cy="507"/>
            </a:xfrm>
            <a:custGeom>
              <a:avLst/>
              <a:gdLst/>
              <a:ahLst/>
              <a:cxnLst>
                <a:cxn ang="0">
                  <a:pos x="18" y="11"/>
                </a:cxn>
                <a:cxn ang="0">
                  <a:pos x="24" y="11"/>
                </a:cxn>
                <a:cxn ang="0">
                  <a:pos x="36" y="21"/>
                </a:cxn>
                <a:cxn ang="0">
                  <a:pos x="42" y="16"/>
                </a:cxn>
                <a:cxn ang="0">
                  <a:pos x="54" y="16"/>
                </a:cxn>
                <a:cxn ang="0">
                  <a:pos x="72" y="26"/>
                </a:cxn>
                <a:cxn ang="0">
                  <a:pos x="78" y="46"/>
                </a:cxn>
                <a:cxn ang="0">
                  <a:pos x="90" y="16"/>
                </a:cxn>
                <a:cxn ang="0">
                  <a:pos x="114" y="21"/>
                </a:cxn>
                <a:cxn ang="0">
                  <a:pos x="126" y="31"/>
                </a:cxn>
                <a:cxn ang="0">
                  <a:pos x="132" y="21"/>
                </a:cxn>
                <a:cxn ang="0">
                  <a:pos x="144" y="0"/>
                </a:cxn>
                <a:cxn ang="0">
                  <a:pos x="156" y="26"/>
                </a:cxn>
                <a:cxn ang="0">
                  <a:pos x="174" y="31"/>
                </a:cxn>
                <a:cxn ang="0">
                  <a:pos x="192" y="36"/>
                </a:cxn>
                <a:cxn ang="0">
                  <a:pos x="198" y="46"/>
                </a:cxn>
                <a:cxn ang="0">
                  <a:pos x="210" y="67"/>
                </a:cxn>
                <a:cxn ang="0">
                  <a:pos x="216" y="67"/>
                </a:cxn>
                <a:cxn ang="0">
                  <a:pos x="222" y="87"/>
                </a:cxn>
                <a:cxn ang="0">
                  <a:pos x="234" y="134"/>
                </a:cxn>
                <a:cxn ang="0">
                  <a:pos x="240" y="338"/>
                </a:cxn>
                <a:cxn ang="0">
                  <a:pos x="246" y="379"/>
                </a:cxn>
                <a:cxn ang="0">
                  <a:pos x="258" y="410"/>
                </a:cxn>
                <a:cxn ang="0">
                  <a:pos x="264" y="379"/>
                </a:cxn>
                <a:cxn ang="0">
                  <a:pos x="276" y="415"/>
                </a:cxn>
                <a:cxn ang="0">
                  <a:pos x="288" y="436"/>
                </a:cxn>
                <a:cxn ang="0">
                  <a:pos x="294" y="390"/>
                </a:cxn>
                <a:cxn ang="0">
                  <a:pos x="312" y="410"/>
                </a:cxn>
                <a:cxn ang="0">
                  <a:pos x="324" y="405"/>
                </a:cxn>
                <a:cxn ang="0">
                  <a:pos x="342" y="415"/>
                </a:cxn>
                <a:cxn ang="0">
                  <a:pos x="354" y="420"/>
                </a:cxn>
                <a:cxn ang="0">
                  <a:pos x="360" y="415"/>
                </a:cxn>
                <a:cxn ang="0">
                  <a:pos x="372" y="431"/>
                </a:cxn>
                <a:cxn ang="0">
                  <a:pos x="384" y="410"/>
                </a:cxn>
                <a:cxn ang="0">
                  <a:pos x="396" y="420"/>
                </a:cxn>
                <a:cxn ang="0">
                  <a:pos x="408" y="420"/>
                </a:cxn>
                <a:cxn ang="0">
                  <a:pos x="414" y="426"/>
                </a:cxn>
                <a:cxn ang="0">
                  <a:pos x="432" y="415"/>
                </a:cxn>
                <a:cxn ang="0">
                  <a:pos x="450" y="431"/>
                </a:cxn>
                <a:cxn ang="0">
                  <a:pos x="468" y="436"/>
                </a:cxn>
                <a:cxn ang="0">
                  <a:pos x="486" y="461"/>
                </a:cxn>
                <a:cxn ang="0">
                  <a:pos x="492" y="492"/>
                </a:cxn>
              </a:cxnLst>
              <a:rect l="0" t="0" r="r" b="b"/>
              <a:pathLst>
                <a:path w="498" h="507">
                  <a:moveTo>
                    <a:pt x="0" y="11"/>
                  </a:moveTo>
                  <a:lnTo>
                    <a:pt x="6" y="11"/>
                  </a:lnTo>
                  <a:lnTo>
                    <a:pt x="18" y="11"/>
                  </a:lnTo>
                  <a:lnTo>
                    <a:pt x="12" y="11"/>
                  </a:lnTo>
                  <a:lnTo>
                    <a:pt x="18" y="11"/>
                  </a:lnTo>
                  <a:lnTo>
                    <a:pt x="24" y="11"/>
                  </a:lnTo>
                  <a:lnTo>
                    <a:pt x="30" y="11"/>
                  </a:lnTo>
                  <a:lnTo>
                    <a:pt x="36" y="16"/>
                  </a:lnTo>
                  <a:lnTo>
                    <a:pt x="36" y="21"/>
                  </a:lnTo>
                  <a:lnTo>
                    <a:pt x="42" y="26"/>
                  </a:lnTo>
                  <a:lnTo>
                    <a:pt x="42" y="36"/>
                  </a:lnTo>
                  <a:lnTo>
                    <a:pt x="42" y="16"/>
                  </a:lnTo>
                  <a:lnTo>
                    <a:pt x="48" y="16"/>
                  </a:lnTo>
                  <a:lnTo>
                    <a:pt x="60" y="16"/>
                  </a:lnTo>
                  <a:lnTo>
                    <a:pt x="54" y="16"/>
                  </a:lnTo>
                  <a:lnTo>
                    <a:pt x="60" y="16"/>
                  </a:lnTo>
                  <a:lnTo>
                    <a:pt x="66" y="21"/>
                  </a:lnTo>
                  <a:lnTo>
                    <a:pt x="72" y="26"/>
                  </a:lnTo>
                  <a:lnTo>
                    <a:pt x="78" y="36"/>
                  </a:lnTo>
                  <a:lnTo>
                    <a:pt x="78" y="52"/>
                  </a:lnTo>
                  <a:lnTo>
                    <a:pt x="78" y="46"/>
                  </a:lnTo>
                  <a:lnTo>
                    <a:pt x="84" y="36"/>
                  </a:lnTo>
                  <a:lnTo>
                    <a:pt x="84" y="21"/>
                  </a:lnTo>
                  <a:lnTo>
                    <a:pt x="90" y="16"/>
                  </a:lnTo>
                  <a:lnTo>
                    <a:pt x="96" y="16"/>
                  </a:lnTo>
                  <a:lnTo>
                    <a:pt x="102" y="21"/>
                  </a:lnTo>
                  <a:lnTo>
                    <a:pt x="114" y="21"/>
                  </a:lnTo>
                  <a:lnTo>
                    <a:pt x="108" y="21"/>
                  </a:lnTo>
                  <a:lnTo>
                    <a:pt x="114" y="21"/>
                  </a:lnTo>
                  <a:lnTo>
                    <a:pt x="126" y="31"/>
                  </a:lnTo>
                  <a:lnTo>
                    <a:pt x="120" y="31"/>
                  </a:lnTo>
                  <a:lnTo>
                    <a:pt x="126" y="26"/>
                  </a:lnTo>
                  <a:lnTo>
                    <a:pt x="132" y="21"/>
                  </a:lnTo>
                  <a:lnTo>
                    <a:pt x="138" y="16"/>
                  </a:lnTo>
                  <a:lnTo>
                    <a:pt x="144" y="6"/>
                  </a:lnTo>
                  <a:lnTo>
                    <a:pt x="144" y="0"/>
                  </a:lnTo>
                  <a:lnTo>
                    <a:pt x="144" y="16"/>
                  </a:lnTo>
                  <a:lnTo>
                    <a:pt x="150" y="21"/>
                  </a:lnTo>
                  <a:lnTo>
                    <a:pt x="156" y="26"/>
                  </a:lnTo>
                  <a:lnTo>
                    <a:pt x="162" y="31"/>
                  </a:lnTo>
                  <a:lnTo>
                    <a:pt x="168" y="36"/>
                  </a:lnTo>
                  <a:lnTo>
                    <a:pt x="174" y="31"/>
                  </a:lnTo>
                  <a:lnTo>
                    <a:pt x="180" y="36"/>
                  </a:lnTo>
                  <a:lnTo>
                    <a:pt x="180" y="41"/>
                  </a:lnTo>
                  <a:lnTo>
                    <a:pt x="192" y="36"/>
                  </a:lnTo>
                  <a:lnTo>
                    <a:pt x="192" y="62"/>
                  </a:lnTo>
                  <a:lnTo>
                    <a:pt x="198" y="72"/>
                  </a:lnTo>
                  <a:lnTo>
                    <a:pt x="198" y="46"/>
                  </a:lnTo>
                  <a:lnTo>
                    <a:pt x="204" y="52"/>
                  </a:lnTo>
                  <a:lnTo>
                    <a:pt x="204" y="62"/>
                  </a:lnTo>
                  <a:lnTo>
                    <a:pt x="210" y="67"/>
                  </a:lnTo>
                  <a:lnTo>
                    <a:pt x="210" y="41"/>
                  </a:lnTo>
                  <a:lnTo>
                    <a:pt x="216" y="46"/>
                  </a:lnTo>
                  <a:lnTo>
                    <a:pt x="216" y="67"/>
                  </a:lnTo>
                  <a:lnTo>
                    <a:pt x="222" y="72"/>
                  </a:lnTo>
                  <a:lnTo>
                    <a:pt x="222" y="93"/>
                  </a:lnTo>
                  <a:lnTo>
                    <a:pt x="222" y="87"/>
                  </a:lnTo>
                  <a:lnTo>
                    <a:pt x="228" y="93"/>
                  </a:lnTo>
                  <a:lnTo>
                    <a:pt x="228" y="118"/>
                  </a:lnTo>
                  <a:lnTo>
                    <a:pt x="234" y="134"/>
                  </a:lnTo>
                  <a:lnTo>
                    <a:pt x="234" y="241"/>
                  </a:lnTo>
                  <a:lnTo>
                    <a:pt x="240" y="251"/>
                  </a:lnTo>
                  <a:lnTo>
                    <a:pt x="240" y="338"/>
                  </a:lnTo>
                  <a:lnTo>
                    <a:pt x="246" y="359"/>
                  </a:lnTo>
                  <a:lnTo>
                    <a:pt x="246" y="385"/>
                  </a:lnTo>
                  <a:lnTo>
                    <a:pt x="246" y="379"/>
                  </a:lnTo>
                  <a:lnTo>
                    <a:pt x="252" y="385"/>
                  </a:lnTo>
                  <a:lnTo>
                    <a:pt x="252" y="415"/>
                  </a:lnTo>
                  <a:lnTo>
                    <a:pt x="258" y="410"/>
                  </a:lnTo>
                  <a:lnTo>
                    <a:pt x="258" y="431"/>
                  </a:lnTo>
                  <a:lnTo>
                    <a:pt x="264" y="420"/>
                  </a:lnTo>
                  <a:lnTo>
                    <a:pt x="264" y="379"/>
                  </a:lnTo>
                  <a:lnTo>
                    <a:pt x="264" y="400"/>
                  </a:lnTo>
                  <a:lnTo>
                    <a:pt x="276" y="410"/>
                  </a:lnTo>
                  <a:lnTo>
                    <a:pt x="276" y="415"/>
                  </a:lnTo>
                  <a:lnTo>
                    <a:pt x="282" y="420"/>
                  </a:lnTo>
                  <a:lnTo>
                    <a:pt x="282" y="431"/>
                  </a:lnTo>
                  <a:lnTo>
                    <a:pt x="288" y="436"/>
                  </a:lnTo>
                  <a:lnTo>
                    <a:pt x="288" y="395"/>
                  </a:lnTo>
                  <a:lnTo>
                    <a:pt x="294" y="400"/>
                  </a:lnTo>
                  <a:lnTo>
                    <a:pt x="294" y="390"/>
                  </a:lnTo>
                  <a:lnTo>
                    <a:pt x="306" y="400"/>
                  </a:lnTo>
                  <a:lnTo>
                    <a:pt x="306" y="405"/>
                  </a:lnTo>
                  <a:lnTo>
                    <a:pt x="312" y="410"/>
                  </a:lnTo>
                  <a:lnTo>
                    <a:pt x="324" y="400"/>
                  </a:lnTo>
                  <a:lnTo>
                    <a:pt x="318" y="400"/>
                  </a:lnTo>
                  <a:lnTo>
                    <a:pt x="324" y="405"/>
                  </a:lnTo>
                  <a:lnTo>
                    <a:pt x="330" y="410"/>
                  </a:lnTo>
                  <a:lnTo>
                    <a:pt x="336" y="410"/>
                  </a:lnTo>
                  <a:lnTo>
                    <a:pt x="342" y="415"/>
                  </a:lnTo>
                  <a:lnTo>
                    <a:pt x="354" y="415"/>
                  </a:lnTo>
                  <a:lnTo>
                    <a:pt x="348" y="415"/>
                  </a:lnTo>
                  <a:lnTo>
                    <a:pt x="354" y="420"/>
                  </a:lnTo>
                  <a:lnTo>
                    <a:pt x="360" y="415"/>
                  </a:lnTo>
                  <a:lnTo>
                    <a:pt x="360" y="410"/>
                  </a:lnTo>
                  <a:lnTo>
                    <a:pt x="360" y="415"/>
                  </a:lnTo>
                  <a:lnTo>
                    <a:pt x="366" y="420"/>
                  </a:lnTo>
                  <a:lnTo>
                    <a:pt x="366" y="426"/>
                  </a:lnTo>
                  <a:lnTo>
                    <a:pt x="372" y="431"/>
                  </a:lnTo>
                  <a:lnTo>
                    <a:pt x="372" y="436"/>
                  </a:lnTo>
                  <a:lnTo>
                    <a:pt x="372" y="420"/>
                  </a:lnTo>
                  <a:lnTo>
                    <a:pt x="384" y="410"/>
                  </a:lnTo>
                  <a:lnTo>
                    <a:pt x="378" y="410"/>
                  </a:lnTo>
                  <a:lnTo>
                    <a:pt x="384" y="420"/>
                  </a:lnTo>
                  <a:lnTo>
                    <a:pt x="396" y="420"/>
                  </a:lnTo>
                  <a:lnTo>
                    <a:pt x="396" y="426"/>
                  </a:lnTo>
                  <a:lnTo>
                    <a:pt x="396" y="420"/>
                  </a:lnTo>
                  <a:lnTo>
                    <a:pt x="408" y="420"/>
                  </a:lnTo>
                  <a:lnTo>
                    <a:pt x="408" y="426"/>
                  </a:lnTo>
                  <a:lnTo>
                    <a:pt x="420" y="426"/>
                  </a:lnTo>
                  <a:lnTo>
                    <a:pt x="414" y="426"/>
                  </a:lnTo>
                  <a:lnTo>
                    <a:pt x="420" y="426"/>
                  </a:lnTo>
                  <a:lnTo>
                    <a:pt x="426" y="420"/>
                  </a:lnTo>
                  <a:lnTo>
                    <a:pt x="432" y="415"/>
                  </a:lnTo>
                  <a:lnTo>
                    <a:pt x="438" y="420"/>
                  </a:lnTo>
                  <a:lnTo>
                    <a:pt x="444" y="426"/>
                  </a:lnTo>
                  <a:lnTo>
                    <a:pt x="450" y="431"/>
                  </a:lnTo>
                  <a:lnTo>
                    <a:pt x="456" y="431"/>
                  </a:lnTo>
                  <a:lnTo>
                    <a:pt x="462" y="436"/>
                  </a:lnTo>
                  <a:lnTo>
                    <a:pt x="468" y="436"/>
                  </a:lnTo>
                  <a:lnTo>
                    <a:pt x="480" y="446"/>
                  </a:lnTo>
                  <a:lnTo>
                    <a:pt x="480" y="456"/>
                  </a:lnTo>
                  <a:lnTo>
                    <a:pt x="486" y="461"/>
                  </a:lnTo>
                  <a:lnTo>
                    <a:pt x="486" y="472"/>
                  </a:lnTo>
                  <a:lnTo>
                    <a:pt x="492" y="477"/>
                  </a:lnTo>
                  <a:lnTo>
                    <a:pt x="492" y="492"/>
                  </a:lnTo>
                  <a:lnTo>
                    <a:pt x="498" y="497"/>
                  </a:lnTo>
                  <a:lnTo>
                    <a:pt x="498" y="507"/>
                  </a:lnTo>
                </a:path>
              </a:pathLst>
            </a:custGeom>
            <a:noFill/>
            <a:ln w="19050" cap="flat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4" name="Freeform 372"/>
            <p:cNvSpPr>
              <a:spLocks/>
            </p:cNvSpPr>
            <p:nvPr/>
          </p:nvSpPr>
          <p:spPr bwMode="auto">
            <a:xfrm>
              <a:off x="4980" y="3391"/>
              <a:ext cx="372" cy="225"/>
            </a:xfrm>
            <a:custGeom>
              <a:avLst/>
              <a:gdLst/>
              <a:ahLst/>
              <a:cxnLst>
                <a:cxn ang="0">
                  <a:pos x="6" y="21"/>
                </a:cxn>
                <a:cxn ang="0">
                  <a:pos x="12" y="31"/>
                </a:cxn>
                <a:cxn ang="0">
                  <a:pos x="12" y="41"/>
                </a:cxn>
                <a:cxn ang="0">
                  <a:pos x="18" y="62"/>
                </a:cxn>
                <a:cxn ang="0">
                  <a:pos x="24" y="41"/>
                </a:cxn>
                <a:cxn ang="0">
                  <a:pos x="36" y="41"/>
                </a:cxn>
                <a:cxn ang="0">
                  <a:pos x="48" y="62"/>
                </a:cxn>
                <a:cxn ang="0">
                  <a:pos x="48" y="77"/>
                </a:cxn>
                <a:cxn ang="0">
                  <a:pos x="54" y="41"/>
                </a:cxn>
                <a:cxn ang="0">
                  <a:pos x="60" y="62"/>
                </a:cxn>
                <a:cxn ang="0">
                  <a:pos x="66" y="72"/>
                </a:cxn>
                <a:cxn ang="0">
                  <a:pos x="78" y="41"/>
                </a:cxn>
                <a:cxn ang="0">
                  <a:pos x="78" y="51"/>
                </a:cxn>
                <a:cxn ang="0">
                  <a:pos x="90" y="72"/>
                </a:cxn>
                <a:cxn ang="0">
                  <a:pos x="96" y="62"/>
                </a:cxn>
                <a:cxn ang="0">
                  <a:pos x="96" y="62"/>
                </a:cxn>
                <a:cxn ang="0">
                  <a:pos x="108" y="62"/>
                </a:cxn>
                <a:cxn ang="0">
                  <a:pos x="120" y="72"/>
                </a:cxn>
                <a:cxn ang="0">
                  <a:pos x="132" y="62"/>
                </a:cxn>
                <a:cxn ang="0">
                  <a:pos x="132" y="56"/>
                </a:cxn>
                <a:cxn ang="0">
                  <a:pos x="144" y="62"/>
                </a:cxn>
                <a:cxn ang="0">
                  <a:pos x="150" y="62"/>
                </a:cxn>
                <a:cxn ang="0">
                  <a:pos x="150" y="56"/>
                </a:cxn>
                <a:cxn ang="0">
                  <a:pos x="156" y="56"/>
                </a:cxn>
                <a:cxn ang="0">
                  <a:pos x="162" y="56"/>
                </a:cxn>
                <a:cxn ang="0">
                  <a:pos x="162" y="56"/>
                </a:cxn>
                <a:cxn ang="0">
                  <a:pos x="174" y="46"/>
                </a:cxn>
                <a:cxn ang="0">
                  <a:pos x="174" y="51"/>
                </a:cxn>
                <a:cxn ang="0">
                  <a:pos x="180" y="36"/>
                </a:cxn>
                <a:cxn ang="0">
                  <a:pos x="186" y="36"/>
                </a:cxn>
                <a:cxn ang="0">
                  <a:pos x="186" y="26"/>
                </a:cxn>
                <a:cxn ang="0">
                  <a:pos x="192" y="0"/>
                </a:cxn>
                <a:cxn ang="0">
                  <a:pos x="204" y="10"/>
                </a:cxn>
                <a:cxn ang="0">
                  <a:pos x="210" y="31"/>
                </a:cxn>
                <a:cxn ang="0">
                  <a:pos x="210" y="31"/>
                </a:cxn>
                <a:cxn ang="0">
                  <a:pos x="222" y="41"/>
                </a:cxn>
                <a:cxn ang="0">
                  <a:pos x="228" y="67"/>
                </a:cxn>
                <a:cxn ang="0">
                  <a:pos x="228" y="77"/>
                </a:cxn>
                <a:cxn ang="0">
                  <a:pos x="240" y="87"/>
                </a:cxn>
                <a:cxn ang="0">
                  <a:pos x="246" y="97"/>
                </a:cxn>
                <a:cxn ang="0">
                  <a:pos x="252" y="87"/>
                </a:cxn>
                <a:cxn ang="0">
                  <a:pos x="264" y="92"/>
                </a:cxn>
                <a:cxn ang="0">
                  <a:pos x="264" y="77"/>
                </a:cxn>
                <a:cxn ang="0">
                  <a:pos x="270" y="87"/>
                </a:cxn>
                <a:cxn ang="0">
                  <a:pos x="276" y="103"/>
                </a:cxn>
                <a:cxn ang="0">
                  <a:pos x="282" y="108"/>
                </a:cxn>
                <a:cxn ang="0">
                  <a:pos x="288" y="87"/>
                </a:cxn>
                <a:cxn ang="0">
                  <a:pos x="294" y="62"/>
                </a:cxn>
                <a:cxn ang="0">
                  <a:pos x="300" y="56"/>
                </a:cxn>
                <a:cxn ang="0">
                  <a:pos x="306" y="87"/>
                </a:cxn>
                <a:cxn ang="0">
                  <a:pos x="318" y="108"/>
                </a:cxn>
                <a:cxn ang="0">
                  <a:pos x="324" y="118"/>
                </a:cxn>
                <a:cxn ang="0">
                  <a:pos x="330" y="138"/>
                </a:cxn>
                <a:cxn ang="0">
                  <a:pos x="336" y="169"/>
                </a:cxn>
                <a:cxn ang="0">
                  <a:pos x="342" y="184"/>
                </a:cxn>
                <a:cxn ang="0">
                  <a:pos x="348" y="149"/>
                </a:cxn>
                <a:cxn ang="0">
                  <a:pos x="360" y="200"/>
                </a:cxn>
                <a:cxn ang="0">
                  <a:pos x="366" y="225"/>
                </a:cxn>
              </a:cxnLst>
              <a:rect l="0" t="0" r="r" b="b"/>
              <a:pathLst>
                <a:path w="372" h="225">
                  <a:moveTo>
                    <a:pt x="0" y="15"/>
                  </a:moveTo>
                  <a:lnTo>
                    <a:pt x="6" y="21"/>
                  </a:lnTo>
                  <a:lnTo>
                    <a:pt x="6" y="26"/>
                  </a:lnTo>
                  <a:lnTo>
                    <a:pt x="12" y="31"/>
                  </a:lnTo>
                  <a:lnTo>
                    <a:pt x="12" y="26"/>
                  </a:lnTo>
                  <a:lnTo>
                    <a:pt x="12" y="41"/>
                  </a:lnTo>
                  <a:lnTo>
                    <a:pt x="18" y="46"/>
                  </a:lnTo>
                  <a:lnTo>
                    <a:pt x="18" y="62"/>
                  </a:lnTo>
                  <a:lnTo>
                    <a:pt x="24" y="56"/>
                  </a:lnTo>
                  <a:lnTo>
                    <a:pt x="24" y="41"/>
                  </a:lnTo>
                  <a:lnTo>
                    <a:pt x="30" y="36"/>
                  </a:lnTo>
                  <a:lnTo>
                    <a:pt x="36" y="41"/>
                  </a:lnTo>
                  <a:lnTo>
                    <a:pt x="36" y="51"/>
                  </a:lnTo>
                  <a:lnTo>
                    <a:pt x="48" y="62"/>
                  </a:lnTo>
                  <a:lnTo>
                    <a:pt x="48" y="82"/>
                  </a:lnTo>
                  <a:lnTo>
                    <a:pt x="48" y="77"/>
                  </a:lnTo>
                  <a:lnTo>
                    <a:pt x="54" y="72"/>
                  </a:lnTo>
                  <a:lnTo>
                    <a:pt x="54" y="41"/>
                  </a:lnTo>
                  <a:lnTo>
                    <a:pt x="60" y="46"/>
                  </a:lnTo>
                  <a:lnTo>
                    <a:pt x="60" y="62"/>
                  </a:lnTo>
                  <a:lnTo>
                    <a:pt x="66" y="67"/>
                  </a:lnTo>
                  <a:lnTo>
                    <a:pt x="66" y="72"/>
                  </a:lnTo>
                  <a:lnTo>
                    <a:pt x="66" y="51"/>
                  </a:lnTo>
                  <a:lnTo>
                    <a:pt x="78" y="41"/>
                  </a:lnTo>
                  <a:lnTo>
                    <a:pt x="72" y="41"/>
                  </a:lnTo>
                  <a:lnTo>
                    <a:pt x="78" y="51"/>
                  </a:lnTo>
                  <a:lnTo>
                    <a:pt x="90" y="62"/>
                  </a:lnTo>
                  <a:lnTo>
                    <a:pt x="90" y="72"/>
                  </a:lnTo>
                  <a:lnTo>
                    <a:pt x="90" y="67"/>
                  </a:lnTo>
                  <a:lnTo>
                    <a:pt x="96" y="62"/>
                  </a:lnTo>
                  <a:lnTo>
                    <a:pt x="96" y="56"/>
                  </a:lnTo>
                  <a:lnTo>
                    <a:pt x="96" y="62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14" y="67"/>
                  </a:lnTo>
                  <a:lnTo>
                    <a:pt x="120" y="72"/>
                  </a:lnTo>
                  <a:lnTo>
                    <a:pt x="120" y="62"/>
                  </a:lnTo>
                  <a:lnTo>
                    <a:pt x="132" y="62"/>
                  </a:lnTo>
                  <a:lnTo>
                    <a:pt x="126" y="62"/>
                  </a:lnTo>
                  <a:lnTo>
                    <a:pt x="132" y="56"/>
                  </a:lnTo>
                  <a:lnTo>
                    <a:pt x="144" y="56"/>
                  </a:lnTo>
                  <a:lnTo>
                    <a:pt x="144" y="62"/>
                  </a:lnTo>
                  <a:lnTo>
                    <a:pt x="150" y="56"/>
                  </a:lnTo>
                  <a:lnTo>
                    <a:pt x="150" y="62"/>
                  </a:lnTo>
                  <a:lnTo>
                    <a:pt x="150" y="56"/>
                  </a:lnTo>
                  <a:lnTo>
                    <a:pt x="150" y="56"/>
                  </a:lnTo>
                  <a:lnTo>
                    <a:pt x="156" y="62"/>
                  </a:lnTo>
                  <a:lnTo>
                    <a:pt x="156" y="56"/>
                  </a:lnTo>
                  <a:lnTo>
                    <a:pt x="156" y="62"/>
                  </a:lnTo>
                  <a:lnTo>
                    <a:pt x="162" y="56"/>
                  </a:lnTo>
                  <a:lnTo>
                    <a:pt x="162" y="51"/>
                  </a:lnTo>
                  <a:lnTo>
                    <a:pt x="162" y="56"/>
                  </a:lnTo>
                  <a:lnTo>
                    <a:pt x="168" y="51"/>
                  </a:lnTo>
                  <a:lnTo>
                    <a:pt x="174" y="46"/>
                  </a:lnTo>
                  <a:lnTo>
                    <a:pt x="174" y="46"/>
                  </a:lnTo>
                  <a:lnTo>
                    <a:pt x="174" y="51"/>
                  </a:lnTo>
                  <a:lnTo>
                    <a:pt x="180" y="46"/>
                  </a:lnTo>
                  <a:lnTo>
                    <a:pt x="180" y="36"/>
                  </a:lnTo>
                  <a:lnTo>
                    <a:pt x="186" y="31"/>
                  </a:lnTo>
                  <a:lnTo>
                    <a:pt x="186" y="36"/>
                  </a:lnTo>
                  <a:lnTo>
                    <a:pt x="186" y="26"/>
                  </a:lnTo>
                  <a:lnTo>
                    <a:pt x="186" y="26"/>
                  </a:lnTo>
                  <a:lnTo>
                    <a:pt x="192" y="31"/>
                  </a:lnTo>
                  <a:lnTo>
                    <a:pt x="192" y="0"/>
                  </a:lnTo>
                  <a:lnTo>
                    <a:pt x="198" y="5"/>
                  </a:lnTo>
                  <a:lnTo>
                    <a:pt x="204" y="10"/>
                  </a:lnTo>
                  <a:lnTo>
                    <a:pt x="204" y="26"/>
                  </a:lnTo>
                  <a:lnTo>
                    <a:pt x="210" y="31"/>
                  </a:lnTo>
                  <a:lnTo>
                    <a:pt x="210" y="36"/>
                  </a:lnTo>
                  <a:lnTo>
                    <a:pt x="210" y="31"/>
                  </a:lnTo>
                  <a:lnTo>
                    <a:pt x="216" y="36"/>
                  </a:lnTo>
                  <a:lnTo>
                    <a:pt x="222" y="41"/>
                  </a:lnTo>
                  <a:lnTo>
                    <a:pt x="222" y="62"/>
                  </a:lnTo>
                  <a:lnTo>
                    <a:pt x="228" y="67"/>
                  </a:lnTo>
                  <a:lnTo>
                    <a:pt x="228" y="77"/>
                  </a:lnTo>
                  <a:lnTo>
                    <a:pt x="228" y="77"/>
                  </a:lnTo>
                  <a:lnTo>
                    <a:pt x="234" y="82"/>
                  </a:lnTo>
                  <a:lnTo>
                    <a:pt x="240" y="87"/>
                  </a:lnTo>
                  <a:lnTo>
                    <a:pt x="246" y="82"/>
                  </a:lnTo>
                  <a:lnTo>
                    <a:pt x="246" y="97"/>
                  </a:lnTo>
                  <a:lnTo>
                    <a:pt x="252" y="103"/>
                  </a:lnTo>
                  <a:lnTo>
                    <a:pt x="252" y="87"/>
                  </a:lnTo>
                  <a:lnTo>
                    <a:pt x="258" y="87"/>
                  </a:lnTo>
                  <a:lnTo>
                    <a:pt x="264" y="92"/>
                  </a:lnTo>
                  <a:lnTo>
                    <a:pt x="264" y="108"/>
                  </a:lnTo>
                  <a:lnTo>
                    <a:pt x="264" y="77"/>
                  </a:lnTo>
                  <a:lnTo>
                    <a:pt x="264" y="82"/>
                  </a:lnTo>
                  <a:lnTo>
                    <a:pt x="270" y="87"/>
                  </a:lnTo>
                  <a:lnTo>
                    <a:pt x="270" y="97"/>
                  </a:lnTo>
                  <a:lnTo>
                    <a:pt x="276" y="103"/>
                  </a:lnTo>
                  <a:lnTo>
                    <a:pt x="276" y="113"/>
                  </a:lnTo>
                  <a:lnTo>
                    <a:pt x="282" y="108"/>
                  </a:lnTo>
                  <a:lnTo>
                    <a:pt x="282" y="92"/>
                  </a:lnTo>
                  <a:lnTo>
                    <a:pt x="288" y="87"/>
                  </a:lnTo>
                  <a:lnTo>
                    <a:pt x="288" y="67"/>
                  </a:lnTo>
                  <a:lnTo>
                    <a:pt x="294" y="62"/>
                  </a:lnTo>
                  <a:lnTo>
                    <a:pt x="294" y="51"/>
                  </a:lnTo>
                  <a:lnTo>
                    <a:pt x="300" y="56"/>
                  </a:lnTo>
                  <a:lnTo>
                    <a:pt x="300" y="82"/>
                  </a:lnTo>
                  <a:lnTo>
                    <a:pt x="306" y="87"/>
                  </a:lnTo>
                  <a:lnTo>
                    <a:pt x="306" y="97"/>
                  </a:lnTo>
                  <a:lnTo>
                    <a:pt x="318" y="108"/>
                  </a:lnTo>
                  <a:lnTo>
                    <a:pt x="318" y="113"/>
                  </a:lnTo>
                  <a:lnTo>
                    <a:pt x="324" y="118"/>
                  </a:lnTo>
                  <a:lnTo>
                    <a:pt x="324" y="133"/>
                  </a:lnTo>
                  <a:lnTo>
                    <a:pt x="330" y="138"/>
                  </a:lnTo>
                  <a:lnTo>
                    <a:pt x="330" y="164"/>
                  </a:lnTo>
                  <a:lnTo>
                    <a:pt x="336" y="169"/>
                  </a:lnTo>
                  <a:lnTo>
                    <a:pt x="336" y="179"/>
                  </a:lnTo>
                  <a:lnTo>
                    <a:pt x="342" y="184"/>
                  </a:lnTo>
                  <a:lnTo>
                    <a:pt x="348" y="179"/>
                  </a:lnTo>
                  <a:lnTo>
                    <a:pt x="348" y="149"/>
                  </a:lnTo>
                  <a:lnTo>
                    <a:pt x="360" y="159"/>
                  </a:lnTo>
                  <a:lnTo>
                    <a:pt x="360" y="200"/>
                  </a:lnTo>
                  <a:lnTo>
                    <a:pt x="366" y="205"/>
                  </a:lnTo>
                  <a:lnTo>
                    <a:pt x="366" y="225"/>
                  </a:lnTo>
                  <a:lnTo>
                    <a:pt x="372" y="225"/>
                  </a:lnTo>
                </a:path>
              </a:pathLst>
            </a:custGeom>
            <a:noFill/>
            <a:ln w="19050" cap="flat">
              <a:solidFill>
                <a:srgbClr val="007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5" name="Freeform 373"/>
            <p:cNvSpPr>
              <a:spLocks/>
            </p:cNvSpPr>
            <p:nvPr/>
          </p:nvSpPr>
          <p:spPr bwMode="auto">
            <a:xfrm>
              <a:off x="2046" y="2884"/>
              <a:ext cx="2448" cy="26"/>
            </a:xfrm>
            <a:custGeom>
              <a:avLst/>
              <a:gdLst/>
              <a:ahLst/>
              <a:cxnLst>
                <a:cxn ang="0">
                  <a:pos x="858" y="0"/>
                </a:cxn>
                <a:cxn ang="0">
                  <a:pos x="1164" y="5"/>
                </a:cxn>
                <a:cxn ang="0">
                  <a:pos x="1332" y="5"/>
                </a:cxn>
                <a:cxn ang="0">
                  <a:pos x="1440" y="5"/>
                </a:cxn>
                <a:cxn ang="0">
                  <a:pos x="1530" y="5"/>
                </a:cxn>
                <a:cxn ang="0">
                  <a:pos x="1596" y="5"/>
                </a:cxn>
                <a:cxn ang="0">
                  <a:pos x="1656" y="5"/>
                </a:cxn>
                <a:cxn ang="0">
                  <a:pos x="1704" y="5"/>
                </a:cxn>
                <a:cxn ang="0">
                  <a:pos x="1746" y="5"/>
                </a:cxn>
                <a:cxn ang="0">
                  <a:pos x="1788" y="5"/>
                </a:cxn>
                <a:cxn ang="0">
                  <a:pos x="1824" y="5"/>
                </a:cxn>
                <a:cxn ang="0">
                  <a:pos x="1854" y="5"/>
                </a:cxn>
                <a:cxn ang="0">
                  <a:pos x="1884" y="5"/>
                </a:cxn>
                <a:cxn ang="0">
                  <a:pos x="1908" y="10"/>
                </a:cxn>
                <a:cxn ang="0">
                  <a:pos x="1932" y="10"/>
                </a:cxn>
                <a:cxn ang="0">
                  <a:pos x="1956" y="10"/>
                </a:cxn>
                <a:cxn ang="0">
                  <a:pos x="1980" y="10"/>
                </a:cxn>
                <a:cxn ang="0">
                  <a:pos x="2004" y="10"/>
                </a:cxn>
                <a:cxn ang="0">
                  <a:pos x="2022" y="10"/>
                </a:cxn>
                <a:cxn ang="0">
                  <a:pos x="2040" y="10"/>
                </a:cxn>
                <a:cxn ang="0">
                  <a:pos x="2058" y="10"/>
                </a:cxn>
                <a:cxn ang="0">
                  <a:pos x="2076" y="15"/>
                </a:cxn>
                <a:cxn ang="0">
                  <a:pos x="2094" y="10"/>
                </a:cxn>
                <a:cxn ang="0">
                  <a:pos x="2112" y="10"/>
                </a:cxn>
                <a:cxn ang="0">
                  <a:pos x="2130" y="15"/>
                </a:cxn>
                <a:cxn ang="0">
                  <a:pos x="2148" y="15"/>
                </a:cxn>
                <a:cxn ang="0">
                  <a:pos x="2166" y="15"/>
                </a:cxn>
                <a:cxn ang="0">
                  <a:pos x="2184" y="15"/>
                </a:cxn>
                <a:cxn ang="0">
                  <a:pos x="2202" y="15"/>
                </a:cxn>
                <a:cxn ang="0">
                  <a:pos x="2220" y="15"/>
                </a:cxn>
                <a:cxn ang="0">
                  <a:pos x="2238" y="15"/>
                </a:cxn>
                <a:cxn ang="0">
                  <a:pos x="2256" y="15"/>
                </a:cxn>
                <a:cxn ang="0">
                  <a:pos x="2274" y="15"/>
                </a:cxn>
                <a:cxn ang="0">
                  <a:pos x="2292" y="15"/>
                </a:cxn>
                <a:cxn ang="0">
                  <a:pos x="2310" y="21"/>
                </a:cxn>
                <a:cxn ang="0">
                  <a:pos x="2328" y="21"/>
                </a:cxn>
                <a:cxn ang="0">
                  <a:pos x="2346" y="21"/>
                </a:cxn>
                <a:cxn ang="0">
                  <a:pos x="2364" y="26"/>
                </a:cxn>
                <a:cxn ang="0">
                  <a:pos x="2382" y="21"/>
                </a:cxn>
                <a:cxn ang="0">
                  <a:pos x="2400" y="26"/>
                </a:cxn>
                <a:cxn ang="0">
                  <a:pos x="2418" y="26"/>
                </a:cxn>
                <a:cxn ang="0">
                  <a:pos x="2436" y="26"/>
                </a:cxn>
              </a:cxnLst>
              <a:rect l="0" t="0" r="r" b="b"/>
              <a:pathLst>
                <a:path w="2448" h="26">
                  <a:moveTo>
                    <a:pt x="0" y="0"/>
                  </a:moveTo>
                  <a:lnTo>
                    <a:pt x="642" y="0"/>
                  </a:lnTo>
                  <a:lnTo>
                    <a:pt x="858" y="0"/>
                  </a:lnTo>
                  <a:lnTo>
                    <a:pt x="990" y="0"/>
                  </a:lnTo>
                  <a:lnTo>
                    <a:pt x="1092" y="5"/>
                  </a:lnTo>
                  <a:lnTo>
                    <a:pt x="1164" y="5"/>
                  </a:lnTo>
                  <a:lnTo>
                    <a:pt x="1230" y="5"/>
                  </a:lnTo>
                  <a:lnTo>
                    <a:pt x="1284" y="5"/>
                  </a:lnTo>
                  <a:lnTo>
                    <a:pt x="1332" y="5"/>
                  </a:lnTo>
                  <a:lnTo>
                    <a:pt x="1374" y="5"/>
                  </a:lnTo>
                  <a:lnTo>
                    <a:pt x="1410" y="5"/>
                  </a:lnTo>
                  <a:lnTo>
                    <a:pt x="1440" y="5"/>
                  </a:lnTo>
                  <a:lnTo>
                    <a:pt x="1470" y="5"/>
                  </a:lnTo>
                  <a:lnTo>
                    <a:pt x="1500" y="5"/>
                  </a:lnTo>
                  <a:lnTo>
                    <a:pt x="1530" y="5"/>
                  </a:lnTo>
                  <a:lnTo>
                    <a:pt x="1554" y="5"/>
                  </a:lnTo>
                  <a:lnTo>
                    <a:pt x="1572" y="5"/>
                  </a:lnTo>
                  <a:lnTo>
                    <a:pt x="1596" y="5"/>
                  </a:lnTo>
                  <a:lnTo>
                    <a:pt x="1614" y="5"/>
                  </a:lnTo>
                  <a:lnTo>
                    <a:pt x="1638" y="5"/>
                  </a:lnTo>
                  <a:lnTo>
                    <a:pt x="1656" y="5"/>
                  </a:lnTo>
                  <a:lnTo>
                    <a:pt x="1674" y="5"/>
                  </a:lnTo>
                  <a:lnTo>
                    <a:pt x="1686" y="5"/>
                  </a:lnTo>
                  <a:lnTo>
                    <a:pt x="1704" y="5"/>
                  </a:lnTo>
                  <a:lnTo>
                    <a:pt x="1716" y="5"/>
                  </a:lnTo>
                  <a:lnTo>
                    <a:pt x="1734" y="5"/>
                  </a:lnTo>
                  <a:lnTo>
                    <a:pt x="1746" y="5"/>
                  </a:lnTo>
                  <a:lnTo>
                    <a:pt x="1758" y="5"/>
                  </a:lnTo>
                  <a:lnTo>
                    <a:pt x="1776" y="5"/>
                  </a:lnTo>
                  <a:lnTo>
                    <a:pt x="1788" y="5"/>
                  </a:lnTo>
                  <a:lnTo>
                    <a:pt x="1800" y="5"/>
                  </a:lnTo>
                  <a:lnTo>
                    <a:pt x="1812" y="5"/>
                  </a:lnTo>
                  <a:lnTo>
                    <a:pt x="1824" y="5"/>
                  </a:lnTo>
                  <a:lnTo>
                    <a:pt x="1830" y="5"/>
                  </a:lnTo>
                  <a:lnTo>
                    <a:pt x="1842" y="5"/>
                  </a:lnTo>
                  <a:lnTo>
                    <a:pt x="1854" y="5"/>
                  </a:lnTo>
                  <a:lnTo>
                    <a:pt x="1866" y="5"/>
                  </a:lnTo>
                  <a:lnTo>
                    <a:pt x="1872" y="5"/>
                  </a:lnTo>
                  <a:lnTo>
                    <a:pt x="1884" y="5"/>
                  </a:lnTo>
                  <a:lnTo>
                    <a:pt x="1890" y="5"/>
                  </a:lnTo>
                  <a:lnTo>
                    <a:pt x="1902" y="10"/>
                  </a:lnTo>
                  <a:lnTo>
                    <a:pt x="1908" y="10"/>
                  </a:lnTo>
                  <a:lnTo>
                    <a:pt x="1920" y="10"/>
                  </a:lnTo>
                  <a:lnTo>
                    <a:pt x="1926" y="10"/>
                  </a:lnTo>
                  <a:lnTo>
                    <a:pt x="1932" y="10"/>
                  </a:lnTo>
                  <a:lnTo>
                    <a:pt x="1944" y="10"/>
                  </a:lnTo>
                  <a:lnTo>
                    <a:pt x="1950" y="10"/>
                  </a:lnTo>
                  <a:lnTo>
                    <a:pt x="1956" y="10"/>
                  </a:lnTo>
                  <a:lnTo>
                    <a:pt x="1968" y="10"/>
                  </a:lnTo>
                  <a:lnTo>
                    <a:pt x="1974" y="10"/>
                  </a:lnTo>
                  <a:lnTo>
                    <a:pt x="1980" y="10"/>
                  </a:lnTo>
                  <a:lnTo>
                    <a:pt x="1986" y="10"/>
                  </a:lnTo>
                  <a:lnTo>
                    <a:pt x="1992" y="10"/>
                  </a:lnTo>
                  <a:lnTo>
                    <a:pt x="2004" y="10"/>
                  </a:lnTo>
                  <a:lnTo>
                    <a:pt x="2010" y="10"/>
                  </a:lnTo>
                  <a:lnTo>
                    <a:pt x="2016" y="10"/>
                  </a:lnTo>
                  <a:lnTo>
                    <a:pt x="2022" y="10"/>
                  </a:lnTo>
                  <a:lnTo>
                    <a:pt x="2028" y="10"/>
                  </a:lnTo>
                  <a:lnTo>
                    <a:pt x="2034" y="10"/>
                  </a:lnTo>
                  <a:lnTo>
                    <a:pt x="2040" y="10"/>
                  </a:lnTo>
                  <a:lnTo>
                    <a:pt x="2046" y="10"/>
                  </a:lnTo>
                  <a:lnTo>
                    <a:pt x="2052" y="10"/>
                  </a:lnTo>
                  <a:lnTo>
                    <a:pt x="2058" y="10"/>
                  </a:lnTo>
                  <a:lnTo>
                    <a:pt x="2064" y="10"/>
                  </a:lnTo>
                  <a:lnTo>
                    <a:pt x="2070" y="10"/>
                  </a:lnTo>
                  <a:lnTo>
                    <a:pt x="2076" y="15"/>
                  </a:lnTo>
                  <a:lnTo>
                    <a:pt x="2082" y="10"/>
                  </a:lnTo>
                  <a:lnTo>
                    <a:pt x="2088" y="10"/>
                  </a:lnTo>
                  <a:lnTo>
                    <a:pt x="2094" y="10"/>
                  </a:lnTo>
                  <a:lnTo>
                    <a:pt x="2100" y="10"/>
                  </a:lnTo>
                  <a:lnTo>
                    <a:pt x="2106" y="10"/>
                  </a:lnTo>
                  <a:lnTo>
                    <a:pt x="2112" y="10"/>
                  </a:lnTo>
                  <a:lnTo>
                    <a:pt x="2118" y="15"/>
                  </a:lnTo>
                  <a:lnTo>
                    <a:pt x="2124" y="15"/>
                  </a:lnTo>
                  <a:lnTo>
                    <a:pt x="2130" y="15"/>
                  </a:lnTo>
                  <a:lnTo>
                    <a:pt x="2136" y="15"/>
                  </a:lnTo>
                  <a:lnTo>
                    <a:pt x="2142" y="15"/>
                  </a:lnTo>
                  <a:lnTo>
                    <a:pt x="2148" y="15"/>
                  </a:lnTo>
                  <a:lnTo>
                    <a:pt x="2154" y="15"/>
                  </a:lnTo>
                  <a:lnTo>
                    <a:pt x="2160" y="15"/>
                  </a:lnTo>
                  <a:lnTo>
                    <a:pt x="2166" y="15"/>
                  </a:lnTo>
                  <a:lnTo>
                    <a:pt x="2172" y="15"/>
                  </a:lnTo>
                  <a:lnTo>
                    <a:pt x="2178" y="15"/>
                  </a:lnTo>
                  <a:lnTo>
                    <a:pt x="2184" y="15"/>
                  </a:lnTo>
                  <a:lnTo>
                    <a:pt x="2190" y="15"/>
                  </a:lnTo>
                  <a:lnTo>
                    <a:pt x="2196" y="10"/>
                  </a:lnTo>
                  <a:lnTo>
                    <a:pt x="2202" y="15"/>
                  </a:lnTo>
                  <a:lnTo>
                    <a:pt x="2208" y="15"/>
                  </a:lnTo>
                  <a:lnTo>
                    <a:pt x="2214" y="15"/>
                  </a:lnTo>
                  <a:lnTo>
                    <a:pt x="2220" y="15"/>
                  </a:lnTo>
                  <a:lnTo>
                    <a:pt x="2226" y="15"/>
                  </a:lnTo>
                  <a:lnTo>
                    <a:pt x="2232" y="15"/>
                  </a:lnTo>
                  <a:lnTo>
                    <a:pt x="2238" y="15"/>
                  </a:lnTo>
                  <a:lnTo>
                    <a:pt x="2244" y="15"/>
                  </a:lnTo>
                  <a:lnTo>
                    <a:pt x="2250" y="15"/>
                  </a:lnTo>
                  <a:lnTo>
                    <a:pt x="2256" y="15"/>
                  </a:lnTo>
                  <a:lnTo>
                    <a:pt x="2262" y="15"/>
                  </a:lnTo>
                  <a:lnTo>
                    <a:pt x="2268" y="15"/>
                  </a:lnTo>
                  <a:lnTo>
                    <a:pt x="2274" y="15"/>
                  </a:lnTo>
                  <a:lnTo>
                    <a:pt x="2280" y="15"/>
                  </a:lnTo>
                  <a:lnTo>
                    <a:pt x="2286" y="15"/>
                  </a:lnTo>
                  <a:lnTo>
                    <a:pt x="2292" y="15"/>
                  </a:lnTo>
                  <a:lnTo>
                    <a:pt x="2298" y="21"/>
                  </a:lnTo>
                  <a:lnTo>
                    <a:pt x="2304" y="21"/>
                  </a:lnTo>
                  <a:lnTo>
                    <a:pt x="2310" y="21"/>
                  </a:lnTo>
                  <a:lnTo>
                    <a:pt x="2316" y="21"/>
                  </a:lnTo>
                  <a:lnTo>
                    <a:pt x="2322" y="15"/>
                  </a:lnTo>
                  <a:lnTo>
                    <a:pt x="2328" y="21"/>
                  </a:lnTo>
                  <a:lnTo>
                    <a:pt x="2334" y="21"/>
                  </a:lnTo>
                  <a:lnTo>
                    <a:pt x="2340" y="21"/>
                  </a:lnTo>
                  <a:lnTo>
                    <a:pt x="2346" y="21"/>
                  </a:lnTo>
                  <a:lnTo>
                    <a:pt x="2352" y="21"/>
                  </a:lnTo>
                  <a:lnTo>
                    <a:pt x="2358" y="21"/>
                  </a:lnTo>
                  <a:lnTo>
                    <a:pt x="2364" y="26"/>
                  </a:lnTo>
                  <a:lnTo>
                    <a:pt x="2370" y="21"/>
                  </a:lnTo>
                  <a:lnTo>
                    <a:pt x="2376" y="21"/>
                  </a:lnTo>
                  <a:lnTo>
                    <a:pt x="2382" y="21"/>
                  </a:lnTo>
                  <a:lnTo>
                    <a:pt x="2388" y="21"/>
                  </a:lnTo>
                  <a:lnTo>
                    <a:pt x="2394" y="26"/>
                  </a:lnTo>
                  <a:lnTo>
                    <a:pt x="2400" y="26"/>
                  </a:lnTo>
                  <a:lnTo>
                    <a:pt x="2406" y="26"/>
                  </a:lnTo>
                  <a:lnTo>
                    <a:pt x="2412" y="26"/>
                  </a:lnTo>
                  <a:lnTo>
                    <a:pt x="2418" y="26"/>
                  </a:lnTo>
                  <a:lnTo>
                    <a:pt x="2424" y="26"/>
                  </a:lnTo>
                  <a:lnTo>
                    <a:pt x="2430" y="26"/>
                  </a:lnTo>
                  <a:lnTo>
                    <a:pt x="2436" y="26"/>
                  </a:lnTo>
                  <a:lnTo>
                    <a:pt x="2442" y="26"/>
                  </a:lnTo>
                  <a:lnTo>
                    <a:pt x="2448" y="26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6" name="Freeform 374"/>
            <p:cNvSpPr>
              <a:spLocks/>
            </p:cNvSpPr>
            <p:nvPr/>
          </p:nvSpPr>
          <p:spPr bwMode="auto">
            <a:xfrm>
              <a:off x="4494" y="2910"/>
              <a:ext cx="522" cy="322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0"/>
                </a:cxn>
                <a:cxn ang="0">
                  <a:pos x="48" y="5"/>
                </a:cxn>
                <a:cxn ang="0">
                  <a:pos x="66" y="10"/>
                </a:cxn>
                <a:cxn ang="0">
                  <a:pos x="84" y="5"/>
                </a:cxn>
                <a:cxn ang="0">
                  <a:pos x="102" y="10"/>
                </a:cxn>
                <a:cxn ang="0">
                  <a:pos x="114" y="15"/>
                </a:cxn>
                <a:cxn ang="0">
                  <a:pos x="132" y="15"/>
                </a:cxn>
                <a:cxn ang="0">
                  <a:pos x="150" y="20"/>
                </a:cxn>
                <a:cxn ang="0">
                  <a:pos x="162" y="41"/>
                </a:cxn>
                <a:cxn ang="0">
                  <a:pos x="174" y="25"/>
                </a:cxn>
                <a:cxn ang="0">
                  <a:pos x="186" y="51"/>
                </a:cxn>
                <a:cxn ang="0">
                  <a:pos x="198" y="30"/>
                </a:cxn>
                <a:cxn ang="0">
                  <a:pos x="210" y="56"/>
                </a:cxn>
                <a:cxn ang="0">
                  <a:pos x="216" y="71"/>
                </a:cxn>
                <a:cxn ang="0">
                  <a:pos x="222" y="66"/>
                </a:cxn>
                <a:cxn ang="0">
                  <a:pos x="228" y="20"/>
                </a:cxn>
                <a:cxn ang="0">
                  <a:pos x="246" y="41"/>
                </a:cxn>
                <a:cxn ang="0">
                  <a:pos x="252" y="46"/>
                </a:cxn>
                <a:cxn ang="0">
                  <a:pos x="276" y="56"/>
                </a:cxn>
                <a:cxn ang="0">
                  <a:pos x="288" y="51"/>
                </a:cxn>
                <a:cxn ang="0">
                  <a:pos x="300" y="41"/>
                </a:cxn>
                <a:cxn ang="0">
                  <a:pos x="312" y="35"/>
                </a:cxn>
                <a:cxn ang="0">
                  <a:pos x="330" y="35"/>
                </a:cxn>
                <a:cxn ang="0">
                  <a:pos x="342" y="46"/>
                </a:cxn>
                <a:cxn ang="0">
                  <a:pos x="360" y="61"/>
                </a:cxn>
                <a:cxn ang="0">
                  <a:pos x="372" y="56"/>
                </a:cxn>
                <a:cxn ang="0">
                  <a:pos x="384" y="56"/>
                </a:cxn>
                <a:cxn ang="0">
                  <a:pos x="390" y="51"/>
                </a:cxn>
                <a:cxn ang="0">
                  <a:pos x="408" y="41"/>
                </a:cxn>
                <a:cxn ang="0">
                  <a:pos x="420" y="56"/>
                </a:cxn>
                <a:cxn ang="0">
                  <a:pos x="432" y="56"/>
                </a:cxn>
                <a:cxn ang="0">
                  <a:pos x="450" y="66"/>
                </a:cxn>
                <a:cxn ang="0">
                  <a:pos x="456" y="71"/>
                </a:cxn>
                <a:cxn ang="0">
                  <a:pos x="468" y="82"/>
                </a:cxn>
                <a:cxn ang="0">
                  <a:pos x="474" y="82"/>
                </a:cxn>
                <a:cxn ang="0">
                  <a:pos x="480" y="117"/>
                </a:cxn>
                <a:cxn ang="0">
                  <a:pos x="492" y="138"/>
                </a:cxn>
                <a:cxn ang="0">
                  <a:pos x="498" y="153"/>
                </a:cxn>
                <a:cxn ang="0">
                  <a:pos x="504" y="215"/>
                </a:cxn>
                <a:cxn ang="0">
                  <a:pos x="516" y="261"/>
                </a:cxn>
                <a:cxn ang="0">
                  <a:pos x="522" y="307"/>
                </a:cxn>
              </a:cxnLst>
              <a:rect l="0" t="0" r="r" b="b"/>
              <a:pathLst>
                <a:path w="522" h="322">
                  <a:moveTo>
                    <a:pt x="0" y="0"/>
                  </a:moveTo>
                  <a:lnTo>
                    <a:pt x="6" y="0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4" y="0"/>
                  </a:lnTo>
                  <a:lnTo>
                    <a:pt x="30" y="0"/>
                  </a:lnTo>
                  <a:lnTo>
                    <a:pt x="36" y="5"/>
                  </a:lnTo>
                  <a:lnTo>
                    <a:pt x="42" y="5"/>
                  </a:lnTo>
                  <a:lnTo>
                    <a:pt x="48" y="5"/>
                  </a:lnTo>
                  <a:lnTo>
                    <a:pt x="54" y="5"/>
                  </a:lnTo>
                  <a:lnTo>
                    <a:pt x="60" y="5"/>
                  </a:lnTo>
                  <a:lnTo>
                    <a:pt x="66" y="10"/>
                  </a:lnTo>
                  <a:lnTo>
                    <a:pt x="72" y="5"/>
                  </a:lnTo>
                  <a:lnTo>
                    <a:pt x="78" y="5"/>
                  </a:lnTo>
                  <a:lnTo>
                    <a:pt x="84" y="5"/>
                  </a:lnTo>
                  <a:lnTo>
                    <a:pt x="90" y="10"/>
                  </a:lnTo>
                  <a:lnTo>
                    <a:pt x="96" y="10"/>
                  </a:lnTo>
                  <a:lnTo>
                    <a:pt x="102" y="10"/>
                  </a:lnTo>
                  <a:lnTo>
                    <a:pt x="108" y="15"/>
                  </a:lnTo>
                  <a:lnTo>
                    <a:pt x="108" y="20"/>
                  </a:lnTo>
                  <a:lnTo>
                    <a:pt x="114" y="15"/>
                  </a:lnTo>
                  <a:lnTo>
                    <a:pt x="120" y="10"/>
                  </a:lnTo>
                  <a:lnTo>
                    <a:pt x="126" y="10"/>
                  </a:lnTo>
                  <a:lnTo>
                    <a:pt x="132" y="15"/>
                  </a:lnTo>
                  <a:lnTo>
                    <a:pt x="138" y="15"/>
                  </a:lnTo>
                  <a:lnTo>
                    <a:pt x="144" y="15"/>
                  </a:lnTo>
                  <a:lnTo>
                    <a:pt x="150" y="20"/>
                  </a:lnTo>
                  <a:lnTo>
                    <a:pt x="156" y="25"/>
                  </a:lnTo>
                  <a:lnTo>
                    <a:pt x="156" y="46"/>
                  </a:lnTo>
                  <a:lnTo>
                    <a:pt x="162" y="41"/>
                  </a:lnTo>
                  <a:lnTo>
                    <a:pt x="162" y="20"/>
                  </a:lnTo>
                  <a:lnTo>
                    <a:pt x="174" y="20"/>
                  </a:lnTo>
                  <a:lnTo>
                    <a:pt x="174" y="25"/>
                  </a:lnTo>
                  <a:lnTo>
                    <a:pt x="180" y="30"/>
                  </a:lnTo>
                  <a:lnTo>
                    <a:pt x="180" y="46"/>
                  </a:lnTo>
                  <a:lnTo>
                    <a:pt x="186" y="51"/>
                  </a:lnTo>
                  <a:lnTo>
                    <a:pt x="186" y="30"/>
                  </a:lnTo>
                  <a:lnTo>
                    <a:pt x="192" y="30"/>
                  </a:lnTo>
                  <a:lnTo>
                    <a:pt x="198" y="30"/>
                  </a:lnTo>
                  <a:lnTo>
                    <a:pt x="204" y="35"/>
                  </a:lnTo>
                  <a:lnTo>
                    <a:pt x="204" y="51"/>
                  </a:lnTo>
                  <a:lnTo>
                    <a:pt x="210" y="56"/>
                  </a:lnTo>
                  <a:lnTo>
                    <a:pt x="210" y="61"/>
                  </a:lnTo>
                  <a:lnTo>
                    <a:pt x="216" y="66"/>
                  </a:lnTo>
                  <a:lnTo>
                    <a:pt x="216" y="71"/>
                  </a:lnTo>
                  <a:lnTo>
                    <a:pt x="216" y="51"/>
                  </a:lnTo>
                  <a:lnTo>
                    <a:pt x="222" y="56"/>
                  </a:lnTo>
                  <a:lnTo>
                    <a:pt x="222" y="66"/>
                  </a:lnTo>
                  <a:lnTo>
                    <a:pt x="222" y="51"/>
                  </a:lnTo>
                  <a:lnTo>
                    <a:pt x="228" y="46"/>
                  </a:lnTo>
                  <a:lnTo>
                    <a:pt x="228" y="20"/>
                  </a:lnTo>
                  <a:lnTo>
                    <a:pt x="240" y="30"/>
                  </a:lnTo>
                  <a:lnTo>
                    <a:pt x="240" y="35"/>
                  </a:lnTo>
                  <a:lnTo>
                    <a:pt x="246" y="41"/>
                  </a:lnTo>
                  <a:lnTo>
                    <a:pt x="252" y="46"/>
                  </a:lnTo>
                  <a:lnTo>
                    <a:pt x="252" y="51"/>
                  </a:lnTo>
                  <a:lnTo>
                    <a:pt x="252" y="46"/>
                  </a:lnTo>
                  <a:lnTo>
                    <a:pt x="258" y="41"/>
                  </a:lnTo>
                  <a:lnTo>
                    <a:pt x="264" y="46"/>
                  </a:lnTo>
                  <a:lnTo>
                    <a:pt x="276" y="56"/>
                  </a:lnTo>
                  <a:lnTo>
                    <a:pt x="270" y="56"/>
                  </a:lnTo>
                  <a:lnTo>
                    <a:pt x="276" y="51"/>
                  </a:lnTo>
                  <a:lnTo>
                    <a:pt x="288" y="51"/>
                  </a:lnTo>
                  <a:lnTo>
                    <a:pt x="282" y="51"/>
                  </a:lnTo>
                  <a:lnTo>
                    <a:pt x="288" y="51"/>
                  </a:lnTo>
                  <a:lnTo>
                    <a:pt x="300" y="41"/>
                  </a:lnTo>
                  <a:lnTo>
                    <a:pt x="300" y="30"/>
                  </a:lnTo>
                  <a:lnTo>
                    <a:pt x="306" y="35"/>
                  </a:lnTo>
                  <a:lnTo>
                    <a:pt x="312" y="35"/>
                  </a:lnTo>
                  <a:lnTo>
                    <a:pt x="318" y="35"/>
                  </a:lnTo>
                  <a:lnTo>
                    <a:pt x="324" y="35"/>
                  </a:lnTo>
                  <a:lnTo>
                    <a:pt x="330" y="35"/>
                  </a:lnTo>
                  <a:lnTo>
                    <a:pt x="336" y="35"/>
                  </a:lnTo>
                  <a:lnTo>
                    <a:pt x="348" y="46"/>
                  </a:lnTo>
                  <a:lnTo>
                    <a:pt x="342" y="46"/>
                  </a:lnTo>
                  <a:lnTo>
                    <a:pt x="348" y="46"/>
                  </a:lnTo>
                  <a:lnTo>
                    <a:pt x="360" y="56"/>
                  </a:lnTo>
                  <a:lnTo>
                    <a:pt x="360" y="61"/>
                  </a:lnTo>
                  <a:lnTo>
                    <a:pt x="360" y="51"/>
                  </a:lnTo>
                  <a:lnTo>
                    <a:pt x="366" y="51"/>
                  </a:lnTo>
                  <a:lnTo>
                    <a:pt x="372" y="56"/>
                  </a:lnTo>
                  <a:lnTo>
                    <a:pt x="372" y="51"/>
                  </a:lnTo>
                  <a:lnTo>
                    <a:pt x="372" y="56"/>
                  </a:lnTo>
                  <a:lnTo>
                    <a:pt x="384" y="56"/>
                  </a:lnTo>
                  <a:lnTo>
                    <a:pt x="384" y="51"/>
                  </a:lnTo>
                  <a:lnTo>
                    <a:pt x="384" y="56"/>
                  </a:lnTo>
                  <a:lnTo>
                    <a:pt x="390" y="51"/>
                  </a:lnTo>
                  <a:lnTo>
                    <a:pt x="396" y="46"/>
                  </a:lnTo>
                  <a:lnTo>
                    <a:pt x="396" y="30"/>
                  </a:lnTo>
                  <a:lnTo>
                    <a:pt x="408" y="41"/>
                  </a:lnTo>
                  <a:lnTo>
                    <a:pt x="408" y="46"/>
                  </a:lnTo>
                  <a:lnTo>
                    <a:pt x="414" y="51"/>
                  </a:lnTo>
                  <a:lnTo>
                    <a:pt x="420" y="56"/>
                  </a:lnTo>
                  <a:lnTo>
                    <a:pt x="432" y="56"/>
                  </a:lnTo>
                  <a:lnTo>
                    <a:pt x="426" y="56"/>
                  </a:lnTo>
                  <a:lnTo>
                    <a:pt x="432" y="56"/>
                  </a:lnTo>
                  <a:lnTo>
                    <a:pt x="438" y="56"/>
                  </a:lnTo>
                  <a:lnTo>
                    <a:pt x="444" y="61"/>
                  </a:lnTo>
                  <a:lnTo>
                    <a:pt x="450" y="66"/>
                  </a:lnTo>
                  <a:lnTo>
                    <a:pt x="456" y="71"/>
                  </a:lnTo>
                  <a:lnTo>
                    <a:pt x="456" y="66"/>
                  </a:lnTo>
                  <a:lnTo>
                    <a:pt x="456" y="71"/>
                  </a:lnTo>
                  <a:lnTo>
                    <a:pt x="462" y="66"/>
                  </a:lnTo>
                  <a:lnTo>
                    <a:pt x="462" y="76"/>
                  </a:lnTo>
                  <a:lnTo>
                    <a:pt x="468" y="82"/>
                  </a:lnTo>
                  <a:lnTo>
                    <a:pt x="468" y="71"/>
                  </a:lnTo>
                  <a:lnTo>
                    <a:pt x="468" y="76"/>
                  </a:lnTo>
                  <a:lnTo>
                    <a:pt x="474" y="82"/>
                  </a:lnTo>
                  <a:lnTo>
                    <a:pt x="474" y="97"/>
                  </a:lnTo>
                  <a:lnTo>
                    <a:pt x="480" y="102"/>
                  </a:lnTo>
                  <a:lnTo>
                    <a:pt x="480" y="117"/>
                  </a:lnTo>
                  <a:lnTo>
                    <a:pt x="486" y="123"/>
                  </a:lnTo>
                  <a:lnTo>
                    <a:pt x="486" y="133"/>
                  </a:lnTo>
                  <a:lnTo>
                    <a:pt x="492" y="138"/>
                  </a:lnTo>
                  <a:lnTo>
                    <a:pt x="492" y="153"/>
                  </a:lnTo>
                  <a:lnTo>
                    <a:pt x="492" y="148"/>
                  </a:lnTo>
                  <a:lnTo>
                    <a:pt x="498" y="153"/>
                  </a:lnTo>
                  <a:lnTo>
                    <a:pt x="498" y="174"/>
                  </a:lnTo>
                  <a:lnTo>
                    <a:pt x="504" y="179"/>
                  </a:lnTo>
                  <a:lnTo>
                    <a:pt x="504" y="215"/>
                  </a:lnTo>
                  <a:lnTo>
                    <a:pt x="510" y="220"/>
                  </a:lnTo>
                  <a:lnTo>
                    <a:pt x="510" y="256"/>
                  </a:lnTo>
                  <a:lnTo>
                    <a:pt x="516" y="261"/>
                  </a:lnTo>
                  <a:lnTo>
                    <a:pt x="516" y="245"/>
                  </a:lnTo>
                  <a:lnTo>
                    <a:pt x="516" y="302"/>
                  </a:lnTo>
                  <a:lnTo>
                    <a:pt x="522" y="307"/>
                  </a:lnTo>
                  <a:lnTo>
                    <a:pt x="522" y="245"/>
                  </a:lnTo>
                  <a:lnTo>
                    <a:pt x="522" y="322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7" name="Freeform 375"/>
            <p:cNvSpPr>
              <a:spLocks/>
            </p:cNvSpPr>
            <p:nvPr/>
          </p:nvSpPr>
          <p:spPr bwMode="auto">
            <a:xfrm>
              <a:off x="5016" y="3191"/>
              <a:ext cx="336" cy="256"/>
            </a:xfrm>
            <a:custGeom>
              <a:avLst/>
              <a:gdLst/>
              <a:ahLst/>
              <a:cxnLst>
                <a:cxn ang="0">
                  <a:pos x="6" y="36"/>
                </a:cxn>
                <a:cxn ang="0">
                  <a:pos x="6" y="5"/>
                </a:cxn>
                <a:cxn ang="0">
                  <a:pos x="12" y="26"/>
                </a:cxn>
                <a:cxn ang="0">
                  <a:pos x="18" y="41"/>
                </a:cxn>
                <a:cxn ang="0">
                  <a:pos x="30" y="52"/>
                </a:cxn>
                <a:cxn ang="0">
                  <a:pos x="30" y="52"/>
                </a:cxn>
                <a:cxn ang="0">
                  <a:pos x="48" y="57"/>
                </a:cxn>
                <a:cxn ang="0">
                  <a:pos x="48" y="57"/>
                </a:cxn>
                <a:cxn ang="0">
                  <a:pos x="60" y="67"/>
                </a:cxn>
                <a:cxn ang="0">
                  <a:pos x="72" y="72"/>
                </a:cxn>
                <a:cxn ang="0">
                  <a:pos x="90" y="77"/>
                </a:cxn>
                <a:cxn ang="0">
                  <a:pos x="90" y="77"/>
                </a:cxn>
                <a:cxn ang="0">
                  <a:pos x="102" y="77"/>
                </a:cxn>
                <a:cxn ang="0">
                  <a:pos x="108" y="77"/>
                </a:cxn>
                <a:cxn ang="0">
                  <a:pos x="126" y="77"/>
                </a:cxn>
                <a:cxn ang="0">
                  <a:pos x="138" y="62"/>
                </a:cxn>
                <a:cxn ang="0">
                  <a:pos x="138" y="57"/>
                </a:cxn>
                <a:cxn ang="0">
                  <a:pos x="144" y="41"/>
                </a:cxn>
                <a:cxn ang="0">
                  <a:pos x="162" y="31"/>
                </a:cxn>
                <a:cxn ang="0">
                  <a:pos x="162" y="46"/>
                </a:cxn>
                <a:cxn ang="0">
                  <a:pos x="168" y="57"/>
                </a:cxn>
                <a:cxn ang="0">
                  <a:pos x="168" y="31"/>
                </a:cxn>
                <a:cxn ang="0">
                  <a:pos x="180" y="46"/>
                </a:cxn>
                <a:cxn ang="0">
                  <a:pos x="186" y="77"/>
                </a:cxn>
                <a:cxn ang="0">
                  <a:pos x="192" y="98"/>
                </a:cxn>
                <a:cxn ang="0">
                  <a:pos x="204" y="103"/>
                </a:cxn>
                <a:cxn ang="0">
                  <a:pos x="210" y="118"/>
                </a:cxn>
                <a:cxn ang="0">
                  <a:pos x="216" y="103"/>
                </a:cxn>
                <a:cxn ang="0">
                  <a:pos x="222" y="118"/>
                </a:cxn>
                <a:cxn ang="0">
                  <a:pos x="228" y="108"/>
                </a:cxn>
                <a:cxn ang="0">
                  <a:pos x="234" y="118"/>
                </a:cxn>
                <a:cxn ang="0">
                  <a:pos x="240" y="113"/>
                </a:cxn>
                <a:cxn ang="0">
                  <a:pos x="252" y="123"/>
                </a:cxn>
                <a:cxn ang="0">
                  <a:pos x="258" y="144"/>
                </a:cxn>
                <a:cxn ang="0">
                  <a:pos x="264" y="159"/>
                </a:cxn>
                <a:cxn ang="0">
                  <a:pos x="276" y="159"/>
                </a:cxn>
                <a:cxn ang="0">
                  <a:pos x="282" y="149"/>
                </a:cxn>
                <a:cxn ang="0">
                  <a:pos x="294" y="164"/>
                </a:cxn>
                <a:cxn ang="0">
                  <a:pos x="300" y="195"/>
                </a:cxn>
                <a:cxn ang="0">
                  <a:pos x="306" y="215"/>
                </a:cxn>
                <a:cxn ang="0">
                  <a:pos x="312" y="236"/>
                </a:cxn>
                <a:cxn ang="0">
                  <a:pos x="324" y="256"/>
                </a:cxn>
                <a:cxn ang="0">
                  <a:pos x="330" y="246"/>
                </a:cxn>
                <a:cxn ang="0">
                  <a:pos x="336" y="246"/>
                </a:cxn>
              </a:cxnLst>
              <a:rect l="0" t="0" r="r" b="b"/>
              <a:pathLst>
                <a:path w="336" h="256">
                  <a:moveTo>
                    <a:pt x="0" y="41"/>
                  </a:moveTo>
                  <a:lnTo>
                    <a:pt x="6" y="36"/>
                  </a:lnTo>
                  <a:lnTo>
                    <a:pt x="6" y="0"/>
                  </a:lnTo>
                  <a:lnTo>
                    <a:pt x="6" y="5"/>
                  </a:lnTo>
                  <a:lnTo>
                    <a:pt x="12" y="11"/>
                  </a:lnTo>
                  <a:lnTo>
                    <a:pt x="12" y="26"/>
                  </a:lnTo>
                  <a:lnTo>
                    <a:pt x="18" y="31"/>
                  </a:lnTo>
                  <a:lnTo>
                    <a:pt x="18" y="41"/>
                  </a:lnTo>
                  <a:lnTo>
                    <a:pt x="24" y="46"/>
                  </a:lnTo>
                  <a:lnTo>
                    <a:pt x="30" y="52"/>
                  </a:lnTo>
                  <a:lnTo>
                    <a:pt x="30" y="57"/>
                  </a:lnTo>
                  <a:lnTo>
                    <a:pt x="30" y="52"/>
                  </a:lnTo>
                  <a:lnTo>
                    <a:pt x="36" y="57"/>
                  </a:lnTo>
                  <a:lnTo>
                    <a:pt x="48" y="57"/>
                  </a:lnTo>
                  <a:lnTo>
                    <a:pt x="48" y="52"/>
                  </a:lnTo>
                  <a:lnTo>
                    <a:pt x="48" y="57"/>
                  </a:lnTo>
                  <a:lnTo>
                    <a:pt x="54" y="62"/>
                  </a:lnTo>
                  <a:lnTo>
                    <a:pt x="60" y="67"/>
                  </a:lnTo>
                  <a:lnTo>
                    <a:pt x="66" y="72"/>
                  </a:lnTo>
                  <a:lnTo>
                    <a:pt x="72" y="72"/>
                  </a:lnTo>
                  <a:lnTo>
                    <a:pt x="78" y="77"/>
                  </a:lnTo>
                  <a:lnTo>
                    <a:pt x="90" y="77"/>
                  </a:lnTo>
                  <a:lnTo>
                    <a:pt x="84" y="77"/>
                  </a:lnTo>
                  <a:lnTo>
                    <a:pt x="90" y="77"/>
                  </a:lnTo>
                  <a:lnTo>
                    <a:pt x="96" y="77"/>
                  </a:lnTo>
                  <a:lnTo>
                    <a:pt x="102" y="77"/>
                  </a:lnTo>
                  <a:lnTo>
                    <a:pt x="114" y="77"/>
                  </a:lnTo>
                  <a:lnTo>
                    <a:pt x="108" y="77"/>
                  </a:lnTo>
                  <a:lnTo>
                    <a:pt x="114" y="77"/>
                  </a:lnTo>
                  <a:lnTo>
                    <a:pt x="126" y="77"/>
                  </a:lnTo>
                  <a:lnTo>
                    <a:pt x="126" y="72"/>
                  </a:lnTo>
                  <a:lnTo>
                    <a:pt x="138" y="62"/>
                  </a:lnTo>
                  <a:lnTo>
                    <a:pt x="138" y="52"/>
                  </a:lnTo>
                  <a:lnTo>
                    <a:pt x="138" y="57"/>
                  </a:lnTo>
                  <a:lnTo>
                    <a:pt x="144" y="52"/>
                  </a:lnTo>
                  <a:lnTo>
                    <a:pt x="144" y="41"/>
                  </a:lnTo>
                  <a:lnTo>
                    <a:pt x="150" y="41"/>
                  </a:lnTo>
                  <a:lnTo>
                    <a:pt x="162" y="31"/>
                  </a:lnTo>
                  <a:lnTo>
                    <a:pt x="156" y="31"/>
                  </a:lnTo>
                  <a:lnTo>
                    <a:pt x="162" y="46"/>
                  </a:lnTo>
                  <a:lnTo>
                    <a:pt x="168" y="52"/>
                  </a:lnTo>
                  <a:lnTo>
                    <a:pt x="168" y="57"/>
                  </a:lnTo>
                  <a:lnTo>
                    <a:pt x="168" y="21"/>
                  </a:lnTo>
                  <a:lnTo>
                    <a:pt x="168" y="31"/>
                  </a:lnTo>
                  <a:lnTo>
                    <a:pt x="180" y="41"/>
                  </a:lnTo>
                  <a:lnTo>
                    <a:pt x="180" y="46"/>
                  </a:lnTo>
                  <a:lnTo>
                    <a:pt x="186" y="52"/>
                  </a:lnTo>
                  <a:lnTo>
                    <a:pt x="186" y="77"/>
                  </a:lnTo>
                  <a:lnTo>
                    <a:pt x="192" y="82"/>
                  </a:lnTo>
                  <a:lnTo>
                    <a:pt x="192" y="98"/>
                  </a:lnTo>
                  <a:lnTo>
                    <a:pt x="198" y="103"/>
                  </a:lnTo>
                  <a:lnTo>
                    <a:pt x="204" y="103"/>
                  </a:lnTo>
                  <a:lnTo>
                    <a:pt x="210" y="108"/>
                  </a:lnTo>
                  <a:lnTo>
                    <a:pt x="210" y="118"/>
                  </a:lnTo>
                  <a:lnTo>
                    <a:pt x="210" y="98"/>
                  </a:lnTo>
                  <a:lnTo>
                    <a:pt x="216" y="103"/>
                  </a:lnTo>
                  <a:lnTo>
                    <a:pt x="216" y="113"/>
                  </a:lnTo>
                  <a:lnTo>
                    <a:pt x="222" y="118"/>
                  </a:lnTo>
                  <a:lnTo>
                    <a:pt x="228" y="113"/>
                  </a:lnTo>
                  <a:lnTo>
                    <a:pt x="228" y="108"/>
                  </a:lnTo>
                  <a:lnTo>
                    <a:pt x="228" y="123"/>
                  </a:lnTo>
                  <a:lnTo>
                    <a:pt x="234" y="118"/>
                  </a:lnTo>
                  <a:lnTo>
                    <a:pt x="240" y="123"/>
                  </a:lnTo>
                  <a:lnTo>
                    <a:pt x="240" y="113"/>
                  </a:lnTo>
                  <a:lnTo>
                    <a:pt x="252" y="113"/>
                  </a:lnTo>
                  <a:lnTo>
                    <a:pt x="252" y="123"/>
                  </a:lnTo>
                  <a:lnTo>
                    <a:pt x="258" y="128"/>
                  </a:lnTo>
                  <a:lnTo>
                    <a:pt x="258" y="144"/>
                  </a:lnTo>
                  <a:lnTo>
                    <a:pt x="264" y="149"/>
                  </a:lnTo>
                  <a:lnTo>
                    <a:pt x="264" y="159"/>
                  </a:lnTo>
                  <a:lnTo>
                    <a:pt x="270" y="164"/>
                  </a:lnTo>
                  <a:lnTo>
                    <a:pt x="276" y="159"/>
                  </a:lnTo>
                  <a:lnTo>
                    <a:pt x="288" y="149"/>
                  </a:lnTo>
                  <a:lnTo>
                    <a:pt x="282" y="149"/>
                  </a:lnTo>
                  <a:lnTo>
                    <a:pt x="288" y="159"/>
                  </a:lnTo>
                  <a:lnTo>
                    <a:pt x="294" y="164"/>
                  </a:lnTo>
                  <a:lnTo>
                    <a:pt x="294" y="190"/>
                  </a:lnTo>
                  <a:lnTo>
                    <a:pt x="300" y="195"/>
                  </a:lnTo>
                  <a:lnTo>
                    <a:pt x="300" y="210"/>
                  </a:lnTo>
                  <a:lnTo>
                    <a:pt x="306" y="215"/>
                  </a:lnTo>
                  <a:lnTo>
                    <a:pt x="306" y="231"/>
                  </a:lnTo>
                  <a:lnTo>
                    <a:pt x="312" y="236"/>
                  </a:lnTo>
                  <a:lnTo>
                    <a:pt x="324" y="246"/>
                  </a:lnTo>
                  <a:lnTo>
                    <a:pt x="324" y="256"/>
                  </a:lnTo>
                  <a:lnTo>
                    <a:pt x="324" y="251"/>
                  </a:lnTo>
                  <a:lnTo>
                    <a:pt x="330" y="246"/>
                  </a:lnTo>
                  <a:lnTo>
                    <a:pt x="330" y="251"/>
                  </a:lnTo>
                  <a:lnTo>
                    <a:pt x="336" y="246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8" name="Freeform 376"/>
            <p:cNvSpPr>
              <a:spLocks/>
            </p:cNvSpPr>
            <p:nvPr/>
          </p:nvSpPr>
          <p:spPr bwMode="auto">
            <a:xfrm>
              <a:off x="2046" y="2884"/>
              <a:ext cx="2430" cy="36"/>
            </a:xfrm>
            <a:custGeom>
              <a:avLst/>
              <a:gdLst/>
              <a:ahLst/>
              <a:cxnLst>
                <a:cxn ang="0">
                  <a:pos x="858" y="5"/>
                </a:cxn>
                <a:cxn ang="0">
                  <a:pos x="1164" y="5"/>
                </a:cxn>
                <a:cxn ang="0">
                  <a:pos x="1332" y="5"/>
                </a:cxn>
                <a:cxn ang="0">
                  <a:pos x="1440" y="5"/>
                </a:cxn>
                <a:cxn ang="0">
                  <a:pos x="1530" y="5"/>
                </a:cxn>
                <a:cxn ang="0">
                  <a:pos x="1596" y="5"/>
                </a:cxn>
                <a:cxn ang="0">
                  <a:pos x="1656" y="5"/>
                </a:cxn>
                <a:cxn ang="0">
                  <a:pos x="1704" y="5"/>
                </a:cxn>
                <a:cxn ang="0">
                  <a:pos x="1746" y="5"/>
                </a:cxn>
                <a:cxn ang="0">
                  <a:pos x="1788" y="5"/>
                </a:cxn>
                <a:cxn ang="0">
                  <a:pos x="1824" y="5"/>
                </a:cxn>
                <a:cxn ang="0">
                  <a:pos x="1854" y="10"/>
                </a:cxn>
                <a:cxn ang="0">
                  <a:pos x="1884" y="10"/>
                </a:cxn>
                <a:cxn ang="0">
                  <a:pos x="1908" y="10"/>
                </a:cxn>
                <a:cxn ang="0">
                  <a:pos x="1932" y="10"/>
                </a:cxn>
                <a:cxn ang="0">
                  <a:pos x="1956" y="10"/>
                </a:cxn>
                <a:cxn ang="0">
                  <a:pos x="1980" y="10"/>
                </a:cxn>
                <a:cxn ang="0">
                  <a:pos x="2004" y="10"/>
                </a:cxn>
                <a:cxn ang="0">
                  <a:pos x="2022" y="10"/>
                </a:cxn>
                <a:cxn ang="0">
                  <a:pos x="2040" y="10"/>
                </a:cxn>
                <a:cxn ang="0">
                  <a:pos x="2058" y="10"/>
                </a:cxn>
                <a:cxn ang="0">
                  <a:pos x="2076" y="21"/>
                </a:cxn>
                <a:cxn ang="0">
                  <a:pos x="2088" y="10"/>
                </a:cxn>
                <a:cxn ang="0">
                  <a:pos x="2106" y="10"/>
                </a:cxn>
                <a:cxn ang="0">
                  <a:pos x="2124" y="15"/>
                </a:cxn>
                <a:cxn ang="0">
                  <a:pos x="2142" y="21"/>
                </a:cxn>
                <a:cxn ang="0">
                  <a:pos x="2160" y="15"/>
                </a:cxn>
                <a:cxn ang="0">
                  <a:pos x="2178" y="21"/>
                </a:cxn>
                <a:cxn ang="0">
                  <a:pos x="2196" y="15"/>
                </a:cxn>
                <a:cxn ang="0">
                  <a:pos x="2214" y="15"/>
                </a:cxn>
                <a:cxn ang="0">
                  <a:pos x="2232" y="15"/>
                </a:cxn>
                <a:cxn ang="0">
                  <a:pos x="2250" y="15"/>
                </a:cxn>
                <a:cxn ang="0">
                  <a:pos x="2268" y="15"/>
                </a:cxn>
                <a:cxn ang="0">
                  <a:pos x="2286" y="21"/>
                </a:cxn>
                <a:cxn ang="0">
                  <a:pos x="2304" y="21"/>
                </a:cxn>
                <a:cxn ang="0">
                  <a:pos x="2322" y="21"/>
                </a:cxn>
                <a:cxn ang="0">
                  <a:pos x="2340" y="21"/>
                </a:cxn>
                <a:cxn ang="0">
                  <a:pos x="2358" y="26"/>
                </a:cxn>
                <a:cxn ang="0">
                  <a:pos x="2376" y="21"/>
                </a:cxn>
                <a:cxn ang="0">
                  <a:pos x="2394" y="26"/>
                </a:cxn>
                <a:cxn ang="0">
                  <a:pos x="2412" y="26"/>
                </a:cxn>
                <a:cxn ang="0">
                  <a:pos x="2418" y="26"/>
                </a:cxn>
              </a:cxnLst>
              <a:rect l="0" t="0" r="r" b="b"/>
              <a:pathLst>
                <a:path w="2430" h="36">
                  <a:moveTo>
                    <a:pt x="0" y="0"/>
                  </a:moveTo>
                  <a:lnTo>
                    <a:pt x="642" y="0"/>
                  </a:lnTo>
                  <a:lnTo>
                    <a:pt x="858" y="5"/>
                  </a:lnTo>
                  <a:lnTo>
                    <a:pt x="990" y="5"/>
                  </a:lnTo>
                  <a:lnTo>
                    <a:pt x="1092" y="5"/>
                  </a:lnTo>
                  <a:lnTo>
                    <a:pt x="1164" y="5"/>
                  </a:lnTo>
                  <a:lnTo>
                    <a:pt x="1230" y="5"/>
                  </a:lnTo>
                  <a:lnTo>
                    <a:pt x="1284" y="5"/>
                  </a:lnTo>
                  <a:lnTo>
                    <a:pt x="1332" y="5"/>
                  </a:lnTo>
                  <a:lnTo>
                    <a:pt x="1374" y="5"/>
                  </a:lnTo>
                  <a:lnTo>
                    <a:pt x="1410" y="5"/>
                  </a:lnTo>
                  <a:lnTo>
                    <a:pt x="1440" y="5"/>
                  </a:lnTo>
                  <a:lnTo>
                    <a:pt x="1470" y="5"/>
                  </a:lnTo>
                  <a:lnTo>
                    <a:pt x="1500" y="5"/>
                  </a:lnTo>
                  <a:lnTo>
                    <a:pt x="1530" y="5"/>
                  </a:lnTo>
                  <a:lnTo>
                    <a:pt x="1554" y="5"/>
                  </a:lnTo>
                  <a:lnTo>
                    <a:pt x="1572" y="5"/>
                  </a:lnTo>
                  <a:lnTo>
                    <a:pt x="1596" y="5"/>
                  </a:lnTo>
                  <a:lnTo>
                    <a:pt x="1614" y="5"/>
                  </a:lnTo>
                  <a:lnTo>
                    <a:pt x="1638" y="5"/>
                  </a:lnTo>
                  <a:lnTo>
                    <a:pt x="1656" y="5"/>
                  </a:lnTo>
                  <a:lnTo>
                    <a:pt x="1674" y="5"/>
                  </a:lnTo>
                  <a:lnTo>
                    <a:pt x="1686" y="5"/>
                  </a:lnTo>
                  <a:lnTo>
                    <a:pt x="1704" y="5"/>
                  </a:lnTo>
                  <a:lnTo>
                    <a:pt x="1716" y="5"/>
                  </a:lnTo>
                  <a:lnTo>
                    <a:pt x="1734" y="5"/>
                  </a:lnTo>
                  <a:lnTo>
                    <a:pt x="1746" y="5"/>
                  </a:lnTo>
                  <a:lnTo>
                    <a:pt x="1758" y="5"/>
                  </a:lnTo>
                  <a:lnTo>
                    <a:pt x="1776" y="5"/>
                  </a:lnTo>
                  <a:lnTo>
                    <a:pt x="1788" y="5"/>
                  </a:lnTo>
                  <a:lnTo>
                    <a:pt x="1800" y="5"/>
                  </a:lnTo>
                  <a:lnTo>
                    <a:pt x="1812" y="5"/>
                  </a:lnTo>
                  <a:lnTo>
                    <a:pt x="1824" y="5"/>
                  </a:lnTo>
                  <a:lnTo>
                    <a:pt x="1830" y="5"/>
                  </a:lnTo>
                  <a:lnTo>
                    <a:pt x="1842" y="10"/>
                  </a:lnTo>
                  <a:lnTo>
                    <a:pt x="1854" y="10"/>
                  </a:lnTo>
                  <a:lnTo>
                    <a:pt x="1866" y="5"/>
                  </a:lnTo>
                  <a:lnTo>
                    <a:pt x="1872" y="10"/>
                  </a:lnTo>
                  <a:lnTo>
                    <a:pt x="1884" y="10"/>
                  </a:lnTo>
                  <a:lnTo>
                    <a:pt x="1890" y="10"/>
                  </a:lnTo>
                  <a:lnTo>
                    <a:pt x="1902" y="10"/>
                  </a:lnTo>
                  <a:lnTo>
                    <a:pt x="1908" y="10"/>
                  </a:lnTo>
                  <a:lnTo>
                    <a:pt x="1920" y="10"/>
                  </a:lnTo>
                  <a:lnTo>
                    <a:pt x="1926" y="10"/>
                  </a:lnTo>
                  <a:lnTo>
                    <a:pt x="1932" y="10"/>
                  </a:lnTo>
                  <a:lnTo>
                    <a:pt x="1944" y="10"/>
                  </a:lnTo>
                  <a:lnTo>
                    <a:pt x="1950" y="10"/>
                  </a:lnTo>
                  <a:lnTo>
                    <a:pt x="1956" y="10"/>
                  </a:lnTo>
                  <a:lnTo>
                    <a:pt x="1968" y="10"/>
                  </a:lnTo>
                  <a:lnTo>
                    <a:pt x="1974" y="10"/>
                  </a:lnTo>
                  <a:lnTo>
                    <a:pt x="1980" y="10"/>
                  </a:lnTo>
                  <a:lnTo>
                    <a:pt x="1986" y="10"/>
                  </a:lnTo>
                  <a:lnTo>
                    <a:pt x="1992" y="10"/>
                  </a:lnTo>
                  <a:lnTo>
                    <a:pt x="2004" y="10"/>
                  </a:lnTo>
                  <a:lnTo>
                    <a:pt x="2010" y="10"/>
                  </a:lnTo>
                  <a:lnTo>
                    <a:pt x="2016" y="10"/>
                  </a:lnTo>
                  <a:lnTo>
                    <a:pt x="2022" y="10"/>
                  </a:lnTo>
                  <a:lnTo>
                    <a:pt x="2028" y="10"/>
                  </a:lnTo>
                  <a:lnTo>
                    <a:pt x="2034" y="10"/>
                  </a:lnTo>
                  <a:lnTo>
                    <a:pt x="2040" y="10"/>
                  </a:lnTo>
                  <a:lnTo>
                    <a:pt x="2046" y="10"/>
                  </a:lnTo>
                  <a:lnTo>
                    <a:pt x="2052" y="10"/>
                  </a:lnTo>
                  <a:lnTo>
                    <a:pt x="2058" y="10"/>
                  </a:lnTo>
                  <a:lnTo>
                    <a:pt x="2064" y="15"/>
                  </a:lnTo>
                  <a:lnTo>
                    <a:pt x="2070" y="15"/>
                  </a:lnTo>
                  <a:lnTo>
                    <a:pt x="2076" y="21"/>
                  </a:lnTo>
                  <a:lnTo>
                    <a:pt x="2082" y="21"/>
                  </a:lnTo>
                  <a:lnTo>
                    <a:pt x="2094" y="10"/>
                  </a:lnTo>
                  <a:lnTo>
                    <a:pt x="2088" y="10"/>
                  </a:lnTo>
                  <a:lnTo>
                    <a:pt x="2094" y="10"/>
                  </a:lnTo>
                  <a:lnTo>
                    <a:pt x="2100" y="10"/>
                  </a:lnTo>
                  <a:lnTo>
                    <a:pt x="2106" y="10"/>
                  </a:lnTo>
                  <a:lnTo>
                    <a:pt x="2112" y="10"/>
                  </a:lnTo>
                  <a:lnTo>
                    <a:pt x="2118" y="15"/>
                  </a:lnTo>
                  <a:lnTo>
                    <a:pt x="2124" y="15"/>
                  </a:lnTo>
                  <a:lnTo>
                    <a:pt x="2130" y="15"/>
                  </a:lnTo>
                  <a:lnTo>
                    <a:pt x="2136" y="15"/>
                  </a:lnTo>
                  <a:lnTo>
                    <a:pt x="2142" y="21"/>
                  </a:lnTo>
                  <a:lnTo>
                    <a:pt x="2148" y="15"/>
                  </a:lnTo>
                  <a:lnTo>
                    <a:pt x="2154" y="15"/>
                  </a:lnTo>
                  <a:lnTo>
                    <a:pt x="2160" y="15"/>
                  </a:lnTo>
                  <a:lnTo>
                    <a:pt x="2166" y="15"/>
                  </a:lnTo>
                  <a:lnTo>
                    <a:pt x="2172" y="21"/>
                  </a:lnTo>
                  <a:lnTo>
                    <a:pt x="2178" y="21"/>
                  </a:lnTo>
                  <a:lnTo>
                    <a:pt x="2184" y="21"/>
                  </a:lnTo>
                  <a:lnTo>
                    <a:pt x="2190" y="15"/>
                  </a:lnTo>
                  <a:lnTo>
                    <a:pt x="2196" y="15"/>
                  </a:lnTo>
                  <a:lnTo>
                    <a:pt x="2202" y="15"/>
                  </a:lnTo>
                  <a:lnTo>
                    <a:pt x="2208" y="15"/>
                  </a:lnTo>
                  <a:lnTo>
                    <a:pt x="2214" y="15"/>
                  </a:lnTo>
                  <a:lnTo>
                    <a:pt x="2220" y="15"/>
                  </a:lnTo>
                  <a:lnTo>
                    <a:pt x="2226" y="15"/>
                  </a:lnTo>
                  <a:lnTo>
                    <a:pt x="2232" y="15"/>
                  </a:lnTo>
                  <a:lnTo>
                    <a:pt x="2238" y="15"/>
                  </a:lnTo>
                  <a:lnTo>
                    <a:pt x="2244" y="15"/>
                  </a:lnTo>
                  <a:lnTo>
                    <a:pt x="2250" y="15"/>
                  </a:lnTo>
                  <a:lnTo>
                    <a:pt x="2256" y="15"/>
                  </a:lnTo>
                  <a:lnTo>
                    <a:pt x="2262" y="15"/>
                  </a:lnTo>
                  <a:lnTo>
                    <a:pt x="2268" y="15"/>
                  </a:lnTo>
                  <a:lnTo>
                    <a:pt x="2274" y="15"/>
                  </a:lnTo>
                  <a:lnTo>
                    <a:pt x="2280" y="15"/>
                  </a:lnTo>
                  <a:lnTo>
                    <a:pt x="2286" y="21"/>
                  </a:lnTo>
                  <a:lnTo>
                    <a:pt x="2292" y="21"/>
                  </a:lnTo>
                  <a:lnTo>
                    <a:pt x="2298" y="21"/>
                  </a:lnTo>
                  <a:lnTo>
                    <a:pt x="2304" y="21"/>
                  </a:lnTo>
                  <a:lnTo>
                    <a:pt x="2310" y="21"/>
                  </a:lnTo>
                  <a:lnTo>
                    <a:pt x="2316" y="21"/>
                  </a:lnTo>
                  <a:lnTo>
                    <a:pt x="2322" y="21"/>
                  </a:lnTo>
                  <a:lnTo>
                    <a:pt x="2328" y="21"/>
                  </a:lnTo>
                  <a:lnTo>
                    <a:pt x="2334" y="21"/>
                  </a:lnTo>
                  <a:lnTo>
                    <a:pt x="2340" y="21"/>
                  </a:lnTo>
                  <a:lnTo>
                    <a:pt x="2346" y="21"/>
                  </a:lnTo>
                  <a:lnTo>
                    <a:pt x="2352" y="21"/>
                  </a:lnTo>
                  <a:lnTo>
                    <a:pt x="2358" y="26"/>
                  </a:lnTo>
                  <a:lnTo>
                    <a:pt x="2364" y="31"/>
                  </a:lnTo>
                  <a:lnTo>
                    <a:pt x="2370" y="26"/>
                  </a:lnTo>
                  <a:lnTo>
                    <a:pt x="2376" y="21"/>
                  </a:lnTo>
                  <a:lnTo>
                    <a:pt x="2382" y="21"/>
                  </a:lnTo>
                  <a:lnTo>
                    <a:pt x="2388" y="26"/>
                  </a:lnTo>
                  <a:lnTo>
                    <a:pt x="2394" y="26"/>
                  </a:lnTo>
                  <a:lnTo>
                    <a:pt x="2400" y="31"/>
                  </a:lnTo>
                  <a:lnTo>
                    <a:pt x="2400" y="36"/>
                  </a:lnTo>
                  <a:lnTo>
                    <a:pt x="2412" y="26"/>
                  </a:lnTo>
                  <a:lnTo>
                    <a:pt x="2406" y="26"/>
                  </a:lnTo>
                  <a:lnTo>
                    <a:pt x="2412" y="26"/>
                  </a:lnTo>
                  <a:lnTo>
                    <a:pt x="2418" y="26"/>
                  </a:lnTo>
                  <a:lnTo>
                    <a:pt x="2424" y="31"/>
                  </a:lnTo>
                  <a:lnTo>
                    <a:pt x="2430" y="36"/>
                  </a:lnTo>
                </a:path>
              </a:pathLst>
            </a:custGeom>
            <a:noFill/>
            <a:ln w="19050" cap="flat">
              <a:solidFill>
                <a:srgbClr val="00BF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79" name="Freeform 377"/>
            <p:cNvSpPr>
              <a:spLocks/>
            </p:cNvSpPr>
            <p:nvPr/>
          </p:nvSpPr>
          <p:spPr bwMode="auto">
            <a:xfrm>
              <a:off x="4476" y="2899"/>
              <a:ext cx="516" cy="318"/>
            </a:xfrm>
            <a:custGeom>
              <a:avLst/>
              <a:gdLst/>
              <a:ahLst/>
              <a:cxnLst>
                <a:cxn ang="0">
                  <a:pos x="6" y="31"/>
                </a:cxn>
                <a:cxn ang="0">
                  <a:pos x="12" y="11"/>
                </a:cxn>
                <a:cxn ang="0">
                  <a:pos x="30" y="16"/>
                </a:cxn>
                <a:cxn ang="0">
                  <a:pos x="42" y="36"/>
                </a:cxn>
                <a:cxn ang="0">
                  <a:pos x="48" y="41"/>
                </a:cxn>
                <a:cxn ang="0">
                  <a:pos x="54" y="11"/>
                </a:cxn>
                <a:cxn ang="0">
                  <a:pos x="66" y="11"/>
                </a:cxn>
                <a:cxn ang="0">
                  <a:pos x="78" y="0"/>
                </a:cxn>
                <a:cxn ang="0">
                  <a:pos x="102" y="16"/>
                </a:cxn>
                <a:cxn ang="0">
                  <a:pos x="108" y="21"/>
                </a:cxn>
                <a:cxn ang="0">
                  <a:pos x="126" y="26"/>
                </a:cxn>
                <a:cxn ang="0">
                  <a:pos x="144" y="26"/>
                </a:cxn>
                <a:cxn ang="0">
                  <a:pos x="150" y="52"/>
                </a:cxn>
                <a:cxn ang="0">
                  <a:pos x="162" y="26"/>
                </a:cxn>
                <a:cxn ang="0">
                  <a:pos x="174" y="41"/>
                </a:cxn>
                <a:cxn ang="0">
                  <a:pos x="186" y="31"/>
                </a:cxn>
                <a:cxn ang="0">
                  <a:pos x="198" y="62"/>
                </a:cxn>
                <a:cxn ang="0">
                  <a:pos x="204" y="87"/>
                </a:cxn>
                <a:cxn ang="0">
                  <a:pos x="210" y="154"/>
                </a:cxn>
                <a:cxn ang="0">
                  <a:pos x="216" y="205"/>
                </a:cxn>
                <a:cxn ang="0">
                  <a:pos x="222" y="185"/>
                </a:cxn>
                <a:cxn ang="0">
                  <a:pos x="228" y="216"/>
                </a:cxn>
                <a:cxn ang="0">
                  <a:pos x="240" y="246"/>
                </a:cxn>
                <a:cxn ang="0">
                  <a:pos x="246" y="221"/>
                </a:cxn>
                <a:cxn ang="0">
                  <a:pos x="258" y="236"/>
                </a:cxn>
                <a:cxn ang="0">
                  <a:pos x="270" y="236"/>
                </a:cxn>
                <a:cxn ang="0">
                  <a:pos x="276" y="216"/>
                </a:cxn>
                <a:cxn ang="0">
                  <a:pos x="294" y="226"/>
                </a:cxn>
                <a:cxn ang="0">
                  <a:pos x="312" y="226"/>
                </a:cxn>
                <a:cxn ang="0">
                  <a:pos x="336" y="231"/>
                </a:cxn>
                <a:cxn ang="0">
                  <a:pos x="342" y="231"/>
                </a:cxn>
                <a:cxn ang="0">
                  <a:pos x="360" y="231"/>
                </a:cxn>
                <a:cxn ang="0">
                  <a:pos x="378" y="236"/>
                </a:cxn>
                <a:cxn ang="0">
                  <a:pos x="390" y="236"/>
                </a:cxn>
                <a:cxn ang="0">
                  <a:pos x="402" y="231"/>
                </a:cxn>
                <a:cxn ang="0">
                  <a:pos x="420" y="236"/>
                </a:cxn>
                <a:cxn ang="0">
                  <a:pos x="438" y="236"/>
                </a:cxn>
                <a:cxn ang="0">
                  <a:pos x="456" y="246"/>
                </a:cxn>
                <a:cxn ang="0">
                  <a:pos x="474" y="256"/>
                </a:cxn>
                <a:cxn ang="0">
                  <a:pos x="486" y="277"/>
                </a:cxn>
                <a:cxn ang="0">
                  <a:pos x="504" y="303"/>
                </a:cxn>
                <a:cxn ang="0">
                  <a:pos x="510" y="303"/>
                </a:cxn>
              </a:cxnLst>
              <a:rect l="0" t="0" r="r" b="b"/>
              <a:pathLst>
                <a:path w="516" h="318">
                  <a:moveTo>
                    <a:pt x="0" y="21"/>
                  </a:moveTo>
                  <a:lnTo>
                    <a:pt x="0" y="26"/>
                  </a:lnTo>
                  <a:lnTo>
                    <a:pt x="6" y="31"/>
                  </a:lnTo>
                  <a:lnTo>
                    <a:pt x="6" y="21"/>
                  </a:lnTo>
                  <a:lnTo>
                    <a:pt x="12" y="16"/>
                  </a:lnTo>
                  <a:lnTo>
                    <a:pt x="12" y="11"/>
                  </a:lnTo>
                  <a:lnTo>
                    <a:pt x="18" y="16"/>
                  </a:lnTo>
                  <a:lnTo>
                    <a:pt x="24" y="16"/>
                  </a:lnTo>
                  <a:lnTo>
                    <a:pt x="30" y="16"/>
                  </a:lnTo>
                  <a:lnTo>
                    <a:pt x="36" y="21"/>
                  </a:lnTo>
                  <a:lnTo>
                    <a:pt x="36" y="31"/>
                  </a:lnTo>
                  <a:lnTo>
                    <a:pt x="42" y="36"/>
                  </a:lnTo>
                  <a:lnTo>
                    <a:pt x="42" y="26"/>
                  </a:lnTo>
                  <a:lnTo>
                    <a:pt x="48" y="31"/>
                  </a:lnTo>
                  <a:lnTo>
                    <a:pt x="48" y="41"/>
                  </a:lnTo>
                  <a:lnTo>
                    <a:pt x="48" y="26"/>
                  </a:lnTo>
                  <a:lnTo>
                    <a:pt x="54" y="21"/>
                  </a:lnTo>
                  <a:lnTo>
                    <a:pt x="54" y="11"/>
                  </a:lnTo>
                  <a:lnTo>
                    <a:pt x="66" y="11"/>
                  </a:lnTo>
                  <a:lnTo>
                    <a:pt x="60" y="11"/>
                  </a:lnTo>
                  <a:lnTo>
                    <a:pt x="66" y="11"/>
                  </a:lnTo>
                  <a:lnTo>
                    <a:pt x="72" y="11"/>
                  </a:lnTo>
                  <a:lnTo>
                    <a:pt x="84" y="0"/>
                  </a:lnTo>
                  <a:lnTo>
                    <a:pt x="78" y="0"/>
                  </a:lnTo>
                  <a:lnTo>
                    <a:pt x="84" y="11"/>
                  </a:lnTo>
                  <a:lnTo>
                    <a:pt x="90" y="16"/>
                  </a:lnTo>
                  <a:lnTo>
                    <a:pt x="102" y="16"/>
                  </a:lnTo>
                  <a:lnTo>
                    <a:pt x="96" y="16"/>
                  </a:lnTo>
                  <a:lnTo>
                    <a:pt x="102" y="16"/>
                  </a:lnTo>
                  <a:lnTo>
                    <a:pt x="108" y="21"/>
                  </a:lnTo>
                  <a:lnTo>
                    <a:pt x="114" y="21"/>
                  </a:lnTo>
                  <a:lnTo>
                    <a:pt x="120" y="21"/>
                  </a:lnTo>
                  <a:lnTo>
                    <a:pt x="126" y="26"/>
                  </a:lnTo>
                  <a:lnTo>
                    <a:pt x="132" y="21"/>
                  </a:lnTo>
                  <a:lnTo>
                    <a:pt x="138" y="21"/>
                  </a:lnTo>
                  <a:lnTo>
                    <a:pt x="144" y="26"/>
                  </a:lnTo>
                  <a:lnTo>
                    <a:pt x="150" y="31"/>
                  </a:lnTo>
                  <a:lnTo>
                    <a:pt x="150" y="57"/>
                  </a:lnTo>
                  <a:lnTo>
                    <a:pt x="150" y="52"/>
                  </a:lnTo>
                  <a:lnTo>
                    <a:pt x="156" y="41"/>
                  </a:lnTo>
                  <a:lnTo>
                    <a:pt x="156" y="31"/>
                  </a:lnTo>
                  <a:lnTo>
                    <a:pt x="162" y="26"/>
                  </a:lnTo>
                  <a:lnTo>
                    <a:pt x="168" y="31"/>
                  </a:lnTo>
                  <a:lnTo>
                    <a:pt x="174" y="36"/>
                  </a:lnTo>
                  <a:lnTo>
                    <a:pt x="174" y="41"/>
                  </a:lnTo>
                  <a:lnTo>
                    <a:pt x="180" y="46"/>
                  </a:lnTo>
                  <a:lnTo>
                    <a:pt x="180" y="26"/>
                  </a:lnTo>
                  <a:lnTo>
                    <a:pt x="186" y="31"/>
                  </a:lnTo>
                  <a:lnTo>
                    <a:pt x="192" y="36"/>
                  </a:lnTo>
                  <a:lnTo>
                    <a:pt x="192" y="57"/>
                  </a:lnTo>
                  <a:lnTo>
                    <a:pt x="198" y="62"/>
                  </a:lnTo>
                  <a:lnTo>
                    <a:pt x="198" y="52"/>
                  </a:lnTo>
                  <a:lnTo>
                    <a:pt x="198" y="72"/>
                  </a:lnTo>
                  <a:lnTo>
                    <a:pt x="204" y="87"/>
                  </a:lnTo>
                  <a:lnTo>
                    <a:pt x="204" y="57"/>
                  </a:lnTo>
                  <a:lnTo>
                    <a:pt x="204" y="139"/>
                  </a:lnTo>
                  <a:lnTo>
                    <a:pt x="210" y="154"/>
                  </a:lnTo>
                  <a:lnTo>
                    <a:pt x="210" y="180"/>
                  </a:lnTo>
                  <a:lnTo>
                    <a:pt x="216" y="185"/>
                  </a:lnTo>
                  <a:lnTo>
                    <a:pt x="216" y="205"/>
                  </a:lnTo>
                  <a:lnTo>
                    <a:pt x="216" y="200"/>
                  </a:lnTo>
                  <a:lnTo>
                    <a:pt x="222" y="195"/>
                  </a:lnTo>
                  <a:lnTo>
                    <a:pt x="222" y="185"/>
                  </a:lnTo>
                  <a:lnTo>
                    <a:pt x="222" y="190"/>
                  </a:lnTo>
                  <a:lnTo>
                    <a:pt x="228" y="195"/>
                  </a:lnTo>
                  <a:lnTo>
                    <a:pt x="228" y="216"/>
                  </a:lnTo>
                  <a:lnTo>
                    <a:pt x="234" y="221"/>
                  </a:lnTo>
                  <a:lnTo>
                    <a:pt x="240" y="226"/>
                  </a:lnTo>
                  <a:lnTo>
                    <a:pt x="240" y="246"/>
                  </a:lnTo>
                  <a:lnTo>
                    <a:pt x="240" y="216"/>
                  </a:lnTo>
                  <a:lnTo>
                    <a:pt x="246" y="210"/>
                  </a:lnTo>
                  <a:lnTo>
                    <a:pt x="246" y="221"/>
                  </a:lnTo>
                  <a:lnTo>
                    <a:pt x="252" y="226"/>
                  </a:lnTo>
                  <a:lnTo>
                    <a:pt x="258" y="231"/>
                  </a:lnTo>
                  <a:lnTo>
                    <a:pt x="258" y="236"/>
                  </a:lnTo>
                  <a:lnTo>
                    <a:pt x="258" y="226"/>
                  </a:lnTo>
                  <a:lnTo>
                    <a:pt x="270" y="226"/>
                  </a:lnTo>
                  <a:lnTo>
                    <a:pt x="270" y="236"/>
                  </a:lnTo>
                  <a:lnTo>
                    <a:pt x="270" y="231"/>
                  </a:lnTo>
                  <a:lnTo>
                    <a:pt x="282" y="216"/>
                  </a:lnTo>
                  <a:lnTo>
                    <a:pt x="276" y="216"/>
                  </a:lnTo>
                  <a:lnTo>
                    <a:pt x="282" y="221"/>
                  </a:lnTo>
                  <a:lnTo>
                    <a:pt x="288" y="221"/>
                  </a:lnTo>
                  <a:lnTo>
                    <a:pt x="294" y="226"/>
                  </a:lnTo>
                  <a:lnTo>
                    <a:pt x="300" y="226"/>
                  </a:lnTo>
                  <a:lnTo>
                    <a:pt x="306" y="231"/>
                  </a:lnTo>
                  <a:lnTo>
                    <a:pt x="312" y="226"/>
                  </a:lnTo>
                  <a:lnTo>
                    <a:pt x="318" y="226"/>
                  </a:lnTo>
                  <a:lnTo>
                    <a:pt x="324" y="231"/>
                  </a:lnTo>
                  <a:lnTo>
                    <a:pt x="336" y="231"/>
                  </a:lnTo>
                  <a:lnTo>
                    <a:pt x="336" y="226"/>
                  </a:lnTo>
                  <a:lnTo>
                    <a:pt x="336" y="231"/>
                  </a:lnTo>
                  <a:lnTo>
                    <a:pt x="342" y="231"/>
                  </a:lnTo>
                  <a:lnTo>
                    <a:pt x="348" y="231"/>
                  </a:lnTo>
                  <a:lnTo>
                    <a:pt x="354" y="231"/>
                  </a:lnTo>
                  <a:lnTo>
                    <a:pt x="360" y="231"/>
                  </a:lnTo>
                  <a:lnTo>
                    <a:pt x="366" y="236"/>
                  </a:lnTo>
                  <a:lnTo>
                    <a:pt x="372" y="241"/>
                  </a:lnTo>
                  <a:lnTo>
                    <a:pt x="378" y="236"/>
                  </a:lnTo>
                  <a:lnTo>
                    <a:pt x="390" y="236"/>
                  </a:lnTo>
                  <a:lnTo>
                    <a:pt x="390" y="231"/>
                  </a:lnTo>
                  <a:lnTo>
                    <a:pt x="390" y="236"/>
                  </a:lnTo>
                  <a:lnTo>
                    <a:pt x="396" y="231"/>
                  </a:lnTo>
                  <a:lnTo>
                    <a:pt x="408" y="231"/>
                  </a:lnTo>
                  <a:lnTo>
                    <a:pt x="402" y="231"/>
                  </a:lnTo>
                  <a:lnTo>
                    <a:pt x="408" y="236"/>
                  </a:lnTo>
                  <a:lnTo>
                    <a:pt x="414" y="241"/>
                  </a:lnTo>
                  <a:lnTo>
                    <a:pt x="420" y="236"/>
                  </a:lnTo>
                  <a:lnTo>
                    <a:pt x="426" y="241"/>
                  </a:lnTo>
                  <a:lnTo>
                    <a:pt x="432" y="241"/>
                  </a:lnTo>
                  <a:lnTo>
                    <a:pt x="438" y="236"/>
                  </a:lnTo>
                  <a:lnTo>
                    <a:pt x="444" y="241"/>
                  </a:lnTo>
                  <a:lnTo>
                    <a:pt x="450" y="241"/>
                  </a:lnTo>
                  <a:lnTo>
                    <a:pt x="456" y="246"/>
                  </a:lnTo>
                  <a:lnTo>
                    <a:pt x="462" y="251"/>
                  </a:lnTo>
                  <a:lnTo>
                    <a:pt x="468" y="251"/>
                  </a:lnTo>
                  <a:lnTo>
                    <a:pt x="474" y="256"/>
                  </a:lnTo>
                  <a:lnTo>
                    <a:pt x="480" y="262"/>
                  </a:lnTo>
                  <a:lnTo>
                    <a:pt x="486" y="267"/>
                  </a:lnTo>
                  <a:lnTo>
                    <a:pt x="486" y="277"/>
                  </a:lnTo>
                  <a:lnTo>
                    <a:pt x="492" y="282"/>
                  </a:lnTo>
                  <a:lnTo>
                    <a:pt x="492" y="292"/>
                  </a:lnTo>
                  <a:lnTo>
                    <a:pt x="504" y="303"/>
                  </a:lnTo>
                  <a:lnTo>
                    <a:pt x="498" y="303"/>
                  </a:lnTo>
                  <a:lnTo>
                    <a:pt x="504" y="297"/>
                  </a:lnTo>
                  <a:lnTo>
                    <a:pt x="510" y="303"/>
                  </a:lnTo>
                  <a:lnTo>
                    <a:pt x="510" y="313"/>
                  </a:lnTo>
                  <a:lnTo>
                    <a:pt x="516" y="318"/>
                  </a:lnTo>
                </a:path>
              </a:pathLst>
            </a:custGeom>
            <a:noFill/>
            <a:ln w="19050" cap="flat">
              <a:solidFill>
                <a:srgbClr val="00BF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  <p:sp>
          <p:nvSpPr>
            <p:cNvPr id="180" name="Freeform 378"/>
            <p:cNvSpPr>
              <a:spLocks/>
            </p:cNvSpPr>
            <p:nvPr/>
          </p:nvSpPr>
          <p:spPr bwMode="auto">
            <a:xfrm>
              <a:off x="4992" y="3217"/>
              <a:ext cx="360" cy="563"/>
            </a:xfrm>
            <a:custGeom>
              <a:avLst/>
              <a:gdLst/>
              <a:ahLst/>
              <a:cxnLst>
                <a:cxn ang="0">
                  <a:pos x="0" y="20"/>
                </a:cxn>
                <a:cxn ang="0">
                  <a:pos x="6" y="41"/>
                </a:cxn>
                <a:cxn ang="0">
                  <a:pos x="12" y="56"/>
                </a:cxn>
                <a:cxn ang="0">
                  <a:pos x="18" y="46"/>
                </a:cxn>
                <a:cxn ang="0">
                  <a:pos x="18" y="51"/>
                </a:cxn>
                <a:cxn ang="0">
                  <a:pos x="24" y="92"/>
                </a:cxn>
                <a:cxn ang="0">
                  <a:pos x="30" y="164"/>
                </a:cxn>
                <a:cxn ang="0">
                  <a:pos x="36" y="205"/>
                </a:cxn>
                <a:cxn ang="0">
                  <a:pos x="42" y="220"/>
                </a:cxn>
                <a:cxn ang="0">
                  <a:pos x="48" y="230"/>
                </a:cxn>
                <a:cxn ang="0">
                  <a:pos x="54" y="210"/>
                </a:cxn>
                <a:cxn ang="0">
                  <a:pos x="60" y="236"/>
                </a:cxn>
                <a:cxn ang="0">
                  <a:pos x="66" y="256"/>
                </a:cxn>
                <a:cxn ang="0">
                  <a:pos x="72" y="230"/>
                </a:cxn>
                <a:cxn ang="0">
                  <a:pos x="72" y="215"/>
                </a:cxn>
                <a:cxn ang="0">
                  <a:pos x="78" y="205"/>
                </a:cxn>
                <a:cxn ang="0">
                  <a:pos x="84" y="220"/>
                </a:cxn>
                <a:cxn ang="0">
                  <a:pos x="84" y="220"/>
                </a:cxn>
                <a:cxn ang="0">
                  <a:pos x="96" y="225"/>
                </a:cxn>
                <a:cxn ang="0">
                  <a:pos x="108" y="225"/>
                </a:cxn>
                <a:cxn ang="0">
                  <a:pos x="120" y="236"/>
                </a:cxn>
                <a:cxn ang="0">
                  <a:pos x="132" y="236"/>
                </a:cxn>
                <a:cxn ang="0">
                  <a:pos x="138" y="236"/>
                </a:cxn>
                <a:cxn ang="0">
                  <a:pos x="156" y="225"/>
                </a:cxn>
                <a:cxn ang="0">
                  <a:pos x="162" y="210"/>
                </a:cxn>
                <a:cxn ang="0">
                  <a:pos x="162" y="210"/>
                </a:cxn>
                <a:cxn ang="0">
                  <a:pos x="168" y="200"/>
                </a:cxn>
                <a:cxn ang="0">
                  <a:pos x="180" y="195"/>
                </a:cxn>
                <a:cxn ang="0">
                  <a:pos x="186" y="195"/>
                </a:cxn>
                <a:cxn ang="0">
                  <a:pos x="192" y="205"/>
                </a:cxn>
                <a:cxn ang="0">
                  <a:pos x="192" y="210"/>
                </a:cxn>
                <a:cxn ang="0">
                  <a:pos x="204" y="225"/>
                </a:cxn>
                <a:cxn ang="0">
                  <a:pos x="204" y="205"/>
                </a:cxn>
                <a:cxn ang="0">
                  <a:pos x="210" y="230"/>
                </a:cxn>
                <a:cxn ang="0">
                  <a:pos x="216" y="251"/>
                </a:cxn>
                <a:cxn ang="0">
                  <a:pos x="222" y="261"/>
                </a:cxn>
                <a:cxn ang="0">
                  <a:pos x="234" y="256"/>
                </a:cxn>
                <a:cxn ang="0">
                  <a:pos x="240" y="277"/>
                </a:cxn>
                <a:cxn ang="0">
                  <a:pos x="240" y="266"/>
                </a:cxn>
                <a:cxn ang="0">
                  <a:pos x="252" y="277"/>
                </a:cxn>
                <a:cxn ang="0">
                  <a:pos x="252" y="266"/>
                </a:cxn>
                <a:cxn ang="0">
                  <a:pos x="258" y="271"/>
                </a:cxn>
                <a:cxn ang="0">
                  <a:pos x="270" y="292"/>
                </a:cxn>
                <a:cxn ang="0">
                  <a:pos x="282" y="292"/>
                </a:cxn>
                <a:cxn ang="0">
                  <a:pos x="288" y="307"/>
                </a:cxn>
                <a:cxn ang="0">
                  <a:pos x="294" y="338"/>
                </a:cxn>
                <a:cxn ang="0">
                  <a:pos x="300" y="353"/>
                </a:cxn>
                <a:cxn ang="0">
                  <a:pos x="318" y="353"/>
                </a:cxn>
                <a:cxn ang="0">
                  <a:pos x="318" y="364"/>
                </a:cxn>
                <a:cxn ang="0">
                  <a:pos x="324" y="420"/>
                </a:cxn>
                <a:cxn ang="0">
                  <a:pos x="330" y="476"/>
                </a:cxn>
                <a:cxn ang="0">
                  <a:pos x="336" y="497"/>
                </a:cxn>
                <a:cxn ang="0">
                  <a:pos x="342" y="512"/>
                </a:cxn>
                <a:cxn ang="0">
                  <a:pos x="348" y="548"/>
                </a:cxn>
                <a:cxn ang="0">
                  <a:pos x="354" y="563"/>
                </a:cxn>
              </a:cxnLst>
              <a:rect l="0" t="0" r="r" b="b"/>
              <a:pathLst>
                <a:path w="360" h="563">
                  <a:moveTo>
                    <a:pt x="0" y="0"/>
                  </a:moveTo>
                  <a:lnTo>
                    <a:pt x="0" y="20"/>
                  </a:lnTo>
                  <a:lnTo>
                    <a:pt x="6" y="26"/>
                  </a:lnTo>
                  <a:lnTo>
                    <a:pt x="6" y="41"/>
                  </a:lnTo>
                  <a:lnTo>
                    <a:pt x="12" y="46"/>
                  </a:lnTo>
                  <a:lnTo>
                    <a:pt x="12" y="56"/>
                  </a:lnTo>
                  <a:lnTo>
                    <a:pt x="12" y="51"/>
                  </a:lnTo>
                  <a:lnTo>
                    <a:pt x="18" y="46"/>
                  </a:lnTo>
                  <a:lnTo>
                    <a:pt x="18" y="41"/>
                  </a:lnTo>
                  <a:lnTo>
                    <a:pt x="18" y="51"/>
                  </a:lnTo>
                  <a:lnTo>
                    <a:pt x="24" y="56"/>
                  </a:lnTo>
                  <a:lnTo>
                    <a:pt x="24" y="92"/>
                  </a:lnTo>
                  <a:lnTo>
                    <a:pt x="30" y="97"/>
                  </a:lnTo>
                  <a:lnTo>
                    <a:pt x="30" y="164"/>
                  </a:lnTo>
                  <a:lnTo>
                    <a:pt x="36" y="169"/>
                  </a:lnTo>
                  <a:lnTo>
                    <a:pt x="36" y="205"/>
                  </a:lnTo>
                  <a:lnTo>
                    <a:pt x="42" y="210"/>
                  </a:lnTo>
                  <a:lnTo>
                    <a:pt x="42" y="220"/>
                  </a:lnTo>
                  <a:lnTo>
                    <a:pt x="48" y="225"/>
                  </a:lnTo>
                  <a:lnTo>
                    <a:pt x="48" y="230"/>
                  </a:lnTo>
                  <a:lnTo>
                    <a:pt x="48" y="215"/>
                  </a:lnTo>
                  <a:lnTo>
                    <a:pt x="54" y="210"/>
                  </a:lnTo>
                  <a:lnTo>
                    <a:pt x="54" y="230"/>
                  </a:lnTo>
                  <a:lnTo>
                    <a:pt x="60" y="236"/>
                  </a:lnTo>
                  <a:lnTo>
                    <a:pt x="66" y="241"/>
                  </a:lnTo>
                  <a:lnTo>
                    <a:pt x="66" y="256"/>
                  </a:lnTo>
                  <a:lnTo>
                    <a:pt x="66" y="241"/>
                  </a:lnTo>
                  <a:lnTo>
                    <a:pt x="72" y="230"/>
                  </a:lnTo>
                  <a:lnTo>
                    <a:pt x="72" y="205"/>
                  </a:lnTo>
                  <a:lnTo>
                    <a:pt x="72" y="215"/>
                  </a:lnTo>
                  <a:lnTo>
                    <a:pt x="78" y="210"/>
                  </a:lnTo>
                  <a:lnTo>
                    <a:pt x="78" y="205"/>
                  </a:lnTo>
                  <a:lnTo>
                    <a:pt x="78" y="215"/>
                  </a:lnTo>
                  <a:lnTo>
                    <a:pt x="84" y="220"/>
                  </a:lnTo>
                  <a:lnTo>
                    <a:pt x="84" y="225"/>
                  </a:lnTo>
                  <a:lnTo>
                    <a:pt x="84" y="220"/>
                  </a:lnTo>
                  <a:lnTo>
                    <a:pt x="96" y="220"/>
                  </a:lnTo>
                  <a:lnTo>
                    <a:pt x="96" y="225"/>
                  </a:lnTo>
                  <a:lnTo>
                    <a:pt x="102" y="220"/>
                  </a:lnTo>
                  <a:lnTo>
                    <a:pt x="108" y="225"/>
                  </a:lnTo>
                  <a:lnTo>
                    <a:pt x="114" y="230"/>
                  </a:lnTo>
                  <a:lnTo>
                    <a:pt x="120" y="236"/>
                  </a:lnTo>
                  <a:lnTo>
                    <a:pt x="126" y="236"/>
                  </a:lnTo>
                  <a:lnTo>
                    <a:pt x="132" y="236"/>
                  </a:lnTo>
                  <a:lnTo>
                    <a:pt x="144" y="236"/>
                  </a:lnTo>
                  <a:lnTo>
                    <a:pt x="138" y="236"/>
                  </a:lnTo>
                  <a:lnTo>
                    <a:pt x="144" y="236"/>
                  </a:lnTo>
                  <a:lnTo>
                    <a:pt x="156" y="225"/>
                  </a:lnTo>
                  <a:lnTo>
                    <a:pt x="156" y="215"/>
                  </a:lnTo>
                  <a:lnTo>
                    <a:pt x="162" y="210"/>
                  </a:lnTo>
                  <a:lnTo>
                    <a:pt x="162" y="205"/>
                  </a:lnTo>
                  <a:lnTo>
                    <a:pt x="162" y="210"/>
                  </a:lnTo>
                  <a:lnTo>
                    <a:pt x="174" y="200"/>
                  </a:lnTo>
                  <a:lnTo>
                    <a:pt x="168" y="200"/>
                  </a:lnTo>
                  <a:lnTo>
                    <a:pt x="174" y="200"/>
                  </a:lnTo>
                  <a:lnTo>
                    <a:pt x="180" y="195"/>
                  </a:lnTo>
                  <a:lnTo>
                    <a:pt x="180" y="189"/>
                  </a:lnTo>
                  <a:lnTo>
                    <a:pt x="186" y="195"/>
                  </a:lnTo>
                  <a:lnTo>
                    <a:pt x="186" y="210"/>
                  </a:lnTo>
                  <a:lnTo>
                    <a:pt x="192" y="205"/>
                  </a:lnTo>
                  <a:lnTo>
                    <a:pt x="192" y="200"/>
                  </a:lnTo>
                  <a:lnTo>
                    <a:pt x="192" y="210"/>
                  </a:lnTo>
                  <a:lnTo>
                    <a:pt x="204" y="220"/>
                  </a:lnTo>
                  <a:lnTo>
                    <a:pt x="204" y="225"/>
                  </a:lnTo>
                  <a:lnTo>
                    <a:pt x="204" y="200"/>
                  </a:lnTo>
                  <a:lnTo>
                    <a:pt x="204" y="205"/>
                  </a:lnTo>
                  <a:lnTo>
                    <a:pt x="210" y="210"/>
                  </a:lnTo>
                  <a:lnTo>
                    <a:pt x="210" y="230"/>
                  </a:lnTo>
                  <a:lnTo>
                    <a:pt x="216" y="236"/>
                  </a:lnTo>
                  <a:lnTo>
                    <a:pt x="216" y="251"/>
                  </a:lnTo>
                  <a:lnTo>
                    <a:pt x="228" y="261"/>
                  </a:lnTo>
                  <a:lnTo>
                    <a:pt x="222" y="261"/>
                  </a:lnTo>
                  <a:lnTo>
                    <a:pt x="228" y="261"/>
                  </a:lnTo>
                  <a:lnTo>
                    <a:pt x="234" y="256"/>
                  </a:lnTo>
                  <a:lnTo>
                    <a:pt x="234" y="271"/>
                  </a:lnTo>
                  <a:lnTo>
                    <a:pt x="240" y="277"/>
                  </a:lnTo>
                  <a:lnTo>
                    <a:pt x="240" y="261"/>
                  </a:lnTo>
                  <a:lnTo>
                    <a:pt x="240" y="266"/>
                  </a:lnTo>
                  <a:lnTo>
                    <a:pt x="246" y="271"/>
                  </a:lnTo>
                  <a:lnTo>
                    <a:pt x="252" y="277"/>
                  </a:lnTo>
                  <a:lnTo>
                    <a:pt x="252" y="282"/>
                  </a:lnTo>
                  <a:lnTo>
                    <a:pt x="252" y="266"/>
                  </a:lnTo>
                  <a:lnTo>
                    <a:pt x="252" y="271"/>
                  </a:lnTo>
                  <a:lnTo>
                    <a:pt x="258" y="271"/>
                  </a:lnTo>
                  <a:lnTo>
                    <a:pt x="270" y="282"/>
                  </a:lnTo>
                  <a:lnTo>
                    <a:pt x="270" y="292"/>
                  </a:lnTo>
                  <a:lnTo>
                    <a:pt x="276" y="287"/>
                  </a:lnTo>
                  <a:lnTo>
                    <a:pt x="282" y="292"/>
                  </a:lnTo>
                  <a:lnTo>
                    <a:pt x="282" y="302"/>
                  </a:lnTo>
                  <a:lnTo>
                    <a:pt x="288" y="307"/>
                  </a:lnTo>
                  <a:lnTo>
                    <a:pt x="288" y="333"/>
                  </a:lnTo>
                  <a:lnTo>
                    <a:pt x="294" y="338"/>
                  </a:lnTo>
                  <a:lnTo>
                    <a:pt x="294" y="353"/>
                  </a:lnTo>
                  <a:lnTo>
                    <a:pt x="300" y="353"/>
                  </a:lnTo>
                  <a:lnTo>
                    <a:pt x="306" y="353"/>
                  </a:lnTo>
                  <a:lnTo>
                    <a:pt x="318" y="353"/>
                  </a:lnTo>
                  <a:lnTo>
                    <a:pt x="318" y="348"/>
                  </a:lnTo>
                  <a:lnTo>
                    <a:pt x="318" y="364"/>
                  </a:lnTo>
                  <a:lnTo>
                    <a:pt x="324" y="369"/>
                  </a:lnTo>
                  <a:lnTo>
                    <a:pt x="324" y="420"/>
                  </a:lnTo>
                  <a:lnTo>
                    <a:pt x="330" y="425"/>
                  </a:lnTo>
                  <a:lnTo>
                    <a:pt x="330" y="476"/>
                  </a:lnTo>
                  <a:lnTo>
                    <a:pt x="336" y="481"/>
                  </a:lnTo>
                  <a:lnTo>
                    <a:pt x="336" y="497"/>
                  </a:lnTo>
                  <a:lnTo>
                    <a:pt x="342" y="502"/>
                  </a:lnTo>
                  <a:lnTo>
                    <a:pt x="342" y="512"/>
                  </a:lnTo>
                  <a:lnTo>
                    <a:pt x="348" y="517"/>
                  </a:lnTo>
                  <a:lnTo>
                    <a:pt x="348" y="548"/>
                  </a:lnTo>
                  <a:lnTo>
                    <a:pt x="354" y="553"/>
                  </a:lnTo>
                  <a:lnTo>
                    <a:pt x="354" y="563"/>
                  </a:lnTo>
                  <a:lnTo>
                    <a:pt x="360" y="563"/>
                  </a:lnTo>
                </a:path>
              </a:pathLst>
            </a:custGeom>
            <a:noFill/>
            <a:ln w="19050" cap="flat">
              <a:solidFill>
                <a:srgbClr val="00BFB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CA"/>
            </a:p>
          </p:txBody>
        </p:sp>
      </p:grpSp>
      <p:sp>
        <p:nvSpPr>
          <p:cNvPr id="381" name="ZoneTexte 380"/>
          <p:cNvSpPr txBox="1"/>
          <p:nvPr/>
        </p:nvSpPr>
        <p:spPr>
          <a:xfrm>
            <a:off x="5154514" y="2419399"/>
            <a:ext cx="39088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/>
              <a:t>Intrinsic resonances if change of phase by 90°: other peaks just from boundary conditions </a:t>
            </a:r>
          </a:p>
          <a:p>
            <a:r>
              <a:rPr lang="en-CA" smtClean="0"/>
              <a:t>=&gt; 2 resonance peaks just below 2kHz and near 4kHz.</a:t>
            </a:r>
            <a:endParaRPr lang="en-CA"/>
          </a:p>
        </p:txBody>
      </p:sp>
      <p:pic>
        <p:nvPicPr>
          <p:cNvPr id="38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326" y="4354445"/>
            <a:ext cx="288925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7299" y="4271895"/>
            <a:ext cx="30734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4" name="ZoneTexte 383"/>
          <p:cNvSpPr txBox="1"/>
          <p:nvPr/>
        </p:nvSpPr>
        <p:spPr>
          <a:xfrm>
            <a:off x="6711430" y="3965385"/>
            <a:ext cx="23519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rgbClr val="0070C0"/>
                </a:solidFill>
              </a:rPr>
              <a:t>First intrinsic resonance frequency near 2kHz : experimental and theoretical values agree.</a:t>
            </a:r>
            <a:endParaRPr lang="en-CA">
              <a:solidFill>
                <a:srgbClr val="0070C0"/>
              </a:solidFill>
            </a:endParaRPr>
          </a:p>
        </p:txBody>
      </p:sp>
      <p:pic>
        <p:nvPicPr>
          <p:cNvPr id="38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816"/>
            <a:ext cx="1579774" cy="1189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20496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Sensors and actuators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107249"/>
              </p:ext>
            </p:extLst>
          </p:nvPr>
        </p:nvGraphicFramePr>
        <p:xfrm>
          <a:off x="314856" y="1412776"/>
          <a:ext cx="8406579" cy="2157397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1199850"/>
                <a:gridCol w="1263527"/>
                <a:gridCol w="1157947"/>
                <a:gridCol w="1179871"/>
                <a:gridCol w="1075453"/>
                <a:gridCol w="1468169"/>
                <a:gridCol w="1061762"/>
              </a:tblGrid>
              <a:tr h="328597">
                <a:tc>
                  <a:txBody>
                    <a:bodyPr/>
                    <a:lstStyle/>
                    <a:p>
                      <a:pPr marL="100965"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Sensor type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Electromagnetic</a:t>
                      </a:r>
                      <a:endParaRPr lang="fr-FR" sz="1400" dirty="0">
                        <a:effectLst/>
                      </a:endParaRPr>
                    </a:p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</a:rPr>
                        <a:t>Geophone</a:t>
                      </a:r>
                      <a:r>
                        <a:rPr lang="en-CA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Piezoelectric </a:t>
                      </a:r>
                      <a:r>
                        <a:rPr lang="en-CA" sz="1400" dirty="0" smtClean="0">
                          <a:effectLst/>
                        </a:rPr>
                        <a:t>Accelerometer</a:t>
                      </a:r>
                      <a:r>
                        <a:rPr lang="en-CA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</a:rPr>
                        <a:t>Electrochemical</a:t>
                      </a:r>
                      <a:endParaRPr lang="fr-FR" sz="1400" dirty="0">
                        <a:effectLst/>
                      </a:endParaRPr>
                    </a:p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Geophone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</a:rPr>
                        <a:t>Capacitive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0097">
                <a:tc>
                  <a:txBody>
                    <a:bodyPr/>
                    <a:lstStyle/>
                    <a:p>
                      <a:pPr marL="90170"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Model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GURALP CMG-40T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GURALP CMG-6T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ENDEVCO 86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WILCOXON 731A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SP500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D-015.00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0097">
                <a:tc>
                  <a:txBody>
                    <a:bodyPr/>
                    <a:lstStyle/>
                    <a:p>
                      <a:pPr marL="90170"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Company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 err="1">
                          <a:effectLst/>
                        </a:rPr>
                        <a:t>Geosig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 err="1">
                          <a:effectLst/>
                        </a:rPr>
                        <a:t>Geosig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Brüel &amp; Kjaer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 err="1">
                          <a:effectLst/>
                        </a:rPr>
                        <a:t>Meggitt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EENTEC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Physik Instrumente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0097">
                <a:tc>
                  <a:txBody>
                    <a:bodyPr/>
                    <a:lstStyle/>
                    <a:p>
                      <a:pPr marL="90170"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Output signal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Velocity (X,Y,Z</a:t>
                      </a:r>
                      <a:r>
                        <a:rPr lang="en-CA" sz="1400" dirty="0" smtClean="0">
                          <a:effectLst/>
                        </a:rPr>
                        <a:t>)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Z </a:t>
                      </a:r>
                      <a:r>
                        <a:rPr lang="en-CA" sz="1400" dirty="0" smtClean="0">
                          <a:effectLst/>
                        </a:rPr>
                        <a:t>acceleration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Velocity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Distance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8615">
                <a:tc>
                  <a:txBody>
                    <a:bodyPr/>
                    <a:lstStyle/>
                    <a:p>
                      <a:pPr marL="90170"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Sensitivity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1600 V/m/s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2400 V/m/s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10 V/g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10 V/g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2000 V/m/s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0.67 V/µm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90097">
                <a:tc>
                  <a:txBody>
                    <a:bodyPr/>
                    <a:lstStyle/>
                    <a:p>
                      <a:pPr marL="90170"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Bandwidth [Hz]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[0.033-50]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[0.033-100]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[0.01-100]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[0.05-500]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[0.0167-75]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[0-3000]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48615">
                <a:tc>
                  <a:txBody>
                    <a:bodyPr/>
                    <a:lstStyle/>
                    <a:p>
                      <a:pPr marL="90170"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Mass [g]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>
                          <a:effectLst/>
                        </a:rPr>
                        <a:t>7500</a:t>
                      </a:r>
                      <a:endParaRPr lang="fr-FR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 </a:t>
                      </a:r>
                      <a:r>
                        <a:rPr lang="en-CA" sz="1400" dirty="0" smtClean="0">
                          <a:effectLst/>
                        </a:rPr>
                        <a:t>2600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771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 smtClean="0">
                          <a:effectLst/>
                        </a:rPr>
                        <a:t>555</a:t>
                      </a:r>
                      <a:r>
                        <a:rPr lang="en-CA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750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&lt;10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86324">
                <a:tc>
                  <a:txBody>
                    <a:bodyPr/>
                    <a:lstStyle/>
                    <a:p>
                      <a:pPr marL="90170"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Zeros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[999, 0, 0, 0]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[0, 0, 0]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Times New Roman"/>
                          <a:ea typeface="Times New Roman"/>
                        </a:rPr>
                        <a:t>Real part</a:t>
                      </a:r>
                    </a:p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fr-FR" sz="1400" baseline="0" dirty="0" smtClean="0">
                          <a:effectLst/>
                          <a:latin typeface="Times New Roman"/>
                          <a:ea typeface="Times New Roman"/>
                        </a:rPr>
                        <a:t>&lt; 0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118745"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CA" sz="1400" dirty="0">
                          <a:effectLst/>
                        </a:rPr>
                        <a:t> </a:t>
                      </a:r>
                      <a:endParaRPr lang="fr-FR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642" y="3681448"/>
            <a:ext cx="770303" cy="1027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518" y="3773578"/>
            <a:ext cx="752892" cy="936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594384"/>
            <a:ext cx="854386" cy="11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 descr="http://saba.kntu.ac.ir/eecd/ecourses/inst%2086/Projects/Velocity%20Measurement/images/photo34.g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5" t="7764" r="16152" b="5393"/>
          <a:stretch/>
        </p:blipFill>
        <p:spPr bwMode="auto">
          <a:xfrm>
            <a:off x="5534143" y="3773578"/>
            <a:ext cx="707495" cy="97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756" y="4126258"/>
            <a:ext cx="653081" cy="524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12" descr="Z:\Travail\NEW\SP500 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1984" y="3789090"/>
            <a:ext cx="7207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869160"/>
            <a:ext cx="15113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77955"/>
              </p:ext>
            </p:extLst>
          </p:nvPr>
        </p:nvGraphicFramePr>
        <p:xfrm>
          <a:off x="1002802" y="5159037"/>
          <a:ext cx="6096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354416"/>
                <a:gridCol w="1152128"/>
                <a:gridCol w="864096"/>
                <a:gridCol w="1506160"/>
              </a:tblGrid>
              <a:tr h="370840">
                <a:tc>
                  <a:txBody>
                    <a:bodyPr/>
                    <a:lstStyle/>
                    <a:p>
                      <a:r>
                        <a:rPr lang="en-CA" noProof="0" smtClean="0"/>
                        <a:t>Resolution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Resonnance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Response time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Max Force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Max displacement</a:t>
                      </a:r>
                      <a:endParaRPr lang="en-CA" noProof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CA" noProof="0" smtClean="0"/>
                        <a:t>0.08nm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65kHZ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0.01ms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smtClean="0"/>
                        <a:t>400N</a:t>
                      </a:r>
                      <a:endParaRPr lang="en-CA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A" noProof="0" dirty="0" smtClean="0"/>
                        <a:t>8µm</a:t>
                      </a:r>
                      <a:endParaRPr lang="en-CA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1043608" y="4762095"/>
            <a:ext cx="34376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mtClean="0"/>
              <a:t>PPA10M piezoelectric actuators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5629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5875" y="44624"/>
            <a:ext cx="7400925" cy="1143000"/>
          </a:xfrm>
        </p:spPr>
        <p:txBody>
          <a:bodyPr/>
          <a:lstStyle/>
          <a:p>
            <a:r>
              <a:rPr lang="en-CA" smtClean="0"/>
              <a:t>Experimental set-up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13</a:t>
            </a:fld>
            <a:endParaRPr lang="en-CA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121" y="3305175"/>
            <a:ext cx="4987925" cy="2211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802917" y="4554767"/>
            <a:ext cx="216406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CA" sz="1600" smtClean="0">
                <a:latin typeface="Arial" pitchFamily="34" charset="0"/>
                <a:cs typeface="Arial" pitchFamily="34" charset="0"/>
              </a:rPr>
              <a:t>Active system with sensors</a:t>
            </a:r>
            <a:endParaRPr lang="en-CA" sz="16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V="1">
            <a:off x="2436690" y="4364303"/>
            <a:ext cx="1140480" cy="93479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22"/>
          <p:cNvSpPr>
            <a:spLocks noChangeArrowheads="1"/>
          </p:cNvSpPr>
          <p:nvPr/>
        </p:nvSpPr>
        <p:spPr bwMode="auto">
          <a:xfrm>
            <a:off x="3738349" y="5691923"/>
            <a:ext cx="48774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CA" sz="1600" smtClean="0">
                <a:latin typeface="Arial" pitchFamily="34" charset="0"/>
                <a:cs typeface="Arial" pitchFamily="34" charset="0"/>
              </a:rPr>
              <a:t>dSPACE real-time system dedicated to rapid prototyping and simulation with 16bits ADC</a:t>
            </a:r>
            <a:endParaRPr lang="en-CA" sz="160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Connecteur droit avec flèche 10"/>
          <p:cNvCxnSpPr>
            <a:stCxn id="10" idx="0"/>
          </p:cNvCxnSpPr>
          <p:nvPr/>
        </p:nvCxnSpPr>
        <p:spPr>
          <a:xfrm flipV="1">
            <a:off x="6177050" y="4722705"/>
            <a:ext cx="843222" cy="96921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/>
          <p:cNvCxnSpPr/>
          <p:nvPr/>
        </p:nvCxnSpPr>
        <p:spPr>
          <a:xfrm flipH="1">
            <a:off x="7098040" y="2976342"/>
            <a:ext cx="379345" cy="117273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10"/>
          <p:cNvSpPr>
            <a:spLocks noChangeArrowheads="1"/>
          </p:cNvSpPr>
          <p:nvPr/>
        </p:nvSpPr>
        <p:spPr bwMode="auto">
          <a:xfrm>
            <a:off x="611560" y="2700209"/>
            <a:ext cx="205849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CA" sz="1600" smtClean="0">
                <a:latin typeface="Arial" pitchFamily="34" charset="0"/>
                <a:cs typeface="Arial" pitchFamily="34" charset="0"/>
              </a:rPr>
              <a:t>Matlab and dSPACE ControlDesk </a:t>
            </a:r>
          </a:p>
        </p:txBody>
      </p:sp>
      <p:cxnSp>
        <p:nvCxnSpPr>
          <p:cNvPr id="82" name="Connecteur droit avec flèche 81"/>
          <p:cNvCxnSpPr/>
          <p:nvPr/>
        </p:nvCxnSpPr>
        <p:spPr>
          <a:xfrm>
            <a:off x="2412653" y="3224572"/>
            <a:ext cx="1333629" cy="36206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710" y="5299100"/>
            <a:ext cx="1252980" cy="96955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Rectangle 23"/>
          <p:cNvSpPr>
            <a:spLocks noChangeArrowheads="1"/>
          </p:cNvSpPr>
          <p:nvPr/>
        </p:nvSpPr>
        <p:spPr bwMode="auto">
          <a:xfrm>
            <a:off x="2051720" y="1541075"/>
            <a:ext cx="237495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CA" sz="1600" smtClean="0">
                <a:latin typeface="Arial" pitchFamily="34" charset="0"/>
                <a:cs typeface="Arial" pitchFamily="34" charset="0"/>
              </a:rPr>
              <a:t>Amplifiers, filtres, inputs/outputs, signal conditionning</a:t>
            </a:r>
            <a:endParaRPr lang="en-CA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5" name="Connecteur droit avec flèche 84"/>
          <p:cNvCxnSpPr/>
          <p:nvPr/>
        </p:nvCxnSpPr>
        <p:spPr>
          <a:xfrm>
            <a:off x="3463828" y="2372072"/>
            <a:ext cx="2347672" cy="1705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Flèche vers le bas 85"/>
          <p:cNvSpPr/>
          <p:nvPr/>
        </p:nvSpPr>
        <p:spPr bwMode="auto">
          <a:xfrm>
            <a:off x="1569469" y="3562711"/>
            <a:ext cx="433387" cy="503237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CA" sz="2000" b="1">
              <a:solidFill>
                <a:srgbClr val="0C2E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Flèche vers le bas 86"/>
          <p:cNvSpPr/>
          <p:nvPr/>
        </p:nvSpPr>
        <p:spPr bwMode="auto">
          <a:xfrm rot="16200000">
            <a:off x="2995516" y="5857875"/>
            <a:ext cx="433387" cy="503237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CA" sz="2000" b="1">
              <a:solidFill>
                <a:srgbClr val="0C2E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Flèche vers le bas 87"/>
          <p:cNvSpPr/>
          <p:nvPr/>
        </p:nvSpPr>
        <p:spPr bwMode="auto">
          <a:xfrm rot="10800000">
            <a:off x="8183951" y="4131617"/>
            <a:ext cx="431800" cy="504825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CA" sz="2000" b="1">
              <a:solidFill>
                <a:srgbClr val="0C2E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Flèche vers le bas 88"/>
          <p:cNvSpPr/>
          <p:nvPr/>
        </p:nvSpPr>
        <p:spPr bwMode="auto">
          <a:xfrm rot="5400000">
            <a:off x="4391695" y="1851659"/>
            <a:ext cx="431800" cy="50323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CA" sz="2000" b="1">
              <a:solidFill>
                <a:srgbClr val="0C2E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Flèche vers le bas 89"/>
          <p:cNvSpPr/>
          <p:nvPr/>
        </p:nvSpPr>
        <p:spPr bwMode="auto">
          <a:xfrm rot="2256016">
            <a:off x="1424906" y="2067559"/>
            <a:ext cx="431800" cy="503238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endParaRPr lang="en-CA" sz="2000" b="1">
              <a:solidFill>
                <a:srgbClr val="0C2E8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785" y="982127"/>
            <a:ext cx="4050937" cy="230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9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FF stabilization results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14</a:t>
            </a:fld>
            <a:endParaRPr lang="en-C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9" t="5912" r="7651"/>
          <a:stretch/>
        </p:blipFill>
        <p:spPr bwMode="auto">
          <a:xfrm>
            <a:off x="598811" y="1249935"/>
            <a:ext cx="5485358" cy="2395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05" t="6859" r="7973"/>
          <a:stretch/>
        </p:blipFill>
        <p:spPr bwMode="auto">
          <a:xfrm>
            <a:off x="849664" y="3981281"/>
            <a:ext cx="5234504" cy="2256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6024729" y="4990017"/>
            <a:ext cx="3131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/>
              <a:t>RMS ground at 4 Hz: 5 nm</a:t>
            </a:r>
          </a:p>
          <a:p>
            <a:r>
              <a:rPr lang="en-CA" smtClean="0"/>
              <a:t>RMS on foot at 4Hz: 0,6nm</a:t>
            </a:r>
          </a:p>
          <a:p>
            <a:r>
              <a:rPr lang="en-CA" smtClean="0"/>
              <a:t>RMS ratio: 8,3</a:t>
            </a:r>
            <a:endParaRPr lang="en-CA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442" y="3088192"/>
            <a:ext cx="253047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6012160" y="1340768"/>
            <a:ext cx="313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/>
              <a:t>Attenuation up to 50dB between 1,5-100Hz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2745" y="1923371"/>
            <a:ext cx="1313521" cy="1164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Connecteur droit avec flèche 12"/>
          <p:cNvCxnSpPr/>
          <p:nvPr/>
        </p:nvCxnSpPr>
        <p:spPr>
          <a:xfrm>
            <a:off x="2339752" y="1926641"/>
            <a:ext cx="2376264" cy="0"/>
          </a:xfrm>
          <a:prstGeom prst="straightConnector1">
            <a:avLst/>
          </a:prstGeom>
          <a:ln w="254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2843808" y="1522176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1,5Hz-100Hz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3314872" y="5540969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0,6 nm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3205167" y="4715852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5 nm</a:t>
            </a:r>
            <a:endParaRPr lang="en-CA">
              <a:solidFill>
                <a:srgbClr val="FF0000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3707904" y="5157567"/>
            <a:ext cx="1" cy="431673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35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Main Beam Linac Stabilization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Mechanics</a:t>
            </a:r>
          </a:p>
          <a:p>
            <a:r>
              <a:rPr lang="en-CA" smtClean="0"/>
              <a:t>Electronics and acquisition</a:t>
            </a:r>
          </a:p>
          <a:p>
            <a:r>
              <a:rPr lang="en-CA" smtClean="0"/>
              <a:t>Results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15</a:t>
            </a:fld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373216"/>
            <a:ext cx="1584325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598641"/>
            <a:ext cx="688975" cy="68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0052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5875" y="116632"/>
            <a:ext cx="7400925" cy="1143000"/>
          </a:xfrm>
        </p:spPr>
        <p:txBody>
          <a:bodyPr/>
          <a:lstStyle/>
          <a:p>
            <a:r>
              <a:rPr lang="en-CA" smtClean="0"/>
              <a:t>CLIC and CLIC modules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16</a:t>
            </a:fld>
            <a:endParaRPr lang="en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6670311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821" y="4390836"/>
            <a:ext cx="3581400" cy="2239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4113672" y="6372036"/>
            <a:ext cx="1942327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mtClean="0"/>
              <a:t>Type 4: 2m, 400 kg</a:t>
            </a:r>
            <a:endParaRPr lang="en-CA"/>
          </a:p>
        </p:txBody>
      </p:sp>
      <p:sp>
        <p:nvSpPr>
          <p:cNvPr id="12" name="ZoneTexte 11"/>
          <p:cNvSpPr txBox="1"/>
          <p:nvPr/>
        </p:nvSpPr>
        <p:spPr>
          <a:xfrm>
            <a:off x="6238039" y="6372036"/>
            <a:ext cx="2169953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mtClean="0"/>
              <a:t>Type 1: 0.5 m, 100 kg</a:t>
            </a:r>
            <a:endParaRPr lang="en-CA"/>
          </a:p>
        </p:txBody>
      </p:sp>
      <p:sp>
        <p:nvSpPr>
          <p:cNvPr id="14" name="ZoneTexte 13"/>
          <p:cNvSpPr txBox="1"/>
          <p:nvPr/>
        </p:nvSpPr>
        <p:spPr>
          <a:xfrm>
            <a:off x="6238038" y="4437112"/>
            <a:ext cx="2870466" cy="3693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CA" smtClean="0"/>
              <a:t>Type 0: No Main Beam Quad</a:t>
            </a:r>
            <a:endParaRPr lang="en-CA"/>
          </a:p>
        </p:txBody>
      </p:sp>
      <p:sp>
        <p:nvSpPr>
          <p:cNvPr id="9" name="Bulle ronde 8"/>
          <p:cNvSpPr/>
          <p:nvPr/>
        </p:nvSpPr>
        <p:spPr>
          <a:xfrm>
            <a:off x="2483768" y="2060848"/>
            <a:ext cx="504056" cy="504056"/>
          </a:xfrm>
          <a:prstGeom prst="wedgeEllipseCallout">
            <a:avLst>
              <a:gd name="adj1" fmla="val 428843"/>
              <a:gd name="adj2" fmla="val 482152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" y="4094361"/>
            <a:ext cx="2981273" cy="2113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55776" y="4748951"/>
            <a:ext cx="2061952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CA" smtClean="0"/>
              <a:t>20.926 “Modules” of which there are 3992 with CLIC Main Beam Quadrupoles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2589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424936" cy="1143000"/>
          </a:xfrm>
        </p:spPr>
        <p:txBody>
          <a:bodyPr/>
          <a:lstStyle/>
          <a:p>
            <a:r>
              <a:rPr lang="en-US" sz="3600" dirty="0"/>
              <a:t>Main </a:t>
            </a:r>
            <a:r>
              <a:rPr lang="en-US" sz="3600" dirty="0" err="1"/>
              <a:t>Linac</a:t>
            </a:r>
            <a:r>
              <a:rPr lang="en-US" sz="3600" dirty="0"/>
              <a:t> Module with Type 1 </a:t>
            </a:r>
            <a:r>
              <a:rPr lang="en-US" sz="3600" dirty="0" err="1"/>
              <a:t>quadrupole</a:t>
            </a:r>
            <a:endParaRPr lang="en-US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22715"/>
            <a:ext cx="8015684" cy="511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Bulle ronde 6"/>
          <p:cNvSpPr/>
          <p:nvPr/>
        </p:nvSpPr>
        <p:spPr>
          <a:xfrm>
            <a:off x="2771800" y="2924944"/>
            <a:ext cx="1872208" cy="1656184"/>
          </a:xfrm>
          <a:prstGeom prst="wedgeEllipseCallout">
            <a:avLst>
              <a:gd name="adj1" fmla="val -63860"/>
              <a:gd name="adj2" fmla="val 135556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1763688" y="6021288"/>
            <a:ext cx="1008112" cy="3191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059832" y="6021288"/>
            <a:ext cx="2448272" cy="3191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428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216152" y="76200"/>
            <a:ext cx="7318248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4400" dirty="0" smtClean="0">
                <a:solidFill>
                  <a:srgbClr val="775F55"/>
                </a:solidFill>
                <a:latin typeface="Tw Cen MT"/>
              </a:rPr>
              <a:t>Design constraints</a:t>
            </a:r>
            <a:endParaRPr lang="en-US" sz="4400" dirty="0" smtClean="0">
              <a:solidFill>
                <a:prstClr val="black"/>
              </a:solidFill>
              <a:latin typeface="Tw Cen MT"/>
            </a:endParaRPr>
          </a:p>
        </p:txBody>
      </p:sp>
      <p:sp>
        <p:nvSpPr>
          <p:cNvPr id="15" name="Content Placeholder 4"/>
          <p:cNvSpPr txBox="1">
            <a:spLocks/>
          </p:cNvSpPr>
          <p:nvPr/>
        </p:nvSpPr>
        <p:spPr>
          <a:xfrm>
            <a:off x="612648" y="1600200"/>
            <a:ext cx="4657852" cy="483870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Inputs: 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94B6D2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Resolution 2 µV 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94B6D2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Dynamic range 60 dB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94B6D2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Bandwidth 0.1-100 Hz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Output: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94B6D2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Dynamic range 140 dB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Resistance to radiation</a:t>
            </a:r>
          </a:p>
          <a:p>
            <a:pPr marL="640080" marR="0" lvl="1" indent="-274320" algn="l" defTabSz="914400" rtl="0" eaLnBrk="1" fontAlgn="auto" latinLnBrk="0" hangingPunct="1">
              <a:lnSpc>
                <a:spcPct val="100000"/>
              </a:lnSpc>
              <a:spcBef>
                <a:spcPts val="550"/>
              </a:spcBef>
              <a:spcAft>
                <a:spcPts val="0"/>
              </a:spcAft>
              <a:buClr>
                <a:srgbClr val="94B6D2"/>
              </a:buClr>
              <a:buSzPct val="70000"/>
              <a:buFont typeface="Wingdings 2"/>
              <a:buChar char="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Shielding, location, design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Cost (~4000 magnets to be stabilized)</a:t>
            </a: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DD8047"/>
              </a:buClr>
              <a:buSzPct val="60000"/>
              <a:buFont typeface="Wingdings"/>
              <a:buChar char="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w Cen MT"/>
                <a:ea typeface="+mn-ea"/>
                <a:cs typeface="+mn-cs"/>
              </a:rPr>
              <a:t>Power restrictions (cooling)</a:t>
            </a:r>
          </a:p>
        </p:txBody>
      </p:sp>
      <p:sp>
        <p:nvSpPr>
          <p:cNvPr id="16" name="TextBox 31"/>
          <p:cNvSpPr txBox="1">
            <a:spLocks noChangeArrowheads="1"/>
          </p:cNvSpPr>
          <p:nvPr/>
        </p:nvSpPr>
        <p:spPr bwMode="auto">
          <a:xfrm>
            <a:off x="5331716" y="5877272"/>
            <a:ext cx="9480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Tw Cen MT"/>
              </a:rPr>
              <a:t>MB 9 </a:t>
            </a:r>
            <a:r>
              <a:rPr lang="en-US" sz="1200" b="1" dirty="0" err="1" smtClean="0">
                <a:solidFill>
                  <a:prstClr val="black"/>
                </a:solidFill>
                <a:latin typeface="Tw Cen MT"/>
              </a:rPr>
              <a:t>GeV</a:t>
            </a:r>
            <a:endParaRPr lang="en-US" sz="1200" b="1" dirty="0" smtClean="0">
              <a:solidFill>
                <a:prstClr val="black"/>
              </a:solidFill>
              <a:latin typeface="Tw Cen MT"/>
            </a:endParaRPr>
          </a:p>
        </p:txBody>
      </p:sp>
      <p:pic>
        <p:nvPicPr>
          <p:cNvPr id="17" name="Picture 12" descr="Dos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0" t="16000" r="15000" b="6000"/>
          <a:stretch>
            <a:fillRect/>
          </a:stretch>
        </p:blipFill>
        <p:spPr>
          <a:xfrm>
            <a:off x="6266329" y="4385592"/>
            <a:ext cx="2602289" cy="2222392"/>
          </a:xfrm>
          <a:prstGeom prst="rect">
            <a:avLst/>
          </a:prstGeom>
        </p:spPr>
      </p:pic>
      <p:sp>
        <p:nvSpPr>
          <p:cNvPr id="18" name="TextBox 33"/>
          <p:cNvSpPr txBox="1">
            <a:spLocks noChangeArrowheads="1"/>
          </p:cNvSpPr>
          <p:nvPr/>
        </p:nvSpPr>
        <p:spPr bwMode="auto">
          <a:xfrm>
            <a:off x="5135240" y="6111767"/>
            <a:ext cx="14941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prstClr val="black"/>
                </a:solidFill>
                <a:latin typeface="Tw Cen MT"/>
              </a:rPr>
              <a:t>Courtesy S. Mallows</a:t>
            </a:r>
          </a:p>
        </p:txBody>
      </p:sp>
      <p:pic>
        <p:nvPicPr>
          <p:cNvPr id="19" name="Picture 14" descr="clic_controller_magnet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38682" y="1277470"/>
            <a:ext cx="2205318" cy="2241177"/>
          </a:xfrm>
          <a:prstGeom prst="rect">
            <a:avLst/>
          </a:prstGeom>
        </p:spPr>
      </p:pic>
      <p:pic>
        <p:nvPicPr>
          <p:cNvPr id="20" name="Picture 25" descr="PSD_4places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99509" y="2447325"/>
            <a:ext cx="2792963" cy="1786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3302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43" y="90247"/>
            <a:ext cx="8976861" cy="67231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29403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Outline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Introduction</a:t>
            </a:r>
          </a:p>
          <a:p>
            <a:r>
              <a:rPr lang="en-CA" smtClean="0"/>
              <a:t>Final Focus quadrupole stabilization</a:t>
            </a:r>
          </a:p>
          <a:p>
            <a:r>
              <a:rPr lang="en-CA" smtClean="0"/>
              <a:t>Main Beam Linac quadrupole stabilization</a:t>
            </a:r>
          </a:p>
          <a:p>
            <a:r>
              <a:rPr lang="en-CA" smtClean="0"/>
              <a:t>Global performance</a:t>
            </a:r>
          </a:p>
          <a:p>
            <a:r>
              <a:rPr lang="en-CA" smtClean="0"/>
              <a:t>Conclusion and identification of limiting factors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3819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25/10/2012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Andrea JEREMIE LCWS2012 Arlington, Texas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9000999" cy="6748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180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Control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436209"/>
              </p:ext>
            </p:extLst>
          </p:nvPr>
        </p:nvGraphicFramePr>
        <p:xfrm>
          <a:off x="755576" y="980728"/>
          <a:ext cx="2120900" cy="313760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378720"/>
                <a:gridCol w="742180"/>
              </a:tblGrid>
              <a:tr h="2772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Component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Delay</a:t>
                      </a:r>
                      <a:endParaRPr lang="en-US" sz="1200" dirty="0"/>
                    </a:p>
                  </a:txBody>
                  <a:tcPr/>
                </a:tc>
              </a:tr>
              <a:tr h="2772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ADC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8 µs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Electro-optic transducer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 ns </a:t>
                      </a:r>
                      <a:endParaRPr lang="en-US" sz="1200" dirty="0"/>
                    </a:p>
                  </a:txBody>
                  <a:tcPr/>
                </a:tc>
              </a:tr>
              <a:tr h="392994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Optic fiber transmission</a:t>
                      </a:r>
                      <a:endParaRPr lang="en-US" sz="1200" b="1" dirty="0" smtClean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5 µs/Km</a:t>
                      </a:r>
                      <a:endParaRPr lang="en-US" sz="1200" b="1" dirty="0" smtClean="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Opto</a:t>
                      </a:r>
                      <a:r>
                        <a:rPr lang="en-US" sz="1200" dirty="0" smtClean="0"/>
                        <a:t>-electric transducer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120 ns</a:t>
                      </a:r>
                      <a:endParaRPr lang="en-US" sz="1200" dirty="0"/>
                    </a:p>
                  </a:txBody>
                  <a:tcPr/>
                </a:tc>
              </a:tr>
              <a:tr h="277283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 µs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Actuator (20nm single step)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 µs</a:t>
                      </a:r>
                      <a:endParaRPr lang="en-US" sz="1200" dirty="0" smtClean="0">
                        <a:latin typeface="+mn-lt"/>
                        <a:ea typeface="Times New Roman"/>
                      </a:endParaRPr>
                    </a:p>
                  </a:txBody>
                  <a:tcPr/>
                </a:tc>
              </a:tr>
              <a:tr h="462139"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Typical catalog delay values for the components</a:t>
                      </a:r>
                      <a:endParaRPr 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662943"/>
              </p:ext>
            </p:extLst>
          </p:nvPr>
        </p:nvGraphicFramePr>
        <p:xfrm>
          <a:off x="6358069" y="1508602"/>
          <a:ext cx="2249715" cy="1463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160075"/>
                <a:gridCol w="1089640"/>
              </a:tblGrid>
              <a:tr h="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Control loop delay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1764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Stabilization performance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43μs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80 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90 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80%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100 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60%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130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μs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just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30%</a:t>
                      </a:r>
                      <a:endParaRPr lang="en-US" sz="1200" dirty="0"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347864" y="1556792"/>
            <a:ext cx="2474221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The farther away the control hardware, the less effective the</a:t>
            </a:r>
          </a:p>
          <a:p>
            <a:r>
              <a:rPr lang="en-CA" smtClean="0">
                <a:solidFill>
                  <a:srgbClr val="FF0000"/>
                </a:solidFill>
              </a:rPr>
              <a:t>stabilisation system</a:t>
            </a:r>
          </a:p>
          <a:p>
            <a:r>
              <a:rPr lang="en-CA" smtClean="0">
                <a:solidFill>
                  <a:srgbClr val="FF0000"/>
                </a:solidFill>
              </a:rPr>
              <a:t>=&gt; Need for a local controller</a:t>
            </a:r>
            <a:endParaRPr lang="en-CA">
              <a:solidFill>
                <a:srgbClr val="FF0000"/>
              </a:solidFill>
            </a:endParaRPr>
          </a:p>
        </p:txBody>
      </p:sp>
      <p:pic>
        <p:nvPicPr>
          <p:cNvPr id="12" name="Picture 8" descr="system.em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08" y="4362392"/>
            <a:ext cx="6142056" cy="210023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231628" y="4199382"/>
            <a:ext cx="3492500" cy="2056468"/>
          </a:xfrm>
          <a:prstGeom prst="rect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CA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99819" y="4077072"/>
            <a:ext cx="163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CA" b="1" smtClean="0">
                <a:solidFill>
                  <a:srgbClr val="94B6D2">
                    <a:lumMod val="75000"/>
                  </a:srgbClr>
                </a:solidFill>
                <a:latin typeface="Tw Cen MT"/>
              </a:rPr>
              <a:t>Local controller</a:t>
            </a:r>
            <a:endParaRPr lang="en-CA" b="1">
              <a:solidFill>
                <a:srgbClr val="94B6D2">
                  <a:lumMod val="75000"/>
                </a:srgbClr>
              </a:solidFill>
              <a:latin typeface="Tw Cen MT"/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2915816" y="2240122"/>
            <a:ext cx="36338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5868144" y="2240122"/>
            <a:ext cx="363381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34998"/>
            <a:ext cx="1835150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6897632" y="4433044"/>
            <a:ext cx="2246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mtClean="0"/>
              <a:t>Digital and analog hybrid controller 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mtClean="0"/>
              <a:t>Digital: flexibility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CA" smtClean="0"/>
              <a:t>Analog:  less latency and higher radiation hardness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2622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0" descr="hybrid2HPfbffwaterpowermedgain_transfer_function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22" y="4428315"/>
            <a:ext cx="3709626" cy="203406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5875" y="44624"/>
            <a:ext cx="7400925" cy="1143000"/>
          </a:xfrm>
        </p:spPr>
        <p:txBody>
          <a:bodyPr/>
          <a:lstStyle/>
          <a:p>
            <a:r>
              <a:rPr lang="en-CA" smtClean="0"/>
              <a:t>Stabilization on Type 1 MBQ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22</a:t>
            </a:fld>
            <a:endParaRPr lang="en-CA"/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870857" y="1124744"/>
            <a:ext cx="3853543" cy="123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CA" sz="2000" smtClean="0">
                <a:solidFill>
                  <a:srgbClr val="FF0000"/>
                </a:solidFill>
              </a:rPr>
              <a:t>Water cooling </a:t>
            </a:r>
            <a:r>
              <a:rPr lang="en-CA" sz="2000" smtClean="0"/>
              <a:t>4 l/min</a:t>
            </a:r>
          </a:p>
          <a:p>
            <a:pPr lvl="2"/>
            <a:r>
              <a:rPr lang="en-CA" sz="2000" smtClean="0"/>
              <a:t>With </a:t>
            </a:r>
            <a:r>
              <a:rPr lang="en-CA" sz="2000" smtClean="0">
                <a:solidFill>
                  <a:srgbClr val="FF0000"/>
                </a:solidFill>
              </a:rPr>
              <a:t>magnetic field </a:t>
            </a:r>
            <a:r>
              <a:rPr lang="en-CA" sz="2000" smtClean="0"/>
              <a:t>on</a:t>
            </a:r>
          </a:p>
          <a:p>
            <a:pPr lvl="2"/>
            <a:r>
              <a:rPr lang="en-CA" sz="2000" smtClean="0"/>
              <a:t> With </a:t>
            </a:r>
            <a:r>
              <a:rPr lang="en-CA" sz="2000" smtClean="0">
                <a:solidFill>
                  <a:srgbClr val="FF0000"/>
                </a:solidFill>
              </a:rPr>
              <a:t>hybrid circuit</a:t>
            </a:r>
            <a:endParaRPr lang="en-CA" sz="2000">
              <a:solidFill>
                <a:srgbClr val="FF0000"/>
              </a:solidFill>
            </a:endParaRPr>
          </a:p>
        </p:txBody>
      </p:sp>
      <p:pic>
        <p:nvPicPr>
          <p:cNvPr id="8" name="Picture 5" descr="Type 1 on legs 00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08177" y="1229437"/>
            <a:ext cx="3644153" cy="2775627"/>
          </a:xfrm>
          <a:prstGeom prst="rect">
            <a:avLst/>
          </a:prstGeom>
        </p:spPr>
      </p:pic>
      <p:graphicFrame>
        <p:nvGraphicFramePr>
          <p:cNvPr id="9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2043305"/>
              </p:ext>
            </p:extLst>
          </p:nvPr>
        </p:nvGraphicFramePr>
        <p:xfrm>
          <a:off x="4872318" y="4065014"/>
          <a:ext cx="3720352" cy="23003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1518"/>
                <a:gridCol w="1438834"/>
              </a:tblGrid>
              <a:tr h="401021">
                <a:tc>
                  <a:txBody>
                    <a:bodyPr/>
                    <a:lstStyle/>
                    <a:p>
                      <a:r>
                        <a:rPr lang="en-US" dirty="0" smtClean="0"/>
                        <a:t>Figure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40102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R.m.s</a:t>
                      </a:r>
                      <a:r>
                        <a:rPr lang="en-US" baseline="0" dirty="0" smtClean="0"/>
                        <a:t> @ 1Hz magnet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0.5 nm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1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R.m.s</a:t>
                      </a:r>
                      <a:r>
                        <a:rPr lang="en-US" baseline="0" dirty="0" smtClean="0"/>
                        <a:t> @ 1Hz ground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 nm</a:t>
                      </a:r>
                      <a:endParaRPr lang="en-US" dirty="0"/>
                    </a:p>
                  </a:txBody>
                  <a:tcPr/>
                </a:tc>
              </a:tr>
              <a:tr h="40102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R.m.s</a:t>
                      </a:r>
                      <a:r>
                        <a:rPr lang="en-US" baseline="0" dirty="0" smtClean="0"/>
                        <a:t>. attenuation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~13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102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R.m.s</a:t>
                      </a:r>
                      <a:r>
                        <a:rPr lang="en-US" baseline="0" dirty="0" smtClean="0"/>
                        <a:t> @ 1Hz objective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1.5 nm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" name="Picture 14" descr="fbff4lpm_transfer_functio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91" y="2376603"/>
            <a:ext cx="3649442" cy="2062394"/>
          </a:xfrm>
          <a:prstGeom prst="rect">
            <a:avLst/>
          </a:prstGeom>
        </p:spPr>
      </p:pic>
      <p:pic>
        <p:nvPicPr>
          <p:cNvPr id="12" name="Picture 3" descr="C:\Documents and Settings\pcfernan\Local Settings\Temporary Internet Files\Content.IE5\3K00KLHB\MP900439244[1]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657" y="1581830"/>
            <a:ext cx="1675720" cy="11171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556965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5875" y="188640"/>
            <a:ext cx="7400925" cy="1143000"/>
          </a:xfrm>
        </p:spPr>
        <p:txBody>
          <a:bodyPr/>
          <a:lstStyle/>
          <a:p>
            <a:r>
              <a:rPr lang="en-CA" smtClean="0"/>
              <a:t>Improved mechanics prototype</a:t>
            </a:r>
            <a:br>
              <a:rPr lang="en-CA" smtClean="0"/>
            </a:br>
            <a:r>
              <a:rPr lang="en-CA" smtClean="0"/>
              <a:t>x-y guide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23</a:t>
            </a:fld>
            <a:endParaRPr lang="en-C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546" y="1556792"/>
            <a:ext cx="3280067" cy="2292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13"/>
          <p:cNvSpPr txBox="1"/>
          <p:nvPr/>
        </p:nvSpPr>
        <p:spPr>
          <a:xfrm>
            <a:off x="2145478" y="1248617"/>
            <a:ext cx="4231573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CA" sz="2400" smtClean="0">
                <a:solidFill>
                  <a:prstClr val="black"/>
                </a:solidFill>
                <a:latin typeface="Tw Cen MT"/>
              </a:rPr>
              <a:t> </a:t>
            </a:r>
            <a:r>
              <a:rPr lang="en-CA" sz="2000" smtClean="0">
                <a:solidFill>
                  <a:prstClr val="black"/>
                </a:solidFill>
                <a:latin typeface="Tw Cen MT"/>
              </a:rPr>
              <a:t>X-y guide « blocks » roll + longitudinal direction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CA" sz="2000" smtClean="0">
                <a:solidFill>
                  <a:prstClr val="black"/>
                </a:solidFill>
                <a:latin typeface="Tw Cen MT"/>
              </a:rPr>
              <a:t> Increases lateral stiffness by factor 500, increases band width without resonances to ~100 Hz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CA" sz="2000" smtClean="0">
                <a:solidFill>
                  <a:prstClr val="black"/>
                </a:solidFill>
                <a:latin typeface="Tw Cen MT"/>
              </a:rPr>
              <a:t> Introduces a stiff support for nano metrology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CA" sz="2000" smtClean="0">
                <a:solidFill>
                  <a:prstClr val="black"/>
                </a:solidFill>
                <a:latin typeface="Tw Cen MT"/>
              </a:rPr>
              <a:t> cross check with interferometer</a:t>
            </a:r>
          </a:p>
        </p:txBody>
      </p:sp>
      <p:pic>
        <p:nvPicPr>
          <p:cNvPr id="9" name="Picture 2" descr="\\cern.ch\dfs\Workspaces\c\CLICstab\Pictures\X-yproto\IMGP6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04" y="1240706"/>
            <a:ext cx="1961701" cy="2608606"/>
          </a:xfrm>
          <a:prstGeom prst="rect">
            <a:avLst/>
          </a:prstGeom>
          <a:noFill/>
        </p:spPr>
      </p:pic>
      <p:pic>
        <p:nvPicPr>
          <p:cNvPr id="10" name="Picture 34" descr="wooooooow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46609" y="4039317"/>
            <a:ext cx="5110004" cy="2309751"/>
          </a:xfrm>
          <a:prstGeom prst="rect">
            <a:avLst/>
          </a:prstGeom>
        </p:spPr>
      </p:pic>
      <p:pic>
        <p:nvPicPr>
          <p:cNvPr id="11" name="Picture 17" descr="XYguideHybridFBFF_integrated_rms (2)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065851"/>
            <a:ext cx="4061361" cy="2235715"/>
          </a:xfrm>
          <a:prstGeom prst="rect">
            <a:avLst/>
          </a:prstGeom>
        </p:spPr>
      </p:pic>
      <p:pic>
        <p:nvPicPr>
          <p:cNvPr id="12" name="Picture 17" descr="IMGP5990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39" y="0"/>
            <a:ext cx="919223" cy="122563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800481" y="1556792"/>
            <a:ext cx="57657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555719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Conclusion for Stabilization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268760"/>
            <a:ext cx="8316415" cy="4525963"/>
          </a:xfrm>
        </p:spPr>
        <p:txBody>
          <a:bodyPr/>
          <a:lstStyle/>
          <a:p>
            <a:pPr marL="285750" lvl="0" indent="-28575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20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Different domains needed: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 Mechanics (supports, guides, mechanical resonators, …)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 Instrumentation (sensors, compatibility with active control, …)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 Electronics (acquisition &amp; control, band-width, resolution,…)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 Automatics (control, real time simulation …)</a:t>
            </a:r>
          </a:p>
          <a:p>
            <a:pPr marL="685800" lvl="1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Accelerator physics (beam simulations,  luminosity at Interaction Point…).</a:t>
            </a:r>
            <a:endParaRPr lang="en-CA" smtClean="0"/>
          </a:p>
          <a:p>
            <a:pPr marL="28575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20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Sub-nanometre stabilisation peformed validating CLIC stabilisation feasibility: limiting factor are the « noisy » sensors (especially limiting in the 0.8-6Hz range) </a:t>
            </a:r>
          </a:p>
          <a:p>
            <a:pPr marL="28575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20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Integrated luminosity simulations show sub-nanometre beam size at IP and less than 6% luminosity loss </a:t>
            </a:r>
            <a:r>
              <a:rPr lang="en-CA" sz="18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(see LCWS 2011 Jeremie and Collette)</a:t>
            </a:r>
            <a:endParaRPr lang="en-CA" sz="2000" smtClean="0">
              <a:solidFill>
                <a:srgbClr val="0000CC"/>
              </a:solidFill>
              <a:latin typeface="Arial" charset="0"/>
              <a:cs typeface="Arial" pitchFamily="34" charset="0"/>
            </a:endParaRPr>
          </a:p>
          <a:p>
            <a:pPr marL="285750" eaLnBrk="1" hangingPunct="1">
              <a:spcBef>
                <a:spcPct val="50000"/>
              </a:spcBef>
              <a:buFont typeface="Arial" pitchFamily="34" charset="0"/>
              <a:buChar char="•"/>
            </a:pPr>
            <a:r>
              <a:rPr lang="en-CA" sz="2000" smtClean="0">
                <a:solidFill>
                  <a:srgbClr val="0000CC"/>
                </a:solidFill>
                <a:latin typeface="Arial" charset="0"/>
                <a:cs typeface="Arial" pitchFamily="34" charset="0"/>
              </a:rPr>
              <a:t>Next step: tests in accelerator environment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461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Introduction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Although the two systems shown have different demonstration objectives, the final MDI stabilisation system will probably take the best of both…</a:t>
            </a:r>
          </a:p>
          <a:p>
            <a:r>
              <a:rPr lang="en-CA" smtClean="0"/>
              <a:t>Or something completely different…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095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1268760"/>
            <a:ext cx="3168352" cy="674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Why do we need stabilization?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6031" y="1196752"/>
            <a:ext cx="2878137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3930225" y="1519809"/>
            <a:ext cx="720080" cy="230832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r>
              <a:rPr lang="en-CA" sz="900" smtClean="0"/>
              <a:t>Beam</a:t>
            </a:r>
            <a:endParaRPr lang="en-CA" sz="900"/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1457573" y="1605999"/>
            <a:ext cx="1950464" cy="144642"/>
          </a:xfrm>
          <a:prstGeom prst="straightConnector1">
            <a:avLst/>
          </a:prstGeom>
          <a:ln w="38100"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2033770"/>
            <a:ext cx="7416825" cy="12654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</p:pic>
      <p:sp>
        <p:nvSpPr>
          <p:cNvPr id="12" name="ZoneTexte 11"/>
          <p:cNvSpPr txBox="1"/>
          <p:nvPr/>
        </p:nvSpPr>
        <p:spPr>
          <a:xfrm>
            <a:off x="7352044" y="1772816"/>
            <a:ext cx="67197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DNA</a:t>
            </a:r>
            <a:endParaRPr lang="en-CA">
              <a:solidFill>
                <a:srgbClr val="FF0000"/>
              </a:solidFill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1080119" y="3238525"/>
            <a:ext cx="6372201" cy="1846659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CA" sz="2000" b="1" smtClean="0"/>
              <a:t>But Vibration Sources can amount to 100s of nm: </a:t>
            </a:r>
          </a:p>
          <a:p>
            <a:pPr eaLnBrk="1" hangingPunct="1"/>
            <a:r>
              <a:rPr lang="en-CA" smtClean="0"/>
              <a:t>Ground motion</a:t>
            </a:r>
            <a:r>
              <a:rPr lang="en-CA" sz="2000" smtClean="0"/>
              <a:t>, </a:t>
            </a:r>
            <a:r>
              <a:rPr lang="en-CA" smtClean="0"/>
              <a:t>Traffic, Lifts, cooling water, ventilation, pumps, machinery, acoustic pressure</a:t>
            </a:r>
          </a:p>
          <a:p>
            <a:pPr eaLnBrk="1" hangingPunct="1"/>
            <a:r>
              <a:rPr lang="en-CA" smtClean="0"/>
              <a:t> </a:t>
            </a:r>
            <a:r>
              <a:rPr lang="en-CA" b="1" smtClean="0"/>
              <a:t>Transmitted:</a:t>
            </a:r>
          </a:p>
          <a:p>
            <a:pPr eaLnBrk="1" hangingPunct="1">
              <a:buFontTx/>
              <a:buChar char="•"/>
            </a:pPr>
            <a:r>
              <a:rPr lang="en-CA" smtClean="0"/>
              <a:t>from the ground through the magnet support, </a:t>
            </a:r>
          </a:p>
          <a:p>
            <a:pPr eaLnBrk="1" hangingPunct="1">
              <a:buFontTx/>
              <a:buChar char="•"/>
            </a:pPr>
            <a:r>
              <a:rPr lang="en-CA" smtClean="0"/>
              <a:t>directly to the magnet via beam pipe, cooling pipes, cables...</a:t>
            </a:r>
            <a:endParaRPr lang="en-CA" sz="2000"/>
          </a:p>
        </p:txBody>
      </p:sp>
      <p:sp>
        <p:nvSpPr>
          <p:cNvPr id="19" name="Text Box 13"/>
          <p:cNvSpPr txBox="1">
            <a:spLocks noChangeArrowheads="1"/>
          </p:cNvSpPr>
          <p:nvPr/>
        </p:nvSpPr>
        <p:spPr bwMode="auto">
          <a:xfrm>
            <a:off x="1619672" y="5380474"/>
            <a:ext cx="5544616" cy="784830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CA" smtClean="0"/>
              <a:t> </a:t>
            </a:r>
            <a:r>
              <a:rPr lang="en-CA" b="1" smtClean="0"/>
              <a:t>We cannot rely only on the quietness of the site</a:t>
            </a:r>
          </a:p>
          <a:p>
            <a:pPr algn="ctr">
              <a:spcBef>
                <a:spcPct val="50000"/>
              </a:spcBef>
            </a:pPr>
            <a:r>
              <a:rPr lang="en-CA" b="1" smtClean="0">
                <a:solidFill>
                  <a:srgbClr val="FF0000"/>
                </a:solidFill>
              </a:rPr>
              <a:t>Stabilization techniques have to be developed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6340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3298" y="1196753"/>
            <a:ext cx="8388422" cy="720080"/>
          </a:xfrm>
        </p:spPr>
        <p:txBody>
          <a:bodyPr/>
          <a:lstStyle/>
          <a:p>
            <a:r>
              <a:rPr lang="en-CA" sz="2000" smtClean="0"/>
              <a:t>Ground motion has an impact on luminosity</a:t>
            </a:r>
          </a:p>
          <a:p>
            <a:pPr marL="0" indent="0">
              <a:buNone/>
            </a:pPr>
            <a:r>
              <a:rPr lang="en-CA" sz="2000" smtClean="0"/>
              <a:t>=&gt; especially when beam guiding quadrupole magnets vibrate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46429"/>
            <a:ext cx="4248472" cy="2994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21016" y="2096428"/>
            <a:ext cx="1497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smtClean="0"/>
              <a:t>Micro-seismic peak</a:t>
            </a:r>
            <a:endParaRPr lang="en-CA" sz="1200"/>
          </a:p>
        </p:txBody>
      </p:sp>
      <p:sp>
        <p:nvSpPr>
          <p:cNvPr id="10" name="ZoneTexte 9"/>
          <p:cNvSpPr txBox="1"/>
          <p:nvPr/>
        </p:nvSpPr>
        <p:spPr>
          <a:xfrm>
            <a:off x="3484012" y="4102904"/>
            <a:ext cx="1232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smtClean="0"/>
              <a:t>Technical noise</a:t>
            </a:r>
            <a:endParaRPr lang="en-CA" sz="120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 bwMode="auto">
          <a:xfrm>
            <a:off x="827584" y="5085184"/>
            <a:ext cx="432048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000" smtClean="0"/>
              <a:t>At the IP (mechanical + beam feedback), we aim at 0,1nm at 0,1Hz</a:t>
            </a:r>
            <a:endParaRPr lang="en-CA" sz="2000"/>
          </a:p>
        </p:txBody>
      </p:sp>
      <p:graphicFrame>
        <p:nvGraphicFramePr>
          <p:cNvPr id="12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087986"/>
              </p:ext>
            </p:extLst>
          </p:nvPr>
        </p:nvGraphicFramePr>
        <p:xfrm>
          <a:off x="5436096" y="1988840"/>
          <a:ext cx="2743200" cy="2377377"/>
        </p:xfrm>
        <a:graphic>
          <a:graphicData uri="http://schemas.openxmlformats.org/drawingml/2006/table">
            <a:tbl>
              <a:tblPr/>
              <a:tblGrid>
                <a:gridCol w="587828"/>
                <a:gridCol w="1077686"/>
                <a:gridCol w="1077686"/>
              </a:tblGrid>
              <a:tr h="7350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MBQ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03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Vert.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0.2 nm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&gt; 4Hz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1.5 nm &gt; 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Lat.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 4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nm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&gt;1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3" name="Group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856663"/>
              </p:ext>
            </p:extLst>
          </p:nvPr>
        </p:nvGraphicFramePr>
        <p:xfrm>
          <a:off x="5220072" y="4500472"/>
          <a:ext cx="3816424" cy="1592824"/>
        </p:xfrm>
        <a:graphic>
          <a:graphicData uri="http://schemas.openxmlformats.org/drawingml/2006/table">
            <a:tbl>
              <a:tblPr/>
              <a:tblGrid>
                <a:gridCol w="1138068"/>
                <a:gridCol w="1454220"/>
                <a:gridCol w="1224136"/>
              </a:tblGrid>
              <a:tr h="5869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&lt;1Hz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1Hz&lt;f&lt;100Hz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100Hz&lt;f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803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Beam-based feedback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0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Mechanical stabilisation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w Cen MT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Low Ground motion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5</a:t>
            </a:fld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2268506" y="6084004"/>
            <a:ext cx="5759115" cy="369332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CA" b="1" smtClean="0">
                <a:solidFill>
                  <a:srgbClr val="FF0000"/>
                </a:solidFill>
              </a:rPr>
              <a:t>Active Stabilization techniques have been chosen</a:t>
            </a:r>
            <a:endParaRPr lang="en-CA"/>
          </a:p>
        </p:txBody>
      </p:sp>
      <p:cxnSp>
        <p:nvCxnSpPr>
          <p:cNvPr id="6" name="Connecteur droit 5"/>
          <p:cNvCxnSpPr/>
          <p:nvPr/>
        </p:nvCxnSpPr>
        <p:spPr>
          <a:xfrm>
            <a:off x="2483768" y="2234927"/>
            <a:ext cx="2304256" cy="9780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r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What we are aiming at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135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6156176" y="1790818"/>
            <a:ext cx="2814660" cy="21422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/>
          <p:cNvSpPr/>
          <p:nvPr/>
        </p:nvSpPr>
        <p:spPr>
          <a:xfrm>
            <a:off x="3203848" y="1790818"/>
            <a:ext cx="2886666" cy="214223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 16"/>
          <p:cNvSpPr/>
          <p:nvPr/>
        </p:nvSpPr>
        <p:spPr>
          <a:xfrm>
            <a:off x="683568" y="1790818"/>
            <a:ext cx="2376264" cy="214223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What is needed?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25/10/2012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258" y="2222866"/>
            <a:ext cx="770303" cy="1027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5" descr="http://saba.kntu.ac.ir/eecd/ecourses/inst%2086/Projects/Velocity%20Measurement/images/photo34.g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55" t="7764" r="16152" b="5393"/>
          <a:stretch/>
        </p:blipFill>
        <p:spPr bwMode="auto">
          <a:xfrm>
            <a:off x="1835696" y="2764012"/>
            <a:ext cx="707495" cy="97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755576" y="1052736"/>
            <a:ext cx="803054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2400">
                <a:solidFill>
                  <a:srgbClr val="FF0000"/>
                </a:solidFill>
              </a:rPr>
              <a:t>Active  </a:t>
            </a:r>
            <a:r>
              <a:rPr lang="en-CA" sz="2400" smtClean="0">
                <a:solidFill>
                  <a:srgbClr val="FF0000"/>
                </a:solidFill>
              </a:rPr>
              <a:t>Stabilisation means </a:t>
            </a:r>
            <a:r>
              <a:rPr lang="en-CA" sz="2400">
                <a:solidFill>
                  <a:srgbClr val="FF0000"/>
                </a:solidFill>
              </a:rPr>
              <a:t>:</a:t>
            </a:r>
          </a:p>
          <a:p>
            <a:pPr marL="0" indent="0">
              <a:buNone/>
            </a:pPr>
            <a:r>
              <a:rPr lang="en-CA"/>
              <a:t> </a:t>
            </a:r>
            <a:r>
              <a:rPr lang="en-CA">
                <a:solidFill>
                  <a:schemeClr val="accent6">
                    <a:lumMod val="75000"/>
                  </a:schemeClr>
                </a:solidFill>
              </a:rPr>
              <a:t>measure</a:t>
            </a:r>
            <a:r>
              <a:rPr lang="en-CA"/>
              <a:t> 	=&gt; 	</a:t>
            </a:r>
            <a:r>
              <a:rPr lang="en-CA" smtClean="0">
                <a:solidFill>
                  <a:srgbClr val="0070C0"/>
                </a:solidFill>
              </a:rPr>
              <a:t>decide  action </a:t>
            </a:r>
            <a:r>
              <a:rPr lang="en-CA">
                <a:solidFill>
                  <a:srgbClr val="0070C0"/>
                </a:solidFill>
              </a:rPr>
              <a:t>	</a:t>
            </a:r>
            <a:r>
              <a:rPr lang="en-CA"/>
              <a:t>=&gt; 	</a:t>
            </a:r>
            <a:r>
              <a:rPr lang="en-CA" smtClean="0"/>
              <a:t>act</a:t>
            </a:r>
            <a:endParaRPr lang="en-CA"/>
          </a:p>
          <a:p>
            <a:pPr marL="0" indent="0">
              <a:buNone/>
            </a:pPr>
            <a:r>
              <a:rPr lang="en-CA"/>
              <a:t> </a:t>
            </a:r>
            <a:r>
              <a:rPr lang="en-CA" i="1">
                <a:solidFill>
                  <a:schemeClr val="accent6">
                    <a:lumMod val="75000"/>
                  </a:schemeClr>
                </a:solidFill>
              </a:rPr>
              <a:t>sensor</a:t>
            </a:r>
            <a:r>
              <a:rPr lang="en-CA" i="1"/>
              <a:t>			</a:t>
            </a:r>
            <a:r>
              <a:rPr lang="en-CA" i="1" smtClean="0">
                <a:solidFill>
                  <a:srgbClr val="0070C0"/>
                </a:solidFill>
              </a:rPr>
              <a:t>feedback</a:t>
            </a:r>
            <a:r>
              <a:rPr lang="en-CA" i="1">
                <a:solidFill>
                  <a:srgbClr val="0070C0"/>
                </a:solidFill>
              </a:rPr>
              <a:t>/-forward</a:t>
            </a:r>
            <a:r>
              <a:rPr lang="en-CA" i="1"/>
              <a:t>	</a:t>
            </a:r>
            <a:r>
              <a:rPr lang="en-CA" i="1" smtClean="0"/>
              <a:t>actuator</a:t>
            </a:r>
            <a:endParaRPr lang="en-CA" i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38084"/>
            <a:ext cx="2309813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826" y="2250237"/>
            <a:ext cx="1511300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ZoneTexte 20"/>
          <p:cNvSpPr txBox="1"/>
          <p:nvPr/>
        </p:nvSpPr>
        <p:spPr>
          <a:xfrm>
            <a:off x="683568" y="4012029"/>
            <a:ext cx="2376263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-measure sub-nanometre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-low frequency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-Large band width (0.5-100Hz)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-Low noise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-Smalest delay for real-time</a:t>
            </a:r>
          </a:p>
          <a:p>
            <a:r>
              <a:rPr lang="en-CA" smtClean="0">
                <a:solidFill>
                  <a:schemeClr val="accent6">
                    <a:lumMod val="75000"/>
                  </a:schemeClr>
                </a:solidFill>
              </a:rPr>
              <a:t>-Small and light</a:t>
            </a:r>
          </a:p>
          <a:p>
            <a:r>
              <a:rPr lang="en-CA" smtClean="0">
                <a:solidFill>
                  <a:srgbClr val="00B050"/>
                </a:solidFill>
              </a:rPr>
              <a:t>=&gt; Seismic sensors</a:t>
            </a:r>
            <a:endParaRPr lang="en-CA">
              <a:solidFill>
                <a:srgbClr val="00B050"/>
              </a:solidFill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3203847" y="4005064"/>
            <a:ext cx="2886667" cy="14773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CA" smtClean="0">
                <a:solidFill>
                  <a:srgbClr val="0070C0"/>
                </a:solidFill>
              </a:rPr>
              <a:t>-real-time feedback</a:t>
            </a:r>
          </a:p>
          <a:p>
            <a:r>
              <a:rPr lang="en-CA" smtClean="0">
                <a:solidFill>
                  <a:srgbClr val="0070C0"/>
                </a:solidFill>
              </a:rPr>
              <a:t>-Mutli-channel</a:t>
            </a:r>
          </a:p>
          <a:p>
            <a:r>
              <a:rPr lang="en-CA" smtClean="0">
                <a:solidFill>
                  <a:srgbClr val="0070C0"/>
                </a:solidFill>
              </a:rPr>
              <a:t>-simulation possibilities</a:t>
            </a:r>
          </a:p>
          <a:p>
            <a:r>
              <a:rPr lang="en-CA" smtClean="0">
                <a:solidFill>
                  <a:srgbClr val="0070C0"/>
                </a:solidFill>
              </a:rPr>
              <a:t>-Fast electronics</a:t>
            </a:r>
          </a:p>
          <a:p>
            <a:r>
              <a:rPr lang="en-CA" smtClean="0">
                <a:solidFill>
                  <a:srgbClr val="0070C0"/>
                </a:solidFill>
              </a:rPr>
              <a:t>-Large dynamics( &gt;16bits)</a:t>
            </a:r>
            <a:endParaRPr lang="en-CA">
              <a:solidFill>
                <a:srgbClr val="0070C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162523" y="4005064"/>
            <a:ext cx="2801965" cy="14773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mtClean="0"/>
              <a:t>-Nanometre displacement</a:t>
            </a:r>
          </a:p>
          <a:p>
            <a:r>
              <a:rPr lang="en-CA" smtClean="0"/>
              <a:t>-Displace heavy weight</a:t>
            </a:r>
          </a:p>
          <a:p>
            <a:r>
              <a:rPr lang="en-CA" smtClean="0"/>
              <a:t>-Compact</a:t>
            </a:r>
          </a:p>
          <a:p>
            <a:r>
              <a:rPr lang="en-CA" smtClean="0"/>
              <a:t>-Real-time response</a:t>
            </a:r>
          </a:p>
          <a:p>
            <a:r>
              <a:rPr lang="en-CA" smtClean="0">
                <a:solidFill>
                  <a:srgbClr val="00B050"/>
                </a:solidFill>
              </a:rPr>
              <a:t>=&gt; Piezoelectric actuator</a:t>
            </a:r>
            <a:endParaRPr lang="en-CA">
              <a:solidFill>
                <a:srgbClr val="00B050"/>
              </a:solidFill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689858" y="5718855"/>
            <a:ext cx="4801314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53975" cmpd="tri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smtClean="0">
                <a:solidFill>
                  <a:srgbClr val="FF0000"/>
                </a:solidFill>
              </a:rPr>
              <a:t>Accelerator environment</a:t>
            </a:r>
          </a:p>
          <a:p>
            <a:r>
              <a:rPr lang="en-CA" smtClean="0">
                <a:solidFill>
                  <a:srgbClr val="FF0000"/>
                </a:solidFill>
              </a:rPr>
              <a:t>=&gt; Magnetic field resistant and radiation hard</a:t>
            </a:r>
            <a:endParaRPr lang="en-CA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2276872"/>
            <a:ext cx="1015932" cy="1356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483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7504" y="4005064"/>
            <a:ext cx="8928992" cy="285293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/>
          <p:cNvSpPr/>
          <p:nvPr/>
        </p:nvSpPr>
        <p:spPr>
          <a:xfrm>
            <a:off x="107504" y="1124744"/>
            <a:ext cx="8928992" cy="2808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2 « similar » active solutions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7</a:t>
            </a:fld>
            <a:endParaRPr lang="en-CA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329413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23"/>
          <p:cNvSpPr txBox="1"/>
          <p:nvPr/>
        </p:nvSpPr>
        <p:spPr>
          <a:xfrm>
            <a:off x="2882729" y="1638691"/>
            <a:ext cx="8861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mtClean="0"/>
              <a:t>4 d.o.f.</a:t>
            </a:r>
            <a:endParaRPr lang="en-CA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68" y="4348180"/>
            <a:ext cx="2446467" cy="216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272" y="4283764"/>
            <a:ext cx="3549224" cy="2169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638691"/>
            <a:ext cx="2359025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07504" y="1124744"/>
            <a:ext cx="5968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mtClean="0"/>
              <a:t>Main Beam Linac quadrupole demonstration (« CERN »)</a:t>
            </a:r>
            <a:endParaRPr lang="en-C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2114" y="1494076"/>
            <a:ext cx="1470025" cy="1354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171068" y="4042042"/>
            <a:ext cx="548105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A" smtClean="0"/>
              <a:t>Final Focus quadrupole demonstration (« Annecy »)</a:t>
            </a:r>
            <a:endParaRPr lang="en-CA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07" y="4411374"/>
            <a:ext cx="1944693" cy="1037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922" y="2848213"/>
            <a:ext cx="1465965" cy="1037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8884" y="5340178"/>
            <a:ext cx="1700204" cy="1117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04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5625" y="3645024"/>
            <a:ext cx="7768823" cy="26308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35625" y="980728"/>
            <a:ext cx="7768823" cy="2592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956" y="1360282"/>
            <a:ext cx="2772308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010" y="1340768"/>
            <a:ext cx="2840406" cy="2034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964" y="3717032"/>
            <a:ext cx="1944324" cy="2471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835625" y="980728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u="sng" smtClean="0">
                <a:solidFill>
                  <a:prstClr val="black"/>
                </a:solidFill>
              </a:rPr>
              <a:t>Main Beam quadrupoles</a:t>
            </a:r>
            <a:endParaRPr lang="en-CA" u="sng">
              <a:solidFill>
                <a:prstClr val="black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058264" y="1360282"/>
            <a:ext cx="9541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b="1" smtClean="0">
                <a:solidFill>
                  <a:prstClr val="black"/>
                </a:solidFill>
              </a:rPr>
              <a:t>Type 1</a:t>
            </a:r>
          </a:p>
          <a:p>
            <a:r>
              <a:rPr lang="en-CA" smtClean="0">
                <a:solidFill>
                  <a:prstClr val="black"/>
                </a:solidFill>
              </a:rPr>
              <a:t>500mm</a:t>
            </a:r>
          </a:p>
          <a:p>
            <a:r>
              <a:rPr lang="en-CA" smtClean="0">
                <a:solidFill>
                  <a:prstClr val="black"/>
                </a:solidFill>
              </a:rPr>
              <a:t>100kg</a:t>
            </a:r>
            <a:endParaRPr lang="en-CA">
              <a:solidFill>
                <a:prstClr val="black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459040" y="2381997"/>
            <a:ext cx="10823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b="1" smtClean="0">
                <a:solidFill>
                  <a:prstClr val="black"/>
                </a:solidFill>
              </a:rPr>
              <a:t>Type 4</a:t>
            </a:r>
          </a:p>
          <a:p>
            <a:pPr algn="r"/>
            <a:r>
              <a:rPr lang="en-CA" smtClean="0">
                <a:solidFill>
                  <a:prstClr val="black"/>
                </a:solidFill>
              </a:rPr>
              <a:t>2000mm</a:t>
            </a:r>
          </a:p>
          <a:p>
            <a:pPr algn="r"/>
            <a:r>
              <a:rPr lang="en-CA" smtClean="0">
                <a:solidFill>
                  <a:prstClr val="black"/>
                </a:solidFill>
              </a:rPr>
              <a:t>450kg</a:t>
            </a:r>
            <a:endParaRPr lang="en-CA">
              <a:solidFill>
                <a:prstClr val="black"/>
              </a:solidFill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99830" y="3717032"/>
            <a:ext cx="354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u="sng" smtClean="0">
                <a:solidFill>
                  <a:prstClr val="black"/>
                </a:solidFill>
              </a:rPr>
              <a:t>Final focus quadrupole prototype</a:t>
            </a:r>
            <a:endParaRPr lang="en-CA" u="sng">
              <a:solidFill>
                <a:prstClr val="black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>
                <a:solidFill>
                  <a:prstClr val="black">
                    <a:tint val="75000"/>
                  </a:prstClr>
                </a:solidFill>
              </a:rPr>
              <a:t>Andrea JEREMIE LCWS2012 Arlington, Texas</a:t>
            </a:r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en-C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45514" y="5147900"/>
            <a:ext cx="41921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mtClean="0"/>
              <a:t>Permanent magnet (Nd2Fe14B) + coils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1285875" y="274638"/>
            <a:ext cx="7400925" cy="890756"/>
          </a:xfrm>
        </p:spPr>
        <p:txBody>
          <a:bodyPr/>
          <a:lstStyle/>
          <a:p>
            <a:r>
              <a:rPr lang="en-CA" smtClean="0"/>
              <a:t>Magnets to be stabilised</a:t>
            </a:r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4873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Final Focus Stabilization</a:t>
            </a:r>
            <a:endParaRPr lang="en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mtClean="0"/>
              <a:t>Mechanics</a:t>
            </a:r>
          </a:p>
          <a:p>
            <a:r>
              <a:rPr lang="en-CA" smtClean="0"/>
              <a:t>Instrumentation</a:t>
            </a:r>
          </a:p>
          <a:p>
            <a:r>
              <a:rPr lang="en-CA" smtClean="0"/>
              <a:t>Electronics and acquisition</a:t>
            </a:r>
          </a:p>
          <a:p>
            <a:r>
              <a:rPr lang="en-CA" smtClean="0"/>
              <a:t>Results</a:t>
            </a:r>
            <a:endParaRPr lang="en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25/10/2012</a:t>
            </a:r>
            <a:endParaRPr lang="en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CA" smtClean="0"/>
              <a:t>Andrea JEREMIE LCWS2012 Arlington, Texas</a:t>
            </a:r>
            <a:endParaRPr lang="en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B79BF3-24A6-4750-AE05-1AA372DB2E47}" type="slidenum">
              <a:rPr lang="en-CA" smtClean="0"/>
              <a:pPr>
                <a:defRPr/>
              </a:pPr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9577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1504</TotalTime>
  <Words>1226</Words>
  <Application>Microsoft Office PowerPoint</Application>
  <PresentationFormat>Affichage à l'écran (4:3)</PresentationFormat>
  <Paragraphs>375</Paragraphs>
  <Slides>24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5</vt:i4>
      </vt:variant>
      <vt:variant>
        <vt:lpstr>Titres des diapositives</vt:lpstr>
      </vt:variant>
      <vt:variant>
        <vt:i4>24</vt:i4>
      </vt:variant>
    </vt:vector>
  </HeadingPairs>
  <TitlesOfParts>
    <vt:vector size="29" baseType="lpstr">
      <vt:lpstr>Conception personnalisée</vt:lpstr>
      <vt:lpstr>1_Conception personnalisée</vt:lpstr>
      <vt:lpstr>2_Conception personnalisée</vt:lpstr>
      <vt:lpstr>3_Conception personnalisée</vt:lpstr>
      <vt:lpstr>4_Conception personnalisée</vt:lpstr>
      <vt:lpstr>Vibration Stabilization Experimental Results CLIC Main Beam and Final Focus Magnet Stabilization</vt:lpstr>
      <vt:lpstr>Outline</vt:lpstr>
      <vt:lpstr>Introduction</vt:lpstr>
      <vt:lpstr>Why do we need stabilization?</vt:lpstr>
      <vt:lpstr>What we are aiming at</vt:lpstr>
      <vt:lpstr>What is needed?</vt:lpstr>
      <vt:lpstr>2 « similar » active solutions</vt:lpstr>
      <vt:lpstr>Magnets to be stabilised</vt:lpstr>
      <vt:lpstr>Final Focus Stabilization</vt:lpstr>
      <vt:lpstr>Final Focus quadrupole: Passive and active solution</vt:lpstr>
      <vt:lpstr>Mechanical characteristics</vt:lpstr>
      <vt:lpstr>Sensors and actuators</vt:lpstr>
      <vt:lpstr>Experimental set-up</vt:lpstr>
      <vt:lpstr>FF stabilization results</vt:lpstr>
      <vt:lpstr>Main Beam Linac Stabilization</vt:lpstr>
      <vt:lpstr>CLIC and CLIC modules</vt:lpstr>
      <vt:lpstr>Main Linac Module with Type 1 quadrupole</vt:lpstr>
      <vt:lpstr>Présentation PowerPoint</vt:lpstr>
      <vt:lpstr>Présentation PowerPoint</vt:lpstr>
      <vt:lpstr>Présentation PowerPoint</vt:lpstr>
      <vt:lpstr>Control</vt:lpstr>
      <vt:lpstr>Stabilization on Type 1 MBQ</vt:lpstr>
      <vt:lpstr>Improved mechanics prototype x-y guide</vt:lpstr>
      <vt:lpstr>Conclusion for Stabilization</vt:lpstr>
    </vt:vector>
  </TitlesOfParts>
  <Company>CNRS IN2P3 LAPP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orand</dc:creator>
  <cp:lastModifiedBy>Andrea Jeremie</cp:lastModifiedBy>
  <cp:revision>126</cp:revision>
  <dcterms:created xsi:type="dcterms:W3CDTF">2007-11-12T09:58:39Z</dcterms:created>
  <dcterms:modified xsi:type="dcterms:W3CDTF">2012-10-24T20:18:40Z</dcterms:modified>
</cp:coreProperties>
</file>