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6" r:id="rId5"/>
    <p:sldId id="262" r:id="rId6"/>
    <p:sldId id="267" r:id="rId7"/>
    <p:sldId id="261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111F5-DC4B-8D45-9441-216CC60D03C4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24981-6B1F-F743-B87E-4CE345203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79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D93EC-DF26-FE42-A041-2A7675BE77D2}" type="datetimeFigureOut">
              <a:rPr lang="en-US" smtClean="0"/>
              <a:t>10/25/12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FD66F-B5F3-204E-B2CB-F2FD6EC18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661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13437-0B5C-264A-B04D-A0A6D4C83629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97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0485-88BA-914E-AC13-F6290EDDEB1C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47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BA6E-B3AA-EA49-BCBC-4F559D152D73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0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1BE5-B60B-3A46-AC9B-7BAEC8259C89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0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032F-250C-FA4D-9D78-7ED9FFC19AF6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3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9459C-057F-504E-A53C-F3BAB4E52A21}" type="datetime1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3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38E76-3D8C-0A4C-8BAD-1E2EC2D60879}" type="datetime1">
              <a:rPr lang="en-US" smtClean="0"/>
              <a:t>10/25/12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93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953B-D685-414B-9577-3CC5DCB79E13}" type="datetime1">
              <a:rPr lang="en-US" smtClean="0"/>
              <a:t>10/25/12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6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791F-A63A-C442-9DBB-96A6F460BFC4}" type="datetime1">
              <a:rPr lang="en-US" smtClean="0"/>
              <a:t>10/25/12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27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64892-F925-E843-818C-88AD22868DC3}" type="datetime1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54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E5867-6049-D44E-9D29-4802B8326B37}" type="datetime1">
              <a:rPr lang="en-US" smtClean="0"/>
              <a:t>10/25/12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2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1FBD6-C759-CA4A-84FB-200CC82022FC}" type="datetime1">
              <a:rPr lang="en-US" smtClean="0"/>
              <a:t>10/25/12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4429D-8057-7849-9994-578020A61C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1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.emf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gif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2214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Baskerville"/>
                <a:cs typeface="Baskerville"/>
              </a:rPr>
              <a:t>Summary of </a:t>
            </a:r>
            <a:r>
              <a:rPr lang="en-US" sz="3600" dirty="0" err="1" smtClean="0">
                <a:latin typeface="Baskerville"/>
                <a:cs typeface="Baskerville"/>
              </a:rPr>
              <a:t>Calorimetry</a:t>
            </a:r>
            <a:r>
              <a:rPr lang="en-US" sz="3600" dirty="0" smtClean="0">
                <a:latin typeface="Baskerville"/>
                <a:cs typeface="Baskerville"/>
              </a:rPr>
              <a:t>/</a:t>
            </a:r>
            <a:r>
              <a:rPr lang="en-US" sz="3600" dirty="0" err="1" smtClean="0">
                <a:latin typeface="Baskerville"/>
                <a:cs typeface="Baskerville"/>
              </a:rPr>
              <a:t>Muon</a:t>
            </a:r>
            <a:r>
              <a:rPr lang="en-US" sz="3600" dirty="0" smtClean="0">
                <a:latin typeface="Baskerville"/>
                <a:cs typeface="Baskerville"/>
              </a:rPr>
              <a:t> Sessions</a:t>
            </a:r>
            <a:endParaRPr lang="en-US" sz="3600" dirty="0">
              <a:latin typeface="Baskerville"/>
              <a:cs typeface="Baskerville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492" y="4699028"/>
            <a:ext cx="6331343" cy="2095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49361" y="3787635"/>
            <a:ext cx="3912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Burak Bilki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University of Iowa</a:t>
            </a:r>
          </a:p>
          <a:p>
            <a:pPr algn="ctr"/>
            <a:r>
              <a:rPr lang="en-US" dirty="0" smtClean="0"/>
              <a:t>Argonne National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14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035" y="4248091"/>
            <a:ext cx="3677032" cy="25821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2057" y="12372"/>
            <a:ext cx="86748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Britannic Bold"/>
                <a:cs typeface="Britannic Bold"/>
              </a:rPr>
              <a:t>Calorimetry</a:t>
            </a:r>
            <a:r>
              <a:rPr lang="en-US" sz="2400" dirty="0" smtClean="0">
                <a:latin typeface="Britannic Bold"/>
                <a:cs typeface="Britannic Bold"/>
              </a:rPr>
              <a:t> Requirements</a:t>
            </a:r>
          </a:p>
          <a:p>
            <a:endParaRPr lang="en-US" dirty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Baskerville"/>
                <a:cs typeface="Baskerville"/>
              </a:rPr>
              <a:t>Jet energy resolution (         ) ≤ 3.5 – 5 % for jet energies ~ 1 </a:t>
            </a:r>
            <a:r>
              <a:rPr lang="en-US" dirty="0" err="1" smtClean="0">
                <a:latin typeface="Baskerville"/>
                <a:cs typeface="Baskerville"/>
              </a:rPr>
              <a:t>TeV</a:t>
            </a:r>
            <a:r>
              <a:rPr lang="en-US" dirty="0" smtClean="0">
                <a:latin typeface="Baskerville"/>
                <a:cs typeface="Baskerville"/>
              </a:rPr>
              <a:t> – 50 </a:t>
            </a:r>
            <a:r>
              <a:rPr lang="en-US" dirty="0" err="1" smtClean="0">
                <a:latin typeface="Baskerville"/>
                <a:cs typeface="Baskerville"/>
              </a:rPr>
              <a:t>GeV</a:t>
            </a:r>
            <a:endParaRPr lang="en-US" dirty="0" smtClean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Baskerville"/>
                <a:cs typeface="Baskerville"/>
              </a:rPr>
              <a:t>Excellent e/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γ</a:t>
            </a:r>
            <a:r>
              <a:rPr lang="en-US" dirty="0" smtClean="0">
                <a:latin typeface="Baskerville"/>
                <a:cs typeface="Baskerville"/>
              </a:rPr>
              <a:t> ID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Baskerville"/>
                <a:cs typeface="Baskerville"/>
              </a:rPr>
              <a:t>Low noise, fit inside the coil, radiation hard (for forward calorimeters)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Baskerville"/>
                <a:cs typeface="Baskerville"/>
              </a:rPr>
              <a:t>Precision timing (~1 ns) needed for CLIC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Baskerville"/>
              <a:cs typeface="Baskerville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Baskerville"/>
                <a:cs typeface="Baskerville"/>
              </a:rPr>
              <a:t>Conventional </a:t>
            </a:r>
            <a:r>
              <a:rPr lang="en-US" dirty="0" smtClean="0">
                <a:latin typeface="Baskerville"/>
                <a:cs typeface="Baskerville"/>
                <a:sym typeface="Wingdings"/>
              </a:rPr>
              <a:t> Novel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Baskerville"/>
              <a:cs typeface="Baskerville"/>
              <a:sym typeface="Wingdings"/>
            </a:endParaRPr>
          </a:p>
          <a:p>
            <a:r>
              <a:rPr lang="en-US" dirty="0" smtClean="0">
                <a:latin typeface="Britannic Bold"/>
                <a:cs typeface="Britannic Bold"/>
              </a:rPr>
              <a:t>Two major methods</a:t>
            </a:r>
            <a:endParaRPr lang="en-US" dirty="0" smtClean="0">
              <a:latin typeface="Baskerville"/>
              <a:cs typeface="Baskerville"/>
              <a:sym typeface="Wingdings"/>
            </a:endParaRPr>
          </a:p>
          <a:p>
            <a:r>
              <a:rPr lang="en-US" dirty="0" smtClean="0">
                <a:latin typeface="Baskerville"/>
                <a:cs typeface="Baskerville"/>
              </a:rPr>
              <a:t>Dual Readout </a:t>
            </a:r>
            <a:r>
              <a:rPr lang="en-US" dirty="0" err="1" smtClean="0">
                <a:latin typeface="Baskerville"/>
                <a:cs typeface="Baskerville"/>
              </a:rPr>
              <a:t>Calorimetry</a:t>
            </a:r>
            <a:r>
              <a:rPr lang="en-US" dirty="0" smtClean="0">
                <a:latin typeface="Baskerville"/>
                <a:cs typeface="Baskerville"/>
              </a:rPr>
              <a:t>: 				Imaging/PFA </a:t>
            </a:r>
            <a:r>
              <a:rPr lang="en-US" dirty="0" err="1" smtClean="0">
                <a:latin typeface="Baskerville"/>
                <a:cs typeface="Baskerville"/>
              </a:rPr>
              <a:t>Calorimetry</a:t>
            </a:r>
            <a:r>
              <a:rPr lang="en-US" dirty="0" smtClean="0">
                <a:latin typeface="Baskerville"/>
                <a:cs typeface="Baskerville"/>
              </a:rPr>
              <a:t>: </a:t>
            </a:r>
          </a:p>
          <a:p>
            <a:r>
              <a:rPr lang="en-US" sz="1400" dirty="0" smtClean="0">
                <a:latin typeface="Baskerville"/>
                <a:cs typeface="Baskerville"/>
              </a:rPr>
              <a:t>Different hardware concepts under beam test		Has large scale prototypes with ~ established principles</a:t>
            </a:r>
            <a:endParaRPr lang="en-US" dirty="0" smtClean="0">
              <a:latin typeface="Baskerville"/>
              <a:cs typeface="Baskerville"/>
              <a:sym typeface="Wingding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872269"/>
              </p:ext>
            </p:extLst>
          </p:nvPr>
        </p:nvGraphicFramePr>
        <p:xfrm>
          <a:off x="2530868" y="737556"/>
          <a:ext cx="453331" cy="290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3" name="Equation" r:id="rId4" imgW="317500" imgH="203200" progId="Equation.3">
                  <p:embed/>
                </p:oleObj>
              </mc:Choice>
              <mc:Fallback>
                <p:oleObj name="Equation" r:id="rId4" imgW="3175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30868" y="737556"/>
                        <a:ext cx="453331" cy="290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21" y="4261214"/>
            <a:ext cx="3175096" cy="232840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591192" y="4825988"/>
            <a:ext cx="13238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J. </a:t>
            </a:r>
            <a:r>
              <a:rPr lang="en-US" dirty="0" err="1" smtClean="0">
                <a:latin typeface="Baskerville"/>
                <a:cs typeface="Baskerville"/>
              </a:rPr>
              <a:t>Incandela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2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8755" y="6477328"/>
            <a:ext cx="999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C. </a:t>
            </a:r>
            <a:r>
              <a:rPr lang="en-US" dirty="0" err="1" smtClean="0">
                <a:latin typeface="Baskerville"/>
                <a:cs typeface="Baskerville"/>
              </a:rPr>
              <a:t>Gatto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3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253895" y="5660768"/>
            <a:ext cx="2916922" cy="1125245"/>
            <a:chOff x="3152417" y="5487294"/>
            <a:chExt cx="3156079" cy="1370706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52417" y="5487294"/>
              <a:ext cx="3156079" cy="1370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73" name="Text Box 30"/>
            <p:cNvSpPr txBox="1">
              <a:spLocks noChangeArrowheads="1"/>
            </p:cNvSpPr>
            <p:nvPr/>
          </p:nvSpPr>
          <p:spPr bwMode="auto">
            <a:xfrm>
              <a:off x="4591866" y="5573190"/>
              <a:ext cx="898691" cy="24622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 err="1" smtClean="0">
                  <a:solidFill>
                    <a:srgbClr val="060606"/>
                  </a:solidFill>
                </a:rPr>
                <a:t>SiD</a:t>
              </a:r>
              <a:r>
                <a:rPr lang="en-US" sz="1000" b="0" dirty="0" smtClean="0">
                  <a:solidFill>
                    <a:srgbClr val="060606"/>
                  </a:solidFill>
                </a:rPr>
                <a:t> </a:t>
              </a:r>
              <a:r>
                <a:rPr lang="en-US" sz="1000" b="0" dirty="0" err="1">
                  <a:solidFill>
                    <a:srgbClr val="060606"/>
                  </a:solidFill>
                </a:rPr>
                <a:t>SciW-</a:t>
              </a:r>
              <a:r>
                <a:rPr lang="en-US" sz="1000" b="0" dirty="0" err="1" smtClean="0">
                  <a:solidFill>
                    <a:srgbClr val="060606"/>
                  </a:solidFill>
                </a:rPr>
                <a:t>ECal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952684" y="4713930"/>
            <a:ext cx="2055745" cy="1498999"/>
            <a:chOff x="1649670" y="4842275"/>
            <a:chExt cx="2743724" cy="1868486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9670" y="4842275"/>
              <a:ext cx="2743724" cy="186848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>
              <a:off x="1909802" y="4967287"/>
              <a:ext cx="473075" cy="24447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GEM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73718" y="3751804"/>
            <a:ext cx="2217478" cy="1895533"/>
            <a:chOff x="3985304" y="2933149"/>
            <a:chExt cx="2885395" cy="2362751"/>
          </a:xfrm>
        </p:grpSpPr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85304" y="2944542"/>
              <a:ext cx="2885395" cy="235135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67" name="Text Box 44"/>
            <p:cNvSpPr txBox="1">
              <a:spLocks noChangeArrowheads="1"/>
            </p:cNvSpPr>
            <p:nvPr/>
          </p:nvSpPr>
          <p:spPr bwMode="auto">
            <a:xfrm>
              <a:off x="4209370" y="2933149"/>
              <a:ext cx="1933507" cy="30691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000" dirty="0" err="1" smtClean="0">
                  <a:solidFill>
                    <a:srgbClr val="060606"/>
                  </a:solidFill>
                </a:rPr>
                <a:t>SPiDeR</a:t>
              </a:r>
              <a:r>
                <a:rPr lang="en-US" sz="1000" dirty="0" smtClean="0">
                  <a:solidFill>
                    <a:srgbClr val="060606"/>
                  </a:solidFill>
                </a:rPr>
                <a:t> DECAL w/MAPS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952684" y="78511"/>
            <a:ext cx="2145956" cy="1741499"/>
            <a:chOff x="1403350" y="4649492"/>
            <a:chExt cx="2681468" cy="2056108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3350" y="4649492"/>
              <a:ext cx="2681468" cy="20561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44" name="Text Box 42"/>
            <p:cNvSpPr txBox="1">
              <a:spLocks noChangeArrowheads="1"/>
            </p:cNvSpPr>
            <p:nvPr/>
          </p:nvSpPr>
          <p:spPr bwMode="auto">
            <a:xfrm>
              <a:off x="1752600" y="4758246"/>
              <a:ext cx="1051659" cy="29070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000" b="0" dirty="0" err="1">
                  <a:solidFill>
                    <a:srgbClr val="060606"/>
                  </a:solidFill>
                </a:rPr>
                <a:t>Micromegas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101001" y="30138"/>
            <a:ext cx="2706486" cy="1931688"/>
            <a:chOff x="5806987" y="4978359"/>
            <a:chExt cx="2706486" cy="1931688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06987" y="4978359"/>
              <a:ext cx="2706486" cy="193168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7151183" y="5050007"/>
              <a:ext cx="1209210" cy="24622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RPC </a:t>
              </a:r>
              <a:r>
                <a:rPr lang="en-US" sz="1000" b="0" dirty="0" err="1" smtClean="0">
                  <a:solidFill>
                    <a:srgbClr val="060606"/>
                  </a:solidFill>
                </a:rPr>
                <a:t>SDHCal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023980" y="1148117"/>
            <a:ext cx="2825627" cy="1907902"/>
            <a:chOff x="450973" y="3525974"/>
            <a:chExt cx="2825627" cy="1907902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0973" y="3525974"/>
              <a:ext cx="2825627" cy="190790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552450" y="3624241"/>
              <a:ext cx="1124739" cy="24622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RPC </a:t>
              </a:r>
              <a:r>
                <a:rPr lang="en-US" sz="1000" b="0" dirty="0" err="1" smtClean="0">
                  <a:solidFill>
                    <a:srgbClr val="060606"/>
                  </a:solidFill>
                </a:rPr>
                <a:t>DHCal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94831" y="192784"/>
            <a:ext cx="8504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Experiments:</a:t>
            </a:r>
          </a:p>
          <a:p>
            <a:endParaRPr lang="en-US" u="sng" dirty="0" smtClean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378" y="790436"/>
            <a:ext cx="3662704" cy="2611631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4243903" y="3449142"/>
            <a:ext cx="2638681" cy="2033082"/>
            <a:chOff x="4512502" y="76200"/>
            <a:chExt cx="2638681" cy="2033082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12502" y="76200"/>
              <a:ext cx="2638681" cy="203308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2" name="Text Box 28"/>
            <p:cNvSpPr txBox="1">
              <a:spLocks noChangeArrowheads="1"/>
            </p:cNvSpPr>
            <p:nvPr/>
          </p:nvSpPr>
          <p:spPr bwMode="auto">
            <a:xfrm>
              <a:off x="4616367" y="192784"/>
              <a:ext cx="1071327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</a:t>
              </a:r>
              <a:r>
                <a:rPr lang="en-US" sz="1000" b="0" dirty="0" err="1">
                  <a:solidFill>
                    <a:srgbClr val="060606"/>
                  </a:solidFill>
                </a:rPr>
                <a:t>SiW-</a:t>
              </a:r>
              <a:r>
                <a:rPr lang="en-US" sz="1000" b="0" dirty="0" err="1" smtClean="0">
                  <a:solidFill>
                    <a:srgbClr val="060606"/>
                  </a:solidFill>
                </a:rPr>
                <a:t>ECal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685786" y="2679734"/>
            <a:ext cx="2399025" cy="2034196"/>
            <a:chOff x="583300" y="3606800"/>
            <a:chExt cx="2399025" cy="2034196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83300" y="3606800"/>
              <a:ext cx="2399025" cy="203419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55" name="Text Box 34"/>
            <p:cNvSpPr txBox="1">
              <a:spLocks noChangeArrowheads="1"/>
            </p:cNvSpPr>
            <p:nvPr/>
          </p:nvSpPr>
          <p:spPr bwMode="auto">
            <a:xfrm>
              <a:off x="1255093" y="3683863"/>
              <a:ext cx="1589172" cy="24622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</a:t>
              </a:r>
              <a:r>
                <a:rPr lang="en-US" sz="1000" b="0" dirty="0" smtClean="0">
                  <a:solidFill>
                    <a:srgbClr val="060606"/>
                  </a:solidFill>
                </a:rPr>
                <a:t>W-Scintillator HCAL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915432" y="1611683"/>
            <a:ext cx="2210605" cy="1955800"/>
            <a:chOff x="4393394" y="2524125"/>
            <a:chExt cx="2210605" cy="195580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393394" y="2524125"/>
              <a:ext cx="2210605" cy="19558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4" name="Text Box 30"/>
            <p:cNvSpPr txBox="1">
              <a:spLocks noChangeArrowheads="1"/>
            </p:cNvSpPr>
            <p:nvPr/>
          </p:nvSpPr>
          <p:spPr bwMode="auto">
            <a:xfrm>
              <a:off x="4616367" y="4201430"/>
              <a:ext cx="1125553" cy="24622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</a:t>
              </a:r>
              <a:r>
                <a:rPr lang="en-US" sz="1000" b="0" dirty="0" err="1">
                  <a:solidFill>
                    <a:srgbClr val="060606"/>
                  </a:solidFill>
                </a:rPr>
                <a:t>SciW-</a:t>
              </a:r>
              <a:r>
                <a:rPr lang="en-US" sz="1000" b="0" dirty="0" err="1" smtClean="0">
                  <a:solidFill>
                    <a:srgbClr val="060606"/>
                  </a:solidFill>
                </a:rPr>
                <a:t>ECal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sp>
        <p:nvSpPr>
          <p:cNvPr id="70" name="Rectangle 69"/>
          <p:cNvSpPr/>
          <p:nvPr/>
        </p:nvSpPr>
        <p:spPr>
          <a:xfrm>
            <a:off x="11337" y="5696301"/>
            <a:ext cx="31410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Baskerville"/>
                <a:cs typeface="Baskerville"/>
              </a:rPr>
              <a:t>Common Features:</a:t>
            </a:r>
          </a:p>
          <a:p>
            <a:endParaRPr lang="en-US" dirty="0">
              <a:latin typeface="Baskerville"/>
              <a:cs typeface="Baskerville"/>
            </a:endParaRP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latin typeface="Baskerville"/>
                <a:cs typeface="Baskerville"/>
              </a:rPr>
              <a:t>Fine granularity</a:t>
            </a:r>
          </a:p>
          <a:p>
            <a:pPr marL="285750" indent="-285750">
              <a:buFont typeface="Wingdings" charset="2"/>
              <a:buChar char="ü"/>
            </a:pPr>
            <a:r>
              <a:rPr lang="en-US" sz="1600" dirty="0" smtClean="0">
                <a:latin typeface="Baskerville"/>
                <a:cs typeface="Baskerville"/>
              </a:rPr>
              <a:t>Embedded front-end electronics</a:t>
            </a:r>
            <a:endParaRPr lang="en-US" sz="1600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31952" y="2859202"/>
            <a:ext cx="1213341" cy="683281"/>
          </a:xfrm>
          <a:prstGeom prst="rect">
            <a:avLst/>
          </a:prstGeom>
        </p:spPr>
      </p:pic>
      <p:sp>
        <p:nvSpPr>
          <p:cNvPr id="76" name="Slide Number Placehold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43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31" y="1465350"/>
            <a:ext cx="3469929" cy="26072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7060"/>
            <a:ext cx="5018553" cy="190441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4831" y="192784"/>
            <a:ext cx="8504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2</a:t>
            </a:r>
            <a:r>
              <a:rPr lang="en-US" sz="2400" baseline="30000" dirty="0" smtClean="0">
                <a:latin typeface="Britannic Bold"/>
                <a:cs typeface="Britannic Bold"/>
              </a:rPr>
              <a:t>nd</a:t>
            </a:r>
            <a:r>
              <a:rPr lang="en-US" sz="2400" dirty="0" smtClean="0">
                <a:latin typeface="Britannic Bold"/>
                <a:cs typeface="Britannic Bold"/>
              </a:rPr>
              <a:t> Generation Prototypes:</a:t>
            </a:r>
          </a:p>
        </p:txBody>
      </p:sp>
      <p:sp>
        <p:nvSpPr>
          <p:cNvPr id="3" name="Rectangle 2"/>
          <p:cNvSpPr/>
          <p:nvPr/>
        </p:nvSpPr>
        <p:spPr>
          <a:xfrm>
            <a:off x="294831" y="702390"/>
            <a:ext cx="43789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~ Realistic dimensions (partly equipped)</a:t>
            </a:r>
          </a:p>
          <a:p>
            <a:r>
              <a:rPr lang="en-US" dirty="0" smtClean="0">
                <a:latin typeface="Baskerville"/>
                <a:cs typeface="Baskerville"/>
              </a:rPr>
              <a:t>Technological solutions for the final detector</a:t>
            </a:r>
            <a:endParaRPr lang="en-US" dirty="0">
              <a:latin typeface="Baskerville"/>
              <a:cs typeface="Baskerville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81662" y="1786699"/>
            <a:ext cx="1633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Baskerville"/>
                <a:cs typeface="Baskerville"/>
              </a:rPr>
              <a:t>Calice</a:t>
            </a:r>
            <a:r>
              <a:rPr lang="en-US" dirty="0" smtClean="0">
                <a:latin typeface="Baskerville"/>
                <a:cs typeface="Baskerville"/>
              </a:rPr>
              <a:t> AHCAL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4760" y="2251649"/>
            <a:ext cx="3160001" cy="22277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294" y="4627552"/>
            <a:ext cx="3280706" cy="2230447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4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2963" y="521650"/>
            <a:ext cx="3229537" cy="2256705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>
            <a:off x="7370764" y="1707317"/>
            <a:ext cx="11340" cy="753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252363" y="6253359"/>
            <a:ext cx="1894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Baskerville"/>
                <a:cs typeface="Baskerville"/>
              </a:rPr>
              <a:t>Calice</a:t>
            </a:r>
            <a:r>
              <a:rPr lang="en-US" dirty="0" smtClean="0">
                <a:latin typeface="Baskerville"/>
                <a:cs typeface="Baskerville"/>
              </a:rPr>
              <a:t> </a:t>
            </a:r>
            <a:r>
              <a:rPr lang="en-US" dirty="0" err="1" smtClean="0">
                <a:latin typeface="Baskerville"/>
                <a:cs typeface="Baskerville"/>
              </a:rPr>
              <a:t>SiW</a:t>
            </a:r>
            <a:r>
              <a:rPr lang="en-US" dirty="0" smtClean="0">
                <a:latin typeface="Baskerville"/>
                <a:cs typeface="Baskerville"/>
              </a:rPr>
              <a:t> ECAL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542813" y="3263149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K. Kruger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837624" y="5751635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T. Frisson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61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831" y="192784"/>
            <a:ext cx="8504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Overall Achievements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86677" y="615350"/>
            <a:ext cx="83128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A lot of data – Successful test beams at FNAL, CERN and DESY; 100Ms of events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63327" y="1751291"/>
            <a:ext cx="1935507" cy="1898406"/>
            <a:chOff x="723414" y="1294089"/>
            <a:chExt cx="2570597" cy="22648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414" y="1294089"/>
              <a:ext cx="2454491" cy="226482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723415" y="3189582"/>
              <a:ext cx="2570596" cy="367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300 </a:t>
              </a:r>
              <a:r>
                <a:rPr lang="en-US" sz="1400" dirty="0" err="1" smtClean="0"/>
                <a:t>GeV</a:t>
              </a:r>
              <a:r>
                <a:rPr lang="en-US" sz="1400" dirty="0" smtClean="0"/>
                <a:t> π in W-DHCAL</a:t>
              </a:r>
              <a:endParaRPr lang="en-US" sz="14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327144" y="1584105"/>
            <a:ext cx="1855069" cy="2071547"/>
            <a:chOff x="4283583" y="996807"/>
            <a:chExt cx="2463766" cy="24713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3583" y="1166578"/>
              <a:ext cx="2180122" cy="230161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5573227" y="996807"/>
              <a:ext cx="1174122" cy="4039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/>
                <a:t>SDHCAL</a:t>
              </a:r>
              <a:endParaRPr lang="en-US" sz="16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712682" y="1654001"/>
            <a:ext cx="2349800" cy="2143116"/>
            <a:chOff x="5906949" y="1257300"/>
            <a:chExt cx="2754963" cy="230161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6949" y="1257300"/>
              <a:ext cx="2754963" cy="2301615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036310" y="1874196"/>
              <a:ext cx="10951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SiW</a:t>
              </a:r>
              <a:r>
                <a:rPr lang="en-US" dirty="0" smtClean="0"/>
                <a:t>-ECAL</a:t>
              </a:r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86677" y="3963688"/>
            <a:ext cx="8529097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Comparison with MC and testing the reliability of detector simulations.</a:t>
            </a:r>
          </a:p>
          <a:p>
            <a:endParaRPr lang="en-US" sz="900" b="1" dirty="0">
              <a:solidFill>
                <a:srgbClr val="0000FF"/>
              </a:solidFill>
            </a:endParaRPr>
          </a:p>
          <a:p>
            <a:r>
              <a:rPr lang="en-US" sz="1600" dirty="0" smtClean="0"/>
              <a:t>	Immediately accessible after/during test beam </a:t>
            </a:r>
            <a:r>
              <a:rPr lang="en-US" sz="1600" dirty="0" smtClean="0">
                <a:sym typeface="Wingdings"/>
              </a:rPr>
              <a:t> Excellent understanding of the calorimeters!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486677" y="1120490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Very beautiful images.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5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86677" y="4693489"/>
            <a:ext cx="4310065" cy="1971731"/>
            <a:chOff x="486677" y="4886269"/>
            <a:chExt cx="4310065" cy="197173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6677" y="4886269"/>
              <a:ext cx="4310065" cy="197173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763328" y="5014442"/>
              <a:ext cx="89018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W-AHCAL</a:t>
              </a:r>
              <a:endParaRPr lang="en-US" sz="14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28426" y="4682149"/>
            <a:ext cx="2003306" cy="1971730"/>
            <a:chOff x="5728426" y="4886269"/>
            <a:chExt cx="2003306" cy="197173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28426" y="4886269"/>
              <a:ext cx="2003306" cy="197173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6739541" y="5247710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W-DHCAL</a:t>
              </a:r>
              <a:endParaRPr lang="en-US" sz="14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1080282" y="3646471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J. </a:t>
            </a:r>
            <a:r>
              <a:rPr lang="en-US" dirty="0" err="1" smtClean="0">
                <a:latin typeface="Baskerville"/>
                <a:cs typeface="Baskerville"/>
              </a:rPr>
              <a:t>Repond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650274" y="3655652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V. </a:t>
            </a:r>
            <a:r>
              <a:rPr lang="en-US" dirty="0" err="1" smtClean="0">
                <a:latin typeface="Baskerville"/>
                <a:cs typeface="Baskerville"/>
              </a:rPr>
              <a:t>Boudry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411542" y="3655652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T. Frisson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861816" y="6514129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F. </a:t>
            </a:r>
            <a:r>
              <a:rPr lang="en-US" dirty="0" err="1" smtClean="0">
                <a:latin typeface="Baskerville"/>
                <a:cs typeface="Baskerville"/>
              </a:rPr>
              <a:t>Sefkow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166307" y="6469213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J. </a:t>
            </a:r>
            <a:r>
              <a:rPr lang="en-US" dirty="0" err="1" smtClean="0">
                <a:latin typeface="Baskerville"/>
                <a:cs typeface="Baskerville"/>
              </a:rPr>
              <a:t>Repond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0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3107221"/>
            <a:ext cx="35833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In addition to PFA, software compensation is also possible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73631"/>
            <a:ext cx="2880268" cy="24676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6676" y="117963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Particle ID and separation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60" y="487295"/>
            <a:ext cx="3279723" cy="27113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766" y="521316"/>
            <a:ext cx="4152498" cy="25859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9723" y="1858137"/>
            <a:ext cx="1960569" cy="85050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22459" y="3107221"/>
            <a:ext cx="3776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Utilization of multiple thresholds (very preliminary)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8303" y="3711577"/>
            <a:ext cx="4429794" cy="28006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99941" y="1812777"/>
            <a:ext cx="1840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/>
              <a:t>SiW</a:t>
            </a:r>
            <a:r>
              <a:rPr lang="en-US" sz="1400" dirty="0" smtClean="0"/>
              <a:t> ECAL + Fe - AHCAL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4858009" y="2799444"/>
            <a:ext cx="764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SDHCAL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1676555" y="4777620"/>
            <a:ext cx="992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Fe - AHCAL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5112466" y="5749444"/>
            <a:ext cx="764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SDHCAL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701346" y="577533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F. </a:t>
            </a:r>
            <a:r>
              <a:rPr lang="en-US" dirty="0" err="1" smtClean="0">
                <a:latin typeface="Baskerville"/>
                <a:cs typeface="Baskerville"/>
              </a:rPr>
              <a:t>Sefkow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023180" y="3198657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V. </a:t>
            </a:r>
            <a:r>
              <a:rPr lang="en-US" dirty="0" err="1" smtClean="0">
                <a:latin typeface="Baskerville"/>
                <a:cs typeface="Baskerville"/>
              </a:rPr>
              <a:t>Boudry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" y="6057221"/>
            <a:ext cx="3583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Local compensation: re-weighting based on single cell energy density</a:t>
            </a:r>
            <a:endParaRPr lang="en-US" sz="1200" dirty="0"/>
          </a:p>
          <a:p>
            <a:r>
              <a:rPr lang="en-US" sz="1200" dirty="0" smtClean="0"/>
              <a:t>Global compensation: correction factor calculated on event-by-event basis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95102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967" y="2483747"/>
            <a:ext cx="1242030" cy="99123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4831" y="192784"/>
            <a:ext cx="8504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Precision Timing for CLIC</a:t>
            </a:r>
          </a:p>
          <a:p>
            <a:endParaRPr lang="en-US" u="sng" dirty="0" smtClean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70109" y="1884296"/>
            <a:ext cx="2102933" cy="1962405"/>
            <a:chOff x="589116" y="1268589"/>
            <a:chExt cx="2381870" cy="22783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9116" y="1268589"/>
              <a:ext cx="2381870" cy="2278310"/>
            </a:xfrm>
            <a:prstGeom prst="rect">
              <a:avLst/>
            </a:prstGeom>
          </p:spPr>
        </p:pic>
        <p:sp>
          <p:nvSpPr>
            <p:cNvPr id="4" name="Text Box 34"/>
            <p:cNvSpPr txBox="1">
              <a:spLocks noChangeArrowheads="1"/>
            </p:cNvSpPr>
            <p:nvPr/>
          </p:nvSpPr>
          <p:spPr bwMode="auto">
            <a:xfrm>
              <a:off x="2152515" y="1287881"/>
              <a:ext cx="770701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0" dirty="0">
                  <a:solidFill>
                    <a:srgbClr val="060606"/>
                  </a:solidFill>
                </a:rPr>
                <a:t>CALICE </a:t>
              </a:r>
              <a:r>
                <a:rPr lang="en-US" sz="1000" b="0" dirty="0" smtClean="0">
                  <a:solidFill>
                    <a:srgbClr val="060606"/>
                  </a:solidFill>
                </a:rPr>
                <a:t>T3B</a:t>
              </a:r>
              <a:endParaRPr lang="en-US" sz="1000" b="0" dirty="0">
                <a:solidFill>
                  <a:srgbClr val="060606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94767" y="942301"/>
            <a:ext cx="4320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Measure the time structure of the signal within hadron showers</a:t>
            </a:r>
            <a:endParaRPr lang="en-US" dirty="0"/>
          </a:p>
        </p:txBody>
      </p:sp>
      <p:pic>
        <p:nvPicPr>
          <p:cNvPr id="27" name="Picture 26" descr="t3b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24" y="363370"/>
            <a:ext cx="3988390" cy="349924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058306"/>
            <a:ext cx="3957533" cy="279969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1294" y="4234776"/>
            <a:ext cx="3648265" cy="2623224"/>
          </a:xfrm>
          <a:prstGeom prst="rect">
            <a:avLst/>
          </a:prstGeom>
        </p:spPr>
      </p:pic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7</a:t>
            </a:fld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094988" y="6076230"/>
            <a:ext cx="121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w/ W - AHCAL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7168791" y="5750211"/>
            <a:ext cx="121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w/ W - AHCAL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7774085" y="3474982"/>
            <a:ext cx="12105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w/ W - AHCAL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3999135" y="3782759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F. 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963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4831" y="45361"/>
            <a:ext cx="8504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Forward </a:t>
            </a:r>
            <a:r>
              <a:rPr lang="en-US" sz="2400" dirty="0" err="1" smtClean="0">
                <a:latin typeface="Britannic Bold"/>
                <a:cs typeface="Britannic Bold"/>
              </a:rPr>
              <a:t>Calorimetry</a:t>
            </a:r>
            <a:r>
              <a:rPr lang="en-US" sz="2400" dirty="0" smtClean="0">
                <a:latin typeface="Britannic Bold"/>
                <a:cs typeface="Britannic Bold"/>
              </a:rPr>
              <a:t> </a:t>
            </a:r>
            <a:r>
              <a:rPr lang="en-US" sz="2400" dirty="0">
                <a:latin typeface="Britannic Bold"/>
                <a:cs typeface="Britannic Bold"/>
              </a:rPr>
              <a:t> </a:t>
            </a:r>
            <a:r>
              <a:rPr lang="en-US" sz="2400" dirty="0" smtClean="0">
                <a:latin typeface="Britannic Bold"/>
                <a:cs typeface="Britannic Bold"/>
              </a:rPr>
              <a:t>                       </a:t>
            </a:r>
            <a:r>
              <a:rPr lang="en-US" sz="2400" dirty="0" err="1" smtClean="0">
                <a:latin typeface="Britannic Bold"/>
                <a:cs typeface="Britannic Bold"/>
              </a:rPr>
              <a:t>SiD</a:t>
            </a:r>
            <a:r>
              <a:rPr lang="en-US" sz="2400" dirty="0" smtClean="0">
                <a:latin typeface="Britannic Bold"/>
                <a:cs typeface="Britannic Bold"/>
              </a:rPr>
              <a:t> </a:t>
            </a:r>
            <a:r>
              <a:rPr lang="en-US" sz="2400" dirty="0" err="1" smtClean="0">
                <a:latin typeface="Britannic Bold"/>
                <a:cs typeface="Britannic Bold"/>
              </a:rPr>
              <a:t>Muon</a:t>
            </a:r>
            <a:r>
              <a:rPr lang="en-US" sz="2400" dirty="0" smtClean="0">
                <a:latin typeface="Britannic Bold"/>
                <a:cs typeface="Britannic Bold"/>
              </a:rPr>
              <a:t> Detector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0" y="6488668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Radiation damage studies underway.</a:t>
            </a:r>
            <a:endParaRPr lang="en-US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31" y="500524"/>
            <a:ext cx="4207005" cy="2917551"/>
          </a:xfrm>
          <a:prstGeom prst="rect">
            <a:avLst/>
          </a:prstGeom>
        </p:spPr>
      </p:pic>
      <p:pic>
        <p:nvPicPr>
          <p:cNvPr id="41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99519"/>
            <a:ext cx="4981279" cy="249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5138033" y="1100002"/>
            <a:ext cx="3625070" cy="37729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err="1" smtClean="0">
                <a:solidFill>
                  <a:srgbClr val="FF0000"/>
                </a:solidFill>
                <a:latin typeface="Comic Sans MS" charset="0"/>
              </a:rPr>
              <a:t>SiD</a:t>
            </a:r>
            <a:r>
              <a:rPr lang="en-US" sz="1400" b="1" dirty="0" smtClean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Comic Sans MS" charset="0"/>
              </a:rPr>
              <a:t>Muon</a:t>
            </a:r>
            <a:r>
              <a:rPr lang="en-US" sz="1400" b="1" dirty="0" smtClean="0">
                <a:solidFill>
                  <a:srgbClr val="FF0000"/>
                </a:solidFill>
                <a:latin typeface="Comic Sans MS" charset="0"/>
              </a:rPr>
              <a:t> Detector Baseline Design</a:t>
            </a:r>
            <a:endParaRPr lang="en-US" sz="1400" b="1" dirty="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174489" y="1706830"/>
            <a:ext cx="3764760" cy="1230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2060"/>
                </a:solidFill>
                <a:latin typeface="Comic Sans MS" charset="0"/>
              </a:rPr>
              <a:t>Large planar modules ~ 5.54m X 3.8m ~ 21m</a:t>
            </a:r>
            <a:r>
              <a:rPr lang="en-US" sz="1200" baseline="30000" dirty="0" smtClean="0">
                <a:solidFill>
                  <a:srgbClr val="002060"/>
                </a:solidFill>
                <a:latin typeface="Comic Sans MS" charset="0"/>
              </a:rPr>
              <a:t>2</a:t>
            </a:r>
            <a:r>
              <a:rPr lang="en-US" sz="1200" dirty="0" smtClean="0">
                <a:solidFill>
                  <a:srgbClr val="002060"/>
                </a:solidFill>
                <a:latin typeface="Comic Sans MS" charset="0"/>
              </a:rPr>
              <a:t>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Comic Sans MS" charset="0"/>
              </a:rPr>
              <a:t>Si avalanche photo-diodes-pixelated photon det.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Comic Sans MS" charset="0"/>
              </a:rPr>
              <a:t>Common electronics:  </a:t>
            </a:r>
            <a:r>
              <a:rPr lang="en-US" sz="1200" dirty="0" err="1" smtClean="0">
                <a:solidFill>
                  <a:srgbClr val="002060"/>
                </a:solidFill>
                <a:latin typeface="Comic Sans MS" charset="0"/>
              </a:rPr>
              <a:t>KPiX</a:t>
            </a:r>
            <a:r>
              <a:rPr lang="en-US" sz="1200" dirty="0" smtClean="0">
                <a:solidFill>
                  <a:srgbClr val="002060"/>
                </a:solidFill>
                <a:latin typeface="Comic Sans MS" charset="0"/>
              </a:rPr>
              <a:t>. </a:t>
            </a:r>
            <a:endParaRPr lang="en-US" sz="1200" dirty="0">
              <a:solidFill>
                <a:srgbClr val="002060"/>
              </a:solidFill>
              <a:latin typeface="Comic Sans MS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0406" y="3855676"/>
            <a:ext cx="3201798" cy="2234023"/>
          </a:xfrm>
          <a:prstGeom prst="rect">
            <a:avLst/>
          </a:prstGeom>
        </p:spPr>
      </p:pic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8</a:t>
            </a:fld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8746" y="3458149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E. Fisk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978225" y="6098020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Baskerville"/>
                <a:cs typeface="Baskerville"/>
              </a:rPr>
              <a:t>W. </a:t>
            </a:r>
            <a:r>
              <a:rPr lang="en-US" dirty="0" err="1" smtClean="0">
                <a:latin typeface="Baskerville"/>
                <a:cs typeface="Baskerville"/>
              </a:rPr>
              <a:t>Lohmann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42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4831" y="192784"/>
            <a:ext cx="8504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Britannic Bold"/>
                <a:cs typeface="Britannic Bold"/>
              </a:rPr>
              <a:t>Conclusions and Outlook</a:t>
            </a:r>
          </a:p>
          <a:p>
            <a:endParaRPr lang="en-US" u="sng" dirty="0" smtClean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6677" y="924756"/>
            <a:ext cx="831288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dirty="0" smtClean="0"/>
              <a:t>Several projects at different stages of prototyping.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Full scale beam test series completed for all major technologies. 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First test beam results from 2</a:t>
            </a:r>
            <a:r>
              <a:rPr lang="en-US" baseline="30000" dirty="0" smtClean="0"/>
              <a:t>nd</a:t>
            </a:r>
            <a:r>
              <a:rPr lang="en-US" dirty="0" smtClean="0"/>
              <a:t> generation prototypes addressing integration issues available.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Viability of PFAs and imaging </a:t>
            </a:r>
            <a:r>
              <a:rPr lang="en-US" dirty="0" err="1" smtClean="0"/>
              <a:t>calorimetry</a:t>
            </a:r>
            <a:r>
              <a:rPr lang="en-US" dirty="0" smtClean="0"/>
              <a:t> not questioned anymore. 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 smtClean="0"/>
              <a:t>No expectation of breakthrough in basic principles and technology in the near future.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BUT</a:t>
            </a:r>
            <a:r>
              <a:rPr lang="en-US" dirty="0" smtClean="0"/>
              <a:t>, the calorimeters already started to produce unprecedented physics results well before collider detector integration. </a:t>
            </a:r>
          </a:p>
          <a:p>
            <a:pPr marL="285750" indent="-285750" algn="just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4429D-8057-7849-9994-578020A61C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9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2435</TotalTime>
  <Words>446</Words>
  <Application>Microsoft Macintosh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Microsoft Equation</vt:lpstr>
      <vt:lpstr>Summary of Calorimetry/Muon Sessions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(a scientific approach to the)  Summary of Calorimetry/Muon Sessions</dc:title>
  <dc:creator>Burak Bilki</dc:creator>
  <cp:lastModifiedBy>Burak Bilki</cp:lastModifiedBy>
  <cp:revision>130</cp:revision>
  <dcterms:created xsi:type="dcterms:W3CDTF">2012-10-24T07:20:25Z</dcterms:created>
  <dcterms:modified xsi:type="dcterms:W3CDTF">2012-10-25T23:55:54Z</dcterms:modified>
</cp:coreProperties>
</file>