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5" r:id="rId3"/>
    <p:sldId id="266" r:id="rId4"/>
    <p:sldId id="267" r:id="rId5"/>
    <p:sldId id="268" r:id="rId6"/>
    <p:sldId id="269" r:id="rId7"/>
    <p:sldId id="260" r:id="rId8"/>
    <p:sldId id="276" r:id="rId9"/>
    <p:sldId id="277" r:id="rId10"/>
    <p:sldId id="278" r:id="rId11"/>
    <p:sldId id="281" r:id="rId12"/>
    <p:sldId id="270" r:id="rId13"/>
    <p:sldId id="280" r:id="rId14"/>
    <p:sldId id="263" r:id="rId15"/>
    <p:sldId id="271" r:id="rId16"/>
    <p:sldId id="262" r:id="rId17"/>
    <p:sldId id="285" r:id="rId18"/>
    <p:sldId id="283" r:id="rId19"/>
    <p:sldId id="274" r:id="rId20"/>
    <p:sldId id="264" r:id="rId21"/>
    <p:sldId id="286" r:id="rId22"/>
    <p:sldId id="273" r:id="rId23"/>
  </p:sldIdLst>
  <p:sldSz cx="9144000" cy="6858000" type="screen4x3"/>
  <p:notesSz cx="6858000" cy="9144000"/>
  <p:embeddedFontLst>
    <p:embeddedFont>
      <p:font typeface="宋体" pitchFamily="2" charset="-122"/>
      <p:regular r:id="rId26"/>
    </p:embeddedFon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Cambria Math" pitchFamily="18" charset="0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660"/>
  </p:normalViewPr>
  <p:slideViewPr>
    <p:cSldViewPr>
      <p:cViewPr varScale="1">
        <p:scale>
          <a:sx n="82" d="100"/>
          <a:sy n="82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7D8DD-0C6F-4063-A326-552772BEDBA4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Update on the Development of Coated Cavities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51239-63AD-416C-BB40-92BC4F2D30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38446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0A2FC-1FAB-404D-85BE-568AF206C825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Update on the Development of Coated Cavities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227E6-F801-4AFD-9362-EDF28CD9E8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0792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227E6-F801-4AFD-9362-EDF28CD9E8F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on the Development of Coated Cavities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77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9010D2-5A47-4075-AD78-0D494AC8E74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on the Development of Coated Cavities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50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508B0-3EC9-44E8-93F9-4F25E5D62C8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6353628"/>
            <a:ext cx="457200" cy="457200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609600" y="6477000"/>
            <a:ext cx="7924800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283" y="-15411"/>
            <a:ext cx="6195317" cy="948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9" name="Picture 4" descr="http://tw.rpi.edu/img_org/doe-logo.jp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" y="6316026"/>
            <a:ext cx="474217" cy="47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2.png"/><Relationship Id="rId7" Type="http://schemas.openxmlformats.org/officeDocument/2006/relationships/image" Target="../media/image2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3400" y="6409730"/>
            <a:ext cx="8153400" cy="2072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8929" y="2743200"/>
            <a:ext cx="5546271" cy="1470025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tx1"/>
                </a:solidFill>
              </a:rPr>
              <a:t>Update on </a:t>
            </a:r>
            <a:r>
              <a:rPr lang="en-US" smtClean="0">
                <a:solidFill>
                  <a:schemeClr val="tx1"/>
                </a:solidFill>
              </a:rPr>
              <a:t>the Development </a:t>
            </a:r>
            <a:r>
              <a:rPr lang="en-US">
                <a:solidFill>
                  <a:schemeClr val="tx1"/>
                </a:solidFill>
              </a:rPr>
              <a:t>of C</a:t>
            </a:r>
            <a:r>
              <a:rPr lang="en-US" smtClean="0">
                <a:solidFill>
                  <a:schemeClr val="tx1"/>
                </a:solidFill>
              </a:rPr>
              <a:t>oated Cavities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143000"/>
          </a:xfrm>
        </p:spPr>
        <p:txBody>
          <a:bodyPr/>
          <a:lstStyle/>
          <a:p>
            <a:r>
              <a:rPr lang="en-US"/>
              <a:t>New </a:t>
            </a:r>
            <a:r>
              <a:rPr lang="en-US" smtClean="0"/>
              <a:t>Results </a:t>
            </a:r>
            <a:r>
              <a:rPr lang="en-US"/>
              <a:t>from 1-cell</a:t>
            </a:r>
            <a:br>
              <a:rPr lang="en-US"/>
            </a:br>
            <a:r>
              <a:rPr lang="en-US" smtClean="0"/>
              <a:t>Cavities </a:t>
            </a:r>
            <a:r>
              <a:rPr lang="en-US"/>
              <a:t>at Cornell and JLab</a:t>
            </a:r>
          </a:p>
        </p:txBody>
      </p:sp>
      <p:sp>
        <p:nvSpPr>
          <p:cNvPr id="4" name="Rectangle 3"/>
          <p:cNvSpPr/>
          <p:nvPr/>
        </p:nvSpPr>
        <p:spPr>
          <a:xfrm>
            <a:off x="1981200" y="5410200"/>
            <a:ext cx="518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mtClean="0"/>
              <a:t>Sam </a:t>
            </a:r>
            <a:r>
              <a:rPr lang="en-US" smtClean="0"/>
              <a:t>Posen, </a:t>
            </a:r>
            <a:r>
              <a:rPr lang="en-US" smtClean="0"/>
              <a:t>Cornell University</a:t>
            </a:r>
          </a:p>
          <a:p>
            <a:pPr algn="ctr"/>
            <a:r>
              <a:rPr lang="en-US" smtClean="0"/>
              <a:t>May 28, 2013</a:t>
            </a:r>
          </a:p>
          <a:p>
            <a:pPr algn="ctr"/>
            <a:r>
              <a:rPr lang="en-US" smtClean="0"/>
              <a:t>Linear Collider 2013</a:t>
            </a:r>
          </a:p>
        </p:txBody>
      </p:sp>
      <p:pic>
        <p:nvPicPr>
          <p:cNvPr id="5" name="Picture 3" descr="\\SAMBA\accsrf\Sam\Pictures\ERL1-5\First Oxipolish\Mpi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990600"/>
            <a:ext cx="236220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SAMBA\accsrf\Sam\Pictures\ERL1-5\Coatings\First Coating\After Coating\IMGP129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65" b="15546"/>
          <a:stretch/>
        </p:blipFill>
        <p:spPr bwMode="auto">
          <a:xfrm rot="5400000">
            <a:off x="2947728" y="1362055"/>
            <a:ext cx="1614727" cy="87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SAMBA\accsrf\Sam\USER_LOCAL\Research\Nb3Sn\Surface Analysis\ERL1-5 witness coating 2\FIB\sep93\after 20n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90600"/>
            <a:ext cx="1981200" cy="182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Work\My Projects\Nb3Sn cavity\BES-ICS project\2013\May\Nb3SN Insert(1)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5" t="6449" r="40092" b="688"/>
          <a:stretch/>
        </p:blipFill>
        <p:spPr bwMode="auto">
          <a:xfrm>
            <a:off x="76200" y="2890774"/>
            <a:ext cx="1692729" cy="338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\\SAMBA\accsrf\Sam\Pictures\CavityInsertAssembly\inserting to furnace for calibration\Copy of IMGP115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55"/>
          <a:stretch/>
        </p:blipFill>
        <p:spPr bwMode="auto">
          <a:xfrm>
            <a:off x="7239000" y="2844474"/>
            <a:ext cx="1785939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\\SAMBA\accsrf\Sam\Pictures\ERL1-5\Coatings\First Coating\Compare to Other Cav\IMGP1374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7" t="3650" r="25000" b="4021"/>
          <a:stretch/>
        </p:blipFill>
        <p:spPr bwMode="auto">
          <a:xfrm>
            <a:off x="4579270" y="990600"/>
            <a:ext cx="1332505" cy="161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57200" y="63246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/>
              <a:t>This work is supported by NSF</a:t>
            </a:r>
            <a:r>
              <a:rPr lang="en-US" sz="1400"/>
              <a:t> </a:t>
            </a:r>
            <a:r>
              <a:rPr lang="en-US" sz="1400" smtClean="0"/>
              <a:t>PHY-0841213 and DOE</a:t>
            </a:r>
            <a:r>
              <a:rPr lang="en-US" sz="1400"/>
              <a:t> </a:t>
            </a:r>
            <a:r>
              <a:rPr lang="en-US" sz="1400"/>
              <a:t>DE-SC0002329</a:t>
            </a:r>
            <a:r>
              <a:rPr lang="en-US" sz="1400"/>
              <a:t>. </a:t>
            </a:r>
            <a:r>
              <a:rPr lang="en-US" sz="1400" smtClean="0"/>
              <a:t>This work made </a:t>
            </a:r>
            <a:r>
              <a:rPr lang="en-US" sz="1400"/>
              <a:t>use of the Cornell Center for Materials Research Shared Facilities which are supported through the NSF MRSEC program (DMR-1120296).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09600" y="6331350"/>
            <a:ext cx="7924800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219200"/>
            <a:ext cx="82296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Preliminary studies with samples have been done. </a:t>
            </a:r>
          </a:p>
          <a:p>
            <a:endParaRPr lang="en-US" sz="2400" dirty="0" smtClean="0"/>
          </a:p>
          <a:p>
            <a:r>
              <a:rPr lang="en-US" sz="2400" dirty="0" smtClean="0"/>
              <a:t>The horizontal insert has been built and inserted in the furnace. The first furnace run is being done.</a:t>
            </a:r>
          </a:p>
          <a:p>
            <a:endParaRPr lang="en-US" sz="2400" dirty="0" smtClean="0"/>
          </a:p>
          <a:p>
            <a:r>
              <a:rPr lang="en-US" sz="2400" dirty="0" smtClean="0"/>
              <a:t>R&amp;D furnace for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development has been ordered in October 2012. It is expected to be delivered in August 2013.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508B0-3EC9-44E8-93F9-4F25E5D62C84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64770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133600" y="6492875"/>
            <a:ext cx="5105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Slides Courtesy of Grigory Eremeev - Coated Cavities - LC2013</a:t>
            </a:r>
            <a:endParaRPr lang="en-US"/>
          </a:p>
        </p:txBody>
      </p:sp>
      <p:pic>
        <p:nvPicPr>
          <p:cNvPr id="10" name="Picture 4" descr="http://tw.rpi.edu/img_org/doe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" y="6316026"/>
            <a:ext cx="474217" cy="47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9" r="49017"/>
          <a:stretch/>
        </p:blipFill>
        <p:spPr bwMode="auto">
          <a:xfrm>
            <a:off x="6350" y="0"/>
            <a:ext cx="1663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http://www.jlab.org/div_dept/dir_off/public_affairs/logo/JLab_logo_black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40000"/>
              </a:clrFrom>
              <a:clrTo>
                <a:srgbClr val="04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36" y="201251"/>
            <a:ext cx="1803864" cy="52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5181600" cy="914400"/>
          </a:xfrm>
        </p:spPr>
        <p:txBody>
          <a:bodyPr>
            <a:normAutofit/>
          </a:bodyPr>
          <a:lstStyle/>
          <a:p>
            <a:r>
              <a:rPr lang="en-US" smtClean="0"/>
              <a:t>Current Status at JLab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72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Cornell </a:t>
            </a:r>
            <a:r>
              <a:rPr lang="en-US" sz="3600" smtClean="0"/>
              <a:t>Cavity Coating </a:t>
            </a:r>
            <a:r>
              <a:rPr lang="en-US" sz="3600"/>
              <a:t>Chamber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0AC4-7BDD-44EF-9655-BB2819867F8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2" descr="\\SAMBA\accsrf\Sam\Pictures\CavityInsertAssembly\inserting to furnace for calibration\Copy of IMGP115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55"/>
          <a:stretch/>
        </p:blipFill>
        <p:spPr bwMode="auto">
          <a:xfrm>
            <a:off x="533400" y="1524000"/>
            <a:ext cx="25400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38800" y="1114961"/>
            <a:ext cx="3381303" cy="1323439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smtClean="0"/>
              <a:t>Degas: 1 day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smtClean="0"/>
              <a:t>Nucleation: 5 hours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smtClean="0"/>
              <a:t>Coating: 3 hours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smtClean="0"/>
              <a:t>Surface diffusion: 0.5 hours</a:t>
            </a:r>
            <a:endParaRPr lang="en-US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7787" y="5213483"/>
            <a:ext cx="1827213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2400" dirty="0" smtClean="0"/>
              <a:t>UHV Furnace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1295400"/>
            <a:ext cx="2697548" cy="707886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Copper transition weld from stainless to </a:t>
            </a:r>
            <a:r>
              <a:rPr lang="en-US" sz="2000" b="1" dirty="0" err="1" smtClean="0"/>
              <a:t>Nb</a:t>
            </a:r>
            <a:endParaRPr lang="en-US" sz="20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847680" y="1447800"/>
            <a:ext cx="971720" cy="415836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C:\Users\sep93\Documents\xsection_model4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0"/>
          <a:stretch/>
        </p:blipFill>
        <p:spPr bwMode="auto">
          <a:xfrm>
            <a:off x="6801960" y="2682395"/>
            <a:ext cx="2342040" cy="348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\\SAMBA\accsrf\Sam\Pictures\CavityInsertAssembly\Fully Assembled\IMGP121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61" r="23946" b="17625"/>
          <a:stretch/>
        </p:blipFill>
        <p:spPr bwMode="auto">
          <a:xfrm rot="5400000">
            <a:off x="3830686" y="3464789"/>
            <a:ext cx="3220125" cy="188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410306" y="6019800"/>
            <a:ext cx="1733694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Tin Container</a:t>
            </a:r>
            <a:endParaRPr lang="en-US" sz="2000" b="1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8029777" y="5760366"/>
            <a:ext cx="418394" cy="259434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48400" y="5583293"/>
            <a:ext cx="1428894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Tin Heater</a:t>
            </a:r>
            <a:endParaRPr lang="en-US" sz="2000" b="1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649913" y="5583293"/>
            <a:ext cx="685800" cy="200055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906" y="3505200"/>
            <a:ext cx="1733694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Heat Shields</a:t>
            </a:r>
            <a:endParaRPr lang="en-US" sz="2000" b="1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394021" y="2971801"/>
            <a:ext cx="115813" cy="609599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58166" y="4659243"/>
            <a:ext cx="1076541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Heater Power</a:t>
            </a:r>
            <a:endParaRPr lang="en-US" sz="2000" b="1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6248400" y="5169167"/>
            <a:ext cx="250826" cy="88633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5957925" y="4434375"/>
            <a:ext cx="494830" cy="31427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125613" y="3352800"/>
            <a:ext cx="1352694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Tungsten Supports</a:t>
            </a:r>
            <a:endParaRPr lang="en-US" sz="2000" b="1"/>
          </a:p>
        </p:txBody>
      </p:sp>
      <p:cxnSp>
        <p:nvCxnSpPr>
          <p:cNvPr id="27" name="Straight Arrow Connector 26"/>
          <p:cNvCxnSpPr>
            <a:stCxn id="26" idx="2"/>
          </p:cNvCxnSpPr>
          <p:nvPr/>
        </p:nvCxnSpPr>
        <p:spPr>
          <a:xfrm>
            <a:off x="6801960" y="4060686"/>
            <a:ext cx="1351440" cy="1197114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819400" y="2133600"/>
            <a:ext cx="1193797" cy="132343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Cavity Temp Thermo-couples</a:t>
            </a:r>
            <a:endParaRPr lang="en-US" sz="2000" b="1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962400" y="3205371"/>
            <a:ext cx="762000" cy="528429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962400" y="3321217"/>
            <a:ext cx="685800" cy="945983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6" descr="\\SAMBA\accsrf\Sam\Pictures\CavityInsertAssembly\heater thermocouples\IMGP117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783" y="5382857"/>
            <a:ext cx="13716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Bent-Up Arrow 31"/>
          <p:cNvSpPr/>
          <p:nvPr/>
        </p:nvSpPr>
        <p:spPr>
          <a:xfrm>
            <a:off x="4464785" y="6019800"/>
            <a:ext cx="1202662" cy="379340"/>
          </a:xfrm>
          <a:prstGeom prst="bentUpArrow">
            <a:avLst>
              <a:gd name="adj1" fmla="val 34876"/>
              <a:gd name="adj2" fmla="val 35588"/>
              <a:gd name="adj3" fmla="val 3002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149603" y="3962400"/>
            <a:ext cx="1193797" cy="132343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Heater Temp Thermo-couples</a:t>
            </a:r>
            <a:endParaRPr lang="en-US" sz="2000" b="1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3588483" y="5285839"/>
            <a:ext cx="0" cy="611368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817083" y="5271296"/>
            <a:ext cx="0" cy="454397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695279" y="5583293"/>
            <a:ext cx="148859" cy="436508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1173" y="1194137"/>
            <a:ext cx="1219200" cy="1015663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Flange to UHV furnace</a:t>
            </a:r>
            <a:endParaRPr lang="en-US" sz="2000" b="1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990600" y="1535837"/>
            <a:ext cx="403421" cy="119881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Cornell Cavity Testing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0600"/>
                <a:ext cx="5257800" cy="3733800"/>
              </a:xfrm>
            </p:spPr>
            <p:txBody>
              <a:bodyPr>
                <a:normAutofit/>
              </a:bodyPr>
              <a:lstStyle/>
              <a:p>
                <a:r>
                  <a:rPr lang="en-US" smtClean="0"/>
                  <a:t>One cavity has been coated: ERL shape (similar to ILC), single cell, 1.3 GHz</a:t>
                </a:r>
              </a:p>
              <a:p>
                <a:r>
                  <a:rPr lang="en-US" smtClean="0"/>
                  <a:t>Tested after very slow cool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≳ </m:t>
                    </m:r>
                  </m:oMath>
                </a14:m>
                <a:r>
                  <a:rPr lang="en-US" smtClean="0"/>
                  <a:t>6 min/K) with T-map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0600"/>
                <a:ext cx="5257800" cy="3733800"/>
              </a:xfrm>
              <a:blipFill rotWithShape="1">
                <a:blip r:embed="rId2"/>
                <a:stretch>
                  <a:fillRect l="-2549" t="-2124" r="-27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2" descr="\\SAMBA\accsrf\Sam\Pictures\ERL1-5\Coatings\First Coating\After Coating\IMGP129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" t="12465" b="15546"/>
          <a:stretch/>
        </p:blipFill>
        <p:spPr bwMode="auto">
          <a:xfrm rot="5400000">
            <a:off x="4800599" y="2394857"/>
            <a:ext cx="5072743" cy="278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\\SAMBA\accsrf\Sam\Pictures\ERL1-5\Coatings\First Coating\After Coating\IMGP131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66"/>
          <a:stretch/>
        </p:blipFill>
        <p:spPr bwMode="auto">
          <a:xfrm>
            <a:off x="1371600" y="3743881"/>
            <a:ext cx="3898159" cy="25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1000" y="4267200"/>
            <a:ext cx="1295400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Looking down into cavity from above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Cornell Cavity </a:t>
            </a:r>
            <a:r>
              <a:rPr lang="en-US" smtClean="0"/>
              <a:t>Testing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4832424" cy="5334000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Some very positive results:</a:t>
            </a:r>
          </a:p>
          <a:p>
            <a:pPr lvl="1"/>
            <a:r>
              <a:rPr lang="en-US"/>
              <a:t>Very high T</a:t>
            </a:r>
            <a:r>
              <a:rPr lang="en-US" baseline="-25000"/>
              <a:t>c</a:t>
            </a:r>
          </a:p>
          <a:p>
            <a:pPr lvl="1"/>
            <a:r>
              <a:rPr lang="en-US"/>
              <a:t>Reaches mid-field range without quenching</a:t>
            </a:r>
          </a:p>
          <a:p>
            <a:pPr lvl="1"/>
            <a:r>
              <a:rPr lang="en-US"/>
              <a:t>4.2 K Q</a:t>
            </a:r>
            <a:r>
              <a:rPr lang="en-US" baseline="-25000"/>
              <a:t>0</a:t>
            </a:r>
            <a:r>
              <a:rPr lang="en-US"/>
              <a:t> is much higher than a similar Nb cavity</a:t>
            </a:r>
          </a:p>
          <a:p>
            <a:pPr lvl="1"/>
            <a:r>
              <a:rPr lang="en-US"/>
              <a:t>Most of cavity shows little heating in T-map</a:t>
            </a:r>
          </a:p>
          <a:p>
            <a:r>
              <a:rPr lang="en-US"/>
              <a:t>Some problems to work on:</a:t>
            </a:r>
          </a:p>
          <a:p>
            <a:pPr lvl="1"/>
            <a:r>
              <a:rPr lang="en-US"/>
              <a:t>Residual resistance higher than Wuppertal cavities</a:t>
            </a:r>
          </a:p>
          <a:p>
            <a:pPr lvl="1"/>
            <a:r>
              <a:rPr lang="en-US"/>
              <a:t>Some bad spots on T-map</a:t>
            </a:r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" name="Picture 2" descr="\\SAMBA\accsrf\Sam\Pictures\ERL1-5\Coatings\First Coating\Compare to Other Cav\IMGP137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7" t="3650" r="25000" b="4021"/>
          <a:stretch/>
        </p:blipFill>
        <p:spPr bwMode="auto">
          <a:xfrm>
            <a:off x="4876800" y="1143000"/>
            <a:ext cx="4159176" cy="504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48106" y="5638800"/>
            <a:ext cx="1733694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Nb</a:t>
            </a:r>
            <a:r>
              <a:rPr lang="en-US" sz="2000" b="1" baseline="-25000" smtClean="0"/>
              <a:t>3</a:t>
            </a:r>
            <a:r>
              <a:rPr lang="en-US" sz="2000" b="1" smtClean="0"/>
              <a:t>Sn-coated</a:t>
            </a:r>
            <a:endParaRPr lang="en-US" sz="2000" b="1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096000" y="4691745"/>
            <a:ext cx="225239" cy="947055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43800" y="4800600"/>
            <a:ext cx="137160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Standard Nb cavity</a:t>
            </a:r>
            <a:endParaRPr lang="en-US" sz="2000" b="1"/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flipH="1" flipV="1">
            <a:off x="7924800" y="4234545"/>
            <a:ext cx="304800" cy="566055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499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 vs 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2590800" cy="5410200"/>
          </a:xfrm>
        </p:spPr>
        <p:txBody>
          <a:bodyPr>
            <a:normAutofit fontScale="85000" lnSpcReduction="10000"/>
          </a:bodyPr>
          <a:lstStyle/>
          <a:p>
            <a:r>
              <a:rPr lang="en-US" smtClean="0"/>
              <a:t>Network analyzer used to follow resonance during cooldown</a:t>
            </a:r>
          </a:p>
          <a:p>
            <a:r>
              <a:rPr lang="en-US" smtClean="0"/>
              <a:t>Temperature given by 3 cernox sensors over cavity surface (close agreement between sensors)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" t="4537" r="6387" b="2708"/>
          <a:stretch/>
        </p:blipFill>
        <p:spPr bwMode="auto">
          <a:xfrm>
            <a:off x="3276600" y="1447800"/>
            <a:ext cx="545567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38800" y="4321314"/>
            <a:ext cx="2057399" cy="707886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Very high T</a:t>
            </a:r>
            <a:r>
              <a:rPr lang="en-US" sz="2000" baseline="-25000" smtClean="0"/>
              <a:t>C</a:t>
            </a:r>
            <a:r>
              <a:rPr lang="en-US" sz="2000" smtClean="0"/>
              <a:t>, close to 18.0 K!</a:t>
            </a:r>
            <a:endParaRPr lang="en-US" sz="200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620000" y="4953000"/>
            <a:ext cx="304800" cy="30480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14800" y="3124200"/>
            <a:ext cx="2057399" cy="1015663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No observed freq shift near Nb T</a:t>
            </a:r>
            <a:r>
              <a:rPr lang="en-US" sz="2000" baseline="-25000" smtClean="0"/>
              <a:t>c</a:t>
            </a:r>
            <a:r>
              <a:rPr lang="en-US" sz="2000" smtClean="0"/>
              <a:t>! (shielding is good)</a:t>
            </a:r>
            <a:endParaRPr lang="en-US" sz="2000"/>
          </a:p>
        </p:txBody>
      </p:sp>
      <p:cxnSp>
        <p:nvCxnSpPr>
          <p:cNvPr id="11" name="Straight Arrow Connector 10"/>
          <p:cNvCxnSpPr>
            <a:stCxn id="10" idx="0"/>
          </p:cNvCxnSpPr>
          <p:nvPr/>
        </p:nvCxnSpPr>
        <p:spPr>
          <a:xfrm flipV="1">
            <a:off x="5143500" y="2590801"/>
            <a:ext cx="114300" cy="533399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685800"/>
            <a:ext cx="8029575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 vs 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" y="4083784"/>
            <a:ext cx="1981200" cy="163121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Strong improvement compared to Nb in 4.2 K Q</a:t>
            </a:r>
            <a:r>
              <a:rPr lang="en-US" sz="2000" baseline="-25000" smtClean="0"/>
              <a:t>0</a:t>
            </a:r>
            <a:r>
              <a:rPr lang="en-US" sz="2000" smtClean="0"/>
              <a:t> (Nb ~</a:t>
            </a:r>
            <a:r>
              <a:rPr lang="en-US" sz="2000" smtClean="0"/>
              <a:t>3-5x10</a:t>
            </a:r>
            <a:r>
              <a:rPr lang="en-US" sz="2000" baseline="30000" smtClean="0"/>
              <a:t>8</a:t>
            </a:r>
            <a:r>
              <a:rPr lang="en-US" sz="2000" smtClean="0"/>
              <a:t>)</a:t>
            </a:r>
            <a:endParaRPr lang="en-US" sz="2000"/>
          </a:p>
        </p:txBody>
      </p:sp>
      <p:sp>
        <p:nvSpPr>
          <p:cNvPr id="8" name="TextBox 7"/>
          <p:cNvSpPr txBox="1"/>
          <p:nvPr/>
        </p:nvSpPr>
        <p:spPr>
          <a:xfrm>
            <a:off x="76200" y="1246800"/>
            <a:ext cx="1981200" cy="193899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Indication of residual resistance: T-maps on next slide show heating pattern</a:t>
            </a:r>
            <a:endParaRPr lang="en-US" sz="2000"/>
          </a:p>
        </p:txBody>
      </p:sp>
      <p:sp>
        <p:nvSpPr>
          <p:cNvPr id="9" name="TextBox 8"/>
          <p:cNvSpPr txBox="1"/>
          <p:nvPr/>
        </p:nvSpPr>
        <p:spPr>
          <a:xfrm>
            <a:off x="6781800" y="1323000"/>
            <a:ext cx="1981200" cy="163121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Similar Q-slope is observed, so we can begin to investigate its origin!</a:t>
            </a:r>
            <a:endParaRPr lang="en-US" sz="200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057400" y="4226292"/>
            <a:ext cx="1676400" cy="498108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943100" y="2774216"/>
            <a:ext cx="1028700" cy="1111984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Left Brace 13"/>
          <p:cNvSpPr/>
          <p:nvPr/>
        </p:nvSpPr>
        <p:spPr>
          <a:xfrm>
            <a:off x="2971800" y="3733800"/>
            <a:ext cx="228600" cy="492492"/>
          </a:xfrm>
          <a:prstGeom prst="leftBrace">
            <a:avLst>
              <a:gd name="adj1" fmla="val 25000"/>
              <a:gd name="adj2" fmla="val 44843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T-maps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07151"/>
            <a:ext cx="8305800" cy="1641249"/>
          </a:xfrm>
        </p:spPr>
        <p:txBody>
          <a:bodyPr>
            <a:normAutofit fontScale="92500" lnSpcReduction="10000"/>
          </a:bodyPr>
          <a:lstStyle/>
          <a:p>
            <a:r>
              <a:rPr lang="en-US" smtClean="0"/>
              <a:t>Cavity at 2.0 K, 9 MV/m, </a:t>
            </a:r>
            <a:r>
              <a:rPr lang="en-US" smtClean="0"/>
              <a:t>Q = 1.4x10</a:t>
            </a:r>
            <a:r>
              <a:rPr lang="en-US" baseline="30000" smtClean="0"/>
              <a:t>9</a:t>
            </a:r>
            <a:endParaRPr lang="en-US"/>
          </a:p>
          <a:p>
            <a:r>
              <a:rPr lang="en-US"/>
              <a:t>White indicates bad channel or R</a:t>
            </a:r>
            <a:r>
              <a:rPr lang="en-US" baseline="-25000"/>
              <a:t>s</a:t>
            </a:r>
            <a:r>
              <a:rPr lang="en-US"/>
              <a:t> very close to 0</a:t>
            </a:r>
          </a:p>
          <a:p>
            <a:r>
              <a:rPr lang="en-US" smtClean="0"/>
              <a:t>Tmap indicates bad spots with very large R</a:t>
            </a:r>
            <a:r>
              <a:rPr lang="en-US" baseline="-25000" smtClean="0"/>
              <a:t>s</a:t>
            </a:r>
            <a:endParaRPr lang="en-US" baseline="-25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7" t="20795" r="1740" b="2321"/>
          <a:stretch/>
        </p:blipFill>
        <p:spPr bwMode="auto">
          <a:xfrm>
            <a:off x="152401" y="1143000"/>
            <a:ext cx="7772400" cy="299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48601" y="1761756"/>
            <a:ext cx="1295400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Q -&gt; 1x10</a:t>
            </a:r>
            <a:r>
              <a:rPr lang="en-US" sz="2000" baseline="30000" smtClean="0"/>
              <a:t>8</a:t>
            </a:r>
            <a:endParaRPr lang="en-US" sz="2000" baseline="3000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7048500" y="1961811"/>
            <a:ext cx="800101" cy="200055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48600" y="3736462"/>
            <a:ext cx="1295400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Q -&gt; 1x10</a:t>
            </a:r>
            <a:r>
              <a:rPr lang="en-US" sz="2000" baseline="30000" smtClean="0"/>
              <a:t>9</a:t>
            </a:r>
            <a:endParaRPr lang="en-US" sz="2000" baseline="30000"/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 flipV="1">
            <a:off x="7048499" y="3581400"/>
            <a:ext cx="800101" cy="355117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848601" y="3181290"/>
            <a:ext cx="1295400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Q -&gt; 3x10</a:t>
            </a:r>
            <a:r>
              <a:rPr lang="en-US" sz="2000" baseline="30000" smtClean="0"/>
              <a:t>8</a:t>
            </a:r>
            <a:endParaRPr lang="en-US" sz="2000" baseline="3000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7048502" y="3276600"/>
            <a:ext cx="800099" cy="136916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T-maps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1885" y="4267200"/>
                <a:ext cx="8447315" cy="220980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b="1" smtClean="0"/>
                  <a:t>Subsection</a:t>
                </a:r>
                <a:r>
                  <a:rPr lang="en-US" smtClean="0"/>
                  <a:t>: 80% of resistors with the lowest R</a:t>
                </a:r>
                <a:r>
                  <a:rPr lang="en-US" baseline="-25000" smtClean="0"/>
                  <a:t>s</a:t>
                </a:r>
              </a:p>
              <a:p>
                <a:r>
                  <a:rPr lang="en-US" smtClean="0"/>
                  <a:t>G/Mean</a:t>
                </a:r>
                <a:r>
                  <a:rPr lang="en-US" smtClean="0"/>
                  <a:t>(|R</a:t>
                </a:r>
                <a:r>
                  <a:rPr lang="en-US" baseline="-25000" smtClean="0"/>
                  <a:t>s</a:t>
                </a:r>
                <a:r>
                  <a:rPr lang="en-US" smtClean="0"/>
                  <a:t>|)=7.5x10</a:t>
                </a:r>
                <a:r>
                  <a:rPr lang="en-US" baseline="30000" smtClean="0"/>
                  <a:t>9</a:t>
                </a:r>
              </a:p>
              <a:p>
                <a:r>
                  <a:rPr lang="en-US" smtClean="0"/>
                  <a:t>Conclusion: Most of cavity (including an entire half cell!) has very small </a:t>
                </a:r>
                <a:r>
                  <a:rPr lang="en-US" smtClean="0"/>
                  <a:t>R</a:t>
                </a:r>
                <a:r>
                  <a:rPr lang="en-US" baseline="-25000" smtClean="0"/>
                  <a:t>s</a:t>
                </a:r>
                <a:r>
                  <a:rPr lang="en-US" smtClean="0"/>
                  <a:t>: Q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≳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mtClean="0"/>
                  <a:t>7.5x10</a:t>
                </a:r>
                <a:r>
                  <a:rPr lang="en-US" baseline="30000" smtClean="0"/>
                  <a:t>9</a:t>
                </a:r>
                <a:r>
                  <a:rPr lang="en-US" smtClean="0"/>
                  <a:t>, with measurement limited by </a:t>
                </a:r>
                <a:r>
                  <a:rPr lang="en-US" smtClean="0"/>
                  <a:t>noise</a:t>
                </a:r>
                <a:endParaRPr lang="en-US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1885" y="4267200"/>
                <a:ext cx="8447315" cy="2209800"/>
              </a:xfrm>
              <a:blipFill rotWithShape="1">
                <a:blip r:embed="rId2"/>
                <a:stretch>
                  <a:fillRect l="-1443" t="-7163" r="-1299" b="-4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5" t="21333" r="4095" b="2222"/>
          <a:stretch/>
        </p:blipFill>
        <p:spPr bwMode="auto">
          <a:xfrm>
            <a:off x="228600" y="1145517"/>
            <a:ext cx="7467600" cy="296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7037614" y="2414572"/>
            <a:ext cx="887186" cy="128573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>
            <a:off x="7037616" y="2790855"/>
            <a:ext cx="658584" cy="257146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7037614" y="3168230"/>
            <a:ext cx="800100" cy="10837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02334" y="3028890"/>
            <a:ext cx="1341666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000" smtClean="0"/>
              <a:t>Q -&gt; 1x10</a:t>
            </a:r>
            <a:r>
              <a:rPr lang="en-US" sz="2000" baseline="30000" smtClean="0"/>
              <a:t>10</a:t>
            </a:r>
            <a:endParaRPr lang="en-US" sz="2000" baseline="30000"/>
          </a:p>
        </p:txBody>
      </p:sp>
      <p:sp>
        <p:nvSpPr>
          <p:cNvPr id="8" name="TextBox 7"/>
          <p:cNvSpPr txBox="1"/>
          <p:nvPr/>
        </p:nvSpPr>
        <p:spPr>
          <a:xfrm>
            <a:off x="7848600" y="2133600"/>
            <a:ext cx="1295400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000" smtClean="0"/>
              <a:t>Q -&gt; 3x10</a:t>
            </a:r>
            <a:r>
              <a:rPr lang="en-US" sz="2000" baseline="30000" smtClean="0"/>
              <a:t>9</a:t>
            </a:r>
            <a:endParaRPr lang="en-US" sz="2000" baseline="30000"/>
          </a:p>
        </p:txBody>
      </p:sp>
      <p:sp>
        <p:nvSpPr>
          <p:cNvPr id="10" name="TextBox 9"/>
          <p:cNvSpPr txBox="1"/>
          <p:nvPr/>
        </p:nvSpPr>
        <p:spPr>
          <a:xfrm>
            <a:off x="7696200" y="2590800"/>
            <a:ext cx="1447800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000" smtClean="0"/>
              <a:t>Q -&gt; 7.5x10</a:t>
            </a:r>
            <a:r>
              <a:rPr lang="en-US" sz="2000" baseline="30000" smtClean="0"/>
              <a:t>9</a:t>
            </a:r>
            <a:endParaRPr lang="en-US" sz="2000" baseline="30000"/>
          </a:p>
        </p:txBody>
      </p:sp>
      <p:sp>
        <p:nvSpPr>
          <p:cNvPr id="14" name="TextBox 13"/>
          <p:cNvSpPr txBox="1"/>
          <p:nvPr/>
        </p:nvSpPr>
        <p:spPr>
          <a:xfrm>
            <a:off x="609601" y="127337"/>
            <a:ext cx="2438399" cy="1015663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Ignored sensors with R</a:t>
            </a:r>
            <a:r>
              <a:rPr lang="en-US" sz="2000" baseline="-25000" smtClean="0"/>
              <a:t>s</a:t>
            </a:r>
            <a:r>
              <a:rPr lang="en-US" sz="2000" smtClean="0"/>
              <a:t> above ~220 n</a:t>
            </a:r>
            <a:r>
              <a:rPr lang="el-GR" sz="2000" smtClean="0"/>
              <a:t>Ω</a:t>
            </a:r>
            <a:r>
              <a:rPr lang="en-US" sz="2000" smtClean="0"/>
              <a:t> (20% of sensors)</a:t>
            </a:r>
            <a:endParaRPr lang="en-US" sz="2000" baseline="3000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641675" y="1131425"/>
            <a:ext cx="0" cy="814373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65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Bad Spots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4191000" cy="5562600"/>
          </a:xfrm>
        </p:spPr>
        <p:txBody>
          <a:bodyPr>
            <a:normAutofit/>
          </a:bodyPr>
          <a:lstStyle/>
          <a:p>
            <a:r>
              <a:rPr lang="en-US" smtClean="0"/>
              <a:t>Performed a series of vertical tests:</a:t>
            </a:r>
          </a:p>
          <a:p>
            <a:pPr lvl="1"/>
            <a:r>
              <a:rPr lang="en-US" smtClean="0"/>
              <a:t>Orientation during cooling does not seem to affect location of bad spots</a:t>
            </a:r>
          </a:p>
          <a:p>
            <a:pPr lvl="1"/>
            <a:r>
              <a:rPr lang="en-US" smtClean="0"/>
              <a:t>2x HF rinse does not affect Q significantly, 2x oxipolishing reduces Q significantly, bad area remains bad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122" name="Picture 2" descr="\\SAMBA\accsrf\Sam\Pictures\ERL1-5\First Oxipolish\Mpic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227" y="3592283"/>
            <a:ext cx="3788229" cy="284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\\SAMBA\accsrf\Sam\Pictures\ERL1-5\Anodization\Photos\DSC017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4" t="12821" b="23809"/>
          <a:stretch/>
        </p:blipFill>
        <p:spPr bwMode="auto">
          <a:xfrm>
            <a:off x="5357347" y="957942"/>
            <a:ext cx="3743109" cy="257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65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Bad Spots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914400"/>
            <a:ext cx="3810000" cy="5562600"/>
          </a:xfrm>
        </p:spPr>
        <p:txBody>
          <a:bodyPr>
            <a:normAutofit fontScale="92500"/>
          </a:bodyPr>
          <a:lstStyle/>
          <a:p>
            <a:r>
              <a:rPr lang="en-US" smtClean="0"/>
              <a:t>Performed a second coating cycle (following BCP to reset surface):</a:t>
            </a:r>
          </a:p>
          <a:p>
            <a:pPr lvl="1"/>
            <a:r>
              <a:rPr lang="en-US" smtClean="0"/>
              <a:t>Orientation during coating does not seem to affect the half cell in which bad spots appear</a:t>
            </a:r>
          </a:p>
          <a:p>
            <a:r>
              <a:rPr lang="en-US" smtClean="0"/>
              <a:t>Overall indication: problem with Nb substrate surface?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5" descr="\\SAMBA\accsrf\Sam\Pictures\ERL1-5\Coatings\First Coating\During Coating\IMGP127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2" t="17777" b="3017"/>
          <a:stretch/>
        </p:blipFill>
        <p:spPr bwMode="auto">
          <a:xfrm rot="16200000">
            <a:off x="15397" y="1789769"/>
            <a:ext cx="5127171" cy="368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Nb</a:t>
            </a:r>
            <a:r>
              <a:rPr lang="en-US" baseline="-25000"/>
              <a:t>3</a:t>
            </a:r>
            <a:r>
              <a:rPr lang="en-US"/>
              <a:t>Sn For SRF Cavities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Nb</a:t>
            </a:r>
            <a:r>
              <a:rPr lang="en-US" baseline="-25000"/>
              <a:t>3</a:t>
            </a:r>
            <a:r>
              <a:rPr lang="en-US"/>
              <a:t>Sn is an attractive potential alternative material to Nb for SRF cavities, having:</a:t>
            </a:r>
          </a:p>
          <a:p>
            <a:pPr lvl="1"/>
            <a:r>
              <a:rPr lang="en-US"/>
              <a:t>A </a:t>
            </a:r>
            <a:r>
              <a:rPr lang="en-US" i="1"/>
              <a:t>T</a:t>
            </a:r>
            <a:r>
              <a:rPr lang="en-US" i="1" baseline="-25000"/>
              <a:t>c</a:t>
            </a:r>
            <a:r>
              <a:rPr lang="en-US"/>
              <a:t> of ~18 K, compared to ~9 K for Nb, giving it a much lower BCS </a:t>
            </a:r>
            <a:r>
              <a:rPr lang="en-US" i="1"/>
              <a:t>R</a:t>
            </a:r>
            <a:r>
              <a:rPr lang="en-US" i="1" baseline="-25000"/>
              <a:t>s</a:t>
            </a:r>
            <a:r>
              <a:rPr lang="en-US"/>
              <a:t>, ideal for CW linacs – </a:t>
            </a:r>
            <a:r>
              <a:rPr lang="en-US">
                <a:solidFill>
                  <a:srgbClr val="00B050"/>
                </a:solidFill>
              </a:rPr>
              <a:t>huge</a:t>
            </a:r>
            <a:r>
              <a:rPr lang="en-US"/>
              <a:t> </a:t>
            </a:r>
            <a:r>
              <a:rPr lang="en-US">
                <a:solidFill>
                  <a:srgbClr val="00B050"/>
                </a:solidFill>
              </a:rPr>
              <a:t>reduction in cost of cryo plant and grid power</a:t>
            </a:r>
          </a:p>
          <a:p>
            <a:pPr lvl="1"/>
            <a:r>
              <a:rPr lang="en-US"/>
              <a:t>A predicted </a:t>
            </a:r>
            <a:r>
              <a:rPr lang="en-US" i="1"/>
              <a:t>H</a:t>
            </a:r>
            <a:r>
              <a:rPr lang="en-US" i="1" baseline="-25000"/>
              <a:t>sh</a:t>
            </a:r>
            <a:r>
              <a:rPr lang="en-US"/>
              <a:t> of ~400 mT, nearly twice that of Nb, ideal for high energy linacs – </a:t>
            </a:r>
            <a:r>
              <a:rPr lang="en-US">
                <a:solidFill>
                  <a:srgbClr val="00B050"/>
                </a:solidFill>
              </a:rPr>
              <a:t>higher accelerating gradient: fewer cavities required</a:t>
            </a:r>
          </a:p>
          <a:p>
            <a:r>
              <a:rPr lang="en-US"/>
              <a:t>Cornell has been pioneering new R&amp;D on Nb</a:t>
            </a:r>
            <a:r>
              <a:rPr lang="en-US" baseline="-25000"/>
              <a:t>3</a:t>
            </a:r>
            <a:r>
              <a:rPr lang="en-US"/>
              <a:t>Sn after </a:t>
            </a:r>
            <a:r>
              <a:rPr lang="en-US" smtClean="0"/>
              <a:t>10 </a:t>
            </a:r>
            <a:r>
              <a:rPr lang="en-US"/>
              <a:t>years of inactivity. Other </a:t>
            </a:r>
            <a:r>
              <a:rPr lang="en-US" smtClean="0"/>
              <a:t>labs </a:t>
            </a:r>
            <a:r>
              <a:rPr lang="en-US"/>
              <a:t>are </a:t>
            </a:r>
            <a:r>
              <a:rPr lang="en-US" smtClean="0"/>
              <a:t>now starting </a:t>
            </a:r>
            <a:r>
              <a:rPr lang="en-US"/>
              <a:t>Nb</a:t>
            </a:r>
            <a:r>
              <a:rPr lang="en-US" baseline="-25000"/>
              <a:t>3</a:t>
            </a:r>
            <a:r>
              <a:rPr lang="en-US"/>
              <a:t>Sn programs as well</a:t>
            </a:r>
            <a:r>
              <a:rPr lang="en-US" smtClean="0"/>
              <a:t>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9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and Outlook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58674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smtClean="0"/>
              <a:t>Coating cavities with Nb</a:t>
            </a:r>
            <a:r>
              <a:rPr lang="en-US" baseline="-25000" smtClean="0"/>
              <a:t>3</a:t>
            </a:r>
            <a:r>
              <a:rPr lang="en-US" smtClean="0"/>
              <a:t>Sn may allow for higher gradients, and therefore shorter linacs</a:t>
            </a:r>
          </a:p>
          <a:p>
            <a:r>
              <a:rPr lang="en-US" smtClean="0"/>
              <a:t>Cornell has developed repeatable fabrication of high quality Nb</a:t>
            </a:r>
            <a:r>
              <a:rPr lang="en-US" baseline="-25000" smtClean="0"/>
              <a:t>3</a:t>
            </a:r>
            <a:r>
              <a:rPr lang="en-US" smtClean="0"/>
              <a:t>Sn surfaces on samples</a:t>
            </a:r>
          </a:p>
          <a:p>
            <a:r>
              <a:rPr lang="en-US" smtClean="0"/>
              <a:t>Great promise in results of first coated cavity</a:t>
            </a:r>
          </a:p>
          <a:p>
            <a:r>
              <a:rPr lang="en-US" smtClean="0"/>
              <a:t>Already with our first cavity we have an opportunity to study the origin of the Q-slope associated with Nb</a:t>
            </a:r>
            <a:r>
              <a:rPr lang="en-US" baseline="-25000" smtClean="0"/>
              <a:t>3</a:t>
            </a:r>
            <a:r>
              <a:rPr lang="en-US" smtClean="0"/>
              <a:t>Sn cavities!</a:t>
            </a:r>
          </a:p>
          <a:p>
            <a:r>
              <a:rPr lang="en-US" smtClean="0"/>
              <a:t>High residual resistance in bad spots may be result of problems with Nb cavity substrate</a:t>
            </a:r>
          </a:p>
          <a:p>
            <a:r>
              <a:rPr lang="en-US" smtClean="0"/>
              <a:t>Next: Study Q-slope in first cavity, coat a second cavity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2" descr="\\SAMBA\accsrf\Sam\Pictures\single cell 3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" t="5790" r="13889" b="19028"/>
          <a:stretch/>
        </p:blipFill>
        <p:spPr bwMode="auto">
          <a:xfrm rot="5400000">
            <a:off x="5177117" y="2442883"/>
            <a:ext cx="4953000" cy="250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762000" y="0"/>
            <a:ext cx="6324600" cy="9144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n-US" b="0" kern="0" dirty="0" smtClean="0">
                <a:solidFill>
                  <a:schemeClr val="bg1"/>
                </a:solidFill>
              </a:rPr>
              <a:t>Coated </a:t>
            </a:r>
            <a:r>
              <a:rPr lang="en-US" b="0" kern="0" err="1" smtClean="0">
                <a:solidFill>
                  <a:schemeClr val="bg1"/>
                </a:solidFill>
              </a:rPr>
              <a:t>Nb</a:t>
            </a:r>
            <a:r>
              <a:rPr lang="en-US" b="0" kern="0" smtClean="0">
                <a:solidFill>
                  <a:schemeClr val="bg1"/>
                </a:solidFill>
              </a:rPr>
              <a:t>-Cu Cavity</a:t>
            </a:r>
          </a:p>
          <a:p>
            <a:r>
              <a:rPr lang="en-US" b="0" kern="0" smtClean="0">
                <a:solidFill>
                  <a:schemeClr val="bg1"/>
                </a:solidFill>
              </a:rPr>
              <a:t>Development at JLab </a:t>
            </a:r>
            <a:endParaRPr lang="en-US" b="0" kern="0" dirty="0">
              <a:solidFill>
                <a:schemeClr val="bg1"/>
              </a:solidFill>
            </a:endParaRPr>
          </a:p>
        </p:txBody>
      </p:sp>
      <p:pic>
        <p:nvPicPr>
          <p:cNvPr id="1026" name="Picture 2" descr="F:\ThinFilmNbCavity\LSF1-1\RF test 25apr13\LSF1-1 Qload vs Temp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9"/>
          <a:stretch/>
        </p:blipFill>
        <p:spPr bwMode="auto">
          <a:xfrm>
            <a:off x="6350" y="1600200"/>
            <a:ext cx="483234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ThinFilmNbCavity\LSF1-1\LSF1-1 coated and arrived 12feb2013\DSC_001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73" t="-25399" r="2673" b="25399"/>
          <a:stretch/>
        </p:blipFill>
        <p:spPr bwMode="auto">
          <a:xfrm>
            <a:off x="4648200" y="3361944"/>
            <a:ext cx="4413504" cy="296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ThinFilmNbCavity\LSF1-1\LSF1-1 coated and arrived 12feb2013\DSC_0019.JPG"/>
          <p:cNvPicPr>
            <a:picLocks noChangeAspect="1" noChangeArrowheads="1"/>
          </p:cNvPicPr>
          <p:nvPr/>
        </p:nvPicPr>
        <p:blipFill>
          <a:blip r:embed="rId5" cstate="print"/>
          <a:srcRect l="3922" t="4724" r="19608"/>
          <a:stretch>
            <a:fillRect/>
          </a:stretch>
        </p:blipFill>
        <p:spPr bwMode="auto">
          <a:xfrm>
            <a:off x="914400" y="4457634"/>
            <a:ext cx="1687715" cy="1409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648200" y="1152144"/>
            <a:ext cx="44135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b="1" dirty="0" smtClean="0"/>
              <a:t>Cu cavity fabrication at </a:t>
            </a:r>
            <a:r>
              <a:rPr lang="en-US" b="1" dirty="0" err="1" smtClean="0"/>
              <a:t>Jlab</a:t>
            </a:r>
            <a:endParaRPr lang="en-US" b="1" dirty="0" smtClean="0"/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/>
              <a:t>LSF shape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/>
              <a:t>Mirror-finish surface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1" dirty="0" smtClean="0"/>
              <a:t>Coating at AASC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/>
              <a:t>E</a:t>
            </a:r>
            <a:r>
              <a:rPr lang="en-US" sz="1800" dirty="0" smtClean="0"/>
              <a:t>nergetic condensation via CED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1" dirty="0" smtClean="0"/>
              <a:t>Processing and cryogenic RF testing at </a:t>
            </a:r>
            <a:r>
              <a:rPr lang="en-US" b="1" dirty="0" err="1" smtClean="0"/>
              <a:t>Jlab</a:t>
            </a:r>
            <a:endParaRPr lang="en-US" b="1" dirty="0" smtClean="0"/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/>
              <a:t>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result excellent SC transition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/>
              <a:t>But high </a:t>
            </a:r>
            <a:r>
              <a:rPr lang="en-US" sz="1800" dirty="0" err="1" smtClean="0"/>
              <a:t>R</a:t>
            </a:r>
            <a:r>
              <a:rPr lang="en-US" sz="1800" baseline="-25000" dirty="0" err="1" smtClean="0"/>
              <a:t>res</a:t>
            </a:r>
            <a:r>
              <a:rPr lang="en-US" sz="1800" dirty="0" smtClean="0"/>
              <a:t> – source being studied</a:t>
            </a:r>
            <a:endParaRPr lang="en-US" sz="180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133600" y="6492875"/>
            <a:ext cx="5105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Slide </a:t>
            </a:r>
            <a:r>
              <a:rPr lang="en-US" dirty="0" smtClean="0"/>
              <a:t>Courtesy </a:t>
            </a:r>
            <a:r>
              <a:rPr lang="en-US" smtClean="0"/>
              <a:t>of Rongli Geng </a:t>
            </a:r>
            <a:r>
              <a:rPr lang="en-US" dirty="0" smtClean="0"/>
              <a:t>- Coated Cavities - LC2013</a:t>
            </a:r>
            <a:endParaRPr lang="en-US" dirty="0"/>
          </a:p>
        </p:txBody>
      </p:sp>
      <p:pic>
        <p:nvPicPr>
          <p:cNvPr id="11" name="Picture 4" descr="http://tw.rpi.edu/img_org/doe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" y="6316026"/>
            <a:ext cx="474217" cy="47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3459" y="970095"/>
            <a:ext cx="4404741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smtClean="0"/>
              <a:t>Motivation</a:t>
            </a:r>
            <a:r>
              <a:rPr lang="en-US" sz="2000" smtClean="0"/>
              <a:t>: Ultimately coated cavity. Near term applications to end groups for cost saving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642271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Acknowledgements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>
            <a:normAutofit/>
          </a:bodyPr>
          <a:lstStyle/>
          <a:p>
            <a:r>
              <a:rPr lang="en-US" smtClean="0"/>
              <a:t>Special thanks to:</a:t>
            </a:r>
          </a:p>
          <a:p>
            <a:pPr lvl="1"/>
            <a:r>
              <a:rPr lang="en-US" smtClean="0"/>
              <a:t>Grigory </a:t>
            </a:r>
            <a:r>
              <a:rPr lang="en-US" smtClean="0"/>
              <a:t>Eremeev and Rongli Geng, </a:t>
            </a:r>
            <a:r>
              <a:rPr lang="en-US" smtClean="0"/>
              <a:t>for slides on </a:t>
            </a:r>
            <a:r>
              <a:rPr lang="en-US" smtClean="0"/>
              <a:t>JLab </a:t>
            </a:r>
            <a:r>
              <a:rPr lang="en-US" smtClean="0"/>
              <a:t>progress</a:t>
            </a:r>
          </a:p>
          <a:p>
            <a:pPr lvl="1"/>
            <a:r>
              <a:rPr lang="en-US" smtClean="0"/>
              <a:t>Mick Thomas, for SEM and FIB</a:t>
            </a:r>
          </a:p>
          <a:p>
            <a:pPr lvl="1"/>
            <a:r>
              <a:rPr lang="en-US" smtClean="0"/>
              <a:t>Dan Gonnella, for T-map development and assistance with cavity preparation</a:t>
            </a:r>
          </a:p>
          <a:p>
            <a:pPr lvl="1"/>
            <a:r>
              <a:rPr lang="en-US" smtClean="0"/>
              <a:t>Nick Valles, for Matlab development and development of Q vs T technique</a:t>
            </a:r>
          </a:p>
          <a:p>
            <a:pPr lvl="1"/>
            <a:r>
              <a:rPr lang="en-US" smtClean="0"/>
              <a:t>The organizing committee, for inviting me</a:t>
            </a:r>
          </a:p>
          <a:p>
            <a:r>
              <a:rPr lang="en-US" smtClean="0"/>
              <a:t>Thanks for listening!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/>
              <a:t>Previous </a:t>
            </a:r>
            <a:r>
              <a:rPr lang="en-US" sz="3200" smtClean="0"/>
              <a:t>SRF Research with </a:t>
            </a:r>
            <a:r>
              <a:rPr lang="en-US" sz="3200"/>
              <a:t>Nb</a:t>
            </a:r>
            <a:r>
              <a:rPr lang="en-US" sz="3200" baseline="-25000"/>
              <a:t>3</a:t>
            </a:r>
            <a:r>
              <a:rPr lang="en-US" sz="3200"/>
              <a:t>Sn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2667000" cy="3657601"/>
          </a:xfrm>
        </p:spPr>
        <p:txBody>
          <a:bodyPr>
            <a:normAutofit/>
          </a:bodyPr>
          <a:lstStyle/>
          <a:p>
            <a:r>
              <a:rPr lang="en-US" dirty="0" smtClean="0"/>
              <a:t>Siemens AG</a:t>
            </a:r>
          </a:p>
          <a:p>
            <a:r>
              <a:rPr lang="en-US" dirty="0" smtClean="0"/>
              <a:t>U Wuppertal</a:t>
            </a:r>
          </a:p>
          <a:p>
            <a:r>
              <a:rPr lang="en-US" dirty="0" err="1" smtClean="0"/>
              <a:t>KfK</a:t>
            </a:r>
            <a:endParaRPr lang="en-US" dirty="0" smtClean="0"/>
          </a:p>
          <a:p>
            <a:r>
              <a:rPr lang="en-US" dirty="0" err="1" smtClean="0"/>
              <a:t>JLab</a:t>
            </a:r>
            <a:endParaRPr lang="en-US" dirty="0" smtClean="0"/>
          </a:p>
          <a:p>
            <a:r>
              <a:rPr lang="en-US" dirty="0" smtClean="0"/>
              <a:t>Cornell</a:t>
            </a:r>
          </a:p>
          <a:p>
            <a:r>
              <a:rPr lang="en-US" smtClean="0"/>
              <a:t>And others</a:t>
            </a:r>
            <a:endParaRPr 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914400"/>
            <a:ext cx="6324600" cy="4244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0" y="49530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“Determining the origin of these non-</a:t>
            </a:r>
            <a:r>
              <a:rPr lang="en-US" sz="2400" b="1" dirty="0" err="1" smtClean="0">
                <a:solidFill>
                  <a:srgbClr val="FF0000"/>
                </a:solidFill>
              </a:rPr>
              <a:t>linearities</a:t>
            </a:r>
            <a:r>
              <a:rPr lang="en-US" sz="2400" b="1" dirty="0" smtClean="0">
                <a:solidFill>
                  <a:srgbClr val="FF0000"/>
                </a:solidFill>
              </a:rPr>
              <a:t> and eliminating the possibility that this behavior is not a fundamental property of the films are the next important steps.”</a:t>
            </a:r>
          </a:p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–Peter </a:t>
            </a:r>
            <a:r>
              <a:rPr lang="en-US" sz="2400" b="1" dirty="0" err="1" smtClean="0">
                <a:solidFill>
                  <a:srgbClr val="FF0000"/>
                </a:solidFill>
              </a:rPr>
              <a:t>Kneisel</a:t>
            </a:r>
            <a:r>
              <a:rPr lang="en-US" sz="2400" b="1" dirty="0" smtClean="0">
                <a:solidFill>
                  <a:srgbClr val="FF0000"/>
                </a:solidFill>
              </a:rPr>
              <a:t>, 2012		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905000" y="2133600"/>
            <a:ext cx="1905000" cy="762001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29000" y="2070803"/>
            <a:ext cx="5486400" cy="1588"/>
          </a:xfrm>
          <a:prstGeom prst="line">
            <a:avLst/>
          </a:prstGeom>
          <a:ln w="38100"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73970" y="3868711"/>
            <a:ext cx="3917430" cy="17490"/>
          </a:xfrm>
          <a:prstGeom prst="line">
            <a:avLst/>
          </a:prstGeom>
          <a:ln w="38100">
            <a:solidFill>
              <a:srgbClr val="C000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43800" y="1657291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tx2"/>
                </a:solidFill>
              </a:rPr>
              <a:t>Nb</a:t>
            </a:r>
            <a:r>
              <a:rPr lang="en-US" sz="2000" b="1" dirty="0" smtClean="0">
                <a:solidFill>
                  <a:schemeClr val="tx2"/>
                </a:solidFill>
              </a:rPr>
              <a:t>, 2 K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0000" y="3429001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</a:rPr>
              <a:t>Nb</a:t>
            </a:r>
            <a:r>
              <a:rPr lang="en-US" sz="2000" b="1" dirty="0" smtClean="0">
                <a:solidFill>
                  <a:srgbClr val="C00000"/>
                </a:solidFill>
              </a:rPr>
              <a:t>, 4.2 K</a:t>
            </a:r>
            <a:endParaRPr lang="en-US" sz="2000" b="1" dirty="0">
              <a:solidFill>
                <a:srgbClr val="C0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5400000" flipH="1" flipV="1">
            <a:off x="3961606" y="1752601"/>
            <a:ext cx="610394" cy="794"/>
          </a:xfrm>
          <a:prstGeom prst="line">
            <a:avLst/>
          </a:prstGeom>
          <a:ln w="25400">
            <a:prstDash val="solid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 flipH="1" flipV="1">
            <a:off x="4304109" y="3162698"/>
            <a:ext cx="1449388" cy="794"/>
          </a:xfrm>
          <a:prstGeom prst="line">
            <a:avLst/>
          </a:prstGeom>
          <a:ln w="25400">
            <a:solidFill>
              <a:srgbClr val="C00000"/>
            </a:solidFill>
            <a:prstDash val="solid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8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/>
          <p:cNvSpPr/>
          <p:nvPr/>
        </p:nvSpPr>
        <p:spPr>
          <a:xfrm>
            <a:off x="115328" y="0"/>
            <a:ext cx="3313671" cy="6858000"/>
          </a:xfrm>
          <a:prstGeom prst="can">
            <a:avLst>
              <a:gd name="adj" fmla="val 799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n 7"/>
          <p:cNvSpPr/>
          <p:nvPr/>
        </p:nvSpPr>
        <p:spPr>
          <a:xfrm>
            <a:off x="914400" y="5410200"/>
            <a:ext cx="1752600" cy="1447800"/>
          </a:xfrm>
          <a:prstGeom prst="can">
            <a:avLst>
              <a:gd name="adj" fmla="val 799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162800" y="1447800"/>
            <a:ext cx="76200" cy="685800"/>
          </a:xfrm>
          <a:prstGeom prst="rect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62800" y="2133600"/>
            <a:ext cx="76200" cy="685800"/>
          </a:xfrm>
          <a:prstGeom prst="rect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162800" y="2794686"/>
            <a:ext cx="76200" cy="762000"/>
          </a:xfrm>
          <a:prstGeom prst="rect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342" t="19066" r="28571" b="20161"/>
          <a:stretch>
            <a:fillRect/>
          </a:stretch>
        </p:blipFill>
        <p:spPr bwMode="auto">
          <a:xfrm>
            <a:off x="304800" y="228600"/>
            <a:ext cx="284546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990600" y="5271904"/>
            <a:ext cx="2133600" cy="1662296"/>
            <a:chOff x="1295400" y="4194175"/>
            <a:chExt cx="1169581" cy="911225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894" t="48387" r="18944" b="21774"/>
            <a:stretch>
              <a:fillRect/>
            </a:stretch>
          </p:blipFill>
          <p:spPr bwMode="auto">
            <a:xfrm>
              <a:off x="1295400" y="4318591"/>
              <a:ext cx="1169581" cy="786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5590" t="45161" r="36957" b="50000"/>
            <a:stretch>
              <a:fillRect/>
            </a:stretch>
          </p:blipFill>
          <p:spPr bwMode="auto">
            <a:xfrm>
              <a:off x="1593112" y="4194175"/>
              <a:ext cx="255181" cy="127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Rounded Rectangle 15"/>
          <p:cNvSpPr/>
          <p:nvPr/>
        </p:nvSpPr>
        <p:spPr>
          <a:xfrm>
            <a:off x="1651000" y="5990081"/>
            <a:ext cx="228600" cy="201168"/>
          </a:xfrm>
          <a:prstGeom prst="roundRect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1447800" y="4038600"/>
            <a:ext cx="228600" cy="1905000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828800" y="4114800"/>
            <a:ext cx="228600" cy="1844676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1600200" y="3352800"/>
            <a:ext cx="152400" cy="2606676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239000" y="1447800"/>
            <a:ext cx="838200" cy="2133600"/>
          </a:xfrm>
          <a:prstGeom prst="rect">
            <a:avLst/>
          </a:prstGeom>
          <a:gradFill>
            <a:gsLst>
              <a:gs pos="9000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781800" y="3200400"/>
            <a:ext cx="990600" cy="0"/>
          </a:xfrm>
          <a:prstGeom prst="straightConnector1">
            <a:avLst/>
          </a:prstGeom>
          <a:ln w="63500">
            <a:solidFill>
              <a:schemeClr val="accent4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5562600" y="2362200"/>
            <a:ext cx="152400" cy="152400"/>
          </a:xfrm>
          <a:prstGeom prst="ellipse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867400" y="2667000"/>
            <a:ext cx="152400" cy="152400"/>
          </a:xfrm>
          <a:prstGeom prst="ellipse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019800" y="2209800"/>
            <a:ext cx="152400" cy="152400"/>
          </a:xfrm>
          <a:prstGeom prst="ellipse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248400" y="2514600"/>
            <a:ext cx="152400" cy="152400"/>
          </a:xfrm>
          <a:prstGeom prst="ellipse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ight Arrow 25"/>
          <p:cNvSpPr/>
          <p:nvPr/>
        </p:nvSpPr>
        <p:spPr>
          <a:xfrm>
            <a:off x="6553200" y="2286000"/>
            <a:ext cx="609600" cy="4572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029200" y="1447800"/>
            <a:ext cx="3048000" cy="2133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895600" y="2590800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2895600" y="1447800"/>
            <a:ext cx="2133600" cy="1143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37" idx="1"/>
          </p:cNvCxnSpPr>
          <p:nvPr/>
        </p:nvCxnSpPr>
        <p:spPr>
          <a:xfrm>
            <a:off x="3200400" y="2895600"/>
            <a:ext cx="1905000" cy="33185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895600" y="2895600"/>
            <a:ext cx="2133600" cy="685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200400" y="2209800"/>
            <a:ext cx="1828800" cy="381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1371600" y="3886200"/>
            <a:ext cx="152400" cy="152400"/>
          </a:xfrm>
          <a:prstGeom prst="ellipse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524000" y="3200400"/>
            <a:ext cx="152400" cy="152400"/>
          </a:xfrm>
          <a:prstGeom prst="ellipse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1981200" y="3962400"/>
            <a:ext cx="152400" cy="152400"/>
          </a:xfrm>
          <a:prstGeom prst="ellipse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029200" y="1501914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accent3">
                    <a:lumMod val="50000"/>
                  </a:schemeClr>
                </a:solidFill>
              </a:rPr>
              <a:t>Sn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 vapor arrives at surface</a:t>
            </a:r>
            <a:endParaRPr lang="en-US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05400" y="2873514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7030A0"/>
                </a:solidFill>
              </a:rPr>
              <a:t>Nb-Sn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interdiffusion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3595815" y="5486400"/>
            <a:ext cx="2819400" cy="6096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 smtClean="0">
                <a:solidFill>
                  <a:schemeClr val="bg1"/>
                </a:solidFill>
              </a:rPr>
              <a:t>T</a:t>
            </a:r>
            <a:r>
              <a:rPr lang="en-US" b="1" i="1" baseline="-25000" dirty="0" smtClean="0">
                <a:solidFill>
                  <a:schemeClr val="bg1"/>
                </a:solidFill>
              </a:rPr>
              <a:t>s</a:t>
            </a:r>
            <a:r>
              <a:rPr lang="en-US" b="1" dirty="0" smtClean="0">
                <a:solidFill>
                  <a:schemeClr val="bg1"/>
                </a:solidFill>
              </a:rPr>
              <a:t> = </a:t>
            </a:r>
            <a:r>
              <a:rPr lang="en-US" b="1" dirty="0" err="1" smtClean="0">
                <a:solidFill>
                  <a:schemeClr val="bg1"/>
                </a:solidFill>
              </a:rPr>
              <a:t>Sn</a:t>
            </a:r>
            <a:r>
              <a:rPr lang="en-US" b="1" dirty="0" smtClean="0">
                <a:solidFill>
                  <a:schemeClr val="bg1"/>
                </a:solidFill>
              </a:rPr>
              <a:t> source temperature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=~1200 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9" name="Bent Arrow 38"/>
          <p:cNvSpPr/>
          <p:nvPr/>
        </p:nvSpPr>
        <p:spPr>
          <a:xfrm>
            <a:off x="4191000" y="1484870"/>
            <a:ext cx="914400" cy="4001529"/>
          </a:xfrm>
          <a:prstGeom prst="ben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3595815" y="4648200"/>
            <a:ext cx="2819400" cy="6096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 err="1" smtClean="0">
                <a:solidFill>
                  <a:schemeClr val="bg1"/>
                </a:solidFill>
              </a:rPr>
              <a:t>T</a:t>
            </a:r>
            <a:r>
              <a:rPr lang="en-US" b="1" i="1" baseline="-25000" dirty="0" err="1" smtClean="0">
                <a:solidFill>
                  <a:schemeClr val="bg1"/>
                </a:solidFill>
              </a:rPr>
              <a:t>f</a:t>
            </a:r>
            <a:r>
              <a:rPr lang="en-US" b="1" dirty="0" smtClean="0">
                <a:solidFill>
                  <a:schemeClr val="bg1"/>
                </a:solidFill>
              </a:rPr>
              <a:t> = furnace temperature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=~1100 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1" name="Bent Arrow 40"/>
          <p:cNvSpPr/>
          <p:nvPr/>
        </p:nvSpPr>
        <p:spPr>
          <a:xfrm>
            <a:off x="4724400" y="2971800"/>
            <a:ext cx="609600" cy="1676400"/>
          </a:xfrm>
          <a:prstGeom prst="bentArrow">
            <a:avLst>
              <a:gd name="adj1" fmla="val 37973"/>
              <a:gd name="adj2" fmla="val 39479"/>
              <a:gd name="adj3" fmla="val 32239"/>
              <a:gd name="adj4" fmla="val 4375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555258" y="4114800"/>
            <a:ext cx="2438400" cy="228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By independently controlling </a:t>
            </a:r>
            <a:r>
              <a:rPr lang="en-US" sz="2000" b="1" dirty="0" err="1" smtClean="0"/>
              <a:t>Sn</a:t>
            </a:r>
            <a:r>
              <a:rPr lang="en-US" sz="2000" b="1" dirty="0" smtClean="0"/>
              <a:t> vapor abundance, it can balanced with </a:t>
            </a:r>
            <a:r>
              <a:rPr lang="en-US" sz="2000" b="1" dirty="0" err="1" smtClean="0"/>
              <a:t>Nb-Sn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interdiffusion</a:t>
            </a:r>
            <a:r>
              <a:rPr lang="en-US" sz="2000" b="1" dirty="0" smtClean="0"/>
              <a:t> rate to achieve desired </a:t>
            </a:r>
            <a:r>
              <a:rPr lang="en-US" sz="2000" b="1" dirty="0" err="1" smtClean="0"/>
              <a:t>stoichiometry</a:t>
            </a:r>
            <a:endParaRPr lang="en-US" sz="2000" b="1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1524000" y="32766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Sn</a:t>
            </a:r>
            <a:r>
              <a:rPr lang="en-US" b="1" dirty="0" smtClean="0">
                <a:solidFill>
                  <a:srgbClr val="FF0000"/>
                </a:solidFill>
              </a:rPr>
              <a:t> Vapor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1486" y="6044514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Heater</a:t>
            </a:r>
            <a:endParaRPr lang="en-US" b="1" dirty="0">
              <a:solidFill>
                <a:srgbClr val="002060"/>
              </a:solidFill>
            </a:endParaRPr>
          </a:p>
        </p:txBody>
      </p:sp>
      <p:cxnSp>
        <p:nvCxnSpPr>
          <p:cNvPr id="45" name="Straight Connector 44"/>
          <p:cNvCxnSpPr>
            <a:endCxn id="7" idx="4"/>
          </p:cNvCxnSpPr>
          <p:nvPr/>
        </p:nvCxnSpPr>
        <p:spPr>
          <a:xfrm flipH="1" flipV="1">
            <a:off x="3428999" y="3429000"/>
            <a:ext cx="267730" cy="1219200"/>
          </a:xfrm>
          <a:prstGeom prst="line">
            <a:avLst/>
          </a:prstGeom>
          <a:ln w="38100">
            <a:solidFill>
              <a:srgbClr val="B66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8" idx="1"/>
          </p:cNvCxnSpPr>
          <p:nvPr/>
        </p:nvCxnSpPr>
        <p:spPr>
          <a:xfrm flipH="1">
            <a:off x="2667000" y="5791200"/>
            <a:ext cx="928815" cy="38100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838200" y="6248400"/>
            <a:ext cx="471616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657600" y="152400"/>
            <a:ext cx="5181600" cy="990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Coating Mechanism</a:t>
            </a:r>
          </a:p>
          <a:p>
            <a:pPr algn="ctr"/>
            <a:r>
              <a:rPr lang="en-US" sz="2400" b="1" dirty="0" smtClean="0"/>
              <a:t>Vapor Diffusion</a:t>
            </a:r>
            <a:endParaRPr lang="en-US" sz="2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13271" y="704671"/>
            <a:ext cx="106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B66D31"/>
                </a:solidFill>
              </a:rPr>
              <a:t>Coating chamber in UHV furnace</a:t>
            </a:r>
            <a:endParaRPr lang="en-US" b="1" dirty="0">
              <a:solidFill>
                <a:srgbClr val="B66D3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24600" y="37454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Sn</a:t>
            </a:r>
            <a:endParaRPr lang="en-US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7315200" y="2362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Nb</a:t>
            </a:r>
            <a:endParaRPr lang="en-US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7010400" y="37454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Nb</a:t>
            </a:r>
            <a:r>
              <a:rPr lang="en-US" b="1" baseline="-25000" dirty="0" smtClean="0"/>
              <a:t>3</a:t>
            </a:r>
            <a:r>
              <a:rPr lang="en-US" b="1" dirty="0" smtClean="0"/>
              <a:t>Sn</a:t>
            </a:r>
            <a:endParaRPr lang="en-US" b="1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6858000" y="3429000"/>
            <a:ext cx="3048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 flipV="1">
            <a:off x="7315200" y="3429000"/>
            <a:ext cx="1524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286001" y="1295400"/>
            <a:ext cx="1066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/>
              <a:t>Nb cavity substrate</a:t>
            </a:r>
            <a:endParaRPr lang="en-US" b="1" dirty="0"/>
          </a:p>
        </p:txBody>
      </p:sp>
      <p:cxnSp>
        <p:nvCxnSpPr>
          <p:cNvPr id="56" name="Straight Arrow Connector 55"/>
          <p:cNvCxnSpPr/>
          <p:nvPr/>
        </p:nvCxnSpPr>
        <p:spPr>
          <a:xfrm flipH="1">
            <a:off x="2590801" y="1905000"/>
            <a:ext cx="152399" cy="268069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lide Number Placeholder 4"/>
          <p:cNvSpPr txBox="1">
            <a:spLocks/>
          </p:cNvSpPr>
          <p:nvPr/>
        </p:nvSpPr>
        <p:spPr>
          <a:xfrm>
            <a:off x="8610600" y="646271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6F0AC4-7BDD-44EF-9655-BB2819867F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05200" y="6511724"/>
            <a:ext cx="2895600" cy="365125"/>
          </a:xfrm>
        </p:spPr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4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Cornell Sample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3886200" cy="4983163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Successfully fabricated Nb</a:t>
            </a:r>
            <a:r>
              <a:rPr lang="en-US" baseline="-25000"/>
              <a:t>3</a:t>
            </a:r>
            <a:r>
              <a:rPr lang="en-US"/>
              <a:t>Sn samples with near-ideal stoichiometry</a:t>
            </a:r>
          </a:p>
          <a:p>
            <a:r>
              <a:rPr lang="en-US"/>
              <a:t>Uniformity of stoichiometry determined by anodization and EDX</a:t>
            </a:r>
          </a:p>
          <a:p>
            <a:r>
              <a:rPr lang="en-US"/>
              <a:t>Appropriate grain size and texture confirmed using </a:t>
            </a:r>
            <a:r>
              <a:rPr lang="en-US" smtClean="0"/>
              <a:t>SEM</a:t>
            </a: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08236" y="838200"/>
            <a:ext cx="3597564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6820" y="2361393"/>
            <a:ext cx="3306580" cy="1753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93417" y="4191000"/>
            <a:ext cx="4545783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07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Cornell Sample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4800600" cy="3124201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Appropriate thickness determined through XPS</a:t>
            </a:r>
          </a:p>
          <a:p>
            <a:r>
              <a:rPr lang="en-US" smtClean="0"/>
              <a:t>T</a:t>
            </a:r>
            <a:r>
              <a:rPr lang="en-US" baseline="-25000" smtClean="0"/>
              <a:t>c</a:t>
            </a:r>
            <a:r>
              <a:rPr lang="en-US"/>
              <a:t> = </a:t>
            </a:r>
            <a:r>
              <a:rPr lang="en-US" smtClean="0"/>
              <a:t>18.0 ± 0.1 </a:t>
            </a:r>
            <a:r>
              <a:rPr lang="en-US"/>
              <a:t>K measured inductively is </a:t>
            </a:r>
            <a:r>
              <a:rPr lang="en-US" smtClean="0"/>
              <a:t>close to highest </a:t>
            </a:r>
            <a:r>
              <a:rPr lang="en-US"/>
              <a:t>literature </a:t>
            </a:r>
            <a:r>
              <a:rPr lang="en-US" smtClean="0"/>
              <a:t>value </a:t>
            </a:r>
            <a:endParaRPr lang="en-US"/>
          </a:p>
          <a:p>
            <a:r>
              <a:rPr lang="en-US" smtClean="0"/>
              <a:t>RRR </a:t>
            </a:r>
            <a:r>
              <a:rPr lang="en-US"/>
              <a:t>measured through cryogenic 4-wire </a:t>
            </a:r>
            <a:r>
              <a:rPr lang="en-US" smtClean="0"/>
              <a:t>probe shows  minimal degradation</a:t>
            </a:r>
            <a:endParaRPr lang="en-US" dirty="0"/>
          </a:p>
        </p:txBody>
      </p:sp>
      <p:pic>
        <p:nvPicPr>
          <p:cNvPr id="7" name="Picture 6" descr="RRR_big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4191000"/>
            <a:ext cx="2635466" cy="2227879"/>
          </a:xfrm>
          <a:prstGeom prst="rect">
            <a:avLst/>
          </a:prstGeom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1276" y="4191000"/>
            <a:ext cx="2473544" cy="217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047750"/>
            <a:ext cx="429260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60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 FIB Results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en-US" smtClean="0"/>
              <a:t>Recently used focused ion beam milling to see cross section of coated sample</a:t>
            </a:r>
          </a:p>
          <a:p>
            <a:r>
              <a:rPr lang="en-US" smtClean="0"/>
              <a:t>Layer thickness measurement agrees with XPS</a:t>
            </a:r>
          </a:p>
          <a:p>
            <a:r>
              <a:rPr lang="en-US" smtClean="0"/>
              <a:t>TEM to come…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Sam Posen - Coated Cavities - LC2013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08B0-3EC9-44E8-93F9-4F25E5D62C8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074" name="Picture 2" descr="\\SAMBA\accsrf\Sam\USER_LOCAL\Research\Nb3Sn\Surface Analysis\ERL1-5 witness coating 2\FIB\sep93\after 20n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200" y="3429000"/>
            <a:ext cx="3072000" cy="28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SAMBA\accsrf\Sam\USER_LOCAL\Research\Nb3Sn\Surface Analysis\ERL1-5 witness coating 2\FIB\sep93\after 2p7nA_004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57" y="3439886"/>
            <a:ext cx="3072000" cy="28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2266950" y="4720300"/>
            <a:ext cx="1124712" cy="0"/>
          </a:xfrm>
          <a:prstGeom prst="straightConnector1">
            <a:avLst/>
          </a:prstGeom>
          <a:ln w="25400">
            <a:solidFill>
              <a:srgbClr val="00B05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62200" y="4347993"/>
            <a:ext cx="958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>
                <a:solidFill>
                  <a:srgbClr val="00B050"/>
                </a:solidFill>
              </a:rPr>
              <a:t>20 µm</a:t>
            </a:r>
            <a:endParaRPr lang="en-US" sz="200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 descr="C:\Work\My Projects\Nb3Sn cavity\Nb3Sn measurements_from_Pashupati.png"/>
          <p:cNvPicPr>
            <a:picLocks noChangeAspect="1" noChangeArrowheads="1"/>
          </p:cNvPicPr>
          <p:nvPr/>
        </p:nvPicPr>
        <p:blipFill>
          <a:blip r:embed="rId2" cstate="print"/>
          <a:srcRect l="6364" t="3529" r="12727" b="5882"/>
          <a:stretch>
            <a:fillRect/>
          </a:stretch>
        </p:blipFill>
        <p:spPr bwMode="auto">
          <a:xfrm>
            <a:off x="0" y="841218"/>
            <a:ext cx="3255267" cy="2816382"/>
          </a:xfrm>
          <a:prstGeom prst="rect">
            <a:avLst/>
          </a:prstGeom>
          <a:noFill/>
        </p:spPr>
      </p:pic>
      <p:pic>
        <p:nvPicPr>
          <p:cNvPr id="8" name="Picture 74" descr="C:\Work\Presentations\SIC cavity meeting\Rs_for_LINAC12_contri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891473"/>
            <a:ext cx="3711009" cy="2842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9" r="49017"/>
          <a:stretch/>
        </p:blipFill>
        <p:spPr bwMode="auto">
          <a:xfrm>
            <a:off x="6350" y="0"/>
            <a:ext cx="1663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Work\My Projects\Nb3Sn cavity\Nb chamber from Peter\2inchNbsamples_after_deposition_5march2012\IMG_0921.jpg"/>
          <p:cNvPicPr>
            <a:picLocks noChangeAspect="1" noChangeArrowheads="1"/>
          </p:cNvPicPr>
          <p:nvPr/>
        </p:nvPicPr>
        <p:blipFill>
          <a:blip r:embed="rId5" cstate="print"/>
          <a:srcRect l="19800" t="19200" r="18900" b="9600"/>
          <a:stretch>
            <a:fillRect/>
          </a:stretch>
        </p:blipFill>
        <p:spPr bwMode="auto">
          <a:xfrm>
            <a:off x="480568" y="4230624"/>
            <a:ext cx="2491232" cy="21701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1323201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Data from P. </a:t>
            </a:r>
            <a:r>
              <a:rPr lang="en-US" sz="1200" dirty="0" err="1" smtClean="0"/>
              <a:t>Dhakal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3620869"/>
            <a:ext cx="3112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Transition temperature is ~ 17.85 K. The best of three samples shows very smooth surface with no residual tin contamination</a:t>
            </a:r>
            <a:endParaRPr lang="en-US" sz="1200" dirty="0"/>
          </a:p>
        </p:txBody>
      </p:sp>
      <p:pic>
        <p:nvPicPr>
          <p:cNvPr id="10" name="Picture 75" descr="C:\Work\Presentations\SIC cavity meeting\Rs_minus_Rres_for_LINAC12_contri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634673"/>
            <a:ext cx="3711009" cy="2842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7239000" y="4111581"/>
            <a:ext cx="1600200" cy="77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defTabSz="4389438" eaLnBrk="0" hangingPunct="0">
              <a:tabLst>
                <a:tab pos="850900" algn="l"/>
              </a:tabLst>
            </a:pPr>
            <a:r>
              <a:rPr lang="en-US" altLang="zh-CN" sz="1200" b="1" dirty="0" smtClean="0">
                <a:solidFill>
                  <a:srgbClr val="000099"/>
                </a:solidFill>
                <a:latin typeface="Times" pitchFamily="18" charset="0"/>
                <a:cs typeface="Arial" charset="0"/>
              </a:rPr>
              <a:t>Surface resistance of </a:t>
            </a:r>
            <a:r>
              <a:rPr lang="en-US" altLang="zh-CN" sz="1200" b="1" dirty="0">
                <a:solidFill>
                  <a:srgbClr val="000099"/>
                </a:solidFill>
                <a:latin typeface="Times" pitchFamily="18" charset="0"/>
                <a:cs typeface="Arial" charset="0"/>
              </a:rPr>
              <a:t>the </a:t>
            </a:r>
            <a:r>
              <a:rPr lang="en-US" altLang="zh-CN" sz="1200" b="1" dirty="0" smtClean="0">
                <a:solidFill>
                  <a:srgbClr val="000099"/>
                </a:solidFill>
                <a:latin typeface="Times" pitchFamily="18" charset="0"/>
                <a:cs typeface="Arial" charset="0"/>
              </a:rPr>
              <a:t>films as a function of temperature at 7.4 </a:t>
            </a:r>
            <a:r>
              <a:rPr lang="en-US" altLang="zh-CN" sz="1200" b="1" dirty="0">
                <a:solidFill>
                  <a:srgbClr val="000099"/>
                </a:solidFill>
                <a:latin typeface="Times" pitchFamily="18" charset="0"/>
                <a:cs typeface="Arial" charset="0"/>
              </a:rPr>
              <a:t>GHz with the residual resistance subtracted. </a:t>
            </a:r>
            <a:endParaRPr lang="zh-CN" altLang="en-US" sz="1200" dirty="0">
              <a:solidFill>
                <a:srgbClr val="000099"/>
              </a:solidFill>
              <a:latin typeface="Times" pitchFamily="18" charset="0"/>
            </a:endParaRPr>
          </a:p>
        </p:txBody>
      </p:sp>
      <p:pic>
        <p:nvPicPr>
          <p:cNvPr id="2" name="Picture 2" descr="http://www.jlab.org/div_dept/dir_off/public_affairs/logo/JLab_logo_black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40000"/>
              </a:clrFrom>
              <a:clrTo>
                <a:srgbClr val="04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36" y="201251"/>
            <a:ext cx="1803864" cy="52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-15411"/>
            <a:ext cx="5105401" cy="948861"/>
          </a:xfrm>
        </p:spPr>
        <p:txBody>
          <a:bodyPr>
            <a:noAutofit/>
          </a:bodyPr>
          <a:lstStyle/>
          <a:p>
            <a:r>
              <a:rPr lang="en-US" sz="3200" smtClean="0"/>
              <a:t>Sample Measurement at JLab</a:t>
            </a:r>
            <a:endParaRPr lang="en-US" sz="320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133600" y="6492875"/>
            <a:ext cx="5105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Slides Courtesy of Grigory Eremeev - Coated Cavities - LC2013</a:t>
            </a: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508B0-3EC9-44E8-93F9-4F25E5D62C84}" type="slidenum">
              <a:rPr lang="en-US" smtClean="0"/>
              <a:pPr/>
              <a:t>8</a:t>
            </a:fld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609600" y="64770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http://tw.rpi.edu/img_org/doe-log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" y="6316026"/>
            <a:ext cx="474217" cy="47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7162800" y="990600"/>
            <a:ext cx="1828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defTabSz="4389438" eaLnBrk="0" hangingPunct="0">
              <a:tabLst>
                <a:tab pos="850900" algn="l"/>
              </a:tabLst>
            </a:pPr>
            <a:r>
              <a:rPr lang="en-US" altLang="zh-CN" sz="1200" b="1" dirty="0" smtClean="0">
                <a:solidFill>
                  <a:srgbClr val="000099"/>
                </a:solidFill>
                <a:latin typeface="Times" pitchFamily="18" charset="0"/>
                <a:cs typeface="Arial" charset="0"/>
              </a:rPr>
              <a:t>Recent measurements of  surface </a:t>
            </a:r>
            <a:r>
              <a:rPr lang="en-US" altLang="zh-CN" sz="1200" b="1" dirty="0">
                <a:solidFill>
                  <a:srgbClr val="000099"/>
                </a:solidFill>
                <a:latin typeface="Times" pitchFamily="18" charset="0"/>
                <a:cs typeface="Arial" charset="0"/>
              </a:rPr>
              <a:t>resistance </a:t>
            </a:r>
            <a:r>
              <a:rPr lang="en-US" altLang="zh-CN" sz="1200" b="1" dirty="0" smtClean="0">
                <a:solidFill>
                  <a:srgbClr val="000099"/>
                </a:solidFill>
                <a:latin typeface="Times" pitchFamily="18" charset="0"/>
                <a:cs typeface="Arial" charset="0"/>
              </a:rPr>
              <a:t> of </a:t>
            </a:r>
            <a:r>
              <a:rPr lang="en-US" altLang="zh-CN" sz="1200" b="1" dirty="0">
                <a:solidFill>
                  <a:srgbClr val="000099"/>
                </a:solidFill>
                <a:latin typeface="Times" pitchFamily="18" charset="0"/>
                <a:cs typeface="Arial" charset="0"/>
              </a:rPr>
              <a:t>several ECR films, bulk </a:t>
            </a:r>
            <a:r>
              <a:rPr lang="en-US" altLang="zh-CN" sz="1200" b="1" dirty="0" err="1">
                <a:solidFill>
                  <a:srgbClr val="000099"/>
                </a:solidFill>
                <a:latin typeface="Times" pitchFamily="18" charset="0"/>
                <a:cs typeface="Arial" charset="0"/>
              </a:rPr>
              <a:t>Nb</a:t>
            </a:r>
            <a:r>
              <a:rPr lang="en-US" altLang="zh-CN" sz="1200" b="1" dirty="0">
                <a:solidFill>
                  <a:srgbClr val="000099"/>
                </a:solidFill>
                <a:latin typeface="Times" pitchFamily="18" charset="0"/>
                <a:cs typeface="Arial" charset="0"/>
              </a:rPr>
              <a:t> sample, and Nb</a:t>
            </a:r>
            <a:r>
              <a:rPr lang="en-US" altLang="zh-CN" sz="1200" b="1" baseline="-25000" dirty="0">
                <a:solidFill>
                  <a:srgbClr val="000099"/>
                </a:solidFill>
                <a:latin typeface="Times" pitchFamily="18" charset="0"/>
                <a:cs typeface="Arial" charset="0"/>
              </a:rPr>
              <a:t>3</a:t>
            </a:r>
            <a:r>
              <a:rPr lang="en-US" altLang="zh-CN" sz="1200" b="1" dirty="0">
                <a:solidFill>
                  <a:srgbClr val="000099"/>
                </a:solidFill>
                <a:latin typeface="Times" pitchFamily="18" charset="0"/>
                <a:cs typeface="Arial" charset="0"/>
              </a:rPr>
              <a:t>Sn </a:t>
            </a:r>
            <a:r>
              <a:rPr lang="en-US" altLang="zh-CN" sz="1200" b="1" dirty="0" smtClean="0">
                <a:solidFill>
                  <a:srgbClr val="000099"/>
                </a:solidFill>
                <a:latin typeface="Times" pitchFamily="18" charset="0"/>
                <a:cs typeface="Arial" charset="0"/>
              </a:rPr>
              <a:t>sample as a function </a:t>
            </a:r>
            <a:r>
              <a:rPr lang="en-US" altLang="zh-CN" sz="1200" b="1" dirty="0">
                <a:solidFill>
                  <a:srgbClr val="000099"/>
                </a:solidFill>
                <a:latin typeface="Times" pitchFamily="18" charset="0"/>
                <a:cs typeface="Arial" charset="0"/>
              </a:rPr>
              <a:t>of temperature at 7.4 </a:t>
            </a:r>
            <a:r>
              <a:rPr lang="en-US" altLang="zh-CN" sz="1200" b="1" dirty="0" smtClean="0">
                <a:solidFill>
                  <a:srgbClr val="000099"/>
                </a:solidFill>
                <a:latin typeface="Times" pitchFamily="18" charset="0"/>
                <a:cs typeface="Arial" charset="0"/>
              </a:rPr>
              <a:t>GHz</a:t>
            </a:r>
            <a:r>
              <a:rPr lang="en-US" altLang="zh-CN" sz="1200" b="1" dirty="0">
                <a:solidFill>
                  <a:srgbClr val="000099"/>
                </a:solidFill>
                <a:latin typeface="Times" pitchFamily="18" charset="0"/>
                <a:cs typeface="Arial" charset="0"/>
              </a:rPr>
              <a:t>. </a:t>
            </a:r>
            <a:r>
              <a:rPr lang="en-US" altLang="zh-CN" sz="1200" b="1" dirty="0" smtClean="0">
                <a:solidFill>
                  <a:srgbClr val="000099"/>
                </a:solidFill>
                <a:latin typeface="Times" pitchFamily="18" charset="0"/>
                <a:cs typeface="Arial" charset="0"/>
              </a:rPr>
              <a:t>The </a:t>
            </a:r>
            <a:r>
              <a:rPr lang="en-US" altLang="zh-CN" sz="1200" b="1" dirty="0">
                <a:solidFill>
                  <a:srgbClr val="000099"/>
                </a:solidFill>
                <a:latin typeface="Times" pitchFamily="18" charset="0"/>
                <a:cs typeface="Arial" charset="0"/>
              </a:rPr>
              <a:t>samples exhibit high residual resistance at low temperature, which we believe is related to the measurement system and is extrinsic to the films. </a:t>
            </a:r>
            <a:endParaRPr lang="zh-CN" altLang="en-US" sz="1200" dirty="0">
              <a:solidFill>
                <a:srgbClr val="000099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66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Work\My Projects\Nb3Sn cavity\BES-ICS project\2013\May\Nb3SN Insert(1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5" t="6449" r="40092" b="688"/>
          <a:stretch/>
        </p:blipFill>
        <p:spPr bwMode="auto">
          <a:xfrm>
            <a:off x="76200" y="914400"/>
            <a:ext cx="2743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2590800" y="1848464"/>
            <a:ext cx="533400" cy="19780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994908" y="1039761"/>
            <a:ext cx="105309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048000" y="838200"/>
            <a:ext cx="3733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Pump-out line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He gas cooling line for crucible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14</a:t>
            </a:r>
            <a:r>
              <a:rPr lang="en-US" dirty="0"/>
              <a:t>’’ </a:t>
            </a:r>
            <a:r>
              <a:rPr lang="en-US" dirty="0" err="1" smtClean="0"/>
              <a:t>conflat</a:t>
            </a:r>
            <a:r>
              <a:rPr lang="en-US" dirty="0" smtClean="0"/>
              <a:t> </a:t>
            </a:r>
            <a:r>
              <a:rPr lang="en-US" dirty="0"/>
              <a:t>mating </a:t>
            </a:r>
            <a:r>
              <a:rPr lang="en-US" dirty="0" smtClean="0"/>
              <a:t>flanges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Crucible thermocouple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Sn</a:t>
            </a:r>
            <a:r>
              <a:rPr lang="en-US" dirty="0" smtClean="0"/>
              <a:t> and SnCl</a:t>
            </a:r>
            <a:r>
              <a:rPr lang="en-US" baseline="-25000" dirty="0" smtClean="0"/>
              <a:t>2</a:t>
            </a:r>
            <a:r>
              <a:rPr lang="en-US" dirty="0" smtClean="0"/>
              <a:t> crucible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Nb</a:t>
            </a:r>
            <a:r>
              <a:rPr lang="en-US" dirty="0" smtClean="0"/>
              <a:t> heat shields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Nb</a:t>
            </a:r>
            <a:r>
              <a:rPr lang="en-US" dirty="0" smtClean="0"/>
              <a:t> cavity support plate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Sn</a:t>
            </a:r>
            <a:r>
              <a:rPr lang="en-US" dirty="0" smtClean="0"/>
              <a:t> </a:t>
            </a:r>
            <a:r>
              <a:rPr lang="en-US" dirty="0" err="1" smtClean="0"/>
              <a:t>vaporguide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Cavity flange support cylinder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Vapor guide support cylinder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1924489" y="1371600"/>
            <a:ext cx="1139010" cy="17960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1600200" y="2375448"/>
            <a:ext cx="1524000" cy="7939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1524000" y="2046270"/>
            <a:ext cx="1600200" cy="58198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2057401" y="3001821"/>
            <a:ext cx="1066799" cy="73202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2133600" y="3810000"/>
            <a:ext cx="990600" cy="457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1257300" y="4592247"/>
            <a:ext cx="1866900" cy="24580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1577600" y="5410200"/>
            <a:ext cx="1546600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1219200" y="6046838"/>
            <a:ext cx="1905000" cy="152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C:\Work\My Projects\Nb3Sn cavity\BES-ICS project\2013\March\Nb3Sn insert welding 29march2013\IMG_099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7" t="24661" r="31504" b="7337"/>
          <a:stretch/>
        </p:blipFill>
        <p:spPr bwMode="auto">
          <a:xfrm>
            <a:off x="6400800" y="862030"/>
            <a:ext cx="2743200" cy="552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>
            <a:off x="4914900" y="1039761"/>
            <a:ext cx="2324100" cy="5162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6324600" y="1243781"/>
            <a:ext cx="1066800" cy="30742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5619750" y="1947367"/>
            <a:ext cx="2076450" cy="76704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5486400" y="2483289"/>
            <a:ext cx="2076450" cy="76704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4722140" y="3426478"/>
            <a:ext cx="2135860" cy="38352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5362575" y="3810000"/>
            <a:ext cx="1571625" cy="53322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4914900" y="3169404"/>
            <a:ext cx="2781300" cy="17070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508B0-3EC9-44E8-93F9-4F25E5D62C84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609600" y="64770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133600" y="6492875"/>
            <a:ext cx="5105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Slides Courtesy of Grigory Eremeev - Coated Cavities - LC2013</a:t>
            </a:r>
            <a:endParaRPr lang="en-US"/>
          </a:p>
        </p:txBody>
      </p:sp>
      <p:pic>
        <p:nvPicPr>
          <p:cNvPr id="32" name="Picture 4" descr="http://tw.rpi.edu/img_org/doe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" y="6316026"/>
            <a:ext cx="474217" cy="47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9" r="49017"/>
          <a:stretch/>
        </p:blipFill>
        <p:spPr bwMode="auto">
          <a:xfrm>
            <a:off x="6350" y="0"/>
            <a:ext cx="1663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" descr="http://www.jlab.org/div_dept/dir_off/public_affairs/logo/JLab_logo_black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40000"/>
              </a:clrFrom>
              <a:clrTo>
                <a:srgbClr val="04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36" y="201251"/>
            <a:ext cx="1803864" cy="52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5486400" cy="914400"/>
          </a:xfrm>
        </p:spPr>
        <p:txBody>
          <a:bodyPr>
            <a:noAutofit/>
          </a:bodyPr>
          <a:lstStyle/>
          <a:p>
            <a:r>
              <a:rPr lang="en-US" sz="3200" smtClean="0"/>
              <a:t>Jlab Nb</a:t>
            </a:r>
            <a:r>
              <a:rPr lang="en-US" sz="3200" baseline="-25000" smtClean="0"/>
              <a:t>3</a:t>
            </a:r>
            <a:r>
              <a:rPr lang="en-US" sz="3200" smtClean="0"/>
              <a:t>Sn Vertical Chamber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209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14962</TotalTime>
  <Words>1346</Words>
  <Application>Microsoft Office PowerPoint</Application>
  <PresentationFormat>On-screen Show (4:3)</PresentationFormat>
  <Paragraphs>215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宋体</vt:lpstr>
      <vt:lpstr>Calibri</vt:lpstr>
      <vt:lpstr>Cambria Math</vt:lpstr>
      <vt:lpstr>Times</vt:lpstr>
      <vt:lpstr>Courier New</vt:lpstr>
      <vt:lpstr>Office Theme</vt:lpstr>
      <vt:lpstr>Update on the Development of Coated Cavities</vt:lpstr>
      <vt:lpstr>Nb3Sn For SRF Cavities</vt:lpstr>
      <vt:lpstr>Previous SRF Research with Nb3Sn</vt:lpstr>
      <vt:lpstr>PowerPoint Presentation</vt:lpstr>
      <vt:lpstr>Cornell Sample Results</vt:lpstr>
      <vt:lpstr>Cornell Sample Results</vt:lpstr>
      <vt:lpstr>New FIB Results</vt:lpstr>
      <vt:lpstr>Sample Measurement at JLab</vt:lpstr>
      <vt:lpstr>Jlab Nb3Sn Vertical Chamber</vt:lpstr>
      <vt:lpstr>Current Status at JLab</vt:lpstr>
      <vt:lpstr>Cornell Cavity Coating Chamber</vt:lpstr>
      <vt:lpstr>Cornell Cavity Testing</vt:lpstr>
      <vt:lpstr>Cornell Cavity Testing</vt:lpstr>
      <vt:lpstr>f vs T</vt:lpstr>
      <vt:lpstr>Q vs E</vt:lpstr>
      <vt:lpstr>T-maps</vt:lpstr>
      <vt:lpstr>T-maps</vt:lpstr>
      <vt:lpstr>Bad Spots</vt:lpstr>
      <vt:lpstr>Bad Spots</vt:lpstr>
      <vt:lpstr>Summary and Outlook</vt:lpstr>
      <vt:lpstr>PowerPoint Presentation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Sam_2</dc:creator>
  <cp:lastModifiedBy>sep93</cp:lastModifiedBy>
  <cp:revision>157</cp:revision>
  <dcterms:created xsi:type="dcterms:W3CDTF">2013-05-12T14:11:17Z</dcterms:created>
  <dcterms:modified xsi:type="dcterms:W3CDTF">2013-05-27T21:31:43Z</dcterms:modified>
</cp:coreProperties>
</file>